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6" r:id="rId18"/>
    <p:sldId id="277" r:id="rId19"/>
    <p:sldId id="293" r:id="rId20"/>
    <p:sldId id="278" r:id="rId21"/>
    <p:sldId id="288" r:id="rId22"/>
    <p:sldId id="289" r:id="rId23"/>
    <p:sldId id="290" r:id="rId24"/>
    <p:sldId id="291" r:id="rId25"/>
    <p:sldId id="292" r:id="rId26"/>
    <p:sldId id="280" r:id="rId27"/>
    <p:sldId id="276" r:id="rId28"/>
    <p:sldId id="287" r:id="rId29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Marin" initials="MM" lastIdx="1" clrIdx="0">
    <p:extLst>
      <p:ext uri="{19B8F6BF-5375-455C-9EA6-DF929625EA0E}">
        <p15:presenceInfo xmlns:p15="http://schemas.microsoft.com/office/powerpoint/2012/main" userId="4dbc4c55cdd68a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Marin" userId="97915ad0-440b-4f0c-ba9d-5464b7fdfe0b" providerId="ADAL" clId="{3EA43A57-0E75-4A27-BB9D-B9F77689C2FE}"/>
    <pc:docChg chg="undo custSel addSld modSld sldOrd">
      <pc:chgData name="Michele Marin" userId="97915ad0-440b-4f0c-ba9d-5464b7fdfe0b" providerId="ADAL" clId="{3EA43A57-0E75-4A27-BB9D-B9F77689C2FE}" dt="2026-06-16T13:05:07.305" v="176" actId="20577"/>
      <pc:docMkLst>
        <pc:docMk/>
      </pc:docMkLst>
      <pc:sldChg chg="modSp mod">
        <pc:chgData name="Michele Marin" userId="97915ad0-440b-4f0c-ba9d-5464b7fdfe0b" providerId="ADAL" clId="{3EA43A57-0E75-4A27-BB9D-B9F77689C2FE}" dt="2026-06-15T00:29:27.544" v="41" actId="6549"/>
        <pc:sldMkLst>
          <pc:docMk/>
          <pc:sldMk cId="3523562056" sldId="260"/>
        </pc:sldMkLst>
        <pc:spChg chg="mod">
          <ac:chgData name="Michele Marin" userId="97915ad0-440b-4f0c-ba9d-5464b7fdfe0b" providerId="ADAL" clId="{3EA43A57-0E75-4A27-BB9D-B9F77689C2FE}" dt="2026-06-15T00:29:27.544" v="41" actId="6549"/>
          <ac:spMkLst>
            <pc:docMk/>
            <pc:sldMk cId="3523562056" sldId="260"/>
            <ac:spMk id="37" creationId="{089966C4-3785-DE9C-5B51-A44338DC88A0}"/>
          </ac:spMkLst>
        </pc:spChg>
      </pc:sldChg>
      <pc:sldChg chg="modSp mod ord">
        <pc:chgData name="Michele Marin" userId="97915ad0-440b-4f0c-ba9d-5464b7fdfe0b" providerId="ADAL" clId="{3EA43A57-0E75-4A27-BB9D-B9F77689C2FE}" dt="2026-06-15T00:29:56.011" v="43"/>
        <pc:sldMkLst>
          <pc:docMk/>
          <pc:sldMk cId="1608722743" sldId="261"/>
        </pc:sldMkLst>
        <pc:spChg chg="mod">
          <ac:chgData name="Michele Marin" userId="97915ad0-440b-4f0c-ba9d-5464b7fdfe0b" providerId="ADAL" clId="{3EA43A57-0E75-4A27-BB9D-B9F77689C2FE}" dt="2026-06-15T00:28:54.552" v="39" actId="20577"/>
          <ac:spMkLst>
            <pc:docMk/>
            <pc:sldMk cId="1608722743" sldId="261"/>
            <ac:spMk id="3" creationId="{6EB4BD44-CD25-0C11-EF2C-BD937CEC3D8F}"/>
          </ac:spMkLst>
        </pc:spChg>
      </pc:sldChg>
      <pc:sldChg chg="modSp mod">
        <pc:chgData name="Michele Marin" userId="97915ad0-440b-4f0c-ba9d-5464b7fdfe0b" providerId="ADAL" clId="{3EA43A57-0E75-4A27-BB9D-B9F77689C2FE}" dt="2026-06-15T00:27:29.486" v="28" actId="20577"/>
        <pc:sldMkLst>
          <pc:docMk/>
          <pc:sldMk cId="3775853186" sldId="275"/>
        </pc:sldMkLst>
        <pc:spChg chg="mod">
          <ac:chgData name="Michele Marin" userId="97915ad0-440b-4f0c-ba9d-5464b7fdfe0b" providerId="ADAL" clId="{3EA43A57-0E75-4A27-BB9D-B9F77689C2FE}" dt="2026-06-15T00:27:29.486" v="28" actId="20577"/>
          <ac:spMkLst>
            <pc:docMk/>
            <pc:sldMk cId="3775853186" sldId="275"/>
            <ac:spMk id="2" creationId="{F4CC0F40-5F4A-4930-C053-C563125DB545}"/>
          </ac:spMkLst>
        </pc:spChg>
        <pc:spChg chg="mod">
          <ac:chgData name="Michele Marin" userId="97915ad0-440b-4f0c-ba9d-5464b7fdfe0b" providerId="ADAL" clId="{3EA43A57-0E75-4A27-BB9D-B9F77689C2FE}" dt="2026-06-15T00:27:06.936" v="3" actId="20577"/>
          <ac:spMkLst>
            <pc:docMk/>
            <pc:sldMk cId="3775853186" sldId="275"/>
            <ac:spMk id="3" creationId="{CC445036-4A48-4FB2-EC86-BAF826B4F55F}"/>
          </ac:spMkLst>
        </pc:spChg>
      </pc:sldChg>
      <pc:sldChg chg="modSp mod">
        <pc:chgData name="Michele Marin" userId="97915ad0-440b-4f0c-ba9d-5464b7fdfe0b" providerId="ADAL" clId="{3EA43A57-0E75-4A27-BB9D-B9F77689C2FE}" dt="2026-06-15T00:34:33.356" v="51" actId="20577"/>
        <pc:sldMkLst>
          <pc:docMk/>
          <pc:sldMk cId="919383666" sldId="276"/>
        </pc:sldMkLst>
        <pc:spChg chg="mod">
          <ac:chgData name="Michele Marin" userId="97915ad0-440b-4f0c-ba9d-5464b7fdfe0b" providerId="ADAL" clId="{3EA43A57-0E75-4A27-BB9D-B9F77689C2FE}" dt="2026-06-15T00:34:33.356" v="51" actId="20577"/>
          <ac:spMkLst>
            <pc:docMk/>
            <pc:sldMk cId="919383666" sldId="276"/>
            <ac:spMk id="8" creationId="{A22ABE77-3E51-9A4C-7978-3250EF2A4BC6}"/>
          </ac:spMkLst>
        </pc:spChg>
      </pc:sldChg>
      <pc:sldChg chg="modSp mod">
        <pc:chgData name="Michele Marin" userId="97915ad0-440b-4f0c-ba9d-5464b7fdfe0b" providerId="ADAL" clId="{3EA43A57-0E75-4A27-BB9D-B9F77689C2FE}" dt="2026-06-15T16:09:32.286" v="118" actId="113"/>
        <pc:sldMkLst>
          <pc:docMk/>
          <pc:sldMk cId="191097988" sldId="278"/>
        </pc:sldMkLst>
        <pc:spChg chg="mod">
          <ac:chgData name="Michele Marin" userId="97915ad0-440b-4f0c-ba9d-5464b7fdfe0b" providerId="ADAL" clId="{3EA43A57-0E75-4A27-BB9D-B9F77689C2FE}" dt="2026-06-15T16:09:32.286" v="118" actId="113"/>
          <ac:spMkLst>
            <pc:docMk/>
            <pc:sldMk cId="191097988" sldId="278"/>
            <ac:spMk id="4" creationId="{DC25D95E-9F6F-0167-0544-A6EAFE311D05}"/>
          </ac:spMkLst>
        </pc:spChg>
      </pc:sldChg>
      <pc:sldChg chg="ord">
        <pc:chgData name="Michele Marin" userId="97915ad0-440b-4f0c-ba9d-5464b7fdfe0b" providerId="ADAL" clId="{3EA43A57-0E75-4A27-BB9D-B9F77689C2FE}" dt="2026-06-15T00:34:53.534" v="54" actId="20578"/>
        <pc:sldMkLst>
          <pc:docMk/>
          <pc:sldMk cId="95241550" sldId="291"/>
        </pc:sldMkLst>
      </pc:sldChg>
      <pc:sldChg chg="modSp new mod">
        <pc:chgData name="Michele Marin" userId="97915ad0-440b-4f0c-ba9d-5464b7fdfe0b" providerId="ADAL" clId="{3EA43A57-0E75-4A27-BB9D-B9F77689C2FE}" dt="2026-06-16T13:05:07.305" v="176" actId="20577"/>
        <pc:sldMkLst>
          <pc:docMk/>
          <pc:sldMk cId="2868492026" sldId="293"/>
        </pc:sldMkLst>
        <pc:spChg chg="mod">
          <ac:chgData name="Michele Marin" userId="97915ad0-440b-4f0c-ba9d-5464b7fdfe0b" providerId="ADAL" clId="{3EA43A57-0E75-4A27-BB9D-B9F77689C2FE}" dt="2026-06-16T13:05:07.305" v="176" actId="20577"/>
          <ac:spMkLst>
            <pc:docMk/>
            <pc:sldMk cId="2868492026" sldId="293"/>
            <ac:spMk id="2" creationId="{62474D5A-275F-4F6F-B4C0-59AC738C0F86}"/>
          </ac:spMkLst>
        </pc:spChg>
      </pc:sldChg>
    </pc:docChg>
  </pc:docChgLst>
  <pc:docChgLst>
    <pc:chgData name="Michele Marin" userId="97915ad0-440b-4f0c-ba9d-5464b7fdfe0b" providerId="ADAL" clId="{35679141-7E90-446D-A74F-F8907606B6D8}"/>
    <pc:docChg chg="custSel addSld delSld modSld sldOrd">
      <pc:chgData name="Michele Marin" userId="97915ad0-440b-4f0c-ba9d-5464b7fdfe0b" providerId="ADAL" clId="{35679141-7E90-446D-A74F-F8907606B6D8}" dt="2026-07-16T09:46:39.320" v="809" actId="20577"/>
      <pc:docMkLst>
        <pc:docMk/>
      </pc:docMkLst>
      <pc:sldChg chg="addSp delSp modSp mod ord">
        <pc:chgData name="Michele Marin" userId="97915ad0-440b-4f0c-ba9d-5464b7fdfe0b" providerId="ADAL" clId="{35679141-7E90-446D-A74F-F8907606B6D8}" dt="2026-07-16T09:46:39.320" v="809" actId="20577"/>
        <pc:sldMkLst>
          <pc:docMk/>
          <pc:sldMk cId="191097988" sldId="278"/>
        </pc:sldMkLst>
        <pc:spChg chg="del mod">
          <ac:chgData name="Michele Marin" userId="97915ad0-440b-4f0c-ba9d-5464b7fdfe0b" providerId="ADAL" clId="{35679141-7E90-446D-A74F-F8907606B6D8}" dt="2026-07-16T09:43:34.911" v="705" actId="478"/>
          <ac:spMkLst>
            <pc:docMk/>
            <pc:sldMk cId="191097988" sldId="278"/>
            <ac:spMk id="2" creationId="{A1898BFA-927F-70C6-8BB5-AFA6F3F06ACB}"/>
          </ac:spMkLst>
        </pc:spChg>
        <pc:spChg chg="mod">
          <ac:chgData name="Michele Marin" userId="97915ad0-440b-4f0c-ba9d-5464b7fdfe0b" providerId="ADAL" clId="{35679141-7E90-446D-A74F-F8907606B6D8}" dt="2026-07-16T09:46:39.320" v="809" actId="20577"/>
          <ac:spMkLst>
            <pc:docMk/>
            <pc:sldMk cId="191097988" sldId="278"/>
            <ac:spMk id="4" creationId="{DC25D95E-9F6F-0167-0544-A6EAFE311D05}"/>
          </ac:spMkLst>
        </pc:spChg>
        <pc:spChg chg="add del mod">
          <ac:chgData name="Michele Marin" userId="97915ad0-440b-4f0c-ba9d-5464b7fdfe0b" providerId="ADAL" clId="{35679141-7E90-446D-A74F-F8907606B6D8}" dt="2026-07-16T09:43:37.096" v="706" actId="478"/>
          <ac:spMkLst>
            <pc:docMk/>
            <pc:sldMk cId="191097988" sldId="278"/>
            <ac:spMk id="6" creationId="{2D49F80C-6117-43F6-B988-B0A98D6138C7}"/>
          </ac:spMkLst>
        </pc:spChg>
      </pc:sldChg>
      <pc:sldChg chg="addSp modSp mod">
        <pc:chgData name="Michele Marin" userId="97915ad0-440b-4f0c-ba9d-5464b7fdfe0b" providerId="ADAL" clId="{35679141-7E90-446D-A74F-F8907606B6D8}" dt="2026-07-16T09:45:33.305" v="743" actId="108"/>
        <pc:sldMkLst>
          <pc:docMk/>
          <pc:sldMk cId="2868492026" sldId="293"/>
        </pc:sldMkLst>
        <pc:spChg chg="mod">
          <ac:chgData name="Michele Marin" userId="97915ad0-440b-4f0c-ba9d-5464b7fdfe0b" providerId="ADAL" clId="{35679141-7E90-446D-A74F-F8907606B6D8}" dt="2026-07-16T09:44:19.100" v="714" actId="108"/>
          <ac:spMkLst>
            <pc:docMk/>
            <pc:sldMk cId="2868492026" sldId="293"/>
            <ac:spMk id="2" creationId="{62474D5A-275F-4F6F-B4C0-59AC738C0F86}"/>
          </ac:spMkLst>
        </pc:spChg>
        <pc:spChg chg="mod">
          <ac:chgData name="Michele Marin" userId="97915ad0-440b-4f0c-ba9d-5464b7fdfe0b" providerId="ADAL" clId="{35679141-7E90-446D-A74F-F8907606B6D8}" dt="2026-07-15T15:42:58.271" v="608" actId="313"/>
          <ac:spMkLst>
            <pc:docMk/>
            <pc:sldMk cId="2868492026" sldId="293"/>
            <ac:spMk id="3" creationId="{070AB285-F4AB-4DCD-BB1E-96F5A02656BD}"/>
          </ac:spMkLst>
        </pc:spChg>
        <pc:spChg chg="add mod">
          <ac:chgData name="Michele Marin" userId="97915ad0-440b-4f0c-ba9d-5464b7fdfe0b" providerId="ADAL" clId="{35679141-7E90-446D-A74F-F8907606B6D8}" dt="2026-07-16T09:45:33.305" v="743" actId="108"/>
          <ac:spMkLst>
            <pc:docMk/>
            <pc:sldMk cId="2868492026" sldId="293"/>
            <ac:spMk id="4" creationId="{DB75083A-E885-4A97-BD4E-E10220CD4D13}"/>
          </ac:spMkLst>
        </pc:spChg>
      </pc:sldChg>
      <pc:sldChg chg="modSp new del mod">
        <pc:chgData name="Michele Marin" userId="97915ad0-440b-4f0c-ba9d-5464b7fdfe0b" providerId="ADAL" clId="{35679141-7E90-446D-A74F-F8907606B6D8}" dt="2026-07-15T15:43:00.048" v="609" actId="47"/>
        <pc:sldMkLst>
          <pc:docMk/>
          <pc:sldMk cId="395013572" sldId="294"/>
        </pc:sldMkLst>
        <pc:spChg chg="mod">
          <ac:chgData name="Michele Marin" userId="97915ad0-440b-4f0c-ba9d-5464b7fdfe0b" providerId="ADAL" clId="{35679141-7E90-446D-A74F-F8907606B6D8}" dt="2026-07-15T15:42:06.499" v="542" actId="108"/>
          <ac:spMkLst>
            <pc:docMk/>
            <pc:sldMk cId="395013572" sldId="294"/>
            <ac:spMk id="2" creationId="{D836D458-0795-4A1D-9AA0-82CA687248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EE13-7971-4AD9-8B7D-2B4CD8178536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64CE-8060-4B1C-A768-99FB53D4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" y="6007131"/>
            <a:ext cx="941741" cy="5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2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1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0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0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6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613251"/>
            <a:ext cx="10416116" cy="6244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" y="6007131"/>
            <a:ext cx="941741" cy="5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3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1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5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4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0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57925E7C-4F84-4399-AE2E-B40DDB05853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8" y="6180285"/>
            <a:ext cx="670327" cy="420329"/>
          </a:xfrm>
          <a:prstGeom prst="rect">
            <a:avLst/>
          </a:prstGeom>
        </p:spPr>
      </p:pic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B7F8C8AE-FBE1-4664-9D35-E0DFE80A27D4}" type="datetimeFigureOut">
              <a:rPr lang="en-GB" smtClean="0"/>
              <a:t>15/07/2026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uro-fusion.org/wiki/TSVV-H:_Reliable_Prediction_of_Plasma_Performance_and_Operational_Limits_in_Tokamaks" TargetMode="External"/><Relationship Id="rId3" Type="http://schemas.openxmlformats.org/officeDocument/2006/relationships/hyperlink" Target="https://users.euro-fusion.org/pages/data-cmg/wiki/index.html" TargetMode="External"/><Relationship Id="rId7" Type="http://schemas.openxmlformats.org/officeDocument/2006/relationships/hyperlink" Target="https://docs.hpc.cineca.it/specific_users/gateway.html" TargetMode="External"/><Relationship Id="rId2" Type="http://schemas.openxmlformats.org/officeDocument/2006/relationships/hyperlink" Target="https://jintrac-mirror.pages.eufus.psnc.pl/docs/wiki/JINTRAC_Wiki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mas-python.readthedocs.io/en/stable/" TargetMode="External"/><Relationship Id="rId5" Type="http://schemas.openxmlformats.org/officeDocument/2006/relationships/hyperlink" Target="https://imas-data-dictionary.readthedocs.io/en/latest/" TargetMode="External"/><Relationship Id="rId10" Type="http://schemas.openxmlformats.org/officeDocument/2006/relationships/hyperlink" Target="https://gitlab.eufus.psnc.pl/jintrac/support/-/issues" TargetMode="External"/><Relationship Id="rId4" Type="http://schemas.openxmlformats.org/officeDocument/2006/relationships/hyperlink" Target="https://sharepoint.iter.org/departments/POP/CM/IMDesign/Code%20Documentation/JINTRAC-doc/wiki/index.html" TargetMode="External"/><Relationship Id="rId9" Type="http://schemas.openxmlformats.org/officeDocument/2006/relationships/hyperlink" Target="https://chat.eufus.psnc.pl/tsvv11/channels/tsvv-h-in-person-meeti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hpc.cineca.it/specific_users/gateway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46E30D0-88BB-DC6A-8C20-167080CEFD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r="1837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9FF6F2-989A-F7AC-07DC-13F48E101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HFPS internal training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A47CA0-6F9B-30C7-0485-67F892B77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Marin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C3DD7-0C7C-509A-7030-E011E284E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31/3/2023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04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DBDA4-42F4-49E4-8869-F1B227310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4" y="2312397"/>
            <a:ext cx="3871578" cy="38999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7E05EF-EC6F-A935-5CE7-0AB9653F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909299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Level 4: W-accumulation avoidance at AUG tokamak thanks to ECRH density flattening, reducing W inward neoclassical flux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1D032-70C3-35ED-A721-9F277D8DE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26" y="5043327"/>
            <a:ext cx="4082122" cy="1461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1CDE7-7A53-CC74-3A15-1594E0A01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96" y="1428058"/>
            <a:ext cx="3148998" cy="2583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6A36B7-9C92-FB96-B54F-4BC8E55037C0}"/>
              </a:ext>
            </a:extLst>
          </p:cNvPr>
          <p:cNvSpPr txBox="1"/>
          <p:nvPr/>
        </p:nvSpPr>
        <p:spPr>
          <a:xfrm>
            <a:off x="4334950" y="2967335"/>
            <a:ext cx="263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NBI </a:t>
            </a:r>
            <a:r>
              <a:rPr lang="fr-FR" sz="1800" dirty="0" err="1"/>
              <a:t>particle</a:t>
            </a:r>
            <a:r>
              <a:rPr lang="fr-FR" sz="1800" dirty="0"/>
              <a:t> source </a:t>
            </a:r>
            <a:r>
              <a:rPr lang="fr-FR" sz="1800" dirty="0" err="1"/>
              <a:t>enhances</a:t>
            </a:r>
            <a:r>
              <a:rPr lang="fr-FR" sz="1800" dirty="0"/>
              <a:t> W </a:t>
            </a:r>
            <a:r>
              <a:rPr lang="fr-FR" sz="1800" dirty="0" err="1"/>
              <a:t>inward</a:t>
            </a:r>
            <a:r>
              <a:rPr lang="fr-FR" sz="1800" dirty="0"/>
              <a:t> </a:t>
            </a:r>
            <a:r>
              <a:rPr lang="fr-FR" sz="1800" dirty="0" err="1"/>
              <a:t>neoclassical</a:t>
            </a:r>
            <a:r>
              <a:rPr lang="fr-FR" sz="1800" dirty="0"/>
              <a:t> convection</a:t>
            </a: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9C1426-3DB9-81FE-9540-6ABD5A86E900}"/>
                  </a:ext>
                </a:extLst>
              </p:cNvPr>
              <p:cNvSpPr txBox="1"/>
              <p:nvPr/>
            </p:nvSpPr>
            <p:spPr>
              <a:xfrm>
                <a:off x="3897538" y="4955552"/>
                <a:ext cx="27759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16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can compensate this </a:t>
                </a:r>
                <a:r>
                  <a:rPr lang="en-GB" sz="1600" dirty="0" err="1"/>
                  <a:t>unfavorable</a:t>
                </a:r>
                <a:r>
                  <a:rPr lang="en-GB" sz="1600" dirty="0"/>
                  <a:t> scenario by increasing turbulent particle diffusion, reducing W inward neoclassical flux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9C1426-3DB9-81FE-9540-6ABD5A86E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538" y="4955552"/>
                <a:ext cx="2775943" cy="1323439"/>
              </a:xfrm>
              <a:prstGeom prst="rect">
                <a:avLst/>
              </a:prstGeom>
              <a:blipFill>
                <a:blip r:embed="rId5"/>
                <a:stretch>
                  <a:fillRect l="-1096" t="-1382" r="-263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69BAFF-173E-8314-1ABE-A81E16C4E7F1}"/>
                  </a:ext>
                </a:extLst>
              </p:cNvPr>
              <p:cNvSpPr txBox="1"/>
              <p:nvPr/>
            </p:nvSpPr>
            <p:spPr>
              <a:xfrm>
                <a:off x="5285510" y="1508166"/>
                <a:ext cx="3200379" cy="554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69BAFF-173E-8314-1ABE-A81E16C4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10" y="1508166"/>
                <a:ext cx="3200379" cy="554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6795869-2002-C858-65D7-96CB9471E6F8}"/>
              </a:ext>
            </a:extLst>
          </p:cNvPr>
          <p:cNvSpPr txBox="1"/>
          <p:nvPr/>
        </p:nvSpPr>
        <p:spPr>
          <a:xfrm>
            <a:off x="255503" y="1602456"/>
            <a:ext cx="4356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ASTRA-</a:t>
            </a:r>
            <a:r>
              <a:rPr lang="en-GB" sz="1600" dirty="0" err="1">
                <a:solidFill>
                  <a:srgbClr val="7030A0"/>
                </a:solidFill>
              </a:rPr>
              <a:t>QuaLiKiz</a:t>
            </a:r>
            <a:r>
              <a:rPr lang="en-GB" sz="1600" dirty="0">
                <a:solidFill>
                  <a:srgbClr val="7030A0"/>
                </a:solidFill>
              </a:rPr>
              <a:t>-NEO-TORBEAM-STRAHL Predictive from pedestal top inward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E4E7A-4DA3-CA52-08AE-A14749BBB825}"/>
              </a:ext>
            </a:extLst>
          </p:cNvPr>
          <p:cNvSpPr/>
          <p:nvPr/>
        </p:nvSpPr>
        <p:spPr>
          <a:xfrm>
            <a:off x="8245434" y="1365662"/>
            <a:ext cx="910441" cy="142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4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75C99-1C2A-1D56-9D9B-B6EC5269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0" y="1913812"/>
            <a:ext cx="5956266" cy="29186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C3C13F-198B-FB00-54D1-E97EDCDC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9774216" cy="1430337"/>
          </a:xfrm>
        </p:spPr>
        <p:txBody>
          <a:bodyPr>
            <a:normAutofit/>
          </a:bodyPr>
          <a:lstStyle/>
          <a:p>
            <a:r>
              <a:rPr lang="en-GB" dirty="0"/>
              <a:t>Level 4: W-accumulation at JET tokamak due to density peaking, and avoidance with ICRH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24CAC-99CB-C665-E028-FFC740C07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6" y="1505298"/>
            <a:ext cx="3515805" cy="2182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C6DD1-6769-ACAE-A76D-362D735D044F}"/>
              </a:ext>
            </a:extLst>
          </p:cNvPr>
          <p:cNvSpPr txBox="1"/>
          <p:nvPr/>
        </p:nvSpPr>
        <p:spPr>
          <a:xfrm>
            <a:off x="7908966" y="3741286"/>
            <a:ext cx="2658979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W-radiation emission peaks at later time due to inward neoclassical W transport driven by density peaking.</a:t>
            </a:r>
          </a:p>
          <a:p>
            <a:endParaRPr lang="en-GB" dirty="0"/>
          </a:p>
          <a:p>
            <a:r>
              <a:rPr lang="en-GB" dirty="0"/>
              <a:t>Mitigated by on-axis ICRH heating (not shown for brevity)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AF7B0-6CCC-A5A1-2BE3-583047EA817C}"/>
              </a:ext>
            </a:extLst>
          </p:cNvPr>
          <p:cNvSpPr txBox="1"/>
          <p:nvPr/>
        </p:nvSpPr>
        <p:spPr>
          <a:xfrm>
            <a:off x="1159666" y="4901353"/>
            <a:ext cx="4564239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JETTO-SANCO-</a:t>
            </a:r>
            <a:r>
              <a:rPr lang="en-GB" dirty="0" err="1">
                <a:solidFill>
                  <a:srgbClr val="7030A0"/>
                </a:solidFill>
              </a:rPr>
              <a:t>QuaLiKiz</a:t>
            </a:r>
            <a:r>
              <a:rPr lang="en-GB" dirty="0">
                <a:solidFill>
                  <a:srgbClr val="7030A0"/>
                </a:solidFill>
              </a:rPr>
              <a:t>-NEO-PENCIL-FRANTIC-PION</a:t>
            </a:r>
            <a:r>
              <a:rPr lang="en-GB" dirty="0"/>
              <a:t> successfully described core W-accumulation due to NBI particle source and momentum </a:t>
            </a:r>
            <a:r>
              <a:rPr lang="en-GB" dirty="0">
                <a:solidFill>
                  <a:schemeClr val="bg2"/>
                </a:solidFill>
              </a:rPr>
              <a:t>[Breton NF 2018]</a:t>
            </a:r>
          </a:p>
          <a:p>
            <a:r>
              <a:rPr lang="en-GB" dirty="0"/>
              <a:t>Mitigation strategy with ICRH heating due to density peaking reduction </a:t>
            </a:r>
            <a:r>
              <a:rPr lang="en-GB" dirty="0">
                <a:solidFill>
                  <a:schemeClr val="bg2"/>
                </a:solidFill>
              </a:rPr>
              <a:t>[Casson NF 2020].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E75D7-CDE4-CC46-1813-84AA4FADC386}"/>
              </a:ext>
            </a:extLst>
          </p:cNvPr>
          <p:cNvSpPr txBox="1"/>
          <p:nvPr/>
        </p:nvSpPr>
        <p:spPr>
          <a:xfrm>
            <a:off x="6989753" y="5748648"/>
            <a:ext cx="46197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State-of-the-art core plasma integrated modelling evolving j, </a:t>
            </a:r>
            <a:r>
              <a:rPr lang="en-GB" dirty="0" err="1">
                <a:solidFill>
                  <a:srgbClr val="7030A0"/>
                </a:solidFill>
              </a:rPr>
              <a:t>Te</a:t>
            </a:r>
            <a:r>
              <a:rPr lang="en-GB" dirty="0">
                <a:solidFill>
                  <a:srgbClr val="7030A0"/>
                </a:solidFill>
              </a:rPr>
              <a:t> , </a:t>
            </a:r>
            <a:r>
              <a:rPr lang="en-GB" dirty="0" err="1">
                <a:solidFill>
                  <a:srgbClr val="7030A0"/>
                </a:solidFill>
              </a:rPr>
              <a:t>Ti</a:t>
            </a:r>
            <a:r>
              <a:rPr lang="en-GB" dirty="0">
                <a:solidFill>
                  <a:srgbClr val="7030A0"/>
                </a:solidFill>
              </a:rPr>
              <a:t> , </a:t>
            </a:r>
            <a:r>
              <a:rPr lang="en-GB" dirty="0" err="1">
                <a:solidFill>
                  <a:srgbClr val="7030A0"/>
                </a:solidFill>
              </a:rPr>
              <a:t>nD</a:t>
            </a:r>
            <a:r>
              <a:rPr lang="en-GB" dirty="0">
                <a:solidFill>
                  <a:srgbClr val="7030A0"/>
                </a:solidFill>
              </a:rPr>
              <a:t> , </a:t>
            </a:r>
            <a:r>
              <a:rPr lang="en-GB" dirty="0" err="1">
                <a:solidFill>
                  <a:srgbClr val="7030A0"/>
                </a:solidFill>
              </a:rPr>
              <a:t>nBe</a:t>
            </a:r>
            <a:r>
              <a:rPr lang="en-GB" dirty="0">
                <a:solidFill>
                  <a:srgbClr val="7030A0"/>
                </a:solidFill>
              </a:rPr>
              <a:t>, </a:t>
            </a:r>
            <a:r>
              <a:rPr lang="en-GB" dirty="0" err="1">
                <a:solidFill>
                  <a:srgbClr val="7030A0"/>
                </a:solidFill>
              </a:rPr>
              <a:t>nNi</a:t>
            </a:r>
            <a:r>
              <a:rPr lang="en-GB" dirty="0">
                <a:solidFill>
                  <a:srgbClr val="7030A0"/>
                </a:solidFill>
              </a:rPr>
              <a:t>, </a:t>
            </a:r>
            <a:r>
              <a:rPr lang="en-GB" dirty="0" err="1">
                <a:solidFill>
                  <a:srgbClr val="7030A0"/>
                </a:solidFill>
              </a:rPr>
              <a:t>nW</a:t>
            </a:r>
            <a:r>
              <a:rPr lang="en-GB" dirty="0">
                <a:solidFill>
                  <a:srgbClr val="7030A0"/>
                </a:solidFill>
              </a:rPr>
              <a:t>, w, rad., NBI, ICRH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5764B-2D29-2C84-1BFA-5F547F6B8AFD}"/>
              </a:ext>
            </a:extLst>
          </p:cNvPr>
          <p:cNvSpPr txBox="1"/>
          <p:nvPr/>
        </p:nvSpPr>
        <p:spPr>
          <a:xfrm>
            <a:off x="1159667" y="1544844"/>
            <a:ext cx="6096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Prediction: from pedestal top inward. Over 1.5 s of plasma evolution.</a:t>
            </a:r>
          </a:p>
        </p:txBody>
      </p:sp>
    </p:spTree>
    <p:extLst>
      <p:ext uri="{BB962C8B-B14F-4D97-AF65-F5344CB8AC3E}">
        <p14:creationId xmlns:p14="http://schemas.microsoft.com/office/powerpoint/2010/main" val="255648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03FC9-D7FE-A29A-0E16-696779E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07282"/>
            <a:ext cx="4977150" cy="12781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JETTO-SANCO-QuaLiKiz-NCLASS-PENCIL-PION-FRANTIC-HPI2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Prediction: from core to pedestal top. Over 0.7 s of plasma evolution, 4 pellets.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356733-525B-3C18-3202-95137E1E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9041904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Multiple-isotope pellet cycles captured by turbulent transport modelling in the JET tokamak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132D2-393E-D2CD-A6F2-013206EF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5" y="3852125"/>
            <a:ext cx="4159424" cy="248533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E2DB23E-6BEF-56F5-EDDB-57A1F9BC1B94}"/>
              </a:ext>
            </a:extLst>
          </p:cNvPr>
          <p:cNvSpPr txBox="1">
            <a:spLocks/>
          </p:cNvSpPr>
          <p:nvPr/>
        </p:nvSpPr>
        <p:spPr>
          <a:xfrm>
            <a:off x="5796042" y="5212214"/>
            <a:ext cx="1750907" cy="7993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887" indent="-342887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20" indent="-2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54" indent="-22859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neutron rate rises sharply after the first pellet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FE5B8D-F202-1842-4340-229D9234E6E7}"/>
              </a:ext>
            </a:extLst>
          </p:cNvPr>
          <p:cNvCxnSpPr>
            <a:cxnSpLocks/>
          </p:cNvCxnSpPr>
          <p:nvPr/>
        </p:nvCxnSpPr>
        <p:spPr>
          <a:xfrm>
            <a:off x="7546949" y="5462928"/>
            <a:ext cx="148575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48DAAA-241C-D1DF-C9A2-22D2612F4B72}"/>
              </a:ext>
            </a:extLst>
          </p:cNvPr>
          <p:cNvSpPr txBox="1"/>
          <p:nvPr/>
        </p:nvSpPr>
        <p:spPr>
          <a:xfrm>
            <a:off x="4973316" y="3429000"/>
            <a:ext cx="26603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The fast timescale of isotope mixing D pellet in H plasma captured by the modelling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D0CCB-E206-F22C-597F-2A65FD4B7664}"/>
              </a:ext>
            </a:extLst>
          </p:cNvPr>
          <p:cNvSpPr txBox="1"/>
          <p:nvPr/>
        </p:nvSpPr>
        <p:spPr>
          <a:xfrm>
            <a:off x="10094026" y="6284786"/>
            <a:ext cx="15657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[Marin NF 2021]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300DC7-92DC-0788-0ED8-42CB2BA39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42" y="1324291"/>
            <a:ext cx="3630537" cy="2527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A4DC4-4D05-E735-B935-C12178BA6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1" y="2826969"/>
            <a:ext cx="4210207" cy="3237363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E325D08-7258-C311-BC2D-37D914088DD3}"/>
              </a:ext>
            </a:extLst>
          </p:cNvPr>
          <p:cNvSpPr txBox="1">
            <a:spLocks/>
          </p:cNvSpPr>
          <p:nvPr/>
        </p:nvSpPr>
        <p:spPr>
          <a:xfrm>
            <a:off x="5948119" y="2027648"/>
            <a:ext cx="1750907" cy="7993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887" indent="-342887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20" indent="-2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54" indent="-22859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ITG to TEM transition can be observed and analyzed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696FF4-46C8-DDBA-753A-D44771CABAB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699026" y="2427309"/>
            <a:ext cx="1513460" cy="5081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1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919A7-9394-2781-F931-86CA2C9AD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5" y="1403167"/>
            <a:ext cx="4220664" cy="420520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927016-5532-86CC-633C-33523D54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77" y="201292"/>
            <a:ext cx="10237354" cy="1430337"/>
          </a:xfrm>
        </p:spPr>
        <p:txBody>
          <a:bodyPr>
            <a:normAutofit/>
          </a:bodyPr>
          <a:lstStyle/>
          <a:p>
            <a:r>
              <a:rPr lang="en-GB" dirty="0"/>
              <a:t>Predict first: Integrated modelling used for JET DT preparation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F889ABA-EC1F-EA59-C478-FDA0DD1F9CAB}"/>
              </a:ext>
            </a:extLst>
          </p:cNvPr>
          <p:cNvSpPr txBox="1">
            <a:spLocks/>
          </p:cNvSpPr>
          <p:nvPr/>
        </p:nvSpPr>
        <p:spPr>
          <a:xfrm>
            <a:off x="6536361" y="1686122"/>
            <a:ext cx="5216252" cy="3477592"/>
          </a:xfrm>
          <a:prstGeom prst="rect">
            <a:avLst/>
          </a:prstGeom>
        </p:spPr>
        <p:txBody>
          <a:bodyPr vert="horz" lIns="180000" tIns="45720" rIns="91440" bIns="45720" rtlCol="0"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Strong predict first modelling performed since 2012</a:t>
            </a:r>
          </a:p>
          <a:p>
            <a:endParaRPr lang="en-GB" dirty="0"/>
          </a:p>
          <a:p>
            <a:r>
              <a:rPr lang="en-GB" dirty="0"/>
              <a:t>D-T fusion power achieved is in broader agreement with predictions</a:t>
            </a:r>
          </a:p>
          <a:p>
            <a:endParaRPr lang="en-GB" dirty="0"/>
          </a:p>
          <a:p>
            <a:r>
              <a:rPr lang="en-GB" dirty="0"/>
              <a:t>Simplified models can be improved with new DT data</a:t>
            </a:r>
          </a:p>
          <a:p>
            <a:endParaRPr lang="en-GB" dirty="0"/>
          </a:p>
          <a:p>
            <a:r>
              <a:rPr lang="en-GB" dirty="0"/>
              <a:t>Essential for ITER and future reactors predictions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4A3E2-650A-32B2-91BB-D144CB1B4CCC}"/>
              </a:ext>
            </a:extLst>
          </p:cNvPr>
          <p:cNvSpPr txBox="1"/>
          <p:nvPr/>
        </p:nvSpPr>
        <p:spPr>
          <a:xfrm>
            <a:off x="9477470" y="5980696"/>
            <a:ext cx="253543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[Garcia APS-DPP 2022]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C6B45-9218-4A18-E6BB-E3BD0FCFC8AD}"/>
              </a:ext>
            </a:extLst>
          </p:cNvPr>
          <p:cNvSpPr txBox="1"/>
          <p:nvPr/>
        </p:nvSpPr>
        <p:spPr>
          <a:xfrm>
            <a:off x="1630877" y="5669072"/>
            <a:ext cx="4556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From core to pedestal 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Level 4 with JINTRAC-</a:t>
            </a:r>
            <a:r>
              <a:rPr lang="en-GB" dirty="0" err="1">
                <a:solidFill>
                  <a:srgbClr val="7030A0"/>
                </a:solidFill>
              </a:rPr>
              <a:t>QuaLiKiz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From core to separatrix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Level 2 with </a:t>
            </a:r>
            <a:r>
              <a:rPr lang="en-GB" dirty="0" err="1">
                <a:solidFill>
                  <a:srgbClr val="7030A0"/>
                </a:solidFill>
              </a:rPr>
              <a:t>CRONOS-TGLF-Ped:Cordey’s</a:t>
            </a:r>
            <a:r>
              <a:rPr lang="en-GB" dirty="0">
                <a:solidFill>
                  <a:srgbClr val="7030A0"/>
                </a:solidFill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65265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C867A3-C48F-1E7A-AF5A-E401EAE1D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0" y="4106503"/>
            <a:ext cx="2609982" cy="23810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A48889-0F69-EDFD-4622-DA73042C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455068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Extending the boundary condition to the SOL: 50 AUG H modes better than empirical scaling laws, </a:t>
            </a:r>
            <a:r>
              <a:rPr lang="en-GB" dirty="0" err="1"/>
              <a:t>quantitavely</a:t>
            </a:r>
            <a:r>
              <a:rPr lang="en-GB" dirty="0"/>
              <a:t> and qualitatively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86953-F4F2-0DF3-C2BA-89E420B0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07" y="4615910"/>
            <a:ext cx="2472893" cy="224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EF62-73B1-583A-BB08-1BF50C72078E}"/>
                  </a:ext>
                </a:extLst>
              </p:cNvPr>
              <p:cNvSpPr txBox="1"/>
              <p:nvPr/>
            </p:nvSpPr>
            <p:spPr>
              <a:xfrm>
                <a:off x="756063" y="2010590"/>
                <a:ext cx="6096000" cy="1582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7030A0"/>
                    </a:solidFill>
                  </a:rPr>
                  <a:t>ASTRA-TGLFsat2-NCLASS-IMEP</a:t>
                </a:r>
              </a:p>
              <a:p>
                <a:r>
                  <a:rPr lang="en-GB" dirty="0">
                    <a:solidFill>
                      <a:srgbClr val="7030A0"/>
                    </a:solidFill>
                  </a:rPr>
                  <a:t>Prediction from core to SOL, mixing physics based and exp. </a:t>
                </a:r>
                <a:r>
                  <a:rPr lang="en-GB" dirty="0" err="1">
                    <a:solidFill>
                      <a:srgbClr val="7030A0"/>
                    </a:solidFill>
                  </a:rPr>
                  <a:t>scalings</a:t>
                </a:r>
                <a:endParaRPr lang="en-GB" dirty="0">
                  <a:solidFill>
                    <a:srgbClr val="7030A0"/>
                  </a:solidFill>
                </a:endParaRPr>
              </a:p>
              <a:p>
                <a:endParaRPr lang="en-GB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7030A0"/>
                    </a:solidFill>
                  </a:rPr>
                  <a:t>Core: quasilinear fluid code TGLF sat2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7030A0"/>
                    </a:solidFill>
                  </a:rPr>
                  <a:t>Pedestal: ideal MHD stability + ad-hoc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m:rPr>
                        <m:sty m:val="p"/>
                      </m:rPr>
                      <a:rPr lang="en-GB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𝑇𝑒</m:t>
                    </m:r>
                    <m:r>
                      <a:rPr lang="en-GB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 /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= −82.5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7030A0"/>
                    </a:solidFill>
                  </a:rPr>
                  <a:t>Separatrix: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 from 2 point model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 scaling [</a:t>
                </a:r>
                <a:r>
                  <a:rPr lang="en-GB" dirty="0" err="1">
                    <a:solidFill>
                      <a:srgbClr val="7030A0"/>
                    </a:solidFill>
                  </a:rPr>
                  <a:t>Eich</a:t>
                </a:r>
                <a:r>
                  <a:rPr lang="en-GB" dirty="0">
                    <a:solidFill>
                      <a:srgbClr val="7030A0"/>
                    </a:solidFill>
                  </a:rPr>
                  <a:t>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en-GB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machine specific scaling, on AUG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∝ 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sup>
                    </m:sSubSup>
                  </m:oMath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EF62-73B1-583A-BB08-1BF50C72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3" y="2010590"/>
                <a:ext cx="6096000" cy="1582806"/>
              </a:xfrm>
              <a:prstGeom prst="rect">
                <a:avLst/>
              </a:prstGeom>
              <a:blipFill>
                <a:blip r:embed="rId4"/>
                <a:stretch>
                  <a:fillRect l="-200" t="-772" b="-3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279D36C-09DE-9961-5627-1BA336528BFB}"/>
              </a:ext>
            </a:extLst>
          </p:cNvPr>
          <p:cNvSpPr txBox="1"/>
          <p:nvPr/>
        </p:nvSpPr>
        <p:spPr>
          <a:xfrm>
            <a:off x="946068" y="3806421"/>
            <a:ext cx="6096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better than empirical scaling laws, quantitatively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074B8A-61D2-A2A6-4FD1-4C327C42586F}"/>
                  </a:ext>
                </a:extLst>
              </p:cNvPr>
              <p:cNvSpPr txBox="1"/>
              <p:nvPr/>
            </p:nvSpPr>
            <p:spPr>
              <a:xfrm>
                <a:off x="6852063" y="1383057"/>
                <a:ext cx="420782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and qualitatively!</a:t>
                </a:r>
              </a:p>
              <a:p>
                <a:endParaRPr lang="en-GB" dirty="0"/>
              </a:p>
              <a:p>
                <a:r>
                  <a:rPr lang="en-GB" dirty="0"/>
                  <a:t>Explains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/>
                  <a:t> impact on confinement by q stabilization of turbulence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074B8A-61D2-A2A6-4FD1-4C327C42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063" y="1383057"/>
                <a:ext cx="4207824" cy="923330"/>
              </a:xfrm>
              <a:prstGeom prst="rect">
                <a:avLst/>
              </a:prstGeom>
              <a:blipFill>
                <a:blip r:embed="rId5"/>
                <a:stretch>
                  <a:fillRect l="-290" t="-1325" b="-6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C5591B2-D7BA-217F-2DC9-D3C552385712}"/>
              </a:ext>
            </a:extLst>
          </p:cNvPr>
          <p:cNvSpPr txBox="1"/>
          <p:nvPr/>
        </p:nvSpPr>
        <p:spPr>
          <a:xfrm>
            <a:off x="10798629" y="1348224"/>
            <a:ext cx="139337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[Luda NF 2021]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2CAD01-0F4C-5CD4-5D3E-8757D680F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3" y="4106503"/>
            <a:ext cx="2912970" cy="23810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E27481-32DA-E886-D6C1-91CC3E873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18" y="2275392"/>
            <a:ext cx="5187859" cy="2258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90D92-5FA9-A266-C94B-FBC0E32FC809}"/>
                  </a:ext>
                </a:extLst>
              </p:cNvPr>
              <p:cNvSpPr txBox="1"/>
              <p:nvPr/>
            </p:nvSpPr>
            <p:spPr>
              <a:xfrm>
                <a:off x="6912012" y="4778240"/>
                <a:ext cx="2611998" cy="1163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Explain the energy content degradation when increasing gas fuelling: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lang="en-GB" dirty="0"/>
                  <a:t> higher,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 for narrower pedestal (higher q near </a:t>
                </a:r>
                <a:r>
                  <a:rPr lang="en-GB" dirty="0" err="1"/>
                  <a:t>sep.</a:t>
                </a:r>
                <a:r>
                  <a:rPr lang="en-GB" dirty="0"/>
                  <a:t>),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𝑝𝑒𝑑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90D92-5FA9-A266-C94B-FBC0E32FC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012" y="4778240"/>
                <a:ext cx="2611998" cy="1163011"/>
              </a:xfrm>
              <a:prstGeom prst="rect">
                <a:avLst/>
              </a:prstGeom>
              <a:blipFill>
                <a:blip r:embed="rId8"/>
                <a:stretch>
                  <a:fillRect l="-701" t="-1047" b="-2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78DFF9A-94D4-3790-44DD-32D2F2F8ABDF}"/>
              </a:ext>
            </a:extLst>
          </p:cNvPr>
          <p:cNvSpPr txBox="1"/>
          <p:nvPr/>
        </p:nvSpPr>
        <p:spPr>
          <a:xfrm>
            <a:off x="10687792" y="1640137"/>
            <a:ext cx="16150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[</a:t>
            </a:r>
            <a:r>
              <a:rPr lang="en-GB" dirty="0" err="1"/>
              <a:t>Angioni</a:t>
            </a:r>
            <a:r>
              <a:rPr lang="en-GB" dirty="0"/>
              <a:t> NF2022] </a:t>
            </a:r>
          </a:p>
        </p:txBody>
      </p:sp>
    </p:spTree>
    <p:extLst>
      <p:ext uri="{BB962C8B-B14F-4D97-AF65-F5344CB8AC3E}">
        <p14:creationId xmlns:p14="http://schemas.microsoft.com/office/powerpoint/2010/main" val="300692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B56C4-D737-A65B-D2E4-6C324B0E2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53" y="1844634"/>
            <a:ext cx="5502409" cy="41444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1D593B-C50D-0AF1-1DBD-AB540F88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8915234" cy="1430337"/>
          </a:xfrm>
        </p:spPr>
        <p:txBody>
          <a:bodyPr/>
          <a:lstStyle/>
          <a:p>
            <a:r>
              <a:rPr lang="en-GB" dirty="0"/>
              <a:t>« The » High Fidelity Pulse Simulator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FF80A-A210-16D3-396E-B82E3560F8E5}"/>
              </a:ext>
            </a:extLst>
          </p:cNvPr>
          <p:cNvSpPr txBox="1"/>
          <p:nvPr/>
        </p:nvSpPr>
        <p:spPr>
          <a:xfrm>
            <a:off x="771897" y="1536174"/>
            <a:ext cx="44849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What is the High Fidelity Pulse Simulator?</a:t>
            </a:r>
          </a:p>
          <a:p>
            <a:endParaRPr lang="en-GB" sz="1600" dirty="0"/>
          </a:p>
          <a:p>
            <a:r>
              <a:rPr lang="en-GB" sz="1600" dirty="0"/>
              <a:t>Python-driven workflow based on </a:t>
            </a:r>
            <a:r>
              <a:rPr lang="en-GB" sz="1600" dirty="0" err="1">
                <a:solidFill>
                  <a:srgbClr val="FF0000"/>
                </a:solidFill>
              </a:rPr>
              <a:t>IMASified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JINTRAC (i.e. JETTO+EDGE2D, from the core to the SOL)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Workhorse for scenario preparation in ITER Physics Dept.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Any </a:t>
            </a:r>
            <a:r>
              <a:rPr lang="en-GB" sz="1600" dirty="0" err="1"/>
              <a:t>IMASified</a:t>
            </a:r>
            <a:r>
              <a:rPr lang="en-GB" sz="1600" dirty="0"/>
              <a:t> physics module can be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Coupled to experimental IMAS data from AUG, JET, TCV, WEST, on the </a:t>
            </a:r>
            <a:r>
              <a:rPr lang="en-GB" sz="1600" dirty="0" err="1"/>
              <a:t>EUROfusion</a:t>
            </a:r>
            <a:r>
              <a:rPr lang="en-GB" sz="1600" dirty="0"/>
              <a:t>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Automated run generation and analysis pipelines being developed for uncertainty quantification</a:t>
            </a: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8CCAE-C939-A59A-AFCA-827135AAC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38" y="781691"/>
            <a:ext cx="5159003" cy="36834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600" dirty="0"/>
              <a:t>IMAS : Integrated Modelling and Analysis Suite Data Dictionary.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FF0000"/>
                </a:solidFill>
              </a:rPr>
              <a:t>Chosen by IO for ITER future experimental data and present modelling in/output.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Machine and code generic. Capable of covering all experiment subsystems and plasma physics, extensible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FF0000"/>
                </a:solidFill>
              </a:rPr>
              <a:t>Promoted as the standard to access all experimental results within </a:t>
            </a:r>
            <a:r>
              <a:rPr lang="en-GB" sz="1600" dirty="0" err="1">
                <a:solidFill>
                  <a:srgbClr val="FF0000"/>
                </a:solidFill>
              </a:rPr>
              <a:t>EUROfusion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in a unique data format in the FAIR and open science requirements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BEBFD-396A-ACA7-5271-8B8D7459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key tool: IMAS data structure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97EB29A-DBDD-6C15-2D54-E28E5728AAC5}"/>
              </a:ext>
            </a:extLst>
          </p:cNvPr>
          <p:cNvSpPr txBox="1">
            <a:spLocks/>
          </p:cNvSpPr>
          <p:nvPr/>
        </p:nvSpPr>
        <p:spPr>
          <a:xfrm>
            <a:off x="344386" y="1508167"/>
            <a:ext cx="5159003" cy="3376550"/>
          </a:xfrm>
          <a:prstGeom prst="rect">
            <a:avLst/>
          </a:prstGeom>
        </p:spPr>
        <p:txBody>
          <a:bodyPr vert="horz" lIns="180000" tIns="45720" rIns="91440" bIns="45720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IMAS infrastructure includes:</a:t>
            </a:r>
          </a:p>
          <a:p>
            <a:pPr>
              <a:lnSpc>
                <a:spcPct val="120000"/>
              </a:lnSpc>
            </a:pPr>
            <a:r>
              <a:rPr lang="en-GB" dirty="0"/>
              <a:t>Data Dictionary: machine generic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What data exist?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What are they called?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How are they structured ?</a:t>
            </a:r>
          </a:p>
          <a:p>
            <a:pPr>
              <a:lnSpc>
                <a:spcPct val="120000"/>
              </a:lnSpc>
            </a:pPr>
            <a:r>
              <a:rPr lang="en-GB" dirty="0"/>
              <a:t>Data Access : functions to read/write objects</a:t>
            </a:r>
          </a:p>
          <a:p>
            <a:pPr>
              <a:lnSpc>
                <a:spcPct val="120000"/>
              </a:lnSpc>
            </a:pPr>
            <a:r>
              <a:rPr lang="en-GB" dirty="0"/>
              <a:t>Workflow component generator : encapsulate physics codes to turn them into components that can be coupled in a workflow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2527F-4001-C1FB-F0E9-916C2D45EA85}"/>
              </a:ext>
            </a:extLst>
          </p:cNvPr>
          <p:cNvSpPr/>
          <p:nvPr/>
        </p:nvSpPr>
        <p:spPr>
          <a:xfrm>
            <a:off x="1702130" y="4854985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Profiles (t)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F7C8D-B7D0-B1CA-9817-67D85205BCE1}"/>
              </a:ext>
            </a:extLst>
          </p:cNvPr>
          <p:cNvSpPr/>
          <p:nvPr/>
        </p:nvSpPr>
        <p:spPr>
          <a:xfrm>
            <a:off x="1702130" y="5512086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equilibrium (t)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1730E2-EACE-2F57-D0CB-3F0CF3230414}"/>
              </a:ext>
            </a:extLst>
          </p:cNvPr>
          <p:cNvSpPr/>
          <p:nvPr/>
        </p:nvSpPr>
        <p:spPr>
          <a:xfrm>
            <a:off x="1702130" y="6163250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Sources (t)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3A4CD-2C2B-F7CB-076C-38767AAA4026}"/>
              </a:ext>
            </a:extLst>
          </p:cNvPr>
          <p:cNvSpPr/>
          <p:nvPr/>
        </p:nvSpPr>
        <p:spPr>
          <a:xfrm>
            <a:off x="3756561" y="4854985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QuaLiKiz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676E-DCF2-1B22-C85C-C89CEFC9595E}"/>
              </a:ext>
            </a:extLst>
          </p:cNvPr>
          <p:cNvSpPr/>
          <p:nvPr/>
        </p:nvSpPr>
        <p:spPr>
          <a:xfrm>
            <a:off x="5816931" y="4854985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Fluxes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C1645B-4C84-4DD2-2553-2EF03359AD9E}"/>
              </a:ext>
            </a:extLst>
          </p:cNvPr>
          <p:cNvSpPr/>
          <p:nvPr/>
        </p:nvSpPr>
        <p:spPr>
          <a:xfrm>
            <a:off x="7883237" y="4845089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Profiles (</a:t>
            </a:r>
            <a:r>
              <a:rPr lang="en-US" dirty="0" err="1"/>
              <a:t>t+dt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32A29A-1FF0-025B-BE92-25F065D04949}"/>
              </a:ext>
            </a:extLst>
          </p:cNvPr>
          <p:cNvCxnSpPr>
            <a:cxnSpLocks/>
          </p:cNvCxnSpPr>
          <p:nvPr/>
        </p:nvCxnSpPr>
        <p:spPr>
          <a:xfrm>
            <a:off x="1405247" y="6453207"/>
            <a:ext cx="295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47670-3779-84A7-0828-654D94DE7513}"/>
              </a:ext>
            </a:extLst>
          </p:cNvPr>
          <p:cNvCxnSpPr/>
          <p:nvPr/>
        </p:nvCxnSpPr>
        <p:spPr>
          <a:xfrm>
            <a:off x="9060873" y="4902486"/>
            <a:ext cx="0" cy="27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5098ED-4712-08F4-542E-02CD3B78F003}"/>
              </a:ext>
            </a:extLst>
          </p:cNvPr>
          <p:cNvCxnSpPr/>
          <p:nvPr/>
        </p:nvCxnSpPr>
        <p:spPr>
          <a:xfrm flipV="1">
            <a:off x="1405247" y="5088533"/>
            <a:ext cx="0" cy="136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014FB4-18B0-2C81-E5E5-8DDCE4D90FF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405247" y="5088533"/>
            <a:ext cx="296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9C2852-F607-48C3-C33A-E113311C5604}"/>
              </a:ext>
            </a:extLst>
          </p:cNvPr>
          <p:cNvCxnSpPr>
            <a:cxnSpLocks/>
          </p:cNvCxnSpPr>
          <p:nvPr/>
        </p:nvCxnSpPr>
        <p:spPr>
          <a:xfrm flipH="1">
            <a:off x="1405247" y="5745634"/>
            <a:ext cx="296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1D4AF0-4565-8A8D-E265-C7A24665EB1E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150920" y="5088533"/>
            <a:ext cx="605641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98246C-C9CE-0E68-A3A3-C0B0456A94BF}"/>
              </a:ext>
            </a:extLst>
          </p:cNvPr>
          <p:cNvCxnSpPr>
            <a:cxnSpLocks/>
          </p:cNvCxnSpPr>
          <p:nvPr/>
        </p:nvCxnSpPr>
        <p:spPr>
          <a:xfrm flipV="1">
            <a:off x="3150920" y="5745634"/>
            <a:ext cx="605641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80ECD1-E3CA-CD3E-331F-0350EFD8DA33}"/>
              </a:ext>
            </a:extLst>
          </p:cNvPr>
          <p:cNvCxnSpPr>
            <a:cxnSpLocks/>
          </p:cNvCxnSpPr>
          <p:nvPr/>
        </p:nvCxnSpPr>
        <p:spPr>
          <a:xfrm flipV="1">
            <a:off x="3414156" y="5095462"/>
            <a:ext cx="0" cy="657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0C54642-AD1D-D699-48FC-C3DE6E32B916}"/>
              </a:ext>
            </a:extLst>
          </p:cNvPr>
          <p:cNvSpPr/>
          <p:nvPr/>
        </p:nvSpPr>
        <p:spPr>
          <a:xfrm>
            <a:off x="3756561" y="5506149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ESCO</a:t>
            </a:r>
            <a:endParaRPr lang="en-GB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95DC2F-19DD-B7B0-C4BF-C53639B99310}"/>
              </a:ext>
            </a:extLst>
          </p:cNvPr>
          <p:cNvCxnSpPr>
            <a:cxnSpLocks/>
          </p:cNvCxnSpPr>
          <p:nvPr/>
        </p:nvCxnSpPr>
        <p:spPr>
          <a:xfrm flipV="1">
            <a:off x="5217226" y="5091997"/>
            <a:ext cx="605641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E883F4-299D-B28F-2207-8223FBBD10DF}"/>
              </a:ext>
            </a:extLst>
          </p:cNvPr>
          <p:cNvCxnSpPr>
            <a:cxnSpLocks/>
          </p:cNvCxnSpPr>
          <p:nvPr/>
        </p:nvCxnSpPr>
        <p:spPr>
          <a:xfrm flipV="1">
            <a:off x="7271660" y="5073936"/>
            <a:ext cx="605641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3602DE-0E11-237C-0406-EB342E7DC01E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5205351" y="5736729"/>
            <a:ext cx="605641" cy="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EA87FD0-C518-29C2-FC41-416543A98203}"/>
              </a:ext>
            </a:extLst>
          </p:cNvPr>
          <p:cNvSpPr/>
          <p:nvPr/>
        </p:nvSpPr>
        <p:spPr>
          <a:xfrm>
            <a:off x="7877301" y="5503181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equilibrium (t+1)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76151E-DEAB-EDE2-58A0-344C3AFA4D1C}"/>
              </a:ext>
            </a:extLst>
          </p:cNvPr>
          <p:cNvSpPr/>
          <p:nvPr/>
        </p:nvSpPr>
        <p:spPr>
          <a:xfrm>
            <a:off x="5816931" y="5502190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Geometry</a:t>
            </a:r>
            <a:endParaRPr lang="en-GB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F5A5C-35AB-62AB-3481-363875D96E92}"/>
              </a:ext>
            </a:extLst>
          </p:cNvPr>
          <p:cNvCxnSpPr>
            <a:cxnSpLocks/>
          </p:cNvCxnSpPr>
          <p:nvPr/>
        </p:nvCxnSpPr>
        <p:spPr>
          <a:xfrm flipV="1">
            <a:off x="7271660" y="5730296"/>
            <a:ext cx="605641" cy="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B1D437-5107-5A0A-9C24-CAE86296197D}"/>
              </a:ext>
            </a:extLst>
          </p:cNvPr>
          <p:cNvCxnSpPr>
            <a:cxnSpLocks/>
          </p:cNvCxnSpPr>
          <p:nvPr/>
        </p:nvCxnSpPr>
        <p:spPr>
          <a:xfrm flipV="1">
            <a:off x="3150920" y="6449742"/>
            <a:ext cx="605641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C1454D3-4246-EA36-1B04-CB717E1D50A5}"/>
              </a:ext>
            </a:extLst>
          </p:cNvPr>
          <p:cNvSpPr/>
          <p:nvPr/>
        </p:nvSpPr>
        <p:spPr>
          <a:xfrm>
            <a:off x="3756561" y="6203825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HCD</a:t>
            </a:r>
            <a:endParaRPr lang="en-GB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9ABFB40-5405-CEA7-CC39-5380BC7ACA66}"/>
              </a:ext>
            </a:extLst>
          </p:cNvPr>
          <p:cNvCxnSpPr>
            <a:cxnSpLocks/>
          </p:cNvCxnSpPr>
          <p:nvPr/>
        </p:nvCxnSpPr>
        <p:spPr>
          <a:xfrm>
            <a:off x="7574480" y="6443311"/>
            <a:ext cx="295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DCDDF6-09FB-DDBC-CA38-83DE9F867EFF}"/>
              </a:ext>
            </a:extLst>
          </p:cNvPr>
          <p:cNvCxnSpPr/>
          <p:nvPr/>
        </p:nvCxnSpPr>
        <p:spPr>
          <a:xfrm flipV="1">
            <a:off x="7574480" y="5078637"/>
            <a:ext cx="0" cy="136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3D037D-D2E3-D4AB-4E8D-1670C6E75AD8}"/>
              </a:ext>
            </a:extLst>
          </p:cNvPr>
          <p:cNvCxnSpPr>
            <a:cxnSpLocks/>
          </p:cNvCxnSpPr>
          <p:nvPr/>
        </p:nvCxnSpPr>
        <p:spPr>
          <a:xfrm flipH="1">
            <a:off x="7574480" y="5078637"/>
            <a:ext cx="296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9CF686-911F-3DA3-6E6C-C95885B99C3E}"/>
              </a:ext>
            </a:extLst>
          </p:cNvPr>
          <p:cNvCxnSpPr>
            <a:cxnSpLocks/>
          </p:cNvCxnSpPr>
          <p:nvPr/>
        </p:nvCxnSpPr>
        <p:spPr>
          <a:xfrm flipH="1">
            <a:off x="7574480" y="5735738"/>
            <a:ext cx="296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84E1F4F-1968-7D66-ED43-24E2563D37C6}"/>
              </a:ext>
            </a:extLst>
          </p:cNvPr>
          <p:cNvSpPr/>
          <p:nvPr/>
        </p:nvSpPr>
        <p:spPr>
          <a:xfrm>
            <a:off x="7869961" y="6216194"/>
            <a:ext cx="1448790" cy="46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Sources (t+1)</a:t>
            </a:r>
            <a:endParaRPr lang="en-GB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0C58E3-5C99-CD90-C1E6-665A70F6944F}"/>
              </a:ext>
            </a:extLst>
          </p:cNvPr>
          <p:cNvCxnSpPr/>
          <p:nvPr/>
        </p:nvCxnSpPr>
        <p:spPr>
          <a:xfrm flipV="1">
            <a:off x="5508171" y="5095461"/>
            <a:ext cx="0" cy="136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26DCF77-0E25-B40D-D0CD-D81ECCD8147E}"/>
              </a:ext>
            </a:extLst>
          </p:cNvPr>
          <p:cNvCxnSpPr>
            <a:cxnSpLocks/>
          </p:cNvCxnSpPr>
          <p:nvPr/>
        </p:nvCxnSpPr>
        <p:spPr>
          <a:xfrm flipH="1">
            <a:off x="5211288" y="6460630"/>
            <a:ext cx="296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39E881F-E5F8-D335-C537-EB32E31EC2D8}"/>
              </a:ext>
            </a:extLst>
          </p:cNvPr>
          <p:cNvSpPr txBox="1"/>
          <p:nvPr/>
        </p:nvSpPr>
        <p:spPr>
          <a:xfrm>
            <a:off x="9996556" y="5437908"/>
            <a:ext cx="1890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Flexible and modular!</a:t>
            </a:r>
          </a:p>
        </p:txBody>
      </p:sp>
    </p:spTree>
    <p:extLst>
      <p:ext uri="{BB962C8B-B14F-4D97-AF65-F5344CB8AC3E}">
        <p14:creationId xmlns:p14="http://schemas.microsoft.com/office/powerpoint/2010/main" val="172108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15998-5DF6-327F-13CE-04F9348E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413164"/>
            <a:ext cx="10301817" cy="48174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Data Management Project </a:t>
            </a:r>
            <a:r>
              <a:rPr lang="en-US" dirty="0"/>
              <a:t>is developing the mapping with the essential variables needed to run the HFPS for various machines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This requires dedicated effort and experts from each machine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When ready and when possible, we should try to get the data through the IMAS mappings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We can provide feedback if things are not working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ITER collaborating and coordinating this effort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The tooling (plotting, analyzing results) that we develop should also always be IMAS compatible to facilitate reuse from other groups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Example for TCV:</a:t>
            </a:r>
          </a:p>
          <a:p>
            <a:pPr>
              <a:spcBef>
                <a:spcPts val="600"/>
              </a:spcBef>
            </a:pPr>
            <a:r>
              <a:rPr lang="en-US" dirty="0"/>
              <a:t>Connect to </a:t>
            </a:r>
            <a:r>
              <a:rPr lang="en-US" dirty="0" err="1"/>
              <a:t>spcimas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GB" dirty="0"/>
              <a:t>[</a:t>
            </a:r>
            <a:r>
              <a:rPr lang="en-GB" dirty="0" err="1"/>
              <a:t>ids_from_tcv</a:t>
            </a:r>
            <a:r>
              <a:rPr lang="en-GB" dirty="0"/>
              <a:t>]=tcv2ids2database(64965,0013,'ids_names',{'</a:t>
            </a:r>
            <a:r>
              <a:rPr lang="en-GB" dirty="0" err="1"/>
              <a:t>summary','core_profiles','equilibrium</a:t>
            </a:r>
            <a:r>
              <a:rPr lang="en-GB" dirty="0"/>
              <a:t>’})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9CD3C-D751-F96D-B964-3756B90B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15681" cy="965321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IMAS Data extraction is developed by each machine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1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4A7194-204A-0991-21A1-47B9698A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657405"/>
            <a:ext cx="10301817" cy="4515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Documentation (3 copies the same)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The JINTRAC documentation is available here: </a:t>
            </a:r>
            <a:r>
              <a:rPr lang="en-GB" dirty="0">
                <a:hlinkClick r:id="rId2"/>
              </a:rPr>
              <a:t>JINTRAC wiki </a:t>
            </a:r>
            <a:r>
              <a:rPr lang="en-GB" dirty="0" err="1">
                <a:hlinkClick r:id="rId2"/>
              </a:rPr>
              <a:t>EUROfusion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The same content is also available at JET: </a:t>
            </a:r>
            <a:r>
              <a:rPr lang="en-GB" dirty="0">
                <a:hlinkClick r:id="rId3"/>
              </a:rPr>
              <a:t>JINTRAC wiki at JET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And ITER: </a:t>
            </a:r>
            <a:r>
              <a:rPr lang="en-GB" dirty="0">
                <a:hlinkClick r:id="rId4"/>
              </a:rPr>
              <a:t>JINTRAC wiki at ITER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IMAS structure in </a:t>
            </a:r>
            <a:r>
              <a:rPr lang="en-GB" dirty="0">
                <a:hlinkClick r:id="rId5"/>
              </a:rPr>
              <a:t>https://imas-data-dictionary.readthedocs.io/en/latest/</a:t>
            </a:r>
            <a:endParaRPr lang="en-GB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dirty="0" err="1"/>
              <a:t>IMASpy</a:t>
            </a:r>
            <a:r>
              <a:rPr lang="en-GB" dirty="0"/>
              <a:t> documentation at </a:t>
            </a:r>
            <a:r>
              <a:rPr lang="en-GB" dirty="0" err="1">
                <a:hlinkClick r:id="rId6"/>
              </a:rPr>
              <a:t>imaspy</a:t>
            </a:r>
            <a:endParaRPr lang="en-GB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Wikis for the </a:t>
            </a:r>
            <a:r>
              <a:rPr lang="en-GB" dirty="0" err="1"/>
              <a:t>Eurofusion</a:t>
            </a:r>
            <a:r>
              <a:rPr lang="en-GB" dirty="0"/>
              <a:t> gateway available </a:t>
            </a:r>
            <a:r>
              <a:rPr lang="en-GB" dirty="0">
                <a:hlinkClick r:id="rId7"/>
              </a:rPr>
              <a:t>here</a:t>
            </a:r>
            <a:endParaRPr lang="en-GB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A TSVV-H wiki with useful info, slides of previous meetings and more is available at </a:t>
            </a:r>
            <a:r>
              <a:rPr lang="en-GB" dirty="0">
                <a:hlinkClick r:id="rId8"/>
              </a:rPr>
              <a:t>TSVV-H wiki</a:t>
            </a:r>
            <a:r>
              <a:rPr lang="en-GB" dirty="0"/>
              <a:t>. Feedback is very much appreciated.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Questions can be posed in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Ask on TSVVH </a:t>
            </a:r>
            <a:r>
              <a:rPr lang="en-GB" dirty="0" err="1">
                <a:hlinkClick r:id="rId9"/>
              </a:rPr>
              <a:t>Mattermost</a:t>
            </a:r>
            <a:r>
              <a:rPr lang="en-GB" dirty="0">
                <a:hlinkClick r:id="rId9"/>
              </a:rPr>
              <a:t> channel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Open a ticket on </a:t>
            </a:r>
            <a:r>
              <a:rPr lang="en-GB" dirty="0">
                <a:hlinkClick r:id="rId10"/>
              </a:rPr>
              <a:t>https://gitlab.eufus.psnc.pl/jintrac/support/-/issues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F6F60A-8880-8DEA-7CB5-2607C50E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1"/>
            <a:ext cx="6678715" cy="993030"/>
          </a:xfrm>
        </p:spPr>
        <p:txBody>
          <a:bodyPr/>
          <a:lstStyle/>
          <a:p>
            <a:r>
              <a:rPr lang="en-GB" dirty="0"/>
              <a:t>Support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85339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74D5A-275F-4F6F-B4C0-59AC738C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236133"/>
            <a:ext cx="5825067" cy="5088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F4350"/>
                </a:solidFill>
                <a:latin typeface="Open Sans" panose="020B0606030504020204" pitchFamily="34" charset="0"/>
              </a:rPr>
              <a:t>Prerequisite:</a:t>
            </a:r>
          </a:p>
          <a:p>
            <a:r>
              <a:rPr lang="en-GB" dirty="0">
                <a:solidFill>
                  <a:srgbClr val="3F4350"/>
                </a:solidFill>
                <a:latin typeface="Open Sans" panose="020B0606030504020204" pitchFamily="34" charset="0"/>
              </a:rPr>
              <a:t>Wikis for the </a:t>
            </a:r>
            <a:r>
              <a:rPr lang="en-GB" dirty="0" err="1">
                <a:solidFill>
                  <a:srgbClr val="3F4350"/>
                </a:solidFill>
                <a:latin typeface="Open Sans" panose="020B0606030504020204" pitchFamily="34" charset="0"/>
              </a:rPr>
              <a:t>Eurofusion</a:t>
            </a:r>
            <a:r>
              <a:rPr lang="en-GB" dirty="0">
                <a:solidFill>
                  <a:srgbClr val="3F4350"/>
                </a:solidFill>
                <a:latin typeface="Open Sans" panose="020B0606030504020204" pitchFamily="34" charset="0"/>
              </a:rPr>
              <a:t> gateway available </a:t>
            </a:r>
            <a:r>
              <a:rPr lang="en-GB" dirty="0">
                <a:solidFill>
                  <a:srgbClr val="3F4350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Complete the following steps </a:t>
            </a:r>
            <a:r>
              <a:rPr lang="en-GB" dirty="0"/>
              <a:t># FIRST TIME ONLY </a:t>
            </a:r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CH" dirty="0" err="1">
                <a:solidFill>
                  <a:srgbClr val="3F4350"/>
                </a:solidFill>
                <a:latin typeface="Open Sans" panose="020B0606030504020204" pitchFamily="34" charset="0"/>
              </a:rPr>
              <a:t>cmg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 should be in 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/work/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 and should be linked to home:</a:t>
            </a:r>
          </a:p>
          <a:p>
            <a:pPr lvl="1"/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cd</a:t>
            </a:r>
            <a:endParaRPr lang="en-CH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mv</a:t>
            </a:r>
            <a:r>
              <a:rPr lang="en-CH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H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cmg</a:t>
            </a:r>
            <a:r>
              <a:rPr lang="en-CH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pfs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/work/$USER/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cmg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/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ln -s /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pfs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/work/$USER/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cmg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cmg</a:t>
            </a:r>
            <a:endParaRPr lang="en-CH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endParaRPr lang="en-CH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public should be in </a:t>
            </a:r>
            <a:r>
              <a:rPr lang="en-US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US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pfs</a:t>
            </a:r>
            <a:r>
              <a:rPr lang="en-US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/work/$USER/</a:t>
            </a:r>
            <a:r>
              <a:rPr lang="en-CH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public</a:t>
            </a:r>
          </a:p>
          <a:p>
            <a:pPr lvl="1"/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cd</a:t>
            </a:r>
            <a:endParaRPr lang="en-CH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mv</a:t>
            </a:r>
            <a:r>
              <a:rPr lang="en-CH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public 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pfs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/work/$USER/</a:t>
            </a:r>
            <a:r>
              <a:rPr lang="en-CH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public</a:t>
            </a:r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/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ln -s /</a:t>
            </a:r>
            <a:r>
              <a:rPr lang="en-US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pfs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/work/$USER/</a:t>
            </a:r>
            <a:r>
              <a:rPr lang="en-CH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public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H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public</a:t>
            </a:r>
          </a:p>
          <a:p>
            <a:endParaRPr lang="en-CH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If public does not exist:</a:t>
            </a:r>
          </a:p>
          <a:p>
            <a:pPr lvl="1"/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cd</a:t>
            </a:r>
          </a:p>
          <a:p>
            <a:pPr lvl="1"/>
            <a:r>
              <a:rPr lang="en-CH" dirty="0" err="1">
                <a:solidFill>
                  <a:srgbClr val="3F4350"/>
                </a:solidFill>
                <a:latin typeface="Open Sans" panose="020B0606030504020204" pitchFamily="34" charset="0"/>
              </a:rPr>
              <a:t>mkdir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 public</a:t>
            </a:r>
          </a:p>
          <a:p>
            <a:pPr lvl="1"/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mv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 public 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/work/$USER/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public</a:t>
            </a:r>
          </a:p>
          <a:p>
            <a:pPr lvl="1"/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ln -s /</a:t>
            </a:r>
            <a:r>
              <a:rPr lang="en-US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/work/$USER/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public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 </a:t>
            </a:r>
            <a:r>
              <a:rPr lang="en-CH" dirty="0">
                <a:solidFill>
                  <a:srgbClr val="3F4350"/>
                </a:solidFill>
                <a:latin typeface="Open Sans" panose="020B0606030504020204" pitchFamily="34" charset="0"/>
              </a:rPr>
              <a:t>public</a:t>
            </a:r>
          </a:p>
          <a:p>
            <a:pPr marL="0" indent="0">
              <a:buNone/>
            </a:pPr>
            <a:endParaRPr lang="en-CH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endParaRPr lang="en-CH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0AB285-F4AB-4DCD-BB1E-96F5A026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7531099" cy="731223"/>
          </a:xfrm>
        </p:spPr>
        <p:txBody>
          <a:bodyPr>
            <a:normAutofit/>
          </a:bodyPr>
          <a:lstStyle/>
          <a:p>
            <a:r>
              <a:rPr lang="en-CH" dirty="0"/>
              <a:t>Setting up the environment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B75083A-E885-4A97-BD4E-E10220CD4D13}"/>
              </a:ext>
            </a:extLst>
          </p:cNvPr>
          <p:cNvSpPr txBox="1">
            <a:spLocks/>
          </p:cNvSpPr>
          <p:nvPr/>
        </p:nvSpPr>
        <p:spPr>
          <a:xfrm>
            <a:off x="6350000" y="1845734"/>
            <a:ext cx="5689599" cy="419100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Create the folder, if not existing </a:t>
            </a:r>
            <a:r>
              <a:rPr lang="en-CH" sz="1300" dirty="0">
                <a:solidFill>
                  <a:srgbClr val="3F4350"/>
                </a:solidFill>
                <a:latin typeface="Open Sans" panose="020B0606030504020204" pitchFamily="34" charset="0"/>
              </a:rPr>
              <a:t>/</a:t>
            </a:r>
            <a:r>
              <a:rPr lang="en-CH" sz="1300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CH" sz="1300" dirty="0">
                <a:solidFill>
                  <a:srgbClr val="3F4350"/>
                </a:solidFill>
                <a:latin typeface="Open Sans" panose="020B0606030504020204" pitchFamily="34" charset="0"/>
              </a:rPr>
              <a:t>/work/$USER/</a:t>
            </a:r>
            <a:r>
              <a:rPr lang="en-CH" sz="1300" dirty="0" err="1">
                <a:solidFill>
                  <a:srgbClr val="3F4350"/>
                </a:solidFill>
                <a:latin typeface="Open Sans" panose="020B0606030504020204" pitchFamily="34" charset="0"/>
              </a:rPr>
              <a:t>cmg</a:t>
            </a:r>
            <a:r>
              <a:rPr lang="en-CH" sz="1300" dirty="0">
                <a:solidFill>
                  <a:srgbClr val="3F4350"/>
                </a:solidFill>
                <a:latin typeface="Open Sans" panose="020B0606030504020204" pitchFamily="34" charset="0"/>
              </a:rPr>
              <a:t>/jams/data/settings</a:t>
            </a:r>
          </a:p>
          <a:p>
            <a:pPr marL="0" indent="0">
              <a:spcBef>
                <a:spcPts val="800"/>
              </a:spcBef>
              <a:buFont typeface="Wingdings" pitchFamily="2" charset="2"/>
              <a:buNone/>
            </a:pPr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>
              <a:spcBef>
                <a:spcPts val="800"/>
              </a:spcBef>
            </a:pP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To load the latest version of </a:t>
            </a:r>
            <a:r>
              <a:rPr lang="en-GB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jintrac</a:t>
            </a: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:</a:t>
            </a:r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33" dirty="0">
                <a:solidFill>
                  <a:srgbClr val="3F4350"/>
                </a:solidFill>
                <a:latin typeface="Open Sans" panose="020B0606030504020204" pitchFamily="34" charset="0"/>
              </a:rPr>
              <a:t>module use /</a:t>
            </a:r>
            <a:r>
              <a:rPr lang="en-GB" sz="1333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GB" sz="1333" dirty="0">
                <a:solidFill>
                  <a:srgbClr val="3F4350"/>
                </a:solidFill>
                <a:latin typeface="Open Sans" panose="020B0606030504020204" pitchFamily="34" charset="0"/>
              </a:rPr>
              <a:t>/work/g2fjc/</a:t>
            </a:r>
            <a:r>
              <a:rPr lang="en-GB" sz="1333" dirty="0" err="1">
                <a:solidFill>
                  <a:srgbClr val="3F4350"/>
                </a:solidFill>
                <a:latin typeface="Open Sans" panose="020B0606030504020204" pitchFamily="34" charset="0"/>
              </a:rPr>
              <a:t>jintrac</a:t>
            </a:r>
            <a:r>
              <a:rPr lang="en-GB" sz="1333" dirty="0">
                <a:solidFill>
                  <a:srgbClr val="3F4350"/>
                </a:solidFill>
                <a:latin typeface="Open Sans" panose="020B0606030504020204" pitchFamily="34" charset="0"/>
              </a:rPr>
              <a:t>/37.0.0/modules</a:t>
            </a:r>
            <a:endParaRPr lang="en-CH" sz="1333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module load </a:t>
            </a:r>
            <a:r>
              <a:rPr lang="en-GB" sz="1300" dirty="0" err="1">
                <a:solidFill>
                  <a:srgbClr val="3F4350"/>
                </a:solidFill>
                <a:latin typeface="Open Sans" panose="020B0606030504020204" pitchFamily="34" charset="0"/>
              </a:rPr>
              <a:t>jintrac</a:t>
            </a:r>
            <a:endParaRPr lang="en-CH" sz="13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module use /</a:t>
            </a:r>
            <a:r>
              <a:rPr lang="en-GB" sz="1300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/work/g2fjc/</a:t>
            </a:r>
            <a:r>
              <a:rPr lang="en-GB" sz="1300" dirty="0" err="1">
                <a:solidFill>
                  <a:srgbClr val="3F4350"/>
                </a:solidFill>
                <a:latin typeface="Open Sans" panose="020B0606030504020204" pitchFamily="34" charset="0"/>
              </a:rPr>
              <a:t>cmg</a:t>
            </a: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/jams/37.0.0/modules</a:t>
            </a:r>
            <a:endParaRPr lang="en-CH" sz="13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module load jams</a:t>
            </a:r>
            <a:endParaRPr lang="en-CH" sz="13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export JINTRAC_IMAS_BACKEND=HDF5</a:t>
            </a:r>
            <a:endParaRPr lang="en-CH" sz="13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00" dirty="0">
                <a:solidFill>
                  <a:srgbClr val="3F4350"/>
                </a:solidFill>
                <a:latin typeface="Open Sans" panose="020B0606030504020204" pitchFamily="34" charset="0"/>
              </a:rPr>
              <a:t>export IMAS_AL_DISABLE_VALIDATE=1</a:t>
            </a:r>
          </a:p>
          <a:p>
            <a:pPr marL="0" indent="0">
              <a:spcBef>
                <a:spcPts val="800"/>
              </a:spcBef>
              <a:buNone/>
            </a:pPr>
            <a:endParaRPr lang="en-GB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>
              <a:spcBef>
                <a:spcPts val="800"/>
              </a:spcBef>
            </a:pP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Central Installation available at</a:t>
            </a:r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33" dirty="0">
                <a:solidFill>
                  <a:srgbClr val="3F4350"/>
                </a:solidFill>
                <a:latin typeface="Open Sans" panose="020B0606030504020204" pitchFamily="34" charset="0"/>
              </a:rPr>
              <a:t>module load </a:t>
            </a:r>
            <a:r>
              <a:rPr lang="en-GB" sz="1333" dirty="0" err="1">
                <a:solidFill>
                  <a:srgbClr val="3F4350"/>
                </a:solidFill>
                <a:latin typeface="Open Sans" panose="020B0606030504020204" pitchFamily="34" charset="0"/>
              </a:rPr>
              <a:t>cineca</a:t>
            </a:r>
            <a:r>
              <a:rPr lang="en-GB" sz="1333" dirty="0">
                <a:solidFill>
                  <a:srgbClr val="3F4350"/>
                </a:solidFill>
                <a:latin typeface="Open Sans" panose="020B0606030504020204" pitchFamily="34" charset="0"/>
              </a:rPr>
              <a:t>-modules ach-modules</a:t>
            </a:r>
            <a:endParaRPr lang="en-CH" sz="1333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GB" sz="1333" dirty="0">
                <a:solidFill>
                  <a:srgbClr val="3F4350"/>
                </a:solidFill>
                <a:latin typeface="Open Sans" panose="020B0606030504020204" pitchFamily="34" charset="0"/>
              </a:rPr>
              <a:t>module load JINTRAC JAMS JETTO-</a:t>
            </a:r>
            <a:r>
              <a:rPr lang="en-GB" sz="1333" dirty="0" err="1">
                <a:solidFill>
                  <a:srgbClr val="3F4350"/>
                </a:solidFill>
                <a:latin typeface="Open Sans" panose="020B0606030504020204" pitchFamily="34" charset="0"/>
              </a:rPr>
              <a:t>PythonTools</a:t>
            </a:r>
            <a:endParaRPr lang="en-GB" sz="1333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endParaRPr lang="en-CH" dirty="0">
              <a:solidFill>
                <a:srgbClr val="3F435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C9B2-A2C1-1C97-DD91-6E92C2E3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7C94A-674A-8121-B6D2-1FEBF6913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adapted from previous HFPS Trainings. Credits to </a:t>
            </a:r>
          </a:p>
          <a:p>
            <a:r>
              <a:rPr lang="en-US" dirty="0"/>
              <a:t>C. </a:t>
            </a:r>
            <a:r>
              <a:rPr lang="en-US" dirty="0" err="1"/>
              <a:t>Bourdelle</a:t>
            </a:r>
            <a:r>
              <a:rPr lang="en-US" dirty="0"/>
              <a:t>, F. C. Casson, TSVV11 team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DC6128-C42D-B717-164E-428396F8E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86179" b="61167"/>
          <a:stretch/>
        </p:blipFill>
        <p:spPr>
          <a:xfrm>
            <a:off x="958826" y="2391432"/>
            <a:ext cx="1437463" cy="488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8B4ED8-7D9D-1EE4-A00E-F37DA4693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6" r="89581"/>
          <a:stretch/>
        </p:blipFill>
        <p:spPr>
          <a:xfrm>
            <a:off x="1045054" y="943966"/>
            <a:ext cx="1265009" cy="740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593EC-1445-B717-D7E4-0219B446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" r="63784" b="52990"/>
          <a:stretch/>
        </p:blipFill>
        <p:spPr>
          <a:xfrm>
            <a:off x="3156283" y="1018681"/>
            <a:ext cx="2606843" cy="591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0614E1-3661-5888-CB1E-04F326CE7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49870" r="73165" b="6751"/>
          <a:stretch/>
        </p:blipFill>
        <p:spPr>
          <a:xfrm>
            <a:off x="3449052" y="2321202"/>
            <a:ext cx="1925052" cy="545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15A630-3381-BEE9-ED44-78D4FC653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57512" r="58028"/>
          <a:stretch/>
        </p:blipFill>
        <p:spPr>
          <a:xfrm>
            <a:off x="874293" y="3627250"/>
            <a:ext cx="1808749" cy="534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03668-058F-48C3-A19A-78520E173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4"/>
          <a:stretch/>
        </p:blipFill>
        <p:spPr>
          <a:xfrm>
            <a:off x="597569" y="4791874"/>
            <a:ext cx="5026170" cy="1257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49784A-1B35-952B-3DF5-1F31ECCBF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4" t="-1376" r="44567" b="44601"/>
          <a:stretch/>
        </p:blipFill>
        <p:spPr>
          <a:xfrm>
            <a:off x="3449052" y="3578077"/>
            <a:ext cx="2314074" cy="7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7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DA0873-6869-F704-B7EA-3DAFBB34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1"/>
            <a:ext cx="6702465" cy="917820"/>
          </a:xfrm>
        </p:spPr>
        <p:txBody>
          <a:bodyPr/>
          <a:lstStyle/>
          <a:p>
            <a:r>
              <a:rPr lang="en-GB" dirty="0"/>
              <a:t>Setting up the environment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C25D95E-9F6F-0167-0544-A6EAFE311D05}"/>
              </a:ext>
            </a:extLst>
          </p:cNvPr>
          <p:cNvSpPr txBox="1">
            <a:spLocks/>
          </p:cNvSpPr>
          <p:nvPr/>
        </p:nvSpPr>
        <p:spPr>
          <a:xfrm>
            <a:off x="1206500" y="1356562"/>
            <a:ext cx="10387085" cy="5106933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3F4350"/>
                </a:solidFill>
                <a:latin typeface="Open Sans" panose="020B0606030504020204" pitchFamily="34" charset="0"/>
              </a:rPr>
              <a:t>T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ype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 ‘jams’ anywhere, then ‘Execution’ and ‘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jetto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’</a:t>
            </a:r>
          </a:p>
          <a:p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In the 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exfile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 tab, select 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/work/g2fkoech/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cmg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/jams/data/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exfile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dummy.ex</a:t>
            </a:r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US" sz="1600" dirty="0">
                <a:solidFill>
                  <a:srgbClr val="3F4350"/>
                </a:solidFill>
                <a:latin typeface="Open Sans" panose="020B0606030504020204" pitchFamily="34" charset="0"/>
              </a:rPr>
              <a:t>I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n the 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sanco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 grid, select 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pfs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/work/g2mmarin/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cmg</a:t>
            </a:r>
            <a:r>
              <a:rPr lang="en-CH" sz="1600" dirty="0">
                <a:solidFill>
                  <a:srgbClr val="3F4350"/>
                </a:solidFill>
                <a:latin typeface="Open Sans" panose="020B0606030504020204" pitchFamily="34" charset="0"/>
              </a:rPr>
              <a:t>/jams/data/</a:t>
            </a:r>
            <a:r>
              <a:rPr lang="en-CH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sanco</a:t>
            </a:r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Jobs will be created in your work directory</a:t>
            </a:r>
            <a:endParaRPr lang="en-CH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endParaRPr lang="en-GB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Submitted jobs can be tracked with ‘</a:t>
            </a:r>
            <a:r>
              <a:rPr lang="en-GB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qme</a:t>
            </a: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’. The entire queue can be monitored with ‘</a:t>
            </a:r>
            <a:r>
              <a:rPr lang="en-GB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qstat</a:t>
            </a: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’. The queue is normally quite short, but try not to flood the server</a:t>
            </a:r>
          </a:p>
          <a:p>
            <a:endParaRPr lang="en-GB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No central debug file is available at this point. Useful files are </a:t>
            </a:r>
            <a:r>
              <a:rPr lang="en-GB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jetto.out</a:t>
            </a: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, </a:t>
            </a:r>
            <a:r>
              <a:rPr lang="en-GB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hfps_jetto</a:t>
            </a: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.*, </a:t>
            </a:r>
            <a:r>
              <a:rPr lang="en-GB" sz="1600" dirty="0" err="1">
                <a:solidFill>
                  <a:srgbClr val="3F4350"/>
                </a:solidFill>
                <a:latin typeface="Open Sans" panose="020B0606030504020204" pitchFamily="34" charset="0"/>
              </a:rPr>
              <a:t>hfps_driver</a:t>
            </a:r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.*, ll.*, TCI_debug.txt when quasilinear models are used</a:t>
            </a:r>
          </a:p>
          <a:p>
            <a:endParaRPr lang="en-GB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3F4350"/>
                </a:solidFill>
                <a:latin typeface="Open Sans" panose="020B0606030504020204" pitchFamily="34" charset="0"/>
              </a:rPr>
              <a:t>Many options are available to visualize the results</a:t>
            </a:r>
          </a:p>
        </p:txBody>
      </p:sp>
    </p:spTree>
    <p:extLst>
      <p:ext uri="{BB962C8B-B14F-4D97-AF65-F5344CB8AC3E}">
        <p14:creationId xmlns:p14="http://schemas.microsoft.com/office/powerpoint/2010/main" val="19109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D530B-6123-4146-A4E8-0A5961CA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7" y="1060931"/>
            <a:ext cx="6291121" cy="55033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F2F2CA-07C2-4877-8107-05451489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68304" cy="1430337"/>
          </a:xfrm>
        </p:spPr>
        <p:txBody>
          <a:bodyPr>
            <a:normAutofit/>
          </a:bodyPr>
          <a:lstStyle/>
          <a:p>
            <a:r>
              <a:rPr lang="en-CH" dirty="0"/>
              <a:t>HFPS job can be launched through the HFPS GUI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2FFD6-D994-49FC-AEF0-B8A5C6206984}"/>
              </a:ext>
            </a:extLst>
          </p:cNvPr>
          <p:cNvCxnSpPr>
            <a:cxnSpLocks/>
          </p:cNvCxnSpPr>
          <p:nvPr/>
        </p:nvCxnSpPr>
        <p:spPr>
          <a:xfrm flipV="1">
            <a:off x="3867325" y="1605048"/>
            <a:ext cx="1325460" cy="550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9CE2FE-E07A-42D1-909C-9BC3426732F0}"/>
              </a:ext>
            </a:extLst>
          </p:cNvPr>
          <p:cNvSpPr/>
          <p:nvPr/>
        </p:nvSpPr>
        <p:spPr>
          <a:xfrm>
            <a:off x="5192785" y="1153485"/>
            <a:ext cx="856299" cy="5956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B33AF04-5E42-444E-ACE5-C790AD0CB852}"/>
              </a:ext>
            </a:extLst>
          </p:cNvPr>
          <p:cNvSpPr txBox="1">
            <a:spLocks/>
          </p:cNvSpPr>
          <p:nvPr/>
        </p:nvSpPr>
        <p:spPr>
          <a:xfrm>
            <a:off x="623591" y="1751068"/>
            <a:ext cx="3554126" cy="433934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dirty="0"/>
              <a:t>Start the simulation from an existing simulation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039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D530B-6123-4146-A4E8-0A5961CA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7" y="1060931"/>
            <a:ext cx="6291121" cy="55033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F2F2CA-07C2-4877-8107-05451489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68304" cy="1430337"/>
          </a:xfrm>
        </p:spPr>
        <p:txBody>
          <a:bodyPr>
            <a:normAutofit/>
          </a:bodyPr>
          <a:lstStyle/>
          <a:p>
            <a:r>
              <a:rPr lang="en-CH" dirty="0"/>
              <a:t>HFPS job can be launched through the HFPS GUI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2FFD6-D994-49FC-AEF0-B8A5C6206984}"/>
              </a:ext>
            </a:extLst>
          </p:cNvPr>
          <p:cNvCxnSpPr>
            <a:cxnSpLocks/>
          </p:cNvCxnSpPr>
          <p:nvPr/>
        </p:nvCxnSpPr>
        <p:spPr>
          <a:xfrm flipV="1">
            <a:off x="3967993" y="1924365"/>
            <a:ext cx="1333849" cy="8862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9CE2FE-E07A-42D1-909C-9BC3426732F0}"/>
              </a:ext>
            </a:extLst>
          </p:cNvPr>
          <p:cNvSpPr/>
          <p:nvPr/>
        </p:nvSpPr>
        <p:spPr>
          <a:xfrm>
            <a:off x="5301842" y="1380248"/>
            <a:ext cx="2726422" cy="5956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B33AF04-5E42-444E-ACE5-C790AD0CB852}"/>
              </a:ext>
            </a:extLst>
          </p:cNvPr>
          <p:cNvSpPr txBox="1">
            <a:spLocks/>
          </p:cNvSpPr>
          <p:nvPr/>
        </p:nvSpPr>
        <p:spPr>
          <a:xfrm>
            <a:off x="623591" y="1751068"/>
            <a:ext cx="3554126" cy="433934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dirty="0"/>
              <a:t>Start the simulation from an existing simulation</a:t>
            </a:r>
          </a:p>
          <a:p>
            <a:endParaRPr lang="en-CH" sz="2000" dirty="0"/>
          </a:p>
          <a:p>
            <a:r>
              <a:rPr lang="en-CH" sz="2000" dirty="0"/>
              <a:t>Setup the modules of interest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561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D530B-6123-4146-A4E8-0A5961CA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7" y="1060931"/>
            <a:ext cx="6291121" cy="55033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F2F2CA-07C2-4877-8107-05451489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68304" cy="1430337"/>
          </a:xfrm>
        </p:spPr>
        <p:txBody>
          <a:bodyPr>
            <a:normAutofit/>
          </a:bodyPr>
          <a:lstStyle/>
          <a:p>
            <a:r>
              <a:rPr lang="en-CH" dirty="0"/>
              <a:t>HFPS job can be launched through the HFPS GUI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2FFD6-D994-49FC-AEF0-B8A5C6206984}"/>
              </a:ext>
            </a:extLst>
          </p:cNvPr>
          <p:cNvCxnSpPr>
            <a:cxnSpLocks/>
          </p:cNvCxnSpPr>
          <p:nvPr/>
        </p:nvCxnSpPr>
        <p:spPr>
          <a:xfrm>
            <a:off x="3616587" y="3339092"/>
            <a:ext cx="1475530" cy="899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9CE2FE-E07A-42D1-909C-9BC3426732F0}"/>
              </a:ext>
            </a:extLst>
          </p:cNvPr>
          <p:cNvSpPr/>
          <p:nvPr/>
        </p:nvSpPr>
        <p:spPr>
          <a:xfrm>
            <a:off x="5407636" y="1605047"/>
            <a:ext cx="6291121" cy="4492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B33AF04-5E42-444E-ACE5-C790AD0CB852}"/>
              </a:ext>
            </a:extLst>
          </p:cNvPr>
          <p:cNvSpPr txBox="1">
            <a:spLocks/>
          </p:cNvSpPr>
          <p:nvPr/>
        </p:nvSpPr>
        <p:spPr>
          <a:xfrm>
            <a:off x="623591" y="1751068"/>
            <a:ext cx="3554126" cy="433934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dirty="0"/>
              <a:t>Start the simulation from an existing simulation</a:t>
            </a:r>
          </a:p>
          <a:p>
            <a:endParaRPr lang="en-CH" sz="2000" dirty="0"/>
          </a:p>
          <a:p>
            <a:r>
              <a:rPr lang="en-CH" sz="2000" dirty="0"/>
              <a:t>Setup the modules of interest, each of them consisting of a panel of settings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8642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D530B-6123-4146-A4E8-0A5961CA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7" y="1060931"/>
            <a:ext cx="6291121" cy="55033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F2F2CA-07C2-4877-8107-05451489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68304" cy="1430337"/>
          </a:xfrm>
        </p:spPr>
        <p:txBody>
          <a:bodyPr>
            <a:normAutofit/>
          </a:bodyPr>
          <a:lstStyle/>
          <a:p>
            <a:r>
              <a:rPr lang="en-CH" dirty="0"/>
              <a:t>HFPS job can be launched through the HFPS GUI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2FFD6-D994-49FC-AEF0-B8A5C6206984}"/>
              </a:ext>
            </a:extLst>
          </p:cNvPr>
          <p:cNvCxnSpPr>
            <a:cxnSpLocks/>
          </p:cNvCxnSpPr>
          <p:nvPr/>
        </p:nvCxnSpPr>
        <p:spPr>
          <a:xfrm flipV="1">
            <a:off x="3789115" y="2070340"/>
            <a:ext cx="5398016" cy="28560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9CE2FE-E07A-42D1-909C-9BC3426732F0}"/>
              </a:ext>
            </a:extLst>
          </p:cNvPr>
          <p:cNvSpPr/>
          <p:nvPr/>
        </p:nvSpPr>
        <p:spPr>
          <a:xfrm>
            <a:off x="9187133" y="1605047"/>
            <a:ext cx="1798368" cy="551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B33AF04-5E42-444E-ACE5-C790AD0CB852}"/>
              </a:ext>
            </a:extLst>
          </p:cNvPr>
          <p:cNvSpPr txBox="1">
            <a:spLocks/>
          </p:cNvSpPr>
          <p:nvPr/>
        </p:nvSpPr>
        <p:spPr>
          <a:xfrm>
            <a:off x="623591" y="1751068"/>
            <a:ext cx="3554126" cy="433934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dirty="0"/>
              <a:t>Start the simulation from an existing simulation</a:t>
            </a:r>
          </a:p>
          <a:p>
            <a:endParaRPr lang="en-CH" sz="2000" dirty="0"/>
          </a:p>
          <a:p>
            <a:r>
              <a:rPr lang="en-CH" sz="2000" dirty="0"/>
              <a:t>Setup the modules of interest, each of them consisting of a panel of settings</a:t>
            </a:r>
          </a:p>
          <a:p>
            <a:endParaRPr lang="en-CH" sz="2000" dirty="0"/>
          </a:p>
          <a:p>
            <a:r>
              <a:rPr lang="en-CH" sz="2000" dirty="0"/>
              <a:t>Setup any expert settings when needed, or use default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4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D530B-6123-4146-A4E8-0A5961CA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7" y="1060931"/>
            <a:ext cx="6291121" cy="55033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F2F2CA-07C2-4877-8107-05451489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68304" cy="1430337"/>
          </a:xfrm>
        </p:spPr>
        <p:txBody>
          <a:bodyPr>
            <a:normAutofit/>
          </a:bodyPr>
          <a:lstStyle/>
          <a:p>
            <a:r>
              <a:rPr lang="en-CH" dirty="0"/>
              <a:t>HFPS job can be launched through the HFPS GUI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2FFD6-D994-49FC-AEF0-B8A5C6206984}"/>
              </a:ext>
            </a:extLst>
          </p:cNvPr>
          <p:cNvCxnSpPr>
            <a:cxnSpLocks/>
          </p:cNvCxnSpPr>
          <p:nvPr/>
        </p:nvCxnSpPr>
        <p:spPr>
          <a:xfrm>
            <a:off x="2916660" y="6016923"/>
            <a:ext cx="5229050" cy="2664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9CE2FE-E07A-42D1-909C-9BC3426732F0}"/>
              </a:ext>
            </a:extLst>
          </p:cNvPr>
          <p:cNvSpPr/>
          <p:nvPr/>
        </p:nvSpPr>
        <p:spPr>
          <a:xfrm>
            <a:off x="8239177" y="6125021"/>
            <a:ext cx="1136453" cy="551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B33AF04-5E42-444E-ACE5-C790AD0CB852}"/>
              </a:ext>
            </a:extLst>
          </p:cNvPr>
          <p:cNvSpPr txBox="1">
            <a:spLocks/>
          </p:cNvSpPr>
          <p:nvPr/>
        </p:nvSpPr>
        <p:spPr>
          <a:xfrm>
            <a:off x="623591" y="1751068"/>
            <a:ext cx="3554126" cy="464973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dirty="0"/>
              <a:t>Start the simulation from an existing simulation</a:t>
            </a:r>
          </a:p>
          <a:p>
            <a:endParaRPr lang="en-CH" sz="2000" dirty="0"/>
          </a:p>
          <a:p>
            <a:r>
              <a:rPr lang="en-CH" sz="2000" dirty="0"/>
              <a:t>Setup the modules of interest, each of them consisting of a panel of settings</a:t>
            </a:r>
          </a:p>
          <a:p>
            <a:endParaRPr lang="en-CH" sz="2000" dirty="0"/>
          </a:p>
          <a:p>
            <a:r>
              <a:rPr lang="en-CH" sz="2000" dirty="0"/>
              <a:t>Setup any expert settings when needed, or use default</a:t>
            </a:r>
          </a:p>
          <a:p>
            <a:endParaRPr lang="en-CH" sz="2000" dirty="0"/>
          </a:p>
          <a:p>
            <a:r>
              <a:rPr lang="en-CH" sz="2000" dirty="0"/>
              <a:t>Submit the jobs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7844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7857CC-FFC9-68E6-CFAD-1AEA26A14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20" y="1219199"/>
            <a:ext cx="2306972" cy="2015755"/>
          </a:xfrm>
        </p:spPr>
        <p:txBody>
          <a:bodyPr>
            <a:normAutofit/>
          </a:bodyPr>
          <a:lstStyle/>
          <a:p>
            <a:r>
              <a:rPr lang="en-US" dirty="0" err="1"/>
              <a:t>Jpyplot</a:t>
            </a:r>
            <a:endParaRPr lang="en-US" dirty="0"/>
          </a:p>
          <a:p>
            <a:r>
              <a:rPr lang="en-US" dirty="0"/>
              <a:t>Viz</a:t>
            </a:r>
            <a:endParaRPr lang="en-GB" dirty="0"/>
          </a:p>
          <a:p>
            <a:r>
              <a:rPr lang="en-GB" dirty="0"/>
              <a:t>And more!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30E361-67A2-82A9-2970-0DBCFF62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tools</a:t>
            </a:r>
            <a:endParaRPr lang="en-GB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1255B6A7-2681-43C8-B661-2072B0DA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98" y="3277697"/>
            <a:ext cx="2584302" cy="2015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B1B02-E316-63B4-0C52-6921CBED81AD}"/>
              </a:ext>
            </a:extLst>
          </p:cNvPr>
          <p:cNvSpPr txBox="1"/>
          <p:nvPr/>
        </p:nvSpPr>
        <p:spPr>
          <a:xfrm>
            <a:off x="5511933" y="5760839"/>
            <a:ext cx="3608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module purge</a:t>
            </a:r>
            <a:br>
              <a:rPr lang="en-GB" dirty="0"/>
            </a:br>
            <a:r>
              <a:rPr lang="en-GB" dirty="0"/>
              <a:t>module load ach-modules/1.0</a:t>
            </a:r>
            <a:br>
              <a:rPr lang="en-GB" dirty="0"/>
            </a:br>
            <a:r>
              <a:rPr lang="en-GB" dirty="0"/>
              <a:t>module load </a:t>
            </a:r>
            <a:r>
              <a:rPr lang="en-GB" dirty="0" err="1"/>
              <a:t>imasenv</a:t>
            </a:r>
            <a:r>
              <a:rPr lang="en-GB" dirty="0"/>
              <a:t>/3.42.0/</a:t>
            </a:r>
            <a:r>
              <a:rPr lang="en-GB" dirty="0" err="1"/>
              <a:t>foss</a:t>
            </a:r>
            <a:r>
              <a:rPr lang="en-GB" dirty="0"/>
              <a:t>/2023b/</a:t>
            </a:r>
            <a:r>
              <a:rPr lang="en-GB" dirty="0" err="1"/>
              <a:t>rc</a:t>
            </a:r>
            <a:br>
              <a:rPr lang="en-GB" dirty="0"/>
            </a:br>
            <a:r>
              <a:rPr lang="en-GB" dirty="0"/>
              <a:t>module load Viz/2.8.0-foss-2023b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09C0-93B7-46BA-9B8F-7507E1B34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70" y="-1"/>
            <a:ext cx="6687342" cy="3036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B6988C-EFED-457F-BABA-9C7320C67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7" y="3277697"/>
            <a:ext cx="5167230" cy="340559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0554EFC-24D3-478A-9F10-6DE813E24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33" y="3429000"/>
            <a:ext cx="4022114" cy="2158369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79065B-8E0B-426C-AB9F-9C5312896715}"/>
              </a:ext>
            </a:extLst>
          </p:cNvPr>
          <p:cNvSpPr txBox="1">
            <a:spLocks/>
          </p:cNvSpPr>
          <p:nvPr/>
        </p:nvSpPr>
        <p:spPr>
          <a:xfrm>
            <a:off x="2854108" y="1219198"/>
            <a:ext cx="2306972" cy="2015755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plotjetto</a:t>
            </a:r>
            <a:endParaRPr lang="en-US" dirty="0"/>
          </a:p>
          <a:p>
            <a:r>
              <a:rPr lang="en-GB" dirty="0" err="1"/>
              <a:t>Duqtools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134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2F341-FBDE-041D-9D3D-619D2A056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34" y="916648"/>
            <a:ext cx="6367209" cy="382556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4A3A0D-D9DC-A0C2-72D4-3AAE81A1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1"/>
            <a:ext cx="10557988" cy="860006"/>
          </a:xfrm>
        </p:spPr>
        <p:txBody>
          <a:bodyPr>
            <a:normAutofit/>
          </a:bodyPr>
          <a:lstStyle/>
          <a:p>
            <a:r>
              <a:rPr lang="en-GB" dirty="0"/>
              <a:t>Long Term Storage Facility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2C68C-E531-6285-BC5B-AB5FBDE28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6" y="4480955"/>
            <a:ext cx="2984932" cy="1586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ABE77-3E51-9A4C-7978-3250EF2A4BC6}"/>
              </a:ext>
            </a:extLst>
          </p:cNvPr>
          <p:cNvSpPr txBox="1"/>
          <p:nvPr/>
        </p:nvSpPr>
        <p:spPr>
          <a:xfrm>
            <a:off x="595857" y="1258435"/>
            <a:ext cx="383968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Align with ITER </a:t>
            </a:r>
            <a:r>
              <a:rPr lang="en-GB" sz="2000" dirty="0" err="1"/>
              <a:t>simDB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Ready on the gateway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Need EF software and hardware support: Long Term Storage </a:t>
            </a:r>
            <a:r>
              <a:rPr lang="en-GB" sz="2000" dirty="0" err="1"/>
              <a:t>Facilit</a:t>
            </a:r>
            <a:r>
              <a:rPr lang="en-CH" sz="2000" dirty="0"/>
              <a:t>y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3D601-2F0F-AFED-0C75-32259CBC867F}"/>
              </a:ext>
            </a:extLst>
          </p:cNvPr>
          <p:cNvSpPr txBox="1"/>
          <p:nvPr/>
        </p:nvSpPr>
        <p:spPr>
          <a:xfrm>
            <a:off x="7208322" y="5051351"/>
            <a:ext cx="455616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[Schneider, ITER Org. ITPA diags 2022]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81768-50F7-AEFE-1A90-8A72EB999A6E}"/>
              </a:ext>
            </a:extLst>
          </p:cNvPr>
          <p:cNvSpPr txBox="1"/>
          <p:nvPr/>
        </p:nvSpPr>
        <p:spPr>
          <a:xfrm>
            <a:off x="5096474" y="5051351"/>
            <a:ext cx="167539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FAIR: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Interoperable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Re-usable</a:t>
            </a:r>
          </a:p>
        </p:txBody>
      </p:sp>
    </p:spTree>
    <p:extLst>
      <p:ext uri="{BB962C8B-B14F-4D97-AF65-F5344CB8AC3E}">
        <p14:creationId xmlns:p14="http://schemas.microsoft.com/office/powerpoint/2010/main" val="919383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8BB14B-9C60-C916-4AA2-985FF3B4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522819"/>
            <a:ext cx="10301817" cy="45156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Integrated modelling as a powerful tool to understand and predict tokamak plasmas</a:t>
            </a:r>
          </a:p>
          <a:p>
            <a:endParaRPr lang="en-US" dirty="0"/>
          </a:p>
          <a:p>
            <a:r>
              <a:rPr lang="en-GB" dirty="0"/>
              <a:t>Simulations are highly nonlinear and care must be taken in preparing each module</a:t>
            </a:r>
          </a:p>
          <a:p>
            <a:endParaRPr lang="en-GB" dirty="0"/>
          </a:p>
          <a:p>
            <a:r>
              <a:rPr lang="en-GB" dirty="0"/>
              <a:t>HFPS is one of the possible frameworks and is available for a large number of machines</a:t>
            </a:r>
          </a:p>
          <a:p>
            <a:endParaRPr lang="en-GB" dirty="0"/>
          </a:p>
          <a:p>
            <a:r>
              <a:rPr lang="en-GB" dirty="0"/>
              <a:t>IMAS and IDSs simplify sharing tools and data</a:t>
            </a:r>
          </a:p>
          <a:p>
            <a:endParaRPr lang="en-GB" dirty="0"/>
          </a:p>
          <a:p>
            <a:r>
              <a:rPr lang="en-GB" dirty="0"/>
              <a:t>Extensive documentation and support exists for the code and its modules. The community of experts is always available and happy to help with the onboarding of new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B12DE-901B-D92A-0793-0E235994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9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C0F40-5F4A-4930-C053-C563125D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rgbClr val="FF0000"/>
                </a:solidFill>
              </a:rPr>
              <a:t>All the physics that we master now has to be available from ITER control room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Guiding principles</a:t>
            </a:r>
            <a:r>
              <a:rPr lang="en-CH" dirty="0"/>
              <a:t> (continuation of TSVV11)</a:t>
            </a:r>
            <a:r>
              <a:rPr lang="en-GB" dirty="0"/>
              <a:t>: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Align with ITER technical choices </a:t>
            </a:r>
            <a:r>
              <a:rPr lang="en-GB" dirty="0"/>
              <a:t>in terms of integrated modelling workflow and database management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Improve and validate advanced physics modules </a:t>
            </a:r>
            <a:r>
              <a:rPr lang="en-GB" dirty="0"/>
              <a:t>focusing on high priority modelling extensions that will be needed for multi-physics full predictive modelling, with the help of other TSVV activities and in coherence with WPTE priorities</a:t>
            </a:r>
          </a:p>
          <a:p>
            <a:pPr>
              <a:lnSpc>
                <a:spcPct val="120000"/>
              </a:lnSpc>
            </a:pPr>
            <a:r>
              <a:rPr lang="en-GB" dirty="0"/>
              <a:t>Demonstrate validation of full pulse predictive modelling </a:t>
            </a:r>
            <a:r>
              <a:rPr lang="en-GB" dirty="0">
                <a:solidFill>
                  <a:srgbClr val="FF0000"/>
                </a:solidFill>
              </a:rPr>
              <a:t>from breakdown to termination</a:t>
            </a:r>
            <a:r>
              <a:rPr lang="en-GB" dirty="0"/>
              <a:t>, including a realistic assessment of operational limits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Support extended validation against EU operating tokamaks </a:t>
            </a:r>
            <a:r>
              <a:rPr lang="en-GB" dirty="0"/>
              <a:t>by providing to users outside this TSVV </a:t>
            </a:r>
            <a:r>
              <a:rPr lang="en-GB" dirty="0">
                <a:solidFill>
                  <a:srgbClr val="FF0000"/>
                </a:solidFill>
              </a:rPr>
              <a:t>yearly training </a:t>
            </a:r>
            <a:r>
              <a:rPr lang="en-GB" dirty="0"/>
              <a:t>on the integrated modelling workflow, a detailed and clear documentation on the workflow and the embedded physics modules, </a:t>
            </a:r>
            <a:r>
              <a:rPr lang="en-GB" dirty="0">
                <a:solidFill>
                  <a:srgbClr val="FF0000"/>
                </a:solidFill>
              </a:rPr>
              <a:t>a user friendly interface and automated validation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445036-4A48-4FB2-EC86-BAF826B4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783618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TSVV</a:t>
            </a:r>
            <a:r>
              <a:rPr lang="en-CH" dirty="0"/>
              <a:t>-H</a:t>
            </a:r>
            <a:r>
              <a:rPr lang="en-GB" dirty="0"/>
              <a:t> : « Validated frameworks for the Reliable Prediction of Plasma Performance and Operational Limits in Tokamaks » </a:t>
            </a:r>
          </a:p>
        </p:txBody>
      </p:sp>
    </p:spTree>
    <p:extLst>
      <p:ext uri="{BB962C8B-B14F-4D97-AF65-F5344CB8AC3E}">
        <p14:creationId xmlns:p14="http://schemas.microsoft.com/office/powerpoint/2010/main" val="377585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2EB783-D701-A212-437A-92FB7EC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9307137" cy="1430337"/>
          </a:xfrm>
        </p:spPr>
        <p:txBody>
          <a:bodyPr>
            <a:normAutofit/>
          </a:bodyPr>
          <a:lstStyle/>
          <a:p>
            <a:r>
              <a:rPr lang="en-GB" dirty="0"/>
              <a:t>Integrated modelling landscape: focus on the physics understanding aspects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5EA53-D914-4BC1-8A2D-2915040EB193}"/>
              </a:ext>
            </a:extLst>
          </p:cNvPr>
          <p:cNvSpPr/>
          <p:nvPr/>
        </p:nvSpPr>
        <p:spPr>
          <a:xfrm>
            <a:off x="953644" y="2465882"/>
            <a:ext cx="3084629" cy="116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Physics understandings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F7D4E-4453-D30A-77CC-663F72C154F9}"/>
              </a:ext>
            </a:extLst>
          </p:cNvPr>
          <p:cNvSpPr/>
          <p:nvPr/>
        </p:nvSpPr>
        <p:spPr>
          <a:xfrm>
            <a:off x="4038273" y="2465881"/>
            <a:ext cx="3449603" cy="116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Prepare (ITER) operation</a:t>
            </a:r>
            <a:endParaRPr lang="en-GB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B796C-553F-4F56-F063-B1B895BEEA7F}"/>
              </a:ext>
            </a:extLst>
          </p:cNvPr>
          <p:cNvSpPr/>
          <p:nvPr/>
        </p:nvSpPr>
        <p:spPr>
          <a:xfrm>
            <a:off x="7487876" y="2465881"/>
            <a:ext cx="3672644" cy="116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Design future devices (DEMO)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0B5C4A-D3E3-B738-AA97-AFDE38C2FA6E}"/>
                  </a:ext>
                </a:extLst>
              </p:cNvPr>
              <p:cNvSpPr/>
              <p:nvPr/>
            </p:nvSpPr>
            <p:spPr>
              <a:xfrm>
                <a:off x="953644" y="3627522"/>
                <a:ext cx="1962233" cy="11616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principle codes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0B5C4A-D3E3-B738-AA97-AFDE38C2F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44" y="3627522"/>
                <a:ext cx="1962233" cy="1161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7FA578A-E6F4-5576-4566-CD78F58256B3}"/>
              </a:ext>
            </a:extLst>
          </p:cNvPr>
          <p:cNvSpPr/>
          <p:nvPr/>
        </p:nvSpPr>
        <p:spPr>
          <a:xfrm>
            <a:off x="2915878" y="3627520"/>
            <a:ext cx="2951196" cy="116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High Fidelity Pulse Simulator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22F856-9DD4-0A13-9029-5D83D2C0D75A}"/>
              </a:ext>
            </a:extLst>
          </p:cNvPr>
          <p:cNvSpPr/>
          <p:nvPr/>
        </p:nvSpPr>
        <p:spPr>
          <a:xfrm>
            <a:off x="5867074" y="3627519"/>
            <a:ext cx="2743199" cy="116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Flight Simulators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A44CDB-6DF9-446B-9585-20BC50211D90}"/>
              </a:ext>
            </a:extLst>
          </p:cNvPr>
          <p:cNvSpPr/>
          <p:nvPr/>
        </p:nvSpPr>
        <p:spPr>
          <a:xfrm>
            <a:off x="8610271" y="3627519"/>
            <a:ext cx="2550249" cy="116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System codes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3EFDDC-6121-2DF6-4FAF-272B7BAF0BF0}"/>
              </a:ext>
            </a:extLst>
          </p:cNvPr>
          <p:cNvSpPr/>
          <p:nvPr/>
        </p:nvSpPr>
        <p:spPr>
          <a:xfrm>
            <a:off x="953644" y="4789157"/>
            <a:ext cx="7656627" cy="97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Validation against measurements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1F8F51F2-7712-B6CB-1C1A-174C7BB518DD}"/>
              </a:ext>
            </a:extLst>
          </p:cNvPr>
          <p:cNvSpPr/>
          <p:nvPr/>
        </p:nvSpPr>
        <p:spPr>
          <a:xfrm>
            <a:off x="2405698" y="4335882"/>
            <a:ext cx="1020360" cy="3021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F9E0132F-78BB-1FBF-A8ED-F175F3A4762A}"/>
              </a:ext>
            </a:extLst>
          </p:cNvPr>
          <p:cNvSpPr/>
          <p:nvPr/>
        </p:nvSpPr>
        <p:spPr>
          <a:xfrm>
            <a:off x="5388292" y="4335881"/>
            <a:ext cx="1020360" cy="302183"/>
          </a:xfrm>
          <a:prstGeom prst="left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BFDB8B8-6387-F8D6-7D49-89D6FB900B82}"/>
              </a:ext>
            </a:extLst>
          </p:cNvPr>
          <p:cNvSpPr/>
          <p:nvPr/>
        </p:nvSpPr>
        <p:spPr>
          <a:xfrm>
            <a:off x="8092893" y="4335881"/>
            <a:ext cx="1020360" cy="302183"/>
          </a:xfrm>
          <a:prstGeom prst="left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64853856-AE39-95F2-BB64-6D3CE7CD0EFC}"/>
              </a:ext>
            </a:extLst>
          </p:cNvPr>
          <p:cNvSpPr/>
          <p:nvPr/>
        </p:nvSpPr>
        <p:spPr>
          <a:xfrm rot="5400000">
            <a:off x="4067168" y="4638071"/>
            <a:ext cx="813447" cy="3021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A4350893-39ED-5ACB-95E7-5F7660934A1D}"/>
              </a:ext>
            </a:extLst>
          </p:cNvPr>
          <p:cNvSpPr/>
          <p:nvPr/>
        </p:nvSpPr>
        <p:spPr>
          <a:xfrm rot="5400000">
            <a:off x="1248421" y="4638065"/>
            <a:ext cx="813447" cy="302183"/>
          </a:xfrm>
          <a:prstGeom prst="left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160903E4-DFDB-EF47-6A4D-AD1FABCCF2A6}"/>
              </a:ext>
            </a:extLst>
          </p:cNvPr>
          <p:cNvSpPr/>
          <p:nvPr/>
        </p:nvSpPr>
        <p:spPr>
          <a:xfrm rot="5400000">
            <a:off x="6845684" y="4638065"/>
            <a:ext cx="813447" cy="302183"/>
          </a:xfrm>
          <a:prstGeom prst="left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B55D5D-1AAA-62D9-70EC-14553D04446E}"/>
              </a:ext>
            </a:extLst>
          </p:cNvPr>
          <p:cNvSpPr/>
          <p:nvPr/>
        </p:nvSpPr>
        <p:spPr>
          <a:xfrm>
            <a:off x="7496705" y="4719588"/>
            <a:ext cx="1020360" cy="809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 time capacity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7FF896-B3E2-ACE0-4533-F15D7959C6DB}"/>
              </a:ext>
            </a:extLst>
          </p:cNvPr>
          <p:cNvSpPr/>
          <p:nvPr/>
        </p:nvSpPr>
        <p:spPr>
          <a:xfrm>
            <a:off x="859459" y="1445940"/>
            <a:ext cx="5286251" cy="739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Model integration, longer plasma time frames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Requires faster yet accurate physics models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98CF950-6A53-192B-4AAF-35EF3E0E3C36}"/>
              </a:ext>
            </a:extLst>
          </p:cNvPr>
          <p:cNvSpPr/>
          <p:nvPr/>
        </p:nvSpPr>
        <p:spPr>
          <a:xfrm>
            <a:off x="1806236" y="2185863"/>
            <a:ext cx="3449603" cy="17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57DD57-A94E-9E7F-4E54-7D925FF9DC82}"/>
              </a:ext>
            </a:extLst>
          </p:cNvPr>
          <p:cNvSpPr/>
          <p:nvPr/>
        </p:nvSpPr>
        <p:spPr>
          <a:xfrm>
            <a:off x="953644" y="6041361"/>
            <a:ext cx="7656627" cy="529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The ultimate goal of integrated modelling is to prepare more reliably tokamak operation.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The focus of here is on the physics understanding side of the coin</a:t>
            </a:r>
            <a:r>
              <a:rPr lang="en-GB" sz="2000" dirty="0"/>
              <a:t>.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8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05DB9-EA68-E206-9E58-A930BC61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 Fidelity Integrated Modelling of the plasma core: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F19ED-C607-E937-FEE1-40965B70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85" y="2928139"/>
            <a:ext cx="1134932" cy="200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B4E4F-120B-DE37-6AEE-284EB79A2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72" y="1860560"/>
            <a:ext cx="1412439" cy="904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BC7C6-FB7F-344F-B0F7-46F13D4C1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09" y="5292172"/>
            <a:ext cx="1093036" cy="782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13F67-2018-B3E2-1AF9-D02812D1F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42" y="1966562"/>
            <a:ext cx="1013693" cy="853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ABED7-CE47-5C51-3E4B-4ABAA1D7F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99" y="5297157"/>
            <a:ext cx="1078161" cy="797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C524D-3728-2328-4096-26012A6867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23" y="3259759"/>
            <a:ext cx="971637" cy="1206934"/>
          </a:xfrm>
          <a:prstGeom prst="rect">
            <a:avLst/>
          </a:prstGeom>
        </p:spPr>
      </p:pic>
      <p:sp>
        <p:nvSpPr>
          <p:cNvPr id="10" name="TextBox 261">
            <a:extLst>
              <a:ext uri="{FF2B5EF4-FFF2-40B4-BE49-F238E27FC236}">
                <a16:creationId xmlns:a16="http://schemas.microsoft.com/office/drawing/2014/main" id="{98B7820B-ADC5-A82A-7279-74A76634B5FE}"/>
              </a:ext>
            </a:extLst>
          </p:cNvPr>
          <p:cNvSpPr txBox="1"/>
          <p:nvPr/>
        </p:nvSpPr>
        <p:spPr>
          <a:xfrm>
            <a:off x="5562101" y="4972282"/>
            <a:ext cx="127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FF"/>
              </a:buClr>
              <a:buNone/>
            </a:pPr>
            <a:r>
              <a:rPr lang="en-US" sz="1200" b="1" dirty="0">
                <a:latin typeface="+mn-lt"/>
                <a:ea typeface="Meiryo" panose="020B0604030504040204" pitchFamily="34" charset="-128"/>
                <a:sym typeface="Wingdings" panose="05000000000000000000" pitchFamily="2" charset="2"/>
              </a:rPr>
              <a:t>[</a:t>
            </a:r>
            <a:r>
              <a:rPr lang="en-US" sz="1200" b="1" dirty="0" err="1">
                <a:latin typeface="+mn-lt"/>
                <a:ea typeface="Meiryo" panose="020B0604030504040204" pitchFamily="34" charset="-128"/>
                <a:sym typeface="Wingdings" panose="05000000000000000000" pitchFamily="2" charset="2"/>
              </a:rPr>
              <a:t>QuaLiKiz</a:t>
            </a:r>
            <a:r>
              <a:rPr lang="en-US" sz="1200" b="1" dirty="0">
                <a:latin typeface="+mn-lt"/>
                <a:ea typeface="Meiryo" panose="020B0604030504040204" pitchFamily="34" charset="-128"/>
                <a:sym typeface="Wingdings" panose="05000000000000000000" pitchFamily="2" charset="2"/>
              </a:rPr>
              <a:t>]</a:t>
            </a:r>
            <a:endParaRPr lang="en-US" sz="1200" b="1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TextBox 262">
            <a:extLst>
              <a:ext uri="{FF2B5EF4-FFF2-40B4-BE49-F238E27FC236}">
                <a16:creationId xmlns:a16="http://schemas.microsoft.com/office/drawing/2014/main" id="{7E8C15A0-4CB6-0B03-7F09-1DC37A502E42}"/>
              </a:ext>
            </a:extLst>
          </p:cNvPr>
          <p:cNvSpPr txBox="1"/>
          <p:nvPr/>
        </p:nvSpPr>
        <p:spPr>
          <a:xfrm>
            <a:off x="10876977" y="4485962"/>
            <a:ext cx="90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2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[SANCO]</a:t>
            </a:r>
            <a:endParaRPr lang="en-US" sz="1200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12" name="TextBox 263">
            <a:extLst>
              <a:ext uri="{FF2B5EF4-FFF2-40B4-BE49-F238E27FC236}">
                <a16:creationId xmlns:a16="http://schemas.microsoft.com/office/drawing/2014/main" id="{FF393FA8-D118-0741-BD5F-87DE41A7AB17}"/>
              </a:ext>
            </a:extLst>
          </p:cNvPr>
          <p:cNvSpPr txBox="1"/>
          <p:nvPr/>
        </p:nvSpPr>
        <p:spPr>
          <a:xfrm>
            <a:off x="7586819" y="6106832"/>
            <a:ext cx="78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2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[ESCO]</a:t>
            </a:r>
          </a:p>
        </p:txBody>
      </p:sp>
      <p:sp>
        <p:nvSpPr>
          <p:cNvPr id="13" name="TextBox 264">
            <a:extLst>
              <a:ext uri="{FF2B5EF4-FFF2-40B4-BE49-F238E27FC236}">
                <a16:creationId xmlns:a16="http://schemas.microsoft.com/office/drawing/2014/main" id="{CAE36D4B-BB11-3BD1-46CC-03A0F274B635}"/>
              </a:ext>
            </a:extLst>
          </p:cNvPr>
          <p:cNvSpPr txBox="1"/>
          <p:nvPr/>
        </p:nvSpPr>
        <p:spPr>
          <a:xfrm>
            <a:off x="9858350" y="2769567"/>
            <a:ext cx="96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2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[PENCIL]</a:t>
            </a:r>
          </a:p>
        </p:txBody>
      </p:sp>
      <p:sp>
        <p:nvSpPr>
          <p:cNvPr id="14" name="TextBox 265">
            <a:extLst>
              <a:ext uri="{FF2B5EF4-FFF2-40B4-BE49-F238E27FC236}">
                <a16:creationId xmlns:a16="http://schemas.microsoft.com/office/drawing/2014/main" id="{28A2DE91-9CBC-13FC-93FE-1EAF90F49B35}"/>
              </a:ext>
            </a:extLst>
          </p:cNvPr>
          <p:cNvSpPr txBox="1"/>
          <p:nvPr/>
        </p:nvSpPr>
        <p:spPr>
          <a:xfrm>
            <a:off x="7279755" y="2771522"/>
            <a:ext cx="75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2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[PION]</a:t>
            </a:r>
          </a:p>
        </p:txBody>
      </p:sp>
      <p:sp>
        <p:nvSpPr>
          <p:cNvPr id="15" name="TextBox 266">
            <a:extLst>
              <a:ext uri="{FF2B5EF4-FFF2-40B4-BE49-F238E27FC236}">
                <a16:creationId xmlns:a16="http://schemas.microsoft.com/office/drawing/2014/main" id="{F33E106F-7282-1568-C027-A50638C16248}"/>
              </a:ext>
            </a:extLst>
          </p:cNvPr>
          <p:cNvSpPr txBox="1"/>
          <p:nvPr/>
        </p:nvSpPr>
        <p:spPr>
          <a:xfrm>
            <a:off x="9650399" y="6106101"/>
            <a:ext cx="71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2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[HPI2]</a:t>
            </a:r>
          </a:p>
        </p:txBody>
      </p:sp>
      <p:sp>
        <p:nvSpPr>
          <p:cNvPr id="16" name="TextBox 283">
            <a:extLst>
              <a:ext uri="{FF2B5EF4-FFF2-40B4-BE49-F238E27FC236}">
                <a16:creationId xmlns:a16="http://schemas.microsoft.com/office/drawing/2014/main" id="{7A4A9FB8-EA99-0F9D-FA66-0EB32C3E6E7D}"/>
              </a:ext>
            </a:extLst>
          </p:cNvPr>
          <p:cNvSpPr txBox="1"/>
          <p:nvPr/>
        </p:nvSpPr>
        <p:spPr>
          <a:xfrm>
            <a:off x="10688437" y="2957434"/>
            <a:ext cx="1635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1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Impurity Radiation</a:t>
            </a:r>
            <a:endParaRPr lang="en-US" sz="1100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17" name="TextBox 284">
            <a:extLst>
              <a:ext uri="{FF2B5EF4-FFF2-40B4-BE49-F238E27FC236}">
                <a16:creationId xmlns:a16="http://schemas.microsoft.com/office/drawing/2014/main" id="{809AFE1A-FDF7-CF9B-5203-3115E3736699}"/>
              </a:ext>
            </a:extLst>
          </p:cNvPr>
          <p:cNvSpPr txBox="1"/>
          <p:nvPr/>
        </p:nvSpPr>
        <p:spPr>
          <a:xfrm>
            <a:off x="9542260" y="1701286"/>
            <a:ext cx="1963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1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Neutral Beam heating</a:t>
            </a:r>
            <a:endParaRPr lang="en-US" sz="1100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18" name="TextBox 285">
            <a:extLst>
              <a:ext uri="{FF2B5EF4-FFF2-40B4-BE49-F238E27FC236}">
                <a16:creationId xmlns:a16="http://schemas.microsoft.com/office/drawing/2014/main" id="{BC938AA8-7C2A-DF36-B8F8-A48FD6888F73}"/>
              </a:ext>
            </a:extLst>
          </p:cNvPr>
          <p:cNvSpPr txBox="1"/>
          <p:nvPr/>
        </p:nvSpPr>
        <p:spPr>
          <a:xfrm>
            <a:off x="6752552" y="1697514"/>
            <a:ext cx="2220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1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Radio Frequency heating</a:t>
            </a:r>
            <a:endParaRPr lang="en-US" sz="1100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19" name="TextBox 286">
            <a:extLst>
              <a:ext uri="{FF2B5EF4-FFF2-40B4-BE49-F238E27FC236}">
                <a16:creationId xmlns:a16="http://schemas.microsoft.com/office/drawing/2014/main" id="{9DF0B000-2F4A-DAB3-CC9F-4A9366B02C97}"/>
              </a:ext>
            </a:extLst>
          </p:cNvPr>
          <p:cNvSpPr txBox="1"/>
          <p:nvPr/>
        </p:nvSpPr>
        <p:spPr>
          <a:xfrm>
            <a:off x="5351037" y="2657772"/>
            <a:ext cx="2065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200" b="1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Turbulent Transport</a:t>
            </a:r>
            <a:endParaRPr lang="en-US" sz="1200" b="1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20" name="TextBox 287">
            <a:extLst>
              <a:ext uri="{FF2B5EF4-FFF2-40B4-BE49-F238E27FC236}">
                <a16:creationId xmlns:a16="http://schemas.microsoft.com/office/drawing/2014/main" id="{A959193C-EFE8-1B83-724D-54B563B52A14}"/>
              </a:ext>
            </a:extLst>
          </p:cNvPr>
          <p:cNvSpPr txBox="1"/>
          <p:nvPr/>
        </p:nvSpPr>
        <p:spPr>
          <a:xfrm>
            <a:off x="7135621" y="5032400"/>
            <a:ext cx="1813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100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  <a:sym typeface="Wingdings" panose="05000000000000000000" pitchFamily="2" charset="2"/>
              </a:rPr>
              <a:t>Magnetic equilibrium</a:t>
            </a:r>
            <a:endParaRPr lang="en-US" sz="1100" baseline="-25000" dirty="0">
              <a:latin typeface="+mn-lt"/>
              <a:ea typeface="Meiryo" panose="020B0604030504040204" pitchFamily="34" charset="-128"/>
              <a:cs typeface="Meiryo" panose="020B0604030504040204" pitchFamily="34" charset="-128"/>
              <a:sym typeface="Wingdings" panose="05000000000000000000" pitchFamily="2" charset="2"/>
            </a:endParaRPr>
          </a:p>
        </p:txBody>
      </p:sp>
      <p:sp>
        <p:nvSpPr>
          <p:cNvPr id="21" name="TextBox 288">
            <a:extLst>
              <a:ext uri="{FF2B5EF4-FFF2-40B4-BE49-F238E27FC236}">
                <a16:creationId xmlns:a16="http://schemas.microsoft.com/office/drawing/2014/main" id="{804534CA-1A6B-67B4-3A8E-69B77CBF69C5}"/>
              </a:ext>
            </a:extLst>
          </p:cNvPr>
          <p:cNvSpPr txBox="1"/>
          <p:nvPr/>
        </p:nvSpPr>
        <p:spPr>
          <a:xfrm>
            <a:off x="9108828" y="5035547"/>
            <a:ext cx="1963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None/>
            </a:pPr>
            <a:r>
              <a:rPr lang="en-US" sz="1100" dirty="0">
                <a:latin typeface="+mn-lt"/>
                <a:ea typeface="Meiryo" panose="020B0604030504040204" pitchFamily="34" charset="-128"/>
                <a:sym typeface="Wingdings" panose="05000000000000000000" pitchFamily="2" charset="2"/>
              </a:rPr>
              <a:t>Frozen Pellets injection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ooter Placeholder 2">
                <a:extLst>
                  <a:ext uri="{FF2B5EF4-FFF2-40B4-BE49-F238E27FC236}">
                    <a16:creationId xmlns:a16="http://schemas.microsoft.com/office/drawing/2014/main" id="{4C311129-F1D4-8654-B0BC-8EAA6509F2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1198" y="4199963"/>
                <a:ext cx="2433358" cy="3478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Meiryo" panose="020B0604030504040204" pitchFamily="34" charset="-128"/>
                        <a:cs typeface="Arial" panose="020B0604020202020204" pitchFamily="34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 </a:t>
                </a:r>
                <a:r>
                  <a:rPr lang="el-GR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Ω</a:t>
                </a:r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Meiryo" panose="020B0604030504040204" pitchFamily="34" charset="-128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Meiryo" panose="020B0604030504040204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Arial" panose="020B0604020202020204" pitchFamily="34" charset="0"/>
                          </a:rPr>
                          <m:t>𝑩𝒆</m:t>
                        </m:r>
                      </m:sub>
                    </m:sSub>
                  </m:oMath>
                </a14:m>
                <a:endParaRPr lang="en-US" sz="1400" b="1" i="1" dirty="0">
                  <a:latin typeface="Cambria Math" panose="02040503050406030204" pitchFamily="18" charset="0"/>
                  <a:ea typeface="Meiryo" panose="020B060403050404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Footer Placeholder 2">
                <a:extLst>
                  <a:ext uri="{FF2B5EF4-FFF2-40B4-BE49-F238E27FC236}">
                    <a16:creationId xmlns:a16="http://schemas.microsoft.com/office/drawing/2014/main" id="{4C311129-F1D4-8654-B0BC-8EAA6509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198" y="4199963"/>
                <a:ext cx="2433358" cy="347852"/>
              </a:xfrm>
              <a:prstGeom prst="rect">
                <a:avLst/>
              </a:prstGeom>
              <a:blipFill>
                <a:blip r:embed="rId8"/>
                <a:stretch>
                  <a:fillRect t="-5263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CA5427A5-BB5D-E270-8E21-FAE0492C15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81" y="3298372"/>
            <a:ext cx="1436563" cy="965387"/>
          </a:xfrm>
          <a:prstGeom prst="rect">
            <a:avLst/>
          </a:prstGeom>
        </p:spPr>
      </p:pic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BFAB3BF1-FE6B-A185-D3A2-462D72BE5F89}"/>
              </a:ext>
            </a:extLst>
          </p:cNvPr>
          <p:cNvSpPr/>
          <p:nvPr/>
        </p:nvSpPr>
        <p:spPr bwMode="auto">
          <a:xfrm rot="13471518">
            <a:off x="9437887" y="2675453"/>
            <a:ext cx="189514" cy="646612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27238014-CCA6-E7F2-8E6C-D3EB61DCA0AF}"/>
              </a:ext>
            </a:extLst>
          </p:cNvPr>
          <p:cNvSpPr/>
          <p:nvPr/>
        </p:nvSpPr>
        <p:spPr bwMode="auto">
          <a:xfrm rot="18871983">
            <a:off x="9400574" y="4439069"/>
            <a:ext cx="196782" cy="654626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D1F01B54-C2F2-AE07-F509-02CEFEA4176F}"/>
              </a:ext>
            </a:extLst>
          </p:cNvPr>
          <p:cNvSpPr/>
          <p:nvPr/>
        </p:nvSpPr>
        <p:spPr bwMode="auto">
          <a:xfrm rot="13471518">
            <a:off x="8178851" y="4447404"/>
            <a:ext cx="199010" cy="648579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B0DBCE19-E28A-8A97-6F27-323D70DC4DEA}"/>
              </a:ext>
            </a:extLst>
          </p:cNvPr>
          <p:cNvSpPr/>
          <p:nvPr/>
        </p:nvSpPr>
        <p:spPr bwMode="auto">
          <a:xfrm rot="16200000">
            <a:off x="10068240" y="3541873"/>
            <a:ext cx="177030" cy="642708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9E861B3A-40B0-3E82-931D-337A930A286C}"/>
              </a:ext>
            </a:extLst>
          </p:cNvPr>
          <p:cNvSpPr/>
          <p:nvPr/>
        </p:nvSpPr>
        <p:spPr bwMode="auto">
          <a:xfrm rot="16200000">
            <a:off x="7586134" y="3539598"/>
            <a:ext cx="176012" cy="643327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382698-DD02-D711-A44A-A1CD885ACA86}"/>
              </a:ext>
            </a:extLst>
          </p:cNvPr>
          <p:cNvSpPr txBox="1"/>
          <p:nvPr/>
        </p:nvSpPr>
        <p:spPr>
          <a:xfrm>
            <a:off x="7556601" y="1312539"/>
            <a:ext cx="2707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ea typeface="Meiryo" panose="020B0604030504040204" pitchFamily="34" charset="-128"/>
              </a:rPr>
              <a:t>Self consistent, predictive </a:t>
            </a:r>
            <a:endParaRPr lang="en-GB" sz="1400" dirty="0"/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9DF23CF1-A567-ABE5-C179-F4ABB8D7AADC}"/>
              </a:ext>
            </a:extLst>
          </p:cNvPr>
          <p:cNvSpPr/>
          <p:nvPr/>
        </p:nvSpPr>
        <p:spPr bwMode="auto">
          <a:xfrm rot="18871983">
            <a:off x="8131409" y="2674389"/>
            <a:ext cx="196782" cy="654626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D251C8FF-124D-6B27-D141-13BA314BD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203" y="3609117"/>
                <a:ext cx="4483313" cy="24070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𝟃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…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D251C8FF-124D-6B27-D141-13BA314BD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203" y="3609117"/>
                <a:ext cx="4483313" cy="2407085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261">
            <a:extLst>
              <a:ext uri="{FF2B5EF4-FFF2-40B4-BE49-F238E27FC236}">
                <a16:creationId xmlns:a16="http://schemas.microsoft.com/office/drawing/2014/main" id="{787AD37C-DAA5-FD69-9858-C2F9DCDD8FDD}"/>
              </a:ext>
            </a:extLst>
          </p:cNvPr>
          <p:cNvSpPr txBox="1"/>
          <p:nvPr/>
        </p:nvSpPr>
        <p:spPr>
          <a:xfrm>
            <a:off x="3432673" y="4540860"/>
            <a:ext cx="186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FF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HFPS</a:t>
            </a:r>
            <a:endParaRPr lang="en-US" sz="2400" b="1" dirty="0">
              <a:solidFill>
                <a:schemeClr val="bg2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3A9A8522-BE0A-1DD7-425D-B96A73455AED}"/>
              </a:ext>
            </a:extLst>
          </p:cNvPr>
          <p:cNvSpPr/>
          <p:nvPr/>
        </p:nvSpPr>
        <p:spPr>
          <a:xfrm>
            <a:off x="5182362" y="1620316"/>
            <a:ext cx="277622" cy="4762784"/>
          </a:xfrm>
          <a:prstGeom prst="lef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6BACF1A3-79CF-1F53-EE0B-902F1B7BBB1C}"/>
              </a:ext>
            </a:extLst>
          </p:cNvPr>
          <p:cNvSpPr/>
          <p:nvPr/>
        </p:nvSpPr>
        <p:spPr>
          <a:xfrm>
            <a:off x="3197369" y="3667580"/>
            <a:ext cx="257950" cy="2407085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48176C-C6B7-A423-1838-AC3D066D59D6}"/>
              </a:ext>
            </a:extLst>
          </p:cNvPr>
          <p:cNvSpPr/>
          <p:nvPr/>
        </p:nvSpPr>
        <p:spPr>
          <a:xfrm>
            <a:off x="554568" y="2023507"/>
            <a:ext cx="4354142" cy="739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Integrate our physics understanding: radiation, heating, transport, MHD stability, equilibrium, neutrals in a time evolving framework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CA937E-4EF4-2450-F878-51978B08F541}"/>
              </a:ext>
            </a:extLst>
          </p:cNvPr>
          <p:cNvSpPr/>
          <p:nvPr/>
        </p:nvSpPr>
        <p:spPr>
          <a:xfrm>
            <a:off x="6384031" y="332553"/>
            <a:ext cx="5286251" cy="739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Multi-scale (</a:t>
            </a:r>
            <a:r>
              <a:rPr lang="en-GB" sz="1600" dirty="0" err="1">
                <a:solidFill>
                  <a:schemeClr val="tx1"/>
                </a:solidFill>
              </a:rPr>
              <a:t>spatial&amp;temporal</a:t>
            </a:r>
            <a:r>
              <a:rPr lang="en-GB" sz="1600" dirty="0">
                <a:solidFill>
                  <a:schemeClr val="tx1"/>
                </a:solidFill>
              </a:rPr>
              <a:t>) and multi-physics problem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7" name="TextBox 261">
            <a:extLst>
              <a:ext uri="{FF2B5EF4-FFF2-40B4-BE49-F238E27FC236}">
                <a16:creationId xmlns:a16="http://schemas.microsoft.com/office/drawing/2014/main" id="{089966C4-3785-DE9C-5B51-A44338DC88A0}"/>
              </a:ext>
            </a:extLst>
          </p:cNvPr>
          <p:cNvSpPr txBox="1"/>
          <p:nvPr/>
        </p:nvSpPr>
        <p:spPr>
          <a:xfrm>
            <a:off x="3464626" y="5237684"/>
            <a:ext cx="186427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FF"/>
              </a:buClr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ASTRA</a:t>
            </a:r>
          </a:p>
          <a:p>
            <a:pPr algn="ctr">
              <a:buClr>
                <a:srgbClr val="0000FF"/>
              </a:buClr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ETS</a:t>
            </a:r>
          </a:p>
          <a:p>
            <a:pPr algn="ctr">
              <a:buClr>
                <a:srgbClr val="0000FF"/>
              </a:buClr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TOPICS</a:t>
            </a:r>
          </a:p>
          <a:p>
            <a:pPr algn="ctr">
              <a:buClr>
                <a:srgbClr val="0000FF"/>
              </a:buClr>
              <a:buNone/>
            </a:pPr>
            <a:r>
              <a:rPr lang="en-US" sz="1200" b="1" dirty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PTRANSP</a:t>
            </a:r>
          </a:p>
        </p:txBody>
      </p:sp>
    </p:spTree>
    <p:extLst>
      <p:ext uri="{BB962C8B-B14F-4D97-AF65-F5344CB8AC3E}">
        <p14:creationId xmlns:p14="http://schemas.microsoft.com/office/powerpoint/2010/main" val="352356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B4BD44-CD25-0C11-EF2C-BD937CEC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9303212" cy="1430337"/>
          </a:xfrm>
        </p:spPr>
        <p:txBody>
          <a:bodyPr>
            <a:normAutofit/>
          </a:bodyPr>
          <a:lstStyle/>
          <a:p>
            <a:r>
              <a:rPr lang="en-CH" dirty="0"/>
              <a:t>Reduced</a:t>
            </a:r>
            <a:r>
              <a:rPr lang="en-US" dirty="0"/>
              <a:t> models are part of a cycle of development for predictive modelling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641D06-1C3F-C5AD-AD2C-D73EAF31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582" y="1884052"/>
            <a:ext cx="2375065" cy="766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Make flux-driven, multi-channel predictions with QL models</a:t>
            </a:r>
            <a:endParaRPr lang="en-GB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02D9E4-D9A3-C31D-16A8-F084304D64E8}"/>
              </a:ext>
            </a:extLst>
          </p:cNvPr>
          <p:cNvSpPr txBox="1">
            <a:spLocks/>
          </p:cNvSpPr>
          <p:nvPr/>
        </p:nvSpPr>
        <p:spPr>
          <a:xfrm>
            <a:off x="5588400" y="2828557"/>
            <a:ext cx="2485902" cy="9789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Validate flux-driven predictions against experiments, including sensitivity studies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D24E9B-0D97-7790-9BB7-9E4184079A84}"/>
              </a:ext>
            </a:extLst>
          </p:cNvPr>
          <p:cNvSpPr txBox="1">
            <a:spLocks/>
          </p:cNvSpPr>
          <p:nvPr/>
        </p:nvSpPr>
        <p:spPr>
          <a:xfrm>
            <a:off x="5588400" y="4202721"/>
            <a:ext cx="2485902" cy="6781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Identify areas of QL models failure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71A0E2-B635-FE82-134C-10A643ED7145}"/>
              </a:ext>
            </a:extLst>
          </p:cNvPr>
          <p:cNvSpPr txBox="1">
            <a:spLocks/>
          </p:cNvSpPr>
          <p:nvPr/>
        </p:nvSpPr>
        <p:spPr>
          <a:xfrm>
            <a:off x="549303" y="2833505"/>
            <a:ext cx="2260272" cy="757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Use the NL turbulence physics understanding to improve QL rules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19B245-2D47-5262-585C-59CD1BA1FD77}"/>
              </a:ext>
            </a:extLst>
          </p:cNvPr>
          <p:cNvSpPr txBox="1">
            <a:spLocks/>
          </p:cNvSpPr>
          <p:nvPr/>
        </p:nvSpPr>
        <p:spPr>
          <a:xfrm>
            <a:off x="549303" y="4202721"/>
            <a:ext cx="2260272" cy="757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Validate NL GK against experiments, including sensitivity studies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2EB590-AA1D-47CA-5656-2DB8A6B7F94C}"/>
              </a:ext>
            </a:extLst>
          </p:cNvPr>
          <p:cNvSpPr txBox="1">
            <a:spLocks/>
          </p:cNvSpPr>
          <p:nvPr/>
        </p:nvSpPr>
        <p:spPr>
          <a:xfrm>
            <a:off x="3094582" y="5321996"/>
            <a:ext cx="2375065" cy="552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Compare QL models to NL GK in failure domain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DB4E98-A848-2D7A-CAEF-097D737B32E6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5469647" y="2267094"/>
            <a:ext cx="1361704" cy="56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2D4F34-A74F-9F3B-657F-67AB16AC377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831351" y="3807462"/>
            <a:ext cx="0" cy="395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2496F3-F03A-BAC6-0BA7-E9B0C8018C2D}"/>
              </a:ext>
            </a:extLst>
          </p:cNvPr>
          <p:cNvCxnSpPr>
            <a:cxnSpLocks/>
            <a:stCxn id="7" idx="0"/>
            <a:endCxn id="4" idx="1"/>
          </p:cNvCxnSpPr>
          <p:nvPr/>
        </p:nvCxnSpPr>
        <p:spPr>
          <a:xfrm flipV="1">
            <a:off x="1679439" y="2267094"/>
            <a:ext cx="1415143" cy="566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2F8A52-AB7D-949E-3416-DD042FF07A67}"/>
              </a:ext>
            </a:extLst>
          </p:cNvPr>
          <p:cNvCxnSpPr>
            <a:cxnSpLocks/>
            <a:stCxn id="6" idx="2"/>
            <a:endCxn id="9" idx="3"/>
          </p:cNvCxnSpPr>
          <p:nvPr/>
        </p:nvCxnSpPr>
        <p:spPr>
          <a:xfrm flipH="1">
            <a:off x="5469647" y="4880895"/>
            <a:ext cx="1361704" cy="71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0AE7BF-8522-F556-790D-0E3BFFB31E49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1679439" y="3590737"/>
            <a:ext cx="0" cy="61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39B87-FF1C-230D-A421-227B0F680C6F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flipH="1" flipV="1">
            <a:off x="1679439" y="4959953"/>
            <a:ext cx="1415143" cy="63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4EF08-14C7-BA35-3CE3-FCC8719F37D4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483042" y="2216802"/>
            <a:ext cx="2805934" cy="5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43F3AF-7794-E12F-D77B-28AA2113070B}"/>
              </a:ext>
            </a:extLst>
          </p:cNvPr>
          <p:cNvSpPr txBox="1">
            <a:spLocks/>
          </p:cNvSpPr>
          <p:nvPr/>
        </p:nvSpPr>
        <p:spPr>
          <a:xfrm>
            <a:off x="8288976" y="1833760"/>
            <a:ext cx="2375065" cy="7660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Extrapolation to future experiments and machines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7E534F-9CE9-83D5-5D1F-A4D35EAFA94A}"/>
              </a:ext>
            </a:extLst>
          </p:cNvPr>
          <p:cNvSpPr txBox="1">
            <a:spLocks/>
          </p:cNvSpPr>
          <p:nvPr/>
        </p:nvSpPr>
        <p:spPr>
          <a:xfrm>
            <a:off x="3011455" y="3509262"/>
            <a:ext cx="2375065" cy="7660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FF"/>
                </a:solidFill>
              </a:rPr>
              <a:t>A validation and development cycle is needed for predictive modelling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7E9A5E-099C-2EBD-3444-92C05F94AC77}"/>
              </a:ext>
            </a:extLst>
          </p:cNvPr>
          <p:cNvSpPr txBox="1">
            <a:spLocks/>
          </p:cNvSpPr>
          <p:nvPr/>
        </p:nvSpPr>
        <p:spPr>
          <a:xfrm>
            <a:off x="3440945" y="6108652"/>
            <a:ext cx="4057403" cy="2928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[From F. J. Casson presentation during 2018 TTF]</a:t>
            </a:r>
            <a:endParaRPr lang="en-GB" sz="14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8840CC6-11B9-1934-2B3A-AACD9D73E3A0}"/>
              </a:ext>
            </a:extLst>
          </p:cNvPr>
          <p:cNvSpPr txBox="1">
            <a:spLocks/>
          </p:cNvSpPr>
          <p:nvPr/>
        </p:nvSpPr>
        <p:spPr>
          <a:xfrm>
            <a:off x="331590" y="1690940"/>
            <a:ext cx="2018806" cy="8662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0000"/>
                </a:solidFill>
              </a:rPr>
              <a:t>Gradient driven simulations are difficult to validate!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6D283421-5140-EFD9-E1AC-52924D63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22" y="4023348"/>
            <a:ext cx="4065395" cy="2432462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F5C58AB-9330-7792-F4E4-EB0B986039DB}"/>
              </a:ext>
            </a:extLst>
          </p:cNvPr>
          <p:cNvSpPr txBox="1">
            <a:spLocks/>
          </p:cNvSpPr>
          <p:nvPr/>
        </p:nvSpPr>
        <p:spPr>
          <a:xfrm>
            <a:off x="9110352" y="3429000"/>
            <a:ext cx="2375065" cy="535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Similar cycle for even faster models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2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58AA23-32EB-F77C-9F3E-177EDDA5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732159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Requires faster yet accurate physics models ex. Turbulent flux prediction speed up: one trillion times faster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93F55-4C81-F492-426E-F38F3C93A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9"/>
          <a:stretch/>
        </p:blipFill>
        <p:spPr>
          <a:xfrm>
            <a:off x="564742" y="3061404"/>
            <a:ext cx="2975030" cy="277418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AF2139-77D5-C084-8716-7AE3508DC08E}"/>
              </a:ext>
            </a:extLst>
          </p:cNvPr>
          <p:cNvSpPr txBox="1">
            <a:spLocks/>
          </p:cNvSpPr>
          <p:nvPr/>
        </p:nvSpPr>
        <p:spPr>
          <a:xfrm>
            <a:off x="768935" y="6502898"/>
            <a:ext cx="2876798" cy="1519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[</a:t>
            </a:r>
            <a:r>
              <a:rPr lang="en-US" sz="1400" dirty="0" err="1"/>
              <a:t>Casati</a:t>
            </a:r>
            <a:r>
              <a:rPr lang="en-US" sz="1400" dirty="0"/>
              <a:t> </a:t>
            </a:r>
            <a:r>
              <a:rPr lang="en-US" sz="1400" dirty="0" err="1"/>
              <a:t>Nucl</a:t>
            </a:r>
            <a:r>
              <a:rPr lang="en-US" sz="1400" dirty="0"/>
              <a:t>. Fusion 2009]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784535-4249-6C2C-4A87-8292C16C5930}"/>
                  </a:ext>
                </a:extLst>
              </p:cNvPr>
              <p:cNvSpPr/>
              <p:nvPr/>
            </p:nvSpPr>
            <p:spPr>
              <a:xfrm>
                <a:off x="1036868" y="6067044"/>
                <a:ext cx="2255240" cy="151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784535-4249-6C2C-4A87-8292C16C5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68" y="6067044"/>
                <a:ext cx="2255240" cy="151983"/>
              </a:xfrm>
              <a:prstGeom prst="rect">
                <a:avLst/>
              </a:prstGeom>
              <a:blipFill>
                <a:blip r:embed="rId3"/>
                <a:stretch>
                  <a:fillRect t="-81481" b="-11111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6CE3ADB-9D70-6531-05F6-80E10373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20" y="3400112"/>
            <a:ext cx="3043872" cy="2402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7FB06E-85BD-397E-F583-B8BCF6ACE2DC}"/>
                  </a:ext>
                </a:extLst>
              </p:cNvPr>
              <p:cNvSpPr/>
              <p:nvPr/>
            </p:nvSpPr>
            <p:spPr>
              <a:xfrm>
                <a:off x="5108125" y="6067043"/>
                <a:ext cx="2255240" cy="151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7FB06E-85BD-397E-F583-B8BCF6ACE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25" y="6067043"/>
                <a:ext cx="2255240" cy="151983"/>
              </a:xfrm>
              <a:prstGeom prst="rect">
                <a:avLst/>
              </a:prstGeom>
              <a:blipFill>
                <a:blip r:embed="rId5"/>
                <a:stretch>
                  <a:fillRect t="-81481" b="-11111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20BC2-EA6A-2A26-EE33-F492B6F56599}"/>
              </a:ext>
            </a:extLst>
          </p:cNvPr>
          <p:cNvSpPr txBox="1">
            <a:spLocks/>
          </p:cNvSpPr>
          <p:nvPr/>
        </p:nvSpPr>
        <p:spPr>
          <a:xfrm>
            <a:off x="4875818" y="6502898"/>
            <a:ext cx="2876798" cy="1519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[van de </a:t>
            </a:r>
            <a:r>
              <a:rPr lang="en-US" sz="1400" dirty="0" err="1"/>
              <a:t>Plassche</a:t>
            </a:r>
            <a:r>
              <a:rPr lang="en-US" sz="1400" dirty="0"/>
              <a:t> </a:t>
            </a:r>
            <a:r>
              <a:rPr lang="en-US" sz="1400" dirty="0" err="1"/>
              <a:t>PoP</a:t>
            </a:r>
            <a:r>
              <a:rPr lang="en-US" sz="1400" dirty="0"/>
              <a:t> 2020]</a:t>
            </a:r>
            <a:endParaRPr lang="en-GB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A349D-5393-413F-E21F-AB7461F6295D}"/>
              </a:ext>
            </a:extLst>
          </p:cNvPr>
          <p:cNvSpPr/>
          <p:nvPr/>
        </p:nvSpPr>
        <p:spPr>
          <a:xfrm>
            <a:off x="243123" y="1710137"/>
            <a:ext cx="2625383" cy="739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</a:rPr>
              <a:t>Anchoring non-linear gyrokinetic simulations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BCB35-3B69-789E-8D46-E82AB5B3889A}"/>
              </a:ext>
            </a:extLst>
          </p:cNvPr>
          <p:cNvSpPr/>
          <p:nvPr/>
        </p:nvSpPr>
        <p:spPr>
          <a:xfrm>
            <a:off x="2868506" y="1710137"/>
            <a:ext cx="2572987" cy="739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Quasilinear approximation</a:t>
            </a:r>
          </a:p>
          <a:p>
            <a:r>
              <a:rPr lang="en-GB" sz="1600" dirty="0" err="1">
                <a:solidFill>
                  <a:schemeClr val="tx1"/>
                </a:solidFill>
              </a:rPr>
              <a:t>Eigenfuntion</a:t>
            </a:r>
            <a:r>
              <a:rPr lang="en-GB" sz="1600" dirty="0">
                <a:solidFill>
                  <a:schemeClr val="tx1"/>
                </a:solidFill>
              </a:rPr>
              <a:t> in fluid limit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15EBB-68DB-C3E0-7080-312B7C344D5B}"/>
              </a:ext>
            </a:extLst>
          </p:cNvPr>
          <p:cNvSpPr/>
          <p:nvPr/>
        </p:nvSpPr>
        <p:spPr>
          <a:xfrm>
            <a:off x="5441493" y="1710137"/>
            <a:ext cx="1872343" cy="739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</a:rPr>
              <a:t>Neural network regression</a:t>
            </a: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0A83D520-7AB3-1FF8-0757-5F485B4B3C97}"/>
              </a:ext>
            </a:extLst>
          </p:cNvPr>
          <p:cNvSpPr/>
          <p:nvPr/>
        </p:nvSpPr>
        <p:spPr>
          <a:xfrm>
            <a:off x="1055538" y="2555801"/>
            <a:ext cx="2436683" cy="3562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34F33E5-0E7C-CBC3-8933-3E8B9CB429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0953" y="2621994"/>
                <a:ext cx="2532414" cy="140241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85000" lnSpcReduction="20000"/>
              </a:bodyPr>
              <a:lstStyle>
                <a:lvl1pPr marL="203200" indent="-203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12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85763" indent="-1857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984250" indent="-15398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1603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209800" indent="-15875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times faster</a:t>
                </a:r>
                <a:endParaRPr lang="en-GB" sz="1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34F33E5-0E7C-CBC3-8933-3E8B9CB42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53" y="2621994"/>
                <a:ext cx="2532414" cy="140241"/>
              </a:xfrm>
              <a:prstGeom prst="rect">
                <a:avLst/>
              </a:prstGeom>
              <a:blipFill>
                <a:blip r:embed="rId6"/>
                <a:stretch>
                  <a:fillRect t="-73913" b="-6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D118A9-8448-98F5-D04A-5FCC95B878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3094" y="2599404"/>
                <a:ext cx="2876798" cy="15198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203200" indent="-203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12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85763" indent="-1857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984250" indent="-15398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1603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209800" indent="-15875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times faster</a:t>
                </a:r>
                <a:endParaRPr lang="en-GB" sz="1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D118A9-8448-98F5-D04A-5FCC95B87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94" y="2599404"/>
                <a:ext cx="2876798" cy="151983"/>
              </a:xfrm>
              <a:prstGeom prst="rect">
                <a:avLst/>
              </a:prstGeom>
              <a:blipFill>
                <a:blip r:embed="rId7"/>
                <a:stretch>
                  <a:fillRect t="-68000" b="-6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DC8A14E3-D3D0-201D-422B-DE5C1117B353}"/>
              </a:ext>
            </a:extLst>
          </p:cNvPr>
          <p:cNvSpPr/>
          <p:nvPr/>
        </p:nvSpPr>
        <p:spPr>
          <a:xfrm>
            <a:off x="4154999" y="2555801"/>
            <a:ext cx="2436683" cy="3562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1DF694-9871-C126-0084-997403FF13F5}"/>
                  </a:ext>
                </a:extLst>
              </p:cNvPr>
              <p:cNvSpPr txBox="1"/>
              <p:nvPr/>
            </p:nvSpPr>
            <p:spPr>
              <a:xfrm>
                <a:off x="7821767" y="1605047"/>
                <a:ext cx="3950638" cy="487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/>
                  <a:t>Turbulent transport models:</a:t>
                </a: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need to include electromagnetic stabilization, role of fast ions </a:t>
                </a:r>
                <a:r>
                  <a:rPr lang="en-GB" dirty="0">
                    <a:solidFill>
                      <a:schemeClr val="bg2"/>
                    </a:solidFill>
                  </a:rPr>
                  <a:t>[</a:t>
                </a:r>
                <a:r>
                  <a:rPr lang="en-GB" dirty="0" err="1">
                    <a:solidFill>
                      <a:schemeClr val="bg2"/>
                    </a:solidFill>
                  </a:rPr>
                  <a:t>Citrin</a:t>
                </a:r>
                <a:r>
                  <a:rPr lang="en-GB" dirty="0">
                    <a:solidFill>
                      <a:schemeClr val="bg2"/>
                    </a:solidFill>
                  </a:rPr>
                  <a:t> </a:t>
                </a:r>
                <a:r>
                  <a:rPr lang="en-GB" dirty="0" err="1">
                    <a:solidFill>
                      <a:schemeClr val="bg2"/>
                    </a:solidFill>
                  </a:rPr>
                  <a:t>Mantica</a:t>
                </a:r>
                <a:r>
                  <a:rPr lang="en-GB" dirty="0">
                    <a:solidFill>
                      <a:schemeClr val="bg2"/>
                    </a:solidFill>
                  </a:rPr>
                  <a:t> PPCF2022]</a:t>
                </a: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Low, high Z impurity transport to be validated further against higher fidelity codes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 err="1"/>
                  <a:t>Fueling</a:t>
                </a:r>
                <a:r>
                  <a:rPr lang="en-GB" b="1" dirty="0"/>
                  <a:t>: </a:t>
                </a: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Pellet model HPI2 physics/numerical optimization</a:t>
                </a: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Neutral particle sources, impact on </a:t>
                </a:r>
                <a:r>
                  <a:rPr lang="en-GB" dirty="0" err="1"/>
                  <a:t>nsep</a:t>
                </a:r>
                <a:r>
                  <a:rPr lang="en-GB" dirty="0"/>
                  <a:t>, see hierarchy of models </a:t>
                </a:r>
                <a:r>
                  <a:rPr lang="en-GB" dirty="0">
                    <a:solidFill>
                      <a:schemeClr val="bg2"/>
                    </a:solidFill>
                  </a:rPr>
                  <a:t>[WPAC/WPTE meeting 2022]</a:t>
                </a: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/>
                  <a:t>Heating:</a:t>
                </a: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ICRH: interplay with W directly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GB" dirty="0"/>
                  <a:t>, induced rotation, etc) or by impacting background. Hierarchy of codes towards faster options?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From breakdown to Ip ramp up with free-boundary </a:t>
                </a:r>
                <a:r>
                  <a:rPr lang="en-GB" dirty="0" err="1"/>
                  <a:t>equi</a:t>
                </a:r>
                <a:r>
                  <a:rPr lang="en-GB" dirty="0"/>
                  <a:t>. </a:t>
                </a:r>
                <a:r>
                  <a:rPr lang="en-GB" dirty="0">
                    <a:solidFill>
                      <a:schemeClr val="bg2"/>
                    </a:solidFill>
                  </a:rPr>
                  <a:t>[HT Kim NF 2022]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Interplay transport, MHD and neutrals in pedestals: IMEP </a:t>
                </a:r>
                <a:r>
                  <a:rPr lang="en-GB" dirty="0">
                    <a:solidFill>
                      <a:schemeClr val="bg2"/>
                    </a:solidFill>
                  </a:rPr>
                  <a:t>[Luda NF2021]</a:t>
                </a:r>
                <a:r>
                  <a:rPr lang="en-GB" dirty="0"/>
                  <a:t>, </a:t>
                </a:r>
                <a:r>
                  <a:rPr lang="en-GB" dirty="0" err="1"/>
                  <a:t>Europed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chemeClr val="bg2"/>
                    </a:solidFill>
                  </a:rPr>
                  <a:t>[</a:t>
                </a:r>
                <a:r>
                  <a:rPr lang="en-GB" dirty="0" err="1">
                    <a:solidFill>
                      <a:schemeClr val="bg2"/>
                    </a:solidFill>
                  </a:rPr>
                  <a:t>Saarelma</a:t>
                </a:r>
                <a:r>
                  <a:rPr lang="en-GB" dirty="0">
                    <a:solidFill>
                      <a:schemeClr val="bg2"/>
                    </a:solidFill>
                  </a:rPr>
                  <a:t> sub. to NF 2023]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1DF694-9871-C126-0084-997403FF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767" y="1605047"/>
                <a:ext cx="3950638" cy="4870564"/>
              </a:xfrm>
              <a:prstGeom prst="rect">
                <a:avLst/>
              </a:prstGeom>
              <a:blipFill>
                <a:blip r:embed="rId8"/>
                <a:stretch>
                  <a:fillRect l="-154" t="-125" r="-772" b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26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9B362E-2893-8C72-F0CA-AAA715EE18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6501" y="1693032"/>
                <a:ext cx="10301817" cy="45156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Interpretative modelling:</a:t>
                </a: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Level 0: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(interpretative, without turbulence predictions) </a:t>
                </a:r>
              </a:p>
              <a:p>
                <a:pPr lvl="1"/>
                <a:r>
                  <a:rPr lang="en-GB" dirty="0"/>
                  <a:t>Important due to sensitivity of q-profile and mag. shear on stability </a:t>
                </a:r>
              </a:p>
              <a:p>
                <a:pPr marL="0" indent="0"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Flux driven multiple confinement times predictive modelling:</a:t>
                </a:r>
              </a:p>
              <a:p>
                <a:r>
                  <a:rPr lang="en-GB" dirty="0"/>
                  <a:t> </a:t>
                </a:r>
                <a:r>
                  <a:rPr lang="en-GB" dirty="0">
                    <a:solidFill>
                      <a:srgbClr val="00B050"/>
                    </a:solidFill>
                  </a:rPr>
                  <a:t>Level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Forgiving: transport driven by temp. gradients and is “stiff” </a:t>
                </a:r>
              </a:p>
              <a:p>
                <a:pPr lvl="1"/>
                <a:r>
                  <a:rPr lang="en-GB" dirty="0"/>
                  <a:t>Always predict 𝑇𝑖 and 𝑇𝑒 , otherwise turbulence amplitude wrong</a:t>
                </a: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Level 2: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GB" dirty="0"/>
                  <a:t>Non-trivial: particle transport not stiff (off-diagonal transport)</a:t>
                </a:r>
              </a:p>
              <a:p>
                <a:pPr lvl="1"/>
                <a:r>
                  <a:rPr lang="en-GB" dirty="0"/>
                  <a:t>Depends sensitively on turb. spectra, collisions, kinetic resonances</a:t>
                </a: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Level 3: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Challenging: momentum transport from symmetry breaking</a:t>
                </a:r>
              </a:p>
              <a:p>
                <a:pPr lvl="1"/>
                <a:r>
                  <a:rPr lang="en-GB" dirty="0"/>
                  <a:t>Feedback potential for barrier formation (</a:t>
                </a:r>
                <a:r>
                  <a:rPr lang="en-GB" dirty="0" err="1"/>
                  <a:t>ExB</a:t>
                </a:r>
                <a:r>
                  <a:rPr lang="en-GB" dirty="0"/>
                  <a:t> shear)</a:t>
                </a: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Level 4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(isotopes, impurities)</a:t>
                </a:r>
                <a:endParaRPr lang="en-GB" dirty="0"/>
              </a:p>
              <a:p>
                <a:pPr lvl="1"/>
                <a:r>
                  <a:rPr lang="en-GB" dirty="0"/>
                  <a:t>Exciting territory, complex non-linear interplays</a:t>
                </a:r>
              </a:p>
              <a:p>
                <a:pPr lvl="1"/>
                <a:r>
                  <a:rPr lang="en-GB" dirty="0"/>
                  <a:t>Heavy Impurity transport needs all L3 channels (sets neoclassical transport and poloidal asymmetries), and provides radiation feedback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9B362E-2893-8C72-F0CA-AAA715EE1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501" y="1693032"/>
                <a:ext cx="10301817" cy="4515696"/>
              </a:xfrm>
              <a:blipFill>
                <a:blip r:embed="rId2"/>
                <a:stretch>
                  <a:fillRect t="-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C740A2-4008-1AFE-654C-D6455E94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937998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Temporal and spatial non-linear interactions between multiple transport channels, current/equilibrium, sources and sinks</a:t>
            </a:r>
          </a:p>
        </p:txBody>
      </p:sp>
    </p:spTree>
    <p:extLst>
      <p:ext uri="{BB962C8B-B14F-4D97-AF65-F5344CB8AC3E}">
        <p14:creationId xmlns:p14="http://schemas.microsoft.com/office/powerpoint/2010/main" val="280212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4D41C2-8E3C-03DA-4A8B-904D26A51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58" y="1009221"/>
            <a:ext cx="5171104" cy="29927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0DD7B6-6CEC-DE92-6D40-F5661CDB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9188367" cy="1430337"/>
          </a:xfrm>
        </p:spPr>
        <p:txBody>
          <a:bodyPr>
            <a:normAutofit/>
          </a:bodyPr>
          <a:lstStyle/>
          <a:p>
            <a:r>
              <a:rPr lang="en-GB" dirty="0"/>
              <a:t>Level 4: Predictive JET current ramp-up modelling in D and 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51BD3-3CEE-A0E2-AE59-27402DA9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57" y="4403228"/>
            <a:ext cx="2628405" cy="2280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379D8-B816-342B-1065-80FFB4551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5" y="4403228"/>
            <a:ext cx="6817459" cy="2280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F38C81-CA77-68D8-9E56-A9E3A11B5B63}"/>
                  </a:ext>
                </a:extLst>
              </p:cNvPr>
              <p:cNvSpPr txBox="1"/>
              <p:nvPr/>
            </p:nvSpPr>
            <p:spPr>
              <a:xfrm>
                <a:off x="723822" y="2673128"/>
                <a:ext cx="4943052" cy="1589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The chosen scenario exhibits a hollow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1600" dirty="0"/>
                  <a:t> profile captured by modelling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Need to model predictively the light impurity (Be) impacting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GB" sz="1600" dirty="0"/>
                  <a:t> / resistivity and the heavy impurities (Ni, W) impacting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F38C81-CA77-68D8-9E56-A9E3A11B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22" y="2673128"/>
                <a:ext cx="4943052" cy="1589409"/>
              </a:xfrm>
              <a:prstGeom prst="rect">
                <a:avLst/>
              </a:prstGeom>
              <a:blipFill>
                <a:blip r:embed="rId5"/>
                <a:stretch>
                  <a:fillRect l="-740" t="-1154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8CAE48-E2AD-E192-3218-7BD5FD430219}"/>
              </a:ext>
            </a:extLst>
          </p:cNvPr>
          <p:cNvSpPr txBox="1"/>
          <p:nvPr/>
        </p:nvSpPr>
        <p:spPr>
          <a:xfrm>
            <a:off x="723822" y="1775686"/>
            <a:ext cx="5095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JETTO settings, 7.25 s of plasma evolution, using QLKNN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D9349F-EA6C-C0B8-BE05-19A7E85B47DC}"/>
              </a:ext>
            </a:extLst>
          </p:cNvPr>
          <p:cNvSpPr txBox="1">
            <a:spLocks/>
          </p:cNvSpPr>
          <p:nvPr/>
        </p:nvSpPr>
        <p:spPr>
          <a:xfrm>
            <a:off x="9644205" y="4196116"/>
            <a:ext cx="2876798" cy="1519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[A Ho NF 2023]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0E880D-1519-EE72-B6C5-6A3136C7A2E3}"/>
                  </a:ext>
                </a:extLst>
              </p:cNvPr>
              <p:cNvSpPr txBox="1"/>
              <p:nvPr/>
            </p:nvSpPr>
            <p:spPr>
              <a:xfrm>
                <a:off x="8013032" y="4651935"/>
                <a:ext cx="1406113" cy="154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more hollow in T, more challenging MHD stable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/>
                  <a:t> ramps </a:t>
                </a:r>
              </a:p>
              <a:p>
                <a:r>
                  <a:rPr lang="en-GB" dirty="0">
                    <a:solidFill>
                      <a:schemeClr val="bg2"/>
                    </a:solidFill>
                  </a:rPr>
                  <a:t>[Challis NF2020]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0E880D-1519-EE72-B6C5-6A3136C7A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32" y="4651935"/>
                <a:ext cx="1406113" cy="1546577"/>
              </a:xfrm>
              <a:prstGeom prst="rect">
                <a:avLst/>
              </a:prstGeom>
              <a:blipFill>
                <a:blip r:embed="rId6"/>
                <a:stretch>
                  <a:fillRect l="-866" t="-394" b="-3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4EE48E6-E8F6-1E53-31E6-D459804296D8}"/>
              </a:ext>
            </a:extLst>
          </p:cNvPr>
          <p:cNvSpPr/>
          <p:nvPr/>
        </p:nvSpPr>
        <p:spPr>
          <a:xfrm>
            <a:off x="1054768" y="4311316"/>
            <a:ext cx="4732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95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6E007DF-1316-8443-8FA9-26CE4B662F63}" vid="{22C073A0-9DC3-C24F-83C0-C694CCC07F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SPC_Presentation_Template</Template>
  <TotalTime>52567</TotalTime>
  <Words>2561</Words>
  <Application>Microsoft Office PowerPoint</Application>
  <PresentationFormat>Widescreen</PresentationFormat>
  <Paragraphs>325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Meiryo</vt:lpstr>
      <vt:lpstr>Arial</vt:lpstr>
      <vt:lpstr>Calibri</vt:lpstr>
      <vt:lpstr>Cambria Math</vt:lpstr>
      <vt:lpstr>Franklin Gothic Demi Cond</vt:lpstr>
      <vt:lpstr>Open Sans</vt:lpstr>
      <vt:lpstr>Verdana</vt:lpstr>
      <vt:lpstr>Wingdings</vt:lpstr>
      <vt:lpstr>Thème Office</vt:lpstr>
      <vt:lpstr>HFPS internal training</vt:lpstr>
      <vt:lpstr>Credits</vt:lpstr>
      <vt:lpstr>TSVV-H : « Validated frameworks for the Reliable Prediction of Plasma Performance and Operational Limits in Tokamaks » </vt:lpstr>
      <vt:lpstr>Integrated modelling landscape: focus on the physics understanding aspects </vt:lpstr>
      <vt:lpstr>High Fidelity Integrated Modelling of the plasma core: framework</vt:lpstr>
      <vt:lpstr>Reduced models are part of a cycle of development for predictive modelling</vt:lpstr>
      <vt:lpstr>Requires faster yet accurate physics models ex. Turbulent flux prediction speed up: one trillion times faster</vt:lpstr>
      <vt:lpstr>Temporal and spatial non-linear interactions between multiple transport channels, current/equilibrium, sources and sinks</vt:lpstr>
      <vt:lpstr>Level 4: Predictive JET current ramp-up modelling in D and T </vt:lpstr>
      <vt:lpstr>Level 4: W-accumulation avoidance at AUG tokamak thanks to ECRH density flattening, reducing W inward neoclassical flux</vt:lpstr>
      <vt:lpstr>Level 4: W-accumulation at JET tokamak due to density peaking, and avoidance with ICRH</vt:lpstr>
      <vt:lpstr>Multiple-isotope pellet cycles captured by turbulent transport modelling in the JET tokamak</vt:lpstr>
      <vt:lpstr>Predict first: Integrated modelling used for JET DT preparation</vt:lpstr>
      <vt:lpstr>Extending the boundary condition to the SOL: 50 AUG H modes better than empirical scaling laws, quantitavely and qualitatively </vt:lpstr>
      <vt:lpstr>« The » High Fidelity Pulse Simulator</vt:lpstr>
      <vt:lpstr>A key tool: IMAS data structure </vt:lpstr>
      <vt:lpstr>The IMAS Data extraction is developed by each machine</vt:lpstr>
      <vt:lpstr>Support and documentation</vt:lpstr>
      <vt:lpstr>Setting up the environment</vt:lpstr>
      <vt:lpstr>Setting up the environment</vt:lpstr>
      <vt:lpstr>HFPS job can be launched through the HFPS GUI</vt:lpstr>
      <vt:lpstr>HFPS job can be launched through the HFPS GUI</vt:lpstr>
      <vt:lpstr>HFPS job can be launched through the HFPS GUI</vt:lpstr>
      <vt:lpstr>HFPS job can be launched through the HFPS GUI</vt:lpstr>
      <vt:lpstr>HFPS job can be launched through the HFPS GUI</vt:lpstr>
      <vt:lpstr>Visualization tools</vt:lpstr>
      <vt:lpstr>Long Term Storage Facility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marin</dc:creator>
  <cp:lastModifiedBy>Michele Marin</cp:lastModifiedBy>
  <cp:revision>17</cp:revision>
  <dcterms:created xsi:type="dcterms:W3CDTF">2023-03-30T08:06:47Z</dcterms:created>
  <dcterms:modified xsi:type="dcterms:W3CDTF">2026-07-16T09:47:07Z</dcterms:modified>
</cp:coreProperties>
</file>