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6"/>
  </p:notesMasterIdLst>
  <p:handoutMasterIdLst>
    <p:handoutMasterId r:id="rId17"/>
  </p:handoutMasterIdLst>
  <p:sldIdLst>
    <p:sldId id="256" r:id="rId5"/>
    <p:sldId id="263" r:id="rId6"/>
    <p:sldId id="262" r:id="rId7"/>
    <p:sldId id="267" r:id="rId8"/>
    <p:sldId id="257" r:id="rId9"/>
    <p:sldId id="268" r:id="rId10"/>
    <p:sldId id="271" r:id="rId11"/>
    <p:sldId id="264" r:id="rId12"/>
    <p:sldId id="266" r:id="rId13"/>
    <p:sldId id="258" r:id="rId14"/>
    <p:sldId id="269" r:id="rId15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7A43"/>
    <a:srgbClr val="0F9D58"/>
    <a:srgbClr val="174EA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94" autoAdjust="0"/>
    <p:restoredTop sz="94543" autoAdjust="0"/>
  </p:normalViewPr>
  <p:slideViewPr>
    <p:cSldViewPr snapToGrid="0" snapToObjects="1" showGuides="1">
      <p:cViewPr varScale="1">
        <p:scale>
          <a:sx n="141" d="100"/>
          <a:sy n="141" d="100"/>
        </p:scale>
        <p:origin x="984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50" d="100"/>
          <a:sy n="150" d="100"/>
        </p:scale>
        <p:origin x="608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79B33-A94D-4C8C-88C2-619932967EF3}" type="datetimeFigureOut">
              <a:rPr lang="fr-CH" smtClean="0">
                <a:latin typeface="Arial" panose="020B0604020202020204" pitchFamily="34" charset="0"/>
              </a:rPr>
              <a:t>16.06.2026</a:t>
            </a:fld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F4AF0-8439-436D-BEF0-52070F19E1B6}" type="slidenum">
              <a:rPr lang="fr-CH" smtClean="0">
                <a:latin typeface="Arial" panose="020B0604020202020204" pitchFamily="34" charset="0"/>
              </a:rPr>
              <a:t>‹#›</a:t>
            </a:fld>
            <a:endParaRPr lang="fr-CH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5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8103E42-5239-1A40-AD33-3EE7E9DDF5FD}" type="datetimeFigureOut">
              <a:rPr lang="fr-FR" smtClean="0"/>
              <a:pPr/>
              <a:t>16/06/2026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CF50783-AAED-1941-8BCC-9F6140F0A6B1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74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4361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98218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2687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8013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119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7082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7948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F50783-AAED-1941-8BCC-9F6140F0A6B1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2900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812087" cy="494823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647" y="80283"/>
            <a:ext cx="1175301" cy="508655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800" y="4683125"/>
            <a:ext cx="1828800" cy="460375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7" y="4505348"/>
            <a:ext cx="706306" cy="44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880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26" userDrawn="1">
          <p15:clr>
            <a:srgbClr val="FBAE40"/>
          </p15:clr>
        </p15:guide>
        <p15:guide id="5" orient="horz" pos="123" userDrawn="1">
          <p15:clr>
            <a:srgbClr val="FBAE40"/>
          </p15:clr>
        </p15:guide>
        <p15:guide id="6" orient="horz" pos="3117" userDrawn="1">
          <p15:clr>
            <a:srgbClr val="FBAE40"/>
          </p15:clr>
        </p15:guide>
        <p15:guide id="7" pos="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1563688"/>
            <a:ext cx="3144838" cy="357981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2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454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875" y="1563688"/>
            <a:ext cx="3671466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9772" y="1563688"/>
            <a:ext cx="3671466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2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6706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0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039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8239125" cy="51435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8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948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7726363" cy="51435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727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3114674"/>
            <a:ext cx="8239125" cy="20288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904875" y="1563688"/>
            <a:ext cx="7646988" cy="1436687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1156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8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84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459938"/>
            <a:ext cx="7812087" cy="468356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647" y="80283"/>
            <a:ext cx="1175301" cy="508655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800" y="4683125"/>
            <a:ext cx="1828800" cy="460375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7" y="4505348"/>
            <a:ext cx="706306" cy="44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892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83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0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886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0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17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2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>
                <a:solidFill>
                  <a:schemeClr val="bg1"/>
                </a:solidFill>
              </a:defRPr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2229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7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9627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563688"/>
            <a:ext cx="4581525" cy="3386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86400" y="0"/>
            <a:ext cx="3144838" cy="51435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184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12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895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395" y="131032"/>
            <a:ext cx="3144520" cy="1072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  <p:sp>
        <p:nvSpPr>
          <p:cNvPr id="12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142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
Quatrième niveau
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15989" y="1874064"/>
            <a:ext cx="3543260" cy="512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1238" y="195263"/>
            <a:ext cx="512762" cy="163552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700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30273" y="132334"/>
            <a:ext cx="653952" cy="28302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73" y="4635213"/>
            <a:ext cx="502745" cy="315247"/>
          </a:xfrm>
          <a:prstGeom prst="rect">
            <a:avLst/>
          </a:prstGeom>
        </p:spPr>
      </p:pic>
      <p:sp>
        <p:nvSpPr>
          <p:cNvPr id="12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83091" y="4951953"/>
            <a:ext cx="4848147" cy="154995"/>
          </a:xfrm>
          <a:prstGeom prst="rect">
            <a:avLst/>
          </a:prstGeom>
        </p:spPr>
        <p:txBody>
          <a:bodyPr/>
          <a:lstStyle>
            <a:lvl1pPr algn="r">
              <a:defRPr sz="900" i="1"/>
            </a:lvl1pPr>
          </a:lstStyle>
          <a:p>
            <a:r>
              <a:rPr lang="en-US"/>
              <a:t>Event, date, place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4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0" r:id="rId2"/>
    <p:sldLayoutId id="2147483663" r:id="rId3"/>
    <p:sldLayoutId id="2147483681" r:id="rId4"/>
    <p:sldLayoutId id="2147483673" r:id="rId5"/>
    <p:sldLayoutId id="2147483662" r:id="rId6"/>
    <p:sldLayoutId id="2147483674" r:id="rId7"/>
    <p:sldLayoutId id="2147483675" r:id="rId8"/>
    <p:sldLayoutId id="2147483682" r:id="rId9"/>
    <p:sldLayoutId id="2147483676" r:id="rId10"/>
    <p:sldLayoutId id="2147483664" r:id="rId11"/>
    <p:sldLayoutId id="2147483666" r:id="rId12"/>
    <p:sldLayoutId id="2147483677" r:id="rId13"/>
    <p:sldLayoutId id="2147483678" r:id="rId14"/>
    <p:sldLayoutId id="2147483679" r:id="rId15"/>
    <p:sldLayoutId id="2147483667" r:id="rId16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000" spc="-70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SzPct val="90000"/>
        <a:buFont typeface="Wingdings" pitchFamily="2" charset="2"/>
        <a:buChar char="§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1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123" userDrawn="1">
          <p15:clr>
            <a:srgbClr val="F26B43"/>
          </p15:clr>
        </p15:guide>
        <p15:guide id="6" orient="horz" pos="3117" userDrawn="1">
          <p15:clr>
            <a:srgbClr val="F26B43"/>
          </p15:clr>
        </p15:guide>
        <p15:guide id="7" pos="570" userDrawn="1">
          <p15:clr>
            <a:srgbClr val="F26B43"/>
          </p15:clr>
        </p15:guide>
        <p15:guide id="8" pos="1155" userDrawn="1">
          <p15:clr>
            <a:srgbClr val="F26B43"/>
          </p15:clr>
        </p15:guide>
        <p15:guide id="9" pos="1728" userDrawn="1">
          <p15:clr>
            <a:srgbClr val="F26B43"/>
          </p15:clr>
        </p15:guide>
        <p15:guide id="10" pos="2304" userDrawn="1">
          <p15:clr>
            <a:srgbClr val="F26B43"/>
          </p15:clr>
        </p15:guide>
        <p15:guide id="11" pos="3456" userDrawn="1">
          <p15:clr>
            <a:srgbClr val="F26B43"/>
          </p15:clr>
        </p15:guide>
        <p15:guide id="12" pos="4035" userDrawn="1">
          <p15:clr>
            <a:srgbClr val="F26B43"/>
          </p15:clr>
        </p15:guide>
        <p15:guide id="13" pos="4608" userDrawn="1">
          <p15:clr>
            <a:srgbClr val="F26B43"/>
          </p15:clr>
        </p15:guide>
        <p15:guide id="14" pos="5180" userDrawn="1">
          <p15:clr>
            <a:srgbClr val="F26B43"/>
          </p15:clr>
        </p15:guide>
        <p15:guide id="15" orient="horz" pos="490" userDrawn="1">
          <p15:clr>
            <a:srgbClr val="F26B43"/>
          </p15:clr>
        </p15:guide>
        <p15:guide id="16" orient="horz" pos="985" userDrawn="1">
          <p15:clr>
            <a:srgbClr val="F26B43"/>
          </p15:clr>
        </p15:guide>
        <p15:guide id="17" orient="horz" pos="1475" userDrawn="1">
          <p15:clr>
            <a:srgbClr val="F26B43"/>
          </p15:clr>
        </p15:guide>
        <p15:guide id="18" orient="horz" pos="1962" userDrawn="1">
          <p15:clr>
            <a:srgbClr val="F26B43"/>
          </p15:clr>
        </p15:guide>
        <p15:guide id="19" orient="horz" pos="2458" userDrawn="1">
          <p15:clr>
            <a:srgbClr val="F26B43"/>
          </p15:clr>
        </p15:guide>
        <p15:guide id="20" orient="horz" pos="2950" userDrawn="1">
          <p15:clr>
            <a:srgbClr val="F26B43"/>
          </p15:clr>
        </p15:guide>
        <p15:guide id="21" pos="5437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5760" userDrawn="1">
          <p15:clr>
            <a:srgbClr val="F26B43"/>
          </p15:clr>
        </p15:guide>
        <p15:guide id="24" orient="horz" pos="3240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  1"/>
          <p:cNvSpPr>
            <a:spLocks noGrp="1"/>
          </p:cNvSpPr>
          <p:nvPr>
            <p:ph type="pic" sz="quarter" idx="10"/>
          </p:nvPr>
        </p:nvSpPr>
        <p:spPr>
          <a:xfrm>
            <a:off x="1335089" y="195262"/>
            <a:ext cx="7812087" cy="4948238"/>
          </a:xfrm>
        </p:spPr>
      </p:sp>
      <p:sp>
        <p:nvSpPr>
          <p:cNvPr id="9" name="Titre 8">
            <a:extLst>
              <a:ext uri="{FF2B5EF4-FFF2-40B4-BE49-F238E27FC236}">
                <a16:creationId xmlns:a16="http://schemas.microsoft.com/office/drawing/2014/main" id="{6AF2DA65-CF00-774A-9D7C-EEFA627B21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2440" y="571961"/>
            <a:ext cx="4864736" cy="2338387"/>
          </a:xfrm>
        </p:spPr>
        <p:txBody>
          <a:bodyPr>
            <a:normAutofit/>
          </a:bodyPr>
          <a:lstStyle/>
          <a:p>
            <a:pPr algn="ctr"/>
            <a:r>
              <a:rPr lang="fr-FR" sz="4400" b="0" dirty="0"/>
              <a:t>Large </a:t>
            </a:r>
            <a:r>
              <a:rPr lang="fr-FR" sz="4400" b="0" dirty="0" err="1"/>
              <a:t>Scale</a:t>
            </a:r>
            <a:r>
              <a:rPr lang="fr-FR" sz="4400" b="0" dirty="0"/>
              <a:t> Validation </a:t>
            </a:r>
            <a:br>
              <a:rPr lang="fr-FR" sz="4400" b="0" dirty="0"/>
            </a:br>
            <a:r>
              <a:rPr lang="fr-FR" sz="4400" b="0" dirty="0"/>
              <a:t>of TCV </a:t>
            </a:r>
            <a:r>
              <a:rPr lang="fr-FR" sz="4400" b="0" dirty="0" err="1"/>
              <a:t>discharges</a:t>
            </a:r>
            <a:endParaRPr lang="fr-FR" sz="4400" b="0" dirty="0"/>
          </a:p>
        </p:txBody>
      </p:sp>
      <p:sp>
        <p:nvSpPr>
          <p:cNvPr id="10" name="Sous-titre 9">
            <a:extLst>
              <a:ext uri="{FF2B5EF4-FFF2-40B4-BE49-F238E27FC236}">
                <a16:creationId xmlns:a16="http://schemas.microsoft.com/office/drawing/2014/main" id="{2F4A7CFE-65FA-E249-9125-D938BCA44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2545" y="2910348"/>
            <a:ext cx="2800750" cy="1187173"/>
          </a:xfrm>
        </p:spPr>
        <p:txBody>
          <a:bodyPr lIns="90000">
            <a:normAutofit/>
          </a:bodyPr>
          <a:lstStyle/>
          <a:p>
            <a:r>
              <a:rPr lang="fr-FR" sz="1400" b="1" dirty="0"/>
              <a:t>Viacheslav (Slava) BOCHKARV </a:t>
            </a:r>
            <a:r>
              <a:rPr lang="fr-FR" dirty="0"/>
              <a:t>PhD </a:t>
            </a:r>
            <a:r>
              <a:rPr lang="fr-FR" dirty="0" err="1"/>
              <a:t>student</a:t>
            </a:r>
            <a:r>
              <a:rPr lang="fr-FR" dirty="0"/>
              <a:t> SPC EPFL </a:t>
            </a:r>
            <a:r>
              <a:rPr lang="fr-FR" sz="1100" dirty="0"/>
              <a:t>viacheslav.bochkarev@epfl.ch</a:t>
            </a:r>
          </a:p>
          <a:p>
            <a:r>
              <a:rPr lang="fr-FR" sz="1400" b="1" dirty="0" err="1"/>
              <a:t>Supervisor</a:t>
            </a:r>
            <a:r>
              <a:rPr lang="fr-FR" sz="1400" b="1" dirty="0"/>
              <a:t>: Michele Marin</a:t>
            </a:r>
            <a:endParaRPr lang="fr-FR" sz="1200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EAE5AA54-9807-4542-B338-330D2FC673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10327" y="4097521"/>
            <a:ext cx="1211804" cy="1045979"/>
          </a:xfrm>
        </p:spPr>
        <p:txBody>
          <a:bodyPr lIns="90000"/>
          <a:lstStyle/>
          <a:p>
            <a:r>
              <a:rPr lang="fr-FR" sz="1100" b="1" dirty="0"/>
              <a:t>16/06/2026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13017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04875" y="900153"/>
            <a:ext cx="7726363" cy="4050307"/>
          </a:xfrm>
        </p:spPr>
        <p:txBody>
          <a:bodyPr/>
          <a:lstStyle/>
          <a:p>
            <a:r>
              <a:rPr lang="fr-FR" dirty="0"/>
              <a:t>You can run all apps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both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local browser </a:t>
            </a:r>
            <a:r>
              <a:rPr lang="fr-FR" dirty="0" err="1"/>
              <a:t>through</a:t>
            </a:r>
            <a:r>
              <a:rPr lang="fr-FR" dirty="0"/>
              <a:t> </a:t>
            </a:r>
            <a:r>
              <a:rPr lang="fr-FR" dirty="0" err="1"/>
              <a:t>ssh</a:t>
            </a:r>
            <a:endParaRPr lang="fr-FR" dirty="0"/>
          </a:p>
          <a:p>
            <a:pPr lvl="1"/>
            <a:r>
              <a:rPr lang="fr-FR" dirty="0"/>
              <a:t>Or </a:t>
            </a:r>
            <a:r>
              <a:rPr lang="fr-FR" dirty="0" err="1"/>
              <a:t>noMachine</a:t>
            </a:r>
            <a:r>
              <a:rPr lang="fr-FR" dirty="0"/>
              <a:t> 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r>
              <a:rPr lang="fr-FR" dirty="0"/>
              <a:t>Install: clone THIS repo for </a:t>
            </a:r>
            <a:r>
              <a:rPr lang="fr-FR" dirty="0" err="1"/>
              <a:t>run_HFPS_pipeline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	      and THIS repo for V&amp;V pipeline</a:t>
            </a:r>
          </a:p>
          <a:p>
            <a:r>
              <a:rPr lang="fr-FR" dirty="0" err="1"/>
              <a:t>Specify</a:t>
            </a:r>
            <a:r>
              <a:rPr lang="fr-FR" dirty="0"/>
              <a:t> the </a:t>
            </a:r>
            <a:r>
              <a:rPr lang="fr-FR" dirty="0" err="1"/>
              <a:t>path</a:t>
            </a:r>
            <a:r>
              <a:rPr lang="fr-FR" dirty="0"/>
              <a:t> to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personal</a:t>
            </a:r>
            <a:r>
              <a:rPr lang="fr-FR" dirty="0"/>
              <a:t> </a:t>
            </a:r>
            <a:r>
              <a:rPr lang="fr-FR" dirty="0" err="1"/>
              <a:t>imasdb</a:t>
            </a:r>
            <a:endParaRPr lang="fr-FR" dirty="0"/>
          </a:p>
          <a:p>
            <a:r>
              <a:rPr lang="fr-FR" dirty="0" err="1"/>
              <a:t>Choose</a:t>
            </a:r>
            <a:r>
              <a:rPr lang="fr-FR" dirty="0"/>
              <a:t> the shot range </a:t>
            </a:r>
          </a:p>
          <a:p>
            <a:r>
              <a:rPr lang="fr-FR" dirty="0"/>
              <a:t>Click Scan</a:t>
            </a:r>
          </a:p>
          <a:p>
            <a:r>
              <a:rPr lang="fr-FR" dirty="0" err="1"/>
              <a:t>Choose</a:t>
            </a:r>
            <a:r>
              <a:rPr lang="fr-FR" dirty="0"/>
              <a:t> </a:t>
            </a:r>
            <a:r>
              <a:rPr lang="fr-FR" dirty="0" err="1"/>
              <a:t>filters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want</a:t>
            </a:r>
            <a:r>
              <a:rPr lang="fr-FR" dirty="0"/>
              <a:t> to </a:t>
            </a:r>
            <a:r>
              <a:rPr lang="fr-FR" dirty="0" err="1"/>
              <a:t>apply</a:t>
            </a:r>
            <a:r>
              <a:rPr lang="fr-FR" dirty="0"/>
              <a:t> for the shot/time-</a:t>
            </a:r>
            <a:r>
              <a:rPr lang="fr-FR" dirty="0" err="1"/>
              <a:t>window</a:t>
            </a:r>
            <a:r>
              <a:rPr lang="fr-FR" dirty="0"/>
              <a:t> </a:t>
            </a:r>
            <a:r>
              <a:rPr lang="fr-FR" dirty="0" err="1"/>
              <a:t>selection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904875" y="131033"/>
            <a:ext cx="7726363" cy="605568"/>
          </a:xfrm>
        </p:spPr>
        <p:txBody>
          <a:bodyPr/>
          <a:lstStyle/>
          <a:p>
            <a:r>
              <a:rPr lang="fr-FR" dirty="0"/>
              <a:t>How to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533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0E82B5B-6EC3-453A-99AA-387E906CE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16" y="2682351"/>
            <a:ext cx="9015985" cy="2265886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7850" y="765635"/>
            <a:ext cx="8053389" cy="3386772"/>
          </a:xfrm>
        </p:spPr>
        <p:txBody>
          <a:bodyPr/>
          <a:lstStyle/>
          <a:p>
            <a:r>
              <a:rPr lang="fr-FR" b="1" dirty="0"/>
              <a:t>Configuration: </a:t>
            </a:r>
          </a:p>
          <a:p>
            <a:r>
              <a:rPr lang="fr-FR" dirty="0"/>
              <a:t>Time-</a:t>
            </a:r>
            <a:r>
              <a:rPr lang="fr-FR" dirty="0" err="1"/>
              <a:t>evolving</a:t>
            </a:r>
            <a:r>
              <a:rPr lang="fr-FR" dirty="0"/>
              <a:t> plasma state</a:t>
            </a:r>
          </a:p>
          <a:p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separatrix</a:t>
            </a:r>
            <a:r>
              <a:rPr lang="fr-FR" dirty="0"/>
              <a:t> to the </a:t>
            </a:r>
            <a:r>
              <a:rPr lang="fr-FR" dirty="0" err="1"/>
              <a:t>core</a:t>
            </a:r>
            <a:endParaRPr lang="fr-FR" dirty="0"/>
          </a:p>
          <a:p>
            <a:r>
              <a:rPr lang="fr-FR" dirty="0"/>
              <a:t>No </a:t>
            </a:r>
            <a:r>
              <a:rPr lang="fr-FR" dirty="0" err="1"/>
              <a:t>heating</a:t>
            </a:r>
            <a:r>
              <a:rPr lang="fr-FR" dirty="0"/>
              <a:t> (for </a:t>
            </a:r>
            <a:r>
              <a:rPr lang="fr-FR" dirty="0" err="1"/>
              <a:t>now</a:t>
            </a:r>
            <a:r>
              <a:rPr lang="fr-FR" dirty="0"/>
              <a:t>)</a:t>
            </a:r>
          </a:p>
          <a:p>
            <a:r>
              <a:rPr lang="fr-FR" dirty="0"/>
              <a:t>Transport: </a:t>
            </a:r>
            <a:r>
              <a:rPr lang="fr-FR" dirty="0" err="1"/>
              <a:t>tglfnn</a:t>
            </a:r>
            <a:r>
              <a:rPr lang="fr-FR" dirty="0"/>
              <a:t> + </a:t>
            </a:r>
            <a:r>
              <a:rPr lang="fr-FR" dirty="0" err="1"/>
              <a:t>nclass</a:t>
            </a:r>
            <a:r>
              <a:rPr lang="fr-FR" dirty="0"/>
              <a:t>(?) + </a:t>
            </a:r>
            <a:r>
              <a:rPr lang="fr-FR" dirty="0" err="1"/>
              <a:t>sawteeth</a:t>
            </a:r>
            <a:endParaRPr lang="fr-FR" dirty="0"/>
          </a:p>
          <a:p>
            <a:r>
              <a:rPr lang="fr-FR" dirty="0"/>
              <a:t>W/ and w/o </a:t>
            </a:r>
            <a:r>
              <a:rPr lang="fr-FR" dirty="0" err="1"/>
              <a:t>impurities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 dirty="0"/>
              <a:t>Viacheslav Bochkarev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905195" y="147368"/>
            <a:ext cx="7726044" cy="605568"/>
          </a:xfrm>
        </p:spPr>
        <p:txBody>
          <a:bodyPr>
            <a:normAutofit fontScale="90000"/>
          </a:bodyPr>
          <a:lstStyle/>
          <a:p>
            <a:r>
              <a:rPr lang="fr-FR" dirty="0"/>
              <a:t>TCV validation exercice </a:t>
            </a:r>
            <a:r>
              <a:rPr lang="fr-FR" dirty="0" err="1"/>
              <a:t>results</a:t>
            </a:r>
            <a:r>
              <a:rPr lang="fr-FR" dirty="0"/>
              <a:t>: 120 </a:t>
            </a:r>
            <a:r>
              <a:rPr lang="fr-FR" dirty="0" err="1"/>
              <a:t>ohmic</a:t>
            </a:r>
            <a:r>
              <a:rPr lang="fr-FR" dirty="0"/>
              <a:t> </a:t>
            </a:r>
            <a:r>
              <a:rPr lang="fr-FR" dirty="0" err="1"/>
              <a:t>discharges</a:t>
            </a:r>
            <a:endParaRPr lang="fr-F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B20BF3-5987-4DAC-9575-953557982D29}"/>
              </a:ext>
            </a:extLst>
          </p:cNvPr>
          <p:cNvSpPr txBox="1"/>
          <p:nvPr/>
        </p:nvSpPr>
        <p:spPr>
          <a:xfrm>
            <a:off x="5374695" y="4799544"/>
            <a:ext cx="3325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imp vs </a:t>
            </a:r>
            <a:r>
              <a:rPr lang="en-US" sz="1200" dirty="0" err="1"/>
              <a:t>no_imp</a:t>
            </a:r>
            <a:r>
              <a:rPr lang="en-US" sz="1200" dirty="0"/>
              <a:t>: 89172 &lt;= shot &lt;= 89175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86D5A8-7234-4DD3-92E9-8C6F26981EAD}"/>
              </a:ext>
            </a:extLst>
          </p:cNvPr>
          <p:cNvSpPr txBox="1"/>
          <p:nvPr/>
        </p:nvSpPr>
        <p:spPr>
          <a:xfrm>
            <a:off x="5227993" y="979383"/>
            <a:ext cx="3127878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Success rate: </a:t>
            </a:r>
          </a:p>
          <a:p>
            <a:r>
              <a:rPr lang="en-US" b="1" dirty="0"/>
              <a:t>120</a:t>
            </a:r>
            <a:r>
              <a:rPr lang="en-US" dirty="0"/>
              <a:t> simulations submitted </a:t>
            </a:r>
          </a:p>
          <a:p>
            <a:r>
              <a:rPr lang="en-US" b="1" dirty="0">
                <a:solidFill>
                  <a:srgbClr val="0B7A43"/>
                </a:solidFill>
              </a:rPr>
              <a:t>98 </a:t>
            </a:r>
            <a:r>
              <a:rPr lang="en-US" dirty="0"/>
              <a:t>completed </a:t>
            </a:r>
            <a:r>
              <a:rPr lang="en-US" dirty="0" err="1"/>
              <a:t>succesfully</a:t>
            </a:r>
            <a:endParaRPr lang="en-US" dirty="0"/>
          </a:p>
          <a:p>
            <a:r>
              <a:rPr lang="en-US" b="1" dirty="0">
                <a:solidFill>
                  <a:srgbClr val="FFC000"/>
                </a:solidFill>
              </a:rPr>
              <a:t>19</a:t>
            </a:r>
            <a:r>
              <a:rPr lang="en-US" dirty="0"/>
              <a:t> failed mid-simulation (try restarts?)</a:t>
            </a:r>
          </a:p>
          <a:p>
            <a:r>
              <a:rPr lang="en-US" b="1" dirty="0">
                <a:solidFill>
                  <a:srgbClr val="C00000"/>
                </a:solidFill>
              </a:rPr>
              <a:t>3</a:t>
            </a:r>
            <a:r>
              <a:rPr lang="en-US" dirty="0"/>
              <a:t> failed at the first dt</a:t>
            </a:r>
          </a:p>
        </p:txBody>
      </p:sp>
    </p:spTree>
    <p:extLst>
      <p:ext uri="{BB962C8B-B14F-4D97-AF65-F5344CB8AC3E}">
        <p14:creationId xmlns:p14="http://schemas.microsoft.com/office/powerpoint/2010/main" val="2360595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08818" y="1943100"/>
            <a:ext cx="7726363" cy="2448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dirty="0"/>
              <a:t>All </a:t>
            </a:r>
            <a:r>
              <a:rPr lang="fr-FR" sz="2800" dirty="0" err="1"/>
              <a:t>presented</a:t>
            </a:r>
            <a:r>
              <a:rPr lang="fr-FR" sz="2800" dirty="0"/>
              <a:t> </a:t>
            </a:r>
            <a:r>
              <a:rPr lang="fr-FR" sz="2800" dirty="0" err="1"/>
              <a:t>work</a:t>
            </a:r>
            <a:r>
              <a:rPr lang="fr-FR" sz="2800" dirty="0"/>
              <a:t> </a:t>
            </a:r>
            <a:r>
              <a:rPr lang="fr-FR" sz="2800" dirty="0" err="1"/>
              <a:t>was</a:t>
            </a:r>
            <a:r>
              <a:rPr lang="fr-FR" sz="2800" dirty="0"/>
              <a:t> </a:t>
            </a:r>
            <a:r>
              <a:rPr lang="fr-FR" sz="2800" dirty="0" err="1"/>
              <a:t>conducted</a:t>
            </a:r>
            <a:r>
              <a:rPr lang="fr-FR" sz="2800" dirty="0"/>
              <a:t> </a:t>
            </a:r>
            <a:r>
              <a:rPr lang="fr-FR" sz="2800" dirty="0" err="1"/>
              <a:t>only</a:t>
            </a:r>
            <a:r>
              <a:rPr lang="fr-FR" sz="2800" dirty="0"/>
              <a:t> for </a:t>
            </a:r>
            <a:r>
              <a:rPr lang="fr-FR" sz="2800" dirty="0" err="1"/>
              <a:t>Ohmic</a:t>
            </a:r>
            <a:r>
              <a:rPr lang="fr-FR" sz="2800" dirty="0"/>
              <a:t> TCV </a:t>
            </a:r>
            <a:r>
              <a:rPr lang="fr-FR" sz="2800" dirty="0" err="1"/>
              <a:t>discharges</a:t>
            </a:r>
            <a:r>
              <a:rPr lang="fr-FR" sz="2800" dirty="0"/>
              <a:t> !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904874" y="195263"/>
            <a:ext cx="7726363" cy="605568"/>
          </a:xfrm>
        </p:spPr>
        <p:txBody>
          <a:bodyPr/>
          <a:lstStyle/>
          <a:p>
            <a:r>
              <a:rPr lang="fr-FR" dirty="0"/>
              <a:t>Disclaimer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5796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04875" y="900153"/>
            <a:ext cx="7726363" cy="4050307"/>
          </a:xfrm>
        </p:spPr>
        <p:txBody>
          <a:bodyPr/>
          <a:lstStyle/>
          <a:p>
            <a:endParaRPr lang="fr-FR" dirty="0"/>
          </a:p>
          <a:p>
            <a:pPr>
              <a:lnSpc>
                <a:spcPct val="150000"/>
              </a:lnSpc>
            </a:pPr>
            <a:r>
              <a:rPr lang="fr-FR" sz="2000" dirty="0" err="1"/>
              <a:t>run_HFPS_pipeline</a:t>
            </a:r>
            <a:r>
              <a:rPr lang="fr-FR" sz="2000" dirty="0"/>
              <a:t> </a:t>
            </a:r>
          </a:p>
          <a:p>
            <a:pPr>
              <a:lnSpc>
                <a:spcPct val="150000"/>
              </a:lnSpc>
            </a:pPr>
            <a:r>
              <a:rPr lang="fr-FR" sz="2000" dirty="0"/>
              <a:t>Validation and </a:t>
            </a:r>
            <a:r>
              <a:rPr lang="fr-FR" sz="2000" dirty="0" err="1"/>
              <a:t>Verification</a:t>
            </a:r>
            <a:r>
              <a:rPr lang="fr-FR" sz="2000" dirty="0"/>
              <a:t> pipeline</a:t>
            </a:r>
          </a:p>
          <a:p>
            <a:pPr>
              <a:lnSpc>
                <a:spcPct val="150000"/>
              </a:lnSpc>
            </a:pPr>
            <a:r>
              <a:rPr lang="fr-FR" sz="2000" dirty="0" err="1"/>
              <a:t>Demo</a:t>
            </a:r>
            <a:r>
              <a:rPr lang="fr-FR" sz="2000" dirty="0"/>
              <a:t>: run HFPS </a:t>
            </a:r>
            <a:r>
              <a:rPr lang="fr-FR" sz="2000" dirty="0">
                <a:sym typeface="Wingdings" panose="05000000000000000000" pitchFamily="2" charset="2"/>
              </a:rPr>
              <a:t> V&amp;V (5 min)</a:t>
            </a:r>
          </a:p>
          <a:p>
            <a:pPr>
              <a:lnSpc>
                <a:spcPct val="150000"/>
              </a:lnSpc>
            </a:pPr>
            <a:r>
              <a:rPr lang="fr-FR" sz="2000" dirty="0" err="1">
                <a:sym typeface="Wingdings" panose="05000000000000000000" pitchFamily="2" charset="2"/>
              </a:rPr>
              <a:t>Ohmic</a:t>
            </a:r>
            <a:r>
              <a:rPr lang="fr-FR" sz="2000" dirty="0">
                <a:sym typeface="Wingdings" panose="05000000000000000000" pitchFamily="2" charset="2"/>
              </a:rPr>
              <a:t> TCV </a:t>
            </a:r>
            <a:r>
              <a:rPr lang="fr-FR" sz="2000" dirty="0" err="1">
                <a:sym typeface="Wingdings" panose="05000000000000000000" pitchFamily="2" charset="2"/>
              </a:rPr>
              <a:t>discharges</a:t>
            </a:r>
            <a:r>
              <a:rPr lang="fr-FR" sz="2000" dirty="0">
                <a:sym typeface="Wingdings" panose="05000000000000000000" pitchFamily="2" charset="2"/>
              </a:rPr>
              <a:t> validation </a:t>
            </a:r>
            <a:r>
              <a:rPr lang="fr-FR" sz="2000" dirty="0" err="1">
                <a:sym typeface="Wingdings" panose="05000000000000000000" pitchFamily="2" charset="2"/>
              </a:rPr>
              <a:t>results</a:t>
            </a:r>
            <a:endParaRPr lang="fr-FR" sz="2000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fr-FR" sz="2000" dirty="0">
                <a:sym typeface="Wingdings" panose="05000000000000000000" pitchFamily="2" charset="2"/>
              </a:rPr>
              <a:t>Q&amp;A + how to (</a:t>
            </a:r>
            <a:r>
              <a:rPr lang="fr-FR" sz="2000" dirty="0" err="1">
                <a:sym typeface="Wingdings" panose="05000000000000000000" pitchFamily="2" charset="2"/>
              </a:rPr>
              <a:t>install</a:t>
            </a:r>
            <a:r>
              <a:rPr lang="fr-FR" sz="2000" dirty="0">
                <a:sym typeface="Wingdings" panose="05000000000000000000" pitchFamily="2" charset="2"/>
              </a:rPr>
              <a:t>/configure/start </a:t>
            </a:r>
            <a:r>
              <a:rPr lang="fr-FR" sz="2000" dirty="0" err="1">
                <a:sym typeface="Wingdings" panose="05000000000000000000" pitchFamily="2" charset="2"/>
              </a:rPr>
              <a:t>using</a:t>
            </a:r>
            <a:r>
              <a:rPr lang="fr-FR" sz="2000" dirty="0">
                <a:sym typeface="Wingdings" panose="05000000000000000000" pitchFamily="2" charset="2"/>
              </a:rPr>
              <a:t>)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904875" y="131033"/>
            <a:ext cx="7726363" cy="605568"/>
          </a:xfrm>
        </p:spPr>
        <p:txBody>
          <a:bodyPr/>
          <a:lstStyle/>
          <a:p>
            <a:r>
              <a:rPr lang="fr-FR" dirty="0" err="1"/>
              <a:t>Overview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6662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5900" y="435709"/>
            <a:ext cx="61722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2400" b="1" dirty="0" err="1">
                <a:solidFill>
                  <a:srgbClr val="1A73E8"/>
                </a:solidFill>
                <a:latin typeface="Segoe UI"/>
              </a:rPr>
              <a:t>run_HFPS_pipeline</a:t>
            </a:r>
            <a:endParaRPr sz="2400" b="1" dirty="0">
              <a:solidFill>
                <a:srgbClr val="1A73E8"/>
              </a:solidFill>
              <a:latin typeface="Segoe UI"/>
            </a:endParaRPr>
          </a:p>
          <a:p>
            <a:pPr algn="ctr"/>
            <a:r>
              <a:rPr lang="en-US" sz="1200" dirty="0">
                <a:solidFill>
                  <a:srgbClr val="5F6B7A"/>
                </a:solidFill>
                <a:latin typeface="Segoe UI"/>
              </a:rPr>
              <a:t>input IDS</a:t>
            </a:r>
            <a:r>
              <a:rPr sz="1200" dirty="0">
                <a:solidFill>
                  <a:srgbClr val="5F6B7A"/>
                </a:solidFill>
                <a:latin typeface="Segoe UI"/>
              </a:rPr>
              <a:t>  →  </a:t>
            </a:r>
            <a:r>
              <a:rPr lang="en-US" sz="1200" dirty="0">
                <a:solidFill>
                  <a:srgbClr val="5F6B7A"/>
                </a:solidFill>
                <a:latin typeface="Segoe UI"/>
              </a:rPr>
              <a:t>HFPS</a:t>
            </a:r>
            <a:r>
              <a:rPr sz="1200" dirty="0">
                <a:solidFill>
                  <a:srgbClr val="5F6B7A"/>
                </a:solidFill>
                <a:latin typeface="Segoe UI"/>
              </a:rPr>
              <a:t> </a:t>
            </a:r>
            <a:r>
              <a:rPr lang="en-US" sz="1200" dirty="0">
                <a:solidFill>
                  <a:srgbClr val="5F6B7A"/>
                </a:solidFill>
                <a:latin typeface="Segoe UI"/>
              </a:rPr>
              <a:t>run</a:t>
            </a:r>
            <a:endParaRPr sz="1200" dirty="0">
              <a:solidFill>
                <a:srgbClr val="5F6B7A"/>
              </a:solidFill>
              <a:latin typeface="Segoe UI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23520" y="2366010"/>
            <a:ext cx="1062990" cy="685800"/>
          </a:xfrm>
          <a:prstGeom prst="roundRect">
            <a:avLst>
              <a:gd name="adj" fmla="val 8000"/>
            </a:avLst>
          </a:prstGeom>
          <a:solidFill>
            <a:srgbClr val="F1F3F4"/>
          </a:solidFill>
          <a:ln w="25400">
            <a:solidFill>
              <a:srgbClr val="9AA0A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1148" tIns="20574" rIns="41148" bIns="20574" rtlCol="0" anchor="ctr"/>
          <a:lstStyle/>
          <a:p>
            <a:pPr algn="ctr"/>
            <a:r>
              <a:rPr sz="975" b="1" dirty="0">
                <a:solidFill>
                  <a:srgbClr val="3C4043"/>
                </a:solidFill>
                <a:latin typeface="Segoe UI"/>
              </a:rPr>
              <a:t>TCV shots</a:t>
            </a:r>
          </a:p>
          <a:p>
            <a:pPr algn="ctr"/>
            <a:r>
              <a:rPr sz="900" dirty="0">
                <a:solidFill>
                  <a:srgbClr val="5F6B7A"/>
                </a:solidFill>
                <a:latin typeface="Segoe UI"/>
              </a:rPr>
              <a:t>65000–65200</a:t>
            </a:r>
            <a:endParaRPr lang="en-US" sz="900" dirty="0">
              <a:solidFill>
                <a:srgbClr val="5F6B7A"/>
              </a:solidFill>
              <a:latin typeface="Segoe UI"/>
            </a:endParaRPr>
          </a:p>
          <a:p>
            <a:pPr algn="ctr"/>
            <a:r>
              <a:rPr lang="en-US" sz="900" dirty="0">
                <a:solidFill>
                  <a:srgbClr val="5F6B7A"/>
                </a:solidFill>
                <a:latin typeface="Segoe UI"/>
              </a:rPr>
              <a:t>(IMAS format)</a:t>
            </a:r>
            <a:endParaRPr sz="900" dirty="0">
              <a:solidFill>
                <a:srgbClr val="5F6B7A"/>
              </a:solidFill>
              <a:latin typeface="Segoe UI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423670" y="2125980"/>
            <a:ext cx="1645920" cy="1165860"/>
          </a:xfrm>
          <a:prstGeom prst="roundRect">
            <a:avLst>
              <a:gd name="adj" fmla="val 8000"/>
            </a:avLst>
          </a:prstGeom>
          <a:solidFill>
            <a:srgbClr val="E8F0FE"/>
          </a:solidFill>
          <a:ln w="31750">
            <a:solidFill>
              <a:srgbClr val="1A73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1148" tIns="20574" rIns="41148" bIns="20574" rtlCol="0" anchor="ctr"/>
          <a:lstStyle/>
          <a:p>
            <a:pPr algn="ctr"/>
            <a:r>
              <a:rPr sz="1200" b="1" dirty="0">
                <a:solidFill>
                  <a:srgbClr val="174EA6"/>
                </a:solidFill>
                <a:latin typeface="Segoe UI"/>
              </a:rPr>
              <a:t>SCAN &amp; FILTER</a:t>
            </a:r>
          </a:p>
          <a:p>
            <a:pPr algn="ctr"/>
            <a:r>
              <a:rPr sz="863" dirty="0">
                <a:solidFill>
                  <a:srgbClr val="3C4043"/>
                </a:solidFill>
                <a:latin typeface="Segoe UI"/>
              </a:rPr>
              <a:t>Shot Explorer</a:t>
            </a:r>
          </a:p>
          <a:p>
            <a:pPr algn="ctr"/>
            <a:r>
              <a:rPr lang="en-US" sz="825" dirty="0">
                <a:solidFill>
                  <a:srgbClr val="3C4043"/>
                </a:solidFill>
                <a:latin typeface="Segoe UI"/>
              </a:rPr>
              <a:t>Time window selection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275330" y="2125980"/>
            <a:ext cx="1748790" cy="1165860"/>
          </a:xfrm>
          <a:prstGeom prst="roundRect">
            <a:avLst>
              <a:gd name="adj" fmla="val 8000"/>
            </a:avLst>
          </a:prstGeom>
          <a:solidFill>
            <a:srgbClr val="E8F0FE"/>
          </a:solidFill>
          <a:ln w="31750">
            <a:solidFill>
              <a:srgbClr val="1A73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1148" tIns="20574" rIns="41148" bIns="20574" rtlCol="0" anchor="ctr"/>
          <a:lstStyle/>
          <a:p>
            <a:pPr algn="ctr"/>
            <a:r>
              <a:rPr sz="1200" b="1" dirty="0">
                <a:solidFill>
                  <a:srgbClr val="174EA6"/>
                </a:solidFill>
                <a:latin typeface="Segoe UI"/>
              </a:rPr>
              <a:t>CONFIGURE</a:t>
            </a:r>
          </a:p>
          <a:p>
            <a:pPr algn="ctr"/>
            <a:r>
              <a:rPr sz="825" dirty="0">
                <a:solidFill>
                  <a:srgbClr val="3C4043"/>
                </a:solidFill>
                <a:latin typeface="Segoe UI"/>
              </a:rPr>
              <a:t>build </a:t>
            </a:r>
            <a:r>
              <a:rPr sz="825" dirty="0" err="1">
                <a:solidFill>
                  <a:srgbClr val="3C4043"/>
                </a:solidFill>
                <a:latin typeface="Segoe UI"/>
              </a:rPr>
              <a:t>jetto.jset</a:t>
            </a:r>
            <a:r>
              <a:rPr sz="825" dirty="0">
                <a:solidFill>
                  <a:srgbClr val="3C4043"/>
                </a:solidFill>
                <a:latin typeface="Segoe UI"/>
              </a:rPr>
              <a:t> /.in</a:t>
            </a:r>
            <a:r>
              <a:rPr lang="en-US" sz="825" dirty="0">
                <a:solidFill>
                  <a:srgbClr val="3C4043"/>
                </a:solidFill>
                <a:latin typeface="Segoe UI"/>
              </a:rPr>
              <a:t> /.sin</a:t>
            </a:r>
            <a:endParaRPr sz="825" dirty="0">
              <a:solidFill>
                <a:srgbClr val="3C4043"/>
              </a:solidFill>
              <a:latin typeface="Segoe UI"/>
            </a:endParaRPr>
          </a:p>
          <a:p>
            <a:pPr algn="ctr"/>
            <a:r>
              <a:rPr lang="en-US" sz="825" i="1" dirty="0">
                <a:solidFill>
                  <a:srgbClr val="B45309"/>
                </a:solidFill>
                <a:latin typeface="Segoe UI"/>
              </a:rPr>
              <a:t>(</a:t>
            </a:r>
            <a:r>
              <a:rPr sz="825" i="1" dirty="0">
                <a:solidFill>
                  <a:srgbClr val="B45309"/>
                </a:solidFill>
                <a:latin typeface="Segoe UI"/>
              </a:rPr>
              <a:t>via </a:t>
            </a:r>
            <a:r>
              <a:rPr sz="825" i="1" dirty="0" err="1">
                <a:solidFill>
                  <a:srgbClr val="B45309"/>
                </a:solidFill>
                <a:latin typeface="Segoe UI"/>
              </a:rPr>
              <a:t>jetto</a:t>
            </a:r>
            <a:r>
              <a:rPr sz="825" i="1" dirty="0">
                <a:solidFill>
                  <a:srgbClr val="B45309"/>
                </a:solidFill>
                <a:latin typeface="Segoe UI"/>
              </a:rPr>
              <a:t>-tools</a:t>
            </a:r>
            <a:r>
              <a:rPr lang="en-US" sz="825" i="1" dirty="0">
                <a:solidFill>
                  <a:srgbClr val="B45309"/>
                </a:solidFill>
                <a:latin typeface="Segoe UI"/>
              </a:rPr>
              <a:t>)</a:t>
            </a:r>
            <a:endParaRPr sz="825" i="1" dirty="0">
              <a:solidFill>
                <a:srgbClr val="B45309"/>
              </a:solidFill>
              <a:latin typeface="Segoe UI"/>
            </a:endParaRPr>
          </a:p>
          <a:p>
            <a:pPr algn="ctr"/>
            <a:endParaRPr lang="en-US" sz="825" dirty="0">
              <a:solidFill>
                <a:srgbClr val="3C4043"/>
              </a:solidFill>
              <a:latin typeface="Segoe UI"/>
            </a:endParaRPr>
          </a:p>
          <a:p>
            <a:pPr algn="ctr"/>
            <a:r>
              <a:rPr sz="825" dirty="0">
                <a:solidFill>
                  <a:srgbClr val="3C4043"/>
                </a:solidFill>
                <a:latin typeface="Segoe UI"/>
              </a:rPr>
              <a:t>BC · ne-fb · </a:t>
            </a:r>
            <a:r>
              <a:rPr lang="en-US" sz="825" dirty="0">
                <a:solidFill>
                  <a:srgbClr val="3C4043"/>
                </a:solidFill>
                <a:latin typeface="Segoe UI"/>
              </a:rPr>
              <a:t>imp-fb</a:t>
            </a:r>
            <a:endParaRPr sz="825" dirty="0">
              <a:solidFill>
                <a:srgbClr val="3C4043"/>
              </a:solidFill>
              <a:latin typeface="Segoe UI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29860" y="2125980"/>
            <a:ext cx="1543050" cy="1165860"/>
          </a:xfrm>
          <a:prstGeom prst="roundRect">
            <a:avLst>
              <a:gd name="adj" fmla="val 8000"/>
            </a:avLst>
          </a:prstGeom>
          <a:solidFill>
            <a:srgbClr val="E8F0FE"/>
          </a:solidFill>
          <a:ln w="31750">
            <a:solidFill>
              <a:srgbClr val="1A73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1148" tIns="20574" rIns="41148" bIns="20574" rtlCol="0" anchor="ctr"/>
          <a:lstStyle/>
          <a:p>
            <a:pPr algn="ctr"/>
            <a:r>
              <a:rPr sz="1200" b="1" dirty="0">
                <a:solidFill>
                  <a:srgbClr val="174EA6"/>
                </a:solidFill>
                <a:latin typeface="Segoe UI"/>
              </a:rPr>
              <a:t>SUBMIT &amp; TRACK</a:t>
            </a:r>
          </a:p>
          <a:p>
            <a:pPr algn="ctr"/>
            <a:r>
              <a:rPr sz="900" dirty="0">
                <a:solidFill>
                  <a:srgbClr val="3C4043"/>
                </a:solidFill>
                <a:latin typeface="Segoe UI"/>
              </a:rPr>
              <a:t>SLURM</a:t>
            </a:r>
          </a:p>
          <a:p>
            <a:pPr algn="ctr"/>
            <a:r>
              <a:rPr lang="en-US" sz="900" dirty="0">
                <a:solidFill>
                  <a:srgbClr val="3C4043"/>
                </a:solidFill>
                <a:latin typeface="Segoe UI"/>
              </a:rPr>
              <a:t>100</a:t>
            </a:r>
            <a:r>
              <a:rPr sz="900" dirty="0">
                <a:solidFill>
                  <a:srgbClr val="3C4043"/>
                </a:solidFill>
                <a:latin typeface="Segoe UI"/>
              </a:rPr>
              <a:t> jobs / click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035800" y="2228850"/>
            <a:ext cx="1783080" cy="960120"/>
          </a:xfrm>
          <a:prstGeom prst="roundRect">
            <a:avLst>
              <a:gd name="adj" fmla="val 8000"/>
            </a:avLst>
          </a:prstGeom>
          <a:solidFill>
            <a:srgbClr val="E6F4EA"/>
          </a:solidFill>
          <a:ln w="31750">
            <a:solidFill>
              <a:srgbClr val="0F9D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1148" tIns="20574" rIns="41148" bIns="20574" rtlCol="0" anchor="ctr"/>
          <a:lstStyle/>
          <a:p>
            <a:pPr algn="ctr"/>
            <a:r>
              <a:rPr sz="1125" b="1" dirty="0">
                <a:solidFill>
                  <a:srgbClr val="0B7A43"/>
                </a:solidFill>
                <a:latin typeface="Segoe UI"/>
              </a:rPr>
              <a:t>HFPS / JINTRAC</a:t>
            </a:r>
          </a:p>
          <a:p>
            <a:pPr algn="ctr"/>
            <a:r>
              <a:rPr sz="900" dirty="0">
                <a:solidFill>
                  <a:srgbClr val="3C4043"/>
                </a:solidFill>
                <a:latin typeface="Segoe UI"/>
              </a:rPr>
              <a:t>runs on </a:t>
            </a:r>
            <a:r>
              <a:rPr sz="900" dirty="0" err="1">
                <a:solidFill>
                  <a:srgbClr val="3C4043"/>
                </a:solidFill>
                <a:latin typeface="Segoe UI"/>
              </a:rPr>
              <a:t>efgw</a:t>
            </a:r>
            <a:endParaRPr sz="900" dirty="0">
              <a:solidFill>
                <a:srgbClr val="3C4043"/>
              </a:solidFill>
              <a:latin typeface="Segoe UI"/>
            </a:endParaRPr>
          </a:p>
          <a:p>
            <a:pPr algn="ctr"/>
            <a:r>
              <a:rPr sz="900" dirty="0">
                <a:solidFill>
                  <a:srgbClr val="0B7A43"/>
                </a:solidFill>
                <a:latin typeface="Segoe UI"/>
              </a:rPr>
              <a:t>→ sim output IDS</a:t>
            </a:r>
          </a:p>
        </p:txBody>
      </p:sp>
      <p:cxnSp>
        <p:nvCxnSpPr>
          <p:cNvPr id="8" name="Connector 7"/>
          <p:cNvCxnSpPr/>
          <p:nvPr/>
        </p:nvCxnSpPr>
        <p:spPr>
          <a:xfrm>
            <a:off x="1286510" y="2708910"/>
            <a:ext cx="137160" cy="0"/>
          </a:xfrm>
          <a:prstGeom prst="line">
            <a:avLst/>
          </a:prstGeom>
          <a:ln w="28575">
            <a:solidFill>
              <a:srgbClr val="5F6B7A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3069590" y="2708910"/>
            <a:ext cx="205740" cy="0"/>
          </a:xfrm>
          <a:prstGeom prst="line">
            <a:avLst/>
          </a:prstGeom>
          <a:ln w="28575">
            <a:solidFill>
              <a:srgbClr val="5F6B7A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>
            <a:off x="5024120" y="2708910"/>
            <a:ext cx="205740" cy="0"/>
          </a:xfrm>
          <a:prstGeom prst="line">
            <a:avLst/>
          </a:prstGeom>
          <a:ln w="28575">
            <a:solidFill>
              <a:srgbClr val="5F6B7A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>
            <a:cxnSpLocks/>
            <a:endCxn id="7" idx="1"/>
          </p:cNvCxnSpPr>
          <p:nvPr/>
        </p:nvCxnSpPr>
        <p:spPr>
          <a:xfrm>
            <a:off x="6772910" y="2708910"/>
            <a:ext cx="262890" cy="0"/>
          </a:xfrm>
          <a:prstGeom prst="line">
            <a:avLst/>
          </a:prstGeom>
          <a:ln w="28575">
            <a:solidFill>
              <a:srgbClr val="5F6B7A"/>
            </a:solidFill>
            <a:headEnd type="triangl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275330" y="3688080"/>
            <a:ext cx="1748790" cy="373380"/>
          </a:xfrm>
          <a:prstGeom prst="roundRect">
            <a:avLst>
              <a:gd name="adj" fmla="val 8000"/>
            </a:avLst>
          </a:prstGeom>
          <a:solidFill>
            <a:srgbClr val="FEF3CD"/>
          </a:solidFill>
          <a:ln w="25400">
            <a:solidFill>
              <a:srgbClr val="F59E0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1148" tIns="20574" rIns="41148" bIns="20574" rtlCol="0" anchor="ctr"/>
          <a:lstStyle/>
          <a:p>
            <a:pPr algn="ctr"/>
            <a:r>
              <a:rPr sz="1050" b="1" dirty="0" err="1">
                <a:solidFill>
                  <a:srgbClr val="B45309"/>
                </a:solidFill>
                <a:latin typeface="Segoe UI"/>
              </a:rPr>
              <a:t>jetto</a:t>
            </a:r>
            <a:r>
              <a:rPr sz="1050" b="1" dirty="0">
                <a:solidFill>
                  <a:srgbClr val="B45309"/>
                </a:solidFill>
                <a:latin typeface="Segoe UI"/>
              </a:rPr>
              <a:t>-tools </a:t>
            </a:r>
            <a:r>
              <a:rPr lang="en-US" sz="1050" b="1" dirty="0">
                <a:solidFill>
                  <a:srgbClr val="B45309"/>
                </a:solidFill>
                <a:latin typeface="Segoe UI"/>
              </a:rPr>
              <a:t>helpers</a:t>
            </a:r>
          </a:p>
          <a:p>
            <a:pPr algn="ctr"/>
            <a:r>
              <a:rPr lang="en-US" sz="900" dirty="0">
                <a:solidFill>
                  <a:srgbClr val="B45309"/>
                </a:solidFill>
                <a:latin typeface="Segoe UI"/>
              </a:rPr>
              <a:t>(version 2.2.0 - old)</a:t>
            </a:r>
            <a:endParaRPr sz="900" dirty="0">
              <a:solidFill>
                <a:srgbClr val="B45309"/>
              </a:solidFill>
              <a:latin typeface="Segoe UI"/>
            </a:endParaRPr>
          </a:p>
        </p:txBody>
      </p:sp>
      <p:cxnSp>
        <p:nvCxnSpPr>
          <p:cNvPr id="15" name="Connector 14"/>
          <p:cNvCxnSpPr>
            <a:cxnSpLocks/>
            <a:stCxn id="14" idx="0"/>
            <a:endCxn id="5" idx="2"/>
          </p:cNvCxnSpPr>
          <p:nvPr/>
        </p:nvCxnSpPr>
        <p:spPr>
          <a:xfrm flipV="1">
            <a:off x="4149725" y="3291840"/>
            <a:ext cx="0" cy="396240"/>
          </a:xfrm>
          <a:prstGeom prst="line">
            <a:avLst/>
          </a:prstGeom>
          <a:ln w="22225">
            <a:solidFill>
              <a:srgbClr val="F59E0B"/>
            </a:solidFill>
            <a:prstDash val="dash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0164F8D0-4F4D-4AE3-8839-673D65DB0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B38F529A-911C-454C-AE16-53C205D5B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BC4A463-8A7C-43B6-BFFE-1F8762C91DF5}"/>
              </a:ext>
            </a:extLst>
          </p:cNvPr>
          <p:cNvSpPr txBox="1"/>
          <p:nvPr/>
        </p:nvSpPr>
        <p:spPr>
          <a:xfrm>
            <a:off x="6263006" y="3518423"/>
            <a:ext cx="14938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C00000"/>
                </a:solidFill>
              </a:rPr>
              <a:t>NO RESTARTS !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FB0B52F5-FCD4-4A4F-8620-87C3A96C9D57}"/>
              </a:ext>
            </a:extLst>
          </p:cNvPr>
          <p:cNvSpPr/>
          <p:nvPr/>
        </p:nvSpPr>
        <p:spPr>
          <a:xfrm>
            <a:off x="3639186" y="2854325"/>
            <a:ext cx="1007428" cy="26797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00CBED6-71C7-4E55-953C-2F0F47F5340E}"/>
              </a:ext>
            </a:extLst>
          </p:cNvPr>
          <p:cNvCxnSpPr>
            <a:cxnSpLocks/>
          </p:cNvCxnSpPr>
          <p:nvPr/>
        </p:nvCxnSpPr>
        <p:spPr>
          <a:xfrm flipV="1">
            <a:off x="2950210" y="3083052"/>
            <a:ext cx="688976" cy="45092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3070843F-FBD2-41C5-B852-E62317DA2224}"/>
              </a:ext>
            </a:extLst>
          </p:cNvPr>
          <p:cNvSpPr txBox="1"/>
          <p:nvPr/>
        </p:nvSpPr>
        <p:spPr>
          <a:xfrm>
            <a:off x="1423670" y="3442305"/>
            <a:ext cx="164592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Core functionality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9B8F48-ACE1-4528-A735-3DD2692CE512}"/>
              </a:ext>
            </a:extLst>
          </p:cNvPr>
          <p:cNvSpPr txBox="1"/>
          <p:nvPr/>
        </p:nvSpPr>
        <p:spPr>
          <a:xfrm>
            <a:off x="872037" y="4557750"/>
            <a:ext cx="226857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Tested with </a:t>
            </a:r>
            <a:r>
              <a:rPr lang="en-US" b="1" dirty="0" err="1"/>
              <a:t>Jintrac</a:t>
            </a:r>
            <a:r>
              <a:rPr lang="en-US" b="1" dirty="0"/>
              <a:t> 37.0.0</a:t>
            </a:r>
          </a:p>
        </p:txBody>
      </p:sp>
    </p:spTree>
    <p:extLst>
      <p:ext uri="{BB962C8B-B14F-4D97-AF65-F5344CB8AC3E}">
        <p14:creationId xmlns:p14="http://schemas.microsoft.com/office/powerpoint/2010/main" val="3630688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4" grpId="0" animBg="1"/>
      <p:bldP spid="32" grpId="0" animBg="1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5900" y="316379"/>
            <a:ext cx="6172200" cy="64633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2400" b="1" dirty="0" err="1">
                <a:solidFill>
                  <a:srgbClr val="0F9D58"/>
                </a:solidFill>
                <a:latin typeface="Segoe UI"/>
              </a:rPr>
              <a:t>vv_pipeline</a:t>
            </a:r>
            <a:endParaRPr sz="2400" b="1" dirty="0">
              <a:solidFill>
                <a:srgbClr val="0F9D58"/>
              </a:solidFill>
              <a:latin typeface="Segoe UI"/>
            </a:endParaRPr>
          </a:p>
          <a:p>
            <a:pPr algn="ctr"/>
            <a:r>
              <a:rPr lang="en-US" sz="1200" dirty="0">
                <a:solidFill>
                  <a:srgbClr val="5F6B7A"/>
                </a:solidFill>
                <a:latin typeface="Segoe UI"/>
              </a:rPr>
              <a:t>Sim + Exp IDS</a:t>
            </a:r>
            <a:r>
              <a:rPr sz="1200" dirty="0">
                <a:solidFill>
                  <a:srgbClr val="5F6B7A"/>
                </a:solidFill>
                <a:latin typeface="Segoe UI"/>
              </a:rPr>
              <a:t>  →  error statistics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74320" y="1714500"/>
            <a:ext cx="1474470" cy="685800"/>
          </a:xfrm>
          <a:prstGeom prst="roundRect">
            <a:avLst>
              <a:gd name="adj" fmla="val 8000"/>
            </a:avLst>
          </a:prstGeom>
          <a:solidFill>
            <a:srgbClr val="E8F0FE"/>
          </a:solidFill>
          <a:ln w="31750">
            <a:solidFill>
              <a:srgbClr val="1A73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1148" tIns="20574" rIns="41148" bIns="20574" rtlCol="0" anchor="ctr"/>
          <a:lstStyle/>
          <a:p>
            <a:pPr algn="ctr"/>
            <a:r>
              <a:rPr sz="1050" b="1" dirty="0">
                <a:solidFill>
                  <a:srgbClr val="174EA6"/>
                </a:solidFill>
                <a:latin typeface="Segoe UI"/>
              </a:rPr>
              <a:t>Experiment IDS</a:t>
            </a:r>
          </a:p>
          <a:p>
            <a:pPr algn="ctr"/>
            <a:r>
              <a:rPr lang="en-US" sz="788" dirty="0">
                <a:solidFill>
                  <a:srgbClr val="5F6B7A"/>
                </a:solidFill>
                <a:latin typeface="Segoe UI"/>
              </a:rPr>
              <a:t>HFPS input</a:t>
            </a:r>
            <a:endParaRPr sz="788" dirty="0">
              <a:solidFill>
                <a:srgbClr val="5F6B7A"/>
              </a:solidFill>
              <a:latin typeface="Segoe UI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74320" y="2743200"/>
            <a:ext cx="1474470" cy="685800"/>
          </a:xfrm>
          <a:prstGeom prst="roundRect">
            <a:avLst>
              <a:gd name="adj" fmla="val 8000"/>
            </a:avLst>
          </a:prstGeom>
          <a:solidFill>
            <a:srgbClr val="E6F4EA"/>
          </a:solidFill>
          <a:ln w="31750">
            <a:solidFill>
              <a:srgbClr val="0F9D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1148" tIns="20574" rIns="41148" bIns="20574" rtlCol="0" anchor="ctr"/>
          <a:lstStyle/>
          <a:p>
            <a:pPr algn="ctr"/>
            <a:r>
              <a:rPr sz="1050" b="1">
                <a:solidFill>
                  <a:srgbClr val="0B7A43"/>
                </a:solidFill>
                <a:latin typeface="Segoe UI"/>
              </a:rPr>
              <a:t>Simulation IDS</a:t>
            </a:r>
          </a:p>
          <a:p>
            <a:pPr algn="ctr"/>
            <a:r>
              <a:rPr sz="788">
                <a:solidFill>
                  <a:srgbClr val="5F6B7A"/>
                </a:solidFill>
                <a:latin typeface="Segoe UI"/>
              </a:rPr>
              <a:t>HFPS output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23110" y="1748790"/>
            <a:ext cx="1714500" cy="168021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38100">
            <a:solidFill>
              <a:srgbClr val="0F9D5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1148" tIns="20574" rIns="41148" bIns="20574" rtlCol="0" anchor="ctr"/>
          <a:lstStyle/>
          <a:p>
            <a:pPr algn="ctr"/>
            <a:r>
              <a:rPr lang="en-US" sz="1500" b="1" dirty="0">
                <a:solidFill>
                  <a:srgbClr val="0F9D58"/>
                </a:solidFill>
                <a:latin typeface="Segoe UI"/>
              </a:rPr>
              <a:t>compare()</a:t>
            </a:r>
          </a:p>
          <a:p>
            <a:pPr algn="ctr"/>
            <a:endParaRPr lang="en-US" sz="863" dirty="0">
              <a:solidFill>
                <a:srgbClr val="3C4043"/>
              </a:solidFill>
              <a:latin typeface="Segoe UI"/>
            </a:endParaRPr>
          </a:p>
          <a:p>
            <a:pPr algn="ctr"/>
            <a:r>
              <a:rPr lang="en-US" sz="863" dirty="0">
                <a:solidFill>
                  <a:srgbClr val="3C4043"/>
                </a:solidFill>
                <a:latin typeface="Segoe UI"/>
              </a:rPr>
              <a:t>Calculate errors with weights over </a:t>
            </a:r>
            <a:r>
              <a:rPr lang="el-GR" sz="900" dirty="0">
                <a:solidFill>
                  <a:srgbClr val="3C4043"/>
                </a:solidFill>
                <a:latin typeface="Segoe UI"/>
              </a:rPr>
              <a:t>ρ, </a:t>
            </a:r>
            <a:r>
              <a:rPr lang="en-US" sz="900" dirty="0">
                <a:solidFill>
                  <a:srgbClr val="3C4043"/>
                </a:solidFill>
                <a:latin typeface="Segoe UI"/>
              </a:rPr>
              <a:t>t grids</a:t>
            </a:r>
          </a:p>
          <a:p>
            <a:pPr algn="ctr"/>
            <a:endParaRPr lang="en-US" sz="863" dirty="0">
              <a:solidFill>
                <a:srgbClr val="3C4043"/>
              </a:solidFill>
              <a:latin typeface="Segoe UI"/>
            </a:endParaRPr>
          </a:p>
          <a:p>
            <a:pPr algn="ctr"/>
            <a:r>
              <a:rPr sz="863" dirty="0" err="1">
                <a:solidFill>
                  <a:srgbClr val="3C4043"/>
                </a:solidFill>
                <a:latin typeface="Segoe UI"/>
              </a:rPr>
              <a:t>RMS@ρ</a:t>
            </a:r>
            <a:r>
              <a:rPr sz="863" dirty="0">
                <a:solidFill>
                  <a:srgbClr val="3C4043"/>
                </a:solidFill>
                <a:latin typeface="Segoe UI"/>
              </a:rPr>
              <a:t> </a:t>
            </a:r>
            <a:endParaRPr lang="en-US" sz="863" dirty="0">
              <a:solidFill>
                <a:srgbClr val="3C4043"/>
              </a:solidFill>
              <a:latin typeface="Segoe UI"/>
            </a:endParaRPr>
          </a:p>
          <a:p>
            <a:pPr algn="ctr"/>
            <a:r>
              <a:rPr lang="en-US" sz="863" dirty="0" err="1">
                <a:solidFill>
                  <a:srgbClr val="3C4043"/>
                </a:solidFill>
                <a:latin typeface="Segoe UI"/>
              </a:rPr>
              <a:t>errbars</a:t>
            </a:r>
            <a:r>
              <a:rPr lang="en-US" sz="863" dirty="0">
                <a:solidFill>
                  <a:srgbClr val="3C4043"/>
                </a:solidFill>
                <a:latin typeface="Segoe UI"/>
              </a:rPr>
              <a:t>-weighted</a:t>
            </a:r>
          </a:p>
          <a:p>
            <a:pPr algn="ctr"/>
            <a:r>
              <a:rPr lang="en-US" sz="863" dirty="0">
                <a:solidFill>
                  <a:srgbClr val="3C4043"/>
                </a:solidFill>
                <a:latin typeface="Segoe UI"/>
              </a:rPr>
              <a:t>…</a:t>
            </a:r>
            <a:endParaRPr sz="863" dirty="0">
              <a:solidFill>
                <a:srgbClr val="3C4043"/>
              </a:solidFill>
              <a:latin typeface="Segoe UI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011930" y="1851660"/>
            <a:ext cx="1714500" cy="1440180"/>
          </a:xfrm>
          <a:prstGeom prst="roundRect">
            <a:avLst>
              <a:gd name="adj" fmla="val 8000"/>
            </a:avLst>
          </a:prstGeom>
          <a:solidFill>
            <a:srgbClr val="F1F3F4"/>
          </a:solidFill>
          <a:ln w="25400">
            <a:solidFill>
              <a:srgbClr val="9AA0A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41148" tIns="20574" rIns="41148" bIns="20574" rtlCol="0" anchor="ctr"/>
          <a:lstStyle/>
          <a:p>
            <a:pPr algn="ctr"/>
            <a:r>
              <a:rPr sz="975" b="1" dirty="0">
                <a:solidFill>
                  <a:srgbClr val="5F6B7A"/>
                </a:solidFill>
                <a:latin typeface="Segoe UI"/>
              </a:rPr>
              <a:t>OUTPUTS</a:t>
            </a:r>
            <a:r>
              <a:rPr lang="en-US" sz="975" b="1" dirty="0">
                <a:solidFill>
                  <a:srgbClr val="5F6B7A"/>
                </a:solidFill>
                <a:latin typeface="Segoe UI"/>
              </a:rPr>
              <a:t> </a:t>
            </a:r>
          </a:p>
          <a:p>
            <a:pPr algn="ctr"/>
            <a:r>
              <a:rPr lang="en-US" sz="975" b="1" dirty="0">
                <a:solidFill>
                  <a:srgbClr val="5F6B7A"/>
                </a:solidFill>
                <a:latin typeface="Segoe UI"/>
              </a:rPr>
              <a:t>(per comparison)</a:t>
            </a:r>
            <a:endParaRPr sz="975" b="1" dirty="0">
              <a:solidFill>
                <a:srgbClr val="5F6B7A"/>
              </a:solidFill>
              <a:latin typeface="Segoe UI"/>
            </a:endParaRPr>
          </a:p>
          <a:p>
            <a:pPr algn="ctr"/>
            <a:r>
              <a:rPr lang="en-US" sz="938" dirty="0" err="1">
                <a:solidFill>
                  <a:srgbClr val="3C4043"/>
                </a:solidFill>
                <a:latin typeface="Segoe UI"/>
              </a:rPr>
              <a:t>report.json</a:t>
            </a:r>
            <a:r>
              <a:rPr lang="en-US" sz="938" dirty="0">
                <a:solidFill>
                  <a:srgbClr val="3C4043"/>
                </a:solidFill>
                <a:latin typeface="Segoe UI"/>
              </a:rPr>
              <a:t> </a:t>
            </a:r>
          </a:p>
          <a:p>
            <a:pPr algn="ctr"/>
            <a:r>
              <a:rPr lang="en-US" sz="938" dirty="0">
                <a:solidFill>
                  <a:srgbClr val="3C4043"/>
                </a:solidFill>
                <a:latin typeface="Segoe UI"/>
              </a:rPr>
              <a:t>report_detail.html</a:t>
            </a:r>
          </a:p>
          <a:p>
            <a:pPr algn="ctr"/>
            <a:endParaRPr lang="en-US" sz="938" dirty="0">
              <a:solidFill>
                <a:srgbClr val="3C4043"/>
              </a:solidFill>
              <a:latin typeface="Segoe UI"/>
            </a:endParaRPr>
          </a:p>
        </p:txBody>
      </p:sp>
      <p:cxnSp>
        <p:nvCxnSpPr>
          <p:cNvPr id="19" name="Connector 18"/>
          <p:cNvCxnSpPr/>
          <p:nvPr/>
        </p:nvCxnSpPr>
        <p:spPr>
          <a:xfrm>
            <a:off x="1748790" y="2057400"/>
            <a:ext cx="260604" cy="205740"/>
          </a:xfrm>
          <a:prstGeom prst="line">
            <a:avLst/>
          </a:prstGeom>
          <a:ln w="28575">
            <a:solidFill>
              <a:srgbClr val="5F6B7A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 flipV="1">
            <a:off x="1748790" y="2914650"/>
            <a:ext cx="260604" cy="171450"/>
          </a:xfrm>
          <a:prstGeom prst="line">
            <a:avLst/>
          </a:prstGeom>
          <a:ln w="28575">
            <a:solidFill>
              <a:srgbClr val="5F6B7A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3737610" y="2588895"/>
            <a:ext cx="260604" cy="0"/>
          </a:xfrm>
          <a:prstGeom prst="line">
            <a:avLst/>
          </a:prstGeom>
          <a:ln w="28575">
            <a:solidFill>
              <a:srgbClr val="5F6B7A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F18E3ED-DE7A-41BA-AE86-326C22A5B476}"/>
              </a:ext>
            </a:extLst>
          </p:cNvPr>
          <p:cNvGrpSpPr/>
          <p:nvPr/>
        </p:nvGrpSpPr>
        <p:grpSpPr>
          <a:xfrm>
            <a:off x="6000750" y="1748790"/>
            <a:ext cx="2708910" cy="1698110"/>
            <a:chOff x="6000750" y="1748790"/>
            <a:chExt cx="2708910" cy="1698110"/>
          </a:xfrm>
        </p:grpSpPr>
        <p:sp>
          <p:nvSpPr>
            <p:cNvPr id="7" name="Rounded Rectangle 6"/>
            <p:cNvSpPr/>
            <p:nvPr/>
          </p:nvSpPr>
          <p:spPr>
            <a:xfrm>
              <a:off x="6000750" y="1748790"/>
              <a:ext cx="2708910" cy="1680210"/>
            </a:xfrm>
            <a:prstGeom prst="roundRect">
              <a:avLst>
                <a:gd name="adj" fmla="val 8000"/>
              </a:avLst>
            </a:prstGeom>
            <a:solidFill>
              <a:srgbClr val="E6F4EA"/>
            </a:solidFill>
            <a:ln w="31750">
              <a:solidFill>
                <a:srgbClr val="0F9D5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41148" tIns="20574" rIns="41148" bIns="20574" rtlCol="0" anchor="t"/>
            <a:lstStyle/>
            <a:p>
              <a:pPr algn="ctr"/>
              <a:r>
                <a:rPr sz="1125" b="1" dirty="0">
                  <a:solidFill>
                    <a:srgbClr val="0B7A43"/>
                  </a:solidFill>
                  <a:latin typeface="Segoe UI"/>
                </a:rPr>
                <a:t>STATISTICS</a:t>
              </a:r>
            </a:p>
            <a:p>
              <a:pPr algn="ctr"/>
              <a:r>
                <a:rPr sz="825" dirty="0">
                  <a:solidFill>
                    <a:srgbClr val="5F6B7A"/>
                  </a:solidFill>
                  <a:latin typeface="Segoe UI"/>
                </a:rPr>
                <a:t>error metrics across ~</a:t>
              </a:r>
              <a:r>
                <a:rPr lang="en-US" sz="825" dirty="0">
                  <a:solidFill>
                    <a:srgbClr val="5F6B7A"/>
                  </a:solidFill>
                  <a:latin typeface="Segoe UI"/>
                </a:rPr>
                <a:t>100s</a:t>
              </a:r>
              <a:r>
                <a:rPr sz="825" dirty="0">
                  <a:solidFill>
                    <a:srgbClr val="5F6B7A"/>
                  </a:solidFill>
                  <a:latin typeface="Segoe UI"/>
                </a:rPr>
                <a:t> shots</a:t>
              </a:r>
            </a:p>
          </p:txBody>
        </p:sp>
        <p:cxnSp>
          <p:nvCxnSpPr>
            <p:cNvPr id="8" name="Connector 7"/>
            <p:cNvCxnSpPr/>
            <p:nvPr/>
          </p:nvCxnSpPr>
          <p:spPr>
            <a:xfrm>
              <a:off x="6240780" y="3223260"/>
              <a:ext cx="2366010" cy="0"/>
            </a:xfrm>
            <a:prstGeom prst="line">
              <a:avLst/>
            </a:prstGeom>
            <a:ln w="19050">
              <a:solidFill>
                <a:srgbClr val="9AA0A6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or 8"/>
            <p:cNvCxnSpPr/>
            <p:nvPr/>
          </p:nvCxnSpPr>
          <p:spPr>
            <a:xfrm>
              <a:off x="6240780" y="2366010"/>
              <a:ext cx="0" cy="857250"/>
            </a:xfrm>
            <a:prstGeom prst="line">
              <a:avLst/>
            </a:prstGeom>
            <a:ln w="19050">
              <a:solidFill>
                <a:srgbClr val="9AA0A6"/>
              </a:solidFill>
              <a:headEnd type="triangl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6377940" y="2914650"/>
              <a:ext cx="205740" cy="308610"/>
            </a:xfrm>
            <a:prstGeom prst="rect">
              <a:avLst/>
            </a:prstGeom>
            <a:solidFill>
              <a:srgbClr val="1A73E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013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652260" y="2674620"/>
              <a:ext cx="205740" cy="548640"/>
            </a:xfrm>
            <a:prstGeom prst="rect">
              <a:avLst/>
            </a:prstGeom>
            <a:solidFill>
              <a:srgbClr val="1A73E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013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926580" y="2468880"/>
              <a:ext cx="205740" cy="754380"/>
            </a:xfrm>
            <a:prstGeom prst="rect">
              <a:avLst/>
            </a:prstGeom>
            <a:solidFill>
              <a:srgbClr val="1A73E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013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200900" y="2571750"/>
              <a:ext cx="205740" cy="651510"/>
            </a:xfrm>
            <a:prstGeom prst="rect">
              <a:avLst/>
            </a:prstGeom>
            <a:solidFill>
              <a:srgbClr val="1A73E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013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475220" y="2777490"/>
              <a:ext cx="205740" cy="445770"/>
            </a:xfrm>
            <a:prstGeom prst="rect">
              <a:avLst/>
            </a:prstGeom>
            <a:solidFill>
              <a:srgbClr val="1A73E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013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749540" y="2935224"/>
              <a:ext cx="205740" cy="288036"/>
            </a:xfrm>
            <a:prstGeom prst="rect">
              <a:avLst/>
            </a:prstGeom>
            <a:solidFill>
              <a:srgbClr val="1A73E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013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023860" y="3031236"/>
              <a:ext cx="205740" cy="192024"/>
            </a:xfrm>
            <a:prstGeom prst="rect">
              <a:avLst/>
            </a:prstGeom>
            <a:solidFill>
              <a:srgbClr val="1A73E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013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8298180" y="3099816"/>
              <a:ext cx="205740" cy="123444"/>
            </a:xfrm>
            <a:prstGeom prst="rect">
              <a:avLst/>
            </a:prstGeom>
            <a:solidFill>
              <a:srgbClr val="1A73E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013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240780" y="3250692"/>
              <a:ext cx="2331720" cy="196208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ctr"/>
              <a:r>
                <a:rPr lang="en-US" sz="675" dirty="0">
                  <a:solidFill>
                    <a:srgbClr val="5F6B7A"/>
                  </a:solidFill>
                  <a:latin typeface="Segoe UI"/>
                </a:rPr>
                <a:t>shot number</a:t>
              </a:r>
              <a:endParaRPr sz="675" dirty="0">
                <a:solidFill>
                  <a:srgbClr val="5F6B7A"/>
                </a:solidFill>
                <a:latin typeface="Segoe UI"/>
              </a:endParaRPr>
            </a:p>
          </p:txBody>
        </p:sp>
      </p:grpSp>
      <p:cxnSp>
        <p:nvCxnSpPr>
          <p:cNvPr id="22" name="Connector 21"/>
          <p:cNvCxnSpPr/>
          <p:nvPr/>
        </p:nvCxnSpPr>
        <p:spPr>
          <a:xfrm>
            <a:off x="5726430" y="2588895"/>
            <a:ext cx="260604" cy="0"/>
          </a:xfrm>
          <a:prstGeom prst="line">
            <a:avLst/>
          </a:prstGeom>
          <a:ln w="28575">
            <a:solidFill>
              <a:srgbClr val="5F6B7A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57250" y="4621784"/>
            <a:ext cx="7543800" cy="25391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050" b="1" dirty="0">
                <a:solidFill>
                  <a:srgbClr val="0B7A43"/>
                </a:solidFill>
                <a:latin typeface="Segoe UI"/>
              </a:rPr>
              <a:t>Validation</a:t>
            </a:r>
            <a:r>
              <a:rPr sz="1050" dirty="0">
                <a:solidFill>
                  <a:srgbClr val="3C4043"/>
                </a:solidFill>
                <a:latin typeface="Segoe UI"/>
              </a:rPr>
              <a:t> = sim vs experiment        ·        </a:t>
            </a:r>
            <a:r>
              <a:rPr sz="1050" b="1" dirty="0">
                <a:solidFill>
                  <a:srgbClr val="174EA6"/>
                </a:solidFill>
                <a:latin typeface="Segoe UI"/>
              </a:rPr>
              <a:t>Verification</a:t>
            </a:r>
            <a:r>
              <a:rPr sz="1050" dirty="0">
                <a:solidFill>
                  <a:srgbClr val="3C4043"/>
                </a:solidFill>
                <a:latin typeface="Segoe UI"/>
              </a:rPr>
              <a:t> = sim vs sim</a:t>
            </a:r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A3DBE1AB-3C71-43EC-8F0F-A85E833AD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E3376CC4-3BED-4D0A-BCDD-215273EF9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AE1E8E5-C5A1-44BB-8F09-E117396667A2}"/>
              </a:ext>
            </a:extLst>
          </p:cNvPr>
          <p:cNvSpPr txBox="1"/>
          <p:nvPr/>
        </p:nvSpPr>
        <p:spPr>
          <a:xfrm>
            <a:off x="4011930" y="3982085"/>
            <a:ext cx="43256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report_detail.html </a:t>
            </a:r>
            <a:r>
              <a:rPr lang="en-US" sz="1200" dirty="0"/>
              <a:t>= detailed profiles + eq comparison </a:t>
            </a:r>
          </a:p>
          <a:p>
            <a:r>
              <a:rPr lang="en-US" sz="1000" i="1" dirty="0"/>
              <a:t>(self-contained – can be downloaded or emailed)</a:t>
            </a:r>
            <a:endParaRPr lang="en-US" sz="1200" i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8324670-3041-49E4-BA4B-4800EFA3F49E}"/>
              </a:ext>
            </a:extLst>
          </p:cNvPr>
          <p:cNvSpPr txBox="1"/>
          <p:nvPr/>
        </p:nvSpPr>
        <p:spPr>
          <a:xfrm>
            <a:off x="4011930" y="3701980"/>
            <a:ext cx="421767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b="1" dirty="0" err="1"/>
              <a:t>report.json</a:t>
            </a:r>
            <a:r>
              <a:rPr lang="en-US" sz="1200" b="1" dirty="0"/>
              <a:t> </a:t>
            </a:r>
            <a:r>
              <a:rPr lang="en-US" sz="1200" dirty="0"/>
              <a:t>= global comparison metrics over time and rho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6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708818" y="736601"/>
            <a:ext cx="7726363" cy="40503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000" b="1" dirty="0"/>
              <a:t>run HFPS pipeline:</a:t>
            </a:r>
          </a:p>
          <a:p>
            <a:r>
              <a:rPr lang="fr-FR" dirty="0" err="1"/>
              <a:t>Specify</a:t>
            </a:r>
            <a:r>
              <a:rPr lang="fr-FR" dirty="0"/>
              <a:t> the </a:t>
            </a:r>
            <a:r>
              <a:rPr lang="fr-FR" dirty="0" err="1"/>
              <a:t>path</a:t>
            </a:r>
            <a:r>
              <a:rPr lang="fr-FR" dirty="0"/>
              <a:t> to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personal</a:t>
            </a:r>
            <a:r>
              <a:rPr lang="fr-FR" dirty="0"/>
              <a:t> </a:t>
            </a:r>
            <a:r>
              <a:rPr lang="fr-FR" dirty="0" err="1"/>
              <a:t>imasdb</a:t>
            </a:r>
            <a:endParaRPr lang="fr-FR" dirty="0"/>
          </a:p>
          <a:p>
            <a:r>
              <a:rPr lang="fr-FR" dirty="0" err="1"/>
              <a:t>Choose</a:t>
            </a:r>
            <a:r>
              <a:rPr lang="fr-FR" dirty="0"/>
              <a:t> the shot range </a:t>
            </a:r>
          </a:p>
          <a:p>
            <a:r>
              <a:rPr lang="fr-FR" dirty="0" err="1"/>
              <a:t>Choose</a:t>
            </a:r>
            <a:r>
              <a:rPr lang="fr-FR" dirty="0"/>
              <a:t> </a:t>
            </a:r>
            <a:r>
              <a:rPr lang="fr-FR" dirty="0" err="1"/>
              <a:t>filters</a:t>
            </a:r>
            <a:r>
              <a:rPr lang="fr-FR" dirty="0"/>
              <a:t> </a:t>
            </a:r>
            <a:r>
              <a:rPr lang="fr-FR" dirty="0" err="1"/>
              <a:t>you</a:t>
            </a:r>
            <a:r>
              <a:rPr lang="fr-FR" dirty="0"/>
              <a:t> </a:t>
            </a:r>
            <a:r>
              <a:rPr lang="fr-FR" dirty="0" err="1"/>
              <a:t>want</a:t>
            </a:r>
            <a:r>
              <a:rPr lang="fr-FR" dirty="0"/>
              <a:t> to </a:t>
            </a:r>
            <a:r>
              <a:rPr lang="fr-FR" dirty="0" err="1"/>
              <a:t>apply</a:t>
            </a:r>
            <a:r>
              <a:rPr lang="fr-FR" dirty="0"/>
              <a:t> for the shot/time-</a:t>
            </a:r>
            <a:r>
              <a:rPr lang="fr-FR" dirty="0" err="1"/>
              <a:t>window</a:t>
            </a:r>
            <a:r>
              <a:rPr lang="fr-FR" dirty="0"/>
              <a:t> </a:t>
            </a:r>
            <a:r>
              <a:rPr lang="fr-FR" dirty="0" err="1"/>
              <a:t>selection</a:t>
            </a:r>
            <a:endParaRPr lang="fr-FR" dirty="0"/>
          </a:p>
          <a:p>
            <a:r>
              <a:rPr lang="fr-FR" dirty="0" err="1"/>
              <a:t>Choose</a:t>
            </a:r>
            <a:r>
              <a:rPr lang="fr-FR" dirty="0"/>
              <a:t> </a:t>
            </a:r>
            <a:r>
              <a:rPr lang="fr-FR" dirty="0" err="1"/>
              <a:t>template</a:t>
            </a:r>
            <a:r>
              <a:rPr lang="fr-FR" dirty="0"/>
              <a:t> and </a:t>
            </a:r>
            <a:r>
              <a:rPr lang="fr-FR" dirty="0" err="1"/>
              <a:t>sim</a:t>
            </a:r>
            <a:r>
              <a:rPr lang="fr-FR" dirty="0"/>
              <a:t> options</a:t>
            </a:r>
          </a:p>
          <a:p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SUBMIT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2000" b="1" dirty="0"/>
              <a:t>V&amp;V pipeline:</a:t>
            </a:r>
          </a:p>
          <a:p>
            <a:r>
              <a:rPr lang="fr-FR" dirty="0" err="1"/>
              <a:t>Specify</a:t>
            </a:r>
            <a:r>
              <a:rPr lang="fr-FR" dirty="0"/>
              <a:t> the </a:t>
            </a:r>
            <a:r>
              <a:rPr lang="fr-FR" dirty="0" err="1"/>
              <a:t>path</a:t>
            </a:r>
            <a:r>
              <a:rPr lang="fr-FR" dirty="0"/>
              <a:t> to </a:t>
            </a:r>
            <a:r>
              <a:rPr lang="fr-FR" dirty="0" err="1"/>
              <a:t>your</a:t>
            </a:r>
            <a:r>
              <a:rPr lang="fr-FR" dirty="0"/>
              <a:t> </a:t>
            </a:r>
            <a:r>
              <a:rPr lang="fr-FR" dirty="0" err="1"/>
              <a:t>sim</a:t>
            </a:r>
            <a:r>
              <a:rPr lang="fr-FR" dirty="0"/>
              <a:t> </a:t>
            </a:r>
            <a:r>
              <a:rPr lang="fr-FR" dirty="0" err="1"/>
              <a:t>storage</a:t>
            </a:r>
            <a:r>
              <a:rPr lang="fr-FR" dirty="0"/>
              <a:t> (e.g. </a:t>
            </a:r>
            <a:r>
              <a:rPr lang="fr-FR" dirty="0" err="1"/>
              <a:t>jetto</a:t>
            </a:r>
            <a:r>
              <a:rPr lang="fr-FR" dirty="0"/>
              <a:t>/runs)</a:t>
            </a:r>
          </a:p>
          <a:p>
            <a:r>
              <a:rPr lang="fr-FR" dirty="0" err="1"/>
              <a:t>Choose</a:t>
            </a:r>
            <a:r>
              <a:rPr lang="fr-FR" dirty="0"/>
              <a:t> the shot range / run </a:t>
            </a:r>
            <a:r>
              <a:rPr lang="fr-FR" dirty="0" err="1"/>
              <a:t>names</a:t>
            </a:r>
            <a:endParaRPr lang="fr-FR" dirty="0"/>
          </a:p>
          <a:p>
            <a:r>
              <a:rPr lang="fr-FR" dirty="0" err="1"/>
              <a:t>Choose</a:t>
            </a:r>
            <a:r>
              <a:rPr lang="fr-FR" dirty="0"/>
              <a:t> </a:t>
            </a:r>
            <a:r>
              <a:rPr lang="fr-FR" dirty="0" err="1"/>
              <a:t>comparison</a:t>
            </a:r>
            <a:r>
              <a:rPr lang="fr-FR" dirty="0"/>
              <a:t> </a:t>
            </a:r>
            <a:r>
              <a:rPr lang="fr-FR" dirty="0" err="1"/>
              <a:t>metrics</a:t>
            </a:r>
            <a:endParaRPr lang="fr-FR" dirty="0"/>
          </a:p>
          <a:p>
            <a:r>
              <a:rPr lang="fr-FR" b="1" dirty="0">
                <a:solidFill>
                  <a:schemeClr val="bg2">
                    <a:lumMod val="50000"/>
                  </a:schemeClr>
                </a:solidFill>
              </a:rPr>
              <a:t>Run </a:t>
            </a:r>
            <a:r>
              <a:rPr lang="fr-FR" b="1" dirty="0" err="1">
                <a:solidFill>
                  <a:schemeClr val="bg2">
                    <a:lumMod val="50000"/>
                  </a:schemeClr>
                </a:solidFill>
              </a:rPr>
              <a:t>comparison</a:t>
            </a:r>
            <a:endParaRPr lang="fr-FR" dirty="0"/>
          </a:p>
          <a:p>
            <a:pPr marL="0" indent="0">
              <a:buNone/>
            </a:pPr>
            <a:endParaRPr lang="fr-FR" b="1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904875" y="131033"/>
            <a:ext cx="7726363" cy="605568"/>
          </a:xfrm>
        </p:spPr>
        <p:txBody>
          <a:bodyPr/>
          <a:lstStyle/>
          <a:p>
            <a:pPr algn="ctr"/>
            <a:r>
              <a:rPr lang="fr-FR" dirty="0" err="1"/>
              <a:t>Demonstration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Viacheslav Bochkarev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C4965BB8-C67B-441D-83EB-C95A01550644}"/>
              </a:ext>
            </a:extLst>
          </p:cNvPr>
          <p:cNvSpPr/>
          <p:nvPr/>
        </p:nvSpPr>
        <p:spPr>
          <a:xfrm>
            <a:off x="3825469" y="4387849"/>
            <a:ext cx="1708150" cy="158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03DE0A-A1B8-4198-A2D5-80DFC268B634}"/>
              </a:ext>
            </a:extLst>
          </p:cNvPr>
          <p:cNvSpPr txBox="1"/>
          <p:nvPr/>
        </p:nvSpPr>
        <p:spPr>
          <a:xfrm>
            <a:off x="6443266" y="4297947"/>
            <a:ext cx="20899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 err="1">
                <a:solidFill>
                  <a:schemeClr val="bg2">
                    <a:lumMod val="50000"/>
                  </a:schemeClr>
                </a:solidFill>
              </a:rPr>
              <a:t>Comparison</a:t>
            </a:r>
            <a:r>
              <a:rPr lang="fr-FR" sz="1600" b="1" dirty="0">
                <a:solidFill>
                  <a:schemeClr val="bg2">
                    <a:lumMod val="50000"/>
                  </a:schemeClr>
                </a:solidFill>
              </a:rPr>
              <a:t> report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67A72A5E-D395-4400-A08B-5BE391BA40D0}"/>
              </a:ext>
            </a:extLst>
          </p:cNvPr>
          <p:cNvSpPr/>
          <p:nvPr/>
        </p:nvSpPr>
        <p:spPr>
          <a:xfrm>
            <a:off x="2863039" y="2437899"/>
            <a:ext cx="1708960" cy="158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B051FC-1332-4CBB-AEDF-52F4210C5DC4}"/>
              </a:ext>
            </a:extLst>
          </p:cNvPr>
          <p:cNvSpPr txBox="1"/>
          <p:nvPr/>
        </p:nvSpPr>
        <p:spPr>
          <a:xfrm>
            <a:off x="5446514" y="2329447"/>
            <a:ext cx="209093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solidFill>
                  <a:schemeClr val="bg2">
                    <a:lumMod val="50000"/>
                  </a:schemeClr>
                </a:solidFill>
              </a:rPr>
              <a:t>HFPS output</a:t>
            </a:r>
          </a:p>
        </p:txBody>
      </p:sp>
    </p:spTree>
    <p:extLst>
      <p:ext uri="{BB962C8B-B14F-4D97-AF65-F5344CB8AC3E}">
        <p14:creationId xmlns:p14="http://schemas.microsoft.com/office/powerpoint/2010/main" val="2926496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1549" y="868188"/>
            <a:ext cx="4825253" cy="20953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b="1" dirty="0"/>
              <a:t>Configuration: </a:t>
            </a:r>
          </a:p>
          <a:p>
            <a:r>
              <a:rPr lang="fr-FR" dirty="0"/>
              <a:t>Time-</a:t>
            </a:r>
            <a:r>
              <a:rPr lang="fr-FR" dirty="0" err="1"/>
              <a:t>evolving</a:t>
            </a:r>
            <a:r>
              <a:rPr lang="fr-FR" dirty="0"/>
              <a:t> plasma state </a:t>
            </a:r>
          </a:p>
          <a:p>
            <a:pPr marL="0" indent="0">
              <a:buNone/>
            </a:pPr>
            <a:r>
              <a:rPr lang="fr-FR" dirty="0"/>
              <a:t>	– </a:t>
            </a:r>
            <a:r>
              <a:rPr lang="fr-FR" sz="1600" dirty="0"/>
              <a:t>10s of </a:t>
            </a:r>
            <a:r>
              <a:rPr lang="fr-FR" sz="1600" dirty="0" err="1"/>
              <a:t>tau</a:t>
            </a:r>
            <a:r>
              <a:rPr lang="fr-FR" sz="1600" baseline="-25000" dirty="0" err="1"/>
              <a:t>_current_diffusion</a:t>
            </a:r>
            <a:r>
              <a:rPr lang="fr-FR" sz="1600" baseline="-25000" dirty="0"/>
              <a:t> </a:t>
            </a:r>
            <a:r>
              <a:rPr lang="fr-FR" dirty="0"/>
              <a:t>(but </a:t>
            </a:r>
            <a:r>
              <a:rPr lang="fr-FR" dirty="0" err="1"/>
              <a:t>Ip</a:t>
            </a:r>
            <a:r>
              <a:rPr lang="fr-FR" dirty="0"/>
              <a:t> </a:t>
            </a:r>
            <a:r>
              <a:rPr lang="fr-FR" dirty="0" err="1"/>
              <a:t>flattop</a:t>
            </a:r>
            <a:r>
              <a:rPr lang="fr-FR" dirty="0"/>
              <a:t> </a:t>
            </a:r>
            <a:r>
              <a:rPr lang="fr-FR" dirty="0" err="1"/>
              <a:t>only</a:t>
            </a:r>
            <a:r>
              <a:rPr lang="fr-FR" dirty="0"/>
              <a:t>)</a:t>
            </a:r>
          </a:p>
          <a:p>
            <a:r>
              <a:rPr lang="fr-FR" dirty="0"/>
              <a:t>Full radius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separatrix</a:t>
            </a:r>
            <a:r>
              <a:rPr lang="fr-FR" dirty="0"/>
              <a:t> to the </a:t>
            </a:r>
            <a:r>
              <a:rPr lang="fr-FR" dirty="0" err="1"/>
              <a:t>core</a:t>
            </a:r>
            <a:endParaRPr lang="fr-FR" dirty="0"/>
          </a:p>
          <a:p>
            <a:r>
              <a:rPr lang="fr-FR" dirty="0"/>
              <a:t>Transport: </a:t>
            </a:r>
          </a:p>
          <a:p>
            <a:pPr lvl="1"/>
            <a:r>
              <a:rPr lang="fr-FR" dirty="0" err="1"/>
              <a:t>tglfnn</a:t>
            </a:r>
            <a:r>
              <a:rPr lang="fr-FR" dirty="0"/>
              <a:t> + </a:t>
            </a:r>
            <a:r>
              <a:rPr lang="fr-FR" dirty="0" err="1"/>
              <a:t>nclass</a:t>
            </a:r>
            <a:r>
              <a:rPr lang="fr-FR" dirty="0"/>
              <a:t> + </a:t>
            </a:r>
            <a:r>
              <a:rPr lang="fr-FR" dirty="0" err="1"/>
              <a:t>sawteeth</a:t>
            </a:r>
            <a:endParaRPr lang="fr-FR" dirty="0"/>
          </a:p>
          <a:p>
            <a:r>
              <a:rPr lang="fr-FR" dirty="0"/>
              <a:t>W/ and w/o </a:t>
            </a:r>
            <a:r>
              <a:rPr lang="fr-FR" dirty="0" err="1"/>
              <a:t>impurities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 dirty="0"/>
              <a:t>Viacheslav Bochkarev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905195" y="147368"/>
            <a:ext cx="7726044" cy="605568"/>
          </a:xfrm>
        </p:spPr>
        <p:txBody>
          <a:bodyPr>
            <a:normAutofit fontScale="90000"/>
          </a:bodyPr>
          <a:lstStyle/>
          <a:p>
            <a:r>
              <a:rPr lang="fr-FR" dirty="0"/>
              <a:t>TCV validation exercice </a:t>
            </a:r>
            <a:r>
              <a:rPr lang="fr-FR" dirty="0" err="1"/>
              <a:t>results</a:t>
            </a:r>
            <a:r>
              <a:rPr lang="fr-FR" dirty="0"/>
              <a:t>: 120 </a:t>
            </a:r>
            <a:r>
              <a:rPr lang="fr-FR" dirty="0" err="1"/>
              <a:t>ohmic</a:t>
            </a:r>
            <a:r>
              <a:rPr lang="fr-FR" dirty="0"/>
              <a:t> </a:t>
            </a:r>
            <a:r>
              <a:rPr lang="fr-FR" dirty="0" err="1"/>
              <a:t>discharges</a:t>
            </a:r>
            <a:endParaRPr lang="fr-F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B20BF3-5987-4DAC-9575-953557982D29}"/>
              </a:ext>
            </a:extLst>
          </p:cNvPr>
          <p:cNvSpPr txBox="1"/>
          <p:nvPr/>
        </p:nvSpPr>
        <p:spPr>
          <a:xfrm>
            <a:off x="5374695" y="4799544"/>
            <a:ext cx="3325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imp vs </a:t>
            </a:r>
            <a:r>
              <a:rPr lang="en-US" sz="1200" dirty="0" err="1"/>
              <a:t>no_imp</a:t>
            </a:r>
            <a:r>
              <a:rPr lang="en-US" sz="1200" dirty="0"/>
              <a:t>: 89172 &lt;= shot &lt;= 89175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442204-87D3-4E41-A61E-3290B6C147EA}"/>
              </a:ext>
            </a:extLst>
          </p:cNvPr>
          <p:cNvSpPr/>
          <p:nvPr/>
        </p:nvSpPr>
        <p:spPr>
          <a:xfrm>
            <a:off x="516697" y="3500053"/>
            <a:ext cx="6569621" cy="822960"/>
          </a:xfrm>
          <a:prstGeom prst="rect">
            <a:avLst/>
          </a:prstGeom>
          <a:solidFill>
            <a:srgbClr val="0F9D58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2250" b="1">
                <a:solidFill>
                  <a:srgbClr val="FFFFFF"/>
                </a:solidFill>
                <a:latin typeface="Segoe UI"/>
              </a:rPr>
              <a:t>98</a:t>
            </a:r>
          </a:p>
          <a:p>
            <a:pPr algn="ctr"/>
            <a:r>
              <a:rPr sz="975">
                <a:solidFill>
                  <a:srgbClr val="FFFFFF"/>
                </a:solidFill>
                <a:latin typeface="Segoe UI"/>
              </a:rPr>
              <a:t>completed successfully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4D1CF7-1A6E-45BF-AFC1-9986281A17BA}"/>
              </a:ext>
            </a:extLst>
          </p:cNvPr>
          <p:cNvSpPr/>
          <p:nvPr/>
        </p:nvSpPr>
        <p:spPr>
          <a:xfrm>
            <a:off x="7086318" y="3500053"/>
            <a:ext cx="1273702" cy="822960"/>
          </a:xfrm>
          <a:prstGeom prst="rect">
            <a:avLst/>
          </a:prstGeom>
          <a:solidFill>
            <a:srgbClr val="F59E0B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sz="1650" b="1" dirty="0">
                <a:solidFill>
                  <a:srgbClr val="FFFFFF"/>
                </a:solidFill>
                <a:latin typeface="Segoe UI"/>
              </a:rPr>
              <a:t>19</a:t>
            </a:r>
          </a:p>
          <a:p>
            <a:pPr algn="ctr"/>
            <a:r>
              <a:rPr sz="825" dirty="0">
                <a:solidFill>
                  <a:srgbClr val="FFFFFF"/>
                </a:solidFill>
                <a:latin typeface="Segoe UI"/>
              </a:rPr>
              <a:t>mid-sim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C02230-C58A-43A3-9135-0CA6469190EC}"/>
              </a:ext>
            </a:extLst>
          </p:cNvPr>
          <p:cNvSpPr/>
          <p:nvPr/>
        </p:nvSpPr>
        <p:spPr>
          <a:xfrm>
            <a:off x="8360021" y="3500053"/>
            <a:ext cx="201110" cy="822960"/>
          </a:xfrm>
          <a:prstGeom prst="rect">
            <a:avLst/>
          </a:prstGeom>
          <a:solidFill>
            <a:srgbClr val="D93025"/>
          </a:solidFill>
          <a:ln w="1905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cxnSp>
        <p:nvCxnSpPr>
          <p:cNvPr id="15" name="Connector 8">
            <a:extLst>
              <a:ext uri="{FF2B5EF4-FFF2-40B4-BE49-F238E27FC236}">
                <a16:creationId xmlns:a16="http://schemas.microsoft.com/office/drawing/2014/main" id="{A3399B99-98FF-4870-9150-18381C61C998}"/>
              </a:ext>
            </a:extLst>
          </p:cNvPr>
          <p:cNvCxnSpPr/>
          <p:nvPr/>
        </p:nvCxnSpPr>
        <p:spPr>
          <a:xfrm>
            <a:off x="8460576" y="3376609"/>
            <a:ext cx="0" cy="123444"/>
          </a:xfrm>
          <a:prstGeom prst="line">
            <a:avLst/>
          </a:prstGeom>
          <a:ln w="19050">
            <a:solidFill>
              <a:srgbClr val="D930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A593742-C046-42BA-B3E1-0781CF82D9DB}"/>
              </a:ext>
            </a:extLst>
          </p:cNvPr>
          <p:cNvSpPr txBox="1"/>
          <p:nvPr/>
        </p:nvSpPr>
        <p:spPr>
          <a:xfrm>
            <a:off x="8220546" y="3179299"/>
            <a:ext cx="480060" cy="242374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975" b="1" dirty="0">
                <a:solidFill>
                  <a:srgbClr val="D93025"/>
                </a:solidFill>
                <a:latin typeface="Segoe UI"/>
              </a:rPr>
              <a:t>3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ECAAC01-6363-40E0-8554-36AA13E049D0}"/>
              </a:ext>
            </a:extLst>
          </p:cNvPr>
          <p:cNvGrpSpPr/>
          <p:nvPr/>
        </p:nvGrpSpPr>
        <p:grpSpPr>
          <a:xfrm>
            <a:off x="5216803" y="2038386"/>
            <a:ext cx="3739030" cy="985136"/>
            <a:chOff x="5387970" y="1864987"/>
            <a:chExt cx="3739030" cy="985136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34B8083-01E9-4715-95FF-D4BCB5250CEA}"/>
                </a:ext>
              </a:extLst>
            </p:cNvPr>
            <p:cNvSpPr/>
            <p:nvPr/>
          </p:nvSpPr>
          <p:spPr>
            <a:xfrm>
              <a:off x="5392511" y="2230955"/>
              <a:ext cx="91392" cy="192024"/>
            </a:xfrm>
            <a:prstGeom prst="rect">
              <a:avLst/>
            </a:prstGeom>
            <a:solidFill>
              <a:srgbClr val="F59E0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013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2FA9EAC-53F2-4BEB-9E8E-AE31380FE448}"/>
                </a:ext>
              </a:extLst>
            </p:cNvPr>
            <p:cNvSpPr txBox="1"/>
            <p:nvPr/>
          </p:nvSpPr>
          <p:spPr>
            <a:xfrm>
              <a:off x="5536603" y="2193760"/>
              <a:ext cx="3590397" cy="265457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l"/>
              <a:r>
                <a:rPr sz="1125" b="1" dirty="0">
                  <a:solidFill>
                    <a:srgbClr val="3C4043"/>
                  </a:solidFill>
                  <a:latin typeface="Segoe UI"/>
                </a:rPr>
                <a:t>Failed mid-simulation</a:t>
              </a:r>
              <a:r>
                <a:rPr sz="1125" dirty="0">
                  <a:solidFill>
                    <a:srgbClr val="5F6B7A"/>
                  </a:solidFill>
                  <a:latin typeface="Segoe UI"/>
                </a:rPr>
                <a:t>     19  ·  16%</a:t>
              </a:r>
              <a:r>
                <a:rPr sz="1050" i="1" dirty="0">
                  <a:solidFill>
                    <a:srgbClr val="F59E0B"/>
                  </a:solidFill>
                  <a:latin typeface="Segoe UI"/>
                </a:rPr>
                <a:t>      → try restarts?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8849E61-7E54-4FD5-99D3-B9509DFBEA3B}"/>
                </a:ext>
              </a:extLst>
            </p:cNvPr>
            <p:cNvSpPr/>
            <p:nvPr/>
          </p:nvSpPr>
          <p:spPr>
            <a:xfrm>
              <a:off x="5392511" y="2621861"/>
              <a:ext cx="91392" cy="192024"/>
            </a:xfrm>
            <a:prstGeom prst="rect">
              <a:avLst/>
            </a:prstGeom>
            <a:solidFill>
              <a:srgbClr val="D9302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013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7FF5BA7-4607-4109-9CDA-DD3782EB3748}"/>
                </a:ext>
              </a:extLst>
            </p:cNvPr>
            <p:cNvSpPr txBox="1"/>
            <p:nvPr/>
          </p:nvSpPr>
          <p:spPr>
            <a:xfrm>
              <a:off x="5536603" y="2584666"/>
              <a:ext cx="3590397" cy="265457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l"/>
              <a:r>
                <a:rPr sz="1125" b="1">
                  <a:solidFill>
                    <a:srgbClr val="3C4043"/>
                  </a:solidFill>
                  <a:latin typeface="Segoe UI"/>
                </a:rPr>
                <a:t>Failed at first Δt</a:t>
              </a:r>
              <a:r>
                <a:rPr sz="1125">
                  <a:solidFill>
                    <a:srgbClr val="5F6B7A"/>
                  </a:solidFill>
                  <a:latin typeface="Segoe UI"/>
                </a:rPr>
                <a:t>     3  ·  2.5%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80E9390-29E7-42BA-A7A3-9B59E6F671DE}"/>
                </a:ext>
              </a:extLst>
            </p:cNvPr>
            <p:cNvSpPr/>
            <p:nvPr/>
          </p:nvSpPr>
          <p:spPr>
            <a:xfrm>
              <a:off x="5387970" y="1877397"/>
              <a:ext cx="94145" cy="206715"/>
            </a:xfrm>
            <a:prstGeom prst="rect">
              <a:avLst/>
            </a:prstGeom>
            <a:solidFill>
              <a:srgbClr val="0F9D5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013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40F9A34-ED4F-4E90-AF54-1A6FA0C9D46E}"/>
                </a:ext>
              </a:extLst>
            </p:cNvPr>
            <p:cNvSpPr txBox="1"/>
            <p:nvPr/>
          </p:nvSpPr>
          <p:spPr>
            <a:xfrm>
              <a:off x="5536603" y="1864987"/>
              <a:ext cx="2746886" cy="265457"/>
            </a:xfrm>
            <a:prstGeom prst="rect">
              <a:avLst/>
            </a:prstGeom>
            <a:noFill/>
          </p:spPr>
          <p:txBody>
            <a:bodyPr wrap="square" anchor="t">
              <a:spAutoFit/>
            </a:bodyPr>
            <a:lstStyle/>
            <a:p>
              <a:pPr algn="l"/>
              <a:r>
                <a:rPr sz="1125" b="1" dirty="0">
                  <a:solidFill>
                    <a:srgbClr val="3C4043"/>
                  </a:solidFill>
                  <a:latin typeface="Segoe UI"/>
                </a:rPr>
                <a:t>Completed successfully</a:t>
              </a:r>
              <a:r>
                <a:rPr sz="1125" dirty="0">
                  <a:solidFill>
                    <a:srgbClr val="5F6B7A"/>
                  </a:solidFill>
                  <a:latin typeface="Segoe UI"/>
                </a:rPr>
                <a:t>     98  ·  82%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311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75497" y="736601"/>
            <a:ext cx="8055741" cy="3771042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dirty="0"/>
              <a:t>Near </a:t>
            </a:r>
            <a:r>
              <a:rPr lang="fr-FR" dirty="0" err="1"/>
              <a:t>term</a:t>
            </a:r>
            <a:r>
              <a:rPr lang="fr-FR" dirty="0"/>
              <a:t>:</a:t>
            </a:r>
          </a:p>
          <a:p>
            <a:pPr>
              <a:lnSpc>
                <a:spcPct val="150000"/>
              </a:lnSpc>
            </a:pPr>
            <a:r>
              <a:rPr lang="fr-FR" dirty="0" err="1"/>
              <a:t>Ohmic</a:t>
            </a:r>
            <a:r>
              <a:rPr lang="fr-FR" dirty="0"/>
              <a:t> </a:t>
            </a:r>
            <a:r>
              <a:rPr lang="fr-FR" dirty="0" err="1"/>
              <a:t>ramp</a:t>
            </a:r>
            <a:r>
              <a:rPr lang="fr-FR" dirty="0"/>
              <a:t>-up simulations are </a:t>
            </a:r>
            <a:r>
              <a:rPr lang="fr-FR" dirty="0" err="1"/>
              <a:t>undergoing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dirty="0" err="1"/>
              <a:t>Adopt</a:t>
            </a:r>
            <a:r>
              <a:rPr lang="fr-FR" dirty="0"/>
              <a:t> restart, H&amp;CD, and </a:t>
            </a:r>
            <a:r>
              <a:rPr lang="fr-FR" dirty="0" err="1"/>
              <a:t>error</a:t>
            </a:r>
            <a:r>
              <a:rPr lang="fr-FR" dirty="0"/>
              <a:t> </a:t>
            </a:r>
            <a:r>
              <a:rPr lang="fr-FR" dirty="0" err="1"/>
              <a:t>indexing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jetto-toolsw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dirty="0"/>
              <a:t>Fix TCV simulations </a:t>
            </a:r>
            <a:r>
              <a:rPr lang="fr-FR" dirty="0" err="1"/>
              <a:t>with</a:t>
            </a:r>
            <a:r>
              <a:rPr lang="fr-FR" dirty="0"/>
              <a:t> SANCO+TGLFNN (</a:t>
            </a:r>
            <a:r>
              <a:rPr lang="fr-FR" dirty="0" err="1"/>
              <a:t>any</a:t>
            </a:r>
            <a:r>
              <a:rPr lang="fr-FR" dirty="0"/>
              <a:t> </a:t>
            </a:r>
            <a:r>
              <a:rPr lang="fr-FR" dirty="0" err="1"/>
              <a:t>ideas</a:t>
            </a:r>
            <a:r>
              <a:rPr lang="fr-FR" dirty="0"/>
              <a:t>?)</a:t>
            </a:r>
          </a:p>
          <a:p>
            <a:pPr>
              <a:lnSpc>
                <a:spcPct val="150000"/>
              </a:lnSpc>
            </a:pPr>
            <a:r>
              <a:rPr lang="fr-FR" dirty="0"/>
              <a:t>Start H&amp;CD runs (ASCOT, TORAY/TORBEAM)</a:t>
            </a:r>
          </a:p>
          <a:p>
            <a:pPr>
              <a:lnSpc>
                <a:spcPct val="150000"/>
              </a:lnSpc>
            </a:pPr>
            <a:r>
              <a:rPr lang="fr-FR" dirty="0" err="1"/>
              <a:t>Add</a:t>
            </a:r>
            <a:r>
              <a:rPr lang="fr-FR" dirty="0"/>
              <a:t> </a:t>
            </a:r>
            <a:r>
              <a:rPr lang="fr-FR" dirty="0" err="1"/>
              <a:t>templates</a:t>
            </a:r>
            <a:r>
              <a:rPr lang="fr-FR" dirty="0"/>
              <a:t> for H-mode and NT plasma simulations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dirty="0" err="1"/>
              <a:t>Later</a:t>
            </a:r>
            <a:r>
              <a:rPr lang="fr-FR" dirty="0"/>
              <a:t>:</a:t>
            </a:r>
          </a:p>
          <a:p>
            <a:pPr>
              <a:lnSpc>
                <a:spcPct val="150000"/>
              </a:lnSpc>
            </a:pPr>
            <a:r>
              <a:rPr lang="fr-FR" dirty="0"/>
              <a:t>Benchmark ASTRA / RAPTOR / TORAX </a:t>
            </a:r>
            <a:r>
              <a:rPr lang="fr-FR" dirty="0" err="1"/>
              <a:t>with</a:t>
            </a:r>
            <a:r>
              <a:rPr lang="fr-FR" dirty="0"/>
              <a:t> JINTRAC on 1000 TCV shots</a:t>
            </a:r>
          </a:p>
          <a:p>
            <a:pPr>
              <a:lnSpc>
                <a:spcPct val="150000"/>
              </a:lnSpc>
            </a:pPr>
            <a:r>
              <a:rPr lang="fr-FR" dirty="0" err="1"/>
              <a:t>Extend</a:t>
            </a:r>
            <a:r>
              <a:rPr lang="fr-FR" dirty="0"/>
              <a:t> pipeline to </a:t>
            </a:r>
            <a:r>
              <a:rPr lang="fr-FR" dirty="0" err="1"/>
              <a:t>other</a:t>
            </a:r>
            <a:r>
              <a:rPr lang="fr-FR" dirty="0"/>
              <a:t> machines: JET, JT60, AUG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904875" y="131033"/>
            <a:ext cx="6662573" cy="605568"/>
          </a:xfrm>
        </p:spPr>
        <p:txBody>
          <a:bodyPr/>
          <a:lstStyle/>
          <a:p>
            <a:pPr algn="ctr"/>
            <a:r>
              <a:rPr lang="fr-FR" dirty="0"/>
              <a:t>Future plans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Viacheslav Bochkarev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448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47DAAD8C-AA04-42F8-90E8-4C6EF2EC7E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86AF4-68BE-4896-9D52-9AAE8C813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9713" y="2571750"/>
            <a:ext cx="4581525" cy="2289810"/>
          </a:xfrm>
        </p:spPr>
        <p:txBody>
          <a:bodyPr>
            <a:normAutofit/>
          </a:bodyPr>
          <a:lstStyle/>
          <a:p>
            <a:r>
              <a:rPr lang="en-US" sz="4000" dirty="0"/>
              <a:t> any questions?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11A6EA-3A9F-4CDE-99C7-CC667F9FCA7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Viacheslav Bochkarev </a:t>
            </a:r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F8DFCC-C32D-44CD-BC66-47F375CA857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B54F3C9-C77E-4E98-8722-FB60DA4D2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787325"/>
            <a:ext cx="3144520" cy="1343120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6792978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96E007DF-1316-8443-8FA9-26CE4B662F63}" vid="{22C073A0-9DC3-C24F-83C0-C694CCC07FF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PFLAuthor xmlns="366578e5-d8fa-4ca3-80b4-96d4f4020af2">
      <UserInfo>
        <DisplayName/>
        <AccountId xsi:nil="true"/>
        <AccountType/>
      </UserInfo>
    </EPFLAuthor>
    <a822da24a7be47f7b2b8d6471b611ecd xmlns="366578e5-d8fa-4ca3-80b4-96d4f4020af2">
      <Terms xmlns="http://schemas.microsoft.com/office/infopath/2007/PartnerControls">
        <TermInfo xmlns="http://schemas.microsoft.com/office/infopath/2007/PartnerControls">
          <TermName xmlns="http://schemas.microsoft.com/office/infopath/2007/PartnerControls">Public</TermName>
          <TermId xmlns="http://schemas.microsoft.com/office/infopath/2007/PartnerControls">bed90794-060d-40e3-8efd-fc84c2f09e8f</TermId>
        </TermInfo>
      </Terms>
    </a822da24a7be47f7b2b8d6471b611ecd>
    <EPFLUsageTaxHTField0 xmlns="366578e5-d8fa-4ca3-80b4-96d4f4020af2" xsi:nil="true"/>
    <TaxCatchAll xmlns="505a1229-fefc-4964-aa43-a843a2e4cec8">
      <Value>1</Value>
    </TaxCatchAl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EPFL Document" ma:contentTypeID="0x0101009E359B892F0745A488A3BA50FA95E220008D12AA6DD8705844A8F440FB2627C65C" ma:contentTypeVersion="2" ma:contentTypeDescription="Base Content Type for all EPFL documents" ma:contentTypeScope="" ma:versionID="243fe3aa2b7702eb0a8fc0aba44d7aac">
  <xsd:schema xmlns:xsd="http://www.w3.org/2001/XMLSchema" xmlns:xs="http://www.w3.org/2001/XMLSchema" xmlns:p="http://schemas.microsoft.com/office/2006/metadata/properties" xmlns:ns2="366578e5-d8fa-4ca3-80b4-96d4f4020af2" xmlns:ns3="505a1229-fefc-4964-aa43-a843a2e4cec8" targetNamespace="http://schemas.microsoft.com/office/2006/metadata/properties" ma:root="true" ma:fieldsID="874849853f62a370529474de8c246750" ns2:_="" ns3:_="">
    <xsd:import namespace="366578e5-d8fa-4ca3-80b4-96d4f4020af2"/>
    <xsd:import namespace="505a1229-fefc-4964-aa43-a843a2e4cec8"/>
    <xsd:element name="properties">
      <xsd:complexType>
        <xsd:sequence>
          <xsd:element name="documentManagement">
            <xsd:complexType>
              <xsd:all>
                <xsd:element ref="ns2:EPFLAuthor" minOccurs="0"/>
                <xsd:element ref="ns2:EPFLUsageTaxHTField0" minOccurs="0"/>
                <xsd:element ref="ns2:a822da24a7be47f7b2b8d6471b611ecd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6578e5-d8fa-4ca3-80b4-96d4f4020af2" elementFormDefault="qualified">
    <xsd:import namespace="http://schemas.microsoft.com/office/2006/documentManagement/types"/>
    <xsd:import namespace="http://schemas.microsoft.com/office/infopath/2007/PartnerControls"/>
    <xsd:element name="EPFLAuthor" ma:index="8" nillable="true" ma:displayName="Author" ma:internalName="EPFL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FLUsageTaxHTField0" ma:index="10" nillable="true" ma:displayName="EPFLUsage_0" ma:hidden="true" ma:internalName="EPFLUsageTaxHTField0">
      <xsd:simpleType>
        <xsd:restriction base="dms:Note"/>
      </xsd:simpleType>
    </xsd:element>
    <xsd:element name="a822da24a7be47f7b2b8d6471b611ecd" ma:index="11" nillable="true" ma:taxonomy="true" ma:internalName="a822da24a7be47f7b2b8d6471b611ecd" ma:taxonomyFieldName="EPFLUsage" ma:displayName="Usage" ma:default="1;#Public|bed90794-060d-40e3-8efd-fc84c2f09e8f" ma:fieldId="{a822da24-a7be-47f7-b2b8-d6471b611ecd}" ma:sspId="4f2e420a-9f6b-4a85-b7a0-ff810e6e8c0b" ma:termSetId="4b8e3540-9bf8-418b-ab3b-31a19bad253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a1229-fefc-4964-aa43-a843a2e4ce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description="" ma:hidden="true" ma:list="{93f37c08-bd19-42a9-9d3a-635e83ef494a}" ma:internalName="TaxCatchAll" ma:showField="CatchAllData" ma:web="505a1229-fefc-4964-aa43-a843a2e4ce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A7CB31-E4DC-4063-BDCD-36DC5F1DA1C8}">
  <ds:schemaRefs>
    <ds:schemaRef ds:uri="366578e5-d8fa-4ca3-80b4-96d4f4020af2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505a1229-fefc-4964-aa43-a843a2e4cec8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6EC99A6-5E64-4A2A-9ABF-C3A21F434F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3F701F-4DB5-423A-8196-014F597820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6578e5-d8fa-4ca3-80b4-96d4f4020af2"/>
    <ds:schemaRef ds:uri="505a1229-fefc-4964-aa43-a843a2e4ce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SPC_Presentation_Template</Template>
  <TotalTime>3724</TotalTime>
  <Words>674</Words>
  <Application>Microsoft Office PowerPoint</Application>
  <PresentationFormat>On-screen Show (16:9)</PresentationFormat>
  <Paragraphs>159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Franklin Gothic Demi Cond</vt:lpstr>
      <vt:lpstr>Segoe UI</vt:lpstr>
      <vt:lpstr>Wingdings</vt:lpstr>
      <vt:lpstr>Thème Office</vt:lpstr>
      <vt:lpstr>Large Scale Validation  of TCV discharges</vt:lpstr>
      <vt:lpstr>Disclaimer</vt:lpstr>
      <vt:lpstr>Overview</vt:lpstr>
      <vt:lpstr>PowerPoint Presentation</vt:lpstr>
      <vt:lpstr>PowerPoint Presentation</vt:lpstr>
      <vt:lpstr>Demonstration</vt:lpstr>
      <vt:lpstr>TCV validation exercice results: 120 ohmic discharges</vt:lpstr>
      <vt:lpstr>Future plans</vt:lpstr>
      <vt:lpstr>Thank you!</vt:lpstr>
      <vt:lpstr>How to</vt:lpstr>
      <vt:lpstr>TCV validation exercice results: 120 ohmic discharges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Large Scale Validation  of TCV discharges</dc:title>
  <dc:subject/>
  <dc:creator>Viacheslav Bochkarev</dc:creator>
  <cp:keywords/>
  <dc:description/>
  <cp:lastModifiedBy>Viacheslav Bochkarev</cp:lastModifiedBy>
  <cp:revision>29</cp:revision>
  <dcterms:created xsi:type="dcterms:W3CDTF">2026-06-11T12:13:26Z</dcterms:created>
  <dcterms:modified xsi:type="dcterms:W3CDTF">2026-06-16T10:53:12Z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0x0101009E359B892F0745A488A3BA50FA95E220008D12AA6DD8705844A8F440FB2627C65C</vt:lpwstr>
  </property>
  <property fmtid="{D5CDD505-2E9C-101B-9397-08002B2CF9AE}" pid="3" name="EPFLUsage">
    <vt:lpwstr>1;#Public|bed90794-060d-40e3-8efd-fc84c2f09e8f</vt:lpwstr>
  </property>
</Properties>
</file>