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2"/>
  </p:notesMasterIdLst>
  <p:sldIdLst>
    <p:sldId id="256" r:id="rId5"/>
    <p:sldId id="1347" r:id="rId6"/>
    <p:sldId id="1348" r:id="rId7"/>
    <p:sldId id="1351" r:id="rId8"/>
    <p:sldId id="1353" r:id="rId9"/>
    <p:sldId id="1352" r:id="rId10"/>
    <p:sldId id="1354" r:id="rId11"/>
    <p:sldId id="1355" r:id="rId12"/>
    <p:sldId id="1356" r:id="rId13"/>
    <p:sldId id="1357" r:id="rId14"/>
    <p:sldId id="1362" r:id="rId15"/>
    <p:sldId id="1363" r:id="rId16"/>
    <p:sldId id="310" r:id="rId17"/>
    <p:sldId id="1358" r:id="rId18"/>
    <p:sldId id="1361" r:id="rId19"/>
    <p:sldId id="1360" r:id="rId20"/>
    <p:sldId id="13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03D0D-E2A4-46CA-96A1-2A6029922EF7}" v="11" dt="2026-06-17T09:24:44.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melä Anna" userId="6cdfaa0f-dbff-4518-8a4b-861e9cde2e44" providerId="ADAL" clId="{BC4C1FE5-ED64-4735-8A33-6177B072B8D0}"/>
    <pc:docChg chg="undo custSel addSld modSld">
      <pc:chgData name="Niemelä Anna" userId="6cdfaa0f-dbff-4518-8a4b-861e9cde2e44" providerId="ADAL" clId="{BC4C1FE5-ED64-4735-8A33-6177B072B8D0}" dt="2026-06-17T09:40:39.491" v="695" actId="20577"/>
      <pc:docMkLst>
        <pc:docMk/>
      </pc:docMkLst>
      <pc:sldChg chg="delSp modSp mod">
        <pc:chgData name="Niemelä Anna" userId="6cdfaa0f-dbff-4518-8a4b-861e9cde2e44" providerId="ADAL" clId="{BC4C1FE5-ED64-4735-8A33-6177B072B8D0}" dt="2026-06-17T08:38:40.898" v="107" actId="478"/>
        <pc:sldMkLst>
          <pc:docMk/>
          <pc:sldMk cId="247106485" sldId="256"/>
        </pc:sldMkLst>
        <pc:picChg chg="del">
          <ac:chgData name="Niemelä Anna" userId="6cdfaa0f-dbff-4518-8a4b-861e9cde2e44" providerId="ADAL" clId="{BC4C1FE5-ED64-4735-8A33-6177B072B8D0}" dt="2026-06-17T08:38:40.898" v="107" actId="478"/>
          <ac:picMkLst>
            <pc:docMk/>
            <pc:sldMk cId="247106485" sldId="256"/>
            <ac:picMk id="6" creationId="{C916CBC8-D44A-AE64-D031-E48E5285B4A0}"/>
          </ac:picMkLst>
        </pc:picChg>
        <pc:picChg chg="del">
          <ac:chgData name="Niemelä Anna" userId="6cdfaa0f-dbff-4518-8a4b-861e9cde2e44" providerId="ADAL" clId="{BC4C1FE5-ED64-4735-8A33-6177B072B8D0}" dt="2026-06-17T08:38:08.255" v="102" actId="478"/>
          <ac:picMkLst>
            <pc:docMk/>
            <pc:sldMk cId="247106485" sldId="256"/>
            <ac:picMk id="7" creationId="{0ED6E80A-48DC-B29A-D02E-4FA8FC560EE0}"/>
          </ac:picMkLst>
        </pc:picChg>
        <pc:picChg chg="del mod">
          <ac:chgData name="Niemelä Anna" userId="6cdfaa0f-dbff-4518-8a4b-861e9cde2e44" providerId="ADAL" clId="{BC4C1FE5-ED64-4735-8A33-6177B072B8D0}" dt="2026-06-17T08:38:40.898" v="107" actId="478"/>
          <ac:picMkLst>
            <pc:docMk/>
            <pc:sldMk cId="247106485" sldId="256"/>
            <ac:picMk id="8" creationId="{F0CCAF33-9A12-DEE2-7731-25A884AE3A37}"/>
          </ac:picMkLst>
        </pc:picChg>
        <pc:picChg chg="del">
          <ac:chgData name="Niemelä Anna" userId="6cdfaa0f-dbff-4518-8a4b-861e9cde2e44" providerId="ADAL" clId="{BC4C1FE5-ED64-4735-8A33-6177B072B8D0}" dt="2026-06-17T08:38:10" v="103" actId="478"/>
          <ac:picMkLst>
            <pc:docMk/>
            <pc:sldMk cId="247106485" sldId="256"/>
            <ac:picMk id="9" creationId="{92B44E05-CA8C-4FA6-DC7A-57A1A63A8CED}"/>
          </ac:picMkLst>
        </pc:picChg>
        <pc:picChg chg="del">
          <ac:chgData name="Niemelä Anna" userId="6cdfaa0f-dbff-4518-8a4b-861e9cde2e44" providerId="ADAL" clId="{BC4C1FE5-ED64-4735-8A33-6177B072B8D0}" dt="2026-06-17T08:38:40.898" v="107" actId="478"/>
          <ac:picMkLst>
            <pc:docMk/>
            <pc:sldMk cId="247106485" sldId="256"/>
            <ac:picMk id="10" creationId="{5D96637F-C0C3-505A-B0AF-D3300D72EFCD}"/>
          </ac:picMkLst>
        </pc:picChg>
        <pc:picChg chg="del">
          <ac:chgData name="Niemelä Anna" userId="6cdfaa0f-dbff-4518-8a4b-861e9cde2e44" providerId="ADAL" clId="{BC4C1FE5-ED64-4735-8A33-6177B072B8D0}" dt="2026-06-17T08:38:18.238" v="106" actId="478"/>
          <ac:picMkLst>
            <pc:docMk/>
            <pc:sldMk cId="247106485" sldId="256"/>
            <ac:picMk id="11" creationId="{991E1F4B-AEFD-AA7C-D0D3-DE47618D2CBF}"/>
          </ac:picMkLst>
        </pc:picChg>
        <pc:picChg chg="del">
          <ac:chgData name="Niemelä Anna" userId="6cdfaa0f-dbff-4518-8a4b-861e9cde2e44" providerId="ADAL" clId="{BC4C1FE5-ED64-4735-8A33-6177B072B8D0}" dt="2026-06-17T08:38:40.898" v="107" actId="478"/>
          <ac:picMkLst>
            <pc:docMk/>
            <pc:sldMk cId="247106485" sldId="256"/>
            <ac:picMk id="1026" creationId="{97F97CBC-FCF5-0156-1AFF-494438F76207}"/>
          </ac:picMkLst>
        </pc:picChg>
        <pc:picChg chg="del mod">
          <ac:chgData name="Niemelä Anna" userId="6cdfaa0f-dbff-4518-8a4b-861e9cde2e44" providerId="ADAL" clId="{BC4C1FE5-ED64-4735-8A33-6177B072B8D0}" dt="2026-06-17T08:38:40.898" v="107" actId="478"/>
          <ac:picMkLst>
            <pc:docMk/>
            <pc:sldMk cId="247106485" sldId="256"/>
            <ac:picMk id="1038" creationId="{02593F0D-5E21-349C-FBAD-1B91B6551B46}"/>
          </ac:picMkLst>
        </pc:picChg>
      </pc:sldChg>
      <pc:sldChg chg="delSp mod">
        <pc:chgData name="Niemelä Anna" userId="6cdfaa0f-dbff-4518-8a4b-861e9cde2e44" providerId="ADAL" clId="{BC4C1FE5-ED64-4735-8A33-6177B072B8D0}" dt="2026-06-17T08:37:57.354" v="101" actId="478"/>
        <pc:sldMkLst>
          <pc:docMk/>
          <pc:sldMk cId="1080149600" sldId="1347"/>
        </pc:sldMkLst>
        <pc:spChg chg="del">
          <ac:chgData name="Niemelä Anna" userId="6cdfaa0f-dbff-4518-8a4b-861e9cde2e44" providerId="ADAL" clId="{BC4C1FE5-ED64-4735-8A33-6177B072B8D0}" dt="2026-06-17T08:37:57.354" v="101" actId="478"/>
          <ac:spMkLst>
            <pc:docMk/>
            <pc:sldMk cId="1080149600" sldId="1347"/>
            <ac:spMk id="8" creationId="{A17BD1F2-6C51-64B0-DEC7-9EC80E5A146B}"/>
          </ac:spMkLst>
        </pc:spChg>
      </pc:sldChg>
      <pc:sldChg chg="modSp mod">
        <pc:chgData name="Niemelä Anna" userId="6cdfaa0f-dbff-4518-8a4b-861e9cde2e44" providerId="ADAL" clId="{BC4C1FE5-ED64-4735-8A33-6177B072B8D0}" dt="2026-06-17T08:37:47.560" v="100" actId="14100"/>
        <pc:sldMkLst>
          <pc:docMk/>
          <pc:sldMk cId="1708238087" sldId="1348"/>
        </pc:sldMkLst>
        <pc:spChg chg="mod">
          <ac:chgData name="Niemelä Anna" userId="6cdfaa0f-dbff-4518-8a4b-861e9cde2e44" providerId="ADAL" clId="{BC4C1FE5-ED64-4735-8A33-6177B072B8D0}" dt="2026-06-17T08:37:47.560" v="100" actId="14100"/>
          <ac:spMkLst>
            <pc:docMk/>
            <pc:sldMk cId="1708238087" sldId="1348"/>
            <ac:spMk id="6" creationId="{6148F07A-C406-50C1-6395-3E32CA6C1ED2}"/>
          </ac:spMkLst>
        </pc:spChg>
      </pc:sldChg>
      <pc:sldChg chg="delSp mod">
        <pc:chgData name="Niemelä Anna" userId="6cdfaa0f-dbff-4518-8a4b-861e9cde2e44" providerId="ADAL" clId="{BC4C1FE5-ED64-4735-8A33-6177B072B8D0}" dt="2026-06-17T08:37:19.274" v="91" actId="478"/>
        <pc:sldMkLst>
          <pc:docMk/>
          <pc:sldMk cId="3472682452" sldId="1351"/>
        </pc:sldMkLst>
        <pc:spChg chg="del">
          <ac:chgData name="Niemelä Anna" userId="6cdfaa0f-dbff-4518-8a4b-861e9cde2e44" providerId="ADAL" clId="{BC4C1FE5-ED64-4735-8A33-6177B072B8D0}" dt="2026-06-17T08:37:19.274" v="91" actId="478"/>
          <ac:spMkLst>
            <pc:docMk/>
            <pc:sldMk cId="3472682452" sldId="1351"/>
            <ac:spMk id="11" creationId="{FB2E29BD-320B-61A4-5D6C-E56ADB31B6A3}"/>
          </ac:spMkLst>
        </pc:spChg>
      </pc:sldChg>
      <pc:sldChg chg="delSp add mod">
        <pc:chgData name="Niemelä Anna" userId="6cdfaa0f-dbff-4518-8a4b-861e9cde2e44" providerId="ADAL" clId="{BC4C1FE5-ED64-4735-8A33-6177B072B8D0}" dt="2026-06-17T08:37:08.387" v="89" actId="478"/>
        <pc:sldMkLst>
          <pc:docMk/>
          <pc:sldMk cId="3177461162" sldId="1352"/>
        </pc:sldMkLst>
        <pc:spChg chg="del">
          <ac:chgData name="Niemelä Anna" userId="6cdfaa0f-dbff-4518-8a4b-861e9cde2e44" providerId="ADAL" clId="{BC4C1FE5-ED64-4735-8A33-6177B072B8D0}" dt="2026-06-17T08:37:08.387" v="89" actId="478"/>
          <ac:spMkLst>
            <pc:docMk/>
            <pc:sldMk cId="3177461162" sldId="1352"/>
            <ac:spMk id="7" creationId="{E0B7CE77-BD11-10AA-E8C6-B8E7CF6B72B7}"/>
          </ac:spMkLst>
        </pc:spChg>
      </pc:sldChg>
      <pc:sldChg chg="delSp mod">
        <pc:chgData name="Niemelä Anna" userId="6cdfaa0f-dbff-4518-8a4b-861e9cde2e44" providerId="ADAL" clId="{BC4C1FE5-ED64-4735-8A33-6177B072B8D0}" dt="2026-06-17T08:37:14.986" v="90" actId="478"/>
        <pc:sldMkLst>
          <pc:docMk/>
          <pc:sldMk cId="1198154684" sldId="1353"/>
        </pc:sldMkLst>
        <pc:spChg chg="del">
          <ac:chgData name="Niemelä Anna" userId="6cdfaa0f-dbff-4518-8a4b-861e9cde2e44" providerId="ADAL" clId="{BC4C1FE5-ED64-4735-8A33-6177B072B8D0}" dt="2026-06-17T08:37:14.986" v="90" actId="478"/>
          <ac:spMkLst>
            <pc:docMk/>
            <pc:sldMk cId="1198154684" sldId="1353"/>
            <ac:spMk id="13" creationId="{5574B070-B0E0-BDDA-6CC8-99E726462A94}"/>
          </ac:spMkLst>
        </pc:spChg>
      </pc:sldChg>
      <pc:sldChg chg="delSp modSp mod">
        <pc:chgData name="Niemelä Anna" userId="6cdfaa0f-dbff-4518-8a4b-861e9cde2e44" providerId="ADAL" clId="{BC4C1FE5-ED64-4735-8A33-6177B072B8D0}" dt="2026-06-17T08:37:03.884" v="88" actId="478"/>
        <pc:sldMkLst>
          <pc:docMk/>
          <pc:sldMk cId="2796648333" sldId="1354"/>
        </pc:sldMkLst>
        <pc:spChg chg="del">
          <ac:chgData name="Niemelä Anna" userId="6cdfaa0f-dbff-4518-8a4b-861e9cde2e44" providerId="ADAL" clId="{BC4C1FE5-ED64-4735-8A33-6177B072B8D0}" dt="2026-06-17T08:37:03.884" v="88" actId="478"/>
          <ac:spMkLst>
            <pc:docMk/>
            <pc:sldMk cId="2796648333" sldId="1354"/>
            <ac:spMk id="7" creationId="{D8AAADE4-2C4C-9A0C-5E1B-3DE500373AEE}"/>
          </ac:spMkLst>
        </pc:spChg>
        <pc:spChg chg="mod">
          <ac:chgData name="Niemelä Anna" userId="6cdfaa0f-dbff-4518-8a4b-861e9cde2e44" providerId="ADAL" clId="{BC4C1FE5-ED64-4735-8A33-6177B072B8D0}" dt="2026-06-17T08:26:29.117" v="1" actId="20577"/>
          <ac:spMkLst>
            <pc:docMk/>
            <pc:sldMk cId="2796648333" sldId="1354"/>
            <ac:spMk id="8" creationId="{70073023-C9F0-05AC-96FA-B17D4F0F7F4A}"/>
          </ac:spMkLst>
        </pc:spChg>
      </pc:sldChg>
      <pc:sldChg chg="delSp mod">
        <pc:chgData name="Niemelä Anna" userId="6cdfaa0f-dbff-4518-8a4b-861e9cde2e44" providerId="ADAL" clId="{BC4C1FE5-ED64-4735-8A33-6177B072B8D0}" dt="2026-06-17T08:36:58.680" v="87" actId="478"/>
        <pc:sldMkLst>
          <pc:docMk/>
          <pc:sldMk cId="3877763596" sldId="1355"/>
        </pc:sldMkLst>
        <pc:spChg chg="del">
          <ac:chgData name="Niemelä Anna" userId="6cdfaa0f-dbff-4518-8a4b-861e9cde2e44" providerId="ADAL" clId="{BC4C1FE5-ED64-4735-8A33-6177B072B8D0}" dt="2026-06-17T08:36:58.680" v="87" actId="478"/>
          <ac:spMkLst>
            <pc:docMk/>
            <pc:sldMk cId="3877763596" sldId="1355"/>
            <ac:spMk id="12" creationId="{89B9264A-3214-ECE6-DD20-638D9A2A0045}"/>
          </ac:spMkLst>
        </pc:spChg>
      </pc:sldChg>
      <pc:sldChg chg="delSp mod">
        <pc:chgData name="Niemelä Anna" userId="6cdfaa0f-dbff-4518-8a4b-861e9cde2e44" providerId="ADAL" clId="{BC4C1FE5-ED64-4735-8A33-6177B072B8D0}" dt="2026-06-17T08:36:54.004" v="86" actId="478"/>
        <pc:sldMkLst>
          <pc:docMk/>
          <pc:sldMk cId="3200770623" sldId="1356"/>
        </pc:sldMkLst>
        <pc:spChg chg="del">
          <ac:chgData name="Niemelä Anna" userId="6cdfaa0f-dbff-4518-8a4b-861e9cde2e44" providerId="ADAL" clId="{BC4C1FE5-ED64-4735-8A33-6177B072B8D0}" dt="2026-06-17T08:36:54.004" v="86" actId="478"/>
          <ac:spMkLst>
            <pc:docMk/>
            <pc:sldMk cId="3200770623" sldId="1356"/>
            <ac:spMk id="8" creationId="{8A39B14B-7927-B503-164F-481DF1CBB16D}"/>
          </ac:spMkLst>
        </pc:spChg>
      </pc:sldChg>
      <pc:sldChg chg="delSp modSp mod">
        <pc:chgData name="Niemelä Anna" userId="6cdfaa0f-dbff-4518-8a4b-861e9cde2e44" providerId="ADAL" clId="{BC4C1FE5-ED64-4735-8A33-6177B072B8D0}" dt="2026-06-17T08:36:49.626" v="85" actId="478"/>
        <pc:sldMkLst>
          <pc:docMk/>
          <pc:sldMk cId="492326013" sldId="1357"/>
        </pc:sldMkLst>
        <pc:spChg chg="del mod">
          <ac:chgData name="Niemelä Anna" userId="6cdfaa0f-dbff-4518-8a4b-861e9cde2e44" providerId="ADAL" clId="{BC4C1FE5-ED64-4735-8A33-6177B072B8D0}" dt="2026-06-17T08:36:49.626" v="85" actId="478"/>
          <ac:spMkLst>
            <pc:docMk/>
            <pc:sldMk cId="492326013" sldId="1357"/>
            <ac:spMk id="9" creationId="{6289143E-4A79-2C41-9991-B3AF99A3221B}"/>
          </ac:spMkLst>
        </pc:spChg>
      </pc:sldChg>
      <pc:sldChg chg="addSp delSp modSp mod">
        <pc:chgData name="Niemelä Anna" userId="6cdfaa0f-dbff-4518-8a4b-861e9cde2e44" providerId="ADAL" clId="{BC4C1FE5-ED64-4735-8A33-6177B072B8D0}" dt="2026-06-17T09:20:32.636" v="641" actId="255"/>
        <pc:sldMkLst>
          <pc:docMk/>
          <pc:sldMk cId="2941065335" sldId="1362"/>
        </pc:sldMkLst>
        <pc:spChg chg="mod">
          <ac:chgData name="Niemelä Anna" userId="6cdfaa0f-dbff-4518-8a4b-861e9cde2e44" providerId="ADAL" clId="{BC4C1FE5-ED64-4735-8A33-6177B072B8D0}" dt="2026-06-17T09:20:32.636" v="641" actId="255"/>
          <ac:spMkLst>
            <pc:docMk/>
            <pc:sldMk cId="2941065335" sldId="1362"/>
            <ac:spMk id="3" creationId="{D8284346-4D84-99CC-7E1F-983C47EA348B}"/>
          </ac:spMkLst>
        </pc:spChg>
        <pc:picChg chg="del mod">
          <ac:chgData name="Niemelä Anna" userId="6cdfaa0f-dbff-4518-8a4b-861e9cde2e44" providerId="ADAL" clId="{BC4C1FE5-ED64-4735-8A33-6177B072B8D0}" dt="2026-06-17T09:20:12.775" v="634" actId="478"/>
          <ac:picMkLst>
            <pc:docMk/>
            <pc:sldMk cId="2941065335" sldId="1362"/>
            <ac:picMk id="7" creationId="{E47F2E71-B2AB-8C07-5660-BFBC7111D210}"/>
          </ac:picMkLst>
        </pc:picChg>
        <pc:picChg chg="add del mod">
          <ac:chgData name="Niemelä Anna" userId="6cdfaa0f-dbff-4518-8a4b-861e9cde2e44" providerId="ADAL" clId="{BC4C1FE5-ED64-4735-8A33-6177B072B8D0}" dt="2026-06-17T09:19:36.648" v="630" actId="478"/>
          <ac:picMkLst>
            <pc:docMk/>
            <pc:sldMk cId="2941065335" sldId="1362"/>
            <ac:picMk id="9" creationId="{407BD32E-F89A-6CEE-8C8E-355101EF967C}"/>
          </ac:picMkLst>
        </pc:picChg>
        <pc:picChg chg="add mod">
          <ac:chgData name="Niemelä Anna" userId="6cdfaa0f-dbff-4518-8a4b-861e9cde2e44" providerId="ADAL" clId="{BC4C1FE5-ED64-4735-8A33-6177B072B8D0}" dt="2026-06-17T09:20:23.943" v="639" actId="1076"/>
          <ac:picMkLst>
            <pc:docMk/>
            <pc:sldMk cId="2941065335" sldId="1362"/>
            <ac:picMk id="11" creationId="{5F1D6DFC-1B2A-F46A-CF89-963C44B9D1F2}"/>
          </ac:picMkLst>
        </pc:picChg>
      </pc:sldChg>
      <pc:sldChg chg="addSp delSp modSp mod">
        <pc:chgData name="Niemelä Anna" userId="6cdfaa0f-dbff-4518-8a4b-861e9cde2e44" providerId="ADAL" clId="{BC4C1FE5-ED64-4735-8A33-6177B072B8D0}" dt="2026-06-17T09:40:39.491" v="695" actId="20577"/>
        <pc:sldMkLst>
          <pc:docMk/>
          <pc:sldMk cId="1926708384" sldId="1363"/>
        </pc:sldMkLst>
        <pc:spChg chg="mod">
          <ac:chgData name="Niemelä Anna" userId="6cdfaa0f-dbff-4518-8a4b-861e9cde2e44" providerId="ADAL" clId="{BC4C1FE5-ED64-4735-8A33-6177B072B8D0}" dt="2026-06-17T09:40:39.491" v="695" actId="20577"/>
          <ac:spMkLst>
            <pc:docMk/>
            <pc:sldMk cId="1926708384" sldId="1363"/>
            <ac:spMk id="2" creationId="{4098C1B7-0DB9-46DA-0C23-DBDE100302C1}"/>
          </ac:spMkLst>
        </pc:spChg>
        <pc:spChg chg="mod">
          <ac:chgData name="Niemelä Anna" userId="6cdfaa0f-dbff-4518-8a4b-861e9cde2e44" providerId="ADAL" clId="{BC4C1FE5-ED64-4735-8A33-6177B072B8D0}" dt="2026-06-17T09:23:36.967" v="657" actId="14100"/>
          <ac:spMkLst>
            <pc:docMk/>
            <pc:sldMk cId="1926708384" sldId="1363"/>
            <ac:spMk id="3" creationId="{A01688D1-A2E8-D30B-CD69-7E6B631F7892}"/>
          </ac:spMkLst>
        </pc:spChg>
        <pc:spChg chg="add mod">
          <ac:chgData name="Niemelä Anna" userId="6cdfaa0f-dbff-4518-8a4b-861e9cde2e44" providerId="ADAL" clId="{BC4C1FE5-ED64-4735-8A33-6177B072B8D0}" dt="2026-06-17T09:25:33.522" v="669" actId="208"/>
          <ac:spMkLst>
            <pc:docMk/>
            <pc:sldMk cId="1926708384" sldId="1363"/>
            <ac:spMk id="15" creationId="{42E32E34-2803-C96E-4ACB-FEA805824892}"/>
          </ac:spMkLst>
        </pc:spChg>
        <pc:spChg chg="add mod">
          <ac:chgData name="Niemelä Anna" userId="6cdfaa0f-dbff-4518-8a4b-861e9cde2e44" providerId="ADAL" clId="{BC4C1FE5-ED64-4735-8A33-6177B072B8D0}" dt="2026-06-17T09:26:10.480" v="682" actId="1076"/>
          <ac:spMkLst>
            <pc:docMk/>
            <pc:sldMk cId="1926708384" sldId="1363"/>
            <ac:spMk id="16" creationId="{9CDCD13C-7281-0E05-54AC-95E4A7AA6B88}"/>
          </ac:spMkLst>
        </pc:spChg>
        <pc:graphicFrameChg chg="add del mod">
          <ac:chgData name="Niemelä Anna" userId="6cdfaa0f-dbff-4518-8a4b-861e9cde2e44" providerId="ADAL" clId="{BC4C1FE5-ED64-4735-8A33-6177B072B8D0}" dt="2026-06-17T09:22:53.890" v="653" actId="478"/>
          <ac:graphicFrameMkLst>
            <pc:docMk/>
            <pc:sldMk cId="1926708384" sldId="1363"/>
            <ac:graphicFrameMk id="6" creationId="{8DEA72B9-874B-F191-2A09-38290386A0EC}"/>
          </ac:graphicFrameMkLst>
        </pc:graphicFrameChg>
        <pc:picChg chg="add mod">
          <ac:chgData name="Niemelä Anna" userId="6cdfaa0f-dbff-4518-8a4b-861e9cde2e44" providerId="ADAL" clId="{BC4C1FE5-ED64-4735-8A33-6177B072B8D0}" dt="2026-06-17T09:24:56.918" v="665" actId="1076"/>
          <ac:picMkLst>
            <pc:docMk/>
            <pc:sldMk cId="1926708384" sldId="1363"/>
            <ac:picMk id="8" creationId="{D6B9D1F3-5E36-96B4-33D3-46C14146174F}"/>
          </ac:picMkLst>
        </pc:picChg>
        <pc:picChg chg="add mod">
          <ac:chgData name="Niemelä Anna" userId="6cdfaa0f-dbff-4518-8a4b-861e9cde2e44" providerId="ADAL" clId="{BC4C1FE5-ED64-4735-8A33-6177B072B8D0}" dt="2026-06-17T09:24:33.781" v="662" actId="1076"/>
          <ac:picMkLst>
            <pc:docMk/>
            <pc:sldMk cId="1926708384" sldId="1363"/>
            <ac:picMk id="9" creationId="{B32637D9-3442-8F59-01C9-A3B08E7A2EB7}"/>
          </ac:picMkLst>
        </pc:picChg>
        <pc:picChg chg="add mod">
          <ac:chgData name="Niemelä Anna" userId="6cdfaa0f-dbff-4518-8a4b-861e9cde2e44" providerId="ADAL" clId="{BC4C1FE5-ED64-4735-8A33-6177B072B8D0}" dt="2026-06-17T09:24:33.781" v="662" actId="1076"/>
          <ac:picMkLst>
            <pc:docMk/>
            <pc:sldMk cId="1926708384" sldId="1363"/>
            <ac:picMk id="10" creationId="{DF9F4A19-E2BB-DD48-6F78-589D002D8DC0}"/>
          </ac:picMkLst>
        </pc:picChg>
        <pc:picChg chg="add mod">
          <ac:chgData name="Niemelä Anna" userId="6cdfaa0f-dbff-4518-8a4b-861e9cde2e44" providerId="ADAL" clId="{BC4C1FE5-ED64-4735-8A33-6177B072B8D0}" dt="2026-06-17T09:24:33.781" v="662" actId="1076"/>
          <ac:picMkLst>
            <pc:docMk/>
            <pc:sldMk cId="1926708384" sldId="1363"/>
            <ac:picMk id="11" creationId="{47F2007B-C6A8-F08B-5CD4-76FA39DA63C9}"/>
          </ac:picMkLst>
        </pc:picChg>
        <pc:picChg chg="add mod">
          <ac:chgData name="Niemelä Anna" userId="6cdfaa0f-dbff-4518-8a4b-861e9cde2e44" providerId="ADAL" clId="{BC4C1FE5-ED64-4735-8A33-6177B072B8D0}" dt="2026-06-17T09:24:33.781" v="662" actId="1076"/>
          <ac:picMkLst>
            <pc:docMk/>
            <pc:sldMk cId="1926708384" sldId="1363"/>
            <ac:picMk id="12" creationId="{DEC00E59-6A01-6662-A272-F7C3B7B0790B}"/>
          </ac:picMkLst>
        </pc:picChg>
        <pc:picChg chg="add mod">
          <ac:chgData name="Niemelä Anna" userId="6cdfaa0f-dbff-4518-8a4b-861e9cde2e44" providerId="ADAL" clId="{BC4C1FE5-ED64-4735-8A33-6177B072B8D0}" dt="2026-06-17T09:24:33.781" v="662" actId="1076"/>
          <ac:picMkLst>
            <pc:docMk/>
            <pc:sldMk cId="1926708384" sldId="1363"/>
            <ac:picMk id="13" creationId="{316653B6-20E7-BD84-2435-4B4456884E10}"/>
          </ac:picMkLst>
        </pc:picChg>
        <pc:picChg chg="add mod">
          <ac:chgData name="Niemelä Anna" userId="6cdfaa0f-dbff-4518-8a4b-861e9cde2e44" providerId="ADAL" clId="{BC4C1FE5-ED64-4735-8A33-6177B072B8D0}" dt="2026-06-17T09:25:00.586" v="666" actId="1076"/>
          <ac:picMkLst>
            <pc:docMk/>
            <pc:sldMk cId="1926708384" sldId="1363"/>
            <ac:picMk id="14" creationId="{69EDE899-5333-00FE-D7F2-B531CA84B85B}"/>
          </ac:picMkLst>
        </pc:picChg>
      </pc:sldChg>
      <pc:sldChg chg="addSp delSp modSp new mod">
        <pc:chgData name="Niemelä Anna" userId="6cdfaa0f-dbff-4518-8a4b-861e9cde2e44" providerId="ADAL" clId="{BC4C1FE5-ED64-4735-8A33-6177B072B8D0}" dt="2026-06-17T09:20:48.322" v="645" actId="1076"/>
        <pc:sldMkLst>
          <pc:docMk/>
          <pc:sldMk cId="368233627" sldId="1364"/>
        </pc:sldMkLst>
        <pc:spChg chg="del">
          <ac:chgData name="Niemelä Anna" userId="6cdfaa0f-dbff-4518-8a4b-861e9cde2e44" providerId="ADAL" clId="{BC4C1FE5-ED64-4735-8A33-6177B072B8D0}" dt="2026-06-17T09:20:45.643" v="643" actId="478"/>
          <ac:spMkLst>
            <pc:docMk/>
            <pc:sldMk cId="368233627" sldId="1364"/>
            <ac:spMk id="3" creationId="{4DC71787-C1E1-085D-2F22-0CF70A3303A0}"/>
          </ac:spMkLst>
        </pc:spChg>
        <pc:picChg chg="add mod">
          <ac:chgData name="Niemelä Anna" userId="6cdfaa0f-dbff-4518-8a4b-861e9cde2e44" providerId="ADAL" clId="{BC4C1FE5-ED64-4735-8A33-6177B072B8D0}" dt="2026-06-17T09:20:48.322" v="645" actId="1076"/>
          <ac:picMkLst>
            <pc:docMk/>
            <pc:sldMk cId="368233627" sldId="1364"/>
            <ac:picMk id="6" creationId="{F284FBD0-B2F3-F48C-9A76-B68CE9A1D0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41E20-9143-4C56-995A-8C378B576F6F}" type="datetimeFigureOut">
              <a:rPr lang="fi-FI" smtClean="0"/>
              <a:t>17.6.2026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07B25-4737-49CC-A411-E489D41AB33B}" type="slidenum">
              <a:rPr lang="fi-FI" smtClean="0"/>
              <a:t>‹#›</a:t>
            </a:fld>
            <a:endParaRPr lang="fi-FI"/>
          </a:p>
        </p:txBody>
      </p:sp>
    </p:spTree>
    <p:extLst>
      <p:ext uri="{BB962C8B-B14F-4D97-AF65-F5344CB8AC3E}">
        <p14:creationId xmlns:p14="http://schemas.microsoft.com/office/powerpoint/2010/main" val="179509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2807B25-4737-49CC-A411-E489D41AB33B}" type="slidenum">
              <a:rPr lang="fi-FI" smtClean="0"/>
              <a:t>12</a:t>
            </a:fld>
            <a:endParaRPr lang="fi-FI"/>
          </a:p>
        </p:txBody>
      </p:sp>
    </p:spTree>
    <p:extLst>
      <p:ext uri="{BB962C8B-B14F-4D97-AF65-F5344CB8AC3E}">
        <p14:creationId xmlns:p14="http://schemas.microsoft.com/office/powerpoint/2010/main" val="3308336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EUROfusion Values</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286465"/>
            <a:ext cx="9861239" cy="620251"/>
          </a:xfrm>
        </p:spPr>
        <p:txBody>
          <a:bodyPr>
            <a:normAutofit fontScale="90000"/>
          </a:bodyPr>
          <a:lstStyle/>
          <a:p>
            <a:r>
              <a:rPr lang="en-US" dirty="0"/>
              <a:t>Status of linear GK pedestal surrogate model for MAST-U</a:t>
            </a:r>
            <a:endParaRPr lang="en-US" sz="2500"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6" y="3693074"/>
            <a:ext cx="11450931" cy="1625160"/>
          </a:xfrm>
        </p:spPr>
        <p:txBody>
          <a:bodyPr vert="horz" lIns="91440" tIns="45720" rIns="91440" bIns="45720" rtlCol="0" anchor="t">
            <a:noAutofit/>
          </a:bodyPr>
          <a:lstStyle/>
          <a:p>
            <a:r>
              <a:rPr lang="en-US" sz="1800" dirty="0"/>
              <a:t>Anna Niemelä</a:t>
            </a:r>
            <a:endParaRPr lang="en-US" sz="1800" dirty="0">
              <a:cs typeface="Calibri"/>
            </a:endParaRP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vert="horz" lIns="91440" tIns="45720" rIns="91440" bIns="45720" rtlCol="0" anchor="t">
            <a:normAutofit/>
          </a:bodyPr>
          <a:lstStyle/>
          <a:p>
            <a:r>
              <a:rPr lang="en-US" b="1" dirty="0"/>
              <a:t>Annual in-person meeting TSVV-H, 17.6.</a:t>
            </a:r>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B6A47B-5D3C-916C-AF2E-BD7C2B1802B0}"/>
              </a:ext>
            </a:extLst>
          </p:cNvPr>
          <p:cNvPicPr>
            <a:picLocks noChangeAspect="1"/>
          </p:cNvPicPr>
          <p:nvPr/>
        </p:nvPicPr>
        <p:blipFill>
          <a:blip r:embed="rId2"/>
          <a:stretch>
            <a:fillRect/>
          </a:stretch>
        </p:blipFill>
        <p:spPr>
          <a:xfrm>
            <a:off x="7277038" y="195448"/>
            <a:ext cx="3407351" cy="5536870"/>
          </a:xfrm>
          <a:prstGeom prst="rect">
            <a:avLst/>
          </a:prstGeom>
        </p:spPr>
      </p:pic>
      <p:sp>
        <p:nvSpPr>
          <p:cNvPr id="2" name="Title 1">
            <a:extLst>
              <a:ext uri="{FF2B5EF4-FFF2-40B4-BE49-F238E27FC236}">
                <a16:creationId xmlns:a16="http://schemas.microsoft.com/office/drawing/2014/main" id="{2FECD7BF-8241-74EE-79A8-21D6846B1B3B}"/>
              </a:ext>
            </a:extLst>
          </p:cNvPr>
          <p:cNvSpPr>
            <a:spLocks noGrp="1"/>
          </p:cNvSpPr>
          <p:nvPr>
            <p:ph type="title"/>
          </p:nvPr>
        </p:nvSpPr>
        <p:spPr/>
        <p:txBody>
          <a:bodyPr/>
          <a:lstStyle/>
          <a:p>
            <a:r>
              <a:rPr lang="en-US">
                <a:ea typeface="Calibri"/>
                <a:cs typeface="Arial"/>
              </a:rPr>
              <a:t>Results of MH models: Generalization tests</a:t>
            </a:r>
            <a:endParaRPr lang="en-US"/>
          </a:p>
        </p:txBody>
      </p:sp>
      <p:sp>
        <p:nvSpPr>
          <p:cNvPr id="3" name="Content Placeholder 2">
            <a:extLst>
              <a:ext uri="{FF2B5EF4-FFF2-40B4-BE49-F238E27FC236}">
                <a16:creationId xmlns:a16="http://schemas.microsoft.com/office/drawing/2014/main" id="{89A848FA-1A61-2E09-DBA5-C18BB8FE8868}"/>
              </a:ext>
            </a:extLst>
          </p:cNvPr>
          <p:cNvSpPr>
            <a:spLocks noGrp="1"/>
          </p:cNvSpPr>
          <p:nvPr>
            <p:ph idx="1"/>
          </p:nvPr>
        </p:nvSpPr>
        <p:spPr>
          <a:xfrm>
            <a:off x="1094509" y="5735283"/>
            <a:ext cx="5343492" cy="730684"/>
          </a:xfrm>
        </p:spPr>
        <p:txBody>
          <a:bodyPr vert="horz" lIns="91440" tIns="45720" rIns="91440" bIns="45720" rtlCol="0" anchor="t">
            <a:normAutofit/>
          </a:bodyPr>
          <a:lstStyle/>
          <a:p>
            <a:pPr marL="0" indent="0" algn="ctr">
              <a:buNone/>
            </a:pPr>
            <a:r>
              <a:rPr lang="en-US" sz="1800">
                <a:solidFill>
                  <a:schemeClr val="tx2">
                    <a:lumMod val="49000"/>
                  </a:schemeClr>
                </a:solidFill>
                <a:ea typeface="Calibri"/>
                <a:cs typeface="Arial"/>
              </a:rPr>
              <a:t>Dense scan of radial position and wavenumber for an unseen plasma equilibrium</a:t>
            </a:r>
            <a:endParaRPr lang="en-US" sz="1800">
              <a:solidFill>
                <a:schemeClr val="tx2">
                  <a:lumMod val="49000"/>
                </a:schemeClr>
              </a:solidFill>
              <a:ea typeface="Calibri"/>
            </a:endParaRPr>
          </a:p>
        </p:txBody>
      </p:sp>
      <p:sp>
        <p:nvSpPr>
          <p:cNvPr id="5" name="Slide Number Placeholder 4">
            <a:extLst>
              <a:ext uri="{FF2B5EF4-FFF2-40B4-BE49-F238E27FC236}">
                <a16:creationId xmlns:a16="http://schemas.microsoft.com/office/drawing/2014/main" id="{D0FE9F3F-C8BB-381F-21FB-C455ADB9A153}"/>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pic>
        <p:nvPicPr>
          <p:cNvPr id="7" name="Picture 6">
            <a:extLst>
              <a:ext uri="{FF2B5EF4-FFF2-40B4-BE49-F238E27FC236}">
                <a16:creationId xmlns:a16="http://schemas.microsoft.com/office/drawing/2014/main" id="{1843FD29-375F-F258-0FD8-C20AB1AAA844}"/>
              </a:ext>
            </a:extLst>
          </p:cNvPr>
          <p:cNvPicPr>
            <a:picLocks noChangeAspect="1"/>
          </p:cNvPicPr>
          <p:nvPr/>
        </p:nvPicPr>
        <p:blipFill>
          <a:blip r:embed="rId3"/>
          <a:stretch>
            <a:fillRect/>
          </a:stretch>
        </p:blipFill>
        <p:spPr>
          <a:xfrm>
            <a:off x="1435182" y="982003"/>
            <a:ext cx="4660571" cy="4745553"/>
          </a:xfrm>
          <a:prstGeom prst="rect">
            <a:avLst/>
          </a:prstGeom>
        </p:spPr>
      </p:pic>
      <p:sp>
        <p:nvSpPr>
          <p:cNvPr id="10" name="Content Placeholder 2">
            <a:extLst>
              <a:ext uri="{FF2B5EF4-FFF2-40B4-BE49-F238E27FC236}">
                <a16:creationId xmlns:a16="http://schemas.microsoft.com/office/drawing/2014/main" id="{8010B0AA-56AC-AEAE-58BC-2A3643319971}"/>
              </a:ext>
            </a:extLst>
          </p:cNvPr>
          <p:cNvSpPr txBox="1">
            <a:spLocks/>
          </p:cNvSpPr>
          <p:nvPr/>
        </p:nvSpPr>
        <p:spPr>
          <a:xfrm>
            <a:off x="6442363" y="5729345"/>
            <a:ext cx="5343492" cy="730684"/>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800">
                <a:solidFill>
                  <a:schemeClr val="tx2">
                    <a:lumMod val="49000"/>
                  </a:schemeClr>
                </a:solidFill>
                <a:ea typeface="Calibri"/>
                <a:cs typeface="Arial"/>
              </a:rPr>
              <a:t>Scan of input parameter beta, at fixed radial location/wavenumber</a:t>
            </a:r>
            <a:endParaRPr lang="en-US"/>
          </a:p>
        </p:txBody>
      </p:sp>
    </p:spTree>
    <p:extLst>
      <p:ext uri="{BB962C8B-B14F-4D97-AF65-F5344CB8AC3E}">
        <p14:creationId xmlns:p14="http://schemas.microsoft.com/office/powerpoint/2010/main" val="49232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6155-2EA7-0E70-9224-4A2D6AB724FD}"/>
              </a:ext>
            </a:extLst>
          </p:cNvPr>
          <p:cNvSpPr>
            <a:spLocks noGrp="1"/>
          </p:cNvSpPr>
          <p:nvPr>
            <p:ph type="title"/>
          </p:nvPr>
        </p:nvSpPr>
        <p:spPr>
          <a:xfrm>
            <a:off x="983432" y="314819"/>
            <a:ext cx="9451776" cy="457200"/>
          </a:xfrm>
        </p:spPr>
        <p:txBody>
          <a:bodyPr/>
          <a:lstStyle/>
          <a:p>
            <a:r>
              <a:rPr lang="fi-FI" dirty="0" err="1"/>
              <a:t>Ongoing</a:t>
            </a:r>
            <a:r>
              <a:rPr lang="fi-FI" dirty="0"/>
              <a:t>/</a:t>
            </a:r>
            <a:r>
              <a:rPr lang="fi-FI" dirty="0" err="1"/>
              <a:t>future</a:t>
            </a:r>
            <a:r>
              <a:rPr lang="fi-FI" dirty="0"/>
              <a:t> </a:t>
            </a:r>
            <a:r>
              <a:rPr lang="fi-FI" dirty="0" err="1"/>
              <a:t>work</a:t>
            </a:r>
            <a:r>
              <a:rPr lang="fi-FI" dirty="0"/>
              <a:t>: </a:t>
            </a:r>
            <a:r>
              <a:rPr lang="fi-FI" dirty="0" err="1"/>
              <a:t>Expanding</a:t>
            </a:r>
            <a:r>
              <a:rPr lang="fi-FI" dirty="0"/>
              <a:t> </a:t>
            </a:r>
            <a:r>
              <a:rPr lang="fi-FI" dirty="0" err="1"/>
              <a:t>training</a:t>
            </a:r>
            <a:r>
              <a:rPr lang="fi-FI" dirty="0"/>
              <a:t> dataset to cover </a:t>
            </a:r>
            <a:r>
              <a:rPr lang="fi-FI" dirty="0" err="1"/>
              <a:t>parameter</a:t>
            </a:r>
            <a:r>
              <a:rPr lang="fi-FI" dirty="0"/>
              <a:t> </a:t>
            </a:r>
            <a:r>
              <a:rPr lang="fi-FI" dirty="0" err="1"/>
              <a:t>space</a:t>
            </a:r>
            <a:r>
              <a:rPr lang="fi-FI" dirty="0"/>
              <a:t> of </a:t>
            </a:r>
            <a:r>
              <a:rPr lang="fi-FI" dirty="0" err="1"/>
              <a:t>recent</a:t>
            </a:r>
            <a:r>
              <a:rPr lang="fi-FI" dirty="0"/>
              <a:t> MAST-U </a:t>
            </a:r>
            <a:r>
              <a:rPr lang="fi-FI" dirty="0" err="1"/>
              <a:t>campaigns</a:t>
            </a:r>
            <a:endParaRPr lang="fi-FI" dirty="0"/>
          </a:p>
        </p:txBody>
      </p:sp>
      <p:sp>
        <p:nvSpPr>
          <p:cNvPr id="3" name="Content Placeholder 2">
            <a:extLst>
              <a:ext uri="{FF2B5EF4-FFF2-40B4-BE49-F238E27FC236}">
                <a16:creationId xmlns:a16="http://schemas.microsoft.com/office/drawing/2014/main" id="{D8284346-4D84-99CC-7E1F-983C47EA348B}"/>
              </a:ext>
            </a:extLst>
          </p:cNvPr>
          <p:cNvSpPr>
            <a:spLocks noGrp="1"/>
          </p:cNvSpPr>
          <p:nvPr>
            <p:ph idx="1"/>
          </p:nvPr>
        </p:nvSpPr>
        <p:spPr>
          <a:xfrm>
            <a:off x="527304" y="1521203"/>
            <a:ext cx="5727192" cy="5688632"/>
          </a:xfrm>
        </p:spPr>
        <p:txBody>
          <a:bodyPr/>
          <a:lstStyle/>
          <a:p>
            <a:pPr>
              <a:spcAft>
                <a:spcPts val="1200"/>
              </a:spcAft>
            </a:pPr>
            <a:r>
              <a:rPr lang="en-US" sz="2200" dirty="0"/>
              <a:t>The next step is to </a:t>
            </a:r>
            <a:r>
              <a:rPr lang="en-US" sz="2200" b="1" dirty="0"/>
              <a:t>expand the training dataset beyond a single reference discharge</a:t>
            </a:r>
            <a:r>
              <a:rPr lang="en-US" sz="2200" dirty="0"/>
              <a:t> parameter space</a:t>
            </a:r>
          </a:p>
          <a:p>
            <a:pPr>
              <a:spcAft>
                <a:spcPts val="1200"/>
              </a:spcAft>
            </a:pPr>
            <a:r>
              <a:rPr lang="en-US" sz="2200" dirty="0"/>
              <a:t>Ongoing work will use data from recent MAST-U campaigns to build an automated processing pipeline that extracts experimental inputs, defines sampling bounds, constructs equilibrium inputs, and generates a larger training dataset</a:t>
            </a:r>
          </a:p>
          <a:p>
            <a:pPr>
              <a:spcAft>
                <a:spcPts val="1200"/>
              </a:spcAft>
            </a:pPr>
            <a:r>
              <a:rPr lang="en-US" sz="2200" dirty="0"/>
              <a:t>This will allow fixed assumptions in the current dataset to be gradually relaxed</a:t>
            </a:r>
          </a:p>
          <a:p>
            <a:endParaRPr lang="fi-FI" dirty="0"/>
          </a:p>
        </p:txBody>
      </p:sp>
      <p:sp>
        <p:nvSpPr>
          <p:cNvPr id="4" name="Footer Placeholder 3">
            <a:extLst>
              <a:ext uri="{FF2B5EF4-FFF2-40B4-BE49-F238E27FC236}">
                <a16:creationId xmlns:a16="http://schemas.microsoft.com/office/drawing/2014/main" id="{6F156991-77D6-3393-F8F2-743FBE6865DA}"/>
              </a:ext>
            </a:extLst>
          </p:cNvPr>
          <p:cNvSpPr>
            <a:spLocks noGrp="1"/>
          </p:cNvSpPr>
          <p:nvPr>
            <p:ph type="ftr" sz="quarter" idx="11"/>
          </p:nvPr>
        </p:nvSpPr>
        <p:spPr/>
        <p:txBody>
          <a:bodyPr/>
          <a:lstStyle/>
          <a:p>
            <a:r>
              <a:rPr lang="en-GB">
                <a:solidFill>
                  <a:prstClr val="white"/>
                </a:solidFill>
              </a:rPr>
              <a:t>Author | Event | dd Month yyyy</a:t>
            </a:r>
          </a:p>
        </p:txBody>
      </p:sp>
      <p:sp>
        <p:nvSpPr>
          <p:cNvPr id="5" name="Slide Number Placeholder 4">
            <a:extLst>
              <a:ext uri="{FF2B5EF4-FFF2-40B4-BE49-F238E27FC236}">
                <a16:creationId xmlns:a16="http://schemas.microsoft.com/office/drawing/2014/main" id="{405BA2BF-DB3B-A5F3-3C31-2E6408D1B59B}"/>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pic>
        <p:nvPicPr>
          <p:cNvPr id="11" name="Picture 10">
            <a:extLst>
              <a:ext uri="{FF2B5EF4-FFF2-40B4-BE49-F238E27FC236}">
                <a16:creationId xmlns:a16="http://schemas.microsoft.com/office/drawing/2014/main" id="{5F1D6DFC-1B2A-F46A-CF89-963C44B9D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641" y="1280160"/>
            <a:ext cx="3086216" cy="4988187"/>
          </a:xfrm>
          <a:prstGeom prst="rect">
            <a:avLst/>
          </a:prstGeom>
        </p:spPr>
      </p:pic>
    </p:spTree>
    <p:extLst>
      <p:ext uri="{BB962C8B-B14F-4D97-AF65-F5344CB8AC3E}">
        <p14:creationId xmlns:p14="http://schemas.microsoft.com/office/powerpoint/2010/main" val="294106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C1B7-0DB9-46DA-0C23-DBDE100302C1}"/>
              </a:ext>
            </a:extLst>
          </p:cNvPr>
          <p:cNvSpPr>
            <a:spLocks noGrp="1"/>
          </p:cNvSpPr>
          <p:nvPr>
            <p:ph type="title"/>
          </p:nvPr>
        </p:nvSpPr>
        <p:spPr/>
        <p:txBody>
          <a:bodyPr/>
          <a:lstStyle/>
          <a:p>
            <a:r>
              <a:rPr lang="fi-FI" dirty="0"/>
              <a:t>Using </a:t>
            </a:r>
            <a:r>
              <a:rPr lang="fi-FI" dirty="0" err="1"/>
              <a:t>the</a:t>
            </a:r>
            <a:r>
              <a:rPr lang="fi-FI" dirty="0"/>
              <a:t> GK </a:t>
            </a:r>
            <a:r>
              <a:rPr lang="fi-FI" dirty="0" err="1"/>
              <a:t>surrogate</a:t>
            </a:r>
            <a:r>
              <a:rPr lang="fi-FI" dirty="0"/>
              <a:t> </a:t>
            </a:r>
            <a:r>
              <a:rPr lang="fi-FI" dirty="0" err="1"/>
              <a:t>models</a:t>
            </a:r>
            <a:endParaRPr lang="fi-FI" dirty="0"/>
          </a:p>
        </p:txBody>
      </p:sp>
      <p:sp>
        <p:nvSpPr>
          <p:cNvPr id="3" name="Content Placeholder 2">
            <a:extLst>
              <a:ext uri="{FF2B5EF4-FFF2-40B4-BE49-F238E27FC236}">
                <a16:creationId xmlns:a16="http://schemas.microsoft.com/office/drawing/2014/main" id="{A01688D1-A2E8-D30B-CD69-7E6B631F7892}"/>
              </a:ext>
            </a:extLst>
          </p:cNvPr>
          <p:cNvSpPr>
            <a:spLocks noGrp="1"/>
          </p:cNvSpPr>
          <p:nvPr>
            <p:ph idx="1"/>
          </p:nvPr>
        </p:nvSpPr>
        <p:spPr>
          <a:xfrm>
            <a:off x="609600" y="1586520"/>
            <a:ext cx="4582886" cy="5688632"/>
          </a:xfrm>
        </p:spPr>
        <p:txBody>
          <a:bodyPr/>
          <a:lstStyle/>
          <a:p>
            <a:pPr marL="0" indent="0">
              <a:buNone/>
            </a:pPr>
            <a:r>
              <a:rPr lang="fi-FI" dirty="0" err="1"/>
              <a:t>What</a:t>
            </a:r>
            <a:r>
              <a:rPr lang="fi-FI" dirty="0"/>
              <a:t> </a:t>
            </a:r>
            <a:r>
              <a:rPr lang="fi-FI" dirty="0" err="1"/>
              <a:t>we</a:t>
            </a:r>
            <a:r>
              <a:rPr lang="fi-FI" dirty="0"/>
              <a:t> </a:t>
            </a:r>
            <a:r>
              <a:rPr lang="fi-FI" dirty="0" err="1"/>
              <a:t>aim</a:t>
            </a:r>
            <a:r>
              <a:rPr lang="fi-FI" dirty="0"/>
              <a:t> to </a:t>
            </a:r>
            <a:r>
              <a:rPr lang="fi-FI" dirty="0" err="1"/>
              <a:t>use</a:t>
            </a:r>
            <a:r>
              <a:rPr lang="fi-FI" dirty="0"/>
              <a:t> </a:t>
            </a:r>
            <a:r>
              <a:rPr lang="fi-FI" dirty="0" err="1"/>
              <a:t>the</a:t>
            </a:r>
            <a:r>
              <a:rPr lang="fi-FI" dirty="0"/>
              <a:t> </a:t>
            </a:r>
            <a:r>
              <a:rPr lang="fi-FI" dirty="0" err="1"/>
              <a:t>model</a:t>
            </a:r>
            <a:r>
              <a:rPr lang="fi-FI" dirty="0"/>
              <a:t> for</a:t>
            </a:r>
          </a:p>
          <a:p>
            <a:pPr lvl="1"/>
            <a:r>
              <a:rPr lang="fi-FI" dirty="0" err="1"/>
              <a:t>Quasi-linear</a:t>
            </a:r>
            <a:r>
              <a:rPr lang="fi-FI" dirty="0"/>
              <a:t> </a:t>
            </a:r>
            <a:r>
              <a:rPr lang="fi-FI" dirty="0" err="1"/>
              <a:t>models</a:t>
            </a:r>
            <a:r>
              <a:rPr lang="fi-FI" dirty="0"/>
              <a:t> for transport </a:t>
            </a:r>
            <a:r>
              <a:rPr lang="fi-FI" dirty="0" err="1"/>
              <a:t>modeling</a:t>
            </a:r>
            <a:endParaRPr lang="fi-FI" dirty="0"/>
          </a:p>
          <a:p>
            <a:pPr lvl="1"/>
            <a:r>
              <a:rPr lang="fi-FI" dirty="0" err="1"/>
              <a:t>Other</a:t>
            </a:r>
            <a:r>
              <a:rPr lang="fi-FI" dirty="0"/>
              <a:t> </a:t>
            </a:r>
            <a:r>
              <a:rPr lang="fi-FI" dirty="0" err="1"/>
              <a:t>integrated</a:t>
            </a:r>
            <a:r>
              <a:rPr lang="fi-FI" dirty="0"/>
              <a:t> </a:t>
            </a:r>
            <a:r>
              <a:rPr lang="fi-FI" dirty="0" err="1"/>
              <a:t>modeling</a:t>
            </a:r>
            <a:r>
              <a:rPr lang="fi-FI" dirty="0"/>
              <a:t> </a:t>
            </a:r>
            <a:r>
              <a:rPr lang="fi-FI" dirty="0" err="1"/>
              <a:t>workflows</a:t>
            </a:r>
            <a:endParaRPr lang="fi-FI" dirty="0"/>
          </a:p>
          <a:p>
            <a:pPr lvl="1"/>
            <a:r>
              <a:rPr lang="fi-FI" dirty="0" err="1"/>
              <a:t>Mode</a:t>
            </a:r>
            <a:r>
              <a:rPr lang="fi-FI" dirty="0"/>
              <a:t> </a:t>
            </a:r>
            <a:r>
              <a:rPr lang="fi-FI" dirty="0" err="1"/>
              <a:t>classification</a:t>
            </a:r>
            <a:endParaRPr lang="fi-FI" dirty="0"/>
          </a:p>
          <a:p>
            <a:pPr marL="0" indent="0">
              <a:buNone/>
            </a:pPr>
            <a:endParaRPr lang="fi-FI" dirty="0"/>
          </a:p>
          <a:p>
            <a:pPr marL="0" indent="0">
              <a:buNone/>
            </a:pPr>
            <a:r>
              <a:rPr lang="fi-FI" dirty="0" err="1"/>
              <a:t>Currently</a:t>
            </a:r>
            <a:r>
              <a:rPr lang="fi-FI" dirty="0"/>
              <a:t> </a:t>
            </a:r>
            <a:r>
              <a:rPr lang="fi-FI" dirty="0" err="1"/>
              <a:t>you</a:t>
            </a:r>
            <a:r>
              <a:rPr lang="fi-FI" dirty="0"/>
              <a:t> </a:t>
            </a:r>
            <a:r>
              <a:rPr lang="fi-FI" dirty="0" err="1"/>
              <a:t>can</a:t>
            </a:r>
            <a:r>
              <a:rPr lang="fi-FI" dirty="0"/>
              <a:t> </a:t>
            </a:r>
            <a:r>
              <a:rPr lang="fi-FI" dirty="0" err="1"/>
              <a:t>give</a:t>
            </a:r>
            <a:r>
              <a:rPr lang="fi-FI" dirty="0"/>
              <a:t> </a:t>
            </a:r>
            <a:r>
              <a:rPr lang="fi-FI" dirty="0" err="1"/>
              <a:t>the</a:t>
            </a:r>
            <a:r>
              <a:rPr lang="fi-FI" dirty="0"/>
              <a:t> </a:t>
            </a:r>
            <a:r>
              <a:rPr lang="fi-FI" dirty="0" err="1"/>
              <a:t>model</a:t>
            </a:r>
            <a:r>
              <a:rPr lang="fi-FI" dirty="0"/>
              <a:t> </a:t>
            </a:r>
            <a:r>
              <a:rPr lang="fi-FI" dirty="0" err="1"/>
              <a:t>the</a:t>
            </a:r>
            <a:r>
              <a:rPr lang="fi-FI" dirty="0"/>
              <a:t> </a:t>
            </a:r>
            <a:r>
              <a:rPr lang="fi-FI" dirty="0" err="1"/>
              <a:t>local</a:t>
            </a:r>
            <a:r>
              <a:rPr lang="fi-FI" dirty="0"/>
              <a:t> plasma </a:t>
            </a:r>
            <a:r>
              <a:rPr lang="fi-FI" dirty="0" err="1"/>
              <a:t>parameters</a:t>
            </a:r>
            <a:r>
              <a:rPr lang="fi-FI" dirty="0"/>
              <a:t> as input (GENE </a:t>
            </a:r>
            <a:r>
              <a:rPr lang="fi-FI" dirty="0" err="1"/>
              <a:t>normalization</a:t>
            </a:r>
            <a:r>
              <a:rPr lang="fi-FI" dirty="0"/>
              <a:t>), </a:t>
            </a:r>
            <a:r>
              <a:rPr lang="fi-FI" dirty="0" err="1"/>
              <a:t>or</a:t>
            </a:r>
            <a:r>
              <a:rPr lang="fi-FI" dirty="0"/>
              <a:t> </a:t>
            </a:r>
            <a:r>
              <a:rPr lang="fi-FI" dirty="0" err="1"/>
              <a:t>run</a:t>
            </a:r>
            <a:r>
              <a:rPr lang="fi-FI" dirty="0"/>
              <a:t> it </a:t>
            </a:r>
            <a:r>
              <a:rPr lang="fi-FI" dirty="0" err="1"/>
              <a:t>with</a:t>
            </a:r>
            <a:r>
              <a:rPr lang="fi-FI" dirty="0"/>
              <a:t> </a:t>
            </a:r>
            <a:r>
              <a:rPr lang="fi-FI" dirty="0" err="1"/>
              <a:t>eqdsk+profiles</a:t>
            </a:r>
            <a:endParaRPr lang="fi-FI" dirty="0"/>
          </a:p>
        </p:txBody>
      </p:sp>
      <p:sp>
        <p:nvSpPr>
          <p:cNvPr id="4" name="Footer Placeholder 3">
            <a:extLst>
              <a:ext uri="{FF2B5EF4-FFF2-40B4-BE49-F238E27FC236}">
                <a16:creationId xmlns:a16="http://schemas.microsoft.com/office/drawing/2014/main" id="{82D4B6BA-11B4-6FA0-D7EF-08D0A2407FD8}"/>
              </a:ext>
            </a:extLst>
          </p:cNvPr>
          <p:cNvSpPr>
            <a:spLocks noGrp="1"/>
          </p:cNvSpPr>
          <p:nvPr>
            <p:ph type="ftr" sz="quarter" idx="11"/>
          </p:nvPr>
        </p:nvSpPr>
        <p:spPr/>
        <p:txBody>
          <a:bodyPr/>
          <a:lstStyle/>
          <a:p>
            <a:r>
              <a:rPr lang="en-GB">
                <a:solidFill>
                  <a:prstClr val="white"/>
                </a:solidFill>
              </a:rPr>
              <a:t>Author | Event | dd Month yyyy</a:t>
            </a:r>
          </a:p>
        </p:txBody>
      </p:sp>
      <p:sp>
        <p:nvSpPr>
          <p:cNvPr id="5" name="Slide Number Placeholder 4">
            <a:extLst>
              <a:ext uri="{FF2B5EF4-FFF2-40B4-BE49-F238E27FC236}">
                <a16:creationId xmlns:a16="http://schemas.microsoft.com/office/drawing/2014/main" id="{03DFCE4C-1793-5FAD-EF4A-98B49FF75437}"/>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pic>
        <p:nvPicPr>
          <p:cNvPr id="8" name="Picture 7">
            <a:extLst>
              <a:ext uri="{FF2B5EF4-FFF2-40B4-BE49-F238E27FC236}">
                <a16:creationId xmlns:a16="http://schemas.microsoft.com/office/drawing/2014/main" id="{D6B9D1F3-5E36-96B4-33D3-46C14146174F}"/>
              </a:ext>
            </a:extLst>
          </p:cNvPr>
          <p:cNvPicPr>
            <a:picLocks noChangeAspect="1"/>
          </p:cNvPicPr>
          <p:nvPr/>
        </p:nvPicPr>
        <p:blipFill>
          <a:blip r:embed="rId3"/>
          <a:stretch>
            <a:fillRect/>
          </a:stretch>
        </p:blipFill>
        <p:spPr>
          <a:xfrm>
            <a:off x="5802086" y="979713"/>
            <a:ext cx="6263039" cy="1992087"/>
          </a:xfrm>
          <a:prstGeom prst="rect">
            <a:avLst/>
          </a:prstGeom>
        </p:spPr>
      </p:pic>
      <p:pic>
        <p:nvPicPr>
          <p:cNvPr id="14" name="Picture 13">
            <a:extLst>
              <a:ext uri="{FF2B5EF4-FFF2-40B4-BE49-F238E27FC236}">
                <a16:creationId xmlns:a16="http://schemas.microsoft.com/office/drawing/2014/main" id="{69EDE899-5333-00FE-D7F2-B531CA84B85B}"/>
              </a:ext>
            </a:extLst>
          </p:cNvPr>
          <p:cNvPicPr>
            <a:picLocks noChangeAspect="1"/>
          </p:cNvPicPr>
          <p:nvPr/>
        </p:nvPicPr>
        <p:blipFill>
          <a:blip r:embed="rId4"/>
          <a:stretch>
            <a:fillRect/>
          </a:stretch>
        </p:blipFill>
        <p:spPr>
          <a:xfrm>
            <a:off x="6848090" y="3673070"/>
            <a:ext cx="4171030" cy="2882700"/>
          </a:xfrm>
          <a:prstGeom prst="rect">
            <a:avLst/>
          </a:prstGeom>
        </p:spPr>
      </p:pic>
      <p:sp>
        <p:nvSpPr>
          <p:cNvPr id="15" name="Arrow: Down 14">
            <a:extLst>
              <a:ext uri="{FF2B5EF4-FFF2-40B4-BE49-F238E27FC236}">
                <a16:creationId xmlns:a16="http://schemas.microsoft.com/office/drawing/2014/main" id="{42E32E34-2803-C96E-4ACB-FEA805824892}"/>
              </a:ext>
            </a:extLst>
          </p:cNvPr>
          <p:cNvSpPr/>
          <p:nvPr/>
        </p:nvSpPr>
        <p:spPr>
          <a:xfrm>
            <a:off x="8643257" y="3102429"/>
            <a:ext cx="413657" cy="446314"/>
          </a:xfrm>
          <a:prstGeom prst="downArrow">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Rounded Corners 15">
            <a:extLst>
              <a:ext uri="{FF2B5EF4-FFF2-40B4-BE49-F238E27FC236}">
                <a16:creationId xmlns:a16="http://schemas.microsoft.com/office/drawing/2014/main" id="{9CDCD13C-7281-0E05-54AC-95E4A7AA6B88}"/>
              </a:ext>
            </a:extLst>
          </p:cNvPr>
          <p:cNvSpPr/>
          <p:nvPr/>
        </p:nvSpPr>
        <p:spPr>
          <a:xfrm>
            <a:off x="8237437" y="548147"/>
            <a:ext cx="1225296" cy="366251"/>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dirty="0" err="1"/>
              <a:t>Inputs</a:t>
            </a:r>
            <a:endParaRPr lang="fi-FI" b="1" dirty="0"/>
          </a:p>
        </p:txBody>
      </p:sp>
    </p:spTree>
    <p:extLst>
      <p:ext uri="{BB962C8B-B14F-4D97-AF65-F5344CB8AC3E}">
        <p14:creationId xmlns:p14="http://schemas.microsoft.com/office/powerpoint/2010/main" val="192670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AEEE-69F5-2603-870B-97E0BE775948}"/>
              </a:ext>
            </a:extLst>
          </p:cNvPr>
          <p:cNvSpPr>
            <a:spLocks noGrp="1"/>
          </p:cNvSpPr>
          <p:nvPr>
            <p:ph type="title"/>
          </p:nvPr>
        </p:nvSpPr>
        <p:spPr/>
        <p:txBody>
          <a:bodyPr/>
          <a:lstStyle/>
          <a:p>
            <a:r>
              <a:rPr lang="fi-FI" dirty="0" err="1">
                <a:cs typeface="Arial"/>
              </a:rPr>
              <a:t>Additional</a:t>
            </a:r>
            <a:r>
              <a:rPr lang="fi-FI" dirty="0">
                <a:cs typeface="Arial"/>
              </a:rPr>
              <a:t> </a:t>
            </a:r>
            <a:r>
              <a:rPr lang="fi-FI" dirty="0" err="1">
                <a:cs typeface="Arial"/>
              </a:rPr>
              <a:t>slides</a:t>
            </a:r>
            <a:endParaRPr lang="fi-FI" dirty="0">
              <a:ea typeface="Calibri"/>
              <a:cs typeface="Arial"/>
            </a:endParaRPr>
          </a:p>
        </p:txBody>
      </p:sp>
      <p:sp>
        <p:nvSpPr>
          <p:cNvPr id="4" name="Footer Placeholder 3">
            <a:extLst>
              <a:ext uri="{FF2B5EF4-FFF2-40B4-BE49-F238E27FC236}">
                <a16:creationId xmlns:a16="http://schemas.microsoft.com/office/drawing/2014/main" id="{4A19FF18-6A51-3D1A-E8B5-EA4DBC6814CA}"/>
              </a:ext>
            </a:extLst>
          </p:cNvPr>
          <p:cNvSpPr>
            <a:spLocks noGrp="1"/>
          </p:cNvSpPr>
          <p:nvPr>
            <p:ph type="ftr" sz="quarter" idx="11"/>
          </p:nvPr>
        </p:nvSpPr>
        <p:spPr>
          <a:xfrm>
            <a:off x="825624" y="6555770"/>
            <a:ext cx="4139568" cy="329614"/>
          </a:xfrm>
        </p:spPr>
        <p:txBody>
          <a:bodyPr lIns="91440" tIns="45720" rIns="91440" bIns="45720" anchor="t"/>
          <a:lstStyle/>
          <a:p>
            <a:r>
              <a:rPr lang="en-GB" dirty="0">
                <a:solidFill>
                  <a:prstClr val="white"/>
                </a:solidFill>
              </a:rPr>
              <a:t>Name| Meeting | Date</a:t>
            </a:r>
            <a:endParaRPr lang="en-GB" dirty="0">
              <a:solidFill>
                <a:prstClr val="white"/>
              </a:solidFill>
              <a:ea typeface="Calibri"/>
              <a:cs typeface="Calibri"/>
            </a:endParaRPr>
          </a:p>
        </p:txBody>
      </p:sp>
      <p:sp>
        <p:nvSpPr>
          <p:cNvPr id="5" name="Slide Number Placeholder 4">
            <a:extLst>
              <a:ext uri="{FF2B5EF4-FFF2-40B4-BE49-F238E27FC236}">
                <a16:creationId xmlns:a16="http://schemas.microsoft.com/office/drawing/2014/main" id="{DF09062F-CCAE-5CCB-BA8D-C2E0C2C37D36}"/>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Tree>
    <p:extLst>
      <p:ext uri="{BB962C8B-B14F-4D97-AF65-F5344CB8AC3E}">
        <p14:creationId xmlns:p14="http://schemas.microsoft.com/office/powerpoint/2010/main" val="162694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E057-9379-A891-1AB8-B7C70710931B}"/>
              </a:ext>
            </a:extLst>
          </p:cNvPr>
          <p:cNvSpPr>
            <a:spLocks noGrp="1"/>
          </p:cNvSpPr>
          <p:nvPr>
            <p:ph type="title"/>
          </p:nvPr>
        </p:nvSpPr>
        <p:spPr/>
        <p:txBody>
          <a:bodyPr/>
          <a:lstStyle/>
          <a:p>
            <a:r>
              <a:rPr lang="en-US">
                <a:ea typeface="Calibri"/>
                <a:cs typeface="Arial"/>
              </a:rPr>
              <a:t>Classification step decreases overall </a:t>
            </a:r>
            <a:r>
              <a:rPr lang="en-US" err="1">
                <a:ea typeface="Calibri"/>
                <a:cs typeface="Arial"/>
              </a:rPr>
              <a:t>performace</a:t>
            </a:r>
            <a:endParaRPr lang="en-US" err="1">
              <a:ea typeface="Calibri"/>
            </a:endParaRPr>
          </a:p>
        </p:txBody>
      </p:sp>
      <p:pic>
        <p:nvPicPr>
          <p:cNvPr id="6" name="Content Placeholder 5">
            <a:extLst>
              <a:ext uri="{FF2B5EF4-FFF2-40B4-BE49-F238E27FC236}">
                <a16:creationId xmlns:a16="http://schemas.microsoft.com/office/drawing/2014/main" id="{F1F4F8CF-5504-C24D-CBED-908D50BD10D1}"/>
              </a:ext>
            </a:extLst>
          </p:cNvPr>
          <p:cNvPicPr>
            <a:picLocks noGrp="1" noChangeAspect="1"/>
          </p:cNvPicPr>
          <p:nvPr>
            <p:ph idx="1"/>
          </p:nvPr>
        </p:nvPicPr>
        <p:blipFill>
          <a:blip r:embed="rId2"/>
          <a:stretch>
            <a:fillRect/>
          </a:stretch>
        </p:blipFill>
        <p:spPr>
          <a:xfrm>
            <a:off x="6586273" y="1960776"/>
            <a:ext cx="4919106" cy="2480583"/>
          </a:xfrm>
          <a:prstGeom prst="rect">
            <a:avLst/>
          </a:prstGeom>
        </p:spPr>
      </p:pic>
      <p:sp>
        <p:nvSpPr>
          <p:cNvPr id="5" name="Slide Number Placeholder 4">
            <a:extLst>
              <a:ext uri="{FF2B5EF4-FFF2-40B4-BE49-F238E27FC236}">
                <a16:creationId xmlns:a16="http://schemas.microsoft.com/office/drawing/2014/main" id="{DAA31997-4C20-4234-25E6-DE7D8AFD197B}"/>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8" name="Content Placeholder 2">
            <a:extLst>
              <a:ext uri="{FF2B5EF4-FFF2-40B4-BE49-F238E27FC236}">
                <a16:creationId xmlns:a16="http://schemas.microsoft.com/office/drawing/2014/main" id="{9ABD8FFF-FD41-7992-EB89-6221B114A087}"/>
              </a:ext>
            </a:extLst>
          </p:cNvPr>
          <p:cNvSpPr txBox="1">
            <a:spLocks/>
          </p:cNvSpPr>
          <p:nvPr/>
        </p:nvSpPr>
        <p:spPr>
          <a:xfrm>
            <a:off x="548219" y="1401416"/>
            <a:ext cx="6029458" cy="5688632"/>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ea typeface="Calibri"/>
                <a:cs typeface="Arial"/>
              </a:rPr>
              <a:t>Multi-output prediction useful: targets can benefit from being learned together</a:t>
            </a:r>
            <a:endParaRPr lang="en-US">
              <a:ea typeface="Calibri"/>
            </a:endParaRPr>
          </a:p>
          <a:p>
            <a:pPr marL="556895" lvl="1" indent="-213995">
              <a:buFont typeface="Courier New" panose="020B0604020202020204" pitchFamily="34" charset="0"/>
              <a:buChar char="o"/>
            </a:pPr>
            <a:r>
              <a:rPr lang="en-US">
                <a:ea typeface="Calibri"/>
                <a:cs typeface="Arial"/>
              </a:rPr>
              <a:t>However, classification becomes harder when one class decision controls several outputs</a:t>
            </a:r>
            <a:endParaRPr lang="en-US">
              <a:ea typeface="Calibri"/>
            </a:endParaRPr>
          </a:p>
          <a:p>
            <a:pPr marL="342900" lvl="1" indent="0">
              <a:buNone/>
            </a:pPr>
            <a:endParaRPr lang="en-US">
              <a:ea typeface="Calibri"/>
              <a:cs typeface="Arial"/>
            </a:endParaRPr>
          </a:p>
          <a:p>
            <a:r>
              <a:rPr lang="en-US">
                <a:ea typeface="Calibri"/>
                <a:cs typeface="Arial"/>
              </a:rPr>
              <a:t>For ratios, oracle-class results are much better than full pipeline results</a:t>
            </a:r>
          </a:p>
          <a:p>
            <a:pPr marL="556895" lvl="1" indent="-213995">
              <a:buFont typeface="Courier New" panose="020B0604020202020204" pitchFamily="34" charset="0"/>
              <a:buChar char="o"/>
            </a:pPr>
            <a:r>
              <a:rPr lang="en-US">
                <a:ea typeface="Calibri"/>
                <a:cs typeface="Arial"/>
              </a:rPr>
              <a:t>This suggests, that classifier errors hurt overall performance significantly</a:t>
            </a:r>
          </a:p>
          <a:p>
            <a:pPr marL="556895" lvl="1" indent="-213995">
              <a:buFont typeface="Courier New" panose="020B0604020202020204" pitchFamily="34" charset="0"/>
              <a:buChar char="o"/>
            </a:pPr>
            <a:r>
              <a:rPr lang="en-US">
                <a:ea typeface="Calibri"/>
                <a:cs typeface="Arial"/>
              </a:rPr>
              <a:t>Changing </a:t>
            </a:r>
            <a:r>
              <a:rPr lang="en-US" err="1">
                <a:ea typeface="Calibri"/>
                <a:cs typeface="Arial"/>
              </a:rPr>
              <a:t>threholds</a:t>
            </a:r>
            <a:r>
              <a:rPr lang="en-US">
                <a:ea typeface="Calibri"/>
                <a:cs typeface="Arial"/>
              </a:rPr>
              <a:t>, class target, and hyperparameters has not significantly improved results</a:t>
            </a:r>
          </a:p>
          <a:p>
            <a:pPr marL="556895" lvl="1" indent="-213995">
              <a:buFont typeface="Courier New" panose="020B0604020202020204" pitchFamily="34" charset="0"/>
              <a:buChar char="o"/>
            </a:pPr>
            <a:endParaRPr lang="en-US">
              <a:ea typeface="Calibri"/>
            </a:endParaRPr>
          </a:p>
          <a:p>
            <a:pPr marL="556895" lvl="1" indent="-213995">
              <a:buFont typeface="Courier New" panose="020B0604020202020204" pitchFamily="34" charset="0"/>
              <a:buChar char="o"/>
            </a:pPr>
            <a:endParaRPr lang="en-US">
              <a:ea typeface="Calibri"/>
            </a:endParaRPr>
          </a:p>
          <a:p>
            <a:endParaRPr lang="en-US">
              <a:ea typeface="Calibri"/>
            </a:endParaRPr>
          </a:p>
          <a:p>
            <a:endParaRPr lang="en-US">
              <a:ea typeface="Calibri"/>
            </a:endParaRPr>
          </a:p>
        </p:txBody>
      </p:sp>
      <p:sp>
        <p:nvSpPr>
          <p:cNvPr id="7" name="Footer Placeholder 3">
            <a:extLst>
              <a:ext uri="{FF2B5EF4-FFF2-40B4-BE49-F238E27FC236}">
                <a16:creationId xmlns:a16="http://schemas.microsoft.com/office/drawing/2014/main" id="{5ECA7CA6-5C65-81D8-F64D-C0D0AEC2CFC0}"/>
              </a:ext>
            </a:extLst>
          </p:cNvPr>
          <p:cNvSpPr>
            <a:spLocks noGrp="1"/>
          </p:cNvSpPr>
          <p:nvPr>
            <p:ph type="ftr" sz="quarter" idx="11"/>
          </p:nvPr>
        </p:nvSpPr>
        <p:spPr>
          <a:xfrm>
            <a:off x="825623" y="6555770"/>
            <a:ext cx="4984049" cy="329614"/>
          </a:xfrm>
        </p:spPr>
        <p:txBody>
          <a:bodyPr/>
          <a:lstStyle/>
          <a:p>
            <a:r>
              <a:rPr lang="en-GB">
                <a:solidFill>
                  <a:prstClr val="white"/>
                </a:solidFill>
              </a:rPr>
              <a:t>WPTE RT01 update on pedestal surrogate models| June 2026</a:t>
            </a:r>
          </a:p>
        </p:txBody>
      </p:sp>
    </p:spTree>
    <p:extLst>
      <p:ext uri="{BB962C8B-B14F-4D97-AF65-F5344CB8AC3E}">
        <p14:creationId xmlns:p14="http://schemas.microsoft.com/office/powerpoint/2010/main" val="353235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BF1CA-72A3-DC00-C19B-EBBE17E17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63FDB-2B10-4598-F0FF-5CF284FB0165}"/>
              </a:ext>
            </a:extLst>
          </p:cNvPr>
          <p:cNvSpPr>
            <a:spLocks noGrp="1"/>
          </p:cNvSpPr>
          <p:nvPr>
            <p:ph type="title"/>
          </p:nvPr>
        </p:nvSpPr>
        <p:spPr/>
        <p:txBody>
          <a:bodyPr/>
          <a:lstStyle/>
          <a:p>
            <a:r>
              <a:rPr lang="en-US">
                <a:ea typeface="Calibri"/>
                <a:cs typeface="Calibri"/>
              </a:rPr>
              <a:t>Classification step decreases overall </a:t>
            </a:r>
            <a:r>
              <a:rPr lang="en-US" err="1">
                <a:ea typeface="Calibri"/>
                <a:cs typeface="Calibri"/>
              </a:rPr>
              <a:t>performace</a:t>
            </a:r>
            <a:endParaRPr lang="en-US" err="1"/>
          </a:p>
        </p:txBody>
      </p:sp>
      <p:sp>
        <p:nvSpPr>
          <p:cNvPr id="5" name="Slide Number Placeholder 4">
            <a:extLst>
              <a:ext uri="{FF2B5EF4-FFF2-40B4-BE49-F238E27FC236}">
                <a16:creationId xmlns:a16="http://schemas.microsoft.com/office/drawing/2014/main" id="{DDA77B34-9728-465C-6499-603BE7E21297}"/>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pic>
        <p:nvPicPr>
          <p:cNvPr id="3" name="Picture 2">
            <a:extLst>
              <a:ext uri="{FF2B5EF4-FFF2-40B4-BE49-F238E27FC236}">
                <a16:creationId xmlns:a16="http://schemas.microsoft.com/office/drawing/2014/main" id="{E21A9D5D-7AA2-D21F-7E3B-950AABE92B4D}"/>
              </a:ext>
            </a:extLst>
          </p:cNvPr>
          <p:cNvPicPr>
            <a:picLocks noChangeAspect="1"/>
          </p:cNvPicPr>
          <p:nvPr/>
        </p:nvPicPr>
        <p:blipFill>
          <a:blip r:embed="rId2"/>
          <a:stretch>
            <a:fillRect/>
          </a:stretch>
        </p:blipFill>
        <p:spPr>
          <a:xfrm>
            <a:off x="4253208" y="930234"/>
            <a:ext cx="3695481" cy="5393377"/>
          </a:xfrm>
          <a:prstGeom prst="rect">
            <a:avLst/>
          </a:prstGeom>
        </p:spPr>
      </p:pic>
      <p:sp>
        <p:nvSpPr>
          <p:cNvPr id="7" name="Footer Placeholder 3">
            <a:extLst>
              <a:ext uri="{FF2B5EF4-FFF2-40B4-BE49-F238E27FC236}">
                <a16:creationId xmlns:a16="http://schemas.microsoft.com/office/drawing/2014/main" id="{2E48010A-5E90-E8B4-CA49-F96428BC5C86}"/>
              </a:ext>
            </a:extLst>
          </p:cNvPr>
          <p:cNvSpPr>
            <a:spLocks noGrp="1"/>
          </p:cNvSpPr>
          <p:nvPr>
            <p:ph type="ftr" sz="quarter" idx="11"/>
          </p:nvPr>
        </p:nvSpPr>
        <p:spPr>
          <a:xfrm>
            <a:off x="825623" y="6555770"/>
            <a:ext cx="4984049" cy="329614"/>
          </a:xfrm>
        </p:spPr>
        <p:txBody>
          <a:bodyPr/>
          <a:lstStyle/>
          <a:p>
            <a:r>
              <a:rPr lang="en-GB">
                <a:solidFill>
                  <a:prstClr val="white"/>
                </a:solidFill>
              </a:rPr>
              <a:t>WPTE RT01 update on pedestal surrogate models| June 2026</a:t>
            </a:r>
          </a:p>
        </p:txBody>
      </p:sp>
    </p:spTree>
    <p:extLst>
      <p:ext uri="{BB962C8B-B14F-4D97-AF65-F5344CB8AC3E}">
        <p14:creationId xmlns:p14="http://schemas.microsoft.com/office/powerpoint/2010/main" val="289712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5AC5-9266-5A0E-1976-5BBCC30B3B30}"/>
              </a:ext>
            </a:extLst>
          </p:cNvPr>
          <p:cNvSpPr>
            <a:spLocks noGrp="1"/>
          </p:cNvSpPr>
          <p:nvPr>
            <p:ph type="title"/>
          </p:nvPr>
        </p:nvSpPr>
        <p:spPr/>
        <p:txBody>
          <a:bodyPr/>
          <a:lstStyle/>
          <a:p>
            <a:r>
              <a:rPr lang="en-US">
                <a:ea typeface="Calibri"/>
                <a:cs typeface="Calibri"/>
              </a:rPr>
              <a:t>Classification step decreases overall </a:t>
            </a:r>
            <a:r>
              <a:rPr lang="en-US" err="1">
                <a:ea typeface="Calibri"/>
                <a:cs typeface="Calibri"/>
              </a:rPr>
              <a:t>performace</a:t>
            </a:r>
            <a:endParaRPr lang="en-US" err="1"/>
          </a:p>
        </p:txBody>
      </p:sp>
      <p:sp>
        <p:nvSpPr>
          <p:cNvPr id="5" name="Slide Number Placeholder 4">
            <a:extLst>
              <a:ext uri="{FF2B5EF4-FFF2-40B4-BE49-F238E27FC236}">
                <a16:creationId xmlns:a16="http://schemas.microsoft.com/office/drawing/2014/main" id="{D39A3A57-A764-38EA-6D83-186ABA1BDDB3}"/>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pic>
        <p:nvPicPr>
          <p:cNvPr id="6" name="Picture 5">
            <a:extLst>
              <a:ext uri="{FF2B5EF4-FFF2-40B4-BE49-F238E27FC236}">
                <a16:creationId xmlns:a16="http://schemas.microsoft.com/office/drawing/2014/main" id="{A029AD0F-F923-5C05-0C8A-116B0B09B097}"/>
              </a:ext>
            </a:extLst>
          </p:cNvPr>
          <p:cNvPicPr>
            <a:picLocks noChangeAspect="1"/>
          </p:cNvPicPr>
          <p:nvPr/>
        </p:nvPicPr>
        <p:blipFill>
          <a:blip r:embed="rId2"/>
          <a:stretch>
            <a:fillRect/>
          </a:stretch>
        </p:blipFill>
        <p:spPr>
          <a:xfrm>
            <a:off x="1455761" y="1088571"/>
            <a:ext cx="2907389" cy="5343896"/>
          </a:xfrm>
          <a:prstGeom prst="rect">
            <a:avLst/>
          </a:prstGeom>
        </p:spPr>
      </p:pic>
      <p:pic>
        <p:nvPicPr>
          <p:cNvPr id="7" name="Picture 6">
            <a:extLst>
              <a:ext uri="{FF2B5EF4-FFF2-40B4-BE49-F238E27FC236}">
                <a16:creationId xmlns:a16="http://schemas.microsoft.com/office/drawing/2014/main" id="{987CA5AB-595E-F886-4F65-F954138605BB}"/>
              </a:ext>
            </a:extLst>
          </p:cNvPr>
          <p:cNvPicPr>
            <a:picLocks noChangeAspect="1"/>
          </p:cNvPicPr>
          <p:nvPr/>
        </p:nvPicPr>
        <p:blipFill>
          <a:blip r:embed="rId3"/>
          <a:stretch>
            <a:fillRect/>
          </a:stretch>
        </p:blipFill>
        <p:spPr>
          <a:xfrm>
            <a:off x="8481265" y="1088572"/>
            <a:ext cx="2780197" cy="5343895"/>
          </a:xfrm>
          <a:prstGeom prst="rect">
            <a:avLst/>
          </a:prstGeom>
        </p:spPr>
      </p:pic>
      <p:pic>
        <p:nvPicPr>
          <p:cNvPr id="8" name="Picture 7">
            <a:extLst>
              <a:ext uri="{FF2B5EF4-FFF2-40B4-BE49-F238E27FC236}">
                <a16:creationId xmlns:a16="http://schemas.microsoft.com/office/drawing/2014/main" id="{27FC030A-AA76-7A61-ADA5-D6470E3E51F5}"/>
              </a:ext>
            </a:extLst>
          </p:cNvPr>
          <p:cNvPicPr>
            <a:picLocks noChangeAspect="1"/>
          </p:cNvPicPr>
          <p:nvPr/>
        </p:nvPicPr>
        <p:blipFill>
          <a:blip r:embed="rId4"/>
          <a:stretch>
            <a:fillRect/>
          </a:stretch>
        </p:blipFill>
        <p:spPr>
          <a:xfrm>
            <a:off x="4918683" y="1088571"/>
            <a:ext cx="2839544" cy="5343897"/>
          </a:xfrm>
          <a:prstGeom prst="rect">
            <a:avLst/>
          </a:prstGeom>
        </p:spPr>
      </p:pic>
      <p:sp>
        <p:nvSpPr>
          <p:cNvPr id="9" name="Footer Placeholder 3">
            <a:extLst>
              <a:ext uri="{FF2B5EF4-FFF2-40B4-BE49-F238E27FC236}">
                <a16:creationId xmlns:a16="http://schemas.microsoft.com/office/drawing/2014/main" id="{3F5AAF7D-2F21-AC3A-E36D-FC981E789E2E}"/>
              </a:ext>
            </a:extLst>
          </p:cNvPr>
          <p:cNvSpPr>
            <a:spLocks noGrp="1"/>
          </p:cNvSpPr>
          <p:nvPr>
            <p:ph type="ftr" sz="quarter" idx="11"/>
          </p:nvPr>
        </p:nvSpPr>
        <p:spPr>
          <a:xfrm>
            <a:off x="825623" y="6555770"/>
            <a:ext cx="4984049" cy="329614"/>
          </a:xfrm>
        </p:spPr>
        <p:txBody>
          <a:bodyPr/>
          <a:lstStyle/>
          <a:p>
            <a:r>
              <a:rPr lang="en-GB">
                <a:solidFill>
                  <a:prstClr val="white"/>
                </a:solidFill>
              </a:rPr>
              <a:t>WPTE RT01 update on pedestal surrogate models| June 2026</a:t>
            </a:r>
          </a:p>
        </p:txBody>
      </p:sp>
    </p:spTree>
    <p:extLst>
      <p:ext uri="{BB962C8B-B14F-4D97-AF65-F5344CB8AC3E}">
        <p14:creationId xmlns:p14="http://schemas.microsoft.com/office/powerpoint/2010/main" val="255343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324C-13CE-C321-9020-823861F15B1E}"/>
              </a:ext>
            </a:extLst>
          </p:cNvPr>
          <p:cNvSpPr>
            <a:spLocks noGrp="1"/>
          </p:cNvSpPr>
          <p:nvPr>
            <p:ph type="title"/>
          </p:nvPr>
        </p:nvSpPr>
        <p:spPr/>
        <p:txBody>
          <a:bodyPr/>
          <a:lstStyle/>
          <a:p>
            <a:endParaRPr lang="fi-FI"/>
          </a:p>
        </p:txBody>
      </p:sp>
      <p:sp>
        <p:nvSpPr>
          <p:cNvPr id="4" name="Footer Placeholder 3">
            <a:extLst>
              <a:ext uri="{FF2B5EF4-FFF2-40B4-BE49-F238E27FC236}">
                <a16:creationId xmlns:a16="http://schemas.microsoft.com/office/drawing/2014/main" id="{954DFCE5-B7C6-C866-37E0-48D25BD1F089}"/>
              </a:ext>
            </a:extLst>
          </p:cNvPr>
          <p:cNvSpPr>
            <a:spLocks noGrp="1"/>
          </p:cNvSpPr>
          <p:nvPr>
            <p:ph type="ftr" sz="quarter" idx="11"/>
          </p:nvPr>
        </p:nvSpPr>
        <p:spPr/>
        <p:txBody>
          <a:bodyPr/>
          <a:lstStyle/>
          <a:p>
            <a:r>
              <a:rPr lang="en-GB">
                <a:solidFill>
                  <a:prstClr val="white"/>
                </a:solidFill>
              </a:rPr>
              <a:t>Author | Event | dd Month yyyy</a:t>
            </a:r>
          </a:p>
        </p:txBody>
      </p:sp>
      <p:sp>
        <p:nvSpPr>
          <p:cNvPr id="5" name="Slide Number Placeholder 4">
            <a:extLst>
              <a:ext uri="{FF2B5EF4-FFF2-40B4-BE49-F238E27FC236}">
                <a16:creationId xmlns:a16="http://schemas.microsoft.com/office/drawing/2014/main" id="{74714ECC-6732-16C2-85F1-00BB1AD764F2}"/>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pic>
        <p:nvPicPr>
          <p:cNvPr id="6" name="Picture 5">
            <a:extLst>
              <a:ext uri="{FF2B5EF4-FFF2-40B4-BE49-F238E27FC236}">
                <a16:creationId xmlns:a16="http://schemas.microsoft.com/office/drawing/2014/main" id="{F284FBD0-B2F3-F48C-9A76-B68CE9A1D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777" y="1566671"/>
            <a:ext cx="3797850" cy="4419600"/>
          </a:xfrm>
          <a:prstGeom prst="rect">
            <a:avLst/>
          </a:prstGeom>
        </p:spPr>
      </p:pic>
    </p:spTree>
    <p:extLst>
      <p:ext uri="{BB962C8B-B14F-4D97-AF65-F5344CB8AC3E}">
        <p14:creationId xmlns:p14="http://schemas.microsoft.com/office/powerpoint/2010/main" val="36823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39178-0DB1-9FC3-4B9D-8806E01E3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21F83-391F-02AB-980E-17C4A6D7FA18}"/>
              </a:ext>
            </a:extLst>
          </p:cNvPr>
          <p:cNvSpPr>
            <a:spLocks noGrp="1"/>
          </p:cNvSpPr>
          <p:nvPr>
            <p:ph type="title"/>
          </p:nvPr>
        </p:nvSpPr>
        <p:spPr/>
        <p:txBody>
          <a:bodyPr/>
          <a:lstStyle/>
          <a:p>
            <a:r>
              <a:rPr lang="fi-FI" dirty="0" err="1">
                <a:ea typeface="Calibri"/>
                <a:cs typeface="Arial"/>
              </a:rPr>
              <a:t>Pedestal</a:t>
            </a:r>
            <a:r>
              <a:rPr lang="fi-FI" dirty="0">
                <a:ea typeface="Calibri"/>
                <a:cs typeface="Arial"/>
              </a:rPr>
              <a:t> GK: </a:t>
            </a:r>
            <a:r>
              <a:rPr lang="fi-FI" dirty="0" err="1">
                <a:ea typeface="Calibri"/>
                <a:cs typeface="Arial"/>
              </a:rPr>
              <a:t>Proof</a:t>
            </a:r>
            <a:r>
              <a:rPr lang="fi-FI" dirty="0">
                <a:ea typeface="Calibri"/>
                <a:cs typeface="Arial"/>
              </a:rPr>
              <a:t>-of-</a:t>
            </a:r>
            <a:r>
              <a:rPr lang="fi-FI" dirty="0" err="1">
                <a:ea typeface="Calibri"/>
                <a:cs typeface="Arial"/>
              </a:rPr>
              <a:t>principle</a:t>
            </a:r>
            <a:r>
              <a:rPr lang="fi-FI" dirty="0">
                <a:ea typeface="Calibri"/>
                <a:cs typeface="Arial"/>
              </a:rPr>
              <a:t> </a:t>
            </a:r>
            <a:r>
              <a:rPr lang="fi-FI" dirty="0" err="1">
                <a:ea typeface="Calibri"/>
                <a:cs typeface="Arial"/>
              </a:rPr>
              <a:t>models</a:t>
            </a:r>
            <a:r>
              <a:rPr lang="fi-FI" dirty="0">
                <a:ea typeface="Calibri"/>
                <a:cs typeface="Arial"/>
              </a:rPr>
              <a:t> for MAST-U</a:t>
            </a:r>
            <a:endParaRPr lang="fi-FI" dirty="0">
              <a:ea typeface="Calibri"/>
            </a:endParaRPr>
          </a:p>
        </p:txBody>
      </p:sp>
      <p:sp>
        <p:nvSpPr>
          <p:cNvPr id="5" name="Slide Number Placeholder 4">
            <a:extLst>
              <a:ext uri="{FF2B5EF4-FFF2-40B4-BE49-F238E27FC236}">
                <a16:creationId xmlns:a16="http://schemas.microsoft.com/office/drawing/2014/main" id="{42E0DF42-86A4-6E94-375B-EDC288613D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pic>
        <p:nvPicPr>
          <p:cNvPr id="3" name="Picture 2">
            <a:extLst>
              <a:ext uri="{FF2B5EF4-FFF2-40B4-BE49-F238E27FC236}">
                <a16:creationId xmlns:a16="http://schemas.microsoft.com/office/drawing/2014/main" id="{44B17F27-3A2B-C11D-4003-76B14DF3E6A3}"/>
              </a:ext>
            </a:extLst>
          </p:cNvPr>
          <p:cNvPicPr>
            <a:picLocks noChangeAspect="1"/>
          </p:cNvPicPr>
          <p:nvPr/>
        </p:nvPicPr>
        <p:blipFill>
          <a:blip r:embed="rId2"/>
          <a:stretch>
            <a:fillRect/>
          </a:stretch>
        </p:blipFill>
        <p:spPr>
          <a:xfrm>
            <a:off x="5566672" y="1359076"/>
            <a:ext cx="6325432" cy="4139473"/>
          </a:xfrm>
          <a:prstGeom prst="rect">
            <a:avLst/>
          </a:prstGeom>
        </p:spPr>
      </p:pic>
      <p:sp>
        <p:nvSpPr>
          <p:cNvPr id="7" name="Content Placeholder 2">
            <a:extLst>
              <a:ext uri="{FF2B5EF4-FFF2-40B4-BE49-F238E27FC236}">
                <a16:creationId xmlns:a16="http://schemas.microsoft.com/office/drawing/2014/main" id="{1D43DB19-97A4-ED41-E404-0E433473BFA7}"/>
              </a:ext>
            </a:extLst>
          </p:cNvPr>
          <p:cNvSpPr>
            <a:spLocks noGrp="1"/>
          </p:cNvSpPr>
          <p:nvPr>
            <p:ph idx="1"/>
          </p:nvPr>
        </p:nvSpPr>
        <p:spPr>
          <a:xfrm>
            <a:off x="505653" y="1713731"/>
            <a:ext cx="4676345" cy="5774895"/>
          </a:xfrm>
        </p:spPr>
        <p:txBody>
          <a:bodyPr vert="horz" lIns="91440" tIns="45720" rIns="91440" bIns="45720" rtlCol="0" anchor="t">
            <a:normAutofit/>
          </a:bodyPr>
          <a:lstStyle/>
          <a:p>
            <a:r>
              <a:rPr lang="en-US" sz="2200">
                <a:latin typeface="Calibri"/>
                <a:ea typeface="Calibri"/>
                <a:cs typeface="Calibri"/>
              </a:rPr>
              <a:t>Aim is to support future quasilinear or integrated pedestal workflows with GK </a:t>
            </a:r>
            <a:r>
              <a:rPr lang="en-US" sz="2200" err="1">
                <a:latin typeface="Calibri"/>
                <a:ea typeface="Calibri"/>
                <a:cs typeface="Calibri"/>
              </a:rPr>
              <a:t>microinstability</a:t>
            </a:r>
            <a:r>
              <a:rPr lang="en-US" sz="2200">
                <a:latin typeface="Calibri"/>
                <a:ea typeface="Calibri"/>
                <a:cs typeface="Calibri"/>
              </a:rPr>
              <a:t> information, while keeping the evaluation cost closer to reduced models​</a:t>
            </a:r>
            <a:endParaRPr lang="en-US"/>
          </a:p>
          <a:p>
            <a:endParaRPr lang="en-US" sz="2200">
              <a:latin typeface="Calibri"/>
              <a:ea typeface="Calibri"/>
              <a:cs typeface="Calibri"/>
            </a:endParaRPr>
          </a:p>
          <a:p>
            <a:r>
              <a:rPr lang="en-US" sz="2200">
                <a:latin typeface="Calibri"/>
                <a:ea typeface="Calibri"/>
                <a:cs typeface="Calibri"/>
              </a:rPr>
              <a:t>For MAST-U, several ML approaches have been explored for predicting local, linear GENE outputs</a:t>
            </a:r>
          </a:p>
          <a:p>
            <a:endParaRPr lang="en-US">
              <a:ea typeface="Calibri"/>
            </a:endParaRPr>
          </a:p>
        </p:txBody>
      </p:sp>
    </p:spTree>
    <p:extLst>
      <p:ext uri="{BB962C8B-B14F-4D97-AF65-F5344CB8AC3E}">
        <p14:creationId xmlns:p14="http://schemas.microsoft.com/office/powerpoint/2010/main" val="108014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25F1-C02C-9A98-E341-1E29E707F28F}"/>
              </a:ext>
            </a:extLst>
          </p:cNvPr>
          <p:cNvSpPr>
            <a:spLocks noGrp="1"/>
          </p:cNvSpPr>
          <p:nvPr>
            <p:ph type="title"/>
          </p:nvPr>
        </p:nvSpPr>
        <p:spPr>
          <a:xfrm>
            <a:off x="983432" y="192515"/>
            <a:ext cx="10552442" cy="520700"/>
          </a:xfrm>
        </p:spPr>
        <p:txBody>
          <a:bodyPr/>
          <a:lstStyle/>
          <a:p>
            <a:r>
              <a:rPr lang="fi-FI">
                <a:ea typeface="Calibri"/>
                <a:cs typeface="Calibri"/>
              </a:rPr>
              <a:t>Dataset Generation within single shot experimental uncertainty </a:t>
            </a:r>
            <a:endParaRPr lang="en-US" b="0">
              <a:solidFill>
                <a:srgbClr val="000000"/>
              </a:solidFill>
              <a:ea typeface="Calibri"/>
              <a:cs typeface="Calibri"/>
            </a:endParaRPr>
          </a:p>
          <a:p>
            <a:endParaRPr lang="en-US">
              <a:ea typeface="Calibri"/>
            </a:endParaRPr>
          </a:p>
        </p:txBody>
      </p:sp>
      <p:sp>
        <p:nvSpPr>
          <p:cNvPr id="4" name="Footer Placeholder 3">
            <a:extLst>
              <a:ext uri="{FF2B5EF4-FFF2-40B4-BE49-F238E27FC236}">
                <a16:creationId xmlns:a16="http://schemas.microsoft.com/office/drawing/2014/main" id="{89E1B9C7-395C-0993-1161-18180D6B3015}"/>
              </a:ext>
            </a:extLst>
          </p:cNvPr>
          <p:cNvSpPr>
            <a:spLocks noGrp="1"/>
          </p:cNvSpPr>
          <p:nvPr>
            <p:ph type="ftr" sz="quarter" idx="11"/>
          </p:nvPr>
        </p:nvSpPr>
        <p:spPr/>
        <p:txBody>
          <a:body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5" name="Slide Number Placeholder 4">
            <a:extLst>
              <a:ext uri="{FF2B5EF4-FFF2-40B4-BE49-F238E27FC236}">
                <a16:creationId xmlns:a16="http://schemas.microsoft.com/office/drawing/2014/main" id="{17529D06-D521-5AF5-8A93-2A0E5E16EC83}"/>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pic>
        <p:nvPicPr>
          <p:cNvPr id="12" name="Content Placeholder 11">
            <a:extLst>
              <a:ext uri="{FF2B5EF4-FFF2-40B4-BE49-F238E27FC236}">
                <a16:creationId xmlns:a16="http://schemas.microsoft.com/office/drawing/2014/main" id="{C46E8F05-FC35-E961-6886-585229E177B9}"/>
              </a:ext>
            </a:extLst>
          </p:cNvPr>
          <p:cNvPicPr>
            <a:picLocks noGrp="1" noChangeAspect="1"/>
          </p:cNvPicPr>
          <p:nvPr>
            <p:ph idx="1"/>
          </p:nvPr>
        </p:nvPicPr>
        <p:blipFill>
          <a:blip r:embed="rId2"/>
          <a:stretch>
            <a:fillRect/>
          </a:stretch>
        </p:blipFill>
        <p:spPr>
          <a:xfrm>
            <a:off x="2278031" y="716945"/>
            <a:ext cx="7630875" cy="5228551"/>
          </a:xfrm>
          <a:prstGeom prst="rect">
            <a:avLst/>
          </a:prstGeom>
        </p:spPr>
      </p:pic>
      <p:sp>
        <p:nvSpPr>
          <p:cNvPr id="6" name="Content Placeholder 2">
            <a:extLst>
              <a:ext uri="{FF2B5EF4-FFF2-40B4-BE49-F238E27FC236}">
                <a16:creationId xmlns:a16="http://schemas.microsoft.com/office/drawing/2014/main" id="{6148F07A-C406-50C1-6395-3E32CA6C1ED2}"/>
              </a:ext>
            </a:extLst>
          </p:cNvPr>
          <p:cNvSpPr txBox="1">
            <a:spLocks/>
          </p:cNvSpPr>
          <p:nvPr/>
        </p:nvSpPr>
        <p:spPr>
          <a:xfrm>
            <a:off x="557522" y="6120227"/>
            <a:ext cx="11821329" cy="876324"/>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800" dirty="0">
                <a:solidFill>
                  <a:schemeClr val="tx2">
                    <a:lumMod val="76000"/>
                  </a:schemeClr>
                </a:solidFill>
                <a:latin typeface="Calibri"/>
                <a:ea typeface="Calibri"/>
                <a:cs typeface="Calibri"/>
              </a:rPr>
              <a:t>Sample pedestal profiles instead of local inputs, generate physically consistent equilibria with HELENA + CHEASE</a:t>
            </a:r>
            <a:endParaRPr lang="en-US" sz="2000" dirty="0">
              <a:solidFill>
                <a:schemeClr val="tx2">
                  <a:lumMod val="76000"/>
                </a:schemeClr>
              </a:solidFill>
              <a:latin typeface="Calibri"/>
              <a:ea typeface="Calibri"/>
              <a:cs typeface="Calibri"/>
            </a:endParaRPr>
          </a:p>
          <a:p>
            <a:endParaRPr lang="en-US" sz="2000" dirty="0">
              <a:latin typeface="Calibri"/>
              <a:ea typeface="Calibri"/>
              <a:cs typeface="Calibri"/>
            </a:endParaRPr>
          </a:p>
          <a:p>
            <a:endParaRPr lang="en-US" sz="2000" dirty="0">
              <a:latin typeface="Calibri"/>
              <a:ea typeface="Calibri"/>
              <a:cs typeface="Calibri"/>
            </a:endParaRPr>
          </a:p>
          <a:p>
            <a:endParaRPr lang="en-US" dirty="0">
              <a:ea typeface="Calibri"/>
            </a:endParaRPr>
          </a:p>
        </p:txBody>
      </p:sp>
    </p:spTree>
    <p:extLst>
      <p:ext uri="{BB962C8B-B14F-4D97-AF65-F5344CB8AC3E}">
        <p14:creationId xmlns:p14="http://schemas.microsoft.com/office/powerpoint/2010/main" val="170823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FACFCA-D6B5-FDBA-29D8-F1FDAC148946}"/>
              </a:ext>
            </a:extLst>
          </p:cNvPr>
          <p:cNvSpPr/>
          <p:nvPr/>
        </p:nvSpPr>
        <p:spPr>
          <a:xfrm>
            <a:off x="5647098" y="1844643"/>
            <a:ext cx="6427960" cy="4311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B4890-99B5-2316-F161-4AFAADFDFEEB}"/>
              </a:ext>
            </a:extLst>
          </p:cNvPr>
          <p:cNvSpPr>
            <a:spLocks noGrp="1"/>
          </p:cNvSpPr>
          <p:nvPr>
            <p:ph type="title"/>
          </p:nvPr>
        </p:nvSpPr>
        <p:spPr/>
        <p:txBody>
          <a:bodyPr/>
          <a:lstStyle/>
          <a:p>
            <a:r>
              <a:rPr lang="en-US" sz="2600">
                <a:solidFill>
                  <a:srgbClr val="004270"/>
                </a:solidFill>
                <a:latin typeface="Arial"/>
              </a:rPr>
              <a:t>Multiple targets, different (but correlated) </a:t>
            </a:r>
            <a:r>
              <a:rPr lang="en-US" sz="2600" err="1">
                <a:solidFill>
                  <a:srgbClr val="004270"/>
                </a:solidFill>
                <a:latin typeface="Arial"/>
              </a:rPr>
              <a:t>behaviour</a:t>
            </a:r>
            <a:endParaRPr lang="en-US" err="1"/>
          </a:p>
        </p:txBody>
      </p:sp>
      <p:sp>
        <p:nvSpPr>
          <p:cNvPr id="3" name="Content Placeholder 2">
            <a:extLst>
              <a:ext uri="{FF2B5EF4-FFF2-40B4-BE49-F238E27FC236}">
                <a16:creationId xmlns:a16="http://schemas.microsoft.com/office/drawing/2014/main" id="{804BF487-6C2A-1890-FDE8-2CC22B9F4826}"/>
              </a:ext>
            </a:extLst>
          </p:cNvPr>
          <p:cNvSpPr>
            <a:spLocks noGrp="1"/>
          </p:cNvSpPr>
          <p:nvPr>
            <p:ph idx="1"/>
          </p:nvPr>
        </p:nvSpPr>
        <p:spPr>
          <a:xfrm>
            <a:off x="715860" y="1845110"/>
            <a:ext cx="4676345" cy="5774895"/>
          </a:xfrm>
        </p:spPr>
        <p:txBody>
          <a:bodyPr vert="horz" lIns="91440" tIns="45720" rIns="91440" bIns="45720" rtlCol="0" anchor="t">
            <a:normAutofit/>
          </a:bodyPr>
          <a:lstStyle/>
          <a:p>
            <a:r>
              <a:rPr lang="en-US" sz="2200">
                <a:latin typeface="Calibri"/>
                <a:ea typeface="Calibri"/>
                <a:cs typeface="Calibri"/>
              </a:rPr>
              <a:t>Some outputs (</a:t>
            </a:r>
            <a:r>
              <a:rPr lang="en-US" sz="2200" err="1">
                <a:latin typeface="Calibri"/>
                <a:ea typeface="Calibri"/>
                <a:cs typeface="Calibri"/>
              </a:rPr>
              <a:t>growthrate</a:t>
            </a:r>
            <a:r>
              <a:rPr lang="en-US" sz="2200">
                <a:latin typeface="Calibri"/>
                <a:ea typeface="Calibri"/>
                <a:cs typeface="Calibri"/>
              </a:rPr>
              <a:t>) vary smoothly, while others show sharp regime boundaries</a:t>
            </a:r>
          </a:p>
          <a:p>
            <a:endParaRPr lang="en-US" sz="2200">
              <a:latin typeface="Calibri"/>
              <a:ea typeface="Calibri"/>
              <a:cs typeface="Calibri"/>
            </a:endParaRPr>
          </a:p>
          <a:p>
            <a:r>
              <a:rPr lang="en-US" sz="2200">
                <a:latin typeface="Calibri"/>
                <a:ea typeface="Calibri"/>
                <a:cs typeface="Calibri"/>
              </a:rPr>
              <a:t>The targets are correlated, but not interchangeable</a:t>
            </a:r>
          </a:p>
          <a:p>
            <a:endParaRPr lang="en-US" sz="2200">
              <a:latin typeface="Calibri"/>
              <a:ea typeface="Calibri"/>
              <a:cs typeface="Calibri"/>
            </a:endParaRPr>
          </a:p>
          <a:p>
            <a:r>
              <a:rPr lang="en-US" sz="2200">
                <a:latin typeface="Calibri"/>
                <a:ea typeface="Calibri"/>
                <a:cs typeface="Calibri"/>
              </a:rPr>
              <a:t>Frequency and transport ratios show more clustered, class-like structure</a:t>
            </a:r>
          </a:p>
          <a:p>
            <a:endParaRPr lang="en-US">
              <a:ea typeface="Calibri"/>
            </a:endParaRPr>
          </a:p>
        </p:txBody>
      </p:sp>
      <p:sp>
        <p:nvSpPr>
          <p:cNvPr id="5" name="Slide Number Placeholder 4">
            <a:extLst>
              <a:ext uri="{FF2B5EF4-FFF2-40B4-BE49-F238E27FC236}">
                <a16:creationId xmlns:a16="http://schemas.microsoft.com/office/drawing/2014/main" id="{79661D5C-11C4-2C45-2538-18D0604A8DD8}"/>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pic>
        <p:nvPicPr>
          <p:cNvPr id="6" name="Picture 5">
            <a:extLst>
              <a:ext uri="{FF2B5EF4-FFF2-40B4-BE49-F238E27FC236}">
                <a16:creationId xmlns:a16="http://schemas.microsoft.com/office/drawing/2014/main" id="{F36B9783-9CFC-DF3B-938F-6F40046AFAE9}"/>
              </a:ext>
            </a:extLst>
          </p:cNvPr>
          <p:cNvPicPr>
            <a:picLocks noChangeAspect="1"/>
          </p:cNvPicPr>
          <p:nvPr/>
        </p:nvPicPr>
        <p:blipFill>
          <a:blip r:embed="rId2"/>
          <a:stretch>
            <a:fillRect/>
          </a:stretch>
        </p:blipFill>
        <p:spPr>
          <a:xfrm>
            <a:off x="5708170" y="1950559"/>
            <a:ext cx="6483471" cy="4480884"/>
          </a:xfrm>
          <a:prstGeom prst="rect">
            <a:avLst/>
          </a:prstGeom>
        </p:spPr>
      </p:pic>
      <p:pic>
        <p:nvPicPr>
          <p:cNvPr id="7" name="Picture 6">
            <a:extLst>
              <a:ext uri="{FF2B5EF4-FFF2-40B4-BE49-F238E27FC236}">
                <a16:creationId xmlns:a16="http://schemas.microsoft.com/office/drawing/2014/main" id="{EEBAD0AB-F209-2D36-D449-2ED0A11916CE}"/>
              </a:ext>
            </a:extLst>
          </p:cNvPr>
          <p:cNvPicPr>
            <a:picLocks noChangeAspect="1"/>
          </p:cNvPicPr>
          <p:nvPr/>
        </p:nvPicPr>
        <p:blipFill>
          <a:blip r:embed="rId3"/>
          <a:stretch>
            <a:fillRect/>
          </a:stretch>
        </p:blipFill>
        <p:spPr>
          <a:xfrm>
            <a:off x="6345716" y="992577"/>
            <a:ext cx="4820190" cy="717790"/>
          </a:xfrm>
          <a:prstGeom prst="rect">
            <a:avLst/>
          </a:prstGeom>
        </p:spPr>
      </p:pic>
      <p:pic>
        <p:nvPicPr>
          <p:cNvPr id="10" name="Picture 9">
            <a:extLst>
              <a:ext uri="{FF2B5EF4-FFF2-40B4-BE49-F238E27FC236}">
                <a16:creationId xmlns:a16="http://schemas.microsoft.com/office/drawing/2014/main" id="{4BE7A1E2-9183-EC57-C22F-1BCA66BC8AB6}"/>
              </a:ext>
            </a:extLst>
          </p:cNvPr>
          <p:cNvPicPr>
            <a:picLocks noChangeAspect="1"/>
          </p:cNvPicPr>
          <p:nvPr/>
        </p:nvPicPr>
        <p:blipFill>
          <a:blip r:embed="rId4"/>
          <a:stretch>
            <a:fillRect/>
          </a:stretch>
        </p:blipFill>
        <p:spPr>
          <a:xfrm>
            <a:off x="9942572" y="1472062"/>
            <a:ext cx="688856" cy="736481"/>
          </a:xfrm>
          <a:prstGeom prst="rect">
            <a:avLst/>
          </a:prstGeom>
        </p:spPr>
      </p:pic>
    </p:spTree>
    <p:extLst>
      <p:ext uri="{BB962C8B-B14F-4D97-AF65-F5344CB8AC3E}">
        <p14:creationId xmlns:p14="http://schemas.microsoft.com/office/powerpoint/2010/main" val="347268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0CAAA-D5AE-C215-B2A4-784EE376E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8178B-2529-9ECB-7D86-420843E39729}"/>
              </a:ext>
            </a:extLst>
          </p:cNvPr>
          <p:cNvSpPr>
            <a:spLocks noGrp="1"/>
          </p:cNvSpPr>
          <p:nvPr>
            <p:ph type="title"/>
          </p:nvPr>
        </p:nvSpPr>
        <p:spPr/>
        <p:txBody>
          <a:bodyPr/>
          <a:lstStyle/>
          <a:p>
            <a:r>
              <a:rPr lang="en-US" sz="2600">
                <a:solidFill>
                  <a:srgbClr val="004270"/>
                </a:solidFill>
                <a:latin typeface="Arial"/>
              </a:rPr>
              <a:t>Multiple targets, different (but correlated) </a:t>
            </a:r>
            <a:r>
              <a:rPr lang="en-US" sz="2600" err="1">
                <a:solidFill>
                  <a:srgbClr val="004270"/>
                </a:solidFill>
                <a:latin typeface="Arial"/>
              </a:rPr>
              <a:t>behaviour</a:t>
            </a:r>
            <a:endParaRPr lang="en-US" err="1"/>
          </a:p>
        </p:txBody>
      </p:sp>
      <p:sp>
        <p:nvSpPr>
          <p:cNvPr id="3" name="Content Placeholder 2">
            <a:extLst>
              <a:ext uri="{FF2B5EF4-FFF2-40B4-BE49-F238E27FC236}">
                <a16:creationId xmlns:a16="http://schemas.microsoft.com/office/drawing/2014/main" id="{649BC86A-1B7B-1D9A-2D25-30CA20E210A8}"/>
              </a:ext>
            </a:extLst>
          </p:cNvPr>
          <p:cNvSpPr>
            <a:spLocks noGrp="1"/>
          </p:cNvSpPr>
          <p:nvPr>
            <p:ph idx="1"/>
          </p:nvPr>
        </p:nvSpPr>
        <p:spPr>
          <a:xfrm>
            <a:off x="715860" y="1845110"/>
            <a:ext cx="4676345" cy="5774895"/>
          </a:xfrm>
        </p:spPr>
        <p:txBody>
          <a:bodyPr vert="horz" lIns="91440" tIns="45720" rIns="91440" bIns="45720" rtlCol="0" anchor="t">
            <a:normAutofit/>
          </a:bodyPr>
          <a:lstStyle/>
          <a:p>
            <a:r>
              <a:rPr lang="en-US" sz="2200" dirty="0">
                <a:latin typeface="Calibri"/>
                <a:ea typeface="Calibri"/>
                <a:cs typeface="Calibri"/>
              </a:rPr>
              <a:t>Some outputs (</a:t>
            </a:r>
            <a:r>
              <a:rPr lang="en-US" sz="2200" dirty="0" err="1">
                <a:latin typeface="Calibri"/>
                <a:ea typeface="Calibri"/>
                <a:cs typeface="Calibri"/>
              </a:rPr>
              <a:t>growthrate</a:t>
            </a:r>
            <a:r>
              <a:rPr lang="en-US" sz="2200" dirty="0">
                <a:latin typeface="Calibri"/>
                <a:ea typeface="Calibri"/>
                <a:cs typeface="Calibri"/>
              </a:rPr>
              <a:t>) vary smoothly, while others show sharp regime boundaries</a:t>
            </a:r>
          </a:p>
          <a:p>
            <a:endParaRPr lang="en-US" sz="2200" dirty="0">
              <a:latin typeface="Calibri"/>
              <a:ea typeface="Calibri"/>
              <a:cs typeface="Calibri"/>
            </a:endParaRPr>
          </a:p>
          <a:p>
            <a:r>
              <a:rPr lang="en-US" sz="2200" dirty="0">
                <a:latin typeface="Calibri"/>
                <a:ea typeface="Calibri"/>
                <a:cs typeface="Calibri"/>
              </a:rPr>
              <a:t>The targets are correlated, but not interchangeable</a:t>
            </a:r>
          </a:p>
          <a:p>
            <a:endParaRPr lang="en-US" sz="2200" dirty="0">
              <a:latin typeface="Calibri"/>
              <a:ea typeface="Calibri"/>
              <a:cs typeface="Calibri"/>
            </a:endParaRPr>
          </a:p>
          <a:p>
            <a:r>
              <a:rPr lang="en-US" sz="2200" dirty="0">
                <a:latin typeface="Calibri"/>
                <a:ea typeface="Calibri"/>
                <a:cs typeface="Calibri"/>
              </a:rPr>
              <a:t>Frequency and transport ratios show more </a:t>
            </a:r>
            <a:r>
              <a:rPr lang="en-US" sz="2200" b="1" dirty="0">
                <a:latin typeface="Calibri"/>
                <a:ea typeface="Calibri"/>
                <a:cs typeface="Calibri"/>
              </a:rPr>
              <a:t>clustered, class-like structure</a:t>
            </a:r>
          </a:p>
          <a:p>
            <a:endParaRPr lang="en-US" dirty="0">
              <a:ea typeface="Calibri"/>
            </a:endParaRPr>
          </a:p>
        </p:txBody>
      </p:sp>
      <p:sp>
        <p:nvSpPr>
          <p:cNvPr id="5" name="Slide Number Placeholder 4">
            <a:extLst>
              <a:ext uri="{FF2B5EF4-FFF2-40B4-BE49-F238E27FC236}">
                <a16:creationId xmlns:a16="http://schemas.microsoft.com/office/drawing/2014/main" id="{726B441D-3F97-D1B8-8A85-E4AF43C85441}"/>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11" name="Rectangle: Rounded Corners 10">
            <a:extLst>
              <a:ext uri="{FF2B5EF4-FFF2-40B4-BE49-F238E27FC236}">
                <a16:creationId xmlns:a16="http://schemas.microsoft.com/office/drawing/2014/main" id="{2DFEED5B-85FC-B566-7BEF-A519C075DADB}"/>
              </a:ext>
            </a:extLst>
          </p:cNvPr>
          <p:cNvSpPr/>
          <p:nvPr/>
        </p:nvSpPr>
        <p:spPr>
          <a:xfrm>
            <a:off x="7426343" y="1153983"/>
            <a:ext cx="3687526" cy="1007795"/>
          </a:xfrm>
          <a:prstGeom prst="roundRect">
            <a:avLst/>
          </a:prstGeom>
          <a:solidFill>
            <a:schemeClr val="accent1">
              <a:lumMod val="60000"/>
              <a:lumOff val="40000"/>
            </a:schemeClr>
          </a:solidFill>
          <a:ln>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b="1">
                <a:solidFill>
                  <a:schemeClr val="bg1"/>
                </a:solidFill>
                <a:ea typeface="Calibri"/>
                <a:cs typeface="Calibri"/>
              </a:rPr>
              <a:t>Target distributions</a:t>
            </a:r>
          </a:p>
          <a:p>
            <a:pPr algn="ctr"/>
            <a:r>
              <a:rPr lang="en-US" sz="1600">
                <a:solidFill>
                  <a:schemeClr val="bg1"/>
                </a:solidFill>
                <a:ea typeface="Calibri"/>
                <a:cs typeface="Calibri"/>
              </a:rPr>
              <a:t>128 equilibria, 6 radial locations, 10 </a:t>
            </a:r>
            <a:r>
              <a:rPr lang="en-US" sz="1600" err="1">
                <a:solidFill>
                  <a:schemeClr val="bg1"/>
                </a:solidFill>
                <a:ea typeface="Calibri"/>
                <a:cs typeface="Calibri"/>
              </a:rPr>
              <a:t>k_y</a:t>
            </a:r>
            <a:r>
              <a:rPr lang="en-US" sz="1600">
                <a:solidFill>
                  <a:schemeClr val="bg1"/>
                </a:solidFill>
                <a:ea typeface="Calibri"/>
                <a:cs typeface="Calibri"/>
              </a:rPr>
              <a:t> values at ion </a:t>
            </a:r>
            <a:r>
              <a:rPr lang="en-US" sz="1600" err="1">
                <a:solidFill>
                  <a:schemeClr val="bg1"/>
                </a:solidFill>
                <a:ea typeface="Calibri"/>
                <a:cs typeface="Calibri"/>
              </a:rPr>
              <a:t>scal</a:t>
            </a:r>
            <a:r>
              <a:rPr lang="en-US" sz="1600">
                <a:solidFill>
                  <a:schemeClr val="bg1"/>
                </a:solidFill>
                <a:ea typeface="Calibri"/>
                <a:cs typeface="Calibri"/>
              </a:rPr>
              <a:t>e</a:t>
            </a:r>
          </a:p>
        </p:txBody>
      </p:sp>
      <p:pic>
        <p:nvPicPr>
          <p:cNvPr id="6" name="Picture 5">
            <a:extLst>
              <a:ext uri="{FF2B5EF4-FFF2-40B4-BE49-F238E27FC236}">
                <a16:creationId xmlns:a16="http://schemas.microsoft.com/office/drawing/2014/main" id="{32A3D548-AFB9-D079-493E-768108628415}"/>
              </a:ext>
            </a:extLst>
          </p:cNvPr>
          <p:cNvPicPr>
            <a:picLocks noChangeAspect="1"/>
          </p:cNvPicPr>
          <p:nvPr/>
        </p:nvPicPr>
        <p:blipFill>
          <a:blip r:embed="rId2"/>
          <a:stretch>
            <a:fillRect/>
          </a:stretch>
        </p:blipFill>
        <p:spPr>
          <a:xfrm>
            <a:off x="6800478" y="2368819"/>
            <a:ext cx="2470316" cy="1803689"/>
          </a:xfrm>
          <a:prstGeom prst="rect">
            <a:avLst/>
          </a:prstGeom>
        </p:spPr>
      </p:pic>
      <p:pic>
        <p:nvPicPr>
          <p:cNvPr id="7" name="Picture 6">
            <a:extLst>
              <a:ext uri="{FF2B5EF4-FFF2-40B4-BE49-F238E27FC236}">
                <a16:creationId xmlns:a16="http://schemas.microsoft.com/office/drawing/2014/main" id="{617EC8E5-E6A3-456D-65D3-2145A86E2589}"/>
              </a:ext>
            </a:extLst>
          </p:cNvPr>
          <p:cNvPicPr>
            <a:picLocks noChangeAspect="1"/>
          </p:cNvPicPr>
          <p:nvPr/>
        </p:nvPicPr>
        <p:blipFill>
          <a:blip r:embed="rId3"/>
          <a:stretch>
            <a:fillRect/>
          </a:stretch>
        </p:blipFill>
        <p:spPr>
          <a:xfrm>
            <a:off x="9387382" y="2368818"/>
            <a:ext cx="2482067" cy="1803688"/>
          </a:xfrm>
          <a:prstGeom prst="rect">
            <a:avLst/>
          </a:prstGeom>
        </p:spPr>
      </p:pic>
      <p:pic>
        <p:nvPicPr>
          <p:cNvPr id="8" name="Picture 7">
            <a:extLst>
              <a:ext uri="{FF2B5EF4-FFF2-40B4-BE49-F238E27FC236}">
                <a16:creationId xmlns:a16="http://schemas.microsoft.com/office/drawing/2014/main" id="{53885325-802D-95E6-0FC9-7C5B59253A0A}"/>
              </a:ext>
            </a:extLst>
          </p:cNvPr>
          <p:cNvPicPr>
            <a:picLocks noChangeAspect="1"/>
          </p:cNvPicPr>
          <p:nvPr/>
        </p:nvPicPr>
        <p:blipFill>
          <a:blip r:embed="rId4"/>
          <a:stretch>
            <a:fillRect/>
          </a:stretch>
        </p:blipFill>
        <p:spPr>
          <a:xfrm>
            <a:off x="6804128" y="4402653"/>
            <a:ext cx="2413537" cy="1753837"/>
          </a:xfrm>
          <a:prstGeom prst="rect">
            <a:avLst/>
          </a:prstGeom>
        </p:spPr>
      </p:pic>
      <p:pic>
        <p:nvPicPr>
          <p:cNvPr id="10" name="Picture 9">
            <a:extLst>
              <a:ext uri="{FF2B5EF4-FFF2-40B4-BE49-F238E27FC236}">
                <a16:creationId xmlns:a16="http://schemas.microsoft.com/office/drawing/2014/main" id="{071CD70C-C8E6-E51A-5AD7-10E7667BF025}"/>
              </a:ext>
            </a:extLst>
          </p:cNvPr>
          <p:cNvPicPr>
            <a:picLocks noChangeAspect="1"/>
          </p:cNvPicPr>
          <p:nvPr/>
        </p:nvPicPr>
        <p:blipFill>
          <a:blip r:embed="rId5"/>
          <a:stretch>
            <a:fillRect/>
          </a:stretch>
        </p:blipFill>
        <p:spPr>
          <a:xfrm>
            <a:off x="9387753" y="4402653"/>
            <a:ext cx="2481325" cy="1753838"/>
          </a:xfrm>
          <a:prstGeom prst="rect">
            <a:avLst/>
          </a:prstGeom>
        </p:spPr>
      </p:pic>
    </p:spTree>
    <p:extLst>
      <p:ext uri="{BB962C8B-B14F-4D97-AF65-F5344CB8AC3E}">
        <p14:creationId xmlns:p14="http://schemas.microsoft.com/office/powerpoint/2010/main" val="119815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06C8-0F2B-0134-1259-256FB3D94159}"/>
              </a:ext>
            </a:extLst>
          </p:cNvPr>
          <p:cNvSpPr>
            <a:spLocks noGrp="1"/>
          </p:cNvSpPr>
          <p:nvPr>
            <p:ph type="title"/>
          </p:nvPr>
        </p:nvSpPr>
        <p:spPr/>
        <p:txBody>
          <a:bodyPr/>
          <a:lstStyle/>
          <a:p>
            <a:r>
              <a:rPr lang="en-US">
                <a:ea typeface="Calibri"/>
                <a:cs typeface="Calibri"/>
              </a:rPr>
              <a:t>Several ML approaches tested for the task, test prediction metrics similar</a:t>
            </a:r>
            <a:endParaRPr lang="en-US"/>
          </a:p>
        </p:txBody>
      </p:sp>
      <p:sp>
        <p:nvSpPr>
          <p:cNvPr id="3" name="Content Placeholder 2">
            <a:extLst>
              <a:ext uri="{FF2B5EF4-FFF2-40B4-BE49-F238E27FC236}">
                <a16:creationId xmlns:a16="http://schemas.microsoft.com/office/drawing/2014/main" id="{B70F92B3-FDC7-B3C9-F52F-D8DC1EABDAA9}"/>
              </a:ext>
            </a:extLst>
          </p:cNvPr>
          <p:cNvSpPr>
            <a:spLocks noGrp="1"/>
          </p:cNvSpPr>
          <p:nvPr>
            <p:ph idx="1"/>
          </p:nvPr>
        </p:nvSpPr>
        <p:spPr>
          <a:xfrm>
            <a:off x="724599" y="1484850"/>
            <a:ext cx="11013959" cy="5688632"/>
          </a:xfrm>
        </p:spPr>
        <p:txBody>
          <a:bodyPr vert="horz" lIns="91440" tIns="45720" rIns="91440" bIns="45720" rtlCol="0" anchor="t">
            <a:normAutofit/>
          </a:bodyPr>
          <a:lstStyle/>
          <a:p>
            <a:r>
              <a:rPr lang="en-US" sz="2000" err="1">
                <a:latin typeface="Calibri"/>
                <a:ea typeface="Calibri"/>
                <a:cs typeface="Calibri"/>
              </a:rPr>
              <a:t>Growthrate</a:t>
            </a:r>
            <a:r>
              <a:rPr lang="en-US" sz="2000">
                <a:latin typeface="Calibri"/>
                <a:ea typeface="Calibri"/>
                <a:cs typeface="Calibri"/>
              </a:rPr>
              <a:t> and frequency are predicted reasonably well in random test splits by standard regression models </a:t>
            </a:r>
          </a:p>
          <a:p>
            <a:r>
              <a:rPr lang="en-US" sz="2000">
                <a:latin typeface="Calibri"/>
                <a:ea typeface="Calibri"/>
                <a:cs typeface="Calibri"/>
              </a:rPr>
              <a:t>Transport ratios are consistently harder, with lower accuracy and larger scatter</a:t>
            </a:r>
          </a:p>
          <a:p>
            <a:r>
              <a:rPr lang="en-US" sz="2000">
                <a:latin typeface="Calibri"/>
                <a:ea typeface="Calibri"/>
                <a:cs typeface="Calibri"/>
              </a:rPr>
              <a:t>Tested MLPs, GPR, XGBoost, CNN (input profiles), single-target and multi-target setups: Similar results in test set prediction metrics</a:t>
            </a:r>
          </a:p>
          <a:p>
            <a:endParaRPr lang="en-US">
              <a:ea typeface="Calibri"/>
            </a:endParaRPr>
          </a:p>
        </p:txBody>
      </p:sp>
      <p:sp>
        <p:nvSpPr>
          <p:cNvPr id="5" name="Slide Number Placeholder 4">
            <a:extLst>
              <a:ext uri="{FF2B5EF4-FFF2-40B4-BE49-F238E27FC236}">
                <a16:creationId xmlns:a16="http://schemas.microsoft.com/office/drawing/2014/main" id="{EBFE3A0C-9F92-0BF9-38AB-DA5A4E8B9D79}"/>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10" name="Rectangle: Rounded Corners 9">
            <a:extLst>
              <a:ext uri="{FF2B5EF4-FFF2-40B4-BE49-F238E27FC236}">
                <a16:creationId xmlns:a16="http://schemas.microsoft.com/office/drawing/2014/main" id="{72E4EFCC-3AAB-C6FF-78EB-EADC267DBB68}"/>
              </a:ext>
            </a:extLst>
          </p:cNvPr>
          <p:cNvSpPr/>
          <p:nvPr/>
        </p:nvSpPr>
        <p:spPr>
          <a:xfrm>
            <a:off x="823309" y="3696136"/>
            <a:ext cx="2329793" cy="110358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1">
                    <a:lumMod val="49000"/>
                  </a:schemeClr>
                </a:solidFill>
                <a:latin typeface="Arial"/>
                <a:cs typeface="Arial"/>
              </a:rPr>
              <a:t>Example from MLPs trained separately for each target</a:t>
            </a:r>
            <a:endParaRPr lang="en-US" sz="1600">
              <a:solidFill>
                <a:schemeClr val="accent1">
                  <a:lumMod val="49000"/>
                </a:schemeClr>
              </a:solidFill>
              <a:ea typeface="Calibri"/>
              <a:cs typeface="Calibri"/>
            </a:endParaRPr>
          </a:p>
        </p:txBody>
      </p:sp>
      <p:sp>
        <p:nvSpPr>
          <p:cNvPr id="11" name="Rectangle: Rounded Corners 10">
            <a:extLst>
              <a:ext uri="{FF2B5EF4-FFF2-40B4-BE49-F238E27FC236}">
                <a16:creationId xmlns:a16="http://schemas.microsoft.com/office/drawing/2014/main" id="{7E198242-8FC9-D1E1-6EAB-7BDDCEFA786F}"/>
              </a:ext>
            </a:extLst>
          </p:cNvPr>
          <p:cNvSpPr/>
          <p:nvPr/>
        </p:nvSpPr>
        <p:spPr>
          <a:xfrm>
            <a:off x="823308" y="5018688"/>
            <a:ext cx="2329794" cy="112986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accent1">
                    <a:lumMod val="49000"/>
                  </a:schemeClr>
                </a:solidFill>
                <a:latin typeface="Arial"/>
                <a:cs typeface="Arial"/>
              </a:rPr>
              <a:t>Adam optimizer,</a:t>
            </a:r>
          </a:p>
          <a:p>
            <a:pPr algn="ctr"/>
            <a:r>
              <a:rPr lang="en-US" sz="1600">
                <a:solidFill>
                  <a:schemeClr val="accent1">
                    <a:lumMod val="49000"/>
                  </a:schemeClr>
                </a:solidFill>
                <a:latin typeface="Arial"/>
                <a:cs typeface="Arial"/>
              </a:rPr>
              <a:t>64-32-16 hidden layers,</a:t>
            </a:r>
          </a:p>
          <a:p>
            <a:pPr algn="ctr"/>
            <a:r>
              <a:rPr lang="en-US" sz="1600">
                <a:solidFill>
                  <a:schemeClr val="accent1">
                    <a:lumMod val="49000"/>
                  </a:schemeClr>
                </a:solidFill>
                <a:latin typeface="Arial"/>
                <a:cs typeface="Arial"/>
              </a:rPr>
              <a:t>MSE loss</a:t>
            </a:r>
          </a:p>
        </p:txBody>
      </p:sp>
      <p:pic>
        <p:nvPicPr>
          <p:cNvPr id="12" name="Picture 11">
            <a:extLst>
              <a:ext uri="{FF2B5EF4-FFF2-40B4-BE49-F238E27FC236}">
                <a16:creationId xmlns:a16="http://schemas.microsoft.com/office/drawing/2014/main" id="{9BD56C93-4B20-9A29-EF31-1F8085FB880F}"/>
              </a:ext>
            </a:extLst>
          </p:cNvPr>
          <p:cNvPicPr>
            <a:picLocks noChangeAspect="1"/>
          </p:cNvPicPr>
          <p:nvPr/>
        </p:nvPicPr>
        <p:blipFill>
          <a:blip r:embed="rId2"/>
          <a:stretch>
            <a:fillRect/>
          </a:stretch>
        </p:blipFill>
        <p:spPr>
          <a:xfrm>
            <a:off x="3441555" y="3697865"/>
            <a:ext cx="8683460" cy="2332141"/>
          </a:xfrm>
          <a:prstGeom prst="rect">
            <a:avLst/>
          </a:prstGeom>
        </p:spPr>
      </p:pic>
    </p:spTree>
    <p:extLst>
      <p:ext uri="{BB962C8B-B14F-4D97-AF65-F5344CB8AC3E}">
        <p14:creationId xmlns:p14="http://schemas.microsoft.com/office/powerpoint/2010/main" val="317746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4B05-1A3E-877E-6FEE-C0659F69013A}"/>
              </a:ext>
            </a:extLst>
          </p:cNvPr>
          <p:cNvSpPr>
            <a:spLocks noGrp="1"/>
          </p:cNvSpPr>
          <p:nvPr>
            <p:ph type="title"/>
          </p:nvPr>
        </p:nvSpPr>
        <p:spPr/>
        <p:txBody>
          <a:bodyPr/>
          <a:lstStyle/>
          <a:p>
            <a:r>
              <a:rPr lang="en-US">
                <a:ea typeface="Calibri"/>
                <a:cs typeface="Calibri"/>
              </a:rPr>
              <a:t>Main issues with previous approaches</a:t>
            </a:r>
            <a:endParaRPr lang="en-US"/>
          </a:p>
        </p:txBody>
      </p:sp>
      <p:pic>
        <p:nvPicPr>
          <p:cNvPr id="6" name="Content Placeholder 5">
            <a:extLst>
              <a:ext uri="{FF2B5EF4-FFF2-40B4-BE49-F238E27FC236}">
                <a16:creationId xmlns:a16="http://schemas.microsoft.com/office/drawing/2014/main" id="{FD30800D-B09B-9521-ECBE-20C679AAC9B4}"/>
              </a:ext>
            </a:extLst>
          </p:cNvPr>
          <p:cNvPicPr>
            <a:picLocks noGrp="1" noChangeAspect="1"/>
          </p:cNvPicPr>
          <p:nvPr>
            <p:ph idx="1"/>
          </p:nvPr>
        </p:nvPicPr>
        <p:blipFill>
          <a:blip r:embed="rId2"/>
          <a:stretch>
            <a:fillRect/>
          </a:stretch>
        </p:blipFill>
        <p:spPr>
          <a:xfrm>
            <a:off x="7977011" y="757543"/>
            <a:ext cx="3344955" cy="5510503"/>
          </a:xfrm>
          <a:prstGeom prst="rect">
            <a:avLst/>
          </a:prstGeom>
        </p:spPr>
      </p:pic>
      <p:sp>
        <p:nvSpPr>
          <p:cNvPr id="5" name="Slide Number Placeholder 4">
            <a:extLst>
              <a:ext uri="{FF2B5EF4-FFF2-40B4-BE49-F238E27FC236}">
                <a16:creationId xmlns:a16="http://schemas.microsoft.com/office/drawing/2014/main" id="{E86DDA92-E721-6940-4606-A26393CAF284}"/>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8" name="Content Placeholder 2">
            <a:extLst>
              <a:ext uri="{FF2B5EF4-FFF2-40B4-BE49-F238E27FC236}">
                <a16:creationId xmlns:a16="http://schemas.microsoft.com/office/drawing/2014/main" id="{70073023-C9F0-05AC-96FA-B17D4F0F7F4A}"/>
              </a:ext>
            </a:extLst>
          </p:cNvPr>
          <p:cNvSpPr txBox="1">
            <a:spLocks/>
          </p:cNvSpPr>
          <p:nvPr/>
        </p:nvSpPr>
        <p:spPr>
          <a:xfrm>
            <a:off x="724599" y="1286928"/>
            <a:ext cx="5640374" cy="5688632"/>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latin typeface="Calibri"/>
                <a:ea typeface="Calibri"/>
                <a:cs typeface="Calibri"/>
              </a:rPr>
              <a:t>Models smooth over mode transitions</a:t>
            </a:r>
          </a:p>
          <a:p>
            <a:pPr marL="556895" lvl="1" indent="-213995">
              <a:buFont typeface="Courier New" panose="020B0604020202020204" pitchFamily="34" charset="0"/>
              <a:buChar char="o"/>
            </a:pPr>
            <a:r>
              <a:rPr lang="en-US" dirty="0">
                <a:latin typeface="Calibri"/>
                <a:ea typeface="Calibri"/>
                <a:cs typeface="Calibri"/>
              </a:rPr>
              <a:t>Sharp transitions in frequency and ratios not captured </a:t>
            </a:r>
          </a:p>
          <a:p>
            <a:pPr marL="0" indent="0">
              <a:buNone/>
            </a:pPr>
            <a:endParaRPr lang="en-US" sz="2000" dirty="0">
              <a:latin typeface="Calibri"/>
              <a:ea typeface="Calibri"/>
              <a:cs typeface="Calibri"/>
            </a:endParaRPr>
          </a:p>
          <a:p>
            <a:r>
              <a:rPr lang="en-US" dirty="0">
                <a:latin typeface="Calibri"/>
                <a:ea typeface="Calibri"/>
                <a:cs typeface="Calibri"/>
              </a:rPr>
              <a:t>Models have issues generalizing, for example with beta scans</a:t>
            </a:r>
          </a:p>
          <a:p>
            <a:pPr marL="0" indent="0">
              <a:buNone/>
            </a:pPr>
            <a:endParaRPr lang="en-US" sz="2000" dirty="0">
              <a:latin typeface="Calibri"/>
              <a:ea typeface="Calibri"/>
              <a:cs typeface="Calibri"/>
            </a:endParaRPr>
          </a:p>
          <a:p>
            <a:r>
              <a:rPr lang="en-US" dirty="0">
                <a:latin typeface="Calibri"/>
                <a:ea typeface="Calibri"/>
                <a:cs typeface="Calibri"/>
              </a:rPr>
              <a:t>Outputs not consistent when comparing results: Separate models can't benefit from targets being correlated</a:t>
            </a:r>
            <a:endParaRPr lang="en-US" sz="2000" dirty="0">
              <a:latin typeface="Arial"/>
              <a:cs typeface="Arial"/>
            </a:endParaRPr>
          </a:p>
          <a:p>
            <a:endParaRPr lang="en-US" dirty="0">
              <a:ea typeface="Calibri"/>
            </a:endParaRPr>
          </a:p>
        </p:txBody>
      </p:sp>
      <p:sp>
        <p:nvSpPr>
          <p:cNvPr id="9" name="Rectangle: Rounded Corners 8">
            <a:extLst>
              <a:ext uri="{FF2B5EF4-FFF2-40B4-BE49-F238E27FC236}">
                <a16:creationId xmlns:a16="http://schemas.microsoft.com/office/drawing/2014/main" id="{18EAC76F-141A-3853-D717-796769F4485C}"/>
              </a:ext>
            </a:extLst>
          </p:cNvPr>
          <p:cNvSpPr/>
          <p:nvPr/>
        </p:nvSpPr>
        <p:spPr>
          <a:xfrm>
            <a:off x="6272765" y="1455978"/>
            <a:ext cx="1576551" cy="1357586"/>
          </a:xfrm>
          <a:prstGeom prst="roundRect">
            <a:avLst/>
          </a:prstGeom>
          <a:solidFill>
            <a:srgbClr val="FFC7C6"/>
          </a:solidFill>
          <a:ln>
            <a:solidFill>
              <a:srgbClr val="FFC7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49000"/>
                  </a:schemeClr>
                </a:solidFill>
                <a:ea typeface="Calibri"/>
                <a:cs typeface="Calibri"/>
              </a:rPr>
              <a:t>KBM transition not captured with models</a:t>
            </a:r>
          </a:p>
        </p:txBody>
      </p:sp>
      <p:sp>
        <p:nvSpPr>
          <p:cNvPr id="10" name="Isosceles Triangle 9">
            <a:extLst>
              <a:ext uri="{FF2B5EF4-FFF2-40B4-BE49-F238E27FC236}">
                <a16:creationId xmlns:a16="http://schemas.microsoft.com/office/drawing/2014/main" id="{DC4C518F-6C21-050C-1F6A-F969CA011A19}"/>
              </a:ext>
            </a:extLst>
          </p:cNvPr>
          <p:cNvSpPr/>
          <p:nvPr/>
        </p:nvSpPr>
        <p:spPr>
          <a:xfrm rot="6180000">
            <a:off x="8567862" y="1741752"/>
            <a:ext cx="169825" cy="1799498"/>
          </a:xfrm>
          <a:prstGeom prst="triangle">
            <a:avLst/>
          </a:prstGeom>
          <a:solidFill>
            <a:srgbClr val="FFC7C6"/>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64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9DC6DAC3-BEB1-7DA1-D817-40A9E25DD505}"/>
              </a:ext>
            </a:extLst>
          </p:cNvPr>
          <p:cNvSpPr/>
          <p:nvPr/>
        </p:nvSpPr>
        <p:spPr>
          <a:xfrm rot="10800000">
            <a:off x="9838482" y="2054504"/>
            <a:ext cx="241139" cy="414760"/>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876CB-B714-8059-EBA2-065B8B781C14}"/>
              </a:ext>
            </a:extLst>
          </p:cNvPr>
          <p:cNvSpPr>
            <a:spLocks noGrp="1"/>
          </p:cNvSpPr>
          <p:nvPr>
            <p:ph type="title"/>
          </p:nvPr>
        </p:nvSpPr>
        <p:spPr>
          <a:xfrm>
            <a:off x="993328" y="261788"/>
            <a:ext cx="9451776" cy="457200"/>
          </a:xfrm>
        </p:spPr>
        <p:txBody>
          <a:bodyPr/>
          <a:lstStyle/>
          <a:p>
            <a:r>
              <a:rPr lang="en-US" sz="2600">
                <a:solidFill>
                  <a:srgbClr val="004270"/>
                </a:solidFill>
                <a:latin typeface="Arial"/>
                <a:cs typeface="Arial"/>
              </a:rPr>
              <a:t>Multi-head approach to improve consistency of outputs, classification + regression to improve mode transitions </a:t>
            </a:r>
            <a:endParaRPr lang="en-US"/>
          </a:p>
        </p:txBody>
      </p:sp>
      <p:sp>
        <p:nvSpPr>
          <p:cNvPr id="3" name="Content Placeholder 2">
            <a:extLst>
              <a:ext uri="{FF2B5EF4-FFF2-40B4-BE49-F238E27FC236}">
                <a16:creationId xmlns:a16="http://schemas.microsoft.com/office/drawing/2014/main" id="{333BFBBD-227C-F41A-0658-7A9EBE2C07F6}"/>
              </a:ext>
            </a:extLst>
          </p:cNvPr>
          <p:cNvSpPr>
            <a:spLocks noGrp="1"/>
          </p:cNvSpPr>
          <p:nvPr>
            <p:ph idx="1"/>
          </p:nvPr>
        </p:nvSpPr>
        <p:spPr>
          <a:xfrm>
            <a:off x="726349" y="1530066"/>
            <a:ext cx="6029458" cy="5688632"/>
          </a:xfrm>
        </p:spPr>
        <p:txBody>
          <a:bodyPr vert="horz" lIns="91440" tIns="45720" rIns="91440" bIns="45720" rtlCol="0" anchor="t">
            <a:normAutofit/>
          </a:bodyPr>
          <a:lstStyle/>
          <a:p>
            <a:r>
              <a:rPr lang="en-US" dirty="0">
                <a:ea typeface="Calibri"/>
                <a:cs typeface="Arial"/>
              </a:rPr>
              <a:t>Two multi-head variants were tested:</a:t>
            </a:r>
            <a:endParaRPr lang="en-US" dirty="0">
              <a:ea typeface="Calibri"/>
            </a:endParaRPr>
          </a:p>
          <a:p>
            <a:pPr marL="556895" lvl="1" indent="-213995">
              <a:buFont typeface="Courier New" panose="020B0604020202020204" pitchFamily="34" charset="0"/>
              <a:buChar char="o"/>
            </a:pPr>
            <a:r>
              <a:rPr lang="en-US" dirty="0">
                <a:ea typeface="Calibri"/>
                <a:cs typeface="Calibri"/>
              </a:rPr>
              <a:t>A direct multi-head regression model </a:t>
            </a:r>
            <a:endParaRPr lang="en-US" dirty="0">
              <a:ea typeface="Calibri"/>
            </a:endParaRPr>
          </a:p>
          <a:p>
            <a:pPr marL="556895" lvl="1" indent="-213995">
              <a:buFont typeface="Courier New" panose="020B0604020202020204" pitchFamily="34" charset="0"/>
              <a:buChar char="o"/>
            </a:pPr>
            <a:r>
              <a:rPr lang="en-US" dirty="0">
                <a:ea typeface="Calibri"/>
                <a:cs typeface="Calibri"/>
              </a:rPr>
              <a:t>A multi-head </a:t>
            </a:r>
            <a:r>
              <a:rPr lang="en-US" dirty="0" err="1">
                <a:ea typeface="Calibri"/>
                <a:cs typeface="Calibri"/>
              </a:rPr>
              <a:t>class+regression</a:t>
            </a:r>
            <a:r>
              <a:rPr lang="en-US" dirty="0">
                <a:ea typeface="Calibri"/>
                <a:cs typeface="Calibri"/>
              </a:rPr>
              <a:t> model</a:t>
            </a:r>
            <a:endParaRPr lang="en-US" dirty="0">
              <a:ea typeface="Calibri"/>
            </a:endParaRPr>
          </a:p>
          <a:p>
            <a:r>
              <a:rPr lang="en-US" dirty="0">
                <a:ea typeface="Calibri"/>
                <a:cs typeface="Calibri"/>
              </a:rPr>
              <a:t>The multi-head regression model predicts all targets at once using a shared trunk with separate output heads</a:t>
            </a:r>
          </a:p>
          <a:p>
            <a:r>
              <a:rPr lang="en-US" dirty="0">
                <a:ea typeface="Calibri"/>
                <a:cs typeface="Calibri"/>
              </a:rPr>
              <a:t>The multi-head </a:t>
            </a:r>
            <a:r>
              <a:rPr lang="en-US" dirty="0" err="1">
                <a:ea typeface="Calibri"/>
                <a:cs typeface="Calibri"/>
              </a:rPr>
              <a:t>class+regression</a:t>
            </a:r>
            <a:r>
              <a:rPr lang="en-US" dirty="0">
                <a:ea typeface="Calibri"/>
                <a:cs typeface="Calibri"/>
              </a:rPr>
              <a:t> model first classifies each point into a frequency-based class</a:t>
            </a:r>
            <a:endParaRPr lang="en-US" dirty="0">
              <a:ea typeface="Calibri"/>
            </a:endParaRPr>
          </a:p>
          <a:p>
            <a:pPr marL="556895" lvl="1" indent="-213995">
              <a:buFont typeface="Courier New" panose="020B0604020202020204" pitchFamily="34" charset="0"/>
              <a:buChar char="o"/>
            </a:pPr>
            <a:r>
              <a:rPr lang="en-US" dirty="0">
                <a:ea typeface="Calibri"/>
                <a:cs typeface="Calibri"/>
              </a:rPr>
              <a:t>After classification, a separate regime-specific multi-head regressor predicts the outputs</a:t>
            </a:r>
            <a:endParaRPr lang="en-US" dirty="0">
              <a:ea typeface="Calibri"/>
            </a:endParaRPr>
          </a:p>
          <a:p>
            <a:endParaRPr lang="en-US" dirty="0">
              <a:ea typeface="Calibri"/>
            </a:endParaRPr>
          </a:p>
        </p:txBody>
      </p:sp>
      <p:sp>
        <p:nvSpPr>
          <p:cNvPr id="5" name="Slide Number Placeholder 4">
            <a:extLst>
              <a:ext uri="{FF2B5EF4-FFF2-40B4-BE49-F238E27FC236}">
                <a16:creationId xmlns:a16="http://schemas.microsoft.com/office/drawing/2014/main" id="{72A24702-66BD-9DBA-F935-674293AA60B9}"/>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pic>
        <p:nvPicPr>
          <p:cNvPr id="6" name="Picture 5">
            <a:extLst>
              <a:ext uri="{FF2B5EF4-FFF2-40B4-BE49-F238E27FC236}">
                <a16:creationId xmlns:a16="http://schemas.microsoft.com/office/drawing/2014/main" id="{03277E19-7525-02A5-AD50-3887254FC6B0}"/>
              </a:ext>
            </a:extLst>
          </p:cNvPr>
          <p:cNvPicPr>
            <a:picLocks noChangeAspect="1"/>
          </p:cNvPicPr>
          <p:nvPr/>
        </p:nvPicPr>
        <p:blipFill>
          <a:blip r:embed="rId2"/>
          <a:stretch>
            <a:fillRect/>
          </a:stretch>
        </p:blipFill>
        <p:spPr>
          <a:xfrm>
            <a:off x="6875654" y="2535471"/>
            <a:ext cx="4975058" cy="3081087"/>
          </a:xfrm>
          <a:prstGeom prst="rect">
            <a:avLst/>
          </a:prstGeom>
        </p:spPr>
      </p:pic>
      <p:sp>
        <p:nvSpPr>
          <p:cNvPr id="7" name="Rectangle 6">
            <a:extLst>
              <a:ext uri="{FF2B5EF4-FFF2-40B4-BE49-F238E27FC236}">
                <a16:creationId xmlns:a16="http://schemas.microsoft.com/office/drawing/2014/main" id="{3AA3625A-1009-21B4-11E4-E637562F9E9D}"/>
              </a:ext>
            </a:extLst>
          </p:cNvPr>
          <p:cNvSpPr/>
          <p:nvPr/>
        </p:nvSpPr>
        <p:spPr>
          <a:xfrm>
            <a:off x="7263113" y="1533645"/>
            <a:ext cx="4215113" cy="62696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2">
                    <a:lumMod val="49000"/>
                  </a:schemeClr>
                </a:solidFill>
                <a:ea typeface="Calibri"/>
                <a:cs typeface="Calibri"/>
              </a:rPr>
              <a:t>Three different classes from frequency, thresholds set to –1 and 1</a:t>
            </a:r>
            <a:endParaRPr lang="en-US" b="1">
              <a:solidFill>
                <a:schemeClr val="tx2">
                  <a:lumMod val="49000"/>
                </a:schemeClr>
              </a:solidFill>
            </a:endParaRPr>
          </a:p>
        </p:txBody>
      </p:sp>
    </p:spTree>
    <p:extLst>
      <p:ext uri="{BB962C8B-B14F-4D97-AF65-F5344CB8AC3E}">
        <p14:creationId xmlns:p14="http://schemas.microsoft.com/office/powerpoint/2010/main" val="387776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8D5A-2A5A-9DCC-BB63-9A1D654AEAB1}"/>
              </a:ext>
            </a:extLst>
          </p:cNvPr>
          <p:cNvSpPr>
            <a:spLocks noGrp="1"/>
          </p:cNvSpPr>
          <p:nvPr>
            <p:ph type="title"/>
          </p:nvPr>
        </p:nvSpPr>
        <p:spPr/>
        <p:txBody>
          <a:bodyPr/>
          <a:lstStyle/>
          <a:p>
            <a:r>
              <a:rPr lang="en-US">
                <a:ea typeface="Calibri"/>
                <a:cs typeface="Arial"/>
              </a:rPr>
              <a:t>Results of MH models: Parity plots</a:t>
            </a:r>
            <a:endParaRPr lang="en-US"/>
          </a:p>
        </p:txBody>
      </p:sp>
      <p:sp>
        <p:nvSpPr>
          <p:cNvPr id="5" name="Slide Number Placeholder 4">
            <a:extLst>
              <a:ext uri="{FF2B5EF4-FFF2-40B4-BE49-F238E27FC236}">
                <a16:creationId xmlns:a16="http://schemas.microsoft.com/office/drawing/2014/main" id="{B744B425-396B-DADC-B942-CA1718CF0A91}"/>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pic>
        <p:nvPicPr>
          <p:cNvPr id="6" name="Picture 5">
            <a:extLst>
              <a:ext uri="{FF2B5EF4-FFF2-40B4-BE49-F238E27FC236}">
                <a16:creationId xmlns:a16="http://schemas.microsoft.com/office/drawing/2014/main" id="{11F17E24-F6FE-5E91-7D1D-E6F482A3D931}"/>
              </a:ext>
            </a:extLst>
          </p:cNvPr>
          <p:cNvPicPr>
            <a:picLocks noChangeAspect="1"/>
          </p:cNvPicPr>
          <p:nvPr/>
        </p:nvPicPr>
        <p:blipFill>
          <a:blip r:embed="rId2"/>
          <a:stretch>
            <a:fillRect/>
          </a:stretch>
        </p:blipFill>
        <p:spPr>
          <a:xfrm>
            <a:off x="3049299" y="966699"/>
            <a:ext cx="8785143" cy="2113313"/>
          </a:xfrm>
          <a:prstGeom prst="rect">
            <a:avLst/>
          </a:prstGeom>
        </p:spPr>
      </p:pic>
      <p:pic>
        <p:nvPicPr>
          <p:cNvPr id="7" name="Picture 6">
            <a:extLst>
              <a:ext uri="{FF2B5EF4-FFF2-40B4-BE49-F238E27FC236}">
                <a16:creationId xmlns:a16="http://schemas.microsoft.com/office/drawing/2014/main" id="{BC9E03D4-BEEE-F2E1-608C-D734EF2D0FDA}"/>
              </a:ext>
            </a:extLst>
          </p:cNvPr>
          <p:cNvPicPr>
            <a:picLocks noChangeAspect="1"/>
          </p:cNvPicPr>
          <p:nvPr/>
        </p:nvPicPr>
        <p:blipFill>
          <a:blip r:embed="rId3"/>
          <a:stretch>
            <a:fillRect/>
          </a:stretch>
        </p:blipFill>
        <p:spPr>
          <a:xfrm>
            <a:off x="3051551" y="3675240"/>
            <a:ext cx="8781051" cy="2132767"/>
          </a:xfrm>
          <a:prstGeom prst="rect">
            <a:avLst/>
          </a:prstGeom>
        </p:spPr>
      </p:pic>
      <p:sp>
        <p:nvSpPr>
          <p:cNvPr id="9" name="Rectangle: Rounded Corners 8">
            <a:extLst>
              <a:ext uri="{FF2B5EF4-FFF2-40B4-BE49-F238E27FC236}">
                <a16:creationId xmlns:a16="http://schemas.microsoft.com/office/drawing/2014/main" id="{B971C441-D923-AAF2-81EB-5C8729269D8D}"/>
              </a:ext>
            </a:extLst>
          </p:cNvPr>
          <p:cNvSpPr/>
          <p:nvPr/>
        </p:nvSpPr>
        <p:spPr>
          <a:xfrm>
            <a:off x="718094" y="1572228"/>
            <a:ext cx="1843303" cy="90346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2">
                    <a:lumMod val="76000"/>
                  </a:schemeClr>
                </a:solidFill>
                <a:ea typeface="Calibri"/>
                <a:cs typeface="Calibri"/>
              </a:rPr>
              <a:t>Regression</a:t>
            </a:r>
          </a:p>
        </p:txBody>
      </p:sp>
      <p:sp>
        <p:nvSpPr>
          <p:cNvPr id="10" name="Rectangle: Rounded Corners 9">
            <a:extLst>
              <a:ext uri="{FF2B5EF4-FFF2-40B4-BE49-F238E27FC236}">
                <a16:creationId xmlns:a16="http://schemas.microsoft.com/office/drawing/2014/main" id="{22FC290B-5D9B-08E2-E1B5-946B39F6B223}"/>
              </a:ext>
            </a:extLst>
          </p:cNvPr>
          <p:cNvSpPr/>
          <p:nvPr/>
        </p:nvSpPr>
        <p:spPr>
          <a:xfrm>
            <a:off x="718093" y="4260569"/>
            <a:ext cx="1843303" cy="95602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2">
                    <a:lumMod val="76000"/>
                  </a:schemeClr>
                </a:solidFill>
                <a:ea typeface="Calibri"/>
                <a:cs typeface="Calibri"/>
              </a:rPr>
              <a:t>Classification + Regression</a:t>
            </a:r>
          </a:p>
        </p:txBody>
      </p:sp>
      <p:cxnSp>
        <p:nvCxnSpPr>
          <p:cNvPr id="11" name="Straight Arrow Connector 10">
            <a:extLst>
              <a:ext uri="{FF2B5EF4-FFF2-40B4-BE49-F238E27FC236}">
                <a16:creationId xmlns:a16="http://schemas.microsoft.com/office/drawing/2014/main" id="{23FED05D-7FB5-5A0C-8D3E-099D72174843}"/>
              </a:ext>
            </a:extLst>
          </p:cNvPr>
          <p:cNvCxnSpPr/>
          <p:nvPr/>
        </p:nvCxnSpPr>
        <p:spPr>
          <a:xfrm>
            <a:off x="718206" y="3424621"/>
            <a:ext cx="10965793" cy="17516"/>
          </a:xfrm>
          <a:prstGeom prst="straightConnector1">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77062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0F76ECA72F44C9E517F35F44F0AE1" ma:contentTypeVersion="11" ma:contentTypeDescription="Create a new document." ma:contentTypeScope="" ma:versionID="f3234d675fda813bf2885c737d9c9644">
  <xsd:schema xmlns:xsd="http://www.w3.org/2001/XMLSchema" xmlns:xs="http://www.w3.org/2001/XMLSchema" xmlns:p="http://schemas.microsoft.com/office/2006/metadata/properties" xmlns:ns2="33194b0c-3b24-44c1-ab91-e019481b2e05" xmlns:ns3="c001682f-3e01-481f-a3e4-8f150b5d5e8f" targetNamespace="http://schemas.microsoft.com/office/2006/metadata/properties" ma:root="true" ma:fieldsID="5bd06f29e4c2d6500cdae281d025437f" ns2:_="" ns3:_="">
    <xsd:import namespace="33194b0c-3b24-44c1-ab91-e019481b2e05"/>
    <xsd:import namespace="c001682f-3e01-481f-a3e4-8f150b5d5e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94b0c-3b24-44c1-ab91-e019481b2e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1220a57-3561-4c6c-81d9-ab175e57252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01682f-3e01-481f-a3e4-8f150b5d5e8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677db50-4177-4a0e-91a3-f6d9c8c284ff}" ma:internalName="TaxCatchAll" ma:showField="CatchAllData" ma:web="c001682f-3e01-481f-a3e4-8f150b5d5e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01682f-3e01-481f-a3e4-8f150b5d5e8f" xsi:nil="true"/>
    <lcf76f155ced4ddcb4097134ff3c332f xmlns="33194b0c-3b24-44c1-ab91-e019481b2e0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C24714-2F9B-4C02-844D-40BC55CF1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94b0c-3b24-44c1-ab91-e019481b2e05"/>
    <ds:schemaRef ds:uri="c001682f-3e01-481f-a3e4-8f150b5d5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476114f3-4f1f-4a7c-a70b-ff7bb7bd2380"/>
    <ds:schemaRef ds:uri="d731f315-45a7-4953-8146-6b04682dcd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001682f-3e01-481f-a3e4-8f150b5d5e8f"/>
    <ds:schemaRef ds:uri="33194b0c-3b24-44c1-ab91-e019481b2e05"/>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744</TotalTime>
  <Words>728</Words>
  <Application>Microsoft Office PowerPoint</Application>
  <PresentationFormat>Widescreen</PresentationFormat>
  <Paragraphs>103</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EUROfusion.1line_5_3_2019</vt:lpstr>
      <vt:lpstr>Status of linear GK pedestal surrogate model for MAST-U</vt:lpstr>
      <vt:lpstr>Pedestal GK: Proof-of-principle models for MAST-U</vt:lpstr>
      <vt:lpstr>Dataset Generation within single shot experimental uncertainty  </vt:lpstr>
      <vt:lpstr>Multiple targets, different (but correlated) behaviour</vt:lpstr>
      <vt:lpstr>Multiple targets, different (but correlated) behaviour</vt:lpstr>
      <vt:lpstr>Several ML approaches tested for the task, test prediction metrics similar</vt:lpstr>
      <vt:lpstr>Main issues with previous approaches</vt:lpstr>
      <vt:lpstr>Multi-head approach to improve consistency of outputs, classification + regression to improve mode transitions </vt:lpstr>
      <vt:lpstr>Results of MH models: Parity plots</vt:lpstr>
      <vt:lpstr>Results of MH models: Generalization tests</vt:lpstr>
      <vt:lpstr>Ongoing/future work: Expanding training dataset to cover parameter space of recent MAST-U campaigns</vt:lpstr>
      <vt:lpstr>Using the GK surrogate models</vt:lpstr>
      <vt:lpstr>Additional slides</vt:lpstr>
      <vt:lpstr>Classification step decreases overall performace</vt:lpstr>
      <vt:lpstr>Classification step decreases overall performace</vt:lpstr>
      <vt:lpstr>Classification step decreases overall performace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Niemelä Anna</cp:lastModifiedBy>
  <cp:revision>17</cp:revision>
  <dcterms:created xsi:type="dcterms:W3CDTF">2023-11-15T09:40:03Z</dcterms:created>
  <dcterms:modified xsi:type="dcterms:W3CDTF">2026-06-17T09:45:52Z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0x0101005460F76ECA72F44C9E517F35F44F0AE1</vt:lpwstr>
  </property>
</Properties>
</file>