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534" r:id="rId3"/>
    <p:sldId id="514" r:id="rId4"/>
    <p:sldId id="537" r:id="rId5"/>
    <p:sldId id="524" r:id="rId6"/>
    <p:sldId id="523" r:id="rId7"/>
    <p:sldId id="526" r:id="rId8"/>
    <p:sldId id="535" r:id="rId9"/>
    <p:sldId id="530" r:id="rId10"/>
    <p:sldId id="258" r:id="rId11"/>
    <p:sldId id="532" r:id="rId12"/>
    <p:sldId id="264" r:id="rId13"/>
    <p:sldId id="263" r:id="rId14"/>
    <p:sldId id="525" r:id="rId15"/>
    <p:sldId id="268" r:id="rId16"/>
    <p:sldId id="269" r:id="rId17"/>
    <p:sldId id="533" r:id="rId18"/>
    <p:sldId id="270" r:id="rId19"/>
    <p:sldId id="271" r:id="rId20"/>
    <p:sldId id="536" r:id="rId21"/>
    <p:sldId id="527" r:id="rId22"/>
    <p:sldId id="296" r:id="rId23"/>
    <p:sldId id="275" r:id="rId24"/>
    <p:sldId id="531" r:id="rId25"/>
    <p:sldId id="277" r:id="rId26"/>
    <p:sldId id="278" r:id="rId27"/>
    <p:sldId id="261"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1" autoAdjust="0"/>
    <p:restoredTop sz="67926" autoAdjust="0"/>
  </p:normalViewPr>
  <p:slideViewPr>
    <p:cSldViewPr snapToGrid="0">
      <p:cViewPr varScale="1">
        <p:scale>
          <a:sx n="60" d="100"/>
          <a:sy n="60" d="100"/>
        </p:scale>
        <p:origin x="112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1224D-98C0-46FE-86EF-AEF5A874A0B6}" type="datetimeFigureOut">
              <a:rPr lang="en-US" smtClean="0"/>
              <a:t>6/17/2026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DAB1F-0131-4871-BCCF-41BA7E8D648E}" type="slidenum">
              <a:rPr lang="en-US" smtClean="0"/>
              <a:t>‹#›</a:t>
            </a:fld>
            <a:endParaRPr lang="en-US"/>
          </a:p>
        </p:txBody>
      </p:sp>
    </p:spTree>
    <p:extLst>
      <p:ext uri="{BB962C8B-B14F-4D97-AF65-F5344CB8AC3E}">
        <p14:creationId xmlns:p14="http://schemas.microsoft.com/office/powerpoint/2010/main" val="370557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Good afternoon everyone, and </a:t>
            </a:r>
            <a:r>
              <a:rPr lang="en-US" altLang="zh-CN" sz="1200" dirty="0"/>
              <a:t>it’s really an honor to have a talk today</a:t>
            </a:r>
            <a:r>
              <a:rPr lang="en-US" sz="1200" dirty="0"/>
              <a:t>. I am Zijian Bian, </a:t>
            </a:r>
            <a:r>
              <a:rPr lang="en-US" altLang="zh-CN" sz="1200" dirty="0"/>
              <a:t>an intern </a:t>
            </a:r>
            <a:r>
              <a:rPr lang="en-US" sz="1200" dirty="0"/>
              <a:t>from the Science Division at the ITER.</a:t>
            </a:r>
          </a:p>
          <a:p>
            <a:pPr marL="0" indent="0" rtl="0">
              <a:spcAft>
                <a:spcPts val="600"/>
              </a:spcAft>
              <a:buNone/>
            </a:pPr>
            <a:r>
              <a:rPr lang="en-US" sz="1200" dirty="0"/>
              <a:t>Today I will present the MUSCLE3 adaptation of the H&amp;CD workflow— and the first results we obtained on an ITER case. This is joint work with my supervisor M</a:t>
            </a:r>
            <a:r>
              <a:rPr lang="en-US" altLang="zh-CN" sz="1200" dirty="0"/>
              <a:t>ireille</a:t>
            </a:r>
            <a:r>
              <a:rPr lang="en-US" sz="1200" dirty="0"/>
              <a:t> Schneider and other colleagues.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Same diagram one more time — now Pure M3, the experimental mode.</a:t>
            </a:r>
          </a:p>
          <a:p>
            <a:pPr marL="0" indent="0" rtl="0">
              <a:spcAft>
                <a:spcPts val="600"/>
              </a:spcAft>
              <a:buNone/>
            </a:pPr>
            <a:r>
              <a:rPr lang="en-US" sz="1200" dirty="0"/>
              <a:t>What changed: the previous driver is replaced by a dedicated Pure-mode macro, </a:t>
            </a:r>
            <a:r>
              <a:rPr lang="en-US" sz="1200" dirty="0" err="1"/>
              <a:t>driver_pure</a:t>
            </a:r>
            <a:r>
              <a:rPr lang="en-US" sz="1200" dirty="0"/>
              <a:t>. The workflow core in the middle is GONE — its sequencing role is taken over by the </a:t>
            </a:r>
            <a:r>
              <a:rPr lang="en-US" sz="1200" dirty="0" err="1"/>
              <a:t>yMMSL</a:t>
            </a:r>
            <a:r>
              <a:rPr lang="en-US" sz="1200" dirty="0"/>
              <a:t> file itself. And each actor at the bottom is now its own MUSCLE3 component, an independent executable, coupled directly to the driver through ports.</a:t>
            </a:r>
          </a:p>
          <a:p>
            <a:pPr marL="0" indent="0" rtl="0">
              <a:spcAft>
                <a:spcPts val="600"/>
              </a:spcAft>
              <a:buNone/>
            </a:pPr>
            <a:endParaRPr lang="en-US" sz="1200" dirty="0"/>
          </a:p>
          <a:p>
            <a:pPr marL="0" indent="0" rtl="0">
              <a:spcAft>
                <a:spcPts val="600"/>
              </a:spcAft>
              <a:buNone/>
            </a:pPr>
            <a:r>
              <a:rPr lang="en-US" sz="1200" dirty="0"/>
              <a:t>Power gating is preserved — if a heating system has zero power in a slice, its actors are simply skipped.</a:t>
            </a:r>
          </a:p>
          <a:p>
            <a:pPr marL="0" indent="0" rtl="0">
              <a:spcAft>
                <a:spcPts val="600"/>
              </a:spcAft>
              <a:buNone/>
            </a:pPr>
            <a:endParaRPr lang="en-US" sz="1200" dirty="0"/>
          </a:p>
          <a:p>
            <a:pPr marL="0" indent="0" rtl="0">
              <a:spcAft>
                <a:spcPts val="600"/>
              </a:spcAft>
              <a:buNone/>
            </a:pPr>
            <a:r>
              <a:rPr lang="en-US" sz="1200" dirty="0"/>
              <a:t>Status: it just passed a Multi-slice run with TORBEAM for EC and CYRANO for IC, </a:t>
            </a:r>
            <a:r>
              <a:rPr lang="en-US" sz="1200" dirty="0" err="1"/>
              <a:t>FoPla</a:t>
            </a:r>
            <a:r>
              <a:rPr lang="en-US" sz="1200" dirty="0"/>
              <a:t> .  </a:t>
            </a:r>
          </a:p>
          <a:p>
            <a:pPr marL="0" indent="0" rtl="0">
              <a:spcAft>
                <a:spcPts val="600"/>
              </a:spcAft>
              <a:buNone/>
            </a:pPr>
            <a:endParaRPr lang="en-US" sz="1200" dirty="0"/>
          </a:p>
          <a:p>
            <a:pPr marL="0" indent="0" rtl="0">
              <a:spcAft>
                <a:spcPts val="600"/>
              </a:spcAft>
              <a:buNone/>
            </a:pPr>
            <a:r>
              <a:rPr lang="en-US" sz="1200" dirty="0"/>
              <a:t>the integration is still developer-level.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Once HCD-WF is one MUSCLE3 micro with a fixed port </a:t>
            </a:r>
            <a:r>
              <a:rPr lang="en-US" altLang="zh-CN" sz="1200" dirty="0"/>
              <a:t>interface</a:t>
            </a:r>
            <a:r>
              <a:rPr lang="en-US" sz="1200" dirty="0"/>
              <a:t>, the question 'who drives it?' becomes open. </a:t>
            </a:r>
          </a:p>
          <a:p>
            <a:pPr marL="0" indent="0" rtl="0">
              <a:spcAft>
                <a:spcPts val="600"/>
              </a:spcAft>
              <a:buNone/>
            </a:pPr>
            <a:r>
              <a:rPr lang="en-US" sz="1200" dirty="0"/>
              <a:t>Today, it is our own </a:t>
            </a:r>
            <a:r>
              <a:rPr lang="en-US" sz="1200" dirty="0" err="1"/>
              <a:t>hcd</a:t>
            </a:r>
            <a:r>
              <a:rPr lang="en-US" sz="1200" dirty="0"/>
              <a:t> driver — that is what all the validation runs use. The target is the PDS time loop: HCD-WF slots in as its H&amp;CD component. And in principle, any other MUSCLE3 workflow — an HFPS-style integrated simulation, for example — can reuse </a:t>
            </a:r>
            <a:r>
              <a:rPr lang="en-US" altLang="zh-CN" sz="1200" dirty="0"/>
              <a:t>this </a:t>
            </a:r>
            <a:r>
              <a:rPr lang="en-US" sz="1200" dirty="0"/>
              <a:t>component.</a:t>
            </a:r>
          </a:p>
          <a:p>
            <a:pPr marL="0" indent="0" rtl="0">
              <a:spcAft>
                <a:spcPts val="600"/>
              </a:spcAft>
              <a:buNone/>
            </a:pPr>
            <a:r>
              <a:rPr lang="en-US" sz="1200" dirty="0"/>
              <a:t>So the message is: we can swap the macro, not the workflow. When the PDS adopts HCD-WF, nothing in the physics chain changes — and that is exactly how we want 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Now the practical half: if you want to couple to HCD-WF, these are the only two things you need to </a:t>
            </a:r>
            <a:r>
              <a:rPr lang="en-US" altLang="zh-CN" sz="1200" dirty="0"/>
              <a:t>know</a:t>
            </a:r>
            <a:r>
              <a:rPr lang="en-US" sz="1200" dirty="0"/>
              <a:t> </a:t>
            </a:r>
          </a:p>
          <a:p>
            <a:pPr marL="0" indent="0" rtl="0">
              <a:spcAft>
                <a:spcPts val="600"/>
              </a:spcAft>
              <a:buNone/>
            </a:pPr>
            <a:r>
              <a:rPr lang="en-US" sz="1200" dirty="0"/>
              <a:t>On the left, the port: what the micro receives every time slice — equilibrium, core profiles, the workflow IDS carrying configuration, ….  — and what it returns: waves, core sources, core profiles and distributions. </a:t>
            </a:r>
          </a:p>
          <a:p>
            <a:pPr marL="0" indent="0" rtl="0">
              <a:spcAft>
                <a:spcPts val="600"/>
              </a:spcAft>
              <a:buNone/>
            </a:pPr>
            <a:r>
              <a:rPr lang="en-US" sz="1200" dirty="0"/>
              <a:t>On the right, the </a:t>
            </a:r>
            <a:r>
              <a:rPr lang="en-US" sz="1200" dirty="0" err="1"/>
              <a:t>yMMSL</a:t>
            </a:r>
            <a:r>
              <a:rPr lang="en-US" sz="1200" dirty="0"/>
              <a:t> file — this is where ports become a runnable model. You declare the two components, driver and workflow, and the conduits just wire matching port names together.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A quick look at where things live in the HCDWF’s repository, for when you want to find or modify something.</a:t>
            </a:r>
          </a:p>
          <a:p>
            <a:pPr marL="0" indent="0" rtl="0">
              <a:spcAft>
                <a:spcPts val="600"/>
              </a:spcAft>
              <a:buNone/>
            </a:pPr>
            <a:r>
              <a:rPr lang="en-US" sz="1200" dirty="0"/>
              <a:t>run.sh at the top is the entry point for 3 modes. </a:t>
            </a:r>
          </a:p>
          <a:p>
            <a:pPr marL="0" indent="0" rtl="0">
              <a:spcAft>
                <a:spcPts val="600"/>
              </a:spcAft>
              <a:buNone/>
            </a:pPr>
            <a:r>
              <a:rPr lang="en-US" sz="1200" dirty="0"/>
              <a:t>In the workflow folder: workflow_driver.py is both the legacy entry and the Hybrid macro, ids_prep.py does the IDS conversion and fix-ups.</a:t>
            </a:r>
          </a:p>
          <a:p>
            <a:pPr marL="0" indent="0" rtl="0">
              <a:spcAft>
                <a:spcPts val="600"/>
              </a:spcAft>
              <a:buNone/>
            </a:pPr>
            <a:r>
              <a:rPr lang="en-US" sz="1200" dirty="0"/>
              <a:t>In </a:t>
            </a:r>
            <a:r>
              <a:rPr lang="en-US" sz="1200" dirty="0" err="1"/>
              <a:t>hcdworkflow</a:t>
            </a:r>
            <a:r>
              <a:rPr lang="en-US" sz="1200" dirty="0"/>
              <a:t>: the original </a:t>
            </a:r>
            <a:r>
              <a:rPr lang="en-US" sz="1200" dirty="0" err="1"/>
              <a:t>HCDWorkflow</a:t>
            </a:r>
            <a:r>
              <a:rPr lang="en-US" sz="1200" dirty="0"/>
              <a:t> class, the Hybrid micro hcd_workflow_m3.py, the Pure-mode driver workflow_driver_m3_pure.py, and the executor with the actor dependency logic. The </a:t>
            </a:r>
            <a:r>
              <a:rPr lang="en-US" sz="1200" dirty="0" err="1"/>
              <a:t>global_lists.yaml</a:t>
            </a:r>
            <a:r>
              <a:rPr lang="en-US" sz="1200" dirty="0"/>
              <a:t> file is the registry of actors, algorithms and mergers.</a:t>
            </a:r>
          </a:p>
          <a:p>
            <a:pPr marL="0" indent="0" rtl="0">
              <a:spcAft>
                <a:spcPts val="600"/>
              </a:spcAft>
              <a:buNone/>
            </a:pPr>
            <a:r>
              <a:rPr lang="en-US" sz="1200" dirty="0"/>
              <a:t>The two </a:t>
            </a:r>
            <a:r>
              <a:rPr lang="en-US" sz="1200" dirty="0" err="1"/>
              <a:t>yMMSL</a:t>
            </a:r>
            <a:r>
              <a:rPr lang="en-US" sz="1200" dirty="0"/>
              <a:t> files at the bottom are the default Hybrid and Pure full-chain model, and one config script sets up the whole DD 4.1.0 environment.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Rather than more diagrams, let me show you the workflow actually running. [Play the video.]</a:t>
            </a:r>
          </a:p>
          <a:p>
            <a:pPr marL="0" indent="0" rtl="0">
              <a:spcAft>
                <a:spcPts val="600"/>
              </a:spcAft>
              <a:buNone/>
            </a:pPr>
            <a:r>
              <a:rPr lang="en-US" sz="1200" dirty="0"/>
              <a:t>This is a validated Hybrid M3 run of the full ITER chain — EC, IC — on a plasma evolving over the pulse.</a:t>
            </a:r>
          </a:p>
          <a:p>
            <a:pPr marL="0" indent="0" rtl="0">
              <a:spcAft>
                <a:spcPts val="600"/>
              </a:spcAft>
              <a:buNone/>
            </a:pPr>
            <a:r>
              <a:rPr lang="en-US" sz="1200" dirty="0"/>
              <a:t>And you can select a time slice for more details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The MUSCLE3 layer cost almost nothing.</a:t>
            </a:r>
          </a:p>
          <a:p>
            <a:pPr marL="0" indent="0" rtl="0">
              <a:spcAft>
                <a:spcPts val="600"/>
              </a:spcAft>
              <a:buNone/>
            </a:pPr>
            <a:r>
              <a:rPr lang="en-US" sz="1200" dirty="0"/>
              <a:t>Here is an identical physics case —62 time slices running for ITER SRO scenario, with TORBEAM for EC and CYRANO for IC — run end-to-end in all three modes. Same inputs, same outputs.</a:t>
            </a:r>
          </a:p>
          <a:p>
            <a:pPr marL="0" indent="0" rtl="0">
              <a:spcAft>
                <a:spcPts val="600"/>
              </a:spcAft>
              <a:buNone/>
            </a:pPr>
            <a:r>
              <a:rPr lang="en-US" sz="1200" dirty="0"/>
              <a:t>The explicit MUSCLE3 cost — message transfer plus component setup — is seconds: zero for Legacy by definition, about eight seconds for Hybrid, twenty-five for Pure. Under one percent of the run. Thet are small; most time is still in physics work.</a:t>
            </a:r>
          </a:p>
          <a:p>
            <a:pPr marL="0" indent="0" rtl="0">
              <a:spcAft>
                <a:spcPts val="600"/>
              </a:spcAft>
              <a:buNone/>
            </a:pPr>
            <a:r>
              <a:rPr lang="en-US" sz="1200" dirty="0"/>
              <a:t>You will notice the physics bars themselves differ by a few percent between modes. That is run-to-run variation on the shared cluster — actor runtimes fluctuate — not an M3 effect..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So how do we actually run it? </a:t>
            </a:r>
          </a:p>
          <a:p>
            <a:pPr marL="0" indent="0" rtl="0">
              <a:spcAft>
                <a:spcPts val="600"/>
              </a:spcAft>
              <a:buNone/>
            </a:pPr>
            <a:r>
              <a:rPr lang="en-US" sz="1200" dirty="0"/>
              <a:t>First, in the shell session, source the SDCC config script — that loads the DD 4.1.0 environment, IMAS-Python 2 and MUSCLE3.</a:t>
            </a:r>
          </a:p>
          <a:p>
            <a:pPr marL="0" indent="0" rtl="0">
              <a:spcAft>
                <a:spcPts val="600"/>
              </a:spcAft>
              <a:buNone/>
            </a:pPr>
            <a:r>
              <a:rPr lang="en-US" sz="1200" dirty="0"/>
              <a:t>Then, for the default Hybrid mode: you can launch the </a:t>
            </a:r>
            <a:r>
              <a:rPr lang="en-US" sz="1200" dirty="0" err="1"/>
              <a:t>yMMSL</a:t>
            </a:r>
            <a:r>
              <a:rPr lang="en-US" sz="1200" dirty="0"/>
              <a:t> directly with </a:t>
            </a:r>
            <a:r>
              <a:rPr lang="en-US" sz="1200" dirty="0" err="1"/>
              <a:t>muscle_manager</a:t>
            </a:r>
            <a:r>
              <a:rPr lang="en-US" sz="1200" dirty="0"/>
              <a:t>, or just call ./run.sh hybrid — a bare run.sh defaults to Hybrid. If you have a specific configuration, point the HCD_HYBRID_YMMSL variable at your own </a:t>
            </a:r>
            <a:r>
              <a:rPr lang="en-US" sz="1200" dirty="0" err="1"/>
              <a:t>yMMSL</a:t>
            </a:r>
            <a:r>
              <a:rPr lang="en-US" sz="1200" dirty="0"/>
              <a:t> file and run the same command.</a:t>
            </a:r>
          </a:p>
          <a:p>
            <a:pPr marL="0" indent="0" rtl="0">
              <a:spcAft>
                <a:spcPts val="600"/>
              </a:spcAft>
              <a:buNone/>
            </a:pPr>
            <a:r>
              <a:rPr lang="en-US" sz="1200" dirty="0"/>
              <a:t>Pure M3 full-chain is launched with </a:t>
            </a:r>
            <a:r>
              <a:rPr lang="en-US" sz="1200" dirty="0" err="1"/>
              <a:t>muscle_manager</a:t>
            </a:r>
            <a:r>
              <a:rPr lang="en-US" sz="1200" dirty="0"/>
              <a:t> on the pure </a:t>
            </a:r>
            <a:r>
              <a:rPr lang="en-US" sz="1200" dirty="0" err="1"/>
              <a:t>yMMSL</a:t>
            </a:r>
            <a:r>
              <a:rPr lang="en-US" sz="1200" dirty="0"/>
              <a:t> — but note the caution box: the Pure files still carry development paths, so it is a developer entry point for now, not the recommended user route.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The</a:t>
            </a:r>
            <a:r>
              <a:rPr lang="zh-CN" altLang="en-US" sz="1200" dirty="0"/>
              <a:t> </a:t>
            </a:r>
            <a:r>
              <a:rPr lang="en-US" altLang="zh-CN" sz="1200" dirty="0"/>
              <a:t>documentation,</a:t>
            </a:r>
            <a:r>
              <a:rPr lang="zh-CN" altLang="en-US" sz="1200" dirty="0"/>
              <a:t> </a:t>
            </a:r>
            <a:r>
              <a:rPr lang="en-US" sz="1200" dirty="0"/>
              <a:t>it is public. The documents in the ITER library haven't been fully reviewed yet, so you can see them under my personal address.</a:t>
            </a:r>
          </a:p>
          <a:p>
            <a:pPr marL="0" indent="0" rtl="0">
              <a:spcAft>
                <a:spcPts val="600"/>
              </a:spcAft>
              <a:buNone/>
            </a:pPr>
            <a:endParaRPr lang="en-US" sz="1200" dirty="0"/>
          </a:p>
          <a:p>
            <a:pPr marL="0" indent="0" rtl="0">
              <a:spcAft>
                <a:spcPts val="600"/>
              </a:spcAft>
              <a:buNone/>
            </a:pPr>
            <a:r>
              <a:rPr lang="en-US" sz="1200" dirty="0"/>
              <a:t>The site is maintained alongside the code, so when the Pure mode graduates, the docs move with 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What you need to prepare as a user: one folder, and one decision per actor category.</a:t>
            </a:r>
          </a:p>
          <a:p>
            <a:pPr marL="0" indent="0" rtl="0">
              <a:spcAft>
                <a:spcPts val="600"/>
              </a:spcAft>
              <a:buNone/>
            </a:pPr>
            <a:r>
              <a:rPr lang="en-US" sz="1200" dirty="0"/>
              <a:t>On the left, the config folder: input_workflow.xml is the master file — shot and run, time range and time step, and the actor selection. The waveform YAML files carry the time-dependent heating settings, and each selected actor has its own XML.</a:t>
            </a:r>
          </a:p>
          <a:p>
            <a:pPr marL="0" indent="0" rtl="0">
              <a:spcAft>
                <a:spcPts val="600"/>
              </a:spcAft>
              <a:buNone/>
            </a:pPr>
            <a:endParaRPr lang="en-US" sz="1200" dirty="0"/>
          </a:p>
          <a:p>
            <a:pPr marL="0" indent="0" rtl="0">
              <a:spcAft>
                <a:spcPts val="600"/>
              </a:spcAft>
              <a:buNone/>
            </a:pPr>
            <a:r>
              <a:rPr lang="en-US" sz="1200" dirty="0"/>
              <a:t>On the right, the actor selection itself, this is literally what you edit. Each category lists the available actors; you pick one by writing its number. One number per category — and zero disables that branch entirely. Here: TORBEAM as the fourth entry of the EC list.</a:t>
            </a:r>
          </a:p>
          <a:p>
            <a:pPr marL="0" indent="0" rtl="0">
              <a:spcAft>
                <a:spcPts val="600"/>
              </a:spcAft>
              <a:buNone/>
            </a:pPr>
            <a:endParaRPr lang="en-US" sz="1200" dirty="0"/>
          </a:p>
          <a:p>
            <a:pPr marL="0" indent="0" rtl="0">
              <a:spcAft>
                <a:spcPts val="600"/>
              </a:spcAft>
              <a:buNone/>
            </a:pPr>
            <a:r>
              <a:rPr lang="en-US" sz="1200" dirty="0"/>
              <a:t>The same files work in all three execution modes.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Let me close with an honest status, and what comes next.</a:t>
            </a:r>
          </a:p>
          <a:p>
            <a:pPr marL="0" indent="0" rtl="0">
              <a:spcAft>
                <a:spcPts val="600"/>
              </a:spcAft>
              <a:buNone/>
            </a:pPr>
            <a:r>
              <a:rPr lang="en-US" sz="1200" dirty="0"/>
              <a:t>Where it stands: Hybrid M3 is stable and the default — physics identical to Legacy on the full ITER case, EC plus IC plus FP solver</a:t>
            </a:r>
          </a:p>
          <a:p>
            <a:pPr marL="0" indent="0" rtl="0">
              <a:spcAft>
                <a:spcPts val="600"/>
              </a:spcAft>
              <a:buNone/>
            </a:pPr>
            <a:r>
              <a:rPr lang="en-US" sz="1200" dirty="0"/>
              <a:t>Pure M3 is actually validated too — the full EC, IC and Fokker–Planck chain passes — but it still carries a lot of hardcoded paths, so it is not something I would hand to users yet; cleaning that up is our goal for this month. The NBI chain is a different story: the NBI physics solvers are not yet wrapped for </a:t>
            </a:r>
            <a:r>
              <a:rPr lang="en-US" sz="1200" dirty="0" err="1"/>
              <a:t>iWrap</a:t>
            </a:r>
            <a:r>
              <a:rPr lang="en-US" sz="1200" dirty="0"/>
              <a:t> or M3 at all, and that work is planned for July. Documentation covers </a:t>
            </a:r>
            <a:r>
              <a:rPr lang="en-US" sz="1200" dirty="0" err="1"/>
              <a:t>quickstart</a:t>
            </a:r>
            <a:r>
              <a:rPr lang="en-US" sz="1200" dirty="0"/>
              <a:t> and execution modes, with the per-actor validation pages still catching up.</a:t>
            </a:r>
          </a:p>
          <a:p>
            <a:pPr marL="0" indent="0" rtl="0">
              <a:spcAft>
                <a:spcPts val="600"/>
              </a:spcAft>
              <a:buNone/>
            </a:pPr>
            <a:r>
              <a:rPr lang="en-US" sz="1200" dirty="0"/>
              <a:t>Next steps follow directly from that. First, release Pure M3: targeted this month. Second, wrap the NBI solvers for </a:t>
            </a:r>
            <a:r>
              <a:rPr lang="en-US" sz="1200" dirty="0" err="1"/>
              <a:t>iWrap</a:t>
            </a:r>
            <a:r>
              <a:rPr lang="en-US" sz="1200" dirty="0"/>
              <a:t> and M3 — that is the July item. Then documentation catch-up alongside. And fourth, agree the integration contract with the PDS: time control and port semantics.</a:t>
            </a:r>
          </a:p>
          <a:p>
            <a:pPr marL="0" indent="0" rtl="0">
              <a:spcAft>
                <a:spcPts val="600"/>
              </a:spcAft>
              <a:buNone/>
            </a:pPr>
            <a:endParaRPr lang="en-US" sz="1200" dirty="0"/>
          </a:p>
          <a:p>
            <a:pPr marL="0" indent="0" rtl="0">
              <a:spcAft>
                <a:spcPts val="600"/>
              </a:spcAft>
              <a:buNone/>
            </a:pPr>
            <a:r>
              <a:rPr lang="en-US" sz="1200" dirty="0"/>
              <a:t>The bottom line of the talk: the MUSCLE3 boundary is in place, it costs nothing measurable, and the physics underneath is unchanged.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 name="Google Shape;4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rtl="0">
              <a:spcAft>
                <a:spcPts val="600"/>
              </a:spcAft>
              <a:buNone/>
            </a:pPr>
            <a:r>
              <a:rPr lang="en-US" sz="1200" dirty="0"/>
              <a:t>A quick roadmap of the talk.</a:t>
            </a:r>
          </a:p>
          <a:p>
            <a:pPr marL="0" indent="0" rtl="0">
              <a:spcAft>
                <a:spcPts val="600"/>
              </a:spcAft>
              <a:buNone/>
            </a:pPr>
            <a:r>
              <a:rPr lang="en-US" sz="1200" dirty="0"/>
              <a:t>I will start with context: </a:t>
            </a:r>
            <a:br>
              <a:rPr lang="en-US" sz="1200" dirty="0"/>
            </a:br>
            <a:r>
              <a:rPr lang="en-US" sz="1200" dirty="0"/>
              <a:t>1. what the Pulse Design and the H&amp;CD is.</a:t>
            </a:r>
          </a:p>
          <a:p>
            <a:pPr marL="0" indent="0" rtl="0">
              <a:spcAft>
                <a:spcPts val="600"/>
              </a:spcAft>
              <a:buNone/>
            </a:pPr>
            <a:r>
              <a:rPr lang="en-US" sz="1200" dirty="0"/>
              <a:t>2. Then the motivation for moving to MUSCLE3, </a:t>
            </a:r>
            <a:br>
              <a:rPr lang="en-US" sz="1200" dirty="0"/>
            </a:br>
            <a:r>
              <a:rPr lang="en-US" sz="1200" dirty="0"/>
              <a:t>3. an overview of the three execution modes, </a:t>
            </a:r>
            <a:br>
              <a:rPr lang="en-US" sz="1200" dirty="0"/>
            </a:br>
            <a:r>
              <a:rPr lang="en-US" sz="1200" dirty="0"/>
              <a:t>4. and a closer look at the architecture: what actually changed, the port contract and the </a:t>
            </a:r>
            <a:r>
              <a:rPr lang="en-US" sz="1200" dirty="0" err="1"/>
              <a:t>yMMSL</a:t>
            </a:r>
            <a:r>
              <a:rPr lang="en-US" sz="1200" dirty="0"/>
              <a:t> file, and the code map.</a:t>
            </a:r>
          </a:p>
          <a:p>
            <a:pPr marL="0" indent="0" rtl="0">
              <a:spcAft>
                <a:spcPts val="600"/>
              </a:spcAft>
              <a:buNone/>
            </a:pPr>
            <a:r>
              <a:rPr lang="en-US" sz="1200" dirty="0"/>
              <a:t>5. After that, test ITER results. </a:t>
            </a:r>
            <a:br>
              <a:rPr lang="en-US" sz="1200" dirty="0"/>
            </a:br>
            <a:r>
              <a:rPr lang="en-US" sz="1200" dirty="0"/>
              <a:t>6. And I will close with the practical side: how to configure and run the workflow,</a:t>
            </a:r>
            <a:endParaRPr dirty="0"/>
          </a:p>
        </p:txBody>
      </p:sp>
      <p:sp>
        <p:nvSpPr>
          <p:cNvPr id="45" name="Google Shape;4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050BA-2112-B3BC-B370-793207774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6DB9A-5DBD-24CA-035E-22AE33247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76002-41C2-B595-6507-970E28570C5E}"/>
              </a:ext>
            </a:extLst>
          </p:cNvPr>
          <p:cNvSpPr>
            <a:spLocks noGrp="1"/>
          </p:cNvSpPr>
          <p:nvPr>
            <p:ph type="body" idx="1"/>
          </p:nvPr>
        </p:nvSpPr>
        <p:spPr/>
        <p:txBody>
          <a:bodyPr/>
          <a:lstStyle/>
          <a:p>
            <a:pPr marL="0" indent="0" rtl="0">
              <a:spcAft>
                <a:spcPts val="600"/>
              </a:spcAft>
              <a:buNone/>
            </a:pPr>
            <a:r>
              <a:rPr lang="en-US" sz="1200"/>
              <a:t>Backup slides from here: MUSCLE3 background, simulator types, actor categories, the Pure-mode yMMSL in full, troubleshooting, and the detailed scheduling deep-dives for Hybrid and Pure.</a:t>
            </a:r>
          </a:p>
        </p:txBody>
      </p:sp>
    </p:spTree>
    <p:extLst>
      <p:ext uri="{BB962C8B-B14F-4D97-AF65-F5344CB8AC3E}">
        <p14:creationId xmlns:p14="http://schemas.microsoft.com/office/powerpoint/2010/main" val="116495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a:t>Backup slides from here: MUSCLE3 background, simulator types, actor categories, the Pure-mode yMMSL in full, troubleshooting, and the detailed scheduling deep-dives for Hybrid and Pure.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muscle3 and why we need to do that? As a multi-scale complex system, plasma exhibits various phenomena with large temporal and spatial spans.   Muscle, which means Multiscale Coupling Library and Environment give us a useful framework to manage different components in different scale. And also let them run parallelly. This can further enhance the modularity and scalability of the workflow.</a:t>
            </a:r>
          </a:p>
          <a:p>
            <a:endParaRPr lang="en-GB" dirty="0"/>
          </a:p>
          <a:p>
            <a:endParaRPr lang="en-GB" dirty="0"/>
          </a:p>
        </p:txBody>
      </p:sp>
      <p:sp>
        <p:nvSpPr>
          <p:cNvPr id="4" name="Slide Number Placeholder 3"/>
          <p:cNvSpPr>
            <a:spLocks noGrp="1"/>
          </p:cNvSpPr>
          <p:nvPr>
            <p:ph type="sldNum" sz="quarter" idx="5"/>
          </p:nvPr>
        </p:nvSpPr>
        <p:spPr/>
        <p:txBody>
          <a:bodyPr/>
          <a:lstStyle/>
          <a:p>
            <a:fld id="{9277E738-1117-4E62-ACC5-C04CEF59AB5E}" type="slidenum">
              <a:rPr lang="en-GB" smtClean="0"/>
              <a:t>22</a:t>
            </a:fld>
            <a:endParaRPr lang="en-GB"/>
          </a:p>
        </p:txBody>
      </p:sp>
    </p:spTree>
    <p:extLst>
      <p:ext uri="{BB962C8B-B14F-4D97-AF65-F5344CB8AC3E}">
        <p14:creationId xmlns:p14="http://schemas.microsoft.com/office/powerpoint/2010/main" val="714316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Background taxonomy for non-PDS attendees. High-fidelity simulators evolve the plasma forward with detailed physics; pulse design simulators like METIS solve the inverse problem to design a pulse schedule; flight simulators test controllers in closed loop; real-time simulators run faster than real time for controller and state-estimator testing. HCD-WF feeds the heating/current-drive physics into this stack via IMAS.</a:t>
            </a:r>
            <a:endParaRPr/>
          </a:p>
        </p:txBody>
      </p:sp>
      <p:sp>
        <p:nvSpPr>
          <p:cNvPr id="634" name="Google Shape;63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full set of actor categories HCD-WF can orchestrate, by physics role: EC and IC wave solvers, ion and electron Fokker-Planck solvers, NBI source and fast-ion solvers, nuclear-reaction sources, post-processing actors that fill core_sources / core_profiles, and the merger actors that combine outputs when multiple actors write the same IDS type.</a:t>
            </a:r>
            <a:endParaRPr/>
          </a:p>
        </p:txBody>
      </p:sp>
      <p:sp>
        <p:nvSpPr>
          <p:cNvPr id="646" name="Google Shape;64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simplified Pure M3 topology: the driver fans IDS out to each connected actor component, and each writes its output IDS. One reuse equals one time step; the active actor chain is inferred from which ports are connected. This is the distributed-actor direction, currently a developer mode pending path cleanup and runner integration.</a:t>
            </a:r>
            <a:endParaRPr/>
          </a:p>
        </p:txBody>
      </p:sp>
      <p:sp>
        <p:nvSpPr>
          <p:cNvPr id="688" name="Google Shape;68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Practical troubleshooting. Empty IDS objects are replaced by minimal serializable placeholders; outputs missing from a slice are flagged invalid so the database is not corrupted. Pure M3 failures are usually hardcoded paths or ACTOR_FOLDER. FOPLA geometry failures point to rho_tor or toroidal-flux fields. If CYRANO toroidal modes look wrong, verify the sign convention between Ntor and waves.n_phi.</a:t>
            </a:r>
            <a:endParaRPr/>
          </a:p>
        </p:txBody>
      </p:sp>
      <p:sp>
        <p:nvSpPr>
          <p:cNvPr id="704" name="Google Shape;70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least disruptive adaptation. Database I/O and global time-loop control move to the macro side, but the existing HCDWorkflow and WorkflowExecutor logic are preserved. In Hybrid mode MUSCLE3 only sees two components: the macro workflow_driver and the micro hcd_workflow; the actors such as Torbeam, Cyrano and FOPLA run inside HCDWorkflow.run() and are invisible to MUSCLE3.</a:t>
            </a:r>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Pure M3 is no longer just a Torbeam proof of concept: a full-chain topology exists with Torbeam, Cyrano, merge_waves, FOPLA and hcd2core_sources, each as an independent MUSCLE3 component coupled directly through ports. But it should be presented as a development mode, not the primary user path: the yMMSL files still contain local development paths, run.sh pure is not yet integrated, and the active actor chain should be derived from configuration rather than hardcoded.</a:t>
            </a:r>
            <a:endParaRPr/>
          </a:p>
        </p:txBody>
      </p:sp>
      <p:sp>
        <p:nvSpPr>
          <p:cNvPr id="225" name="Google Shape;2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First, for those less familiar with the Pulse Design Simulator.</a:t>
            </a:r>
          </a:p>
          <a:p>
            <a:pPr marL="0" indent="0" rtl="0">
              <a:spcAft>
                <a:spcPts val="600"/>
              </a:spcAft>
              <a:buNone/>
            </a:pPr>
            <a:r>
              <a:rPr lang="en-US" sz="1200" dirty="0"/>
              <a:t>The PDS is ITER's framework for routine, whole-pulse simulation: generating and validating pulse schedules for the Research Plan, checking operational limits, and supporting plasma operation between shots.</a:t>
            </a:r>
          </a:p>
          <a:p>
            <a:pPr marL="0" indent="0" rtl="0">
              <a:spcAft>
                <a:spcPts val="600"/>
              </a:spcAft>
              <a:buNone/>
            </a:pPr>
            <a:r>
              <a:rPr lang="en-US" sz="1200" dirty="0">
                <a:solidFill>
                  <a:schemeClr val="bg2">
                    <a:lumMod val="90000"/>
                  </a:schemeClr>
                </a:solidFill>
              </a:rPr>
              <a:t>In practice it comes as two inter-dependent tools: PDS-design, the GUI where scenarios and waveforms are edited, and PDS-simulator, which actually runs the pulse — and the simulator is what matters for this talk.</a:t>
            </a:r>
          </a:p>
          <a:p>
            <a:pPr marL="0" indent="0" rtl="0">
              <a:spcAft>
                <a:spcPts val="600"/>
              </a:spcAft>
              <a:buNone/>
            </a:pPr>
            <a:r>
              <a:rPr lang="en-US" sz="1200" dirty="0"/>
              <a:t>Technically, the PDS rests on three choices: IMAS data structures as the common language between components, MUSCLE3 as the coupling framework, and Python.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90000"/>
                  </a:schemeClr>
                </a:solidFill>
              </a:rPr>
              <a:t>In practice it comes as two inter-dependent tools: PDS-design, the GUI where scenarios and waveforms are edited, and PDS-simulator, which actually runs the pulse — and the simulator is what matters for this talk.</a:t>
            </a:r>
          </a:p>
          <a:p>
            <a:endParaRPr lang="en-US" dirty="0"/>
          </a:p>
        </p:txBody>
      </p:sp>
      <p:sp>
        <p:nvSpPr>
          <p:cNvPr id="4" name="灯片编号占位符 3"/>
          <p:cNvSpPr>
            <a:spLocks noGrp="1"/>
          </p:cNvSpPr>
          <p:nvPr>
            <p:ph type="sldNum" sz="quarter" idx="5"/>
          </p:nvPr>
        </p:nvSpPr>
        <p:spPr/>
        <p:txBody>
          <a:bodyPr/>
          <a:lstStyle/>
          <a:p>
            <a:fld id="{32BDAB1F-0131-4871-BCCF-41BA7E8D648E}" type="slidenum">
              <a:rPr lang="en-US" smtClean="0"/>
              <a:t>4</a:t>
            </a:fld>
            <a:endParaRPr lang="en-US"/>
          </a:p>
        </p:txBody>
      </p:sp>
    </p:spTree>
    <p:extLst>
      <p:ext uri="{BB962C8B-B14F-4D97-AF65-F5344CB8AC3E}">
        <p14:creationId xmlns:p14="http://schemas.microsoft.com/office/powerpoint/2010/main" val="387842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So what is HCD-WF?</a:t>
            </a:r>
          </a:p>
          <a:p>
            <a:pPr marL="0" indent="0" rtl="0">
              <a:spcAft>
                <a:spcPts val="600"/>
              </a:spcAft>
              <a:buNone/>
            </a:pPr>
            <a:r>
              <a:rPr lang="en-US" sz="1200" dirty="0"/>
              <a:t>On the left, the PDS core time loop: a pulse schedule goes in, the plasma solvers advance the state, and MUSCLE3 drives the loop in time. Each actuator hangs off this loop as one coupled component — and the heating and current drive slot is HCD-WF.</a:t>
            </a:r>
          </a:p>
          <a:p>
            <a:pPr marL="0" indent="0" rtl="0">
              <a:spcAft>
                <a:spcPts val="600"/>
              </a:spcAft>
              <a:buNone/>
            </a:pPr>
            <a:r>
              <a:rPr lang="en-US" sz="1200" dirty="0"/>
              <a:t>On the right, what HCD-WF itself is: a Python workflow that orchestrates the H&amp;CD physics codes. It reads the actor selection from configuration, calls the actors, and merges the outputs. </a:t>
            </a:r>
          </a:p>
          <a:p>
            <a:pPr marL="0" indent="0" rtl="0">
              <a:spcAft>
                <a:spcPts val="600"/>
              </a:spcAft>
              <a:buNone/>
            </a:pPr>
            <a:r>
              <a:rPr lang="en-US" sz="1200" dirty="0"/>
              <a:t>The physics lives in the codes it drives — like TORBEAM for EC, CYRANO for IC, the NBI and nuclear chain, Fokker–Planck solvers like </a:t>
            </a:r>
            <a:r>
              <a:rPr lang="en-US" sz="1200" dirty="0" err="1"/>
              <a:t>FoPla</a:t>
            </a:r>
            <a:r>
              <a:rPr lang="en-US" sz="1200" dirty="0"/>
              <a:t>, and the post-processing actors that map everything onto core sources.</a:t>
            </a:r>
          </a:p>
          <a:p>
            <a:pPr marL="0" indent="0" rtl="0">
              <a:spcAft>
                <a:spcPts val="600"/>
              </a:spcAft>
              <a:buNone/>
            </a:pPr>
            <a:r>
              <a:rPr lang="en-US" sz="1200" dirty="0"/>
              <a:t>And the </a:t>
            </a:r>
            <a:r>
              <a:rPr lang="en-US" altLang="zh-CN" sz="1200" dirty="0"/>
              <a:t>interface</a:t>
            </a:r>
            <a:r>
              <a:rPr lang="en-US" sz="1200" dirty="0"/>
              <a:t> with the outside world is pure IMAS: IDS in, IDS out. Equilibrium, core profiles, launchers and antennas in; waves, distributions and </a:t>
            </a:r>
            <a:r>
              <a:rPr lang="en-US" sz="1200" dirty="0" err="1"/>
              <a:t>core_sources</a:t>
            </a:r>
            <a:r>
              <a:rPr lang="en-US" sz="1200" dirty="0"/>
              <a:t> out.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Why adapt HCD-WF to MUSCLE3? Two reasons.</a:t>
            </a:r>
          </a:p>
          <a:p>
            <a:pPr marL="0" indent="0" rtl="0">
              <a:spcAft>
                <a:spcPts val="600"/>
              </a:spcAft>
              <a:buNone/>
            </a:pPr>
            <a:r>
              <a:rPr lang="en-US" sz="1200" dirty="0"/>
              <a:t>1.the PDS speaks MUSCLE3. Every component is coupled through the MUSCLE3 persistent-actor framework, with time stepping driven from outside. If HCD-WF wants to plug in as the H&amp;CD component, it has to speak the same language.</a:t>
            </a:r>
          </a:p>
          <a:p>
            <a:pPr marL="0" indent="0" rtl="0">
              <a:spcAft>
                <a:spcPts val="600"/>
              </a:spcAft>
              <a:buNone/>
            </a:pPr>
            <a:r>
              <a:rPr lang="en-US" sz="1200" dirty="0"/>
              <a:t>2. MUSCLE3 pays off on its own, even outside the PDS. Independent actors can run concurrently; you can swap one actor without touching the rest; it scales across processes and nodes; and it gives a clean split between time management and physics.</a:t>
            </a:r>
          </a:p>
          <a:p>
            <a:pPr marL="0" indent="0" rtl="0">
              <a:spcAft>
                <a:spcPts val="600"/>
              </a:spcAft>
              <a:buNone/>
            </a:pPr>
            <a:r>
              <a:rPr lang="en-US" sz="1200" dirty="0"/>
              <a:t>The goal of this work: make HCD-WF a MUSCLE3 component for the PDS — with physics results identical to the legacy workflow. </a:t>
            </a:r>
          </a:p>
          <a:p>
            <a:pPr marL="0" indent="0" rtl="0">
              <a:spcAft>
                <a:spcPts val="600"/>
              </a:spcAft>
              <a:buNone/>
            </a:pPr>
            <a:r>
              <a:rPr lang="en-US" sz="1200" dirty="0"/>
              <a:t>On the development basis: all of this is developed and tested on SDCC under IMAS Data Dictionary 4.1.0 with IMAS-Python 2, set up by one config script — and we keep backward compatibility with the 3.42 stack for the legacy environment.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Here is the map for the next few slides: the three execution modes. They all live in one repository, behind one runner, with the same IMAS inputs and outputs. The only thing that changes is where the MUSCLE3 boundary sits.</a:t>
            </a:r>
          </a:p>
          <a:p>
            <a:pPr marL="0" indent="0" rtl="0">
              <a:spcAft>
                <a:spcPts val="600"/>
              </a:spcAft>
              <a:buNone/>
            </a:pPr>
            <a:r>
              <a:rPr lang="en-US" sz="1200" dirty="0"/>
              <a:t>Legacy, on the left, is the original workflow: everything in one Python process. It is the baseline.</a:t>
            </a:r>
          </a:p>
          <a:p>
            <a:pPr marL="0" indent="0" rtl="0">
              <a:spcAft>
                <a:spcPts val="600"/>
              </a:spcAft>
              <a:buNone/>
            </a:pPr>
            <a:r>
              <a:rPr lang="en-US" sz="1200" dirty="0"/>
              <a:t>Hybrid M3, in the middle, is the stable default today: the whole workflow becomes ONE MUSCLE3 component. A driver — the macro — exchanges IDS with the workflow — the micro — and inside, the actors run exactly as before.</a:t>
            </a:r>
          </a:p>
          <a:p>
            <a:pPr marL="0" indent="0" rtl="0">
              <a:spcAft>
                <a:spcPts val="600"/>
              </a:spcAft>
              <a:buNone/>
            </a:pPr>
            <a:r>
              <a:rPr lang="en-US" sz="1200" dirty="0"/>
              <a:t>Pure M3, on the right, is the experimental target architecture: every actor becomes its OWN MUSCLE3 component, and the driver couples to each of them directly.</a:t>
            </a:r>
          </a:p>
          <a:p>
            <a:pPr marL="0" indent="0" rtl="0">
              <a:spcAft>
                <a:spcPts val="600"/>
              </a:spcAft>
              <a:buNone/>
            </a:pPr>
            <a:endParaRPr lang="en-US" sz="1200" dirty="0"/>
          </a:p>
          <a:p>
            <a:pPr marL="0" indent="0" rtl="0">
              <a:spcAft>
                <a:spcPts val="600"/>
              </a:spcAft>
              <a:buNone/>
            </a:pPr>
            <a:r>
              <a:rPr lang="en-US" sz="1200" dirty="0"/>
              <a:t>So as you go left to right, the M3 moves from none, to workflow-level, to actor-level.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Here is the structure of HCDWF</a:t>
            </a:r>
          </a:p>
          <a:p>
            <a:pPr marL="0" indent="0" rtl="0">
              <a:spcAft>
                <a:spcPts val="600"/>
              </a:spcAft>
              <a:buNone/>
            </a:pPr>
            <a:r>
              <a:rPr lang="en-US" sz="1200" dirty="0"/>
              <a:t>The driver owns the time loop and prepares the input IDS for every time slice. The ports row is where data crosses between the driver and the workflow. Then the workflow core — the </a:t>
            </a:r>
            <a:r>
              <a:rPr lang="en-US" sz="1200" dirty="0" err="1"/>
              <a:t>HCDWorkflow</a:t>
            </a:r>
            <a:r>
              <a:rPr lang="en-US" sz="1200" dirty="0"/>
              <a:t> class with its executor — which calls the </a:t>
            </a:r>
            <a:r>
              <a:rPr lang="en-US" altLang="zh-CN" sz="1200" dirty="0"/>
              <a:t>physics </a:t>
            </a:r>
            <a:r>
              <a:rPr lang="en-US" sz="1200" dirty="0"/>
              <a:t>actors at the bottom.</a:t>
            </a:r>
          </a:p>
          <a:p>
            <a:pPr marL="0" indent="0" rtl="0">
              <a:spcAft>
                <a:spcPts val="600"/>
              </a:spcAft>
              <a:buNone/>
            </a:pPr>
            <a:endParaRPr lang="en-US" sz="1200" dirty="0"/>
          </a:p>
          <a:p>
            <a:pPr marL="0" indent="0" rtl="0">
              <a:spcAft>
                <a:spcPts val="600"/>
              </a:spcAft>
              <a:buNone/>
            </a:pPr>
            <a:r>
              <a:rPr lang="en-US" sz="1200" dirty="0"/>
              <a:t>In Legacy mode, everything you see is one single Python process. The driver calls the workflow as a function; the 'ports' are just in-memory IDS handovers; the actors run through </a:t>
            </a:r>
            <a:r>
              <a:rPr lang="en-US" sz="1200" dirty="0" err="1"/>
              <a:t>iWrap</a:t>
            </a:r>
            <a:r>
              <a:rPr lang="en-US" sz="1200" dirty="0"/>
              <a:t> bindings inside the same process.</a:t>
            </a:r>
          </a:p>
          <a:p>
            <a:pPr marL="0" indent="0" rtl="0">
              <a:spcAft>
                <a:spcPts val="600"/>
              </a:spcAft>
              <a:buNone/>
            </a:pPr>
            <a:endParaRPr lang="en-US" sz="1200" dirty="0"/>
          </a:p>
          <a:p>
            <a:pPr marL="0" indent="0" rtl="0">
              <a:spcAft>
                <a:spcPts val="600"/>
              </a:spcAft>
              <a:buNone/>
            </a:pPr>
            <a:r>
              <a:rPr lang="en-US" sz="1200" dirty="0"/>
              <a:t>This is the baseline: stable, validated. Now watch what changes — and what does not — when we switch to Hybrid.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Aft>
                <a:spcPts val="600"/>
              </a:spcAft>
              <a:buNone/>
            </a:pPr>
            <a:r>
              <a:rPr lang="en-US" sz="1200" dirty="0"/>
              <a:t>Same diagram — and notice most of it has not moved. That is the point.</a:t>
            </a:r>
          </a:p>
          <a:p>
            <a:pPr marL="0" indent="0" rtl="0">
              <a:spcAft>
                <a:spcPts val="600"/>
              </a:spcAft>
              <a:buNone/>
            </a:pPr>
            <a:r>
              <a:rPr lang="en-US" sz="1200" dirty="0"/>
              <a:t>What changed, first: the driver is now a MUSCLE3 macro. The ports row is now real MUSCLE3 ports — IDS are serialized and sent as messages instead of handed over in memory. And the workflow core plus all its actors now live inside one MUSCLE3 micro component, in their own process.</a:t>
            </a:r>
          </a:p>
          <a:p>
            <a:pPr marL="0" indent="0" rtl="0">
              <a:spcAft>
                <a:spcPts val="600"/>
              </a:spcAft>
              <a:buNone/>
            </a:pPr>
            <a:r>
              <a:rPr lang="en-US" sz="1200" dirty="0"/>
              <a:t>What did NOT change: the workflow core itself, the executor, the actor codes, the </a:t>
            </a:r>
            <a:r>
              <a:rPr lang="en-US" sz="1200" dirty="0" err="1"/>
              <a:t>iWrap</a:t>
            </a:r>
            <a:r>
              <a:rPr lang="en-US" sz="1200" dirty="0"/>
              <a:t> bindings — all untouched. The micro receives a time slice, runs the exact same code as Legacy, and sends the results back.</a:t>
            </a:r>
          </a:p>
          <a:p>
            <a:pPr marL="0" indent="0" rtl="0">
              <a:spcAft>
                <a:spcPts val="600"/>
              </a:spcAft>
              <a:buNone/>
            </a:pPr>
            <a:r>
              <a:rPr lang="en-US" sz="1200" dirty="0"/>
              <a:t>You launch it with </a:t>
            </a:r>
            <a:r>
              <a:rPr lang="en-US" sz="1200" dirty="0" err="1"/>
              <a:t>muscle_manager</a:t>
            </a:r>
            <a:r>
              <a:rPr lang="en-US" sz="1200" dirty="0"/>
              <a:t> and the hybrid </a:t>
            </a:r>
            <a:r>
              <a:rPr lang="en-US" sz="1200" dirty="0" err="1"/>
              <a:t>yMMSL</a:t>
            </a:r>
            <a:r>
              <a:rPr lang="en-US" sz="1200" dirty="0"/>
              <a:t> file, or simply ./run.sh hybrid — it is the default. This mode is stable, and it is the one we validated end-to-end against Legacy.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B15148-8E69-2AB6-E501-38B05161093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7B487E8B-E1CD-EF05-C1AE-9A997E8BC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B93C566C-4C9F-000D-490F-A657EF2D3E14}"/>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B8D50E60-40D8-3109-0664-3B5131BF05B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607C274C-EA41-E3ED-91C5-6ED47B8E0A86}"/>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349230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E6903C-6318-532C-3F2C-3F56B316B3D0}"/>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A436CA19-A2BA-8DD9-FB13-2100121CBD2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18CD60CE-9AA8-D4CA-D89D-4D27EBD95D70}"/>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FDEC0D6E-0CE2-0A92-1DF0-A637ECE63485}"/>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FEF6B6A-6334-19E4-B944-C79DC2B76BC2}"/>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4583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3CAE3E1-1D85-622B-608E-A59583D74BA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E26DC1EA-9AFD-0B8E-A319-95E8E9C6A01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35EB52D7-19C1-6DAF-36D5-BBA8AA2691CD}"/>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EC68BE6F-7C4D-C0F6-4311-281CED9104C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03FFEDF-5AA5-DF46-07DE-4D463C8043A5}"/>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310597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292" name="Line 4"/>
          <p:cNvSpPr>
            <a:spLocks noChangeShapeType="1"/>
          </p:cNvSpPr>
          <p:nvPr/>
        </p:nvSpPr>
        <p:spPr bwMode="auto">
          <a:xfrm>
            <a:off x="0" y="476250"/>
            <a:ext cx="12192000" cy="0"/>
          </a:xfrm>
          <a:prstGeom prst="line">
            <a:avLst/>
          </a:prstGeom>
          <a:noFill/>
          <a:ln w="1587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160"/>
          </a:p>
        </p:txBody>
      </p:sp>
    </p:spTree>
    <p:extLst>
      <p:ext uri="{BB962C8B-B14F-4D97-AF65-F5344CB8AC3E}">
        <p14:creationId xmlns:p14="http://schemas.microsoft.com/office/powerpoint/2010/main" val="50389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9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B04F6-D230-B782-FD72-59F31E63AF6A}"/>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A46B883-0203-50F8-44B2-EC2340F0E5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CE72BE02-402A-8686-AC51-824562B2DDCF}"/>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72BCCD1C-7586-7612-3619-B7FE20E0738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C14C82C-7D8A-5F41-130C-BA91E2CB352D}"/>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348198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35FAB-1167-5F57-32D5-82123EF11E8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81DEA46-2160-25F1-298D-1BC229B5F0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BF0F74-F234-7091-D2C9-E81300EBC065}"/>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D4ED21D1-E7D0-78AD-C073-26FB988BE50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6285105E-1333-2DB1-5FB4-4EF8B1A69C0E}"/>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114065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93E6F8-156A-FFA9-2F77-EE0126DA7DF7}"/>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14C48100-6FB8-C81B-7727-851FB9D75C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C5CA1AB3-94FC-28F9-3BE3-6693A56A737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A08EA721-2A37-9318-EEE3-472C16A91B6D}"/>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6" name="页脚占位符 5">
            <a:extLst>
              <a:ext uri="{FF2B5EF4-FFF2-40B4-BE49-F238E27FC236}">
                <a16:creationId xmlns:a16="http://schemas.microsoft.com/office/drawing/2014/main" id="{508C400C-C4BE-B5BE-4B4A-412E29C105A4}"/>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FE6BA69-EE11-CB47-3B56-0F588E2E5B47}"/>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318735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69D6A2-42FB-9760-D644-E6E65EFF54A1}"/>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9202F935-4BE7-9C6A-DC82-02F61C1B3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391C180-7386-8832-1162-A92976B0F09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A78076CF-C8AA-A9F9-5617-79493B893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D32B789-6453-4BA8-5425-E5DF1951C5E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3C4F5AA1-9C45-3077-717D-8F572049DA97}"/>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8" name="页脚占位符 7">
            <a:extLst>
              <a:ext uri="{FF2B5EF4-FFF2-40B4-BE49-F238E27FC236}">
                <a16:creationId xmlns:a16="http://schemas.microsoft.com/office/drawing/2014/main" id="{CB4D5E38-21ED-3EA6-2D34-E19DF10F4D37}"/>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F0661D09-AF2E-2423-E1BA-34B495B2EB0D}"/>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69709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51B05D-BB9F-FD14-C974-F3453A1BCE6D}"/>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95563679-7151-399C-B8E5-2E7217FF26C4}"/>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4" name="页脚占位符 3">
            <a:extLst>
              <a:ext uri="{FF2B5EF4-FFF2-40B4-BE49-F238E27FC236}">
                <a16:creationId xmlns:a16="http://schemas.microsoft.com/office/drawing/2014/main" id="{A763100C-9C06-AD05-8BD4-7331B665BC33}"/>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606964E1-002F-BE04-FDF3-7B3B38234BE9}"/>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294150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77FAFCB-66DA-59DD-43CC-8FEBF9DC7FA1}"/>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3" name="页脚占位符 2">
            <a:extLst>
              <a:ext uri="{FF2B5EF4-FFF2-40B4-BE49-F238E27FC236}">
                <a16:creationId xmlns:a16="http://schemas.microsoft.com/office/drawing/2014/main" id="{B7E712C3-525D-ADEA-A9B4-9141D3852A7C}"/>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CC1005E2-C35F-BADE-DFEA-843ADF696D69}"/>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2103314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2660F-8E58-F543-02B7-BC931C6B30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8A8A70A6-DB6E-968F-5C55-42197FD52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78BF4994-9CCD-19A5-CCD8-753323970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15124E-583E-6BCA-916F-152E2502D79C}"/>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6" name="页脚占位符 5">
            <a:extLst>
              <a:ext uri="{FF2B5EF4-FFF2-40B4-BE49-F238E27FC236}">
                <a16:creationId xmlns:a16="http://schemas.microsoft.com/office/drawing/2014/main" id="{6ECEAA8D-6AC9-D2DC-DF94-EB7B56D3876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1A5D553-B055-D110-8F10-2D01FEA87DD8}"/>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3135837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93DE01-DAFC-4B60-1025-5E0ED99705D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55B75DD9-1BD3-EA20-775E-17AB36E94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7F35816F-B89E-AB2D-6132-B766296B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8BBBDD3-8176-4663-795E-B245A8FB1477}"/>
              </a:ext>
            </a:extLst>
          </p:cNvPr>
          <p:cNvSpPr>
            <a:spLocks noGrp="1"/>
          </p:cNvSpPr>
          <p:nvPr>
            <p:ph type="dt" sz="half" idx="10"/>
          </p:nvPr>
        </p:nvSpPr>
        <p:spPr/>
        <p:txBody>
          <a:bodyPr/>
          <a:lstStyle/>
          <a:p>
            <a:fld id="{900ED2C9-E62B-4DA6-B730-C349C5D13F02}" type="datetimeFigureOut">
              <a:rPr lang="en-US" smtClean="0"/>
              <a:t>6/17/2026</a:t>
            </a:fld>
            <a:endParaRPr lang="en-US"/>
          </a:p>
        </p:txBody>
      </p:sp>
      <p:sp>
        <p:nvSpPr>
          <p:cNvPr id="6" name="页脚占位符 5">
            <a:extLst>
              <a:ext uri="{FF2B5EF4-FFF2-40B4-BE49-F238E27FC236}">
                <a16:creationId xmlns:a16="http://schemas.microsoft.com/office/drawing/2014/main" id="{B7E80B0B-843A-53CA-680C-CCC939236BAC}"/>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AE3634AA-40D2-021E-0F94-9FDE6613F541}"/>
              </a:ext>
            </a:extLst>
          </p:cNvPr>
          <p:cNvSpPr>
            <a:spLocks noGrp="1"/>
          </p:cNvSpPr>
          <p:nvPr>
            <p:ph type="sldNum" sz="quarter" idx="12"/>
          </p:nvPr>
        </p:nvSpPr>
        <p:spPr/>
        <p:txBody>
          <a:bodyPr/>
          <a:lstStyle/>
          <a:p>
            <a:fld id="{78E567EB-5E68-4A2E-88AA-68B25BB83F75}" type="slidenum">
              <a:rPr lang="en-US" smtClean="0"/>
              <a:t>‹#›</a:t>
            </a:fld>
            <a:endParaRPr lang="en-US"/>
          </a:p>
        </p:txBody>
      </p:sp>
    </p:spTree>
    <p:extLst>
      <p:ext uri="{BB962C8B-B14F-4D97-AF65-F5344CB8AC3E}">
        <p14:creationId xmlns:p14="http://schemas.microsoft.com/office/powerpoint/2010/main" val="193968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E3DDF3D-ABE1-56F4-26AA-346EBEE04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AE3206A9-C839-41AE-B51F-188DA8C82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19713E7F-4AC2-96B0-1C0A-C451822F1C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0ED2C9-E62B-4DA6-B730-C349C5D13F02}" type="datetimeFigureOut">
              <a:rPr lang="en-US" smtClean="0"/>
              <a:t>6/17/2026</a:t>
            </a:fld>
            <a:endParaRPr lang="en-US"/>
          </a:p>
        </p:txBody>
      </p:sp>
      <p:sp>
        <p:nvSpPr>
          <p:cNvPr id="5" name="页脚占位符 4">
            <a:extLst>
              <a:ext uri="{FF2B5EF4-FFF2-40B4-BE49-F238E27FC236}">
                <a16:creationId xmlns:a16="http://schemas.microsoft.com/office/drawing/2014/main" id="{4F8DEA5F-D831-C5A9-7D9A-12586833A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灯片编号占位符 5">
            <a:extLst>
              <a:ext uri="{FF2B5EF4-FFF2-40B4-BE49-F238E27FC236}">
                <a16:creationId xmlns:a16="http://schemas.microsoft.com/office/drawing/2014/main" id="{0A0B306E-39A4-84E6-DE3D-204445B88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E567EB-5E68-4A2E-88AA-68B25BB83F75}" type="slidenum">
              <a:rPr lang="en-US" smtClean="0"/>
              <a:t>‹#›</a:t>
            </a:fld>
            <a:endParaRPr lang="en-US"/>
          </a:p>
        </p:txBody>
      </p:sp>
    </p:spTree>
    <p:extLst>
      <p:ext uri="{BB962C8B-B14F-4D97-AF65-F5344CB8AC3E}">
        <p14:creationId xmlns:p14="http://schemas.microsoft.com/office/powerpoint/2010/main" val="191071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mailto:Mireille.Schneider@iter.org" TargetMode="External"/><Relationship Id="rId4" Type="http://schemas.openxmlformats.org/officeDocument/2006/relationships/hyperlink" Target="mailto:Zijian.bian_ext@iter.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zijianbian.github.io/HCD-WF-M3/"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gif"/><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0.png"/><Relationship Id="rId4" Type="http://schemas.openxmlformats.org/officeDocument/2006/relationships/hyperlink" Target="https://muscle3.readthedocs.io/" TargetMode="External"/><Relationship Id="rId9"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831414" y="1511930"/>
            <a:ext cx="10865702" cy="1654921"/>
          </a:xfrm>
          <a:prstGeom prst="roundRect">
            <a:avLst/>
          </a:prstGeom>
          <a:noFill/>
        </p:spPr>
        <p:txBody>
          <a:bodyPr wrap="square" rtlCol="0" anchor="ctr">
            <a:spAutoFit/>
          </a:bodyPr>
          <a:lstStyle/>
          <a:p>
            <a:pPr algn="ctr" defTabSz="1097280">
              <a:defRPr/>
            </a:pPr>
            <a:r>
              <a:rPr lang="en-GB" sz="4560" b="1" dirty="0">
                <a:solidFill>
                  <a:srgbClr val="7030A0"/>
                </a:solidFill>
                <a:latin typeface="Calibri" pitchFamily="34" charset="0"/>
                <a:ea typeface="Calibri" pitchFamily="34" charset="-122"/>
                <a:cs typeface="Calibri" pitchFamily="34" charset="-120"/>
              </a:rPr>
              <a:t>Muscle3 adaptation of the H&amp;CD workflow</a:t>
            </a:r>
          </a:p>
          <a:p>
            <a:pPr algn="ctr" defTabSz="1097280">
              <a:defRPr/>
            </a:pPr>
            <a:r>
              <a:rPr lang="en-GB" sz="4560" b="1" dirty="0">
                <a:solidFill>
                  <a:srgbClr val="7030A0"/>
                </a:solidFill>
                <a:latin typeface="Calibri" pitchFamily="34" charset="0"/>
                <a:ea typeface="Calibri" pitchFamily="34" charset="-122"/>
                <a:cs typeface="Calibri" pitchFamily="34" charset="-120"/>
              </a:rPr>
              <a:t>and first results for ITER</a:t>
            </a:r>
            <a:endParaRPr lang="en-GB" sz="2400" b="1" dirty="0">
              <a:solidFill>
                <a:srgbClr val="F3EDE1"/>
              </a:solidFill>
            </a:endParaRPr>
          </a:p>
        </p:txBody>
      </p:sp>
      <p:pic>
        <p:nvPicPr>
          <p:cNvPr id="8" name="Graphique 10">
            <a:extLst>
              <a:ext uri="{FF2B5EF4-FFF2-40B4-BE49-F238E27FC236}">
                <a16:creationId xmlns:a16="http://schemas.microsoft.com/office/drawing/2014/main" id="{32D6E212-6A47-7909-9CC5-FF5EC30DF3D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9228523" y="5146819"/>
            <a:ext cx="2567513" cy="1328024"/>
          </a:xfrm>
          <a:prstGeom prst="rect">
            <a:avLst/>
          </a:prstGeom>
        </p:spPr>
      </p:pic>
      <p:sp>
        <p:nvSpPr>
          <p:cNvPr id="9" name="Rounded Rectangle 6">
            <a:extLst>
              <a:ext uri="{FF2B5EF4-FFF2-40B4-BE49-F238E27FC236}">
                <a16:creationId xmlns:a16="http://schemas.microsoft.com/office/drawing/2014/main" id="{F47C073A-4E7C-BC71-36B0-E323CB15091F}"/>
              </a:ext>
            </a:extLst>
          </p:cNvPr>
          <p:cNvSpPr/>
          <p:nvPr/>
        </p:nvSpPr>
        <p:spPr bwMode="auto">
          <a:xfrm>
            <a:off x="1801240" y="3514649"/>
            <a:ext cx="8926050" cy="1328023"/>
          </a:xfrm>
          <a:prstGeom prst="roundRect">
            <a:avLst/>
          </a:prstGeom>
          <a:noFill/>
        </p:spPr>
        <p:txBody>
          <a:bodyPr wrap="square" rtlCol="0" anchor="ctr">
            <a:spAutoFit/>
          </a:bodyPr>
          <a:lstStyle/>
          <a:p>
            <a:pPr algn="ctr" eaLnBrk="0" fontAlgn="base" hangingPunct="0">
              <a:spcBef>
                <a:spcPct val="0"/>
              </a:spcBef>
              <a:spcAft>
                <a:spcPct val="0"/>
              </a:spcAft>
              <a:defRPr/>
            </a:pPr>
            <a:r>
              <a:rPr lang="en-US" sz="2400" kern="0" dirty="0"/>
              <a:t>Z. Bian, M. Schneider, O. Hoenen, P. Sawantdesai, M. Bellouard</a:t>
            </a:r>
          </a:p>
          <a:p>
            <a:pPr algn="ctr" eaLnBrk="0" fontAlgn="base" hangingPunct="0">
              <a:spcBef>
                <a:spcPct val="0"/>
              </a:spcBef>
              <a:spcAft>
                <a:spcPct val="0"/>
              </a:spcAft>
              <a:defRPr/>
            </a:pPr>
            <a:endParaRPr lang="en-US" sz="2400" kern="0" dirty="0"/>
          </a:p>
          <a:p>
            <a:pPr algn="ctr" eaLnBrk="0" fontAlgn="base" hangingPunct="0">
              <a:spcBef>
                <a:spcPct val="0"/>
              </a:spcBef>
              <a:spcAft>
                <a:spcPct val="0"/>
              </a:spcAft>
              <a:defRPr/>
            </a:pPr>
            <a:r>
              <a:rPr lang="en-US" sz="2400" kern="0" dirty="0"/>
              <a:t>17/06/2026</a:t>
            </a:r>
            <a:endParaRPr kumimoji="0" lang="en-US" sz="1200" i="0" u="none" strike="noStrike" kern="0" cap="none" spc="0" normalizeH="0" baseline="0" noProof="0" dirty="0">
              <a:ln>
                <a:noFill/>
              </a:ln>
              <a:effectLst/>
              <a:uLnTx/>
              <a:uFillTx/>
            </a:endParaRPr>
          </a:p>
        </p:txBody>
      </p:sp>
      <p:sp>
        <p:nvSpPr>
          <p:cNvPr id="10" name="ZoneTexte 4">
            <a:extLst>
              <a:ext uri="{FF2B5EF4-FFF2-40B4-BE49-F238E27FC236}">
                <a16:creationId xmlns:a16="http://schemas.microsoft.com/office/drawing/2014/main" id="{A0ADFBC8-4BF3-D9FF-C09D-213C8EEF8FA8}"/>
              </a:ext>
            </a:extLst>
          </p:cNvPr>
          <p:cNvSpPr txBox="1"/>
          <p:nvPr/>
        </p:nvSpPr>
        <p:spPr>
          <a:xfrm>
            <a:off x="5831547" y="6572359"/>
            <a:ext cx="6391275" cy="246221"/>
          </a:xfrm>
          <a:prstGeom prst="rect">
            <a:avLst/>
          </a:prstGeom>
          <a:noFill/>
        </p:spPr>
        <p:txBody>
          <a:bodyPr wrap="square" rtlCol="0">
            <a:spAutoFit/>
          </a:bodyPr>
          <a:lstStyle/>
          <a:p>
            <a:pPr algn="r"/>
            <a:r>
              <a:rPr lang="en-GB" sz="1000" i="1" dirty="0">
                <a:latin typeface="Arial" panose="020B0604020202020204" pitchFamily="34" charset="0"/>
                <a:ea typeface="Open Sans Light" pitchFamily="2" charset="0"/>
                <a:cs typeface="Arial" panose="020B0604020202020204" pitchFamily="34" charset="0"/>
              </a:rPr>
              <a:t>The views and opinions expressed herein do not necessarily reflect those of the ITER Organization.</a:t>
            </a:r>
            <a:endParaRPr lang="en-US" sz="1000" i="1" dirty="0">
              <a:latin typeface="Arial" panose="020B0604020202020204" pitchFamily="34" charset="0"/>
              <a:ea typeface="Open Sans Light" pitchFamily="2" charset="0"/>
              <a:cs typeface="Arial" panose="020B0604020202020204" pitchFamily="34" charset="0"/>
            </a:endParaRPr>
          </a:p>
        </p:txBody>
      </p:sp>
      <p:sp>
        <p:nvSpPr>
          <p:cNvPr id="6" name="文本框 5">
            <a:extLst>
              <a:ext uri="{FF2B5EF4-FFF2-40B4-BE49-F238E27FC236}">
                <a16:creationId xmlns:a16="http://schemas.microsoft.com/office/drawing/2014/main" id="{70454858-E0C4-BE68-6A81-F6EDD497290F}"/>
              </a:ext>
            </a:extLst>
          </p:cNvPr>
          <p:cNvSpPr txBox="1"/>
          <p:nvPr/>
        </p:nvSpPr>
        <p:spPr>
          <a:xfrm>
            <a:off x="2152423" y="4824132"/>
            <a:ext cx="3002673" cy="883383"/>
          </a:xfrm>
          <a:prstGeom prst="rect">
            <a:avLst/>
          </a:prstGeom>
          <a:noFill/>
        </p:spPr>
        <p:txBody>
          <a:bodyPr wrap="square">
            <a:spAutoFit/>
          </a:bodyPr>
          <a:lstStyle/>
          <a:p>
            <a:pPr>
              <a:lnSpc>
                <a:spcPct val="150000"/>
              </a:lnSpc>
            </a:pPr>
            <a:r>
              <a:rPr lang="en-US" altLang="zh-CN" dirty="0">
                <a:hlinkClick r:id="rId4"/>
              </a:rPr>
              <a:t>Zijian.bian_ext@iter.org</a:t>
            </a:r>
            <a:endParaRPr lang="en-US" altLang="zh-CN" dirty="0"/>
          </a:p>
          <a:p>
            <a:pPr>
              <a:lnSpc>
                <a:spcPct val="150000"/>
              </a:lnSpc>
            </a:pPr>
            <a:r>
              <a:rPr lang="en-US" dirty="0">
                <a:hlinkClick r:id="rId5"/>
              </a:rPr>
              <a:t>Mireille.Schneider@iter.org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232"/>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233" name="s233"/>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ARCHITECTURE · PURE M3</a:t>
            </a:r>
            <a:endParaRPr/>
          </a:p>
        </p:txBody>
      </p:sp>
      <p:sp>
        <p:nvSpPr>
          <p:cNvPr id="234" name="s234"/>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a:solidFill>
                  <a:srgbClr val="12263A"/>
                </a:solidFill>
                <a:latin typeface="Trebuchet MS"/>
                <a:ea typeface="Trebuchet MS"/>
                <a:cs typeface="Trebuchet MS"/>
                <a:sym typeface="Trebuchet MS"/>
              </a:rPr>
              <a:t>Workflow structure — Pure M3</a:t>
            </a:r>
            <a:endParaRPr/>
          </a:p>
        </p:txBody>
      </p:sp>
      <p:sp>
        <p:nvSpPr>
          <p:cNvPr id="235" name="s235"/>
          <p:cNvSpPr/>
          <p:nvPr/>
        </p:nvSpPr>
        <p:spPr>
          <a:xfrm>
            <a:off x="548640" y="1520000"/>
            <a:ext cx="7170000" cy="300000"/>
          </a:xfrm>
          <a:prstGeom prst="rect">
            <a:avLst/>
          </a:prstGeom>
          <a:solidFill>
            <a:srgbClr val="12263A"/>
          </a:solidFill>
          <a:ln>
            <a:noFill/>
          </a:ln>
        </p:spPr>
        <p:txBody>
          <a:bodyPr wrap="square" lIns="72000" tIns="36000" rIns="72000" bIns="36000" anchor="ctr" anchorCtr="0">
            <a:noAutofit/>
          </a:bodyPr>
          <a:lstStyle/>
          <a:p>
            <a:pPr marL="0" indent="0" algn="ctr" rtl="0">
              <a:spcBef>
                <a:spcPts val="0"/>
              </a:spcBef>
              <a:spcAft>
                <a:spcPts val="0"/>
              </a:spcAft>
              <a:buNone/>
            </a:pPr>
            <a:r>
              <a:rPr lang="en-US" sz="1200" b="1" i="0" dirty="0">
                <a:solidFill>
                  <a:srgbClr val="FFFFFF"/>
                </a:solidFill>
                <a:latin typeface="Calibri"/>
                <a:ea typeface="Calibri"/>
                <a:cs typeface="Calibri"/>
                <a:sym typeface="Calibri"/>
              </a:rPr>
              <a:t>MUSCLE3 MANAGER — launches the driver and every actor component</a:t>
            </a:r>
            <a:endParaRPr sz="2800" dirty="0"/>
          </a:p>
        </p:txBody>
      </p:sp>
      <p:sp>
        <p:nvSpPr>
          <p:cNvPr id="236" name="s236"/>
          <p:cNvSpPr/>
          <p:nvPr/>
        </p:nvSpPr>
        <p:spPr>
          <a:xfrm>
            <a:off x="548640" y="1920000"/>
            <a:ext cx="7170000" cy="780000"/>
          </a:xfrm>
          <a:prstGeom prst="rect">
            <a:avLst/>
          </a:prstGeom>
          <a:solidFill>
            <a:schemeClr val="bg1"/>
          </a:solidFill>
          <a:ln w="12700">
            <a:solidFill>
              <a:srgbClr val="1C7293"/>
            </a:solidFill>
            <a:prstDash val="solid"/>
          </a:ln>
        </p:spPr>
        <p:txBody>
          <a:bodyPr wrap="square" lIns="72000" tIns="36000" rIns="72000" bIns="36000" anchor="ctr" anchorCtr="0">
            <a:noAutofit/>
          </a:bodyPr>
          <a:lstStyle/>
          <a:p>
            <a:endParaRPr sz="2400"/>
          </a:p>
        </p:txBody>
      </p:sp>
      <p:sp>
        <p:nvSpPr>
          <p:cNvPr id="237" name="s237"/>
          <p:cNvSpPr/>
          <p:nvPr/>
        </p:nvSpPr>
        <p:spPr>
          <a:xfrm>
            <a:off x="748640" y="2010000"/>
            <a:ext cx="507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0455B"/>
                </a:solidFill>
                <a:latin typeface="Calibri"/>
                <a:ea typeface="Calibri"/>
                <a:cs typeface="Calibri"/>
                <a:sym typeface="Calibri"/>
              </a:rPr>
              <a:t>DRIVER</a:t>
            </a:r>
            <a:r>
              <a:rPr lang="en-US" sz="1600" b="1" dirty="0">
                <a:solidFill>
                  <a:srgbClr val="10455B"/>
                </a:solidFill>
                <a:latin typeface="Calibri"/>
                <a:ea typeface="Calibri"/>
                <a:cs typeface="Calibri"/>
                <a:sym typeface="Calibri"/>
              </a:rPr>
              <a:t> (pure)</a:t>
            </a:r>
            <a:endParaRPr sz="2400" dirty="0"/>
          </a:p>
        </p:txBody>
      </p:sp>
      <p:sp>
        <p:nvSpPr>
          <p:cNvPr id="238" name="s238"/>
          <p:cNvSpPr/>
          <p:nvPr/>
        </p:nvSpPr>
        <p:spPr>
          <a:xfrm>
            <a:off x="5838640" y="2010000"/>
            <a:ext cx="1700000" cy="27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a:solidFill>
                  <a:srgbClr val="FFFFFF"/>
                </a:solidFill>
                <a:latin typeface="Calibri"/>
                <a:ea typeface="Calibri"/>
                <a:cs typeface="Calibri"/>
                <a:sym typeface="Calibri"/>
              </a:rPr>
              <a:t>M3 MACRO</a:t>
            </a:r>
            <a:endParaRPr sz="2400"/>
          </a:p>
        </p:txBody>
      </p:sp>
      <p:sp>
        <p:nvSpPr>
          <p:cNvPr id="239" name="s239"/>
          <p:cNvSpPr/>
          <p:nvPr/>
        </p:nvSpPr>
        <p:spPr>
          <a:xfrm>
            <a:off x="748640" y="2340000"/>
            <a:ext cx="2150000" cy="28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12263A"/>
                </a:solidFill>
                <a:latin typeface="Calibri"/>
                <a:ea typeface="Calibri"/>
                <a:cs typeface="Calibri"/>
                <a:sym typeface="Calibri"/>
              </a:rPr>
              <a:t>global time loop</a:t>
            </a:r>
            <a:endParaRPr sz="2400"/>
          </a:p>
        </p:txBody>
      </p:sp>
      <p:sp>
        <p:nvSpPr>
          <p:cNvPr id="240" name="s240"/>
          <p:cNvSpPr/>
          <p:nvPr/>
        </p:nvSpPr>
        <p:spPr>
          <a:xfrm>
            <a:off x="3018640" y="2340000"/>
            <a:ext cx="2150000" cy="280000"/>
          </a:xfrm>
          <a:prstGeom prst="rect">
            <a:avLst/>
          </a:prstGeom>
          <a:solidFill>
            <a:srgbClr val="1565C0"/>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alibri"/>
                <a:ea typeface="Calibri"/>
                <a:cs typeface="Calibri"/>
                <a:sym typeface="Calibri"/>
              </a:rPr>
              <a:t>IMAS database I/O</a:t>
            </a:r>
            <a:endParaRPr sz="2400"/>
          </a:p>
        </p:txBody>
      </p:sp>
      <p:sp>
        <p:nvSpPr>
          <p:cNvPr id="241" name="s241"/>
          <p:cNvSpPr/>
          <p:nvPr/>
        </p:nvSpPr>
        <p:spPr>
          <a:xfrm>
            <a:off x="5288640" y="2340000"/>
            <a:ext cx="2150000" cy="280000"/>
          </a:xfrm>
          <a:prstGeom prst="rect">
            <a:avLst/>
          </a:prstGeom>
          <a:solidFill>
            <a:srgbClr val="2E7D32"/>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alibri"/>
                <a:ea typeface="Calibri"/>
                <a:cs typeface="Calibri"/>
                <a:sym typeface="Calibri"/>
              </a:rPr>
              <a:t>XML / YAML configuration</a:t>
            </a:r>
            <a:endParaRPr sz="2400"/>
          </a:p>
        </p:txBody>
      </p:sp>
      <p:sp>
        <p:nvSpPr>
          <p:cNvPr id="242" name="s242"/>
          <p:cNvSpPr/>
          <p:nvPr/>
        </p:nvSpPr>
        <p:spPr>
          <a:xfrm>
            <a:off x="548640" y="2780000"/>
            <a:ext cx="7170000" cy="300000"/>
          </a:xfrm>
          <a:prstGeom prst="rect">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1" i="0">
                <a:solidFill>
                  <a:srgbClr val="FFFFFF"/>
                </a:solidFill>
                <a:latin typeface="Calibri"/>
                <a:ea typeface="Calibri"/>
                <a:cs typeface="Calibri"/>
                <a:sym typeface="Calibri"/>
              </a:rPr>
              <a:t>MUSCLE3 PORTS — the driver couples DIRECTLY to every actor   ▼ ▲</a:t>
            </a:r>
            <a:endParaRPr sz="2400"/>
          </a:p>
        </p:txBody>
      </p:sp>
      <p:sp>
        <p:nvSpPr>
          <p:cNvPr id="243" name="s243"/>
          <p:cNvSpPr/>
          <p:nvPr/>
        </p:nvSpPr>
        <p:spPr>
          <a:xfrm>
            <a:off x="548640" y="3220000"/>
            <a:ext cx="7170000" cy="1000000"/>
          </a:xfrm>
          <a:prstGeom prst="rect">
            <a:avLst/>
          </a:prstGeom>
          <a:solidFill>
            <a:srgbClr val="FFFFFF"/>
          </a:solidFill>
          <a:ln w="12700">
            <a:solidFill>
              <a:srgbClr val="F2B488"/>
            </a:solidFill>
            <a:prstDash val="dash"/>
          </a:ln>
        </p:spPr>
        <p:txBody>
          <a:bodyPr wrap="square" lIns="72000" tIns="36000" rIns="72000" bIns="36000" anchor="ctr" anchorCtr="0">
            <a:noAutofit/>
          </a:bodyPr>
          <a:lstStyle/>
          <a:p>
            <a:endParaRPr sz="2400"/>
          </a:p>
        </p:txBody>
      </p:sp>
      <p:sp>
        <p:nvSpPr>
          <p:cNvPr id="244" name="s244"/>
          <p:cNvSpPr/>
          <p:nvPr/>
        </p:nvSpPr>
        <p:spPr>
          <a:xfrm>
            <a:off x="748640" y="3320000"/>
            <a:ext cx="6770000" cy="800000"/>
          </a:xfrm>
          <a:prstGeom prst="rect">
            <a:avLst/>
          </a:prstGeom>
          <a:noFill/>
          <a:ln>
            <a:noFill/>
          </a:ln>
        </p:spPr>
        <p:txBody>
          <a:bodyPr wrap="square" lIns="0" tIns="0" rIns="0" bIns="0" anchor="ctr" anchorCtr="0">
            <a:noAutofit/>
          </a:bodyPr>
          <a:lstStyle/>
          <a:p>
            <a:pPr marL="0" indent="0" algn="ctr" rtl="0">
              <a:spcBef>
                <a:spcPts val="0"/>
              </a:spcBef>
              <a:spcAft>
                <a:spcPts val="120"/>
              </a:spcAft>
              <a:buNone/>
            </a:pPr>
            <a:r>
              <a:rPr lang="en-US" sz="1600" b="1" i="0" dirty="0" err="1">
                <a:solidFill>
                  <a:srgbClr val="94A2B0"/>
                </a:solidFill>
                <a:latin typeface="Calibri"/>
                <a:ea typeface="Calibri"/>
                <a:cs typeface="Calibri"/>
                <a:sym typeface="Calibri"/>
              </a:rPr>
              <a:t>HCDWorkflow</a:t>
            </a:r>
            <a:r>
              <a:rPr lang="en-US" sz="1600" b="1" i="0" dirty="0">
                <a:solidFill>
                  <a:srgbClr val="94A2B0"/>
                </a:solidFill>
                <a:latin typeface="Calibri"/>
                <a:ea typeface="Calibri"/>
                <a:cs typeface="Calibri"/>
                <a:sym typeface="Calibri"/>
              </a:rPr>
              <a:t> · </a:t>
            </a:r>
            <a:r>
              <a:rPr lang="en-US" sz="1600" b="1" i="0" dirty="0" err="1">
                <a:solidFill>
                  <a:srgbClr val="94A2B0"/>
                </a:solidFill>
                <a:latin typeface="Calibri"/>
                <a:ea typeface="Calibri"/>
                <a:cs typeface="Calibri"/>
                <a:sym typeface="Calibri"/>
              </a:rPr>
              <a:t>WorkflowExecutor</a:t>
            </a:r>
            <a:r>
              <a:rPr lang="en-US" sz="1600" b="1" i="0" dirty="0">
                <a:solidFill>
                  <a:srgbClr val="94A2B0"/>
                </a:solidFill>
                <a:latin typeface="Calibri"/>
                <a:ea typeface="Calibri"/>
                <a:cs typeface="Calibri"/>
                <a:sym typeface="Calibri"/>
              </a:rPr>
              <a:t> — REPLACED</a:t>
            </a:r>
            <a:endParaRPr sz="2400" dirty="0"/>
          </a:p>
          <a:p>
            <a:pPr marL="0" indent="0" algn="ctr" rtl="0">
              <a:lnSpc>
                <a:spcPct val="100000"/>
              </a:lnSpc>
              <a:spcBef>
                <a:spcPts val="0"/>
              </a:spcBef>
              <a:spcAft>
                <a:spcPts val="0"/>
              </a:spcAft>
              <a:buNone/>
            </a:pPr>
            <a:r>
              <a:rPr lang="en-US" sz="1100" b="0" i="0" dirty="0">
                <a:solidFill>
                  <a:srgbClr val="94A2B0"/>
                </a:solidFill>
                <a:latin typeface="Calibri"/>
                <a:ea typeface="Calibri"/>
                <a:cs typeface="Calibri"/>
                <a:sym typeface="Calibri"/>
              </a:rPr>
              <a:t>the orchestration layer is gone — the coupling now lives in the </a:t>
            </a:r>
            <a:r>
              <a:rPr lang="en-US" sz="1100" b="0" i="0" dirty="0" err="1">
                <a:solidFill>
                  <a:srgbClr val="94A2B0"/>
                </a:solidFill>
                <a:latin typeface="Calibri"/>
                <a:ea typeface="Calibri"/>
                <a:cs typeface="Calibri"/>
                <a:sym typeface="Calibri"/>
              </a:rPr>
              <a:t>yMMSL</a:t>
            </a:r>
            <a:r>
              <a:rPr lang="en-US" sz="1100" b="0" i="0" dirty="0">
                <a:solidFill>
                  <a:srgbClr val="94A2B0"/>
                </a:solidFill>
                <a:latin typeface="Calibri"/>
                <a:ea typeface="Calibri"/>
                <a:cs typeface="Calibri"/>
                <a:sym typeface="Calibri"/>
              </a:rPr>
              <a:t> topology</a:t>
            </a:r>
            <a:endParaRPr sz="2400" dirty="0"/>
          </a:p>
        </p:txBody>
      </p:sp>
      <p:sp>
        <p:nvSpPr>
          <p:cNvPr id="245" name="s245"/>
          <p:cNvSpPr/>
          <p:nvPr/>
        </p:nvSpPr>
        <p:spPr>
          <a:xfrm>
            <a:off x="5838640" y="3310000"/>
            <a:ext cx="1700000" cy="270000"/>
          </a:xfrm>
          <a:prstGeom prst="rect">
            <a:avLst/>
          </a:prstGeom>
          <a:solidFill>
            <a:srgbClr val="FBEED6"/>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dirty="0">
                <a:solidFill>
                  <a:srgbClr val="5C6B7A"/>
                </a:solidFill>
                <a:latin typeface="Calibri"/>
                <a:ea typeface="Calibri"/>
                <a:cs typeface="Calibri"/>
                <a:sym typeface="Calibri"/>
              </a:rPr>
              <a:t>REPLACED BY </a:t>
            </a:r>
            <a:r>
              <a:rPr lang="en-US" sz="1000" b="1" i="0" dirty="0" err="1">
                <a:solidFill>
                  <a:srgbClr val="5C6B7A"/>
                </a:solidFill>
                <a:latin typeface="Calibri"/>
                <a:ea typeface="Calibri"/>
                <a:cs typeface="Calibri"/>
                <a:sym typeface="Calibri"/>
              </a:rPr>
              <a:t>yMMSL</a:t>
            </a:r>
            <a:endParaRPr sz="2400" dirty="0"/>
          </a:p>
        </p:txBody>
      </p:sp>
      <p:sp>
        <p:nvSpPr>
          <p:cNvPr id="246" name="s246"/>
          <p:cNvSpPr/>
          <p:nvPr/>
        </p:nvSpPr>
        <p:spPr>
          <a:xfrm>
            <a:off x="2298640" y="3080000"/>
            <a:ext cx="70000" cy="1580000"/>
          </a:xfrm>
          <a:prstGeom prst="rect">
            <a:avLst/>
          </a:prstGeom>
          <a:solidFill>
            <a:srgbClr val="1C7293"/>
          </a:solidFill>
          <a:ln>
            <a:noFill/>
          </a:ln>
        </p:spPr>
        <p:txBody>
          <a:bodyPr wrap="square" lIns="72000" tIns="36000" rIns="72000" bIns="36000" anchor="ctr" anchorCtr="0">
            <a:noAutofit/>
          </a:bodyPr>
          <a:lstStyle/>
          <a:p>
            <a:endParaRPr sz="2400"/>
          </a:p>
        </p:txBody>
      </p:sp>
      <p:sp>
        <p:nvSpPr>
          <p:cNvPr id="247" name="s247"/>
          <p:cNvSpPr/>
          <p:nvPr/>
        </p:nvSpPr>
        <p:spPr>
          <a:xfrm>
            <a:off x="5898640" y="3080000"/>
            <a:ext cx="70000" cy="1580000"/>
          </a:xfrm>
          <a:prstGeom prst="rect">
            <a:avLst/>
          </a:prstGeom>
          <a:solidFill>
            <a:srgbClr val="1C7293"/>
          </a:solidFill>
          <a:ln>
            <a:noFill/>
          </a:ln>
        </p:spPr>
        <p:txBody>
          <a:bodyPr wrap="square" lIns="72000" tIns="36000" rIns="72000" bIns="36000" anchor="ctr" anchorCtr="0">
            <a:noAutofit/>
          </a:bodyPr>
          <a:lstStyle/>
          <a:p>
            <a:endParaRPr sz="2400"/>
          </a:p>
        </p:txBody>
      </p:sp>
      <p:sp>
        <p:nvSpPr>
          <p:cNvPr id="248" name="s248"/>
          <p:cNvSpPr/>
          <p:nvPr/>
        </p:nvSpPr>
        <p:spPr>
          <a:xfrm>
            <a:off x="548640" y="4300000"/>
            <a:ext cx="7170000" cy="280000"/>
          </a:xfrm>
          <a:prstGeom prst="rect">
            <a:avLst/>
          </a:prstGeom>
          <a:noFill/>
          <a:ln>
            <a:noFill/>
          </a:ln>
        </p:spPr>
        <p:txBody>
          <a:bodyPr wrap="square" lIns="72000" tIns="36000" rIns="72000" bIns="36000" anchor="ctr" anchorCtr="0">
            <a:noAutofit/>
          </a:bodyPr>
          <a:lstStyle/>
          <a:p>
            <a:pPr marL="0" indent="0" algn="ctr" rtl="0">
              <a:spcBef>
                <a:spcPts val="0"/>
              </a:spcBef>
              <a:spcAft>
                <a:spcPts val="0"/>
              </a:spcAft>
              <a:buNone/>
            </a:pPr>
            <a:r>
              <a:rPr lang="en-US" sz="1200" b="1" i="0" dirty="0">
                <a:solidFill>
                  <a:srgbClr val="10455B"/>
                </a:solidFill>
                <a:latin typeface="Calibri"/>
                <a:ea typeface="Calibri"/>
                <a:cs typeface="Calibri"/>
                <a:sym typeface="Calibri"/>
              </a:rPr>
              <a:t>direct M3 coupling — active actors inferred from connected ports  ▼</a:t>
            </a:r>
            <a:endParaRPr sz="2800" dirty="0"/>
          </a:p>
        </p:txBody>
      </p:sp>
      <p:sp>
        <p:nvSpPr>
          <p:cNvPr id="249" name="s249"/>
          <p:cNvSpPr/>
          <p:nvPr/>
        </p:nvSpPr>
        <p:spPr>
          <a:xfrm>
            <a:off x="548640" y="4660000"/>
            <a:ext cx="7170000" cy="1310000"/>
          </a:xfrm>
          <a:prstGeom prst="rect">
            <a:avLst/>
          </a:prstGeom>
          <a:solidFill>
            <a:srgbClr val="FFFFFF"/>
          </a:solidFill>
          <a:ln w="15875">
            <a:solidFill>
              <a:srgbClr val="7B1FA2"/>
            </a:solidFill>
            <a:prstDash val="solid"/>
          </a:ln>
        </p:spPr>
        <p:txBody>
          <a:bodyPr wrap="square" lIns="72000" tIns="36000" rIns="72000" bIns="36000" anchor="ctr" anchorCtr="0">
            <a:noAutofit/>
          </a:bodyPr>
          <a:lstStyle/>
          <a:p>
            <a:endParaRPr sz="2400"/>
          </a:p>
        </p:txBody>
      </p:sp>
      <p:sp>
        <p:nvSpPr>
          <p:cNvPr id="250" name="s250"/>
          <p:cNvSpPr/>
          <p:nvPr/>
        </p:nvSpPr>
        <p:spPr>
          <a:xfrm>
            <a:off x="708640" y="4730000"/>
            <a:ext cx="5270000" cy="24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100" b="1" i="0">
                <a:solidFill>
                  <a:srgbClr val="7B1FA2"/>
                </a:solidFill>
                <a:latin typeface="Trebuchet MS"/>
                <a:ea typeface="Trebuchet MS"/>
                <a:cs typeface="Trebuchet MS"/>
                <a:sym typeface="Trebuchet MS"/>
              </a:rPr>
              <a:t>PHYSICS ACTORS  ·  individual M3 components (*_m3.exe)</a:t>
            </a:r>
            <a:endParaRPr sz="2400"/>
          </a:p>
        </p:txBody>
      </p:sp>
      <p:sp>
        <p:nvSpPr>
          <p:cNvPr id="251" name="s251"/>
          <p:cNvSpPr/>
          <p:nvPr/>
        </p:nvSpPr>
        <p:spPr>
          <a:xfrm>
            <a:off x="5388640" y="4720000"/>
            <a:ext cx="2150000" cy="25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a:solidFill>
                  <a:srgbClr val="FFFFFF"/>
                </a:solidFill>
                <a:latin typeface="Calibri"/>
                <a:ea typeface="Calibri"/>
                <a:cs typeface="Calibri"/>
                <a:sym typeface="Calibri"/>
              </a:rPr>
              <a:t>EACH = ONE M3 COMPONENT</a:t>
            </a:r>
            <a:endParaRPr sz="2400"/>
          </a:p>
        </p:txBody>
      </p:sp>
      <p:sp>
        <p:nvSpPr>
          <p:cNvPr id="252" name="s252"/>
          <p:cNvSpPr/>
          <p:nvPr/>
        </p:nvSpPr>
        <p:spPr>
          <a:xfrm>
            <a:off x="668640" y="5040000"/>
            <a:ext cx="1314000" cy="820000"/>
          </a:xfrm>
          <a:prstGeom prst="rect">
            <a:avLst/>
          </a:prstGeom>
          <a:solidFill>
            <a:srgbClr val="4A148C"/>
          </a:solidFill>
          <a:ln w="22225">
            <a:solidFill>
              <a:srgbClr val="1C7293"/>
            </a:solidFill>
            <a:prstDash val="solid"/>
          </a:ln>
        </p:spPr>
        <p:txBody>
          <a:bodyPr wrap="square" lIns="18000" tIns="36000" rIns="18000" bIns="36000" anchor="ctr" anchorCtr="0">
            <a:noAutofit/>
          </a:bodyPr>
          <a:lstStyle/>
          <a:p>
            <a:pPr algn="ctr"/>
            <a:r>
              <a:rPr lang="en-US" sz="1100" b="1" dirty="0">
                <a:solidFill>
                  <a:srgbClr val="FFFFFF"/>
                </a:solidFill>
                <a:latin typeface="Calibri"/>
                <a:ea typeface="Calibri"/>
                <a:cs typeface="Calibri"/>
                <a:sym typeface="Calibri"/>
              </a:rPr>
              <a:t>EC waves</a:t>
            </a:r>
            <a:endParaRPr lang="en-US" sz="1100" b="1" i="0" dirty="0">
              <a:solidFill>
                <a:srgbClr val="FFFFFF"/>
              </a:solidFill>
              <a:latin typeface="Courier New"/>
              <a:ea typeface="Courier New"/>
              <a:cs typeface="Courier New"/>
              <a:sym typeface="Courier New"/>
            </a:endParaRPr>
          </a:p>
          <a:p>
            <a:pPr marL="0" indent="0" algn="ctr" rtl="0">
              <a:lnSpc>
                <a:spcPct val="100000"/>
              </a:lnSpc>
              <a:spcBef>
                <a:spcPts val="0"/>
              </a:spcBef>
              <a:spcAft>
                <a:spcPts val="0"/>
              </a:spcAft>
              <a:buNone/>
            </a:pPr>
            <a:r>
              <a:rPr lang="en-US" sz="1000" b="1" i="0" dirty="0">
                <a:solidFill>
                  <a:srgbClr val="FFFFFF"/>
                </a:solidFill>
                <a:latin typeface="Courier New"/>
                <a:ea typeface="Courier New"/>
                <a:cs typeface="Courier New"/>
                <a:sym typeface="Courier New"/>
              </a:rPr>
              <a:t>torbeam_m3.exe</a:t>
            </a:r>
            <a:endParaRPr sz="2400" dirty="0"/>
          </a:p>
        </p:txBody>
      </p:sp>
      <p:sp>
        <p:nvSpPr>
          <p:cNvPr id="253" name="s253"/>
          <p:cNvSpPr/>
          <p:nvPr/>
        </p:nvSpPr>
        <p:spPr>
          <a:xfrm>
            <a:off x="2072640" y="5040000"/>
            <a:ext cx="1314000" cy="820000"/>
          </a:xfrm>
          <a:prstGeom prst="rect">
            <a:avLst/>
          </a:prstGeom>
          <a:solidFill>
            <a:srgbClr val="4A148C"/>
          </a:solidFill>
          <a:ln w="22225">
            <a:solidFill>
              <a:srgbClr val="1C7293"/>
            </a:solidFill>
            <a:prstDash val="solid"/>
          </a:ln>
        </p:spPr>
        <p:txBody>
          <a:bodyPr wrap="square" lIns="18000" tIns="36000" rIns="18000" bIns="36000" anchor="ctr" anchorCtr="0">
            <a:noAutofit/>
          </a:bodyPr>
          <a:lstStyle/>
          <a:p>
            <a:pPr algn="ctr"/>
            <a:r>
              <a:rPr lang="en-US" sz="1000" b="1" dirty="0">
                <a:solidFill>
                  <a:srgbClr val="FFFFFF"/>
                </a:solidFill>
                <a:latin typeface="Calibri"/>
                <a:ea typeface="Calibri"/>
                <a:cs typeface="Calibri"/>
                <a:sym typeface="Calibri"/>
              </a:rPr>
              <a:t>IC waves</a:t>
            </a:r>
            <a:endParaRPr lang="en-US" sz="1000" b="1" i="0" dirty="0">
              <a:solidFill>
                <a:srgbClr val="FFFFFF"/>
              </a:solidFill>
              <a:latin typeface="Courier New"/>
              <a:ea typeface="Courier New"/>
              <a:cs typeface="Courier New"/>
              <a:sym typeface="Courier New"/>
            </a:endParaRPr>
          </a:p>
          <a:p>
            <a:pPr marL="0" indent="0" algn="ctr" rtl="0">
              <a:lnSpc>
                <a:spcPct val="100000"/>
              </a:lnSpc>
              <a:spcBef>
                <a:spcPts val="0"/>
              </a:spcBef>
              <a:spcAft>
                <a:spcPts val="0"/>
              </a:spcAft>
              <a:buNone/>
            </a:pPr>
            <a:r>
              <a:rPr lang="en-US" sz="1000" b="1" i="0" dirty="0">
                <a:solidFill>
                  <a:srgbClr val="FFFFFF"/>
                </a:solidFill>
                <a:latin typeface="Courier New"/>
                <a:ea typeface="Courier New"/>
                <a:cs typeface="Courier New"/>
                <a:sym typeface="Courier New"/>
              </a:rPr>
              <a:t>cyrano_m3.exe</a:t>
            </a:r>
            <a:endParaRPr sz="2400" dirty="0"/>
          </a:p>
        </p:txBody>
      </p:sp>
      <p:sp>
        <p:nvSpPr>
          <p:cNvPr id="254" name="s254"/>
          <p:cNvSpPr/>
          <p:nvPr/>
        </p:nvSpPr>
        <p:spPr>
          <a:xfrm>
            <a:off x="3476640" y="5040000"/>
            <a:ext cx="1314000" cy="820000"/>
          </a:xfrm>
          <a:prstGeom prst="rect">
            <a:avLst/>
          </a:prstGeom>
          <a:solidFill>
            <a:srgbClr val="4A148C"/>
          </a:solidFill>
          <a:ln w="22225">
            <a:solidFill>
              <a:srgbClr val="1C7293"/>
            </a:solidFill>
            <a:prstDash val="solid"/>
          </a:ln>
        </p:spPr>
        <p:txBody>
          <a:bodyPr wrap="square" lIns="18000" tIns="36000" rIns="18000" bIns="36000" anchor="ctr" anchorCtr="0">
            <a:noAutofit/>
          </a:bodyPr>
          <a:lstStyle/>
          <a:p>
            <a:pPr marL="0" indent="0" algn="ctr" rtl="0">
              <a:lnSpc>
                <a:spcPct val="100000"/>
              </a:lnSpc>
              <a:spcBef>
                <a:spcPts val="0"/>
              </a:spcBef>
              <a:spcAft>
                <a:spcPts val="0"/>
              </a:spcAft>
              <a:buNone/>
            </a:pPr>
            <a:r>
              <a:rPr lang="en-US" sz="1000" b="1" dirty="0">
                <a:solidFill>
                  <a:srgbClr val="FFFFFF"/>
                </a:solidFill>
                <a:latin typeface="Courier New"/>
                <a:ea typeface="Courier New"/>
                <a:cs typeface="Courier New"/>
                <a:sym typeface="Courier New"/>
              </a:rPr>
              <a:t>…</a:t>
            </a:r>
            <a:r>
              <a:rPr lang="en-US" sz="1000" b="1" i="0" dirty="0">
                <a:solidFill>
                  <a:srgbClr val="FFFFFF"/>
                </a:solidFill>
                <a:latin typeface="Courier New"/>
                <a:ea typeface="Courier New"/>
                <a:cs typeface="Courier New"/>
                <a:sym typeface="Courier New"/>
              </a:rPr>
              <a:t>_m3.exe</a:t>
            </a:r>
            <a:endParaRPr sz="2400" dirty="0"/>
          </a:p>
        </p:txBody>
      </p:sp>
      <p:sp>
        <p:nvSpPr>
          <p:cNvPr id="255" name="s255"/>
          <p:cNvSpPr/>
          <p:nvPr/>
        </p:nvSpPr>
        <p:spPr>
          <a:xfrm>
            <a:off x="4880640" y="5040000"/>
            <a:ext cx="1314000" cy="820000"/>
          </a:xfrm>
          <a:prstGeom prst="rect">
            <a:avLst/>
          </a:prstGeom>
          <a:solidFill>
            <a:srgbClr val="4A148C"/>
          </a:solidFill>
          <a:ln w="22225">
            <a:solidFill>
              <a:srgbClr val="1C7293"/>
            </a:solidFill>
            <a:prstDash val="solid"/>
          </a:ln>
        </p:spPr>
        <p:txBody>
          <a:bodyPr wrap="square" lIns="18000" tIns="36000" rIns="18000" bIns="36000" anchor="ctr" anchorCtr="0">
            <a:noAutofit/>
          </a:bodyPr>
          <a:lstStyle/>
          <a:p>
            <a:pPr algn="ctr"/>
            <a:r>
              <a:rPr lang="en-US" sz="1000" b="1" dirty="0">
                <a:solidFill>
                  <a:srgbClr val="FFFFFF"/>
                </a:solidFill>
                <a:latin typeface="Calibri"/>
                <a:ea typeface="Calibri"/>
                <a:cs typeface="Calibri"/>
                <a:sym typeface="Calibri"/>
              </a:rPr>
              <a:t>Fokker–Planck</a:t>
            </a:r>
            <a:endParaRPr lang="en-US" sz="1000" b="1" i="0" dirty="0">
              <a:solidFill>
                <a:srgbClr val="FFFFFF"/>
              </a:solidFill>
              <a:latin typeface="Courier New"/>
              <a:ea typeface="Courier New"/>
              <a:cs typeface="Courier New"/>
              <a:sym typeface="Courier New"/>
            </a:endParaRPr>
          </a:p>
          <a:p>
            <a:pPr marL="0" indent="0" algn="ctr" rtl="0">
              <a:lnSpc>
                <a:spcPct val="100000"/>
              </a:lnSpc>
              <a:spcBef>
                <a:spcPts val="0"/>
              </a:spcBef>
              <a:spcAft>
                <a:spcPts val="0"/>
              </a:spcAft>
              <a:buNone/>
            </a:pPr>
            <a:r>
              <a:rPr lang="en-US" sz="1000" b="1" i="0" dirty="0">
                <a:solidFill>
                  <a:srgbClr val="FFFFFF"/>
                </a:solidFill>
                <a:latin typeface="Courier New"/>
                <a:ea typeface="Courier New"/>
                <a:cs typeface="Courier New"/>
                <a:sym typeface="Courier New"/>
              </a:rPr>
              <a:t>fopla_m3.exe</a:t>
            </a:r>
            <a:endParaRPr sz="2400" dirty="0"/>
          </a:p>
        </p:txBody>
      </p:sp>
      <p:sp>
        <p:nvSpPr>
          <p:cNvPr id="256" name="s256"/>
          <p:cNvSpPr/>
          <p:nvPr/>
        </p:nvSpPr>
        <p:spPr>
          <a:xfrm>
            <a:off x="6284640" y="5040000"/>
            <a:ext cx="1314000" cy="820000"/>
          </a:xfrm>
          <a:prstGeom prst="rect">
            <a:avLst/>
          </a:prstGeom>
          <a:solidFill>
            <a:srgbClr val="4A148C"/>
          </a:solidFill>
          <a:ln w="22225">
            <a:solidFill>
              <a:srgbClr val="1C7293"/>
            </a:solidFill>
            <a:prstDash val="solid"/>
          </a:ln>
        </p:spPr>
        <p:txBody>
          <a:bodyPr wrap="square" lIns="18000" tIns="36000" rIns="18000" bIns="36000" anchor="ctr" anchorCtr="0">
            <a:noAutofit/>
          </a:bodyPr>
          <a:lstStyle/>
          <a:p>
            <a:pPr marL="0" indent="0" algn="ctr" rtl="0">
              <a:lnSpc>
                <a:spcPct val="100000"/>
              </a:lnSpc>
              <a:spcBef>
                <a:spcPts val="0"/>
              </a:spcBef>
              <a:spcAft>
                <a:spcPts val="0"/>
              </a:spcAft>
              <a:buNone/>
            </a:pPr>
            <a:r>
              <a:rPr lang="en-US" sz="1000" b="1" i="0" dirty="0">
                <a:solidFill>
                  <a:srgbClr val="FFFFFF"/>
                </a:solidFill>
                <a:latin typeface="Courier New"/>
                <a:ea typeface="Courier New"/>
                <a:cs typeface="Courier New"/>
                <a:sym typeface="Courier New"/>
              </a:rPr>
              <a:t>hcd2core_
sources_m3.exe</a:t>
            </a:r>
            <a:endParaRPr sz="2400" dirty="0"/>
          </a:p>
        </p:txBody>
      </p:sp>
      <p:sp>
        <p:nvSpPr>
          <p:cNvPr id="257" name="s257"/>
          <p:cNvSpPr/>
          <p:nvPr/>
        </p:nvSpPr>
        <p:spPr>
          <a:xfrm>
            <a:off x="7920000" y="1520000"/>
            <a:ext cx="3723360" cy="470000"/>
          </a:xfrm>
          <a:prstGeom prst="rect">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400" b="1" i="0">
                <a:solidFill>
                  <a:srgbClr val="FFFFFF"/>
                </a:solidFill>
                <a:latin typeface="Trebuchet MS"/>
                <a:ea typeface="Trebuchet MS"/>
                <a:cs typeface="Trebuchet MS"/>
                <a:sym typeface="Trebuchet MS"/>
              </a:rPr>
              <a:t>WHAT CHANGED VS LEGACY</a:t>
            </a:r>
            <a:endParaRPr/>
          </a:p>
        </p:txBody>
      </p:sp>
      <p:sp>
        <p:nvSpPr>
          <p:cNvPr id="258" name="s258"/>
          <p:cNvSpPr/>
          <p:nvPr/>
        </p:nvSpPr>
        <p:spPr>
          <a:xfrm>
            <a:off x="7920000" y="1990000"/>
            <a:ext cx="3723360" cy="24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259" name="s259"/>
          <p:cNvSpPr/>
          <p:nvPr/>
        </p:nvSpPr>
        <p:spPr>
          <a:xfrm>
            <a:off x="8090000" y="212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1</a:t>
            </a:r>
            <a:endParaRPr sz="2000"/>
          </a:p>
        </p:txBody>
      </p:sp>
      <p:sp>
        <p:nvSpPr>
          <p:cNvPr id="260" name="s260"/>
          <p:cNvSpPr/>
          <p:nvPr/>
        </p:nvSpPr>
        <p:spPr>
          <a:xfrm>
            <a:off x="8540000" y="212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a:solidFill>
                  <a:srgbClr val="12263A"/>
                </a:solidFill>
                <a:latin typeface="Calibri"/>
                <a:ea typeface="Calibri"/>
                <a:cs typeface="Calibri"/>
                <a:sym typeface="Calibri"/>
              </a:rPr>
              <a:t>Every actor is its </a:t>
            </a:r>
            <a:r>
              <a:rPr lang="en-US" sz="1400" b="1" i="0">
                <a:solidFill>
                  <a:srgbClr val="12263A"/>
                </a:solidFill>
                <a:latin typeface="Calibri"/>
                <a:ea typeface="Calibri"/>
                <a:cs typeface="Calibri"/>
                <a:sym typeface="Calibri"/>
              </a:rPr>
              <a:t>own M3 component</a:t>
            </a:r>
            <a:r>
              <a:rPr lang="en-US" sz="1400" b="0" i="0">
                <a:solidFill>
                  <a:srgbClr val="12263A"/>
                </a:solidFill>
                <a:latin typeface="Calibri"/>
                <a:ea typeface="Calibri"/>
                <a:cs typeface="Calibri"/>
                <a:sym typeface="Calibri"/>
              </a:rPr>
              <a:t> (*_m3.exe).</a:t>
            </a:r>
            <a:endParaRPr sz="2000"/>
          </a:p>
        </p:txBody>
      </p:sp>
      <p:sp>
        <p:nvSpPr>
          <p:cNvPr id="261" name="s261"/>
          <p:cNvSpPr/>
          <p:nvPr/>
        </p:nvSpPr>
        <p:spPr>
          <a:xfrm>
            <a:off x="8090000" y="2865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2</a:t>
            </a:r>
            <a:endParaRPr sz="2000"/>
          </a:p>
        </p:txBody>
      </p:sp>
      <p:sp>
        <p:nvSpPr>
          <p:cNvPr id="262" name="s262"/>
          <p:cNvSpPr/>
          <p:nvPr/>
        </p:nvSpPr>
        <p:spPr>
          <a:xfrm>
            <a:off x="8540000" y="2865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a:solidFill>
                  <a:srgbClr val="12263A"/>
                </a:solidFill>
                <a:latin typeface="Calibri"/>
                <a:ea typeface="Calibri"/>
                <a:cs typeface="Calibri"/>
                <a:sym typeface="Calibri"/>
              </a:rPr>
              <a:t>The orchestration core is </a:t>
            </a:r>
            <a:r>
              <a:rPr lang="en-US" sz="1400" b="1" i="0">
                <a:solidFill>
                  <a:srgbClr val="12263A"/>
                </a:solidFill>
                <a:latin typeface="Calibri"/>
                <a:ea typeface="Calibri"/>
                <a:cs typeface="Calibri"/>
                <a:sym typeface="Calibri"/>
              </a:rPr>
              <a:t>gone</a:t>
            </a:r>
            <a:r>
              <a:rPr lang="en-US" sz="1400" b="0" i="0">
                <a:solidFill>
                  <a:srgbClr val="12263A"/>
                </a:solidFill>
                <a:latin typeface="Calibri"/>
                <a:ea typeface="Calibri"/>
                <a:cs typeface="Calibri"/>
                <a:sym typeface="Calibri"/>
              </a:rPr>
              <a:t> — coupling is declared in the </a:t>
            </a:r>
            <a:r>
              <a:rPr lang="en-US" sz="1400" b="1" i="0">
                <a:solidFill>
                  <a:srgbClr val="12263A"/>
                </a:solidFill>
                <a:latin typeface="Calibri"/>
                <a:ea typeface="Calibri"/>
                <a:cs typeface="Calibri"/>
                <a:sym typeface="Calibri"/>
              </a:rPr>
              <a:t>yMMSL</a:t>
            </a:r>
            <a:r>
              <a:rPr lang="en-US" sz="1400" b="0" i="0">
                <a:solidFill>
                  <a:srgbClr val="12263A"/>
                </a:solidFill>
                <a:latin typeface="Calibri"/>
                <a:ea typeface="Calibri"/>
                <a:cs typeface="Calibri"/>
                <a:sym typeface="Calibri"/>
              </a:rPr>
              <a:t> file.</a:t>
            </a:r>
            <a:endParaRPr sz="2000"/>
          </a:p>
        </p:txBody>
      </p:sp>
      <p:sp>
        <p:nvSpPr>
          <p:cNvPr id="263" name="s263"/>
          <p:cNvSpPr/>
          <p:nvPr/>
        </p:nvSpPr>
        <p:spPr>
          <a:xfrm>
            <a:off x="8090000" y="361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3</a:t>
            </a:r>
            <a:endParaRPr sz="2000"/>
          </a:p>
        </p:txBody>
      </p:sp>
      <p:sp>
        <p:nvSpPr>
          <p:cNvPr id="264" name="s264"/>
          <p:cNvSpPr/>
          <p:nvPr/>
        </p:nvSpPr>
        <p:spPr>
          <a:xfrm>
            <a:off x="8540000" y="361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dirty="0">
                <a:solidFill>
                  <a:srgbClr val="12263A"/>
                </a:solidFill>
                <a:latin typeface="Calibri"/>
                <a:ea typeface="Calibri"/>
                <a:cs typeface="Calibri"/>
                <a:sym typeface="Calibri"/>
              </a:rPr>
              <a:t>The driver talks to actors directly — </a:t>
            </a:r>
            <a:r>
              <a:rPr lang="en-US" sz="1400" b="1" i="0" dirty="0">
                <a:solidFill>
                  <a:srgbClr val="12263A"/>
                </a:solidFill>
                <a:latin typeface="Calibri"/>
                <a:ea typeface="Calibri"/>
                <a:cs typeface="Calibri"/>
                <a:sym typeface="Calibri"/>
              </a:rPr>
              <a:t>one reuse = one time step</a:t>
            </a:r>
            <a:r>
              <a:rPr lang="en-US" sz="1400" b="0" i="0" dirty="0">
                <a:solidFill>
                  <a:srgbClr val="12263A"/>
                </a:solidFill>
                <a:latin typeface="Calibri"/>
                <a:ea typeface="Calibri"/>
                <a:cs typeface="Calibri"/>
                <a:sym typeface="Calibri"/>
              </a:rPr>
              <a:t>.</a:t>
            </a:r>
            <a:endParaRPr sz="2000" dirty="0"/>
          </a:p>
        </p:txBody>
      </p:sp>
      <p:sp>
        <p:nvSpPr>
          <p:cNvPr id="265" name="s265"/>
          <p:cNvSpPr/>
          <p:nvPr/>
        </p:nvSpPr>
        <p:spPr>
          <a:xfrm>
            <a:off x="7920000" y="4520000"/>
            <a:ext cx="3723360" cy="42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a:solidFill>
                  <a:srgbClr val="9CD6C6"/>
                </a:solidFill>
                <a:latin typeface="Courier New"/>
                <a:ea typeface="Courier New"/>
                <a:cs typeface="Courier New"/>
                <a:sym typeface="Courier New"/>
              </a:rPr>
              <a:t>./run.sh pure</a:t>
            </a:r>
            <a:endParaRPr lang="en-US" sz="2000" dirty="0"/>
          </a:p>
        </p:txBody>
      </p:sp>
      <p:sp>
        <p:nvSpPr>
          <p:cNvPr id="266" name="s266"/>
          <p:cNvSpPr/>
          <p:nvPr/>
        </p:nvSpPr>
        <p:spPr>
          <a:xfrm>
            <a:off x="7960000" y="5060000"/>
            <a:ext cx="3643360" cy="800000"/>
          </a:xfrm>
          <a:prstGeom prst="rect">
            <a:avLst/>
          </a:prstGeom>
          <a:noFill/>
          <a:ln>
            <a:noFill/>
          </a:ln>
        </p:spPr>
        <p:txBody>
          <a:bodyPr wrap="square" lIns="0" tIns="0" rIns="0" bIns="0" anchor="t" anchorCtr="0">
            <a:noAutofit/>
          </a:bodyPr>
          <a:lstStyle/>
          <a:p>
            <a:pPr marL="0" indent="0" algn="l" rtl="0">
              <a:lnSpc>
                <a:spcPct val="108000"/>
              </a:lnSpc>
              <a:spcBef>
                <a:spcPts val="0"/>
              </a:spcBef>
              <a:spcAft>
                <a:spcPts val="0"/>
              </a:spcAft>
              <a:buNone/>
            </a:pPr>
            <a:r>
              <a:rPr lang="en-US" sz="1400" b="0" i="1" dirty="0">
                <a:solidFill>
                  <a:srgbClr val="5C6B7A"/>
                </a:solidFill>
                <a:latin typeface="Calibri"/>
                <a:ea typeface="Calibri"/>
                <a:cs typeface="Calibri"/>
                <a:sym typeface="Calibri"/>
              </a:rPr>
              <a:t>Experimental · validated subset runs end-to-end: </a:t>
            </a:r>
            <a:r>
              <a:rPr lang="en-US" sz="1400" b="0" i="1" dirty="0" err="1">
                <a:solidFill>
                  <a:srgbClr val="5C6B7A"/>
                </a:solidFill>
                <a:latin typeface="Calibri"/>
                <a:ea typeface="Calibri"/>
                <a:cs typeface="Calibri"/>
                <a:sym typeface="Calibri"/>
              </a:rPr>
              <a:t>Torbeam</a:t>
            </a:r>
            <a:r>
              <a:rPr lang="en-US" sz="1400" b="0" i="1" dirty="0">
                <a:solidFill>
                  <a:srgbClr val="5C6B7A"/>
                </a:solidFill>
                <a:latin typeface="Calibri"/>
                <a:ea typeface="Calibri"/>
                <a:cs typeface="Calibri"/>
                <a:sym typeface="Calibri"/>
              </a:rPr>
              <a:t> · Cyrano · </a:t>
            </a:r>
            <a:r>
              <a:rPr lang="en-US" sz="1400" b="0" i="1" dirty="0" err="1">
                <a:solidFill>
                  <a:srgbClr val="5C6B7A"/>
                </a:solidFill>
                <a:latin typeface="Calibri"/>
                <a:ea typeface="Calibri"/>
                <a:cs typeface="Calibri"/>
                <a:sym typeface="Calibri"/>
              </a:rPr>
              <a:t>merge_waves</a:t>
            </a:r>
            <a:r>
              <a:rPr lang="en-US" sz="1400" b="0" i="1" dirty="0">
                <a:solidFill>
                  <a:srgbClr val="5C6B7A"/>
                </a:solidFill>
                <a:latin typeface="Calibri"/>
                <a:ea typeface="Calibri"/>
                <a:cs typeface="Calibri"/>
                <a:sym typeface="Calibri"/>
              </a:rPr>
              <a:t> · hcd2core_sources (</a:t>
            </a:r>
            <a:r>
              <a:rPr lang="en-US" sz="1400" b="0" i="1" dirty="0" err="1">
                <a:solidFill>
                  <a:srgbClr val="5C6B7A"/>
                </a:solidFill>
                <a:latin typeface="Calibri"/>
                <a:ea typeface="Calibri"/>
                <a:cs typeface="Calibri"/>
                <a:sym typeface="Calibri"/>
              </a:rPr>
              <a:t>FoPla</a:t>
            </a:r>
            <a:r>
              <a:rPr lang="en-US" sz="1400" b="0" i="1" dirty="0">
                <a:solidFill>
                  <a:srgbClr val="5C6B7A"/>
                </a:solidFill>
                <a:latin typeface="Calibri"/>
                <a:ea typeface="Calibri"/>
                <a:cs typeface="Calibri"/>
                <a:sym typeface="Calibri"/>
              </a:rPr>
              <a:t> coupled, not yet validated).</a:t>
            </a:r>
            <a:endParaRPr sz="2400" dirty="0"/>
          </a:p>
        </p:txBody>
      </p:sp>
      <p:sp>
        <p:nvSpPr>
          <p:cNvPr id="267" name="s267"/>
          <p:cNvSpPr/>
          <p:nvPr/>
        </p:nvSpPr>
        <p:spPr>
          <a:xfrm>
            <a:off x="548640" y="6115000"/>
            <a:ext cx="150000" cy="150000"/>
          </a:xfrm>
          <a:prstGeom prst="rect">
            <a:avLst/>
          </a:prstGeom>
          <a:solidFill>
            <a:srgbClr val="E65100"/>
          </a:solidFill>
          <a:ln>
            <a:noFill/>
          </a:ln>
        </p:spPr>
        <p:txBody>
          <a:bodyPr wrap="square" lIns="72000" tIns="36000" rIns="72000" bIns="36000" anchor="ctr" anchorCtr="0">
            <a:noAutofit/>
          </a:bodyPr>
          <a:lstStyle/>
          <a:p>
            <a:endParaRPr sz="3200"/>
          </a:p>
        </p:txBody>
      </p:sp>
      <p:sp>
        <p:nvSpPr>
          <p:cNvPr id="268" name="s268"/>
          <p:cNvSpPr/>
          <p:nvPr/>
        </p:nvSpPr>
        <p:spPr>
          <a:xfrm>
            <a:off x="7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workflow core</a:t>
            </a:r>
            <a:endParaRPr sz="3200"/>
          </a:p>
        </p:txBody>
      </p:sp>
      <p:sp>
        <p:nvSpPr>
          <p:cNvPr id="269" name="s269"/>
          <p:cNvSpPr/>
          <p:nvPr/>
        </p:nvSpPr>
        <p:spPr>
          <a:xfrm>
            <a:off x="2698640" y="6115000"/>
            <a:ext cx="150000" cy="150000"/>
          </a:xfrm>
          <a:prstGeom prst="rect">
            <a:avLst/>
          </a:prstGeom>
          <a:solidFill>
            <a:srgbClr val="4A148C"/>
          </a:solidFill>
          <a:ln>
            <a:noFill/>
          </a:ln>
        </p:spPr>
        <p:txBody>
          <a:bodyPr wrap="square" lIns="72000" tIns="36000" rIns="72000" bIns="36000" anchor="ctr" anchorCtr="0">
            <a:noAutofit/>
          </a:bodyPr>
          <a:lstStyle/>
          <a:p>
            <a:endParaRPr sz="3200"/>
          </a:p>
        </p:txBody>
      </p:sp>
      <p:sp>
        <p:nvSpPr>
          <p:cNvPr id="270" name="s270"/>
          <p:cNvSpPr/>
          <p:nvPr/>
        </p:nvSpPr>
        <p:spPr>
          <a:xfrm>
            <a:off x="290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physics actors</a:t>
            </a:r>
            <a:endParaRPr sz="3200"/>
          </a:p>
        </p:txBody>
      </p:sp>
      <p:sp>
        <p:nvSpPr>
          <p:cNvPr id="271" name="s271"/>
          <p:cNvSpPr/>
          <p:nvPr/>
        </p:nvSpPr>
        <p:spPr>
          <a:xfrm>
            <a:off x="4848640" y="6115000"/>
            <a:ext cx="150000" cy="150000"/>
          </a:xfrm>
          <a:prstGeom prst="rect">
            <a:avLst/>
          </a:prstGeom>
          <a:solidFill>
            <a:srgbClr val="1C7293"/>
          </a:solidFill>
          <a:ln>
            <a:noFill/>
          </a:ln>
        </p:spPr>
        <p:txBody>
          <a:bodyPr wrap="square" lIns="72000" tIns="36000" rIns="72000" bIns="36000" anchor="ctr" anchorCtr="0">
            <a:noAutofit/>
          </a:bodyPr>
          <a:lstStyle/>
          <a:p>
            <a:endParaRPr sz="3200"/>
          </a:p>
        </p:txBody>
      </p:sp>
      <p:sp>
        <p:nvSpPr>
          <p:cNvPr id="272" name="s272"/>
          <p:cNvSpPr/>
          <p:nvPr/>
        </p:nvSpPr>
        <p:spPr>
          <a:xfrm>
            <a:off x="50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MUSCLE3 boundary</a:t>
            </a:r>
            <a:endParaRPr sz="3200"/>
          </a:p>
        </p:txBody>
      </p:sp>
      <p:sp>
        <p:nvSpPr>
          <p:cNvPr id="273" name="s273"/>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274" name="s274"/>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101"/>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02" name="s102"/>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INTEGRATION</a:t>
            </a:r>
            <a:endParaRPr/>
          </a:p>
        </p:txBody>
      </p:sp>
      <p:sp>
        <p:nvSpPr>
          <p:cNvPr id="103" name="s103"/>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One micro model — many possible drivers</a:t>
            </a:r>
            <a:endParaRPr dirty="0"/>
          </a:p>
        </p:txBody>
      </p:sp>
      <p:sp>
        <p:nvSpPr>
          <p:cNvPr id="104" name="s104"/>
          <p:cNvSpPr/>
          <p:nvPr/>
        </p:nvSpPr>
        <p:spPr>
          <a:xfrm>
            <a:off x="548640" y="1340000"/>
            <a:ext cx="7878387"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1" dirty="0">
                <a:solidFill>
                  <a:srgbClr val="5C6B7A"/>
                </a:solidFill>
                <a:latin typeface="Calibri"/>
                <a:ea typeface="Calibri"/>
                <a:cs typeface="Calibri"/>
                <a:sym typeface="Calibri"/>
              </a:rPr>
              <a:t>Whoever owns the time loop is the macro; HCD-WF stays exactly the same micro underneath</a:t>
            </a:r>
            <a:endParaRPr sz="2400" b="1" dirty="0"/>
          </a:p>
        </p:txBody>
      </p:sp>
      <p:sp>
        <p:nvSpPr>
          <p:cNvPr id="105" name="s105"/>
          <p:cNvSpPr/>
          <p:nvPr/>
        </p:nvSpPr>
        <p:spPr>
          <a:xfrm>
            <a:off x="548640" y="1720000"/>
            <a:ext cx="3560000" cy="1150000"/>
          </a:xfrm>
          <a:prstGeom prst="rect">
            <a:avLst/>
          </a:prstGeom>
          <a:solidFill>
            <a:srgbClr val="FFFFFF"/>
          </a:solidFill>
          <a:ln w="15875">
            <a:solidFill>
              <a:srgbClr val="1C7293"/>
            </a:solidFill>
            <a:prstDash val="solid"/>
          </a:ln>
        </p:spPr>
        <p:txBody>
          <a:bodyPr wrap="square" lIns="72000" tIns="36000" rIns="72000" bIns="36000" anchor="ctr" anchorCtr="0">
            <a:noAutofit/>
          </a:bodyPr>
          <a:lstStyle/>
          <a:p>
            <a:endParaRPr sz="2800"/>
          </a:p>
        </p:txBody>
      </p:sp>
      <p:sp>
        <p:nvSpPr>
          <p:cNvPr id="106" name="s106"/>
          <p:cNvSpPr/>
          <p:nvPr/>
        </p:nvSpPr>
        <p:spPr>
          <a:xfrm>
            <a:off x="768640" y="1850000"/>
            <a:ext cx="1760000" cy="34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000" b="1" i="0" dirty="0" err="1">
                <a:solidFill>
                  <a:srgbClr val="12263A"/>
                </a:solidFill>
                <a:latin typeface="Trebuchet MS"/>
                <a:ea typeface="Trebuchet MS"/>
                <a:cs typeface="Trebuchet MS"/>
                <a:sym typeface="Trebuchet MS"/>
              </a:rPr>
              <a:t>hcd</a:t>
            </a:r>
            <a:r>
              <a:rPr lang="en-US" sz="2000" b="1" i="0" dirty="0">
                <a:solidFill>
                  <a:srgbClr val="12263A"/>
                </a:solidFill>
                <a:latin typeface="Trebuchet MS"/>
                <a:ea typeface="Trebuchet MS"/>
                <a:cs typeface="Trebuchet MS"/>
                <a:sym typeface="Trebuchet MS"/>
              </a:rPr>
              <a:t> driver</a:t>
            </a:r>
            <a:endParaRPr sz="2800" dirty="0"/>
          </a:p>
        </p:txBody>
      </p:sp>
      <p:sp>
        <p:nvSpPr>
          <p:cNvPr id="107" name="s107"/>
          <p:cNvSpPr/>
          <p:nvPr/>
        </p:nvSpPr>
        <p:spPr>
          <a:xfrm>
            <a:off x="2628640" y="1880000"/>
            <a:ext cx="1300000" cy="28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dirty="0">
                <a:solidFill>
                  <a:srgbClr val="FFFFFF"/>
                </a:solidFill>
                <a:latin typeface="Calibri"/>
                <a:ea typeface="Calibri"/>
                <a:cs typeface="Calibri"/>
                <a:sym typeface="Calibri"/>
              </a:rPr>
              <a:t>TODAY</a:t>
            </a:r>
            <a:endParaRPr sz="3600" dirty="0"/>
          </a:p>
        </p:txBody>
      </p:sp>
      <p:sp>
        <p:nvSpPr>
          <p:cNvPr id="108" name="s108"/>
          <p:cNvSpPr/>
          <p:nvPr/>
        </p:nvSpPr>
        <p:spPr>
          <a:xfrm>
            <a:off x="768640" y="2250000"/>
            <a:ext cx="3160000" cy="54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0"/>
              </a:spcAft>
              <a:buNone/>
            </a:pPr>
            <a:r>
              <a:rPr lang="en-US" sz="1400" dirty="0">
                <a:solidFill>
                  <a:srgbClr val="5C6B7A"/>
                </a:solidFill>
                <a:latin typeface="Calibri"/>
                <a:ea typeface="Calibri"/>
                <a:cs typeface="Calibri"/>
                <a:sym typeface="Calibri"/>
              </a:rPr>
              <a:t>S</a:t>
            </a:r>
            <a:r>
              <a:rPr lang="en-US" sz="1400" b="0" i="0" dirty="0">
                <a:solidFill>
                  <a:srgbClr val="5C6B7A"/>
                </a:solidFill>
                <a:latin typeface="Calibri"/>
                <a:ea typeface="Calibri"/>
                <a:cs typeface="Calibri"/>
                <a:sym typeface="Calibri"/>
              </a:rPr>
              <a:t>tandalone macro — used for development and the validation runs shown today.</a:t>
            </a:r>
            <a:endParaRPr sz="2800" dirty="0"/>
          </a:p>
        </p:txBody>
      </p:sp>
      <p:sp>
        <p:nvSpPr>
          <p:cNvPr id="109" name="s109"/>
          <p:cNvSpPr/>
          <p:nvPr/>
        </p:nvSpPr>
        <p:spPr>
          <a:xfrm rot="10800000">
            <a:off x="2208640" y="3000000"/>
            <a:ext cx="240000" cy="170000"/>
          </a:xfrm>
          <a:prstGeom prst="triangle">
            <a:avLst/>
          </a:prstGeom>
          <a:solidFill>
            <a:srgbClr val="1C7293"/>
          </a:solidFill>
          <a:ln>
            <a:noFill/>
          </a:ln>
        </p:spPr>
        <p:txBody>
          <a:bodyPr wrap="square" lIns="72000" tIns="36000" rIns="72000" bIns="36000" anchor="ctr" anchorCtr="0">
            <a:noAutofit/>
          </a:bodyPr>
          <a:lstStyle/>
          <a:p>
            <a:endParaRPr/>
          </a:p>
        </p:txBody>
      </p:sp>
      <p:sp>
        <p:nvSpPr>
          <p:cNvPr id="110" name="s110"/>
          <p:cNvSpPr/>
          <p:nvPr/>
        </p:nvSpPr>
        <p:spPr>
          <a:xfrm>
            <a:off x="4316000" y="1720000"/>
            <a:ext cx="3560000" cy="1150000"/>
          </a:xfrm>
          <a:prstGeom prst="rect">
            <a:avLst/>
          </a:prstGeom>
          <a:solidFill>
            <a:srgbClr val="FFFFFF"/>
          </a:solidFill>
          <a:ln w="15875">
            <a:solidFill>
              <a:srgbClr val="12263A"/>
            </a:solidFill>
            <a:prstDash val="solid"/>
          </a:ln>
        </p:spPr>
        <p:txBody>
          <a:bodyPr wrap="square" lIns="72000" tIns="36000" rIns="72000" bIns="36000" anchor="ctr" anchorCtr="0">
            <a:noAutofit/>
          </a:bodyPr>
          <a:lstStyle/>
          <a:p>
            <a:endParaRPr sz="2800"/>
          </a:p>
        </p:txBody>
      </p:sp>
      <p:sp>
        <p:nvSpPr>
          <p:cNvPr id="111" name="s111"/>
          <p:cNvSpPr/>
          <p:nvPr/>
        </p:nvSpPr>
        <p:spPr>
          <a:xfrm>
            <a:off x="4536000" y="1850000"/>
            <a:ext cx="1760000" cy="34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000" b="1" i="0">
                <a:solidFill>
                  <a:srgbClr val="12263A"/>
                </a:solidFill>
                <a:latin typeface="Trebuchet MS"/>
                <a:ea typeface="Trebuchet MS"/>
                <a:cs typeface="Trebuchet MS"/>
                <a:sym typeface="Trebuchet MS"/>
              </a:rPr>
              <a:t>PDS</a:t>
            </a:r>
            <a:endParaRPr sz="2800"/>
          </a:p>
        </p:txBody>
      </p:sp>
      <p:sp>
        <p:nvSpPr>
          <p:cNvPr id="112" name="s112"/>
          <p:cNvSpPr/>
          <p:nvPr/>
        </p:nvSpPr>
        <p:spPr>
          <a:xfrm>
            <a:off x="6396000" y="1880000"/>
            <a:ext cx="1300000" cy="280000"/>
          </a:xfrm>
          <a:prstGeom prst="rect">
            <a:avLst/>
          </a:prstGeom>
          <a:solidFill>
            <a:srgbClr val="12263A"/>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FFFFFF"/>
                </a:solidFill>
                <a:latin typeface="Calibri"/>
                <a:ea typeface="Calibri"/>
                <a:cs typeface="Calibri"/>
                <a:sym typeface="Calibri"/>
              </a:rPr>
              <a:t>TARGET</a:t>
            </a:r>
            <a:endParaRPr sz="3600"/>
          </a:p>
        </p:txBody>
      </p:sp>
      <p:sp>
        <p:nvSpPr>
          <p:cNvPr id="113" name="s113"/>
          <p:cNvSpPr/>
          <p:nvPr/>
        </p:nvSpPr>
        <p:spPr>
          <a:xfrm>
            <a:off x="4536000" y="2250000"/>
            <a:ext cx="3120000" cy="54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0"/>
              </a:spcAft>
              <a:buNone/>
            </a:pPr>
            <a:r>
              <a:rPr lang="en-US" sz="1400" b="0" i="0" dirty="0">
                <a:solidFill>
                  <a:srgbClr val="5C6B7A"/>
                </a:solidFill>
                <a:latin typeface="Calibri"/>
                <a:ea typeface="Calibri"/>
                <a:cs typeface="Calibri"/>
                <a:sym typeface="Calibri"/>
              </a:rPr>
              <a:t>The Pulse Design Simulator time loop — HCD-WF slots in as its H&amp;CD component.</a:t>
            </a:r>
            <a:endParaRPr sz="2800" dirty="0"/>
          </a:p>
        </p:txBody>
      </p:sp>
      <p:sp>
        <p:nvSpPr>
          <p:cNvPr id="114" name="s114"/>
          <p:cNvSpPr/>
          <p:nvPr/>
        </p:nvSpPr>
        <p:spPr>
          <a:xfrm rot="10800000">
            <a:off x="5976000" y="3000000"/>
            <a:ext cx="240000" cy="170000"/>
          </a:xfrm>
          <a:prstGeom prst="triangle">
            <a:avLst/>
          </a:prstGeom>
          <a:solidFill>
            <a:srgbClr val="C2CCD6"/>
          </a:solidFill>
          <a:ln>
            <a:noFill/>
          </a:ln>
        </p:spPr>
        <p:txBody>
          <a:bodyPr wrap="square" lIns="72000" tIns="36000" rIns="72000" bIns="36000" anchor="ctr" anchorCtr="0">
            <a:noAutofit/>
          </a:bodyPr>
          <a:lstStyle/>
          <a:p>
            <a:endParaRPr/>
          </a:p>
        </p:txBody>
      </p:sp>
      <p:sp>
        <p:nvSpPr>
          <p:cNvPr id="115" name="s115"/>
          <p:cNvSpPr/>
          <p:nvPr/>
        </p:nvSpPr>
        <p:spPr>
          <a:xfrm>
            <a:off x="8083360" y="1720000"/>
            <a:ext cx="3560000" cy="1150000"/>
          </a:xfrm>
          <a:prstGeom prst="rect">
            <a:avLst/>
          </a:prstGeom>
          <a:solidFill>
            <a:srgbClr val="FFFFFF"/>
          </a:solidFill>
          <a:ln w="9525">
            <a:solidFill>
              <a:srgbClr val="C2CCD6"/>
            </a:solidFill>
            <a:prstDash val="solid"/>
          </a:ln>
        </p:spPr>
        <p:txBody>
          <a:bodyPr wrap="square" lIns="72000" tIns="36000" rIns="72000" bIns="36000" anchor="ctr" anchorCtr="0">
            <a:noAutofit/>
          </a:bodyPr>
          <a:lstStyle/>
          <a:p>
            <a:endParaRPr sz="2800"/>
          </a:p>
        </p:txBody>
      </p:sp>
      <p:sp>
        <p:nvSpPr>
          <p:cNvPr id="116" name="s116"/>
          <p:cNvSpPr/>
          <p:nvPr/>
        </p:nvSpPr>
        <p:spPr>
          <a:xfrm>
            <a:off x="8303360" y="1850000"/>
            <a:ext cx="1760000" cy="34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000" b="1" i="0">
                <a:solidFill>
                  <a:srgbClr val="12263A"/>
                </a:solidFill>
                <a:latin typeface="Trebuchet MS"/>
                <a:ea typeface="Trebuchet MS"/>
                <a:cs typeface="Trebuchet MS"/>
                <a:sym typeface="Trebuchet MS"/>
              </a:rPr>
              <a:t>HFPS / others</a:t>
            </a:r>
            <a:endParaRPr sz="2800"/>
          </a:p>
        </p:txBody>
      </p:sp>
      <p:sp>
        <p:nvSpPr>
          <p:cNvPr id="117" name="s117"/>
          <p:cNvSpPr/>
          <p:nvPr/>
        </p:nvSpPr>
        <p:spPr>
          <a:xfrm>
            <a:off x="10163360" y="1880000"/>
            <a:ext cx="1300000" cy="28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400" b="1" i="0" dirty="0">
                <a:solidFill>
                  <a:srgbClr val="5C6B7A"/>
                </a:solidFill>
                <a:latin typeface="Calibri"/>
                <a:ea typeface="Calibri"/>
                <a:cs typeface="Calibri"/>
                <a:sym typeface="Calibri"/>
              </a:rPr>
              <a:t>F</a:t>
            </a:r>
            <a:r>
              <a:rPr lang="en-US" altLang="zh-CN" sz="1400" b="1" i="0" dirty="0">
                <a:solidFill>
                  <a:srgbClr val="5C6B7A"/>
                </a:solidFill>
                <a:latin typeface="Calibri"/>
                <a:ea typeface="Calibri"/>
                <a:cs typeface="Calibri"/>
                <a:sym typeface="Calibri"/>
              </a:rPr>
              <a:t>uture</a:t>
            </a:r>
            <a:endParaRPr sz="4000" dirty="0"/>
          </a:p>
        </p:txBody>
      </p:sp>
      <p:sp>
        <p:nvSpPr>
          <p:cNvPr id="118" name="s118"/>
          <p:cNvSpPr/>
          <p:nvPr/>
        </p:nvSpPr>
        <p:spPr>
          <a:xfrm>
            <a:off x="8303360" y="2250000"/>
            <a:ext cx="3120000" cy="54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0"/>
              </a:spcAft>
              <a:buNone/>
            </a:pPr>
            <a:r>
              <a:rPr lang="en-US" sz="1400" b="0" i="0" dirty="0">
                <a:solidFill>
                  <a:srgbClr val="5C6B7A"/>
                </a:solidFill>
                <a:latin typeface="Calibri"/>
                <a:ea typeface="Calibri"/>
                <a:cs typeface="Calibri"/>
                <a:sym typeface="Calibri"/>
              </a:rPr>
              <a:t>Any other MUSCLE3 workflow can reuse the same component.</a:t>
            </a:r>
            <a:endParaRPr sz="2800" dirty="0"/>
          </a:p>
        </p:txBody>
      </p:sp>
      <p:sp>
        <p:nvSpPr>
          <p:cNvPr id="119" name="s119"/>
          <p:cNvSpPr/>
          <p:nvPr/>
        </p:nvSpPr>
        <p:spPr>
          <a:xfrm rot="10800000">
            <a:off x="9743360" y="3000000"/>
            <a:ext cx="240000" cy="170000"/>
          </a:xfrm>
          <a:prstGeom prst="triangle">
            <a:avLst/>
          </a:prstGeom>
          <a:solidFill>
            <a:srgbClr val="C2CCD6"/>
          </a:solidFill>
          <a:ln>
            <a:noFill/>
          </a:ln>
        </p:spPr>
        <p:txBody>
          <a:bodyPr wrap="square" lIns="72000" tIns="36000" rIns="72000" bIns="36000" anchor="ctr" anchorCtr="0">
            <a:noAutofit/>
          </a:bodyPr>
          <a:lstStyle/>
          <a:p>
            <a:endParaRPr/>
          </a:p>
        </p:txBody>
      </p:sp>
      <p:sp>
        <p:nvSpPr>
          <p:cNvPr id="120" name="s120"/>
          <p:cNvSpPr/>
          <p:nvPr/>
        </p:nvSpPr>
        <p:spPr>
          <a:xfrm>
            <a:off x="548640" y="3260000"/>
            <a:ext cx="11094720" cy="400000"/>
          </a:xfrm>
          <a:prstGeom prst="rect">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200" b="1" i="0" spc="100" dirty="0">
                <a:solidFill>
                  <a:srgbClr val="FFFFFF"/>
                </a:solidFill>
                <a:latin typeface="Trebuchet MS"/>
                <a:ea typeface="Trebuchet MS"/>
                <a:cs typeface="Trebuchet MS"/>
                <a:sym typeface="Trebuchet MS"/>
              </a:rPr>
              <a:t>FIXED PORT CONTRACT</a:t>
            </a:r>
            <a:r>
              <a:rPr lang="en-US" sz="1200" b="0" i="0" dirty="0">
                <a:solidFill>
                  <a:srgbClr val="E4EFF4"/>
                </a:solidFill>
                <a:latin typeface="Calibri"/>
                <a:ea typeface="Calibri"/>
                <a:cs typeface="Calibri"/>
                <a:sym typeface="Calibri"/>
              </a:rPr>
              <a:t>      same IDS messages in, same IDS messages out — for every macro</a:t>
            </a:r>
            <a:endParaRPr sz="2000" dirty="0"/>
          </a:p>
        </p:txBody>
      </p:sp>
      <p:sp>
        <p:nvSpPr>
          <p:cNvPr id="121" name="s121"/>
          <p:cNvSpPr/>
          <p:nvPr/>
        </p:nvSpPr>
        <p:spPr>
          <a:xfrm rot="10800000">
            <a:off x="5976000" y="3790000"/>
            <a:ext cx="240000" cy="170000"/>
          </a:xfrm>
          <a:prstGeom prst="triangle">
            <a:avLst/>
          </a:prstGeom>
          <a:solidFill>
            <a:srgbClr val="1C7293"/>
          </a:solidFill>
          <a:ln>
            <a:noFill/>
          </a:ln>
        </p:spPr>
        <p:txBody>
          <a:bodyPr wrap="square" lIns="72000" tIns="36000" rIns="72000" bIns="36000" anchor="ctr" anchorCtr="0">
            <a:noAutofit/>
          </a:bodyPr>
          <a:lstStyle/>
          <a:p>
            <a:endParaRPr sz="3200"/>
          </a:p>
        </p:txBody>
      </p:sp>
      <p:sp>
        <p:nvSpPr>
          <p:cNvPr id="122" name="s122"/>
          <p:cNvSpPr/>
          <p:nvPr/>
        </p:nvSpPr>
        <p:spPr>
          <a:xfrm>
            <a:off x="548640" y="3940000"/>
            <a:ext cx="11094720" cy="1050000"/>
          </a:xfrm>
          <a:prstGeom prst="rect">
            <a:avLst/>
          </a:prstGeom>
          <a:solidFill>
            <a:srgbClr val="E4EFF4"/>
          </a:solidFill>
          <a:ln w="15875">
            <a:solidFill>
              <a:srgbClr val="1C7293"/>
            </a:solidFill>
            <a:prstDash val="solid"/>
          </a:ln>
        </p:spPr>
        <p:txBody>
          <a:bodyPr wrap="square" lIns="72000" tIns="36000" rIns="72000" bIns="36000" anchor="ctr" anchorCtr="0">
            <a:noAutofit/>
          </a:bodyPr>
          <a:lstStyle/>
          <a:p>
            <a:endParaRPr sz="2400"/>
          </a:p>
        </p:txBody>
      </p:sp>
      <p:sp>
        <p:nvSpPr>
          <p:cNvPr id="123" name="s123"/>
          <p:cNvSpPr/>
          <p:nvPr/>
        </p:nvSpPr>
        <p:spPr>
          <a:xfrm>
            <a:off x="848640" y="4080000"/>
            <a:ext cx="3400000" cy="3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000" b="1" i="0" dirty="0">
                <a:solidFill>
                  <a:srgbClr val="10455B"/>
                </a:solidFill>
                <a:latin typeface="Trebuchet MS"/>
                <a:ea typeface="Trebuchet MS"/>
                <a:cs typeface="Trebuchet MS"/>
                <a:sym typeface="Trebuchet MS"/>
              </a:rPr>
              <a:t>HCD-WF</a:t>
            </a:r>
            <a:r>
              <a:rPr lang="en-US" sz="1600" b="0" i="0" dirty="0">
                <a:solidFill>
                  <a:srgbClr val="10455B"/>
                </a:solidFill>
                <a:latin typeface="Calibri"/>
                <a:ea typeface="Calibri"/>
                <a:cs typeface="Calibri"/>
                <a:sym typeface="Calibri"/>
              </a:rPr>
              <a:t>   ·   M3 micro model</a:t>
            </a:r>
            <a:endParaRPr sz="2400" dirty="0"/>
          </a:p>
        </p:txBody>
      </p:sp>
      <p:sp>
        <p:nvSpPr>
          <p:cNvPr id="124" name="s124"/>
          <p:cNvSpPr/>
          <p:nvPr/>
        </p:nvSpPr>
        <p:spPr>
          <a:xfrm>
            <a:off x="848640" y="4460000"/>
            <a:ext cx="3700000" cy="38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0"/>
              </a:spcAft>
              <a:buNone/>
            </a:pPr>
            <a:r>
              <a:rPr lang="en-US" sz="1200" b="0" i="0" dirty="0">
                <a:solidFill>
                  <a:srgbClr val="5C6B7A"/>
                </a:solidFill>
                <a:latin typeface="Calibri"/>
                <a:ea typeface="Calibri"/>
                <a:cs typeface="Calibri"/>
                <a:sym typeface="Calibri"/>
              </a:rPr>
              <a:t>runs one time slice per request,</a:t>
            </a:r>
            <a:endParaRPr sz="2800" dirty="0"/>
          </a:p>
          <a:p>
            <a:pPr marL="0" indent="0" algn="l" rtl="0">
              <a:lnSpc>
                <a:spcPct val="105000"/>
              </a:lnSpc>
              <a:spcBef>
                <a:spcPts val="0"/>
              </a:spcBef>
              <a:spcAft>
                <a:spcPts val="0"/>
              </a:spcAft>
              <a:buNone/>
            </a:pPr>
            <a:r>
              <a:rPr lang="en-US" sz="1200" b="0" i="0" dirty="0">
                <a:solidFill>
                  <a:srgbClr val="5C6B7A"/>
                </a:solidFill>
                <a:latin typeface="Calibri"/>
                <a:ea typeface="Calibri"/>
                <a:cs typeface="Calibri"/>
                <a:sym typeface="Calibri"/>
              </a:rPr>
              <a:t>then waits for the next</a:t>
            </a:r>
            <a:endParaRPr sz="2800" dirty="0"/>
          </a:p>
        </p:txBody>
      </p:sp>
      <p:sp>
        <p:nvSpPr>
          <p:cNvPr id="126" name="s126"/>
          <p:cNvSpPr/>
          <p:nvPr/>
        </p:nvSpPr>
        <p:spPr>
          <a:xfrm>
            <a:off x="484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200" b="0" i="0">
                <a:solidFill>
                  <a:srgbClr val="12263A"/>
                </a:solidFill>
                <a:latin typeface="Calibri"/>
                <a:ea typeface="Calibri"/>
                <a:cs typeface="Calibri"/>
                <a:sym typeface="Calibri"/>
              </a:rPr>
              <a:t>TORBEAM</a:t>
            </a:r>
            <a:endParaRPr sz="3200"/>
          </a:p>
        </p:txBody>
      </p:sp>
      <p:sp>
        <p:nvSpPr>
          <p:cNvPr id="127" name="s127"/>
          <p:cNvSpPr/>
          <p:nvPr/>
        </p:nvSpPr>
        <p:spPr>
          <a:xfrm>
            <a:off x="596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200" b="0" i="0">
                <a:solidFill>
                  <a:srgbClr val="12263A"/>
                </a:solidFill>
                <a:latin typeface="Calibri"/>
                <a:ea typeface="Calibri"/>
                <a:cs typeface="Calibri"/>
                <a:sym typeface="Calibri"/>
              </a:rPr>
              <a:t>CYRANO</a:t>
            </a:r>
            <a:endParaRPr sz="3200"/>
          </a:p>
        </p:txBody>
      </p:sp>
      <p:sp>
        <p:nvSpPr>
          <p:cNvPr id="128" name="s128"/>
          <p:cNvSpPr/>
          <p:nvPr/>
        </p:nvSpPr>
        <p:spPr>
          <a:xfrm>
            <a:off x="708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200" b="0" i="0">
                <a:solidFill>
                  <a:srgbClr val="12263A"/>
                </a:solidFill>
                <a:latin typeface="Calibri"/>
                <a:ea typeface="Calibri"/>
                <a:cs typeface="Calibri"/>
                <a:sym typeface="Calibri"/>
              </a:rPr>
              <a:t>FoPla</a:t>
            </a:r>
            <a:endParaRPr sz="3200"/>
          </a:p>
        </p:txBody>
      </p:sp>
      <p:sp>
        <p:nvSpPr>
          <p:cNvPr id="129" name="s129"/>
          <p:cNvSpPr/>
          <p:nvPr/>
        </p:nvSpPr>
        <p:spPr>
          <a:xfrm>
            <a:off x="820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200" b="0" i="0">
                <a:solidFill>
                  <a:srgbClr val="12263A"/>
                </a:solidFill>
                <a:latin typeface="Calibri"/>
                <a:ea typeface="Calibri"/>
                <a:cs typeface="Calibri"/>
                <a:sym typeface="Calibri"/>
              </a:rPr>
              <a:t>merge</a:t>
            </a:r>
            <a:endParaRPr sz="3200"/>
          </a:p>
        </p:txBody>
      </p:sp>
      <p:sp>
        <p:nvSpPr>
          <p:cNvPr id="130" name="s130"/>
          <p:cNvSpPr/>
          <p:nvPr/>
        </p:nvSpPr>
        <p:spPr>
          <a:xfrm>
            <a:off x="932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200" b="0" i="0">
                <a:solidFill>
                  <a:srgbClr val="12263A"/>
                </a:solidFill>
                <a:latin typeface="Calibri"/>
                <a:ea typeface="Calibri"/>
                <a:cs typeface="Calibri"/>
                <a:sym typeface="Calibri"/>
              </a:rPr>
              <a:t>hcd2core</a:t>
            </a:r>
            <a:endParaRPr sz="3200"/>
          </a:p>
        </p:txBody>
      </p:sp>
      <p:sp>
        <p:nvSpPr>
          <p:cNvPr id="131" name="s131"/>
          <p:cNvSpPr/>
          <p:nvPr/>
        </p:nvSpPr>
        <p:spPr>
          <a:xfrm>
            <a:off x="548640" y="5320000"/>
            <a:ext cx="5450000" cy="800000"/>
          </a:xfrm>
          <a:prstGeom prst="rect">
            <a:avLst/>
          </a:prstGeom>
          <a:solidFill>
            <a:srgbClr val="EBEEF1"/>
          </a:solidFill>
          <a:ln>
            <a:noFill/>
          </a:ln>
        </p:spPr>
        <p:txBody>
          <a:bodyPr wrap="square" lIns="72000" tIns="36000" rIns="72000" bIns="36000" anchor="ctr" anchorCtr="0">
            <a:noAutofit/>
          </a:bodyPr>
          <a:lstStyle/>
          <a:p>
            <a:endParaRPr sz="2400"/>
          </a:p>
        </p:txBody>
      </p:sp>
      <p:sp>
        <p:nvSpPr>
          <p:cNvPr id="132" name="s132"/>
          <p:cNvSpPr/>
          <p:nvPr/>
        </p:nvSpPr>
        <p:spPr>
          <a:xfrm>
            <a:off x="788640" y="5430000"/>
            <a:ext cx="5000000" cy="580000"/>
          </a:xfrm>
          <a:prstGeom prst="rect">
            <a:avLst/>
          </a:prstGeom>
          <a:noFill/>
          <a:ln>
            <a:noFill/>
          </a:ln>
        </p:spPr>
        <p:txBody>
          <a:bodyPr wrap="square" lIns="0" tIns="0" rIns="0" bIns="0" anchor="ctr" anchorCtr="0">
            <a:noAutofit/>
          </a:bodyPr>
          <a:lstStyle/>
          <a:p>
            <a:pPr marL="0" indent="0" algn="l" rtl="0">
              <a:lnSpc>
                <a:spcPct val="108000"/>
              </a:lnSpc>
              <a:spcBef>
                <a:spcPts val="0"/>
              </a:spcBef>
              <a:spcAft>
                <a:spcPts val="0"/>
              </a:spcAft>
              <a:buNone/>
            </a:pPr>
            <a:r>
              <a:rPr lang="en-US" sz="1600" b="1" i="0" dirty="0">
                <a:solidFill>
                  <a:srgbClr val="12263A"/>
                </a:solidFill>
                <a:latin typeface="Calibri"/>
                <a:ea typeface="Calibri"/>
                <a:cs typeface="Calibri"/>
                <a:sym typeface="Calibri"/>
              </a:rPr>
              <a:t>Today — </a:t>
            </a:r>
            <a:r>
              <a:rPr lang="en-US" sz="1600" b="0" i="0" dirty="0">
                <a:solidFill>
                  <a:srgbClr val="12263A"/>
                </a:solidFill>
                <a:latin typeface="Calibri"/>
                <a:ea typeface="Calibri"/>
                <a:cs typeface="Calibri"/>
                <a:sym typeface="Calibri"/>
              </a:rPr>
              <a:t>the </a:t>
            </a:r>
            <a:r>
              <a:rPr lang="en-US" sz="1600" b="0" i="0" dirty="0" err="1">
                <a:solidFill>
                  <a:srgbClr val="12263A"/>
                </a:solidFill>
                <a:latin typeface="Calibri"/>
                <a:ea typeface="Calibri"/>
                <a:cs typeface="Calibri"/>
                <a:sym typeface="Calibri"/>
              </a:rPr>
              <a:t>hcd</a:t>
            </a:r>
            <a:r>
              <a:rPr lang="en-US" sz="1600" b="0" i="0" dirty="0">
                <a:solidFill>
                  <a:srgbClr val="12263A"/>
                </a:solidFill>
                <a:latin typeface="Calibri"/>
                <a:ea typeface="Calibri"/>
                <a:cs typeface="Calibri"/>
                <a:sym typeface="Calibri"/>
              </a:rPr>
              <a:t> driver runs the loop: validated against Legacy, physics identical.</a:t>
            </a:r>
            <a:endParaRPr sz="2800" dirty="0"/>
          </a:p>
        </p:txBody>
      </p:sp>
      <p:sp>
        <p:nvSpPr>
          <p:cNvPr id="133" name="s133"/>
          <p:cNvSpPr/>
          <p:nvPr/>
        </p:nvSpPr>
        <p:spPr>
          <a:xfrm>
            <a:off x="6193360" y="5320000"/>
            <a:ext cx="5450000" cy="800000"/>
          </a:xfrm>
          <a:prstGeom prst="rect">
            <a:avLst/>
          </a:prstGeom>
          <a:solidFill>
            <a:srgbClr val="12263A"/>
          </a:solidFill>
          <a:ln>
            <a:noFill/>
          </a:ln>
        </p:spPr>
        <p:txBody>
          <a:bodyPr wrap="square" lIns="72000" tIns="36000" rIns="72000" bIns="36000" anchor="ctr" anchorCtr="0">
            <a:noAutofit/>
          </a:bodyPr>
          <a:lstStyle/>
          <a:p>
            <a:endParaRPr sz="2400"/>
          </a:p>
        </p:txBody>
      </p:sp>
      <p:sp>
        <p:nvSpPr>
          <p:cNvPr id="134" name="s134"/>
          <p:cNvSpPr/>
          <p:nvPr/>
        </p:nvSpPr>
        <p:spPr>
          <a:xfrm>
            <a:off x="6433360" y="5430000"/>
            <a:ext cx="5000000" cy="580000"/>
          </a:xfrm>
          <a:prstGeom prst="rect">
            <a:avLst/>
          </a:prstGeom>
          <a:noFill/>
          <a:ln>
            <a:noFill/>
          </a:ln>
        </p:spPr>
        <p:txBody>
          <a:bodyPr wrap="square" lIns="0" tIns="0" rIns="0" bIns="0" anchor="ctr" anchorCtr="0">
            <a:noAutofit/>
          </a:bodyPr>
          <a:lstStyle/>
          <a:p>
            <a:pPr marL="0" indent="0" algn="l" rtl="0">
              <a:lnSpc>
                <a:spcPct val="108000"/>
              </a:lnSpc>
              <a:spcBef>
                <a:spcPts val="0"/>
              </a:spcBef>
              <a:spcAft>
                <a:spcPts val="0"/>
              </a:spcAft>
              <a:buNone/>
            </a:pPr>
            <a:r>
              <a:rPr lang="en-US" sz="1600" b="1" i="0" dirty="0">
                <a:solidFill>
                  <a:srgbClr val="FFFFFF"/>
                </a:solidFill>
                <a:latin typeface="Calibri"/>
                <a:ea typeface="Calibri"/>
                <a:cs typeface="Calibri"/>
                <a:sym typeface="Calibri"/>
              </a:rPr>
              <a:t>Next — </a:t>
            </a:r>
            <a:r>
              <a:rPr lang="en-US" sz="1600" b="0" i="0" dirty="0">
                <a:solidFill>
                  <a:srgbClr val="FFFFFF"/>
                </a:solidFill>
                <a:latin typeface="Calibri"/>
                <a:ea typeface="Calibri"/>
                <a:cs typeface="Calibri"/>
                <a:sym typeface="Calibri"/>
              </a:rPr>
              <a:t>swap the macro, not the workflow: PDS adopts HCD-WF with no change to the physics chain.</a:t>
            </a:r>
            <a:endParaRPr sz="2800" dirty="0"/>
          </a:p>
        </p:txBody>
      </p:sp>
      <p:sp>
        <p:nvSpPr>
          <p:cNvPr id="135" name="s135"/>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36" name="s136"/>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10</a:t>
            </a:r>
            <a:endParaRPr/>
          </a:p>
        </p:txBody>
      </p:sp>
      <p:sp>
        <p:nvSpPr>
          <p:cNvPr id="2" name="s125">
            <a:extLst>
              <a:ext uri="{FF2B5EF4-FFF2-40B4-BE49-F238E27FC236}">
                <a16:creationId xmlns:a16="http://schemas.microsoft.com/office/drawing/2014/main" id="{E087FDFC-F3C2-F56F-92D5-09ACF816FDBC}"/>
              </a:ext>
            </a:extLst>
          </p:cNvPr>
          <p:cNvSpPr/>
          <p:nvPr/>
        </p:nvSpPr>
        <p:spPr>
          <a:xfrm>
            <a:off x="10448640" y="4280000"/>
            <a:ext cx="1060000" cy="42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GB" sz="1200" dirty="0">
                <a:solidFill>
                  <a:srgbClr val="12263A"/>
                </a:solidFill>
                <a:latin typeface="Calibri"/>
                <a:ea typeface="Calibri"/>
                <a:cs typeface="Calibri"/>
                <a:sym typeface="Calibri"/>
              </a:rPr>
              <a:t>…</a:t>
            </a: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137"/>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38" name="s138"/>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USING HCD-WF</a:t>
            </a:r>
            <a:endParaRPr/>
          </a:p>
        </p:txBody>
      </p:sp>
      <p:sp>
        <p:nvSpPr>
          <p:cNvPr id="139" name="s139"/>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Ports and the </a:t>
            </a:r>
            <a:r>
              <a:rPr lang="en-US" sz="2700" b="1" i="0" dirty="0" err="1">
                <a:solidFill>
                  <a:srgbClr val="12263A"/>
                </a:solidFill>
                <a:latin typeface="Trebuchet MS"/>
                <a:ea typeface="Trebuchet MS"/>
                <a:cs typeface="Trebuchet MS"/>
                <a:sym typeface="Trebuchet MS"/>
              </a:rPr>
              <a:t>yMMSL</a:t>
            </a:r>
            <a:r>
              <a:rPr lang="en-US" sz="2700" b="1" i="0" dirty="0">
                <a:solidFill>
                  <a:srgbClr val="12263A"/>
                </a:solidFill>
                <a:latin typeface="Trebuchet MS"/>
                <a:ea typeface="Trebuchet MS"/>
                <a:cs typeface="Trebuchet MS"/>
                <a:sym typeface="Trebuchet MS"/>
              </a:rPr>
              <a:t> file — two views of one contract</a:t>
            </a:r>
            <a:endParaRPr dirty="0"/>
          </a:p>
        </p:txBody>
      </p:sp>
      <p:sp>
        <p:nvSpPr>
          <p:cNvPr id="140" name="s140"/>
          <p:cNvSpPr/>
          <p:nvPr/>
        </p:nvSpPr>
        <p:spPr>
          <a:xfrm>
            <a:off x="548640" y="1340000"/>
            <a:ext cx="1115568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300" b="0" i="1" dirty="0">
                <a:solidFill>
                  <a:srgbClr val="5C6B7A"/>
                </a:solidFill>
                <a:latin typeface="Calibri"/>
                <a:ea typeface="Calibri"/>
                <a:cs typeface="Calibri"/>
                <a:sym typeface="Calibri"/>
              </a:rPr>
              <a:t>Ports say what flows each time slice; the </a:t>
            </a:r>
            <a:r>
              <a:rPr lang="en-US" sz="1300" b="0" i="1" dirty="0" err="1">
                <a:solidFill>
                  <a:srgbClr val="5C6B7A"/>
                </a:solidFill>
                <a:latin typeface="Calibri"/>
                <a:ea typeface="Calibri"/>
                <a:cs typeface="Calibri"/>
                <a:sym typeface="Calibri"/>
              </a:rPr>
              <a:t>yMMSL</a:t>
            </a:r>
            <a:r>
              <a:rPr lang="en-US" sz="1300" b="0" i="1" dirty="0">
                <a:solidFill>
                  <a:srgbClr val="5C6B7A"/>
                </a:solidFill>
                <a:latin typeface="Calibri"/>
                <a:ea typeface="Calibri"/>
                <a:cs typeface="Calibri"/>
                <a:sym typeface="Calibri"/>
              </a:rPr>
              <a:t> file wires them up and launches t</a:t>
            </a:r>
            <a:endParaRPr dirty="0"/>
          </a:p>
        </p:txBody>
      </p:sp>
      <p:sp>
        <p:nvSpPr>
          <p:cNvPr id="141" name="s141"/>
          <p:cNvSpPr/>
          <p:nvPr/>
        </p:nvSpPr>
        <p:spPr>
          <a:xfrm>
            <a:off x="548640" y="1700000"/>
            <a:ext cx="5350000" cy="28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100" b="1" i="0" spc="80">
                <a:solidFill>
                  <a:srgbClr val="1C7293"/>
                </a:solidFill>
                <a:latin typeface="Trebuchet MS"/>
                <a:ea typeface="Trebuchet MS"/>
                <a:cs typeface="Trebuchet MS"/>
                <a:sym typeface="Trebuchet MS"/>
              </a:rPr>
              <a:t>PORTS ON THE HCD-WF MICRO</a:t>
            </a:r>
            <a:endParaRPr/>
          </a:p>
        </p:txBody>
      </p:sp>
      <p:sp>
        <p:nvSpPr>
          <p:cNvPr id="142" name="s142"/>
          <p:cNvSpPr/>
          <p:nvPr/>
        </p:nvSpPr>
        <p:spPr>
          <a:xfrm>
            <a:off x="548640" y="2030000"/>
            <a:ext cx="5350000" cy="15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800"/>
          </a:p>
        </p:txBody>
      </p:sp>
      <p:sp>
        <p:nvSpPr>
          <p:cNvPr id="143" name="s143"/>
          <p:cNvSpPr/>
          <p:nvPr/>
        </p:nvSpPr>
        <p:spPr>
          <a:xfrm>
            <a:off x="748640" y="2130000"/>
            <a:ext cx="4950000" cy="2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IN — received every time slice</a:t>
            </a:r>
            <a:endParaRPr sz="3600" dirty="0"/>
          </a:p>
        </p:txBody>
      </p:sp>
      <p:sp>
        <p:nvSpPr>
          <p:cNvPr id="144" name="s144"/>
          <p:cNvSpPr/>
          <p:nvPr/>
        </p:nvSpPr>
        <p:spPr>
          <a:xfrm>
            <a:off x="748640" y="24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10455B"/>
                </a:solidFill>
                <a:latin typeface="Courier New"/>
                <a:ea typeface="Courier New"/>
                <a:cs typeface="Courier New"/>
                <a:sym typeface="Courier New"/>
              </a:rPr>
              <a:t>equilibrium_in</a:t>
            </a:r>
            <a:endParaRPr sz="3600" b="1"/>
          </a:p>
        </p:txBody>
      </p:sp>
      <p:sp>
        <p:nvSpPr>
          <p:cNvPr id="145" name="s145"/>
          <p:cNvSpPr/>
          <p:nvPr/>
        </p:nvSpPr>
        <p:spPr>
          <a:xfrm>
            <a:off x="3268640" y="24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10455B"/>
                </a:solidFill>
                <a:latin typeface="Courier New"/>
                <a:ea typeface="Courier New"/>
                <a:cs typeface="Courier New"/>
                <a:sym typeface="Courier New"/>
              </a:rPr>
              <a:t>core_profiles_in</a:t>
            </a:r>
            <a:endParaRPr sz="3600" b="1"/>
          </a:p>
        </p:txBody>
      </p:sp>
      <p:sp>
        <p:nvSpPr>
          <p:cNvPr id="146" name="s146"/>
          <p:cNvSpPr/>
          <p:nvPr/>
        </p:nvSpPr>
        <p:spPr>
          <a:xfrm>
            <a:off x="748640" y="28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dirty="0" err="1">
                <a:solidFill>
                  <a:srgbClr val="10455B"/>
                </a:solidFill>
                <a:latin typeface="Courier New"/>
                <a:ea typeface="Courier New"/>
                <a:cs typeface="Courier New"/>
                <a:sym typeface="Courier New"/>
              </a:rPr>
              <a:t>workflow_in</a:t>
            </a:r>
            <a:endParaRPr sz="3600" b="1" dirty="0"/>
          </a:p>
        </p:txBody>
      </p:sp>
      <p:sp>
        <p:nvSpPr>
          <p:cNvPr id="147" name="s147"/>
          <p:cNvSpPr/>
          <p:nvPr/>
        </p:nvSpPr>
        <p:spPr>
          <a:xfrm>
            <a:off x="3268640" y="28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10455B"/>
                </a:solidFill>
                <a:latin typeface="Courier New"/>
                <a:ea typeface="Courier New"/>
                <a:cs typeface="Courier New"/>
                <a:sym typeface="Courier New"/>
              </a:rPr>
              <a:t>ec_launchers_in</a:t>
            </a:r>
            <a:endParaRPr sz="3600" b="1"/>
          </a:p>
        </p:txBody>
      </p:sp>
      <p:sp>
        <p:nvSpPr>
          <p:cNvPr id="148" name="s148"/>
          <p:cNvSpPr/>
          <p:nvPr/>
        </p:nvSpPr>
        <p:spPr>
          <a:xfrm>
            <a:off x="748640" y="32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10455B"/>
                </a:solidFill>
                <a:latin typeface="Courier New"/>
                <a:ea typeface="Courier New"/>
                <a:cs typeface="Courier New"/>
                <a:sym typeface="Courier New"/>
              </a:rPr>
              <a:t>ic_antennas_in</a:t>
            </a:r>
            <a:endParaRPr sz="3600" b="1"/>
          </a:p>
        </p:txBody>
      </p:sp>
      <p:sp>
        <p:nvSpPr>
          <p:cNvPr id="149" name="s149"/>
          <p:cNvSpPr/>
          <p:nvPr/>
        </p:nvSpPr>
        <p:spPr>
          <a:xfrm>
            <a:off x="3268640" y="32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10455B"/>
                </a:solidFill>
                <a:latin typeface="Courier New"/>
                <a:ea typeface="Courier New"/>
                <a:cs typeface="Courier New"/>
                <a:sym typeface="Courier New"/>
              </a:rPr>
              <a:t>core_sources_in</a:t>
            </a:r>
            <a:endParaRPr sz="3600" b="1"/>
          </a:p>
        </p:txBody>
      </p:sp>
      <p:sp>
        <p:nvSpPr>
          <p:cNvPr id="150" name="s150"/>
          <p:cNvSpPr/>
          <p:nvPr/>
        </p:nvSpPr>
        <p:spPr>
          <a:xfrm>
            <a:off x="748640" y="36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10455B"/>
                </a:solidFill>
                <a:latin typeface="Courier New"/>
                <a:ea typeface="Courier New"/>
                <a:cs typeface="Courier New"/>
                <a:sym typeface="Courier New"/>
              </a:rPr>
              <a:t>distributions_in</a:t>
            </a:r>
            <a:endParaRPr sz="2800"/>
          </a:p>
        </p:txBody>
      </p:sp>
      <p:sp>
        <p:nvSpPr>
          <p:cNvPr id="151" name="s151"/>
          <p:cNvSpPr/>
          <p:nvPr/>
        </p:nvSpPr>
        <p:spPr>
          <a:xfrm>
            <a:off x="3268640" y="3650000"/>
            <a:ext cx="2430000" cy="33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10455B"/>
                </a:solidFill>
                <a:latin typeface="Courier New"/>
                <a:ea typeface="Courier New"/>
                <a:cs typeface="Courier New"/>
                <a:sym typeface="Courier New"/>
              </a:rPr>
              <a:t>distribution_sources_in</a:t>
            </a:r>
            <a:endParaRPr sz="2800"/>
          </a:p>
        </p:txBody>
      </p:sp>
      <p:sp>
        <p:nvSpPr>
          <p:cNvPr id="152" name="s152"/>
          <p:cNvSpPr/>
          <p:nvPr/>
        </p:nvSpPr>
        <p:spPr>
          <a:xfrm>
            <a:off x="548640" y="3619224"/>
            <a:ext cx="5350000" cy="95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3200"/>
          </a:p>
        </p:txBody>
      </p:sp>
      <p:sp>
        <p:nvSpPr>
          <p:cNvPr id="153" name="s153"/>
          <p:cNvSpPr/>
          <p:nvPr/>
        </p:nvSpPr>
        <p:spPr>
          <a:xfrm>
            <a:off x="748640" y="3750000"/>
            <a:ext cx="4950000" cy="2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OUT — returned every time slice</a:t>
            </a:r>
            <a:endParaRPr sz="3600" dirty="0"/>
          </a:p>
        </p:txBody>
      </p:sp>
      <p:sp>
        <p:nvSpPr>
          <p:cNvPr id="154" name="s154"/>
          <p:cNvSpPr/>
          <p:nvPr/>
        </p:nvSpPr>
        <p:spPr>
          <a:xfrm>
            <a:off x="748640" y="4070000"/>
            <a:ext cx="2430000" cy="330000"/>
          </a:xfrm>
          <a:prstGeom prst="rect">
            <a:avLst/>
          </a:prstGeom>
          <a:solidFill>
            <a:srgbClr val="ECE6F7"/>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6C3DB5"/>
                </a:solidFill>
                <a:latin typeface="Courier New"/>
                <a:ea typeface="Courier New"/>
                <a:cs typeface="Courier New"/>
                <a:sym typeface="Courier New"/>
              </a:rPr>
              <a:t>waves_out</a:t>
            </a:r>
            <a:endParaRPr sz="3600" b="1"/>
          </a:p>
        </p:txBody>
      </p:sp>
      <p:sp>
        <p:nvSpPr>
          <p:cNvPr id="155" name="s155"/>
          <p:cNvSpPr/>
          <p:nvPr/>
        </p:nvSpPr>
        <p:spPr>
          <a:xfrm>
            <a:off x="3268640" y="4070000"/>
            <a:ext cx="2430000" cy="330000"/>
          </a:xfrm>
          <a:prstGeom prst="rect">
            <a:avLst/>
          </a:prstGeom>
          <a:solidFill>
            <a:srgbClr val="ECE6F7"/>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6C3DB5"/>
                </a:solidFill>
                <a:latin typeface="Courier New"/>
                <a:ea typeface="Courier New"/>
                <a:cs typeface="Courier New"/>
                <a:sym typeface="Courier New"/>
              </a:rPr>
              <a:t>core_sources_out</a:t>
            </a:r>
            <a:endParaRPr sz="3600" b="1"/>
          </a:p>
        </p:txBody>
      </p:sp>
      <p:sp>
        <p:nvSpPr>
          <p:cNvPr id="156" name="s156"/>
          <p:cNvSpPr/>
          <p:nvPr/>
        </p:nvSpPr>
        <p:spPr>
          <a:xfrm>
            <a:off x="748640" y="4470000"/>
            <a:ext cx="2430000" cy="330000"/>
          </a:xfrm>
          <a:prstGeom prst="rect">
            <a:avLst/>
          </a:prstGeom>
          <a:solidFill>
            <a:srgbClr val="ECE6F7"/>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6C3DB5"/>
                </a:solidFill>
                <a:latin typeface="Courier New"/>
                <a:ea typeface="Courier New"/>
                <a:cs typeface="Courier New"/>
                <a:sym typeface="Courier New"/>
              </a:rPr>
              <a:t>core_profiles_out</a:t>
            </a:r>
            <a:endParaRPr sz="3600" b="1"/>
          </a:p>
        </p:txBody>
      </p:sp>
      <p:sp>
        <p:nvSpPr>
          <p:cNvPr id="157" name="s157"/>
          <p:cNvSpPr/>
          <p:nvPr/>
        </p:nvSpPr>
        <p:spPr>
          <a:xfrm>
            <a:off x="3268640" y="4470000"/>
            <a:ext cx="2430000" cy="330000"/>
          </a:xfrm>
          <a:prstGeom prst="rect">
            <a:avLst/>
          </a:prstGeom>
          <a:solidFill>
            <a:srgbClr val="ECE6F7"/>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a:solidFill>
                  <a:srgbClr val="6C3DB5"/>
                </a:solidFill>
                <a:latin typeface="Courier New"/>
                <a:ea typeface="Courier New"/>
                <a:cs typeface="Courier New"/>
                <a:sym typeface="Courier New"/>
              </a:rPr>
              <a:t>distributions_out</a:t>
            </a:r>
            <a:endParaRPr sz="3600" b="1"/>
          </a:p>
        </p:txBody>
      </p:sp>
      <p:sp>
        <p:nvSpPr>
          <p:cNvPr id="160" name="s160"/>
          <p:cNvSpPr/>
          <p:nvPr/>
        </p:nvSpPr>
        <p:spPr>
          <a:xfrm>
            <a:off x="6180000" y="2030000"/>
            <a:ext cx="5460000" cy="3250000"/>
          </a:xfrm>
          <a:prstGeom prst="rect">
            <a:avLst/>
          </a:prstGeom>
          <a:solidFill>
            <a:srgbClr val="13293D"/>
          </a:solidFill>
          <a:ln>
            <a:noFill/>
          </a:ln>
        </p:spPr>
        <p:txBody>
          <a:bodyPr wrap="square" lIns="72000" tIns="36000" rIns="72000" bIns="36000" anchor="ctr" anchorCtr="0">
            <a:noAutofit/>
          </a:bodyPr>
          <a:lstStyle/>
          <a:p>
            <a:endParaRPr/>
          </a:p>
        </p:txBody>
      </p:sp>
      <p:sp>
        <p:nvSpPr>
          <p:cNvPr id="161" name="s161"/>
          <p:cNvSpPr/>
          <p:nvPr/>
        </p:nvSpPr>
        <p:spPr>
          <a:xfrm>
            <a:off x="6180000" y="1880000"/>
            <a:ext cx="2600000" cy="300000"/>
          </a:xfrm>
          <a:prstGeom prst="rect">
            <a:avLst/>
          </a:prstGeom>
          <a:solidFill>
            <a:srgbClr val="10455B"/>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dirty="0" err="1">
                <a:solidFill>
                  <a:srgbClr val="FFFFFF"/>
                </a:solidFill>
                <a:latin typeface="Courier New"/>
                <a:ea typeface="Courier New"/>
                <a:cs typeface="Courier New"/>
                <a:sym typeface="Courier New"/>
              </a:rPr>
              <a:t>test_hybrid_hcdwf.ymmsl</a:t>
            </a:r>
            <a:endParaRPr sz="3200" dirty="0"/>
          </a:p>
        </p:txBody>
      </p:sp>
      <p:sp>
        <p:nvSpPr>
          <p:cNvPr id="162" name="s162"/>
          <p:cNvSpPr/>
          <p:nvPr/>
        </p:nvSpPr>
        <p:spPr>
          <a:xfrm>
            <a:off x="6440000" y="2310000"/>
            <a:ext cx="5000000" cy="283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200" b="0" i="0" dirty="0" err="1">
                <a:solidFill>
                  <a:srgbClr val="8FC7E8"/>
                </a:solidFill>
                <a:latin typeface="Courier New"/>
                <a:ea typeface="Courier New"/>
                <a:cs typeface="Courier New"/>
                <a:sym typeface="Courier New"/>
              </a:rPr>
              <a:t>ymmsl_version</a:t>
            </a:r>
            <a:r>
              <a:rPr lang="en-US" sz="1200" b="0" i="0" dirty="0">
                <a:solidFill>
                  <a:srgbClr val="8FC7E8"/>
                </a:solidFill>
                <a:latin typeface="Courier New"/>
                <a:ea typeface="Courier New"/>
                <a:cs typeface="Courier New"/>
                <a:sym typeface="Courier New"/>
              </a:rPr>
              <a:t>: v0.1</a:t>
            </a:r>
            <a:endParaRPr sz="2800" dirty="0"/>
          </a:p>
          <a:p>
            <a:pPr marL="0" indent="0" algn="l" rtl="0">
              <a:lnSpc>
                <a:spcPct val="104000"/>
              </a:lnSpc>
              <a:spcBef>
                <a:spcPts val="0"/>
              </a:spcBef>
              <a:spcAft>
                <a:spcPts val="0"/>
              </a:spcAft>
              <a:buNone/>
            </a:pPr>
            <a:r>
              <a:rPr lang="en-US" sz="1200" b="1" i="0" dirty="0">
                <a:solidFill>
                  <a:srgbClr val="8FC7E8"/>
                </a:solidFill>
                <a:latin typeface="Courier New"/>
                <a:ea typeface="Courier New"/>
                <a:cs typeface="Courier New"/>
                <a:sym typeface="Courier New"/>
              </a:rPr>
              <a:t>model:</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name: </a:t>
            </a:r>
            <a:r>
              <a:rPr lang="en-US" sz="1200" b="0" i="0" dirty="0" err="1">
                <a:solidFill>
                  <a:srgbClr val="9CD6C6"/>
                </a:solidFill>
                <a:latin typeface="Courier New"/>
                <a:ea typeface="Courier New"/>
                <a:cs typeface="Courier New"/>
                <a:sym typeface="Courier New"/>
              </a:rPr>
              <a:t>hcd_workflow_hybrid</a:t>
            </a:r>
            <a:endParaRPr sz="2800" dirty="0"/>
          </a:p>
          <a:p>
            <a:pPr marL="0" indent="0" algn="l" rtl="0">
              <a:lnSpc>
                <a:spcPct val="104000"/>
              </a:lnSpc>
              <a:spcBef>
                <a:spcPts val="0"/>
              </a:spcBef>
              <a:spcAft>
                <a:spcPts val="0"/>
              </a:spcAft>
              <a:buNone/>
            </a:pPr>
            <a:r>
              <a:rPr lang="en-US" sz="1200" b="0" i="0" dirty="0">
                <a:solidFill>
                  <a:srgbClr val="8FC7E8"/>
                </a:solidFill>
                <a:latin typeface="Courier New"/>
                <a:ea typeface="Courier New"/>
                <a:cs typeface="Courier New"/>
                <a:sym typeface="Courier New"/>
              </a:rPr>
              <a:t>  components:</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driver:        </a:t>
            </a:r>
            <a:r>
              <a:rPr lang="en-US" sz="1200" b="0" i="0" dirty="0" err="1">
                <a:solidFill>
                  <a:srgbClr val="9CD6C6"/>
                </a:solidFill>
                <a:latin typeface="Courier New"/>
                <a:ea typeface="Courier New"/>
                <a:cs typeface="Courier New"/>
                <a:sym typeface="Courier New"/>
              </a:rPr>
              <a:t>hcd_driver</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a:t>
            </a:r>
            <a:r>
              <a:rPr lang="en-US" sz="1200" b="0" i="0" dirty="0" err="1">
                <a:solidFill>
                  <a:srgbClr val="9CD6C6"/>
                </a:solidFill>
                <a:latin typeface="Courier New"/>
                <a:ea typeface="Courier New"/>
                <a:cs typeface="Courier New"/>
                <a:sym typeface="Courier New"/>
              </a:rPr>
              <a:t>hcd_workflow</a:t>
            </a:r>
            <a:r>
              <a:rPr lang="en-US" sz="1200" b="0" i="0" dirty="0">
                <a:solidFill>
                  <a:srgbClr val="9CD6C6"/>
                </a:solidFill>
                <a:latin typeface="Courier New"/>
                <a:ea typeface="Courier New"/>
                <a:cs typeface="Courier New"/>
                <a:sym typeface="Courier New"/>
              </a:rPr>
              <a:t>:  hcd_workflow_m3</a:t>
            </a:r>
            <a:endParaRPr sz="2800" dirty="0"/>
          </a:p>
          <a:p>
            <a:pPr marL="0" indent="0" algn="l" rtl="0">
              <a:lnSpc>
                <a:spcPct val="104000"/>
              </a:lnSpc>
              <a:spcBef>
                <a:spcPts val="0"/>
              </a:spcBef>
              <a:spcAft>
                <a:spcPts val="0"/>
              </a:spcAft>
              <a:buNone/>
            </a:pPr>
            <a:r>
              <a:rPr lang="en-US" sz="1200" b="0" i="0" dirty="0">
                <a:solidFill>
                  <a:srgbClr val="8FC7E8"/>
                </a:solidFill>
                <a:latin typeface="Courier New"/>
                <a:ea typeface="Courier New"/>
                <a:cs typeface="Courier New"/>
                <a:sym typeface="Courier New"/>
              </a:rPr>
              <a:t>  conduits:</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a:t>
            </a:r>
            <a:r>
              <a:rPr lang="en-US" sz="1200" b="0" i="0" dirty="0" err="1">
                <a:solidFill>
                  <a:srgbClr val="9CD6C6"/>
                </a:solidFill>
                <a:latin typeface="Courier New"/>
                <a:ea typeface="Courier New"/>
                <a:cs typeface="Courier New"/>
                <a:sym typeface="Courier New"/>
              </a:rPr>
              <a:t>driver.equilibrium_out</a:t>
            </a:r>
            <a:r>
              <a:rPr lang="en-US" sz="1200" b="0" i="0" dirty="0">
                <a:solidFill>
                  <a:srgbClr val="9CD6C6"/>
                </a:solidFill>
                <a:latin typeface="Courier New"/>
                <a:ea typeface="Courier New"/>
                <a:cs typeface="Courier New"/>
                <a:sym typeface="Courier New"/>
              </a:rPr>
              <a:t>:</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a:t>
            </a:r>
            <a:r>
              <a:rPr lang="en-US" sz="1200" b="0" i="0" dirty="0" err="1">
                <a:solidFill>
                  <a:srgbClr val="9CD6C6"/>
                </a:solidFill>
                <a:latin typeface="Courier New"/>
                <a:ea typeface="Courier New"/>
                <a:cs typeface="Courier New"/>
                <a:sym typeface="Courier New"/>
              </a:rPr>
              <a:t>hcd_workflow.equilibrium_in</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a:t>
            </a:r>
            <a:r>
              <a:rPr lang="en-US" sz="1200" b="0" i="0" dirty="0" err="1">
                <a:solidFill>
                  <a:srgbClr val="9CD6C6"/>
                </a:solidFill>
                <a:latin typeface="Courier New"/>
                <a:ea typeface="Courier New"/>
                <a:cs typeface="Courier New"/>
                <a:sym typeface="Courier New"/>
              </a:rPr>
              <a:t>hcd_workflow.waves_out</a:t>
            </a:r>
            <a:r>
              <a:rPr lang="en-US" sz="1200" b="0" i="0" dirty="0">
                <a:solidFill>
                  <a:srgbClr val="9CD6C6"/>
                </a:solidFill>
                <a:latin typeface="Courier New"/>
                <a:ea typeface="Courier New"/>
                <a:cs typeface="Courier New"/>
                <a:sym typeface="Courier New"/>
              </a:rPr>
              <a:t>:</a:t>
            </a:r>
            <a:endParaRPr sz="2800" dirty="0"/>
          </a:p>
          <a:p>
            <a:pPr marL="0" indent="0" algn="l" rtl="0">
              <a:lnSpc>
                <a:spcPct val="104000"/>
              </a:lnSpc>
              <a:spcBef>
                <a:spcPts val="0"/>
              </a:spcBef>
              <a:spcAft>
                <a:spcPts val="0"/>
              </a:spcAft>
              <a:buNone/>
            </a:pPr>
            <a:r>
              <a:rPr lang="en-US" sz="1200" b="0" i="0" dirty="0">
                <a:solidFill>
                  <a:srgbClr val="9CD6C6"/>
                </a:solidFill>
                <a:latin typeface="Courier New"/>
                <a:ea typeface="Courier New"/>
                <a:cs typeface="Courier New"/>
                <a:sym typeface="Courier New"/>
              </a:rPr>
              <a:t>        </a:t>
            </a:r>
            <a:r>
              <a:rPr lang="en-US" sz="1200" b="0" i="0" dirty="0" err="1">
                <a:solidFill>
                  <a:srgbClr val="9CD6C6"/>
                </a:solidFill>
                <a:latin typeface="Courier New"/>
                <a:ea typeface="Courier New"/>
                <a:cs typeface="Courier New"/>
                <a:sym typeface="Courier New"/>
              </a:rPr>
              <a:t>driver.waves_in</a:t>
            </a:r>
            <a:endParaRPr sz="2800" dirty="0"/>
          </a:p>
          <a:p>
            <a:pPr marL="0" indent="0" algn="l" rtl="0">
              <a:lnSpc>
                <a:spcPct val="104000"/>
              </a:lnSpc>
              <a:spcBef>
                <a:spcPts val="0"/>
              </a:spcBef>
              <a:spcAft>
                <a:spcPts val="0"/>
              </a:spcAft>
              <a:buNone/>
            </a:pPr>
            <a:r>
              <a:rPr lang="en-US" sz="1200" b="0" i="0" dirty="0">
                <a:solidFill>
                  <a:srgbClr val="94A2B0"/>
                </a:solidFill>
                <a:latin typeface="Courier New"/>
                <a:ea typeface="Courier New"/>
                <a:cs typeface="Courier New"/>
                <a:sym typeface="Courier New"/>
              </a:rPr>
              <a:t>    # ... one conduit per port</a:t>
            </a:r>
            <a:endParaRPr sz="2800" dirty="0"/>
          </a:p>
          <a:p>
            <a:pPr marL="0" indent="0" algn="l" rtl="0">
              <a:lnSpc>
                <a:spcPct val="104000"/>
              </a:lnSpc>
              <a:spcBef>
                <a:spcPts val="0"/>
              </a:spcBef>
              <a:spcAft>
                <a:spcPts val="0"/>
              </a:spcAft>
              <a:buNone/>
            </a:pPr>
            <a:r>
              <a:rPr lang="en-US" sz="1200" b="0" i="0" dirty="0">
                <a:solidFill>
                  <a:srgbClr val="8FC7E8"/>
                </a:solidFill>
                <a:latin typeface="Courier New"/>
                <a:ea typeface="Courier New"/>
                <a:cs typeface="Courier New"/>
                <a:sym typeface="Courier New"/>
              </a:rPr>
              <a:t>settings:   # time grid, options</a:t>
            </a:r>
            <a:endParaRPr sz="2800" dirty="0"/>
          </a:p>
          <a:p>
            <a:pPr marL="0" indent="0" algn="l" rtl="0">
              <a:lnSpc>
                <a:spcPct val="104000"/>
              </a:lnSpc>
              <a:spcBef>
                <a:spcPts val="0"/>
              </a:spcBef>
              <a:spcAft>
                <a:spcPts val="0"/>
              </a:spcAft>
              <a:buNone/>
            </a:pPr>
            <a:r>
              <a:rPr lang="en-US" sz="1200" b="0" i="0" dirty="0">
                <a:solidFill>
                  <a:srgbClr val="8FC7E8"/>
                </a:solidFill>
                <a:latin typeface="Courier New"/>
                <a:ea typeface="Courier New"/>
                <a:cs typeface="Courier New"/>
                <a:sym typeface="Courier New"/>
              </a:rPr>
              <a:t>resources:  # cores per component</a:t>
            </a:r>
            <a:endParaRPr sz="2800" dirty="0"/>
          </a:p>
        </p:txBody>
      </p:sp>
      <p:sp>
        <p:nvSpPr>
          <p:cNvPr id="163" name="s163"/>
          <p:cNvSpPr/>
          <p:nvPr/>
        </p:nvSpPr>
        <p:spPr>
          <a:xfrm>
            <a:off x="548640" y="5560000"/>
            <a:ext cx="11094720" cy="560000"/>
          </a:xfrm>
          <a:prstGeom prst="rect">
            <a:avLst/>
          </a:prstGeom>
          <a:solidFill>
            <a:srgbClr val="12263A"/>
          </a:solidFill>
          <a:ln>
            <a:noFill/>
          </a:ln>
        </p:spPr>
        <p:txBody>
          <a:bodyPr wrap="square" lIns="72000" tIns="36000" rIns="72000" bIns="36000" anchor="ctr" anchorCtr="0">
            <a:noAutofit/>
          </a:bodyPr>
          <a:lstStyle/>
          <a:p>
            <a:endParaRPr/>
          </a:p>
        </p:txBody>
      </p:sp>
      <p:sp>
        <p:nvSpPr>
          <p:cNvPr id="164" name="s164"/>
          <p:cNvSpPr/>
          <p:nvPr/>
        </p:nvSpPr>
        <p:spPr>
          <a:xfrm>
            <a:off x="788640" y="5630000"/>
            <a:ext cx="10614720" cy="420000"/>
          </a:xfrm>
          <a:prstGeom prst="rect">
            <a:avLst/>
          </a:prstGeom>
          <a:noFill/>
          <a:ln>
            <a:noFill/>
          </a:ln>
        </p:spPr>
        <p:txBody>
          <a:bodyPr wrap="square" lIns="0" tIns="0" rIns="0" bIns="0" anchor="ctr" anchorCtr="0">
            <a:noAutofit/>
          </a:bodyPr>
          <a:lstStyle/>
          <a:p>
            <a:pPr marL="0" indent="0" algn="ctr" rtl="0">
              <a:lnSpc>
                <a:spcPct val="106000"/>
              </a:lnSpc>
              <a:spcBef>
                <a:spcPts val="0"/>
              </a:spcBef>
              <a:spcAft>
                <a:spcPts val="0"/>
              </a:spcAft>
              <a:buNone/>
            </a:pPr>
            <a:r>
              <a:rPr lang="en-US" sz="1400" b="0" i="0" dirty="0">
                <a:solidFill>
                  <a:srgbClr val="FFFFFF"/>
                </a:solidFill>
                <a:latin typeface="Calibri"/>
                <a:ea typeface="Calibri"/>
                <a:cs typeface="Calibri"/>
                <a:sym typeface="Calibri"/>
              </a:rPr>
              <a:t>The </a:t>
            </a:r>
            <a:r>
              <a:rPr lang="en-US" sz="1400" b="0" i="0" dirty="0" err="1">
                <a:solidFill>
                  <a:srgbClr val="FFFFFF"/>
                </a:solidFill>
                <a:latin typeface="Calibri"/>
                <a:ea typeface="Calibri"/>
                <a:cs typeface="Calibri"/>
                <a:sym typeface="Calibri"/>
              </a:rPr>
              <a:t>yMMSL</a:t>
            </a:r>
            <a:r>
              <a:rPr lang="en-US" sz="1400" b="0" i="0" dirty="0">
                <a:solidFill>
                  <a:srgbClr val="FFFFFF"/>
                </a:solidFill>
                <a:latin typeface="Calibri"/>
                <a:ea typeface="Calibri"/>
                <a:cs typeface="Calibri"/>
                <a:sym typeface="Calibri"/>
              </a:rPr>
              <a:t> file turns ports into a runnable model —  </a:t>
            </a:r>
            <a:r>
              <a:rPr lang="en-US" sz="1400" b="1" i="0" dirty="0" err="1">
                <a:solidFill>
                  <a:srgbClr val="9CD6C6"/>
                </a:solidFill>
                <a:latin typeface="Courier New"/>
                <a:ea typeface="Courier New"/>
                <a:cs typeface="Courier New"/>
                <a:sym typeface="Courier New"/>
              </a:rPr>
              <a:t>muscle_manager</a:t>
            </a:r>
            <a:r>
              <a:rPr lang="en-US" sz="1400" b="1" i="0" dirty="0">
                <a:solidFill>
                  <a:srgbClr val="9CD6C6"/>
                </a:solidFill>
                <a:latin typeface="Courier New"/>
                <a:ea typeface="Courier New"/>
                <a:cs typeface="Courier New"/>
                <a:sym typeface="Courier New"/>
              </a:rPr>
              <a:t> --start-all &lt;file&gt;.</a:t>
            </a:r>
            <a:r>
              <a:rPr lang="en-US" sz="1400" b="1" i="0" dirty="0" err="1">
                <a:solidFill>
                  <a:srgbClr val="9CD6C6"/>
                </a:solidFill>
                <a:latin typeface="Courier New"/>
                <a:ea typeface="Courier New"/>
                <a:cs typeface="Courier New"/>
                <a:sym typeface="Courier New"/>
              </a:rPr>
              <a:t>ymmsl</a:t>
            </a:r>
            <a:r>
              <a:rPr lang="en-US" sz="1400" b="0" i="0" dirty="0">
                <a:solidFill>
                  <a:srgbClr val="FFFFFF"/>
                </a:solidFill>
                <a:latin typeface="Calibri"/>
                <a:ea typeface="Calibri"/>
                <a:cs typeface="Calibri"/>
                <a:sym typeface="Calibri"/>
              </a:rPr>
              <a:t>  launches everything.</a:t>
            </a:r>
            <a:endParaRPr sz="2000" dirty="0"/>
          </a:p>
        </p:txBody>
      </p:sp>
      <p:sp>
        <p:nvSpPr>
          <p:cNvPr id="165" name="s165"/>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66" name="s166"/>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100" b="0" i="0">
                <a:solidFill>
                  <a:srgbClr val="94A2B0"/>
                </a:solidFill>
                <a:latin typeface="Calibri"/>
                <a:ea typeface="Calibri"/>
                <a:cs typeface="Calibri"/>
                <a:sym typeface="Calibri"/>
              </a:rPr>
              <a:t>11</a:t>
            </a:r>
            <a:endParaRPr sz="2000"/>
          </a:p>
        </p:txBody>
      </p:sp>
      <p:pic>
        <p:nvPicPr>
          <p:cNvPr id="5" name="图片 4">
            <a:extLst>
              <a:ext uri="{FF2B5EF4-FFF2-40B4-BE49-F238E27FC236}">
                <a16:creationId xmlns:a16="http://schemas.microsoft.com/office/drawing/2014/main" id="{ED5C1DEB-1530-1E89-D9E6-C6837A5AD3F8}"/>
              </a:ext>
            </a:extLst>
          </p:cNvPr>
          <p:cNvPicPr>
            <a:picLocks noChangeAspect="1"/>
          </p:cNvPicPr>
          <p:nvPr/>
        </p:nvPicPr>
        <p:blipFill>
          <a:blip r:embed="rId3"/>
          <a:stretch>
            <a:fillRect/>
          </a:stretch>
        </p:blipFill>
        <p:spPr>
          <a:xfrm>
            <a:off x="9248850" y="1489666"/>
            <a:ext cx="2872510" cy="1644921"/>
          </a:xfrm>
          <a:prstGeom prst="rect">
            <a:avLst/>
          </a:prstGeom>
        </p:spPr>
      </p:pic>
      <p:sp>
        <p:nvSpPr>
          <p:cNvPr id="7" name="文本框 6">
            <a:extLst>
              <a:ext uri="{FF2B5EF4-FFF2-40B4-BE49-F238E27FC236}">
                <a16:creationId xmlns:a16="http://schemas.microsoft.com/office/drawing/2014/main" id="{0B4929BE-75B4-71EF-FF7E-B866568FAB75}"/>
              </a:ext>
            </a:extLst>
          </p:cNvPr>
          <p:cNvSpPr txBox="1"/>
          <p:nvPr/>
        </p:nvSpPr>
        <p:spPr>
          <a:xfrm>
            <a:off x="9417576" y="1077636"/>
            <a:ext cx="3173046" cy="369332"/>
          </a:xfrm>
          <a:prstGeom prst="rect">
            <a:avLst/>
          </a:prstGeom>
          <a:noFill/>
        </p:spPr>
        <p:txBody>
          <a:bodyPr wrap="square">
            <a:spAutoFit/>
          </a:bodyPr>
          <a:lstStyle/>
          <a:p>
            <a:r>
              <a:rPr lang="en-US" sz="1800" b="0" i="1" dirty="0">
                <a:solidFill>
                  <a:srgbClr val="5C6B7A"/>
                </a:solidFill>
                <a:latin typeface="Calibri"/>
                <a:ea typeface="Calibri"/>
                <a:cs typeface="Calibri"/>
                <a:sym typeface="Calibri"/>
              </a:rPr>
              <a:t>MUSCLE3 documentation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0"/>
          <p:cNvSpPr/>
          <p:nvPr/>
        </p:nvSpPr>
        <p:spPr>
          <a:xfrm>
            <a:off x="548640" y="493776"/>
            <a:ext cx="155448" cy="15544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C7293"/>
              </a:buClr>
              <a:buSzPts val="1200"/>
              <a:buFont typeface="Trebuchet MS"/>
              <a:buNone/>
            </a:pPr>
            <a:r>
              <a:rPr lang="en-US" sz="1200" b="1" i="0" u="none" strike="noStrike" cap="none">
                <a:solidFill>
                  <a:srgbClr val="1C7293"/>
                </a:solidFill>
                <a:latin typeface="Trebuchet MS"/>
                <a:ea typeface="Trebuchet MS"/>
                <a:cs typeface="Trebuchet MS"/>
                <a:sym typeface="Trebuchet MS"/>
              </a:rPr>
              <a:t>CODEBASE</a:t>
            </a:r>
            <a:endParaRPr sz="1200" b="0" i="0" u="none" strike="noStrike" cap="none">
              <a:solidFill>
                <a:schemeClr val="dk1"/>
              </a:solidFill>
              <a:latin typeface="Calibri"/>
              <a:ea typeface="Calibri"/>
              <a:cs typeface="Calibri"/>
              <a:sym typeface="Calibri"/>
            </a:endParaRPr>
          </a:p>
        </p:txBody>
      </p:sp>
      <p:sp>
        <p:nvSpPr>
          <p:cNvPr id="287" name="Google Shape;287;p10"/>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dirty="0">
                <a:solidFill>
                  <a:srgbClr val="12263A"/>
                </a:solidFill>
                <a:latin typeface="Trebuchet MS"/>
                <a:ea typeface="Trebuchet MS"/>
                <a:cs typeface="Trebuchet MS"/>
                <a:sym typeface="Trebuchet MS"/>
              </a:rPr>
              <a:t>Current Code Map — After Renaming &amp; Consolidation</a:t>
            </a:r>
            <a:endParaRPr sz="2700" b="0" i="0" u="none" strike="noStrike" cap="none" dirty="0">
              <a:solidFill>
                <a:schemeClr val="dk1"/>
              </a:solidFill>
              <a:latin typeface="Calibri"/>
              <a:ea typeface="Calibri"/>
              <a:cs typeface="Calibri"/>
              <a:sym typeface="Calibri"/>
            </a:endParaRPr>
          </a:p>
        </p:txBody>
      </p:sp>
      <p:sp>
        <p:nvSpPr>
          <p:cNvPr id="288" name="Google Shape;288;p10"/>
          <p:cNvSpPr/>
          <p:nvPr/>
        </p:nvSpPr>
        <p:spPr>
          <a:xfrm>
            <a:off x="384048" y="1464941"/>
            <a:ext cx="7708392" cy="4899283"/>
          </a:xfrm>
          <a:prstGeom prst="rect">
            <a:avLst/>
          </a:prstGeom>
          <a:solidFill>
            <a:srgbClr val="0E2233"/>
          </a:solidFill>
          <a:ln w="12700" cap="flat" cmpd="sng">
            <a:solidFill>
              <a:srgbClr val="333333"/>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p:nvPr/>
        </p:nvSpPr>
        <p:spPr>
          <a:xfrm>
            <a:off x="626364" y="1572768"/>
            <a:ext cx="6949440" cy="397764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rgbClr val="8FD0A8"/>
              </a:buClr>
              <a:buSzPts val="1050"/>
              <a:buFont typeface="Consolas"/>
              <a:buNone/>
            </a:pPr>
            <a:r>
              <a:rPr lang="en-US" sz="1400" b="1" i="0" u="none" strike="noStrike" cap="none" dirty="0" err="1">
                <a:solidFill>
                  <a:srgbClr val="8FD0A8"/>
                </a:solidFill>
                <a:latin typeface="Consolas"/>
                <a:ea typeface="Consolas"/>
                <a:cs typeface="Consolas"/>
                <a:sym typeface="Consolas"/>
              </a:rPr>
              <a:t>hcd-wf</a:t>
            </a:r>
            <a:r>
              <a:rPr lang="en-US" sz="1400" b="1" i="0" u="none" strike="noStrike" cap="none" dirty="0">
                <a:solidFill>
                  <a:srgbClr val="8FD0A8"/>
                </a:solidFill>
                <a:latin typeface="Consolas"/>
                <a:ea typeface="Consolas"/>
                <a:cs typeface="Consolas"/>
                <a:sym typeface="Consolas"/>
              </a:rPr>
              <a:t>/</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run.sh                        </a:t>
            </a:r>
            <a:r>
              <a:rPr lang="en-US" sz="1400" b="0" i="0" u="none" strike="noStrike" cap="none" dirty="0">
                <a:solidFill>
                  <a:srgbClr val="7C8FA0"/>
                </a:solidFill>
                <a:latin typeface="Consolas"/>
                <a:ea typeface="Consolas"/>
                <a:cs typeface="Consolas"/>
                <a:sym typeface="Consolas"/>
              </a:rPr>
              <a:t>legacy · hybrid   (pure stub: needs integration)</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8FD0A8"/>
              </a:buClr>
              <a:buSzPts val="1050"/>
              <a:buFont typeface="Consolas"/>
              <a:buNone/>
            </a:pPr>
            <a:r>
              <a:rPr lang="en-US" sz="1400" b="1" i="0" u="none" strike="noStrike" cap="none" dirty="0">
                <a:solidFill>
                  <a:srgbClr val="8FD0A8"/>
                </a:solidFill>
                <a:latin typeface="Consolas"/>
                <a:ea typeface="Consolas"/>
                <a:cs typeface="Consolas"/>
                <a:sym typeface="Consolas"/>
              </a:rPr>
              <a:t>├─ workflow/</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78C0D0"/>
              </a:buClr>
              <a:buSzPts val="1050"/>
              <a:buFont typeface="Consolas"/>
              <a:buNone/>
            </a:pPr>
            <a:r>
              <a:rPr lang="en-US" sz="1400" b="1" i="0" u="none" strike="noStrike" cap="none" dirty="0">
                <a:solidFill>
                  <a:srgbClr val="78C0D0"/>
                </a:solidFill>
                <a:latin typeface="Consolas"/>
                <a:ea typeface="Consolas"/>
                <a:cs typeface="Consolas"/>
                <a:sym typeface="Consolas"/>
              </a:rPr>
              <a:t>│  ├─ workflow_driver.py         </a:t>
            </a:r>
            <a:r>
              <a:rPr lang="en-US" sz="1400" b="0" i="0" u="none" strike="noStrike" cap="none" dirty="0">
                <a:solidFill>
                  <a:srgbClr val="7C8FA0"/>
                </a:solidFill>
                <a:latin typeface="Consolas"/>
                <a:ea typeface="Consolas"/>
                <a:cs typeface="Consolas"/>
                <a:sym typeface="Consolas"/>
              </a:rPr>
              <a:t>legacy entry + Hybrid M3 macro</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 ids_prep.py                </a:t>
            </a:r>
            <a:r>
              <a:rPr lang="en-US" sz="1400" b="0" i="0" u="none" strike="noStrike" cap="none" dirty="0">
                <a:solidFill>
                  <a:srgbClr val="7C8FA0"/>
                </a:solidFill>
                <a:latin typeface="Consolas"/>
                <a:ea typeface="Consolas"/>
                <a:cs typeface="Consolas"/>
                <a:sym typeface="Consolas"/>
              </a:rPr>
              <a:t>IDS conversion · fix-ups · placeholders · merge</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8FD0A8"/>
              </a:buClr>
              <a:buSzPts val="1050"/>
              <a:buFont typeface="Consolas"/>
              <a:buNone/>
            </a:pPr>
            <a:r>
              <a:rPr lang="en-US" sz="1400" b="1" i="0" u="none" strike="noStrike" cap="none" dirty="0">
                <a:solidFill>
                  <a:srgbClr val="8FD0A8"/>
                </a:solidFill>
                <a:latin typeface="Consolas"/>
                <a:ea typeface="Consolas"/>
                <a:cs typeface="Consolas"/>
                <a:sym typeface="Consolas"/>
              </a:rPr>
              <a:t>├─ </a:t>
            </a:r>
            <a:r>
              <a:rPr lang="en-US" sz="1400" b="1" i="0" u="none" strike="noStrike" cap="none" dirty="0" err="1">
                <a:solidFill>
                  <a:srgbClr val="8FD0A8"/>
                </a:solidFill>
                <a:latin typeface="Consolas"/>
                <a:ea typeface="Consolas"/>
                <a:cs typeface="Consolas"/>
                <a:sym typeface="Consolas"/>
              </a:rPr>
              <a:t>hcdworkflow</a:t>
            </a:r>
            <a:r>
              <a:rPr lang="en-US" sz="1400" b="1" i="0" u="none" strike="noStrike" cap="none" dirty="0">
                <a:solidFill>
                  <a:srgbClr val="8FD0A8"/>
                </a:solidFill>
                <a:latin typeface="Consolas"/>
                <a:ea typeface="Consolas"/>
                <a:cs typeface="Consolas"/>
                <a:sym typeface="Consolas"/>
              </a:rPr>
              <a:t>/</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 hcd_workflow.py            </a:t>
            </a:r>
            <a:r>
              <a:rPr lang="en-US" sz="1400" b="0" i="0" u="none" strike="noStrike" cap="none" dirty="0">
                <a:solidFill>
                  <a:srgbClr val="7C8FA0"/>
                </a:solidFill>
                <a:latin typeface="Consolas"/>
                <a:ea typeface="Consolas"/>
                <a:cs typeface="Consolas"/>
                <a:sym typeface="Consolas"/>
              </a:rPr>
              <a:t>original </a:t>
            </a:r>
            <a:r>
              <a:rPr lang="en-US" sz="1400" b="0" i="0" u="none" strike="noStrike" cap="none" dirty="0" err="1">
                <a:solidFill>
                  <a:srgbClr val="7C8FA0"/>
                </a:solidFill>
                <a:latin typeface="Consolas"/>
                <a:ea typeface="Consolas"/>
                <a:cs typeface="Consolas"/>
                <a:sym typeface="Consolas"/>
              </a:rPr>
              <a:t>HCDWorkflow</a:t>
            </a:r>
            <a:r>
              <a:rPr lang="en-US" sz="1400" b="0" i="0" u="none" strike="noStrike" cap="none" dirty="0">
                <a:solidFill>
                  <a:srgbClr val="7C8FA0"/>
                </a:solidFill>
                <a:latin typeface="Consolas"/>
                <a:ea typeface="Consolas"/>
                <a:cs typeface="Consolas"/>
                <a:sym typeface="Consolas"/>
              </a:rPr>
              <a:t> class</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78C0D0"/>
              </a:buClr>
              <a:buSzPts val="1050"/>
              <a:buFont typeface="Consolas"/>
              <a:buNone/>
            </a:pPr>
            <a:r>
              <a:rPr lang="en-US" sz="1400" b="1" i="0" u="none" strike="noStrike" cap="none" dirty="0">
                <a:solidFill>
                  <a:srgbClr val="78C0D0"/>
                </a:solidFill>
                <a:latin typeface="Consolas"/>
                <a:ea typeface="Consolas"/>
                <a:cs typeface="Consolas"/>
                <a:sym typeface="Consolas"/>
              </a:rPr>
              <a:t>│  ├─ hcd_workflow_m3.py         </a:t>
            </a:r>
            <a:r>
              <a:rPr lang="en-US" sz="1400" b="0" i="0" u="none" strike="noStrike" cap="none" dirty="0">
                <a:solidFill>
                  <a:srgbClr val="7C8FA0"/>
                </a:solidFill>
                <a:latin typeface="Consolas"/>
                <a:ea typeface="Consolas"/>
                <a:cs typeface="Consolas"/>
                <a:sym typeface="Consolas"/>
              </a:rPr>
              <a:t>Hybrid M3 micro model</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C9A26B"/>
              </a:buClr>
              <a:buSzPts val="1050"/>
              <a:buFont typeface="Consolas"/>
              <a:buNone/>
            </a:pPr>
            <a:r>
              <a:rPr lang="en-US" sz="1400" b="1" i="0" u="none" strike="noStrike" cap="none" dirty="0">
                <a:solidFill>
                  <a:srgbClr val="C9A26B"/>
                </a:solidFill>
                <a:latin typeface="Consolas"/>
                <a:ea typeface="Consolas"/>
                <a:cs typeface="Consolas"/>
                <a:sym typeface="Consolas"/>
              </a:rPr>
              <a:t>│  ├─ workflow_driver_m3_pure.py  </a:t>
            </a:r>
            <a:r>
              <a:rPr lang="en-US" sz="1400" b="0" i="0" u="none" strike="noStrike" cap="none" dirty="0">
                <a:solidFill>
                  <a:srgbClr val="7C8FA0"/>
                </a:solidFill>
                <a:latin typeface="Consolas"/>
                <a:ea typeface="Consolas"/>
                <a:cs typeface="Consolas"/>
                <a:sym typeface="Consolas"/>
              </a:rPr>
              <a:t>Pure M3 macro driver</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 workflow_executor.py       </a:t>
            </a:r>
            <a:r>
              <a:rPr lang="en-US" sz="1400" b="0" i="0" u="none" strike="noStrike" cap="none" dirty="0">
                <a:solidFill>
                  <a:srgbClr val="7C8FA0"/>
                </a:solidFill>
                <a:latin typeface="Consolas"/>
                <a:ea typeface="Consolas"/>
                <a:cs typeface="Consolas"/>
                <a:sym typeface="Consolas"/>
              </a:rPr>
              <a:t>actor execution · dependencies · toroidal-mode loop</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 </a:t>
            </a:r>
            <a:r>
              <a:rPr lang="en-US" sz="1400" b="0" i="0" u="none" strike="noStrike" cap="none" dirty="0" err="1">
                <a:solidFill>
                  <a:srgbClr val="DCE7EF"/>
                </a:solidFill>
                <a:latin typeface="Consolas"/>
                <a:ea typeface="Consolas"/>
                <a:cs typeface="Consolas"/>
                <a:sym typeface="Consolas"/>
              </a:rPr>
              <a:t>global_configuration</a:t>
            </a:r>
            <a:r>
              <a:rPr lang="en-US" sz="1400" b="0" i="0" u="none" strike="noStrike" cap="none" dirty="0">
                <a:solidFill>
                  <a:srgbClr val="DCE7EF"/>
                </a:solidFill>
                <a:latin typeface="Consolas"/>
                <a:ea typeface="Consolas"/>
                <a:cs typeface="Consolas"/>
                <a:sym typeface="Consolas"/>
              </a:rPr>
              <a:t>/</a:t>
            </a:r>
            <a:r>
              <a:rPr lang="en-US" sz="1400" b="0" i="0" u="none" strike="noStrike" cap="none" dirty="0" err="1">
                <a:solidFill>
                  <a:srgbClr val="DCE7EF"/>
                </a:solidFill>
                <a:latin typeface="Consolas"/>
                <a:ea typeface="Consolas"/>
                <a:cs typeface="Consolas"/>
                <a:sym typeface="Consolas"/>
              </a:rPr>
              <a:t>global_lists.yaml</a:t>
            </a:r>
            <a:r>
              <a:rPr lang="en-US" sz="1400" b="0" i="0" u="none" strike="noStrike" cap="none" dirty="0">
                <a:solidFill>
                  <a:srgbClr val="DCE7EF"/>
                </a:solidFill>
                <a:latin typeface="Consolas"/>
                <a:ea typeface="Consolas"/>
                <a:cs typeface="Consolas"/>
                <a:sym typeface="Consolas"/>
              </a:rPr>
              <a:t>  </a:t>
            </a:r>
            <a:r>
              <a:rPr lang="en-US" sz="1400" b="0" i="0" u="none" strike="noStrike" cap="none" dirty="0">
                <a:solidFill>
                  <a:srgbClr val="7C8FA0"/>
                </a:solidFill>
                <a:latin typeface="Consolas"/>
                <a:ea typeface="Consolas"/>
                <a:cs typeface="Consolas"/>
                <a:sym typeface="Consolas"/>
              </a:rPr>
              <a:t>actors · algorithms · deps · mergers</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78C0D0"/>
              </a:buClr>
              <a:buSzPts val="1050"/>
              <a:buFont typeface="Consolas"/>
              <a:buNone/>
            </a:pPr>
            <a:r>
              <a:rPr lang="en-US" sz="1400" b="1" i="0" u="none" strike="noStrike" cap="none" dirty="0">
                <a:solidFill>
                  <a:srgbClr val="78C0D0"/>
                </a:solidFill>
                <a:latin typeface="Consolas"/>
                <a:ea typeface="Consolas"/>
                <a:cs typeface="Consolas"/>
                <a:sym typeface="Consolas"/>
              </a:rPr>
              <a:t>├─ </a:t>
            </a:r>
            <a:r>
              <a:rPr lang="en-US" sz="1400" b="1" i="0" u="none" strike="noStrike" cap="none" dirty="0" err="1">
                <a:solidFill>
                  <a:srgbClr val="78C0D0"/>
                </a:solidFill>
                <a:latin typeface="Consolas"/>
                <a:ea typeface="Consolas"/>
                <a:cs typeface="Consolas"/>
                <a:sym typeface="Consolas"/>
              </a:rPr>
              <a:t>test_hybrid_hcdwf.ymmsl</a:t>
            </a:r>
            <a:r>
              <a:rPr lang="en-US" sz="1400" b="1" i="0" u="none" strike="noStrike" cap="none" dirty="0">
                <a:solidFill>
                  <a:srgbClr val="78C0D0"/>
                </a:solidFill>
                <a:latin typeface="Consolas"/>
                <a:ea typeface="Consolas"/>
                <a:cs typeface="Consolas"/>
                <a:sym typeface="Consolas"/>
              </a:rPr>
              <a:t>       </a:t>
            </a:r>
            <a:r>
              <a:rPr lang="en-US" sz="1400" b="0" i="0" u="none" strike="noStrike" cap="none" dirty="0">
                <a:solidFill>
                  <a:srgbClr val="7C8FA0"/>
                </a:solidFill>
                <a:latin typeface="Consolas"/>
                <a:ea typeface="Consolas"/>
                <a:cs typeface="Consolas"/>
                <a:sym typeface="Consolas"/>
              </a:rPr>
              <a:t>default Hybrid </a:t>
            </a:r>
            <a:r>
              <a:rPr lang="en-US" sz="1400" b="0" i="0" u="none" strike="noStrike" cap="none" dirty="0" err="1">
                <a:solidFill>
                  <a:srgbClr val="7C8FA0"/>
                </a:solidFill>
                <a:latin typeface="Consolas"/>
                <a:ea typeface="Consolas"/>
                <a:cs typeface="Consolas"/>
                <a:sym typeface="Consolas"/>
              </a:rPr>
              <a:t>yMMSL</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C9A26B"/>
              </a:buClr>
              <a:buSzPts val="1050"/>
              <a:buFont typeface="Consolas"/>
              <a:buNone/>
            </a:pPr>
            <a:r>
              <a:rPr lang="en-US" sz="1400" b="1" i="0" u="none" strike="noStrike" cap="none" dirty="0">
                <a:solidFill>
                  <a:srgbClr val="C9A26B"/>
                </a:solidFill>
                <a:latin typeface="Consolas"/>
                <a:ea typeface="Consolas"/>
                <a:cs typeface="Consolas"/>
                <a:sym typeface="Consolas"/>
              </a:rPr>
              <a:t>├─ test_m3_pure.ymmsl            </a:t>
            </a:r>
            <a:r>
              <a:rPr lang="en-US" sz="1400" b="0" i="0" u="none" strike="noStrike" cap="none" dirty="0">
                <a:solidFill>
                  <a:srgbClr val="7C8FA0"/>
                </a:solidFill>
                <a:latin typeface="Consolas"/>
                <a:ea typeface="Consolas"/>
                <a:cs typeface="Consolas"/>
                <a:sym typeface="Consolas"/>
              </a:rPr>
              <a:t>Pure M3 full-chain </a:t>
            </a:r>
            <a:r>
              <a:rPr lang="en-US" sz="1400" b="0" i="0" u="none" strike="noStrike" cap="none" dirty="0" err="1">
                <a:solidFill>
                  <a:srgbClr val="7C8FA0"/>
                </a:solidFill>
                <a:latin typeface="Consolas"/>
                <a:ea typeface="Consolas"/>
                <a:cs typeface="Consolas"/>
                <a:sym typeface="Consolas"/>
              </a:rPr>
              <a:t>yMMSL</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DCE7EF"/>
              </a:buClr>
              <a:buSzPts val="1050"/>
              <a:buFont typeface="Consolas"/>
              <a:buNone/>
            </a:pPr>
            <a:r>
              <a:rPr lang="en-US" sz="1400" b="0" i="0" u="none" strike="noStrike" cap="none" dirty="0">
                <a:solidFill>
                  <a:srgbClr val="DCE7EF"/>
                </a:solidFill>
                <a:latin typeface="Consolas"/>
                <a:ea typeface="Consolas"/>
                <a:cs typeface="Consolas"/>
                <a:sym typeface="Consolas"/>
              </a:rPr>
              <a:t>├─ config_hcd_iter_sdcc.sh       </a:t>
            </a:r>
            <a:r>
              <a:rPr lang="en-US" sz="1400" b="0" i="0" u="none" strike="noStrike" cap="none" dirty="0">
                <a:solidFill>
                  <a:srgbClr val="7C8FA0"/>
                </a:solidFill>
                <a:latin typeface="Consolas"/>
                <a:ea typeface="Consolas"/>
                <a:cs typeface="Consolas"/>
                <a:sym typeface="Consolas"/>
              </a:rPr>
              <a:t>DD 4.1.0 / IMAS-Python 2.x / M3 setup</a:t>
            </a:r>
            <a:endParaRPr sz="1400" b="0" i="0" u="none" strike="noStrike" cap="none" dirty="0">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rgbClr val="8FD0A8"/>
              </a:buClr>
              <a:buSzPts val="1050"/>
              <a:buFont typeface="Consolas"/>
              <a:buNone/>
            </a:pPr>
            <a:r>
              <a:rPr lang="en-US" sz="1400" b="1" i="0" u="none" strike="noStrike" cap="none" dirty="0">
                <a:solidFill>
                  <a:srgbClr val="8FD0A8"/>
                </a:solidFill>
                <a:latin typeface="Consolas"/>
                <a:ea typeface="Consolas"/>
                <a:cs typeface="Consolas"/>
                <a:sym typeface="Consolas"/>
              </a:rPr>
              <a:t>└─ tests/m3_hybrid/</a:t>
            </a:r>
            <a:endParaRPr sz="1400" b="0" i="0" u="none" strike="noStrike" cap="none" dirty="0">
              <a:solidFill>
                <a:schemeClr val="dk1"/>
              </a:solidFill>
              <a:latin typeface="Calibri"/>
              <a:ea typeface="Calibri"/>
              <a:cs typeface="Calibri"/>
              <a:sym typeface="Calibri"/>
            </a:endParaRPr>
          </a:p>
        </p:txBody>
      </p:sp>
      <p:sp>
        <p:nvSpPr>
          <p:cNvPr id="294" name="Google Shape;294;p10"/>
          <p:cNvSpPr/>
          <p:nvPr/>
        </p:nvSpPr>
        <p:spPr>
          <a:xfrm>
            <a:off x="8211312" y="1691640"/>
            <a:ext cx="3383280" cy="1645920"/>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0"/>
          <p:cNvSpPr/>
          <p:nvPr/>
        </p:nvSpPr>
        <p:spPr>
          <a:xfrm>
            <a:off x="8211312" y="1691640"/>
            <a:ext cx="64008" cy="1645920"/>
          </a:xfrm>
          <a:prstGeom prst="rect">
            <a:avLst/>
          </a:prstGeom>
          <a:solidFill>
            <a:srgbClr val="5E6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0"/>
          <p:cNvSpPr/>
          <p:nvPr/>
        </p:nvSpPr>
        <p:spPr>
          <a:xfrm>
            <a:off x="8394192" y="1828800"/>
            <a:ext cx="306324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C4A57"/>
              </a:buClr>
              <a:buSzPts val="1250"/>
              <a:buFont typeface="Trebuchet MS"/>
              <a:buNone/>
            </a:pPr>
            <a:r>
              <a:rPr lang="en-US" sz="1600" b="1" i="0" u="none" strike="noStrike" cap="none">
                <a:solidFill>
                  <a:srgbClr val="3C4A57"/>
                </a:solidFill>
                <a:latin typeface="Trebuchet MS"/>
                <a:ea typeface="Trebuchet MS"/>
                <a:cs typeface="Trebuchet MS"/>
                <a:sym typeface="Trebuchet MS"/>
              </a:rPr>
              <a:t>Colour key</a:t>
            </a:r>
            <a:endParaRPr sz="1600" b="0" i="0" u="none" strike="noStrike" cap="none">
              <a:solidFill>
                <a:schemeClr val="dk1"/>
              </a:solidFill>
              <a:latin typeface="Calibri"/>
              <a:ea typeface="Calibri"/>
              <a:cs typeface="Calibri"/>
              <a:sym typeface="Calibri"/>
            </a:endParaRPr>
          </a:p>
        </p:txBody>
      </p:sp>
      <p:sp>
        <p:nvSpPr>
          <p:cNvPr id="297" name="Google Shape;297;p10"/>
          <p:cNvSpPr/>
          <p:nvPr/>
        </p:nvSpPr>
        <p:spPr>
          <a:xfrm>
            <a:off x="8412480" y="2185416"/>
            <a:ext cx="146304" cy="146304"/>
          </a:xfrm>
          <a:prstGeom prst="rect">
            <a:avLst/>
          </a:prstGeom>
          <a:solidFill>
            <a:srgbClr val="8FD0A8"/>
          </a:solidFill>
          <a:ln w="9525" cap="flat" cmpd="sng">
            <a:solidFill>
              <a:srgbClr val="C2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0"/>
          <p:cNvSpPr/>
          <p:nvPr/>
        </p:nvSpPr>
        <p:spPr>
          <a:xfrm>
            <a:off x="8631936" y="2139696"/>
            <a:ext cx="283464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B3A57"/>
              </a:buClr>
              <a:buSzPts val="1150"/>
              <a:buFont typeface="Calibri"/>
              <a:buNone/>
            </a:pPr>
            <a:r>
              <a:rPr lang="en-US" sz="1400" b="0" i="0" u="none" strike="noStrike" cap="none">
                <a:solidFill>
                  <a:srgbClr val="1B3A57"/>
                </a:solidFill>
                <a:latin typeface="Calibri"/>
                <a:ea typeface="Calibri"/>
                <a:cs typeface="Calibri"/>
                <a:sym typeface="Calibri"/>
              </a:rPr>
              <a:t>directory</a:t>
            </a:r>
            <a:endParaRPr sz="1400" b="0" i="0" u="none" strike="noStrike" cap="none">
              <a:solidFill>
                <a:schemeClr val="dk1"/>
              </a:solidFill>
              <a:latin typeface="Calibri"/>
              <a:ea typeface="Calibri"/>
              <a:cs typeface="Calibri"/>
              <a:sym typeface="Calibri"/>
            </a:endParaRPr>
          </a:p>
        </p:txBody>
      </p:sp>
      <p:sp>
        <p:nvSpPr>
          <p:cNvPr id="299" name="Google Shape;299;p10"/>
          <p:cNvSpPr/>
          <p:nvPr/>
        </p:nvSpPr>
        <p:spPr>
          <a:xfrm>
            <a:off x="8412480" y="2459736"/>
            <a:ext cx="146304" cy="146304"/>
          </a:xfrm>
          <a:prstGeom prst="rect">
            <a:avLst/>
          </a:prstGeom>
          <a:solidFill>
            <a:srgbClr val="78C0D0"/>
          </a:solidFill>
          <a:ln w="9525" cap="flat" cmpd="sng">
            <a:solidFill>
              <a:srgbClr val="C2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0"/>
          <p:cNvSpPr/>
          <p:nvPr/>
        </p:nvSpPr>
        <p:spPr>
          <a:xfrm>
            <a:off x="8631936" y="2414016"/>
            <a:ext cx="283464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B3A57"/>
              </a:buClr>
              <a:buSzPts val="1150"/>
              <a:buFont typeface="Calibri"/>
              <a:buNone/>
            </a:pPr>
            <a:r>
              <a:rPr lang="en-US" sz="1400" b="0" i="0" u="none" strike="noStrike" cap="none" dirty="0">
                <a:solidFill>
                  <a:srgbClr val="1B3A57"/>
                </a:solidFill>
                <a:latin typeface="Calibri"/>
                <a:ea typeface="Calibri"/>
                <a:cs typeface="Calibri"/>
                <a:sym typeface="Calibri"/>
              </a:rPr>
              <a:t>Hybrid M3 file</a:t>
            </a:r>
            <a:endParaRPr sz="1400" b="0" i="0" u="none" strike="noStrike" cap="none" dirty="0">
              <a:solidFill>
                <a:schemeClr val="dk1"/>
              </a:solidFill>
              <a:latin typeface="Calibri"/>
              <a:ea typeface="Calibri"/>
              <a:cs typeface="Calibri"/>
              <a:sym typeface="Calibri"/>
            </a:endParaRPr>
          </a:p>
        </p:txBody>
      </p:sp>
      <p:sp>
        <p:nvSpPr>
          <p:cNvPr id="301" name="Google Shape;301;p10"/>
          <p:cNvSpPr/>
          <p:nvPr/>
        </p:nvSpPr>
        <p:spPr>
          <a:xfrm>
            <a:off x="8412480" y="2734056"/>
            <a:ext cx="146304" cy="146304"/>
          </a:xfrm>
          <a:prstGeom prst="rect">
            <a:avLst/>
          </a:prstGeom>
          <a:solidFill>
            <a:srgbClr val="C9A26B"/>
          </a:solidFill>
          <a:ln w="9525" cap="flat" cmpd="sng">
            <a:solidFill>
              <a:srgbClr val="C2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0"/>
          <p:cNvSpPr/>
          <p:nvPr/>
        </p:nvSpPr>
        <p:spPr>
          <a:xfrm>
            <a:off x="8631936" y="2688336"/>
            <a:ext cx="283464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B3A57"/>
              </a:buClr>
              <a:buSzPts val="1150"/>
              <a:buFont typeface="Calibri"/>
              <a:buNone/>
            </a:pPr>
            <a:r>
              <a:rPr lang="en-US" sz="1400" b="0" i="0" u="none" strike="noStrike" cap="none">
                <a:solidFill>
                  <a:srgbClr val="1B3A57"/>
                </a:solidFill>
                <a:latin typeface="Calibri"/>
                <a:ea typeface="Calibri"/>
                <a:cs typeface="Calibri"/>
                <a:sym typeface="Calibri"/>
              </a:rPr>
              <a:t>Pure M3 file</a:t>
            </a:r>
            <a:endParaRPr sz="1400" b="0" i="0" u="none" strike="noStrike" cap="none">
              <a:solidFill>
                <a:schemeClr val="dk1"/>
              </a:solidFill>
              <a:latin typeface="Calibri"/>
              <a:ea typeface="Calibri"/>
              <a:cs typeface="Calibri"/>
              <a:sym typeface="Calibri"/>
            </a:endParaRPr>
          </a:p>
        </p:txBody>
      </p:sp>
      <p:sp>
        <p:nvSpPr>
          <p:cNvPr id="303" name="Google Shape;303;p10"/>
          <p:cNvSpPr/>
          <p:nvPr/>
        </p:nvSpPr>
        <p:spPr>
          <a:xfrm>
            <a:off x="8412480" y="3008376"/>
            <a:ext cx="146304" cy="146304"/>
          </a:xfrm>
          <a:prstGeom prst="rect">
            <a:avLst/>
          </a:prstGeom>
          <a:solidFill>
            <a:srgbClr val="9FB0BF"/>
          </a:solidFill>
          <a:ln w="9525" cap="flat" cmpd="sng">
            <a:solidFill>
              <a:srgbClr val="C2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0"/>
          <p:cNvSpPr/>
          <p:nvPr/>
        </p:nvSpPr>
        <p:spPr>
          <a:xfrm>
            <a:off x="8631936" y="2962656"/>
            <a:ext cx="283464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B3A57"/>
              </a:buClr>
              <a:buSzPts val="1150"/>
              <a:buFont typeface="Calibri"/>
              <a:buNone/>
            </a:pPr>
            <a:r>
              <a:rPr lang="en-US" sz="1400" b="0" i="0" u="none" strike="noStrike" cap="none">
                <a:solidFill>
                  <a:srgbClr val="1B3A57"/>
                </a:solidFill>
                <a:latin typeface="Calibri"/>
                <a:ea typeface="Calibri"/>
                <a:cs typeface="Calibri"/>
                <a:sym typeface="Calibri"/>
              </a:rPr>
              <a:t>shared / legacy</a:t>
            </a:r>
            <a:endParaRPr sz="1400" b="0" i="0" u="none" strike="noStrike" cap="none">
              <a:solidFill>
                <a:schemeClr val="dk1"/>
              </a:solidFill>
              <a:latin typeface="Calibri"/>
              <a:ea typeface="Calibri"/>
              <a:cs typeface="Calibri"/>
              <a:sym typeface="Calibri"/>
            </a:endParaRPr>
          </a:p>
        </p:txBody>
      </p:sp>
      <p:sp>
        <p:nvSpPr>
          <p:cNvPr id="305" name="Google Shape;305;p10"/>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306" name="Google Shape;306;p10"/>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12</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101"/>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02" name="s102"/>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RESULTS</a:t>
            </a:r>
            <a:endParaRPr/>
          </a:p>
        </p:txBody>
      </p:sp>
      <p:sp>
        <p:nvSpPr>
          <p:cNvPr id="103" name="s103"/>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a:solidFill>
                  <a:srgbClr val="12263A"/>
                </a:solidFill>
                <a:latin typeface="Trebuchet MS"/>
                <a:ea typeface="Trebuchet MS"/>
                <a:cs typeface="Trebuchet MS"/>
                <a:sym typeface="Trebuchet MS"/>
              </a:rPr>
              <a:t>Validated ITER run — what the workflow produces</a:t>
            </a:r>
            <a:endParaRPr/>
          </a:p>
        </p:txBody>
      </p:sp>
      <p:sp>
        <p:nvSpPr>
          <p:cNvPr id="104" name="s104"/>
          <p:cNvSpPr/>
          <p:nvPr/>
        </p:nvSpPr>
        <p:spPr>
          <a:xfrm>
            <a:off x="548640" y="1340000"/>
            <a:ext cx="1115568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300" b="0" i="1">
                <a:solidFill>
                  <a:srgbClr val="5C6B7A"/>
                </a:solidFill>
                <a:latin typeface="Calibri"/>
                <a:ea typeface="Calibri"/>
                <a:cs typeface="Calibri"/>
                <a:sym typeface="Calibri"/>
              </a:rPr>
              <a:t>A validated Hybrid M3 run — EC + IC + Fokker–Planck on a time-evolving ITER plasma</a:t>
            </a:r>
            <a:endParaRPr/>
          </a:p>
        </p:txBody>
      </p:sp>
      <p:sp>
        <p:nvSpPr>
          <p:cNvPr id="110" name="s110"/>
          <p:cNvSpPr/>
          <p:nvPr/>
        </p:nvSpPr>
        <p:spPr>
          <a:xfrm>
            <a:off x="7450000" y="1780000"/>
            <a:ext cx="4193360" cy="28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100" b="1" i="0" spc="80" dirty="0">
                <a:solidFill>
                  <a:srgbClr val="1C7293"/>
                </a:solidFill>
                <a:latin typeface="Trebuchet MS"/>
                <a:ea typeface="Trebuchet MS"/>
                <a:cs typeface="Trebuchet MS"/>
                <a:sym typeface="Trebuchet MS"/>
              </a:rPr>
              <a:t>The Output</a:t>
            </a:r>
            <a:endParaRPr lang="en-US" dirty="0"/>
          </a:p>
        </p:txBody>
      </p:sp>
      <p:sp>
        <p:nvSpPr>
          <p:cNvPr id="111" name="s111"/>
          <p:cNvSpPr/>
          <p:nvPr/>
        </p:nvSpPr>
        <p:spPr>
          <a:xfrm>
            <a:off x="7450000" y="2140000"/>
            <a:ext cx="4193360" cy="6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12" name="s112"/>
          <p:cNvSpPr/>
          <p:nvPr/>
        </p:nvSpPr>
        <p:spPr>
          <a:xfrm>
            <a:off x="7630000" y="2230000"/>
            <a:ext cx="3833360" cy="2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400" b="1" i="0">
                <a:solidFill>
                  <a:srgbClr val="12263A"/>
                </a:solidFill>
                <a:latin typeface="Calibri"/>
                <a:ea typeface="Calibri"/>
                <a:cs typeface="Calibri"/>
                <a:sym typeface="Calibri"/>
              </a:rPr>
              <a:t>Equilibrium</a:t>
            </a:r>
            <a:endParaRPr sz="2400"/>
          </a:p>
        </p:txBody>
      </p:sp>
      <p:sp>
        <p:nvSpPr>
          <p:cNvPr id="113" name="s113"/>
          <p:cNvSpPr/>
          <p:nvPr/>
        </p:nvSpPr>
        <p:spPr>
          <a:xfrm>
            <a:off x="7630000" y="2480000"/>
            <a:ext cx="3833360" cy="280000"/>
          </a:xfrm>
          <a:prstGeom prst="rect">
            <a:avLst/>
          </a:prstGeom>
          <a:noFill/>
          <a:ln>
            <a:noFill/>
          </a:ln>
        </p:spPr>
        <p:txBody>
          <a:bodyPr wrap="square" lIns="0" tIns="0" rIns="0" bIns="0" anchor="t" anchorCtr="0">
            <a:noAutofit/>
          </a:bodyPr>
          <a:lstStyle/>
          <a:p>
            <a:pPr marL="0" indent="0" algn="l" rtl="0">
              <a:lnSpc>
                <a:spcPct val="100000"/>
              </a:lnSpc>
              <a:spcBef>
                <a:spcPts val="0"/>
              </a:spcBef>
              <a:spcAft>
                <a:spcPts val="0"/>
              </a:spcAft>
              <a:buNone/>
            </a:pPr>
            <a:r>
              <a:rPr lang="en-US" sz="1050" b="0" i="0">
                <a:solidFill>
                  <a:srgbClr val="5C6B7A"/>
                </a:solidFill>
                <a:latin typeface="Calibri"/>
                <a:ea typeface="Calibri"/>
                <a:cs typeface="Calibri"/>
                <a:sym typeface="Calibri"/>
              </a:rPr>
              <a:t>the plasma boundary and flux surfaces evolve over the pulse</a:t>
            </a:r>
            <a:endParaRPr sz="2400"/>
          </a:p>
        </p:txBody>
      </p:sp>
      <p:sp>
        <p:nvSpPr>
          <p:cNvPr id="114" name="s114"/>
          <p:cNvSpPr/>
          <p:nvPr/>
        </p:nvSpPr>
        <p:spPr>
          <a:xfrm>
            <a:off x="7450000" y="2880000"/>
            <a:ext cx="4193360" cy="6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15" name="s115"/>
          <p:cNvSpPr/>
          <p:nvPr/>
        </p:nvSpPr>
        <p:spPr>
          <a:xfrm>
            <a:off x="7630000" y="2970000"/>
            <a:ext cx="3833360" cy="2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400" b="1" i="0">
                <a:solidFill>
                  <a:srgbClr val="12263A"/>
                </a:solidFill>
                <a:latin typeface="Calibri"/>
                <a:ea typeface="Calibri"/>
                <a:cs typeface="Calibri"/>
                <a:sym typeface="Calibri"/>
              </a:rPr>
              <a:t>Absorbed power</a:t>
            </a:r>
            <a:endParaRPr sz="2400"/>
          </a:p>
        </p:txBody>
      </p:sp>
      <p:sp>
        <p:nvSpPr>
          <p:cNvPr id="116" name="s116"/>
          <p:cNvSpPr/>
          <p:nvPr/>
        </p:nvSpPr>
        <p:spPr>
          <a:xfrm>
            <a:off x="7630000" y="3220000"/>
            <a:ext cx="3833360" cy="280000"/>
          </a:xfrm>
          <a:prstGeom prst="rect">
            <a:avLst/>
          </a:prstGeom>
          <a:noFill/>
          <a:ln>
            <a:noFill/>
          </a:ln>
        </p:spPr>
        <p:txBody>
          <a:bodyPr wrap="square" lIns="0" tIns="0" rIns="0" bIns="0" anchor="t" anchorCtr="0">
            <a:noAutofit/>
          </a:bodyPr>
          <a:lstStyle/>
          <a:p>
            <a:pPr marL="0" indent="0" algn="l" rtl="0">
              <a:lnSpc>
                <a:spcPct val="100000"/>
              </a:lnSpc>
              <a:spcBef>
                <a:spcPts val="0"/>
              </a:spcBef>
              <a:spcAft>
                <a:spcPts val="0"/>
              </a:spcAft>
              <a:buNone/>
            </a:pPr>
            <a:r>
              <a:rPr lang="en-US" sz="1050" b="0" i="0" dirty="0">
                <a:solidFill>
                  <a:srgbClr val="5C6B7A"/>
                </a:solidFill>
                <a:latin typeface="Calibri"/>
                <a:ea typeface="Calibri"/>
                <a:cs typeface="Calibri"/>
                <a:sym typeface="Calibri"/>
              </a:rPr>
              <a:t>EC (TORBEAM) and IC (CYRANO) deposition, slice by slice</a:t>
            </a:r>
            <a:endParaRPr sz="2400" dirty="0"/>
          </a:p>
        </p:txBody>
      </p:sp>
      <p:sp>
        <p:nvSpPr>
          <p:cNvPr id="117" name="s117"/>
          <p:cNvSpPr/>
          <p:nvPr/>
        </p:nvSpPr>
        <p:spPr>
          <a:xfrm>
            <a:off x="7450000" y="3620000"/>
            <a:ext cx="4193360" cy="6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18" name="s118"/>
          <p:cNvSpPr/>
          <p:nvPr/>
        </p:nvSpPr>
        <p:spPr>
          <a:xfrm>
            <a:off x="7630000" y="3710000"/>
            <a:ext cx="3833360" cy="2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400" b="1" i="0">
                <a:solidFill>
                  <a:srgbClr val="12263A"/>
                </a:solidFill>
                <a:latin typeface="Calibri"/>
                <a:ea typeface="Calibri"/>
                <a:cs typeface="Calibri"/>
                <a:sym typeface="Calibri"/>
              </a:rPr>
              <a:t>Driven current &amp; sources</a:t>
            </a:r>
            <a:endParaRPr sz="2400"/>
          </a:p>
        </p:txBody>
      </p:sp>
      <p:sp>
        <p:nvSpPr>
          <p:cNvPr id="119" name="s119"/>
          <p:cNvSpPr/>
          <p:nvPr/>
        </p:nvSpPr>
        <p:spPr>
          <a:xfrm>
            <a:off x="7630000" y="3960000"/>
            <a:ext cx="3833360" cy="280000"/>
          </a:xfrm>
          <a:prstGeom prst="rect">
            <a:avLst/>
          </a:prstGeom>
          <a:noFill/>
          <a:ln>
            <a:noFill/>
          </a:ln>
        </p:spPr>
        <p:txBody>
          <a:bodyPr wrap="square" lIns="0" tIns="0" rIns="0" bIns="0" anchor="t" anchorCtr="0">
            <a:noAutofit/>
          </a:bodyPr>
          <a:lstStyle/>
          <a:p>
            <a:pPr marL="0" indent="0" algn="l" rtl="0">
              <a:lnSpc>
                <a:spcPct val="100000"/>
              </a:lnSpc>
              <a:spcBef>
                <a:spcPts val="0"/>
              </a:spcBef>
              <a:spcAft>
                <a:spcPts val="0"/>
              </a:spcAft>
              <a:buNone/>
            </a:pPr>
            <a:r>
              <a:rPr lang="en-US" sz="1050" b="0" i="0">
                <a:solidFill>
                  <a:srgbClr val="5C6B7A"/>
                </a:solidFill>
                <a:latin typeface="Calibri"/>
                <a:ea typeface="Calibri"/>
                <a:cs typeface="Calibri"/>
                <a:sym typeface="Calibri"/>
              </a:rPr>
              <a:t>FoPla + hcd2core_sources turn waves into core_sources profiles</a:t>
            </a:r>
            <a:endParaRPr sz="2400"/>
          </a:p>
        </p:txBody>
      </p:sp>
      <p:pic>
        <p:nvPicPr>
          <p:cNvPr id="2050" name="Picture 2">
            <a:extLst>
              <a:ext uri="{FF2B5EF4-FFF2-40B4-BE49-F238E27FC236}">
                <a16:creationId xmlns:a16="http://schemas.microsoft.com/office/drawing/2014/main" id="{17734028-0F9F-14CA-C9BB-80C29AFDBB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7155" r="2778"/>
          <a:stretch>
            <a:fillRect/>
          </a:stretch>
        </p:blipFill>
        <p:spPr bwMode="auto">
          <a:xfrm>
            <a:off x="7499424" y="4598068"/>
            <a:ext cx="4386432" cy="1989672"/>
          </a:xfrm>
          <a:prstGeom prst="rect">
            <a:avLst/>
          </a:prstGeom>
          <a:noFill/>
          <a:extLst>
            <a:ext uri="{909E8E84-426E-40DD-AFC4-6F175D3DCCD1}">
              <a14:hiddenFill xmlns:a14="http://schemas.microsoft.com/office/drawing/2010/main">
                <a:solidFill>
                  <a:srgbClr val="FFFFFF"/>
                </a:solidFill>
              </a14:hiddenFill>
            </a:ext>
          </a:extLst>
        </p:spPr>
      </p:pic>
      <p:sp>
        <p:nvSpPr>
          <p:cNvPr id="121" name="s121"/>
          <p:cNvSpPr/>
          <p:nvPr/>
        </p:nvSpPr>
        <p:spPr>
          <a:xfrm>
            <a:off x="7450000" y="4520000"/>
            <a:ext cx="4193360" cy="1902095"/>
          </a:xfrm>
          <a:prstGeom prst="rect">
            <a:avLst/>
          </a:prstGeom>
          <a:noFill/>
          <a:ln w="9525">
            <a:solidFill>
              <a:srgbClr val="D7DEE5"/>
            </a:solidFill>
            <a:prstDash val="solid"/>
          </a:ln>
        </p:spPr>
        <p:txBody>
          <a:bodyPr wrap="square" lIns="72000" tIns="36000" rIns="72000" bIns="36000" anchor="ctr" anchorCtr="0">
            <a:noAutofit/>
          </a:bodyPr>
          <a:lstStyle/>
          <a:p>
            <a:endParaRPr/>
          </a:p>
        </p:txBody>
      </p:sp>
      <p:sp>
        <p:nvSpPr>
          <p:cNvPr id="122" name="s122"/>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23" name="s123"/>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13</a:t>
            </a:r>
            <a:endParaRPr/>
          </a:p>
        </p:txBody>
      </p:sp>
      <p:pic>
        <p:nvPicPr>
          <p:cNvPr id="2" name="105102_run129_hcdwf_dt2_equilibrium_sources_movie">
            <a:hlinkClick r:id="" action="ppaction://media"/>
            <a:extLst>
              <a:ext uri="{FF2B5EF4-FFF2-40B4-BE49-F238E27FC236}">
                <a16:creationId xmlns:a16="http://schemas.microsoft.com/office/drawing/2014/main" id="{2BFA97E1-4BD1-4A84-7C2E-08C4D229527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1780000"/>
            <a:ext cx="7368030" cy="4129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9091">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124"/>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25" name="s125"/>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PERFORMANCE</a:t>
            </a:r>
            <a:endParaRPr/>
          </a:p>
        </p:txBody>
      </p:sp>
      <p:sp>
        <p:nvSpPr>
          <p:cNvPr id="126" name="s126"/>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a:solidFill>
                  <a:srgbClr val="12263A"/>
                </a:solidFill>
                <a:latin typeface="Trebuchet MS"/>
                <a:ea typeface="Trebuchet MS"/>
                <a:cs typeface="Trebuchet MS"/>
                <a:sym typeface="Trebuchet MS"/>
              </a:rPr>
              <a:t>Performance — the M3 layer costs almost nothing</a:t>
            </a:r>
            <a:endParaRPr/>
          </a:p>
        </p:txBody>
      </p:sp>
      <p:sp>
        <p:nvSpPr>
          <p:cNvPr id="129" name="s129"/>
          <p:cNvSpPr/>
          <p:nvPr/>
        </p:nvSpPr>
        <p:spPr>
          <a:xfrm>
            <a:off x="487680" y="1293266"/>
            <a:ext cx="9946488" cy="48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1" dirty="0">
                <a:solidFill>
                  <a:srgbClr val="5C6B7A"/>
                </a:solidFill>
                <a:latin typeface="Calibri"/>
                <a:ea typeface="Calibri"/>
                <a:cs typeface="Calibri"/>
                <a:sym typeface="Calibri"/>
              </a:rPr>
              <a:t>ITER case, 10–315 s, dt = 5 s → 62 time slices · TORBEAM (EC) + CYRANO (IC, </a:t>
            </a:r>
            <a:r>
              <a:rPr lang="en-US" sz="1400" b="0" i="1" dirty="0" err="1">
                <a:solidFill>
                  <a:srgbClr val="5C6B7A"/>
                </a:solidFill>
                <a:latin typeface="Calibri"/>
                <a:ea typeface="Calibri"/>
                <a:cs typeface="Calibri"/>
                <a:sym typeface="Calibri"/>
              </a:rPr>
              <a:t>Ntor</a:t>
            </a:r>
            <a:r>
              <a:rPr lang="en-US" sz="1400" b="0" i="1" dirty="0">
                <a:solidFill>
                  <a:srgbClr val="5C6B7A"/>
                </a:solidFill>
                <a:latin typeface="Calibri"/>
                <a:ea typeface="Calibri"/>
                <a:cs typeface="Calibri"/>
                <a:sym typeface="Calibri"/>
              </a:rPr>
              <a:t> = 35) · same inputs, same outputs in every mode</a:t>
            </a:r>
            <a:endParaRPr sz="3600" dirty="0"/>
          </a:p>
        </p:txBody>
      </p:sp>
      <p:sp>
        <p:nvSpPr>
          <p:cNvPr id="138" name="s138"/>
          <p:cNvSpPr/>
          <p:nvPr/>
        </p:nvSpPr>
        <p:spPr>
          <a:xfrm>
            <a:off x="548640" y="5740000"/>
            <a:ext cx="11094720" cy="480000"/>
          </a:xfrm>
          <a:prstGeom prst="rect">
            <a:avLst/>
          </a:prstGeom>
          <a:solidFill>
            <a:srgbClr val="12263A"/>
          </a:solidFill>
          <a:ln>
            <a:noFill/>
          </a:ln>
        </p:spPr>
        <p:txBody>
          <a:bodyPr wrap="square" lIns="72000" tIns="36000" rIns="72000" bIns="36000" anchor="ctr" anchorCtr="0">
            <a:noAutofit/>
          </a:bodyPr>
          <a:lstStyle/>
          <a:p>
            <a:endParaRPr/>
          </a:p>
        </p:txBody>
      </p:sp>
      <p:sp>
        <p:nvSpPr>
          <p:cNvPr id="139" name="s139"/>
          <p:cNvSpPr/>
          <p:nvPr/>
        </p:nvSpPr>
        <p:spPr>
          <a:xfrm>
            <a:off x="788640" y="5800000"/>
            <a:ext cx="10614720" cy="360000"/>
          </a:xfrm>
          <a:prstGeom prst="rect">
            <a:avLst/>
          </a:prstGeom>
          <a:noFill/>
          <a:ln>
            <a:noFill/>
          </a:ln>
        </p:spPr>
        <p:txBody>
          <a:bodyPr wrap="square" lIns="0" tIns="0" rIns="0" bIns="0" anchor="ctr" anchorCtr="0">
            <a:noAutofit/>
          </a:bodyPr>
          <a:lstStyle/>
          <a:p>
            <a:pPr marL="0" indent="0" algn="ctr" rtl="0">
              <a:spcBef>
                <a:spcPts val="0"/>
              </a:spcBef>
              <a:spcAft>
                <a:spcPts val="0"/>
              </a:spcAft>
              <a:buNone/>
            </a:pPr>
            <a:r>
              <a:rPr lang="en-US" sz="1150" b="0" i="0">
                <a:solidFill>
                  <a:srgbClr val="FFFFFF"/>
                </a:solidFill>
                <a:latin typeface="Calibri"/>
                <a:ea typeface="Calibri"/>
                <a:cs typeface="Calibri"/>
                <a:sym typeface="Calibri"/>
              </a:rPr>
              <a:t>Moving the M3 boundary does not move the bill — </a:t>
            </a:r>
            <a:r>
              <a:rPr lang="en-US" sz="1150" b="1" i="0">
                <a:solidFill>
                  <a:srgbClr val="FFFFFF"/>
                </a:solidFill>
                <a:latin typeface="Calibri"/>
                <a:ea typeface="Calibri"/>
                <a:cs typeface="Calibri"/>
                <a:sym typeface="Calibri"/>
              </a:rPr>
              <a:t>the physics actors dominate, exactly as before.</a:t>
            </a:r>
            <a:endParaRPr/>
          </a:p>
        </p:txBody>
      </p:sp>
      <p:sp>
        <p:nvSpPr>
          <p:cNvPr id="140" name="s140"/>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41" name="s141"/>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14</a:t>
            </a:r>
            <a:endParaRPr/>
          </a:p>
        </p:txBody>
      </p:sp>
      <p:pic>
        <p:nvPicPr>
          <p:cNvPr id="2" name="图片 1">
            <a:extLst>
              <a:ext uri="{FF2B5EF4-FFF2-40B4-BE49-F238E27FC236}">
                <a16:creationId xmlns:a16="http://schemas.microsoft.com/office/drawing/2014/main" id="{C1708B0F-7801-6912-79B0-1D86A4FC9746}"/>
              </a:ext>
            </a:extLst>
          </p:cNvPr>
          <p:cNvPicPr>
            <a:picLocks noChangeAspect="1"/>
          </p:cNvPicPr>
          <p:nvPr/>
        </p:nvPicPr>
        <p:blipFill>
          <a:blip r:embed="rId3"/>
          <a:srcRect l="1899" t="5600"/>
          <a:stretch>
            <a:fillRect/>
          </a:stretch>
        </p:blipFill>
        <p:spPr>
          <a:xfrm>
            <a:off x="1037002" y="1560966"/>
            <a:ext cx="8608729" cy="2661920"/>
          </a:xfrm>
          <a:prstGeom prst="rect">
            <a:avLst/>
          </a:prstGeom>
        </p:spPr>
      </p:pic>
      <p:sp>
        <p:nvSpPr>
          <p:cNvPr id="3" name="Shape 5">
            <a:extLst>
              <a:ext uri="{FF2B5EF4-FFF2-40B4-BE49-F238E27FC236}">
                <a16:creationId xmlns:a16="http://schemas.microsoft.com/office/drawing/2014/main" id="{17391539-BE12-73A8-326B-E277BAF2753A}"/>
              </a:ext>
            </a:extLst>
          </p:cNvPr>
          <p:cNvSpPr/>
          <p:nvPr/>
        </p:nvSpPr>
        <p:spPr>
          <a:xfrm>
            <a:off x="786384" y="4367868"/>
            <a:ext cx="182880" cy="182880"/>
          </a:xfrm>
          <a:prstGeom prst="rect">
            <a:avLst/>
          </a:prstGeom>
          <a:solidFill>
            <a:srgbClr val="2E73C0"/>
          </a:solidFill>
          <a:ln/>
        </p:spPr>
      </p:sp>
      <p:sp>
        <p:nvSpPr>
          <p:cNvPr id="4" name="Text 6">
            <a:extLst>
              <a:ext uri="{FF2B5EF4-FFF2-40B4-BE49-F238E27FC236}">
                <a16:creationId xmlns:a16="http://schemas.microsoft.com/office/drawing/2014/main" id="{0E5E2001-7F77-9429-9C62-F677614D6539}"/>
              </a:ext>
            </a:extLst>
          </p:cNvPr>
          <p:cNvSpPr/>
          <p:nvPr/>
        </p:nvSpPr>
        <p:spPr>
          <a:xfrm>
            <a:off x="1115568" y="4303860"/>
            <a:ext cx="2075688" cy="378644"/>
          </a:xfrm>
          <a:prstGeom prst="rect">
            <a:avLst/>
          </a:prstGeom>
          <a:noFill/>
          <a:ln/>
        </p:spPr>
        <p:txBody>
          <a:bodyPr wrap="square" lIns="0" tIns="0" rIns="0" bIns="0" rtlCol="0" anchor="ctr"/>
          <a:lstStyle/>
          <a:p>
            <a:pPr marL="0" indent="0" algn="l">
              <a:buNone/>
            </a:pPr>
            <a:r>
              <a:rPr lang="en-US" sz="1300" dirty="0">
                <a:solidFill>
                  <a:srgbClr val="1F2937"/>
                </a:solidFill>
                <a:latin typeface="Calibri" pitchFamily="34" charset="0"/>
                <a:ea typeface="Calibri" pitchFamily="34" charset="-122"/>
                <a:cs typeface="Calibri" pitchFamily="34" charset="-120"/>
              </a:rPr>
              <a:t>Physics / actor critical path</a:t>
            </a:r>
            <a:endParaRPr lang="en-US" sz="1300" dirty="0"/>
          </a:p>
        </p:txBody>
      </p:sp>
      <p:sp>
        <p:nvSpPr>
          <p:cNvPr id="5" name="Shape 7">
            <a:extLst>
              <a:ext uri="{FF2B5EF4-FFF2-40B4-BE49-F238E27FC236}">
                <a16:creationId xmlns:a16="http://schemas.microsoft.com/office/drawing/2014/main" id="{85467CB2-D042-2D1F-B5E5-BCCBC574F4D9}"/>
              </a:ext>
            </a:extLst>
          </p:cNvPr>
          <p:cNvSpPr/>
          <p:nvPr/>
        </p:nvSpPr>
        <p:spPr>
          <a:xfrm>
            <a:off x="786384" y="4797384"/>
            <a:ext cx="182880" cy="182880"/>
          </a:xfrm>
          <a:prstGeom prst="rect">
            <a:avLst/>
          </a:prstGeom>
          <a:solidFill>
            <a:srgbClr val="86B83B"/>
          </a:solidFill>
          <a:ln/>
        </p:spPr>
      </p:sp>
      <p:sp>
        <p:nvSpPr>
          <p:cNvPr id="7" name="Text 8">
            <a:extLst>
              <a:ext uri="{FF2B5EF4-FFF2-40B4-BE49-F238E27FC236}">
                <a16:creationId xmlns:a16="http://schemas.microsoft.com/office/drawing/2014/main" id="{4973778F-9C96-7995-04FB-69A7237E17A6}"/>
              </a:ext>
            </a:extLst>
          </p:cNvPr>
          <p:cNvSpPr/>
          <p:nvPr/>
        </p:nvSpPr>
        <p:spPr>
          <a:xfrm>
            <a:off x="1115568" y="4733376"/>
            <a:ext cx="2410968" cy="309708"/>
          </a:xfrm>
          <a:prstGeom prst="rect">
            <a:avLst/>
          </a:prstGeom>
          <a:noFill/>
          <a:ln/>
        </p:spPr>
        <p:txBody>
          <a:bodyPr wrap="square" lIns="0" tIns="0" rIns="0" bIns="0" rtlCol="0" anchor="ctr"/>
          <a:lstStyle/>
          <a:p>
            <a:pPr marL="0" indent="0" algn="l">
              <a:buNone/>
            </a:pPr>
            <a:r>
              <a:rPr lang="en-US" sz="1300" dirty="0">
                <a:solidFill>
                  <a:srgbClr val="1F2937"/>
                </a:solidFill>
                <a:latin typeface="Calibri" pitchFamily="34" charset="0"/>
                <a:ea typeface="Calibri" pitchFamily="34" charset="-122"/>
                <a:cs typeface="Calibri" pitchFamily="34" charset="-120"/>
              </a:rPr>
              <a:t>Driver IDS/IMAS prep-write/misc</a:t>
            </a:r>
            <a:endParaRPr lang="en-US" sz="1300" dirty="0"/>
          </a:p>
        </p:txBody>
      </p:sp>
      <p:sp>
        <p:nvSpPr>
          <p:cNvPr id="8" name="Shape 9">
            <a:extLst>
              <a:ext uri="{FF2B5EF4-FFF2-40B4-BE49-F238E27FC236}">
                <a16:creationId xmlns:a16="http://schemas.microsoft.com/office/drawing/2014/main" id="{892C4DEB-1E01-5EB2-150D-79F28743E6D2}"/>
              </a:ext>
            </a:extLst>
          </p:cNvPr>
          <p:cNvSpPr/>
          <p:nvPr/>
        </p:nvSpPr>
        <p:spPr>
          <a:xfrm>
            <a:off x="4730019" y="4410212"/>
            <a:ext cx="182880" cy="182880"/>
          </a:xfrm>
          <a:prstGeom prst="rect">
            <a:avLst/>
          </a:prstGeom>
          <a:solidFill>
            <a:srgbClr val="F3C212"/>
          </a:solidFill>
          <a:ln/>
        </p:spPr>
      </p:sp>
      <p:sp>
        <p:nvSpPr>
          <p:cNvPr id="9" name="Text 10">
            <a:extLst>
              <a:ext uri="{FF2B5EF4-FFF2-40B4-BE49-F238E27FC236}">
                <a16:creationId xmlns:a16="http://schemas.microsoft.com/office/drawing/2014/main" id="{BBA1650A-A288-26C3-5105-7BB68D3EC6FE}"/>
              </a:ext>
            </a:extLst>
          </p:cNvPr>
          <p:cNvSpPr/>
          <p:nvPr/>
        </p:nvSpPr>
        <p:spPr>
          <a:xfrm>
            <a:off x="5059203" y="4346204"/>
            <a:ext cx="1679448" cy="321480"/>
          </a:xfrm>
          <a:prstGeom prst="rect">
            <a:avLst/>
          </a:prstGeom>
          <a:noFill/>
          <a:ln/>
        </p:spPr>
        <p:txBody>
          <a:bodyPr wrap="square" lIns="0" tIns="0" rIns="0" bIns="0" rtlCol="0" anchor="ctr"/>
          <a:lstStyle/>
          <a:p>
            <a:pPr marL="0" indent="0" algn="l">
              <a:buNone/>
            </a:pPr>
            <a:r>
              <a:rPr lang="en-US" sz="1300" dirty="0">
                <a:solidFill>
                  <a:srgbClr val="1F2937"/>
                </a:solidFill>
                <a:latin typeface="Calibri" pitchFamily="34" charset="0"/>
                <a:ea typeface="Calibri" pitchFamily="34" charset="-122"/>
                <a:cs typeface="Calibri" pitchFamily="34" charset="-120"/>
              </a:rPr>
              <a:t>Explicit M3 transfer</a:t>
            </a:r>
            <a:endParaRPr lang="en-US" sz="1300" dirty="0"/>
          </a:p>
        </p:txBody>
      </p:sp>
      <p:sp>
        <p:nvSpPr>
          <p:cNvPr id="10" name="Shape 11">
            <a:extLst>
              <a:ext uri="{FF2B5EF4-FFF2-40B4-BE49-F238E27FC236}">
                <a16:creationId xmlns:a16="http://schemas.microsoft.com/office/drawing/2014/main" id="{994F8C9E-527A-925A-825F-EEC35BB6E02B}"/>
              </a:ext>
            </a:extLst>
          </p:cNvPr>
          <p:cNvSpPr/>
          <p:nvPr/>
        </p:nvSpPr>
        <p:spPr>
          <a:xfrm>
            <a:off x="4730019" y="4861392"/>
            <a:ext cx="182880" cy="182880"/>
          </a:xfrm>
          <a:prstGeom prst="rect">
            <a:avLst/>
          </a:prstGeom>
          <a:solidFill>
            <a:srgbClr val="E8770F"/>
          </a:solidFill>
          <a:ln/>
        </p:spPr>
      </p:sp>
      <p:sp>
        <p:nvSpPr>
          <p:cNvPr id="11" name="Text 12">
            <a:extLst>
              <a:ext uri="{FF2B5EF4-FFF2-40B4-BE49-F238E27FC236}">
                <a16:creationId xmlns:a16="http://schemas.microsoft.com/office/drawing/2014/main" id="{A18A1F8C-BF90-C6BE-4BE6-0E35CDD75F46}"/>
              </a:ext>
            </a:extLst>
          </p:cNvPr>
          <p:cNvSpPr/>
          <p:nvPr/>
        </p:nvSpPr>
        <p:spPr>
          <a:xfrm>
            <a:off x="5059203" y="4797384"/>
            <a:ext cx="1565148" cy="266448"/>
          </a:xfrm>
          <a:prstGeom prst="rect">
            <a:avLst/>
          </a:prstGeom>
          <a:noFill/>
          <a:ln/>
        </p:spPr>
        <p:txBody>
          <a:bodyPr wrap="square" lIns="0" tIns="0" rIns="0" bIns="0" rtlCol="0" anchor="ctr"/>
          <a:lstStyle/>
          <a:p>
            <a:pPr marL="0" indent="0" algn="l">
              <a:buNone/>
            </a:pPr>
            <a:r>
              <a:rPr lang="en-US" sz="1300" dirty="0">
                <a:solidFill>
                  <a:srgbClr val="1F2937"/>
                </a:solidFill>
                <a:latin typeface="Calibri" pitchFamily="34" charset="0"/>
                <a:ea typeface="Calibri" pitchFamily="34" charset="-122"/>
                <a:cs typeface="Calibri" pitchFamily="34" charset="-120"/>
              </a:rPr>
              <a:t>M3 setup / cleanup</a:t>
            </a:r>
            <a:endParaRPr lang="en-US" sz="1300" dirty="0"/>
          </a:p>
        </p:txBody>
      </p:sp>
      <p:sp>
        <p:nvSpPr>
          <p:cNvPr id="12" name="Text 14">
            <a:extLst>
              <a:ext uri="{FF2B5EF4-FFF2-40B4-BE49-F238E27FC236}">
                <a16:creationId xmlns:a16="http://schemas.microsoft.com/office/drawing/2014/main" id="{21F3C956-350C-3F6D-4E7F-3EF64EDD26DE}"/>
              </a:ext>
            </a:extLst>
          </p:cNvPr>
          <p:cNvSpPr/>
          <p:nvPr/>
        </p:nvSpPr>
        <p:spPr>
          <a:xfrm>
            <a:off x="6240303" y="3878436"/>
            <a:ext cx="384048" cy="384048"/>
          </a:xfrm>
          <a:prstGeom prst="rect">
            <a:avLst/>
          </a:prstGeom>
          <a:noFill/>
          <a:ln/>
        </p:spPr>
        <p:txBody>
          <a:bodyPr wrap="square" lIns="0" tIns="0" rIns="0" bIns="0" rtlCol="0" anchor="ctr"/>
          <a:lstStyle/>
          <a:p>
            <a:pPr marL="0" indent="0" algn="ctr">
              <a:buNone/>
            </a:pPr>
            <a:r>
              <a:rPr lang="en-US" sz="1600" dirty="0">
                <a:solidFill>
                  <a:srgbClr val="FFFFFF"/>
                </a:solidFill>
                <a:latin typeface="Calibri" pitchFamily="34" charset="0"/>
                <a:ea typeface="Calibri" pitchFamily="34" charset="-122"/>
                <a:cs typeface="Calibri" pitchFamily="34" charset="-120"/>
              </a:rPr>
              <a:t>★</a:t>
            </a:r>
            <a:endParaRPr lang="en-US" sz="1600" dirty="0"/>
          </a:p>
        </p:txBody>
      </p:sp>
      <p:sp>
        <p:nvSpPr>
          <p:cNvPr id="13" name="Text 15">
            <a:extLst>
              <a:ext uri="{FF2B5EF4-FFF2-40B4-BE49-F238E27FC236}">
                <a16:creationId xmlns:a16="http://schemas.microsoft.com/office/drawing/2014/main" id="{796E4477-7A85-7F19-9DA9-EEAB2F557C45}"/>
              </a:ext>
            </a:extLst>
          </p:cNvPr>
          <p:cNvSpPr/>
          <p:nvPr/>
        </p:nvSpPr>
        <p:spPr>
          <a:xfrm>
            <a:off x="786384" y="5071876"/>
            <a:ext cx="11094720" cy="799880"/>
          </a:xfrm>
          <a:prstGeom prst="rect">
            <a:avLst/>
          </a:prstGeom>
          <a:noFill/>
          <a:ln/>
        </p:spPr>
        <p:txBody>
          <a:bodyPr wrap="square" lIns="0" tIns="0" rIns="0" bIns="0" rtlCol="0" anchor="ctr"/>
          <a:lstStyle/>
          <a:p>
            <a:pPr marL="0" indent="0" algn="l">
              <a:buNone/>
            </a:pPr>
            <a:r>
              <a:rPr lang="en-US" sz="1900" b="1" dirty="0">
                <a:solidFill>
                  <a:srgbClr val="1E2761"/>
                </a:solidFill>
                <a:latin typeface="Calibri" pitchFamily="34" charset="0"/>
                <a:ea typeface="Calibri" pitchFamily="34" charset="-122"/>
                <a:cs typeface="Calibri" pitchFamily="34" charset="-120"/>
              </a:rPr>
              <a:t>Explicit M3 transfer / setup time is small; most time is in physics work.</a:t>
            </a:r>
          </a:p>
          <a:p>
            <a:pPr marL="0" indent="0" algn="l">
              <a:buNone/>
            </a:pPr>
            <a:endParaRPr lang="en-US" sz="1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6"/>
          <p:cNvSpPr/>
          <p:nvPr/>
        </p:nvSpPr>
        <p:spPr>
          <a:xfrm>
            <a:off x="548640" y="493776"/>
            <a:ext cx="155448" cy="15544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C7293"/>
              </a:buClr>
              <a:buSzPts val="1200"/>
              <a:buFont typeface="Trebuchet MS"/>
              <a:buNone/>
            </a:pPr>
            <a:r>
              <a:rPr lang="en-US" sz="1200" b="1" i="0" u="none" strike="noStrike" cap="none">
                <a:solidFill>
                  <a:srgbClr val="1C7293"/>
                </a:solidFill>
                <a:latin typeface="Trebuchet MS"/>
                <a:ea typeface="Trebuchet MS"/>
                <a:cs typeface="Trebuchet MS"/>
                <a:sym typeface="Trebuchet MS"/>
              </a:rPr>
              <a:t>USAGE</a:t>
            </a:r>
            <a:endParaRPr sz="1200" b="0" i="0" u="none" strike="noStrike" cap="none">
              <a:solidFill>
                <a:schemeClr val="dk1"/>
              </a:solidFill>
              <a:latin typeface="Calibri"/>
              <a:ea typeface="Calibri"/>
              <a:cs typeface="Calibri"/>
              <a:sym typeface="Calibri"/>
            </a:endParaRPr>
          </a:p>
        </p:txBody>
      </p:sp>
      <p:sp>
        <p:nvSpPr>
          <p:cNvPr id="465" name="Google Shape;465;p16"/>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How Users Can Run HCD-WF Today</a:t>
            </a:r>
            <a:endParaRPr sz="2700" b="0" i="0" u="none" strike="noStrike" cap="none">
              <a:solidFill>
                <a:schemeClr val="dk1"/>
              </a:solidFill>
              <a:latin typeface="Calibri"/>
              <a:ea typeface="Calibri"/>
              <a:cs typeface="Calibri"/>
              <a:sym typeface="Calibri"/>
            </a:endParaRPr>
          </a:p>
        </p:txBody>
      </p:sp>
      <p:sp>
        <p:nvSpPr>
          <p:cNvPr id="466" name="Google Shape;466;p16"/>
          <p:cNvSpPr/>
          <p:nvPr/>
        </p:nvSpPr>
        <p:spPr>
          <a:xfrm>
            <a:off x="548640" y="1691640"/>
            <a:ext cx="7543800" cy="4343400"/>
          </a:xfrm>
          <a:prstGeom prst="rect">
            <a:avLst/>
          </a:prstGeom>
          <a:solidFill>
            <a:srgbClr val="0E2233"/>
          </a:solidFill>
          <a:ln w="12700" cap="flat" cmpd="sng">
            <a:solidFill>
              <a:srgbClr val="333333"/>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822960" y="1911096"/>
            <a:ext cx="7040880" cy="3931920"/>
          </a:xfrm>
          <a:prstGeom prst="rect">
            <a:avLst/>
          </a:prstGeom>
          <a:noFill/>
          <a:ln>
            <a:noFill/>
          </a:ln>
        </p:spPr>
        <p:txBody>
          <a:bodyPr spcFirstLastPara="1" wrap="square" lIns="0" tIns="0" rIns="0" bIns="0" anchor="t" anchorCtr="0">
            <a:noAutofit/>
          </a:bodyPr>
          <a:lstStyle/>
          <a:p>
            <a:pPr marL="0" marR="0" lvl="0" indent="0" algn="l" rtl="0">
              <a:lnSpc>
                <a:spcPct val="112000"/>
              </a:lnSpc>
              <a:spcBef>
                <a:spcPts val="0"/>
              </a:spcBef>
              <a:spcAft>
                <a:spcPts val="0"/>
              </a:spcAft>
              <a:buClr>
                <a:srgbClr val="7C8FA0"/>
              </a:buClr>
              <a:buSzPts val="1200"/>
              <a:buFont typeface="Consolas"/>
              <a:buNone/>
            </a:pPr>
            <a:r>
              <a:rPr lang="en-US" sz="1200" b="0" i="1" u="none" strike="noStrike" cap="none" dirty="0">
                <a:solidFill>
                  <a:srgbClr val="7C8FA0"/>
                </a:solidFill>
                <a:latin typeface="Consolas"/>
                <a:ea typeface="Consolas"/>
                <a:cs typeface="Consolas"/>
                <a:sym typeface="Consolas"/>
              </a:rPr>
              <a:t># 1. Load the default SDCC environment</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source config_hcd_iter_sdcc.sh</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7C8FA0"/>
              </a:buClr>
              <a:buSzPts val="1200"/>
              <a:buFont typeface="Consolas"/>
              <a:buNone/>
            </a:pPr>
            <a:r>
              <a:rPr lang="en-US" sz="1200" b="0" i="1" u="none" strike="noStrike" cap="none" dirty="0">
                <a:solidFill>
                  <a:srgbClr val="7C8FA0"/>
                </a:solidFill>
                <a:latin typeface="Consolas"/>
                <a:ea typeface="Consolas"/>
                <a:cs typeface="Consolas"/>
                <a:sym typeface="Consolas"/>
              </a:rPr>
              <a:t># 2. Run Hybrid M3 with the default </a:t>
            </a:r>
            <a:r>
              <a:rPr lang="en-US" sz="1200" b="0" i="1" u="none" strike="noStrike" cap="none" dirty="0" err="1">
                <a:solidFill>
                  <a:srgbClr val="7C8FA0"/>
                </a:solidFill>
                <a:latin typeface="Consolas"/>
                <a:ea typeface="Consolas"/>
                <a:cs typeface="Consolas"/>
                <a:sym typeface="Consolas"/>
              </a:rPr>
              <a:t>yMMSL</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err="1">
                <a:solidFill>
                  <a:srgbClr val="DCE7EF"/>
                </a:solidFill>
                <a:latin typeface="Consolas"/>
                <a:ea typeface="Consolas"/>
                <a:cs typeface="Consolas"/>
                <a:sym typeface="Consolas"/>
              </a:rPr>
              <a:t>muscle_manager</a:t>
            </a:r>
            <a:r>
              <a:rPr lang="en-US" sz="1200" b="0" i="0" u="none" strike="noStrike" cap="none" dirty="0">
                <a:solidFill>
                  <a:srgbClr val="DCE7EF"/>
                </a:solidFill>
                <a:latin typeface="Consolas"/>
                <a:ea typeface="Consolas"/>
                <a:cs typeface="Consolas"/>
                <a:sym typeface="Consolas"/>
              </a:rPr>
              <a:t> --start-all </a:t>
            </a:r>
            <a:r>
              <a:rPr lang="en-US" sz="1200" b="0" i="0" u="none" strike="noStrike" cap="none" dirty="0" err="1">
                <a:solidFill>
                  <a:srgbClr val="DCE7EF"/>
                </a:solidFill>
                <a:latin typeface="Consolas"/>
                <a:ea typeface="Consolas"/>
                <a:cs typeface="Consolas"/>
                <a:sym typeface="Consolas"/>
              </a:rPr>
              <a:t>test_hybrid_hcdwf.ymmsl</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7C8FA0"/>
              </a:buClr>
              <a:buSzPts val="1200"/>
              <a:buFont typeface="Consolas"/>
              <a:buNone/>
            </a:pPr>
            <a:r>
              <a:rPr lang="en-US" sz="1200" b="0" i="1" u="none" strike="noStrike" cap="none" dirty="0">
                <a:solidFill>
                  <a:srgbClr val="7C8FA0"/>
                </a:solidFill>
                <a:latin typeface="Consolas"/>
                <a:ea typeface="Consolas"/>
                <a:cs typeface="Consolas"/>
                <a:sym typeface="Consolas"/>
              </a:rPr>
              <a:t># 3. Or use the runner</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./run.sh hybrid</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7C8FA0"/>
              </a:buClr>
              <a:buSzPts val="1200"/>
              <a:buFont typeface="Consolas"/>
              <a:buNone/>
            </a:pPr>
            <a:r>
              <a:rPr lang="en-US" sz="1200" b="0" i="1" u="none" strike="noStrike" cap="none" dirty="0">
                <a:solidFill>
                  <a:srgbClr val="7C8FA0"/>
                </a:solidFill>
                <a:latin typeface="Consolas"/>
                <a:ea typeface="Consolas"/>
                <a:cs typeface="Consolas"/>
                <a:sym typeface="Consolas"/>
              </a:rPr>
              <a:t># 4. Run a specific Hybrid configuration</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export HCD_HYBRID_YMMSL=.</a:t>
            </a:r>
            <a:r>
              <a:rPr lang="en-US" sz="1200" b="0" i="0" u="none" strike="noStrike" cap="none" dirty="0" err="1">
                <a:solidFill>
                  <a:srgbClr val="DCE7EF"/>
                </a:solidFill>
                <a:latin typeface="Consolas"/>
                <a:ea typeface="Consolas"/>
                <a:cs typeface="Consolas"/>
                <a:sym typeface="Consolas"/>
              </a:rPr>
              <a:t>local_dev</a:t>
            </a:r>
            <a:r>
              <a:rPr lang="en-US" sz="1200" b="0" i="0" u="none" strike="noStrike" cap="none" dirty="0">
                <a:solidFill>
                  <a:srgbClr val="DCE7EF"/>
                </a:solidFill>
                <a:latin typeface="Consolas"/>
                <a:ea typeface="Consolas"/>
                <a:cs typeface="Consolas"/>
                <a:sym typeface="Consolas"/>
              </a:rPr>
              <a:t>/tests/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105102_ec_ic_ref_p38_weighted_fopla_long_dt10_.../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test_hybrid_105102.ymmsl</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./run.sh hybrid</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a:solidFill>
                  <a:srgbClr val="DCE7EF"/>
                </a:solidFill>
                <a:latin typeface="Consolas"/>
                <a:ea typeface="Consolas"/>
                <a:cs typeface="Consolas"/>
                <a:sym typeface="Consolas"/>
              </a:rPr>
              <a:t> </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7C8FA0"/>
              </a:buClr>
              <a:buSzPts val="1200"/>
              <a:buFont typeface="Consolas"/>
              <a:buNone/>
            </a:pPr>
            <a:r>
              <a:rPr lang="en-US" sz="1200" b="0" i="1" u="none" strike="noStrike" cap="none" dirty="0">
                <a:solidFill>
                  <a:srgbClr val="7C8FA0"/>
                </a:solidFill>
                <a:latin typeface="Consolas"/>
                <a:ea typeface="Consolas"/>
                <a:cs typeface="Consolas"/>
                <a:sym typeface="Consolas"/>
              </a:rPr>
              <a:t># 5. Pure M3 full-chain  (developer launch)</a:t>
            </a:r>
            <a:endParaRPr sz="12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200"/>
              <a:buFont typeface="Consolas"/>
              <a:buNone/>
            </a:pPr>
            <a:r>
              <a:rPr lang="en-US" sz="1200" b="0" i="0" u="none" strike="noStrike" cap="none" dirty="0" err="1">
                <a:solidFill>
                  <a:srgbClr val="DCE7EF"/>
                </a:solidFill>
                <a:latin typeface="Consolas"/>
                <a:ea typeface="Consolas"/>
                <a:cs typeface="Consolas"/>
                <a:sym typeface="Consolas"/>
              </a:rPr>
              <a:t>muscle_manager</a:t>
            </a:r>
            <a:r>
              <a:rPr lang="en-US" sz="1200" b="0" i="0" u="none" strike="noStrike" cap="none" dirty="0">
                <a:solidFill>
                  <a:srgbClr val="DCE7EF"/>
                </a:solidFill>
                <a:latin typeface="Consolas"/>
                <a:ea typeface="Consolas"/>
                <a:cs typeface="Consolas"/>
                <a:sym typeface="Consolas"/>
              </a:rPr>
              <a:t> --start-all test_m3_pure.ymmsl</a:t>
            </a:r>
            <a:endParaRPr sz="1200" b="0" i="0" u="none" strike="noStrike" cap="none" dirty="0">
              <a:solidFill>
                <a:schemeClr val="dk1"/>
              </a:solidFill>
              <a:latin typeface="Calibri"/>
              <a:ea typeface="Calibri"/>
              <a:cs typeface="Calibri"/>
              <a:sym typeface="Calibri"/>
            </a:endParaRPr>
          </a:p>
        </p:txBody>
      </p:sp>
      <p:sp>
        <p:nvSpPr>
          <p:cNvPr id="468" name="Google Shape;468;p16"/>
          <p:cNvSpPr/>
          <p:nvPr/>
        </p:nvSpPr>
        <p:spPr>
          <a:xfrm>
            <a:off x="8351520" y="4069080"/>
            <a:ext cx="3291840" cy="1828800"/>
          </a:xfrm>
          <a:prstGeom prst="rect">
            <a:avLst/>
          </a:prstGeom>
          <a:solidFill>
            <a:srgbClr val="F9EEDD"/>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8351520" y="4069080"/>
            <a:ext cx="64008" cy="1828800"/>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8534400" y="4224528"/>
            <a:ext cx="310896" cy="310896"/>
          </a:xfrm>
          <a:prstGeom prst="ellipse">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8534400" y="4206240"/>
            <a:ext cx="310896" cy="31089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600"/>
              <a:buFont typeface="Trebuchet MS"/>
              <a:buNone/>
            </a:pPr>
            <a:r>
              <a:rPr lang="en-US" sz="1600" b="1" i="0" u="none" strike="noStrike" cap="none">
                <a:solidFill>
                  <a:srgbClr val="FFFFFF"/>
                </a:solidFill>
                <a:latin typeface="Trebuchet MS"/>
                <a:ea typeface="Trebuchet MS"/>
                <a:cs typeface="Trebuchet MS"/>
                <a:sym typeface="Trebuchet MS"/>
              </a:rPr>
              <a:t>!</a:t>
            </a:r>
            <a:endParaRPr sz="1600" b="0" i="0" u="none" strike="noStrike" cap="none">
              <a:solidFill>
                <a:schemeClr val="dk1"/>
              </a:solidFill>
              <a:latin typeface="Calibri"/>
              <a:ea typeface="Calibri"/>
              <a:cs typeface="Calibri"/>
              <a:sym typeface="Calibri"/>
            </a:endParaRPr>
          </a:p>
        </p:txBody>
      </p:sp>
      <p:sp>
        <p:nvSpPr>
          <p:cNvPr id="472" name="Google Shape;472;p16"/>
          <p:cNvSpPr/>
          <p:nvPr/>
        </p:nvSpPr>
        <p:spPr>
          <a:xfrm>
            <a:off x="8936736" y="4233672"/>
            <a:ext cx="256032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400"/>
              <a:buFont typeface="Trebuchet MS"/>
              <a:buNone/>
            </a:pPr>
            <a:r>
              <a:rPr lang="en-US" sz="1400" b="1" i="0" u="none" strike="noStrike" cap="none">
                <a:solidFill>
                  <a:srgbClr val="8A560F"/>
                </a:solidFill>
                <a:latin typeface="Trebuchet MS"/>
                <a:ea typeface="Trebuchet MS"/>
                <a:cs typeface="Trebuchet MS"/>
                <a:sym typeface="Trebuchet MS"/>
              </a:rPr>
              <a:t>Caution — Pure M3</a:t>
            </a:r>
            <a:endParaRPr sz="1400" b="0" i="0" u="none" strike="noStrike" cap="none">
              <a:solidFill>
                <a:schemeClr val="dk1"/>
              </a:solidFill>
              <a:latin typeface="Calibri"/>
              <a:ea typeface="Calibri"/>
              <a:cs typeface="Calibri"/>
              <a:sym typeface="Calibri"/>
            </a:endParaRPr>
          </a:p>
        </p:txBody>
      </p:sp>
      <p:sp>
        <p:nvSpPr>
          <p:cNvPr id="473" name="Google Shape;473;p16"/>
          <p:cNvSpPr/>
          <p:nvPr/>
        </p:nvSpPr>
        <p:spPr>
          <a:xfrm>
            <a:off x="8552688" y="4645152"/>
            <a:ext cx="2926080" cy="118872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rgbClr val="8A560F"/>
              </a:buClr>
              <a:buSzPts val="1200"/>
              <a:buFont typeface="Calibri"/>
              <a:buNone/>
            </a:pPr>
            <a:r>
              <a:rPr lang="en-US" sz="1400" b="0" i="0" u="none" strike="noStrike" cap="none" dirty="0">
                <a:solidFill>
                  <a:srgbClr val="8A560F"/>
                </a:solidFill>
                <a:latin typeface="Calibri"/>
                <a:ea typeface="Calibri"/>
                <a:cs typeface="Calibri"/>
                <a:sym typeface="Calibri"/>
              </a:rPr>
              <a:t>Pure M3 currently uses development </a:t>
            </a:r>
            <a:r>
              <a:rPr lang="en-US" sz="1400" b="0" i="0" u="none" strike="noStrike" cap="none" dirty="0" err="1">
                <a:solidFill>
                  <a:srgbClr val="8A560F"/>
                </a:solidFill>
                <a:latin typeface="Calibri"/>
                <a:ea typeface="Calibri"/>
                <a:cs typeface="Calibri"/>
                <a:sym typeface="Calibri"/>
              </a:rPr>
              <a:t>yMMSL</a:t>
            </a:r>
            <a:r>
              <a:rPr lang="en-US" sz="1400" b="0" i="0" u="none" strike="noStrike" cap="none" dirty="0">
                <a:solidFill>
                  <a:srgbClr val="8A560F"/>
                </a:solidFill>
                <a:latin typeface="Calibri"/>
                <a:ea typeface="Calibri"/>
                <a:cs typeface="Calibri"/>
                <a:sym typeface="Calibri"/>
              </a:rPr>
              <a:t> files with local paths. Useful for developers, but not yet the recommended user entry point.</a:t>
            </a:r>
            <a:endParaRPr sz="1400" b="0" i="0" u="none" strike="noStrike" cap="none" dirty="0">
              <a:solidFill>
                <a:schemeClr val="dk1"/>
              </a:solidFill>
              <a:latin typeface="Calibri"/>
              <a:ea typeface="Calibri"/>
              <a:cs typeface="Calibri"/>
              <a:sym typeface="Calibri"/>
            </a:endParaRPr>
          </a:p>
        </p:txBody>
      </p:sp>
      <p:sp>
        <p:nvSpPr>
          <p:cNvPr id="474" name="Google Shape;474;p16"/>
          <p:cNvSpPr/>
          <p:nvPr/>
        </p:nvSpPr>
        <p:spPr>
          <a:xfrm>
            <a:off x="8385048" y="1833372"/>
            <a:ext cx="3291840" cy="1828800"/>
          </a:xfrm>
          <a:prstGeom prst="rect">
            <a:avLst/>
          </a:prstGeom>
          <a:solidFill>
            <a:srgbClr val="E4EFF4"/>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8385048" y="1833372"/>
            <a:ext cx="64008" cy="1828800"/>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8586216" y="1970532"/>
            <a:ext cx="29260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400"/>
              <a:buFont typeface="Trebuchet MS"/>
              <a:buNone/>
            </a:pPr>
            <a:r>
              <a:rPr lang="en-US" sz="1400" b="1" i="0" u="none" strike="noStrike" cap="none">
                <a:solidFill>
                  <a:srgbClr val="10455B"/>
                </a:solidFill>
                <a:latin typeface="Trebuchet MS"/>
                <a:ea typeface="Trebuchet MS"/>
                <a:cs typeface="Trebuchet MS"/>
                <a:sym typeface="Trebuchet MS"/>
              </a:rPr>
              <a:t>Prerequisite</a:t>
            </a:r>
            <a:endParaRPr sz="1400" b="0" i="0" u="none" strike="noStrike" cap="none">
              <a:solidFill>
                <a:schemeClr val="dk1"/>
              </a:solidFill>
              <a:latin typeface="Calibri"/>
              <a:ea typeface="Calibri"/>
              <a:cs typeface="Calibri"/>
              <a:sym typeface="Calibri"/>
            </a:endParaRPr>
          </a:p>
        </p:txBody>
      </p:sp>
      <p:sp>
        <p:nvSpPr>
          <p:cNvPr id="477" name="Google Shape;477;p16"/>
          <p:cNvSpPr/>
          <p:nvPr/>
        </p:nvSpPr>
        <p:spPr>
          <a:xfrm>
            <a:off x="8586216" y="2299716"/>
            <a:ext cx="2926080" cy="1325880"/>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Clr>
                <a:srgbClr val="10455B"/>
              </a:buClr>
              <a:buSzPts val="1250"/>
              <a:buFont typeface="Calibri"/>
              <a:buNone/>
            </a:pPr>
            <a:r>
              <a:rPr lang="en-US" sz="1400" b="0" i="0" u="none" strike="noStrike" cap="none" dirty="0">
                <a:solidFill>
                  <a:srgbClr val="10455B"/>
                </a:solidFill>
                <a:latin typeface="Calibri"/>
                <a:ea typeface="Calibri"/>
                <a:cs typeface="Calibri"/>
                <a:sym typeface="Calibri"/>
              </a:rPr>
              <a:t>Run </a:t>
            </a:r>
            <a:r>
              <a:rPr lang="en-US" sz="1200" b="0" i="0" u="none" strike="noStrike" cap="none" dirty="0">
                <a:solidFill>
                  <a:srgbClr val="12263A"/>
                </a:solidFill>
                <a:latin typeface="Consolas"/>
                <a:ea typeface="Consolas"/>
                <a:cs typeface="Consolas"/>
                <a:sym typeface="Consolas"/>
              </a:rPr>
              <a:t>source config_hcd_iter_sdcc.sh</a:t>
            </a:r>
            <a:r>
              <a:rPr lang="en-US" sz="1400" b="0" i="0" u="none" strike="noStrike" cap="none" dirty="0">
                <a:solidFill>
                  <a:srgbClr val="10455B"/>
                </a:solidFill>
                <a:latin typeface="Calibri"/>
                <a:ea typeface="Calibri"/>
                <a:cs typeface="Calibri"/>
                <a:sym typeface="Calibri"/>
              </a:rPr>
              <a:t> once per shell session.</a:t>
            </a:r>
            <a:endParaRPr sz="1400" b="0" i="0" u="none" strike="noStrike" cap="none" dirty="0">
              <a:solidFill>
                <a:schemeClr val="dk1"/>
              </a:solidFill>
              <a:latin typeface="Calibri"/>
              <a:ea typeface="Calibri"/>
              <a:cs typeface="Calibri"/>
              <a:sym typeface="Calibri"/>
            </a:endParaRPr>
          </a:p>
          <a:p>
            <a:pPr marL="0" marR="0" lvl="0" indent="0" algn="l" rtl="0">
              <a:lnSpc>
                <a:spcPct val="108000"/>
              </a:lnSpc>
              <a:spcBef>
                <a:spcPts val="800"/>
              </a:spcBef>
              <a:spcAft>
                <a:spcPts val="0"/>
              </a:spcAft>
              <a:buClr>
                <a:srgbClr val="10455B"/>
              </a:buClr>
              <a:buSzPts val="1250"/>
              <a:buFont typeface="Calibri"/>
              <a:buNone/>
            </a:pPr>
            <a:r>
              <a:rPr lang="en-US" sz="1400" b="0" i="0" u="none" strike="noStrike" cap="none" dirty="0">
                <a:solidFill>
                  <a:srgbClr val="10455B"/>
                </a:solidFill>
                <a:latin typeface="Calibri"/>
                <a:ea typeface="Calibri"/>
                <a:cs typeface="Calibri"/>
                <a:sym typeface="Calibri"/>
              </a:rPr>
              <a:t>A bare </a:t>
            </a:r>
            <a:r>
              <a:rPr lang="en-US" sz="1200" b="0" i="0" u="none" strike="noStrike" cap="none" dirty="0">
                <a:solidFill>
                  <a:srgbClr val="12263A"/>
                </a:solidFill>
                <a:latin typeface="Consolas"/>
                <a:ea typeface="Consolas"/>
                <a:cs typeface="Consolas"/>
                <a:sym typeface="Consolas"/>
              </a:rPr>
              <a:t>./run.sh</a:t>
            </a:r>
            <a:r>
              <a:rPr lang="en-US" sz="1400" b="0" i="0" u="none" strike="noStrike" cap="none" dirty="0">
                <a:solidFill>
                  <a:srgbClr val="10455B"/>
                </a:solidFill>
                <a:latin typeface="Calibri"/>
                <a:ea typeface="Calibri"/>
                <a:cs typeface="Calibri"/>
                <a:sym typeface="Calibri"/>
              </a:rPr>
              <a:t> defaults to Hybrid mode.</a:t>
            </a:r>
            <a:endParaRPr sz="1400" b="0" i="0" u="none" strike="noStrike" cap="none" dirty="0">
              <a:solidFill>
                <a:schemeClr val="dk1"/>
              </a:solidFill>
              <a:latin typeface="Calibri"/>
              <a:ea typeface="Calibri"/>
              <a:cs typeface="Calibri"/>
              <a:sym typeface="Calibri"/>
            </a:endParaRPr>
          </a:p>
        </p:txBody>
      </p:sp>
      <p:sp>
        <p:nvSpPr>
          <p:cNvPr id="478" name="Google Shape;478;p16"/>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479" name="Google Shape;479;p16"/>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15</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142"/>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43" name="s143"/>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DOCUMENTATION</a:t>
            </a:r>
            <a:endParaRPr/>
          </a:p>
        </p:txBody>
      </p:sp>
      <p:sp>
        <p:nvSpPr>
          <p:cNvPr id="144" name="s144"/>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a:solidFill>
                  <a:srgbClr val="12263A"/>
                </a:solidFill>
                <a:latin typeface="Trebuchet MS"/>
                <a:ea typeface="Trebuchet MS"/>
                <a:cs typeface="Trebuchet MS"/>
                <a:sym typeface="Trebuchet MS"/>
              </a:rPr>
              <a:t>Everything else lives in the docs</a:t>
            </a:r>
            <a:endParaRPr/>
          </a:p>
        </p:txBody>
      </p:sp>
      <p:sp>
        <p:nvSpPr>
          <p:cNvPr id="145" name="s145"/>
          <p:cNvSpPr/>
          <p:nvPr/>
        </p:nvSpPr>
        <p:spPr>
          <a:xfrm>
            <a:off x="548640" y="1340000"/>
            <a:ext cx="1115568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300" b="0" i="1">
                <a:solidFill>
                  <a:srgbClr val="5C6B7A"/>
                </a:solidFill>
                <a:latin typeface="Calibri"/>
                <a:ea typeface="Calibri"/>
                <a:cs typeface="Calibri"/>
                <a:sym typeface="Calibri"/>
              </a:rPr>
              <a:t>Quickstart, execution modes, validation status, troubleshooting — kept up to date with the code</a:t>
            </a:r>
            <a:endParaRPr/>
          </a:p>
        </p:txBody>
      </p:sp>
      <p:pic>
        <p:nvPicPr>
          <p:cNvPr id="3" name="Picture 2">
            <a:extLst>
              <a:ext uri="{FF2B5EF4-FFF2-40B4-BE49-F238E27FC236}">
                <a16:creationId xmlns:a16="http://schemas.microsoft.com/office/drawing/2014/main" id="{32705429-8E0B-1F4F-5743-00525766A31F}"/>
              </a:ext>
            </a:extLst>
          </p:cNvPr>
          <p:cNvPicPr>
            <a:picLocks noChangeAspect="1"/>
          </p:cNvPicPr>
          <p:nvPr/>
        </p:nvPicPr>
        <p:blipFill>
          <a:blip r:embed="rId3"/>
          <a:stretch>
            <a:fillRect/>
          </a:stretch>
        </p:blipFill>
        <p:spPr>
          <a:xfrm>
            <a:off x="595320" y="1900000"/>
            <a:ext cx="6500000" cy="3382949"/>
          </a:xfrm>
          <a:prstGeom prst="rect">
            <a:avLst/>
          </a:prstGeom>
        </p:spPr>
      </p:pic>
      <p:sp>
        <p:nvSpPr>
          <p:cNvPr id="146" name="s146"/>
          <p:cNvSpPr/>
          <p:nvPr/>
        </p:nvSpPr>
        <p:spPr>
          <a:xfrm>
            <a:off x="548640" y="1900000"/>
            <a:ext cx="6500000" cy="3382949"/>
          </a:xfrm>
          <a:prstGeom prst="rect">
            <a:avLst/>
          </a:prstGeom>
          <a:noFill/>
          <a:ln w="12700">
            <a:solidFill>
              <a:srgbClr val="C2CCD6"/>
            </a:solidFill>
            <a:prstDash val="solid"/>
          </a:ln>
        </p:spPr>
        <p:txBody>
          <a:bodyPr wrap="square" lIns="72000" tIns="36000" rIns="72000" bIns="36000" anchor="ctr" anchorCtr="0">
            <a:noAutofit/>
          </a:bodyPr>
          <a:lstStyle/>
          <a:p>
            <a:endParaRPr/>
          </a:p>
        </p:txBody>
      </p:sp>
      <p:sp>
        <p:nvSpPr>
          <p:cNvPr id="147" name="s147"/>
          <p:cNvSpPr/>
          <p:nvPr/>
        </p:nvSpPr>
        <p:spPr>
          <a:xfrm>
            <a:off x="548640" y="5382949"/>
            <a:ext cx="6500000" cy="2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1" dirty="0">
                <a:solidFill>
                  <a:srgbClr val="94A2B0"/>
                </a:solidFill>
                <a:latin typeface="Calibri"/>
                <a:ea typeface="Calibri"/>
                <a:cs typeface="Calibri"/>
                <a:sym typeface="Calibri"/>
              </a:rPr>
              <a:t>zijianbian.github.io/HCD-WF-M3 — public GitHub Pages site</a:t>
            </a:r>
            <a:endParaRPr sz="2400" dirty="0"/>
          </a:p>
        </p:txBody>
      </p:sp>
      <p:sp>
        <p:nvSpPr>
          <p:cNvPr id="148" name="s148"/>
          <p:cNvSpPr/>
          <p:nvPr/>
        </p:nvSpPr>
        <p:spPr>
          <a:xfrm>
            <a:off x="8411680" y="1760000"/>
            <a:ext cx="2170000" cy="217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pic>
        <p:nvPicPr>
          <p:cNvPr id="149" name="qr"/>
          <p:cNvPicPr/>
          <p:nvPr/>
        </p:nvPicPr>
        <p:blipFill>
          <a:blip r:embed="rId4"/>
          <a:stretch>
            <a:fillRect/>
          </a:stretch>
        </p:blipFill>
        <p:spPr>
          <a:xfrm>
            <a:off x="8471680" y="1820000"/>
            <a:ext cx="2050000" cy="2050000"/>
          </a:xfrm>
          <a:prstGeom prst="rect">
            <a:avLst/>
          </a:prstGeom>
        </p:spPr>
      </p:pic>
      <p:sp>
        <p:nvSpPr>
          <p:cNvPr id="150" name="url"/>
          <p:cNvSpPr/>
          <p:nvPr/>
        </p:nvSpPr>
        <p:spPr>
          <a:xfrm>
            <a:off x="7050000" y="4080000"/>
            <a:ext cx="4893360" cy="320000"/>
          </a:xfrm>
          <a:prstGeom prst="rect">
            <a:avLst/>
          </a:prstGeom>
          <a:noFill/>
          <a:ln>
            <a:noFill/>
          </a:ln>
        </p:spPr>
        <p:txBody>
          <a:bodyPr wrap="square" lIns="0" tIns="0" rIns="0" bIns="0" anchor="ctr">
            <a:noAutofit/>
          </a:bodyPr>
          <a:lstStyle/>
          <a:p>
            <a:pPr algn="ctr" rtl="0">
              <a:buNone/>
            </a:pPr>
            <a:r>
              <a:rPr lang="en-US" sz="1250" b="1" u="sng" dirty="0">
                <a:solidFill>
                  <a:srgbClr val="10455B"/>
                </a:solidFill>
                <a:latin typeface="Courier New"/>
                <a:hlinkClick r:id="rId5"/>
              </a:rPr>
              <a:t>https://zijianbian.github.io/HCD-WF-M3/</a:t>
            </a:r>
            <a:endParaRPr dirty="0"/>
          </a:p>
        </p:txBody>
      </p:sp>
      <p:sp>
        <p:nvSpPr>
          <p:cNvPr id="151" name="s151"/>
          <p:cNvSpPr/>
          <p:nvPr/>
        </p:nvSpPr>
        <p:spPr>
          <a:xfrm>
            <a:off x="7350000" y="4520000"/>
            <a:ext cx="4293360" cy="260000"/>
          </a:xfrm>
          <a:prstGeom prst="rect">
            <a:avLst/>
          </a:prstGeom>
          <a:noFill/>
          <a:ln>
            <a:noFill/>
          </a:ln>
        </p:spPr>
        <p:txBody>
          <a:bodyPr wrap="square" lIns="0" tIns="0" rIns="0" bIns="0" anchor="ctr" anchorCtr="0">
            <a:noAutofit/>
          </a:bodyPr>
          <a:lstStyle/>
          <a:p>
            <a:pPr marL="0" indent="0" algn="ctr" rtl="0">
              <a:spcBef>
                <a:spcPts val="0"/>
              </a:spcBef>
              <a:spcAft>
                <a:spcPts val="0"/>
              </a:spcAft>
              <a:buNone/>
            </a:pPr>
            <a:r>
              <a:rPr lang="en-US" sz="1000" b="1" i="0" spc="80">
                <a:solidFill>
                  <a:srgbClr val="1C7293"/>
                </a:solidFill>
                <a:latin typeface="Trebuchet MS"/>
                <a:ea typeface="Trebuchet MS"/>
                <a:cs typeface="Trebuchet MS"/>
                <a:sym typeface="Trebuchet MS"/>
              </a:rPr>
              <a:t>START HERE</a:t>
            </a:r>
            <a:endParaRPr/>
          </a:p>
        </p:txBody>
      </p:sp>
      <p:sp>
        <p:nvSpPr>
          <p:cNvPr id="152" name="s152"/>
          <p:cNvSpPr/>
          <p:nvPr/>
        </p:nvSpPr>
        <p:spPr>
          <a:xfrm>
            <a:off x="7396680" y="4830000"/>
            <a:ext cx="1340000" cy="360000"/>
          </a:xfrm>
          <a:prstGeom prst="rect">
            <a:avLst/>
          </a:prstGeom>
          <a:solidFill>
            <a:srgbClr val="E4EFF4"/>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900" b="1" i="0">
                <a:solidFill>
                  <a:srgbClr val="10455B"/>
                </a:solidFill>
                <a:latin typeface="Calibri"/>
                <a:ea typeface="Calibri"/>
                <a:cs typeface="Calibri"/>
                <a:sym typeface="Calibri"/>
              </a:rPr>
              <a:t>Quickstart</a:t>
            </a:r>
            <a:endParaRPr/>
          </a:p>
        </p:txBody>
      </p:sp>
      <p:sp>
        <p:nvSpPr>
          <p:cNvPr id="153" name="s153"/>
          <p:cNvSpPr/>
          <p:nvPr/>
        </p:nvSpPr>
        <p:spPr>
          <a:xfrm>
            <a:off x="8826680" y="4830000"/>
            <a:ext cx="1340000" cy="360000"/>
          </a:xfrm>
          <a:prstGeom prst="rect">
            <a:avLst/>
          </a:prstGeom>
          <a:solidFill>
            <a:srgbClr val="E4EFF4"/>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900" b="1" i="0">
                <a:solidFill>
                  <a:srgbClr val="10455B"/>
                </a:solidFill>
                <a:latin typeface="Calibri"/>
                <a:ea typeface="Calibri"/>
                <a:cs typeface="Calibri"/>
                <a:sym typeface="Calibri"/>
              </a:rPr>
              <a:t>Execution Modes</a:t>
            </a:r>
            <a:endParaRPr/>
          </a:p>
        </p:txBody>
      </p:sp>
      <p:sp>
        <p:nvSpPr>
          <p:cNvPr id="154" name="s154"/>
          <p:cNvSpPr/>
          <p:nvPr/>
        </p:nvSpPr>
        <p:spPr>
          <a:xfrm>
            <a:off x="10256680" y="4830000"/>
            <a:ext cx="1340000" cy="360000"/>
          </a:xfrm>
          <a:prstGeom prst="rect">
            <a:avLst/>
          </a:prstGeom>
          <a:solidFill>
            <a:srgbClr val="E4EFF4"/>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900" b="1" i="0">
                <a:solidFill>
                  <a:srgbClr val="10455B"/>
                </a:solidFill>
                <a:latin typeface="Calibri"/>
                <a:ea typeface="Calibri"/>
                <a:cs typeface="Calibri"/>
                <a:sym typeface="Calibri"/>
              </a:rPr>
              <a:t>Validation Status</a:t>
            </a:r>
            <a:endParaRPr/>
          </a:p>
        </p:txBody>
      </p:sp>
      <p:sp>
        <p:nvSpPr>
          <p:cNvPr id="155" name="s155"/>
          <p:cNvSpPr/>
          <p:nvPr/>
        </p:nvSpPr>
        <p:spPr>
          <a:xfrm>
            <a:off x="548640" y="5740000"/>
            <a:ext cx="11094720" cy="480000"/>
          </a:xfrm>
          <a:prstGeom prst="rect">
            <a:avLst/>
          </a:prstGeom>
          <a:solidFill>
            <a:srgbClr val="EBEEF1"/>
          </a:solidFill>
          <a:ln>
            <a:noFill/>
          </a:ln>
        </p:spPr>
        <p:txBody>
          <a:bodyPr wrap="square" lIns="72000" tIns="36000" rIns="72000" bIns="36000" anchor="ctr" anchorCtr="0">
            <a:noAutofit/>
          </a:bodyPr>
          <a:lstStyle/>
          <a:p>
            <a:endParaRPr sz="2400"/>
          </a:p>
        </p:txBody>
      </p:sp>
      <p:sp>
        <p:nvSpPr>
          <p:cNvPr id="156" name="s156"/>
          <p:cNvSpPr/>
          <p:nvPr/>
        </p:nvSpPr>
        <p:spPr>
          <a:xfrm>
            <a:off x="788640" y="5800000"/>
            <a:ext cx="10614720" cy="360000"/>
          </a:xfrm>
          <a:prstGeom prst="rect">
            <a:avLst/>
          </a:prstGeom>
          <a:noFill/>
          <a:ln>
            <a:noFill/>
          </a:ln>
        </p:spPr>
        <p:txBody>
          <a:bodyPr wrap="square" lIns="0" tIns="0" rIns="0" bIns="0" anchor="ctr" anchorCtr="0">
            <a:noAutofit/>
          </a:bodyPr>
          <a:lstStyle/>
          <a:p>
            <a:pPr marL="0" indent="0" algn="ctr" rtl="0">
              <a:spcBef>
                <a:spcPts val="0"/>
              </a:spcBef>
              <a:spcAft>
                <a:spcPts val="0"/>
              </a:spcAft>
              <a:buNone/>
            </a:pPr>
            <a:r>
              <a:rPr lang="en-US" sz="1400" b="0" i="0" dirty="0">
                <a:solidFill>
                  <a:srgbClr val="12263A"/>
                </a:solidFill>
                <a:latin typeface="Calibri"/>
                <a:ea typeface="Calibri"/>
                <a:cs typeface="Calibri"/>
                <a:sym typeface="Calibri"/>
              </a:rPr>
              <a:t>If it is not on this slide deck, it is on this site — </a:t>
            </a:r>
            <a:r>
              <a:rPr lang="en-US" sz="1400" b="1" i="0" dirty="0">
                <a:solidFill>
                  <a:srgbClr val="12263A"/>
                </a:solidFill>
                <a:latin typeface="Calibri"/>
                <a:ea typeface="Calibri"/>
                <a:cs typeface="Calibri"/>
                <a:sym typeface="Calibri"/>
              </a:rPr>
              <a:t>commands, options, </a:t>
            </a:r>
            <a:r>
              <a:rPr lang="en-US" sz="1400" b="1" i="0" dirty="0" err="1">
                <a:solidFill>
                  <a:srgbClr val="12263A"/>
                </a:solidFill>
                <a:latin typeface="Calibri"/>
                <a:ea typeface="Calibri"/>
                <a:cs typeface="Calibri"/>
                <a:sym typeface="Calibri"/>
              </a:rPr>
              <a:t>yMMSL</a:t>
            </a:r>
            <a:r>
              <a:rPr lang="en-US" sz="1400" b="1" i="0" dirty="0">
                <a:solidFill>
                  <a:srgbClr val="12263A"/>
                </a:solidFill>
                <a:latin typeface="Calibri"/>
                <a:ea typeface="Calibri"/>
                <a:cs typeface="Calibri"/>
                <a:sym typeface="Calibri"/>
              </a:rPr>
              <a:t> templates, troubleshooting.</a:t>
            </a:r>
            <a:endParaRPr sz="2400" dirty="0"/>
          </a:p>
        </p:txBody>
      </p:sp>
      <p:sp>
        <p:nvSpPr>
          <p:cNvPr id="157" name="s157"/>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58" name="s158"/>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7"/>
          <p:cNvSpPr/>
          <p:nvPr/>
        </p:nvSpPr>
        <p:spPr>
          <a:xfrm>
            <a:off x="548640" y="493776"/>
            <a:ext cx="155448" cy="15544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C7293"/>
              </a:buClr>
              <a:buSzPts val="1200"/>
              <a:buFont typeface="Trebuchet MS"/>
              <a:buNone/>
            </a:pPr>
            <a:r>
              <a:rPr lang="en-US" sz="1200" b="1" i="0" u="none" strike="noStrike" cap="none">
                <a:solidFill>
                  <a:srgbClr val="1C7293"/>
                </a:solidFill>
                <a:latin typeface="Trebuchet MS"/>
                <a:ea typeface="Trebuchet MS"/>
                <a:cs typeface="Trebuchet MS"/>
                <a:sym typeface="Trebuchet MS"/>
              </a:rPr>
              <a:t>CONFIGURATION</a:t>
            </a:r>
            <a:endParaRPr sz="1200" b="0" i="0" u="none" strike="noStrike" cap="none">
              <a:solidFill>
                <a:schemeClr val="dk1"/>
              </a:solidFill>
              <a:latin typeface="Calibri"/>
              <a:ea typeface="Calibri"/>
              <a:cs typeface="Calibri"/>
              <a:sym typeface="Calibri"/>
            </a:endParaRPr>
          </a:p>
        </p:txBody>
      </p:sp>
      <p:sp>
        <p:nvSpPr>
          <p:cNvPr id="487" name="Google Shape;487;p17"/>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What a User Needs to Prepare</a:t>
            </a:r>
            <a:endParaRPr sz="2700" b="0" i="0" u="none" strike="noStrike" cap="none">
              <a:solidFill>
                <a:schemeClr val="dk1"/>
              </a:solidFill>
              <a:latin typeface="Calibri"/>
              <a:ea typeface="Calibri"/>
              <a:cs typeface="Calibri"/>
              <a:sym typeface="Calibri"/>
            </a:endParaRPr>
          </a:p>
        </p:txBody>
      </p:sp>
      <p:sp>
        <p:nvSpPr>
          <p:cNvPr id="488" name="Google Shape;488;p17"/>
          <p:cNvSpPr/>
          <p:nvPr/>
        </p:nvSpPr>
        <p:spPr>
          <a:xfrm>
            <a:off x="548640" y="1691640"/>
            <a:ext cx="5760720" cy="4343400"/>
          </a:xfrm>
          <a:prstGeom prst="rect">
            <a:avLst/>
          </a:prstGeom>
          <a:solidFill>
            <a:srgbClr val="F7FAFC"/>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548640" y="1691640"/>
            <a:ext cx="64008" cy="4343400"/>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804672" y="1892808"/>
            <a:ext cx="5303520" cy="3977640"/>
          </a:xfrm>
          <a:prstGeom prst="rect">
            <a:avLst/>
          </a:prstGeom>
          <a:noFill/>
          <a:ln>
            <a:noFill/>
          </a:ln>
        </p:spPr>
        <p:txBody>
          <a:bodyPr spcFirstLastPara="1" wrap="square" lIns="0" tIns="0" rIns="0" bIns="0" anchor="t" anchorCtr="0">
            <a:noAutofit/>
          </a:bodyPr>
          <a:lstStyle/>
          <a:p>
            <a:pPr marL="0" marR="0" lvl="0" indent="0" algn="l" rtl="0">
              <a:lnSpc>
                <a:spcPct val="122000"/>
              </a:lnSpc>
              <a:spcBef>
                <a:spcPts val="0"/>
              </a:spcBef>
              <a:spcAft>
                <a:spcPts val="0"/>
              </a:spcAft>
              <a:buClr>
                <a:srgbClr val="10455B"/>
              </a:buClr>
              <a:buSzPts val="1100"/>
              <a:buFont typeface="Consolas"/>
              <a:buNone/>
            </a:pPr>
            <a:r>
              <a:rPr lang="en-US" sz="1400" b="1" i="0" u="none" strike="noStrike" cap="none" dirty="0" err="1">
                <a:solidFill>
                  <a:srgbClr val="10455B"/>
                </a:solidFill>
                <a:latin typeface="Consolas"/>
                <a:ea typeface="Consolas"/>
                <a:cs typeface="Consolas"/>
                <a:sym typeface="Consolas"/>
              </a:rPr>
              <a:t>config_folder</a:t>
            </a:r>
            <a:r>
              <a:rPr lang="en-US" sz="1400" b="1" i="0" u="none" strike="noStrike" cap="none" dirty="0">
                <a:solidFill>
                  <a:srgbClr val="10455B"/>
                </a:solidFill>
                <a:latin typeface="Consolas"/>
                <a:ea typeface="Consolas"/>
                <a:cs typeface="Consolas"/>
                <a:sym typeface="Consolas"/>
              </a:rPr>
              <a:t>/</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input_workflow.xml</a:t>
            </a:r>
            <a:r>
              <a:rPr lang="en-US" sz="1400" b="0" i="1" u="none" strike="noStrike" cap="none" dirty="0">
                <a:solidFill>
                  <a:srgbClr val="94A2B0"/>
                </a:solidFill>
                <a:latin typeface="Consolas"/>
                <a:ea typeface="Consolas"/>
                <a:cs typeface="Consolas"/>
                <a:sym typeface="Consolas"/>
              </a:rPr>
              <a:t>   shot/run · time range &amp; dt · actor selection</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a:t>
            </a:r>
            <a:r>
              <a:rPr lang="en-US" sz="1400" b="0" i="0" u="none" strike="noStrike" cap="none" dirty="0" err="1">
                <a:solidFill>
                  <a:srgbClr val="1B3A57"/>
                </a:solidFill>
                <a:latin typeface="Consolas"/>
                <a:ea typeface="Consolas"/>
                <a:cs typeface="Consolas"/>
                <a:sym typeface="Consolas"/>
              </a:rPr>
              <a:t>ec_waveforms.yaml</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a:t>
            </a:r>
            <a:r>
              <a:rPr lang="en-US" sz="1400" b="0" i="0" u="none" strike="noStrike" cap="none" dirty="0" err="1">
                <a:solidFill>
                  <a:srgbClr val="1B3A57"/>
                </a:solidFill>
                <a:latin typeface="Consolas"/>
                <a:ea typeface="Consolas"/>
                <a:cs typeface="Consolas"/>
                <a:sym typeface="Consolas"/>
              </a:rPr>
              <a:t>ic_waveforms.yaml</a:t>
            </a:r>
            <a:r>
              <a:rPr lang="en-US" sz="1400" b="0" i="1" u="none" strike="noStrike" cap="none" dirty="0">
                <a:solidFill>
                  <a:srgbClr val="94A2B0"/>
                </a:solidFill>
                <a:latin typeface="Consolas"/>
                <a:ea typeface="Consolas"/>
                <a:cs typeface="Consolas"/>
                <a:sym typeface="Consolas"/>
              </a:rPr>
              <a:t>   time-dependent H&amp;CD settings</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a:t>
            </a:r>
            <a:r>
              <a:rPr lang="en-US" sz="1400" b="0" i="0" u="none" strike="noStrike" cap="none" dirty="0" err="1">
                <a:solidFill>
                  <a:srgbClr val="1B3A57"/>
                </a:solidFill>
                <a:latin typeface="Consolas"/>
                <a:ea typeface="Consolas"/>
                <a:cs typeface="Consolas"/>
                <a:sym typeface="Consolas"/>
              </a:rPr>
              <a:t>nbi_waveforms.yaml</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a:t>
            </a:r>
            <a:r>
              <a:rPr lang="en-US" sz="1400" b="0" i="0" u="none" strike="noStrike" cap="none" dirty="0" err="1">
                <a:solidFill>
                  <a:srgbClr val="1B3A57"/>
                </a:solidFill>
                <a:latin typeface="Consolas"/>
                <a:ea typeface="Consolas"/>
                <a:cs typeface="Consolas"/>
                <a:sym typeface="Consolas"/>
              </a:rPr>
              <a:t>ic_toroidal_modes.yaml</a:t>
            </a:r>
            <a:r>
              <a:rPr lang="en-US" sz="1400" b="0" i="1" u="none" strike="noStrike" cap="none" dirty="0">
                <a:solidFill>
                  <a:srgbClr val="94A2B0"/>
                </a:solidFill>
                <a:latin typeface="Consolas"/>
                <a:ea typeface="Consolas"/>
                <a:cs typeface="Consolas"/>
                <a:sym typeface="Consolas"/>
              </a:rPr>
              <a:t>   optional CYRANO multi-mode scan</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ECRH/</a:t>
            </a:r>
            <a:r>
              <a:rPr lang="en-US" sz="1400" b="0" i="0" u="none" strike="noStrike" cap="none" dirty="0" err="1">
                <a:solidFill>
                  <a:srgbClr val="1B3A57"/>
                </a:solidFill>
                <a:latin typeface="Consolas"/>
                <a:ea typeface="Consolas"/>
                <a:cs typeface="Consolas"/>
                <a:sym typeface="Consolas"/>
              </a:rPr>
              <a:t>ec_wave_solver</a:t>
            </a:r>
            <a:r>
              <a:rPr lang="en-US" sz="1400" b="0" i="0" u="none" strike="noStrike" cap="none" dirty="0">
                <a:solidFill>
                  <a:srgbClr val="1B3A57"/>
                </a:solidFill>
                <a:latin typeface="Consolas"/>
                <a:ea typeface="Consolas"/>
                <a:cs typeface="Consolas"/>
                <a:sym typeface="Consolas"/>
              </a:rPr>
              <a:t>/input_torbeam.xml</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ICRH/</a:t>
            </a:r>
            <a:r>
              <a:rPr lang="en-US" sz="1400" b="0" i="0" u="none" strike="noStrike" cap="none" dirty="0" err="1">
                <a:solidFill>
                  <a:srgbClr val="1B3A57"/>
                </a:solidFill>
                <a:latin typeface="Consolas"/>
                <a:ea typeface="Consolas"/>
                <a:cs typeface="Consolas"/>
                <a:sym typeface="Consolas"/>
              </a:rPr>
              <a:t>ic_wave_solver</a:t>
            </a:r>
            <a:r>
              <a:rPr lang="en-US" sz="1400" b="0" i="0" u="none" strike="noStrike" cap="none" dirty="0">
                <a:solidFill>
                  <a:srgbClr val="1B3A57"/>
                </a:solidFill>
                <a:latin typeface="Consolas"/>
                <a:ea typeface="Consolas"/>
                <a:cs typeface="Consolas"/>
                <a:sym typeface="Consolas"/>
              </a:rPr>
              <a:t>/input_cyrano.xml</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ICRH/</a:t>
            </a:r>
            <a:r>
              <a:rPr lang="en-US" sz="1400" b="0" i="0" u="none" strike="noStrike" cap="none" dirty="0" err="1">
                <a:solidFill>
                  <a:srgbClr val="1B3A57"/>
                </a:solidFill>
                <a:latin typeface="Consolas"/>
                <a:ea typeface="Consolas"/>
                <a:cs typeface="Consolas"/>
                <a:sym typeface="Consolas"/>
              </a:rPr>
              <a:t>ic_wave_fp</a:t>
            </a:r>
            <a:r>
              <a:rPr lang="en-US" sz="1400" b="0" i="0" u="none" strike="noStrike" cap="none" dirty="0">
                <a:solidFill>
                  <a:srgbClr val="1B3A57"/>
                </a:solidFill>
                <a:latin typeface="Consolas"/>
                <a:ea typeface="Consolas"/>
                <a:cs typeface="Consolas"/>
                <a:sym typeface="Consolas"/>
              </a:rPr>
              <a:t>/input_fopla.xml</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source/</a:t>
            </a:r>
            <a:r>
              <a:rPr lang="en-US" sz="1400" b="0" i="0" u="none" strike="noStrike" cap="none" dirty="0" err="1">
                <a:solidFill>
                  <a:srgbClr val="1B3A57"/>
                </a:solidFill>
                <a:latin typeface="Consolas"/>
                <a:ea typeface="Consolas"/>
                <a:cs typeface="Consolas"/>
                <a:sym typeface="Consolas"/>
              </a:rPr>
              <a:t>fill_core_sources</a:t>
            </a:r>
            <a:r>
              <a:rPr lang="en-US" sz="1400" b="0" i="0" u="none" strike="noStrike" cap="none" dirty="0">
                <a:solidFill>
                  <a:srgbClr val="1B3A57"/>
                </a:solidFill>
                <a:latin typeface="Consolas"/>
                <a:ea typeface="Consolas"/>
                <a:cs typeface="Consolas"/>
                <a:sym typeface="Consolas"/>
              </a:rPr>
              <a:t>/</a:t>
            </a:r>
            <a:endParaRPr sz="1400" b="0" i="0" u="none" strike="noStrike" cap="none" dirty="0">
              <a:solidFill>
                <a:schemeClr val="dk1"/>
              </a:solidFill>
              <a:latin typeface="Calibri"/>
              <a:ea typeface="Calibri"/>
              <a:cs typeface="Calibri"/>
              <a:sym typeface="Calibri"/>
            </a:endParaRPr>
          </a:p>
          <a:p>
            <a:pPr marL="0" marR="0" lvl="0" indent="0" algn="l" rtl="0">
              <a:lnSpc>
                <a:spcPct val="122000"/>
              </a:lnSpc>
              <a:spcBef>
                <a:spcPts val="0"/>
              </a:spcBef>
              <a:spcAft>
                <a:spcPts val="0"/>
              </a:spcAft>
              <a:buClr>
                <a:srgbClr val="1B3A57"/>
              </a:buClr>
              <a:buSzPts val="1100"/>
              <a:buFont typeface="Consolas"/>
              <a:buNone/>
            </a:pPr>
            <a:r>
              <a:rPr lang="en-US" sz="1400" b="0" i="0" u="none" strike="noStrike" cap="none" dirty="0">
                <a:solidFill>
                  <a:srgbClr val="1B3A57"/>
                </a:solidFill>
                <a:latin typeface="Consolas"/>
                <a:ea typeface="Consolas"/>
                <a:cs typeface="Consolas"/>
                <a:sym typeface="Consolas"/>
              </a:rPr>
              <a:t>      input_hcd2core_sources.xml</a:t>
            </a:r>
            <a:endParaRPr sz="1400" b="0" i="0" u="none" strike="noStrike" cap="none" dirty="0">
              <a:solidFill>
                <a:schemeClr val="dk1"/>
              </a:solidFill>
              <a:latin typeface="Calibri"/>
              <a:ea typeface="Calibri"/>
              <a:cs typeface="Calibri"/>
              <a:sym typeface="Calibri"/>
            </a:endParaRPr>
          </a:p>
        </p:txBody>
      </p:sp>
      <p:sp>
        <p:nvSpPr>
          <p:cNvPr id="491" name="Google Shape;491;p17"/>
          <p:cNvSpPr/>
          <p:nvPr/>
        </p:nvSpPr>
        <p:spPr>
          <a:xfrm>
            <a:off x="6492240" y="1691640"/>
            <a:ext cx="512064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C6B7A"/>
              </a:buClr>
              <a:buSzPts val="1050"/>
              <a:buFont typeface="Trebuchet MS"/>
              <a:buNone/>
            </a:pPr>
            <a:r>
              <a:rPr lang="en-US" sz="1600" b="1" i="0" u="none" strike="noStrike" cap="none" dirty="0">
                <a:solidFill>
                  <a:srgbClr val="5C6B7A"/>
                </a:solidFill>
                <a:latin typeface="Trebuchet MS"/>
                <a:ea typeface="Trebuchet MS"/>
                <a:cs typeface="Trebuchet MS"/>
                <a:sym typeface="Trebuchet MS"/>
              </a:rPr>
              <a:t>EXAMPLE ACTOR SELECTION</a:t>
            </a:r>
            <a:endParaRPr sz="1600" b="0" i="0" u="none" strike="noStrike" cap="none" dirty="0">
              <a:solidFill>
                <a:schemeClr val="dk1"/>
              </a:solidFill>
              <a:latin typeface="Calibri"/>
              <a:ea typeface="Calibri"/>
              <a:cs typeface="Calibri"/>
              <a:sym typeface="Calibri"/>
            </a:endParaRPr>
          </a:p>
        </p:txBody>
      </p:sp>
      <p:sp>
        <p:nvSpPr>
          <p:cNvPr id="492" name="Google Shape;492;p17"/>
          <p:cNvSpPr/>
          <p:nvPr/>
        </p:nvSpPr>
        <p:spPr>
          <a:xfrm>
            <a:off x="6492240" y="2002536"/>
            <a:ext cx="5120640" cy="4032504"/>
          </a:xfrm>
          <a:prstGeom prst="rect">
            <a:avLst/>
          </a:prstGeom>
          <a:solidFill>
            <a:srgbClr val="0E2233"/>
          </a:solidFill>
          <a:ln w="12700" cap="flat" cmpd="sng">
            <a:solidFill>
              <a:srgbClr val="333333"/>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6729984" y="2148840"/>
            <a:ext cx="4709160" cy="3721608"/>
          </a:xfrm>
          <a:prstGeom prst="rect">
            <a:avLst/>
          </a:prstGeom>
          <a:noFill/>
          <a:ln>
            <a:noFill/>
          </a:ln>
        </p:spPr>
        <p:txBody>
          <a:bodyPr spcFirstLastPara="1" wrap="square" lIns="0" tIns="0" rIns="0" bIns="0" anchor="t" anchorCtr="0">
            <a:noAutofit/>
          </a:bodyPr>
          <a:lstStyle/>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&lt;ECRH&gt;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a:t>
            </a:r>
            <a:r>
              <a:rPr lang="en-US" sz="1400" b="0" i="0" u="none" strike="noStrike" cap="none" dirty="0" err="1">
                <a:solidFill>
                  <a:srgbClr val="DCE7EF"/>
                </a:solidFill>
                <a:latin typeface="Consolas"/>
                <a:ea typeface="Consolas"/>
                <a:cs typeface="Consolas"/>
                <a:sym typeface="Consolas"/>
              </a:rPr>
              <a:t>ec_wave_solver</a:t>
            </a:r>
            <a:r>
              <a:rPr lang="en-US" sz="1400" b="0" i="0" u="none" strike="noStrike" cap="none" dirty="0">
                <a:solidFill>
                  <a:srgbClr val="DCE7EF"/>
                </a:solidFill>
                <a:latin typeface="Consolas"/>
                <a:ea typeface="Consolas"/>
                <a:cs typeface="Consolas"/>
                <a:sym typeface="Consolas"/>
              </a:rPr>
              <a:t> </a:t>
            </a:r>
            <a:r>
              <a:rPr lang="en-US" sz="1400" b="0" i="0" u="none" strike="noStrike" cap="none" dirty="0">
                <a:solidFill>
                  <a:srgbClr val="78C0D0"/>
                </a:solidFill>
                <a:latin typeface="Consolas"/>
                <a:ea typeface="Consolas"/>
                <a:cs typeface="Consolas"/>
                <a:sym typeface="Consolas"/>
              </a:rPr>
              <a:t>list=</a:t>
            </a:r>
            <a:r>
              <a:rPr lang="en-US" sz="1400" b="0" i="0" u="none" strike="noStrike" cap="none" dirty="0">
                <a:solidFill>
                  <a:srgbClr val="C9A26B"/>
                </a:solidFill>
                <a:latin typeface="Consolas"/>
                <a:ea typeface="Consolas"/>
                <a:cs typeface="Consolas"/>
                <a:sym typeface="Consolas"/>
              </a:rPr>
              <a:t>"</a:t>
            </a:r>
            <a:r>
              <a:rPr lang="en-US" sz="1400" b="0" i="0" u="none" strike="noStrike" cap="none" dirty="0" err="1">
                <a:solidFill>
                  <a:srgbClr val="C9A26B"/>
                </a:solidFill>
                <a:latin typeface="Consolas"/>
                <a:ea typeface="Consolas"/>
                <a:cs typeface="Consolas"/>
                <a:sym typeface="Consolas"/>
              </a:rPr>
              <a:t>genray</a:t>
            </a:r>
            <a:r>
              <a:rPr lang="en-US" sz="1400" b="0" i="0" u="none" strike="noStrike" cap="none" dirty="0">
                <a:solidFill>
                  <a:srgbClr val="C9A26B"/>
                </a:solidFill>
                <a:latin typeface="Consolas"/>
                <a:ea typeface="Consolas"/>
                <a:cs typeface="Consolas"/>
                <a:sym typeface="Consolas"/>
              </a:rPr>
              <a:t> gray grayscale </a:t>
            </a:r>
            <a:r>
              <a:rPr lang="en-US" sz="1400" b="0" i="0" u="none" strike="noStrike" cap="none" dirty="0" err="1">
                <a:solidFill>
                  <a:srgbClr val="C9A26B"/>
                </a:solidFill>
                <a:latin typeface="Consolas"/>
                <a:ea typeface="Consolas"/>
                <a:cs typeface="Consolas"/>
                <a:sym typeface="Consolas"/>
              </a:rPr>
              <a:t>torbeam</a:t>
            </a:r>
            <a:r>
              <a:rPr lang="en-US" sz="1400" b="0" i="0" u="none" strike="noStrike" cap="none" dirty="0">
                <a:solidFill>
                  <a:srgbClr val="C9A26B"/>
                </a:solidFill>
                <a:latin typeface="Consolas"/>
                <a:ea typeface="Consolas"/>
                <a:cs typeface="Consolas"/>
                <a:sym typeface="Consolas"/>
              </a:rPr>
              <a:t> </a:t>
            </a:r>
            <a:r>
              <a:rPr lang="en-US" sz="1400" b="0" i="0" u="none" strike="noStrike" cap="none" dirty="0" err="1">
                <a:solidFill>
                  <a:srgbClr val="C9A26B"/>
                </a:solidFill>
                <a:latin typeface="Consolas"/>
                <a:ea typeface="Consolas"/>
                <a:cs typeface="Consolas"/>
                <a:sym typeface="Consolas"/>
              </a:rPr>
              <a:t>toray</a:t>
            </a:r>
            <a:r>
              <a:rPr lang="en-US" sz="1400" b="0" i="0" u="none" strike="noStrike" cap="none" dirty="0">
                <a:solidFill>
                  <a:srgbClr val="C9A26B"/>
                </a:solidFill>
                <a:latin typeface="Consolas"/>
                <a:ea typeface="Consolas"/>
                <a:cs typeface="Consolas"/>
                <a:sym typeface="Consolas"/>
              </a:rPr>
              <a:t>"</a:t>
            </a:r>
            <a:r>
              <a:rPr lang="en-US" sz="1400" b="0" i="0" u="none" strike="noStrike" cap="none" dirty="0">
                <a:solidFill>
                  <a:srgbClr val="DCE7EF"/>
                </a:solidFill>
                <a:latin typeface="Consolas"/>
                <a:ea typeface="Consolas"/>
                <a:cs typeface="Consolas"/>
                <a:sym typeface="Consolas"/>
              </a:rPr>
              <a:t>&gt;</a:t>
            </a:r>
            <a:r>
              <a:rPr lang="en-US" sz="1400" b="0" i="0" u="none" strike="noStrike" cap="none" dirty="0">
                <a:solidFill>
                  <a:srgbClr val="8FD0A8"/>
                </a:solidFill>
                <a:latin typeface="Consolas"/>
                <a:ea typeface="Consolas"/>
                <a:cs typeface="Consolas"/>
                <a:sym typeface="Consolas"/>
              </a:rPr>
              <a:t>4</a:t>
            </a:r>
            <a:r>
              <a:rPr lang="en-US" sz="1400" b="0" i="0" u="none" strike="noStrike" cap="none" dirty="0">
                <a:solidFill>
                  <a:srgbClr val="DCE7EF"/>
                </a:solidFill>
                <a:latin typeface="Consolas"/>
                <a:ea typeface="Consolas"/>
                <a:cs typeface="Consolas"/>
                <a:sym typeface="Consolas"/>
              </a:rPr>
              <a:t>&lt;/</a:t>
            </a:r>
            <a:r>
              <a:rPr lang="en-US" sz="1400" b="0" i="0" u="none" strike="noStrike" cap="none" dirty="0" err="1">
                <a:solidFill>
                  <a:srgbClr val="DCE7EF"/>
                </a:solidFill>
                <a:latin typeface="Consolas"/>
                <a:ea typeface="Consolas"/>
                <a:cs typeface="Consolas"/>
                <a:sym typeface="Consolas"/>
              </a:rPr>
              <a:t>ec_wave_solver</a:t>
            </a:r>
            <a:r>
              <a:rPr lang="en-US" sz="1400" b="0" i="0" u="none" strike="noStrike" cap="none" dirty="0">
                <a:solidFill>
                  <a:srgbClr val="DCE7EF"/>
                </a:solidFill>
                <a:latin typeface="Consolas"/>
                <a:ea typeface="Consolas"/>
                <a:cs typeface="Consolas"/>
                <a:sym typeface="Consolas"/>
              </a:rPr>
              <a:t>&gt;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&lt;/ECRH&gt;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&lt;ICRH&gt;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a:t>
            </a:r>
            <a:r>
              <a:rPr lang="en-US" sz="1400" b="0" i="0" u="none" strike="noStrike" cap="none" dirty="0" err="1">
                <a:solidFill>
                  <a:srgbClr val="DCE7EF"/>
                </a:solidFill>
                <a:latin typeface="Consolas"/>
                <a:ea typeface="Consolas"/>
                <a:cs typeface="Consolas"/>
                <a:sym typeface="Consolas"/>
              </a:rPr>
              <a:t>ic_wave_solver</a:t>
            </a:r>
            <a:r>
              <a:rPr lang="en-US" sz="1400" b="0" i="0" u="none" strike="noStrike" cap="none" dirty="0">
                <a:solidFill>
                  <a:srgbClr val="DCE7EF"/>
                </a:solidFill>
                <a:latin typeface="Consolas"/>
                <a:ea typeface="Consolas"/>
                <a:cs typeface="Consolas"/>
                <a:sym typeface="Consolas"/>
              </a:rPr>
              <a:t> </a:t>
            </a:r>
            <a:r>
              <a:rPr lang="en-US" sz="1400" b="0" i="0" u="none" strike="noStrike" cap="none" dirty="0">
                <a:solidFill>
                  <a:srgbClr val="78C0D0"/>
                </a:solidFill>
                <a:latin typeface="Consolas"/>
                <a:ea typeface="Consolas"/>
                <a:cs typeface="Consolas"/>
                <a:sym typeface="Consolas"/>
              </a:rPr>
              <a:t>list=</a:t>
            </a:r>
            <a:r>
              <a:rPr lang="en-US" sz="1400" b="0" i="0" u="none" strike="noStrike" cap="none" dirty="0">
                <a:solidFill>
                  <a:srgbClr val="C9A26B"/>
                </a:solidFill>
                <a:latin typeface="Consolas"/>
                <a:ea typeface="Consolas"/>
                <a:cs typeface="Consolas"/>
                <a:sym typeface="Consolas"/>
              </a:rPr>
              <a:t>"</a:t>
            </a:r>
            <a:r>
              <a:rPr lang="en-US" sz="1400" b="0" i="0" u="none" strike="noStrike" cap="none" dirty="0" err="1">
                <a:solidFill>
                  <a:srgbClr val="C9A26B"/>
                </a:solidFill>
                <a:latin typeface="Consolas"/>
                <a:ea typeface="Consolas"/>
                <a:cs typeface="Consolas"/>
                <a:sym typeface="Consolas"/>
              </a:rPr>
              <a:t>cyrano</a:t>
            </a:r>
            <a:r>
              <a:rPr lang="en-US" sz="1400" b="0" i="0" u="none" strike="noStrike" cap="none" dirty="0">
                <a:solidFill>
                  <a:srgbClr val="C9A26B"/>
                </a:solidFill>
                <a:latin typeface="Consolas"/>
                <a:ea typeface="Consolas"/>
                <a:cs typeface="Consolas"/>
                <a:sym typeface="Consolas"/>
              </a:rPr>
              <a:t> tomcat pion lion"</a:t>
            </a:r>
            <a:r>
              <a:rPr lang="en-US" sz="1400" b="0" i="0" u="none" strike="noStrike" cap="none" dirty="0">
                <a:solidFill>
                  <a:srgbClr val="DCE7EF"/>
                </a:solidFill>
                <a:latin typeface="Consolas"/>
                <a:ea typeface="Consolas"/>
                <a:cs typeface="Consolas"/>
                <a:sym typeface="Consolas"/>
              </a:rPr>
              <a:t>&gt;</a:t>
            </a:r>
            <a:r>
              <a:rPr lang="en-US" sz="1400" b="0" i="0" u="none" strike="noStrike" cap="none" dirty="0">
                <a:solidFill>
                  <a:srgbClr val="8FD0A8"/>
                </a:solidFill>
                <a:latin typeface="Consolas"/>
                <a:ea typeface="Consolas"/>
                <a:cs typeface="Consolas"/>
                <a:sym typeface="Consolas"/>
              </a:rPr>
              <a:t>1</a:t>
            </a:r>
            <a:r>
              <a:rPr lang="en-US" sz="1400" b="0" i="0" u="none" strike="noStrike" cap="none" dirty="0">
                <a:solidFill>
                  <a:srgbClr val="DCE7EF"/>
                </a:solidFill>
                <a:latin typeface="Consolas"/>
                <a:ea typeface="Consolas"/>
                <a:cs typeface="Consolas"/>
                <a:sym typeface="Consolas"/>
              </a:rPr>
              <a:t>&lt;/</a:t>
            </a:r>
            <a:r>
              <a:rPr lang="en-US" sz="1400" b="0" i="0" u="none" strike="noStrike" cap="none" dirty="0" err="1">
                <a:solidFill>
                  <a:srgbClr val="DCE7EF"/>
                </a:solidFill>
                <a:latin typeface="Consolas"/>
                <a:ea typeface="Consolas"/>
                <a:cs typeface="Consolas"/>
                <a:sym typeface="Consolas"/>
              </a:rPr>
              <a:t>ic_wave_solver</a:t>
            </a:r>
            <a:r>
              <a:rPr lang="en-US" sz="1400" b="0" i="0" u="none" strike="noStrike" cap="none" dirty="0">
                <a:solidFill>
                  <a:srgbClr val="DCE7EF"/>
                </a:solidFill>
                <a:latin typeface="Consolas"/>
                <a:ea typeface="Consolas"/>
                <a:cs typeface="Consolas"/>
                <a:sym typeface="Consolas"/>
              </a:rPr>
              <a:t>&gt;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a:t>
            </a:r>
            <a:r>
              <a:rPr lang="en-US" sz="1400" b="0" i="0" u="none" strike="noStrike" cap="none" dirty="0" err="1">
                <a:solidFill>
                  <a:srgbClr val="DCE7EF"/>
                </a:solidFill>
                <a:latin typeface="Consolas"/>
                <a:ea typeface="Consolas"/>
                <a:cs typeface="Consolas"/>
                <a:sym typeface="Consolas"/>
              </a:rPr>
              <a:t>ic_wave_fp</a:t>
            </a:r>
            <a:r>
              <a:rPr lang="en-US" sz="1400" b="0" i="0" u="none" strike="noStrike" cap="none" dirty="0">
                <a:solidFill>
                  <a:srgbClr val="DCE7EF"/>
                </a:solidFill>
                <a:latin typeface="Consolas"/>
                <a:ea typeface="Consolas"/>
                <a:cs typeface="Consolas"/>
                <a:sym typeface="Consolas"/>
              </a:rPr>
              <a:t> </a:t>
            </a:r>
            <a:r>
              <a:rPr lang="en-US" sz="1400" b="0" i="0" u="none" strike="noStrike" cap="none" dirty="0">
                <a:solidFill>
                  <a:srgbClr val="78C0D0"/>
                </a:solidFill>
                <a:latin typeface="Consolas"/>
                <a:ea typeface="Consolas"/>
                <a:cs typeface="Consolas"/>
                <a:sym typeface="Consolas"/>
              </a:rPr>
              <a:t>list=</a:t>
            </a:r>
            <a:r>
              <a:rPr lang="en-US" sz="1400" b="0" i="0" u="none" strike="noStrike" cap="none" dirty="0">
                <a:solidFill>
                  <a:srgbClr val="C9A26B"/>
                </a:solidFill>
                <a:latin typeface="Consolas"/>
                <a:ea typeface="Consolas"/>
                <a:cs typeface="Consolas"/>
                <a:sym typeface="Consolas"/>
              </a:rPr>
              <a:t>"</a:t>
            </a:r>
            <a:r>
              <a:rPr lang="en-US" sz="1400" b="0" i="0" u="none" strike="noStrike" cap="none" dirty="0" err="1">
                <a:solidFill>
                  <a:srgbClr val="C9A26B"/>
                </a:solidFill>
                <a:latin typeface="Consolas"/>
                <a:ea typeface="Consolas"/>
                <a:cs typeface="Consolas"/>
                <a:sym typeface="Consolas"/>
              </a:rPr>
              <a:t>stix_redist</a:t>
            </a:r>
            <a:r>
              <a:rPr lang="en-US" sz="1400" b="0" i="0" u="none" strike="noStrike" cap="none" dirty="0">
                <a:solidFill>
                  <a:srgbClr val="C9A26B"/>
                </a:solidFill>
                <a:latin typeface="Consolas"/>
                <a:ea typeface="Consolas"/>
                <a:cs typeface="Consolas"/>
                <a:sym typeface="Consolas"/>
              </a:rPr>
              <a:t> </a:t>
            </a:r>
            <a:r>
              <a:rPr lang="en-US" sz="1400" b="0" i="0" u="none" strike="noStrike" cap="none" dirty="0" err="1">
                <a:solidFill>
                  <a:srgbClr val="C9A26B"/>
                </a:solidFill>
                <a:latin typeface="Consolas"/>
                <a:ea typeface="Consolas"/>
                <a:cs typeface="Consolas"/>
                <a:sym typeface="Consolas"/>
              </a:rPr>
              <a:t>fopla</a:t>
            </a:r>
            <a:r>
              <a:rPr lang="en-US" sz="1400" b="0" i="0" u="none" strike="noStrike" cap="none" dirty="0">
                <a:solidFill>
                  <a:srgbClr val="C9A26B"/>
                </a:solidFill>
                <a:latin typeface="Consolas"/>
                <a:ea typeface="Consolas"/>
                <a:cs typeface="Consolas"/>
                <a:sym typeface="Consolas"/>
              </a:rPr>
              <a:t>"</a:t>
            </a:r>
            <a:r>
              <a:rPr lang="en-US" sz="1400" b="0" i="0" u="none" strike="noStrike" cap="none" dirty="0">
                <a:solidFill>
                  <a:srgbClr val="DCE7EF"/>
                </a:solidFill>
                <a:latin typeface="Consolas"/>
                <a:ea typeface="Consolas"/>
                <a:cs typeface="Consolas"/>
                <a:sym typeface="Consolas"/>
              </a:rPr>
              <a:t>&gt;</a:t>
            </a:r>
            <a:r>
              <a:rPr lang="en-US" sz="1400" b="0" i="0" u="none" strike="noStrike" cap="none" dirty="0">
                <a:solidFill>
                  <a:srgbClr val="8FD0A8"/>
                </a:solidFill>
                <a:latin typeface="Consolas"/>
                <a:ea typeface="Consolas"/>
                <a:cs typeface="Consolas"/>
                <a:sym typeface="Consolas"/>
              </a:rPr>
              <a:t>2</a:t>
            </a:r>
            <a:r>
              <a:rPr lang="en-US" sz="1400" b="0" i="0" u="none" strike="noStrike" cap="none" dirty="0">
                <a:solidFill>
                  <a:srgbClr val="DCE7EF"/>
                </a:solidFill>
                <a:latin typeface="Consolas"/>
                <a:ea typeface="Consolas"/>
                <a:cs typeface="Consolas"/>
                <a:sym typeface="Consolas"/>
              </a:rPr>
              <a:t>&lt;/</a:t>
            </a:r>
            <a:r>
              <a:rPr lang="en-US" sz="1400" b="0" i="0" u="none" strike="noStrike" cap="none" dirty="0" err="1">
                <a:solidFill>
                  <a:srgbClr val="DCE7EF"/>
                </a:solidFill>
                <a:latin typeface="Consolas"/>
                <a:ea typeface="Consolas"/>
                <a:cs typeface="Consolas"/>
                <a:sym typeface="Consolas"/>
              </a:rPr>
              <a:t>ic_wave_fp</a:t>
            </a:r>
            <a:r>
              <a:rPr lang="en-US" sz="1400" b="0" i="0" u="none" strike="noStrike" cap="none" dirty="0">
                <a:solidFill>
                  <a:srgbClr val="DCE7EF"/>
                </a:solidFill>
                <a:latin typeface="Consolas"/>
                <a:ea typeface="Consolas"/>
                <a:cs typeface="Consolas"/>
                <a:sym typeface="Consolas"/>
              </a:rPr>
              <a:t>&gt;</a:t>
            </a:r>
            <a:endParaRPr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&lt;/ICRH&gt;</a:t>
            </a: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a:t>
            </a:r>
            <a:r>
              <a:rPr lang="en-US" sz="1400" b="0" i="0" u="none" strike="noStrike" cap="none" dirty="0" err="1">
                <a:solidFill>
                  <a:srgbClr val="DCE7EF"/>
                </a:solidFill>
                <a:latin typeface="Consolas"/>
                <a:ea typeface="Consolas"/>
                <a:cs typeface="Consolas"/>
                <a:sym typeface="Consolas"/>
              </a:rPr>
              <a:t>post_process</a:t>
            </a:r>
            <a:r>
              <a:rPr lang="en-US" sz="1400" b="0" i="0" u="none" strike="noStrike" cap="none" dirty="0">
                <a:solidFill>
                  <a:srgbClr val="DCE7EF"/>
                </a:solidFill>
                <a:latin typeface="Consolas"/>
                <a:ea typeface="Consolas"/>
                <a:cs typeface="Consolas"/>
                <a:sym typeface="Consolas"/>
              </a:rPr>
              <a:t>&gt;</a:t>
            </a:r>
            <a:endParaRPr lang="en-US"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&lt;source&gt;</a:t>
            </a:r>
            <a:endParaRPr lang="en-US"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a:t>
            </a:r>
            <a:r>
              <a:rPr lang="en-US" sz="1400" b="0" i="0" u="none" strike="noStrike" cap="none" dirty="0" err="1">
                <a:solidFill>
                  <a:srgbClr val="DCE7EF"/>
                </a:solidFill>
                <a:latin typeface="Consolas"/>
                <a:ea typeface="Consolas"/>
                <a:cs typeface="Consolas"/>
                <a:sym typeface="Consolas"/>
              </a:rPr>
              <a:t>fill_core_sources</a:t>
            </a:r>
            <a:r>
              <a:rPr lang="en-US" sz="1400" b="0" i="0" u="none" strike="noStrike" cap="none" dirty="0">
                <a:solidFill>
                  <a:srgbClr val="DCE7EF"/>
                </a:solidFill>
                <a:latin typeface="Consolas"/>
                <a:ea typeface="Consolas"/>
                <a:cs typeface="Consolas"/>
                <a:sym typeface="Consolas"/>
              </a:rPr>
              <a:t> </a:t>
            </a:r>
            <a:r>
              <a:rPr lang="en-US" sz="1400" b="0" i="0" u="none" strike="noStrike" cap="none" dirty="0">
                <a:solidFill>
                  <a:srgbClr val="78C0D0"/>
                </a:solidFill>
                <a:latin typeface="Consolas"/>
                <a:ea typeface="Consolas"/>
                <a:cs typeface="Consolas"/>
                <a:sym typeface="Consolas"/>
              </a:rPr>
              <a:t>list=</a:t>
            </a:r>
            <a:r>
              <a:rPr lang="en-US" sz="1400" b="0" i="0" u="none" strike="noStrike" cap="none" dirty="0">
                <a:solidFill>
                  <a:srgbClr val="C9A26B"/>
                </a:solidFill>
                <a:latin typeface="Consolas"/>
                <a:ea typeface="Consolas"/>
                <a:cs typeface="Consolas"/>
                <a:sym typeface="Consolas"/>
              </a:rPr>
              <a:t>"hcd2core_sources"</a:t>
            </a:r>
            <a:r>
              <a:rPr lang="en-US" sz="1400" b="0" i="0" u="none" strike="noStrike" cap="none" dirty="0">
                <a:solidFill>
                  <a:srgbClr val="DCE7EF"/>
                </a:solidFill>
                <a:latin typeface="Consolas"/>
                <a:ea typeface="Consolas"/>
                <a:cs typeface="Consolas"/>
                <a:sym typeface="Consolas"/>
              </a:rPr>
              <a:t>&gt;</a:t>
            </a:r>
            <a:r>
              <a:rPr lang="en-US" sz="1400" b="0" i="0" u="none" strike="noStrike" cap="none" dirty="0">
                <a:solidFill>
                  <a:srgbClr val="8FD0A8"/>
                </a:solidFill>
                <a:latin typeface="Consolas"/>
                <a:ea typeface="Consolas"/>
                <a:cs typeface="Consolas"/>
                <a:sym typeface="Consolas"/>
              </a:rPr>
              <a:t>1</a:t>
            </a:r>
            <a:r>
              <a:rPr lang="en-US" sz="1400" b="0" i="0" u="none" strike="noStrike" cap="none" dirty="0">
                <a:solidFill>
                  <a:srgbClr val="DCE7EF"/>
                </a:solidFill>
                <a:latin typeface="Consolas"/>
                <a:ea typeface="Consolas"/>
                <a:cs typeface="Consolas"/>
                <a:sym typeface="Consolas"/>
              </a:rPr>
              <a:t>&lt;/...&gt;</a:t>
            </a:r>
            <a:endParaRPr lang="en-US"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  &lt;/source&gt;</a:t>
            </a:r>
            <a:endParaRPr lang="en-US" sz="1400" b="0" i="0" u="none" strike="noStrike" cap="none" dirty="0">
              <a:solidFill>
                <a:schemeClr val="dk1"/>
              </a:solidFill>
              <a:latin typeface="Calibri"/>
              <a:ea typeface="Calibri"/>
              <a:cs typeface="Calibri"/>
              <a:sym typeface="Calibri"/>
            </a:endParaRPr>
          </a:p>
          <a:p>
            <a:pPr marL="0" marR="0" lvl="0" indent="0" algn="l" rtl="0">
              <a:lnSpc>
                <a:spcPct val="112000"/>
              </a:lnSpc>
              <a:spcBef>
                <a:spcPts val="0"/>
              </a:spcBef>
              <a:spcAft>
                <a:spcPts val="0"/>
              </a:spcAft>
              <a:buClr>
                <a:srgbClr val="DCE7EF"/>
              </a:buClr>
              <a:buSzPts val="1000"/>
              <a:buFont typeface="Consolas"/>
              <a:buNone/>
            </a:pPr>
            <a:r>
              <a:rPr lang="en-US" sz="1400" b="0" i="0" u="none" strike="noStrike" cap="none" dirty="0">
                <a:solidFill>
                  <a:srgbClr val="DCE7EF"/>
                </a:solidFill>
                <a:latin typeface="Consolas"/>
                <a:ea typeface="Consolas"/>
                <a:cs typeface="Consolas"/>
                <a:sym typeface="Consolas"/>
              </a:rPr>
              <a:t>&lt;/</a:t>
            </a:r>
            <a:r>
              <a:rPr lang="en-US" sz="1400" b="0" i="0" u="none" strike="noStrike" cap="none" dirty="0" err="1">
                <a:solidFill>
                  <a:srgbClr val="DCE7EF"/>
                </a:solidFill>
                <a:latin typeface="Consolas"/>
                <a:ea typeface="Consolas"/>
                <a:cs typeface="Consolas"/>
                <a:sym typeface="Consolas"/>
              </a:rPr>
              <a:t>post_process</a:t>
            </a:r>
            <a:r>
              <a:rPr lang="en-US" sz="1400" b="0" i="0" u="none" strike="noStrike" cap="none" dirty="0">
                <a:solidFill>
                  <a:srgbClr val="DCE7EF"/>
                </a:solidFill>
                <a:latin typeface="Consolas"/>
                <a:ea typeface="Consolas"/>
                <a:cs typeface="Consolas"/>
                <a:sym typeface="Consolas"/>
              </a:rPr>
              <a:t>&gt;</a:t>
            </a:r>
            <a:endParaRPr lang="en-US" sz="1400" b="0" i="0" u="none" strike="noStrike" cap="none" dirty="0">
              <a:solidFill>
                <a:schemeClr val="dk1"/>
              </a:solidFill>
              <a:latin typeface="Calibri"/>
              <a:ea typeface="Calibri"/>
              <a:cs typeface="Calibri"/>
              <a:sym typeface="Calibri"/>
            </a:endParaRPr>
          </a:p>
        </p:txBody>
      </p:sp>
      <p:sp>
        <p:nvSpPr>
          <p:cNvPr id="497" name="Google Shape;497;p17"/>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498" name="Google Shape;498;p17"/>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17</a:t>
            </a:r>
            <a:endParaRPr sz="900" b="0" i="0" u="none" strike="noStrike" cap="none">
              <a:solidFill>
                <a:schemeClr val="dk1"/>
              </a:solidFill>
              <a:latin typeface="Calibri"/>
              <a:ea typeface="Calibri"/>
              <a:cs typeface="Calibri"/>
              <a:sym typeface="Calibri"/>
            </a:endParaRPr>
          </a:p>
        </p:txBody>
      </p:sp>
      <p:sp>
        <p:nvSpPr>
          <p:cNvPr id="159" name="s159"/>
          <p:cNvSpPr/>
          <p:nvPr/>
        </p:nvSpPr>
        <p:spPr>
          <a:xfrm>
            <a:off x="6492240" y="6110000"/>
            <a:ext cx="512064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950" b="0" i="1">
                <a:solidFill>
                  <a:srgbClr val="5C6B7A"/>
                </a:solidFill>
                <a:latin typeface="Calibri"/>
                <a:ea typeface="Calibri"/>
                <a:cs typeface="Calibri"/>
                <a:sym typeface="Calibri"/>
              </a:rPr>
              <a:t>one number per category — picks the actor from the list; </a:t>
            </a:r>
            <a:r>
              <a:rPr lang="en-US" sz="950" b="1" i="0">
                <a:solidFill>
                  <a:srgbClr val="10455B"/>
                </a:solidFill>
                <a:latin typeface="Courier New"/>
                <a:ea typeface="Courier New"/>
                <a:cs typeface="Courier New"/>
                <a:sym typeface="Courier New"/>
              </a:rPr>
              <a:t>0</a:t>
            </a:r>
            <a:r>
              <a:rPr lang="en-US" sz="950" b="0" i="1">
                <a:solidFill>
                  <a:srgbClr val="5C6B7A"/>
                </a:solidFill>
                <a:latin typeface="Calibri"/>
                <a:ea typeface="Calibri"/>
                <a:cs typeface="Calibri"/>
                <a:sym typeface="Calibri"/>
              </a:rPr>
              <a:t> disables that branch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167"/>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68" name="s168"/>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STATUS &amp; ROADMAP</a:t>
            </a:r>
            <a:endParaRPr/>
          </a:p>
        </p:txBody>
      </p:sp>
      <p:sp>
        <p:nvSpPr>
          <p:cNvPr id="169" name="s169"/>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Where it stands — and what comes next</a:t>
            </a:r>
            <a:endParaRPr dirty="0"/>
          </a:p>
        </p:txBody>
      </p:sp>
      <p:sp>
        <p:nvSpPr>
          <p:cNvPr id="170" name="s170"/>
          <p:cNvSpPr/>
          <p:nvPr/>
        </p:nvSpPr>
        <p:spPr>
          <a:xfrm>
            <a:off x="548640" y="1620000"/>
            <a:ext cx="5350000" cy="28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400" b="1" i="0" spc="80">
                <a:solidFill>
                  <a:srgbClr val="1C7293"/>
                </a:solidFill>
                <a:latin typeface="Trebuchet MS"/>
                <a:ea typeface="Trebuchet MS"/>
                <a:cs typeface="Trebuchet MS"/>
                <a:sym typeface="Trebuchet MS"/>
              </a:rPr>
              <a:t>WHERE IT STANDS</a:t>
            </a:r>
            <a:endParaRPr sz="2400"/>
          </a:p>
        </p:txBody>
      </p:sp>
      <p:sp>
        <p:nvSpPr>
          <p:cNvPr id="171" name="s171"/>
          <p:cNvSpPr/>
          <p:nvPr/>
        </p:nvSpPr>
        <p:spPr>
          <a:xfrm>
            <a:off x="548640" y="1980000"/>
            <a:ext cx="5350000" cy="8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72" name="s172"/>
          <p:cNvSpPr/>
          <p:nvPr/>
        </p:nvSpPr>
        <p:spPr>
          <a:xfrm>
            <a:off x="728640" y="2090000"/>
            <a:ext cx="350000" cy="3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b="0" i="0">
                <a:solidFill>
                  <a:srgbClr val="1C7293"/>
                </a:solidFill>
                <a:latin typeface="Calibri"/>
                <a:ea typeface="Calibri"/>
                <a:cs typeface="Calibri"/>
                <a:sym typeface="Calibri"/>
              </a:rPr>
              <a:t>●</a:t>
            </a:r>
            <a:endParaRPr sz="2400"/>
          </a:p>
        </p:txBody>
      </p:sp>
      <p:sp>
        <p:nvSpPr>
          <p:cNvPr id="173" name="s173"/>
          <p:cNvSpPr/>
          <p:nvPr/>
        </p:nvSpPr>
        <p:spPr>
          <a:xfrm>
            <a:off x="1108640" y="2090000"/>
            <a:ext cx="461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Hybrid M3 — stable, default</a:t>
            </a:r>
            <a:endParaRPr sz="2400" dirty="0"/>
          </a:p>
        </p:txBody>
      </p:sp>
      <p:sp>
        <p:nvSpPr>
          <p:cNvPr id="174" name="s174"/>
          <p:cNvSpPr/>
          <p:nvPr/>
        </p:nvSpPr>
        <p:spPr>
          <a:xfrm>
            <a:off x="1108640" y="2400000"/>
            <a:ext cx="4610000" cy="320000"/>
          </a:xfrm>
          <a:prstGeom prst="rect">
            <a:avLst/>
          </a:prstGeom>
          <a:noFill/>
          <a:ln>
            <a:noFill/>
          </a:ln>
        </p:spPr>
        <p:txBody>
          <a:bodyPr wrap="square" lIns="0" tIns="0" rIns="0" bIns="0" anchor="t" anchorCtr="0">
            <a:noAutofit/>
          </a:bodyPr>
          <a:lstStyle/>
          <a:p>
            <a:pPr marL="0" indent="0" algn="l" rtl="0">
              <a:lnSpc>
                <a:spcPct val="102000"/>
              </a:lnSpc>
              <a:spcBef>
                <a:spcPts val="0"/>
              </a:spcBef>
              <a:spcAft>
                <a:spcPts val="0"/>
              </a:spcAft>
              <a:buNone/>
            </a:pPr>
            <a:r>
              <a:rPr lang="en-US" sz="1200" b="0" i="0" dirty="0">
                <a:solidFill>
                  <a:srgbClr val="5C6B7A"/>
                </a:solidFill>
                <a:latin typeface="Calibri"/>
                <a:ea typeface="Calibri"/>
                <a:cs typeface="Calibri"/>
                <a:sym typeface="Calibri"/>
              </a:rPr>
              <a:t>physics identical to Legacy on the full ITER case</a:t>
            </a:r>
            <a:endParaRPr sz="2800" dirty="0"/>
          </a:p>
        </p:txBody>
      </p:sp>
      <p:sp>
        <p:nvSpPr>
          <p:cNvPr id="175" name="s175"/>
          <p:cNvSpPr/>
          <p:nvPr/>
        </p:nvSpPr>
        <p:spPr>
          <a:xfrm>
            <a:off x="548640" y="2860000"/>
            <a:ext cx="5350000" cy="8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76" name="s176"/>
          <p:cNvSpPr/>
          <p:nvPr/>
        </p:nvSpPr>
        <p:spPr>
          <a:xfrm>
            <a:off x="728640" y="2970000"/>
            <a:ext cx="350000" cy="3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b="0" i="0">
                <a:solidFill>
                  <a:srgbClr val="B45309"/>
                </a:solidFill>
                <a:latin typeface="Calibri"/>
                <a:ea typeface="Calibri"/>
                <a:cs typeface="Calibri"/>
                <a:sym typeface="Calibri"/>
              </a:rPr>
              <a:t>◑</a:t>
            </a:r>
            <a:endParaRPr sz="2400"/>
          </a:p>
        </p:txBody>
      </p:sp>
      <p:sp>
        <p:nvSpPr>
          <p:cNvPr id="177" name="s177"/>
          <p:cNvSpPr/>
          <p:nvPr/>
        </p:nvSpPr>
        <p:spPr>
          <a:xfrm>
            <a:off x="1108640" y="2970000"/>
            <a:ext cx="461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Pure M3 — validated subset</a:t>
            </a:r>
            <a:endParaRPr sz="2400" dirty="0"/>
          </a:p>
        </p:txBody>
      </p:sp>
      <p:sp>
        <p:nvSpPr>
          <p:cNvPr id="178" name="s178"/>
          <p:cNvSpPr/>
          <p:nvPr/>
        </p:nvSpPr>
        <p:spPr>
          <a:xfrm>
            <a:off x="1108640" y="3280000"/>
            <a:ext cx="4610000" cy="320000"/>
          </a:xfrm>
          <a:prstGeom prst="rect">
            <a:avLst/>
          </a:prstGeom>
          <a:noFill/>
          <a:ln>
            <a:noFill/>
          </a:ln>
        </p:spPr>
        <p:txBody>
          <a:bodyPr wrap="square" lIns="0" tIns="0" rIns="0" bIns="0" anchor="t" anchorCtr="0">
            <a:noAutofit/>
          </a:bodyPr>
          <a:lstStyle/>
          <a:p>
            <a:pPr>
              <a:lnSpc>
                <a:spcPct val="102000"/>
              </a:lnSpc>
            </a:pPr>
            <a:r>
              <a:rPr lang="en-US" sz="1100" dirty="0">
                <a:solidFill>
                  <a:srgbClr val="5C6B7A"/>
                </a:solidFill>
                <a:latin typeface="Calibri"/>
                <a:ea typeface="Calibri"/>
                <a:cs typeface="Calibri"/>
                <a:sym typeface="Calibri"/>
              </a:rPr>
              <a:t>full EC + IC + </a:t>
            </a:r>
            <a:r>
              <a:rPr lang="en-US" sz="1100" dirty="0" err="1">
                <a:solidFill>
                  <a:srgbClr val="5C6B7A"/>
                </a:solidFill>
                <a:latin typeface="Calibri"/>
                <a:ea typeface="Calibri"/>
                <a:cs typeface="Calibri"/>
                <a:sym typeface="Calibri"/>
              </a:rPr>
              <a:t>FoPla</a:t>
            </a:r>
            <a:r>
              <a:rPr lang="en-US" sz="1100" dirty="0">
                <a:solidFill>
                  <a:srgbClr val="5C6B7A"/>
                </a:solidFill>
                <a:latin typeface="Calibri"/>
                <a:ea typeface="Calibri"/>
                <a:cs typeface="Calibri"/>
                <a:sym typeface="Calibri"/>
              </a:rPr>
              <a:t> chain passes; still carries hardcoded paths — cleanup targeted this month</a:t>
            </a:r>
            <a:endParaRPr lang="en-US" sz="1100" dirty="0"/>
          </a:p>
        </p:txBody>
      </p:sp>
      <p:sp>
        <p:nvSpPr>
          <p:cNvPr id="179" name="s179"/>
          <p:cNvSpPr/>
          <p:nvPr/>
        </p:nvSpPr>
        <p:spPr>
          <a:xfrm>
            <a:off x="548640" y="3740000"/>
            <a:ext cx="5350000" cy="8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80" name="s180"/>
          <p:cNvSpPr/>
          <p:nvPr/>
        </p:nvSpPr>
        <p:spPr>
          <a:xfrm>
            <a:off x="728640" y="3850000"/>
            <a:ext cx="350000" cy="3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b="0" i="0">
                <a:solidFill>
                  <a:srgbClr val="B45309"/>
                </a:solidFill>
                <a:latin typeface="Calibri"/>
                <a:ea typeface="Calibri"/>
                <a:cs typeface="Calibri"/>
                <a:sym typeface="Calibri"/>
              </a:rPr>
              <a:t>◑</a:t>
            </a:r>
            <a:endParaRPr sz="2400"/>
          </a:p>
        </p:txBody>
      </p:sp>
      <p:sp>
        <p:nvSpPr>
          <p:cNvPr id="181" name="s181"/>
          <p:cNvSpPr/>
          <p:nvPr/>
        </p:nvSpPr>
        <p:spPr>
          <a:xfrm>
            <a:off x="1108640" y="3850000"/>
            <a:ext cx="461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a:solidFill>
                  <a:srgbClr val="12263A"/>
                </a:solidFill>
                <a:latin typeface="Calibri"/>
                <a:ea typeface="Calibri"/>
                <a:cs typeface="Calibri"/>
                <a:sym typeface="Calibri"/>
              </a:rPr>
              <a:t>NBI chain</a:t>
            </a:r>
            <a:endParaRPr sz="2400"/>
          </a:p>
        </p:txBody>
      </p:sp>
      <p:sp>
        <p:nvSpPr>
          <p:cNvPr id="182" name="s182"/>
          <p:cNvSpPr/>
          <p:nvPr/>
        </p:nvSpPr>
        <p:spPr>
          <a:xfrm>
            <a:off x="1108640" y="4160000"/>
            <a:ext cx="4610000" cy="320000"/>
          </a:xfrm>
          <a:prstGeom prst="rect">
            <a:avLst/>
          </a:prstGeom>
          <a:noFill/>
          <a:ln>
            <a:noFill/>
          </a:ln>
        </p:spPr>
        <p:txBody>
          <a:bodyPr wrap="square" lIns="0" tIns="0" rIns="0" bIns="0" anchor="t" anchorCtr="0">
            <a:noAutofit/>
          </a:bodyPr>
          <a:lstStyle/>
          <a:p>
            <a:pPr>
              <a:lnSpc>
                <a:spcPct val="102000"/>
              </a:lnSpc>
            </a:pPr>
            <a:r>
              <a:rPr lang="en-US" sz="1200" dirty="0">
                <a:solidFill>
                  <a:srgbClr val="5C6B7A"/>
                </a:solidFill>
                <a:latin typeface="Calibri"/>
                <a:ea typeface="Calibri"/>
                <a:cs typeface="Calibri"/>
                <a:sym typeface="Calibri"/>
              </a:rPr>
              <a:t>physics solvers not yet wrapped for </a:t>
            </a:r>
            <a:r>
              <a:rPr lang="en-US" sz="1200" dirty="0" err="1">
                <a:solidFill>
                  <a:srgbClr val="5C6B7A"/>
                </a:solidFill>
                <a:latin typeface="Calibri"/>
                <a:ea typeface="Calibri"/>
                <a:cs typeface="Calibri"/>
                <a:sym typeface="Calibri"/>
              </a:rPr>
              <a:t>iWrap</a:t>
            </a:r>
            <a:r>
              <a:rPr lang="en-US" sz="1200" dirty="0">
                <a:solidFill>
                  <a:srgbClr val="5C6B7A"/>
                </a:solidFill>
                <a:latin typeface="Calibri"/>
                <a:ea typeface="Calibri"/>
                <a:cs typeface="Calibri"/>
                <a:sym typeface="Calibri"/>
              </a:rPr>
              <a:t> / M3; planned for July</a:t>
            </a:r>
            <a:endParaRPr lang="en-US" sz="1200" dirty="0"/>
          </a:p>
        </p:txBody>
      </p:sp>
      <p:sp>
        <p:nvSpPr>
          <p:cNvPr id="183" name="s183"/>
          <p:cNvSpPr/>
          <p:nvPr/>
        </p:nvSpPr>
        <p:spPr>
          <a:xfrm>
            <a:off x="548640" y="4620000"/>
            <a:ext cx="5350000" cy="8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84" name="s184"/>
          <p:cNvSpPr/>
          <p:nvPr/>
        </p:nvSpPr>
        <p:spPr>
          <a:xfrm>
            <a:off x="728640" y="4730000"/>
            <a:ext cx="350000" cy="35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b="0" i="0">
                <a:solidFill>
                  <a:srgbClr val="94A2B0"/>
                </a:solidFill>
                <a:latin typeface="Calibri"/>
                <a:ea typeface="Calibri"/>
                <a:cs typeface="Calibri"/>
                <a:sym typeface="Calibri"/>
              </a:rPr>
              <a:t>●</a:t>
            </a:r>
            <a:endParaRPr sz="2400"/>
          </a:p>
        </p:txBody>
      </p:sp>
      <p:sp>
        <p:nvSpPr>
          <p:cNvPr id="185" name="s185"/>
          <p:cNvSpPr/>
          <p:nvPr/>
        </p:nvSpPr>
        <p:spPr>
          <a:xfrm>
            <a:off x="1108640" y="4730000"/>
            <a:ext cx="461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Documentation</a:t>
            </a:r>
            <a:endParaRPr sz="2400" dirty="0"/>
          </a:p>
        </p:txBody>
      </p:sp>
      <p:sp>
        <p:nvSpPr>
          <p:cNvPr id="186" name="s186"/>
          <p:cNvSpPr/>
          <p:nvPr/>
        </p:nvSpPr>
        <p:spPr>
          <a:xfrm>
            <a:off x="1108640" y="5040000"/>
            <a:ext cx="4610000" cy="320000"/>
          </a:xfrm>
          <a:prstGeom prst="rect">
            <a:avLst/>
          </a:prstGeom>
          <a:noFill/>
          <a:ln>
            <a:noFill/>
          </a:ln>
        </p:spPr>
        <p:txBody>
          <a:bodyPr wrap="square" lIns="0" tIns="0" rIns="0" bIns="0" anchor="t" anchorCtr="0">
            <a:noAutofit/>
          </a:bodyPr>
          <a:lstStyle/>
          <a:p>
            <a:pPr marL="0" indent="0" algn="l" rtl="0">
              <a:lnSpc>
                <a:spcPct val="102000"/>
              </a:lnSpc>
              <a:spcBef>
                <a:spcPts val="0"/>
              </a:spcBef>
              <a:spcAft>
                <a:spcPts val="0"/>
              </a:spcAft>
              <a:buNone/>
            </a:pPr>
            <a:r>
              <a:rPr lang="en-US" sz="1100" b="0" i="0" dirty="0" err="1">
                <a:solidFill>
                  <a:srgbClr val="5C6B7A"/>
                </a:solidFill>
                <a:latin typeface="Calibri"/>
                <a:ea typeface="Calibri"/>
                <a:cs typeface="Calibri"/>
                <a:sym typeface="Calibri"/>
              </a:rPr>
              <a:t>quickstart</a:t>
            </a:r>
            <a:r>
              <a:rPr lang="en-US" sz="1100" b="0" i="0" dirty="0">
                <a:solidFill>
                  <a:srgbClr val="5C6B7A"/>
                </a:solidFill>
                <a:latin typeface="Calibri"/>
                <a:ea typeface="Calibri"/>
                <a:cs typeface="Calibri"/>
                <a:sym typeface="Calibri"/>
              </a:rPr>
              <a:t> + execution modes online; per-actor validation pages catching up</a:t>
            </a:r>
            <a:endParaRPr sz="2400" dirty="0"/>
          </a:p>
        </p:txBody>
      </p:sp>
      <p:sp>
        <p:nvSpPr>
          <p:cNvPr id="187" name="s187"/>
          <p:cNvSpPr/>
          <p:nvPr/>
        </p:nvSpPr>
        <p:spPr>
          <a:xfrm>
            <a:off x="6180000" y="1620000"/>
            <a:ext cx="5460000" cy="28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100" b="1" i="0" spc="80">
                <a:solidFill>
                  <a:srgbClr val="1C7293"/>
                </a:solidFill>
                <a:latin typeface="Trebuchet MS"/>
                <a:ea typeface="Trebuchet MS"/>
                <a:cs typeface="Trebuchet MS"/>
                <a:sym typeface="Trebuchet MS"/>
              </a:rPr>
              <a:t>NEXT STEPS</a:t>
            </a:r>
            <a:endParaRPr/>
          </a:p>
        </p:txBody>
      </p:sp>
      <p:sp>
        <p:nvSpPr>
          <p:cNvPr id="188" name="s188"/>
          <p:cNvSpPr/>
          <p:nvPr/>
        </p:nvSpPr>
        <p:spPr>
          <a:xfrm>
            <a:off x="6180000" y="1980000"/>
            <a:ext cx="5460000" cy="800000"/>
          </a:xfrm>
          <a:prstGeom prst="rect">
            <a:avLst/>
          </a:prstGeom>
          <a:solidFill>
            <a:srgbClr val="EBEEF1"/>
          </a:solidFill>
          <a:ln>
            <a:noFill/>
          </a:ln>
        </p:spPr>
        <p:txBody>
          <a:bodyPr wrap="square" lIns="72000" tIns="36000" rIns="72000" bIns="36000" anchor="ctr" anchorCtr="0">
            <a:noAutofit/>
          </a:bodyPr>
          <a:lstStyle/>
          <a:p>
            <a:endParaRPr/>
          </a:p>
        </p:txBody>
      </p:sp>
      <p:sp>
        <p:nvSpPr>
          <p:cNvPr id="189" name="s189"/>
          <p:cNvSpPr/>
          <p:nvPr/>
        </p:nvSpPr>
        <p:spPr>
          <a:xfrm>
            <a:off x="6360000" y="2180000"/>
            <a:ext cx="400000" cy="400000"/>
          </a:xfrm>
          <a:prstGeom prst="ellipse">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300" b="1" i="0">
                <a:solidFill>
                  <a:srgbClr val="FFFFFF"/>
                </a:solidFill>
                <a:latin typeface="Calibri"/>
                <a:ea typeface="Calibri"/>
                <a:cs typeface="Calibri"/>
                <a:sym typeface="Calibri"/>
              </a:rPr>
              <a:t>1</a:t>
            </a:r>
            <a:endParaRPr/>
          </a:p>
        </p:txBody>
      </p:sp>
      <p:sp>
        <p:nvSpPr>
          <p:cNvPr id="190" name="s190"/>
          <p:cNvSpPr/>
          <p:nvPr/>
        </p:nvSpPr>
        <p:spPr>
          <a:xfrm>
            <a:off x="6900000" y="2090000"/>
            <a:ext cx="456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dirty="0">
                <a:solidFill>
                  <a:srgbClr val="12263A"/>
                </a:solidFill>
                <a:latin typeface="Calibri"/>
                <a:ea typeface="Calibri"/>
                <a:cs typeface="Calibri"/>
                <a:sym typeface="Calibri"/>
              </a:rPr>
              <a:t>Productize Pure M3</a:t>
            </a:r>
            <a:endParaRPr dirty="0"/>
          </a:p>
        </p:txBody>
      </p:sp>
      <p:sp>
        <p:nvSpPr>
          <p:cNvPr id="191" name="s191"/>
          <p:cNvSpPr/>
          <p:nvPr/>
        </p:nvSpPr>
        <p:spPr>
          <a:xfrm>
            <a:off x="6900000" y="2400000"/>
            <a:ext cx="4560000" cy="320000"/>
          </a:xfrm>
          <a:prstGeom prst="rect">
            <a:avLst/>
          </a:prstGeom>
          <a:noFill/>
          <a:ln>
            <a:noFill/>
          </a:ln>
        </p:spPr>
        <p:txBody>
          <a:bodyPr wrap="square" lIns="0" tIns="0" rIns="0" bIns="0" anchor="t" anchorCtr="0">
            <a:noAutofit/>
          </a:bodyPr>
          <a:lstStyle/>
          <a:p>
            <a:pPr marL="0" indent="0" algn="l" rtl="0">
              <a:lnSpc>
                <a:spcPct val="102000"/>
              </a:lnSpc>
              <a:spcBef>
                <a:spcPts val="0"/>
              </a:spcBef>
              <a:spcAft>
                <a:spcPts val="0"/>
              </a:spcAft>
              <a:buNone/>
            </a:pPr>
            <a:r>
              <a:rPr lang="en-US" sz="1000" b="0" i="0" dirty="0">
                <a:solidFill>
                  <a:srgbClr val="5C6B7A"/>
                </a:solidFill>
                <a:latin typeface="Calibri"/>
                <a:ea typeface="Calibri"/>
                <a:cs typeface="Calibri"/>
                <a:sym typeface="Calibri"/>
              </a:rPr>
              <a:t>run.sh pure · remove local paths</a:t>
            </a:r>
            <a:endParaRPr dirty="0"/>
          </a:p>
        </p:txBody>
      </p:sp>
      <p:sp>
        <p:nvSpPr>
          <p:cNvPr id="192" name="s192"/>
          <p:cNvSpPr/>
          <p:nvPr/>
        </p:nvSpPr>
        <p:spPr>
          <a:xfrm>
            <a:off x="6180000" y="2860000"/>
            <a:ext cx="5460000" cy="800000"/>
          </a:xfrm>
          <a:prstGeom prst="rect">
            <a:avLst/>
          </a:prstGeom>
          <a:solidFill>
            <a:srgbClr val="EBEEF1"/>
          </a:solidFill>
          <a:ln>
            <a:noFill/>
          </a:ln>
        </p:spPr>
        <p:txBody>
          <a:bodyPr wrap="square" lIns="72000" tIns="36000" rIns="72000" bIns="36000" anchor="ctr" anchorCtr="0">
            <a:noAutofit/>
          </a:bodyPr>
          <a:lstStyle/>
          <a:p>
            <a:endParaRPr/>
          </a:p>
        </p:txBody>
      </p:sp>
      <p:sp>
        <p:nvSpPr>
          <p:cNvPr id="196" name="s196"/>
          <p:cNvSpPr/>
          <p:nvPr/>
        </p:nvSpPr>
        <p:spPr>
          <a:xfrm>
            <a:off x="6180000" y="3740000"/>
            <a:ext cx="5460000" cy="800000"/>
          </a:xfrm>
          <a:prstGeom prst="rect">
            <a:avLst/>
          </a:prstGeom>
          <a:solidFill>
            <a:srgbClr val="EBEEF1"/>
          </a:solidFill>
          <a:ln>
            <a:noFill/>
          </a:ln>
        </p:spPr>
        <p:txBody>
          <a:bodyPr wrap="square" lIns="72000" tIns="36000" rIns="72000" bIns="36000" anchor="ctr" anchorCtr="0">
            <a:noAutofit/>
          </a:bodyPr>
          <a:lstStyle/>
          <a:p>
            <a:endParaRPr/>
          </a:p>
        </p:txBody>
      </p:sp>
      <p:sp>
        <p:nvSpPr>
          <p:cNvPr id="197" name="s197"/>
          <p:cNvSpPr/>
          <p:nvPr/>
        </p:nvSpPr>
        <p:spPr>
          <a:xfrm>
            <a:off x="6360000" y="3940000"/>
            <a:ext cx="400000" cy="400000"/>
          </a:xfrm>
          <a:prstGeom prst="ellipse">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300" b="1" i="0">
                <a:solidFill>
                  <a:srgbClr val="FFFFFF"/>
                </a:solidFill>
                <a:latin typeface="Calibri"/>
                <a:ea typeface="Calibri"/>
                <a:cs typeface="Calibri"/>
                <a:sym typeface="Calibri"/>
              </a:rPr>
              <a:t>3</a:t>
            </a:r>
            <a:endParaRPr/>
          </a:p>
        </p:txBody>
      </p:sp>
      <p:sp>
        <p:nvSpPr>
          <p:cNvPr id="198" name="s198"/>
          <p:cNvSpPr/>
          <p:nvPr/>
        </p:nvSpPr>
        <p:spPr>
          <a:xfrm>
            <a:off x="6900000" y="3850000"/>
            <a:ext cx="456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2263A"/>
                </a:solidFill>
                <a:latin typeface="Calibri"/>
                <a:ea typeface="Calibri"/>
                <a:cs typeface="Calibri"/>
                <a:sym typeface="Calibri"/>
              </a:rPr>
              <a:t>Documentation catch-up</a:t>
            </a:r>
            <a:endParaRPr/>
          </a:p>
        </p:txBody>
      </p:sp>
      <p:sp>
        <p:nvSpPr>
          <p:cNvPr id="199" name="s199"/>
          <p:cNvSpPr/>
          <p:nvPr/>
        </p:nvSpPr>
        <p:spPr>
          <a:xfrm>
            <a:off x="6900000" y="4160000"/>
            <a:ext cx="4560000" cy="320000"/>
          </a:xfrm>
          <a:prstGeom prst="rect">
            <a:avLst/>
          </a:prstGeom>
          <a:noFill/>
          <a:ln>
            <a:noFill/>
          </a:ln>
        </p:spPr>
        <p:txBody>
          <a:bodyPr wrap="square" lIns="0" tIns="0" rIns="0" bIns="0" anchor="t" anchorCtr="0">
            <a:noAutofit/>
          </a:bodyPr>
          <a:lstStyle/>
          <a:p>
            <a:pPr marL="0" indent="0" algn="l" rtl="0">
              <a:lnSpc>
                <a:spcPct val="102000"/>
              </a:lnSpc>
              <a:spcBef>
                <a:spcPts val="0"/>
              </a:spcBef>
              <a:spcAft>
                <a:spcPts val="0"/>
              </a:spcAft>
              <a:buNone/>
            </a:pPr>
            <a:r>
              <a:rPr lang="en-US" sz="1000" b="0" i="0">
                <a:solidFill>
                  <a:srgbClr val="5C6B7A"/>
                </a:solidFill>
                <a:latin typeface="Calibri"/>
                <a:ea typeface="Calibri"/>
                <a:cs typeface="Calibri"/>
                <a:sym typeface="Calibri"/>
              </a:rPr>
              <a:t>per-actor validation status, Pure-mode quickstart</a:t>
            </a:r>
            <a:endParaRPr/>
          </a:p>
        </p:txBody>
      </p:sp>
      <p:sp>
        <p:nvSpPr>
          <p:cNvPr id="200" name="s200"/>
          <p:cNvSpPr/>
          <p:nvPr/>
        </p:nvSpPr>
        <p:spPr>
          <a:xfrm>
            <a:off x="6180000" y="4620000"/>
            <a:ext cx="5460000" cy="800000"/>
          </a:xfrm>
          <a:prstGeom prst="rect">
            <a:avLst/>
          </a:prstGeom>
          <a:solidFill>
            <a:srgbClr val="12263A"/>
          </a:solidFill>
          <a:ln>
            <a:noFill/>
          </a:ln>
        </p:spPr>
        <p:txBody>
          <a:bodyPr wrap="square" lIns="72000" tIns="36000" rIns="72000" bIns="36000" anchor="ctr" anchorCtr="0">
            <a:noAutofit/>
          </a:bodyPr>
          <a:lstStyle/>
          <a:p>
            <a:endParaRPr/>
          </a:p>
        </p:txBody>
      </p:sp>
      <p:sp>
        <p:nvSpPr>
          <p:cNvPr id="201" name="s201"/>
          <p:cNvSpPr/>
          <p:nvPr/>
        </p:nvSpPr>
        <p:spPr>
          <a:xfrm>
            <a:off x="6360000" y="4820000"/>
            <a:ext cx="400000" cy="400000"/>
          </a:xfrm>
          <a:prstGeom prst="ellipse">
            <a:avLst/>
          </a:prstGeom>
          <a:solidFill>
            <a:srgbClr val="FFFFFF"/>
          </a:solidFill>
          <a:ln>
            <a:noFill/>
          </a:ln>
        </p:spPr>
        <p:txBody>
          <a:bodyPr wrap="square" lIns="72000" tIns="36000" rIns="72000" bIns="36000" anchor="ctr" anchorCtr="0">
            <a:noAutofit/>
          </a:bodyPr>
          <a:lstStyle/>
          <a:p>
            <a:pPr marL="0" indent="0" algn="ctr" rtl="0">
              <a:spcBef>
                <a:spcPts val="0"/>
              </a:spcBef>
              <a:spcAft>
                <a:spcPts val="0"/>
              </a:spcAft>
              <a:buNone/>
            </a:pPr>
            <a:r>
              <a:rPr lang="en-US" sz="1300" b="1" i="0">
                <a:solidFill>
                  <a:srgbClr val="12263A"/>
                </a:solidFill>
                <a:latin typeface="Calibri"/>
                <a:ea typeface="Calibri"/>
                <a:cs typeface="Calibri"/>
                <a:sym typeface="Calibri"/>
              </a:rPr>
              <a:t>4</a:t>
            </a:r>
            <a:endParaRPr/>
          </a:p>
        </p:txBody>
      </p:sp>
      <p:sp>
        <p:nvSpPr>
          <p:cNvPr id="202" name="s202"/>
          <p:cNvSpPr/>
          <p:nvPr/>
        </p:nvSpPr>
        <p:spPr>
          <a:xfrm>
            <a:off x="6900000" y="4730000"/>
            <a:ext cx="456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dirty="0">
                <a:solidFill>
                  <a:srgbClr val="FFFFFF"/>
                </a:solidFill>
                <a:latin typeface="Calibri"/>
                <a:ea typeface="Calibri"/>
                <a:cs typeface="Calibri"/>
                <a:sym typeface="Calibri"/>
              </a:rPr>
              <a:t>Integrate into PDS</a:t>
            </a:r>
            <a:endParaRPr dirty="0"/>
          </a:p>
        </p:txBody>
      </p:sp>
      <p:sp>
        <p:nvSpPr>
          <p:cNvPr id="203" name="s203"/>
          <p:cNvSpPr/>
          <p:nvPr/>
        </p:nvSpPr>
        <p:spPr>
          <a:xfrm>
            <a:off x="6900000" y="5040000"/>
            <a:ext cx="4560000" cy="320000"/>
          </a:xfrm>
          <a:prstGeom prst="rect">
            <a:avLst/>
          </a:prstGeom>
          <a:noFill/>
          <a:ln>
            <a:noFill/>
          </a:ln>
        </p:spPr>
        <p:txBody>
          <a:bodyPr wrap="square" lIns="0" tIns="0" rIns="0" bIns="0" anchor="t" anchorCtr="0">
            <a:noAutofit/>
          </a:bodyPr>
          <a:lstStyle/>
          <a:p>
            <a:pPr marL="0" indent="0" algn="l" rtl="0">
              <a:lnSpc>
                <a:spcPct val="102000"/>
              </a:lnSpc>
              <a:spcBef>
                <a:spcPts val="0"/>
              </a:spcBef>
              <a:spcAft>
                <a:spcPts val="0"/>
              </a:spcAft>
              <a:buNone/>
            </a:pPr>
            <a:r>
              <a:rPr lang="en-US" sz="1000" b="0" i="0" dirty="0">
                <a:solidFill>
                  <a:srgbClr val="E4EFF4"/>
                </a:solidFill>
                <a:latin typeface="Calibri"/>
                <a:ea typeface="Calibri"/>
                <a:cs typeface="Calibri"/>
                <a:sym typeface="Calibri"/>
              </a:rPr>
              <a:t>time control + port semantics with the PDS team — then plug in</a:t>
            </a:r>
            <a:endParaRPr dirty="0"/>
          </a:p>
        </p:txBody>
      </p:sp>
      <p:sp>
        <p:nvSpPr>
          <p:cNvPr id="204" name="s204"/>
          <p:cNvSpPr/>
          <p:nvPr/>
        </p:nvSpPr>
        <p:spPr>
          <a:xfrm>
            <a:off x="548640" y="5560000"/>
            <a:ext cx="11094720" cy="560000"/>
          </a:xfrm>
          <a:prstGeom prst="rect">
            <a:avLst/>
          </a:prstGeom>
          <a:solidFill>
            <a:srgbClr val="1C7293"/>
          </a:solidFill>
          <a:ln>
            <a:noFill/>
          </a:ln>
        </p:spPr>
        <p:txBody>
          <a:bodyPr wrap="square" lIns="72000" tIns="36000" rIns="72000" bIns="36000" anchor="ctr" anchorCtr="0">
            <a:noAutofit/>
          </a:bodyPr>
          <a:lstStyle/>
          <a:p>
            <a:endParaRPr/>
          </a:p>
        </p:txBody>
      </p:sp>
      <p:sp>
        <p:nvSpPr>
          <p:cNvPr id="205" name="s205"/>
          <p:cNvSpPr/>
          <p:nvPr/>
        </p:nvSpPr>
        <p:spPr>
          <a:xfrm>
            <a:off x="788640" y="5630000"/>
            <a:ext cx="10614720" cy="420000"/>
          </a:xfrm>
          <a:prstGeom prst="rect">
            <a:avLst/>
          </a:prstGeom>
          <a:noFill/>
          <a:ln>
            <a:noFill/>
          </a:ln>
        </p:spPr>
        <p:txBody>
          <a:bodyPr wrap="square" lIns="0" tIns="0" rIns="0" bIns="0" anchor="ctr" anchorCtr="0">
            <a:noAutofit/>
          </a:bodyPr>
          <a:lstStyle/>
          <a:p>
            <a:pPr marL="0" indent="0" algn="ctr" rtl="0">
              <a:lnSpc>
                <a:spcPct val="106000"/>
              </a:lnSpc>
              <a:spcBef>
                <a:spcPts val="0"/>
              </a:spcBef>
              <a:spcAft>
                <a:spcPts val="0"/>
              </a:spcAft>
              <a:buNone/>
            </a:pPr>
            <a:r>
              <a:rPr lang="en-US" sz="1250" b="1" i="0">
                <a:solidFill>
                  <a:srgbClr val="FFFFFF"/>
                </a:solidFill>
                <a:latin typeface="Calibri"/>
                <a:ea typeface="Calibri"/>
                <a:cs typeface="Calibri"/>
                <a:sym typeface="Calibri"/>
              </a:rPr>
              <a:t>Ready when the PDS is — </a:t>
            </a:r>
            <a:r>
              <a:rPr lang="en-US" sz="1250" b="0" i="0">
                <a:solidFill>
                  <a:srgbClr val="FFFFFF"/>
                </a:solidFill>
                <a:latin typeface="Calibri"/>
                <a:ea typeface="Calibri"/>
                <a:cs typeface="Calibri"/>
                <a:sym typeface="Calibri"/>
              </a:rPr>
              <a:t>the M3 boundary is in place, and the physics underneath is unchanged.</a:t>
            </a:r>
            <a:endParaRPr/>
          </a:p>
        </p:txBody>
      </p:sp>
      <p:sp>
        <p:nvSpPr>
          <p:cNvPr id="206" name="s206"/>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207" name="s207"/>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18</a:t>
            </a:r>
            <a:endParaRPr/>
          </a:p>
        </p:txBody>
      </p:sp>
      <p:sp>
        <p:nvSpPr>
          <p:cNvPr id="3" name="s239">
            <a:extLst>
              <a:ext uri="{FF2B5EF4-FFF2-40B4-BE49-F238E27FC236}">
                <a16:creationId xmlns:a16="http://schemas.microsoft.com/office/drawing/2014/main" id="{FA4E2412-96FA-2C21-17AA-BED2DD769C7D}"/>
              </a:ext>
            </a:extLst>
          </p:cNvPr>
          <p:cNvSpPr/>
          <p:nvPr/>
        </p:nvSpPr>
        <p:spPr>
          <a:xfrm>
            <a:off x="6360000" y="3072236"/>
            <a:ext cx="400000" cy="400000"/>
          </a:xfrm>
          <a:prstGeom prst="ellipse">
            <a:avLst/>
          </a:prstGeom>
          <a:solidFill>
            <a:srgbClr val="1C7293"/>
          </a:solidFill>
          <a:ln>
            <a:noFill/>
          </a:ln>
        </p:spPr>
        <p:txBody>
          <a:bodyPr wrap="square" lIns="72000" tIns="36000" rIns="72000" bIns="360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0"/>
              </a:spcBef>
              <a:spcAft>
                <a:spcPts val="0"/>
              </a:spcAft>
              <a:buNone/>
            </a:pPr>
            <a:r>
              <a:rPr lang="en-US" sz="1300" b="1" i="0">
                <a:solidFill>
                  <a:srgbClr val="FFFFFF"/>
                </a:solidFill>
                <a:latin typeface="Calibri"/>
                <a:ea typeface="Calibri"/>
                <a:cs typeface="Calibri"/>
                <a:sym typeface="Calibri"/>
              </a:rPr>
              <a:t>2</a:t>
            </a:r>
            <a:endParaRPr/>
          </a:p>
        </p:txBody>
      </p:sp>
      <p:sp>
        <p:nvSpPr>
          <p:cNvPr id="4" name="s240">
            <a:extLst>
              <a:ext uri="{FF2B5EF4-FFF2-40B4-BE49-F238E27FC236}">
                <a16:creationId xmlns:a16="http://schemas.microsoft.com/office/drawing/2014/main" id="{C7F33B8F-5498-52FA-2D7F-6F7E64A29F07}"/>
              </a:ext>
            </a:extLst>
          </p:cNvPr>
          <p:cNvSpPr/>
          <p:nvPr/>
        </p:nvSpPr>
        <p:spPr>
          <a:xfrm>
            <a:off x="6900000" y="2982236"/>
            <a:ext cx="4560000" cy="300000"/>
          </a:xfrm>
          <a:prstGeom prst="rect">
            <a:avLst/>
          </a:prstGeom>
          <a:noFill/>
          <a:ln>
            <a:noFill/>
          </a:ln>
        </p:spPr>
        <p:txBody>
          <a:bodyPr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spcBef>
                <a:spcPts val="0"/>
              </a:spcBef>
              <a:spcAft>
                <a:spcPts val="0"/>
              </a:spcAft>
              <a:buNone/>
            </a:pPr>
            <a:r>
              <a:rPr lang="en-US" sz="1200" b="1" i="0">
                <a:solidFill>
                  <a:srgbClr val="12263A"/>
                </a:solidFill>
                <a:latin typeface="Calibri"/>
                <a:ea typeface="Calibri"/>
                <a:cs typeface="Calibri"/>
                <a:sym typeface="Calibri"/>
              </a:rPr>
              <a:t>Wrap the NBI solvers</a:t>
            </a:r>
            <a:endParaRPr/>
          </a:p>
        </p:txBody>
      </p:sp>
      <p:sp>
        <p:nvSpPr>
          <p:cNvPr id="5" name="s241">
            <a:extLst>
              <a:ext uri="{FF2B5EF4-FFF2-40B4-BE49-F238E27FC236}">
                <a16:creationId xmlns:a16="http://schemas.microsoft.com/office/drawing/2014/main" id="{6D83E89D-2B5A-712C-222F-D5D9169AD44F}"/>
              </a:ext>
            </a:extLst>
          </p:cNvPr>
          <p:cNvSpPr/>
          <p:nvPr/>
        </p:nvSpPr>
        <p:spPr>
          <a:xfrm>
            <a:off x="6900000" y="3292236"/>
            <a:ext cx="4560000" cy="320000"/>
          </a:xfrm>
          <a:prstGeom prst="rect">
            <a:avLst/>
          </a:prstGeom>
          <a:noFill/>
          <a:ln>
            <a:noFill/>
          </a:ln>
        </p:spPr>
        <p:txBody>
          <a:bodyPr wrap="square" lIns="0" tIns="0" rIns="0" bIns="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rtl="0">
              <a:lnSpc>
                <a:spcPct val="102000"/>
              </a:lnSpc>
              <a:spcBef>
                <a:spcPts val="0"/>
              </a:spcBef>
              <a:spcAft>
                <a:spcPts val="0"/>
              </a:spcAft>
              <a:buNone/>
            </a:pPr>
            <a:r>
              <a:rPr lang="en-US" sz="1000" b="0" i="0">
                <a:solidFill>
                  <a:srgbClr val="5C6B7A"/>
                </a:solidFill>
                <a:latin typeface="Calibri"/>
                <a:ea typeface="Calibri"/>
                <a:cs typeface="Calibri"/>
                <a:sym typeface="Calibri"/>
              </a:rPr>
              <a:t>iWrap / M3 wrapping of the NBI physics codes — July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4"/>
          <p:cNvSpPr/>
          <p:nvPr/>
        </p:nvSpPr>
        <p:spPr>
          <a:xfrm>
            <a:off x="548640" y="493776"/>
            <a:ext cx="155448" cy="15544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C7293"/>
              </a:buClr>
              <a:buSzPts val="1200"/>
              <a:buFont typeface="Trebuchet MS"/>
              <a:buNone/>
            </a:pPr>
            <a:r>
              <a:rPr lang="en-US" sz="1200" b="1" i="0" u="none" strike="noStrike" cap="none">
                <a:solidFill>
                  <a:srgbClr val="1C7293"/>
                </a:solidFill>
                <a:latin typeface="Trebuchet MS"/>
                <a:ea typeface="Trebuchet MS"/>
                <a:cs typeface="Trebuchet MS"/>
                <a:sym typeface="Trebuchet MS"/>
              </a:rPr>
              <a:t>OVERVIEW</a:t>
            </a:r>
            <a:endParaRPr sz="1200" b="0" i="0" u="none" strike="noStrike" cap="none">
              <a:solidFill>
                <a:schemeClr val="dk1"/>
              </a:solidFill>
              <a:latin typeface="Calibri"/>
              <a:ea typeface="Calibri"/>
              <a:cs typeface="Calibri"/>
              <a:sym typeface="Calibri"/>
            </a:endParaRPr>
          </a:p>
        </p:txBody>
      </p:sp>
      <p:sp>
        <p:nvSpPr>
          <p:cNvPr id="49" name="Google Shape;49;p4"/>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dirty="0">
                <a:solidFill>
                  <a:srgbClr val="12263A"/>
                </a:solidFill>
                <a:latin typeface="Trebuchet MS"/>
                <a:ea typeface="Trebuchet MS"/>
                <a:cs typeface="Trebuchet MS"/>
                <a:sym typeface="Trebuchet MS"/>
              </a:rPr>
              <a:t>Outline</a:t>
            </a:r>
            <a:endParaRPr sz="2700" b="0" i="0" u="none" strike="noStrike" cap="none" dirty="0">
              <a:solidFill>
                <a:schemeClr val="dk1"/>
              </a:solidFill>
              <a:latin typeface="Calibri"/>
              <a:ea typeface="Calibri"/>
              <a:cs typeface="Calibri"/>
              <a:sym typeface="Calibri"/>
            </a:endParaRPr>
          </a:p>
        </p:txBody>
      </p:sp>
      <p:cxnSp>
        <p:nvCxnSpPr>
          <p:cNvPr id="50" name="Google Shape;50;p4"/>
          <p:cNvCxnSpPr/>
          <p:nvPr/>
        </p:nvCxnSpPr>
        <p:spPr>
          <a:xfrm>
            <a:off x="2224278" y="1671066"/>
            <a:ext cx="0" cy="3840480"/>
          </a:xfrm>
          <a:prstGeom prst="straightConnector1">
            <a:avLst/>
          </a:prstGeom>
          <a:noFill/>
          <a:ln w="19050" cap="flat" cmpd="sng">
            <a:solidFill>
              <a:srgbClr val="BDD9E3"/>
            </a:solidFill>
            <a:prstDash val="solid"/>
            <a:round/>
            <a:headEnd type="none" w="sm" len="sm"/>
            <a:tailEnd type="none" w="sm" len="sm"/>
          </a:ln>
        </p:spPr>
      </p:cxnSp>
      <p:sp>
        <p:nvSpPr>
          <p:cNvPr id="51" name="Google Shape;51;p4"/>
          <p:cNvSpPr/>
          <p:nvPr/>
        </p:nvSpPr>
        <p:spPr>
          <a:xfrm>
            <a:off x="1977390" y="1424178"/>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1977390" y="1424178"/>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01</a:t>
            </a:r>
            <a:endParaRPr b="0" i="0" u="none" strike="noStrike" cap="none">
              <a:solidFill>
                <a:schemeClr val="dk1"/>
              </a:solidFill>
              <a:latin typeface="Calibri"/>
              <a:ea typeface="Calibri"/>
              <a:cs typeface="Calibri"/>
              <a:sym typeface="Calibri"/>
            </a:endParaRPr>
          </a:p>
        </p:txBody>
      </p:sp>
      <p:sp>
        <p:nvSpPr>
          <p:cNvPr id="53" name="Google Shape;53;p4"/>
          <p:cNvSpPr/>
          <p:nvPr/>
        </p:nvSpPr>
        <p:spPr>
          <a:xfrm>
            <a:off x="2718054" y="2186866"/>
            <a:ext cx="9601200" cy="32918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1700"/>
              <a:buFont typeface="Trebuchet MS"/>
              <a:buNone/>
            </a:pPr>
            <a:r>
              <a:rPr lang="en-US" sz="2000" b="1" i="0" u="none" strike="noStrike" cap="none">
                <a:solidFill>
                  <a:srgbClr val="12263A"/>
                </a:solidFill>
                <a:latin typeface="Trebuchet MS"/>
                <a:ea typeface="Trebuchet MS"/>
                <a:cs typeface="Trebuchet MS"/>
                <a:sym typeface="Trebuchet MS"/>
              </a:rPr>
              <a:t>Motivation</a:t>
            </a:r>
            <a:endParaRPr sz="2000" b="0" i="0" u="none" strike="noStrike" cap="none">
              <a:solidFill>
                <a:schemeClr val="dk1"/>
              </a:solidFill>
              <a:latin typeface="Calibri"/>
              <a:ea typeface="Calibri"/>
              <a:cs typeface="Calibri"/>
              <a:sym typeface="Calibri"/>
            </a:endParaRPr>
          </a:p>
        </p:txBody>
      </p:sp>
      <p:sp>
        <p:nvSpPr>
          <p:cNvPr id="54" name="Google Shape;54;p4"/>
          <p:cNvSpPr/>
          <p:nvPr/>
        </p:nvSpPr>
        <p:spPr>
          <a:xfrm>
            <a:off x="2718054" y="2506906"/>
            <a:ext cx="9875520" cy="256032"/>
          </a:xfrm>
          <a:prstGeom prst="rect">
            <a:avLst/>
          </a:prstGeom>
          <a:noFill/>
          <a:ln>
            <a:noFill/>
          </a:ln>
        </p:spPr>
        <p:txBody>
          <a:bodyPr spcFirstLastPara="1" wrap="square" lIns="0" tIns="0" rIns="0" bIns="0" anchor="ctr" anchorCtr="0">
            <a:noAutofit/>
          </a:bodyPr>
          <a:lstStyle/>
          <a:p>
            <a:pPr>
              <a:lnSpc>
                <a:spcPct val="106000"/>
              </a:lnSpc>
            </a:pPr>
            <a:r>
              <a:rPr lang="en-GB" sz="1600" dirty="0">
                <a:solidFill>
                  <a:srgbClr val="5C6B7A"/>
                </a:solidFill>
                <a:latin typeface="Calibri"/>
                <a:ea typeface="Calibri"/>
                <a:cs typeface="Calibri"/>
                <a:sym typeface="Calibri"/>
              </a:rPr>
              <a:t>why MUSCLE3 — the PDS language</a:t>
            </a:r>
            <a:endParaRPr lang="en-GB" sz="1600" dirty="0"/>
          </a:p>
        </p:txBody>
      </p:sp>
      <p:sp>
        <p:nvSpPr>
          <p:cNvPr id="55" name="Google Shape;55;p4"/>
          <p:cNvSpPr/>
          <p:nvPr/>
        </p:nvSpPr>
        <p:spPr>
          <a:xfrm>
            <a:off x="1977390" y="2192274"/>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1977390" y="2192274"/>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02</a:t>
            </a:r>
            <a:endParaRPr b="0" i="0" u="none" strike="noStrike" cap="none">
              <a:solidFill>
                <a:schemeClr val="dk1"/>
              </a:solidFill>
              <a:latin typeface="Calibri"/>
              <a:ea typeface="Calibri"/>
              <a:cs typeface="Calibri"/>
              <a:sym typeface="Calibri"/>
            </a:endParaRPr>
          </a:p>
        </p:txBody>
      </p:sp>
      <p:sp>
        <p:nvSpPr>
          <p:cNvPr id="57" name="Google Shape;57;p4"/>
          <p:cNvSpPr/>
          <p:nvPr/>
        </p:nvSpPr>
        <p:spPr>
          <a:xfrm>
            <a:off x="2718054" y="2954962"/>
            <a:ext cx="9601200" cy="32918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1700"/>
              <a:buFont typeface="Trebuchet MS"/>
              <a:buNone/>
            </a:pPr>
            <a:r>
              <a:rPr lang="en-US" sz="2000" b="1" i="0" u="none" strike="noStrike" cap="none" dirty="0">
                <a:solidFill>
                  <a:srgbClr val="12263A"/>
                </a:solidFill>
                <a:latin typeface="Trebuchet MS"/>
                <a:ea typeface="Trebuchet MS"/>
                <a:cs typeface="Trebuchet MS"/>
                <a:sym typeface="Trebuchet MS"/>
              </a:rPr>
              <a:t>T</a:t>
            </a:r>
            <a:r>
              <a:rPr lang="en-US" altLang="zh-CN" sz="2000" b="1" i="0" u="none" strike="noStrike" cap="none" dirty="0">
                <a:solidFill>
                  <a:srgbClr val="12263A"/>
                </a:solidFill>
                <a:latin typeface="Trebuchet MS"/>
                <a:ea typeface="Trebuchet MS"/>
                <a:cs typeface="Trebuchet MS"/>
                <a:sym typeface="Trebuchet MS"/>
              </a:rPr>
              <a:t>hree </a:t>
            </a:r>
            <a:r>
              <a:rPr lang="en-US" sz="2000" b="1" i="0" u="none" strike="noStrike" cap="none" dirty="0">
                <a:solidFill>
                  <a:srgbClr val="12263A"/>
                </a:solidFill>
                <a:latin typeface="Trebuchet MS"/>
                <a:ea typeface="Trebuchet MS"/>
                <a:cs typeface="Trebuchet MS"/>
                <a:sym typeface="Trebuchet MS"/>
              </a:rPr>
              <a:t>Execution modes</a:t>
            </a:r>
            <a:endParaRPr sz="2000" b="0" i="0" u="none" strike="noStrike" cap="none" dirty="0">
              <a:solidFill>
                <a:schemeClr val="dk1"/>
              </a:solidFill>
              <a:latin typeface="Calibri"/>
              <a:ea typeface="Calibri"/>
              <a:cs typeface="Calibri"/>
              <a:sym typeface="Calibri"/>
            </a:endParaRPr>
          </a:p>
        </p:txBody>
      </p:sp>
      <p:sp>
        <p:nvSpPr>
          <p:cNvPr id="58" name="Google Shape;58;p4"/>
          <p:cNvSpPr/>
          <p:nvPr/>
        </p:nvSpPr>
        <p:spPr>
          <a:xfrm>
            <a:off x="2718054" y="3275002"/>
            <a:ext cx="987552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C6B7A"/>
              </a:buClr>
              <a:buSzPts val="1250"/>
              <a:buFont typeface="Calibri"/>
              <a:buNone/>
            </a:pPr>
            <a:r>
              <a:rPr lang="en-US" sz="1600" b="0" i="0" u="none" strike="noStrike" cap="none" dirty="0">
                <a:solidFill>
                  <a:srgbClr val="5C6B7A"/>
                </a:solidFill>
                <a:latin typeface="Calibri"/>
                <a:ea typeface="Calibri"/>
                <a:cs typeface="Calibri"/>
                <a:sym typeface="Calibri"/>
              </a:rPr>
              <a:t>Legacy, Hybrid M3, Pure M3</a:t>
            </a:r>
            <a:endParaRPr sz="1600" b="0" i="0" u="none" strike="noStrike" cap="none" dirty="0">
              <a:solidFill>
                <a:schemeClr val="dk1"/>
              </a:solidFill>
              <a:latin typeface="Calibri"/>
              <a:ea typeface="Calibri"/>
              <a:cs typeface="Calibri"/>
              <a:sym typeface="Calibri"/>
            </a:endParaRPr>
          </a:p>
        </p:txBody>
      </p:sp>
      <p:sp>
        <p:nvSpPr>
          <p:cNvPr id="59" name="Google Shape;59;p4"/>
          <p:cNvSpPr/>
          <p:nvPr/>
        </p:nvSpPr>
        <p:spPr>
          <a:xfrm>
            <a:off x="1977390" y="2960370"/>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977390" y="2960370"/>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03</a:t>
            </a:r>
            <a:endParaRPr b="0" i="0" u="none" strike="noStrike" cap="none">
              <a:solidFill>
                <a:schemeClr val="dk1"/>
              </a:solidFill>
              <a:latin typeface="Calibri"/>
              <a:ea typeface="Calibri"/>
              <a:cs typeface="Calibri"/>
              <a:sym typeface="Calibri"/>
            </a:endParaRPr>
          </a:p>
        </p:txBody>
      </p:sp>
      <p:sp>
        <p:nvSpPr>
          <p:cNvPr id="61" name="Google Shape;61;p4"/>
          <p:cNvSpPr/>
          <p:nvPr/>
        </p:nvSpPr>
        <p:spPr>
          <a:xfrm>
            <a:off x="2718054" y="3723058"/>
            <a:ext cx="9601200" cy="329184"/>
          </a:xfrm>
          <a:prstGeom prst="rect">
            <a:avLst/>
          </a:prstGeom>
          <a:noFill/>
          <a:ln>
            <a:noFill/>
          </a:ln>
        </p:spPr>
        <p:txBody>
          <a:bodyPr spcFirstLastPara="1" wrap="square" lIns="0" tIns="0" rIns="0" bIns="0" anchor="ctr" anchorCtr="0">
            <a:noAutofit/>
          </a:bodyPr>
          <a:lstStyle/>
          <a:p>
            <a:r>
              <a:rPr lang="en-US" sz="2000" b="1" dirty="0">
                <a:solidFill>
                  <a:srgbClr val="12263A"/>
                </a:solidFill>
                <a:latin typeface="Trebuchet MS"/>
                <a:ea typeface="Trebuchet MS"/>
                <a:cs typeface="Trebuchet MS"/>
                <a:sym typeface="Trebuchet MS"/>
              </a:rPr>
              <a:t>Architecture</a:t>
            </a:r>
            <a:endParaRPr lang="en-US" sz="2000" dirty="0"/>
          </a:p>
        </p:txBody>
      </p:sp>
      <p:sp>
        <p:nvSpPr>
          <p:cNvPr id="62" name="Google Shape;62;p4"/>
          <p:cNvSpPr/>
          <p:nvPr/>
        </p:nvSpPr>
        <p:spPr>
          <a:xfrm>
            <a:off x="2718054" y="4043098"/>
            <a:ext cx="9875520" cy="256032"/>
          </a:xfrm>
          <a:prstGeom prst="rect">
            <a:avLst/>
          </a:prstGeom>
          <a:noFill/>
          <a:ln>
            <a:noFill/>
          </a:ln>
        </p:spPr>
        <p:txBody>
          <a:bodyPr spcFirstLastPara="1" wrap="square" lIns="0" tIns="0" rIns="0" bIns="0" anchor="ctr" anchorCtr="0">
            <a:noAutofit/>
          </a:bodyPr>
          <a:lstStyle/>
          <a:p>
            <a:pPr>
              <a:lnSpc>
                <a:spcPct val="106000"/>
              </a:lnSpc>
            </a:pPr>
            <a:r>
              <a:rPr lang="en-GB" sz="1600" dirty="0">
                <a:solidFill>
                  <a:srgbClr val="5C6B7A"/>
                </a:solidFill>
                <a:latin typeface="Calibri"/>
                <a:ea typeface="Calibri"/>
                <a:cs typeface="Calibri"/>
                <a:sym typeface="Calibri"/>
              </a:rPr>
              <a:t>what changed · one micro, many drivers · ports · code map</a:t>
            </a:r>
            <a:endParaRPr lang="en-GB" sz="1600" dirty="0"/>
          </a:p>
        </p:txBody>
      </p:sp>
      <p:sp>
        <p:nvSpPr>
          <p:cNvPr id="63" name="Google Shape;63;p4"/>
          <p:cNvSpPr/>
          <p:nvPr/>
        </p:nvSpPr>
        <p:spPr>
          <a:xfrm>
            <a:off x="1977390" y="3728466"/>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1977390" y="3728466"/>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04</a:t>
            </a:r>
            <a:endParaRPr b="0" i="0" u="none" strike="noStrike" cap="none">
              <a:solidFill>
                <a:schemeClr val="dk1"/>
              </a:solidFill>
              <a:latin typeface="Calibri"/>
              <a:ea typeface="Calibri"/>
              <a:cs typeface="Calibri"/>
              <a:sym typeface="Calibri"/>
            </a:endParaRPr>
          </a:p>
        </p:txBody>
      </p:sp>
      <p:sp>
        <p:nvSpPr>
          <p:cNvPr id="65" name="Google Shape;65;p4"/>
          <p:cNvSpPr/>
          <p:nvPr/>
        </p:nvSpPr>
        <p:spPr>
          <a:xfrm>
            <a:off x="2718054" y="4491154"/>
            <a:ext cx="4604637" cy="329184"/>
          </a:xfrm>
          <a:prstGeom prst="rect">
            <a:avLst/>
          </a:prstGeom>
          <a:noFill/>
          <a:ln>
            <a:noFill/>
          </a:ln>
        </p:spPr>
        <p:txBody>
          <a:bodyPr spcFirstLastPara="1" wrap="square" lIns="0" tIns="0" rIns="0" bIns="0" anchor="ctr" anchorCtr="0">
            <a:noAutofit/>
          </a:bodyPr>
          <a:lstStyle/>
          <a:p>
            <a:r>
              <a:rPr lang="en-US" sz="2000" b="1" dirty="0">
                <a:solidFill>
                  <a:srgbClr val="12263A"/>
                </a:solidFill>
                <a:latin typeface="Trebuchet MS"/>
                <a:ea typeface="Trebuchet MS"/>
                <a:cs typeface="Trebuchet MS"/>
                <a:sym typeface="Trebuchet MS"/>
              </a:rPr>
              <a:t>Test ITER results</a:t>
            </a:r>
            <a:endParaRPr lang="en-US" sz="2000" dirty="0"/>
          </a:p>
        </p:txBody>
      </p:sp>
      <p:sp>
        <p:nvSpPr>
          <p:cNvPr id="66" name="Google Shape;66;p4"/>
          <p:cNvSpPr/>
          <p:nvPr/>
        </p:nvSpPr>
        <p:spPr>
          <a:xfrm>
            <a:off x="2718054" y="4811194"/>
            <a:ext cx="9875520" cy="256032"/>
          </a:xfrm>
          <a:prstGeom prst="rect">
            <a:avLst/>
          </a:prstGeom>
          <a:noFill/>
          <a:ln>
            <a:noFill/>
          </a:ln>
        </p:spPr>
        <p:txBody>
          <a:bodyPr spcFirstLastPara="1" wrap="square" lIns="0" tIns="0" rIns="0" bIns="0" anchor="ctr" anchorCtr="0">
            <a:noAutofit/>
          </a:bodyPr>
          <a:lstStyle/>
          <a:p>
            <a:pPr>
              <a:lnSpc>
                <a:spcPct val="106000"/>
              </a:lnSpc>
            </a:pPr>
            <a:r>
              <a:rPr lang="en-GB" sz="1600" dirty="0">
                <a:solidFill>
                  <a:srgbClr val="5C6B7A"/>
                </a:solidFill>
                <a:latin typeface="Calibri"/>
                <a:ea typeface="Calibri"/>
                <a:cs typeface="Calibri"/>
                <a:sym typeface="Calibri"/>
              </a:rPr>
              <a:t>EC + IC + Fokker–Planck on an evolving plasma · performance</a:t>
            </a:r>
            <a:endParaRPr lang="en-GB" sz="1600" dirty="0"/>
          </a:p>
        </p:txBody>
      </p:sp>
      <p:sp>
        <p:nvSpPr>
          <p:cNvPr id="67" name="Google Shape;67;p4"/>
          <p:cNvSpPr/>
          <p:nvPr/>
        </p:nvSpPr>
        <p:spPr>
          <a:xfrm>
            <a:off x="1977390" y="4496562"/>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977390" y="4496562"/>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05</a:t>
            </a:r>
            <a:endParaRPr b="0" i="0" u="none" strike="noStrike" cap="none">
              <a:solidFill>
                <a:schemeClr val="dk1"/>
              </a:solidFill>
              <a:latin typeface="Calibri"/>
              <a:ea typeface="Calibri"/>
              <a:cs typeface="Calibri"/>
              <a:sym typeface="Calibri"/>
            </a:endParaRPr>
          </a:p>
        </p:txBody>
      </p:sp>
      <p:sp>
        <p:nvSpPr>
          <p:cNvPr id="69" name="Google Shape;69;p4"/>
          <p:cNvSpPr/>
          <p:nvPr/>
        </p:nvSpPr>
        <p:spPr>
          <a:xfrm>
            <a:off x="2718054" y="5259250"/>
            <a:ext cx="9601200" cy="329184"/>
          </a:xfrm>
          <a:prstGeom prst="rect">
            <a:avLst/>
          </a:prstGeom>
          <a:noFill/>
          <a:ln>
            <a:noFill/>
          </a:ln>
        </p:spPr>
        <p:txBody>
          <a:bodyPr spcFirstLastPara="1" wrap="square" lIns="0" tIns="0" rIns="0" bIns="0" anchor="ctr" anchorCtr="0">
            <a:noAutofit/>
          </a:bodyPr>
          <a:lstStyle/>
          <a:p>
            <a:r>
              <a:rPr lang="en-US" sz="2000" b="1" dirty="0">
                <a:solidFill>
                  <a:srgbClr val="12263A"/>
                </a:solidFill>
                <a:latin typeface="Trebuchet MS"/>
                <a:ea typeface="Trebuchet MS"/>
                <a:cs typeface="Trebuchet MS"/>
                <a:sym typeface="Trebuchet MS"/>
              </a:rPr>
              <a:t>Using HCD-WF</a:t>
            </a:r>
            <a:endParaRPr lang="en-US" sz="2000" dirty="0"/>
          </a:p>
        </p:txBody>
      </p:sp>
      <p:sp>
        <p:nvSpPr>
          <p:cNvPr id="70" name="Google Shape;70;p4"/>
          <p:cNvSpPr/>
          <p:nvPr/>
        </p:nvSpPr>
        <p:spPr>
          <a:xfrm>
            <a:off x="2718054" y="5579290"/>
            <a:ext cx="9875520" cy="256032"/>
          </a:xfrm>
          <a:prstGeom prst="rect">
            <a:avLst/>
          </a:prstGeom>
          <a:noFill/>
          <a:ln>
            <a:noFill/>
          </a:ln>
        </p:spPr>
        <p:txBody>
          <a:bodyPr spcFirstLastPara="1" wrap="square" lIns="0" tIns="0" rIns="0" bIns="0" anchor="ctr" anchorCtr="0">
            <a:noAutofit/>
          </a:bodyPr>
          <a:lstStyle/>
          <a:p>
            <a:pPr>
              <a:lnSpc>
                <a:spcPct val="106000"/>
              </a:lnSpc>
            </a:pPr>
            <a:r>
              <a:rPr lang="en-GB" sz="1600" dirty="0">
                <a:solidFill>
                  <a:srgbClr val="5C6B7A"/>
                </a:solidFill>
                <a:latin typeface="Calibri"/>
                <a:ea typeface="Calibri"/>
                <a:cs typeface="Calibri"/>
                <a:sym typeface="Calibri"/>
              </a:rPr>
              <a:t>run it · configure it · documentation · status &amp; roadmap</a:t>
            </a:r>
            <a:endParaRPr lang="en-GB" sz="1600" dirty="0"/>
          </a:p>
        </p:txBody>
      </p:sp>
      <p:sp>
        <p:nvSpPr>
          <p:cNvPr id="71" name="Google Shape;71;p4"/>
          <p:cNvSpPr/>
          <p:nvPr/>
        </p:nvSpPr>
        <p:spPr>
          <a:xfrm>
            <a:off x="1977390" y="5264658"/>
            <a:ext cx="493776" cy="493776"/>
          </a:xfrm>
          <a:prstGeom prst="ellipse">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1977390" y="5264658"/>
            <a:ext cx="493776" cy="493776"/>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1500"/>
              <a:buFont typeface="Trebuchet MS"/>
              <a:buNone/>
            </a:pPr>
            <a:r>
              <a:rPr lang="en-US" b="1" i="0" u="none" strike="noStrike" cap="none">
                <a:solidFill>
                  <a:srgbClr val="FFFFFF"/>
                </a:solidFill>
                <a:latin typeface="Trebuchet MS"/>
                <a:ea typeface="Trebuchet MS"/>
                <a:cs typeface="Trebuchet MS"/>
                <a:sym typeface="Trebuchet MS"/>
              </a:rPr>
              <a:t>06</a:t>
            </a:r>
            <a:endParaRPr b="0" i="0" u="none" strike="noStrike" cap="none">
              <a:solidFill>
                <a:schemeClr val="dk1"/>
              </a:solidFill>
              <a:latin typeface="Calibri"/>
              <a:ea typeface="Calibri"/>
              <a:cs typeface="Calibri"/>
              <a:sym typeface="Calibri"/>
            </a:endParaRPr>
          </a:p>
        </p:txBody>
      </p:sp>
      <p:sp>
        <p:nvSpPr>
          <p:cNvPr id="75" name="Google Shape;75;p4"/>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76" name="Google Shape;76;p4"/>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a:t>
            </a:r>
            <a:endParaRPr sz="900" b="0" i="0" u="none" strike="noStrike" cap="none">
              <a:solidFill>
                <a:schemeClr val="dk1"/>
              </a:solidFill>
              <a:latin typeface="Calibri"/>
              <a:ea typeface="Calibri"/>
              <a:cs typeface="Calibri"/>
              <a:sym typeface="Calibri"/>
            </a:endParaRPr>
          </a:p>
        </p:txBody>
      </p:sp>
      <p:sp>
        <p:nvSpPr>
          <p:cNvPr id="2" name="Google Shape;53;p4">
            <a:extLst>
              <a:ext uri="{FF2B5EF4-FFF2-40B4-BE49-F238E27FC236}">
                <a16:creationId xmlns:a16="http://schemas.microsoft.com/office/drawing/2014/main" id="{55E3F84C-F9B9-B432-2DA4-26EB013F5690}"/>
              </a:ext>
            </a:extLst>
          </p:cNvPr>
          <p:cNvSpPr/>
          <p:nvPr/>
        </p:nvSpPr>
        <p:spPr>
          <a:xfrm>
            <a:off x="2718054" y="1454203"/>
            <a:ext cx="9601200" cy="329184"/>
          </a:xfrm>
          <a:prstGeom prst="rect">
            <a:avLst/>
          </a:prstGeom>
          <a:noFill/>
          <a:ln>
            <a:noFill/>
          </a:ln>
        </p:spPr>
        <p:txBody>
          <a:bodyPr spcFirstLastPara="1" wrap="square" lIns="0" tIns="0" rIns="0" bIns="0" anchor="ctr" anchorCtr="0">
            <a:noAutofit/>
          </a:bodyPr>
          <a:lstStyle/>
          <a:p>
            <a:r>
              <a:rPr lang="en-US" sz="2000" b="1" dirty="0">
                <a:solidFill>
                  <a:srgbClr val="12263A"/>
                </a:solidFill>
                <a:latin typeface="Trebuchet MS"/>
                <a:ea typeface="Trebuchet MS"/>
                <a:cs typeface="Trebuchet MS"/>
                <a:sym typeface="Trebuchet MS"/>
              </a:rPr>
              <a:t>Context</a:t>
            </a:r>
            <a:endParaRPr lang="en-US" sz="2000" dirty="0"/>
          </a:p>
        </p:txBody>
      </p:sp>
      <p:sp>
        <p:nvSpPr>
          <p:cNvPr id="3" name="Google Shape;54;p4">
            <a:extLst>
              <a:ext uri="{FF2B5EF4-FFF2-40B4-BE49-F238E27FC236}">
                <a16:creationId xmlns:a16="http://schemas.microsoft.com/office/drawing/2014/main" id="{A96ED945-4572-7068-F747-D3E85C807F0B}"/>
              </a:ext>
            </a:extLst>
          </p:cNvPr>
          <p:cNvSpPr/>
          <p:nvPr/>
        </p:nvSpPr>
        <p:spPr>
          <a:xfrm>
            <a:off x="2718054" y="1774243"/>
            <a:ext cx="9875520"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C6B7A"/>
              </a:buClr>
              <a:buSzPts val="1250"/>
              <a:buFont typeface="Calibri"/>
              <a:buNone/>
            </a:pPr>
            <a:r>
              <a:rPr lang="en-US" sz="1600" b="0" i="0" u="none" strike="noStrike" cap="none" dirty="0">
                <a:solidFill>
                  <a:srgbClr val="5C6B7A"/>
                </a:solidFill>
                <a:latin typeface="Calibri"/>
                <a:ea typeface="Calibri"/>
                <a:cs typeface="Calibri"/>
                <a:sym typeface="Calibri"/>
              </a:rPr>
              <a:t>HCD-WF in the PDS ecosystem</a:t>
            </a: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1A718-D11D-E0A0-94A9-C2B95D70CB29}"/>
            </a:ext>
          </a:extLst>
        </p:cNvPr>
        <p:cNvGrpSpPr/>
        <p:nvPr/>
      </p:nvGrpSpPr>
      <p:grpSpPr>
        <a:xfrm>
          <a:off x="0" y="0"/>
          <a:ext cx="0" cy="0"/>
          <a:chOff x="0" y="0"/>
          <a:chExt cx="0" cy="0"/>
        </a:xfrm>
      </p:grpSpPr>
      <p:sp>
        <p:nvSpPr>
          <p:cNvPr id="208" name="s208">
            <a:extLst>
              <a:ext uri="{FF2B5EF4-FFF2-40B4-BE49-F238E27FC236}">
                <a16:creationId xmlns:a16="http://schemas.microsoft.com/office/drawing/2014/main" id="{457D3B9F-0C6F-5DEE-8F13-CBA99560E965}"/>
              </a:ext>
            </a:extLst>
          </p:cNvPr>
          <p:cNvSpPr/>
          <p:nvPr/>
        </p:nvSpPr>
        <p:spPr>
          <a:xfrm>
            <a:off x="21206" y="0"/>
            <a:ext cx="12192000" cy="6858000"/>
          </a:xfrm>
          <a:prstGeom prst="rect">
            <a:avLst/>
          </a:prstGeom>
          <a:solidFill>
            <a:srgbClr val="12263A"/>
          </a:solidFill>
          <a:ln>
            <a:noFill/>
          </a:ln>
        </p:spPr>
        <p:txBody>
          <a:bodyPr wrap="square" lIns="72000" tIns="36000" rIns="72000" bIns="36000" anchor="ctr" anchorCtr="0">
            <a:noAutofit/>
          </a:bodyPr>
          <a:lstStyle/>
          <a:p>
            <a:endParaRPr/>
          </a:p>
        </p:txBody>
      </p:sp>
      <p:sp>
        <p:nvSpPr>
          <p:cNvPr id="210" name="s210">
            <a:extLst>
              <a:ext uri="{FF2B5EF4-FFF2-40B4-BE49-F238E27FC236}">
                <a16:creationId xmlns:a16="http://schemas.microsoft.com/office/drawing/2014/main" id="{ACED6F91-949E-EA35-835A-51416F8EE115}"/>
              </a:ext>
            </a:extLst>
          </p:cNvPr>
          <p:cNvSpPr/>
          <p:nvPr/>
        </p:nvSpPr>
        <p:spPr>
          <a:xfrm>
            <a:off x="4259387" y="2912298"/>
            <a:ext cx="6000000" cy="7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4400" b="1" i="0" dirty="0">
                <a:solidFill>
                  <a:srgbClr val="FFFFFF"/>
                </a:solidFill>
                <a:latin typeface="Trebuchet MS"/>
                <a:ea typeface="Trebuchet MS"/>
                <a:cs typeface="Trebuchet MS"/>
                <a:sym typeface="Trebuchet MS"/>
              </a:rPr>
              <a:t>Thank you</a:t>
            </a:r>
            <a:endParaRPr dirty="0"/>
          </a:p>
        </p:txBody>
      </p:sp>
      <p:sp>
        <p:nvSpPr>
          <p:cNvPr id="212" name="s212">
            <a:extLst>
              <a:ext uri="{FF2B5EF4-FFF2-40B4-BE49-F238E27FC236}">
                <a16:creationId xmlns:a16="http://schemas.microsoft.com/office/drawing/2014/main" id="{AE76FD8D-367B-D82F-8BA9-C2EA43365A86}"/>
              </a:ext>
            </a:extLst>
          </p:cNvPr>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19</a:t>
            </a:r>
            <a:endParaRPr/>
          </a:p>
        </p:txBody>
      </p:sp>
    </p:spTree>
    <p:extLst>
      <p:ext uri="{BB962C8B-B14F-4D97-AF65-F5344CB8AC3E}">
        <p14:creationId xmlns:p14="http://schemas.microsoft.com/office/powerpoint/2010/main" val="2487030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208"/>
          <p:cNvSpPr/>
          <p:nvPr/>
        </p:nvSpPr>
        <p:spPr>
          <a:xfrm>
            <a:off x="0" y="0"/>
            <a:ext cx="12192000" cy="6858000"/>
          </a:xfrm>
          <a:prstGeom prst="rect">
            <a:avLst/>
          </a:prstGeom>
          <a:solidFill>
            <a:srgbClr val="12263A"/>
          </a:solidFill>
          <a:ln>
            <a:noFill/>
          </a:ln>
        </p:spPr>
        <p:txBody>
          <a:bodyPr wrap="square" lIns="72000" tIns="36000" rIns="72000" bIns="36000" anchor="ctr" anchorCtr="0">
            <a:noAutofit/>
          </a:bodyPr>
          <a:lstStyle/>
          <a:p>
            <a:endParaRPr/>
          </a:p>
        </p:txBody>
      </p:sp>
      <p:sp>
        <p:nvSpPr>
          <p:cNvPr id="209" name="s209"/>
          <p:cNvSpPr/>
          <p:nvPr/>
        </p:nvSpPr>
        <p:spPr>
          <a:xfrm>
            <a:off x="1000000" y="2520000"/>
            <a:ext cx="220000" cy="220000"/>
          </a:xfrm>
          <a:prstGeom prst="rect">
            <a:avLst/>
          </a:prstGeom>
          <a:solidFill>
            <a:srgbClr val="1C7293"/>
          </a:solidFill>
          <a:ln>
            <a:noFill/>
          </a:ln>
        </p:spPr>
        <p:txBody>
          <a:bodyPr wrap="square" lIns="72000" tIns="36000" rIns="72000" bIns="36000" anchor="ctr" anchorCtr="0">
            <a:noAutofit/>
          </a:bodyPr>
          <a:lstStyle/>
          <a:p>
            <a:endParaRPr/>
          </a:p>
        </p:txBody>
      </p:sp>
      <p:sp>
        <p:nvSpPr>
          <p:cNvPr id="210" name="s210"/>
          <p:cNvSpPr/>
          <p:nvPr/>
        </p:nvSpPr>
        <p:spPr>
          <a:xfrm>
            <a:off x="1380000" y="2280000"/>
            <a:ext cx="6000000" cy="7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4400" b="1" i="0">
                <a:solidFill>
                  <a:srgbClr val="FFFFFF"/>
                </a:solidFill>
                <a:latin typeface="Trebuchet MS"/>
                <a:ea typeface="Trebuchet MS"/>
                <a:cs typeface="Trebuchet MS"/>
                <a:sym typeface="Trebuchet MS"/>
              </a:rPr>
              <a:t>Backup</a:t>
            </a:r>
            <a:endParaRPr/>
          </a:p>
        </p:txBody>
      </p:sp>
      <p:sp>
        <p:nvSpPr>
          <p:cNvPr id="211" name="s211"/>
          <p:cNvSpPr/>
          <p:nvPr/>
        </p:nvSpPr>
        <p:spPr>
          <a:xfrm>
            <a:off x="1380000" y="3200000"/>
            <a:ext cx="9500000" cy="1200000"/>
          </a:xfrm>
          <a:prstGeom prst="rect">
            <a:avLst/>
          </a:prstGeom>
          <a:noFill/>
          <a:ln>
            <a:noFill/>
          </a:ln>
        </p:spPr>
        <p:txBody>
          <a:bodyPr wrap="square" lIns="0" tIns="0" rIns="0" bIns="0" anchor="t" anchorCtr="0">
            <a:noAutofit/>
          </a:bodyPr>
          <a:lstStyle/>
          <a:p>
            <a:pPr marL="0" indent="0" algn="l" rtl="0">
              <a:lnSpc>
                <a:spcPct val="140000"/>
              </a:lnSpc>
              <a:spcBef>
                <a:spcPts val="0"/>
              </a:spcBef>
              <a:spcAft>
                <a:spcPts val="0"/>
              </a:spcAft>
              <a:buNone/>
            </a:pPr>
            <a:r>
              <a:rPr lang="en-US" sz="1300" b="0" i="0">
                <a:solidFill>
                  <a:srgbClr val="94A2B0"/>
                </a:solidFill>
                <a:latin typeface="Calibri"/>
                <a:ea typeface="Calibri"/>
                <a:cs typeface="Calibri"/>
                <a:sym typeface="Calibri"/>
              </a:rPr>
              <a:t>MUSCLE3 in one slide   ·   Simulator types (A1)   ·   Actor categories (A2)</a:t>
            </a:r>
            <a:endParaRPr/>
          </a:p>
          <a:p>
            <a:pPr marL="0" indent="0" algn="l" rtl="0">
              <a:lnSpc>
                <a:spcPct val="140000"/>
              </a:lnSpc>
              <a:spcBef>
                <a:spcPts val="0"/>
              </a:spcBef>
              <a:spcAft>
                <a:spcPts val="0"/>
              </a:spcAft>
              <a:buNone/>
            </a:pPr>
            <a:r>
              <a:rPr lang="en-US" sz="1300" b="0" i="0">
                <a:solidFill>
                  <a:srgbClr val="94A2B0"/>
                </a:solidFill>
                <a:latin typeface="Calibri"/>
                <a:ea typeface="Calibri"/>
                <a:cs typeface="Calibri"/>
                <a:sym typeface="Calibri"/>
              </a:rPr>
              <a:t>Pure-mode yMMSL (A3)   ·   Troubleshooting (A4)   ·   Hybrid &amp; Pure scheduling deep dives</a:t>
            </a:r>
            <a:endParaRPr/>
          </a:p>
        </p:txBody>
      </p:sp>
      <p:sp>
        <p:nvSpPr>
          <p:cNvPr id="212" name="s212"/>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19</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6157" y="-61311"/>
            <a:ext cx="5299912" cy="424732"/>
          </a:xfrm>
          <a:prstGeom prst="rect">
            <a:avLst/>
          </a:prstGeom>
          <a:noFill/>
        </p:spPr>
        <p:txBody>
          <a:bodyPr wrap="none" rtlCol="0">
            <a:spAutoFit/>
          </a:bodyPr>
          <a:lstStyle/>
          <a:p>
            <a:pPr algn="ctr"/>
            <a:r>
              <a:rPr lang="en-GB" sz="2160" b="1">
                <a:solidFill>
                  <a:schemeClr val="accent6">
                    <a:lumMod val="60000"/>
                    <a:lumOff val="40000"/>
                  </a:schemeClr>
                </a:solidFill>
              </a:rPr>
              <a:t>The Muscle3 Persistent Actor Framework</a:t>
            </a:r>
          </a:p>
        </p:txBody>
      </p:sp>
      <p:sp>
        <p:nvSpPr>
          <p:cNvPr id="3" name="Rectangle 2"/>
          <p:cNvSpPr/>
          <p:nvPr/>
        </p:nvSpPr>
        <p:spPr>
          <a:xfrm>
            <a:off x="619621" y="517231"/>
            <a:ext cx="10996662" cy="1274195"/>
          </a:xfrm>
          <a:prstGeom prst="rect">
            <a:avLst/>
          </a:prstGeom>
        </p:spPr>
        <p:txBody>
          <a:bodyPr wrap="square">
            <a:spAutoFit/>
          </a:bodyPr>
          <a:lstStyle/>
          <a:p>
            <a:pPr marL="222886" lvl="1" indent="-222886">
              <a:buSzPct val="50000"/>
              <a:buBlip>
                <a:blip r:embed="rId3"/>
              </a:buBlip>
              <a:tabLst>
                <a:tab pos="213360" algn="l"/>
                <a:tab pos="537210" algn="l"/>
              </a:tabLst>
            </a:pPr>
            <a:r>
              <a:rPr lang="en-US" sz="1920">
                <a:latin typeface="Arial"/>
                <a:sym typeface="Wingdings" panose="05000000000000000000" pitchFamily="2" charset="2"/>
              </a:rPr>
              <a:t>Documentation: </a:t>
            </a:r>
            <a:r>
              <a:rPr lang="en-US" sz="1920">
                <a:latin typeface="Arial"/>
                <a:sym typeface="Wingdings" panose="05000000000000000000" pitchFamily="2" charset="2"/>
                <a:hlinkClick r:id="rId4"/>
              </a:rPr>
              <a:t>https://muscle3.readthedocs.io/</a:t>
            </a:r>
            <a:r>
              <a:rPr lang="en-US" sz="1920">
                <a:latin typeface="Arial"/>
                <a:sym typeface="Wingdings" panose="05000000000000000000" pitchFamily="2" charset="2"/>
              </a:rPr>
              <a:t> </a:t>
            </a:r>
          </a:p>
          <a:p>
            <a:pPr marL="222886" lvl="1" indent="-222886">
              <a:buSzPct val="50000"/>
              <a:buBlip>
                <a:blip r:embed="rId3"/>
              </a:buBlip>
              <a:tabLst>
                <a:tab pos="213360" algn="l"/>
                <a:tab pos="537210" algn="l"/>
              </a:tabLst>
            </a:pPr>
            <a:r>
              <a:rPr lang="en-US" sz="1920">
                <a:latin typeface="Arial"/>
                <a:sym typeface="Wingdings" panose="05000000000000000000" pitchFamily="2" charset="2"/>
              </a:rPr>
              <a:t>Muscle3 is a </a:t>
            </a:r>
            <a:r>
              <a:rPr lang="en-GB" sz="1920">
                <a:latin typeface="Arial"/>
                <a:sym typeface="Wingdings" panose="05000000000000000000" pitchFamily="2" charset="2"/>
              </a:rPr>
              <a:t>Multiscale Coupling Library and Environment</a:t>
            </a:r>
            <a:endParaRPr lang="en-US" sz="1920">
              <a:latin typeface="Arial"/>
              <a:sym typeface="Wingdings" panose="05000000000000000000" pitchFamily="2" charset="2"/>
            </a:endParaRPr>
          </a:p>
          <a:p>
            <a:pPr marL="222886" lvl="1" indent="-222886">
              <a:buSzPct val="50000"/>
              <a:buBlip>
                <a:blip r:embed="rId3"/>
              </a:buBlip>
              <a:tabLst>
                <a:tab pos="213360" algn="l"/>
                <a:tab pos="537210" algn="l"/>
              </a:tabLst>
            </a:pPr>
            <a:r>
              <a:rPr lang="en-GB" sz="1920">
                <a:latin typeface="Arial"/>
                <a:sym typeface="Wingdings" panose="05000000000000000000" pitchFamily="2" charset="2"/>
              </a:rPr>
              <a:t>It uses the Multiscale Modelling and Simulation Language (MMSL) to describe the structure of a multiscale model ( yMMSL yaml file) </a:t>
            </a:r>
            <a:endParaRPr lang="en-US" sz="1920">
              <a:latin typeface="Arial"/>
              <a:sym typeface="Wingdings" panose="05000000000000000000" pitchFamily="2" charset="2"/>
            </a:endParaRPr>
          </a:p>
        </p:txBody>
      </p:sp>
      <mc:AlternateContent xmlns:mc="http://schemas.openxmlformats.org/markup-compatibility/2006" xmlns:a14="http://schemas.microsoft.com/office/drawing/2010/main">
        <mc:Choice Requires="a14">
          <p:sp>
            <p:nvSpPr>
              <p:cNvPr id="9" name="Rectangle 8"/>
              <p:cNvSpPr/>
              <p:nvPr/>
            </p:nvSpPr>
            <p:spPr>
              <a:xfrm>
                <a:off x="507243" y="2152386"/>
                <a:ext cx="6653539" cy="2012859"/>
              </a:xfrm>
              <a:prstGeom prst="rect">
                <a:avLst/>
              </a:prstGeom>
            </p:spPr>
            <p:txBody>
              <a:bodyPr wrap="square">
                <a:spAutoFit/>
              </a:bodyPr>
              <a:lstStyle/>
              <a:p>
                <a:pPr marL="222886" lvl="1" indent="-222886">
                  <a:buSzPct val="50000"/>
                  <a:buBlip>
                    <a:blip r:embed="rId3"/>
                  </a:buBlip>
                  <a:tabLst>
                    <a:tab pos="213360" algn="l"/>
                    <a:tab pos="537210" algn="l"/>
                  </a:tabLst>
                </a:pPr>
                <a:r>
                  <a:rPr lang="en-US" sz="1920" dirty="0">
                    <a:latin typeface="Arial"/>
                    <a:sym typeface="Wingdings" panose="05000000000000000000" pitchFamily="2" charset="2"/>
                  </a:rPr>
                  <a:t>A standard actor has its I/O at </a:t>
                </a:r>
                <a14:m>
                  <m:oMath xmlns:m="http://schemas.openxmlformats.org/officeDocument/2006/math">
                    <m:r>
                      <a:rPr lang="en-US" sz="1920" i="1">
                        <a:latin typeface="Cambria Math" panose="02040503050406030204" pitchFamily="18" charset="0"/>
                      </a:rPr>
                      <m:t>𝐹</m:t>
                    </m:r>
                    <m:r>
                      <a:rPr lang="en-US" sz="1920" i="1" baseline="-25000">
                        <a:latin typeface="Cambria Math" panose="02040503050406030204" pitchFamily="18" charset="0"/>
                      </a:rPr>
                      <m:t>𝑖𝑛𝑖𝑡</m:t>
                    </m:r>
                  </m:oMath>
                </a14:m>
                <a:r>
                  <a:rPr lang="en-US" sz="1920" dirty="0">
                    <a:latin typeface="Arial"/>
                    <a:sym typeface="Wingdings" panose="05000000000000000000" pitchFamily="2" charset="2"/>
                  </a:rPr>
                  <a:t> and </a:t>
                </a:r>
                <a14:m>
                  <m:oMath xmlns:m="http://schemas.openxmlformats.org/officeDocument/2006/math">
                    <m:r>
                      <a:rPr lang="en-US" sz="1920" i="1">
                        <a:latin typeface="Cambria Math" panose="02040503050406030204" pitchFamily="18" charset="0"/>
                      </a:rPr>
                      <m:t>𝑂</m:t>
                    </m:r>
                    <m:r>
                      <a:rPr lang="en-US" sz="1920" i="1" baseline="-25000">
                        <a:latin typeface="Cambria Math" panose="02040503050406030204" pitchFamily="18" charset="0"/>
                      </a:rPr>
                      <m:t>𝑓</m:t>
                    </m:r>
                  </m:oMath>
                </a14:m>
                <a:r>
                  <a:rPr lang="en-US" sz="1920" dirty="0">
                    <a:latin typeface="Arial"/>
                    <a:sym typeface="Wingdings" panose="05000000000000000000" pitchFamily="2" charset="2"/>
                  </a:rPr>
                  <a:t> levels </a:t>
                </a:r>
              </a:p>
              <a:p>
                <a:pPr marL="548640" lvl="2">
                  <a:buSzPct val="50000"/>
                  <a:tabLst>
                    <a:tab pos="213360" algn="l"/>
                    <a:tab pos="537210" algn="l"/>
                  </a:tabLst>
                </a:pPr>
                <a:r>
                  <a:rPr lang="en-US" sz="1920" dirty="0">
                    <a:latin typeface="Arial"/>
                    <a:sym typeface="Wingdings" panose="05000000000000000000" pitchFamily="2" charset="2"/>
                  </a:rPr>
                  <a:t> No interaction during the state update</a:t>
                </a:r>
              </a:p>
              <a:p>
                <a:pPr marL="548640" lvl="2">
                  <a:buSzPct val="50000"/>
                  <a:tabLst>
                    <a:tab pos="213360" algn="l"/>
                    <a:tab pos="537210" algn="l"/>
                  </a:tabLst>
                </a:pPr>
                <a:r>
                  <a:rPr lang="en-US" sz="1920" dirty="0">
                    <a:latin typeface="Arial"/>
                    <a:sym typeface="Wingdings" panose="05000000000000000000" pitchFamily="2" charset="2"/>
                  </a:rPr>
                  <a:t> "Stateless" actors</a:t>
                </a:r>
              </a:p>
              <a:p>
                <a:pPr marL="548640" lvl="2">
                  <a:buSzPct val="50000"/>
                  <a:tabLst>
                    <a:tab pos="213360" algn="l"/>
                    <a:tab pos="537210" algn="l"/>
                  </a:tabLst>
                </a:pPr>
                <a:endParaRPr lang="en-US" sz="960" dirty="0">
                  <a:latin typeface="Arial"/>
                  <a:sym typeface="Wingdings" panose="05000000000000000000" pitchFamily="2" charset="2"/>
                </a:endParaRPr>
              </a:p>
              <a:p>
                <a:pPr marL="222886" lvl="1" indent="-222886">
                  <a:buSzPct val="50000"/>
                  <a:buBlip>
                    <a:blip r:embed="rId3"/>
                  </a:buBlip>
                  <a:tabLst>
                    <a:tab pos="213360" algn="l"/>
                    <a:tab pos="537210" algn="l"/>
                  </a:tabLst>
                </a:pPr>
                <a:r>
                  <a:rPr lang="en-US" sz="1920" dirty="0">
                    <a:latin typeface="Arial"/>
                    <a:sym typeface="Wingdings" panose="05000000000000000000" pitchFamily="2" charset="2"/>
                  </a:rPr>
                  <a:t>A complex actor may communicate at the </a:t>
                </a:r>
                <a14:m>
                  <m:oMath xmlns:m="http://schemas.openxmlformats.org/officeDocument/2006/math">
                    <m:r>
                      <a:rPr lang="en-US" sz="1920" i="1">
                        <a:latin typeface="Cambria Math" panose="02040503050406030204" pitchFamily="18" charset="0"/>
                      </a:rPr>
                      <m:t>𝑂</m:t>
                    </m:r>
                    <m:r>
                      <a:rPr lang="en-US" sz="1920" i="1" baseline="-25000">
                        <a:latin typeface="Cambria Math" panose="02040503050406030204" pitchFamily="18" charset="0"/>
                      </a:rPr>
                      <m:t>𝑖</m:t>
                    </m:r>
                  </m:oMath>
                </a14:m>
                <a:r>
                  <a:rPr lang="en-US" sz="1920" dirty="0">
                    <a:latin typeface="Arial"/>
                    <a:sym typeface="Wingdings" panose="05000000000000000000" pitchFamily="2" charset="2"/>
                  </a:rPr>
                  <a:t> and </a:t>
                </a:r>
                <a14:m>
                  <m:oMath xmlns:m="http://schemas.openxmlformats.org/officeDocument/2006/math">
                    <m:r>
                      <a:rPr lang="en-US" sz="1920" i="1">
                        <a:latin typeface="Cambria Math" panose="02040503050406030204" pitchFamily="18" charset="0"/>
                      </a:rPr>
                      <m:t>𝑆</m:t>
                    </m:r>
                  </m:oMath>
                </a14:m>
                <a:r>
                  <a:rPr lang="en-US" sz="1920" dirty="0">
                    <a:latin typeface="Arial"/>
                    <a:sym typeface="Wingdings" panose="05000000000000000000" pitchFamily="2" charset="2"/>
                  </a:rPr>
                  <a:t> levels</a:t>
                </a:r>
              </a:p>
              <a:p>
                <a:pPr marL="548640" lvl="2">
                  <a:buSzPct val="50000"/>
                  <a:tabLst>
                    <a:tab pos="213360" algn="l"/>
                    <a:tab pos="537210" algn="l"/>
                  </a:tabLst>
                </a:pPr>
                <a:r>
                  <a:rPr lang="en-US" sz="1920" dirty="0">
                    <a:latin typeface="Arial"/>
                    <a:sym typeface="Wingdings" panose="05000000000000000000" pitchFamily="2" charset="2"/>
                  </a:rPr>
                  <a:t> Communication during the state update</a:t>
                </a:r>
              </a:p>
              <a:p>
                <a:pPr marL="548640" lvl="2">
                  <a:buSzPct val="50000"/>
                  <a:tabLst>
                    <a:tab pos="213360" algn="l"/>
                    <a:tab pos="537210" algn="l"/>
                  </a:tabLst>
                </a:pPr>
                <a:r>
                  <a:rPr lang="en-US" sz="1920" dirty="0">
                    <a:latin typeface="Arial"/>
                    <a:sym typeface="Wingdings" panose="05000000000000000000" pitchFamily="2" charset="2"/>
                  </a:rPr>
                  <a:t> Concept of "stateful" actors </a:t>
                </a:r>
              </a:p>
            </p:txBody>
          </p:sp>
        </mc:Choice>
        <mc:Fallback xmlns="">
          <p:sp>
            <p:nvSpPr>
              <p:cNvPr id="14" name="Rectangle 8"/>
              <p:cNvSpPr>
                <a:spLocks noRot="1" noChangeAspect="1" noMove="1" noResize="1" noEditPoints="1" noAdjustHandles="1" noChangeArrowheads="1" noChangeShapeType="1" noTextEdit="1"/>
              </p:cNvSpPr>
              <p:nvPr/>
            </p:nvSpPr>
            <p:spPr>
              <a:xfrm>
                <a:off x="507243" y="2152386"/>
                <a:ext cx="6653539" cy="2012859"/>
              </a:xfrm>
              <a:prstGeom prst="rect">
                <a:avLst/>
              </a:prstGeom>
              <a:blipFill>
                <a:blip r:embed="rId5"/>
                <a:stretch>
                  <a:fillRect t="-1515" b="-4242"/>
                </a:stretch>
              </a:blipFill>
            </p:spPr>
            <p:txBody>
              <a:bodyPr/>
              <a:lstStyle/>
              <a:p>
                <a:r>
                  <a:rPr lang="en-GB">
                    <a:noFill/>
                  </a:rPr>
                  <a:t> </a:t>
                </a:r>
              </a:p>
            </p:txBody>
          </p:sp>
        </mc:Fallback>
      </mc:AlternateContent>
      <p:pic>
        <p:nvPicPr>
          <p:cNvPr id="12" name="Picture 11"/>
          <p:cNvPicPr>
            <a:picLocks noChangeAspect="1"/>
          </p:cNvPicPr>
          <p:nvPr/>
        </p:nvPicPr>
        <p:blipFill rotWithShape="1">
          <a:blip r:embed="rId6"/>
          <a:srcRect t="4595" b="54540"/>
          <a:stretch/>
        </p:blipFill>
        <p:spPr>
          <a:xfrm>
            <a:off x="1962009" y="5643339"/>
            <a:ext cx="2402096" cy="869342"/>
          </a:xfrm>
          <a:prstGeom prst="rect">
            <a:avLst/>
          </a:prstGeom>
        </p:spPr>
      </p:pic>
      <p:pic>
        <p:nvPicPr>
          <p:cNvPr id="13" name="Picture 12"/>
          <p:cNvPicPr>
            <a:picLocks noChangeAspect="1"/>
          </p:cNvPicPr>
          <p:nvPr/>
        </p:nvPicPr>
        <p:blipFill rotWithShape="1">
          <a:blip r:embed="rId6"/>
          <a:srcRect t="55126" b="4009"/>
          <a:stretch/>
        </p:blipFill>
        <p:spPr>
          <a:xfrm>
            <a:off x="1944636" y="4332482"/>
            <a:ext cx="2419469" cy="875630"/>
          </a:xfrm>
          <a:prstGeom prst="rect">
            <a:avLst/>
          </a:prstGeom>
        </p:spPr>
      </p:pic>
      <p:pic>
        <p:nvPicPr>
          <p:cNvPr id="4" name="Picture 3">
            <a:extLst>
              <a:ext uri="{FF2B5EF4-FFF2-40B4-BE49-F238E27FC236}">
                <a16:creationId xmlns:a16="http://schemas.microsoft.com/office/drawing/2014/main" id="{A516903F-73E8-9678-E48B-5C1627BEED81}"/>
              </a:ext>
            </a:extLst>
          </p:cNvPr>
          <p:cNvPicPr>
            <a:picLocks noChangeAspect="1"/>
          </p:cNvPicPr>
          <p:nvPr/>
        </p:nvPicPr>
        <p:blipFill>
          <a:blip r:embed="rId7"/>
          <a:stretch>
            <a:fillRect/>
          </a:stretch>
        </p:blipFill>
        <p:spPr>
          <a:xfrm>
            <a:off x="7160782" y="4332482"/>
            <a:ext cx="4555290" cy="2160240"/>
          </a:xfrm>
          <a:prstGeom prst="rect">
            <a:avLst/>
          </a:prstGeom>
        </p:spPr>
      </p:pic>
      <p:pic>
        <p:nvPicPr>
          <p:cNvPr id="5" name="Picture 4">
            <a:extLst>
              <a:ext uri="{FF2B5EF4-FFF2-40B4-BE49-F238E27FC236}">
                <a16:creationId xmlns:a16="http://schemas.microsoft.com/office/drawing/2014/main" id="{E3C0A8BB-75A2-7596-DD8D-ADD30DA72174}"/>
              </a:ext>
            </a:extLst>
          </p:cNvPr>
          <p:cNvPicPr>
            <a:picLocks noChangeAspect="1"/>
          </p:cNvPicPr>
          <p:nvPr/>
        </p:nvPicPr>
        <p:blipFill>
          <a:blip r:embed="rId8"/>
          <a:stretch>
            <a:fillRect/>
          </a:stretch>
        </p:blipFill>
        <p:spPr>
          <a:xfrm>
            <a:off x="7889821" y="1482082"/>
            <a:ext cx="3522660" cy="1556711"/>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5EF851C-082D-20BD-C6F0-B111557647D2}"/>
                  </a:ext>
                </a:extLst>
              </p:cNvPr>
              <p:cNvSpPr txBox="1"/>
              <p:nvPr/>
            </p:nvSpPr>
            <p:spPr>
              <a:xfrm>
                <a:off x="8357988" y="3038783"/>
                <a:ext cx="3039678" cy="1126462"/>
              </a:xfrm>
              <a:prstGeom prst="rect">
                <a:avLst/>
              </a:prstGeom>
              <a:noFill/>
            </p:spPr>
            <p:txBody>
              <a:bodyPr wrap="none" rtlCol="0">
                <a:spAutoFit/>
              </a:bodyPr>
              <a:lstStyle/>
              <a:p>
                <a:pPr marL="162877" indent="-162877">
                  <a:buFont typeface="Arial" panose="020B0604020202020204" pitchFamily="34" charset="0"/>
                  <a:buChar char="•"/>
                  <a:tabLst>
                    <a:tab pos="645796" algn="l"/>
                  </a:tabLst>
                </a:pPr>
                <a14:m>
                  <m:oMath xmlns:m="http://schemas.openxmlformats.org/officeDocument/2006/math">
                    <m:r>
                      <a:rPr lang="en-US" sz="1680" i="1">
                        <a:latin typeface="Cambria Math" panose="02040503050406030204" pitchFamily="18" charset="0"/>
                      </a:rPr>
                      <m:t>𝐹</m:t>
                    </m:r>
                    <m:r>
                      <a:rPr lang="en-US" sz="1680" i="1" baseline="-25000">
                        <a:latin typeface="Cambria Math" panose="02040503050406030204" pitchFamily="18" charset="0"/>
                      </a:rPr>
                      <m:t>𝑖𝑛𝑖𝑡</m:t>
                    </m:r>
                  </m:oMath>
                </a14:m>
                <a:r>
                  <a:rPr lang="en-US" sz="1680" dirty="0"/>
                  <a:t> 	= initial state</a:t>
                </a:r>
              </a:p>
              <a:p>
                <a:pPr marL="162877" indent="-162877">
                  <a:buFont typeface="Arial" panose="020B0604020202020204" pitchFamily="34" charset="0"/>
                  <a:buChar char="•"/>
                  <a:tabLst>
                    <a:tab pos="645796" algn="l"/>
                  </a:tabLst>
                </a:pPr>
                <a14:m>
                  <m:oMath xmlns:m="http://schemas.openxmlformats.org/officeDocument/2006/math">
                    <m:r>
                      <a:rPr lang="en-US" sz="1680" i="1">
                        <a:latin typeface="Cambria Math" panose="02040503050406030204" pitchFamily="18" charset="0"/>
                      </a:rPr>
                      <m:t>𝑂</m:t>
                    </m:r>
                    <m:r>
                      <a:rPr lang="en-US" sz="1680" i="1" baseline="-25000">
                        <a:latin typeface="Cambria Math" panose="02040503050406030204" pitchFamily="18" charset="0"/>
                      </a:rPr>
                      <m:t>𝑖</m:t>
                    </m:r>
                  </m:oMath>
                </a14:m>
                <a:r>
                  <a:rPr lang="en-US" sz="1680" dirty="0"/>
                  <a:t> 	= intermediate observer</a:t>
                </a:r>
              </a:p>
              <a:p>
                <a:pPr marL="162877" indent="-162877">
                  <a:buFont typeface="Arial" panose="020B0604020202020204" pitchFamily="34" charset="0"/>
                  <a:buChar char="•"/>
                  <a:tabLst>
                    <a:tab pos="645796" algn="l"/>
                  </a:tabLst>
                </a:pPr>
                <a14:m>
                  <m:oMath xmlns:m="http://schemas.openxmlformats.org/officeDocument/2006/math">
                    <m:r>
                      <a:rPr lang="en-US" sz="1680" i="1">
                        <a:latin typeface="Cambria Math" panose="02040503050406030204" pitchFamily="18" charset="0"/>
                      </a:rPr>
                      <m:t>𝑆</m:t>
                    </m:r>
                  </m:oMath>
                </a14:m>
                <a:r>
                  <a:rPr lang="en-US" sz="1680" dirty="0"/>
                  <a:t> 	= state observer</a:t>
                </a:r>
              </a:p>
              <a:p>
                <a:pPr marL="162877" indent="-162877">
                  <a:buFont typeface="Arial" panose="020B0604020202020204" pitchFamily="34" charset="0"/>
                  <a:buChar char="•"/>
                  <a:tabLst>
                    <a:tab pos="645796" algn="l"/>
                  </a:tabLst>
                </a:pPr>
                <a14:m>
                  <m:oMath xmlns:m="http://schemas.openxmlformats.org/officeDocument/2006/math">
                    <m:r>
                      <a:rPr lang="en-US" sz="1680" i="1">
                        <a:latin typeface="Cambria Math" panose="02040503050406030204" pitchFamily="18" charset="0"/>
                      </a:rPr>
                      <m:t>𝑂</m:t>
                    </m:r>
                    <m:r>
                      <a:rPr lang="en-US" sz="1680" i="1" baseline="-25000">
                        <a:latin typeface="Cambria Math" panose="02040503050406030204" pitchFamily="18" charset="0"/>
                      </a:rPr>
                      <m:t>𝑓</m:t>
                    </m:r>
                  </m:oMath>
                </a14:m>
                <a:r>
                  <a:rPr lang="en-US" sz="1680" dirty="0"/>
                  <a:t> 	= final observer</a:t>
                </a:r>
                <a:endParaRPr lang="en-GB" sz="1680" dirty="0"/>
              </a:p>
            </p:txBody>
          </p:sp>
        </mc:Choice>
        <mc:Fallback xmlns="">
          <p:sp>
            <p:nvSpPr>
              <p:cNvPr id="15" name="TextBox 9">
                <a:extLst>
                  <a:ext uri="{FF2B5EF4-FFF2-40B4-BE49-F238E27FC236}">
                    <a16:creationId xmlns:a16="http://schemas.microsoft.com/office/drawing/2014/main" id="{65EF851C-082D-20BD-C6F0-B111557647D2}"/>
                  </a:ext>
                </a:extLst>
              </p:cNvPr>
              <p:cNvSpPr txBox="1">
                <a:spLocks noRot="1" noChangeAspect="1" noMove="1" noResize="1" noEditPoints="1" noAdjustHandles="1" noChangeArrowheads="1" noChangeShapeType="1" noTextEdit="1"/>
              </p:cNvSpPr>
              <p:nvPr/>
            </p:nvSpPr>
            <p:spPr>
              <a:xfrm>
                <a:off x="8357988" y="3038783"/>
                <a:ext cx="3039678" cy="1126462"/>
              </a:xfrm>
              <a:prstGeom prst="rect">
                <a:avLst/>
              </a:prstGeom>
              <a:blipFill>
                <a:blip r:embed="rId9"/>
                <a:stretch>
                  <a:fillRect l="-1002" t="-1081" r="-601" b="-7027"/>
                </a:stretch>
              </a:blipFill>
            </p:spPr>
            <p:txBody>
              <a:bodyPr/>
              <a:lstStyle/>
              <a:p>
                <a:r>
                  <a:rPr lang="en-GB">
                    <a:noFill/>
                  </a:rPr>
                  <a:t> </a:t>
                </a:r>
              </a:p>
            </p:txBody>
          </p:sp>
        </mc:Fallback>
      </mc:AlternateContent>
    </p:spTree>
    <p:extLst>
      <p:ext uri="{BB962C8B-B14F-4D97-AF65-F5344CB8AC3E}">
        <p14:creationId xmlns:p14="http://schemas.microsoft.com/office/powerpoint/2010/main" val="3028971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2"/>
          <p:cNvSpPr/>
          <p:nvPr/>
        </p:nvSpPr>
        <p:spPr>
          <a:xfrm>
            <a:off x="548640" y="493776"/>
            <a:ext cx="155448" cy="155448"/>
          </a:xfrm>
          <a:prstGeom prst="rect">
            <a:avLst/>
          </a:prstGeom>
          <a:solidFill>
            <a:srgbClr val="6C3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C3DB5"/>
              </a:buClr>
              <a:buSzPts val="1200"/>
              <a:buFont typeface="Trebuchet MS"/>
              <a:buNone/>
            </a:pPr>
            <a:r>
              <a:rPr lang="en-US" sz="1200" b="1" i="0" u="none" strike="noStrike" cap="none">
                <a:solidFill>
                  <a:srgbClr val="6C3DB5"/>
                </a:solidFill>
                <a:latin typeface="Trebuchet MS"/>
                <a:ea typeface="Trebuchet MS"/>
                <a:cs typeface="Trebuchet MS"/>
                <a:sym typeface="Trebuchet MS"/>
              </a:rPr>
              <a:t>APPENDIX · A1</a:t>
            </a:r>
            <a:endParaRPr sz="1200" b="0" i="0" u="none" strike="noStrike" cap="none">
              <a:solidFill>
                <a:schemeClr val="dk1"/>
              </a:solidFill>
              <a:latin typeface="Calibri"/>
              <a:ea typeface="Calibri"/>
              <a:cs typeface="Calibri"/>
              <a:sym typeface="Calibri"/>
            </a:endParaRPr>
          </a:p>
        </p:txBody>
      </p:sp>
      <p:sp>
        <p:nvSpPr>
          <p:cNvPr id="638" name="Google Shape;638;p22"/>
          <p:cNvSpPr/>
          <p:nvPr/>
        </p:nvSpPr>
        <p:spPr>
          <a:xfrm>
            <a:off x="518160" y="60823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dirty="0">
                <a:solidFill>
                  <a:srgbClr val="12263A"/>
                </a:solidFill>
                <a:latin typeface="Trebuchet MS"/>
                <a:ea typeface="Trebuchet MS"/>
                <a:cs typeface="Trebuchet MS"/>
                <a:sym typeface="Trebuchet MS"/>
              </a:rPr>
              <a:t>The Various Types of Plasma Simulators</a:t>
            </a:r>
            <a:endParaRPr sz="2700" b="0" i="0" u="none" strike="noStrike" cap="none" dirty="0">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91FDB814-6F5A-EEDD-51C7-7567B408D996}"/>
              </a:ext>
            </a:extLst>
          </p:cNvPr>
          <p:cNvSpPr/>
          <p:nvPr/>
        </p:nvSpPr>
        <p:spPr>
          <a:xfrm>
            <a:off x="4386773" y="6369581"/>
            <a:ext cx="3813416" cy="350865"/>
          </a:xfrm>
          <a:prstGeom prst="rect">
            <a:avLst/>
          </a:prstGeom>
        </p:spPr>
        <p:txBody>
          <a:bodyPr wrap="none">
            <a:spAutoFit/>
          </a:bodyPr>
          <a:lstStyle/>
          <a:p>
            <a:r>
              <a:rPr lang="en-GB" sz="1680" i="1" dirty="0">
                <a:solidFill>
                  <a:srgbClr val="0099CC"/>
                </a:solidFill>
              </a:rPr>
              <a:t>OLCs: Operating Limits and Conditions </a:t>
            </a:r>
          </a:p>
        </p:txBody>
      </p:sp>
      <p:sp>
        <p:nvSpPr>
          <p:cNvPr id="4" name="Rectangle 3">
            <a:extLst>
              <a:ext uri="{FF2B5EF4-FFF2-40B4-BE49-F238E27FC236}">
                <a16:creationId xmlns:a16="http://schemas.microsoft.com/office/drawing/2014/main" id="{56F37224-F275-BF03-D463-C479B57F7129}"/>
              </a:ext>
            </a:extLst>
          </p:cNvPr>
          <p:cNvSpPr/>
          <p:nvPr/>
        </p:nvSpPr>
        <p:spPr>
          <a:xfrm>
            <a:off x="1033044" y="6369581"/>
            <a:ext cx="2903936" cy="350865"/>
          </a:xfrm>
          <a:prstGeom prst="rect">
            <a:avLst/>
          </a:prstGeom>
        </p:spPr>
        <p:txBody>
          <a:bodyPr wrap="none">
            <a:spAutoFit/>
          </a:bodyPr>
          <a:lstStyle/>
          <a:p>
            <a:r>
              <a:rPr lang="en-GB" sz="1680" i="1">
                <a:solidFill>
                  <a:srgbClr val="0099CC"/>
                </a:solidFill>
              </a:rPr>
              <a:t>PCS: Plasma Control System </a:t>
            </a:r>
          </a:p>
        </p:txBody>
      </p:sp>
      <p:graphicFrame>
        <p:nvGraphicFramePr>
          <p:cNvPr id="7" name="Table 6">
            <a:extLst>
              <a:ext uri="{FF2B5EF4-FFF2-40B4-BE49-F238E27FC236}">
                <a16:creationId xmlns:a16="http://schemas.microsoft.com/office/drawing/2014/main" id="{D46F31F0-80A7-6332-122F-A562CC3D2217}"/>
              </a:ext>
            </a:extLst>
          </p:cNvPr>
          <p:cNvGraphicFramePr>
            <a:graphicFrameLocks noGrp="1"/>
          </p:cNvGraphicFramePr>
          <p:nvPr/>
        </p:nvGraphicFramePr>
        <p:xfrm>
          <a:off x="704088" y="1220330"/>
          <a:ext cx="10714710" cy="4993018"/>
        </p:xfrm>
        <a:graphic>
          <a:graphicData uri="http://schemas.openxmlformats.org/drawingml/2006/table">
            <a:tbl>
              <a:tblPr firstRow="1" bandRow="1">
                <a:tableStyleId>{F5AB1C69-6EDB-4FF4-983F-18BD219EF322}</a:tableStyleId>
              </a:tblPr>
              <a:tblGrid>
                <a:gridCol w="1728192">
                  <a:extLst>
                    <a:ext uri="{9D8B030D-6E8A-4147-A177-3AD203B41FA5}">
                      <a16:colId xmlns:a16="http://schemas.microsoft.com/office/drawing/2014/main" val="3840540631"/>
                    </a:ext>
                  </a:extLst>
                </a:gridCol>
                <a:gridCol w="6567049">
                  <a:extLst>
                    <a:ext uri="{9D8B030D-6E8A-4147-A177-3AD203B41FA5}">
                      <a16:colId xmlns:a16="http://schemas.microsoft.com/office/drawing/2014/main" val="1954259551"/>
                    </a:ext>
                  </a:extLst>
                </a:gridCol>
                <a:gridCol w="2419469">
                  <a:extLst>
                    <a:ext uri="{9D8B030D-6E8A-4147-A177-3AD203B41FA5}">
                      <a16:colId xmlns:a16="http://schemas.microsoft.com/office/drawing/2014/main" val="2771987750"/>
                    </a:ext>
                  </a:extLst>
                </a:gridCol>
              </a:tblGrid>
              <a:tr h="987552">
                <a:tc>
                  <a:txBody>
                    <a:bodyPr/>
                    <a:lstStyle/>
                    <a:p>
                      <a:pPr marL="0" marR="0" lvl="1" indent="0" algn="l" defTabSz="914400" rtl="0" eaLnBrk="0" fontAlgn="base" latinLnBrk="0" hangingPunct="0">
                        <a:lnSpc>
                          <a:spcPct val="100000"/>
                        </a:lnSpc>
                        <a:spcBef>
                          <a:spcPct val="0"/>
                        </a:spcBef>
                        <a:spcAft>
                          <a:spcPct val="0"/>
                        </a:spcAft>
                        <a:buClrTx/>
                        <a:buSzPct val="50000"/>
                        <a:buFontTx/>
                        <a:buNone/>
                        <a:tabLst>
                          <a:tab pos="177800" algn="l"/>
                          <a:tab pos="536575" algn="l"/>
                          <a:tab pos="631825" algn="l"/>
                        </a:tabLst>
                        <a:defRPr/>
                      </a:pPr>
                      <a:r>
                        <a:rPr kumimoji="0" lang="en-GB" sz="1800" b="1" i="0" u="none" strike="noStrike" kern="1200" cap="none" spc="0" normalizeH="0" baseline="0" noProof="0">
                          <a:ln>
                            <a:noFill/>
                          </a:ln>
                          <a:solidFill>
                            <a:srgbClr val="C00000"/>
                          </a:solidFill>
                          <a:effectLst/>
                          <a:uLnTx/>
                          <a:uFillTx/>
                          <a:latin typeface="+mn-lt"/>
                          <a:ea typeface="+mn-ea"/>
                          <a:cs typeface="+mn-cs"/>
                        </a:rPr>
                        <a:t>High Fidelity Plasma Simulators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Use </a:t>
                      </a:r>
                      <a:r>
                        <a:rPr kumimoji="0" lang="en-GB" sz="1800" b="0" i="0" u="none" strike="noStrike" kern="1200" cap="none" spc="0" normalizeH="0" baseline="0" noProof="0" dirty="0">
                          <a:ln>
                            <a:noFill/>
                          </a:ln>
                          <a:solidFill>
                            <a:srgbClr val="0000FF"/>
                          </a:solidFill>
                          <a:effectLst/>
                          <a:uLnTx/>
                          <a:uFillTx/>
                          <a:latin typeface="+mn-lt"/>
                          <a:ea typeface="+mn-ea"/>
                          <a:cs typeface="+mn-cs"/>
                        </a:rPr>
                        <a:t>high accuracy </a:t>
                      </a:r>
                      <a:r>
                        <a:rPr kumimoji="0" lang="en-GB" sz="1800" b="0" i="0" u="none" strike="noStrike" kern="1200" cap="none" spc="0" normalizeH="0" baseline="0" noProof="0" dirty="0">
                          <a:ln>
                            <a:noFill/>
                          </a:ln>
                          <a:solidFill>
                            <a:srgbClr val="000000"/>
                          </a:solidFill>
                          <a:effectLst/>
                          <a:uLnTx/>
                          <a:uFillTx/>
                          <a:latin typeface="+mn-lt"/>
                          <a:ea typeface="+mn-ea"/>
                          <a:cs typeface="+mn-cs"/>
                        </a:rPr>
                        <a:t>(potentially time-consuming) models to account for all possible physics to simulate the   </a:t>
                      </a:r>
                      <a:r>
                        <a:rPr kumimoji="0" lang="en-GB" sz="1800" b="0" i="0" u="none" strike="noStrike" kern="1200" cap="none" spc="0" normalizeH="0" baseline="0" noProof="0" dirty="0">
                          <a:ln>
                            <a:noFill/>
                          </a:ln>
                          <a:solidFill>
                            <a:srgbClr val="0000FF"/>
                          </a:solidFill>
                          <a:effectLst/>
                          <a:uLnTx/>
                          <a:uFillTx/>
                          <a:latin typeface="+mn-lt"/>
                          <a:ea typeface="+mn-ea"/>
                          <a:cs typeface="+mn-cs"/>
                        </a:rPr>
                        <a:t>plasma behaviour</a:t>
                      </a:r>
                      <a:endParaRPr kumimoji="0" lang="en-GB" sz="1800" b="0" i="0" u="none" strike="noStrike" kern="1200" cap="none" spc="0" normalizeH="0" baseline="0" noProof="0" dirty="0">
                        <a:ln>
                          <a:noFill/>
                        </a:ln>
                        <a:solidFill>
                          <a:srgbClr val="009900"/>
                        </a:solidFill>
                        <a:effectLst/>
                        <a:uLnTx/>
                        <a:uFillTx/>
                        <a:latin typeface="+mn-lt"/>
                        <a:ea typeface="+mn-ea"/>
                        <a:cs typeface="+mn-cs"/>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0" marR="0" lvl="1" indent="-101600" algn="l" defTabSz="914400" rtl="0" eaLnBrk="0" fontAlgn="base" latinLnBrk="0" hangingPunct="0">
                        <a:lnSpc>
                          <a:spcPct val="100000"/>
                        </a:lnSpc>
                        <a:spcBef>
                          <a:spcPct val="0"/>
                        </a:spcBef>
                        <a:spcAft>
                          <a:spcPct val="0"/>
                        </a:spcAft>
                        <a:buClrTx/>
                        <a:buSzPct val="50000"/>
                        <a:buFontTx/>
                        <a:buNone/>
                        <a:tabLst>
                          <a:tab pos="177800" algn="l"/>
                          <a:tab pos="536575" algn="l"/>
                          <a:tab pos="631825" algn="l"/>
                        </a:tabLst>
                        <a:defRPr/>
                      </a:pPr>
                      <a:r>
                        <a:rPr kumimoji="0" lang="pt-BR" sz="1800" b="0" i="0" u="none" strike="noStrike" kern="1200" cap="none" spc="0" normalizeH="0" baseline="0" noProof="0" dirty="0">
                          <a:ln>
                            <a:noFill/>
                          </a:ln>
                          <a:solidFill>
                            <a:srgbClr val="009900"/>
                          </a:solidFill>
                          <a:effectLst/>
                          <a:uLnTx/>
                          <a:uFillTx/>
                          <a:latin typeface="+mn-lt"/>
                          <a:ea typeface="+mn-ea"/>
                          <a:cs typeface="+mn-cs"/>
                        </a:rPr>
                        <a:t>ASTRA, CRONOS, ETS, JINTRAC,  TRANSP</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extLst>
                  <a:ext uri="{0D108BD9-81ED-4DB2-BD59-A6C34878D82A}">
                    <a16:rowId xmlns:a16="http://schemas.microsoft.com/office/drawing/2014/main" val="1942879555"/>
                  </a:ext>
                </a:extLst>
              </a:tr>
              <a:tr h="987552">
                <a:tc>
                  <a:txBody>
                    <a:bodyPr/>
                    <a:lstStyle/>
                    <a:p>
                      <a:r>
                        <a:rPr lang="en-GB" sz="2000" b="1">
                          <a:solidFill>
                            <a:srgbClr val="C00000"/>
                          </a:solidFill>
                          <a:latin typeface="+mn-lt"/>
                        </a:rPr>
                        <a:t>Flight Simulators</a:t>
                      </a:r>
                      <a:endParaRPr lang="en-GB" sz="2000">
                        <a:solidFill>
                          <a:schemeClr val="tx1"/>
                        </a:solidFill>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FF"/>
                          </a:solidFill>
                          <a:effectLst/>
                          <a:uLnTx/>
                          <a:uFillTx/>
                          <a:latin typeface="+mn-lt"/>
                          <a:ea typeface="+mn-ea"/>
                          <a:cs typeface="+mn-cs"/>
                        </a:rPr>
                        <a:t>Test and validate controllers </a:t>
                      </a:r>
                      <a:r>
                        <a:rPr kumimoji="0" lang="en-GB" sz="1800" b="0" i="0" u="none" strike="noStrike" kern="1200" cap="none" spc="0" normalizeH="0" baseline="0" noProof="0" dirty="0">
                          <a:ln>
                            <a:noFill/>
                          </a:ln>
                          <a:solidFill>
                            <a:srgbClr val="000000"/>
                          </a:solidFill>
                          <a:effectLst/>
                          <a:uLnTx/>
                          <a:uFillTx/>
                          <a:latin typeface="+mn-lt"/>
                          <a:ea typeface="+mn-ea"/>
                          <a:cs typeface="+mn-cs"/>
                        </a:rPr>
                        <a:t>in closed loop simulations</a:t>
                      </a:r>
                    </a:p>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Strictly restricted to taking </a:t>
                      </a:r>
                      <a:r>
                        <a:rPr kumimoji="0" lang="en-GB" sz="1800" b="0" i="0" u="none" strike="noStrike" kern="1200" cap="none" spc="0" normalizeH="0" baseline="0" noProof="0" dirty="0">
                          <a:ln>
                            <a:noFill/>
                          </a:ln>
                          <a:solidFill>
                            <a:srgbClr val="0000FF"/>
                          </a:solidFill>
                          <a:effectLst/>
                          <a:uLnTx/>
                          <a:uFillTx/>
                          <a:latin typeface="+mn-lt"/>
                          <a:ea typeface="+mn-ea"/>
                          <a:cs typeface="+mn-cs"/>
                        </a:rPr>
                        <a:t>input from diagnostics </a:t>
                      </a:r>
                      <a:r>
                        <a:rPr kumimoji="0" lang="en-GB" sz="1800" b="0" i="0" u="none" strike="noStrike" kern="1200" cap="none" spc="0" normalizeH="0" baseline="0" noProof="0" dirty="0">
                          <a:ln>
                            <a:noFill/>
                          </a:ln>
                          <a:solidFill>
                            <a:srgbClr val="000000"/>
                          </a:solidFill>
                          <a:effectLst/>
                          <a:uLnTx/>
                          <a:uFillTx/>
                          <a:latin typeface="+mn-lt"/>
                          <a:ea typeface="+mn-ea"/>
                          <a:cs typeface="+mn-cs"/>
                        </a:rPr>
                        <a:t>and simulating plasma state from requests sent by the </a:t>
                      </a:r>
                      <a:r>
                        <a:rPr kumimoji="0" lang="en-GB" sz="1800" b="0" i="0" u="none" strike="noStrike" kern="1200" cap="none" spc="0" normalizeH="0" baseline="0" noProof="0" dirty="0">
                          <a:ln>
                            <a:noFill/>
                          </a:ln>
                          <a:solidFill>
                            <a:srgbClr val="0000FF"/>
                          </a:solidFill>
                          <a:effectLst/>
                          <a:uLnTx/>
                          <a:uFillTx/>
                          <a:latin typeface="+mn-lt"/>
                          <a:ea typeface="+mn-ea"/>
                          <a:cs typeface="+mn-cs"/>
                        </a:rPr>
                        <a:t>PCS</a:t>
                      </a:r>
                      <a:endParaRPr kumimoji="0" lang="en-GB" sz="1800" b="0" i="0" u="none" strike="noStrike" kern="1200" cap="none" spc="0" normalizeH="0" baseline="0" noProof="0" dirty="0">
                        <a:ln>
                          <a:noFill/>
                        </a:ln>
                        <a:solidFill>
                          <a:srgbClr val="009900"/>
                        </a:solidFill>
                        <a:effectLst/>
                        <a:uLnTx/>
                        <a:uFillTx/>
                        <a:latin typeface="+mn-lt"/>
                        <a:ea typeface="+mn-ea"/>
                        <a:cs typeface="+mn-cs"/>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0" marR="0" lvl="1" indent="-101600" algn="l" defTabSz="914400" rtl="0" eaLnBrk="0" fontAlgn="base" latinLnBrk="0" hangingPunct="0">
                        <a:lnSpc>
                          <a:spcPct val="100000"/>
                        </a:lnSpc>
                        <a:spcBef>
                          <a:spcPct val="0"/>
                        </a:spcBef>
                        <a:spcAft>
                          <a:spcPct val="0"/>
                        </a:spcAft>
                        <a:buClrTx/>
                        <a:buSzPct val="50000"/>
                        <a:buFontTx/>
                        <a:buNone/>
                        <a:tabLst>
                          <a:tab pos="177800" algn="l"/>
                          <a:tab pos="536575" algn="l"/>
                          <a:tab pos="631825" algn="l"/>
                        </a:tabLst>
                        <a:defRPr/>
                      </a:pPr>
                      <a:r>
                        <a:rPr kumimoji="0" lang="en-GB" sz="1800" b="0" i="0" u="none" strike="noStrike" kern="1200" cap="none" spc="0" normalizeH="0" baseline="0" noProof="0" dirty="0">
                          <a:ln>
                            <a:noFill/>
                          </a:ln>
                          <a:solidFill>
                            <a:srgbClr val="009900"/>
                          </a:solidFill>
                          <a:effectLst/>
                          <a:uLnTx/>
                          <a:uFillTx/>
                          <a:latin typeface="+mn-lt"/>
                          <a:ea typeface="+mn-ea"/>
                          <a:cs typeface="+mn-cs"/>
                        </a:rPr>
                        <a:t>FENIX</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extLst>
                  <a:ext uri="{0D108BD9-81ED-4DB2-BD59-A6C34878D82A}">
                    <a16:rowId xmlns:a16="http://schemas.microsoft.com/office/drawing/2014/main" val="61699003"/>
                  </a:ext>
                </a:extLst>
              </a:tr>
              <a:tr h="2249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rgbClr val="C00000"/>
                          </a:solidFill>
                          <a:latin typeface="+mn-lt"/>
                        </a:rPr>
                        <a:t>Pulse Design Simulators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To design scenarios </a:t>
                      </a:r>
                      <a:r>
                        <a:rPr kumimoji="0" lang="en-GB" sz="1800" b="0" i="0" u="none" strike="noStrike" kern="1200" cap="none" spc="0" normalizeH="0" baseline="0" noProof="0" dirty="0">
                          <a:ln>
                            <a:noFill/>
                          </a:ln>
                          <a:solidFill>
                            <a:srgbClr val="000000"/>
                          </a:solidFill>
                          <a:effectLst/>
                          <a:uLnTx/>
                          <a:uFillTx/>
                          <a:latin typeface="+mn-lt"/>
                          <a:ea typeface="+mn-ea"/>
                          <a:cs typeface="+mn-cs"/>
                          <a:sym typeface="Wingdings" panose="05000000000000000000" pitchFamily="2" charset="2"/>
                        </a:rPr>
                        <a:t> </a:t>
                      </a:r>
                      <a:r>
                        <a:rPr kumimoji="0" lang="en-GB" sz="1800" b="0" i="0" u="none" strike="noStrike" kern="1200" cap="none" spc="0" normalizeH="0" baseline="0" noProof="0" dirty="0">
                          <a:ln>
                            <a:noFill/>
                          </a:ln>
                          <a:solidFill>
                            <a:srgbClr val="0000FF"/>
                          </a:solidFill>
                          <a:effectLst/>
                          <a:uLnTx/>
                          <a:uFillTx/>
                          <a:latin typeface="+mn-lt"/>
                          <a:ea typeface="+mn-ea"/>
                          <a:cs typeface="+mn-cs"/>
                          <a:sym typeface="Wingdings" panose="05000000000000000000" pitchFamily="2" charset="2"/>
                        </a:rPr>
                        <a:t>write </a:t>
                      </a:r>
                      <a:r>
                        <a:rPr kumimoji="0" lang="en-GB" sz="1800" b="0" i="0" u="none" strike="noStrike" kern="1200" cap="none" spc="0" normalizeH="0" baseline="0" noProof="0" dirty="0">
                          <a:ln>
                            <a:noFill/>
                          </a:ln>
                          <a:solidFill>
                            <a:srgbClr val="0000FF"/>
                          </a:solidFill>
                          <a:effectLst/>
                          <a:uLnTx/>
                          <a:uFillTx/>
                          <a:latin typeface="+mn-lt"/>
                          <a:ea typeface="+mn-ea"/>
                          <a:cs typeface="+mn-cs"/>
                        </a:rPr>
                        <a:t>optimal pulse schedule</a:t>
                      </a:r>
                      <a:r>
                        <a:rPr kumimoji="0" lang="en-GB" sz="1800" b="0" i="0" u="none" strike="noStrike" kern="1200" cap="none" spc="0" normalizeH="0" baseline="0" noProof="0" dirty="0">
                          <a:ln>
                            <a:noFill/>
                          </a:ln>
                          <a:solidFill>
                            <a:srgbClr val="000000"/>
                          </a:solidFill>
                          <a:effectLst/>
                          <a:uLnTx/>
                          <a:uFillTx/>
                          <a:latin typeface="+mn-lt"/>
                          <a:ea typeface="+mn-ea"/>
                          <a:cs typeface="+mn-cs"/>
                        </a:rPr>
                        <a:t>, using closed or open loops, with or w/o controllers</a:t>
                      </a:r>
                    </a:p>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Mostly solves an </a:t>
                      </a:r>
                      <a:r>
                        <a:rPr kumimoji="0" lang="en-GB" sz="1800" b="0" i="0" u="none" strike="noStrike" kern="1200" cap="none" spc="0" normalizeH="0" baseline="0" noProof="0" dirty="0">
                          <a:ln>
                            <a:noFill/>
                          </a:ln>
                          <a:solidFill>
                            <a:srgbClr val="0000FF"/>
                          </a:solidFill>
                          <a:effectLst/>
                          <a:uLnTx/>
                          <a:uFillTx/>
                          <a:latin typeface="+mn-lt"/>
                          <a:ea typeface="+mn-ea"/>
                          <a:cs typeface="+mn-cs"/>
                        </a:rPr>
                        <a:t>inverse problem </a:t>
                      </a:r>
                      <a:r>
                        <a:rPr kumimoji="0" lang="en-GB" sz="1800" b="0" i="0" u="none" strike="noStrike" kern="1200" cap="none" spc="0" normalizeH="0" baseline="0" noProof="0" dirty="0">
                          <a:ln>
                            <a:noFill/>
                          </a:ln>
                          <a:solidFill>
                            <a:srgbClr val="000000"/>
                          </a:solidFill>
                          <a:effectLst/>
                          <a:uLnTx/>
                          <a:uFillTx/>
                          <a:latin typeface="+mn-lt"/>
                          <a:ea typeface="+mn-ea"/>
                          <a:cs typeface="+mn-cs"/>
                        </a:rPr>
                        <a:t>for discharge optimization</a:t>
                      </a:r>
                    </a:p>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FF"/>
                          </a:solidFill>
                          <a:effectLst/>
                          <a:uLnTx/>
                          <a:uFillTx/>
                          <a:latin typeface="+mn-lt"/>
                          <a:ea typeface="+mn-ea"/>
                          <a:cs typeface="+mn-cs"/>
                        </a:rPr>
                        <a:t>Compare to OLCs </a:t>
                      </a:r>
                      <a:r>
                        <a:rPr kumimoji="0" lang="en-GB" sz="1800" b="0" i="0" u="none" strike="noStrike" kern="1200" cap="none" spc="0" normalizeH="0" baseline="0" noProof="0" dirty="0">
                          <a:ln>
                            <a:noFill/>
                          </a:ln>
                          <a:solidFill>
                            <a:srgbClr val="000000"/>
                          </a:solidFill>
                          <a:effectLst/>
                          <a:uLnTx/>
                          <a:uFillTx/>
                          <a:latin typeface="+mn-lt"/>
                          <a:ea typeface="+mn-ea"/>
                          <a:cs typeface="+mn-cs"/>
                        </a:rPr>
                        <a:t>(physics and plant systems) </a:t>
                      </a:r>
                    </a:p>
                    <a:p>
                      <a:pPr marL="79375" marR="0" lvl="1" indent="-180975" algn="l" defTabSz="914400" rtl="0" eaLnBrk="0" fontAlgn="base" latinLnBrk="0" hangingPunct="0">
                        <a:lnSpc>
                          <a:spcPct val="100000"/>
                        </a:lnSpc>
                        <a:spcBef>
                          <a:spcPct val="0"/>
                        </a:spcBef>
                        <a:spcAft>
                          <a:spcPct val="0"/>
                        </a:spcAft>
                        <a:buClrTx/>
                        <a:buSzPct val="50000"/>
                        <a:buFontTx/>
                        <a:buBlip>
                          <a:blip r:embed="rId3"/>
                        </a:buBlip>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Resulting pulse schedule can be used:</a:t>
                      </a:r>
                    </a:p>
                    <a:p>
                      <a:pPr marL="800100" marR="0" lvl="2" indent="-342900" algn="l" defTabSz="914400" rtl="0" eaLnBrk="0" fontAlgn="base" latinLnBrk="0" hangingPunct="0">
                        <a:lnSpc>
                          <a:spcPct val="100000"/>
                        </a:lnSpc>
                        <a:spcBef>
                          <a:spcPct val="0"/>
                        </a:spcBef>
                        <a:spcAft>
                          <a:spcPct val="0"/>
                        </a:spcAft>
                        <a:buClrTx/>
                        <a:buSzPct val="100000"/>
                        <a:buFont typeface="+mj-lt"/>
                        <a:buAutoNum type="arabicParenR"/>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As input to HFPS</a:t>
                      </a:r>
                    </a:p>
                    <a:p>
                      <a:pPr marL="800100" marR="0" lvl="2" indent="-342900" algn="l" defTabSz="914400" rtl="0" eaLnBrk="0" fontAlgn="base" latinLnBrk="0" hangingPunct="0">
                        <a:lnSpc>
                          <a:spcPct val="100000"/>
                        </a:lnSpc>
                        <a:spcBef>
                          <a:spcPct val="0"/>
                        </a:spcBef>
                        <a:spcAft>
                          <a:spcPct val="0"/>
                        </a:spcAft>
                        <a:buClrTx/>
                        <a:buSzPct val="100000"/>
                        <a:buFont typeface="+mj-lt"/>
                        <a:buAutoNum type="arabicParenR"/>
                        <a:tabLst>
                          <a:tab pos="177800" algn="l"/>
                          <a:tab pos="536575" algn="l"/>
                          <a:tab pos="631825" algn="l"/>
                        </a:tabLst>
                        <a:defRPr/>
                      </a:pPr>
                      <a:r>
                        <a:rPr kumimoji="0" lang="en-GB" sz="1800" b="0" i="0" u="none" strike="noStrike" kern="1200" cap="none" spc="0" normalizeH="0" baseline="0" noProof="0" dirty="0">
                          <a:ln>
                            <a:noFill/>
                          </a:ln>
                          <a:solidFill>
                            <a:srgbClr val="000000"/>
                          </a:solidFill>
                          <a:effectLst/>
                          <a:uLnTx/>
                          <a:uFillTx/>
                          <a:latin typeface="+mn-lt"/>
                          <a:ea typeface="+mn-ea"/>
                          <a:cs typeface="+mn-cs"/>
                        </a:rPr>
                        <a:t>For plasma operation</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0" marR="0" lvl="1" indent="-101600" algn="l" defTabSz="914400" rtl="0" eaLnBrk="0" fontAlgn="base" latinLnBrk="0" hangingPunct="0">
                        <a:lnSpc>
                          <a:spcPct val="100000"/>
                        </a:lnSpc>
                        <a:spcBef>
                          <a:spcPct val="0"/>
                        </a:spcBef>
                        <a:spcAft>
                          <a:spcPct val="0"/>
                        </a:spcAft>
                        <a:buClrTx/>
                        <a:buSzPct val="50000"/>
                        <a:buFontTx/>
                        <a:buNone/>
                        <a:tabLst>
                          <a:tab pos="177800" algn="l"/>
                          <a:tab pos="536575" algn="l"/>
                          <a:tab pos="631825" algn="l"/>
                        </a:tabLst>
                        <a:defRPr/>
                      </a:pPr>
                      <a:r>
                        <a:rPr kumimoji="0" lang="en-GB" sz="1800" b="0" i="0" u="none" strike="noStrike" kern="1200" cap="none" spc="0" normalizeH="0" baseline="0" noProof="0">
                          <a:ln>
                            <a:noFill/>
                          </a:ln>
                          <a:solidFill>
                            <a:srgbClr val="009900"/>
                          </a:solidFill>
                          <a:effectLst/>
                          <a:uLnTx/>
                          <a:uFillTx/>
                          <a:latin typeface="+mn-lt"/>
                          <a:ea typeface="+mn-ea"/>
                          <a:cs typeface="+mn-cs"/>
                        </a:rPr>
                        <a:t>METIS</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extLst>
                  <a:ext uri="{0D108BD9-81ED-4DB2-BD59-A6C34878D82A}">
                    <a16:rowId xmlns:a16="http://schemas.microsoft.com/office/drawing/2014/main" val="2610208331"/>
                  </a:ext>
                </a:extLst>
              </a:tr>
              <a:tr h="768096">
                <a:tc>
                  <a:txBody>
                    <a:bodyPr/>
                    <a:lstStyle/>
                    <a:p>
                      <a:r>
                        <a:rPr lang="en-GB" sz="2000" b="1">
                          <a:solidFill>
                            <a:srgbClr val="C00000"/>
                          </a:solidFill>
                          <a:latin typeface="+mn-lt"/>
                        </a:rPr>
                        <a:t>Real-Time Simulators</a:t>
                      </a:r>
                      <a:endParaRPr lang="en-GB" sz="2000">
                        <a:solidFill>
                          <a:schemeClr val="tx1"/>
                        </a:solidFill>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79375" lvl="1" indent="-180975">
                        <a:buSzPct val="50000"/>
                        <a:buBlip>
                          <a:blip r:embed="rId3"/>
                        </a:buBlip>
                        <a:tabLst>
                          <a:tab pos="177800" algn="l"/>
                          <a:tab pos="536575" algn="l"/>
                          <a:tab pos="631825" algn="l"/>
                        </a:tabLst>
                      </a:pPr>
                      <a:r>
                        <a:rPr lang="en-GB" sz="1800" dirty="0">
                          <a:solidFill>
                            <a:srgbClr val="0000FF"/>
                          </a:solidFill>
                          <a:latin typeface="+mn-lt"/>
                        </a:rPr>
                        <a:t>Faster than real-time</a:t>
                      </a:r>
                    </a:p>
                    <a:p>
                      <a:pPr marL="79375" lvl="1" indent="-180975">
                        <a:buSzPct val="50000"/>
                        <a:buBlip>
                          <a:blip r:embed="rId3"/>
                        </a:buBlip>
                        <a:tabLst>
                          <a:tab pos="177800" algn="l"/>
                          <a:tab pos="536575" algn="l"/>
                          <a:tab pos="631825" algn="l"/>
                        </a:tabLst>
                      </a:pPr>
                      <a:r>
                        <a:rPr lang="en-GB" sz="1800" dirty="0">
                          <a:solidFill>
                            <a:srgbClr val="0000FF"/>
                          </a:solidFill>
                          <a:latin typeface="+mn-lt"/>
                        </a:rPr>
                        <a:t>Test PCS controllers </a:t>
                      </a:r>
                      <a:r>
                        <a:rPr lang="en-GB" sz="1800" dirty="0">
                          <a:latin typeface="+mn-lt"/>
                        </a:rPr>
                        <a:t>(state estimates, event detection...)</a:t>
                      </a:r>
                      <a:endParaRPr lang="en-GB" sz="1800" dirty="0">
                        <a:solidFill>
                          <a:srgbClr val="009900"/>
                        </a:solidFill>
                        <a:latin typeface="+mn-lt"/>
                      </a:endParaRP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tc>
                  <a:txBody>
                    <a:bodyPr/>
                    <a:lstStyle/>
                    <a:p>
                      <a:pPr marL="0" marR="0" lvl="1" indent="0" algn="l" defTabSz="914400" rtl="0" eaLnBrk="1" fontAlgn="auto" latinLnBrk="0" hangingPunct="1">
                        <a:lnSpc>
                          <a:spcPct val="100000"/>
                        </a:lnSpc>
                        <a:spcBef>
                          <a:spcPts val="0"/>
                        </a:spcBef>
                        <a:spcAft>
                          <a:spcPts val="0"/>
                        </a:spcAft>
                        <a:buClrTx/>
                        <a:buSzPct val="50000"/>
                        <a:buFontTx/>
                        <a:buNone/>
                        <a:tabLst>
                          <a:tab pos="177800" algn="l"/>
                          <a:tab pos="536575" algn="l"/>
                          <a:tab pos="631825" algn="l"/>
                        </a:tabLst>
                        <a:defRPr/>
                      </a:pPr>
                      <a:r>
                        <a:rPr kumimoji="0" lang="en-GB" sz="1800" b="0" i="0" u="none" strike="noStrike" kern="1200" cap="none" spc="0" normalizeH="0" baseline="0" noProof="0" dirty="0">
                          <a:ln>
                            <a:noFill/>
                          </a:ln>
                          <a:solidFill>
                            <a:srgbClr val="009900"/>
                          </a:solidFill>
                          <a:effectLst/>
                          <a:uLnTx/>
                          <a:uFillTx/>
                          <a:latin typeface="+mn-lt"/>
                          <a:ea typeface="+mn-ea"/>
                          <a:cs typeface="+mn-cs"/>
                        </a:rPr>
                        <a:t>RAPTOR, RAPDENS, PCSSP</a:t>
                      </a:r>
                    </a:p>
                  </a:txBody>
                  <a:tcPr marL="109728" marR="109728" marT="54864" marB="548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alpha val="40000"/>
                      </a:srgbClr>
                    </a:solidFill>
                  </a:tcPr>
                </a:tc>
                <a:extLst>
                  <a:ext uri="{0D108BD9-81ED-4DB2-BD59-A6C34878D82A}">
                    <a16:rowId xmlns:a16="http://schemas.microsoft.com/office/drawing/2014/main" val="379033623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23"/>
          <p:cNvSpPr/>
          <p:nvPr/>
        </p:nvSpPr>
        <p:spPr>
          <a:xfrm>
            <a:off x="548640" y="493776"/>
            <a:ext cx="155448" cy="155448"/>
          </a:xfrm>
          <a:prstGeom prst="rect">
            <a:avLst/>
          </a:prstGeom>
          <a:solidFill>
            <a:srgbClr val="6C3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3"/>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C3DB5"/>
              </a:buClr>
              <a:buSzPts val="1200"/>
              <a:buFont typeface="Trebuchet MS"/>
              <a:buNone/>
            </a:pPr>
            <a:r>
              <a:rPr lang="en-US" sz="1200" b="1" i="0" u="none" strike="noStrike" cap="none">
                <a:solidFill>
                  <a:srgbClr val="6C3DB5"/>
                </a:solidFill>
                <a:latin typeface="Trebuchet MS"/>
                <a:ea typeface="Trebuchet MS"/>
                <a:cs typeface="Trebuchet MS"/>
                <a:sym typeface="Trebuchet MS"/>
              </a:rPr>
              <a:t>APPENDIX · A2</a:t>
            </a:r>
            <a:endParaRPr sz="1200" b="0" i="0" u="none" strike="noStrike" cap="none">
              <a:solidFill>
                <a:schemeClr val="dk1"/>
              </a:solidFill>
              <a:latin typeface="Calibri"/>
              <a:ea typeface="Calibri"/>
              <a:cs typeface="Calibri"/>
              <a:sym typeface="Calibri"/>
            </a:endParaRPr>
          </a:p>
        </p:txBody>
      </p:sp>
      <p:sp>
        <p:nvSpPr>
          <p:cNvPr id="650" name="Google Shape;650;p23"/>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Full Actor Categories</a:t>
            </a:r>
            <a:endParaRPr sz="2700" b="0" i="0" u="none" strike="noStrike" cap="none">
              <a:solidFill>
                <a:schemeClr val="dk1"/>
              </a:solidFill>
              <a:latin typeface="Calibri"/>
              <a:ea typeface="Calibri"/>
              <a:cs typeface="Calibri"/>
              <a:sym typeface="Calibri"/>
            </a:endParaRPr>
          </a:p>
        </p:txBody>
      </p:sp>
      <p:sp>
        <p:nvSpPr>
          <p:cNvPr id="651" name="Google Shape;651;p23"/>
          <p:cNvSpPr/>
          <p:nvPr/>
        </p:nvSpPr>
        <p:spPr>
          <a:xfrm>
            <a:off x="548640" y="1691640"/>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3"/>
          <p:cNvSpPr/>
          <p:nvPr/>
        </p:nvSpPr>
        <p:spPr>
          <a:xfrm>
            <a:off x="548640" y="1691640"/>
            <a:ext cx="64008" cy="102412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3"/>
          <p:cNvSpPr/>
          <p:nvPr/>
        </p:nvSpPr>
        <p:spPr>
          <a:xfrm>
            <a:off x="768096" y="1837944"/>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400"/>
              <a:buFont typeface="Trebuchet MS"/>
              <a:buNone/>
            </a:pPr>
            <a:r>
              <a:rPr lang="en-US" b="1" i="0" u="none" strike="noStrike" cap="none" dirty="0">
                <a:solidFill>
                  <a:srgbClr val="10455B"/>
                </a:solidFill>
                <a:latin typeface="Trebuchet MS"/>
                <a:ea typeface="Trebuchet MS"/>
                <a:cs typeface="Trebuchet MS"/>
                <a:sym typeface="Trebuchet MS"/>
              </a:rPr>
              <a:t>ECRH wave solvers</a:t>
            </a:r>
            <a:endParaRPr b="0" i="0" u="none" strike="noStrike" cap="none" dirty="0">
              <a:solidFill>
                <a:schemeClr val="dk1"/>
              </a:solidFill>
              <a:latin typeface="Calibri"/>
              <a:ea typeface="Calibri"/>
              <a:cs typeface="Calibri"/>
              <a:sym typeface="Calibri"/>
            </a:endParaRPr>
          </a:p>
        </p:txBody>
      </p:sp>
      <p:sp>
        <p:nvSpPr>
          <p:cNvPr id="654" name="Google Shape;654;p23"/>
          <p:cNvSpPr/>
          <p:nvPr/>
        </p:nvSpPr>
        <p:spPr>
          <a:xfrm>
            <a:off x="768096" y="2167128"/>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a:solidFill>
                  <a:srgbClr val="1B3A57"/>
                </a:solidFill>
                <a:latin typeface="Consolas"/>
                <a:ea typeface="Consolas"/>
                <a:cs typeface="Consolas"/>
                <a:sym typeface="Consolas"/>
              </a:rPr>
              <a:t>Torbeam · Gray · GRAYSCALE · Genray · Toray</a:t>
            </a:r>
            <a:endParaRPr sz="1400" b="0" i="0" u="none" strike="noStrike" cap="none">
              <a:solidFill>
                <a:schemeClr val="dk1"/>
              </a:solidFill>
              <a:latin typeface="Calibri"/>
              <a:ea typeface="Calibri"/>
              <a:cs typeface="Calibri"/>
              <a:sym typeface="Calibri"/>
            </a:endParaRPr>
          </a:p>
        </p:txBody>
      </p:sp>
      <p:sp>
        <p:nvSpPr>
          <p:cNvPr id="655" name="Google Shape;655;p23"/>
          <p:cNvSpPr/>
          <p:nvPr/>
        </p:nvSpPr>
        <p:spPr>
          <a:xfrm>
            <a:off x="6263640" y="1691640"/>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3"/>
          <p:cNvSpPr/>
          <p:nvPr/>
        </p:nvSpPr>
        <p:spPr>
          <a:xfrm>
            <a:off x="6263640" y="1691640"/>
            <a:ext cx="64008" cy="102412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3"/>
          <p:cNvSpPr/>
          <p:nvPr/>
        </p:nvSpPr>
        <p:spPr>
          <a:xfrm>
            <a:off x="6483096" y="1837944"/>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400"/>
              <a:buFont typeface="Trebuchet MS"/>
              <a:buNone/>
            </a:pPr>
            <a:r>
              <a:rPr lang="en-US" b="1" i="0" u="none" strike="noStrike" cap="none">
                <a:solidFill>
                  <a:srgbClr val="10455B"/>
                </a:solidFill>
                <a:latin typeface="Trebuchet MS"/>
                <a:ea typeface="Trebuchet MS"/>
                <a:cs typeface="Trebuchet MS"/>
                <a:sym typeface="Trebuchet MS"/>
              </a:rPr>
              <a:t>ICRH wave solvers</a:t>
            </a:r>
            <a:endParaRPr b="0" i="0" u="none" strike="noStrike" cap="none">
              <a:solidFill>
                <a:schemeClr val="dk1"/>
              </a:solidFill>
              <a:latin typeface="Calibri"/>
              <a:ea typeface="Calibri"/>
              <a:cs typeface="Calibri"/>
              <a:sym typeface="Calibri"/>
            </a:endParaRPr>
          </a:p>
        </p:txBody>
      </p:sp>
      <p:sp>
        <p:nvSpPr>
          <p:cNvPr id="658" name="Google Shape;658;p23"/>
          <p:cNvSpPr/>
          <p:nvPr/>
        </p:nvSpPr>
        <p:spPr>
          <a:xfrm>
            <a:off x="6483096" y="2167128"/>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a:solidFill>
                  <a:srgbClr val="1B3A57"/>
                </a:solidFill>
                <a:latin typeface="Consolas"/>
                <a:ea typeface="Consolas"/>
                <a:cs typeface="Consolas"/>
                <a:sym typeface="Consolas"/>
              </a:rPr>
              <a:t>Cyrano · PION · TOMCAT · LION</a:t>
            </a:r>
            <a:endParaRPr sz="1400" b="0" i="0" u="none" strike="noStrike" cap="none">
              <a:solidFill>
                <a:schemeClr val="dk1"/>
              </a:solidFill>
              <a:latin typeface="Calibri"/>
              <a:ea typeface="Calibri"/>
              <a:cs typeface="Calibri"/>
              <a:sym typeface="Calibri"/>
            </a:endParaRPr>
          </a:p>
        </p:txBody>
      </p:sp>
      <p:sp>
        <p:nvSpPr>
          <p:cNvPr id="659" name="Google Shape;659;p23"/>
          <p:cNvSpPr/>
          <p:nvPr/>
        </p:nvSpPr>
        <p:spPr>
          <a:xfrm>
            <a:off x="548640" y="2862072"/>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3"/>
          <p:cNvSpPr/>
          <p:nvPr/>
        </p:nvSpPr>
        <p:spPr>
          <a:xfrm>
            <a:off x="548640" y="2862072"/>
            <a:ext cx="64008" cy="10241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3"/>
          <p:cNvSpPr/>
          <p:nvPr/>
        </p:nvSpPr>
        <p:spPr>
          <a:xfrm>
            <a:off x="768096" y="3008376"/>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400"/>
              <a:buFont typeface="Trebuchet MS"/>
              <a:buNone/>
            </a:pPr>
            <a:r>
              <a:rPr lang="en-US" b="1" i="0" u="none" strike="noStrike" cap="none" dirty="0">
                <a:solidFill>
                  <a:srgbClr val="8A560F"/>
                </a:solidFill>
                <a:latin typeface="Trebuchet MS"/>
                <a:ea typeface="Trebuchet MS"/>
                <a:cs typeface="Trebuchet MS"/>
                <a:sym typeface="Trebuchet MS"/>
              </a:rPr>
              <a:t>ICRH Fokker-Planck</a:t>
            </a:r>
            <a:endParaRPr b="0" i="0" u="none" strike="noStrike" cap="none" dirty="0">
              <a:solidFill>
                <a:schemeClr val="dk1"/>
              </a:solidFill>
              <a:latin typeface="Calibri"/>
              <a:ea typeface="Calibri"/>
              <a:cs typeface="Calibri"/>
              <a:sym typeface="Calibri"/>
            </a:endParaRPr>
          </a:p>
        </p:txBody>
      </p:sp>
      <p:sp>
        <p:nvSpPr>
          <p:cNvPr id="662" name="Google Shape;662;p23"/>
          <p:cNvSpPr/>
          <p:nvPr/>
        </p:nvSpPr>
        <p:spPr>
          <a:xfrm>
            <a:off x="768096" y="3337560"/>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a:solidFill>
                  <a:srgbClr val="1B3A57"/>
                </a:solidFill>
                <a:latin typeface="Consolas"/>
                <a:ea typeface="Consolas"/>
                <a:cs typeface="Consolas"/>
                <a:sym typeface="Consolas"/>
              </a:rPr>
              <a:t>STIXREDIST · FOPLA</a:t>
            </a:r>
            <a:endParaRPr sz="1400" b="0" i="0" u="none" strike="noStrike" cap="none">
              <a:solidFill>
                <a:schemeClr val="dk1"/>
              </a:solidFill>
              <a:latin typeface="Calibri"/>
              <a:ea typeface="Calibri"/>
              <a:cs typeface="Calibri"/>
              <a:sym typeface="Calibri"/>
            </a:endParaRPr>
          </a:p>
        </p:txBody>
      </p:sp>
      <p:sp>
        <p:nvSpPr>
          <p:cNvPr id="663" name="Google Shape;663;p23"/>
          <p:cNvSpPr/>
          <p:nvPr/>
        </p:nvSpPr>
        <p:spPr>
          <a:xfrm>
            <a:off x="6263640" y="2862072"/>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6263640" y="2862072"/>
            <a:ext cx="64008" cy="1024128"/>
          </a:xfrm>
          <a:prstGeom prst="rect">
            <a:avLst/>
          </a:prstGeom>
          <a:solidFill>
            <a:srgbClr val="5E6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6483096" y="3008376"/>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C4A57"/>
              </a:buClr>
              <a:buSzPts val="1400"/>
              <a:buFont typeface="Trebuchet MS"/>
              <a:buNone/>
            </a:pPr>
            <a:r>
              <a:rPr lang="en-US" b="1" i="0" u="none" strike="noStrike" cap="none">
                <a:solidFill>
                  <a:srgbClr val="3C4A57"/>
                </a:solidFill>
                <a:latin typeface="Trebuchet MS"/>
                <a:ea typeface="Trebuchet MS"/>
                <a:cs typeface="Trebuchet MS"/>
                <a:sym typeface="Trebuchet MS"/>
              </a:rPr>
              <a:t>NBI source</a:t>
            </a:r>
            <a:endParaRPr b="0" i="0" u="none" strike="noStrike" cap="none">
              <a:solidFill>
                <a:schemeClr val="dk1"/>
              </a:solidFill>
              <a:latin typeface="Calibri"/>
              <a:ea typeface="Calibri"/>
              <a:cs typeface="Calibri"/>
              <a:sym typeface="Calibri"/>
            </a:endParaRPr>
          </a:p>
        </p:txBody>
      </p:sp>
      <p:sp>
        <p:nvSpPr>
          <p:cNvPr id="666" name="Google Shape;666;p23"/>
          <p:cNvSpPr/>
          <p:nvPr/>
        </p:nvSpPr>
        <p:spPr>
          <a:xfrm>
            <a:off x="6483096" y="3337560"/>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a:solidFill>
                  <a:srgbClr val="1B3A57"/>
                </a:solidFill>
                <a:latin typeface="Consolas"/>
                <a:ea typeface="Consolas"/>
                <a:cs typeface="Consolas"/>
                <a:sym typeface="Consolas"/>
              </a:rPr>
              <a:t>NEMO · BBNBI</a:t>
            </a:r>
            <a:endParaRPr sz="1400" b="0" i="0" u="none" strike="noStrike" cap="none">
              <a:solidFill>
                <a:schemeClr val="dk1"/>
              </a:solidFill>
              <a:latin typeface="Calibri"/>
              <a:ea typeface="Calibri"/>
              <a:cs typeface="Calibri"/>
              <a:sym typeface="Calibri"/>
            </a:endParaRPr>
          </a:p>
        </p:txBody>
      </p:sp>
      <p:sp>
        <p:nvSpPr>
          <p:cNvPr id="667" name="Google Shape;667;p23"/>
          <p:cNvSpPr/>
          <p:nvPr/>
        </p:nvSpPr>
        <p:spPr>
          <a:xfrm>
            <a:off x="548640" y="4032504"/>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548640" y="4032504"/>
            <a:ext cx="64008" cy="10241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3"/>
          <p:cNvSpPr/>
          <p:nvPr/>
        </p:nvSpPr>
        <p:spPr>
          <a:xfrm>
            <a:off x="768096" y="4178808"/>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400"/>
              <a:buFont typeface="Trebuchet MS"/>
              <a:buNone/>
            </a:pPr>
            <a:r>
              <a:rPr lang="en-US" b="1" i="0" u="none" strike="noStrike" cap="none" dirty="0">
                <a:solidFill>
                  <a:srgbClr val="8A560F"/>
                </a:solidFill>
                <a:latin typeface="Trebuchet MS"/>
                <a:ea typeface="Trebuchet MS"/>
                <a:cs typeface="Trebuchet MS"/>
                <a:sym typeface="Trebuchet MS"/>
              </a:rPr>
              <a:t>NBI Fokker-Planck</a:t>
            </a:r>
            <a:endParaRPr b="0" i="0" u="none" strike="noStrike" cap="none" dirty="0">
              <a:solidFill>
                <a:schemeClr val="dk1"/>
              </a:solidFill>
              <a:latin typeface="Calibri"/>
              <a:ea typeface="Calibri"/>
              <a:cs typeface="Calibri"/>
              <a:sym typeface="Calibri"/>
            </a:endParaRPr>
          </a:p>
        </p:txBody>
      </p:sp>
      <p:sp>
        <p:nvSpPr>
          <p:cNvPr id="670" name="Google Shape;670;p23"/>
          <p:cNvSpPr/>
          <p:nvPr/>
        </p:nvSpPr>
        <p:spPr>
          <a:xfrm>
            <a:off x="768096" y="4507992"/>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dirty="0">
                <a:solidFill>
                  <a:srgbClr val="1B3A57"/>
                </a:solidFill>
                <a:latin typeface="Consolas"/>
                <a:ea typeface="Consolas"/>
                <a:cs typeface="Consolas"/>
                <a:sym typeface="Consolas"/>
              </a:rPr>
              <a:t>RISK · SPOT · ASCOT · NBISIM</a:t>
            </a:r>
            <a:endParaRPr sz="1400" b="0" i="0" u="none" strike="noStrike" cap="none" dirty="0">
              <a:solidFill>
                <a:schemeClr val="dk1"/>
              </a:solidFill>
              <a:latin typeface="Calibri"/>
              <a:ea typeface="Calibri"/>
              <a:cs typeface="Calibri"/>
              <a:sym typeface="Calibri"/>
            </a:endParaRPr>
          </a:p>
        </p:txBody>
      </p:sp>
      <p:sp>
        <p:nvSpPr>
          <p:cNvPr id="671" name="Google Shape;671;p23"/>
          <p:cNvSpPr/>
          <p:nvPr/>
        </p:nvSpPr>
        <p:spPr>
          <a:xfrm>
            <a:off x="6263640" y="4032504"/>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3"/>
          <p:cNvSpPr/>
          <p:nvPr/>
        </p:nvSpPr>
        <p:spPr>
          <a:xfrm>
            <a:off x="6263640" y="4032504"/>
            <a:ext cx="64008" cy="1024128"/>
          </a:xfrm>
          <a:prstGeom prst="rect">
            <a:avLst/>
          </a:prstGeom>
          <a:solidFill>
            <a:srgbClr val="6C3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3"/>
          <p:cNvSpPr/>
          <p:nvPr/>
        </p:nvSpPr>
        <p:spPr>
          <a:xfrm>
            <a:off x="6483096" y="4178808"/>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4E2A86"/>
              </a:buClr>
              <a:buSzPts val="1400"/>
              <a:buFont typeface="Trebuchet MS"/>
              <a:buNone/>
            </a:pPr>
            <a:r>
              <a:rPr lang="en-US" b="1" i="0" u="none" strike="noStrike" cap="none">
                <a:solidFill>
                  <a:srgbClr val="4E2A86"/>
                </a:solidFill>
                <a:latin typeface="Trebuchet MS"/>
                <a:ea typeface="Trebuchet MS"/>
                <a:cs typeface="Trebuchet MS"/>
                <a:sym typeface="Trebuchet MS"/>
              </a:rPr>
              <a:t>Nuclear</a:t>
            </a:r>
            <a:endParaRPr b="0" i="0" u="none" strike="noStrike" cap="none">
              <a:solidFill>
                <a:schemeClr val="dk1"/>
              </a:solidFill>
              <a:latin typeface="Calibri"/>
              <a:ea typeface="Calibri"/>
              <a:cs typeface="Calibri"/>
              <a:sym typeface="Calibri"/>
            </a:endParaRPr>
          </a:p>
        </p:txBody>
      </p:sp>
      <p:sp>
        <p:nvSpPr>
          <p:cNvPr id="674" name="Google Shape;674;p23"/>
          <p:cNvSpPr/>
          <p:nvPr/>
        </p:nvSpPr>
        <p:spPr>
          <a:xfrm>
            <a:off x="6483096" y="4507992"/>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dirty="0">
                <a:solidFill>
                  <a:srgbClr val="1B3A57"/>
                </a:solidFill>
                <a:latin typeface="Consolas"/>
                <a:ea typeface="Consolas"/>
                <a:cs typeface="Consolas"/>
                <a:sym typeface="Consolas"/>
              </a:rPr>
              <a:t>AFSI · SPOT / ASCOT</a:t>
            </a:r>
            <a:endParaRPr sz="1400" b="0" i="0" u="none" strike="noStrike" cap="none" dirty="0">
              <a:solidFill>
                <a:schemeClr val="dk1"/>
              </a:solidFill>
              <a:latin typeface="Calibri"/>
              <a:ea typeface="Calibri"/>
              <a:cs typeface="Calibri"/>
              <a:sym typeface="Calibri"/>
            </a:endParaRPr>
          </a:p>
        </p:txBody>
      </p:sp>
      <p:sp>
        <p:nvSpPr>
          <p:cNvPr id="675" name="Google Shape;675;p23"/>
          <p:cNvSpPr/>
          <p:nvPr/>
        </p:nvSpPr>
        <p:spPr>
          <a:xfrm>
            <a:off x="548640" y="5202936"/>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3"/>
          <p:cNvSpPr/>
          <p:nvPr/>
        </p:nvSpPr>
        <p:spPr>
          <a:xfrm>
            <a:off x="548640" y="5202936"/>
            <a:ext cx="64008" cy="102412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3"/>
          <p:cNvSpPr/>
          <p:nvPr/>
        </p:nvSpPr>
        <p:spPr>
          <a:xfrm>
            <a:off x="768096" y="5349240"/>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400"/>
              <a:buFont typeface="Trebuchet MS"/>
              <a:buNone/>
            </a:pPr>
            <a:r>
              <a:rPr lang="en-US" b="1" i="0" u="none" strike="noStrike" cap="none">
                <a:solidFill>
                  <a:srgbClr val="10455B"/>
                </a:solidFill>
                <a:latin typeface="Trebuchet MS"/>
                <a:ea typeface="Trebuchet MS"/>
                <a:cs typeface="Trebuchet MS"/>
                <a:sym typeface="Trebuchet MS"/>
              </a:rPr>
              <a:t>Post-processing</a:t>
            </a:r>
            <a:endParaRPr b="0" i="0" u="none" strike="noStrike" cap="none">
              <a:solidFill>
                <a:schemeClr val="dk1"/>
              </a:solidFill>
              <a:latin typeface="Calibri"/>
              <a:ea typeface="Calibri"/>
              <a:cs typeface="Calibri"/>
              <a:sym typeface="Calibri"/>
            </a:endParaRPr>
          </a:p>
        </p:txBody>
      </p:sp>
      <p:sp>
        <p:nvSpPr>
          <p:cNvPr id="678" name="Google Shape;678;p23"/>
          <p:cNvSpPr/>
          <p:nvPr/>
        </p:nvSpPr>
        <p:spPr>
          <a:xfrm>
            <a:off x="768096" y="5678424"/>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a:solidFill>
                  <a:srgbClr val="1B3A57"/>
                </a:solidFill>
                <a:latin typeface="Consolas"/>
                <a:ea typeface="Consolas"/>
                <a:cs typeface="Consolas"/>
                <a:sym typeface="Consolas"/>
              </a:rPr>
              <a:t>hcd2core_sources · hcd2core_profiles</a:t>
            </a:r>
            <a:endParaRPr sz="1400" b="0" i="0" u="none" strike="noStrike" cap="none">
              <a:solidFill>
                <a:schemeClr val="dk1"/>
              </a:solidFill>
              <a:latin typeface="Calibri"/>
              <a:ea typeface="Calibri"/>
              <a:cs typeface="Calibri"/>
              <a:sym typeface="Calibri"/>
            </a:endParaRPr>
          </a:p>
        </p:txBody>
      </p:sp>
      <p:sp>
        <p:nvSpPr>
          <p:cNvPr id="679" name="Google Shape;679;p23"/>
          <p:cNvSpPr/>
          <p:nvPr/>
        </p:nvSpPr>
        <p:spPr>
          <a:xfrm>
            <a:off x="6263640" y="5202936"/>
            <a:ext cx="5349240" cy="10241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3"/>
          <p:cNvSpPr/>
          <p:nvPr/>
        </p:nvSpPr>
        <p:spPr>
          <a:xfrm>
            <a:off x="6263640" y="5202936"/>
            <a:ext cx="64008" cy="1024128"/>
          </a:xfrm>
          <a:prstGeom prst="rect">
            <a:avLst/>
          </a:prstGeom>
          <a:solidFill>
            <a:srgbClr val="5E6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3"/>
          <p:cNvSpPr/>
          <p:nvPr/>
        </p:nvSpPr>
        <p:spPr>
          <a:xfrm>
            <a:off x="6483096" y="5349240"/>
            <a:ext cx="498348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C4A57"/>
              </a:buClr>
              <a:buSzPts val="1400"/>
              <a:buFont typeface="Trebuchet MS"/>
              <a:buNone/>
            </a:pPr>
            <a:r>
              <a:rPr lang="en-US" b="1" i="0" u="none" strike="noStrike" cap="none">
                <a:solidFill>
                  <a:srgbClr val="3C4A57"/>
                </a:solidFill>
                <a:latin typeface="Trebuchet MS"/>
                <a:ea typeface="Trebuchet MS"/>
                <a:cs typeface="Trebuchet MS"/>
                <a:sym typeface="Trebuchet MS"/>
              </a:rPr>
              <a:t>Mergers</a:t>
            </a:r>
            <a:endParaRPr b="0" i="0" u="none" strike="noStrike" cap="none">
              <a:solidFill>
                <a:schemeClr val="dk1"/>
              </a:solidFill>
              <a:latin typeface="Calibri"/>
              <a:ea typeface="Calibri"/>
              <a:cs typeface="Calibri"/>
              <a:sym typeface="Calibri"/>
            </a:endParaRPr>
          </a:p>
        </p:txBody>
      </p:sp>
      <p:sp>
        <p:nvSpPr>
          <p:cNvPr id="682" name="Google Shape;682;p23"/>
          <p:cNvSpPr/>
          <p:nvPr/>
        </p:nvSpPr>
        <p:spPr>
          <a:xfrm>
            <a:off x="6483096" y="5678424"/>
            <a:ext cx="4965192" cy="475488"/>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1B3A57"/>
              </a:buClr>
              <a:buSzPts val="1150"/>
              <a:buFont typeface="Consolas"/>
              <a:buNone/>
            </a:pPr>
            <a:r>
              <a:rPr lang="en-US" sz="1400" b="0" i="0" u="none" strike="noStrike" cap="none" dirty="0" err="1">
                <a:solidFill>
                  <a:srgbClr val="1B3A57"/>
                </a:solidFill>
                <a:latin typeface="Consolas"/>
                <a:ea typeface="Consolas"/>
                <a:cs typeface="Consolas"/>
                <a:sym typeface="Consolas"/>
              </a:rPr>
              <a:t>merge_waves</a:t>
            </a:r>
            <a:r>
              <a:rPr lang="en-US" sz="1400" b="0" i="0" u="none" strike="noStrike" cap="none" dirty="0">
                <a:solidFill>
                  <a:srgbClr val="1B3A57"/>
                </a:solidFill>
                <a:latin typeface="Consolas"/>
                <a:ea typeface="Consolas"/>
                <a:cs typeface="Consolas"/>
                <a:sym typeface="Consolas"/>
              </a:rPr>
              <a:t> · </a:t>
            </a:r>
            <a:r>
              <a:rPr lang="en-US" sz="1400" b="0" i="0" u="none" strike="noStrike" cap="none" dirty="0" err="1">
                <a:solidFill>
                  <a:srgbClr val="1B3A57"/>
                </a:solidFill>
                <a:latin typeface="Consolas"/>
                <a:ea typeface="Consolas"/>
                <a:cs typeface="Consolas"/>
                <a:sym typeface="Consolas"/>
              </a:rPr>
              <a:t>merge_distributions</a:t>
            </a:r>
            <a:r>
              <a:rPr lang="en-US" sz="1400" b="0" i="0" u="none" strike="noStrike" cap="none" dirty="0">
                <a:solidFill>
                  <a:srgbClr val="1B3A57"/>
                </a:solidFill>
                <a:latin typeface="Consolas"/>
                <a:ea typeface="Consolas"/>
                <a:cs typeface="Consolas"/>
                <a:sym typeface="Consolas"/>
              </a:rPr>
              <a:t> · </a:t>
            </a:r>
            <a:r>
              <a:rPr lang="en-US" sz="1400" b="0" i="0" u="none" strike="noStrike" cap="none" dirty="0" err="1">
                <a:solidFill>
                  <a:srgbClr val="1B3A57"/>
                </a:solidFill>
                <a:latin typeface="Consolas"/>
                <a:ea typeface="Consolas"/>
                <a:cs typeface="Consolas"/>
                <a:sym typeface="Consolas"/>
              </a:rPr>
              <a:t>merge_distribution_sources</a:t>
            </a:r>
            <a:r>
              <a:rPr lang="en-US" sz="1400" b="0" i="0" u="none" strike="noStrike" cap="none" dirty="0">
                <a:solidFill>
                  <a:srgbClr val="1B3A57"/>
                </a:solidFill>
                <a:latin typeface="Consolas"/>
                <a:ea typeface="Consolas"/>
                <a:cs typeface="Consolas"/>
                <a:sym typeface="Consolas"/>
              </a:rPr>
              <a:t> · </a:t>
            </a:r>
            <a:r>
              <a:rPr lang="en-US" sz="1400" b="0" i="0" u="none" strike="noStrike" cap="none" dirty="0" err="1">
                <a:solidFill>
                  <a:srgbClr val="1B3A57"/>
                </a:solidFill>
                <a:latin typeface="Consolas"/>
                <a:ea typeface="Consolas"/>
                <a:cs typeface="Consolas"/>
                <a:sym typeface="Consolas"/>
              </a:rPr>
              <a:t>merge_core_sources</a:t>
            </a:r>
            <a:endParaRPr sz="1400" b="0" i="0" u="none" strike="noStrike" cap="none" dirty="0">
              <a:solidFill>
                <a:schemeClr val="dk1"/>
              </a:solidFill>
              <a:latin typeface="Calibri"/>
              <a:ea typeface="Calibri"/>
              <a:cs typeface="Calibri"/>
              <a:sym typeface="Calibri"/>
            </a:endParaRPr>
          </a:p>
        </p:txBody>
      </p:sp>
      <p:sp>
        <p:nvSpPr>
          <p:cNvPr id="683" name="Google Shape;683;p23"/>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684" name="Google Shape;684;p23"/>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22</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24"/>
          <p:cNvSpPr/>
          <p:nvPr/>
        </p:nvSpPr>
        <p:spPr>
          <a:xfrm>
            <a:off x="548640" y="493776"/>
            <a:ext cx="155448" cy="155448"/>
          </a:xfrm>
          <a:prstGeom prst="rect">
            <a:avLst/>
          </a:prstGeom>
          <a:solidFill>
            <a:srgbClr val="6C3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4"/>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C3DB5"/>
              </a:buClr>
              <a:buSzPts val="1200"/>
              <a:buFont typeface="Trebuchet MS"/>
              <a:buNone/>
            </a:pPr>
            <a:r>
              <a:rPr lang="en-US" sz="1200" b="1" i="0" u="none" strike="noStrike" cap="none">
                <a:solidFill>
                  <a:srgbClr val="6C3DB5"/>
                </a:solidFill>
                <a:latin typeface="Trebuchet MS"/>
                <a:ea typeface="Trebuchet MS"/>
                <a:cs typeface="Trebuchet MS"/>
                <a:sym typeface="Trebuchet MS"/>
              </a:rPr>
              <a:t>APPENDIX · A3</a:t>
            </a:r>
            <a:endParaRPr sz="1200" b="0" i="0" u="none" strike="noStrike" cap="none">
              <a:solidFill>
                <a:schemeClr val="dk1"/>
              </a:solidFill>
              <a:latin typeface="Calibri"/>
              <a:ea typeface="Calibri"/>
              <a:cs typeface="Calibri"/>
              <a:sym typeface="Calibri"/>
            </a:endParaRPr>
          </a:p>
        </p:txBody>
      </p:sp>
      <p:sp>
        <p:nvSpPr>
          <p:cNvPr id="692" name="Google Shape;692;p24"/>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Pure M3 yMMSL Topology</a:t>
            </a:r>
            <a:endParaRPr sz="2700" b="0" i="0" u="none" strike="noStrike" cap="none">
              <a:solidFill>
                <a:schemeClr val="dk1"/>
              </a:solidFill>
              <a:latin typeface="Calibri"/>
              <a:ea typeface="Calibri"/>
              <a:cs typeface="Calibri"/>
              <a:sym typeface="Calibri"/>
            </a:endParaRPr>
          </a:p>
        </p:txBody>
      </p:sp>
      <p:sp>
        <p:nvSpPr>
          <p:cNvPr id="693" name="Google Shape;693;p24"/>
          <p:cNvSpPr/>
          <p:nvPr/>
        </p:nvSpPr>
        <p:spPr>
          <a:xfrm>
            <a:off x="548640" y="1737360"/>
            <a:ext cx="6400800" cy="4023360"/>
          </a:xfrm>
          <a:prstGeom prst="rect">
            <a:avLst/>
          </a:prstGeom>
          <a:solidFill>
            <a:srgbClr val="0E2233"/>
          </a:solidFill>
          <a:ln w="12700" cap="flat" cmpd="sng">
            <a:solidFill>
              <a:srgbClr val="333333"/>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4"/>
          <p:cNvSpPr/>
          <p:nvPr/>
        </p:nvSpPr>
        <p:spPr>
          <a:xfrm>
            <a:off x="822960" y="2011680"/>
            <a:ext cx="5897880" cy="356616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Clr>
                <a:srgbClr val="8FD0A8"/>
              </a:buClr>
              <a:buSzPts val="1300"/>
              <a:buFont typeface="Consolas"/>
              <a:buNone/>
            </a:pPr>
            <a:r>
              <a:rPr lang="en-US" sz="1600" b="0" i="0" u="none" strike="noStrike" cap="none" dirty="0">
                <a:solidFill>
                  <a:srgbClr val="8FD0A8"/>
                </a:solidFill>
                <a:latin typeface="Consolas"/>
                <a:ea typeface="Consolas"/>
                <a:cs typeface="Consolas"/>
                <a:sym typeface="Consolas"/>
              </a:rPr>
              <a:t>driver</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7C8FA0"/>
              </a:buClr>
              <a:buSzPts val="1300"/>
              <a:buFont typeface="Consolas"/>
              <a:buNone/>
            </a:pP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78C0D0"/>
                </a:solidFill>
                <a:latin typeface="Consolas"/>
                <a:ea typeface="Consolas"/>
                <a:cs typeface="Consolas"/>
                <a:sym typeface="Consolas"/>
              </a:rPr>
              <a:t>torbeam</a:t>
            </a: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DCE7EF"/>
                </a:solidFill>
                <a:latin typeface="Consolas"/>
                <a:ea typeface="Consolas"/>
                <a:cs typeface="Consolas"/>
                <a:sym typeface="Consolas"/>
              </a:rPr>
              <a:t>waves_ec</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7C8FA0"/>
              </a:buClr>
              <a:buSzPts val="1300"/>
              <a:buFont typeface="Consolas"/>
              <a:buNone/>
            </a:pP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78C0D0"/>
                </a:solidFill>
                <a:latin typeface="Consolas"/>
                <a:ea typeface="Consolas"/>
                <a:cs typeface="Consolas"/>
                <a:sym typeface="Consolas"/>
              </a:rPr>
              <a:t>cyrano</a:t>
            </a: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DCE7EF"/>
                </a:solidFill>
                <a:latin typeface="Consolas"/>
                <a:ea typeface="Consolas"/>
                <a:cs typeface="Consolas"/>
                <a:sym typeface="Consolas"/>
              </a:rPr>
              <a:t>waves_ic</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7C8FA0"/>
              </a:buClr>
              <a:buSzPts val="1300"/>
              <a:buFont typeface="Consolas"/>
              <a:buNone/>
            </a:pP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78C0D0"/>
                </a:solidFill>
                <a:latin typeface="Consolas"/>
                <a:ea typeface="Consolas"/>
                <a:cs typeface="Consolas"/>
                <a:sym typeface="Consolas"/>
              </a:rPr>
              <a:t>merge_waves</a:t>
            </a: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DCE7EF"/>
                </a:solidFill>
                <a:latin typeface="Consolas"/>
                <a:ea typeface="Consolas"/>
                <a:cs typeface="Consolas"/>
                <a:sym typeface="Consolas"/>
              </a:rPr>
              <a:t>waves_merged</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7C8FA0"/>
              </a:buClr>
              <a:buSzPts val="1300"/>
              <a:buFont typeface="Consolas"/>
              <a:buNone/>
            </a:pP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78C0D0"/>
                </a:solidFill>
                <a:latin typeface="Consolas"/>
                <a:ea typeface="Consolas"/>
                <a:cs typeface="Consolas"/>
                <a:sym typeface="Consolas"/>
              </a:rPr>
              <a:t>fopla</a:t>
            </a:r>
            <a:r>
              <a:rPr lang="en-US" sz="1600" b="0" i="0" u="none" strike="noStrike" cap="none" dirty="0">
                <a:solidFill>
                  <a:srgbClr val="7C8FA0"/>
                </a:solidFill>
                <a:latin typeface="Consolas"/>
                <a:ea typeface="Consolas"/>
                <a:cs typeface="Consolas"/>
                <a:sym typeface="Consolas"/>
              </a:rPr>
              <a:t>              → </a:t>
            </a:r>
            <a:r>
              <a:rPr lang="en-US" sz="1600" b="0" i="0" u="none" strike="noStrike" cap="none" dirty="0">
                <a:solidFill>
                  <a:srgbClr val="DCE7EF"/>
                </a:solidFill>
                <a:latin typeface="Consolas"/>
                <a:ea typeface="Consolas"/>
                <a:cs typeface="Consolas"/>
                <a:sym typeface="Consolas"/>
              </a:rPr>
              <a:t>distributions</a:t>
            </a:r>
            <a:endParaRPr sz="16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rgbClr val="7C8FA0"/>
              </a:buClr>
              <a:buSzPts val="1300"/>
              <a:buFont typeface="Consolas"/>
              <a:buNone/>
            </a:pPr>
            <a:r>
              <a:rPr lang="en-US" sz="1600" b="0" i="0" u="none" strike="noStrike" cap="none" dirty="0">
                <a:solidFill>
                  <a:srgbClr val="7C8FA0"/>
                </a:solidFill>
                <a:latin typeface="Consolas"/>
                <a:ea typeface="Consolas"/>
                <a:cs typeface="Consolas"/>
                <a:sym typeface="Consolas"/>
              </a:rPr>
              <a:t>  └─ </a:t>
            </a:r>
            <a:r>
              <a:rPr lang="en-US" sz="1600" b="0" i="0" u="none" strike="noStrike" cap="none" dirty="0">
                <a:solidFill>
                  <a:srgbClr val="78C0D0"/>
                </a:solidFill>
                <a:latin typeface="Consolas"/>
                <a:ea typeface="Consolas"/>
                <a:cs typeface="Consolas"/>
                <a:sym typeface="Consolas"/>
              </a:rPr>
              <a:t>hcd2core_sources</a:t>
            </a:r>
            <a:r>
              <a:rPr lang="en-US" sz="1600" b="0" i="0" u="none" strike="noStrike" cap="none" dirty="0">
                <a:solidFill>
                  <a:srgbClr val="7C8FA0"/>
                </a:solidFill>
                <a:latin typeface="Consolas"/>
                <a:ea typeface="Consolas"/>
                <a:cs typeface="Consolas"/>
                <a:sym typeface="Consolas"/>
              </a:rPr>
              <a:t>   → </a:t>
            </a:r>
            <a:r>
              <a:rPr lang="en-US" sz="1600" b="0" i="0" u="none" strike="noStrike" cap="none" dirty="0" err="1">
                <a:solidFill>
                  <a:srgbClr val="DCE7EF"/>
                </a:solidFill>
                <a:latin typeface="Consolas"/>
                <a:ea typeface="Consolas"/>
                <a:cs typeface="Consolas"/>
                <a:sym typeface="Consolas"/>
              </a:rPr>
              <a:t>core_sources</a:t>
            </a:r>
            <a:endParaRPr sz="1600" b="0" i="0" u="none" strike="noStrike" cap="none" dirty="0">
              <a:solidFill>
                <a:schemeClr val="dk1"/>
              </a:solidFill>
              <a:latin typeface="Calibri"/>
              <a:ea typeface="Calibri"/>
              <a:cs typeface="Calibri"/>
              <a:sym typeface="Calibri"/>
            </a:endParaRPr>
          </a:p>
        </p:txBody>
      </p:sp>
      <p:sp>
        <p:nvSpPr>
          <p:cNvPr id="695" name="Google Shape;695;p24"/>
          <p:cNvSpPr/>
          <p:nvPr/>
        </p:nvSpPr>
        <p:spPr>
          <a:xfrm>
            <a:off x="7040880" y="1737360"/>
            <a:ext cx="4572000" cy="4023360"/>
          </a:xfrm>
          <a:prstGeom prst="rect">
            <a:avLst/>
          </a:prstGeom>
          <a:solidFill>
            <a:srgbClr val="F9EEDD"/>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4"/>
          <p:cNvSpPr/>
          <p:nvPr/>
        </p:nvSpPr>
        <p:spPr>
          <a:xfrm>
            <a:off x="7040880" y="1737360"/>
            <a:ext cx="64008" cy="4023360"/>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4"/>
          <p:cNvSpPr/>
          <p:nvPr/>
        </p:nvSpPr>
        <p:spPr>
          <a:xfrm>
            <a:off x="7260336" y="1901952"/>
            <a:ext cx="4206240" cy="310896"/>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500"/>
              <a:buFont typeface="Trebuchet MS"/>
              <a:buNone/>
            </a:pPr>
            <a:r>
              <a:rPr lang="en-US" sz="1500" b="1" i="0" u="none" strike="noStrike" cap="none">
                <a:solidFill>
                  <a:srgbClr val="8A560F"/>
                </a:solidFill>
                <a:latin typeface="Trebuchet MS"/>
                <a:ea typeface="Trebuchet MS"/>
                <a:cs typeface="Trebuchet MS"/>
                <a:sym typeface="Trebuchet MS"/>
              </a:rPr>
              <a:t>Notes</a:t>
            </a:r>
            <a:endParaRPr sz="1500" b="0" i="0" u="none" strike="noStrike" cap="none">
              <a:solidFill>
                <a:schemeClr val="dk1"/>
              </a:solidFill>
              <a:latin typeface="Calibri"/>
              <a:ea typeface="Calibri"/>
              <a:cs typeface="Calibri"/>
              <a:sym typeface="Calibri"/>
            </a:endParaRPr>
          </a:p>
        </p:txBody>
      </p:sp>
      <p:sp>
        <p:nvSpPr>
          <p:cNvPr id="698" name="Google Shape;698;p24"/>
          <p:cNvSpPr/>
          <p:nvPr/>
        </p:nvSpPr>
        <p:spPr>
          <a:xfrm>
            <a:off x="7260336" y="2304288"/>
            <a:ext cx="4151376" cy="3291840"/>
          </a:xfrm>
          <a:prstGeom prst="rect">
            <a:avLst/>
          </a:prstGeom>
          <a:noFill/>
          <a:ln>
            <a:noFill/>
          </a:ln>
        </p:spPr>
        <p:txBody>
          <a:bodyPr spcFirstLastPara="1" wrap="square" lIns="91425" tIns="45700" rIns="91425" bIns="45700" anchor="t" anchorCtr="0">
            <a:noAutofit/>
          </a:bodyPr>
          <a:lstStyle/>
          <a:p>
            <a:pPr marL="203200" marR="0" lvl="0" indent="-203200" algn="l" rtl="0">
              <a:lnSpc>
                <a:spcPct val="106000"/>
              </a:lnSpc>
              <a:spcBef>
                <a:spcPts val="0"/>
              </a:spcBef>
              <a:spcAft>
                <a:spcPts val="0"/>
              </a:spcAft>
              <a:buClr>
                <a:srgbClr val="1B3A57"/>
              </a:buClr>
              <a:buSzPts val="1300"/>
              <a:buFont typeface="Calibri"/>
              <a:buChar char="•"/>
            </a:pPr>
            <a:r>
              <a:rPr lang="en-US" b="0" i="0" u="none" strike="noStrike" cap="none" dirty="0">
                <a:solidFill>
                  <a:srgbClr val="1B3A57"/>
                </a:solidFill>
                <a:latin typeface="Calibri"/>
                <a:ea typeface="Calibri"/>
                <a:cs typeface="Calibri"/>
                <a:sym typeface="Calibri"/>
              </a:rPr>
              <a:t>One reuse corresponds to one time step.</a:t>
            </a:r>
            <a:endParaRPr b="0" i="0" u="none" strike="noStrike" cap="none" dirty="0">
              <a:solidFill>
                <a:schemeClr val="dk1"/>
              </a:solidFill>
              <a:latin typeface="Calibri"/>
              <a:ea typeface="Calibri"/>
              <a:cs typeface="Calibri"/>
              <a:sym typeface="Calibri"/>
            </a:endParaRPr>
          </a:p>
          <a:p>
            <a:pPr marL="203200" marR="0" lvl="0" indent="-203200" algn="l" rtl="0">
              <a:lnSpc>
                <a:spcPct val="106000"/>
              </a:lnSpc>
              <a:spcBef>
                <a:spcPts val="1000"/>
              </a:spcBef>
              <a:spcAft>
                <a:spcPts val="0"/>
              </a:spcAft>
              <a:buClr>
                <a:srgbClr val="1B3A57"/>
              </a:buClr>
              <a:buSzPts val="1300"/>
              <a:buFont typeface="Calibri"/>
              <a:buChar char="•"/>
            </a:pPr>
            <a:r>
              <a:rPr lang="en-US" b="0" i="0" u="none" strike="noStrike" cap="none" dirty="0">
                <a:solidFill>
                  <a:srgbClr val="1B3A57"/>
                </a:solidFill>
                <a:latin typeface="Calibri"/>
                <a:ea typeface="Calibri"/>
                <a:cs typeface="Calibri"/>
                <a:sym typeface="Calibri"/>
              </a:rPr>
              <a:t>The driver sends IDS to all connected actors.</a:t>
            </a:r>
            <a:endParaRPr b="0" i="0" u="none" strike="noStrike" cap="none" dirty="0">
              <a:solidFill>
                <a:schemeClr val="dk1"/>
              </a:solidFill>
              <a:latin typeface="Calibri"/>
              <a:ea typeface="Calibri"/>
              <a:cs typeface="Calibri"/>
              <a:sym typeface="Calibri"/>
            </a:endParaRPr>
          </a:p>
          <a:p>
            <a:pPr marL="203200" marR="0" lvl="0" indent="-203200" algn="l" rtl="0">
              <a:lnSpc>
                <a:spcPct val="106000"/>
              </a:lnSpc>
              <a:spcBef>
                <a:spcPts val="1000"/>
              </a:spcBef>
              <a:spcAft>
                <a:spcPts val="0"/>
              </a:spcAft>
              <a:buClr>
                <a:srgbClr val="1B3A57"/>
              </a:buClr>
              <a:buSzPts val="1300"/>
              <a:buFont typeface="Calibri"/>
              <a:buChar char="•"/>
            </a:pPr>
            <a:r>
              <a:rPr lang="en-US" b="0" i="0" u="none" strike="noStrike" cap="none" dirty="0">
                <a:solidFill>
                  <a:srgbClr val="1B3A57"/>
                </a:solidFill>
                <a:latin typeface="Calibri"/>
                <a:ea typeface="Calibri"/>
                <a:cs typeface="Calibri"/>
                <a:sym typeface="Calibri"/>
              </a:rPr>
              <a:t>Active actors are inferred from the connected ports.</a:t>
            </a:r>
            <a:endParaRPr b="0" i="0" u="none" strike="noStrike" cap="none" dirty="0">
              <a:solidFill>
                <a:schemeClr val="dk1"/>
              </a:solidFill>
              <a:latin typeface="Calibri"/>
              <a:ea typeface="Calibri"/>
              <a:cs typeface="Calibri"/>
              <a:sym typeface="Calibri"/>
            </a:endParaRPr>
          </a:p>
          <a:p>
            <a:pPr marL="203200" marR="0" lvl="0" indent="-203200" algn="l" rtl="0">
              <a:lnSpc>
                <a:spcPct val="106000"/>
              </a:lnSpc>
              <a:spcBef>
                <a:spcPts val="1000"/>
              </a:spcBef>
              <a:spcAft>
                <a:spcPts val="0"/>
              </a:spcAft>
              <a:buClr>
                <a:srgbClr val="1B3A57"/>
              </a:buClr>
              <a:buSzPts val="1300"/>
              <a:buFont typeface="Calibri"/>
              <a:buChar char="•"/>
            </a:pPr>
            <a:r>
              <a:rPr lang="en-US" b="0" i="0" u="none" strike="noStrike" cap="none" dirty="0">
                <a:solidFill>
                  <a:srgbClr val="1B3A57"/>
                </a:solidFill>
                <a:latin typeface="Calibri"/>
                <a:ea typeface="Calibri"/>
                <a:cs typeface="Calibri"/>
                <a:sym typeface="Calibri"/>
              </a:rPr>
              <a:t>Each actor is an independent MUSCLE3 component (a *_m3.exe executable).</a:t>
            </a:r>
            <a:endParaRPr b="0" i="0" u="none" strike="noStrike" cap="none" dirty="0">
              <a:solidFill>
                <a:schemeClr val="dk1"/>
              </a:solidFill>
              <a:latin typeface="Calibri"/>
              <a:ea typeface="Calibri"/>
              <a:cs typeface="Calibri"/>
              <a:sym typeface="Calibri"/>
            </a:endParaRPr>
          </a:p>
        </p:txBody>
      </p:sp>
      <p:sp>
        <p:nvSpPr>
          <p:cNvPr id="699" name="Google Shape;699;p24"/>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700" name="Google Shape;700;p24"/>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23</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25"/>
          <p:cNvSpPr/>
          <p:nvPr/>
        </p:nvSpPr>
        <p:spPr>
          <a:xfrm>
            <a:off x="548640" y="493776"/>
            <a:ext cx="155448" cy="155448"/>
          </a:xfrm>
          <a:prstGeom prst="rect">
            <a:avLst/>
          </a:prstGeom>
          <a:solidFill>
            <a:srgbClr val="6C3D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5"/>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6C3DB5"/>
              </a:buClr>
              <a:buSzPts val="1200"/>
              <a:buFont typeface="Trebuchet MS"/>
              <a:buNone/>
            </a:pPr>
            <a:r>
              <a:rPr lang="en-US" sz="1200" b="1" i="0" u="none" strike="noStrike" cap="none">
                <a:solidFill>
                  <a:srgbClr val="6C3DB5"/>
                </a:solidFill>
                <a:latin typeface="Trebuchet MS"/>
                <a:ea typeface="Trebuchet MS"/>
                <a:cs typeface="Trebuchet MS"/>
                <a:sym typeface="Trebuchet MS"/>
              </a:rPr>
              <a:t>APPENDIX · A4</a:t>
            </a:r>
            <a:endParaRPr sz="1200" b="0" i="0" u="none" strike="noStrike" cap="none">
              <a:solidFill>
                <a:schemeClr val="dk1"/>
              </a:solidFill>
              <a:latin typeface="Calibri"/>
              <a:ea typeface="Calibri"/>
              <a:cs typeface="Calibri"/>
              <a:sym typeface="Calibri"/>
            </a:endParaRPr>
          </a:p>
        </p:txBody>
      </p:sp>
      <p:sp>
        <p:nvSpPr>
          <p:cNvPr id="708" name="Google Shape;708;p25"/>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Troubleshooting Notes</a:t>
            </a:r>
            <a:endParaRPr sz="2700" b="0" i="0" u="none" strike="noStrike" cap="none">
              <a:solidFill>
                <a:schemeClr val="dk1"/>
              </a:solidFill>
              <a:latin typeface="Calibri"/>
              <a:ea typeface="Calibri"/>
              <a:cs typeface="Calibri"/>
              <a:sym typeface="Calibri"/>
            </a:endParaRPr>
          </a:p>
        </p:txBody>
      </p:sp>
      <p:graphicFrame>
        <p:nvGraphicFramePr>
          <p:cNvPr id="709" name="Google Shape;709;p25"/>
          <p:cNvGraphicFramePr/>
          <p:nvPr/>
        </p:nvGraphicFramePr>
        <p:xfrm>
          <a:off x="548640" y="1920240"/>
          <a:ext cx="11064250" cy="4251925"/>
        </p:xfrm>
        <a:graphic>
          <a:graphicData uri="http://schemas.openxmlformats.org/drawingml/2006/table">
            <a:tbl>
              <a:tblPr>
                <a:noFill/>
              </a:tblPr>
              <a:tblGrid>
                <a:gridCol w="4572000">
                  <a:extLst>
                    <a:ext uri="{9D8B030D-6E8A-4147-A177-3AD203B41FA5}">
                      <a16:colId xmlns:a16="http://schemas.microsoft.com/office/drawing/2014/main" val="20000"/>
                    </a:ext>
                  </a:extLst>
                </a:gridCol>
                <a:gridCol w="6492250">
                  <a:extLst>
                    <a:ext uri="{9D8B030D-6E8A-4147-A177-3AD203B41FA5}">
                      <a16:colId xmlns:a16="http://schemas.microsoft.com/office/drawing/2014/main" val="20001"/>
                    </a:ext>
                  </a:extLst>
                </a:gridCol>
              </a:tblGrid>
              <a:tr h="502925">
                <a:tc>
                  <a:txBody>
                    <a:bodyPr/>
                    <a:lstStyle/>
                    <a:p>
                      <a:pPr marL="0" marR="0" lvl="0" indent="0" algn="l" rtl="0">
                        <a:spcBef>
                          <a:spcPts val="0"/>
                        </a:spcBef>
                        <a:spcAft>
                          <a:spcPts val="0"/>
                        </a:spcAft>
                        <a:buClr>
                          <a:srgbClr val="FFFFFF"/>
                        </a:buClr>
                        <a:buSzPts val="1300"/>
                        <a:buFont typeface="Trebuchet MS"/>
                        <a:buNone/>
                      </a:pPr>
                      <a:r>
                        <a:rPr lang="en-US" sz="1600" b="1" u="none" strike="noStrike" cap="none">
                          <a:solidFill>
                            <a:srgbClr val="FFFFFF"/>
                          </a:solidFill>
                          <a:latin typeface="Trebuchet MS"/>
                          <a:ea typeface="Trebuchet MS"/>
                          <a:cs typeface="Trebuchet MS"/>
                          <a:sym typeface="Trebuchet MS"/>
                        </a:rPr>
                        <a:t>Symptom</a:t>
                      </a:r>
                      <a:endParaRPr sz="1600" u="none" strike="noStrike" cap="none">
                        <a:latin typeface="Trebuchet MS"/>
                        <a:ea typeface="Trebuchet MS"/>
                        <a:cs typeface="Trebuchet MS"/>
                        <a:sym typeface="Trebuchet MS"/>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B5701B"/>
                    </a:solidFill>
                  </a:tcPr>
                </a:tc>
                <a:tc>
                  <a:txBody>
                    <a:bodyPr/>
                    <a:lstStyle/>
                    <a:p>
                      <a:pPr marL="0" marR="0" lvl="0" indent="0" algn="l" rtl="0">
                        <a:spcBef>
                          <a:spcPts val="0"/>
                        </a:spcBef>
                        <a:spcAft>
                          <a:spcPts val="0"/>
                        </a:spcAft>
                        <a:buClr>
                          <a:srgbClr val="FFFFFF"/>
                        </a:buClr>
                        <a:buSzPts val="1300"/>
                        <a:buFont typeface="Trebuchet MS"/>
                        <a:buNone/>
                      </a:pPr>
                      <a:r>
                        <a:rPr lang="en-US" sz="1600" b="1" u="none" strike="noStrike" cap="none">
                          <a:solidFill>
                            <a:srgbClr val="FFFFFF"/>
                          </a:solidFill>
                          <a:latin typeface="Trebuchet MS"/>
                          <a:ea typeface="Trebuchet MS"/>
                          <a:cs typeface="Trebuchet MS"/>
                          <a:sym typeface="Trebuchet MS"/>
                        </a:rPr>
                        <a:t>Check / action</a:t>
                      </a:r>
                      <a:endParaRPr sz="1600" u="none" strike="noStrike" cap="none">
                        <a:latin typeface="Trebuchet MS"/>
                        <a:ea typeface="Trebuchet MS"/>
                        <a:cs typeface="Trebuchet MS"/>
                        <a:sym typeface="Trebuchet MS"/>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B5701B"/>
                    </a:solidFill>
                  </a:tcPr>
                </a:tc>
                <a:extLst>
                  <a:ext uri="{0D108BD9-81ED-4DB2-BD59-A6C34878D82A}">
                    <a16:rowId xmlns:a16="http://schemas.microsoft.com/office/drawing/2014/main" val="10000"/>
                  </a:ext>
                </a:extLst>
              </a:tr>
              <a:tr h="749800">
                <a:tc>
                  <a:txBody>
                    <a:bodyPr/>
                    <a:lstStyle/>
                    <a:p>
                      <a:pPr marL="0" marR="0" lvl="0" indent="0" algn="l" rtl="0">
                        <a:spcBef>
                          <a:spcPts val="0"/>
                        </a:spcBef>
                        <a:spcAft>
                          <a:spcPts val="0"/>
                        </a:spcAft>
                        <a:buClr>
                          <a:srgbClr val="8A560F"/>
                        </a:buClr>
                        <a:buSzPts val="1250"/>
                        <a:buFont typeface="Calibri"/>
                        <a:buNone/>
                      </a:pPr>
                      <a:r>
                        <a:rPr lang="en-US" sz="1600" b="1" u="none" strike="noStrike" cap="none" dirty="0">
                          <a:solidFill>
                            <a:srgbClr val="8A560F"/>
                          </a:solidFill>
                          <a:latin typeface="Calibri"/>
                          <a:ea typeface="Calibri"/>
                          <a:cs typeface="Calibri"/>
                          <a:sym typeface="Calibri"/>
                        </a:rPr>
                        <a:t>An IDS is empty</a:t>
                      </a:r>
                      <a:endParaRPr sz="1600" u="none" strike="noStrike" cap="none" dirty="0">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3A57"/>
                        </a:buClr>
                        <a:buSzPts val="1250"/>
                        <a:buFont typeface="Calibri"/>
                        <a:buNone/>
                      </a:pPr>
                      <a:r>
                        <a:rPr lang="en-US" sz="1600" u="none" strike="noStrike" cap="none">
                          <a:solidFill>
                            <a:srgbClr val="1B3A57"/>
                          </a:solidFill>
                          <a:latin typeface="Calibri"/>
                          <a:ea typeface="Calibri"/>
                          <a:cs typeface="Calibri"/>
                          <a:sym typeface="Calibri"/>
                        </a:rPr>
                        <a:t>The workflow may send a minimal serializable IDS placeholder.</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49800">
                <a:tc>
                  <a:txBody>
                    <a:bodyPr/>
                    <a:lstStyle/>
                    <a:p>
                      <a:pPr marL="0" marR="0" lvl="0" indent="0" algn="l" rtl="0">
                        <a:spcBef>
                          <a:spcPts val="0"/>
                        </a:spcBef>
                        <a:spcAft>
                          <a:spcPts val="0"/>
                        </a:spcAft>
                        <a:buClr>
                          <a:srgbClr val="8A560F"/>
                        </a:buClr>
                        <a:buSzPts val="1250"/>
                        <a:buFont typeface="Calibri"/>
                        <a:buNone/>
                      </a:pPr>
                      <a:r>
                        <a:rPr lang="en-US" sz="1600" b="1" u="none" strike="noStrike" cap="none">
                          <a:solidFill>
                            <a:srgbClr val="8A560F"/>
                          </a:solidFill>
                          <a:latin typeface="Calibri"/>
                          <a:ea typeface="Calibri"/>
                          <a:cs typeface="Calibri"/>
                          <a:sym typeface="Calibri"/>
                        </a:rPr>
                        <a:t>An output IDS was not produced in a slice</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BF4EA"/>
                    </a:solidFill>
                  </a:tcPr>
                </a:tc>
                <a:tc>
                  <a:txBody>
                    <a:bodyPr/>
                    <a:lstStyle/>
                    <a:p>
                      <a:pPr marL="0" marR="0" lvl="0" indent="0" algn="l" rtl="0">
                        <a:spcBef>
                          <a:spcPts val="0"/>
                        </a:spcBef>
                        <a:spcAft>
                          <a:spcPts val="0"/>
                        </a:spcAft>
                        <a:buClr>
                          <a:srgbClr val="1B3A57"/>
                        </a:buClr>
                        <a:buSzPts val="1250"/>
                        <a:buFont typeface="Calibri"/>
                        <a:buNone/>
                      </a:pPr>
                      <a:r>
                        <a:rPr lang="en-US" sz="1600" u="none" strike="noStrike" cap="none">
                          <a:solidFill>
                            <a:srgbClr val="1B3A57"/>
                          </a:solidFill>
                          <a:latin typeface="Calibri"/>
                          <a:ea typeface="Calibri"/>
                          <a:cs typeface="Calibri"/>
                          <a:sym typeface="Calibri"/>
                        </a:rPr>
                        <a:t>It may be marked invalid to avoid writing wrong data.</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BF4EA"/>
                    </a:solidFill>
                  </a:tcPr>
                </a:tc>
                <a:extLst>
                  <a:ext uri="{0D108BD9-81ED-4DB2-BD59-A6C34878D82A}">
                    <a16:rowId xmlns:a16="http://schemas.microsoft.com/office/drawing/2014/main" val="10002"/>
                  </a:ext>
                </a:extLst>
              </a:tr>
              <a:tr h="749800">
                <a:tc>
                  <a:txBody>
                    <a:bodyPr/>
                    <a:lstStyle/>
                    <a:p>
                      <a:pPr marL="0" marR="0" lvl="0" indent="0" algn="l" rtl="0">
                        <a:spcBef>
                          <a:spcPts val="0"/>
                        </a:spcBef>
                        <a:spcAft>
                          <a:spcPts val="0"/>
                        </a:spcAft>
                        <a:buClr>
                          <a:srgbClr val="8A560F"/>
                        </a:buClr>
                        <a:buSzPts val="1250"/>
                        <a:buFont typeface="Calibri"/>
                        <a:buNone/>
                      </a:pPr>
                      <a:r>
                        <a:rPr lang="en-US" sz="1600" b="1" u="none" strike="noStrike" cap="none">
                          <a:solidFill>
                            <a:srgbClr val="8A560F"/>
                          </a:solidFill>
                          <a:latin typeface="Calibri"/>
                          <a:ea typeface="Calibri"/>
                          <a:cs typeface="Calibri"/>
                          <a:sym typeface="Calibri"/>
                        </a:rPr>
                        <a:t>Pure M3 fails immediately</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3A57"/>
                        </a:buClr>
                        <a:buSzPts val="1250"/>
                        <a:buFont typeface="Calibri"/>
                        <a:buNone/>
                      </a:pPr>
                      <a:r>
                        <a:rPr lang="en-US" sz="1600" u="none" strike="noStrike" cap="none">
                          <a:solidFill>
                            <a:srgbClr val="1B3A57"/>
                          </a:solidFill>
                          <a:latin typeface="Calibri"/>
                          <a:ea typeface="Calibri"/>
                          <a:cs typeface="Calibri"/>
                          <a:sym typeface="Calibri"/>
                        </a:rPr>
                        <a:t>Check hardcoded actor executable paths and ACTOR_FOLDER.</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49800">
                <a:tc>
                  <a:txBody>
                    <a:bodyPr/>
                    <a:lstStyle/>
                    <a:p>
                      <a:pPr marL="0" marR="0" lvl="0" indent="0" algn="l" rtl="0">
                        <a:spcBef>
                          <a:spcPts val="0"/>
                        </a:spcBef>
                        <a:spcAft>
                          <a:spcPts val="0"/>
                        </a:spcAft>
                        <a:buClr>
                          <a:srgbClr val="8A560F"/>
                        </a:buClr>
                        <a:buSzPts val="1250"/>
                        <a:buFont typeface="Calibri"/>
                        <a:buNone/>
                      </a:pPr>
                      <a:r>
                        <a:rPr lang="en-US" sz="1600" b="1" u="none" strike="noStrike" cap="none">
                          <a:solidFill>
                            <a:srgbClr val="8A560F"/>
                          </a:solidFill>
                          <a:latin typeface="Calibri"/>
                          <a:ea typeface="Calibri"/>
                          <a:cs typeface="Calibri"/>
                          <a:sym typeface="Calibri"/>
                        </a:rPr>
                        <a:t>FOPLA fails on equilibrium geometry / radius</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BF4EA"/>
                    </a:solidFill>
                  </a:tcPr>
                </a:tc>
                <a:tc>
                  <a:txBody>
                    <a:bodyPr/>
                    <a:lstStyle/>
                    <a:p>
                      <a:pPr marL="0" marR="0" lvl="0" indent="0" algn="l" rtl="0">
                        <a:spcBef>
                          <a:spcPts val="0"/>
                        </a:spcBef>
                        <a:spcAft>
                          <a:spcPts val="0"/>
                        </a:spcAft>
                        <a:buClr>
                          <a:srgbClr val="1B3A57"/>
                        </a:buClr>
                        <a:buSzPts val="1250"/>
                        <a:buFont typeface="Calibri"/>
                        <a:buNone/>
                      </a:pPr>
                      <a:r>
                        <a:rPr lang="en-US" sz="1600" u="none" strike="noStrike" cap="none">
                          <a:solidFill>
                            <a:srgbClr val="1B3A57"/>
                          </a:solidFill>
                          <a:latin typeface="Calibri"/>
                          <a:ea typeface="Calibri"/>
                          <a:cs typeface="Calibri"/>
                          <a:sym typeface="Calibri"/>
                        </a:rPr>
                        <a:t>Check rho_tor and toroidal-flux fields.</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BF4EA"/>
                    </a:solidFill>
                  </a:tcPr>
                </a:tc>
                <a:extLst>
                  <a:ext uri="{0D108BD9-81ED-4DB2-BD59-A6C34878D82A}">
                    <a16:rowId xmlns:a16="http://schemas.microsoft.com/office/drawing/2014/main" val="10004"/>
                  </a:ext>
                </a:extLst>
              </a:tr>
              <a:tr h="749800">
                <a:tc>
                  <a:txBody>
                    <a:bodyPr/>
                    <a:lstStyle/>
                    <a:p>
                      <a:pPr marL="0" marR="0" lvl="0" indent="0" algn="l" rtl="0">
                        <a:spcBef>
                          <a:spcPts val="0"/>
                        </a:spcBef>
                        <a:spcAft>
                          <a:spcPts val="0"/>
                        </a:spcAft>
                        <a:buClr>
                          <a:srgbClr val="8A560F"/>
                        </a:buClr>
                        <a:buSzPts val="1250"/>
                        <a:buFont typeface="Calibri"/>
                        <a:buNone/>
                      </a:pPr>
                      <a:r>
                        <a:rPr lang="en-US" sz="1600" b="1" u="none" strike="noStrike" cap="none">
                          <a:solidFill>
                            <a:srgbClr val="8A560F"/>
                          </a:solidFill>
                          <a:latin typeface="Calibri"/>
                          <a:ea typeface="Calibri"/>
                          <a:cs typeface="Calibri"/>
                          <a:sym typeface="Calibri"/>
                        </a:rPr>
                        <a:t>CYRANO toroidal modes look wrong</a:t>
                      </a:r>
                      <a:endParaRPr sz="1600" u="none" strike="noStrike" cap="none">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1B3A57"/>
                        </a:buClr>
                        <a:buSzPts val="1250"/>
                        <a:buFont typeface="Calibri"/>
                        <a:buNone/>
                      </a:pPr>
                      <a:r>
                        <a:rPr lang="en-US" sz="1600" u="none" strike="noStrike" cap="none" dirty="0">
                          <a:solidFill>
                            <a:srgbClr val="1B3A57"/>
                          </a:solidFill>
                          <a:latin typeface="Calibri"/>
                          <a:ea typeface="Calibri"/>
                          <a:cs typeface="Calibri"/>
                          <a:sym typeface="Calibri"/>
                        </a:rPr>
                        <a:t>Check the sign convention for </a:t>
                      </a:r>
                      <a:r>
                        <a:rPr lang="en-US" sz="1600" u="none" strike="noStrike" cap="none" dirty="0" err="1">
                          <a:solidFill>
                            <a:srgbClr val="1B3A57"/>
                          </a:solidFill>
                          <a:latin typeface="Calibri"/>
                          <a:ea typeface="Calibri"/>
                          <a:cs typeface="Calibri"/>
                          <a:sym typeface="Calibri"/>
                        </a:rPr>
                        <a:t>Ntor</a:t>
                      </a:r>
                      <a:r>
                        <a:rPr lang="en-US" sz="1600" u="none" strike="noStrike" cap="none" dirty="0">
                          <a:solidFill>
                            <a:srgbClr val="1B3A57"/>
                          </a:solidFill>
                          <a:latin typeface="Calibri"/>
                          <a:ea typeface="Calibri"/>
                          <a:cs typeface="Calibri"/>
                          <a:sym typeface="Calibri"/>
                        </a:rPr>
                        <a:t> and </a:t>
                      </a:r>
                      <a:r>
                        <a:rPr lang="en-US" sz="1600" u="none" strike="noStrike" cap="none" dirty="0" err="1">
                          <a:solidFill>
                            <a:srgbClr val="1B3A57"/>
                          </a:solidFill>
                          <a:latin typeface="Calibri"/>
                          <a:ea typeface="Calibri"/>
                          <a:cs typeface="Calibri"/>
                          <a:sym typeface="Calibri"/>
                        </a:rPr>
                        <a:t>waves.n_phi</a:t>
                      </a:r>
                      <a:r>
                        <a:rPr lang="en-US" sz="1600" u="none" strike="noStrike" cap="none" dirty="0">
                          <a:solidFill>
                            <a:srgbClr val="1B3A57"/>
                          </a:solidFill>
                          <a:latin typeface="Calibri"/>
                          <a:ea typeface="Calibri"/>
                          <a:cs typeface="Calibri"/>
                          <a:sym typeface="Calibri"/>
                        </a:rPr>
                        <a:t>.</a:t>
                      </a:r>
                      <a:endParaRPr sz="1600" u="none" strike="noStrike" cap="none" dirty="0">
                        <a:latin typeface="Calibri"/>
                        <a:ea typeface="Calibri"/>
                        <a:cs typeface="Calibri"/>
                        <a:sym typeface="Calibri"/>
                      </a:endParaRPr>
                    </a:p>
                  </a:txBody>
                  <a:tcPr marL="114300" marR="114300" marT="50800" marB="50800" anchor="ctr">
                    <a:lnL w="9525" cap="flat" cmpd="sng">
                      <a:solidFill>
                        <a:srgbClr val="D7DEE5"/>
                      </a:solidFill>
                      <a:prstDash val="solid"/>
                      <a:round/>
                      <a:headEnd type="none" w="sm" len="sm"/>
                      <a:tailEnd type="none" w="sm" len="sm"/>
                    </a:lnL>
                    <a:lnR w="9525" cap="flat" cmpd="sng">
                      <a:solidFill>
                        <a:srgbClr val="D7DEE5"/>
                      </a:solidFill>
                      <a:prstDash val="solid"/>
                      <a:round/>
                      <a:headEnd type="none" w="sm" len="sm"/>
                      <a:tailEnd type="none" w="sm" len="sm"/>
                    </a:lnR>
                    <a:lnT w="9525" cap="flat" cmpd="sng">
                      <a:solidFill>
                        <a:srgbClr val="D7DEE5"/>
                      </a:solidFill>
                      <a:prstDash val="solid"/>
                      <a:round/>
                      <a:headEnd type="none" w="sm" len="sm"/>
                      <a:tailEnd type="none" w="sm" len="sm"/>
                    </a:lnT>
                    <a:lnB w="9525" cap="flat" cmpd="sng">
                      <a:solidFill>
                        <a:srgbClr val="D7DEE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710" name="Google Shape;710;p25"/>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24</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548640" y="493776"/>
            <a:ext cx="155448" cy="155448"/>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C7293"/>
              </a:buClr>
              <a:buSzPts val="1200"/>
              <a:buFont typeface="Trebuchet MS"/>
              <a:buNone/>
            </a:pPr>
            <a:r>
              <a:rPr lang="en-US" sz="1200" b="1" i="0" u="none" strike="noStrike" cap="none">
                <a:solidFill>
                  <a:srgbClr val="1C7293"/>
                </a:solidFill>
                <a:latin typeface="Trebuchet MS"/>
                <a:ea typeface="Trebuchet MS"/>
                <a:cs typeface="Trebuchet MS"/>
                <a:sym typeface="Trebuchet MS"/>
              </a:rPr>
              <a:t>ARCHITECTURE · HYBRID M3</a:t>
            </a:r>
            <a:endParaRPr sz="1200" b="0" i="0" u="none" strike="noStrike" cap="none">
              <a:solidFill>
                <a:schemeClr val="dk1"/>
              </a:solidFill>
              <a:latin typeface="Calibri"/>
              <a:ea typeface="Calibri"/>
              <a:cs typeface="Calibri"/>
              <a:sym typeface="Calibri"/>
            </a:endParaRPr>
          </a:p>
        </p:txBody>
      </p:sp>
      <p:sp>
        <p:nvSpPr>
          <p:cNvPr id="195" name="Google Shape;195;p8"/>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Hybrid M3: HCD-WF as a MUSCLE3 Component</a:t>
            </a:r>
            <a:endParaRPr sz="2700" b="0" i="0" u="none" strike="noStrike" cap="none">
              <a:solidFill>
                <a:schemeClr val="dk1"/>
              </a:solidFill>
              <a:latin typeface="Calibri"/>
              <a:ea typeface="Calibri"/>
              <a:cs typeface="Calibri"/>
              <a:sym typeface="Calibri"/>
            </a:endParaRPr>
          </a:p>
        </p:txBody>
      </p:sp>
      <p:sp>
        <p:nvSpPr>
          <p:cNvPr id="196" name="Google Shape;196;p8"/>
          <p:cNvSpPr/>
          <p:nvPr/>
        </p:nvSpPr>
        <p:spPr>
          <a:xfrm>
            <a:off x="548640" y="1691640"/>
            <a:ext cx="6720840" cy="4343400"/>
          </a:xfrm>
          <a:prstGeom prst="rect">
            <a:avLst/>
          </a:prstGeom>
          <a:solidFill>
            <a:srgbClr val="F1F6F9"/>
          </a:solidFill>
          <a:ln w="15875" cap="flat" cmpd="sng">
            <a:solidFill>
              <a:srgbClr val="BDD9E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548640" y="1764792"/>
            <a:ext cx="6720840" cy="27432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C7293"/>
              </a:buClr>
              <a:buSzPts val="1100"/>
              <a:buFont typeface="Trebuchet MS"/>
              <a:buNone/>
            </a:pPr>
            <a:r>
              <a:rPr lang="en-US" sz="1100" b="1" i="0" u="none" strike="noStrike" cap="none">
                <a:solidFill>
                  <a:srgbClr val="1C7293"/>
                </a:solidFill>
                <a:latin typeface="Trebuchet MS"/>
                <a:ea typeface="Trebuchet MS"/>
                <a:cs typeface="Trebuchet MS"/>
                <a:sym typeface="Trebuchet MS"/>
              </a:rPr>
              <a:t>MUSCLE3  MANAGER</a:t>
            </a:r>
            <a:endParaRPr sz="1100" b="0" i="0" u="none" strike="noStrike" cap="none">
              <a:solidFill>
                <a:schemeClr val="dk1"/>
              </a:solidFill>
              <a:latin typeface="Calibri"/>
              <a:ea typeface="Calibri"/>
              <a:cs typeface="Calibri"/>
              <a:sym typeface="Calibri"/>
            </a:endParaRPr>
          </a:p>
        </p:txBody>
      </p:sp>
      <p:sp>
        <p:nvSpPr>
          <p:cNvPr id="198" name="Google Shape;198;p8"/>
          <p:cNvSpPr/>
          <p:nvPr/>
        </p:nvSpPr>
        <p:spPr>
          <a:xfrm>
            <a:off x="841248" y="2112264"/>
            <a:ext cx="6135624" cy="1371600"/>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41248" y="2112264"/>
            <a:ext cx="64008" cy="1371600"/>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024128" y="2221992"/>
            <a:ext cx="5769864"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350"/>
              <a:buFont typeface="Consolas"/>
              <a:buNone/>
            </a:pPr>
            <a:r>
              <a:rPr lang="en-US" sz="1350" b="1" i="0" u="none" strike="noStrike" cap="none">
                <a:solidFill>
                  <a:srgbClr val="10455B"/>
                </a:solidFill>
                <a:latin typeface="Consolas"/>
                <a:ea typeface="Consolas"/>
                <a:cs typeface="Consolas"/>
                <a:sym typeface="Consolas"/>
              </a:rPr>
              <a:t>workflow_driver.py</a:t>
            </a:r>
            <a:r>
              <a:rPr lang="en-US" sz="1350" b="0" i="0" u="none" strike="noStrike" cap="none">
                <a:solidFill>
                  <a:srgbClr val="5C6B7A"/>
                </a:solidFill>
                <a:latin typeface="Calibri"/>
                <a:ea typeface="Calibri"/>
                <a:cs typeface="Calibri"/>
                <a:sym typeface="Calibri"/>
              </a:rPr>
              <a:t>   — macro</a:t>
            </a:r>
            <a:endParaRPr sz="1350" b="0" i="0" u="none" strike="noStrike" cap="none">
              <a:solidFill>
                <a:schemeClr val="dk1"/>
              </a:solidFill>
              <a:latin typeface="Calibri"/>
              <a:ea typeface="Calibri"/>
              <a:cs typeface="Calibri"/>
              <a:sym typeface="Calibri"/>
            </a:endParaRPr>
          </a:p>
        </p:txBody>
      </p:sp>
      <p:sp>
        <p:nvSpPr>
          <p:cNvPr id="201" name="Google Shape;201;p8"/>
          <p:cNvSpPr/>
          <p:nvPr/>
        </p:nvSpPr>
        <p:spPr>
          <a:xfrm>
            <a:off x="1024128" y="2532888"/>
            <a:ext cx="5769864" cy="9144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Clr>
                <a:srgbClr val="1B3A57"/>
              </a:buClr>
              <a:buSzPts val="1100"/>
              <a:buFont typeface="Calibri"/>
              <a:buNone/>
            </a:pPr>
            <a:r>
              <a:rPr lang="en-US" sz="1100" b="0" i="0" u="none" strike="noStrike" cap="none">
                <a:solidFill>
                  <a:srgbClr val="1B3A57"/>
                </a:solidFill>
                <a:latin typeface="Calibri"/>
                <a:ea typeface="Calibri"/>
                <a:cs typeface="Calibri"/>
                <a:sym typeface="Calibri"/>
              </a:rPr>
              <a:t>opens input / output / machine databases  ·  controls global time loop  ·  reads IDS slices  ·  serializes IDS and sends through M3 ports  ·  receives output IDS and writes the database</a:t>
            </a:r>
            <a:endParaRPr sz="1100" b="0" i="0" u="none" strike="noStrike" cap="none">
              <a:solidFill>
                <a:schemeClr val="dk1"/>
              </a:solidFill>
              <a:latin typeface="Calibri"/>
              <a:ea typeface="Calibri"/>
              <a:cs typeface="Calibri"/>
              <a:sym typeface="Calibri"/>
            </a:endParaRPr>
          </a:p>
        </p:txBody>
      </p:sp>
      <p:cxnSp>
        <p:nvCxnSpPr>
          <p:cNvPr id="202" name="Google Shape;202;p8"/>
          <p:cNvCxnSpPr/>
          <p:nvPr/>
        </p:nvCxnSpPr>
        <p:spPr>
          <a:xfrm>
            <a:off x="2304288" y="3593592"/>
            <a:ext cx="0" cy="457200"/>
          </a:xfrm>
          <a:prstGeom prst="straightConnector1">
            <a:avLst/>
          </a:prstGeom>
          <a:noFill/>
          <a:ln w="22225" cap="flat" cmpd="sng">
            <a:solidFill>
              <a:srgbClr val="1C7293"/>
            </a:solidFill>
            <a:prstDash val="solid"/>
            <a:round/>
            <a:headEnd type="none" w="sm" len="sm"/>
            <a:tailEnd type="triangle" w="med" len="med"/>
          </a:ln>
        </p:spPr>
      </p:cxnSp>
      <p:cxnSp>
        <p:nvCxnSpPr>
          <p:cNvPr id="203" name="Google Shape;203;p8"/>
          <p:cNvCxnSpPr/>
          <p:nvPr/>
        </p:nvCxnSpPr>
        <p:spPr>
          <a:xfrm rot="10800000">
            <a:off x="5513832" y="3593592"/>
            <a:ext cx="0" cy="457200"/>
          </a:xfrm>
          <a:prstGeom prst="straightConnector1">
            <a:avLst/>
          </a:prstGeom>
          <a:noFill/>
          <a:ln w="22225" cap="flat" cmpd="sng">
            <a:solidFill>
              <a:srgbClr val="1C7293"/>
            </a:solidFill>
            <a:prstDash val="solid"/>
            <a:round/>
            <a:headEnd type="none" w="sm" len="sm"/>
            <a:tailEnd type="triangle" w="med" len="med"/>
          </a:ln>
        </p:spPr>
      </p:cxnSp>
      <p:sp>
        <p:nvSpPr>
          <p:cNvPr id="204" name="Google Shape;204;p8"/>
          <p:cNvSpPr/>
          <p:nvPr/>
        </p:nvSpPr>
        <p:spPr>
          <a:xfrm>
            <a:off x="841248" y="3639312"/>
            <a:ext cx="6135624" cy="36576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C7293"/>
              </a:buClr>
              <a:buSzPts val="950"/>
              <a:buFont typeface="Consolas"/>
              <a:buNone/>
            </a:pPr>
            <a:r>
              <a:rPr lang="en-US" sz="950" b="0" i="0" u="none" strike="noStrike" cap="none">
                <a:solidFill>
                  <a:srgbClr val="1C7293"/>
                </a:solidFill>
                <a:latin typeface="Consolas"/>
                <a:ea typeface="Consolas"/>
                <a:cs typeface="Consolas"/>
                <a:sym typeface="Consolas"/>
              </a:rPr>
              <a:t>M3 ports  ·  serialized IDS  (send ↓ / receive ↑)</a:t>
            </a:r>
            <a:endParaRPr sz="950" b="0" i="0" u="none" strike="noStrike" cap="none">
              <a:solidFill>
                <a:schemeClr val="dk1"/>
              </a:solidFill>
              <a:latin typeface="Calibri"/>
              <a:ea typeface="Calibri"/>
              <a:cs typeface="Calibri"/>
              <a:sym typeface="Calibri"/>
            </a:endParaRPr>
          </a:p>
        </p:txBody>
      </p:sp>
      <p:sp>
        <p:nvSpPr>
          <p:cNvPr id="205" name="Google Shape;205;p8"/>
          <p:cNvSpPr/>
          <p:nvPr/>
        </p:nvSpPr>
        <p:spPr>
          <a:xfrm>
            <a:off x="841248" y="4123944"/>
            <a:ext cx="6135624" cy="1691640"/>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841248" y="4123944"/>
            <a:ext cx="64008" cy="1691640"/>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024128" y="4215384"/>
            <a:ext cx="5769864"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350"/>
              <a:buFont typeface="Consolas"/>
              <a:buNone/>
            </a:pPr>
            <a:r>
              <a:rPr lang="en-US" sz="1350" b="1" i="0" u="none" strike="noStrike" cap="none">
                <a:solidFill>
                  <a:srgbClr val="10455B"/>
                </a:solidFill>
                <a:latin typeface="Consolas"/>
                <a:ea typeface="Consolas"/>
                <a:cs typeface="Consolas"/>
                <a:sym typeface="Consolas"/>
              </a:rPr>
              <a:t>hcd_workflow_m3.py</a:t>
            </a:r>
            <a:r>
              <a:rPr lang="en-US" sz="1350" b="0" i="0" u="none" strike="noStrike" cap="none">
                <a:solidFill>
                  <a:srgbClr val="5C6B7A"/>
                </a:solidFill>
                <a:latin typeface="Calibri"/>
                <a:ea typeface="Calibri"/>
                <a:cs typeface="Calibri"/>
                <a:sym typeface="Calibri"/>
              </a:rPr>
              <a:t>   — micro</a:t>
            </a:r>
            <a:endParaRPr sz="1350" b="0" i="0" u="none" strike="noStrike" cap="none">
              <a:solidFill>
                <a:schemeClr val="dk1"/>
              </a:solidFill>
              <a:latin typeface="Calibri"/>
              <a:ea typeface="Calibri"/>
              <a:cs typeface="Calibri"/>
              <a:sym typeface="Calibri"/>
            </a:endParaRPr>
          </a:p>
        </p:txBody>
      </p:sp>
      <p:sp>
        <p:nvSpPr>
          <p:cNvPr id="208" name="Google Shape;208;p8"/>
          <p:cNvSpPr/>
          <p:nvPr/>
        </p:nvSpPr>
        <p:spPr>
          <a:xfrm>
            <a:off x="1024128" y="4507992"/>
            <a:ext cx="5769864" cy="2926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B3A57"/>
              </a:buClr>
              <a:buSzPts val="1100"/>
              <a:buFont typeface="Calibri"/>
              <a:buNone/>
            </a:pPr>
            <a:r>
              <a:rPr lang="en-US" sz="1100" b="0" i="0" u="none" strike="noStrike" cap="none">
                <a:solidFill>
                  <a:srgbClr val="1B3A57"/>
                </a:solidFill>
                <a:latin typeface="Calibri"/>
                <a:ea typeface="Calibri"/>
                <a:cs typeface="Calibri"/>
                <a:sym typeface="Calibri"/>
              </a:rPr>
              <a:t>receives IDS for one time slice  ·  calls HCDWorkflow.run()  ·  returns output IDS</a:t>
            </a:r>
            <a:endParaRPr sz="1100" b="0" i="0" u="none" strike="noStrike" cap="none">
              <a:solidFill>
                <a:schemeClr val="dk1"/>
              </a:solidFill>
              <a:latin typeface="Calibri"/>
              <a:ea typeface="Calibri"/>
              <a:cs typeface="Calibri"/>
              <a:sym typeface="Calibri"/>
            </a:endParaRPr>
          </a:p>
        </p:txBody>
      </p:sp>
      <p:sp>
        <p:nvSpPr>
          <p:cNvPr id="209" name="Google Shape;209;p8"/>
          <p:cNvSpPr/>
          <p:nvPr/>
        </p:nvSpPr>
        <p:spPr>
          <a:xfrm>
            <a:off x="1042416" y="4873752"/>
            <a:ext cx="5733288" cy="777240"/>
          </a:xfrm>
          <a:prstGeom prst="rect">
            <a:avLst/>
          </a:prstGeom>
          <a:solidFill>
            <a:srgbClr val="EBEEF1"/>
          </a:solidFill>
          <a:ln w="12700" cap="flat" cmpd="sng">
            <a:solidFill>
              <a:srgbClr val="C2CC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207008" y="4946904"/>
            <a:ext cx="5495544"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C4A57"/>
              </a:buClr>
              <a:buSzPts val="1050"/>
              <a:buFont typeface="Trebuchet MS"/>
              <a:buNone/>
            </a:pPr>
            <a:r>
              <a:rPr lang="en-US" sz="1050" b="1" i="0" u="none" strike="noStrike" cap="none">
                <a:solidFill>
                  <a:srgbClr val="3C4A57"/>
                </a:solidFill>
                <a:latin typeface="Trebuchet MS"/>
                <a:ea typeface="Trebuchet MS"/>
                <a:cs typeface="Trebuchet MS"/>
                <a:sym typeface="Trebuchet MS"/>
              </a:rPr>
              <a:t>iWrap actors execute internally — invisible to M3</a:t>
            </a:r>
            <a:endParaRPr sz="1050" b="0" i="0" u="none" strike="noStrike" cap="none">
              <a:solidFill>
                <a:schemeClr val="dk1"/>
              </a:solidFill>
              <a:latin typeface="Calibri"/>
              <a:ea typeface="Calibri"/>
              <a:cs typeface="Calibri"/>
              <a:sym typeface="Calibri"/>
            </a:endParaRPr>
          </a:p>
        </p:txBody>
      </p:sp>
      <p:sp>
        <p:nvSpPr>
          <p:cNvPr id="211" name="Google Shape;211;p8"/>
          <p:cNvSpPr/>
          <p:nvPr/>
        </p:nvSpPr>
        <p:spPr>
          <a:xfrm>
            <a:off x="1207008" y="5202936"/>
            <a:ext cx="5495544" cy="36576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E6E7E"/>
              </a:buClr>
              <a:buSzPts val="1100"/>
              <a:buFont typeface="Consolas"/>
              <a:buNone/>
            </a:pPr>
            <a:r>
              <a:rPr lang="en-US" sz="1100" b="0" i="0" u="none" strike="noStrike" cap="none">
                <a:solidFill>
                  <a:srgbClr val="5E6E7E"/>
                </a:solidFill>
                <a:latin typeface="Consolas"/>
                <a:ea typeface="Consolas"/>
                <a:cs typeface="Consolas"/>
                <a:sym typeface="Consolas"/>
              </a:rPr>
              <a:t>Torbeam   ·   Cyrano   ·   FOPLA   ·   hcd2core_sources</a:t>
            </a:r>
            <a:endParaRPr sz="1100" b="0" i="0" u="none" strike="noStrike" cap="none">
              <a:solidFill>
                <a:schemeClr val="dk1"/>
              </a:solidFill>
              <a:latin typeface="Calibri"/>
              <a:ea typeface="Calibri"/>
              <a:cs typeface="Calibri"/>
              <a:sym typeface="Calibri"/>
            </a:endParaRPr>
          </a:p>
        </p:txBody>
      </p:sp>
      <p:sp>
        <p:nvSpPr>
          <p:cNvPr id="212" name="Google Shape;212;p8"/>
          <p:cNvSpPr/>
          <p:nvPr/>
        </p:nvSpPr>
        <p:spPr>
          <a:xfrm>
            <a:off x="7543800" y="1783080"/>
            <a:ext cx="4069080" cy="1783080"/>
          </a:xfrm>
          <a:prstGeom prst="rect">
            <a:avLst/>
          </a:prstGeom>
          <a:solidFill>
            <a:srgbClr val="E4EFF4"/>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7543800" y="1783080"/>
            <a:ext cx="64008" cy="1783080"/>
          </a:xfrm>
          <a:prstGeom prst="rect">
            <a:avLst/>
          </a:prstGeom>
          <a:solidFill>
            <a:srgbClr val="1C7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7744968" y="1920240"/>
            <a:ext cx="370332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0455B"/>
              </a:buClr>
              <a:buSzPts val="1300"/>
              <a:buFont typeface="Trebuchet MS"/>
              <a:buNone/>
            </a:pPr>
            <a:r>
              <a:rPr lang="en-US" sz="1300" b="1" i="0" u="none" strike="noStrike" cap="none">
                <a:solidFill>
                  <a:srgbClr val="10455B"/>
                </a:solidFill>
                <a:latin typeface="Trebuchet MS"/>
                <a:ea typeface="Trebuchet MS"/>
                <a:cs typeface="Trebuchet MS"/>
                <a:sym typeface="Trebuchet MS"/>
              </a:rPr>
              <a:t>Key point</a:t>
            </a:r>
            <a:endParaRPr sz="1300" b="0" i="0" u="none" strike="noStrike" cap="none">
              <a:solidFill>
                <a:schemeClr val="dk1"/>
              </a:solidFill>
              <a:latin typeface="Calibri"/>
              <a:ea typeface="Calibri"/>
              <a:cs typeface="Calibri"/>
              <a:sym typeface="Calibri"/>
            </a:endParaRPr>
          </a:p>
        </p:txBody>
      </p:sp>
      <p:sp>
        <p:nvSpPr>
          <p:cNvPr id="215" name="Google Shape;215;p8"/>
          <p:cNvSpPr/>
          <p:nvPr/>
        </p:nvSpPr>
        <p:spPr>
          <a:xfrm>
            <a:off x="7744968" y="2249424"/>
            <a:ext cx="3703320" cy="118872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10455B"/>
              </a:buClr>
              <a:buSzPts val="1500"/>
              <a:buFont typeface="Calibri"/>
              <a:buNone/>
            </a:pPr>
            <a:r>
              <a:rPr lang="en-US" sz="1500" b="0" i="0" u="none" strike="noStrike" cap="none">
                <a:solidFill>
                  <a:srgbClr val="10455B"/>
                </a:solidFill>
                <a:latin typeface="Calibri"/>
                <a:ea typeface="Calibri"/>
                <a:cs typeface="Calibri"/>
                <a:sym typeface="Calibri"/>
              </a:rPr>
              <a:t>MUSCLE3 sees HCD-WF as one micro component. The internal physics actors stay invisible to M3.</a:t>
            </a:r>
            <a:endParaRPr sz="1500" b="0" i="0" u="none" strike="noStrike" cap="none">
              <a:solidFill>
                <a:schemeClr val="dk1"/>
              </a:solidFill>
              <a:latin typeface="Calibri"/>
              <a:ea typeface="Calibri"/>
              <a:cs typeface="Calibri"/>
              <a:sym typeface="Calibri"/>
            </a:endParaRPr>
          </a:p>
        </p:txBody>
      </p:sp>
      <p:sp>
        <p:nvSpPr>
          <p:cNvPr id="216" name="Google Shape;216;p8"/>
          <p:cNvSpPr/>
          <p:nvPr/>
        </p:nvSpPr>
        <p:spPr>
          <a:xfrm>
            <a:off x="7543800" y="3749040"/>
            <a:ext cx="4069080" cy="1874520"/>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7543800" y="3749040"/>
            <a:ext cx="64008" cy="1874520"/>
          </a:xfrm>
          <a:prstGeom prst="rect">
            <a:avLst/>
          </a:prstGeom>
          <a:solidFill>
            <a:srgbClr val="5E6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7744968" y="3886200"/>
            <a:ext cx="370332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C4A57"/>
              </a:buClr>
              <a:buSzPts val="1300"/>
              <a:buFont typeface="Trebuchet MS"/>
              <a:buNone/>
            </a:pPr>
            <a:r>
              <a:rPr lang="en-US" sz="1300" b="1" i="0" u="none" strike="noStrike" cap="none">
                <a:solidFill>
                  <a:srgbClr val="3C4A57"/>
                </a:solidFill>
                <a:latin typeface="Trebuchet MS"/>
                <a:ea typeface="Trebuchet MS"/>
                <a:cs typeface="Trebuchet MS"/>
                <a:sym typeface="Trebuchet MS"/>
              </a:rPr>
              <a:t>What moved</a:t>
            </a:r>
            <a:endParaRPr sz="1300" b="0" i="0" u="none" strike="noStrike" cap="none">
              <a:solidFill>
                <a:schemeClr val="dk1"/>
              </a:solidFill>
              <a:latin typeface="Calibri"/>
              <a:ea typeface="Calibri"/>
              <a:cs typeface="Calibri"/>
              <a:sym typeface="Calibri"/>
            </a:endParaRPr>
          </a:p>
        </p:txBody>
      </p:sp>
      <p:sp>
        <p:nvSpPr>
          <p:cNvPr id="219" name="Google Shape;219;p8"/>
          <p:cNvSpPr/>
          <p:nvPr/>
        </p:nvSpPr>
        <p:spPr>
          <a:xfrm>
            <a:off x="7744968" y="4206240"/>
            <a:ext cx="3703320" cy="13716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Clr>
                <a:srgbClr val="12263A"/>
              </a:buClr>
              <a:buSzPts val="1200"/>
              <a:buFont typeface="Calibri"/>
              <a:buNone/>
            </a:pPr>
            <a:r>
              <a:rPr lang="en-US" sz="1200" b="1" i="0" u="none" strike="noStrike" cap="none">
                <a:solidFill>
                  <a:srgbClr val="12263A"/>
                </a:solidFill>
                <a:latin typeface="Calibri"/>
                <a:ea typeface="Calibri"/>
                <a:cs typeface="Calibri"/>
                <a:sym typeface="Calibri"/>
              </a:rPr>
              <a:t>To the macro:</a:t>
            </a:r>
            <a:endParaRPr sz="1200" b="0" i="0" u="none" strike="noStrike" cap="none">
              <a:solidFill>
                <a:schemeClr val="dk1"/>
              </a:solidFill>
              <a:latin typeface="Calibri"/>
              <a:ea typeface="Calibri"/>
              <a:cs typeface="Calibri"/>
              <a:sym typeface="Calibri"/>
            </a:endParaRPr>
          </a:p>
          <a:p>
            <a:pPr marL="0" marR="0" lvl="0" indent="0" algn="l" rtl="0">
              <a:lnSpc>
                <a:spcPct val="105000"/>
              </a:lnSpc>
              <a:spcBef>
                <a:spcPts val="0"/>
              </a:spcBef>
              <a:spcAft>
                <a:spcPts val="0"/>
              </a:spcAft>
              <a:buClr>
                <a:srgbClr val="5C6B7A"/>
              </a:buClr>
              <a:buSzPts val="1200"/>
              <a:buFont typeface="Calibri"/>
              <a:buNone/>
            </a:pPr>
            <a:r>
              <a:rPr lang="en-US" sz="1200" b="0" i="0" u="none" strike="noStrike" cap="none">
                <a:solidFill>
                  <a:srgbClr val="5C6B7A"/>
                </a:solidFill>
                <a:latin typeface="Calibri"/>
                <a:ea typeface="Calibri"/>
                <a:cs typeface="Calibri"/>
                <a:sym typeface="Calibri"/>
              </a:rPr>
              <a:t>database I/O and global time-loop control.</a:t>
            </a:r>
            <a:endParaRPr sz="1200" b="0" i="0" u="none" strike="noStrike" cap="none">
              <a:solidFill>
                <a:schemeClr val="dk1"/>
              </a:solidFill>
              <a:latin typeface="Calibri"/>
              <a:ea typeface="Calibri"/>
              <a:cs typeface="Calibri"/>
              <a:sym typeface="Calibri"/>
            </a:endParaRPr>
          </a:p>
          <a:p>
            <a:pPr marL="0" marR="0" lvl="0" indent="0" algn="l" rtl="0">
              <a:lnSpc>
                <a:spcPct val="105000"/>
              </a:lnSpc>
              <a:spcBef>
                <a:spcPts val="800"/>
              </a:spcBef>
              <a:spcAft>
                <a:spcPts val="0"/>
              </a:spcAft>
              <a:buClr>
                <a:srgbClr val="12263A"/>
              </a:buClr>
              <a:buSzPts val="1200"/>
              <a:buFont typeface="Calibri"/>
              <a:buNone/>
            </a:pPr>
            <a:r>
              <a:rPr lang="en-US" sz="1200" b="1" i="0" u="none" strike="noStrike" cap="none">
                <a:solidFill>
                  <a:srgbClr val="12263A"/>
                </a:solidFill>
                <a:latin typeface="Calibri"/>
                <a:ea typeface="Calibri"/>
                <a:cs typeface="Calibri"/>
                <a:sym typeface="Calibri"/>
              </a:rPr>
              <a:t>Unchanged:</a:t>
            </a:r>
            <a:endParaRPr sz="1200" b="0" i="0" u="none" strike="noStrike" cap="none">
              <a:solidFill>
                <a:schemeClr val="dk1"/>
              </a:solidFill>
              <a:latin typeface="Calibri"/>
              <a:ea typeface="Calibri"/>
              <a:cs typeface="Calibri"/>
              <a:sym typeface="Calibri"/>
            </a:endParaRPr>
          </a:p>
          <a:p>
            <a:pPr marL="0" marR="0" lvl="0" indent="0" algn="l" rtl="0">
              <a:lnSpc>
                <a:spcPct val="105000"/>
              </a:lnSpc>
              <a:spcBef>
                <a:spcPts val="0"/>
              </a:spcBef>
              <a:spcAft>
                <a:spcPts val="0"/>
              </a:spcAft>
              <a:buClr>
                <a:srgbClr val="5C6B7A"/>
              </a:buClr>
              <a:buSzPts val="1200"/>
              <a:buFont typeface="Calibri"/>
              <a:buNone/>
            </a:pPr>
            <a:r>
              <a:rPr lang="en-US" sz="1200" b="0" i="0" u="none" strike="noStrike" cap="none">
                <a:solidFill>
                  <a:srgbClr val="5C6B7A"/>
                </a:solidFill>
                <a:latin typeface="Calibri"/>
                <a:ea typeface="Calibri"/>
                <a:cs typeface="Calibri"/>
                <a:sym typeface="Calibri"/>
              </a:rPr>
              <a:t>HCDWorkflow and WorkflowExecutor logic.</a:t>
            </a:r>
            <a:endParaRPr sz="1200" b="0" i="0" u="none" strike="noStrike" cap="none">
              <a:solidFill>
                <a:schemeClr val="dk1"/>
              </a:solidFill>
              <a:latin typeface="Calibri"/>
              <a:ea typeface="Calibri"/>
              <a:cs typeface="Calibri"/>
              <a:sym typeface="Calibri"/>
            </a:endParaRPr>
          </a:p>
        </p:txBody>
      </p:sp>
      <p:sp>
        <p:nvSpPr>
          <p:cNvPr id="220" name="Google Shape;220;p8"/>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221" name="Google Shape;221;p8"/>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25</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p:nvPr/>
        </p:nvSpPr>
        <p:spPr>
          <a:xfrm>
            <a:off x="548640" y="493776"/>
            <a:ext cx="155448" cy="15544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786384" y="429768"/>
            <a:ext cx="10515600" cy="283464"/>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B5701B"/>
              </a:buClr>
              <a:buSzPts val="1200"/>
              <a:buFont typeface="Trebuchet MS"/>
              <a:buNone/>
            </a:pPr>
            <a:r>
              <a:rPr lang="en-US" sz="1200" b="1" i="0" u="none" strike="noStrike" cap="none">
                <a:solidFill>
                  <a:srgbClr val="B5701B"/>
                </a:solidFill>
                <a:latin typeface="Trebuchet MS"/>
                <a:ea typeface="Trebuchet MS"/>
                <a:cs typeface="Trebuchet MS"/>
                <a:sym typeface="Trebuchet MS"/>
              </a:rPr>
              <a:t>ARCHITECTURE · PURE M3</a:t>
            </a:r>
            <a:endParaRPr sz="1200" b="0" i="0" u="none" strike="noStrike" cap="none">
              <a:solidFill>
                <a:schemeClr val="dk1"/>
              </a:solidFill>
              <a:latin typeface="Calibri"/>
              <a:ea typeface="Calibri"/>
              <a:cs typeface="Calibri"/>
              <a:sym typeface="Calibri"/>
            </a:endParaRPr>
          </a:p>
        </p:txBody>
      </p:sp>
      <p:sp>
        <p:nvSpPr>
          <p:cNvPr id="229" name="Google Shape;229;p9"/>
          <p:cNvSpPr/>
          <p:nvPr/>
        </p:nvSpPr>
        <p:spPr>
          <a:xfrm>
            <a:off x="521208" y="768096"/>
            <a:ext cx="11155680" cy="7498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12263A"/>
              </a:buClr>
              <a:buSzPts val="2700"/>
              <a:buFont typeface="Trebuchet MS"/>
              <a:buNone/>
            </a:pPr>
            <a:r>
              <a:rPr lang="en-US" sz="2700" b="1" i="0" u="none" strike="noStrike" cap="none">
                <a:solidFill>
                  <a:srgbClr val="12263A"/>
                </a:solidFill>
                <a:latin typeface="Trebuchet MS"/>
                <a:ea typeface="Trebuchet MS"/>
                <a:cs typeface="Trebuchet MS"/>
                <a:sym typeface="Trebuchet MS"/>
              </a:rPr>
              <a:t>Pure M3: Direct Coupling to Individual Actors</a:t>
            </a:r>
            <a:endParaRPr sz="2700" b="0" i="0" u="none" strike="noStrike" cap="none">
              <a:solidFill>
                <a:schemeClr val="dk1"/>
              </a:solidFill>
              <a:latin typeface="Calibri"/>
              <a:ea typeface="Calibri"/>
              <a:cs typeface="Calibri"/>
              <a:sym typeface="Calibri"/>
            </a:endParaRPr>
          </a:p>
        </p:txBody>
      </p:sp>
      <p:sp>
        <p:nvSpPr>
          <p:cNvPr id="230" name="Google Shape;230;p9"/>
          <p:cNvSpPr/>
          <p:nvPr/>
        </p:nvSpPr>
        <p:spPr>
          <a:xfrm>
            <a:off x="548640" y="2697480"/>
            <a:ext cx="2697480" cy="1554480"/>
          </a:xfrm>
          <a:prstGeom prst="rect">
            <a:avLst/>
          </a:prstGeom>
          <a:solidFill>
            <a:srgbClr val="F9EEDD"/>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548640" y="2697480"/>
            <a:ext cx="64008" cy="1554480"/>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13232" y="2898648"/>
            <a:ext cx="2404872" cy="64008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8A560F"/>
              </a:buClr>
              <a:buSzPts val="1200"/>
              <a:buFont typeface="Consolas"/>
              <a:buNone/>
            </a:pPr>
            <a:r>
              <a:rPr lang="en-US" sz="1200" b="1" i="0" u="none" strike="noStrike" cap="none">
                <a:solidFill>
                  <a:srgbClr val="8A560F"/>
                </a:solidFill>
                <a:latin typeface="Consolas"/>
                <a:ea typeface="Consolas"/>
                <a:cs typeface="Consolas"/>
                <a:sym typeface="Consolas"/>
              </a:rPr>
              <a:t>workflow_driver_</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8A560F"/>
              </a:buClr>
              <a:buSzPts val="1200"/>
              <a:buFont typeface="Consolas"/>
              <a:buNone/>
            </a:pPr>
            <a:r>
              <a:rPr lang="en-US" sz="1200" b="1" i="0" u="none" strike="noStrike" cap="none">
                <a:solidFill>
                  <a:srgbClr val="8A560F"/>
                </a:solidFill>
                <a:latin typeface="Consolas"/>
                <a:ea typeface="Consolas"/>
                <a:cs typeface="Consolas"/>
                <a:sym typeface="Consolas"/>
              </a:rPr>
              <a:t>m3_direct.py</a:t>
            </a:r>
            <a:endParaRPr sz="1200" b="0" i="0" u="none" strike="noStrike" cap="none">
              <a:solidFill>
                <a:schemeClr val="dk1"/>
              </a:solidFill>
              <a:latin typeface="Calibri"/>
              <a:ea typeface="Calibri"/>
              <a:cs typeface="Calibri"/>
              <a:sym typeface="Calibri"/>
            </a:endParaRPr>
          </a:p>
        </p:txBody>
      </p:sp>
      <p:sp>
        <p:nvSpPr>
          <p:cNvPr id="233" name="Google Shape;233;p9"/>
          <p:cNvSpPr/>
          <p:nvPr/>
        </p:nvSpPr>
        <p:spPr>
          <a:xfrm>
            <a:off x="713232" y="3566160"/>
            <a:ext cx="2404872" cy="25603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B5701B"/>
              </a:buClr>
              <a:buSzPts val="1150"/>
              <a:buFont typeface="Calibri"/>
              <a:buNone/>
            </a:pPr>
            <a:r>
              <a:rPr lang="en-US" sz="1150" b="0" i="1" u="none" strike="noStrike" cap="none">
                <a:solidFill>
                  <a:srgbClr val="B5701B"/>
                </a:solidFill>
                <a:latin typeface="Calibri"/>
                <a:ea typeface="Calibri"/>
                <a:cs typeface="Calibri"/>
                <a:sym typeface="Calibri"/>
              </a:rPr>
              <a:t>macro driver</a:t>
            </a:r>
            <a:endParaRPr sz="1150" b="0" i="0" u="none" strike="noStrike" cap="none">
              <a:solidFill>
                <a:schemeClr val="dk1"/>
              </a:solidFill>
              <a:latin typeface="Calibri"/>
              <a:ea typeface="Calibri"/>
              <a:cs typeface="Calibri"/>
              <a:sym typeface="Calibri"/>
            </a:endParaRPr>
          </a:p>
        </p:txBody>
      </p:sp>
      <p:sp>
        <p:nvSpPr>
          <p:cNvPr id="234" name="Google Shape;234;p9"/>
          <p:cNvSpPr/>
          <p:nvPr/>
        </p:nvSpPr>
        <p:spPr>
          <a:xfrm>
            <a:off x="713232" y="3831336"/>
            <a:ext cx="2404872" cy="29260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5C6B7A"/>
              </a:buClr>
              <a:buSzPts val="1050"/>
              <a:buFont typeface="Calibri"/>
              <a:buNone/>
            </a:pPr>
            <a:r>
              <a:rPr lang="en-US" sz="1050" b="0" i="0" u="none" strike="noStrike" cap="none">
                <a:solidFill>
                  <a:srgbClr val="5C6B7A"/>
                </a:solidFill>
                <a:latin typeface="Calibri"/>
                <a:ea typeface="Calibri"/>
                <a:cs typeface="Calibri"/>
                <a:sym typeface="Calibri"/>
              </a:rPr>
              <a:t>one reuse = one time step</a:t>
            </a:r>
            <a:endParaRPr sz="1050" b="0" i="0" u="none" strike="noStrike" cap="none">
              <a:solidFill>
                <a:schemeClr val="dk1"/>
              </a:solidFill>
              <a:latin typeface="Calibri"/>
              <a:ea typeface="Calibri"/>
              <a:cs typeface="Calibri"/>
              <a:sym typeface="Calibri"/>
            </a:endParaRPr>
          </a:p>
        </p:txBody>
      </p:sp>
      <p:cxnSp>
        <p:nvCxnSpPr>
          <p:cNvPr id="235" name="Google Shape;235;p9"/>
          <p:cNvCxnSpPr/>
          <p:nvPr/>
        </p:nvCxnSpPr>
        <p:spPr>
          <a:xfrm>
            <a:off x="3246120" y="3474720"/>
            <a:ext cx="64008" cy="0"/>
          </a:xfrm>
          <a:prstGeom prst="straightConnector1">
            <a:avLst/>
          </a:prstGeom>
          <a:noFill/>
          <a:ln w="19050" cap="flat" cmpd="sng">
            <a:solidFill>
              <a:srgbClr val="B5701B"/>
            </a:solidFill>
            <a:prstDash val="solid"/>
            <a:round/>
            <a:headEnd type="none" w="sm" len="sm"/>
            <a:tailEnd type="none" w="sm" len="sm"/>
          </a:ln>
        </p:spPr>
      </p:cxnSp>
      <p:cxnSp>
        <p:nvCxnSpPr>
          <p:cNvPr id="236" name="Google Shape;236;p9"/>
          <p:cNvCxnSpPr/>
          <p:nvPr/>
        </p:nvCxnSpPr>
        <p:spPr>
          <a:xfrm>
            <a:off x="3310128" y="1947672"/>
            <a:ext cx="0" cy="2999232"/>
          </a:xfrm>
          <a:prstGeom prst="straightConnector1">
            <a:avLst/>
          </a:prstGeom>
          <a:noFill/>
          <a:ln w="19050" cap="flat" cmpd="sng">
            <a:solidFill>
              <a:srgbClr val="B5701B"/>
            </a:solidFill>
            <a:prstDash val="solid"/>
            <a:round/>
            <a:headEnd type="none" w="sm" len="sm"/>
            <a:tailEnd type="none" w="sm" len="sm"/>
          </a:ln>
        </p:spPr>
      </p:cxnSp>
      <p:cxnSp>
        <p:nvCxnSpPr>
          <p:cNvPr id="237" name="Google Shape;237;p9"/>
          <p:cNvCxnSpPr/>
          <p:nvPr/>
        </p:nvCxnSpPr>
        <p:spPr>
          <a:xfrm>
            <a:off x="3310128" y="1947672"/>
            <a:ext cx="393192" cy="0"/>
          </a:xfrm>
          <a:prstGeom prst="straightConnector1">
            <a:avLst/>
          </a:prstGeom>
          <a:noFill/>
          <a:ln w="19050" cap="flat" cmpd="sng">
            <a:solidFill>
              <a:srgbClr val="B5701B"/>
            </a:solidFill>
            <a:prstDash val="solid"/>
            <a:round/>
            <a:headEnd type="none" w="sm" len="sm"/>
            <a:tailEnd type="triangle" w="med" len="med"/>
          </a:ln>
        </p:spPr>
      </p:cxnSp>
      <p:cxnSp>
        <p:nvCxnSpPr>
          <p:cNvPr id="238" name="Google Shape;238;p9"/>
          <p:cNvCxnSpPr/>
          <p:nvPr/>
        </p:nvCxnSpPr>
        <p:spPr>
          <a:xfrm>
            <a:off x="3310128" y="2697480"/>
            <a:ext cx="393192" cy="0"/>
          </a:xfrm>
          <a:prstGeom prst="straightConnector1">
            <a:avLst/>
          </a:prstGeom>
          <a:noFill/>
          <a:ln w="19050" cap="flat" cmpd="sng">
            <a:solidFill>
              <a:srgbClr val="B5701B"/>
            </a:solidFill>
            <a:prstDash val="solid"/>
            <a:round/>
            <a:headEnd type="none" w="sm" len="sm"/>
            <a:tailEnd type="triangle" w="med" len="med"/>
          </a:ln>
        </p:spPr>
      </p:cxnSp>
      <p:cxnSp>
        <p:nvCxnSpPr>
          <p:cNvPr id="239" name="Google Shape;239;p9"/>
          <p:cNvCxnSpPr/>
          <p:nvPr/>
        </p:nvCxnSpPr>
        <p:spPr>
          <a:xfrm>
            <a:off x="3310128" y="3447288"/>
            <a:ext cx="393192" cy="0"/>
          </a:xfrm>
          <a:prstGeom prst="straightConnector1">
            <a:avLst/>
          </a:prstGeom>
          <a:noFill/>
          <a:ln w="19050" cap="flat" cmpd="sng">
            <a:solidFill>
              <a:srgbClr val="B5701B"/>
            </a:solidFill>
            <a:prstDash val="solid"/>
            <a:round/>
            <a:headEnd type="none" w="sm" len="sm"/>
            <a:tailEnd type="triangle" w="med" len="med"/>
          </a:ln>
        </p:spPr>
      </p:cxnSp>
      <p:cxnSp>
        <p:nvCxnSpPr>
          <p:cNvPr id="240" name="Google Shape;240;p9"/>
          <p:cNvCxnSpPr/>
          <p:nvPr/>
        </p:nvCxnSpPr>
        <p:spPr>
          <a:xfrm>
            <a:off x="3310128" y="4197096"/>
            <a:ext cx="393192" cy="0"/>
          </a:xfrm>
          <a:prstGeom prst="straightConnector1">
            <a:avLst/>
          </a:prstGeom>
          <a:noFill/>
          <a:ln w="19050" cap="flat" cmpd="sng">
            <a:solidFill>
              <a:srgbClr val="B5701B"/>
            </a:solidFill>
            <a:prstDash val="solid"/>
            <a:round/>
            <a:headEnd type="none" w="sm" len="sm"/>
            <a:tailEnd type="triangle" w="med" len="med"/>
          </a:ln>
        </p:spPr>
      </p:cxnSp>
      <p:cxnSp>
        <p:nvCxnSpPr>
          <p:cNvPr id="241" name="Google Shape;241;p9"/>
          <p:cNvCxnSpPr/>
          <p:nvPr/>
        </p:nvCxnSpPr>
        <p:spPr>
          <a:xfrm>
            <a:off x="3310128" y="4946904"/>
            <a:ext cx="393192" cy="0"/>
          </a:xfrm>
          <a:prstGeom prst="straightConnector1">
            <a:avLst/>
          </a:prstGeom>
          <a:noFill/>
          <a:ln w="19050" cap="flat" cmpd="sng">
            <a:solidFill>
              <a:srgbClr val="B5701B"/>
            </a:solidFill>
            <a:prstDash val="solid"/>
            <a:round/>
            <a:headEnd type="none" w="sm" len="sm"/>
            <a:tailEnd type="triangle" w="med" len="med"/>
          </a:ln>
        </p:spPr>
      </p:cxnSp>
      <p:sp>
        <p:nvSpPr>
          <p:cNvPr id="242" name="Google Shape;242;p9"/>
          <p:cNvSpPr/>
          <p:nvPr/>
        </p:nvSpPr>
        <p:spPr>
          <a:xfrm>
            <a:off x="3703320" y="1664208"/>
            <a:ext cx="3383280" cy="5669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3703320" y="1664208"/>
            <a:ext cx="64008" cy="5669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3867912" y="1664208"/>
            <a:ext cx="3108960" cy="5669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100"/>
              <a:buFont typeface="Consolas"/>
              <a:buNone/>
            </a:pPr>
            <a:r>
              <a:rPr lang="en-US" sz="1100" b="1" i="0" u="none" strike="noStrike" cap="none">
                <a:solidFill>
                  <a:srgbClr val="8A560F"/>
                </a:solidFill>
                <a:latin typeface="Consolas"/>
                <a:ea typeface="Consolas"/>
                <a:cs typeface="Consolas"/>
                <a:sym typeface="Consolas"/>
              </a:rPr>
              <a:t>torbeam_m3.exe</a:t>
            </a:r>
            <a:endParaRPr sz="1100" b="0" i="0" u="none" strike="noStrike" cap="none">
              <a:solidFill>
                <a:schemeClr val="dk1"/>
              </a:solidFill>
              <a:latin typeface="Calibri"/>
              <a:ea typeface="Calibri"/>
              <a:cs typeface="Calibri"/>
              <a:sym typeface="Calibri"/>
            </a:endParaRPr>
          </a:p>
        </p:txBody>
      </p:sp>
      <p:cxnSp>
        <p:nvCxnSpPr>
          <p:cNvPr id="245" name="Google Shape;245;p9"/>
          <p:cNvCxnSpPr/>
          <p:nvPr/>
        </p:nvCxnSpPr>
        <p:spPr>
          <a:xfrm>
            <a:off x="7123176" y="1947672"/>
            <a:ext cx="201168" cy="0"/>
          </a:xfrm>
          <a:prstGeom prst="straightConnector1">
            <a:avLst/>
          </a:prstGeom>
          <a:noFill/>
          <a:ln w="22225" cap="flat" cmpd="sng">
            <a:solidFill>
              <a:srgbClr val="C2CCD6"/>
            </a:solidFill>
            <a:prstDash val="solid"/>
            <a:round/>
            <a:headEnd type="none" w="sm" len="sm"/>
            <a:tailEnd type="triangle" w="med" len="med"/>
          </a:ln>
        </p:spPr>
      </p:cxnSp>
      <p:sp>
        <p:nvSpPr>
          <p:cNvPr id="246" name="Google Shape;246;p9"/>
          <p:cNvSpPr/>
          <p:nvPr/>
        </p:nvSpPr>
        <p:spPr>
          <a:xfrm>
            <a:off x="7360920" y="1719072"/>
            <a:ext cx="2331720" cy="457200"/>
          </a:xfrm>
          <a:prstGeom prst="roundRect">
            <a:avLst>
              <a:gd name="adj" fmla="val 12000"/>
            </a:avLst>
          </a:prstGeom>
          <a:solidFill>
            <a:srgbClr val="E4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7360920" y="1719072"/>
            <a:ext cx="2331720" cy="45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0455B"/>
              </a:buClr>
              <a:buSzPts val="1050"/>
              <a:buFont typeface="Consolas"/>
              <a:buNone/>
            </a:pPr>
            <a:r>
              <a:rPr lang="en-US" sz="1050" b="1" i="0" u="none" strike="noStrike" cap="none">
                <a:solidFill>
                  <a:srgbClr val="10455B"/>
                </a:solidFill>
                <a:latin typeface="Consolas"/>
                <a:ea typeface="Consolas"/>
                <a:cs typeface="Consolas"/>
                <a:sym typeface="Consolas"/>
              </a:rPr>
              <a:t>waves_ec</a:t>
            </a:r>
            <a:endParaRPr sz="1050" b="0" i="0" u="none" strike="noStrike" cap="none">
              <a:solidFill>
                <a:schemeClr val="dk1"/>
              </a:solidFill>
              <a:latin typeface="Calibri"/>
              <a:ea typeface="Calibri"/>
              <a:cs typeface="Calibri"/>
              <a:sym typeface="Calibri"/>
            </a:endParaRPr>
          </a:p>
        </p:txBody>
      </p:sp>
      <p:sp>
        <p:nvSpPr>
          <p:cNvPr id="248" name="Google Shape;248;p9"/>
          <p:cNvSpPr/>
          <p:nvPr/>
        </p:nvSpPr>
        <p:spPr>
          <a:xfrm>
            <a:off x="3703320" y="2414016"/>
            <a:ext cx="3383280" cy="5669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3703320" y="2414016"/>
            <a:ext cx="64008" cy="5669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3867912" y="2414016"/>
            <a:ext cx="3108960" cy="5669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100"/>
              <a:buFont typeface="Consolas"/>
              <a:buNone/>
            </a:pPr>
            <a:r>
              <a:rPr lang="en-US" sz="1100" b="1" i="0" u="none" strike="noStrike" cap="none">
                <a:solidFill>
                  <a:srgbClr val="8A560F"/>
                </a:solidFill>
                <a:latin typeface="Consolas"/>
                <a:ea typeface="Consolas"/>
                <a:cs typeface="Consolas"/>
                <a:sym typeface="Consolas"/>
              </a:rPr>
              <a:t>cyrano_m3.exe</a:t>
            </a:r>
            <a:endParaRPr sz="1100" b="0" i="0" u="none" strike="noStrike" cap="none">
              <a:solidFill>
                <a:schemeClr val="dk1"/>
              </a:solidFill>
              <a:latin typeface="Calibri"/>
              <a:ea typeface="Calibri"/>
              <a:cs typeface="Calibri"/>
              <a:sym typeface="Calibri"/>
            </a:endParaRPr>
          </a:p>
        </p:txBody>
      </p:sp>
      <p:cxnSp>
        <p:nvCxnSpPr>
          <p:cNvPr id="251" name="Google Shape;251;p9"/>
          <p:cNvCxnSpPr/>
          <p:nvPr/>
        </p:nvCxnSpPr>
        <p:spPr>
          <a:xfrm>
            <a:off x="7123176" y="2697480"/>
            <a:ext cx="201168" cy="0"/>
          </a:xfrm>
          <a:prstGeom prst="straightConnector1">
            <a:avLst/>
          </a:prstGeom>
          <a:noFill/>
          <a:ln w="22225" cap="flat" cmpd="sng">
            <a:solidFill>
              <a:srgbClr val="C2CCD6"/>
            </a:solidFill>
            <a:prstDash val="solid"/>
            <a:round/>
            <a:headEnd type="none" w="sm" len="sm"/>
            <a:tailEnd type="triangle" w="med" len="med"/>
          </a:ln>
        </p:spPr>
      </p:cxnSp>
      <p:sp>
        <p:nvSpPr>
          <p:cNvPr id="252" name="Google Shape;252;p9"/>
          <p:cNvSpPr/>
          <p:nvPr/>
        </p:nvSpPr>
        <p:spPr>
          <a:xfrm>
            <a:off x="7360920" y="2468880"/>
            <a:ext cx="2331720" cy="457200"/>
          </a:xfrm>
          <a:prstGeom prst="roundRect">
            <a:avLst>
              <a:gd name="adj" fmla="val 12000"/>
            </a:avLst>
          </a:prstGeom>
          <a:solidFill>
            <a:srgbClr val="E4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7360920" y="2468880"/>
            <a:ext cx="2331720" cy="45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0455B"/>
              </a:buClr>
              <a:buSzPts val="1050"/>
              <a:buFont typeface="Consolas"/>
              <a:buNone/>
            </a:pPr>
            <a:r>
              <a:rPr lang="en-US" sz="1050" b="1" i="0" u="none" strike="noStrike" cap="none">
                <a:solidFill>
                  <a:srgbClr val="10455B"/>
                </a:solidFill>
                <a:latin typeface="Consolas"/>
                <a:ea typeface="Consolas"/>
                <a:cs typeface="Consolas"/>
                <a:sym typeface="Consolas"/>
              </a:rPr>
              <a:t>waves_ic</a:t>
            </a:r>
            <a:endParaRPr sz="1050" b="0" i="0" u="none" strike="noStrike" cap="none">
              <a:solidFill>
                <a:schemeClr val="dk1"/>
              </a:solidFill>
              <a:latin typeface="Calibri"/>
              <a:ea typeface="Calibri"/>
              <a:cs typeface="Calibri"/>
              <a:sym typeface="Calibri"/>
            </a:endParaRPr>
          </a:p>
        </p:txBody>
      </p:sp>
      <p:sp>
        <p:nvSpPr>
          <p:cNvPr id="254" name="Google Shape;254;p9"/>
          <p:cNvSpPr/>
          <p:nvPr/>
        </p:nvSpPr>
        <p:spPr>
          <a:xfrm>
            <a:off x="3703320" y="3163824"/>
            <a:ext cx="3383280" cy="5669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3703320" y="3163824"/>
            <a:ext cx="64008" cy="5669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3867912" y="3163824"/>
            <a:ext cx="3108960" cy="5669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100"/>
              <a:buFont typeface="Consolas"/>
              <a:buNone/>
            </a:pPr>
            <a:r>
              <a:rPr lang="en-US" sz="1100" b="1" i="0" u="none" strike="noStrike" cap="none">
                <a:solidFill>
                  <a:srgbClr val="8A560F"/>
                </a:solidFill>
                <a:latin typeface="Consolas"/>
                <a:ea typeface="Consolas"/>
                <a:cs typeface="Consolas"/>
                <a:sym typeface="Consolas"/>
              </a:rPr>
              <a:t>merge_waves_m3.exe</a:t>
            </a:r>
            <a:endParaRPr sz="1100" b="0" i="0" u="none" strike="noStrike" cap="none">
              <a:solidFill>
                <a:schemeClr val="dk1"/>
              </a:solidFill>
              <a:latin typeface="Calibri"/>
              <a:ea typeface="Calibri"/>
              <a:cs typeface="Calibri"/>
              <a:sym typeface="Calibri"/>
            </a:endParaRPr>
          </a:p>
        </p:txBody>
      </p:sp>
      <p:cxnSp>
        <p:nvCxnSpPr>
          <p:cNvPr id="257" name="Google Shape;257;p9"/>
          <p:cNvCxnSpPr/>
          <p:nvPr/>
        </p:nvCxnSpPr>
        <p:spPr>
          <a:xfrm>
            <a:off x="7123176" y="3447288"/>
            <a:ext cx="201168" cy="0"/>
          </a:xfrm>
          <a:prstGeom prst="straightConnector1">
            <a:avLst/>
          </a:prstGeom>
          <a:noFill/>
          <a:ln w="22225" cap="flat" cmpd="sng">
            <a:solidFill>
              <a:srgbClr val="C2CCD6"/>
            </a:solidFill>
            <a:prstDash val="solid"/>
            <a:round/>
            <a:headEnd type="none" w="sm" len="sm"/>
            <a:tailEnd type="triangle" w="med" len="med"/>
          </a:ln>
        </p:spPr>
      </p:cxnSp>
      <p:sp>
        <p:nvSpPr>
          <p:cNvPr id="258" name="Google Shape;258;p9"/>
          <p:cNvSpPr/>
          <p:nvPr/>
        </p:nvSpPr>
        <p:spPr>
          <a:xfrm>
            <a:off x="7360920" y="3218688"/>
            <a:ext cx="2331720" cy="457200"/>
          </a:xfrm>
          <a:prstGeom prst="roundRect">
            <a:avLst>
              <a:gd name="adj" fmla="val 12000"/>
            </a:avLst>
          </a:prstGeom>
          <a:solidFill>
            <a:srgbClr val="E4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7360920" y="3218688"/>
            <a:ext cx="2331720" cy="45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0455B"/>
              </a:buClr>
              <a:buSzPts val="1050"/>
              <a:buFont typeface="Consolas"/>
              <a:buNone/>
            </a:pPr>
            <a:r>
              <a:rPr lang="en-US" sz="1050" b="1" i="0" u="none" strike="noStrike" cap="none">
                <a:solidFill>
                  <a:srgbClr val="10455B"/>
                </a:solidFill>
                <a:latin typeface="Consolas"/>
                <a:ea typeface="Consolas"/>
                <a:cs typeface="Consolas"/>
                <a:sym typeface="Consolas"/>
              </a:rPr>
              <a:t>waves_merged</a:t>
            </a:r>
            <a:endParaRPr sz="1050" b="0" i="0" u="none" strike="noStrike" cap="none">
              <a:solidFill>
                <a:schemeClr val="dk1"/>
              </a:solidFill>
              <a:latin typeface="Calibri"/>
              <a:ea typeface="Calibri"/>
              <a:cs typeface="Calibri"/>
              <a:sym typeface="Calibri"/>
            </a:endParaRPr>
          </a:p>
        </p:txBody>
      </p:sp>
      <p:sp>
        <p:nvSpPr>
          <p:cNvPr id="260" name="Google Shape;260;p9"/>
          <p:cNvSpPr/>
          <p:nvPr/>
        </p:nvSpPr>
        <p:spPr>
          <a:xfrm>
            <a:off x="3703320" y="3913632"/>
            <a:ext cx="3383280" cy="5669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3703320" y="3913632"/>
            <a:ext cx="64008" cy="5669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3867912" y="3913632"/>
            <a:ext cx="3108960" cy="5669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100"/>
              <a:buFont typeface="Consolas"/>
              <a:buNone/>
            </a:pPr>
            <a:r>
              <a:rPr lang="en-US" sz="1100" b="1" i="0" u="none" strike="noStrike" cap="none">
                <a:solidFill>
                  <a:srgbClr val="8A560F"/>
                </a:solidFill>
                <a:latin typeface="Consolas"/>
                <a:ea typeface="Consolas"/>
                <a:cs typeface="Consolas"/>
                <a:sym typeface="Consolas"/>
              </a:rPr>
              <a:t>fopla_m3.exe</a:t>
            </a:r>
            <a:endParaRPr sz="1100" b="0" i="0" u="none" strike="noStrike" cap="none">
              <a:solidFill>
                <a:schemeClr val="dk1"/>
              </a:solidFill>
              <a:latin typeface="Calibri"/>
              <a:ea typeface="Calibri"/>
              <a:cs typeface="Calibri"/>
              <a:sym typeface="Calibri"/>
            </a:endParaRPr>
          </a:p>
        </p:txBody>
      </p:sp>
      <p:cxnSp>
        <p:nvCxnSpPr>
          <p:cNvPr id="263" name="Google Shape;263;p9"/>
          <p:cNvCxnSpPr/>
          <p:nvPr/>
        </p:nvCxnSpPr>
        <p:spPr>
          <a:xfrm>
            <a:off x="7123176" y="4197096"/>
            <a:ext cx="201168" cy="0"/>
          </a:xfrm>
          <a:prstGeom prst="straightConnector1">
            <a:avLst/>
          </a:prstGeom>
          <a:noFill/>
          <a:ln w="22225" cap="flat" cmpd="sng">
            <a:solidFill>
              <a:srgbClr val="C2CCD6"/>
            </a:solidFill>
            <a:prstDash val="solid"/>
            <a:round/>
            <a:headEnd type="none" w="sm" len="sm"/>
            <a:tailEnd type="triangle" w="med" len="med"/>
          </a:ln>
        </p:spPr>
      </p:cxnSp>
      <p:sp>
        <p:nvSpPr>
          <p:cNvPr id="264" name="Google Shape;264;p9"/>
          <p:cNvSpPr/>
          <p:nvPr/>
        </p:nvSpPr>
        <p:spPr>
          <a:xfrm>
            <a:off x="7360920" y="3968496"/>
            <a:ext cx="2331720" cy="457200"/>
          </a:xfrm>
          <a:prstGeom prst="roundRect">
            <a:avLst>
              <a:gd name="adj" fmla="val 12000"/>
            </a:avLst>
          </a:prstGeom>
          <a:solidFill>
            <a:srgbClr val="E4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7360920" y="3968496"/>
            <a:ext cx="2331720" cy="45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0455B"/>
              </a:buClr>
              <a:buSzPts val="1050"/>
              <a:buFont typeface="Consolas"/>
              <a:buNone/>
            </a:pPr>
            <a:r>
              <a:rPr lang="en-US" sz="1050" b="1" i="0" u="none" strike="noStrike" cap="none">
                <a:solidFill>
                  <a:srgbClr val="10455B"/>
                </a:solidFill>
                <a:latin typeface="Consolas"/>
                <a:ea typeface="Consolas"/>
                <a:cs typeface="Consolas"/>
                <a:sym typeface="Consolas"/>
              </a:rPr>
              <a:t>distributions</a:t>
            </a:r>
            <a:endParaRPr sz="1050" b="0" i="0" u="none" strike="noStrike" cap="none">
              <a:solidFill>
                <a:schemeClr val="dk1"/>
              </a:solidFill>
              <a:latin typeface="Calibri"/>
              <a:ea typeface="Calibri"/>
              <a:cs typeface="Calibri"/>
              <a:sym typeface="Calibri"/>
            </a:endParaRPr>
          </a:p>
        </p:txBody>
      </p:sp>
      <p:sp>
        <p:nvSpPr>
          <p:cNvPr id="266" name="Google Shape;266;p9"/>
          <p:cNvSpPr/>
          <p:nvPr/>
        </p:nvSpPr>
        <p:spPr>
          <a:xfrm>
            <a:off x="3703320" y="4663440"/>
            <a:ext cx="3383280" cy="566928"/>
          </a:xfrm>
          <a:prstGeom prst="rect">
            <a:avLst/>
          </a:prstGeom>
          <a:solidFill>
            <a:srgbClr val="FFFFFF"/>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3703320" y="4663440"/>
            <a:ext cx="64008" cy="56692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3867912" y="4663440"/>
            <a:ext cx="3108960" cy="56692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8A560F"/>
              </a:buClr>
              <a:buSzPts val="1100"/>
              <a:buFont typeface="Consolas"/>
              <a:buNone/>
            </a:pPr>
            <a:r>
              <a:rPr lang="en-US" sz="1100" b="1" i="0" u="none" strike="noStrike" cap="none">
                <a:solidFill>
                  <a:srgbClr val="8A560F"/>
                </a:solidFill>
                <a:latin typeface="Consolas"/>
                <a:ea typeface="Consolas"/>
                <a:cs typeface="Consolas"/>
                <a:sym typeface="Consolas"/>
              </a:rPr>
              <a:t>hcd2core_sources_m3.exe</a:t>
            </a:r>
            <a:endParaRPr sz="1100" b="0" i="0" u="none" strike="noStrike" cap="none">
              <a:solidFill>
                <a:schemeClr val="dk1"/>
              </a:solidFill>
              <a:latin typeface="Calibri"/>
              <a:ea typeface="Calibri"/>
              <a:cs typeface="Calibri"/>
              <a:sym typeface="Calibri"/>
            </a:endParaRPr>
          </a:p>
        </p:txBody>
      </p:sp>
      <p:cxnSp>
        <p:nvCxnSpPr>
          <p:cNvPr id="269" name="Google Shape;269;p9"/>
          <p:cNvCxnSpPr/>
          <p:nvPr/>
        </p:nvCxnSpPr>
        <p:spPr>
          <a:xfrm>
            <a:off x="7123176" y="4946904"/>
            <a:ext cx="201168" cy="0"/>
          </a:xfrm>
          <a:prstGeom prst="straightConnector1">
            <a:avLst/>
          </a:prstGeom>
          <a:noFill/>
          <a:ln w="22225" cap="flat" cmpd="sng">
            <a:solidFill>
              <a:srgbClr val="C2CCD6"/>
            </a:solidFill>
            <a:prstDash val="solid"/>
            <a:round/>
            <a:headEnd type="none" w="sm" len="sm"/>
            <a:tailEnd type="triangle" w="med" len="med"/>
          </a:ln>
        </p:spPr>
      </p:cxnSp>
      <p:sp>
        <p:nvSpPr>
          <p:cNvPr id="270" name="Google Shape;270;p9"/>
          <p:cNvSpPr/>
          <p:nvPr/>
        </p:nvSpPr>
        <p:spPr>
          <a:xfrm>
            <a:off x="7360920" y="4718304"/>
            <a:ext cx="2331720" cy="457200"/>
          </a:xfrm>
          <a:prstGeom prst="roundRect">
            <a:avLst>
              <a:gd name="adj" fmla="val 12000"/>
            </a:avLst>
          </a:prstGeom>
          <a:solidFill>
            <a:srgbClr val="E4E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7360920" y="4718304"/>
            <a:ext cx="2331720" cy="45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0455B"/>
              </a:buClr>
              <a:buSzPts val="1050"/>
              <a:buFont typeface="Consolas"/>
              <a:buNone/>
            </a:pPr>
            <a:r>
              <a:rPr lang="en-US" sz="1050" b="1" i="0" u="none" strike="noStrike" cap="none">
                <a:solidFill>
                  <a:srgbClr val="10455B"/>
                </a:solidFill>
                <a:latin typeface="Consolas"/>
                <a:ea typeface="Consolas"/>
                <a:cs typeface="Consolas"/>
                <a:sym typeface="Consolas"/>
              </a:rPr>
              <a:t>core_sources</a:t>
            </a:r>
            <a:endParaRPr sz="1050" b="0" i="0" u="none" strike="noStrike" cap="none">
              <a:solidFill>
                <a:schemeClr val="dk1"/>
              </a:solidFill>
              <a:latin typeface="Calibri"/>
              <a:ea typeface="Calibri"/>
              <a:cs typeface="Calibri"/>
              <a:sym typeface="Calibri"/>
            </a:endParaRPr>
          </a:p>
        </p:txBody>
      </p:sp>
      <p:sp>
        <p:nvSpPr>
          <p:cNvPr id="272" name="Google Shape;272;p9"/>
          <p:cNvSpPr/>
          <p:nvPr/>
        </p:nvSpPr>
        <p:spPr>
          <a:xfrm>
            <a:off x="548640" y="5486400"/>
            <a:ext cx="11064240" cy="932688"/>
          </a:xfrm>
          <a:prstGeom prst="rect">
            <a:avLst/>
          </a:prstGeom>
          <a:solidFill>
            <a:srgbClr val="F9EEDD"/>
          </a:solidFill>
          <a:ln w="12700" cap="flat" cmpd="sng">
            <a:solidFill>
              <a:srgbClr val="D7DEE5"/>
            </a:solidFill>
            <a:prstDash val="solid"/>
            <a:round/>
            <a:headEnd type="none" w="sm" len="sm"/>
            <a:tailEnd type="none" w="sm" len="sm"/>
          </a:ln>
          <a:effectLst>
            <a:outerShdw blurRad="88900" dist="38100" dir="8100000" algn="bl" rotWithShape="0">
              <a:srgbClr val="13293D">
                <a:alpha val="10196"/>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548640" y="5486400"/>
            <a:ext cx="64008" cy="932688"/>
          </a:xfrm>
          <a:prstGeom prst="rect">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731520" y="5650992"/>
            <a:ext cx="1417320" cy="292608"/>
          </a:xfrm>
          <a:prstGeom prst="roundRect">
            <a:avLst>
              <a:gd name="adj" fmla="val 15625"/>
            </a:avLst>
          </a:prstGeom>
          <a:solidFill>
            <a:srgbClr val="B57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731520" y="5650992"/>
            <a:ext cx="1417320" cy="292608"/>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FFFFFF"/>
              </a:buClr>
              <a:buSzPts val="850"/>
              <a:buFont typeface="Trebuchet MS"/>
              <a:buNone/>
            </a:pPr>
            <a:r>
              <a:rPr lang="en-US" sz="850" b="1" i="0" u="none" strike="noStrike" cap="none">
                <a:solidFill>
                  <a:srgbClr val="FFFFFF"/>
                </a:solidFill>
                <a:latin typeface="Trebuchet MS"/>
                <a:ea typeface="Trebuchet MS"/>
                <a:cs typeface="Trebuchet MS"/>
                <a:sym typeface="Trebuchet MS"/>
              </a:rPr>
              <a:t>DEVELOPER MODE</a:t>
            </a:r>
            <a:endParaRPr sz="850" b="0" i="0" u="none" strike="noStrike" cap="none">
              <a:solidFill>
                <a:schemeClr val="dk1"/>
              </a:solidFill>
              <a:latin typeface="Calibri"/>
              <a:ea typeface="Calibri"/>
              <a:cs typeface="Calibri"/>
              <a:sym typeface="Calibri"/>
            </a:endParaRPr>
          </a:p>
        </p:txBody>
      </p:sp>
      <p:sp>
        <p:nvSpPr>
          <p:cNvPr id="276" name="Google Shape;276;p9"/>
          <p:cNvSpPr/>
          <p:nvPr/>
        </p:nvSpPr>
        <p:spPr>
          <a:xfrm>
            <a:off x="2286000" y="5605272"/>
            <a:ext cx="4160520" cy="731520"/>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8A560F"/>
              </a:buClr>
              <a:buSzPts val="1100"/>
              <a:buFont typeface="Calibri"/>
              <a:buNone/>
            </a:pPr>
            <a:r>
              <a:rPr lang="en-US" sz="1100" b="1" i="0" u="none" strike="noStrike" cap="none">
                <a:solidFill>
                  <a:srgbClr val="8A560F"/>
                </a:solidFill>
                <a:latin typeface="Calibri"/>
                <a:ea typeface="Calibri"/>
                <a:cs typeface="Calibri"/>
                <a:sym typeface="Calibri"/>
              </a:rPr>
              <a:t>Implemented:</a:t>
            </a:r>
            <a:r>
              <a:rPr lang="en-US" sz="1100" b="0" i="0" u="none" strike="noStrike" cap="none">
                <a:solidFill>
                  <a:srgbClr val="1B3A57"/>
                </a:solidFill>
                <a:latin typeface="Calibri"/>
                <a:ea typeface="Calibri"/>
                <a:cs typeface="Calibri"/>
                <a:sym typeface="Calibri"/>
              </a:rPr>
              <a:t>  yMMSL topology test_m3_pure.ymmsl — actors as independent M3 components, full chain (Torbeam, Cyrano, merge_waves, FOPLA, hcd2core_sources).</a:t>
            </a:r>
            <a:endParaRPr sz="1100" b="0" i="0" u="none" strike="noStrike" cap="none">
              <a:solidFill>
                <a:schemeClr val="dk1"/>
              </a:solidFill>
              <a:latin typeface="Calibri"/>
              <a:ea typeface="Calibri"/>
              <a:cs typeface="Calibri"/>
              <a:sym typeface="Calibri"/>
            </a:endParaRPr>
          </a:p>
        </p:txBody>
      </p:sp>
      <p:sp>
        <p:nvSpPr>
          <p:cNvPr id="277" name="Google Shape;277;p9"/>
          <p:cNvSpPr/>
          <p:nvPr/>
        </p:nvSpPr>
        <p:spPr>
          <a:xfrm>
            <a:off x="6629400" y="5605272"/>
            <a:ext cx="4800600" cy="731520"/>
          </a:xfrm>
          <a:prstGeom prst="rect">
            <a:avLst/>
          </a:prstGeom>
          <a:noFill/>
          <a:ln>
            <a:noFill/>
          </a:ln>
        </p:spPr>
        <p:txBody>
          <a:bodyPr spcFirstLastPara="1" wrap="square" lIns="0" tIns="0" rIns="0" bIns="0" anchor="t" anchorCtr="0">
            <a:noAutofit/>
          </a:bodyPr>
          <a:lstStyle/>
          <a:p>
            <a:pPr marL="0" marR="0" lvl="0" indent="0" algn="l" rtl="0">
              <a:lnSpc>
                <a:spcPct val="104000"/>
              </a:lnSpc>
              <a:spcBef>
                <a:spcPts val="0"/>
              </a:spcBef>
              <a:spcAft>
                <a:spcPts val="0"/>
              </a:spcAft>
              <a:buClr>
                <a:srgbClr val="8A560F"/>
              </a:buClr>
              <a:buSzPts val="1100"/>
              <a:buFont typeface="Calibri"/>
              <a:buNone/>
            </a:pPr>
            <a:r>
              <a:rPr lang="en-US" sz="1100" b="1" i="0" u="none" strike="noStrike" cap="none">
                <a:solidFill>
                  <a:srgbClr val="8A560F"/>
                </a:solidFill>
                <a:latin typeface="Calibri"/>
                <a:ea typeface="Calibri"/>
                <a:cs typeface="Calibri"/>
                <a:sym typeface="Calibri"/>
              </a:rPr>
              <a:t>Still needs:</a:t>
            </a:r>
            <a:r>
              <a:rPr lang="en-US" sz="1100" b="0" i="0" u="none" strike="noStrike" cap="none">
                <a:solidFill>
                  <a:srgbClr val="1B3A57"/>
                </a:solidFill>
                <a:latin typeface="Calibri"/>
                <a:ea typeface="Calibri"/>
                <a:cs typeface="Calibri"/>
                <a:sym typeface="Calibri"/>
              </a:rPr>
              <a:t>  remove hardcoded paths  ·  integrate run.sh pure  ·  derive the active actor chain automatically from configuration.</a:t>
            </a:r>
            <a:endParaRPr sz="1100" b="0" i="0" u="none" strike="noStrike" cap="none">
              <a:solidFill>
                <a:schemeClr val="dk1"/>
              </a:solidFill>
              <a:latin typeface="Calibri"/>
              <a:ea typeface="Calibri"/>
              <a:cs typeface="Calibri"/>
              <a:sym typeface="Calibri"/>
            </a:endParaRPr>
          </a:p>
        </p:txBody>
      </p:sp>
      <p:sp>
        <p:nvSpPr>
          <p:cNvPr id="278" name="Google Shape;278;p9"/>
          <p:cNvSpPr/>
          <p:nvPr/>
        </p:nvSpPr>
        <p:spPr>
          <a:xfrm>
            <a:off x="548640" y="6519672"/>
            <a:ext cx="8229600" cy="27432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MUSCLE3 Adaptation of HCD-WF   ·   TSVV-H Meeting, June 2026</a:t>
            </a:r>
            <a:endParaRPr sz="900" b="0" i="0" u="none" strike="noStrike" cap="none">
              <a:solidFill>
                <a:schemeClr val="dk1"/>
              </a:solidFill>
              <a:latin typeface="Calibri"/>
              <a:ea typeface="Calibri"/>
              <a:cs typeface="Calibri"/>
              <a:sym typeface="Calibri"/>
            </a:endParaRPr>
          </a:p>
        </p:txBody>
      </p:sp>
      <p:sp>
        <p:nvSpPr>
          <p:cNvPr id="279" name="Google Shape;279;p9"/>
          <p:cNvSpPr/>
          <p:nvPr/>
        </p:nvSpPr>
        <p:spPr>
          <a:xfrm>
            <a:off x="10607040" y="6519672"/>
            <a:ext cx="1005840" cy="27432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Clr>
                <a:srgbClr val="94A2B0"/>
              </a:buClr>
              <a:buSzPts val="900"/>
              <a:buFont typeface="Calibri"/>
              <a:buNone/>
            </a:pPr>
            <a:r>
              <a:rPr lang="en-US" sz="900" b="0" i="0" u="none" strike="noStrike" cap="none">
                <a:solidFill>
                  <a:srgbClr val="94A2B0"/>
                </a:solidFill>
                <a:latin typeface="Calibri"/>
                <a:ea typeface="Calibri"/>
                <a:cs typeface="Calibri"/>
                <a:sym typeface="Calibri"/>
              </a:rPr>
              <a:t>26</a:t>
            </a: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101"/>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02" name="s102"/>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CONTEXT</a:t>
            </a:r>
            <a:endParaRPr/>
          </a:p>
        </p:txBody>
      </p:sp>
      <p:sp>
        <p:nvSpPr>
          <p:cNvPr id="103" name="s103"/>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The ITER Pulse Design Simulator (PDS)</a:t>
            </a:r>
            <a:endParaRPr dirty="0"/>
          </a:p>
        </p:txBody>
      </p:sp>
      <p:sp>
        <p:nvSpPr>
          <p:cNvPr id="133" name="s133"/>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34" name="s134"/>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3</a:t>
            </a:r>
            <a:endParaRPr/>
          </a:p>
        </p:txBody>
      </p:sp>
      <p:grpSp>
        <p:nvGrpSpPr>
          <p:cNvPr id="19" name="组合 18">
            <a:extLst>
              <a:ext uri="{FF2B5EF4-FFF2-40B4-BE49-F238E27FC236}">
                <a16:creationId xmlns:a16="http://schemas.microsoft.com/office/drawing/2014/main" id="{843066C9-E386-41AB-0772-C3C887B7FC4B}"/>
              </a:ext>
            </a:extLst>
          </p:cNvPr>
          <p:cNvGrpSpPr/>
          <p:nvPr/>
        </p:nvGrpSpPr>
        <p:grpSpPr>
          <a:xfrm>
            <a:off x="786384" y="2657583"/>
            <a:ext cx="5170548" cy="2552963"/>
            <a:chOff x="363444" y="1709873"/>
            <a:chExt cx="5602032" cy="3282676"/>
          </a:xfrm>
        </p:grpSpPr>
        <p:sp>
          <p:nvSpPr>
            <p:cNvPr id="2" name="Flowchart: Process 1">
              <a:extLst>
                <a:ext uri="{FF2B5EF4-FFF2-40B4-BE49-F238E27FC236}">
                  <a16:creationId xmlns:a16="http://schemas.microsoft.com/office/drawing/2014/main" id="{422F43A0-C24B-DEE3-541D-489E2EACDF1C}"/>
                </a:ext>
              </a:extLst>
            </p:cNvPr>
            <p:cNvSpPr/>
            <p:nvPr/>
          </p:nvSpPr>
          <p:spPr bwMode="auto">
            <a:xfrm>
              <a:off x="1576306" y="1709873"/>
              <a:ext cx="1279961"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Scenario design</a:t>
              </a:r>
            </a:p>
          </p:txBody>
        </p:sp>
        <p:sp>
          <p:nvSpPr>
            <p:cNvPr id="3" name="Flowchart: Process 2">
              <a:extLst>
                <a:ext uri="{FF2B5EF4-FFF2-40B4-BE49-F238E27FC236}">
                  <a16:creationId xmlns:a16="http://schemas.microsoft.com/office/drawing/2014/main" id="{5E2AE5D8-0BEF-BC15-4420-E9D1A82F228B}"/>
                </a:ext>
              </a:extLst>
            </p:cNvPr>
            <p:cNvSpPr/>
            <p:nvPr/>
          </p:nvSpPr>
          <p:spPr bwMode="auto">
            <a:xfrm>
              <a:off x="3583184" y="1709873"/>
              <a:ext cx="1555373"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Test of controllers</a:t>
              </a:r>
            </a:p>
          </p:txBody>
        </p:sp>
        <p:sp>
          <p:nvSpPr>
            <p:cNvPr id="4" name="Flowchart: Process 3">
              <a:extLst>
                <a:ext uri="{FF2B5EF4-FFF2-40B4-BE49-F238E27FC236}">
                  <a16:creationId xmlns:a16="http://schemas.microsoft.com/office/drawing/2014/main" id="{4EB1BBE1-42C2-7561-C5A8-167F7F33711C}"/>
                </a:ext>
              </a:extLst>
            </p:cNvPr>
            <p:cNvSpPr/>
            <p:nvPr/>
          </p:nvSpPr>
          <p:spPr bwMode="auto">
            <a:xfrm>
              <a:off x="450563" y="2783600"/>
              <a:ext cx="1521856"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Parametric scans</a:t>
              </a:r>
            </a:p>
          </p:txBody>
        </p:sp>
        <p:sp>
          <p:nvSpPr>
            <p:cNvPr id="5" name="Flowchart: Process 4">
              <a:extLst>
                <a:ext uri="{FF2B5EF4-FFF2-40B4-BE49-F238E27FC236}">
                  <a16:creationId xmlns:a16="http://schemas.microsoft.com/office/drawing/2014/main" id="{755F14EE-57F8-FB15-4D15-897876AAD835}"/>
                </a:ext>
              </a:extLst>
            </p:cNvPr>
            <p:cNvSpPr/>
            <p:nvPr/>
          </p:nvSpPr>
          <p:spPr bwMode="auto">
            <a:xfrm>
              <a:off x="4214290" y="4020816"/>
              <a:ext cx="1521856"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Pulse preparation</a:t>
              </a:r>
            </a:p>
          </p:txBody>
        </p:sp>
        <p:sp>
          <p:nvSpPr>
            <p:cNvPr id="6" name="Flowchart: Process 5">
              <a:extLst>
                <a:ext uri="{FF2B5EF4-FFF2-40B4-BE49-F238E27FC236}">
                  <a16:creationId xmlns:a16="http://schemas.microsoft.com/office/drawing/2014/main" id="{E0EBF008-7CF5-B417-0238-564F719FF21A}"/>
                </a:ext>
              </a:extLst>
            </p:cNvPr>
            <p:cNvSpPr/>
            <p:nvPr/>
          </p:nvSpPr>
          <p:spPr bwMode="auto">
            <a:xfrm>
              <a:off x="4199753" y="2783600"/>
              <a:ext cx="1765723"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Waveform optimization</a:t>
              </a:r>
            </a:p>
          </p:txBody>
        </p:sp>
        <p:sp>
          <p:nvSpPr>
            <p:cNvPr id="7" name="Flowchart: Process 6">
              <a:extLst>
                <a:ext uri="{FF2B5EF4-FFF2-40B4-BE49-F238E27FC236}">
                  <a16:creationId xmlns:a16="http://schemas.microsoft.com/office/drawing/2014/main" id="{E8807136-B364-9248-CF52-1055B0D949AF}"/>
                </a:ext>
              </a:extLst>
            </p:cNvPr>
            <p:cNvSpPr/>
            <p:nvPr/>
          </p:nvSpPr>
          <p:spPr bwMode="auto">
            <a:xfrm>
              <a:off x="363444" y="4020816"/>
              <a:ext cx="1690606"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Operational limit checks</a:t>
              </a:r>
            </a:p>
          </p:txBody>
        </p:sp>
        <p:sp>
          <p:nvSpPr>
            <p:cNvPr id="8" name="Oval 7">
              <a:extLst>
                <a:ext uri="{FF2B5EF4-FFF2-40B4-BE49-F238E27FC236}">
                  <a16:creationId xmlns:a16="http://schemas.microsoft.com/office/drawing/2014/main" id="{44EE0EEE-0C9E-0374-96CD-0780F4DAA120}"/>
                </a:ext>
              </a:extLst>
            </p:cNvPr>
            <p:cNvSpPr/>
            <p:nvPr/>
          </p:nvSpPr>
          <p:spPr bwMode="auto">
            <a:xfrm>
              <a:off x="2421177" y="2877827"/>
              <a:ext cx="1416719" cy="820404"/>
            </a:xfrm>
            <a:prstGeom prst="ellipse">
              <a:avLst/>
            </a:prstGeom>
            <a:solidFill>
              <a:srgbClr val="0000FF"/>
            </a:solidFill>
            <a:ln w="19050"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algn="ctr" defTabSz="1097280" eaLnBrk="0" fontAlgn="base" hangingPunct="0">
                <a:spcBef>
                  <a:spcPct val="0"/>
                </a:spcBef>
                <a:spcAft>
                  <a:spcPct val="0"/>
                </a:spcAft>
              </a:pPr>
              <a:r>
                <a:rPr lang="en-GB" sz="2160" b="1" dirty="0">
                  <a:solidFill>
                    <a:schemeClr val="bg1"/>
                  </a:solidFill>
                  <a:latin typeface="+mj-lt"/>
                </a:rPr>
                <a:t>PDS</a:t>
              </a:r>
            </a:p>
          </p:txBody>
        </p:sp>
        <p:cxnSp>
          <p:nvCxnSpPr>
            <p:cNvPr id="9" name="Straight Connector 8">
              <a:extLst>
                <a:ext uri="{FF2B5EF4-FFF2-40B4-BE49-F238E27FC236}">
                  <a16:creationId xmlns:a16="http://schemas.microsoft.com/office/drawing/2014/main" id="{E6EF569C-D42C-8791-871E-BAE44D33C204}"/>
                </a:ext>
              </a:extLst>
            </p:cNvPr>
            <p:cNvCxnSpPr>
              <a:cxnSpLocks/>
              <a:stCxn id="2" idx="2"/>
              <a:endCxn id="8" idx="1"/>
            </p:cNvCxnSpPr>
            <p:nvPr/>
          </p:nvCxnSpPr>
          <p:spPr bwMode="auto">
            <a:xfrm>
              <a:off x="2216287" y="2411604"/>
              <a:ext cx="412364" cy="586368"/>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8E885762-FCB5-F20E-7818-2834764320FC}"/>
                </a:ext>
              </a:extLst>
            </p:cNvPr>
            <p:cNvCxnSpPr>
              <a:cxnSpLocks/>
              <a:stCxn id="8" idx="7"/>
              <a:endCxn id="3" idx="2"/>
            </p:cNvCxnSpPr>
            <p:nvPr/>
          </p:nvCxnSpPr>
          <p:spPr bwMode="auto">
            <a:xfrm flipV="1">
              <a:off x="3630422" y="2411604"/>
              <a:ext cx="730449" cy="586368"/>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E05289BF-EF99-E749-9F5E-67FD786A4D1D}"/>
                </a:ext>
              </a:extLst>
            </p:cNvPr>
            <p:cNvCxnSpPr>
              <a:cxnSpLocks/>
              <a:stCxn id="8" idx="6"/>
              <a:endCxn id="6" idx="1"/>
            </p:cNvCxnSpPr>
            <p:nvPr/>
          </p:nvCxnSpPr>
          <p:spPr bwMode="auto">
            <a:xfrm flipV="1">
              <a:off x="3837896" y="3134466"/>
              <a:ext cx="361857" cy="153563"/>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DA97C809-1F34-61F2-5D8C-A2412C301945}"/>
                </a:ext>
              </a:extLst>
            </p:cNvPr>
            <p:cNvCxnSpPr>
              <a:cxnSpLocks/>
              <a:stCxn id="8" idx="3"/>
              <a:endCxn id="7" idx="0"/>
            </p:cNvCxnSpPr>
            <p:nvPr/>
          </p:nvCxnSpPr>
          <p:spPr bwMode="auto">
            <a:xfrm flipH="1">
              <a:off x="1208747" y="3578086"/>
              <a:ext cx="1419904" cy="44273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9B17E3D8-CACE-022D-8901-7A75B1787794}"/>
                </a:ext>
              </a:extLst>
            </p:cNvPr>
            <p:cNvCxnSpPr>
              <a:cxnSpLocks/>
              <a:stCxn id="5" idx="0"/>
              <a:endCxn id="8" idx="5"/>
            </p:cNvCxnSpPr>
            <p:nvPr/>
          </p:nvCxnSpPr>
          <p:spPr bwMode="auto">
            <a:xfrm flipH="1" flipV="1">
              <a:off x="3630422" y="3578086"/>
              <a:ext cx="1344796" cy="442730"/>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19912053-8C04-0096-0D55-930963F491AB}"/>
                </a:ext>
              </a:extLst>
            </p:cNvPr>
            <p:cNvCxnSpPr>
              <a:cxnSpLocks/>
              <a:stCxn id="4" idx="3"/>
              <a:endCxn id="8" idx="2"/>
            </p:cNvCxnSpPr>
            <p:nvPr/>
          </p:nvCxnSpPr>
          <p:spPr bwMode="auto">
            <a:xfrm>
              <a:off x="1972419" y="3134466"/>
              <a:ext cx="448758" cy="153563"/>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lowchart: Process 14">
              <a:extLst>
                <a:ext uri="{FF2B5EF4-FFF2-40B4-BE49-F238E27FC236}">
                  <a16:creationId xmlns:a16="http://schemas.microsoft.com/office/drawing/2014/main" id="{2CFFC152-BE57-4E62-3EF0-406A82AD0CE0}"/>
                </a:ext>
              </a:extLst>
            </p:cNvPr>
            <p:cNvSpPr/>
            <p:nvPr/>
          </p:nvSpPr>
          <p:spPr bwMode="auto">
            <a:xfrm>
              <a:off x="2284232" y="4290818"/>
              <a:ext cx="1690606" cy="701731"/>
            </a:xfrm>
            <a:prstGeom prst="flowChartProcess">
              <a:avLst/>
            </a:prstGeom>
            <a:solidFill>
              <a:srgbClr val="009900"/>
            </a:solidFill>
            <a:ln w="19050"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920" b="1" dirty="0">
                  <a:solidFill>
                    <a:schemeClr val="bg1"/>
                  </a:solidFill>
                  <a:latin typeface="+mj-lt"/>
                </a:rPr>
                <a:t>Train physics operators</a:t>
              </a:r>
            </a:p>
          </p:txBody>
        </p:sp>
        <p:cxnSp>
          <p:nvCxnSpPr>
            <p:cNvPr id="16" name="Straight Connector 15">
              <a:extLst>
                <a:ext uri="{FF2B5EF4-FFF2-40B4-BE49-F238E27FC236}">
                  <a16:creationId xmlns:a16="http://schemas.microsoft.com/office/drawing/2014/main" id="{CF909458-82C9-A53D-D6AE-46045953DDB4}"/>
                </a:ext>
              </a:extLst>
            </p:cNvPr>
            <p:cNvCxnSpPr>
              <a:cxnSpLocks/>
              <a:stCxn id="15" idx="0"/>
              <a:endCxn id="8" idx="4"/>
            </p:cNvCxnSpPr>
            <p:nvPr/>
          </p:nvCxnSpPr>
          <p:spPr bwMode="auto">
            <a:xfrm flipV="1">
              <a:off x="3129535" y="3698231"/>
              <a:ext cx="2" cy="592587"/>
            </a:xfrm>
            <a:prstGeom prst="line">
              <a:avLst/>
            </a:prstGeom>
            <a:solidFill>
              <a:schemeClr val="accent1"/>
            </a:solidFill>
            <a:ln w="254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TextBox 16">
            <a:extLst>
              <a:ext uri="{FF2B5EF4-FFF2-40B4-BE49-F238E27FC236}">
                <a16:creationId xmlns:a16="http://schemas.microsoft.com/office/drawing/2014/main" id="{E062C922-070B-38E5-E34A-A6717BFEC23E}"/>
              </a:ext>
            </a:extLst>
          </p:cNvPr>
          <p:cNvSpPr txBox="1"/>
          <p:nvPr/>
        </p:nvSpPr>
        <p:spPr>
          <a:xfrm>
            <a:off x="1401269" y="5763948"/>
            <a:ext cx="4070669" cy="683264"/>
          </a:xfrm>
          <a:prstGeom prst="rect">
            <a:avLst/>
          </a:prstGeom>
          <a:noFill/>
        </p:spPr>
        <p:txBody>
          <a:bodyPr wrap="square">
            <a:spAutoFit/>
          </a:bodyPr>
          <a:lstStyle/>
          <a:p>
            <a:r>
              <a:rPr lang="en-GB" sz="1920" b="1" dirty="0">
                <a:solidFill>
                  <a:srgbClr val="C00000"/>
                </a:solidFill>
                <a:latin typeface="Arial"/>
              </a:rPr>
              <a:t>In line with plans to start training future ITER Session Leaders!</a:t>
            </a:r>
            <a:endParaRPr lang="en-GB" sz="2160" b="1" dirty="0">
              <a:solidFill>
                <a:srgbClr val="C00000"/>
              </a:solidFill>
            </a:endParaRPr>
          </a:p>
        </p:txBody>
      </p:sp>
      <p:sp>
        <p:nvSpPr>
          <p:cNvPr id="18" name="Arrow: Down 17">
            <a:extLst>
              <a:ext uri="{FF2B5EF4-FFF2-40B4-BE49-F238E27FC236}">
                <a16:creationId xmlns:a16="http://schemas.microsoft.com/office/drawing/2014/main" id="{2648DC91-5D63-CA34-9838-F98BD3907F5D}"/>
              </a:ext>
            </a:extLst>
          </p:cNvPr>
          <p:cNvSpPr/>
          <p:nvPr/>
        </p:nvSpPr>
        <p:spPr bwMode="auto">
          <a:xfrm>
            <a:off x="3087203" y="5342714"/>
            <a:ext cx="327376" cy="421234"/>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endParaRPr lang="en-GB" sz="2160"/>
          </a:p>
        </p:txBody>
      </p:sp>
      <p:grpSp>
        <p:nvGrpSpPr>
          <p:cNvPr id="29" name="Group 28">
            <a:extLst>
              <a:ext uri="{FF2B5EF4-FFF2-40B4-BE49-F238E27FC236}">
                <a16:creationId xmlns:a16="http://schemas.microsoft.com/office/drawing/2014/main" id="{1700BB63-9441-DB04-49E5-7E3C4B59F603}"/>
              </a:ext>
            </a:extLst>
          </p:cNvPr>
          <p:cNvGrpSpPr/>
          <p:nvPr/>
        </p:nvGrpSpPr>
        <p:grpSpPr>
          <a:xfrm>
            <a:off x="9440698" y="2439586"/>
            <a:ext cx="1341209" cy="1338333"/>
            <a:chOff x="2863516" y="156411"/>
            <a:chExt cx="6412831" cy="6436894"/>
          </a:xfrm>
        </p:grpSpPr>
        <p:pic>
          <p:nvPicPr>
            <p:cNvPr id="30" name="Picture 29">
              <a:extLst>
                <a:ext uri="{FF2B5EF4-FFF2-40B4-BE49-F238E27FC236}">
                  <a16:creationId xmlns:a16="http://schemas.microsoft.com/office/drawing/2014/main" id="{E9C2FFBA-E08E-DBF4-56A0-3AF36E17B79E}"/>
                </a:ext>
              </a:extLst>
            </p:cNvPr>
            <p:cNvPicPr>
              <a:picLocks noChangeAspect="1"/>
            </p:cNvPicPr>
            <p:nvPr/>
          </p:nvPicPr>
          <p:blipFill rotWithShape="1">
            <a:blip r:embed="rId3"/>
            <a:srcRect l="5648" t="2703" r="3977" b="1904"/>
            <a:stretch/>
          </p:blipFill>
          <p:spPr>
            <a:xfrm>
              <a:off x="2863516" y="156411"/>
              <a:ext cx="6412831" cy="6436894"/>
            </a:xfrm>
            <a:prstGeom prst="ellipse">
              <a:avLst/>
            </a:prstGeom>
          </p:spPr>
        </p:pic>
        <p:pic>
          <p:nvPicPr>
            <p:cNvPr id="31" name="Picture 30">
              <a:extLst>
                <a:ext uri="{FF2B5EF4-FFF2-40B4-BE49-F238E27FC236}">
                  <a16:creationId xmlns:a16="http://schemas.microsoft.com/office/drawing/2014/main" id="{908EAF19-E2A1-B56B-5140-A3330A05F956}"/>
                </a:ext>
              </a:extLst>
            </p:cNvPr>
            <p:cNvPicPr>
              <a:picLocks noChangeAspect="1"/>
            </p:cNvPicPr>
            <p:nvPr/>
          </p:nvPicPr>
          <p:blipFill>
            <a:blip r:embed="rId4"/>
            <a:stretch>
              <a:fillRect/>
            </a:stretch>
          </p:blipFill>
          <p:spPr>
            <a:xfrm>
              <a:off x="3407079" y="2145792"/>
              <a:ext cx="5123498" cy="2405462"/>
            </a:xfrm>
            <a:prstGeom prst="rect">
              <a:avLst/>
            </a:prstGeom>
          </p:spPr>
        </p:pic>
        <p:sp>
          <p:nvSpPr>
            <p:cNvPr id="32" name="Rectangle 31">
              <a:extLst>
                <a:ext uri="{FF2B5EF4-FFF2-40B4-BE49-F238E27FC236}">
                  <a16:creationId xmlns:a16="http://schemas.microsoft.com/office/drawing/2014/main" id="{7B3D4EE3-E08D-45B6-9636-1CF6E4A81A4E}"/>
                </a:ext>
              </a:extLst>
            </p:cNvPr>
            <p:cNvSpPr/>
            <p:nvPr/>
          </p:nvSpPr>
          <p:spPr>
            <a:xfrm rot="-540000">
              <a:off x="3407318" y="2825982"/>
              <a:ext cx="5305044" cy="868203"/>
            </a:xfrm>
            <a:prstGeom prst="rect">
              <a:avLst/>
            </a:prstGeom>
            <a:solidFill>
              <a:sysClr val="window" lastClr="FFFFFF"/>
            </a:solidFill>
            <a:ln w="19050" cap="flat" cmpd="sng" algn="ctr">
              <a:noFill/>
              <a:prstDash val="solid"/>
              <a:miter lim="800000"/>
            </a:ln>
            <a:effectLst/>
          </p:spPr>
          <p:txBody>
            <a:bodyPr lIns="0" rIns="0" rtlCol="0" anchor="ctr"/>
            <a:lstStyle/>
            <a:p>
              <a:pPr algn="ctr" defTabSz="1097280">
                <a:defRPr/>
              </a:pPr>
              <a:r>
                <a:rPr lang="en-GB" sz="1920" kern="0" dirty="0">
                  <a:solidFill>
                    <a:srgbClr val="C00000"/>
                  </a:solidFill>
                  <a:latin typeface="Aptos" panose="02110004020202020204"/>
                </a:rPr>
                <a:t>IMAS</a:t>
              </a:r>
            </a:p>
          </p:txBody>
        </p:sp>
      </p:grpSp>
      <p:grpSp>
        <p:nvGrpSpPr>
          <p:cNvPr id="33" name="Group 32">
            <a:extLst>
              <a:ext uri="{FF2B5EF4-FFF2-40B4-BE49-F238E27FC236}">
                <a16:creationId xmlns:a16="http://schemas.microsoft.com/office/drawing/2014/main" id="{58DBC19D-0F97-C595-D9E7-3D021E97DC28}"/>
              </a:ext>
            </a:extLst>
          </p:cNvPr>
          <p:cNvGrpSpPr/>
          <p:nvPr/>
        </p:nvGrpSpPr>
        <p:grpSpPr>
          <a:xfrm>
            <a:off x="9891318" y="3319446"/>
            <a:ext cx="1341209" cy="1338333"/>
            <a:chOff x="2863516" y="156411"/>
            <a:chExt cx="6412830" cy="6436894"/>
          </a:xfrm>
        </p:grpSpPr>
        <p:pic>
          <p:nvPicPr>
            <p:cNvPr id="34" name="Picture 33">
              <a:extLst>
                <a:ext uri="{FF2B5EF4-FFF2-40B4-BE49-F238E27FC236}">
                  <a16:creationId xmlns:a16="http://schemas.microsoft.com/office/drawing/2014/main" id="{A11EC911-15B8-735F-B2E1-6B68B740A04E}"/>
                </a:ext>
              </a:extLst>
            </p:cNvPr>
            <p:cNvPicPr>
              <a:picLocks noChangeAspect="1"/>
            </p:cNvPicPr>
            <p:nvPr/>
          </p:nvPicPr>
          <p:blipFill rotWithShape="1">
            <a:blip r:embed="rId3"/>
            <a:srcRect l="5648" t="2703" r="3977" b="1904"/>
            <a:stretch/>
          </p:blipFill>
          <p:spPr>
            <a:xfrm>
              <a:off x="2863516" y="156411"/>
              <a:ext cx="6412830" cy="6436894"/>
            </a:xfrm>
            <a:prstGeom prst="ellipse">
              <a:avLst/>
            </a:prstGeom>
          </p:spPr>
        </p:pic>
        <p:pic>
          <p:nvPicPr>
            <p:cNvPr id="35" name="Picture 34">
              <a:extLst>
                <a:ext uri="{FF2B5EF4-FFF2-40B4-BE49-F238E27FC236}">
                  <a16:creationId xmlns:a16="http://schemas.microsoft.com/office/drawing/2014/main" id="{18A028BE-7A03-6A1F-5083-D5A0D959F4C4}"/>
                </a:ext>
              </a:extLst>
            </p:cNvPr>
            <p:cNvPicPr>
              <a:picLocks noChangeAspect="1"/>
            </p:cNvPicPr>
            <p:nvPr/>
          </p:nvPicPr>
          <p:blipFill>
            <a:blip r:embed="rId4"/>
            <a:stretch>
              <a:fillRect/>
            </a:stretch>
          </p:blipFill>
          <p:spPr>
            <a:xfrm>
              <a:off x="3407079" y="2145792"/>
              <a:ext cx="5123498" cy="2405462"/>
            </a:xfrm>
            <a:prstGeom prst="rect">
              <a:avLst/>
            </a:prstGeom>
          </p:spPr>
        </p:pic>
        <p:sp>
          <p:nvSpPr>
            <p:cNvPr id="36" name="Rectangle 35">
              <a:extLst>
                <a:ext uri="{FF2B5EF4-FFF2-40B4-BE49-F238E27FC236}">
                  <a16:creationId xmlns:a16="http://schemas.microsoft.com/office/drawing/2014/main" id="{D46C95CC-FCBE-34DB-0345-D512CC0CBCA9}"/>
                </a:ext>
              </a:extLst>
            </p:cNvPr>
            <p:cNvSpPr/>
            <p:nvPr/>
          </p:nvSpPr>
          <p:spPr>
            <a:xfrm rot="21060000">
              <a:off x="3427055" y="2780899"/>
              <a:ext cx="5108099" cy="1036088"/>
            </a:xfrm>
            <a:prstGeom prst="rect">
              <a:avLst/>
            </a:prstGeom>
            <a:solidFill>
              <a:sysClr val="window" lastClr="FFFFFF"/>
            </a:solidFill>
            <a:ln w="19050" cap="flat" cmpd="sng" algn="ctr">
              <a:noFill/>
              <a:prstDash val="solid"/>
              <a:miter lim="800000"/>
            </a:ln>
            <a:effectLst/>
          </p:spPr>
          <p:txBody>
            <a:bodyPr lIns="0" rIns="0" rtlCol="0" anchor="ctr"/>
            <a:lstStyle/>
            <a:p>
              <a:pPr algn="ctr" defTabSz="1097280">
                <a:defRPr/>
              </a:pPr>
              <a:r>
                <a:rPr lang="en-GB" sz="1680" kern="0" dirty="0">
                  <a:solidFill>
                    <a:srgbClr val="C00000"/>
                  </a:solidFill>
                  <a:latin typeface="Aptos" panose="02110004020202020204"/>
                </a:rPr>
                <a:t>MUSCLE3</a:t>
              </a:r>
            </a:p>
          </p:txBody>
        </p:sp>
      </p:grpSp>
      <p:sp>
        <p:nvSpPr>
          <p:cNvPr id="37" name="Rounded Rectangle 102">
            <a:extLst>
              <a:ext uri="{FF2B5EF4-FFF2-40B4-BE49-F238E27FC236}">
                <a16:creationId xmlns:a16="http://schemas.microsoft.com/office/drawing/2014/main" id="{5917FE3A-2BBD-D858-780D-A49E258B0CEE}"/>
              </a:ext>
            </a:extLst>
          </p:cNvPr>
          <p:cNvSpPr/>
          <p:nvPr/>
        </p:nvSpPr>
        <p:spPr bwMode="auto">
          <a:xfrm>
            <a:off x="6652585" y="1797919"/>
            <a:ext cx="5170547" cy="4399080"/>
          </a:xfrm>
          <a:prstGeom prst="roundRect">
            <a:avLst>
              <a:gd name="adj" fmla="val 3335"/>
            </a:avLst>
          </a:prstGeom>
          <a:noFill/>
          <a:ln w="38100" cap="flat" cmpd="sng" algn="ctr">
            <a:solidFill>
              <a:schemeClr val="tx1"/>
            </a:solidFill>
            <a:prstDash val="sysDash"/>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GB" sz="2880" dirty="0">
              <a:latin typeface="Century Gothic" pitchFamily="34" charset="0"/>
            </a:endParaRPr>
          </a:p>
        </p:txBody>
      </p:sp>
      <p:sp>
        <p:nvSpPr>
          <p:cNvPr id="38" name="Rectangle 37">
            <a:extLst>
              <a:ext uri="{FF2B5EF4-FFF2-40B4-BE49-F238E27FC236}">
                <a16:creationId xmlns:a16="http://schemas.microsoft.com/office/drawing/2014/main" id="{90BFC6F9-DD2D-D89A-DB21-EC2010263C13}"/>
              </a:ext>
            </a:extLst>
          </p:cNvPr>
          <p:cNvSpPr/>
          <p:nvPr/>
        </p:nvSpPr>
        <p:spPr>
          <a:xfrm>
            <a:off x="7807879" y="1346484"/>
            <a:ext cx="3265638" cy="387798"/>
          </a:xfrm>
          <a:prstGeom prst="rect">
            <a:avLst/>
          </a:prstGeom>
        </p:spPr>
        <p:txBody>
          <a:bodyPr wrap="none">
            <a:spAutoFit/>
          </a:bodyPr>
          <a:lstStyle/>
          <a:p>
            <a:r>
              <a:rPr lang="en-GB" sz="1920" b="1" dirty="0">
                <a:latin typeface="Arial"/>
              </a:rPr>
              <a:t>Initial solution for the PDS</a:t>
            </a:r>
            <a:endParaRPr lang="en-GB" sz="2160" b="1" dirty="0"/>
          </a:p>
        </p:txBody>
      </p:sp>
      <p:grpSp>
        <p:nvGrpSpPr>
          <p:cNvPr id="43" name="Group 42">
            <a:extLst>
              <a:ext uri="{FF2B5EF4-FFF2-40B4-BE49-F238E27FC236}">
                <a16:creationId xmlns:a16="http://schemas.microsoft.com/office/drawing/2014/main" id="{E8B805A8-54B2-EF64-506B-2CD0E7912386}"/>
              </a:ext>
            </a:extLst>
          </p:cNvPr>
          <p:cNvGrpSpPr/>
          <p:nvPr/>
        </p:nvGrpSpPr>
        <p:grpSpPr>
          <a:xfrm>
            <a:off x="9464086" y="4282481"/>
            <a:ext cx="1341209" cy="1332004"/>
            <a:chOff x="2863516" y="156411"/>
            <a:chExt cx="6412831" cy="6436894"/>
          </a:xfrm>
        </p:grpSpPr>
        <p:pic>
          <p:nvPicPr>
            <p:cNvPr id="44" name="Picture 43">
              <a:extLst>
                <a:ext uri="{FF2B5EF4-FFF2-40B4-BE49-F238E27FC236}">
                  <a16:creationId xmlns:a16="http://schemas.microsoft.com/office/drawing/2014/main" id="{3A9EBDE7-4B17-20FA-B0D3-3DFB0CA2C7BD}"/>
                </a:ext>
              </a:extLst>
            </p:cNvPr>
            <p:cNvPicPr>
              <a:picLocks noChangeAspect="1"/>
            </p:cNvPicPr>
            <p:nvPr/>
          </p:nvPicPr>
          <p:blipFill rotWithShape="1">
            <a:blip r:embed="rId3"/>
            <a:srcRect l="5648" t="2703" r="3977" b="1904"/>
            <a:stretch/>
          </p:blipFill>
          <p:spPr>
            <a:xfrm>
              <a:off x="2863516" y="156411"/>
              <a:ext cx="6412831" cy="6436894"/>
            </a:xfrm>
            <a:prstGeom prst="ellipse">
              <a:avLst/>
            </a:prstGeom>
          </p:spPr>
        </p:pic>
        <p:pic>
          <p:nvPicPr>
            <p:cNvPr id="45" name="Picture 44">
              <a:extLst>
                <a:ext uri="{FF2B5EF4-FFF2-40B4-BE49-F238E27FC236}">
                  <a16:creationId xmlns:a16="http://schemas.microsoft.com/office/drawing/2014/main" id="{E43994F0-D6AE-285A-EFCD-FF4599D29AAF}"/>
                </a:ext>
              </a:extLst>
            </p:cNvPr>
            <p:cNvPicPr>
              <a:picLocks noChangeAspect="1"/>
            </p:cNvPicPr>
            <p:nvPr/>
          </p:nvPicPr>
          <p:blipFill>
            <a:blip r:embed="rId4"/>
            <a:stretch>
              <a:fillRect/>
            </a:stretch>
          </p:blipFill>
          <p:spPr>
            <a:xfrm>
              <a:off x="3407079" y="2145792"/>
              <a:ext cx="5123498" cy="2405462"/>
            </a:xfrm>
            <a:prstGeom prst="rect">
              <a:avLst/>
            </a:prstGeom>
          </p:spPr>
        </p:pic>
        <p:sp>
          <p:nvSpPr>
            <p:cNvPr id="46" name="Rectangle 45">
              <a:extLst>
                <a:ext uri="{FF2B5EF4-FFF2-40B4-BE49-F238E27FC236}">
                  <a16:creationId xmlns:a16="http://schemas.microsoft.com/office/drawing/2014/main" id="{67BDAC4D-6635-E158-F3E7-F401B29B9E7D}"/>
                </a:ext>
              </a:extLst>
            </p:cNvPr>
            <p:cNvSpPr/>
            <p:nvPr/>
          </p:nvSpPr>
          <p:spPr>
            <a:xfrm rot="-540000">
              <a:off x="3407318" y="2825982"/>
              <a:ext cx="5305044" cy="8682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680" dirty="0">
                  <a:solidFill>
                    <a:srgbClr val="C00000"/>
                  </a:solidFill>
                </a:rPr>
                <a:t>PYTHON</a:t>
              </a:r>
              <a:endParaRPr lang="en-GB" sz="1680" dirty="0">
                <a:solidFill>
                  <a:srgbClr val="C00000"/>
                </a:solidFill>
              </a:endParaRPr>
            </a:p>
          </p:txBody>
        </p:sp>
      </p:grpSp>
      <p:pic>
        <p:nvPicPr>
          <p:cNvPr id="66" name="Picture 65">
            <a:extLst>
              <a:ext uri="{FF2B5EF4-FFF2-40B4-BE49-F238E27FC236}">
                <a16:creationId xmlns:a16="http://schemas.microsoft.com/office/drawing/2014/main" id="{2067914A-B734-2190-D4B2-8E0D14DC4CE1}"/>
              </a:ext>
            </a:extLst>
          </p:cNvPr>
          <p:cNvPicPr>
            <a:picLocks noChangeAspect="1"/>
          </p:cNvPicPr>
          <p:nvPr/>
        </p:nvPicPr>
        <p:blipFill>
          <a:blip r:embed="rId5"/>
          <a:stretch>
            <a:fillRect/>
          </a:stretch>
        </p:blipFill>
        <p:spPr>
          <a:xfrm>
            <a:off x="6852851" y="1877849"/>
            <a:ext cx="1967745" cy="4154127"/>
          </a:xfrm>
          <a:prstGeom prst="rect">
            <a:avLst/>
          </a:prstGeom>
        </p:spPr>
      </p:pic>
      <p:sp>
        <p:nvSpPr>
          <p:cNvPr id="21" name="文本框 20">
            <a:extLst>
              <a:ext uri="{FF2B5EF4-FFF2-40B4-BE49-F238E27FC236}">
                <a16:creationId xmlns:a16="http://schemas.microsoft.com/office/drawing/2014/main" id="{FA9CE735-C647-6510-04C5-2D4601623BDD}"/>
              </a:ext>
            </a:extLst>
          </p:cNvPr>
          <p:cNvSpPr txBox="1"/>
          <p:nvPr/>
        </p:nvSpPr>
        <p:spPr>
          <a:xfrm>
            <a:off x="231993" y="1408026"/>
            <a:ext cx="7052276" cy="923330"/>
          </a:xfrm>
          <a:prstGeom prst="rect">
            <a:avLst/>
          </a:prstGeom>
          <a:noFill/>
        </p:spPr>
        <p:txBody>
          <a:bodyPr wrap="square">
            <a:spAutoFit/>
          </a:bodyPr>
          <a:lstStyle/>
          <a:p>
            <a:pPr marL="285750" indent="-285750">
              <a:buFont typeface="Arial" panose="020B0604020202020204" pitchFamily="34" charset="0"/>
              <a:buChar char="•"/>
            </a:pPr>
            <a:r>
              <a:rPr lang="en-US" sz="1800" dirty="0"/>
              <a:t>Generating and validating pulse schedules for the Research Plan </a:t>
            </a:r>
          </a:p>
          <a:p>
            <a:pPr marL="285750" indent="-285750">
              <a:buFont typeface="Arial" panose="020B0604020202020204" pitchFamily="34" charset="0"/>
              <a:buChar char="•"/>
            </a:pPr>
            <a:r>
              <a:rPr lang="en-US" sz="1800" dirty="0"/>
              <a:t>Checking operational limits</a:t>
            </a:r>
          </a:p>
          <a:p>
            <a:pPr marL="285750" indent="-285750">
              <a:buFont typeface="Arial" panose="020B0604020202020204" pitchFamily="34" charset="0"/>
              <a:buChar char="•"/>
            </a:pPr>
            <a:r>
              <a:rPr lang="en-US" sz="1800" dirty="0"/>
              <a:t>Supporting plasma operation between shots.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2F20992E-213C-7690-7FC3-92F9F57D77F8}"/>
              </a:ext>
            </a:extLst>
          </p:cNvPr>
          <p:cNvSpPr/>
          <p:nvPr/>
        </p:nvSpPr>
        <p:spPr bwMode="auto">
          <a:xfrm>
            <a:off x="1348488" y="1364157"/>
            <a:ext cx="3384376" cy="1059190"/>
          </a:xfrm>
          <a:prstGeom prst="ellipse">
            <a:avLst/>
          </a:prstGeom>
          <a:solidFill>
            <a:srgbClr val="FFF2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itchFamily="34" charset="0"/>
            </a:endParaRPr>
          </a:p>
        </p:txBody>
      </p:sp>
      <p:sp>
        <p:nvSpPr>
          <p:cNvPr id="3" name="Oval 4">
            <a:extLst>
              <a:ext uri="{FF2B5EF4-FFF2-40B4-BE49-F238E27FC236}">
                <a16:creationId xmlns:a16="http://schemas.microsoft.com/office/drawing/2014/main" id="{C2B78FC5-4CA1-5770-DD5E-2ADE4948A149}"/>
              </a:ext>
            </a:extLst>
          </p:cNvPr>
          <p:cNvSpPr/>
          <p:nvPr/>
        </p:nvSpPr>
        <p:spPr bwMode="auto">
          <a:xfrm>
            <a:off x="6256069" y="1364157"/>
            <a:ext cx="3384376" cy="1059190"/>
          </a:xfrm>
          <a:prstGeom prst="ellipse">
            <a:avLst/>
          </a:prstGeom>
          <a:solidFill>
            <a:srgbClr val="FFF2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itchFamily="34" charset="0"/>
            </a:endParaRPr>
          </a:p>
        </p:txBody>
      </p:sp>
      <p:sp>
        <p:nvSpPr>
          <p:cNvPr id="4" name="Rectangle 10">
            <a:extLst>
              <a:ext uri="{FF2B5EF4-FFF2-40B4-BE49-F238E27FC236}">
                <a16:creationId xmlns:a16="http://schemas.microsoft.com/office/drawing/2014/main" id="{84C0B1FE-6ED9-8DBF-E981-44E351412871}"/>
              </a:ext>
            </a:extLst>
          </p:cNvPr>
          <p:cNvSpPr/>
          <p:nvPr/>
        </p:nvSpPr>
        <p:spPr>
          <a:xfrm>
            <a:off x="1488526" y="1538107"/>
            <a:ext cx="3049226" cy="707886"/>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ctr"/>
            <a:r>
              <a:rPr lang="en-US" b="1" dirty="0">
                <a:solidFill>
                  <a:srgbClr val="000000"/>
                </a:solidFill>
                <a:latin typeface="Arial"/>
              </a:rPr>
              <a:t>Pulse Design Tool</a:t>
            </a:r>
          </a:p>
          <a:p>
            <a:pPr marL="0" lvl="1" algn="ctr">
              <a:buSzPct val="50000"/>
              <a:tabLst>
                <a:tab pos="177800" algn="l"/>
                <a:tab pos="631825" algn="l"/>
              </a:tabLst>
            </a:pPr>
            <a:r>
              <a:rPr lang="en-US" sz="1600" b="1" dirty="0">
                <a:solidFill>
                  <a:srgbClr val="C00000"/>
                </a:solidFill>
                <a:latin typeface="Arial"/>
              </a:rPr>
              <a:t>PDS-design</a:t>
            </a:r>
          </a:p>
        </p:txBody>
      </p:sp>
      <p:sp>
        <p:nvSpPr>
          <p:cNvPr id="5" name="Rectangle 11">
            <a:extLst>
              <a:ext uri="{FF2B5EF4-FFF2-40B4-BE49-F238E27FC236}">
                <a16:creationId xmlns:a16="http://schemas.microsoft.com/office/drawing/2014/main" id="{EE8BC0D2-4210-CCCE-13A0-48E1B52DA965}"/>
              </a:ext>
            </a:extLst>
          </p:cNvPr>
          <p:cNvSpPr/>
          <p:nvPr/>
        </p:nvSpPr>
        <p:spPr>
          <a:xfrm>
            <a:off x="6370351" y="1592349"/>
            <a:ext cx="3218766" cy="707886"/>
          </a:xfrm>
          <a:prstGeom prst="rect">
            <a:avLst/>
          </a:prstGeom>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ctr"/>
            <a:r>
              <a:rPr lang="en-US" b="1" dirty="0">
                <a:solidFill>
                  <a:srgbClr val="000000"/>
                </a:solidFill>
                <a:latin typeface="Arial"/>
              </a:rPr>
              <a:t>Pulse Simulator Tool</a:t>
            </a:r>
          </a:p>
          <a:p>
            <a:pPr algn="ctr"/>
            <a:r>
              <a:rPr lang="en-US" sz="1600" b="1" dirty="0">
                <a:solidFill>
                  <a:srgbClr val="C00000"/>
                </a:solidFill>
                <a:latin typeface="Arial"/>
              </a:rPr>
              <a:t>PDS-simulator</a:t>
            </a:r>
            <a:endParaRPr lang="en-GB" sz="3600" b="1" dirty="0"/>
          </a:p>
        </p:txBody>
      </p:sp>
      <p:sp>
        <p:nvSpPr>
          <p:cNvPr id="6" name="TextBox 12">
            <a:extLst>
              <a:ext uri="{FF2B5EF4-FFF2-40B4-BE49-F238E27FC236}">
                <a16:creationId xmlns:a16="http://schemas.microsoft.com/office/drawing/2014/main" id="{F9D9BFAF-3E2C-377C-AD63-04E3426B6D59}"/>
              </a:ext>
            </a:extLst>
          </p:cNvPr>
          <p:cNvSpPr txBox="1"/>
          <p:nvPr/>
        </p:nvSpPr>
        <p:spPr>
          <a:xfrm>
            <a:off x="6185052" y="2588849"/>
            <a:ext cx="3589363" cy="1569660"/>
          </a:xfrm>
          <a:prstGeom prst="rect">
            <a:avLst/>
          </a:prstGeom>
          <a:noFill/>
        </p:spPr>
        <p:txBody>
          <a:bodyPr wrap="square" rtlCol="0">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marL="185738" lvl="1" indent="-185738">
              <a:buSzPct val="50000"/>
              <a:buBlip>
                <a:blip r:embed="rId3"/>
              </a:buBlip>
              <a:tabLst>
                <a:tab pos="177800" algn="l"/>
                <a:tab pos="631825" algn="l"/>
              </a:tabLst>
            </a:pPr>
            <a:r>
              <a:rPr lang="en-US" sz="1600" dirty="0">
                <a:solidFill>
                  <a:srgbClr val="0000FF"/>
                </a:solidFill>
                <a:latin typeface="+mn-lt"/>
              </a:rPr>
              <a:t>Tool to simulate a pulse:</a:t>
            </a:r>
          </a:p>
          <a:p>
            <a:pPr marL="642938" lvl="2" indent="-185738">
              <a:buSzPct val="50000"/>
              <a:buBlip>
                <a:blip r:embed="rId3"/>
              </a:buBlip>
              <a:tabLst>
                <a:tab pos="177800" algn="l"/>
                <a:tab pos="631825" algn="l"/>
              </a:tabLst>
            </a:pPr>
            <a:r>
              <a:rPr lang="en-US" sz="1600" dirty="0">
                <a:latin typeface="+mn-lt"/>
              </a:rPr>
              <a:t>Choose models to be launched</a:t>
            </a:r>
          </a:p>
          <a:p>
            <a:pPr marL="642938" lvl="2" indent="-185738">
              <a:buSzPct val="50000"/>
              <a:buBlip>
                <a:blip r:embed="rId3"/>
              </a:buBlip>
              <a:tabLst>
                <a:tab pos="177800" algn="l"/>
                <a:tab pos="631825" algn="l"/>
              </a:tabLst>
            </a:pPr>
            <a:r>
              <a:rPr lang="en-US" sz="1600" dirty="0">
                <a:latin typeface="+mn-lt"/>
              </a:rPr>
              <a:t>Various computational modes</a:t>
            </a:r>
          </a:p>
          <a:p>
            <a:pPr marL="642938" lvl="2" indent="-185738">
              <a:buSzPct val="50000"/>
              <a:buBlip>
                <a:blip r:embed="rId3"/>
              </a:buBlip>
              <a:tabLst>
                <a:tab pos="177800" algn="l"/>
                <a:tab pos="631825" algn="l"/>
              </a:tabLst>
            </a:pPr>
            <a:r>
              <a:rPr lang="en-US" sz="1600" dirty="0">
                <a:latin typeface="+mn-lt"/>
              </a:rPr>
              <a:t>Iteration loops</a:t>
            </a:r>
          </a:p>
          <a:p>
            <a:pPr marL="642938" lvl="2" indent="-185738">
              <a:buSzPct val="50000"/>
              <a:buBlip>
                <a:blip r:embed="rId3"/>
              </a:buBlip>
              <a:tabLst>
                <a:tab pos="177800" algn="l"/>
                <a:tab pos="631825" algn="l"/>
              </a:tabLst>
            </a:pPr>
            <a:r>
              <a:rPr lang="en-US" sz="1600" dirty="0">
                <a:latin typeface="+mn-lt"/>
              </a:rPr>
              <a:t>Actual pulse simulation</a:t>
            </a:r>
          </a:p>
        </p:txBody>
      </p:sp>
      <p:cxnSp>
        <p:nvCxnSpPr>
          <p:cNvPr id="7" name="Straight Arrow Connector 21">
            <a:extLst>
              <a:ext uri="{FF2B5EF4-FFF2-40B4-BE49-F238E27FC236}">
                <a16:creationId xmlns:a16="http://schemas.microsoft.com/office/drawing/2014/main" id="{BD3B45A2-806B-9566-655A-697DC1D01032}"/>
              </a:ext>
            </a:extLst>
          </p:cNvPr>
          <p:cNvCxnSpPr/>
          <p:nvPr/>
        </p:nvCxnSpPr>
        <p:spPr bwMode="auto">
          <a:xfrm>
            <a:off x="8045232" y="4158509"/>
            <a:ext cx="0" cy="42617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3">
            <a:extLst>
              <a:ext uri="{FF2B5EF4-FFF2-40B4-BE49-F238E27FC236}">
                <a16:creationId xmlns:a16="http://schemas.microsoft.com/office/drawing/2014/main" id="{C4CC796C-0578-45DA-BE47-8D540269DB29}"/>
              </a:ext>
            </a:extLst>
          </p:cNvPr>
          <p:cNvSpPr/>
          <p:nvPr/>
        </p:nvSpPr>
        <p:spPr>
          <a:xfrm>
            <a:off x="6784277" y="4584681"/>
            <a:ext cx="2804840" cy="584775"/>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600" dirty="0">
                <a:solidFill>
                  <a:srgbClr val="C00000"/>
                </a:solidFill>
                <a:latin typeface="Arial"/>
              </a:rPr>
              <a:t>Focus of the PDS architecture development</a:t>
            </a:r>
            <a:endParaRPr lang="en-GB" dirty="0">
              <a:solidFill>
                <a:srgbClr val="C00000"/>
              </a:solidFill>
            </a:endParaRPr>
          </a:p>
        </p:txBody>
      </p:sp>
      <p:sp>
        <p:nvSpPr>
          <p:cNvPr id="9" name="Left-Right Arrow 31">
            <a:extLst>
              <a:ext uri="{FF2B5EF4-FFF2-40B4-BE49-F238E27FC236}">
                <a16:creationId xmlns:a16="http://schemas.microsoft.com/office/drawing/2014/main" id="{37AAFD12-0E11-805D-F1BF-586837DAF11D}"/>
              </a:ext>
            </a:extLst>
          </p:cNvPr>
          <p:cNvSpPr/>
          <p:nvPr/>
        </p:nvSpPr>
        <p:spPr bwMode="auto">
          <a:xfrm>
            <a:off x="5159104" y="1774214"/>
            <a:ext cx="708199" cy="329125"/>
          </a:xfrm>
          <a:prstGeom prst="leftRight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Century Gothic" pitchFamily="34" charset="0"/>
            </a:endParaRPr>
          </a:p>
        </p:txBody>
      </p:sp>
      <p:sp>
        <p:nvSpPr>
          <p:cNvPr id="10" name="Rectangle 40">
            <a:extLst>
              <a:ext uri="{FF2B5EF4-FFF2-40B4-BE49-F238E27FC236}">
                <a16:creationId xmlns:a16="http://schemas.microsoft.com/office/drawing/2014/main" id="{2CD2DE09-DE59-5467-4121-DBFF92F67EEF}"/>
              </a:ext>
            </a:extLst>
          </p:cNvPr>
          <p:cNvSpPr/>
          <p:nvPr/>
        </p:nvSpPr>
        <p:spPr>
          <a:xfrm>
            <a:off x="4732864" y="1444116"/>
            <a:ext cx="1620957" cy="338554"/>
          </a:xfrm>
          <a:prstGeom prst="rect">
            <a:avLst/>
          </a:prstGeom>
        </p:spPr>
        <p:txBody>
          <a:bodyPr wrap="non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lang="en-US" sz="1600">
                <a:solidFill>
                  <a:srgbClr val="000000"/>
                </a:solidFill>
                <a:latin typeface="Arial"/>
              </a:rPr>
              <a:t>inter-dependent</a:t>
            </a:r>
            <a:endParaRPr lang="en-GB"/>
          </a:p>
        </p:txBody>
      </p:sp>
      <p:sp>
        <p:nvSpPr>
          <p:cNvPr id="11" name="TextBox 13">
            <a:extLst>
              <a:ext uri="{FF2B5EF4-FFF2-40B4-BE49-F238E27FC236}">
                <a16:creationId xmlns:a16="http://schemas.microsoft.com/office/drawing/2014/main" id="{D5DD5FDE-7D6F-76A9-98EA-FB880D0C2D57}"/>
              </a:ext>
            </a:extLst>
          </p:cNvPr>
          <p:cNvSpPr txBox="1"/>
          <p:nvPr/>
        </p:nvSpPr>
        <p:spPr>
          <a:xfrm>
            <a:off x="1156876" y="2555739"/>
            <a:ext cx="3575988" cy="1323439"/>
          </a:xfrm>
          <a:prstGeom prst="rect">
            <a:avLst/>
          </a:prstGeom>
          <a:noFill/>
        </p:spPr>
        <p:txBody>
          <a:bodyPr wrap="square" rtlCol="0">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marL="185738" lvl="1" indent="-185738">
              <a:buSzPct val="50000"/>
              <a:buBlip>
                <a:blip r:embed="rId3"/>
              </a:buBlip>
              <a:tabLst>
                <a:tab pos="177800" algn="l"/>
                <a:tab pos="631825" algn="l"/>
              </a:tabLst>
            </a:pPr>
            <a:r>
              <a:rPr lang="en-US" sz="1600" dirty="0">
                <a:solidFill>
                  <a:srgbClr val="0000FF"/>
                </a:solidFill>
                <a:latin typeface="+mn-lt"/>
              </a:rPr>
              <a:t>Tool to design a scenario </a:t>
            </a:r>
            <a:r>
              <a:rPr lang="en-US" sz="1600" dirty="0">
                <a:latin typeface="+mn-lt"/>
              </a:rPr>
              <a:t>(with a pre-check of operational limits):</a:t>
            </a:r>
          </a:p>
          <a:p>
            <a:pPr marL="642938" lvl="2" indent="-185738">
              <a:buSzPct val="50000"/>
              <a:buBlip>
                <a:blip r:embed="rId3"/>
              </a:buBlip>
              <a:tabLst>
                <a:tab pos="177800" algn="l"/>
                <a:tab pos="631825" algn="l"/>
              </a:tabLst>
            </a:pPr>
            <a:r>
              <a:rPr lang="en-US" sz="1600" dirty="0">
                <a:latin typeface="+mn-lt"/>
              </a:rPr>
              <a:t>Plasma shape</a:t>
            </a:r>
          </a:p>
          <a:p>
            <a:pPr marL="642938" lvl="2" indent="-185738">
              <a:buSzPct val="50000"/>
              <a:buBlip>
                <a:blip r:embed="rId3"/>
              </a:buBlip>
              <a:tabLst>
                <a:tab pos="177800" algn="l"/>
                <a:tab pos="631825" algn="l"/>
              </a:tabLst>
            </a:pPr>
            <a:r>
              <a:rPr lang="en-US" sz="1600" dirty="0">
                <a:latin typeface="+mn-lt"/>
              </a:rPr>
              <a:t>Waveforms</a:t>
            </a:r>
          </a:p>
          <a:p>
            <a:pPr marL="185738" lvl="1" indent="-185738">
              <a:buSzPct val="50000"/>
              <a:buBlip>
                <a:blip r:embed="rId3"/>
              </a:buBlip>
              <a:tabLst>
                <a:tab pos="177800" algn="l"/>
                <a:tab pos="631825" algn="l"/>
              </a:tabLst>
            </a:pPr>
            <a:r>
              <a:rPr lang="en-US" sz="1600" dirty="0">
                <a:solidFill>
                  <a:srgbClr val="0000FF"/>
                </a:solidFill>
                <a:latin typeface="+mn-lt"/>
              </a:rPr>
              <a:t>Graphical User Interface</a:t>
            </a:r>
          </a:p>
        </p:txBody>
      </p:sp>
      <p:sp>
        <p:nvSpPr>
          <p:cNvPr id="12" name="Arrow: Down 5">
            <a:extLst>
              <a:ext uri="{FF2B5EF4-FFF2-40B4-BE49-F238E27FC236}">
                <a16:creationId xmlns:a16="http://schemas.microsoft.com/office/drawing/2014/main" id="{3473A8B1-71A9-5407-3F57-72AE4D075F7E}"/>
              </a:ext>
            </a:extLst>
          </p:cNvPr>
          <p:cNvSpPr/>
          <p:nvPr/>
        </p:nvSpPr>
        <p:spPr bwMode="auto">
          <a:xfrm>
            <a:off x="2800854" y="3931568"/>
            <a:ext cx="360037" cy="385457"/>
          </a:xfrm>
          <a:prstGeom prst="downArrow">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endParaRPr lang="en-GB"/>
          </a:p>
        </p:txBody>
      </p:sp>
      <p:sp>
        <p:nvSpPr>
          <p:cNvPr id="13" name="Rectangle 6">
            <a:extLst>
              <a:ext uri="{FF2B5EF4-FFF2-40B4-BE49-F238E27FC236}">
                <a16:creationId xmlns:a16="http://schemas.microsoft.com/office/drawing/2014/main" id="{03FE4721-9243-749F-BC4E-ECFF42215C0C}"/>
              </a:ext>
            </a:extLst>
          </p:cNvPr>
          <p:cNvSpPr/>
          <p:nvPr/>
        </p:nvSpPr>
        <p:spPr>
          <a:xfrm>
            <a:off x="1718256" y="4276496"/>
            <a:ext cx="2521909" cy="584775"/>
          </a:xfrm>
          <a:prstGeom prst="rect">
            <a:avLst/>
          </a:prstGeom>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pPr algn="ctr"/>
            <a:r>
              <a:rPr lang="en-US" sz="1600" dirty="0">
                <a:solidFill>
                  <a:srgbClr val="C00000"/>
                </a:solidFill>
                <a:latin typeface="Arial"/>
              </a:rPr>
              <a:t>On-going development of a Waveform Editor</a:t>
            </a:r>
            <a:endParaRPr lang="en-GB" dirty="0">
              <a:solidFill>
                <a:srgbClr val="C00000"/>
              </a:solidFill>
            </a:endParaRPr>
          </a:p>
        </p:txBody>
      </p:sp>
      <p:cxnSp>
        <p:nvCxnSpPr>
          <p:cNvPr id="16" name="Straight Arrow Connector 27">
            <a:extLst>
              <a:ext uri="{FF2B5EF4-FFF2-40B4-BE49-F238E27FC236}">
                <a16:creationId xmlns:a16="http://schemas.microsoft.com/office/drawing/2014/main" id="{B835501E-EAEF-75D6-2FC3-B740B3A39DC4}"/>
              </a:ext>
            </a:extLst>
          </p:cNvPr>
          <p:cNvCxnSpPr/>
          <p:nvPr/>
        </p:nvCxnSpPr>
        <p:spPr bwMode="auto">
          <a:xfrm>
            <a:off x="3141753" y="4877068"/>
            <a:ext cx="0" cy="38545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28">
            <a:extLst>
              <a:ext uri="{FF2B5EF4-FFF2-40B4-BE49-F238E27FC236}">
                <a16:creationId xmlns:a16="http://schemas.microsoft.com/office/drawing/2014/main" id="{CCA7B8CB-974B-00E2-CC55-F34A4274CE67}"/>
              </a:ext>
            </a:extLst>
          </p:cNvPr>
          <p:cNvSpPr txBox="1"/>
          <p:nvPr/>
        </p:nvSpPr>
        <p:spPr>
          <a:xfrm>
            <a:off x="1184528" y="5258589"/>
            <a:ext cx="3589363" cy="830997"/>
          </a:xfrm>
          <a:prstGeom prst="rect">
            <a:avLst/>
          </a:prstGeom>
          <a:noFill/>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a:lstStyle>
          <a:p>
            <a:r>
              <a:rPr kumimoji="0" lang="en-US" sz="1600" b="0" i="0" u="none" strike="noStrike" kern="1200" cap="none" spc="0" normalizeH="0" baseline="0" noProof="0" dirty="0">
                <a:ln>
                  <a:noFill/>
                </a:ln>
                <a:solidFill>
                  <a:srgbClr val="000000"/>
                </a:solidFill>
                <a:effectLst/>
                <a:uLnTx/>
                <a:uFillTx/>
                <a:latin typeface="Arial"/>
                <a:ea typeface="+mn-ea"/>
                <a:cs typeface="+mn-cs"/>
              </a:rPr>
              <a:t>Generic </a:t>
            </a:r>
            <a:r>
              <a:rPr kumimoji="0" lang="en-US" sz="1600" b="0" i="0" u="none" strike="noStrike" kern="1200" cap="none" spc="0" normalizeH="0" baseline="0" noProof="0" dirty="0">
                <a:ln>
                  <a:noFill/>
                </a:ln>
                <a:solidFill>
                  <a:srgbClr val="000000"/>
                </a:solidFill>
                <a:effectLst/>
                <a:uLnTx/>
                <a:uFillTx/>
                <a:latin typeface="Arial"/>
                <a:ea typeface="+mn-ea"/>
                <a:cs typeface="+mn-cs"/>
                <a:sym typeface="Wingdings" panose="05000000000000000000" pitchFamily="2" charset="2"/>
              </a:rPr>
              <a:t> compatible with any IMAS plasma simulator (HFPS, etc.) ... and control room pulse edition tools!</a:t>
            </a:r>
            <a:endParaRPr lang="en-GB" dirty="0"/>
          </a:p>
        </p:txBody>
      </p:sp>
      <p:sp>
        <p:nvSpPr>
          <p:cNvPr id="18" name="s103">
            <a:extLst>
              <a:ext uri="{FF2B5EF4-FFF2-40B4-BE49-F238E27FC236}">
                <a16:creationId xmlns:a16="http://schemas.microsoft.com/office/drawing/2014/main" id="{B2144D48-3559-10D8-497B-4E01B8BC931E}"/>
              </a:ext>
            </a:extLst>
          </p:cNvPr>
          <p:cNvSpPr/>
          <p:nvPr/>
        </p:nvSpPr>
        <p:spPr>
          <a:xfrm>
            <a:off x="277225" y="340065"/>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The ITER Pulse Design Simulator (PDS)</a:t>
            </a:r>
            <a:endParaRPr dirty="0"/>
          </a:p>
        </p:txBody>
      </p:sp>
    </p:spTree>
    <p:extLst>
      <p:ext uri="{BB962C8B-B14F-4D97-AF65-F5344CB8AC3E}">
        <p14:creationId xmlns:p14="http://schemas.microsoft.com/office/powerpoint/2010/main" val="16966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135"/>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36" name="s136"/>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ROLE</a:t>
            </a:r>
            <a:endParaRPr/>
          </a:p>
        </p:txBody>
      </p:sp>
      <p:sp>
        <p:nvSpPr>
          <p:cNvPr id="137" name="s137"/>
          <p:cNvSpPr/>
          <p:nvPr/>
        </p:nvSpPr>
        <p:spPr>
          <a:xfrm>
            <a:off x="2181036" y="534133"/>
            <a:ext cx="7515857"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HCD-WF: the H&amp;CD engine inside the PDS</a:t>
            </a:r>
            <a:endParaRPr dirty="0"/>
          </a:p>
        </p:txBody>
      </p:sp>
      <p:sp>
        <p:nvSpPr>
          <p:cNvPr id="152" name="s152"/>
          <p:cNvSpPr/>
          <p:nvPr/>
        </p:nvSpPr>
        <p:spPr>
          <a:xfrm>
            <a:off x="5750000" y="1377197"/>
            <a:ext cx="5893360" cy="1422803"/>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53" name="s153"/>
          <p:cNvSpPr/>
          <p:nvPr/>
        </p:nvSpPr>
        <p:spPr>
          <a:xfrm>
            <a:off x="5874141" y="1464195"/>
            <a:ext cx="5493360" cy="25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400" b="1" i="0" dirty="0">
                <a:solidFill>
                  <a:srgbClr val="1C7293"/>
                </a:solidFill>
                <a:latin typeface="Trebuchet MS"/>
                <a:ea typeface="Trebuchet MS"/>
                <a:cs typeface="Trebuchet MS"/>
                <a:sym typeface="Trebuchet MS"/>
              </a:rPr>
              <a:t>WHAT IS HCD-WF?</a:t>
            </a:r>
            <a:endParaRPr sz="2800" dirty="0"/>
          </a:p>
        </p:txBody>
      </p:sp>
      <p:sp>
        <p:nvSpPr>
          <p:cNvPr id="154" name="s154"/>
          <p:cNvSpPr/>
          <p:nvPr/>
        </p:nvSpPr>
        <p:spPr>
          <a:xfrm>
            <a:off x="5974562" y="1734884"/>
            <a:ext cx="5493360" cy="1037220"/>
          </a:xfrm>
          <a:prstGeom prst="rect">
            <a:avLst/>
          </a:prstGeom>
          <a:noFill/>
          <a:ln>
            <a:noFill/>
          </a:ln>
        </p:spPr>
        <p:txBody>
          <a:bodyPr wrap="square" lIns="0" tIns="0" rIns="0" bIns="0" anchor="t" anchorCtr="0">
            <a:noAutofit/>
          </a:bodyPr>
          <a:lstStyle/>
          <a:p>
            <a:pPr marL="0" indent="0" algn="l" rtl="0">
              <a:lnSpc>
                <a:spcPct val="106000"/>
              </a:lnSpc>
              <a:spcBef>
                <a:spcPts val="0"/>
              </a:spcBef>
              <a:spcAft>
                <a:spcPts val="0"/>
              </a:spcAft>
              <a:buNone/>
            </a:pPr>
            <a:r>
              <a:rPr lang="en-US" sz="1600" b="0" i="0" dirty="0">
                <a:solidFill>
                  <a:srgbClr val="12263A"/>
                </a:solidFill>
                <a:latin typeface="Calibri"/>
                <a:ea typeface="Calibri"/>
                <a:cs typeface="Calibri"/>
                <a:sym typeface="Calibri"/>
              </a:rPr>
              <a:t>A Python workflow that </a:t>
            </a:r>
            <a:r>
              <a:rPr lang="en-US" sz="1600" b="1" i="0" dirty="0">
                <a:solidFill>
                  <a:srgbClr val="12263A"/>
                </a:solidFill>
                <a:latin typeface="Calibri"/>
                <a:ea typeface="Calibri"/>
                <a:cs typeface="Calibri"/>
                <a:sym typeface="Calibri"/>
              </a:rPr>
              <a:t>orchestrates the H&amp;CD physics codes</a:t>
            </a:r>
            <a:r>
              <a:rPr lang="en-US" sz="1600" b="0" i="0" dirty="0">
                <a:solidFill>
                  <a:srgbClr val="12263A"/>
                </a:solidFill>
                <a:latin typeface="Calibri"/>
                <a:ea typeface="Calibri"/>
                <a:cs typeface="Calibri"/>
                <a:sym typeface="Calibri"/>
              </a:rPr>
              <a:t> — it selects actors from configuration, sequences them, resolves dependencies and merges outputs. </a:t>
            </a:r>
            <a:r>
              <a:rPr lang="en-US" sz="1600" b="1" i="0" dirty="0">
                <a:solidFill>
                  <a:srgbClr val="10455B"/>
                </a:solidFill>
                <a:latin typeface="Calibri"/>
                <a:ea typeface="Calibri"/>
                <a:cs typeface="Calibri"/>
                <a:sym typeface="Calibri"/>
              </a:rPr>
              <a:t>It is an orchestrator, not a physics model.</a:t>
            </a:r>
            <a:endParaRPr sz="2400" dirty="0"/>
          </a:p>
        </p:txBody>
      </p:sp>
      <p:sp>
        <p:nvSpPr>
          <p:cNvPr id="155" name="s155"/>
          <p:cNvSpPr/>
          <p:nvPr/>
        </p:nvSpPr>
        <p:spPr>
          <a:xfrm>
            <a:off x="5750000" y="2940000"/>
            <a:ext cx="5893360" cy="212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2400"/>
          </a:p>
        </p:txBody>
      </p:sp>
      <p:sp>
        <p:nvSpPr>
          <p:cNvPr id="156" name="s156"/>
          <p:cNvSpPr/>
          <p:nvPr/>
        </p:nvSpPr>
        <p:spPr>
          <a:xfrm>
            <a:off x="5950000" y="3040000"/>
            <a:ext cx="5493360" cy="25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400" b="1" i="0" dirty="0">
                <a:solidFill>
                  <a:srgbClr val="1C7293"/>
                </a:solidFill>
                <a:latin typeface="Trebuchet MS"/>
                <a:ea typeface="Trebuchet MS"/>
                <a:cs typeface="Trebuchet MS"/>
                <a:sym typeface="Trebuchet MS"/>
              </a:rPr>
              <a:t>THE CODES IT DRIVES</a:t>
            </a:r>
            <a:endParaRPr sz="2800" dirty="0"/>
          </a:p>
        </p:txBody>
      </p:sp>
      <p:sp>
        <p:nvSpPr>
          <p:cNvPr id="157" name="s157"/>
          <p:cNvSpPr/>
          <p:nvPr/>
        </p:nvSpPr>
        <p:spPr>
          <a:xfrm>
            <a:off x="5950000" y="3360000"/>
            <a:ext cx="2660000" cy="56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b="1" i="0" dirty="0">
                <a:solidFill>
                  <a:srgbClr val="12263A"/>
                </a:solidFill>
                <a:latin typeface="Calibri"/>
                <a:ea typeface="Calibri"/>
                <a:cs typeface="Calibri"/>
                <a:sym typeface="Calibri"/>
              </a:rPr>
              <a:t>EC waves</a:t>
            </a:r>
            <a:endParaRPr sz="3200" dirty="0"/>
          </a:p>
          <a:p>
            <a:pPr marL="0" indent="0" algn="ctr" rtl="0">
              <a:lnSpc>
                <a:spcPct val="95000"/>
              </a:lnSpc>
              <a:spcBef>
                <a:spcPts val="0"/>
              </a:spcBef>
              <a:spcAft>
                <a:spcPts val="0"/>
              </a:spcAft>
              <a:buNone/>
            </a:pPr>
            <a:r>
              <a:rPr lang="en-US" sz="1200" b="0" i="0" dirty="0">
                <a:solidFill>
                  <a:srgbClr val="5C6B7A"/>
                </a:solidFill>
                <a:latin typeface="Calibri"/>
                <a:ea typeface="Calibri"/>
                <a:cs typeface="Calibri"/>
                <a:sym typeface="Calibri"/>
              </a:rPr>
              <a:t>TORBEAM · GRAY · TORAY …</a:t>
            </a:r>
            <a:endParaRPr sz="3200" dirty="0"/>
          </a:p>
        </p:txBody>
      </p:sp>
      <p:sp>
        <p:nvSpPr>
          <p:cNvPr id="158" name="s158"/>
          <p:cNvSpPr/>
          <p:nvPr/>
        </p:nvSpPr>
        <p:spPr>
          <a:xfrm>
            <a:off x="8790000" y="3360000"/>
            <a:ext cx="2660000" cy="56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b="1" i="0" dirty="0">
                <a:solidFill>
                  <a:srgbClr val="12263A"/>
                </a:solidFill>
                <a:latin typeface="Calibri"/>
                <a:ea typeface="Calibri"/>
                <a:cs typeface="Calibri"/>
                <a:sym typeface="Calibri"/>
              </a:rPr>
              <a:t>IC waves</a:t>
            </a:r>
            <a:endParaRPr sz="3200" dirty="0"/>
          </a:p>
          <a:p>
            <a:pPr marL="0" indent="0" algn="ctr" rtl="0">
              <a:lnSpc>
                <a:spcPct val="95000"/>
              </a:lnSpc>
              <a:spcBef>
                <a:spcPts val="0"/>
              </a:spcBef>
              <a:spcAft>
                <a:spcPts val="0"/>
              </a:spcAft>
              <a:buNone/>
            </a:pPr>
            <a:r>
              <a:rPr lang="en-US" sz="1200" b="0" i="0" dirty="0">
                <a:solidFill>
                  <a:srgbClr val="5C6B7A"/>
                </a:solidFill>
                <a:latin typeface="Calibri"/>
                <a:ea typeface="Calibri"/>
                <a:cs typeface="Calibri"/>
                <a:sym typeface="Calibri"/>
              </a:rPr>
              <a:t>CYRANO · TORIC · PION …</a:t>
            </a:r>
            <a:endParaRPr sz="3200" dirty="0"/>
          </a:p>
        </p:txBody>
      </p:sp>
      <p:sp>
        <p:nvSpPr>
          <p:cNvPr id="159" name="s159"/>
          <p:cNvSpPr/>
          <p:nvPr/>
        </p:nvSpPr>
        <p:spPr>
          <a:xfrm>
            <a:off x="5950000" y="4060000"/>
            <a:ext cx="2660000" cy="56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b="1" i="0">
                <a:solidFill>
                  <a:srgbClr val="12263A"/>
                </a:solidFill>
                <a:latin typeface="Calibri"/>
                <a:ea typeface="Calibri"/>
                <a:cs typeface="Calibri"/>
                <a:sym typeface="Calibri"/>
              </a:rPr>
              <a:t>NBI &amp; nuclear</a:t>
            </a:r>
            <a:endParaRPr sz="3200"/>
          </a:p>
          <a:p>
            <a:pPr marL="0" indent="0" algn="ctr" rtl="0">
              <a:lnSpc>
                <a:spcPct val="95000"/>
              </a:lnSpc>
              <a:spcBef>
                <a:spcPts val="0"/>
              </a:spcBef>
              <a:spcAft>
                <a:spcPts val="0"/>
              </a:spcAft>
              <a:buNone/>
            </a:pPr>
            <a:r>
              <a:rPr lang="en-US" sz="1200" b="0" i="0">
                <a:solidFill>
                  <a:srgbClr val="5C6B7A"/>
                </a:solidFill>
                <a:latin typeface="Calibri"/>
                <a:ea typeface="Calibri"/>
                <a:cs typeface="Calibri"/>
                <a:sym typeface="Calibri"/>
              </a:rPr>
              <a:t>NEMO · BBNBI · AFSI …</a:t>
            </a:r>
            <a:endParaRPr sz="3200"/>
          </a:p>
        </p:txBody>
      </p:sp>
      <p:sp>
        <p:nvSpPr>
          <p:cNvPr id="160" name="s160"/>
          <p:cNvSpPr/>
          <p:nvPr/>
        </p:nvSpPr>
        <p:spPr>
          <a:xfrm>
            <a:off x="8790000" y="4060000"/>
            <a:ext cx="2660000" cy="56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b="1" i="0" dirty="0">
                <a:solidFill>
                  <a:srgbClr val="12263A"/>
                </a:solidFill>
                <a:latin typeface="Calibri"/>
                <a:ea typeface="Calibri"/>
                <a:cs typeface="Calibri"/>
                <a:sym typeface="Calibri"/>
              </a:rPr>
              <a:t>Fokker–Planck</a:t>
            </a:r>
            <a:endParaRPr sz="3200" dirty="0"/>
          </a:p>
          <a:p>
            <a:pPr marL="0" indent="0" algn="ctr" rtl="0">
              <a:lnSpc>
                <a:spcPct val="95000"/>
              </a:lnSpc>
              <a:spcBef>
                <a:spcPts val="0"/>
              </a:spcBef>
              <a:spcAft>
                <a:spcPts val="0"/>
              </a:spcAft>
              <a:buNone/>
            </a:pPr>
            <a:r>
              <a:rPr lang="en-US" sz="1200" b="0" i="0" dirty="0">
                <a:solidFill>
                  <a:srgbClr val="5C6B7A"/>
                </a:solidFill>
                <a:latin typeface="Calibri"/>
                <a:ea typeface="Calibri"/>
                <a:cs typeface="Calibri"/>
                <a:sym typeface="Calibri"/>
              </a:rPr>
              <a:t>FOPLA · STIXREDIST …</a:t>
            </a:r>
            <a:endParaRPr sz="3200" dirty="0"/>
          </a:p>
        </p:txBody>
      </p:sp>
      <p:sp>
        <p:nvSpPr>
          <p:cNvPr id="161" name="s161"/>
          <p:cNvSpPr/>
          <p:nvPr/>
        </p:nvSpPr>
        <p:spPr>
          <a:xfrm>
            <a:off x="5950000" y="4760000"/>
            <a:ext cx="5500000" cy="480000"/>
          </a:xfrm>
          <a:prstGeom prst="rect">
            <a:avLst/>
          </a:prstGeom>
          <a:solidFill>
            <a:srgbClr val="ECE6F7"/>
          </a:solidFill>
          <a:ln>
            <a:noFill/>
          </a:ln>
        </p:spPr>
        <p:txBody>
          <a:bodyPr wrap="square" lIns="36000" tIns="27000" rIns="36000" bIns="27000" anchor="ctr" anchorCtr="0">
            <a:noAutofit/>
          </a:bodyPr>
          <a:lstStyle/>
          <a:p>
            <a:pPr marL="0" indent="0" algn="ctr" rtl="0">
              <a:spcBef>
                <a:spcPts val="0"/>
              </a:spcBef>
              <a:spcAft>
                <a:spcPts val="0"/>
              </a:spcAft>
              <a:buNone/>
            </a:pPr>
            <a:r>
              <a:rPr lang="en-US" b="1" i="0" dirty="0">
                <a:solidFill>
                  <a:srgbClr val="6C3DB5"/>
                </a:solidFill>
                <a:latin typeface="Calibri"/>
                <a:ea typeface="Calibri"/>
                <a:cs typeface="Calibri"/>
                <a:sym typeface="Calibri"/>
              </a:rPr>
              <a:t>Post-process &amp; merge</a:t>
            </a:r>
            <a:endParaRPr sz="3200" dirty="0"/>
          </a:p>
          <a:p>
            <a:pPr marL="0" indent="0" algn="ctr" rtl="0">
              <a:lnSpc>
                <a:spcPct val="95000"/>
              </a:lnSpc>
              <a:spcBef>
                <a:spcPts val="0"/>
              </a:spcBef>
              <a:spcAft>
                <a:spcPts val="0"/>
              </a:spcAft>
              <a:buNone/>
            </a:pPr>
            <a:r>
              <a:rPr lang="en-US" sz="1200" b="0" i="0" dirty="0">
                <a:solidFill>
                  <a:srgbClr val="5C6B7A"/>
                </a:solidFill>
                <a:latin typeface="Calibri"/>
                <a:ea typeface="Calibri"/>
                <a:cs typeface="Calibri"/>
                <a:sym typeface="Calibri"/>
              </a:rPr>
              <a:t>hcd2core_sources · hcd2core_profiles · </a:t>
            </a:r>
            <a:r>
              <a:rPr lang="en-US" sz="1200" b="0" i="0" dirty="0" err="1">
                <a:solidFill>
                  <a:srgbClr val="5C6B7A"/>
                </a:solidFill>
                <a:latin typeface="Calibri"/>
                <a:ea typeface="Calibri"/>
                <a:cs typeface="Calibri"/>
                <a:sym typeface="Calibri"/>
              </a:rPr>
              <a:t>merge_waves</a:t>
            </a:r>
            <a:r>
              <a:rPr lang="en-US" sz="1200" b="0" i="0" dirty="0">
                <a:solidFill>
                  <a:srgbClr val="5C6B7A"/>
                </a:solidFill>
                <a:latin typeface="Calibri"/>
                <a:ea typeface="Calibri"/>
                <a:cs typeface="Calibri"/>
                <a:sym typeface="Calibri"/>
              </a:rPr>
              <a:t> / _distributions …</a:t>
            </a:r>
            <a:endParaRPr sz="3200" dirty="0"/>
          </a:p>
        </p:txBody>
      </p:sp>
      <p:sp>
        <p:nvSpPr>
          <p:cNvPr id="162" name="s162"/>
          <p:cNvSpPr/>
          <p:nvPr/>
        </p:nvSpPr>
        <p:spPr>
          <a:xfrm>
            <a:off x="5392875" y="5507896"/>
            <a:ext cx="6728786" cy="820000"/>
          </a:xfrm>
          <a:prstGeom prst="rect">
            <a:avLst/>
          </a:prstGeom>
          <a:solidFill>
            <a:srgbClr val="12263A"/>
          </a:solidFill>
          <a:ln>
            <a:noFill/>
          </a:ln>
        </p:spPr>
        <p:txBody>
          <a:bodyPr wrap="square" lIns="72000" tIns="36000" rIns="72000" bIns="36000" anchor="ctr" anchorCtr="0">
            <a:noAutofit/>
          </a:bodyPr>
          <a:lstStyle/>
          <a:p>
            <a:endParaRPr/>
          </a:p>
        </p:txBody>
      </p:sp>
      <p:sp>
        <p:nvSpPr>
          <p:cNvPr id="163" name="s163"/>
          <p:cNvSpPr/>
          <p:nvPr/>
        </p:nvSpPr>
        <p:spPr>
          <a:xfrm>
            <a:off x="5462954" y="5607896"/>
            <a:ext cx="6473725" cy="620000"/>
          </a:xfrm>
          <a:prstGeom prst="rect">
            <a:avLst/>
          </a:prstGeom>
          <a:noFill/>
          <a:ln>
            <a:noFill/>
          </a:ln>
        </p:spPr>
        <p:txBody>
          <a:bodyPr wrap="square" lIns="0" tIns="0" rIns="0" bIns="0" anchor="ctr" anchorCtr="0">
            <a:noAutofit/>
          </a:bodyPr>
          <a:lstStyle/>
          <a:p>
            <a:pPr marL="0" indent="0" algn="l" rtl="0">
              <a:spcBef>
                <a:spcPts val="0"/>
              </a:spcBef>
              <a:spcAft>
                <a:spcPts val="300"/>
              </a:spcAft>
              <a:buNone/>
            </a:pPr>
            <a:r>
              <a:rPr lang="en-US" b="1" i="0" dirty="0">
                <a:solidFill>
                  <a:srgbClr val="FFFFFF"/>
                </a:solidFill>
                <a:latin typeface="Calibri"/>
                <a:ea typeface="Calibri"/>
                <a:cs typeface="Calibri"/>
                <a:sym typeface="Calibri"/>
              </a:rPr>
              <a:t>The interface with the outside world :  IMAS IDS in  →  IMAS IDS out</a:t>
            </a:r>
            <a:endParaRPr sz="2800" dirty="0"/>
          </a:p>
          <a:p>
            <a:pPr marL="0" indent="0" algn="l" rtl="0">
              <a:spcBef>
                <a:spcPts val="0"/>
              </a:spcBef>
              <a:spcAft>
                <a:spcPts val="0"/>
              </a:spcAft>
              <a:buNone/>
            </a:pPr>
            <a:r>
              <a:rPr lang="en-US" sz="1200" b="0" i="0" dirty="0">
                <a:solidFill>
                  <a:srgbClr val="9CD6C6"/>
                </a:solidFill>
                <a:latin typeface="Courier New"/>
                <a:ea typeface="Courier New"/>
                <a:cs typeface="Courier New"/>
                <a:sym typeface="Courier New"/>
              </a:rPr>
              <a:t>equilibrium · </a:t>
            </a:r>
            <a:r>
              <a:rPr lang="en-US" sz="1200" b="0" i="0" dirty="0" err="1">
                <a:solidFill>
                  <a:srgbClr val="9CD6C6"/>
                </a:solidFill>
                <a:latin typeface="Courier New"/>
                <a:ea typeface="Courier New"/>
                <a:cs typeface="Courier New"/>
                <a:sym typeface="Courier New"/>
              </a:rPr>
              <a:t>core_profiles</a:t>
            </a:r>
            <a:r>
              <a:rPr lang="en-US" sz="1200" b="0" i="0" dirty="0">
                <a:solidFill>
                  <a:srgbClr val="9CD6C6"/>
                </a:solidFill>
                <a:latin typeface="Courier New"/>
                <a:ea typeface="Courier New"/>
                <a:cs typeface="Courier New"/>
                <a:sym typeface="Courier New"/>
              </a:rPr>
              <a:t> · </a:t>
            </a:r>
            <a:r>
              <a:rPr lang="en-US" sz="1200" b="0" i="0" dirty="0" err="1">
                <a:solidFill>
                  <a:srgbClr val="9CD6C6"/>
                </a:solidFill>
                <a:latin typeface="Courier New"/>
                <a:ea typeface="Courier New"/>
                <a:cs typeface="Courier New"/>
                <a:sym typeface="Courier New"/>
              </a:rPr>
              <a:t>ec_launchers</a:t>
            </a:r>
            <a:r>
              <a:rPr lang="en-US" sz="1200" b="0" i="0" dirty="0">
                <a:solidFill>
                  <a:srgbClr val="9CD6C6"/>
                </a:solidFill>
                <a:latin typeface="Courier New"/>
                <a:ea typeface="Courier New"/>
                <a:cs typeface="Courier New"/>
                <a:sym typeface="Courier New"/>
              </a:rPr>
              <a:t> · </a:t>
            </a:r>
            <a:r>
              <a:rPr lang="en-US" sz="1200" b="0" i="0" dirty="0" err="1">
                <a:solidFill>
                  <a:srgbClr val="9CD6C6"/>
                </a:solidFill>
                <a:latin typeface="Courier New"/>
                <a:ea typeface="Courier New"/>
                <a:cs typeface="Courier New"/>
                <a:sym typeface="Courier New"/>
              </a:rPr>
              <a:t>ic_antennas</a:t>
            </a:r>
            <a:r>
              <a:rPr lang="en-US" sz="1200" b="0" i="0" dirty="0">
                <a:solidFill>
                  <a:srgbClr val="9CD6C6"/>
                </a:solidFill>
                <a:latin typeface="Courier New"/>
                <a:ea typeface="Courier New"/>
                <a:cs typeface="Courier New"/>
                <a:sym typeface="Courier New"/>
              </a:rPr>
              <a:t> …   →   waves · distributions · </a:t>
            </a:r>
            <a:r>
              <a:rPr lang="en-US" sz="1200" b="0" i="0" dirty="0" err="1">
                <a:solidFill>
                  <a:srgbClr val="9CD6C6"/>
                </a:solidFill>
                <a:latin typeface="Courier New"/>
                <a:ea typeface="Courier New"/>
                <a:cs typeface="Courier New"/>
                <a:sym typeface="Courier New"/>
              </a:rPr>
              <a:t>core_sources</a:t>
            </a:r>
            <a:endParaRPr sz="2800" dirty="0"/>
          </a:p>
        </p:txBody>
      </p:sp>
      <p:sp>
        <p:nvSpPr>
          <p:cNvPr id="164" name="s164"/>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65" name="s165"/>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4</a:t>
            </a:r>
            <a:endParaRPr/>
          </a:p>
        </p:txBody>
      </p:sp>
      <p:sp>
        <p:nvSpPr>
          <p:cNvPr id="2" name="Flowchart: Process 1">
            <a:extLst>
              <a:ext uri="{FF2B5EF4-FFF2-40B4-BE49-F238E27FC236}">
                <a16:creationId xmlns:a16="http://schemas.microsoft.com/office/drawing/2014/main" id="{B3A212EE-F3A6-64B2-EB7F-44DC6D06D213}"/>
              </a:ext>
            </a:extLst>
          </p:cNvPr>
          <p:cNvSpPr/>
          <p:nvPr/>
        </p:nvSpPr>
        <p:spPr bwMode="auto">
          <a:xfrm>
            <a:off x="676362" y="2952288"/>
            <a:ext cx="1788370" cy="2404084"/>
          </a:xfrm>
          <a:prstGeom prst="flowChartProcess">
            <a:avLst/>
          </a:prstGeom>
          <a:solidFill>
            <a:schemeClr val="bg2"/>
          </a:solidFill>
          <a:ln w="9525" cap="flat" cmpd="sng" algn="ctr">
            <a:solidFill>
              <a:schemeClr val="tx1"/>
            </a:solidFill>
            <a:prstDash val="lgDash"/>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GB" sz="1440" dirty="0"/>
          </a:p>
        </p:txBody>
      </p:sp>
      <p:sp>
        <p:nvSpPr>
          <p:cNvPr id="3" name="Flowchart: Process 2">
            <a:extLst>
              <a:ext uri="{FF2B5EF4-FFF2-40B4-BE49-F238E27FC236}">
                <a16:creationId xmlns:a16="http://schemas.microsoft.com/office/drawing/2014/main" id="{2322F279-D0B9-5914-F4A7-A4D251DCA4E8}"/>
              </a:ext>
            </a:extLst>
          </p:cNvPr>
          <p:cNvSpPr/>
          <p:nvPr/>
        </p:nvSpPr>
        <p:spPr bwMode="auto">
          <a:xfrm>
            <a:off x="676361" y="3793026"/>
            <a:ext cx="1788953" cy="840738"/>
          </a:xfrm>
          <a:prstGeom prst="flowChartProcess">
            <a:avLst/>
          </a:prstGeom>
          <a:solidFill>
            <a:srgbClr val="FFF2CC"/>
          </a:solidFill>
          <a:ln w="9525" cap="flat" cmpd="sng" algn="ctr">
            <a:solidFill>
              <a:schemeClr val="tx1"/>
            </a:solidFill>
            <a:prstDash val="lgDash"/>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GB" sz="1440" dirty="0"/>
          </a:p>
        </p:txBody>
      </p:sp>
      <p:sp>
        <p:nvSpPr>
          <p:cNvPr id="4" name="TextBox 3">
            <a:extLst>
              <a:ext uri="{FF2B5EF4-FFF2-40B4-BE49-F238E27FC236}">
                <a16:creationId xmlns:a16="http://schemas.microsoft.com/office/drawing/2014/main" id="{02AF05B4-21F5-BA99-BE56-C9242D4CC6D2}"/>
              </a:ext>
            </a:extLst>
          </p:cNvPr>
          <p:cNvSpPr txBox="1"/>
          <p:nvPr/>
        </p:nvSpPr>
        <p:spPr>
          <a:xfrm>
            <a:off x="3135693" y="2266540"/>
            <a:ext cx="2857913" cy="338554"/>
          </a:xfrm>
          <a:prstGeom prst="rect">
            <a:avLst/>
          </a:prstGeom>
          <a:noFill/>
        </p:spPr>
        <p:txBody>
          <a:bodyPr wrap="square" rtlCol="0">
            <a:spAutoFit/>
          </a:bodyPr>
          <a:lstStyle/>
          <a:p>
            <a:pPr marL="0" lvl="1">
              <a:buSzPct val="50000"/>
              <a:tabLst>
                <a:tab pos="213360" algn="l"/>
                <a:tab pos="758190" algn="l"/>
              </a:tabLst>
            </a:pPr>
            <a:r>
              <a:rPr lang="en-US" sz="1600" dirty="0"/>
              <a:t>Core transport solver </a:t>
            </a:r>
            <a:endParaRPr lang="en-US" sz="1600" dirty="0">
              <a:solidFill>
                <a:srgbClr val="0000FF"/>
              </a:solidFill>
            </a:endParaRPr>
          </a:p>
        </p:txBody>
      </p:sp>
      <p:sp>
        <p:nvSpPr>
          <p:cNvPr id="5" name="Flowchart: Process 4">
            <a:extLst>
              <a:ext uri="{FF2B5EF4-FFF2-40B4-BE49-F238E27FC236}">
                <a16:creationId xmlns:a16="http://schemas.microsoft.com/office/drawing/2014/main" id="{A1BFEDC1-66DF-AEA9-9960-03959A46F426}"/>
              </a:ext>
            </a:extLst>
          </p:cNvPr>
          <p:cNvSpPr/>
          <p:nvPr/>
        </p:nvSpPr>
        <p:spPr bwMode="auto">
          <a:xfrm>
            <a:off x="676364" y="2948755"/>
            <a:ext cx="1788953" cy="840738"/>
          </a:xfrm>
          <a:prstGeom prst="flowChartProcess">
            <a:avLst/>
          </a:prstGeom>
          <a:solidFill>
            <a:srgbClr val="FFF2CC"/>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GB" sz="1440" dirty="0"/>
          </a:p>
        </p:txBody>
      </p:sp>
      <p:sp>
        <p:nvSpPr>
          <p:cNvPr id="6" name="Flowchart: Process 5">
            <a:extLst>
              <a:ext uri="{FF2B5EF4-FFF2-40B4-BE49-F238E27FC236}">
                <a16:creationId xmlns:a16="http://schemas.microsoft.com/office/drawing/2014/main" id="{4128FFA4-B313-C55A-7A77-89E9C93ABD98}"/>
              </a:ext>
            </a:extLst>
          </p:cNvPr>
          <p:cNvSpPr/>
          <p:nvPr/>
        </p:nvSpPr>
        <p:spPr bwMode="auto">
          <a:xfrm>
            <a:off x="709806" y="1328096"/>
            <a:ext cx="1723234" cy="1422803"/>
          </a:xfrm>
          <a:prstGeom prst="flowChartProcess">
            <a:avLst/>
          </a:prstGeom>
          <a:solidFill>
            <a:srgbClr val="FFF2CC"/>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defTabSz="1097280" eaLnBrk="0" fontAlgn="base" hangingPunct="0">
              <a:spcBef>
                <a:spcPct val="0"/>
              </a:spcBef>
              <a:spcAft>
                <a:spcPct val="0"/>
              </a:spcAft>
            </a:pPr>
            <a:endParaRPr lang="en-GB" sz="1440" dirty="0"/>
          </a:p>
        </p:txBody>
      </p:sp>
      <p:sp>
        <p:nvSpPr>
          <p:cNvPr id="7" name="Flowchart: Process 6">
            <a:extLst>
              <a:ext uri="{FF2B5EF4-FFF2-40B4-BE49-F238E27FC236}">
                <a16:creationId xmlns:a16="http://schemas.microsoft.com/office/drawing/2014/main" id="{A52E6681-BFDC-36FF-D95F-F06E31930F0D}"/>
              </a:ext>
            </a:extLst>
          </p:cNvPr>
          <p:cNvSpPr/>
          <p:nvPr/>
        </p:nvSpPr>
        <p:spPr bwMode="auto">
          <a:xfrm>
            <a:off x="1035249" y="1715363"/>
            <a:ext cx="1125434" cy="332399"/>
          </a:xfrm>
          <a:prstGeom prst="flowChartProcess">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400" dirty="0"/>
              <a:t>NICE</a:t>
            </a:r>
          </a:p>
        </p:txBody>
      </p:sp>
      <p:sp>
        <p:nvSpPr>
          <p:cNvPr id="8" name="Flowchart: Process 7">
            <a:extLst>
              <a:ext uri="{FF2B5EF4-FFF2-40B4-BE49-F238E27FC236}">
                <a16:creationId xmlns:a16="http://schemas.microsoft.com/office/drawing/2014/main" id="{838879DC-EABB-9D65-7169-293C923053A4}"/>
              </a:ext>
            </a:extLst>
          </p:cNvPr>
          <p:cNvSpPr/>
          <p:nvPr/>
        </p:nvSpPr>
        <p:spPr bwMode="auto">
          <a:xfrm>
            <a:off x="786688" y="2270716"/>
            <a:ext cx="1533277" cy="332399"/>
          </a:xfrm>
          <a:prstGeom prst="flowChartProcess">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defTabSz="1097280" eaLnBrk="0" fontAlgn="base" hangingPunct="0">
              <a:spcBef>
                <a:spcPct val="0"/>
              </a:spcBef>
              <a:spcAft>
                <a:spcPct val="0"/>
              </a:spcAft>
            </a:pPr>
            <a:r>
              <a:rPr lang="en-GB" sz="1400" dirty="0"/>
              <a:t>TORAX, METIS</a:t>
            </a:r>
          </a:p>
        </p:txBody>
      </p:sp>
      <p:sp>
        <p:nvSpPr>
          <p:cNvPr id="9" name="Flowchart: Process 8">
            <a:extLst>
              <a:ext uri="{FF2B5EF4-FFF2-40B4-BE49-F238E27FC236}">
                <a16:creationId xmlns:a16="http://schemas.microsoft.com/office/drawing/2014/main" id="{EB92406E-CA2E-68DA-81D8-EBE15DAFF270}"/>
              </a:ext>
            </a:extLst>
          </p:cNvPr>
          <p:cNvSpPr/>
          <p:nvPr/>
        </p:nvSpPr>
        <p:spPr bwMode="auto">
          <a:xfrm>
            <a:off x="787424" y="3314937"/>
            <a:ext cx="1533281" cy="332399"/>
          </a:xfrm>
          <a:prstGeom prst="flowChartProcess">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400" dirty="0"/>
              <a:t>Magnetic coils</a:t>
            </a:r>
          </a:p>
        </p:txBody>
      </p:sp>
      <p:sp>
        <p:nvSpPr>
          <p:cNvPr id="10" name="TextBox 9">
            <a:extLst>
              <a:ext uri="{FF2B5EF4-FFF2-40B4-BE49-F238E27FC236}">
                <a16:creationId xmlns:a16="http://schemas.microsoft.com/office/drawing/2014/main" id="{0C03C46A-805C-ABD1-3ABA-78F71EDC2C31}"/>
              </a:ext>
            </a:extLst>
          </p:cNvPr>
          <p:cNvSpPr txBox="1"/>
          <p:nvPr/>
        </p:nvSpPr>
        <p:spPr>
          <a:xfrm flipH="1">
            <a:off x="824499" y="1401656"/>
            <a:ext cx="1485104" cy="269626"/>
          </a:xfrm>
          <a:prstGeom prst="rect">
            <a:avLst/>
          </a:prstGeom>
          <a:noFill/>
        </p:spPr>
        <p:txBody>
          <a:bodyPr wrap="square" rtlCol="0">
            <a:spAutoFit/>
          </a:bodyPr>
          <a:lstStyle/>
          <a:p>
            <a:pPr algn="ctr">
              <a:lnSpc>
                <a:spcPct val="80000"/>
              </a:lnSpc>
            </a:pPr>
            <a:r>
              <a:rPr lang="en-GB" sz="1400" b="1" dirty="0"/>
              <a:t>Plasma state</a:t>
            </a:r>
          </a:p>
        </p:txBody>
      </p:sp>
      <p:cxnSp>
        <p:nvCxnSpPr>
          <p:cNvPr id="11" name="Straight Arrow Connector 10">
            <a:extLst>
              <a:ext uri="{FF2B5EF4-FFF2-40B4-BE49-F238E27FC236}">
                <a16:creationId xmlns:a16="http://schemas.microsoft.com/office/drawing/2014/main" id="{AD18186A-3E8D-69D8-9D25-D9C4BAFA2425}"/>
              </a:ext>
            </a:extLst>
          </p:cNvPr>
          <p:cNvCxnSpPr/>
          <p:nvPr/>
        </p:nvCxnSpPr>
        <p:spPr bwMode="auto">
          <a:xfrm>
            <a:off x="1795984" y="2061310"/>
            <a:ext cx="0" cy="202339"/>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2A92700D-5ADC-9A39-4249-966CB797BEA2}"/>
              </a:ext>
            </a:extLst>
          </p:cNvPr>
          <p:cNvCxnSpPr/>
          <p:nvPr/>
        </p:nvCxnSpPr>
        <p:spPr bwMode="auto">
          <a:xfrm flipV="1">
            <a:off x="1379785" y="2047762"/>
            <a:ext cx="0" cy="202339"/>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lowchart: Magnetic Disk 12">
            <a:extLst>
              <a:ext uri="{FF2B5EF4-FFF2-40B4-BE49-F238E27FC236}">
                <a16:creationId xmlns:a16="http://schemas.microsoft.com/office/drawing/2014/main" id="{C009A25F-D0EE-970F-FB1A-24E13417B860}"/>
              </a:ext>
            </a:extLst>
          </p:cNvPr>
          <p:cNvSpPr/>
          <p:nvPr/>
        </p:nvSpPr>
        <p:spPr bwMode="auto">
          <a:xfrm>
            <a:off x="786688" y="5638883"/>
            <a:ext cx="1510116" cy="660297"/>
          </a:xfrm>
          <a:prstGeom prst="flowChartMagneticDisk">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400" dirty="0"/>
              <a:t>Pulse Schedule</a:t>
            </a:r>
          </a:p>
        </p:txBody>
      </p:sp>
      <p:cxnSp>
        <p:nvCxnSpPr>
          <p:cNvPr id="14" name="Straight Arrow Connector 13">
            <a:extLst>
              <a:ext uri="{FF2B5EF4-FFF2-40B4-BE49-F238E27FC236}">
                <a16:creationId xmlns:a16="http://schemas.microsoft.com/office/drawing/2014/main" id="{258EA9D6-46B5-BBE4-1BBB-6CB9F469387C}"/>
              </a:ext>
            </a:extLst>
          </p:cNvPr>
          <p:cNvCxnSpPr>
            <a:cxnSpLocks/>
            <a:stCxn id="6" idx="2"/>
            <a:endCxn id="5" idx="0"/>
          </p:cNvCxnSpPr>
          <p:nvPr/>
        </p:nvCxnSpPr>
        <p:spPr bwMode="auto">
          <a:xfrm flipH="1">
            <a:off x="1570841" y="2750899"/>
            <a:ext cx="582" cy="197856"/>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Elbow Connector 53">
            <a:extLst>
              <a:ext uri="{FF2B5EF4-FFF2-40B4-BE49-F238E27FC236}">
                <a16:creationId xmlns:a16="http://schemas.microsoft.com/office/drawing/2014/main" id="{E31E0706-151A-AAF6-A364-AEF87AD2ED1B}"/>
              </a:ext>
            </a:extLst>
          </p:cNvPr>
          <p:cNvCxnSpPr>
            <a:cxnSpLocks/>
            <a:stCxn id="5" idx="1"/>
            <a:endCxn id="6" idx="1"/>
          </p:cNvCxnSpPr>
          <p:nvPr/>
        </p:nvCxnSpPr>
        <p:spPr bwMode="auto">
          <a:xfrm rot="10800000" flipH="1">
            <a:off x="676364" y="2039498"/>
            <a:ext cx="33442" cy="1329626"/>
          </a:xfrm>
          <a:prstGeom prst="bentConnector3">
            <a:avLst>
              <a:gd name="adj1" fmla="val -683572"/>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a:extLst>
              <a:ext uri="{FF2B5EF4-FFF2-40B4-BE49-F238E27FC236}">
                <a16:creationId xmlns:a16="http://schemas.microsoft.com/office/drawing/2014/main" id="{B2E2C557-5919-11BC-677A-E4E65FCC46F0}"/>
              </a:ext>
            </a:extLst>
          </p:cNvPr>
          <p:cNvSpPr txBox="1"/>
          <p:nvPr/>
        </p:nvSpPr>
        <p:spPr>
          <a:xfrm rot="16200000">
            <a:off x="-263937" y="2464616"/>
            <a:ext cx="1036915" cy="276999"/>
          </a:xfrm>
          <a:prstGeom prst="rect">
            <a:avLst/>
          </a:prstGeom>
          <a:noFill/>
        </p:spPr>
        <p:txBody>
          <a:bodyPr wrap="square" rtlCol="0">
            <a:spAutoFit/>
          </a:bodyPr>
          <a:lstStyle/>
          <a:p>
            <a:r>
              <a:rPr lang="en-GB" sz="1200" i="1" dirty="0"/>
              <a:t>Time loop</a:t>
            </a:r>
          </a:p>
        </p:txBody>
      </p:sp>
      <p:sp>
        <p:nvSpPr>
          <p:cNvPr id="17" name="TextBox 16">
            <a:extLst>
              <a:ext uri="{FF2B5EF4-FFF2-40B4-BE49-F238E27FC236}">
                <a16:creationId xmlns:a16="http://schemas.microsoft.com/office/drawing/2014/main" id="{92CE118D-E628-6998-2968-21CCAF0AA25B}"/>
              </a:ext>
            </a:extLst>
          </p:cNvPr>
          <p:cNvSpPr txBox="1"/>
          <p:nvPr/>
        </p:nvSpPr>
        <p:spPr>
          <a:xfrm flipH="1">
            <a:off x="673084" y="3014038"/>
            <a:ext cx="1723235" cy="269626"/>
          </a:xfrm>
          <a:prstGeom prst="rect">
            <a:avLst/>
          </a:prstGeom>
          <a:noFill/>
        </p:spPr>
        <p:txBody>
          <a:bodyPr wrap="square" rtlCol="0">
            <a:spAutoFit/>
          </a:bodyPr>
          <a:lstStyle/>
          <a:p>
            <a:pPr algn="ctr">
              <a:lnSpc>
                <a:spcPct val="80000"/>
              </a:lnSpc>
            </a:pPr>
            <a:r>
              <a:rPr lang="en-GB" sz="1400" b="1" dirty="0"/>
              <a:t>Actuators</a:t>
            </a:r>
          </a:p>
        </p:txBody>
      </p:sp>
      <p:cxnSp>
        <p:nvCxnSpPr>
          <p:cNvPr id="18" name="Straight Arrow Connector 17">
            <a:extLst>
              <a:ext uri="{FF2B5EF4-FFF2-40B4-BE49-F238E27FC236}">
                <a16:creationId xmlns:a16="http://schemas.microsoft.com/office/drawing/2014/main" id="{06CB1115-DFAF-14D8-545D-D8557C4F7B90}"/>
              </a:ext>
            </a:extLst>
          </p:cNvPr>
          <p:cNvCxnSpPr>
            <a:cxnSpLocks/>
          </p:cNvCxnSpPr>
          <p:nvPr/>
        </p:nvCxnSpPr>
        <p:spPr bwMode="auto">
          <a:xfrm>
            <a:off x="1503689" y="5356372"/>
            <a:ext cx="0" cy="273299"/>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F0752705-BAAF-3EFA-0296-CF3B8C1BCFC8}"/>
              </a:ext>
            </a:extLst>
          </p:cNvPr>
          <p:cNvCxnSpPr>
            <a:cxnSpLocks/>
            <a:endCxn id="7" idx="3"/>
          </p:cNvCxnSpPr>
          <p:nvPr/>
        </p:nvCxnSpPr>
        <p:spPr>
          <a:xfrm flipH="1">
            <a:off x="2160683" y="1881563"/>
            <a:ext cx="854224" cy="0"/>
          </a:xfrm>
          <a:prstGeom prst="straightConnector1">
            <a:avLst/>
          </a:prstGeom>
          <a:ln w="19050">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Flowchart: Process 19">
            <a:extLst>
              <a:ext uri="{FF2B5EF4-FFF2-40B4-BE49-F238E27FC236}">
                <a16:creationId xmlns:a16="http://schemas.microsoft.com/office/drawing/2014/main" id="{1483B911-83BE-9E51-F381-95D10C3E6B21}"/>
              </a:ext>
            </a:extLst>
          </p:cNvPr>
          <p:cNvSpPr/>
          <p:nvPr/>
        </p:nvSpPr>
        <p:spPr bwMode="auto">
          <a:xfrm>
            <a:off x="762235" y="3925610"/>
            <a:ext cx="1609631" cy="541687"/>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400" b="1" dirty="0"/>
              <a:t>Heating &amp; Current Drive (HCD)</a:t>
            </a:r>
          </a:p>
        </p:txBody>
      </p:sp>
      <p:sp>
        <p:nvSpPr>
          <p:cNvPr id="21" name="Flowchart: Process 20">
            <a:extLst>
              <a:ext uri="{FF2B5EF4-FFF2-40B4-BE49-F238E27FC236}">
                <a16:creationId xmlns:a16="http://schemas.microsoft.com/office/drawing/2014/main" id="{6F4A560A-D562-0286-9853-5F67FE92BC22}"/>
              </a:ext>
            </a:extLst>
          </p:cNvPr>
          <p:cNvSpPr/>
          <p:nvPr/>
        </p:nvSpPr>
        <p:spPr bwMode="auto">
          <a:xfrm>
            <a:off x="1066740" y="4826485"/>
            <a:ext cx="892709" cy="332399"/>
          </a:xfrm>
          <a:prstGeom prst="flowChartProcess">
            <a:avLst/>
          </a:prstGeom>
          <a:solidFill>
            <a:srgbClr val="FFCC99"/>
          </a:solidFill>
          <a:ln w="9525" cap="flat" cmpd="sng" algn="ctr">
            <a:solidFill>
              <a:schemeClr val="tx1"/>
            </a:solidFill>
            <a:prstDash val="solid"/>
            <a:round/>
            <a:headEnd type="none" w="med" len="med"/>
            <a:tailEnd type="none" w="med" len="med"/>
          </a:ln>
          <a:effectLst/>
        </p:spPr>
        <p:txBody>
          <a:bodyPr vert="horz" wrap="square" lIns="54864" tIns="54864" rIns="54864" bIns="54864" numCol="1" rtlCol="0" anchor="ctr" anchorCtr="0" compatLnSpc="1">
            <a:prstTxWarp prst="textNoShape">
              <a:avLst/>
            </a:prstTxWarp>
            <a:spAutoFit/>
          </a:bodyPr>
          <a:lstStyle/>
          <a:p>
            <a:pPr algn="ctr"/>
            <a:r>
              <a:rPr lang="en-GB" sz="1400" dirty="0"/>
              <a:t>Fuelling</a:t>
            </a:r>
          </a:p>
        </p:txBody>
      </p:sp>
      <p:sp>
        <p:nvSpPr>
          <p:cNvPr id="22" name="TextBox 21">
            <a:extLst>
              <a:ext uri="{FF2B5EF4-FFF2-40B4-BE49-F238E27FC236}">
                <a16:creationId xmlns:a16="http://schemas.microsoft.com/office/drawing/2014/main" id="{D4638C4F-D46D-58CA-AC3C-881DBCDA8341}"/>
              </a:ext>
            </a:extLst>
          </p:cNvPr>
          <p:cNvSpPr txBox="1"/>
          <p:nvPr/>
        </p:nvSpPr>
        <p:spPr>
          <a:xfrm>
            <a:off x="2979581" y="1714195"/>
            <a:ext cx="3555040" cy="338554"/>
          </a:xfrm>
          <a:prstGeom prst="rect">
            <a:avLst/>
          </a:prstGeom>
          <a:noFill/>
        </p:spPr>
        <p:txBody>
          <a:bodyPr wrap="square">
            <a:spAutoFit/>
          </a:bodyPr>
          <a:lstStyle/>
          <a:p>
            <a:r>
              <a:rPr lang="en-US" sz="1600" dirty="0"/>
              <a:t>Free-boundary equilibrium</a:t>
            </a:r>
            <a:endParaRPr lang="en-GB" sz="1600" dirty="0"/>
          </a:p>
        </p:txBody>
      </p:sp>
      <p:sp>
        <p:nvSpPr>
          <p:cNvPr id="23" name="TextBox 22">
            <a:extLst>
              <a:ext uri="{FF2B5EF4-FFF2-40B4-BE49-F238E27FC236}">
                <a16:creationId xmlns:a16="http://schemas.microsoft.com/office/drawing/2014/main" id="{F08BF4BD-A39E-E04C-7215-11590D1410D9}"/>
              </a:ext>
            </a:extLst>
          </p:cNvPr>
          <p:cNvSpPr txBox="1"/>
          <p:nvPr/>
        </p:nvSpPr>
        <p:spPr>
          <a:xfrm>
            <a:off x="3257278" y="3308782"/>
            <a:ext cx="2135597" cy="338554"/>
          </a:xfrm>
          <a:prstGeom prst="rect">
            <a:avLst/>
          </a:prstGeom>
          <a:noFill/>
        </p:spPr>
        <p:txBody>
          <a:bodyPr wrap="square">
            <a:spAutoFit/>
          </a:bodyPr>
          <a:lstStyle/>
          <a:p>
            <a:pPr marL="0" lvl="1">
              <a:buSzPct val="50000"/>
              <a:tabLst>
                <a:tab pos="213360" algn="l"/>
                <a:tab pos="758190" algn="l"/>
              </a:tabLst>
            </a:pPr>
            <a:r>
              <a:rPr lang="en-US" sz="1600" dirty="0"/>
              <a:t>Magnetic control</a:t>
            </a:r>
          </a:p>
        </p:txBody>
      </p:sp>
      <p:sp>
        <p:nvSpPr>
          <p:cNvPr id="24" name="Arrow: Right 23">
            <a:extLst>
              <a:ext uri="{FF2B5EF4-FFF2-40B4-BE49-F238E27FC236}">
                <a16:creationId xmlns:a16="http://schemas.microsoft.com/office/drawing/2014/main" id="{937F0984-7C4D-C005-2B65-4385ED0CF89F}"/>
              </a:ext>
            </a:extLst>
          </p:cNvPr>
          <p:cNvSpPr/>
          <p:nvPr/>
        </p:nvSpPr>
        <p:spPr>
          <a:xfrm>
            <a:off x="2550605" y="4085721"/>
            <a:ext cx="368604" cy="166411"/>
          </a:xfrm>
          <a:prstGeom prst="rightArrow">
            <a:avLst/>
          </a:prstGeom>
          <a:solidFill>
            <a:srgbClr val="EC8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a:extLst>
              <a:ext uri="{FF2B5EF4-FFF2-40B4-BE49-F238E27FC236}">
                <a16:creationId xmlns:a16="http://schemas.microsoft.com/office/drawing/2014/main" id="{0E825AE5-142E-9E40-226B-047881A42D49}"/>
              </a:ext>
            </a:extLst>
          </p:cNvPr>
          <p:cNvCxnSpPr>
            <a:cxnSpLocks/>
          </p:cNvCxnSpPr>
          <p:nvPr/>
        </p:nvCxnSpPr>
        <p:spPr>
          <a:xfrm flipH="1">
            <a:off x="2319965" y="2435817"/>
            <a:ext cx="854224" cy="0"/>
          </a:xfrm>
          <a:prstGeom prst="straightConnector1">
            <a:avLst/>
          </a:prstGeom>
          <a:ln w="19050">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D1C40BA-6B2F-8E43-4412-5825A8C41324}"/>
              </a:ext>
            </a:extLst>
          </p:cNvPr>
          <p:cNvCxnSpPr>
            <a:cxnSpLocks/>
          </p:cNvCxnSpPr>
          <p:nvPr/>
        </p:nvCxnSpPr>
        <p:spPr>
          <a:xfrm flipH="1">
            <a:off x="2320674" y="3481136"/>
            <a:ext cx="854224" cy="0"/>
          </a:xfrm>
          <a:prstGeom prst="straightConnector1">
            <a:avLst/>
          </a:prstGeom>
          <a:ln w="19050">
            <a:solidFill>
              <a:schemeClr val="bg2">
                <a:lumMod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13C49CC-3D8F-01B9-DB2D-D3F5FBF82857}"/>
              </a:ext>
            </a:extLst>
          </p:cNvPr>
          <p:cNvSpPr txBox="1"/>
          <p:nvPr/>
        </p:nvSpPr>
        <p:spPr>
          <a:xfrm>
            <a:off x="2943979" y="3835045"/>
            <a:ext cx="2384327" cy="1200329"/>
          </a:xfrm>
          <a:prstGeom prst="rect">
            <a:avLst/>
          </a:prstGeom>
          <a:noFill/>
        </p:spPr>
        <p:txBody>
          <a:bodyPr wrap="square">
            <a:spAutoFit/>
          </a:bodyPr>
          <a:lstStyle/>
          <a:p>
            <a:r>
              <a:rPr lang="en-US" b="1" dirty="0">
                <a:solidFill>
                  <a:srgbClr val="1E293B"/>
                </a:solidFill>
                <a:latin typeface="Calibri" pitchFamily="34" charset="0"/>
                <a:ea typeface="Calibri" pitchFamily="34" charset="-122"/>
                <a:cs typeface="Calibri" pitchFamily="34" charset="-120"/>
              </a:rPr>
              <a:t>HCD-WF integrates multiple physics solvers for heating simulation</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166"/>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67" name="s167"/>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MOTIVATION</a:t>
            </a:r>
            <a:endParaRPr/>
          </a:p>
        </p:txBody>
      </p:sp>
      <p:sp>
        <p:nvSpPr>
          <p:cNvPr id="168" name="s168"/>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a:solidFill>
                  <a:srgbClr val="12263A"/>
                </a:solidFill>
                <a:latin typeface="Trebuchet MS"/>
                <a:ea typeface="Trebuchet MS"/>
                <a:cs typeface="Trebuchet MS"/>
                <a:sym typeface="Trebuchet MS"/>
              </a:rPr>
              <a:t>Why adapt HCD-WF to MUSCLE3?</a:t>
            </a:r>
            <a:endParaRPr/>
          </a:p>
        </p:txBody>
      </p:sp>
      <p:sp>
        <p:nvSpPr>
          <p:cNvPr id="169" name="s169"/>
          <p:cNvSpPr/>
          <p:nvPr/>
        </p:nvSpPr>
        <p:spPr>
          <a:xfrm>
            <a:off x="548640" y="1700000"/>
            <a:ext cx="5453360" cy="238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70" name="s170"/>
          <p:cNvSpPr/>
          <p:nvPr/>
        </p:nvSpPr>
        <p:spPr>
          <a:xfrm>
            <a:off x="768640" y="1920000"/>
            <a:ext cx="480000" cy="480000"/>
          </a:xfrm>
          <a:prstGeom prst="ellipse">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2000" b="1" i="0">
                <a:solidFill>
                  <a:srgbClr val="FFFFFF"/>
                </a:solidFill>
                <a:latin typeface="Trebuchet MS"/>
                <a:ea typeface="Trebuchet MS"/>
                <a:cs typeface="Trebuchet MS"/>
                <a:sym typeface="Trebuchet MS"/>
              </a:rPr>
              <a:t>1</a:t>
            </a:r>
            <a:endParaRPr/>
          </a:p>
        </p:txBody>
      </p:sp>
      <p:sp>
        <p:nvSpPr>
          <p:cNvPr id="171" name="s171"/>
          <p:cNvSpPr/>
          <p:nvPr/>
        </p:nvSpPr>
        <p:spPr>
          <a:xfrm>
            <a:off x="1398640" y="1940000"/>
            <a:ext cx="4380000" cy="44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a:solidFill>
                  <a:srgbClr val="12263A"/>
                </a:solidFill>
                <a:latin typeface="Trebuchet MS"/>
                <a:ea typeface="Trebuchet MS"/>
                <a:cs typeface="Trebuchet MS"/>
                <a:sym typeface="Trebuchet MS"/>
              </a:rPr>
              <a:t>The PDS speaks MUSCLE3</a:t>
            </a:r>
            <a:endParaRPr/>
          </a:p>
        </p:txBody>
      </p:sp>
      <p:sp>
        <p:nvSpPr>
          <p:cNvPr id="172" name="s172"/>
          <p:cNvSpPr/>
          <p:nvPr/>
        </p:nvSpPr>
        <p:spPr>
          <a:xfrm>
            <a:off x="817836" y="2500000"/>
            <a:ext cx="4930000" cy="1180000"/>
          </a:xfrm>
          <a:prstGeom prst="rect">
            <a:avLst/>
          </a:prstGeom>
          <a:noFill/>
          <a:ln>
            <a:noFill/>
          </a:ln>
        </p:spPr>
        <p:txBody>
          <a:bodyPr wrap="square" lIns="0" tIns="0" rIns="0" bIns="0" anchor="t" anchorCtr="0">
            <a:noAutofit/>
          </a:bodyPr>
          <a:lstStyle/>
          <a:p>
            <a:pPr marL="0" indent="0" algn="just" rtl="0">
              <a:lnSpc>
                <a:spcPct val="110000"/>
              </a:lnSpc>
              <a:spcBef>
                <a:spcPts val="0"/>
              </a:spcBef>
              <a:spcAft>
                <a:spcPts val="0"/>
              </a:spcAft>
              <a:buNone/>
            </a:pPr>
            <a:r>
              <a:rPr lang="en-US" sz="1600" b="0" i="0" dirty="0">
                <a:solidFill>
                  <a:srgbClr val="12263A"/>
                </a:solidFill>
                <a:latin typeface="Calibri"/>
                <a:ea typeface="Calibri"/>
                <a:cs typeface="Calibri"/>
                <a:sym typeface="Calibri"/>
              </a:rPr>
              <a:t>The PDS couples </a:t>
            </a:r>
            <a:r>
              <a:rPr lang="en-US" sz="1600" b="1" i="0" dirty="0">
                <a:solidFill>
                  <a:srgbClr val="12263A"/>
                </a:solidFill>
                <a:latin typeface="Calibri"/>
                <a:ea typeface="Calibri"/>
                <a:cs typeface="Calibri"/>
                <a:sym typeface="Calibri"/>
              </a:rPr>
              <a:t>every component</a:t>
            </a:r>
            <a:r>
              <a:rPr lang="en-US" sz="1600" b="0" i="0" dirty="0">
                <a:solidFill>
                  <a:srgbClr val="12263A"/>
                </a:solidFill>
                <a:latin typeface="Calibri"/>
                <a:ea typeface="Calibri"/>
                <a:cs typeface="Calibri"/>
                <a:sym typeface="Calibri"/>
              </a:rPr>
              <a:t> through the MUSCLE3 persistent-actor framework. To plug in as its H&amp;CD actuator, HCD-WF itself must become an M3 component — same coupling language, with </a:t>
            </a:r>
            <a:r>
              <a:rPr lang="en-US" sz="1600" b="1" i="0" dirty="0">
                <a:solidFill>
                  <a:srgbClr val="12263A"/>
                </a:solidFill>
                <a:latin typeface="Calibri"/>
                <a:ea typeface="Calibri"/>
                <a:cs typeface="Calibri"/>
                <a:sym typeface="Calibri"/>
              </a:rPr>
              <a:t>time stepping driven from outside</a:t>
            </a:r>
            <a:r>
              <a:rPr lang="en-US" sz="1600" b="0" i="0" dirty="0">
                <a:solidFill>
                  <a:srgbClr val="12263A"/>
                </a:solidFill>
                <a:latin typeface="Calibri"/>
                <a:ea typeface="Calibri"/>
                <a:cs typeface="Calibri"/>
                <a:sym typeface="Calibri"/>
              </a:rPr>
              <a:t>.</a:t>
            </a:r>
            <a:endParaRPr sz="2400" dirty="0"/>
          </a:p>
        </p:txBody>
      </p:sp>
      <p:sp>
        <p:nvSpPr>
          <p:cNvPr id="173" name="s173"/>
          <p:cNvSpPr/>
          <p:nvPr/>
        </p:nvSpPr>
        <p:spPr>
          <a:xfrm>
            <a:off x="768640" y="3760000"/>
            <a:ext cx="2150000" cy="27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1" i="0" dirty="0">
                <a:solidFill>
                  <a:srgbClr val="10455B"/>
                </a:solidFill>
                <a:latin typeface="Calibri"/>
                <a:ea typeface="Calibri"/>
                <a:cs typeface="Calibri"/>
                <a:sym typeface="Calibri"/>
              </a:rPr>
              <a:t>INTEGRATION REQUIREMENT</a:t>
            </a:r>
            <a:endParaRPr sz="2800" dirty="0"/>
          </a:p>
        </p:txBody>
      </p:sp>
      <p:sp>
        <p:nvSpPr>
          <p:cNvPr id="174" name="s174"/>
          <p:cNvSpPr/>
          <p:nvPr/>
        </p:nvSpPr>
        <p:spPr>
          <a:xfrm>
            <a:off x="6190000" y="1700000"/>
            <a:ext cx="5453360" cy="238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75" name="s175"/>
          <p:cNvSpPr/>
          <p:nvPr/>
        </p:nvSpPr>
        <p:spPr>
          <a:xfrm>
            <a:off x="6410000" y="1920000"/>
            <a:ext cx="480000" cy="480000"/>
          </a:xfrm>
          <a:prstGeom prst="ellipse">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2000" b="1" i="0">
                <a:solidFill>
                  <a:srgbClr val="FFFFFF"/>
                </a:solidFill>
                <a:latin typeface="Trebuchet MS"/>
                <a:ea typeface="Trebuchet MS"/>
                <a:cs typeface="Trebuchet MS"/>
                <a:sym typeface="Trebuchet MS"/>
              </a:rPr>
              <a:t>2</a:t>
            </a:r>
            <a:endParaRPr/>
          </a:p>
        </p:txBody>
      </p:sp>
      <p:sp>
        <p:nvSpPr>
          <p:cNvPr id="176" name="s176"/>
          <p:cNvSpPr/>
          <p:nvPr/>
        </p:nvSpPr>
        <p:spPr>
          <a:xfrm>
            <a:off x="7040000" y="1940000"/>
            <a:ext cx="4380000" cy="44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a:solidFill>
                  <a:srgbClr val="12263A"/>
                </a:solidFill>
                <a:latin typeface="Trebuchet MS"/>
                <a:ea typeface="Trebuchet MS"/>
                <a:cs typeface="Trebuchet MS"/>
                <a:sym typeface="Trebuchet MS"/>
              </a:rPr>
              <a:t>M3 pays off on its own</a:t>
            </a:r>
            <a:endParaRPr/>
          </a:p>
        </p:txBody>
      </p:sp>
      <p:sp>
        <p:nvSpPr>
          <p:cNvPr id="177" name="s177"/>
          <p:cNvSpPr/>
          <p:nvPr/>
        </p:nvSpPr>
        <p:spPr>
          <a:xfrm>
            <a:off x="6453360" y="2470000"/>
            <a:ext cx="4930000" cy="1180000"/>
          </a:xfrm>
          <a:prstGeom prst="rect">
            <a:avLst/>
          </a:prstGeom>
          <a:noFill/>
          <a:ln>
            <a:noFill/>
          </a:ln>
        </p:spPr>
        <p:txBody>
          <a:bodyPr wrap="square" lIns="0" tIns="0" rIns="0" bIns="0" anchor="t" anchorCtr="0">
            <a:noAutofit/>
          </a:bodyPr>
          <a:lstStyle/>
          <a:p>
            <a:pPr marL="0" indent="0" algn="l" rtl="0">
              <a:lnSpc>
                <a:spcPct val="112000"/>
              </a:lnSpc>
              <a:spcBef>
                <a:spcPts val="0"/>
              </a:spcBef>
              <a:spcAft>
                <a:spcPts val="350"/>
              </a:spcAft>
              <a:buNone/>
            </a:pPr>
            <a:r>
              <a:rPr lang="en-US" sz="1600" b="0" i="0" dirty="0">
                <a:solidFill>
                  <a:srgbClr val="12263A"/>
                </a:solidFill>
                <a:latin typeface="Calibri"/>
                <a:ea typeface="Calibri"/>
                <a:cs typeface="Calibri"/>
                <a:sym typeface="Calibri"/>
              </a:rPr>
              <a:t>Independent actors can run </a:t>
            </a:r>
            <a:r>
              <a:rPr lang="en-US" sz="1600" b="1" i="0" dirty="0">
                <a:solidFill>
                  <a:srgbClr val="12263A"/>
                </a:solidFill>
                <a:latin typeface="Calibri"/>
                <a:ea typeface="Calibri"/>
                <a:cs typeface="Calibri"/>
                <a:sym typeface="Calibri"/>
              </a:rPr>
              <a:t>concurrently</a:t>
            </a:r>
            <a:endParaRPr sz="2400" dirty="0"/>
          </a:p>
          <a:p>
            <a:pPr marL="0" indent="0" algn="l" rtl="0">
              <a:lnSpc>
                <a:spcPct val="112000"/>
              </a:lnSpc>
              <a:spcBef>
                <a:spcPts val="0"/>
              </a:spcBef>
              <a:spcAft>
                <a:spcPts val="350"/>
              </a:spcAft>
              <a:buNone/>
            </a:pPr>
            <a:r>
              <a:rPr lang="en-US" sz="1600" b="0" i="0" dirty="0">
                <a:solidFill>
                  <a:srgbClr val="12263A"/>
                </a:solidFill>
                <a:latin typeface="Calibri"/>
                <a:ea typeface="Calibri"/>
                <a:cs typeface="Calibri"/>
                <a:sym typeface="Calibri"/>
              </a:rPr>
              <a:t>Swap one actor </a:t>
            </a:r>
            <a:r>
              <a:rPr lang="en-US" sz="1600" b="1" i="0" dirty="0">
                <a:solidFill>
                  <a:srgbClr val="12263A"/>
                </a:solidFill>
                <a:latin typeface="Calibri"/>
                <a:ea typeface="Calibri"/>
                <a:cs typeface="Calibri"/>
                <a:sym typeface="Calibri"/>
              </a:rPr>
              <a:t>without touching the rest</a:t>
            </a:r>
            <a:endParaRPr sz="2400" dirty="0"/>
          </a:p>
          <a:p>
            <a:pPr marL="0" indent="0" algn="l" rtl="0">
              <a:lnSpc>
                <a:spcPct val="112000"/>
              </a:lnSpc>
              <a:spcBef>
                <a:spcPts val="0"/>
              </a:spcBef>
              <a:spcAft>
                <a:spcPts val="350"/>
              </a:spcAft>
              <a:buNone/>
            </a:pPr>
            <a:r>
              <a:rPr lang="en-US" sz="1600" b="0" i="0" dirty="0">
                <a:solidFill>
                  <a:srgbClr val="12263A"/>
                </a:solidFill>
                <a:latin typeface="Calibri"/>
                <a:ea typeface="Calibri"/>
                <a:cs typeface="Calibri"/>
                <a:sym typeface="Calibri"/>
              </a:rPr>
              <a:t>Scales across </a:t>
            </a:r>
            <a:r>
              <a:rPr lang="en-US" sz="1600" b="1" i="0" dirty="0">
                <a:solidFill>
                  <a:srgbClr val="12263A"/>
                </a:solidFill>
                <a:latin typeface="Calibri"/>
                <a:ea typeface="Calibri"/>
                <a:cs typeface="Calibri"/>
                <a:sym typeface="Calibri"/>
              </a:rPr>
              <a:t>processes and nodes</a:t>
            </a:r>
            <a:endParaRPr sz="2400" dirty="0"/>
          </a:p>
        </p:txBody>
      </p:sp>
      <p:sp>
        <p:nvSpPr>
          <p:cNvPr id="178" name="s178"/>
          <p:cNvSpPr/>
          <p:nvPr/>
        </p:nvSpPr>
        <p:spPr>
          <a:xfrm>
            <a:off x="6410000" y="3760000"/>
            <a:ext cx="2150000" cy="270000"/>
          </a:xfrm>
          <a:prstGeom prst="rect">
            <a:avLst/>
          </a:prstGeom>
          <a:solidFill>
            <a:srgbClr val="E4EFF4"/>
          </a:solidFill>
          <a:ln>
            <a:noFill/>
          </a:ln>
        </p:spPr>
        <p:txBody>
          <a:bodyPr wrap="square" lIns="36000" tIns="27000" rIns="36000" bIns="27000" anchor="ctr" anchorCtr="0">
            <a:noAutofit/>
          </a:bodyPr>
          <a:lstStyle/>
          <a:p>
            <a:pPr marL="0" indent="0" algn="ctr" rtl="0">
              <a:spcBef>
                <a:spcPts val="0"/>
              </a:spcBef>
              <a:spcAft>
                <a:spcPts val="0"/>
              </a:spcAft>
              <a:buNone/>
            </a:pPr>
            <a:r>
              <a:rPr lang="en-US" sz="1200" b="1" i="0" dirty="0">
                <a:solidFill>
                  <a:srgbClr val="10455B"/>
                </a:solidFill>
                <a:latin typeface="Calibri"/>
                <a:ea typeface="Calibri"/>
                <a:cs typeface="Calibri"/>
                <a:sym typeface="Calibri"/>
              </a:rPr>
              <a:t>ARCHITECTURE BENEFITS</a:t>
            </a:r>
            <a:endParaRPr sz="3200" dirty="0"/>
          </a:p>
        </p:txBody>
      </p:sp>
      <p:sp>
        <p:nvSpPr>
          <p:cNvPr id="179" name="s179"/>
          <p:cNvSpPr/>
          <p:nvPr/>
        </p:nvSpPr>
        <p:spPr>
          <a:xfrm>
            <a:off x="548640" y="4310000"/>
            <a:ext cx="11094720" cy="730000"/>
          </a:xfrm>
          <a:prstGeom prst="rect">
            <a:avLst/>
          </a:prstGeom>
          <a:solidFill>
            <a:srgbClr val="12263A"/>
          </a:solidFill>
          <a:ln>
            <a:noFill/>
          </a:ln>
        </p:spPr>
        <p:txBody>
          <a:bodyPr wrap="square" lIns="72000" tIns="36000" rIns="72000" bIns="36000" anchor="ctr" anchorCtr="0">
            <a:noAutofit/>
          </a:bodyPr>
          <a:lstStyle/>
          <a:p>
            <a:endParaRPr/>
          </a:p>
        </p:txBody>
      </p:sp>
      <p:sp>
        <p:nvSpPr>
          <p:cNvPr id="180" name="s180"/>
          <p:cNvSpPr/>
          <p:nvPr/>
        </p:nvSpPr>
        <p:spPr>
          <a:xfrm>
            <a:off x="788640" y="4530000"/>
            <a:ext cx="950000" cy="30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400" b="1" i="0">
                <a:solidFill>
                  <a:srgbClr val="FFFFFF"/>
                </a:solidFill>
                <a:latin typeface="Calibri"/>
                <a:ea typeface="Calibri"/>
                <a:cs typeface="Calibri"/>
                <a:sym typeface="Calibri"/>
              </a:rPr>
              <a:t>GOAL</a:t>
            </a:r>
            <a:endParaRPr sz="2400"/>
          </a:p>
        </p:txBody>
      </p:sp>
      <p:sp>
        <p:nvSpPr>
          <p:cNvPr id="181" name="s181"/>
          <p:cNvSpPr/>
          <p:nvPr/>
        </p:nvSpPr>
        <p:spPr>
          <a:xfrm>
            <a:off x="1940000" y="4420000"/>
            <a:ext cx="9672880" cy="510000"/>
          </a:xfrm>
          <a:prstGeom prst="rect">
            <a:avLst/>
          </a:prstGeom>
          <a:noFill/>
          <a:ln>
            <a:noFill/>
          </a:ln>
        </p:spPr>
        <p:txBody>
          <a:bodyPr wrap="square" lIns="0" tIns="0" rIns="0" bIns="0" anchor="ctr" anchorCtr="0">
            <a:noAutofit/>
          </a:bodyPr>
          <a:lstStyle/>
          <a:p>
            <a:pPr marL="0" indent="0" algn="l" rtl="0">
              <a:lnSpc>
                <a:spcPct val="105000"/>
              </a:lnSpc>
              <a:spcBef>
                <a:spcPts val="0"/>
              </a:spcBef>
              <a:spcAft>
                <a:spcPts val="0"/>
              </a:spcAft>
              <a:buNone/>
            </a:pPr>
            <a:r>
              <a:rPr lang="en-US" b="1" i="0" dirty="0">
                <a:solidFill>
                  <a:srgbClr val="FFFFFF"/>
                </a:solidFill>
                <a:latin typeface="Calibri"/>
                <a:ea typeface="Calibri"/>
                <a:cs typeface="Calibri"/>
                <a:sym typeface="Calibri"/>
              </a:rPr>
              <a:t>Make HCD-WF a drop-in MUSCLE3 component for the PDS / JINTRAC … </a:t>
            </a:r>
          </a:p>
          <a:p>
            <a:pPr marL="0" indent="0" algn="l" rtl="0">
              <a:lnSpc>
                <a:spcPct val="105000"/>
              </a:lnSpc>
              <a:spcBef>
                <a:spcPts val="0"/>
              </a:spcBef>
              <a:spcAft>
                <a:spcPts val="0"/>
              </a:spcAft>
              <a:buNone/>
            </a:pPr>
            <a:r>
              <a:rPr lang="en-US" b="1" i="0" dirty="0">
                <a:solidFill>
                  <a:srgbClr val="FFFFFF"/>
                </a:solidFill>
                <a:latin typeface="Calibri"/>
                <a:ea typeface="Calibri"/>
                <a:cs typeface="Calibri"/>
                <a:sym typeface="Calibri"/>
              </a:rPr>
              <a:t>— </a:t>
            </a:r>
            <a:r>
              <a:rPr lang="en-US" b="1" i="0" dirty="0">
                <a:solidFill>
                  <a:srgbClr val="9CD6C6"/>
                </a:solidFill>
                <a:latin typeface="Calibri"/>
                <a:ea typeface="Calibri"/>
                <a:cs typeface="Calibri"/>
                <a:sym typeface="Calibri"/>
              </a:rPr>
              <a:t>with physics results identical to the legacy workflow.</a:t>
            </a:r>
            <a:endParaRPr sz="2400" dirty="0"/>
          </a:p>
        </p:txBody>
      </p:sp>
      <p:sp>
        <p:nvSpPr>
          <p:cNvPr id="182" name="s182"/>
          <p:cNvSpPr/>
          <p:nvPr/>
        </p:nvSpPr>
        <p:spPr>
          <a:xfrm>
            <a:off x="548640" y="5260000"/>
            <a:ext cx="11094720" cy="880000"/>
          </a:xfrm>
          <a:prstGeom prst="rect">
            <a:avLst/>
          </a:prstGeom>
          <a:solidFill>
            <a:srgbClr val="EBEEF1"/>
          </a:solidFill>
          <a:ln>
            <a:noFill/>
          </a:ln>
        </p:spPr>
        <p:txBody>
          <a:bodyPr wrap="square" lIns="72000" tIns="36000" rIns="72000" bIns="36000" anchor="ctr" anchorCtr="0">
            <a:noAutofit/>
          </a:bodyPr>
          <a:lstStyle/>
          <a:p>
            <a:endParaRPr sz="2000"/>
          </a:p>
        </p:txBody>
      </p:sp>
      <p:sp>
        <p:nvSpPr>
          <p:cNvPr id="183" name="s183"/>
          <p:cNvSpPr/>
          <p:nvPr/>
        </p:nvSpPr>
        <p:spPr>
          <a:xfrm>
            <a:off x="788640" y="5350000"/>
            <a:ext cx="3000000" cy="25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100" b="1" i="0">
                <a:solidFill>
                  <a:srgbClr val="1C7293"/>
                </a:solidFill>
                <a:latin typeface="Trebuchet MS"/>
                <a:ea typeface="Trebuchet MS"/>
                <a:cs typeface="Trebuchet MS"/>
                <a:sym typeface="Trebuchet MS"/>
              </a:rPr>
              <a:t>DEVELOPMENT BASIS</a:t>
            </a:r>
            <a:endParaRPr sz="2000"/>
          </a:p>
        </p:txBody>
      </p:sp>
      <p:sp>
        <p:nvSpPr>
          <p:cNvPr id="184" name="s184"/>
          <p:cNvSpPr/>
          <p:nvPr/>
        </p:nvSpPr>
        <p:spPr>
          <a:xfrm>
            <a:off x="788640" y="5650000"/>
            <a:ext cx="1450000" cy="36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400" b="0" i="0">
                <a:solidFill>
                  <a:srgbClr val="12263A"/>
                </a:solidFill>
                <a:latin typeface="Calibri"/>
                <a:ea typeface="Calibri"/>
                <a:cs typeface="Calibri"/>
                <a:sym typeface="Calibri"/>
              </a:rPr>
              <a:t>IMAS DD 4.1.0</a:t>
            </a:r>
            <a:endParaRPr sz="3200"/>
          </a:p>
        </p:txBody>
      </p:sp>
      <p:sp>
        <p:nvSpPr>
          <p:cNvPr id="185" name="s185"/>
          <p:cNvSpPr/>
          <p:nvPr/>
        </p:nvSpPr>
        <p:spPr>
          <a:xfrm>
            <a:off x="2388640" y="5650000"/>
            <a:ext cx="1550000" cy="36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400" b="0" i="0">
                <a:solidFill>
                  <a:srgbClr val="12263A"/>
                </a:solidFill>
                <a:latin typeface="Calibri"/>
                <a:ea typeface="Calibri"/>
                <a:cs typeface="Calibri"/>
                <a:sym typeface="Calibri"/>
              </a:rPr>
              <a:t>IMAS-Python 2.x</a:t>
            </a:r>
            <a:endParaRPr sz="3200"/>
          </a:p>
        </p:txBody>
      </p:sp>
      <p:sp>
        <p:nvSpPr>
          <p:cNvPr id="186" name="s186"/>
          <p:cNvSpPr/>
          <p:nvPr/>
        </p:nvSpPr>
        <p:spPr>
          <a:xfrm>
            <a:off x="4088640" y="5650000"/>
            <a:ext cx="1050000" cy="36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400" b="0" i="0">
                <a:solidFill>
                  <a:srgbClr val="12263A"/>
                </a:solidFill>
                <a:latin typeface="Calibri"/>
                <a:ea typeface="Calibri"/>
                <a:cs typeface="Calibri"/>
                <a:sym typeface="Calibri"/>
              </a:rPr>
              <a:t>MUSCLE3</a:t>
            </a:r>
            <a:endParaRPr sz="3200"/>
          </a:p>
        </p:txBody>
      </p:sp>
      <p:sp>
        <p:nvSpPr>
          <p:cNvPr id="187" name="s187"/>
          <p:cNvSpPr/>
          <p:nvPr/>
        </p:nvSpPr>
        <p:spPr>
          <a:xfrm>
            <a:off x="5288640" y="5650000"/>
            <a:ext cx="850000" cy="36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400" b="0" i="0">
                <a:solidFill>
                  <a:srgbClr val="12263A"/>
                </a:solidFill>
                <a:latin typeface="Calibri"/>
                <a:ea typeface="Calibri"/>
                <a:cs typeface="Calibri"/>
                <a:sym typeface="Calibri"/>
              </a:rPr>
              <a:t>Python</a:t>
            </a:r>
            <a:endParaRPr sz="3200"/>
          </a:p>
        </p:txBody>
      </p:sp>
      <p:sp>
        <p:nvSpPr>
          <p:cNvPr id="188" name="s188"/>
          <p:cNvSpPr/>
          <p:nvPr/>
        </p:nvSpPr>
        <p:spPr>
          <a:xfrm>
            <a:off x="6288640" y="5650000"/>
            <a:ext cx="2300000" cy="36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400" b="0" i="0" dirty="0">
                <a:solidFill>
                  <a:srgbClr val="12263A"/>
                </a:solidFill>
                <a:latin typeface="Calibri"/>
                <a:ea typeface="Calibri"/>
                <a:cs typeface="Calibri"/>
                <a:sym typeface="Calibri"/>
              </a:rPr>
              <a:t>DD 3.42.0 back-</a:t>
            </a:r>
            <a:r>
              <a:rPr lang="en-US" sz="1400" b="0" i="0" dirty="0" err="1">
                <a:solidFill>
                  <a:srgbClr val="12263A"/>
                </a:solidFill>
                <a:latin typeface="Calibri"/>
                <a:ea typeface="Calibri"/>
                <a:cs typeface="Calibri"/>
                <a:sym typeface="Calibri"/>
              </a:rPr>
              <a:t>compat</a:t>
            </a:r>
            <a:r>
              <a:rPr lang="en-US" sz="1400" b="0" i="0" dirty="0">
                <a:solidFill>
                  <a:srgbClr val="12263A"/>
                </a:solidFill>
                <a:latin typeface="Calibri"/>
                <a:ea typeface="Calibri"/>
                <a:cs typeface="Calibri"/>
                <a:sym typeface="Calibri"/>
              </a:rPr>
              <a:t> kept</a:t>
            </a:r>
            <a:endParaRPr sz="3200" dirty="0"/>
          </a:p>
        </p:txBody>
      </p:sp>
      <p:sp>
        <p:nvSpPr>
          <p:cNvPr id="189" name="s189"/>
          <p:cNvSpPr/>
          <p:nvPr/>
        </p:nvSpPr>
        <p:spPr>
          <a:xfrm>
            <a:off x="8798640" y="5650000"/>
            <a:ext cx="2604720" cy="36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200" b="0" i="0" dirty="0">
                <a:solidFill>
                  <a:srgbClr val="9CD6C6"/>
                </a:solidFill>
                <a:latin typeface="Courier New"/>
                <a:ea typeface="Courier New"/>
                <a:cs typeface="Courier New"/>
                <a:sym typeface="Courier New"/>
              </a:rPr>
              <a:t>source config_hcd_iter_sdcc.sh</a:t>
            </a:r>
            <a:endParaRPr sz="3200" dirty="0"/>
          </a:p>
        </p:txBody>
      </p:sp>
      <p:sp>
        <p:nvSpPr>
          <p:cNvPr id="190" name="s190"/>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dirty="0">
                <a:solidFill>
                  <a:srgbClr val="94A2B0"/>
                </a:solidFill>
                <a:latin typeface="Calibri"/>
                <a:ea typeface="Calibri"/>
                <a:cs typeface="Calibri"/>
                <a:sym typeface="Calibri"/>
              </a:rPr>
              <a:t>MUSCLE3 Adaptation of HCD-WF   ·   TSVV-H Meeting, June 2026</a:t>
            </a:r>
            <a:endParaRPr dirty="0"/>
          </a:p>
        </p:txBody>
      </p:sp>
      <p:sp>
        <p:nvSpPr>
          <p:cNvPr id="191" name="s191"/>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101"/>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02" name="s102"/>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EXECUTION MODES</a:t>
            </a:r>
            <a:endParaRPr/>
          </a:p>
        </p:txBody>
      </p:sp>
      <p:sp>
        <p:nvSpPr>
          <p:cNvPr id="103" name="s103"/>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Three execution modes — where the M3 boundary sits</a:t>
            </a:r>
            <a:endParaRPr dirty="0"/>
          </a:p>
        </p:txBody>
      </p:sp>
      <p:sp>
        <p:nvSpPr>
          <p:cNvPr id="104" name="s104"/>
          <p:cNvSpPr/>
          <p:nvPr/>
        </p:nvSpPr>
        <p:spPr>
          <a:xfrm>
            <a:off x="548640" y="1340000"/>
            <a:ext cx="1115568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300" b="0" i="1" dirty="0">
                <a:solidFill>
                  <a:srgbClr val="5C6B7A"/>
                </a:solidFill>
                <a:latin typeface="Calibri"/>
                <a:ea typeface="Calibri"/>
                <a:cs typeface="Calibri"/>
                <a:sym typeface="Calibri"/>
              </a:rPr>
              <a:t>One repository, one runner (run.sh) · same IMAS inputs and outputs in every mode</a:t>
            </a:r>
            <a:endParaRPr dirty="0"/>
          </a:p>
        </p:txBody>
      </p:sp>
      <p:sp>
        <p:nvSpPr>
          <p:cNvPr id="105" name="s105"/>
          <p:cNvSpPr/>
          <p:nvPr/>
        </p:nvSpPr>
        <p:spPr>
          <a:xfrm>
            <a:off x="548640" y="1780000"/>
            <a:ext cx="3560000" cy="37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06" name="s106"/>
          <p:cNvSpPr/>
          <p:nvPr/>
        </p:nvSpPr>
        <p:spPr>
          <a:xfrm>
            <a:off x="768640" y="1940000"/>
            <a:ext cx="1900000" cy="3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b="1" i="0" dirty="0">
                <a:solidFill>
                  <a:srgbClr val="12263A"/>
                </a:solidFill>
                <a:latin typeface="Trebuchet MS"/>
                <a:ea typeface="Trebuchet MS"/>
                <a:cs typeface="Trebuchet MS"/>
                <a:sym typeface="Trebuchet MS"/>
              </a:rPr>
              <a:t>LEGACY</a:t>
            </a:r>
            <a:endParaRPr dirty="0"/>
          </a:p>
        </p:txBody>
      </p:sp>
      <p:sp>
        <p:nvSpPr>
          <p:cNvPr id="107" name="s107"/>
          <p:cNvSpPr/>
          <p:nvPr/>
        </p:nvSpPr>
        <p:spPr>
          <a:xfrm>
            <a:off x="2488640" y="1980000"/>
            <a:ext cx="1440000" cy="29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900" b="1" i="0">
                <a:solidFill>
                  <a:srgbClr val="5C6B7A"/>
                </a:solidFill>
                <a:latin typeface="Calibri"/>
                <a:ea typeface="Calibri"/>
                <a:cs typeface="Calibri"/>
                <a:sym typeface="Calibri"/>
              </a:rPr>
              <a:t>BASELINE</a:t>
            </a:r>
            <a:endParaRPr/>
          </a:p>
        </p:txBody>
      </p:sp>
      <p:sp>
        <p:nvSpPr>
          <p:cNvPr id="108" name="s108"/>
          <p:cNvSpPr/>
          <p:nvPr/>
        </p:nvSpPr>
        <p:spPr>
          <a:xfrm>
            <a:off x="768640" y="2400000"/>
            <a:ext cx="3120000" cy="76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120"/>
              </a:spcAft>
              <a:buNone/>
            </a:pPr>
            <a:r>
              <a:rPr lang="en-US" sz="1400" b="1" i="0" dirty="0">
                <a:solidFill>
                  <a:srgbClr val="12263A"/>
                </a:solidFill>
                <a:latin typeface="Calibri"/>
                <a:ea typeface="Calibri"/>
                <a:cs typeface="Calibri"/>
                <a:sym typeface="Calibri"/>
              </a:rPr>
              <a:t>The original workflow.</a:t>
            </a:r>
            <a:endParaRPr sz="2000" dirty="0"/>
          </a:p>
          <a:p>
            <a:pPr marL="0" indent="0" algn="l" rtl="0">
              <a:lnSpc>
                <a:spcPct val="105000"/>
              </a:lnSpc>
              <a:spcBef>
                <a:spcPts val="0"/>
              </a:spcBef>
              <a:spcAft>
                <a:spcPts val="0"/>
              </a:spcAft>
              <a:buNone/>
            </a:pPr>
            <a:r>
              <a:rPr lang="en-US" sz="1200" b="0" i="0" dirty="0">
                <a:solidFill>
                  <a:srgbClr val="5C6B7A"/>
                </a:solidFill>
                <a:latin typeface="Calibri"/>
                <a:ea typeface="Calibri"/>
                <a:cs typeface="Calibri"/>
                <a:sym typeface="Calibri"/>
              </a:rPr>
              <a:t>Everything runs in one Python process — no MUSCLE3.</a:t>
            </a:r>
            <a:endParaRPr sz="2000" dirty="0"/>
          </a:p>
        </p:txBody>
      </p:sp>
      <p:sp>
        <p:nvSpPr>
          <p:cNvPr id="109" name="s109"/>
          <p:cNvSpPr/>
          <p:nvPr/>
        </p:nvSpPr>
        <p:spPr>
          <a:xfrm>
            <a:off x="1068640" y="3170000"/>
            <a:ext cx="2520000" cy="1490000"/>
          </a:xfrm>
          <a:prstGeom prst="rect">
            <a:avLst/>
          </a:prstGeom>
          <a:noFill/>
          <a:ln w="12700">
            <a:solidFill>
              <a:srgbClr val="C2CCD6"/>
            </a:solidFill>
            <a:prstDash val="solid"/>
          </a:ln>
        </p:spPr>
        <p:txBody>
          <a:bodyPr wrap="square" lIns="72000" tIns="36000" rIns="72000" bIns="36000" anchor="ctr" anchorCtr="0">
            <a:noAutofit/>
          </a:bodyPr>
          <a:lstStyle/>
          <a:p>
            <a:endParaRPr sz="2000"/>
          </a:p>
        </p:txBody>
      </p:sp>
      <p:sp>
        <p:nvSpPr>
          <p:cNvPr id="110" name="s110"/>
          <p:cNvSpPr/>
          <p:nvPr/>
        </p:nvSpPr>
        <p:spPr>
          <a:xfrm>
            <a:off x="1098640" y="4750000"/>
            <a:ext cx="2460000" cy="180000"/>
          </a:xfrm>
          <a:prstGeom prst="rect">
            <a:avLst/>
          </a:prstGeom>
          <a:noFill/>
          <a:ln>
            <a:noFill/>
          </a:ln>
        </p:spPr>
        <p:txBody>
          <a:bodyPr wrap="square" lIns="0" tIns="0" rIns="0" bIns="0" anchor="ctr" anchorCtr="0">
            <a:noAutofit/>
          </a:bodyPr>
          <a:lstStyle/>
          <a:p>
            <a:pPr marL="0" indent="0" algn="ctr" rtl="0">
              <a:spcBef>
                <a:spcPts val="0"/>
              </a:spcBef>
              <a:spcAft>
                <a:spcPts val="0"/>
              </a:spcAft>
              <a:buNone/>
            </a:pPr>
            <a:r>
              <a:rPr lang="en-US" sz="1050" b="0" i="1" dirty="0">
                <a:solidFill>
                  <a:srgbClr val="94A2B0"/>
                </a:solidFill>
                <a:latin typeface="Calibri"/>
                <a:ea typeface="Calibri"/>
                <a:cs typeface="Calibri"/>
                <a:sym typeface="Calibri"/>
              </a:rPr>
              <a:t>one Python process</a:t>
            </a:r>
            <a:endParaRPr sz="2800" dirty="0"/>
          </a:p>
        </p:txBody>
      </p:sp>
      <p:sp>
        <p:nvSpPr>
          <p:cNvPr id="111" name="s111"/>
          <p:cNvSpPr/>
          <p:nvPr/>
        </p:nvSpPr>
        <p:spPr>
          <a:xfrm>
            <a:off x="1178640" y="3280000"/>
            <a:ext cx="2300000" cy="33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1" i="0">
                <a:solidFill>
                  <a:srgbClr val="12263A"/>
                </a:solidFill>
                <a:latin typeface="Calibri"/>
                <a:ea typeface="Calibri"/>
                <a:cs typeface="Calibri"/>
                <a:sym typeface="Calibri"/>
              </a:rPr>
              <a:t>driver</a:t>
            </a:r>
            <a:endParaRPr sz="2800"/>
          </a:p>
        </p:txBody>
      </p:sp>
      <p:sp>
        <p:nvSpPr>
          <p:cNvPr id="112" name="s112"/>
          <p:cNvSpPr/>
          <p:nvPr/>
        </p:nvSpPr>
        <p:spPr>
          <a:xfrm>
            <a:off x="1178640" y="3820000"/>
            <a:ext cx="2300000" cy="330000"/>
          </a:xfrm>
          <a:prstGeom prst="rect">
            <a:avLst/>
          </a:prstGeom>
          <a:solidFill>
            <a:srgbClr val="FDEBDC"/>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0" i="0">
                <a:solidFill>
                  <a:srgbClr val="E65100"/>
                </a:solidFill>
                <a:latin typeface="Calibri"/>
                <a:ea typeface="Calibri"/>
                <a:cs typeface="Calibri"/>
                <a:sym typeface="Calibri"/>
              </a:rPr>
              <a:t>workflow core</a:t>
            </a:r>
            <a:endParaRPr sz="2800"/>
          </a:p>
        </p:txBody>
      </p:sp>
      <p:sp>
        <p:nvSpPr>
          <p:cNvPr id="113" name="s113"/>
          <p:cNvSpPr/>
          <p:nvPr/>
        </p:nvSpPr>
        <p:spPr>
          <a:xfrm>
            <a:off x="117864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FFFFFF"/>
                </a:solidFill>
                <a:latin typeface="Calibri"/>
                <a:ea typeface="Calibri"/>
                <a:cs typeface="Calibri"/>
                <a:sym typeface="Calibri"/>
              </a:rPr>
              <a:t>actor</a:t>
            </a:r>
            <a:endParaRPr sz="2800"/>
          </a:p>
        </p:txBody>
      </p:sp>
      <p:sp>
        <p:nvSpPr>
          <p:cNvPr id="114" name="s114"/>
          <p:cNvSpPr/>
          <p:nvPr/>
        </p:nvSpPr>
        <p:spPr>
          <a:xfrm>
            <a:off x="197364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FFFFFF"/>
                </a:solidFill>
                <a:latin typeface="Calibri"/>
                <a:ea typeface="Calibri"/>
                <a:cs typeface="Calibri"/>
                <a:sym typeface="Calibri"/>
              </a:rPr>
              <a:t>actor</a:t>
            </a:r>
            <a:endParaRPr sz="2800"/>
          </a:p>
        </p:txBody>
      </p:sp>
      <p:sp>
        <p:nvSpPr>
          <p:cNvPr id="115" name="s115"/>
          <p:cNvSpPr/>
          <p:nvPr/>
        </p:nvSpPr>
        <p:spPr>
          <a:xfrm>
            <a:off x="276864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dirty="0">
                <a:solidFill>
                  <a:srgbClr val="FFFFFF"/>
                </a:solidFill>
                <a:latin typeface="Calibri"/>
                <a:ea typeface="Calibri"/>
                <a:cs typeface="Calibri"/>
                <a:sym typeface="Calibri"/>
              </a:rPr>
              <a:t>actor</a:t>
            </a:r>
            <a:endParaRPr sz="2800" dirty="0"/>
          </a:p>
        </p:txBody>
      </p:sp>
      <p:sp>
        <p:nvSpPr>
          <p:cNvPr id="116" name="s116"/>
          <p:cNvSpPr/>
          <p:nvPr/>
        </p:nvSpPr>
        <p:spPr>
          <a:xfrm>
            <a:off x="768640" y="5070000"/>
            <a:ext cx="3120000" cy="33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a:solidFill>
                  <a:srgbClr val="9CD6C6"/>
                </a:solidFill>
                <a:latin typeface="Courier New"/>
                <a:ea typeface="Courier New"/>
                <a:cs typeface="Courier New"/>
                <a:sym typeface="Courier New"/>
              </a:rPr>
              <a:t>./run.sh legacy</a:t>
            </a:r>
            <a:endParaRPr sz="2800"/>
          </a:p>
        </p:txBody>
      </p:sp>
      <p:sp>
        <p:nvSpPr>
          <p:cNvPr id="117" name="s117"/>
          <p:cNvSpPr/>
          <p:nvPr/>
        </p:nvSpPr>
        <p:spPr>
          <a:xfrm>
            <a:off x="4316000" y="1780000"/>
            <a:ext cx="3560000" cy="37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18" name="s118"/>
          <p:cNvSpPr/>
          <p:nvPr/>
        </p:nvSpPr>
        <p:spPr>
          <a:xfrm>
            <a:off x="4536000" y="1940000"/>
            <a:ext cx="1900000" cy="3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900" b="1" i="0">
                <a:solidFill>
                  <a:srgbClr val="12263A"/>
                </a:solidFill>
                <a:latin typeface="Trebuchet MS"/>
                <a:ea typeface="Trebuchet MS"/>
                <a:cs typeface="Trebuchet MS"/>
                <a:sym typeface="Trebuchet MS"/>
              </a:rPr>
              <a:t>HYBRID M3</a:t>
            </a:r>
            <a:endParaRPr/>
          </a:p>
        </p:txBody>
      </p:sp>
      <p:sp>
        <p:nvSpPr>
          <p:cNvPr id="119" name="s119"/>
          <p:cNvSpPr/>
          <p:nvPr/>
        </p:nvSpPr>
        <p:spPr>
          <a:xfrm>
            <a:off x="6256000" y="1980000"/>
            <a:ext cx="1440000" cy="29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900" b="1" i="0" dirty="0">
                <a:solidFill>
                  <a:srgbClr val="FFFFFF"/>
                </a:solidFill>
                <a:latin typeface="Calibri"/>
                <a:ea typeface="Calibri"/>
                <a:cs typeface="Calibri"/>
                <a:sym typeface="Calibri"/>
              </a:rPr>
              <a:t>STABLE</a:t>
            </a:r>
            <a:endParaRPr dirty="0"/>
          </a:p>
        </p:txBody>
      </p:sp>
      <p:sp>
        <p:nvSpPr>
          <p:cNvPr id="120" name="s120"/>
          <p:cNvSpPr/>
          <p:nvPr/>
        </p:nvSpPr>
        <p:spPr>
          <a:xfrm>
            <a:off x="4536000" y="2400000"/>
            <a:ext cx="3120000" cy="76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120"/>
              </a:spcAft>
              <a:buNone/>
            </a:pPr>
            <a:r>
              <a:rPr lang="en-US" sz="1400" b="1" i="0" dirty="0">
                <a:solidFill>
                  <a:srgbClr val="12263A"/>
                </a:solidFill>
                <a:latin typeface="Calibri"/>
                <a:ea typeface="Calibri"/>
                <a:cs typeface="Calibri"/>
                <a:sym typeface="Calibri"/>
              </a:rPr>
              <a:t>HCD-WF becomes </a:t>
            </a:r>
            <a:r>
              <a:rPr lang="en-US" sz="1400" b="1" i="0" dirty="0">
                <a:solidFill>
                  <a:srgbClr val="10455B"/>
                </a:solidFill>
                <a:latin typeface="Calibri"/>
                <a:ea typeface="Calibri"/>
                <a:cs typeface="Calibri"/>
                <a:sym typeface="Calibri"/>
              </a:rPr>
              <a:t>ONE</a:t>
            </a:r>
            <a:r>
              <a:rPr lang="en-US" sz="1400" b="1" i="0" dirty="0">
                <a:solidFill>
                  <a:srgbClr val="12263A"/>
                </a:solidFill>
                <a:latin typeface="Calibri"/>
                <a:ea typeface="Calibri"/>
                <a:cs typeface="Calibri"/>
                <a:sym typeface="Calibri"/>
              </a:rPr>
              <a:t> M3 component.</a:t>
            </a:r>
            <a:endParaRPr sz="2000" dirty="0"/>
          </a:p>
          <a:p>
            <a:pPr marL="0" indent="0" algn="l" rtl="0">
              <a:lnSpc>
                <a:spcPct val="105000"/>
              </a:lnSpc>
              <a:spcBef>
                <a:spcPts val="0"/>
              </a:spcBef>
              <a:spcAft>
                <a:spcPts val="0"/>
              </a:spcAft>
              <a:buNone/>
            </a:pPr>
            <a:r>
              <a:rPr lang="en-US" sz="1200" b="0" i="0" dirty="0">
                <a:solidFill>
                  <a:srgbClr val="5C6B7A"/>
                </a:solidFill>
                <a:latin typeface="Calibri"/>
                <a:ea typeface="Calibri"/>
                <a:cs typeface="Calibri"/>
                <a:sym typeface="Calibri"/>
              </a:rPr>
              <a:t>Driver (macro) ⇄ whole workflow (micro); actors unchanged inside.</a:t>
            </a:r>
            <a:endParaRPr sz="2000" dirty="0"/>
          </a:p>
        </p:txBody>
      </p:sp>
      <p:sp>
        <p:nvSpPr>
          <p:cNvPr id="121" name="s121"/>
          <p:cNvSpPr/>
          <p:nvPr/>
        </p:nvSpPr>
        <p:spPr>
          <a:xfrm>
            <a:off x="4946000" y="3280000"/>
            <a:ext cx="2300000" cy="33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1" i="0" dirty="0">
                <a:solidFill>
                  <a:srgbClr val="FFFFFF"/>
                </a:solidFill>
                <a:latin typeface="Calibri"/>
                <a:ea typeface="Calibri"/>
                <a:cs typeface="Calibri"/>
                <a:sym typeface="Calibri"/>
              </a:rPr>
              <a:t>driver  ·  M3 macro</a:t>
            </a:r>
            <a:endParaRPr sz="2800" dirty="0"/>
          </a:p>
        </p:txBody>
      </p:sp>
      <p:sp>
        <p:nvSpPr>
          <p:cNvPr id="123" name="s123"/>
          <p:cNvSpPr/>
          <p:nvPr/>
        </p:nvSpPr>
        <p:spPr>
          <a:xfrm>
            <a:off x="7276000" y="3610000"/>
            <a:ext cx="560000" cy="19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1" i="0" dirty="0">
                <a:solidFill>
                  <a:srgbClr val="1C7293"/>
                </a:solidFill>
                <a:latin typeface="Calibri"/>
                <a:ea typeface="Calibri"/>
                <a:cs typeface="Calibri"/>
                <a:sym typeface="Calibri"/>
              </a:rPr>
              <a:t>M3</a:t>
            </a:r>
            <a:endParaRPr sz="2800" dirty="0"/>
          </a:p>
        </p:txBody>
      </p:sp>
      <p:sp>
        <p:nvSpPr>
          <p:cNvPr id="124" name="s124"/>
          <p:cNvSpPr/>
          <p:nvPr/>
        </p:nvSpPr>
        <p:spPr>
          <a:xfrm>
            <a:off x="4946000" y="3820000"/>
            <a:ext cx="2300000" cy="330000"/>
          </a:xfrm>
          <a:prstGeom prst="rect">
            <a:avLst/>
          </a:prstGeom>
          <a:solidFill>
            <a:srgbClr val="FDEBDC"/>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0" i="0">
                <a:solidFill>
                  <a:srgbClr val="E65100"/>
                </a:solidFill>
                <a:latin typeface="Calibri"/>
                <a:ea typeface="Calibri"/>
                <a:cs typeface="Calibri"/>
                <a:sym typeface="Calibri"/>
              </a:rPr>
              <a:t>workflow core</a:t>
            </a:r>
            <a:endParaRPr sz="2800"/>
          </a:p>
        </p:txBody>
      </p:sp>
      <p:sp>
        <p:nvSpPr>
          <p:cNvPr id="125" name="s125"/>
          <p:cNvSpPr/>
          <p:nvPr/>
        </p:nvSpPr>
        <p:spPr>
          <a:xfrm>
            <a:off x="494600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FFFFFF"/>
                </a:solidFill>
                <a:latin typeface="Calibri"/>
                <a:ea typeface="Calibri"/>
                <a:cs typeface="Calibri"/>
                <a:sym typeface="Calibri"/>
              </a:rPr>
              <a:t>actor</a:t>
            </a:r>
            <a:endParaRPr sz="2800"/>
          </a:p>
        </p:txBody>
      </p:sp>
      <p:sp>
        <p:nvSpPr>
          <p:cNvPr id="126" name="s126"/>
          <p:cNvSpPr/>
          <p:nvPr/>
        </p:nvSpPr>
        <p:spPr>
          <a:xfrm>
            <a:off x="574100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dirty="0">
                <a:solidFill>
                  <a:srgbClr val="FFFFFF"/>
                </a:solidFill>
                <a:latin typeface="Calibri"/>
                <a:ea typeface="Calibri"/>
                <a:cs typeface="Calibri"/>
                <a:sym typeface="Calibri"/>
              </a:rPr>
              <a:t>actor</a:t>
            </a:r>
            <a:endParaRPr sz="2800" dirty="0"/>
          </a:p>
        </p:txBody>
      </p:sp>
      <p:sp>
        <p:nvSpPr>
          <p:cNvPr id="127" name="s127"/>
          <p:cNvSpPr/>
          <p:nvPr/>
        </p:nvSpPr>
        <p:spPr>
          <a:xfrm>
            <a:off x="6536000" y="4290000"/>
            <a:ext cx="710000" cy="330000"/>
          </a:xfrm>
          <a:prstGeom prst="rect">
            <a:avLst/>
          </a:prstGeom>
          <a:solidFill>
            <a:srgbClr val="4A148C"/>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FFFFFF"/>
                </a:solidFill>
                <a:latin typeface="Calibri"/>
                <a:ea typeface="Calibri"/>
                <a:cs typeface="Calibri"/>
                <a:sym typeface="Calibri"/>
              </a:rPr>
              <a:t>actor</a:t>
            </a:r>
            <a:endParaRPr sz="2800"/>
          </a:p>
        </p:txBody>
      </p:sp>
      <p:sp>
        <p:nvSpPr>
          <p:cNvPr id="128" name="s128"/>
          <p:cNvSpPr/>
          <p:nvPr/>
        </p:nvSpPr>
        <p:spPr>
          <a:xfrm>
            <a:off x="4836000" y="3750000"/>
            <a:ext cx="2520000" cy="940000"/>
          </a:xfrm>
          <a:prstGeom prst="rect">
            <a:avLst/>
          </a:prstGeom>
          <a:noFill/>
          <a:ln w="19050">
            <a:solidFill>
              <a:srgbClr val="1C7293"/>
            </a:solidFill>
            <a:prstDash val="solid"/>
          </a:ln>
        </p:spPr>
        <p:txBody>
          <a:bodyPr wrap="square" lIns="72000" tIns="36000" rIns="72000" bIns="36000" anchor="ctr" anchorCtr="0">
            <a:noAutofit/>
          </a:bodyPr>
          <a:lstStyle/>
          <a:p>
            <a:endParaRPr sz="2800"/>
          </a:p>
        </p:txBody>
      </p:sp>
      <p:sp>
        <p:nvSpPr>
          <p:cNvPr id="129" name="s129"/>
          <p:cNvSpPr/>
          <p:nvPr/>
        </p:nvSpPr>
        <p:spPr>
          <a:xfrm>
            <a:off x="6156000" y="4620000"/>
            <a:ext cx="1330000" cy="23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a:solidFill>
                  <a:srgbClr val="FFFFFF"/>
                </a:solidFill>
                <a:latin typeface="Calibri"/>
                <a:ea typeface="Calibri"/>
                <a:cs typeface="Calibri"/>
                <a:sym typeface="Calibri"/>
              </a:rPr>
              <a:t>one M3 component</a:t>
            </a:r>
            <a:endParaRPr sz="2800"/>
          </a:p>
        </p:txBody>
      </p:sp>
      <p:sp>
        <p:nvSpPr>
          <p:cNvPr id="130" name="s130"/>
          <p:cNvSpPr/>
          <p:nvPr/>
        </p:nvSpPr>
        <p:spPr>
          <a:xfrm>
            <a:off x="4536000" y="5070000"/>
            <a:ext cx="3120000" cy="33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a:solidFill>
                  <a:srgbClr val="9CD6C6"/>
                </a:solidFill>
                <a:latin typeface="Courier New"/>
                <a:ea typeface="Courier New"/>
                <a:cs typeface="Courier New"/>
                <a:sym typeface="Courier New"/>
              </a:rPr>
              <a:t>./run.sh hybrid</a:t>
            </a:r>
            <a:endParaRPr sz="2800" dirty="0"/>
          </a:p>
        </p:txBody>
      </p:sp>
      <p:sp>
        <p:nvSpPr>
          <p:cNvPr id="131" name="s131"/>
          <p:cNvSpPr/>
          <p:nvPr/>
        </p:nvSpPr>
        <p:spPr>
          <a:xfrm>
            <a:off x="8083360" y="1780000"/>
            <a:ext cx="3560000" cy="376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132" name="s132"/>
          <p:cNvSpPr/>
          <p:nvPr/>
        </p:nvSpPr>
        <p:spPr>
          <a:xfrm>
            <a:off x="8303360" y="1940000"/>
            <a:ext cx="1900000" cy="3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900" b="1" i="0">
                <a:solidFill>
                  <a:srgbClr val="12263A"/>
                </a:solidFill>
                <a:latin typeface="Trebuchet MS"/>
                <a:ea typeface="Trebuchet MS"/>
                <a:cs typeface="Trebuchet MS"/>
                <a:sym typeface="Trebuchet MS"/>
              </a:rPr>
              <a:t>PURE M3</a:t>
            </a:r>
            <a:endParaRPr/>
          </a:p>
        </p:txBody>
      </p:sp>
      <p:sp>
        <p:nvSpPr>
          <p:cNvPr id="133" name="s133"/>
          <p:cNvSpPr/>
          <p:nvPr/>
        </p:nvSpPr>
        <p:spPr>
          <a:xfrm>
            <a:off x="10023360" y="1980000"/>
            <a:ext cx="1440000" cy="290000"/>
          </a:xfrm>
          <a:prstGeom prst="rect">
            <a:avLst/>
          </a:prstGeom>
          <a:solidFill>
            <a:srgbClr val="FBEED6"/>
          </a:solidFill>
          <a:ln>
            <a:noFill/>
          </a:ln>
        </p:spPr>
        <p:txBody>
          <a:bodyPr wrap="square" lIns="36000" tIns="27000" rIns="36000" bIns="27000" anchor="ctr" anchorCtr="0">
            <a:noAutofit/>
          </a:bodyPr>
          <a:lstStyle/>
          <a:p>
            <a:pPr marL="0" indent="0" algn="ctr" rtl="0">
              <a:spcBef>
                <a:spcPts val="0"/>
              </a:spcBef>
              <a:spcAft>
                <a:spcPts val="0"/>
              </a:spcAft>
              <a:buNone/>
            </a:pPr>
            <a:r>
              <a:rPr lang="en-US" sz="900" b="1" i="0" dirty="0">
                <a:solidFill>
                  <a:srgbClr val="B45309"/>
                </a:solidFill>
                <a:latin typeface="Calibri"/>
                <a:ea typeface="Calibri"/>
                <a:cs typeface="Calibri"/>
                <a:sym typeface="Calibri"/>
              </a:rPr>
              <a:t>EXPERIMENTAL</a:t>
            </a:r>
            <a:endParaRPr dirty="0"/>
          </a:p>
        </p:txBody>
      </p:sp>
      <p:sp>
        <p:nvSpPr>
          <p:cNvPr id="134" name="s134"/>
          <p:cNvSpPr/>
          <p:nvPr/>
        </p:nvSpPr>
        <p:spPr>
          <a:xfrm>
            <a:off x="8303360" y="2400000"/>
            <a:ext cx="3120000" cy="760000"/>
          </a:xfrm>
          <a:prstGeom prst="rect">
            <a:avLst/>
          </a:prstGeom>
          <a:noFill/>
          <a:ln>
            <a:noFill/>
          </a:ln>
        </p:spPr>
        <p:txBody>
          <a:bodyPr wrap="square" lIns="0" tIns="0" rIns="0" bIns="0" anchor="t" anchorCtr="0">
            <a:noAutofit/>
          </a:bodyPr>
          <a:lstStyle/>
          <a:p>
            <a:pPr marL="0" indent="0" algn="l" rtl="0">
              <a:lnSpc>
                <a:spcPct val="105000"/>
              </a:lnSpc>
              <a:spcBef>
                <a:spcPts val="0"/>
              </a:spcBef>
              <a:spcAft>
                <a:spcPts val="120"/>
              </a:spcAft>
              <a:buNone/>
            </a:pPr>
            <a:r>
              <a:rPr lang="en-US" sz="1400" b="1" i="0" dirty="0">
                <a:solidFill>
                  <a:srgbClr val="12263A"/>
                </a:solidFill>
                <a:latin typeface="Calibri"/>
                <a:ea typeface="Calibri"/>
                <a:cs typeface="Calibri"/>
                <a:sym typeface="Calibri"/>
              </a:rPr>
              <a:t>Every actor becomes its </a:t>
            </a:r>
            <a:r>
              <a:rPr lang="en-US" sz="1400" b="1" i="0" dirty="0">
                <a:solidFill>
                  <a:srgbClr val="10455B"/>
                </a:solidFill>
                <a:latin typeface="Calibri"/>
                <a:ea typeface="Calibri"/>
                <a:cs typeface="Calibri"/>
                <a:sym typeface="Calibri"/>
              </a:rPr>
              <a:t>OWN</a:t>
            </a:r>
            <a:r>
              <a:rPr lang="en-US" sz="1400" b="1" i="0" dirty="0">
                <a:solidFill>
                  <a:srgbClr val="12263A"/>
                </a:solidFill>
                <a:latin typeface="Calibri"/>
                <a:ea typeface="Calibri"/>
                <a:cs typeface="Calibri"/>
                <a:sym typeface="Calibri"/>
              </a:rPr>
              <a:t> M3 component.</a:t>
            </a:r>
            <a:endParaRPr sz="2000" dirty="0"/>
          </a:p>
          <a:p>
            <a:pPr marL="0" indent="0" algn="l" rtl="0">
              <a:lnSpc>
                <a:spcPct val="105000"/>
              </a:lnSpc>
              <a:spcBef>
                <a:spcPts val="0"/>
              </a:spcBef>
              <a:spcAft>
                <a:spcPts val="0"/>
              </a:spcAft>
              <a:buNone/>
            </a:pPr>
            <a:r>
              <a:rPr lang="en-US" sz="1200" b="0" i="0" dirty="0">
                <a:solidFill>
                  <a:srgbClr val="5C6B7A"/>
                </a:solidFill>
                <a:latin typeface="Calibri"/>
                <a:ea typeface="Calibri"/>
                <a:cs typeface="Calibri"/>
                <a:sym typeface="Calibri"/>
              </a:rPr>
              <a:t>Driver couples directly to each actor — the target architecture.</a:t>
            </a:r>
            <a:endParaRPr sz="2000" dirty="0"/>
          </a:p>
        </p:txBody>
      </p:sp>
      <p:sp>
        <p:nvSpPr>
          <p:cNvPr id="135" name="s135"/>
          <p:cNvSpPr/>
          <p:nvPr/>
        </p:nvSpPr>
        <p:spPr>
          <a:xfrm>
            <a:off x="8713360" y="3280000"/>
            <a:ext cx="2300000" cy="33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100" b="1" i="0" dirty="0">
                <a:solidFill>
                  <a:srgbClr val="FFFFFF"/>
                </a:solidFill>
                <a:latin typeface="Calibri"/>
                <a:ea typeface="Calibri"/>
                <a:cs typeface="Calibri"/>
                <a:sym typeface="Calibri"/>
              </a:rPr>
              <a:t>driver  ·  M3 macro</a:t>
            </a:r>
            <a:endParaRPr sz="2800" dirty="0"/>
          </a:p>
        </p:txBody>
      </p:sp>
      <p:sp>
        <p:nvSpPr>
          <p:cNvPr id="136" name="s136"/>
          <p:cNvSpPr/>
          <p:nvPr/>
        </p:nvSpPr>
        <p:spPr>
          <a:xfrm>
            <a:off x="8713360" y="3680000"/>
            <a:ext cx="2300000" cy="50000"/>
          </a:xfrm>
          <a:prstGeom prst="rect">
            <a:avLst/>
          </a:prstGeom>
          <a:solidFill>
            <a:srgbClr val="1C7293"/>
          </a:solidFill>
          <a:ln>
            <a:noFill/>
          </a:ln>
        </p:spPr>
        <p:txBody>
          <a:bodyPr wrap="square" lIns="72000" tIns="36000" rIns="72000" bIns="36000" anchor="ctr" anchorCtr="0">
            <a:noAutofit/>
          </a:bodyPr>
          <a:lstStyle/>
          <a:p>
            <a:endParaRPr sz="2800"/>
          </a:p>
        </p:txBody>
      </p:sp>
      <p:sp>
        <p:nvSpPr>
          <p:cNvPr id="137" name="s137"/>
          <p:cNvSpPr/>
          <p:nvPr/>
        </p:nvSpPr>
        <p:spPr>
          <a:xfrm>
            <a:off x="11043360" y="3610000"/>
            <a:ext cx="560000" cy="19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1" i="0">
                <a:solidFill>
                  <a:srgbClr val="1C7293"/>
                </a:solidFill>
                <a:latin typeface="Calibri"/>
                <a:ea typeface="Calibri"/>
                <a:cs typeface="Calibri"/>
                <a:sym typeface="Calibri"/>
              </a:rPr>
              <a:t>M3</a:t>
            </a:r>
            <a:endParaRPr sz="2800"/>
          </a:p>
        </p:txBody>
      </p:sp>
      <p:sp>
        <p:nvSpPr>
          <p:cNvPr id="138" name="s138"/>
          <p:cNvSpPr/>
          <p:nvPr/>
        </p:nvSpPr>
        <p:spPr>
          <a:xfrm>
            <a:off x="8973360" y="3730000"/>
            <a:ext cx="50000" cy="480000"/>
          </a:xfrm>
          <a:prstGeom prst="rect">
            <a:avLst/>
          </a:prstGeom>
          <a:solidFill>
            <a:srgbClr val="1C7293"/>
          </a:solidFill>
          <a:ln>
            <a:noFill/>
          </a:ln>
        </p:spPr>
        <p:txBody>
          <a:bodyPr wrap="square" lIns="72000" tIns="36000" rIns="72000" bIns="36000" anchor="ctr" anchorCtr="0">
            <a:noAutofit/>
          </a:bodyPr>
          <a:lstStyle/>
          <a:p>
            <a:endParaRPr sz="2800"/>
          </a:p>
        </p:txBody>
      </p:sp>
      <p:sp>
        <p:nvSpPr>
          <p:cNvPr id="139" name="s139"/>
          <p:cNvSpPr/>
          <p:nvPr/>
        </p:nvSpPr>
        <p:spPr>
          <a:xfrm>
            <a:off x="9838360" y="3730000"/>
            <a:ext cx="50000" cy="480000"/>
          </a:xfrm>
          <a:prstGeom prst="rect">
            <a:avLst/>
          </a:prstGeom>
          <a:solidFill>
            <a:srgbClr val="1C7293"/>
          </a:solidFill>
          <a:ln>
            <a:noFill/>
          </a:ln>
        </p:spPr>
        <p:txBody>
          <a:bodyPr wrap="square" lIns="72000" tIns="36000" rIns="72000" bIns="36000" anchor="ctr" anchorCtr="0">
            <a:noAutofit/>
          </a:bodyPr>
          <a:lstStyle/>
          <a:p>
            <a:endParaRPr sz="2800"/>
          </a:p>
        </p:txBody>
      </p:sp>
      <p:sp>
        <p:nvSpPr>
          <p:cNvPr id="140" name="s140"/>
          <p:cNvSpPr/>
          <p:nvPr/>
        </p:nvSpPr>
        <p:spPr>
          <a:xfrm>
            <a:off x="10703360" y="3730000"/>
            <a:ext cx="50000" cy="480000"/>
          </a:xfrm>
          <a:prstGeom prst="rect">
            <a:avLst/>
          </a:prstGeom>
          <a:solidFill>
            <a:srgbClr val="1C7293"/>
          </a:solidFill>
          <a:ln>
            <a:noFill/>
          </a:ln>
        </p:spPr>
        <p:txBody>
          <a:bodyPr wrap="square" lIns="72000" tIns="36000" rIns="72000" bIns="36000" anchor="ctr" anchorCtr="0">
            <a:noAutofit/>
          </a:bodyPr>
          <a:lstStyle/>
          <a:p>
            <a:endParaRPr sz="2800"/>
          </a:p>
        </p:txBody>
      </p:sp>
      <p:sp>
        <p:nvSpPr>
          <p:cNvPr id="141" name="s141"/>
          <p:cNvSpPr/>
          <p:nvPr/>
        </p:nvSpPr>
        <p:spPr>
          <a:xfrm>
            <a:off x="8713360" y="3810000"/>
            <a:ext cx="2300000" cy="300000"/>
          </a:xfrm>
          <a:prstGeom prst="rect">
            <a:avLst/>
          </a:prstGeom>
          <a:solidFill>
            <a:srgbClr val="FFFFFF"/>
          </a:solidFill>
          <a:ln w="9525">
            <a:solidFill>
              <a:srgbClr val="C2CCD6"/>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050" b="0" i="0">
                <a:solidFill>
                  <a:srgbClr val="94A2B0"/>
                </a:solidFill>
                <a:latin typeface="Calibri"/>
                <a:ea typeface="Calibri"/>
                <a:cs typeface="Calibri"/>
                <a:sym typeface="Calibri"/>
              </a:rPr>
              <a:t>workflow core removed</a:t>
            </a:r>
            <a:endParaRPr sz="2800"/>
          </a:p>
        </p:txBody>
      </p:sp>
      <p:sp>
        <p:nvSpPr>
          <p:cNvPr id="142" name="s142"/>
          <p:cNvSpPr/>
          <p:nvPr/>
        </p:nvSpPr>
        <p:spPr>
          <a:xfrm>
            <a:off x="8713360" y="4290000"/>
            <a:ext cx="710000" cy="330000"/>
          </a:xfrm>
          <a:prstGeom prst="rect">
            <a:avLst/>
          </a:prstGeom>
          <a:solidFill>
            <a:srgbClr val="4A148C"/>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050" b="1" i="0" dirty="0">
                <a:solidFill>
                  <a:srgbClr val="FFFFFF"/>
                </a:solidFill>
                <a:latin typeface="Courier New"/>
                <a:ea typeface="Courier New"/>
                <a:cs typeface="Courier New"/>
                <a:sym typeface="Courier New"/>
              </a:rPr>
              <a:t>*_m3.exe</a:t>
            </a:r>
            <a:endParaRPr sz="2800" dirty="0"/>
          </a:p>
        </p:txBody>
      </p:sp>
      <p:sp>
        <p:nvSpPr>
          <p:cNvPr id="143" name="s143"/>
          <p:cNvSpPr/>
          <p:nvPr/>
        </p:nvSpPr>
        <p:spPr>
          <a:xfrm>
            <a:off x="9508360" y="4290000"/>
            <a:ext cx="710000" cy="330000"/>
          </a:xfrm>
          <a:prstGeom prst="rect">
            <a:avLst/>
          </a:prstGeom>
          <a:solidFill>
            <a:srgbClr val="4A148C"/>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ourier New"/>
                <a:ea typeface="Courier New"/>
                <a:cs typeface="Courier New"/>
                <a:sym typeface="Courier New"/>
              </a:rPr>
              <a:t>*_m3.exe</a:t>
            </a:r>
            <a:endParaRPr sz="2800"/>
          </a:p>
        </p:txBody>
      </p:sp>
      <p:sp>
        <p:nvSpPr>
          <p:cNvPr id="144" name="s144"/>
          <p:cNvSpPr/>
          <p:nvPr/>
        </p:nvSpPr>
        <p:spPr>
          <a:xfrm>
            <a:off x="10303360" y="4290000"/>
            <a:ext cx="710000" cy="330000"/>
          </a:xfrm>
          <a:prstGeom prst="rect">
            <a:avLst/>
          </a:prstGeom>
          <a:solidFill>
            <a:srgbClr val="4A148C"/>
          </a:solidFill>
          <a:ln w="9525">
            <a:solidFill>
              <a:srgbClr val="1C7293"/>
            </a:solidFill>
            <a:prstDash val="solid"/>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ourier New"/>
                <a:ea typeface="Courier New"/>
                <a:cs typeface="Courier New"/>
                <a:sym typeface="Courier New"/>
              </a:rPr>
              <a:t>*_m3.exe</a:t>
            </a:r>
            <a:endParaRPr sz="2800"/>
          </a:p>
        </p:txBody>
      </p:sp>
      <p:sp>
        <p:nvSpPr>
          <p:cNvPr id="145" name="s145"/>
          <p:cNvSpPr/>
          <p:nvPr/>
        </p:nvSpPr>
        <p:spPr>
          <a:xfrm>
            <a:off x="8303360" y="5070000"/>
            <a:ext cx="3120000" cy="330000"/>
          </a:xfrm>
          <a:prstGeom prst="rect">
            <a:avLst/>
          </a:prstGeom>
          <a:solidFill>
            <a:srgbClr val="13293D"/>
          </a:solidFill>
          <a:ln>
            <a:noFill/>
          </a:ln>
        </p:spPr>
        <p:txBody>
          <a:bodyPr wrap="square" lIns="72000" tIns="36000" rIns="72000" bIns="36000" anchor="ctr" anchorCtr="0">
            <a:noAutofit/>
          </a:bodyPr>
          <a:lstStyle/>
          <a:p>
            <a:pPr algn="ctr"/>
            <a:r>
              <a:rPr lang="en-US" sz="1100" dirty="0">
                <a:solidFill>
                  <a:srgbClr val="9CD6C6"/>
                </a:solidFill>
                <a:latin typeface="Courier New"/>
                <a:ea typeface="Courier New"/>
                <a:cs typeface="Courier New"/>
                <a:sym typeface="Courier New"/>
              </a:rPr>
              <a:t>./run.sh pure</a:t>
            </a:r>
            <a:endParaRPr lang="en-US" sz="1200" dirty="0"/>
          </a:p>
        </p:txBody>
      </p:sp>
      <p:sp>
        <p:nvSpPr>
          <p:cNvPr id="146" name="s146"/>
          <p:cNvSpPr/>
          <p:nvPr/>
        </p:nvSpPr>
        <p:spPr>
          <a:xfrm>
            <a:off x="548640" y="5720000"/>
            <a:ext cx="6100000" cy="560000"/>
          </a:xfrm>
          <a:prstGeom prst="rect">
            <a:avLst/>
          </a:prstGeom>
          <a:noFill/>
          <a:ln>
            <a:noFill/>
          </a:ln>
        </p:spPr>
        <p:txBody>
          <a:bodyPr wrap="square" lIns="0" tIns="0" rIns="0" bIns="0" anchor="ctr" anchorCtr="0">
            <a:noAutofit/>
          </a:bodyPr>
          <a:lstStyle/>
          <a:p>
            <a:pPr marL="0" indent="0" algn="l" rtl="0">
              <a:lnSpc>
                <a:spcPct val="108000"/>
              </a:lnSpc>
              <a:spcBef>
                <a:spcPts val="0"/>
              </a:spcBef>
              <a:spcAft>
                <a:spcPts val="0"/>
              </a:spcAft>
              <a:buNone/>
            </a:pPr>
            <a:r>
              <a:rPr lang="en-US" sz="1400" b="0" i="0" dirty="0">
                <a:solidFill>
                  <a:srgbClr val="12263A"/>
                </a:solidFill>
                <a:latin typeface="Calibri"/>
                <a:ea typeface="Calibri"/>
                <a:cs typeface="Calibri"/>
                <a:sym typeface="Calibri"/>
              </a:rPr>
              <a:t>Same IDS in / out everywhere — </a:t>
            </a:r>
            <a:r>
              <a:rPr lang="en-US" sz="1400" b="1" i="0" dirty="0">
                <a:solidFill>
                  <a:srgbClr val="12263A"/>
                </a:solidFill>
                <a:latin typeface="Calibri"/>
                <a:ea typeface="Calibri"/>
                <a:cs typeface="Calibri"/>
                <a:sym typeface="Calibri"/>
              </a:rPr>
              <a:t>only the MUSCLE3 component boundary moves.</a:t>
            </a:r>
            <a:endParaRPr sz="2000" dirty="0"/>
          </a:p>
        </p:txBody>
      </p:sp>
      <p:sp>
        <p:nvSpPr>
          <p:cNvPr id="148" name="s148"/>
          <p:cNvSpPr/>
          <p:nvPr/>
        </p:nvSpPr>
        <p:spPr>
          <a:xfrm>
            <a:off x="6903360" y="5630000"/>
            <a:ext cx="4740000" cy="260000"/>
          </a:xfrm>
          <a:prstGeom prst="rect">
            <a:avLst/>
          </a:prstGeom>
          <a:noFill/>
          <a:ln>
            <a:noFill/>
          </a:ln>
        </p:spPr>
        <p:txBody>
          <a:bodyPr wrap="square" lIns="0" tIns="0" rIns="0" bIns="0" anchor="ctr" anchorCtr="0">
            <a:noAutofit/>
          </a:bodyPr>
          <a:lstStyle/>
          <a:p>
            <a:pPr marL="0" indent="0" algn="ctr" rtl="0">
              <a:spcBef>
                <a:spcPts val="0"/>
              </a:spcBef>
              <a:spcAft>
                <a:spcPts val="0"/>
              </a:spcAft>
              <a:buNone/>
            </a:pPr>
            <a:r>
              <a:rPr lang="en-US" sz="1400" b="1" i="0" dirty="0">
                <a:solidFill>
                  <a:srgbClr val="10455B"/>
                </a:solidFill>
                <a:latin typeface="Calibri"/>
                <a:ea typeface="Calibri"/>
                <a:cs typeface="Calibri"/>
                <a:sym typeface="Calibri"/>
              </a:rPr>
              <a:t>M3 granularity:   none   →   workflow-level   →   actor-level</a:t>
            </a:r>
            <a:endParaRPr sz="2800" dirty="0"/>
          </a:p>
        </p:txBody>
      </p:sp>
      <p:sp>
        <p:nvSpPr>
          <p:cNvPr id="149" name="s149"/>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dirty="0">
                <a:solidFill>
                  <a:srgbClr val="94A2B0"/>
                </a:solidFill>
                <a:latin typeface="Calibri"/>
                <a:ea typeface="Calibri"/>
                <a:cs typeface="Calibri"/>
                <a:sym typeface="Calibri"/>
              </a:rPr>
              <a:t>MUSCLE3 Adaptation of HCD-WF   ·   TSVV-H Meeting, June 2026</a:t>
            </a:r>
            <a:endParaRPr dirty="0"/>
          </a:p>
        </p:txBody>
      </p:sp>
      <p:sp>
        <p:nvSpPr>
          <p:cNvPr id="150" name="s150"/>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151"/>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52" name="s152"/>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ARCHITECTURE · LEGACY</a:t>
            </a:r>
            <a:endParaRPr/>
          </a:p>
        </p:txBody>
      </p:sp>
      <p:sp>
        <p:nvSpPr>
          <p:cNvPr id="153" name="s153"/>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Workflow structure — Legacy (the baseline)</a:t>
            </a:r>
            <a:endParaRPr dirty="0"/>
          </a:p>
        </p:txBody>
      </p:sp>
      <p:sp>
        <p:nvSpPr>
          <p:cNvPr id="154" name="s154"/>
          <p:cNvSpPr/>
          <p:nvPr/>
        </p:nvSpPr>
        <p:spPr>
          <a:xfrm>
            <a:off x="548640" y="1520000"/>
            <a:ext cx="7170000" cy="300000"/>
          </a:xfrm>
          <a:prstGeom prst="rect">
            <a:avLst/>
          </a:prstGeom>
          <a:solidFill>
            <a:srgbClr val="EBEEF1"/>
          </a:solidFill>
          <a:ln>
            <a:noFill/>
          </a:ln>
        </p:spPr>
        <p:txBody>
          <a:bodyPr wrap="square" lIns="72000" tIns="36000" rIns="72000" bIns="36000" anchor="ctr" anchorCtr="0">
            <a:noAutofit/>
          </a:bodyPr>
          <a:lstStyle/>
          <a:p>
            <a:pPr marL="0" indent="0" algn="ctr" rtl="0">
              <a:spcBef>
                <a:spcPts val="0"/>
              </a:spcBef>
              <a:spcAft>
                <a:spcPts val="0"/>
              </a:spcAft>
              <a:buNone/>
            </a:pPr>
            <a:r>
              <a:rPr lang="en-US" sz="1200" b="1" i="0" dirty="0">
                <a:solidFill>
                  <a:srgbClr val="5C6B7A"/>
                </a:solidFill>
                <a:latin typeface="Calibri"/>
                <a:ea typeface="Calibri"/>
                <a:cs typeface="Calibri"/>
                <a:sym typeface="Calibri"/>
              </a:rPr>
              <a:t>NO MUSCLE3 — everything below runs in a single Python process</a:t>
            </a:r>
            <a:endParaRPr sz="2800" dirty="0"/>
          </a:p>
        </p:txBody>
      </p:sp>
      <p:sp>
        <p:nvSpPr>
          <p:cNvPr id="155" name="s155"/>
          <p:cNvSpPr/>
          <p:nvPr/>
        </p:nvSpPr>
        <p:spPr>
          <a:xfrm>
            <a:off x="548640" y="1920000"/>
            <a:ext cx="7170000" cy="780000"/>
          </a:xfrm>
          <a:prstGeom prst="rect">
            <a:avLst/>
          </a:prstGeom>
          <a:solidFill>
            <a:srgbClr val="FFFFFF"/>
          </a:solidFill>
          <a:ln w="12700">
            <a:solidFill>
              <a:srgbClr val="C2CCD6"/>
            </a:solidFill>
            <a:prstDash val="solid"/>
          </a:ln>
        </p:spPr>
        <p:txBody>
          <a:bodyPr wrap="square" lIns="72000" tIns="36000" rIns="72000" bIns="36000" anchor="ctr" anchorCtr="0">
            <a:noAutofit/>
          </a:bodyPr>
          <a:lstStyle/>
          <a:p>
            <a:endParaRPr sz="2400"/>
          </a:p>
        </p:txBody>
      </p:sp>
      <p:sp>
        <p:nvSpPr>
          <p:cNvPr id="156" name="s156"/>
          <p:cNvSpPr/>
          <p:nvPr/>
        </p:nvSpPr>
        <p:spPr>
          <a:xfrm>
            <a:off x="748640" y="2010000"/>
            <a:ext cx="507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2263A"/>
                </a:solidFill>
                <a:latin typeface="Calibri"/>
                <a:ea typeface="Calibri"/>
                <a:cs typeface="Calibri"/>
                <a:sym typeface="Calibri"/>
              </a:rPr>
              <a:t>DRIVER</a:t>
            </a:r>
            <a:endParaRPr sz="2400" dirty="0"/>
          </a:p>
        </p:txBody>
      </p:sp>
      <p:sp>
        <p:nvSpPr>
          <p:cNvPr id="157" name="s157"/>
          <p:cNvSpPr/>
          <p:nvPr/>
        </p:nvSpPr>
        <p:spPr>
          <a:xfrm>
            <a:off x="748640" y="2340000"/>
            <a:ext cx="2150000" cy="28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dirty="0">
                <a:solidFill>
                  <a:srgbClr val="12263A"/>
                </a:solidFill>
                <a:latin typeface="Calibri"/>
                <a:ea typeface="Calibri"/>
                <a:cs typeface="Calibri"/>
                <a:sym typeface="Calibri"/>
              </a:rPr>
              <a:t>global time loop</a:t>
            </a:r>
            <a:endParaRPr sz="2400" dirty="0"/>
          </a:p>
        </p:txBody>
      </p:sp>
      <p:sp>
        <p:nvSpPr>
          <p:cNvPr id="158" name="s158"/>
          <p:cNvSpPr/>
          <p:nvPr/>
        </p:nvSpPr>
        <p:spPr>
          <a:xfrm>
            <a:off x="3018640" y="2340000"/>
            <a:ext cx="2150000" cy="280000"/>
          </a:xfrm>
          <a:prstGeom prst="rect">
            <a:avLst/>
          </a:prstGeom>
          <a:solidFill>
            <a:srgbClr val="1565C0"/>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dirty="0">
                <a:solidFill>
                  <a:srgbClr val="FFFFFF"/>
                </a:solidFill>
                <a:latin typeface="Calibri"/>
                <a:ea typeface="Calibri"/>
                <a:cs typeface="Calibri"/>
                <a:sym typeface="Calibri"/>
              </a:rPr>
              <a:t>IMAS database I/O</a:t>
            </a:r>
            <a:endParaRPr sz="2400" dirty="0"/>
          </a:p>
        </p:txBody>
      </p:sp>
      <p:sp>
        <p:nvSpPr>
          <p:cNvPr id="159" name="s159"/>
          <p:cNvSpPr/>
          <p:nvPr/>
        </p:nvSpPr>
        <p:spPr>
          <a:xfrm>
            <a:off x="5288640" y="2340000"/>
            <a:ext cx="2150000" cy="280000"/>
          </a:xfrm>
          <a:prstGeom prst="rect">
            <a:avLst/>
          </a:prstGeom>
          <a:solidFill>
            <a:srgbClr val="2E7D32"/>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dirty="0">
                <a:solidFill>
                  <a:srgbClr val="FFFFFF"/>
                </a:solidFill>
                <a:latin typeface="Calibri"/>
                <a:ea typeface="Calibri"/>
                <a:cs typeface="Calibri"/>
                <a:sym typeface="Calibri"/>
              </a:rPr>
              <a:t>XML / YAML configuration</a:t>
            </a:r>
            <a:endParaRPr sz="2400" dirty="0"/>
          </a:p>
        </p:txBody>
      </p:sp>
      <p:sp>
        <p:nvSpPr>
          <p:cNvPr id="160" name="s160"/>
          <p:cNvSpPr/>
          <p:nvPr/>
        </p:nvSpPr>
        <p:spPr>
          <a:xfrm>
            <a:off x="548640" y="2780000"/>
            <a:ext cx="7170000" cy="300000"/>
          </a:xfrm>
          <a:prstGeom prst="rect">
            <a:avLst/>
          </a:prstGeom>
          <a:solidFill>
            <a:srgbClr val="EBEEF1"/>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a:solidFill>
                  <a:srgbClr val="5C6B7A"/>
                </a:solidFill>
                <a:latin typeface="Calibri"/>
                <a:ea typeface="Calibri"/>
                <a:cs typeface="Calibri"/>
                <a:sym typeface="Calibri"/>
              </a:rPr>
              <a:t>plain Python calls — same process  ▼</a:t>
            </a:r>
            <a:endParaRPr sz="2400"/>
          </a:p>
        </p:txBody>
      </p:sp>
      <p:sp>
        <p:nvSpPr>
          <p:cNvPr id="161" name="s161"/>
          <p:cNvSpPr/>
          <p:nvPr/>
        </p:nvSpPr>
        <p:spPr>
          <a:xfrm>
            <a:off x="548640" y="3220000"/>
            <a:ext cx="7170000" cy="1000000"/>
          </a:xfrm>
          <a:prstGeom prst="rect">
            <a:avLst/>
          </a:prstGeom>
          <a:solidFill>
            <a:srgbClr val="FDEBDC"/>
          </a:solidFill>
          <a:ln w="12700">
            <a:solidFill>
              <a:srgbClr val="E65100"/>
            </a:solidFill>
            <a:prstDash val="solid"/>
          </a:ln>
        </p:spPr>
        <p:txBody>
          <a:bodyPr wrap="square" lIns="72000" tIns="36000" rIns="72000" bIns="36000" anchor="ctr" anchorCtr="0">
            <a:noAutofit/>
          </a:bodyPr>
          <a:lstStyle/>
          <a:p>
            <a:endParaRPr sz="2400"/>
          </a:p>
        </p:txBody>
      </p:sp>
      <p:sp>
        <p:nvSpPr>
          <p:cNvPr id="162" name="s162"/>
          <p:cNvSpPr/>
          <p:nvPr/>
        </p:nvSpPr>
        <p:spPr>
          <a:xfrm>
            <a:off x="748640" y="3320000"/>
            <a:ext cx="6770000" cy="800000"/>
          </a:xfrm>
          <a:prstGeom prst="rect">
            <a:avLst/>
          </a:prstGeom>
          <a:noFill/>
          <a:ln>
            <a:noFill/>
          </a:ln>
        </p:spPr>
        <p:txBody>
          <a:bodyPr wrap="square" lIns="0" tIns="0" rIns="0" bIns="0" anchor="ctr" anchorCtr="0">
            <a:noAutofit/>
          </a:bodyPr>
          <a:lstStyle/>
          <a:p>
            <a:pPr marL="0" indent="0" algn="ctr" rtl="0">
              <a:spcBef>
                <a:spcPts val="0"/>
              </a:spcBef>
              <a:spcAft>
                <a:spcPts val="120"/>
              </a:spcAft>
              <a:buNone/>
            </a:pPr>
            <a:r>
              <a:rPr lang="en-US" sz="1600" b="1" i="0" dirty="0">
                <a:solidFill>
                  <a:srgbClr val="E65100"/>
                </a:solidFill>
                <a:latin typeface="Calibri"/>
                <a:ea typeface="Calibri"/>
                <a:cs typeface="Calibri"/>
                <a:sym typeface="Calibri"/>
              </a:rPr>
              <a:t>WORKFLOW CORE — </a:t>
            </a:r>
            <a:r>
              <a:rPr lang="en-US" sz="1600" b="1" i="0" dirty="0" err="1">
                <a:solidFill>
                  <a:srgbClr val="E65100"/>
                </a:solidFill>
                <a:latin typeface="Calibri"/>
                <a:ea typeface="Calibri"/>
                <a:cs typeface="Calibri"/>
                <a:sym typeface="Calibri"/>
              </a:rPr>
              <a:t>HCDWorkflow</a:t>
            </a:r>
            <a:r>
              <a:rPr lang="en-US" sz="1600" b="1" i="0" dirty="0">
                <a:solidFill>
                  <a:srgbClr val="E65100"/>
                </a:solidFill>
                <a:latin typeface="Calibri"/>
                <a:ea typeface="Calibri"/>
                <a:cs typeface="Calibri"/>
                <a:sym typeface="Calibri"/>
              </a:rPr>
              <a:t> · </a:t>
            </a:r>
            <a:r>
              <a:rPr lang="en-US" sz="1600" b="1" i="0" dirty="0" err="1">
                <a:solidFill>
                  <a:srgbClr val="E65100"/>
                </a:solidFill>
                <a:latin typeface="Calibri"/>
                <a:ea typeface="Calibri"/>
                <a:cs typeface="Calibri"/>
                <a:sym typeface="Calibri"/>
              </a:rPr>
              <a:t>WorkflowExecutor</a:t>
            </a:r>
            <a:endParaRPr sz="2400" dirty="0"/>
          </a:p>
          <a:p>
            <a:pPr marL="0" indent="0" algn="ctr" rtl="0">
              <a:lnSpc>
                <a:spcPct val="100000"/>
              </a:lnSpc>
              <a:spcBef>
                <a:spcPts val="0"/>
              </a:spcBef>
              <a:spcAft>
                <a:spcPts val="0"/>
              </a:spcAft>
              <a:buNone/>
            </a:pPr>
            <a:r>
              <a:rPr lang="en-US" sz="1100" b="0" i="0" dirty="0">
                <a:solidFill>
                  <a:srgbClr val="5C6B7A"/>
                </a:solidFill>
                <a:latin typeface="Calibri"/>
                <a:ea typeface="Calibri"/>
                <a:cs typeface="Calibri"/>
                <a:sym typeface="Calibri"/>
              </a:rPr>
              <a:t>maps configuration to actors · resolves dependencies · inserts mergers · validates bundles</a:t>
            </a:r>
            <a:endParaRPr sz="2400" dirty="0"/>
          </a:p>
        </p:txBody>
      </p:sp>
      <p:sp>
        <p:nvSpPr>
          <p:cNvPr id="163" name="s163"/>
          <p:cNvSpPr/>
          <p:nvPr/>
        </p:nvSpPr>
        <p:spPr>
          <a:xfrm>
            <a:off x="548640" y="4300000"/>
            <a:ext cx="7170000" cy="280000"/>
          </a:xfrm>
          <a:prstGeom prst="rect">
            <a:avLst/>
          </a:prstGeom>
          <a:solidFill>
            <a:srgbClr val="EBEEF1"/>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err="1">
                <a:solidFill>
                  <a:srgbClr val="5C6B7A"/>
                </a:solidFill>
                <a:latin typeface="Calibri"/>
                <a:ea typeface="Calibri"/>
                <a:cs typeface="Calibri"/>
                <a:sym typeface="Calibri"/>
              </a:rPr>
              <a:t>iWrap</a:t>
            </a:r>
            <a:r>
              <a:rPr lang="en-US" sz="1100" b="0" i="0" dirty="0">
                <a:solidFill>
                  <a:srgbClr val="5C6B7A"/>
                </a:solidFill>
                <a:latin typeface="Calibri"/>
                <a:ea typeface="Calibri"/>
                <a:cs typeface="Calibri"/>
                <a:sym typeface="Calibri"/>
              </a:rPr>
              <a:t> calls — actors run in-process  ▼</a:t>
            </a:r>
            <a:endParaRPr sz="2400" dirty="0"/>
          </a:p>
        </p:txBody>
      </p:sp>
      <p:sp>
        <p:nvSpPr>
          <p:cNvPr id="164" name="s164"/>
          <p:cNvSpPr/>
          <p:nvPr/>
        </p:nvSpPr>
        <p:spPr>
          <a:xfrm>
            <a:off x="548640" y="4660000"/>
            <a:ext cx="7170000" cy="1310000"/>
          </a:xfrm>
          <a:prstGeom prst="rect">
            <a:avLst/>
          </a:prstGeom>
          <a:solidFill>
            <a:srgbClr val="FFFFFF"/>
          </a:solidFill>
          <a:ln w="15875">
            <a:solidFill>
              <a:srgbClr val="7B1FA2"/>
            </a:solidFill>
            <a:prstDash val="solid"/>
          </a:ln>
        </p:spPr>
        <p:txBody>
          <a:bodyPr wrap="square" lIns="72000" tIns="36000" rIns="72000" bIns="36000" anchor="ctr" anchorCtr="0">
            <a:noAutofit/>
          </a:bodyPr>
          <a:lstStyle/>
          <a:p>
            <a:endParaRPr sz="2400"/>
          </a:p>
        </p:txBody>
      </p:sp>
      <p:sp>
        <p:nvSpPr>
          <p:cNvPr id="165" name="s165"/>
          <p:cNvSpPr/>
          <p:nvPr/>
        </p:nvSpPr>
        <p:spPr>
          <a:xfrm>
            <a:off x="708640" y="4730000"/>
            <a:ext cx="5270000" cy="24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100" b="1" i="0">
                <a:solidFill>
                  <a:srgbClr val="7B1FA2"/>
                </a:solidFill>
                <a:latin typeface="Trebuchet MS"/>
                <a:ea typeface="Trebuchet MS"/>
                <a:cs typeface="Trebuchet MS"/>
                <a:sym typeface="Trebuchet MS"/>
              </a:rPr>
              <a:t>PHYSICS ACTORS</a:t>
            </a:r>
            <a:endParaRPr sz="2400"/>
          </a:p>
        </p:txBody>
      </p:sp>
      <p:sp>
        <p:nvSpPr>
          <p:cNvPr id="166" name="s166"/>
          <p:cNvSpPr/>
          <p:nvPr/>
        </p:nvSpPr>
        <p:spPr>
          <a:xfrm>
            <a:off x="668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EC waves</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TORBEAM · GRAY …</a:t>
            </a:r>
            <a:endParaRPr sz="2400"/>
          </a:p>
        </p:txBody>
      </p:sp>
      <p:sp>
        <p:nvSpPr>
          <p:cNvPr id="167" name="s167"/>
          <p:cNvSpPr/>
          <p:nvPr/>
        </p:nvSpPr>
        <p:spPr>
          <a:xfrm>
            <a:off x="2072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IC waves</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CYRANO · TORIC …</a:t>
            </a:r>
            <a:endParaRPr sz="2400"/>
          </a:p>
        </p:txBody>
      </p:sp>
      <p:sp>
        <p:nvSpPr>
          <p:cNvPr id="168" name="s168"/>
          <p:cNvSpPr/>
          <p:nvPr/>
        </p:nvSpPr>
        <p:spPr>
          <a:xfrm>
            <a:off x="3476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NBI &amp; nuclear</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NEMO · BBNBI …</a:t>
            </a:r>
            <a:endParaRPr sz="2400"/>
          </a:p>
        </p:txBody>
      </p:sp>
      <p:sp>
        <p:nvSpPr>
          <p:cNvPr id="169" name="s169"/>
          <p:cNvSpPr/>
          <p:nvPr/>
        </p:nvSpPr>
        <p:spPr>
          <a:xfrm>
            <a:off x="4880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Fokker–Planck</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FOPLA · RISK …</a:t>
            </a:r>
            <a:endParaRPr sz="2400"/>
          </a:p>
        </p:txBody>
      </p:sp>
      <p:sp>
        <p:nvSpPr>
          <p:cNvPr id="170" name="s170"/>
          <p:cNvSpPr/>
          <p:nvPr/>
        </p:nvSpPr>
        <p:spPr>
          <a:xfrm>
            <a:off x="6284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Post &amp; merge</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hcd2core_* …</a:t>
            </a:r>
            <a:endParaRPr sz="2400"/>
          </a:p>
        </p:txBody>
      </p:sp>
      <p:sp>
        <p:nvSpPr>
          <p:cNvPr id="171" name="s171"/>
          <p:cNvSpPr/>
          <p:nvPr/>
        </p:nvSpPr>
        <p:spPr>
          <a:xfrm>
            <a:off x="7920000" y="1520000"/>
            <a:ext cx="3723360" cy="470000"/>
          </a:xfrm>
          <a:prstGeom prst="rect">
            <a:avLst/>
          </a:prstGeom>
          <a:solidFill>
            <a:srgbClr val="12263A"/>
          </a:solidFill>
          <a:ln>
            <a:noFill/>
          </a:ln>
        </p:spPr>
        <p:txBody>
          <a:bodyPr wrap="square" lIns="72000" tIns="36000" rIns="72000" bIns="36000" anchor="ctr" anchorCtr="0">
            <a:noAutofit/>
          </a:bodyPr>
          <a:lstStyle/>
          <a:p>
            <a:pPr marL="0" indent="0" algn="ctr" rtl="0">
              <a:spcBef>
                <a:spcPts val="0"/>
              </a:spcBef>
              <a:spcAft>
                <a:spcPts val="0"/>
              </a:spcAft>
              <a:buNone/>
            </a:pPr>
            <a:r>
              <a:rPr lang="en-US" sz="1400" b="1" i="0">
                <a:solidFill>
                  <a:srgbClr val="FFFFFF"/>
                </a:solidFill>
                <a:latin typeface="Trebuchet MS"/>
                <a:ea typeface="Trebuchet MS"/>
                <a:cs typeface="Trebuchet MS"/>
                <a:sym typeface="Trebuchet MS"/>
              </a:rPr>
              <a:t>THE BASELINE</a:t>
            </a:r>
            <a:endParaRPr/>
          </a:p>
        </p:txBody>
      </p:sp>
      <p:sp>
        <p:nvSpPr>
          <p:cNvPr id="172" name="s172"/>
          <p:cNvSpPr/>
          <p:nvPr/>
        </p:nvSpPr>
        <p:spPr>
          <a:xfrm>
            <a:off x="7920000" y="1990000"/>
            <a:ext cx="3723360" cy="24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sz="3600"/>
          </a:p>
        </p:txBody>
      </p:sp>
      <p:sp>
        <p:nvSpPr>
          <p:cNvPr id="173" name="s173"/>
          <p:cNvSpPr/>
          <p:nvPr/>
        </p:nvSpPr>
        <p:spPr>
          <a:xfrm>
            <a:off x="8090000" y="212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1</a:t>
            </a:r>
            <a:endParaRPr sz="2000"/>
          </a:p>
        </p:txBody>
      </p:sp>
      <p:sp>
        <p:nvSpPr>
          <p:cNvPr id="174" name="s174"/>
          <p:cNvSpPr/>
          <p:nvPr/>
        </p:nvSpPr>
        <p:spPr>
          <a:xfrm>
            <a:off x="8540000" y="212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a:solidFill>
                  <a:srgbClr val="12263A"/>
                </a:solidFill>
                <a:latin typeface="Calibri"/>
                <a:ea typeface="Calibri"/>
                <a:cs typeface="Calibri"/>
                <a:sym typeface="Calibri"/>
              </a:rPr>
              <a:t>One Python process — driver, workflow core and iWrap actors together.</a:t>
            </a:r>
            <a:endParaRPr sz="2000"/>
          </a:p>
        </p:txBody>
      </p:sp>
      <p:sp>
        <p:nvSpPr>
          <p:cNvPr id="175" name="s175"/>
          <p:cNvSpPr/>
          <p:nvPr/>
        </p:nvSpPr>
        <p:spPr>
          <a:xfrm>
            <a:off x="8090000" y="2865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2</a:t>
            </a:r>
            <a:endParaRPr sz="2000"/>
          </a:p>
        </p:txBody>
      </p:sp>
      <p:sp>
        <p:nvSpPr>
          <p:cNvPr id="176" name="s176"/>
          <p:cNvSpPr/>
          <p:nvPr/>
        </p:nvSpPr>
        <p:spPr>
          <a:xfrm>
            <a:off x="8540000" y="2865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dirty="0">
                <a:solidFill>
                  <a:srgbClr val="12263A"/>
                </a:solidFill>
                <a:latin typeface="Calibri"/>
                <a:ea typeface="Calibri"/>
                <a:cs typeface="Calibri"/>
                <a:sym typeface="Calibri"/>
              </a:rPr>
              <a:t>The driver owns the </a:t>
            </a:r>
            <a:r>
              <a:rPr lang="en-US" sz="1400" b="1" i="0" dirty="0">
                <a:solidFill>
                  <a:srgbClr val="12263A"/>
                </a:solidFill>
                <a:latin typeface="Calibri"/>
                <a:ea typeface="Calibri"/>
                <a:cs typeface="Calibri"/>
                <a:sym typeface="Calibri"/>
              </a:rPr>
              <a:t>time loop</a:t>
            </a:r>
            <a:r>
              <a:rPr lang="en-US" sz="1400" b="0" i="0" dirty="0">
                <a:solidFill>
                  <a:srgbClr val="12263A"/>
                </a:solidFill>
                <a:latin typeface="Calibri"/>
                <a:ea typeface="Calibri"/>
                <a:cs typeface="Calibri"/>
                <a:sym typeface="Calibri"/>
              </a:rPr>
              <a:t> and all IMAS database I/O.</a:t>
            </a:r>
            <a:endParaRPr sz="2000" dirty="0"/>
          </a:p>
        </p:txBody>
      </p:sp>
      <p:sp>
        <p:nvSpPr>
          <p:cNvPr id="177" name="s177"/>
          <p:cNvSpPr/>
          <p:nvPr/>
        </p:nvSpPr>
        <p:spPr>
          <a:xfrm>
            <a:off x="8090000" y="361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3</a:t>
            </a:r>
            <a:endParaRPr sz="2000"/>
          </a:p>
        </p:txBody>
      </p:sp>
      <p:sp>
        <p:nvSpPr>
          <p:cNvPr id="178" name="s178"/>
          <p:cNvSpPr/>
          <p:nvPr/>
        </p:nvSpPr>
        <p:spPr>
          <a:xfrm>
            <a:off x="8540000" y="361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dirty="0">
                <a:solidFill>
                  <a:srgbClr val="12263A"/>
                </a:solidFill>
                <a:latin typeface="Calibri"/>
                <a:ea typeface="Calibri"/>
                <a:cs typeface="Calibri"/>
                <a:sym typeface="Calibri"/>
              </a:rPr>
              <a:t>No MUSCLE3 anywhere — the </a:t>
            </a:r>
            <a:r>
              <a:rPr lang="en-US" sz="1400" b="1" i="0" dirty="0">
                <a:solidFill>
                  <a:srgbClr val="12263A"/>
                </a:solidFill>
                <a:latin typeface="Calibri"/>
                <a:ea typeface="Calibri"/>
                <a:cs typeface="Calibri"/>
                <a:sym typeface="Calibri"/>
              </a:rPr>
              <a:t>reference </a:t>
            </a:r>
            <a:r>
              <a:rPr lang="en-US" sz="1400" b="1" i="0" dirty="0" err="1">
                <a:solidFill>
                  <a:srgbClr val="12263A"/>
                </a:solidFill>
                <a:latin typeface="Calibri"/>
                <a:ea typeface="Calibri"/>
                <a:cs typeface="Calibri"/>
                <a:sym typeface="Calibri"/>
              </a:rPr>
              <a:t>behaviour</a:t>
            </a:r>
            <a:r>
              <a:rPr lang="en-US" sz="1400" b="0" i="0" dirty="0">
                <a:solidFill>
                  <a:srgbClr val="12263A"/>
                </a:solidFill>
                <a:latin typeface="Calibri"/>
                <a:ea typeface="Calibri"/>
                <a:cs typeface="Calibri"/>
                <a:sym typeface="Calibri"/>
              </a:rPr>
              <a:t> for every comparison.</a:t>
            </a:r>
            <a:endParaRPr sz="2000" dirty="0"/>
          </a:p>
        </p:txBody>
      </p:sp>
      <p:sp>
        <p:nvSpPr>
          <p:cNvPr id="179" name="s179"/>
          <p:cNvSpPr/>
          <p:nvPr/>
        </p:nvSpPr>
        <p:spPr>
          <a:xfrm>
            <a:off x="7920000" y="4520000"/>
            <a:ext cx="3723360" cy="42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a:solidFill>
                  <a:srgbClr val="9CD6C6"/>
                </a:solidFill>
                <a:latin typeface="Courier New"/>
                <a:ea typeface="Courier New"/>
                <a:cs typeface="Courier New"/>
                <a:sym typeface="Courier New"/>
              </a:rPr>
              <a:t>./run.sh legacy</a:t>
            </a:r>
            <a:endParaRPr sz="2000" dirty="0"/>
          </a:p>
        </p:txBody>
      </p:sp>
      <p:sp>
        <p:nvSpPr>
          <p:cNvPr id="180" name="s180"/>
          <p:cNvSpPr/>
          <p:nvPr/>
        </p:nvSpPr>
        <p:spPr>
          <a:xfrm>
            <a:off x="7960000" y="5060000"/>
            <a:ext cx="3643360" cy="800000"/>
          </a:xfrm>
          <a:prstGeom prst="rect">
            <a:avLst/>
          </a:prstGeom>
          <a:noFill/>
          <a:ln>
            <a:noFill/>
          </a:ln>
        </p:spPr>
        <p:txBody>
          <a:bodyPr wrap="square" lIns="0" tIns="0" rIns="0" bIns="0" anchor="t" anchorCtr="0">
            <a:noAutofit/>
          </a:bodyPr>
          <a:lstStyle/>
          <a:p>
            <a:pPr marL="0" indent="0" algn="l" rtl="0">
              <a:lnSpc>
                <a:spcPct val="108000"/>
              </a:lnSpc>
              <a:spcBef>
                <a:spcPts val="0"/>
              </a:spcBef>
              <a:spcAft>
                <a:spcPts val="0"/>
              </a:spcAft>
              <a:buNone/>
            </a:pPr>
            <a:r>
              <a:rPr lang="en-US" sz="1400" b="0" i="1" dirty="0">
                <a:solidFill>
                  <a:srgbClr val="5C6B7A"/>
                </a:solidFill>
                <a:latin typeface="Calibri"/>
                <a:ea typeface="Calibri"/>
                <a:cs typeface="Calibri"/>
                <a:sym typeface="Calibri"/>
              </a:rPr>
              <a:t>Stable · DD 3.42.0 back-compatibility verified · the physics ground truth for the M3 modes.</a:t>
            </a:r>
            <a:endParaRPr sz="2400" dirty="0"/>
          </a:p>
        </p:txBody>
      </p:sp>
      <p:sp>
        <p:nvSpPr>
          <p:cNvPr id="181" name="s181"/>
          <p:cNvSpPr/>
          <p:nvPr/>
        </p:nvSpPr>
        <p:spPr>
          <a:xfrm>
            <a:off x="548640" y="6115000"/>
            <a:ext cx="150000" cy="150000"/>
          </a:xfrm>
          <a:prstGeom prst="rect">
            <a:avLst/>
          </a:prstGeom>
          <a:solidFill>
            <a:srgbClr val="E65100"/>
          </a:solidFill>
          <a:ln>
            <a:noFill/>
          </a:ln>
        </p:spPr>
        <p:txBody>
          <a:bodyPr wrap="square" lIns="72000" tIns="36000" rIns="72000" bIns="36000" anchor="ctr" anchorCtr="0">
            <a:noAutofit/>
          </a:bodyPr>
          <a:lstStyle/>
          <a:p>
            <a:endParaRPr sz="3200"/>
          </a:p>
        </p:txBody>
      </p:sp>
      <p:sp>
        <p:nvSpPr>
          <p:cNvPr id="182" name="s182"/>
          <p:cNvSpPr/>
          <p:nvPr/>
        </p:nvSpPr>
        <p:spPr>
          <a:xfrm>
            <a:off x="7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workflow core</a:t>
            </a:r>
            <a:endParaRPr sz="3200"/>
          </a:p>
        </p:txBody>
      </p:sp>
      <p:sp>
        <p:nvSpPr>
          <p:cNvPr id="183" name="s183"/>
          <p:cNvSpPr/>
          <p:nvPr/>
        </p:nvSpPr>
        <p:spPr>
          <a:xfrm>
            <a:off x="2698640" y="6115000"/>
            <a:ext cx="150000" cy="150000"/>
          </a:xfrm>
          <a:prstGeom prst="rect">
            <a:avLst/>
          </a:prstGeom>
          <a:solidFill>
            <a:srgbClr val="4A148C"/>
          </a:solidFill>
          <a:ln>
            <a:noFill/>
          </a:ln>
        </p:spPr>
        <p:txBody>
          <a:bodyPr wrap="square" lIns="72000" tIns="36000" rIns="72000" bIns="36000" anchor="ctr" anchorCtr="0">
            <a:noAutofit/>
          </a:bodyPr>
          <a:lstStyle/>
          <a:p>
            <a:endParaRPr sz="3200"/>
          </a:p>
        </p:txBody>
      </p:sp>
      <p:sp>
        <p:nvSpPr>
          <p:cNvPr id="184" name="s184"/>
          <p:cNvSpPr/>
          <p:nvPr/>
        </p:nvSpPr>
        <p:spPr>
          <a:xfrm>
            <a:off x="290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physics actors</a:t>
            </a:r>
            <a:endParaRPr sz="3200"/>
          </a:p>
        </p:txBody>
      </p:sp>
      <p:sp>
        <p:nvSpPr>
          <p:cNvPr id="185" name="s185"/>
          <p:cNvSpPr/>
          <p:nvPr/>
        </p:nvSpPr>
        <p:spPr>
          <a:xfrm>
            <a:off x="4848640" y="6115000"/>
            <a:ext cx="150000" cy="150000"/>
          </a:xfrm>
          <a:prstGeom prst="rect">
            <a:avLst/>
          </a:prstGeom>
          <a:solidFill>
            <a:srgbClr val="1C7293"/>
          </a:solidFill>
          <a:ln>
            <a:noFill/>
          </a:ln>
        </p:spPr>
        <p:txBody>
          <a:bodyPr wrap="square" lIns="72000" tIns="36000" rIns="72000" bIns="36000" anchor="ctr" anchorCtr="0">
            <a:noAutofit/>
          </a:bodyPr>
          <a:lstStyle/>
          <a:p>
            <a:endParaRPr sz="3200"/>
          </a:p>
        </p:txBody>
      </p:sp>
      <p:sp>
        <p:nvSpPr>
          <p:cNvPr id="186" name="s186"/>
          <p:cNvSpPr/>
          <p:nvPr/>
        </p:nvSpPr>
        <p:spPr>
          <a:xfrm>
            <a:off x="50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MUSCLE3 boundary</a:t>
            </a:r>
            <a:endParaRPr sz="3200"/>
          </a:p>
        </p:txBody>
      </p:sp>
      <p:sp>
        <p:nvSpPr>
          <p:cNvPr id="187" name="s187"/>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188" name="s188"/>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189"/>
          <p:cNvSpPr/>
          <p:nvPr/>
        </p:nvSpPr>
        <p:spPr>
          <a:xfrm>
            <a:off x="548640" y="493776"/>
            <a:ext cx="155448" cy="155448"/>
          </a:xfrm>
          <a:prstGeom prst="rect">
            <a:avLst/>
          </a:prstGeom>
          <a:solidFill>
            <a:srgbClr val="1C7293"/>
          </a:solidFill>
          <a:ln>
            <a:noFill/>
          </a:ln>
        </p:spPr>
        <p:txBody>
          <a:bodyPr wrap="square" lIns="72000" tIns="36000" rIns="72000" bIns="36000" anchor="ctr" anchorCtr="0">
            <a:noAutofit/>
          </a:bodyPr>
          <a:lstStyle/>
          <a:p>
            <a:endParaRPr/>
          </a:p>
        </p:txBody>
      </p:sp>
      <p:sp>
        <p:nvSpPr>
          <p:cNvPr id="190" name="s190"/>
          <p:cNvSpPr/>
          <p:nvPr/>
        </p:nvSpPr>
        <p:spPr>
          <a:xfrm>
            <a:off x="786384" y="429768"/>
            <a:ext cx="10515600" cy="283464"/>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1" i="0">
                <a:solidFill>
                  <a:srgbClr val="1C7293"/>
                </a:solidFill>
                <a:latin typeface="Trebuchet MS"/>
                <a:ea typeface="Trebuchet MS"/>
                <a:cs typeface="Trebuchet MS"/>
                <a:sym typeface="Trebuchet MS"/>
              </a:rPr>
              <a:t>ARCHITECTURE · HYBRID M3</a:t>
            </a:r>
            <a:endParaRPr/>
          </a:p>
        </p:txBody>
      </p:sp>
      <p:sp>
        <p:nvSpPr>
          <p:cNvPr id="191" name="s191"/>
          <p:cNvSpPr/>
          <p:nvPr/>
        </p:nvSpPr>
        <p:spPr>
          <a:xfrm>
            <a:off x="548640" y="768096"/>
            <a:ext cx="11155680" cy="56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2700" b="1" i="0" dirty="0">
                <a:solidFill>
                  <a:srgbClr val="12263A"/>
                </a:solidFill>
                <a:latin typeface="Trebuchet MS"/>
                <a:ea typeface="Trebuchet MS"/>
                <a:cs typeface="Trebuchet MS"/>
                <a:sym typeface="Trebuchet MS"/>
              </a:rPr>
              <a:t>Workflow structure — Hybrid M3</a:t>
            </a:r>
            <a:endParaRPr dirty="0"/>
          </a:p>
        </p:txBody>
      </p:sp>
      <p:sp>
        <p:nvSpPr>
          <p:cNvPr id="192" name="s192"/>
          <p:cNvSpPr/>
          <p:nvPr/>
        </p:nvSpPr>
        <p:spPr>
          <a:xfrm>
            <a:off x="548640" y="1520000"/>
            <a:ext cx="7170000" cy="300000"/>
          </a:xfrm>
          <a:prstGeom prst="rect">
            <a:avLst/>
          </a:prstGeom>
          <a:solidFill>
            <a:srgbClr val="12263A"/>
          </a:solidFill>
          <a:ln>
            <a:noFill/>
          </a:ln>
        </p:spPr>
        <p:txBody>
          <a:bodyPr wrap="square" lIns="72000" tIns="36000" rIns="72000" bIns="36000" anchor="ctr" anchorCtr="0">
            <a:noAutofit/>
          </a:bodyPr>
          <a:lstStyle/>
          <a:p>
            <a:pPr marL="0" indent="0" algn="ctr" rtl="0">
              <a:spcBef>
                <a:spcPts val="0"/>
              </a:spcBef>
              <a:spcAft>
                <a:spcPts val="0"/>
              </a:spcAft>
              <a:buNone/>
            </a:pPr>
            <a:r>
              <a:rPr lang="en-US" sz="1200" b="1" i="0" dirty="0">
                <a:solidFill>
                  <a:srgbClr val="FFFFFF"/>
                </a:solidFill>
                <a:latin typeface="Calibri"/>
                <a:ea typeface="Calibri"/>
                <a:cs typeface="Calibri"/>
                <a:sym typeface="Calibri"/>
              </a:rPr>
              <a:t>MUSCLE3 MANAGER — launches the two components below</a:t>
            </a:r>
            <a:endParaRPr sz="2800" dirty="0"/>
          </a:p>
        </p:txBody>
      </p:sp>
      <p:sp>
        <p:nvSpPr>
          <p:cNvPr id="193" name="s193"/>
          <p:cNvSpPr/>
          <p:nvPr/>
        </p:nvSpPr>
        <p:spPr>
          <a:xfrm>
            <a:off x="488640" y="3140000"/>
            <a:ext cx="7290000" cy="2890000"/>
          </a:xfrm>
          <a:prstGeom prst="rect">
            <a:avLst/>
          </a:prstGeom>
          <a:noFill/>
          <a:ln w="28575">
            <a:solidFill>
              <a:srgbClr val="1C7293"/>
            </a:solidFill>
            <a:prstDash val="solid"/>
          </a:ln>
        </p:spPr>
        <p:txBody>
          <a:bodyPr wrap="square" lIns="72000" tIns="36000" rIns="72000" bIns="36000" anchor="ctr" anchorCtr="0">
            <a:noAutofit/>
          </a:bodyPr>
          <a:lstStyle/>
          <a:p>
            <a:endParaRPr/>
          </a:p>
        </p:txBody>
      </p:sp>
      <p:sp>
        <p:nvSpPr>
          <p:cNvPr id="194" name="s194"/>
          <p:cNvSpPr/>
          <p:nvPr/>
        </p:nvSpPr>
        <p:spPr>
          <a:xfrm>
            <a:off x="548640" y="1920000"/>
            <a:ext cx="7170000" cy="780000"/>
          </a:xfrm>
          <a:prstGeom prst="rect">
            <a:avLst/>
          </a:prstGeom>
          <a:solidFill>
            <a:schemeClr val="bg1"/>
          </a:solidFill>
          <a:ln w="12700">
            <a:solidFill>
              <a:srgbClr val="1C7293"/>
            </a:solidFill>
            <a:prstDash val="solid"/>
          </a:ln>
        </p:spPr>
        <p:txBody>
          <a:bodyPr wrap="square" lIns="72000" tIns="36000" rIns="72000" bIns="36000" anchor="ctr" anchorCtr="0">
            <a:noAutofit/>
          </a:bodyPr>
          <a:lstStyle/>
          <a:p>
            <a:endParaRPr sz="2400"/>
          </a:p>
        </p:txBody>
      </p:sp>
      <p:sp>
        <p:nvSpPr>
          <p:cNvPr id="195" name="s195"/>
          <p:cNvSpPr/>
          <p:nvPr/>
        </p:nvSpPr>
        <p:spPr>
          <a:xfrm>
            <a:off x="748640" y="2010000"/>
            <a:ext cx="5070000" cy="30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600" b="1" i="0" dirty="0">
                <a:solidFill>
                  <a:srgbClr val="10455B"/>
                </a:solidFill>
                <a:latin typeface="Calibri"/>
                <a:ea typeface="Calibri"/>
                <a:cs typeface="Calibri"/>
                <a:sym typeface="Calibri"/>
              </a:rPr>
              <a:t>DRIVER</a:t>
            </a:r>
            <a:endParaRPr sz="2400" dirty="0"/>
          </a:p>
        </p:txBody>
      </p:sp>
      <p:sp>
        <p:nvSpPr>
          <p:cNvPr id="196" name="s196"/>
          <p:cNvSpPr/>
          <p:nvPr/>
        </p:nvSpPr>
        <p:spPr>
          <a:xfrm>
            <a:off x="5838640" y="2010000"/>
            <a:ext cx="1700000" cy="27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dirty="0">
                <a:solidFill>
                  <a:srgbClr val="FFFFFF"/>
                </a:solidFill>
                <a:latin typeface="Calibri"/>
                <a:ea typeface="Calibri"/>
                <a:cs typeface="Calibri"/>
                <a:sym typeface="Calibri"/>
              </a:rPr>
              <a:t>M3 MACRO</a:t>
            </a:r>
            <a:endParaRPr sz="2400" dirty="0"/>
          </a:p>
        </p:txBody>
      </p:sp>
      <p:sp>
        <p:nvSpPr>
          <p:cNvPr id="197" name="s197"/>
          <p:cNvSpPr/>
          <p:nvPr/>
        </p:nvSpPr>
        <p:spPr>
          <a:xfrm>
            <a:off x="748640" y="2340000"/>
            <a:ext cx="2150000" cy="28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dirty="0">
                <a:solidFill>
                  <a:srgbClr val="12263A"/>
                </a:solidFill>
                <a:latin typeface="Calibri"/>
                <a:ea typeface="Calibri"/>
                <a:cs typeface="Calibri"/>
                <a:sym typeface="Calibri"/>
              </a:rPr>
              <a:t>global time loop</a:t>
            </a:r>
            <a:endParaRPr sz="2400" dirty="0"/>
          </a:p>
        </p:txBody>
      </p:sp>
      <p:sp>
        <p:nvSpPr>
          <p:cNvPr id="198" name="s198"/>
          <p:cNvSpPr/>
          <p:nvPr/>
        </p:nvSpPr>
        <p:spPr>
          <a:xfrm>
            <a:off x="3018640" y="2340000"/>
            <a:ext cx="2150000" cy="280000"/>
          </a:xfrm>
          <a:prstGeom prst="rect">
            <a:avLst/>
          </a:prstGeom>
          <a:solidFill>
            <a:srgbClr val="1565C0"/>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alibri"/>
                <a:ea typeface="Calibri"/>
                <a:cs typeface="Calibri"/>
                <a:sym typeface="Calibri"/>
              </a:rPr>
              <a:t>IMAS database I/O</a:t>
            </a:r>
            <a:endParaRPr sz="2400"/>
          </a:p>
        </p:txBody>
      </p:sp>
      <p:sp>
        <p:nvSpPr>
          <p:cNvPr id="199" name="s199"/>
          <p:cNvSpPr/>
          <p:nvPr/>
        </p:nvSpPr>
        <p:spPr>
          <a:xfrm>
            <a:off x="5288640" y="2340000"/>
            <a:ext cx="2150000" cy="280000"/>
          </a:xfrm>
          <a:prstGeom prst="rect">
            <a:avLst/>
          </a:prstGeom>
          <a:solidFill>
            <a:srgbClr val="2E7D32"/>
          </a:solidFill>
          <a:ln>
            <a:noFill/>
          </a:ln>
        </p:spPr>
        <p:txBody>
          <a:bodyPr wrap="square" lIns="36000" tIns="27000" rIns="36000" bIns="27000" anchor="ctr" anchorCtr="0">
            <a:noAutofit/>
          </a:bodyPr>
          <a:lstStyle/>
          <a:p>
            <a:pPr marL="0" indent="0" algn="ctr" rtl="0">
              <a:spcBef>
                <a:spcPts val="0"/>
              </a:spcBef>
              <a:spcAft>
                <a:spcPts val="0"/>
              </a:spcAft>
              <a:buNone/>
            </a:pPr>
            <a:r>
              <a:rPr lang="en-US" sz="1050" b="1" i="0">
                <a:solidFill>
                  <a:srgbClr val="FFFFFF"/>
                </a:solidFill>
                <a:latin typeface="Calibri"/>
                <a:ea typeface="Calibri"/>
                <a:cs typeface="Calibri"/>
                <a:sym typeface="Calibri"/>
              </a:rPr>
              <a:t>XML / YAML configuration</a:t>
            </a:r>
            <a:endParaRPr sz="2400"/>
          </a:p>
        </p:txBody>
      </p:sp>
      <p:sp>
        <p:nvSpPr>
          <p:cNvPr id="200" name="s200"/>
          <p:cNvSpPr/>
          <p:nvPr/>
        </p:nvSpPr>
        <p:spPr>
          <a:xfrm>
            <a:off x="548640" y="2780000"/>
            <a:ext cx="7170000" cy="300000"/>
          </a:xfrm>
          <a:prstGeom prst="rect">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000" b="1" i="0" dirty="0">
                <a:solidFill>
                  <a:srgbClr val="FFFFFF"/>
                </a:solidFill>
                <a:latin typeface="Calibri"/>
                <a:ea typeface="Calibri"/>
                <a:cs typeface="Calibri"/>
                <a:sym typeface="Calibri"/>
              </a:rPr>
              <a:t>MUSCLE3 PORTS — serialized IMAS IDS   ▼ send · receive ▲</a:t>
            </a:r>
            <a:endParaRPr dirty="0"/>
          </a:p>
        </p:txBody>
      </p:sp>
      <p:sp>
        <p:nvSpPr>
          <p:cNvPr id="202" name="s202"/>
          <p:cNvSpPr/>
          <p:nvPr/>
        </p:nvSpPr>
        <p:spPr>
          <a:xfrm>
            <a:off x="548640" y="3220000"/>
            <a:ext cx="7170000" cy="1000000"/>
          </a:xfrm>
          <a:prstGeom prst="rect">
            <a:avLst/>
          </a:prstGeom>
          <a:solidFill>
            <a:srgbClr val="FDEBDC"/>
          </a:solidFill>
          <a:ln w="12700">
            <a:solidFill>
              <a:srgbClr val="E65100"/>
            </a:solidFill>
            <a:prstDash val="solid"/>
          </a:ln>
        </p:spPr>
        <p:txBody>
          <a:bodyPr wrap="square" lIns="72000" tIns="36000" rIns="72000" bIns="36000" anchor="ctr" anchorCtr="0">
            <a:noAutofit/>
          </a:bodyPr>
          <a:lstStyle/>
          <a:p>
            <a:endParaRPr/>
          </a:p>
        </p:txBody>
      </p:sp>
      <p:sp>
        <p:nvSpPr>
          <p:cNvPr id="203" name="s203"/>
          <p:cNvSpPr/>
          <p:nvPr/>
        </p:nvSpPr>
        <p:spPr>
          <a:xfrm>
            <a:off x="748640" y="3320000"/>
            <a:ext cx="6770000" cy="800000"/>
          </a:xfrm>
          <a:prstGeom prst="rect">
            <a:avLst/>
          </a:prstGeom>
          <a:noFill/>
          <a:ln>
            <a:noFill/>
          </a:ln>
        </p:spPr>
        <p:txBody>
          <a:bodyPr wrap="square" lIns="0" tIns="0" rIns="0" bIns="0" anchor="ctr" anchorCtr="0">
            <a:noAutofit/>
          </a:bodyPr>
          <a:lstStyle/>
          <a:p>
            <a:pPr marL="0" indent="0" algn="ctr" rtl="0">
              <a:spcBef>
                <a:spcPts val="0"/>
              </a:spcBef>
              <a:spcAft>
                <a:spcPts val="120"/>
              </a:spcAft>
              <a:buNone/>
            </a:pPr>
            <a:r>
              <a:rPr lang="en-US" sz="1600" b="1" i="0" dirty="0">
                <a:solidFill>
                  <a:srgbClr val="E65100"/>
                </a:solidFill>
                <a:latin typeface="Calibri"/>
                <a:ea typeface="Calibri"/>
                <a:cs typeface="Calibri"/>
                <a:sym typeface="Calibri"/>
              </a:rPr>
              <a:t>WORKFLOW CORE — </a:t>
            </a:r>
            <a:r>
              <a:rPr lang="en-US" sz="1600" b="1" i="0" dirty="0" err="1">
                <a:solidFill>
                  <a:srgbClr val="E65100"/>
                </a:solidFill>
                <a:latin typeface="Calibri"/>
                <a:ea typeface="Calibri"/>
                <a:cs typeface="Calibri"/>
                <a:sym typeface="Calibri"/>
              </a:rPr>
              <a:t>HCDWorkflow</a:t>
            </a:r>
            <a:r>
              <a:rPr lang="en-US" sz="1600" b="1" i="0" dirty="0">
                <a:solidFill>
                  <a:srgbClr val="E65100"/>
                </a:solidFill>
                <a:latin typeface="Calibri"/>
                <a:ea typeface="Calibri"/>
                <a:cs typeface="Calibri"/>
                <a:sym typeface="Calibri"/>
              </a:rPr>
              <a:t> · </a:t>
            </a:r>
            <a:r>
              <a:rPr lang="en-US" sz="1600" b="1" i="0" dirty="0" err="1">
                <a:solidFill>
                  <a:srgbClr val="E65100"/>
                </a:solidFill>
                <a:latin typeface="Calibri"/>
                <a:ea typeface="Calibri"/>
                <a:cs typeface="Calibri"/>
                <a:sym typeface="Calibri"/>
              </a:rPr>
              <a:t>WorkflowExecutor</a:t>
            </a:r>
            <a:endParaRPr sz="2400" dirty="0"/>
          </a:p>
          <a:p>
            <a:pPr marL="0" indent="0" algn="ctr" rtl="0">
              <a:lnSpc>
                <a:spcPct val="100000"/>
              </a:lnSpc>
              <a:spcBef>
                <a:spcPts val="0"/>
              </a:spcBef>
              <a:spcAft>
                <a:spcPts val="0"/>
              </a:spcAft>
              <a:buNone/>
            </a:pPr>
            <a:r>
              <a:rPr lang="en-US" sz="1100" b="0" i="0" dirty="0">
                <a:solidFill>
                  <a:srgbClr val="5C6B7A"/>
                </a:solidFill>
                <a:latin typeface="Calibri"/>
                <a:ea typeface="Calibri"/>
                <a:cs typeface="Calibri"/>
                <a:sym typeface="Calibri"/>
              </a:rPr>
              <a:t>receives one time slice · runs </a:t>
            </a:r>
            <a:r>
              <a:rPr lang="en-US" sz="1100" b="0" i="0" dirty="0" err="1">
                <a:solidFill>
                  <a:srgbClr val="5C6B7A"/>
                </a:solidFill>
                <a:latin typeface="Calibri"/>
                <a:ea typeface="Calibri"/>
                <a:cs typeface="Calibri"/>
                <a:sym typeface="Calibri"/>
              </a:rPr>
              <a:t>HCDWorkflow.run</a:t>
            </a:r>
            <a:r>
              <a:rPr lang="en-US" sz="1100" b="0" i="0" dirty="0">
                <a:solidFill>
                  <a:srgbClr val="5C6B7A"/>
                </a:solidFill>
                <a:latin typeface="Calibri"/>
                <a:ea typeface="Calibri"/>
                <a:cs typeface="Calibri"/>
                <a:sym typeface="Calibri"/>
              </a:rPr>
              <a:t>() · returns output IDS   (hcd_workflow_m3.py)</a:t>
            </a:r>
            <a:endParaRPr sz="2400" dirty="0"/>
          </a:p>
        </p:txBody>
      </p:sp>
      <p:sp>
        <p:nvSpPr>
          <p:cNvPr id="205" name="s205"/>
          <p:cNvSpPr/>
          <p:nvPr/>
        </p:nvSpPr>
        <p:spPr>
          <a:xfrm>
            <a:off x="548640" y="4300000"/>
            <a:ext cx="7170000" cy="280000"/>
          </a:xfrm>
          <a:prstGeom prst="rect">
            <a:avLst/>
          </a:prstGeom>
          <a:solidFill>
            <a:srgbClr val="EBEEF1"/>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err="1">
                <a:solidFill>
                  <a:srgbClr val="5C6B7A"/>
                </a:solidFill>
                <a:latin typeface="Calibri"/>
                <a:ea typeface="Calibri"/>
                <a:cs typeface="Calibri"/>
                <a:sym typeface="Calibri"/>
              </a:rPr>
              <a:t>iWrap</a:t>
            </a:r>
            <a:r>
              <a:rPr lang="en-US" sz="1100" b="0" i="0" dirty="0">
                <a:solidFill>
                  <a:srgbClr val="5C6B7A"/>
                </a:solidFill>
                <a:latin typeface="Calibri"/>
                <a:ea typeface="Calibri"/>
                <a:cs typeface="Calibri"/>
                <a:sym typeface="Calibri"/>
              </a:rPr>
              <a:t> calls — unchanged, in-process  ▼</a:t>
            </a:r>
            <a:endParaRPr sz="2400" dirty="0"/>
          </a:p>
        </p:txBody>
      </p:sp>
      <p:sp>
        <p:nvSpPr>
          <p:cNvPr id="206" name="s206"/>
          <p:cNvSpPr/>
          <p:nvPr/>
        </p:nvSpPr>
        <p:spPr>
          <a:xfrm>
            <a:off x="548640" y="4660000"/>
            <a:ext cx="7170000" cy="1310000"/>
          </a:xfrm>
          <a:prstGeom prst="rect">
            <a:avLst/>
          </a:prstGeom>
          <a:solidFill>
            <a:srgbClr val="FFFFFF"/>
          </a:solidFill>
          <a:ln w="15875">
            <a:solidFill>
              <a:srgbClr val="7B1FA2"/>
            </a:solidFill>
            <a:prstDash val="solid"/>
          </a:ln>
        </p:spPr>
        <p:txBody>
          <a:bodyPr wrap="square" lIns="72000" tIns="36000" rIns="72000" bIns="36000" anchor="ctr" anchorCtr="0">
            <a:noAutofit/>
          </a:bodyPr>
          <a:lstStyle/>
          <a:p>
            <a:endParaRPr sz="2400"/>
          </a:p>
        </p:txBody>
      </p:sp>
      <p:sp>
        <p:nvSpPr>
          <p:cNvPr id="207" name="s207"/>
          <p:cNvSpPr/>
          <p:nvPr/>
        </p:nvSpPr>
        <p:spPr>
          <a:xfrm>
            <a:off x="708640" y="4730000"/>
            <a:ext cx="5270000" cy="24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1100" b="1" i="0">
                <a:solidFill>
                  <a:srgbClr val="7B1FA2"/>
                </a:solidFill>
                <a:latin typeface="Trebuchet MS"/>
                <a:ea typeface="Trebuchet MS"/>
                <a:cs typeface="Trebuchet MS"/>
                <a:sym typeface="Trebuchet MS"/>
              </a:rPr>
              <a:t>PHYSICS ACTORS</a:t>
            </a:r>
            <a:endParaRPr sz="2400"/>
          </a:p>
        </p:txBody>
      </p:sp>
      <p:sp>
        <p:nvSpPr>
          <p:cNvPr id="208" name="s208"/>
          <p:cNvSpPr/>
          <p:nvPr/>
        </p:nvSpPr>
        <p:spPr>
          <a:xfrm>
            <a:off x="5388640" y="4720000"/>
            <a:ext cx="2150000" cy="250000"/>
          </a:xfrm>
          <a:prstGeom prst="rect">
            <a:avLst/>
          </a:prstGeom>
          <a:solidFill>
            <a:srgbClr val="EBEEF1"/>
          </a:solidFill>
          <a:ln>
            <a:noFill/>
          </a:ln>
        </p:spPr>
        <p:txBody>
          <a:bodyPr wrap="square" lIns="36000" tIns="27000" rIns="36000" bIns="27000" anchor="ctr" anchorCtr="0">
            <a:noAutofit/>
          </a:bodyPr>
          <a:lstStyle/>
          <a:p>
            <a:pPr marL="0" indent="0" algn="ctr" rtl="0">
              <a:spcBef>
                <a:spcPts val="0"/>
              </a:spcBef>
              <a:spcAft>
                <a:spcPts val="0"/>
              </a:spcAft>
              <a:buNone/>
            </a:pPr>
            <a:r>
              <a:rPr lang="en-US" sz="1000" b="1" i="0">
                <a:solidFill>
                  <a:srgbClr val="5C6B7A"/>
                </a:solidFill>
                <a:latin typeface="Calibri"/>
                <a:ea typeface="Calibri"/>
                <a:cs typeface="Calibri"/>
                <a:sym typeface="Calibri"/>
              </a:rPr>
              <a:t>UNCHANGED — invisible to M3</a:t>
            </a:r>
            <a:endParaRPr sz="2400"/>
          </a:p>
        </p:txBody>
      </p:sp>
      <p:sp>
        <p:nvSpPr>
          <p:cNvPr id="209" name="s209"/>
          <p:cNvSpPr/>
          <p:nvPr/>
        </p:nvSpPr>
        <p:spPr>
          <a:xfrm>
            <a:off x="668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dirty="0">
                <a:solidFill>
                  <a:srgbClr val="FFFFFF"/>
                </a:solidFill>
                <a:latin typeface="Calibri"/>
                <a:ea typeface="Calibri"/>
                <a:cs typeface="Calibri"/>
                <a:sym typeface="Calibri"/>
              </a:rPr>
              <a:t>EC waves</a:t>
            </a:r>
            <a:endParaRPr sz="2400" dirty="0"/>
          </a:p>
          <a:p>
            <a:pPr marL="0" indent="0" algn="ctr" rtl="0">
              <a:lnSpc>
                <a:spcPct val="98000"/>
              </a:lnSpc>
              <a:spcBef>
                <a:spcPts val="0"/>
              </a:spcBef>
              <a:spcAft>
                <a:spcPts val="0"/>
              </a:spcAft>
              <a:buNone/>
            </a:pPr>
            <a:r>
              <a:rPr lang="en-US" sz="1000" b="0" i="0" dirty="0">
                <a:solidFill>
                  <a:srgbClr val="DCC7EF"/>
                </a:solidFill>
                <a:latin typeface="Calibri"/>
                <a:ea typeface="Calibri"/>
                <a:cs typeface="Calibri"/>
                <a:sym typeface="Calibri"/>
              </a:rPr>
              <a:t>TORBEAM · GRAY …</a:t>
            </a:r>
            <a:endParaRPr sz="2400" dirty="0"/>
          </a:p>
        </p:txBody>
      </p:sp>
      <p:sp>
        <p:nvSpPr>
          <p:cNvPr id="210" name="s210"/>
          <p:cNvSpPr/>
          <p:nvPr/>
        </p:nvSpPr>
        <p:spPr>
          <a:xfrm>
            <a:off x="2072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dirty="0">
                <a:solidFill>
                  <a:srgbClr val="FFFFFF"/>
                </a:solidFill>
                <a:latin typeface="Calibri"/>
                <a:ea typeface="Calibri"/>
                <a:cs typeface="Calibri"/>
                <a:sym typeface="Calibri"/>
              </a:rPr>
              <a:t>IC waves</a:t>
            </a:r>
            <a:endParaRPr sz="2400" dirty="0"/>
          </a:p>
          <a:p>
            <a:pPr marL="0" indent="0" algn="ctr" rtl="0">
              <a:lnSpc>
                <a:spcPct val="98000"/>
              </a:lnSpc>
              <a:spcBef>
                <a:spcPts val="0"/>
              </a:spcBef>
              <a:spcAft>
                <a:spcPts val="0"/>
              </a:spcAft>
              <a:buNone/>
            </a:pPr>
            <a:r>
              <a:rPr lang="en-US" sz="1000" b="0" i="0" dirty="0">
                <a:solidFill>
                  <a:srgbClr val="DCC7EF"/>
                </a:solidFill>
                <a:latin typeface="Calibri"/>
                <a:ea typeface="Calibri"/>
                <a:cs typeface="Calibri"/>
                <a:sym typeface="Calibri"/>
              </a:rPr>
              <a:t>CYRANO · TORIC …</a:t>
            </a:r>
            <a:endParaRPr sz="2400" dirty="0"/>
          </a:p>
        </p:txBody>
      </p:sp>
      <p:sp>
        <p:nvSpPr>
          <p:cNvPr id="211" name="s211"/>
          <p:cNvSpPr/>
          <p:nvPr/>
        </p:nvSpPr>
        <p:spPr>
          <a:xfrm>
            <a:off x="3476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NBI &amp; nuclear</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NEMO · BBNBI …</a:t>
            </a:r>
            <a:endParaRPr sz="2400"/>
          </a:p>
        </p:txBody>
      </p:sp>
      <p:sp>
        <p:nvSpPr>
          <p:cNvPr id="212" name="s212"/>
          <p:cNvSpPr/>
          <p:nvPr/>
        </p:nvSpPr>
        <p:spPr>
          <a:xfrm>
            <a:off x="4880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dirty="0">
                <a:solidFill>
                  <a:srgbClr val="FFFFFF"/>
                </a:solidFill>
                <a:latin typeface="Calibri"/>
                <a:ea typeface="Calibri"/>
                <a:cs typeface="Calibri"/>
                <a:sym typeface="Calibri"/>
              </a:rPr>
              <a:t>Fokker–Planck</a:t>
            </a:r>
            <a:endParaRPr sz="2400" dirty="0"/>
          </a:p>
          <a:p>
            <a:pPr marL="0" indent="0" algn="ctr" rtl="0">
              <a:lnSpc>
                <a:spcPct val="98000"/>
              </a:lnSpc>
              <a:spcBef>
                <a:spcPts val="0"/>
              </a:spcBef>
              <a:spcAft>
                <a:spcPts val="0"/>
              </a:spcAft>
              <a:buNone/>
            </a:pPr>
            <a:r>
              <a:rPr lang="en-US" sz="1000" b="0" i="0" dirty="0">
                <a:solidFill>
                  <a:srgbClr val="DCC7EF"/>
                </a:solidFill>
                <a:latin typeface="Calibri"/>
                <a:ea typeface="Calibri"/>
                <a:cs typeface="Calibri"/>
                <a:sym typeface="Calibri"/>
              </a:rPr>
              <a:t>FOPLA · RISK …</a:t>
            </a:r>
            <a:endParaRPr sz="2400" dirty="0"/>
          </a:p>
        </p:txBody>
      </p:sp>
      <p:sp>
        <p:nvSpPr>
          <p:cNvPr id="213" name="s213"/>
          <p:cNvSpPr/>
          <p:nvPr/>
        </p:nvSpPr>
        <p:spPr>
          <a:xfrm>
            <a:off x="6284640" y="5040000"/>
            <a:ext cx="1314000" cy="820000"/>
          </a:xfrm>
          <a:prstGeom prst="rect">
            <a:avLst/>
          </a:prstGeom>
          <a:solidFill>
            <a:srgbClr val="4A148C"/>
          </a:solidFill>
          <a:ln>
            <a:noFill/>
          </a:ln>
        </p:spPr>
        <p:txBody>
          <a:bodyPr wrap="square" lIns="18000" tIns="36000" rIns="18000" bIns="36000" anchor="ctr" anchorCtr="0">
            <a:noAutofit/>
          </a:bodyPr>
          <a:lstStyle/>
          <a:p>
            <a:pPr marL="0" indent="0" algn="ctr" rtl="0">
              <a:spcBef>
                <a:spcPts val="0"/>
              </a:spcBef>
              <a:spcAft>
                <a:spcPts val="80"/>
              </a:spcAft>
              <a:buNone/>
            </a:pPr>
            <a:r>
              <a:rPr lang="en-US" sz="1050" b="1" i="0">
                <a:solidFill>
                  <a:srgbClr val="FFFFFF"/>
                </a:solidFill>
                <a:latin typeface="Calibri"/>
                <a:ea typeface="Calibri"/>
                <a:cs typeface="Calibri"/>
                <a:sym typeface="Calibri"/>
              </a:rPr>
              <a:t>Post &amp; merge</a:t>
            </a:r>
            <a:endParaRPr sz="2400"/>
          </a:p>
          <a:p>
            <a:pPr marL="0" indent="0" algn="ctr" rtl="0">
              <a:lnSpc>
                <a:spcPct val="98000"/>
              </a:lnSpc>
              <a:spcBef>
                <a:spcPts val="0"/>
              </a:spcBef>
              <a:spcAft>
                <a:spcPts val="0"/>
              </a:spcAft>
              <a:buNone/>
            </a:pPr>
            <a:r>
              <a:rPr lang="en-US" sz="1000" b="0" i="0">
                <a:solidFill>
                  <a:srgbClr val="DCC7EF"/>
                </a:solidFill>
                <a:latin typeface="Calibri"/>
                <a:ea typeface="Calibri"/>
                <a:cs typeface="Calibri"/>
                <a:sym typeface="Calibri"/>
              </a:rPr>
              <a:t>hcd2core_* …</a:t>
            </a:r>
            <a:endParaRPr sz="2400"/>
          </a:p>
        </p:txBody>
      </p:sp>
      <p:sp>
        <p:nvSpPr>
          <p:cNvPr id="214" name="s214"/>
          <p:cNvSpPr/>
          <p:nvPr/>
        </p:nvSpPr>
        <p:spPr>
          <a:xfrm>
            <a:off x="7920000" y="1520000"/>
            <a:ext cx="3723360" cy="470000"/>
          </a:xfrm>
          <a:prstGeom prst="rect">
            <a:avLst/>
          </a:prstGeom>
          <a:solidFill>
            <a:srgbClr val="1C7293"/>
          </a:solidFill>
          <a:ln>
            <a:noFill/>
          </a:ln>
        </p:spPr>
        <p:txBody>
          <a:bodyPr wrap="square" lIns="72000" tIns="36000" rIns="72000" bIns="36000" anchor="ctr" anchorCtr="0">
            <a:noAutofit/>
          </a:bodyPr>
          <a:lstStyle/>
          <a:p>
            <a:pPr marL="0" indent="0" algn="ctr" rtl="0">
              <a:spcBef>
                <a:spcPts val="0"/>
              </a:spcBef>
              <a:spcAft>
                <a:spcPts val="0"/>
              </a:spcAft>
              <a:buNone/>
            </a:pPr>
            <a:r>
              <a:rPr lang="en-US" sz="1400" b="1" i="0">
                <a:solidFill>
                  <a:srgbClr val="FFFFFF"/>
                </a:solidFill>
                <a:latin typeface="Trebuchet MS"/>
                <a:ea typeface="Trebuchet MS"/>
                <a:cs typeface="Trebuchet MS"/>
                <a:sym typeface="Trebuchet MS"/>
              </a:rPr>
              <a:t>WHAT CHANGED VS LEGACY</a:t>
            </a:r>
            <a:endParaRPr/>
          </a:p>
        </p:txBody>
      </p:sp>
      <p:sp>
        <p:nvSpPr>
          <p:cNvPr id="215" name="s215"/>
          <p:cNvSpPr/>
          <p:nvPr/>
        </p:nvSpPr>
        <p:spPr>
          <a:xfrm>
            <a:off x="7920000" y="1990000"/>
            <a:ext cx="3723360" cy="2400000"/>
          </a:xfrm>
          <a:prstGeom prst="rect">
            <a:avLst/>
          </a:prstGeom>
          <a:solidFill>
            <a:srgbClr val="FFFFFF"/>
          </a:solidFill>
          <a:ln w="9525">
            <a:solidFill>
              <a:srgbClr val="D7DEE5"/>
            </a:solidFill>
            <a:prstDash val="solid"/>
          </a:ln>
        </p:spPr>
        <p:txBody>
          <a:bodyPr wrap="square" lIns="72000" tIns="36000" rIns="72000" bIns="36000" anchor="ctr" anchorCtr="0">
            <a:noAutofit/>
          </a:bodyPr>
          <a:lstStyle/>
          <a:p>
            <a:endParaRPr/>
          </a:p>
        </p:txBody>
      </p:sp>
      <p:sp>
        <p:nvSpPr>
          <p:cNvPr id="216" name="s216"/>
          <p:cNvSpPr/>
          <p:nvPr/>
        </p:nvSpPr>
        <p:spPr>
          <a:xfrm>
            <a:off x="8090000" y="212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1</a:t>
            </a:r>
            <a:endParaRPr sz="2000"/>
          </a:p>
        </p:txBody>
      </p:sp>
      <p:sp>
        <p:nvSpPr>
          <p:cNvPr id="217" name="s217"/>
          <p:cNvSpPr/>
          <p:nvPr/>
        </p:nvSpPr>
        <p:spPr>
          <a:xfrm>
            <a:off x="8540000" y="212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dirty="0">
                <a:solidFill>
                  <a:srgbClr val="12263A"/>
                </a:solidFill>
                <a:latin typeface="Calibri"/>
                <a:ea typeface="Calibri"/>
                <a:cs typeface="Calibri"/>
                <a:sym typeface="Calibri"/>
              </a:rPr>
              <a:t>The driver becomes the </a:t>
            </a:r>
            <a:r>
              <a:rPr lang="en-US" sz="1400" b="1" i="0" dirty="0">
                <a:solidFill>
                  <a:srgbClr val="12263A"/>
                </a:solidFill>
                <a:latin typeface="Calibri"/>
                <a:ea typeface="Calibri"/>
                <a:cs typeface="Calibri"/>
                <a:sym typeface="Calibri"/>
              </a:rPr>
              <a:t>M3 macro</a:t>
            </a:r>
            <a:r>
              <a:rPr lang="en-US" sz="1400" b="0" i="0" dirty="0">
                <a:solidFill>
                  <a:srgbClr val="12263A"/>
                </a:solidFill>
                <a:latin typeface="Calibri"/>
                <a:ea typeface="Calibri"/>
                <a:cs typeface="Calibri"/>
                <a:sym typeface="Calibri"/>
              </a:rPr>
              <a:t> — it keeps the time loop and DB I/O.</a:t>
            </a:r>
            <a:endParaRPr sz="2000" dirty="0"/>
          </a:p>
        </p:txBody>
      </p:sp>
      <p:sp>
        <p:nvSpPr>
          <p:cNvPr id="218" name="s218"/>
          <p:cNvSpPr/>
          <p:nvPr/>
        </p:nvSpPr>
        <p:spPr>
          <a:xfrm>
            <a:off x="8090000" y="2865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2</a:t>
            </a:r>
            <a:endParaRPr sz="2000"/>
          </a:p>
        </p:txBody>
      </p:sp>
      <p:sp>
        <p:nvSpPr>
          <p:cNvPr id="219" name="s219"/>
          <p:cNvSpPr/>
          <p:nvPr/>
        </p:nvSpPr>
        <p:spPr>
          <a:xfrm>
            <a:off x="8540000" y="2865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a:solidFill>
                  <a:srgbClr val="12263A"/>
                </a:solidFill>
                <a:latin typeface="Calibri"/>
                <a:ea typeface="Calibri"/>
                <a:cs typeface="Calibri"/>
                <a:sym typeface="Calibri"/>
              </a:rPr>
              <a:t>The whole workflow becomes </a:t>
            </a:r>
            <a:r>
              <a:rPr lang="en-US" sz="1400" b="1" i="0">
                <a:solidFill>
                  <a:srgbClr val="12263A"/>
                </a:solidFill>
                <a:latin typeface="Calibri"/>
                <a:ea typeface="Calibri"/>
                <a:cs typeface="Calibri"/>
                <a:sym typeface="Calibri"/>
              </a:rPr>
              <a:t>ONE M3 micro</a:t>
            </a:r>
            <a:r>
              <a:rPr lang="en-US" sz="1400" b="0" i="0">
                <a:solidFill>
                  <a:srgbClr val="12263A"/>
                </a:solidFill>
                <a:latin typeface="Calibri"/>
                <a:ea typeface="Calibri"/>
                <a:cs typeface="Calibri"/>
                <a:sym typeface="Calibri"/>
              </a:rPr>
              <a:t> component.</a:t>
            </a:r>
            <a:endParaRPr sz="2000"/>
          </a:p>
        </p:txBody>
      </p:sp>
      <p:sp>
        <p:nvSpPr>
          <p:cNvPr id="220" name="s220"/>
          <p:cNvSpPr/>
          <p:nvPr/>
        </p:nvSpPr>
        <p:spPr>
          <a:xfrm>
            <a:off x="8090000" y="3610000"/>
            <a:ext cx="420000" cy="700000"/>
          </a:xfrm>
          <a:prstGeom prst="rect">
            <a:avLst/>
          </a:prstGeom>
          <a:noFill/>
          <a:ln>
            <a:noFill/>
          </a:ln>
        </p:spPr>
        <p:txBody>
          <a:bodyPr wrap="square" lIns="0" tIns="0" rIns="0" bIns="0" anchor="t" anchorCtr="0">
            <a:noAutofit/>
          </a:bodyPr>
          <a:lstStyle/>
          <a:p>
            <a:pPr marL="0" indent="0" algn="l" rtl="0">
              <a:spcBef>
                <a:spcPts val="0"/>
              </a:spcBef>
              <a:spcAft>
                <a:spcPts val="0"/>
              </a:spcAft>
              <a:buNone/>
            </a:pPr>
            <a:r>
              <a:rPr lang="en-US" sz="2400" b="1" i="0">
                <a:solidFill>
                  <a:srgbClr val="1C7293"/>
                </a:solidFill>
                <a:latin typeface="Trebuchet MS"/>
                <a:ea typeface="Trebuchet MS"/>
                <a:cs typeface="Trebuchet MS"/>
                <a:sym typeface="Trebuchet MS"/>
              </a:rPr>
              <a:t>3</a:t>
            </a:r>
            <a:endParaRPr sz="2000"/>
          </a:p>
        </p:txBody>
      </p:sp>
      <p:sp>
        <p:nvSpPr>
          <p:cNvPr id="221" name="s221"/>
          <p:cNvSpPr/>
          <p:nvPr/>
        </p:nvSpPr>
        <p:spPr>
          <a:xfrm>
            <a:off x="8540000" y="3610000"/>
            <a:ext cx="2923360" cy="700000"/>
          </a:xfrm>
          <a:prstGeom prst="rect">
            <a:avLst/>
          </a:prstGeom>
          <a:noFill/>
          <a:ln>
            <a:noFill/>
          </a:ln>
        </p:spPr>
        <p:txBody>
          <a:bodyPr wrap="square" lIns="0" tIns="0" rIns="0" bIns="0" anchor="t" anchorCtr="0">
            <a:noAutofit/>
          </a:bodyPr>
          <a:lstStyle/>
          <a:p>
            <a:pPr marL="0" indent="0" algn="l" rtl="0">
              <a:lnSpc>
                <a:spcPct val="104000"/>
              </a:lnSpc>
              <a:spcBef>
                <a:spcPts val="0"/>
              </a:spcBef>
              <a:spcAft>
                <a:spcPts val="0"/>
              </a:spcAft>
              <a:buNone/>
            </a:pPr>
            <a:r>
              <a:rPr lang="en-US" sz="1400" b="0" i="0">
                <a:solidFill>
                  <a:srgbClr val="12263A"/>
                </a:solidFill>
                <a:latin typeface="Calibri"/>
                <a:ea typeface="Calibri"/>
                <a:cs typeface="Calibri"/>
                <a:sym typeface="Calibri"/>
              </a:rPr>
              <a:t>IDS now cross </a:t>
            </a:r>
            <a:r>
              <a:rPr lang="en-US" sz="1400" b="1" i="0">
                <a:solidFill>
                  <a:srgbClr val="12263A"/>
                </a:solidFill>
                <a:latin typeface="Calibri"/>
                <a:ea typeface="Calibri"/>
                <a:cs typeface="Calibri"/>
                <a:sym typeface="Calibri"/>
              </a:rPr>
              <a:t>MUSCLE3 ports</a:t>
            </a:r>
            <a:r>
              <a:rPr lang="en-US" sz="1400" b="0" i="0">
                <a:solidFill>
                  <a:srgbClr val="12263A"/>
                </a:solidFill>
                <a:latin typeface="Calibri"/>
                <a:ea typeface="Calibri"/>
                <a:cs typeface="Calibri"/>
                <a:sym typeface="Calibri"/>
              </a:rPr>
              <a:t> — everything inside the micro is untouched.</a:t>
            </a:r>
            <a:endParaRPr sz="2000"/>
          </a:p>
        </p:txBody>
      </p:sp>
      <p:sp>
        <p:nvSpPr>
          <p:cNvPr id="222" name="s222"/>
          <p:cNvSpPr/>
          <p:nvPr/>
        </p:nvSpPr>
        <p:spPr>
          <a:xfrm>
            <a:off x="7920000" y="4520000"/>
            <a:ext cx="3723360" cy="420000"/>
          </a:xfrm>
          <a:prstGeom prst="rect">
            <a:avLst/>
          </a:prstGeom>
          <a:solidFill>
            <a:srgbClr val="13293D"/>
          </a:solidFill>
          <a:ln>
            <a:noFill/>
          </a:ln>
        </p:spPr>
        <p:txBody>
          <a:bodyPr wrap="square" lIns="72000" tIns="36000" rIns="72000" bIns="36000" anchor="ctr" anchorCtr="0">
            <a:noAutofit/>
          </a:bodyPr>
          <a:lstStyle/>
          <a:p>
            <a:pPr marL="0" indent="0" algn="ctr" rtl="0">
              <a:spcBef>
                <a:spcPts val="0"/>
              </a:spcBef>
              <a:spcAft>
                <a:spcPts val="0"/>
              </a:spcAft>
              <a:buNone/>
            </a:pPr>
            <a:r>
              <a:rPr lang="en-US" sz="1100" b="0" i="0" dirty="0">
                <a:solidFill>
                  <a:srgbClr val="9CD6C6"/>
                </a:solidFill>
                <a:latin typeface="Courier New"/>
                <a:ea typeface="Courier New"/>
                <a:cs typeface="Courier New"/>
                <a:sym typeface="Courier New"/>
              </a:rPr>
              <a:t>./run.sh hybrid </a:t>
            </a:r>
            <a:endParaRPr sz="2000" dirty="0"/>
          </a:p>
        </p:txBody>
      </p:sp>
      <p:sp>
        <p:nvSpPr>
          <p:cNvPr id="223" name="s223"/>
          <p:cNvSpPr/>
          <p:nvPr/>
        </p:nvSpPr>
        <p:spPr>
          <a:xfrm>
            <a:off x="7960000" y="5060000"/>
            <a:ext cx="3643360" cy="800000"/>
          </a:xfrm>
          <a:prstGeom prst="rect">
            <a:avLst/>
          </a:prstGeom>
          <a:noFill/>
          <a:ln>
            <a:noFill/>
          </a:ln>
        </p:spPr>
        <p:txBody>
          <a:bodyPr wrap="square" lIns="0" tIns="0" rIns="0" bIns="0" anchor="t" anchorCtr="0">
            <a:noAutofit/>
          </a:bodyPr>
          <a:lstStyle/>
          <a:p>
            <a:pPr marL="0" indent="0" algn="l" rtl="0">
              <a:lnSpc>
                <a:spcPct val="108000"/>
              </a:lnSpc>
              <a:spcBef>
                <a:spcPts val="0"/>
              </a:spcBef>
              <a:spcAft>
                <a:spcPts val="0"/>
              </a:spcAft>
              <a:buNone/>
            </a:pPr>
            <a:r>
              <a:rPr lang="en-US" sz="1400" b="0" i="1" dirty="0">
                <a:solidFill>
                  <a:srgbClr val="5C6B7A"/>
                </a:solidFill>
                <a:latin typeface="Calibri"/>
                <a:ea typeface="Calibri"/>
                <a:cs typeface="Calibri"/>
                <a:sym typeface="Calibri"/>
              </a:rPr>
              <a:t>Stable · the recommended M3 path today · validates the macro/micro boundary while keeping actor execution close to legacy.</a:t>
            </a:r>
            <a:endParaRPr sz="2400" dirty="0"/>
          </a:p>
        </p:txBody>
      </p:sp>
      <p:sp>
        <p:nvSpPr>
          <p:cNvPr id="224" name="s224"/>
          <p:cNvSpPr/>
          <p:nvPr/>
        </p:nvSpPr>
        <p:spPr>
          <a:xfrm>
            <a:off x="548640" y="6115000"/>
            <a:ext cx="150000" cy="150000"/>
          </a:xfrm>
          <a:prstGeom prst="rect">
            <a:avLst/>
          </a:prstGeom>
          <a:solidFill>
            <a:srgbClr val="E65100"/>
          </a:solidFill>
          <a:ln>
            <a:noFill/>
          </a:ln>
        </p:spPr>
        <p:txBody>
          <a:bodyPr wrap="square" lIns="72000" tIns="36000" rIns="72000" bIns="36000" anchor="ctr" anchorCtr="0">
            <a:noAutofit/>
          </a:bodyPr>
          <a:lstStyle/>
          <a:p>
            <a:endParaRPr sz="3200"/>
          </a:p>
        </p:txBody>
      </p:sp>
      <p:sp>
        <p:nvSpPr>
          <p:cNvPr id="225" name="s225"/>
          <p:cNvSpPr/>
          <p:nvPr/>
        </p:nvSpPr>
        <p:spPr>
          <a:xfrm>
            <a:off x="7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workflow core</a:t>
            </a:r>
            <a:endParaRPr sz="3200"/>
          </a:p>
        </p:txBody>
      </p:sp>
      <p:sp>
        <p:nvSpPr>
          <p:cNvPr id="226" name="s226"/>
          <p:cNvSpPr/>
          <p:nvPr/>
        </p:nvSpPr>
        <p:spPr>
          <a:xfrm>
            <a:off x="2698640" y="6115000"/>
            <a:ext cx="150000" cy="150000"/>
          </a:xfrm>
          <a:prstGeom prst="rect">
            <a:avLst/>
          </a:prstGeom>
          <a:solidFill>
            <a:srgbClr val="4A148C"/>
          </a:solidFill>
          <a:ln>
            <a:noFill/>
          </a:ln>
        </p:spPr>
        <p:txBody>
          <a:bodyPr wrap="square" lIns="72000" tIns="36000" rIns="72000" bIns="36000" anchor="ctr" anchorCtr="0">
            <a:noAutofit/>
          </a:bodyPr>
          <a:lstStyle/>
          <a:p>
            <a:endParaRPr sz="3200"/>
          </a:p>
        </p:txBody>
      </p:sp>
      <p:sp>
        <p:nvSpPr>
          <p:cNvPr id="227" name="s227"/>
          <p:cNvSpPr/>
          <p:nvPr/>
        </p:nvSpPr>
        <p:spPr>
          <a:xfrm>
            <a:off x="290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physics actors</a:t>
            </a:r>
            <a:endParaRPr sz="3200"/>
          </a:p>
        </p:txBody>
      </p:sp>
      <p:sp>
        <p:nvSpPr>
          <p:cNvPr id="228" name="s228"/>
          <p:cNvSpPr/>
          <p:nvPr/>
        </p:nvSpPr>
        <p:spPr>
          <a:xfrm>
            <a:off x="4848640" y="6115000"/>
            <a:ext cx="150000" cy="150000"/>
          </a:xfrm>
          <a:prstGeom prst="rect">
            <a:avLst/>
          </a:prstGeom>
          <a:solidFill>
            <a:srgbClr val="1C7293"/>
          </a:solidFill>
          <a:ln>
            <a:noFill/>
          </a:ln>
        </p:spPr>
        <p:txBody>
          <a:bodyPr wrap="square" lIns="72000" tIns="36000" rIns="72000" bIns="36000" anchor="ctr" anchorCtr="0">
            <a:noAutofit/>
          </a:bodyPr>
          <a:lstStyle/>
          <a:p>
            <a:endParaRPr sz="3200"/>
          </a:p>
        </p:txBody>
      </p:sp>
      <p:sp>
        <p:nvSpPr>
          <p:cNvPr id="229" name="s229"/>
          <p:cNvSpPr/>
          <p:nvPr/>
        </p:nvSpPr>
        <p:spPr>
          <a:xfrm>
            <a:off x="5058640" y="6080000"/>
            <a:ext cx="1850000" cy="22000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200" b="0" i="0">
                <a:solidFill>
                  <a:srgbClr val="5C6B7A"/>
                </a:solidFill>
                <a:latin typeface="Calibri"/>
                <a:ea typeface="Calibri"/>
                <a:cs typeface="Calibri"/>
                <a:sym typeface="Calibri"/>
              </a:rPr>
              <a:t>MUSCLE3 boundary</a:t>
            </a:r>
            <a:endParaRPr sz="3200"/>
          </a:p>
        </p:txBody>
      </p:sp>
      <p:sp>
        <p:nvSpPr>
          <p:cNvPr id="230" name="s230"/>
          <p:cNvSpPr/>
          <p:nvPr/>
        </p:nvSpPr>
        <p:spPr>
          <a:xfrm>
            <a:off x="548640" y="6519672"/>
            <a:ext cx="8229600" cy="274320"/>
          </a:xfrm>
          <a:prstGeom prst="rect">
            <a:avLst/>
          </a:prstGeom>
          <a:noFill/>
          <a:ln>
            <a:noFill/>
          </a:ln>
        </p:spPr>
        <p:txBody>
          <a:bodyPr wrap="square" lIns="0" tIns="0" rIns="0" bIns="0" anchor="ctr" anchorCtr="0">
            <a:noAutofit/>
          </a:bodyPr>
          <a:lstStyle/>
          <a:p>
            <a:pPr marL="0" indent="0" algn="l" rtl="0">
              <a:spcBef>
                <a:spcPts val="0"/>
              </a:spcBef>
              <a:spcAft>
                <a:spcPts val="0"/>
              </a:spcAft>
              <a:buNone/>
            </a:pPr>
            <a:r>
              <a:rPr lang="en-US" sz="1050" b="0" i="0">
                <a:solidFill>
                  <a:srgbClr val="94A2B0"/>
                </a:solidFill>
                <a:latin typeface="Calibri"/>
                <a:ea typeface="Calibri"/>
                <a:cs typeface="Calibri"/>
                <a:sym typeface="Calibri"/>
              </a:rPr>
              <a:t>MUSCLE3 Adaptation of HCD-WF   ·   TSVV-H Meeting, June 2026</a:t>
            </a:r>
            <a:endParaRPr/>
          </a:p>
        </p:txBody>
      </p:sp>
      <p:sp>
        <p:nvSpPr>
          <p:cNvPr id="231" name="s231"/>
          <p:cNvSpPr/>
          <p:nvPr/>
        </p:nvSpPr>
        <p:spPr>
          <a:xfrm>
            <a:off x="10607040" y="6519672"/>
            <a:ext cx="1005840" cy="274320"/>
          </a:xfrm>
          <a:prstGeom prst="rect">
            <a:avLst/>
          </a:prstGeom>
          <a:noFill/>
          <a:ln>
            <a:noFill/>
          </a:ln>
        </p:spPr>
        <p:txBody>
          <a:bodyPr wrap="square" lIns="0" tIns="0" rIns="0" bIns="0" anchor="ctr" anchorCtr="0">
            <a:noAutofit/>
          </a:bodyPr>
          <a:lstStyle/>
          <a:p>
            <a:pPr marL="0" indent="0" algn="r" rtl="0">
              <a:spcBef>
                <a:spcPts val="0"/>
              </a:spcBef>
              <a:spcAft>
                <a:spcPts val="0"/>
              </a:spcAft>
              <a:buNone/>
            </a:pPr>
            <a:r>
              <a:rPr lang="en-US" sz="1050" b="0" i="0">
                <a:solidFill>
                  <a:srgbClr val="94A2B0"/>
                </a:solidFill>
                <a:latin typeface="Calibri"/>
                <a:ea typeface="Calibri"/>
                <a:cs typeface="Calibri"/>
                <a:sym typeface="Calibri"/>
              </a:rPr>
              <a:t>8</a:t>
            </a:r>
            <a:endParaRPr/>
          </a:p>
        </p:txBody>
      </p:sp>
      <p:sp>
        <p:nvSpPr>
          <p:cNvPr id="201" name="s201"/>
          <p:cNvSpPr/>
          <p:nvPr/>
        </p:nvSpPr>
        <p:spPr>
          <a:xfrm>
            <a:off x="4719640" y="3250745"/>
            <a:ext cx="2950000" cy="270000"/>
          </a:xfrm>
          <a:prstGeom prst="rect">
            <a:avLst/>
          </a:prstGeom>
          <a:solidFill>
            <a:srgbClr val="1C7293"/>
          </a:solidFill>
          <a:ln>
            <a:noFill/>
          </a:ln>
        </p:spPr>
        <p:txBody>
          <a:bodyPr wrap="square" lIns="36000" tIns="27000" rIns="36000" bIns="27000" anchor="ctr" anchorCtr="0">
            <a:noAutofit/>
          </a:bodyPr>
          <a:lstStyle/>
          <a:p>
            <a:pPr marL="0" indent="0" algn="ctr" rtl="0">
              <a:spcBef>
                <a:spcPts val="0"/>
              </a:spcBef>
              <a:spcAft>
                <a:spcPts val="0"/>
              </a:spcAft>
              <a:buNone/>
            </a:pPr>
            <a:r>
              <a:rPr lang="en-US" sz="900" b="1" i="0">
                <a:solidFill>
                  <a:srgbClr val="FFFFFF"/>
                </a:solidFill>
                <a:latin typeface="Calibri"/>
                <a:ea typeface="Calibri"/>
                <a:cs typeface="Calibri"/>
                <a:sym typeface="Calibri"/>
              </a:rPr>
              <a:t>M3 MICRO — one component</a:t>
            </a:r>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1343</TotalTime>
  <Words>6774</Words>
  <Application>Microsoft Office PowerPoint</Application>
  <PresentationFormat>宽屏</PresentationFormat>
  <Paragraphs>722</Paragraphs>
  <Slides>28</Slides>
  <Notes>28</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Aptos</vt:lpstr>
      <vt:lpstr>Aptos Display</vt:lpstr>
      <vt:lpstr>Arial</vt:lpstr>
      <vt:lpstr>Calibri</vt:lpstr>
      <vt:lpstr>Cambria Math</vt:lpstr>
      <vt:lpstr>Century Gothic</vt:lpstr>
      <vt:lpstr>Consolas</vt:lpstr>
      <vt:lpstr>Courier New</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zijian Bian</dc:creator>
  <cp:lastModifiedBy>zijian Bian</cp:lastModifiedBy>
  <cp:revision>26</cp:revision>
  <dcterms:created xsi:type="dcterms:W3CDTF">2026-06-15T10:10:50Z</dcterms:created>
  <dcterms:modified xsi:type="dcterms:W3CDTF">2026-06-17T10:07:00Z</dcterms:modified>
</cp:coreProperties>
</file>