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8" r:id="rId2"/>
    <p:sldId id="256" r:id="rId3"/>
    <p:sldId id="2145706348" r:id="rId4"/>
    <p:sldId id="2145706599" r:id="rId5"/>
    <p:sldId id="2145706617" r:id="rId6"/>
    <p:sldId id="2145706601" r:id="rId7"/>
    <p:sldId id="2145706249" r:id="rId8"/>
    <p:sldId id="2145706598" r:id="rId9"/>
    <p:sldId id="2145706605" r:id="rId10"/>
    <p:sldId id="2145706618" r:id="rId11"/>
    <p:sldId id="2145706603" r:id="rId12"/>
    <p:sldId id="2145706614" r:id="rId13"/>
    <p:sldId id="2145706621" r:id="rId14"/>
    <p:sldId id="2145706607" r:id="rId15"/>
    <p:sldId id="2145706609" r:id="rId16"/>
    <p:sldId id="2145706610" r:id="rId17"/>
    <p:sldId id="2145706611" r:id="rId18"/>
    <p:sldId id="2145706612" r:id="rId19"/>
    <p:sldId id="2145706631" r:id="rId20"/>
    <p:sldId id="2145706613" r:id="rId21"/>
    <p:sldId id="2145706632" r:id="rId22"/>
    <p:sldId id="2145706608" r:id="rId23"/>
    <p:sldId id="2145706624" r:id="rId24"/>
    <p:sldId id="2145706616" r:id="rId25"/>
    <p:sldId id="2145706623" r:id="rId26"/>
    <p:sldId id="2145706626" r:id="rId27"/>
    <p:sldId id="2145706627" r:id="rId28"/>
    <p:sldId id="2145706625" r:id="rId29"/>
    <p:sldId id="2145706630" r:id="rId3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D3ED1-EBCE-F7BA-6694-3350BD17CD85}" v="1212" dt="2026-06-16T15:39:30.171"/>
    <p1510:client id="{14961B04-C50F-6E27-B5A0-C03A925111C0}" v="57" dt="2026-06-18T07:51:10.144"/>
    <p1510:client id="{1E8FCFE2-D739-457A-347A-97FFC5A1D05B}" v="523" dt="2026-06-18T08:29:14.557"/>
    <p1510:client id="{8AC89B71-883C-FEA9-6CEA-5A877A238E8B}" v="6344" dt="2026-06-18T07:08:36.498"/>
    <p1510:client id="{B0EDC0EB-53D7-8831-2DA0-C7B7364C675E}" v="10" dt="2026-06-18T08:53:44.356"/>
    <p1510:client id="{DC468BCA-6876-A33D-2F7D-9C90333DA978}" v="734" dt="2026-06-16T16:07:19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2FF17-09A7-49D8-84C5-B3442A74416B}" type="datetimeFigureOut">
              <a:t>6/18/2026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0B090-470B-4DD1-9918-40CCB85B27D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39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Symbiotic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8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 b="11987"/>
          <a:stretch/>
        </p:blipFill>
        <p:spPr>
          <a:xfrm>
            <a:off x="-8296" y="0"/>
            <a:ext cx="12205524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55204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68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5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 spc="-150">
                <a:latin typeface="Aptos Black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166869" y="1530994"/>
            <a:ext cx="11465691" cy="449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50"/>
              <a:buNone/>
              <a:defRPr sz="165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 Black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101602" y="6387726"/>
            <a:ext cx="738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21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743" y="4312227"/>
            <a:ext cx="8462493" cy="1527435"/>
          </a:xfrm>
        </p:spPr>
        <p:txBody>
          <a:bodyPr>
            <a:normAutofit/>
          </a:bodyPr>
          <a:lstStyle/>
          <a:p>
            <a:r>
              <a:rPr lang="en-US">
                <a:latin typeface="Arial Black"/>
              </a:rPr>
              <a:t>TGLFNN surrogate models and beyond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85477" y="5842032"/>
            <a:ext cx="7321131" cy="52971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/>
              <a:t>Lorenzo Zanisi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8476" y="4236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053DDB-B3CB-EDE0-B9F7-6065868F3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ptos Black"/>
              </a:rPr>
              <a:t>Instructions for use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69839-BAF3-EC95-2AF8-13AC9EC22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178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A8CA42-4A56-71E3-A0D7-216956708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85247"/>
            <a:ext cx="6943583" cy="51359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solidFill>
                  <a:srgbClr val="FF0000"/>
                </a:solidFill>
              </a:rPr>
              <a:t>Only valid in space shown on the right</a:t>
            </a:r>
            <a:endParaRPr lang="en-US"/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/>
              <a:t>Careful to use outside of this space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</a:rPr>
              <a:t>Plotting script being developed to assess whether TGLFNN out of distribution</a:t>
            </a:r>
          </a:p>
          <a:p>
            <a:r>
              <a:rPr lang="en-US">
                <a:solidFill>
                  <a:srgbClr val="FF0000"/>
                </a:solidFill>
              </a:rPr>
              <a:t>Only valid for a specific set of numerical parameters (bottom right)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</a:rPr>
              <a:t>Do not compare with TGLF with other settings 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</a:rPr>
              <a:t>Only SAT2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</a:rPr>
              <a:t>Only ES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</a:rPr>
              <a:t>Only pure D plasma (but Zeff&gt;1 supported)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Only validated for a set of JETTO settings for current work (see next slides)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/>
              <a:t>Untested in, e.g., full radius prediction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0000"/>
                </a:solidFill>
              </a:rPr>
              <a:t>You must validate settings on a handful of shots before deployment in large scale validation</a:t>
            </a:r>
          </a:p>
          <a:p>
            <a:pPr lvl="1" indent="-342900">
              <a:buFont typeface="Courier New,monospace" panose="020B0604020202020204" pitchFamily="34" charset="0"/>
              <a:buChar char="o"/>
            </a:pPr>
            <a:endParaRPr lang="en-US" b="1">
              <a:solidFill>
                <a:srgbClr val="FF0000"/>
              </a:solidFill>
            </a:endParaRPr>
          </a:p>
          <a:p>
            <a:pPr lvl="1" indent="-342900">
              <a:buFont typeface="Courier New,monospace" panose="020B0604020202020204" pitchFamily="34" charset="0"/>
              <a:buChar char="o"/>
            </a:pPr>
            <a:endParaRPr lang="en-US">
              <a:solidFill>
                <a:srgbClr val="FF0000"/>
              </a:solidFill>
            </a:endParaRPr>
          </a:p>
          <a:p>
            <a:pPr lvl="1" indent="-342900">
              <a:buFont typeface="Courier New,monospace" panose="020B0604020202020204" pitchFamily="34" charset="0"/>
              <a:buChar char="o"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33968-AB9D-49B4-1FDB-372A29EC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  <a:cs typeface="helvetica"/>
              </a:rPr>
              <a:t>How to use TGLFNN-Hyper</a:t>
            </a:r>
            <a:endParaRPr lang="en-US"/>
          </a:p>
        </p:txBody>
      </p:sp>
      <p:pic>
        <p:nvPicPr>
          <p:cNvPr id="5" name="Picture 4" descr="A collage of blue lines&#10;&#10;AI-generated content may be incorrect.">
            <a:extLst>
              <a:ext uri="{FF2B5EF4-FFF2-40B4-BE49-F238E27FC236}">
                <a16:creationId xmlns:a16="http://schemas.microsoft.com/office/drawing/2014/main" id="{B259D99C-CD88-0A19-9EAA-DF02602E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126" y="994083"/>
            <a:ext cx="3723270" cy="2759607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51F70F35-38D4-EF7E-2344-ADF46CCB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985" y="3942629"/>
            <a:ext cx="2174816" cy="2549338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A77B4A-A4C8-3853-21AB-5DA1587C48DD}"/>
              </a:ext>
            </a:extLst>
          </p:cNvPr>
          <p:cNvSpPr txBox="1"/>
          <p:nvPr/>
        </p:nvSpPr>
        <p:spPr>
          <a:xfrm>
            <a:off x="10499020" y="4669750"/>
            <a:ext cx="144710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/>
              <a:t>TGLF defaults for other numerical and physical inputs</a:t>
            </a:r>
          </a:p>
        </p:txBody>
      </p:sp>
    </p:spTree>
    <p:extLst>
      <p:ext uri="{BB962C8B-B14F-4D97-AF65-F5344CB8AC3E}">
        <p14:creationId xmlns:p14="http://schemas.microsoft.com/office/powerpoint/2010/main" val="63775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8A3E40-81B0-FADE-559C-58D6AE4C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2082003" cy="1336346"/>
          </a:xfrm>
        </p:spPr>
        <p:txBody>
          <a:bodyPr/>
          <a:lstStyle/>
          <a:p>
            <a:r>
              <a:rPr lang="en-GB">
                <a:latin typeface="Arial Black"/>
              </a:rPr>
              <a:t>Recommended JETTO settings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DE69E-2A22-24EB-F03A-522388626EE9}"/>
              </a:ext>
            </a:extLst>
          </p:cNvPr>
          <p:cNvSpPr txBox="1"/>
          <p:nvPr/>
        </p:nvSpPr>
        <p:spPr>
          <a:xfrm>
            <a:off x="389222" y="1544968"/>
            <a:ext cx="6765298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/>
              <a:t>ITRTGLFFLSP = 2  (D/V splitting, "ASTRA-like")</a:t>
            </a: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GB" sz="2000"/>
              <a:t>ITRTGLFNN_VER = 3.2.1 (version of NN used in this presentation) </a:t>
            </a:r>
          </a:p>
          <a:p>
            <a:pPr marL="742950" lvl="1" indent="-285750">
              <a:buFont typeface="Courier New"/>
              <a:buChar char="o"/>
            </a:pPr>
            <a:r>
              <a:rPr lang="en-GB" sz="2000"/>
              <a:t>when active in extra </a:t>
            </a:r>
            <a:r>
              <a:rPr lang="en-GB" sz="2000" err="1"/>
              <a:t>namelist</a:t>
            </a:r>
            <a:r>
              <a:rPr lang="en-GB" sz="2000"/>
              <a:t> it runs NN otherwise runs TGLF</a:t>
            </a:r>
          </a:p>
          <a:p>
            <a:pPr marL="285750" indent="-285750">
              <a:buFont typeface="Arial"/>
              <a:buChar char="•"/>
            </a:pPr>
            <a:r>
              <a:rPr lang="en-GB" sz="2000"/>
              <a:t>TGLFRHOMIN = 0.2</a:t>
            </a:r>
          </a:p>
          <a:p>
            <a:pPr marL="285750" indent="-285750">
              <a:buFont typeface="Arial"/>
              <a:buChar char="•"/>
            </a:pPr>
            <a:r>
              <a:rPr lang="en-GB" sz="2000"/>
              <a:t>TGLFRHOMAX = 0.85 / 0.93 (ITER) / 0.9 (TCV)</a:t>
            </a:r>
          </a:p>
          <a:p>
            <a:pPr marL="342900" indent="-342900">
              <a:buFont typeface="Arial"/>
              <a:buChar char="•"/>
            </a:pPr>
            <a:r>
              <a:rPr lang="en-GB" sz="2000"/>
              <a:t>BCINTRHON = 0.85  / 0.93 (ITER) / 0.9 (TCV)</a:t>
            </a:r>
          </a:p>
          <a:p>
            <a:pPr marL="285750" indent="-285750">
              <a:buFont typeface="Arial"/>
              <a:buChar char="•"/>
            </a:pPr>
            <a:r>
              <a:rPr lang="en-GB" sz="2000"/>
              <a:t>Small extra transport at rho&lt;0.2 as shown in image to avoid null transport</a:t>
            </a:r>
          </a:p>
          <a:p>
            <a:pPr marL="285750" indent="-285750">
              <a:buFont typeface="Arial"/>
              <a:buChar char="•"/>
            </a:pPr>
            <a:endParaRPr lang="en-GB" sz="2000"/>
          </a:p>
          <a:p>
            <a:pPr marL="285750" indent="-285750">
              <a:buFont typeface="Arial"/>
              <a:buChar char="•"/>
            </a:pPr>
            <a:r>
              <a:rPr lang="en-GB" sz="2000"/>
              <a:t>Same settings reproduced in TORAX-TGLFNN</a:t>
            </a:r>
          </a:p>
          <a:p>
            <a:pPr marL="742950" lvl="1" indent="-285750">
              <a:buFont typeface="Courier New"/>
              <a:buChar char="o"/>
            </a:pPr>
            <a:r>
              <a:rPr lang="en-GB" sz="2000"/>
              <a:t>TGLF integrated in TORAX by A. Ho and G. </a:t>
            </a:r>
            <a:r>
              <a:rPr lang="en-GB" sz="2000" err="1"/>
              <a:t>Snoep</a:t>
            </a:r>
            <a:endParaRPr lang="en-GB" sz="2000"/>
          </a:p>
          <a:p>
            <a:pPr marL="742950" lvl="1" indent="-285750">
              <a:buFont typeface="Courier New"/>
              <a:buChar char="o"/>
            </a:pPr>
            <a:r>
              <a:rPr lang="en-GB" sz="2000"/>
              <a:t>Some TGLF defaults in TORAX conflict with TGLFNN training. TORAX-TGLF runs will not be shown, but WIP.</a:t>
            </a:r>
          </a:p>
          <a:p>
            <a:pPr marL="285750" indent="-285750">
              <a:buFont typeface="Arial"/>
              <a:buChar char="•"/>
            </a:pPr>
            <a:endParaRPr lang="en-GB" sz="280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AE3D72-0742-8025-7DB2-32F86F72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116" y="1779989"/>
            <a:ext cx="3213930" cy="1700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9F91E-40DB-A820-D807-BDC8C877D50C}"/>
              </a:ext>
            </a:extLst>
          </p:cNvPr>
          <p:cNvSpPr txBox="1"/>
          <p:nvPr/>
        </p:nvSpPr>
        <p:spPr>
          <a:xfrm>
            <a:off x="7620194" y="3430602"/>
            <a:ext cx="45724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i="1"/>
              <a:t>Extra inner core transport in JET, TCV, WEST</a:t>
            </a:r>
          </a:p>
        </p:txBody>
      </p:sp>
      <p:pic>
        <p:nvPicPr>
          <p:cNvPr id="6" name="Picture 5" descr="A screenshot of a formula&#10;&#10;AI-generated content may be incorrect.">
            <a:extLst>
              <a:ext uri="{FF2B5EF4-FFF2-40B4-BE49-F238E27FC236}">
                <a16:creationId xmlns:a16="http://schemas.microsoft.com/office/drawing/2014/main" id="{0C625C44-DC50-81B8-D5C5-07047062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738" y="4178825"/>
            <a:ext cx="3269719" cy="1928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7844D8-2F5B-0E82-4898-6739C8476023}"/>
              </a:ext>
            </a:extLst>
          </p:cNvPr>
          <p:cNvSpPr txBox="1"/>
          <p:nvPr/>
        </p:nvSpPr>
        <p:spPr>
          <a:xfrm>
            <a:off x="8166533" y="6183865"/>
            <a:ext cx="45724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i="1"/>
              <a:t>Extra inner core transport in ITER</a:t>
            </a:r>
          </a:p>
        </p:txBody>
      </p:sp>
    </p:spTree>
    <p:extLst>
      <p:ext uri="{BB962C8B-B14F-4D97-AF65-F5344CB8AC3E}">
        <p14:creationId xmlns:p14="http://schemas.microsoft.com/office/powerpoint/2010/main" val="248731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749E1-DB69-C054-D739-9C17F028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63398"/>
            <a:ext cx="10515600" cy="2852737"/>
          </a:xfrm>
        </p:spPr>
        <p:txBody>
          <a:bodyPr/>
          <a:lstStyle/>
          <a:p>
            <a:r>
              <a:rPr lang="en-GB">
                <a:latin typeface="Arial Black"/>
              </a:rPr>
              <a:t>Validation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99FF2A-2F9E-0E3F-FC06-6872AB250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GB">
                <a:solidFill>
                  <a:schemeClr val="tx1"/>
                </a:solidFill>
              </a:rPr>
              <a:t>RRMSE of JETTO-TGLF vs JETTO-TGLFNN shown</a:t>
            </a:r>
            <a:endParaRPr lang="en-U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GB">
                <a:solidFill>
                  <a:schemeClr val="tx1"/>
                </a:solidFill>
              </a:rPr>
              <a:t>RRMSE of TORAX-TGLF vs TORAX-TGLFNN </a:t>
            </a:r>
            <a:r>
              <a:rPr lang="en-GB" b="1">
                <a:solidFill>
                  <a:schemeClr val="tx1"/>
                </a:solidFill>
              </a:rPr>
              <a:t>not</a:t>
            </a:r>
            <a:r>
              <a:rPr lang="en-GB">
                <a:solidFill>
                  <a:schemeClr val="tx1"/>
                </a:solidFill>
              </a:rPr>
              <a:t> shown</a:t>
            </a:r>
            <a:endParaRPr lang="en-U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GB">
                <a:solidFill>
                  <a:schemeClr val="tx1"/>
                </a:solidFill>
              </a:rPr>
              <a:t>Speedups shown for JETTO-TGLFNN, some still being worked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5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AB9793-FDC0-2071-29E4-9E3DE2C0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 JET #89723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833407-2DF9-DED3-4DE2-B27C136EB26A}"/>
              </a:ext>
            </a:extLst>
          </p:cNvPr>
          <p:cNvSpPr txBox="1"/>
          <p:nvPr/>
        </p:nvSpPr>
        <p:spPr>
          <a:xfrm>
            <a:off x="766008" y="5566827"/>
            <a:ext cx="912383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Excellent agreement between TGLF and TGLFNN runs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Slight difference in the core between TORAX and JETTO, WIP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Speedup: </a:t>
            </a:r>
            <a:r>
              <a:rPr lang="en-GB" b="1"/>
              <a:t>227x</a:t>
            </a:r>
          </a:p>
        </p:txBody>
      </p:sp>
      <p:pic>
        <p:nvPicPr>
          <p:cNvPr id="2" name="Picture 1" descr="A graph with a line and a red line&#10;&#10;AI-generated content may be incorrect.">
            <a:extLst>
              <a:ext uri="{FF2B5EF4-FFF2-40B4-BE49-F238E27FC236}">
                <a16:creationId xmlns:a16="http://schemas.microsoft.com/office/drawing/2014/main" id="{7AF57411-7F6F-5FCF-57D6-7DEB84030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101"/>
            <a:ext cx="12192000" cy="338666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D905560-A425-29C5-2CE9-46021C1B5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288633"/>
              </p:ext>
            </p:extLst>
          </p:nvPr>
        </p:nvGraphicFramePr>
        <p:xfrm>
          <a:off x="8190349" y="668461"/>
          <a:ext cx="3768261" cy="75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87">
                  <a:extLst>
                    <a:ext uri="{9D8B030D-6E8A-4147-A177-3AD203B41FA5}">
                      <a16:colId xmlns:a16="http://schemas.microsoft.com/office/drawing/2014/main" val="1942947306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2422617754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1623839409"/>
                    </a:ext>
                  </a:extLst>
                </a:gridCol>
              </a:tblGrid>
              <a:tr h="386170">
                <a:tc>
                  <a:txBody>
                    <a:bodyPr/>
                    <a:lstStyle/>
                    <a:p>
                      <a:r>
                        <a:rPr lang="en-GB"/>
                        <a:t>RRMS </a:t>
                      </a:r>
                      <a:r>
                        <a:rPr lang="en-GB" err="1"/>
                        <a:t>T</a:t>
                      </a:r>
                      <a:r>
                        <a:rPr lang="en-GB" baseline="-25000" err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T</a:t>
                      </a:r>
                      <a:r>
                        <a:rPr lang="en-GB" baseline="-250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n</a:t>
                      </a:r>
                      <a:r>
                        <a:rPr lang="en-GB" baseline="-2500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04"/>
                  </a:ext>
                </a:extLst>
              </a:tr>
              <a:tr h="349739">
                <a:tc>
                  <a:txBody>
                    <a:bodyPr/>
                    <a:lstStyle/>
                    <a:p>
                      <a:r>
                        <a:rPr lang="en-GB"/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1.12%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34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628806-D4E3-6B15-A75E-C1DE7C015F05}"/>
              </a:ext>
            </a:extLst>
          </p:cNvPr>
          <p:cNvSpPr txBox="1"/>
          <p:nvPr/>
        </p:nvSpPr>
        <p:spPr>
          <a:xfrm>
            <a:off x="7940056" y="6203111"/>
            <a:ext cx="43533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Z. </a:t>
            </a:r>
            <a:r>
              <a:rPr lang="en-GB" err="1"/>
              <a:t>Stancar</a:t>
            </a:r>
            <a:r>
              <a:rPr lang="en-GB"/>
              <a:t>, S. </a:t>
            </a:r>
            <a:r>
              <a:rPr lang="en-GB" err="1"/>
              <a:t>Gabriellini</a:t>
            </a:r>
            <a:r>
              <a:rPr lang="en-GB"/>
              <a:t>, T. Brown, GDM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62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DC333-FF65-A92D-2EE0-FCB769AC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75E02-21BA-2569-82ED-96E34A6E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  JET baseline</a:t>
            </a:r>
            <a:br>
              <a:rPr lang="en-GB">
                <a:latin typeface="Arial Black"/>
              </a:rPr>
            </a:br>
            <a:r>
              <a:rPr lang="en-GB">
                <a:latin typeface="Arial Black"/>
              </a:rPr>
              <a:t>#96482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66EC6-BE27-5EE9-0D43-9332EACAD487}"/>
              </a:ext>
            </a:extLst>
          </p:cNvPr>
          <p:cNvSpPr txBox="1"/>
          <p:nvPr/>
        </p:nvSpPr>
        <p:spPr>
          <a:xfrm>
            <a:off x="788760" y="5308963"/>
            <a:ext cx="98745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 Good agreement between TGLF and TGLFNN runs, except for density underprediction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Ti prediction doesn't reproduce data well, likely limitation of not including EM effects in TGLF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Speedup: WIP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C0B4A-640C-0214-2CFE-1002886AF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101"/>
            <a:ext cx="12192000" cy="3386667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5CB85A-4C81-A219-2DCC-456F8F685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160981"/>
              </p:ext>
            </p:extLst>
          </p:nvPr>
        </p:nvGraphicFramePr>
        <p:xfrm>
          <a:off x="8190349" y="668461"/>
          <a:ext cx="3768261" cy="75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87">
                  <a:extLst>
                    <a:ext uri="{9D8B030D-6E8A-4147-A177-3AD203B41FA5}">
                      <a16:colId xmlns:a16="http://schemas.microsoft.com/office/drawing/2014/main" val="1942947306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2422617754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1623839409"/>
                    </a:ext>
                  </a:extLst>
                </a:gridCol>
              </a:tblGrid>
              <a:tr h="386170">
                <a:tc>
                  <a:txBody>
                    <a:bodyPr/>
                    <a:lstStyle/>
                    <a:p>
                      <a:r>
                        <a:rPr lang="en-GB"/>
                        <a:t>RRMS </a:t>
                      </a:r>
                      <a:r>
                        <a:rPr lang="en-GB" err="1"/>
                        <a:t>T</a:t>
                      </a:r>
                      <a:r>
                        <a:rPr lang="en-GB" baseline="-25000" err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T</a:t>
                      </a:r>
                      <a:r>
                        <a:rPr lang="en-GB" baseline="-250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n</a:t>
                      </a:r>
                      <a:r>
                        <a:rPr lang="en-GB" baseline="-2500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04"/>
                  </a:ext>
                </a:extLst>
              </a:tr>
              <a:tr h="349739">
                <a:tc>
                  <a:txBody>
                    <a:bodyPr/>
                    <a:lstStyle/>
                    <a:p>
                      <a:r>
                        <a:rPr lang="en-GB"/>
                        <a:t>2.94%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/>
                        <a:t>11.77%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34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1074B0-CC29-9F3F-3D9F-6EC5BE8C6DB2}"/>
              </a:ext>
            </a:extLst>
          </p:cNvPr>
          <p:cNvSpPr txBox="1"/>
          <p:nvPr/>
        </p:nvSpPr>
        <p:spPr>
          <a:xfrm>
            <a:off x="7947085" y="6232585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Z. </a:t>
            </a:r>
            <a:r>
              <a:rPr lang="en-GB" err="1"/>
              <a:t>Stancar</a:t>
            </a:r>
            <a:r>
              <a:rPr lang="en-GB"/>
              <a:t>, S. </a:t>
            </a:r>
            <a:r>
              <a:rPr lang="en-GB" err="1"/>
              <a:t>Gabriellini</a:t>
            </a:r>
            <a:r>
              <a:rPr lang="en-GB"/>
              <a:t>, T. Brown, GDM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63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47EC-1157-2F93-DB3A-4A6DC7FA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9F69C3-56E0-0B08-12A2-2D0B3571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 JET hybrid</a:t>
            </a:r>
            <a:br>
              <a:rPr lang="en-GB">
                <a:latin typeface="Arial Black"/>
              </a:rPr>
            </a:br>
            <a:r>
              <a:rPr lang="en-GB">
                <a:latin typeface="Arial Black"/>
              </a:rPr>
              <a:t> #97781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75A09-77A8-E9E9-774D-0FC6B0557B18}"/>
              </a:ext>
            </a:extLst>
          </p:cNvPr>
          <p:cNvSpPr txBox="1"/>
          <p:nvPr/>
        </p:nvSpPr>
        <p:spPr>
          <a:xfrm>
            <a:off x="788760" y="5308963"/>
            <a:ext cx="98745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Good agreement between TGLF and TGLFNN runs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Ti, </a:t>
            </a:r>
            <a:r>
              <a:rPr lang="en-GB" err="1"/>
              <a:t>Te</a:t>
            </a:r>
            <a:r>
              <a:rPr lang="en-GB"/>
              <a:t> prediction doesn't reproduce data well, likely limitation of not including EM effects in TGLF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Speedup: </a:t>
            </a:r>
            <a:r>
              <a:rPr lang="en-GB" b="1"/>
              <a:t>117x</a:t>
            </a:r>
          </a:p>
        </p:txBody>
      </p:sp>
      <p:pic>
        <p:nvPicPr>
          <p:cNvPr id="4" name="Picture 3" descr="A graph of a graph with a red line and blue line&#10;&#10;AI-generated content may be incorrect.">
            <a:extLst>
              <a:ext uri="{FF2B5EF4-FFF2-40B4-BE49-F238E27FC236}">
                <a16:creationId xmlns:a16="http://schemas.microsoft.com/office/drawing/2014/main" id="{93EC423B-1C7D-5671-1C48-7D6026C16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997"/>
            <a:ext cx="12192000" cy="338666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700057-8BB4-512A-D364-65CAA7A0B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439270"/>
              </p:ext>
            </p:extLst>
          </p:nvPr>
        </p:nvGraphicFramePr>
        <p:xfrm>
          <a:off x="8190349" y="668461"/>
          <a:ext cx="3768261" cy="75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87">
                  <a:extLst>
                    <a:ext uri="{9D8B030D-6E8A-4147-A177-3AD203B41FA5}">
                      <a16:colId xmlns:a16="http://schemas.microsoft.com/office/drawing/2014/main" val="1942947306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2422617754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1623839409"/>
                    </a:ext>
                  </a:extLst>
                </a:gridCol>
              </a:tblGrid>
              <a:tr h="386170">
                <a:tc>
                  <a:txBody>
                    <a:bodyPr/>
                    <a:lstStyle/>
                    <a:p>
                      <a:r>
                        <a:rPr lang="en-GB"/>
                        <a:t>RRMS </a:t>
                      </a:r>
                      <a:r>
                        <a:rPr lang="en-GB" err="1"/>
                        <a:t>T</a:t>
                      </a:r>
                      <a:r>
                        <a:rPr lang="en-GB" baseline="-25000" err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T</a:t>
                      </a:r>
                      <a:r>
                        <a:rPr lang="en-GB" baseline="-250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n</a:t>
                      </a:r>
                      <a:r>
                        <a:rPr lang="en-GB" baseline="-2500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04"/>
                  </a:ext>
                </a:extLst>
              </a:tr>
              <a:tr h="349739">
                <a:tc>
                  <a:txBody>
                    <a:bodyPr/>
                    <a:lstStyle/>
                    <a:p>
                      <a:r>
                        <a:rPr lang="en-GB"/>
                        <a:t>4.09%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34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271E2F2-9BC4-D81F-030B-4C029C6684B0}"/>
              </a:ext>
            </a:extLst>
          </p:cNvPr>
          <p:cNvSpPr txBox="1"/>
          <p:nvPr/>
        </p:nvSpPr>
        <p:spPr>
          <a:xfrm>
            <a:off x="8608443" y="6232585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S. </a:t>
            </a:r>
            <a:r>
              <a:rPr lang="en-GB" err="1"/>
              <a:t>Gabriellini</a:t>
            </a:r>
            <a:r>
              <a:rPr lang="en-GB"/>
              <a:t>, T. Brown, GDM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68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EB117-51C5-57F1-D854-33D94A21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EEA16-A141-70D8-7256-2040E498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 TCV #64965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43637-E85C-B46D-80DF-6B6F134CED50}"/>
              </a:ext>
            </a:extLst>
          </p:cNvPr>
          <p:cNvSpPr txBox="1"/>
          <p:nvPr/>
        </p:nvSpPr>
        <p:spPr>
          <a:xfrm>
            <a:off x="726607" y="5329773"/>
            <a:ext cx="89560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Good agreement between TGLF and TGLFNN, but a bit worse than </a:t>
            </a:r>
            <a:r>
              <a:rPr lang="en-GB" err="1"/>
              <a:t>than</a:t>
            </a:r>
            <a:r>
              <a:rPr lang="en-GB"/>
              <a:t> before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TORAX may have different sawtooth model</a:t>
            </a:r>
          </a:p>
          <a:p>
            <a:pPr marL="285750" indent="-285750">
              <a:buFont typeface="Arial"/>
              <a:buChar char="•"/>
            </a:pPr>
            <a:r>
              <a:rPr lang="en-GB"/>
              <a:t>Speedup: </a:t>
            </a:r>
            <a:r>
              <a:rPr lang="en-GB" b="1"/>
              <a:t>129x</a:t>
            </a:r>
          </a:p>
        </p:txBody>
      </p:sp>
      <p:pic>
        <p:nvPicPr>
          <p:cNvPr id="4" name="Picture 3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C51AF121-CBCD-84C7-709F-D9A8C228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9" b="106"/>
          <a:stretch>
            <a:fillRect/>
          </a:stretch>
        </p:blipFill>
        <p:spPr>
          <a:xfrm>
            <a:off x="0" y="1730115"/>
            <a:ext cx="12195595" cy="339416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1846B8-D97C-2C67-C7A9-5B80968B3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846654"/>
              </p:ext>
            </p:extLst>
          </p:nvPr>
        </p:nvGraphicFramePr>
        <p:xfrm>
          <a:off x="8190349" y="668461"/>
          <a:ext cx="3768261" cy="75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87">
                  <a:extLst>
                    <a:ext uri="{9D8B030D-6E8A-4147-A177-3AD203B41FA5}">
                      <a16:colId xmlns:a16="http://schemas.microsoft.com/office/drawing/2014/main" val="1942947306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2422617754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1623839409"/>
                    </a:ext>
                  </a:extLst>
                </a:gridCol>
              </a:tblGrid>
              <a:tr h="386170">
                <a:tc>
                  <a:txBody>
                    <a:bodyPr/>
                    <a:lstStyle/>
                    <a:p>
                      <a:r>
                        <a:rPr lang="en-GB"/>
                        <a:t>RRMS </a:t>
                      </a:r>
                      <a:r>
                        <a:rPr lang="en-GB" err="1"/>
                        <a:t>T</a:t>
                      </a:r>
                      <a:r>
                        <a:rPr lang="en-GB" baseline="-25000" err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T</a:t>
                      </a:r>
                      <a:r>
                        <a:rPr lang="en-GB" baseline="-250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n</a:t>
                      </a:r>
                      <a:r>
                        <a:rPr lang="en-GB" baseline="-2500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04"/>
                  </a:ext>
                </a:extLst>
              </a:tr>
              <a:tr h="349739">
                <a:tc>
                  <a:txBody>
                    <a:bodyPr/>
                    <a:lstStyle/>
                    <a:p>
                      <a:r>
                        <a:rPr lang="en-GB"/>
                        <a:t>8.25%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6.65%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1.64%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34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A510851-F5C5-52FF-DE74-EBBCD2F9EC07}"/>
              </a:ext>
            </a:extLst>
          </p:cNvPr>
          <p:cNvSpPr txBox="1"/>
          <p:nvPr/>
        </p:nvSpPr>
        <p:spPr>
          <a:xfrm>
            <a:off x="8191500" y="6211019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M. Marin, S. </a:t>
            </a:r>
            <a:r>
              <a:rPr lang="en-GB" err="1"/>
              <a:t>Gabriellini</a:t>
            </a:r>
            <a:r>
              <a:rPr lang="en-GB"/>
              <a:t>, T. Brown, GDM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05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57499-1E96-06F6-32D7-13D5132C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D3A6A-EAC2-C74A-BBA1-8808DADE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 ITER 15MA </a:t>
            </a:r>
            <a:br>
              <a:rPr lang="en-GB">
                <a:latin typeface="Arial Black"/>
              </a:rPr>
            </a:br>
            <a:r>
              <a:rPr lang="en-GB">
                <a:latin typeface="Arial Black"/>
              </a:rPr>
              <a:t>baseline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8849E-47D7-2513-B2AE-49F046303E6E}"/>
              </a:ext>
            </a:extLst>
          </p:cNvPr>
          <p:cNvSpPr txBox="1"/>
          <p:nvPr/>
        </p:nvSpPr>
        <p:spPr>
          <a:xfrm>
            <a:off x="735670" y="5392390"/>
            <a:ext cx="89342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Again good agreement, apart from kink at psi~0.6 in JETTO-TGLFNN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TORAX-TGLF ran with different TGLF settings </a:t>
            </a:r>
          </a:p>
          <a:p>
            <a:pPr marL="742950" lvl="1" indent="-285750">
              <a:buFont typeface="Courier New"/>
              <a:buChar char="o"/>
            </a:pPr>
            <a:r>
              <a:rPr lang="en-GB"/>
              <a:t>this is how wrong the comparison can go if TGLF is not ran </a:t>
            </a:r>
            <a:r>
              <a:rPr lang="en-GB" i="1"/>
              <a:t>exactly </a:t>
            </a:r>
            <a:r>
              <a:rPr lang="en-GB"/>
              <a:t>with the same TGLFNN settings shown before.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64A1A7-262B-F488-C79E-EFB3C8611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79308"/>
              </p:ext>
            </p:extLst>
          </p:nvPr>
        </p:nvGraphicFramePr>
        <p:xfrm>
          <a:off x="8208321" y="485150"/>
          <a:ext cx="3768261" cy="75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87">
                  <a:extLst>
                    <a:ext uri="{9D8B030D-6E8A-4147-A177-3AD203B41FA5}">
                      <a16:colId xmlns:a16="http://schemas.microsoft.com/office/drawing/2014/main" val="1942947306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2422617754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1623839409"/>
                    </a:ext>
                  </a:extLst>
                </a:gridCol>
              </a:tblGrid>
              <a:tr h="386170">
                <a:tc>
                  <a:txBody>
                    <a:bodyPr/>
                    <a:lstStyle/>
                    <a:p>
                      <a:r>
                        <a:rPr lang="en-GB"/>
                        <a:t>RRMS </a:t>
                      </a:r>
                      <a:r>
                        <a:rPr lang="en-GB" err="1"/>
                        <a:t>T</a:t>
                      </a:r>
                      <a:r>
                        <a:rPr lang="en-GB" baseline="-25000" err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T</a:t>
                      </a:r>
                      <a:r>
                        <a:rPr lang="en-GB" baseline="-250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n</a:t>
                      </a:r>
                      <a:r>
                        <a:rPr lang="en-GB" baseline="-2500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04"/>
                  </a:ext>
                </a:extLst>
              </a:tr>
              <a:tr h="349739">
                <a:tc>
                  <a:txBody>
                    <a:bodyPr/>
                    <a:lstStyle/>
                    <a:p>
                      <a:r>
                        <a:rPr lang="en-GB"/>
                        <a:t>3.33%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3.61%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34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05ECCA-62EF-B4FD-C3CF-98320D89EE90}"/>
              </a:ext>
            </a:extLst>
          </p:cNvPr>
          <p:cNvSpPr txBox="1"/>
          <p:nvPr/>
        </p:nvSpPr>
        <p:spPr>
          <a:xfrm>
            <a:off x="7918330" y="6383547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C. Bourdelle, S. </a:t>
            </a:r>
            <a:r>
              <a:rPr lang="en-GB" err="1"/>
              <a:t>Gabriellini</a:t>
            </a:r>
            <a:r>
              <a:rPr lang="en-GB"/>
              <a:t>, T. Brown, GDM</a:t>
            </a:r>
          </a:p>
          <a:p>
            <a:pPr algn="ctr"/>
            <a:endParaRPr lang="en-GB"/>
          </a:p>
        </p:txBody>
      </p:sp>
      <p:pic>
        <p:nvPicPr>
          <p:cNvPr id="6" name="Picture 5" descr="A graph of a graph with red and blue lines&#10;&#10;AI-generated content may be incorrect.">
            <a:extLst>
              <a:ext uri="{FF2B5EF4-FFF2-40B4-BE49-F238E27FC236}">
                <a16:creationId xmlns:a16="http://schemas.microsoft.com/office/drawing/2014/main" id="{9AC2FB87-773F-0D40-E1FF-5A8084DC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667"/>
            <a:ext cx="12192000" cy="3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81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35969E-EE5F-F023-8322-4930D81C4F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/>
          </a:p>
          <a:p>
            <a:r>
              <a:rPr lang="en-GB"/>
              <a:t>Performance for TGLFNN shown on WEST cases on Monday was extremely poor</a:t>
            </a:r>
          </a:p>
          <a:p>
            <a:r>
              <a:rPr lang="en-GB"/>
              <a:t>We found that BPERP=True for TGLF while TGLFNN is ES only</a:t>
            </a:r>
          </a:p>
          <a:p>
            <a:r>
              <a:rPr lang="en-GB"/>
              <a:t>It's clear that EM effects are important for TGLF, but TGLFNN does not include them yet</a:t>
            </a:r>
          </a:p>
          <a:p>
            <a:r>
              <a:rPr lang="en-GB"/>
              <a:t>WEST runs from Monday running again, results will be shared soon</a:t>
            </a:r>
          </a:p>
          <a:p>
            <a:r>
              <a:rPr lang="en-GB"/>
              <a:t>TGLFNN/JETTO settings will be in the </a:t>
            </a:r>
            <a:r>
              <a:rPr lang="en-GB" err="1"/>
              <a:t>github</a:t>
            </a:r>
            <a:r>
              <a:rPr lang="en-GB"/>
              <a:t> NN repo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E6BA65-5E75-B713-1A96-9FF7A350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A note on WEST cases</a:t>
            </a:r>
          </a:p>
        </p:txBody>
      </p:sp>
    </p:spTree>
    <p:extLst>
      <p:ext uri="{BB962C8B-B14F-4D97-AF65-F5344CB8AC3E}">
        <p14:creationId xmlns:p14="http://schemas.microsoft.com/office/powerpoint/2010/main" val="314169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DB82-54AB-4585-D133-ED26676D2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Contributors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CB22C-0D16-30FA-C8FC-737915AAC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3504248" cy="5199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/>
              <a:t>TGLFNN work:</a:t>
            </a:r>
          </a:p>
          <a:p>
            <a:r>
              <a:rPr lang="en-GB"/>
              <a:t>F. Casson (UKAEA)</a:t>
            </a:r>
            <a:endParaRPr lang="en-US"/>
          </a:p>
          <a:p>
            <a:r>
              <a:rPr lang="en-GB"/>
              <a:t>T. Brown (UKAEA, GDM)</a:t>
            </a:r>
          </a:p>
          <a:p>
            <a:r>
              <a:rPr lang="en-GB"/>
              <a:t>S. Gabriellini (UKAEA)</a:t>
            </a:r>
          </a:p>
          <a:p>
            <a:r>
              <a:rPr lang="en-GB"/>
              <a:t>Z. </a:t>
            </a:r>
            <a:r>
              <a:rPr lang="en-GB" err="1"/>
              <a:t>Stancar</a:t>
            </a:r>
            <a:r>
              <a:rPr lang="en-GB"/>
              <a:t> (UKAEA)</a:t>
            </a:r>
          </a:p>
          <a:p>
            <a:r>
              <a:rPr lang="en-GB"/>
              <a:t>M. Marin (EPFL)</a:t>
            </a:r>
          </a:p>
          <a:p>
            <a:r>
              <a:rPr lang="en-GB"/>
              <a:t>E. Vergnaud (CEA)</a:t>
            </a:r>
          </a:p>
          <a:p>
            <a:r>
              <a:rPr lang="en-GB"/>
              <a:t>C. Bourdelle (CEA)</a:t>
            </a:r>
          </a:p>
          <a:p>
            <a:r>
              <a:rPr lang="en-GB"/>
              <a:t>H. Dudding (UKAEA)</a:t>
            </a:r>
          </a:p>
          <a:p>
            <a:r>
              <a:rPr lang="en-GB"/>
              <a:t>C. M. Roach (UKAEA)</a:t>
            </a:r>
          </a:p>
          <a:p>
            <a:r>
              <a:rPr lang="en-GB"/>
              <a:t>A. Snodin (UKAEA)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1310DC-A597-4FFE-0AF6-683CB15ECAD3}"/>
              </a:ext>
            </a:extLst>
          </p:cNvPr>
          <p:cNvSpPr txBox="1">
            <a:spLocks/>
          </p:cNvSpPr>
          <p:nvPr/>
        </p:nvSpPr>
        <p:spPr>
          <a:xfrm>
            <a:off x="3671234" y="1529327"/>
            <a:ext cx="4690969" cy="51582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J. Citrin (GDM)</a:t>
            </a:r>
            <a:endParaRPr lang="en-US"/>
          </a:p>
          <a:p>
            <a:r>
              <a:rPr lang="en-GB"/>
              <a:t>A. Fernando (GDM)</a:t>
            </a:r>
          </a:p>
          <a:p>
            <a:r>
              <a:rPr lang="en-GB"/>
              <a:t>T. Norman (GDM)</a:t>
            </a:r>
          </a:p>
          <a:p>
            <a:r>
              <a:rPr lang="en-GB"/>
              <a:t>C. Siddle (UKAEA)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B3936B-C70B-484C-3F68-0D6AB3F8DB31}"/>
              </a:ext>
            </a:extLst>
          </p:cNvPr>
          <p:cNvSpPr txBox="1">
            <a:spLocks/>
          </p:cNvSpPr>
          <p:nvPr/>
        </p:nvSpPr>
        <p:spPr>
          <a:xfrm>
            <a:off x="7406282" y="1479359"/>
            <a:ext cx="4690969" cy="51582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/>
              <a:t>High fidelity GK surrogates:</a:t>
            </a:r>
            <a:endParaRPr lang="en-US" b="1"/>
          </a:p>
          <a:p>
            <a:r>
              <a:rPr lang="en-GB"/>
              <a:t>G. Galletti (JKU Linz)</a:t>
            </a:r>
            <a:endParaRPr lang="en-US"/>
          </a:p>
          <a:p>
            <a:r>
              <a:rPr lang="en-GB"/>
              <a:t>F. </a:t>
            </a:r>
            <a:r>
              <a:rPr lang="en-GB" err="1"/>
              <a:t>Paischer</a:t>
            </a:r>
            <a:r>
              <a:rPr lang="en-GB"/>
              <a:t> (JKU Linz)</a:t>
            </a:r>
          </a:p>
          <a:p>
            <a:r>
              <a:rPr lang="en-GB"/>
              <a:t>G. Gutenbrunner (JKU Linz)</a:t>
            </a:r>
            <a:endParaRPr lang="en-US"/>
          </a:p>
          <a:p>
            <a:r>
              <a:rPr lang="en-GB"/>
              <a:t>J. Brandstetter (JKU Linz)</a:t>
            </a:r>
            <a:endParaRPr lang="en-US"/>
          </a:p>
          <a:p>
            <a:r>
              <a:rPr lang="en-GB"/>
              <a:t>P. Setinek (JKU Linz)</a:t>
            </a:r>
            <a:endParaRPr lang="en-US"/>
          </a:p>
          <a:p>
            <a:r>
              <a:rPr lang="en-GB"/>
              <a:t>W. Hornsby (UKAEA)</a:t>
            </a:r>
          </a:p>
          <a:p>
            <a:r>
              <a:rPr lang="en-GB"/>
              <a:t>N. Carey (UKAEA)</a:t>
            </a:r>
          </a:p>
          <a:p>
            <a:r>
              <a:rPr lang="en-GB"/>
              <a:t>S. Pamela (UKAEA)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27F30-FA4C-0107-D2B0-60DA811B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F14B79-5AE6-C70C-EA63-D7645E67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 WEST #57757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30FE4-0E20-9597-DD59-3CBC3DDD0A3B}"/>
              </a:ext>
            </a:extLst>
          </p:cNvPr>
          <p:cNvSpPr txBox="1"/>
          <p:nvPr/>
        </p:nvSpPr>
        <p:spPr>
          <a:xfrm>
            <a:off x="485390" y="5362053"/>
            <a:ext cx="114688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Note: density feedback, TGLFRHOMIN=0.3</a:t>
            </a:r>
          </a:p>
          <a:p>
            <a:pPr marL="285750" indent="-285750">
              <a:buFont typeface="Calibri"/>
              <a:buChar char="-"/>
            </a:pPr>
            <a:r>
              <a:rPr lang="en-GB"/>
              <a:t>Speedup WIP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6BD32-9DA7-89B1-A4B2-53E1149C0CBD}"/>
              </a:ext>
            </a:extLst>
          </p:cNvPr>
          <p:cNvSpPr txBox="1"/>
          <p:nvPr/>
        </p:nvSpPr>
        <p:spPr>
          <a:xfrm>
            <a:off x="8719867" y="62865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E. Vergnaud, T. Brown, GDM</a:t>
            </a:r>
          </a:p>
          <a:p>
            <a:pPr algn="ctr"/>
            <a:endParaRPr lang="en-GB"/>
          </a:p>
        </p:txBody>
      </p:sp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BED4F717-2BD2-025A-0E3B-6F660F14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984"/>
            <a:ext cx="12192000" cy="378667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08E022-4525-D02F-0EF8-F607EF8B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593142"/>
              </p:ext>
            </p:extLst>
          </p:nvPr>
        </p:nvGraphicFramePr>
        <p:xfrm>
          <a:off x="8190349" y="668461"/>
          <a:ext cx="3768261" cy="75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87">
                  <a:extLst>
                    <a:ext uri="{9D8B030D-6E8A-4147-A177-3AD203B41FA5}">
                      <a16:colId xmlns:a16="http://schemas.microsoft.com/office/drawing/2014/main" val="1942947306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2422617754"/>
                    </a:ext>
                  </a:extLst>
                </a:gridCol>
                <a:gridCol w="1256087">
                  <a:extLst>
                    <a:ext uri="{9D8B030D-6E8A-4147-A177-3AD203B41FA5}">
                      <a16:colId xmlns:a16="http://schemas.microsoft.com/office/drawing/2014/main" val="1623839409"/>
                    </a:ext>
                  </a:extLst>
                </a:gridCol>
              </a:tblGrid>
              <a:tr h="386170">
                <a:tc>
                  <a:txBody>
                    <a:bodyPr/>
                    <a:lstStyle/>
                    <a:p>
                      <a:r>
                        <a:rPr lang="en-GB"/>
                        <a:t>RRMS </a:t>
                      </a:r>
                      <a:r>
                        <a:rPr lang="en-GB" err="1"/>
                        <a:t>T</a:t>
                      </a:r>
                      <a:r>
                        <a:rPr lang="en-GB" baseline="-25000" err="1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T</a:t>
                      </a:r>
                      <a:r>
                        <a:rPr lang="en-GB" baseline="-250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RRMS n</a:t>
                      </a:r>
                      <a:r>
                        <a:rPr lang="en-GB" baseline="-2500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327604"/>
                  </a:ext>
                </a:extLst>
              </a:tr>
              <a:tr h="349739">
                <a:tc>
                  <a:txBody>
                    <a:bodyPr/>
                    <a:lstStyle/>
                    <a:p>
                      <a:r>
                        <a:rPr lang="en-GB"/>
                        <a:t>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83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104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FBEE9-9A77-B755-03D7-D37B4C947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1343D3-238E-71B2-96CE-281A9F15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Validation: WEST #57757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169CC-FF62-BCC6-E902-83E8133EF789}"/>
              </a:ext>
            </a:extLst>
          </p:cNvPr>
          <p:cNvSpPr txBox="1"/>
          <p:nvPr/>
        </p:nvSpPr>
        <p:spPr>
          <a:xfrm>
            <a:off x="1322871" y="5333298"/>
            <a:ext cx="114688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TGLFNN vs TGLF-ES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CEAC0-4805-EAFF-EB79-E48835C4F1AB}"/>
              </a:ext>
            </a:extLst>
          </p:cNvPr>
          <p:cNvSpPr txBox="1"/>
          <p:nvPr/>
        </p:nvSpPr>
        <p:spPr>
          <a:xfrm>
            <a:off x="8719867" y="62865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E. Vergnaud, T. Brown, GDM</a:t>
            </a:r>
          </a:p>
          <a:p>
            <a:pPr algn="ctr"/>
            <a:endParaRPr lang="en-GB"/>
          </a:p>
        </p:txBody>
      </p:sp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41EFB887-3A97-91EC-D672-7DD9AF6BC4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9" r="67679" b="95"/>
          <a:stretch>
            <a:fillRect/>
          </a:stretch>
        </p:blipFill>
        <p:spPr>
          <a:xfrm>
            <a:off x="0" y="1400710"/>
            <a:ext cx="3940565" cy="3768365"/>
          </a:xfrm>
          <a:prstGeom prst="rect">
            <a:avLst/>
          </a:prstGeom>
        </p:spPr>
      </p:pic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377D17DE-AF39-3E85-1397-A6BA26874E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8" r="67099" b="-2237"/>
          <a:stretch>
            <a:fillRect/>
          </a:stretch>
        </p:blipFill>
        <p:spPr>
          <a:xfrm>
            <a:off x="4855951" y="1324322"/>
            <a:ext cx="3116300" cy="3752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AC239D-C37E-B824-5414-D91339DE7024}"/>
              </a:ext>
            </a:extLst>
          </p:cNvPr>
          <p:cNvSpPr txBox="1"/>
          <p:nvPr/>
        </p:nvSpPr>
        <p:spPr>
          <a:xfrm>
            <a:off x="5738532" y="5189629"/>
            <a:ext cx="2335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TGLFNN vs TGLF w BPERP=True</a:t>
            </a:r>
          </a:p>
        </p:txBody>
      </p:sp>
    </p:spTree>
    <p:extLst>
      <p:ext uri="{BB962C8B-B14F-4D97-AF65-F5344CB8AC3E}">
        <p14:creationId xmlns:p14="http://schemas.microsoft.com/office/powerpoint/2010/main" val="2350610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1C2984-03C0-5DF4-CA91-B92250E3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800569"/>
            <a:ext cx="11465690" cy="4491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/>
              <a:t>NNs are great but not perfect. How to include them practically in large-scale validation?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TGLFNN can provide their own uncertainty about flux prediction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High NN uncertainty should trigger fallback to TGLF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Speed-accuracy </a:t>
            </a:r>
            <a:r>
              <a:rPr lang="en-GB" err="1"/>
              <a:t>tradeoff</a:t>
            </a:r>
            <a:r>
              <a:rPr lang="en-GB"/>
              <a:t> calibration: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Define NN uncertainty threshold </a:t>
            </a:r>
            <a:endParaRPr lang="en-GB" sz="2200"/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Run TGLF and TGLFNN in JETTO on some validation shots</a:t>
            </a:r>
            <a:endParaRPr lang="en-GB" sz="2200"/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Compute RRMSE between TGLF and TGLFNN runs</a:t>
            </a:r>
            <a:endParaRPr lang="en-GB" sz="2200"/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Scan uncertainty threshold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Inspired by A. Kit's EPS 2025 similar work with ASTRA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Looking for volunteers!</a:t>
            </a:r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821913-E376-2FA5-CF68-A0FB336F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Practical next steps for large scale validation</a:t>
            </a:r>
            <a:endParaRPr lang="en-US"/>
          </a:p>
        </p:txBody>
      </p:sp>
      <p:pic>
        <p:nvPicPr>
          <p:cNvPr id="4" name="Picture 3" descr="A red line drawn on a white background&#10;&#10;AI-generated content may be incorrect.">
            <a:extLst>
              <a:ext uri="{FF2B5EF4-FFF2-40B4-BE49-F238E27FC236}">
                <a16:creationId xmlns:a16="http://schemas.microsoft.com/office/drawing/2014/main" id="{7719C42C-16C1-5221-6EEB-F10ECB45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116" y="4045340"/>
            <a:ext cx="3592004" cy="2462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2ACE1-6006-DB7F-7B09-B7B41D74136B}"/>
              </a:ext>
            </a:extLst>
          </p:cNvPr>
          <p:cNvSpPr txBox="1"/>
          <p:nvPr/>
        </p:nvSpPr>
        <p:spPr>
          <a:xfrm rot="16200000">
            <a:off x="5942169" y="4417446"/>
            <a:ext cx="42231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Profile RRMS(TGLF-TGLFNN)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A17C3-925E-30B9-B14A-FEB4750361FA}"/>
              </a:ext>
            </a:extLst>
          </p:cNvPr>
          <p:cNvSpPr txBox="1"/>
          <p:nvPr/>
        </p:nvSpPr>
        <p:spPr>
          <a:xfrm>
            <a:off x="8623273" y="6310081"/>
            <a:ext cx="29123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NN uncertainty threshold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6E5F3-D5BD-85C4-0B34-CA54804AD703}"/>
              </a:ext>
            </a:extLst>
          </p:cNvPr>
          <p:cNvSpPr txBox="1"/>
          <p:nvPr/>
        </p:nvSpPr>
        <p:spPr>
          <a:xfrm>
            <a:off x="9173861" y="3041296"/>
            <a:ext cx="26620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Higher acceptable uncertainty = more NN calls, fewer TGLF calls, worse performance, higher speed</a:t>
            </a:r>
          </a:p>
        </p:txBody>
      </p:sp>
    </p:spTree>
    <p:extLst>
      <p:ext uri="{BB962C8B-B14F-4D97-AF65-F5344CB8AC3E}">
        <p14:creationId xmlns:p14="http://schemas.microsoft.com/office/powerpoint/2010/main" val="3808481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E70F35-7BBA-7CCC-F73B-15CDCFC11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53150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TGLFNN ES, SAT2, pure D plasma developed</a:t>
            </a:r>
          </a:p>
          <a:p>
            <a:r>
              <a:rPr lang="en-GB"/>
              <a:t>Instructions on how to use provided – please follow these to avoid surprises</a:t>
            </a:r>
          </a:p>
          <a:p>
            <a:r>
              <a:rPr lang="en-GB"/>
              <a:t>Validation on 6 scenarios for </a:t>
            </a:r>
            <a:r>
              <a:rPr lang="en-GB" sz="2200"/>
              <a:t>TGLF and TGLFNN in JETTO 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 sub-10% profile RRMS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100-200x speedup factors</a:t>
            </a:r>
          </a:p>
          <a:p>
            <a:r>
              <a:rPr lang="en-GB"/>
              <a:t>TORAX: broadly similar to JETTO but exact numbers WIP</a:t>
            </a:r>
          </a:p>
          <a:p>
            <a:endParaRPr lang="en-GB"/>
          </a:p>
          <a:p>
            <a:r>
              <a:rPr lang="en-GB"/>
              <a:t>Upcoming features: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/>
              <a:t>EM effects are important and should be included in the training set of the NN</a:t>
            </a:r>
            <a:endParaRPr lang="en-US" sz="2000"/>
          </a:p>
          <a:p>
            <a:pPr lvl="2">
              <a:buFont typeface="Wingdings" panose="020B0604020202020204" pitchFamily="34" charset="0"/>
              <a:buChar char="§"/>
            </a:pPr>
            <a:r>
              <a:rPr lang="en-GB" sz="1800"/>
              <a:t>But current version of TGLFNN doesn't support EM. Do not compare it to EM TGLF!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/>
              <a:t>Harvest TGLF simulations from JETTO runs to retrain TGLFNN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 sz="1800"/>
              <a:t>Expand training space in relevant directions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2000"/>
              <a:t>More species --&gt; curse of dimensionality, WIP</a:t>
            </a:r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812B41-8638-F6B4-388D-566140AA1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TGLFNN summary</a:t>
            </a:r>
          </a:p>
        </p:txBody>
      </p:sp>
    </p:spTree>
    <p:extLst>
      <p:ext uri="{BB962C8B-B14F-4D97-AF65-F5344CB8AC3E}">
        <p14:creationId xmlns:p14="http://schemas.microsoft.com/office/powerpoint/2010/main" val="136796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C11407-4744-EB8D-BAF6-DCB45EF1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Beyond TGLFNN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DFDEBD-40C3-ED7B-ACFD-5367D99C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512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816FA-9676-4DD8-D434-4D0DF9031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C0B5-4B3D-8217-9DA8-BAF2E670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ptos Black"/>
              </a:rPr>
              <a:t>Turbulent  transport   fidelity  ladder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BC23-DE0C-7F3B-2F43-355251F5A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8" y="1714306"/>
            <a:ext cx="7385829" cy="483344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GB" u="sng"/>
              <a:t>Bohm / Gyro-Bohm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Extremely fast (analytic)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Large simulation sweeps (e.g., </a:t>
            </a:r>
            <a:r>
              <a:rPr lang="en-GB" sz="2100"/>
              <a:t>E. Tholerus's STEP flat top paper)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Not so reliable</a:t>
            </a:r>
          </a:p>
          <a:p>
            <a:r>
              <a:rPr lang="en-GB" b="1" u="sng">
                <a:solidFill>
                  <a:srgbClr val="FF0000"/>
                </a:solidFill>
              </a:rPr>
              <a:t>TGLFNN</a:t>
            </a:r>
          </a:p>
          <a:p>
            <a:r>
              <a:rPr lang="en-GB" u="sng"/>
              <a:t>Reduced Quasilinear (e.g., TGLF, </a:t>
            </a:r>
            <a:r>
              <a:rPr lang="en-GB" u="sng" err="1"/>
              <a:t>QuaLiKiz</a:t>
            </a:r>
            <a:r>
              <a:rPr lang="en-GB" u="sng"/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1-10s per run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Routinely used for design and validated on several experiments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Large-scale validation and high-throughput scenario optimisation out of reach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r>
              <a:rPr lang="en-GB" u="sng"/>
              <a:t>Linear GK + Sat rule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~100-1000s per run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Higher fidelity than TGLF/QLK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Used in some cases (not in JETTO to my knowledge)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r>
              <a:rPr lang="en-GB" b="1" u="sng"/>
              <a:t>Nonlinear GK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~10</a:t>
            </a:r>
            <a:r>
              <a:rPr lang="en-GB" baseline="30000"/>
              <a:t>5</a:t>
            </a:r>
            <a:r>
              <a:rPr lang="en-GB"/>
              <a:t> –10</a:t>
            </a:r>
            <a:r>
              <a:rPr lang="en-GB" baseline="30000"/>
              <a:t>7</a:t>
            </a:r>
            <a:r>
              <a:rPr lang="en-GB"/>
              <a:t> 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Used very occasionally (not in JETTO to my knowledge)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E.g., GENE-TANGO, PORTALS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3032A3DB-EBDE-2C2F-5E59-46B610108F6E}"/>
              </a:ext>
            </a:extLst>
          </p:cNvPr>
          <p:cNvSpPr/>
          <p:nvPr/>
        </p:nvSpPr>
        <p:spPr>
          <a:xfrm>
            <a:off x="7641777" y="2048791"/>
            <a:ext cx="530896" cy="37390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50D9CF80-EB7A-6498-F9CE-E7326458208E}"/>
              </a:ext>
            </a:extLst>
          </p:cNvPr>
          <p:cNvSpPr/>
          <p:nvPr/>
        </p:nvSpPr>
        <p:spPr>
          <a:xfrm rot="10800000">
            <a:off x="8730861" y="2160215"/>
            <a:ext cx="530896" cy="3739027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9122E-11E6-4B0C-1DFF-D888FABD08E0}"/>
              </a:ext>
            </a:extLst>
          </p:cNvPr>
          <p:cNvSpPr txBox="1"/>
          <p:nvPr/>
        </p:nvSpPr>
        <p:spPr>
          <a:xfrm>
            <a:off x="7546362" y="1713555"/>
            <a:ext cx="8494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/>
              <a:t>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1C8B8-B6EC-57C3-6606-CD15045863F1}"/>
              </a:ext>
            </a:extLst>
          </p:cNvPr>
          <p:cNvSpPr txBox="1"/>
          <p:nvPr/>
        </p:nvSpPr>
        <p:spPr>
          <a:xfrm>
            <a:off x="8595910" y="1713555"/>
            <a:ext cx="1075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/>
              <a:t>Accuracy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798E4-6BED-5D46-7186-D0C5B4F143BE}"/>
              </a:ext>
            </a:extLst>
          </p:cNvPr>
          <p:cNvSpPr txBox="1"/>
          <p:nvPr/>
        </p:nvSpPr>
        <p:spPr>
          <a:xfrm>
            <a:off x="9395604" y="3317575"/>
            <a:ext cx="26741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Ideally, we want nonlinear GK in ~</a:t>
            </a:r>
            <a:r>
              <a:rPr lang="en-GB" b="1" err="1">
                <a:solidFill>
                  <a:srgbClr val="FF0000"/>
                </a:solidFill>
              </a:rPr>
              <a:t>ms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91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220EEE-1C76-703D-C2BB-8DB83B310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714305"/>
            <a:ext cx="6534257" cy="44919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TGLFNN makes a simple regression on fluxes</a:t>
            </a:r>
          </a:p>
          <a:p>
            <a:endParaRPr lang="en-GB"/>
          </a:p>
          <a:p>
            <a:r>
              <a:rPr lang="en-GB"/>
              <a:t>Nonlinear GK data: rich information about turbulence</a:t>
            </a:r>
            <a:endParaRPr lang="en-US"/>
          </a:p>
          <a:p>
            <a:endParaRPr lang="en-GB"/>
          </a:p>
          <a:p>
            <a:r>
              <a:rPr lang="en-GB"/>
              <a:t>More information than just input--&gt;flux relationship</a:t>
            </a:r>
          </a:p>
          <a:p>
            <a:endParaRPr lang="en-GB"/>
          </a:p>
          <a:p>
            <a:r>
              <a:rPr lang="en-GB"/>
              <a:t>Each time slice of a simulation can be used: a lot of data to fill the space!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A72AF9-6334-733B-9A67-E521EAD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Nonlinear GK data</a:t>
            </a:r>
            <a:endParaRPr lang="en-US">
              <a:latin typeface="Arial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009F3-271D-2FDD-FAD8-CA600B0A7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854" y="2080491"/>
            <a:ext cx="4400910" cy="2477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5ADAE-1F54-21CE-F0EB-B9E98E6351CD}"/>
              </a:ext>
            </a:extLst>
          </p:cNvPr>
          <p:cNvSpPr txBox="1"/>
          <p:nvPr/>
        </p:nvSpPr>
        <p:spPr>
          <a:xfrm>
            <a:off x="7669087" y="4684495"/>
            <a:ext cx="290504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i="1">
                <a:ea typeface="Calibri"/>
                <a:cs typeface="Calibri"/>
              </a:rPr>
              <a:t>Volume render of nonlinear GKW simulation</a:t>
            </a:r>
            <a:endParaRPr lang="en-US" sz="1400">
              <a:ea typeface="Calibri"/>
              <a:cs typeface="Calibri"/>
            </a:endParaRPr>
          </a:p>
          <a:p>
            <a:pPr algn="ctr"/>
            <a:r>
              <a:rPr lang="en-GB" sz="1600" i="1">
                <a:ea typeface="Calibri"/>
                <a:cs typeface="Calibri"/>
              </a:rPr>
              <a:t> </a:t>
            </a:r>
            <a:r>
              <a:rPr lang="en-GB" sz="1600">
                <a:ea typeface="Calibri"/>
                <a:cs typeface="Calibri"/>
              </a:rPr>
              <a:t>[</a:t>
            </a:r>
            <a:r>
              <a:rPr lang="en-GB" sz="1400">
                <a:ea typeface="Calibri"/>
                <a:cs typeface="Calibri"/>
              </a:rPr>
              <a:t>Courtesy of Rui Costa]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84468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6DA582-B755-9946-4D31-A59D45378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714305"/>
            <a:ext cx="11465690" cy="44919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/>
              <a:t>Adiabatic electrons </a:t>
            </a:r>
            <a:r>
              <a:rPr lang="en-GB" sz="2600"/>
              <a:t>GA std case </a:t>
            </a:r>
            <a:r>
              <a:rPr lang="en-GB"/>
              <a:t>(~cheap)</a:t>
            </a:r>
          </a:p>
          <a:p>
            <a:endParaRPr lang="en-GB"/>
          </a:p>
          <a:p>
            <a:r>
              <a:rPr lang="en-GB"/>
              <a:t>Very driven ITG</a:t>
            </a:r>
          </a:p>
          <a:p>
            <a:endParaRPr lang="en-GB"/>
          </a:p>
          <a:p>
            <a:r>
              <a:rPr lang="en-GB"/>
              <a:t>Only 4 dimensions</a:t>
            </a:r>
          </a:p>
          <a:p>
            <a:endParaRPr lang="en-GB"/>
          </a:p>
          <a:p>
            <a:r>
              <a:rPr lang="en-GB"/>
              <a:t>GKW code</a:t>
            </a:r>
          </a:p>
          <a:p>
            <a:endParaRPr lang="en-GB"/>
          </a:p>
          <a:p>
            <a:r>
              <a:rPr lang="en-GB"/>
              <a:t>241 simulations (~20k </a:t>
            </a:r>
            <a:r>
              <a:rPr lang="en-GB" err="1"/>
              <a:t>CPUh</a:t>
            </a:r>
            <a:r>
              <a:rPr lang="en-GB"/>
              <a:t>)</a:t>
            </a:r>
          </a:p>
          <a:p>
            <a:endParaRPr lang="en-GB"/>
          </a:p>
          <a:p>
            <a:r>
              <a:rPr lang="en-GB"/>
              <a:t>We store the 5D snapshots along simulation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D63E82-C9AE-63A0-7C30-276222A2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Proof of concept</a:t>
            </a:r>
            <a:endParaRPr lang="en-US">
              <a:latin typeface="Arial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44567-B52C-B3D9-D74F-8A5752437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277" y="1301151"/>
            <a:ext cx="5712447" cy="52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7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018149-D2A3-95CB-3137-453ECB87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Nonlinear GK surrogate models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EBC1B78-3930-2D7F-FC8F-E0346406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87873" y="4101052"/>
            <a:ext cx="5362575" cy="187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4F8E68-B545-BD04-BF26-887248763E5B}"/>
              </a:ext>
            </a:extLst>
          </p:cNvPr>
          <p:cNvSpPr txBox="1"/>
          <p:nvPr/>
        </p:nvSpPr>
        <p:spPr>
          <a:xfrm>
            <a:off x="6984132" y="6025527"/>
            <a:ext cx="52634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Predicted spectrum (left) and zonal flow (right)</a:t>
            </a:r>
          </a:p>
        </p:txBody>
      </p:sp>
      <p:pic>
        <p:nvPicPr>
          <p:cNvPr id="8" name="Picture 7" descr="A black and white text with black text&#10;&#10;AI-generated content may be incorrect.">
            <a:extLst>
              <a:ext uri="{FF2B5EF4-FFF2-40B4-BE49-F238E27FC236}">
                <a16:creationId xmlns:a16="http://schemas.microsoft.com/office/drawing/2014/main" id="{0E852500-028A-6ECC-26CF-04C041FB76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5"/>
          <a:stretch>
            <a:fillRect/>
          </a:stretch>
        </p:blipFill>
        <p:spPr>
          <a:xfrm>
            <a:off x="6717192" y="1288122"/>
            <a:ext cx="4371975" cy="233000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E76B5AB-DB4F-83A8-DC9B-8C86AFD4E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650" y="1466296"/>
            <a:ext cx="6534256" cy="34316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b="1" err="1"/>
              <a:t>GyroSwin</a:t>
            </a:r>
            <a:r>
              <a:rPr lang="en-GB"/>
              <a:t>: NN that learns in 5D and replaces time dependent simulation </a:t>
            </a:r>
          </a:p>
          <a:p>
            <a:endParaRPr lang="en-GB"/>
          </a:p>
          <a:p>
            <a:r>
              <a:rPr lang="en-GB"/>
              <a:t>input parameters +initial condition --&gt; 5D(t)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Zonal flows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Velocity space structure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Phi fluctuations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Flux 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r>
              <a:rPr lang="en-GB"/>
              <a:t>From 2h on 76 cores --&gt; ~200ms</a:t>
            </a:r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B2FC7F7-4E92-BB69-B148-BAEBD8935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809130"/>
              </p:ext>
            </p:extLst>
          </p:nvPr>
        </p:nvGraphicFramePr>
        <p:xfrm>
          <a:off x="398971" y="5351972"/>
          <a:ext cx="568768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536">
                  <a:extLst>
                    <a:ext uri="{9D8B030D-6E8A-4147-A177-3AD203B41FA5}">
                      <a16:colId xmlns:a16="http://schemas.microsoft.com/office/drawing/2014/main" val="2740386625"/>
                    </a:ext>
                  </a:extLst>
                </a:gridCol>
                <a:gridCol w="1137536">
                  <a:extLst>
                    <a:ext uri="{9D8B030D-6E8A-4147-A177-3AD203B41FA5}">
                      <a16:colId xmlns:a16="http://schemas.microsoft.com/office/drawing/2014/main" val="2361906640"/>
                    </a:ext>
                  </a:extLst>
                </a:gridCol>
                <a:gridCol w="1137536">
                  <a:extLst>
                    <a:ext uri="{9D8B030D-6E8A-4147-A177-3AD203B41FA5}">
                      <a16:colId xmlns:a16="http://schemas.microsoft.com/office/drawing/2014/main" val="2882591614"/>
                    </a:ext>
                  </a:extLst>
                </a:gridCol>
                <a:gridCol w="1137536">
                  <a:extLst>
                    <a:ext uri="{9D8B030D-6E8A-4147-A177-3AD203B41FA5}">
                      <a16:colId xmlns:a16="http://schemas.microsoft.com/office/drawing/2014/main" val="1758632474"/>
                    </a:ext>
                  </a:extLst>
                </a:gridCol>
                <a:gridCol w="1137536">
                  <a:extLst>
                    <a:ext uri="{9D8B030D-6E8A-4147-A177-3AD203B41FA5}">
                      <a16:colId xmlns:a16="http://schemas.microsoft.com/office/drawing/2014/main" val="2145061629"/>
                    </a:ext>
                  </a:extLst>
                </a:gridCol>
              </a:tblGrid>
              <a:tr h="704814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/>
                        <a:t>Linear GK + </a:t>
                      </a:r>
                      <a:r>
                        <a:rPr lang="en-GB" sz="1400" err="1"/>
                        <a:t>QuaLiKiz</a:t>
                      </a:r>
                      <a:r>
                        <a:rPr lang="en-GB" sz="1400"/>
                        <a:t> sat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MLP (~TGLFNN)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Gaussian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err="1"/>
                        <a:t>GyroSwin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867737"/>
                  </a:ext>
                </a:extLst>
              </a:tr>
              <a:tr h="325298">
                <a:tc>
                  <a:txBody>
                    <a:bodyPr/>
                    <a:lstStyle/>
                    <a:p>
                      <a:r>
                        <a:rPr lang="en-GB" sz="1400"/>
                        <a:t>q</a:t>
                      </a:r>
                      <a:r>
                        <a:rPr lang="en-GB" sz="1400" baseline="-25000"/>
                        <a:t>i</a:t>
                      </a:r>
                      <a:r>
                        <a:rPr lang="en-GB" sz="1400"/>
                        <a:t> RMSE [GB]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noProof="0"/>
                        <a:t>56.68 ± 14.09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noProof="0"/>
                        <a:t>49.54 ± 13.36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noProof="0"/>
                        <a:t>36.95 ± 9.24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latin typeface="Aptos"/>
                        </a:rPr>
                        <a:t>18.35 ± 1.56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986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6D470AD-E140-D564-611B-87A2C935FE4C}"/>
              </a:ext>
            </a:extLst>
          </p:cNvPr>
          <p:cNvSpPr/>
          <p:nvPr/>
        </p:nvSpPr>
        <p:spPr>
          <a:xfrm>
            <a:off x="190430" y="5241805"/>
            <a:ext cx="1334825" cy="826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36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93579E-7B31-D369-C727-AF34E4D38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933560"/>
            <a:ext cx="11465690" cy="44919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Demonstrated millisecond-capable surrogate models for nonlinear GK that improve on QLK saturation rule for adiabatic electron ITG (GA std case)</a:t>
            </a:r>
          </a:p>
          <a:p>
            <a:r>
              <a:rPr lang="en-GB"/>
              <a:t>Now moving to reactor-relevant space</a:t>
            </a:r>
          </a:p>
          <a:p>
            <a:endParaRPr lang="en-GB"/>
          </a:p>
          <a:p>
            <a:r>
              <a:rPr lang="en-GB"/>
              <a:t>JINTRAC integration </a:t>
            </a:r>
          </a:p>
          <a:p>
            <a:r>
              <a:rPr lang="en-GB"/>
              <a:t>TORAX integration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B2FC5F-8731-67A6-1ED6-404666B6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Outlook for high fidelity GK surrogates</a:t>
            </a:r>
          </a:p>
        </p:txBody>
      </p:sp>
    </p:spTree>
    <p:extLst>
      <p:ext uri="{BB962C8B-B14F-4D97-AF65-F5344CB8AC3E}">
        <p14:creationId xmlns:p14="http://schemas.microsoft.com/office/powerpoint/2010/main" val="4149403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13AF4F-5DE7-DB22-2D8B-07418644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03727"/>
            <a:ext cx="10018853" cy="1325563"/>
          </a:xfrm>
        </p:spPr>
        <p:txBody>
          <a:bodyPr anchor="ctr">
            <a:normAutofit/>
          </a:bodyPr>
          <a:lstStyle/>
          <a:p>
            <a:r>
              <a:rPr lang="en-GB">
                <a:latin typeface="Arial Black"/>
              </a:rPr>
              <a:t>Scaling law extrapolation is risky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BDEB6FD-63B6-2507-5A1E-76A3A2DA94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166868" y="1337014"/>
            <a:ext cx="4574285" cy="466904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296E9-0515-A620-5E94-02A98433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5482B25-261F-464E-BDD8-63296DE4D8A4}" type="slidenum">
              <a:rPr 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E81D63-D213-5187-4628-9D596BDB139C}"/>
              </a:ext>
            </a:extLst>
          </p:cNvPr>
          <p:cNvSpPr txBox="1"/>
          <p:nvPr/>
        </p:nvSpPr>
        <p:spPr>
          <a:xfrm>
            <a:off x="1011267" y="6017917"/>
            <a:ext cx="609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/>
              <a:t>ITER ,  1999 </a:t>
            </a:r>
            <a:r>
              <a:rPr lang="en-GB" i="1" err="1"/>
              <a:t>Nucl</a:t>
            </a:r>
            <a:r>
              <a:rPr lang="en-GB" i="1"/>
              <a:t>. Fusion 39 2175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8C126-5D37-54FE-D365-A146C7A7EF04}"/>
              </a:ext>
            </a:extLst>
          </p:cNvPr>
          <p:cNvSpPr txBox="1"/>
          <p:nvPr/>
        </p:nvSpPr>
        <p:spPr>
          <a:xfrm>
            <a:off x="4931443" y="1336753"/>
            <a:ext cx="651469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>
              <a:solidFill>
                <a:srgbClr val="131313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solidFill>
                  <a:srgbClr val="131313"/>
                </a:solidFill>
                <a:ea typeface="Calibri"/>
                <a:cs typeface="Calibri"/>
              </a:rPr>
              <a:t>Experimental scaling laws extrapolated to predict confinement in power plants –scale devices</a:t>
            </a:r>
          </a:p>
          <a:p>
            <a:pPr marL="285750" indent="-285750">
              <a:buFont typeface="Arial"/>
              <a:buChar char="•"/>
            </a:pPr>
            <a:endParaRPr lang="en-GB" sz="2000">
              <a:solidFill>
                <a:srgbClr val="131313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solidFill>
                  <a:srgbClr val="131313"/>
                </a:solidFill>
                <a:ea typeface="Calibri"/>
                <a:cs typeface="Calibri"/>
              </a:rPr>
              <a:t>Turbulence modelling is crucial </a:t>
            </a:r>
          </a:p>
          <a:p>
            <a:pPr marL="742950" lvl="1" indent="-285750">
              <a:buFont typeface="Courier New"/>
              <a:buChar char="o"/>
            </a:pPr>
            <a:r>
              <a:rPr lang="en-GB" sz="2000">
                <a:solidFill>
                  <a:srgbClr val="131313"/>
                </a:solidFill>
                <a:ea typeface="Calibri"/>
                <a:cs typeface="Calibri"/>
              </a:rPr>
              <a:t>Understand transport in current tokamaks</a:t>
            </a:r>
          </a:p>
          <a:p>
            <a:pPr marL="742950" lvl="1" indent="-285750">
              <a:buFont typeface="Courier New"/>
              <a:buChar char="o"/>
            </a:pPr>
            <a:r>
              <a:rPr lang="en-GB" sz="2000">
                <a:solidFill>
                  <a:srgbClr val="131313"/>
                </a:solidFill>
                <a:ea typeface="Calibri"/>
                <a:cs typeface="Calibri"/>
              </a:rPr>
              <a:t>Design a power plant with good confinement</a:t>
            </a:r>
          </a:p>
          <a:p>
            <a:pPr marL="285750" indent="-285750">
              <a:buFont typeface="Arial"/>
              <a:buChar char="•"/>
            </a:pPr>
            <a:endParaRPr lang="en-GB" sz="2000">
              <a:solidFill>
                <a:srgbClr val="131313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solidFill>
                  <a:srgbClr val="131313"/>
                </a:solidFill>
                <a:ea typeface="Calibri"/>
                <a:cs typeface="Calibri"/>
              </a:rPr>
              <a:t>Each plasma profile prediction may require </a:t>
            </a:r>
            <a:r>
              <a:rPr lang="en-GB" sz="2000" b="1">
                <a:solidFill>
                  <a:srgbClr val="131313"/>
                </a:solidFill>
                <a:ea typeface="Calibri"/>
                <a:cs typeface="Calibri"/>
              </a:rPr>
              <a:t>&gt;100-1000 turbulence simulations: </a:t>
            </a:r>
            <a:r>
              <a:rPr lang="en-GB" sz="2000" b="1">
                <a:solidFill>
                  <a:srgbClr val="C00000"/>
                </a:solidFill>
                <a:ea typeface="Calibri"/>
                <a:cs typeface="Calibri"/>
              </a:rPr>
              <a:t>impractically slow even at low fidelity</a:t>
            </a:r>
          </a:p>
          <a:p>
            <a:pPr marL="285750" indent="-285750">
              <a:buFont typeface="Arial"/>
              <a:buChar char="•"/>
            </a:pPr>
            <a:endParaRPr lang="en-GB" sz="2000">
              <a:solidFill>
                <a:srgbClr val="131313"/>
              </a:solidFill>
              <a:ea typeface="Calibri"/>
              <a:cs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101B92-8C92-FA24-F033-1121BC92C3FD}"/>
              </a:ext>
            </a:extLst>
          </p:cNvPr>
          <p:cNvCxnSpPr/>
          <p:nvPr/>
        </p:nvCxnSpPr>
        <p:spPr>
          <a:xfrm flipV="1">
            <a:off x="3276600" y="1724025"/>
            <a:ext cx="904875" cy="136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517CB8-AB80-7513-A86D-626EBE0E81EC}"/>
              </a:ext>
            </a:extLst>
          </p:cNvPr>
          <p:cNvSpPr txBox="1"/>
          <p:nvPr/>
        </p:nvSpPr>
        <p:spPr>
          <a:xfrm>
            <a:off x="1945397" y="1724025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Power plants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D51D11-2FD2-FCCF-EA0F-3690676A9C77}"/>
              </a:ext>
            </a:extLst>
          </p:cNvPr>
          <p:cNvCxnSpPr>
            <a:cxnSpLocks/>
          </p:cNvCxnSpPr>
          <p:nvPr/>
        </p:nvCxnSpPr>
        <p:spPr>
          <a:xfrm flipH="1" flipV="1">
            <a:off x="2848556" y="3878818"/>
            <a:ext cx="513769" cy="567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1987F9A-EB30-6D5F-26F8-A4CD50F2F8FF}"/>
              </a:ext>
            </a:extLst>
          </p:cNvPr>
          <p:cNvSpPr txBox="1"/>
          <p:nvPr/>
        </p:nvSpPr>
        <p:spPr>
          <a:xfrm>
            <a:off x="2454010" y="4542885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Today’s tokamaks</a:t>
            </a:r>
          </a:p>
        </p:txBody>
      </p:sp>
      <p:pic>
        <p:nvPicPr>
          <p:cNvPr id="20" name="Graphic 19" descr="Danger outline">
            <a:extLst>
              <a:ext uri="{FF2B5EF4-FFF2-40B4-BE49-F238E27FC236}">
                <a16:creationId xmlns:a16="http://schemas.microsoft.com/office/drawing/2014/main" id="{EAB8C2E4-BB3C-7EEF-E939-0F4640D0AA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834" y="1459399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81F0B-A96D-26BC-2713-CD49091D6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229A-01E1-78CB-3D80-B67688F4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ptos Black"/>
              </a:rPr>
              <a:t>Turbulent  transport   fidelity  ladder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69564-172C-96B1-570D-E75A50ED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8" y="1714306"/>
            <a:ext cx="7385829" cy="483344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GB" u="sng"/>
              <a:t>Bohm / Gyro-Bohm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Extremely fast (analytic)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Large simulation sweeps (e.g., E. Tholerus's STEP flat top paper)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Not so reliable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r>
              <a:rPr lang="en-GB" b="1" u="sng"/>
              <a:t>Reduced Quasilinear (e.g., TGLF, </a:t>
            </a:r>
            <a:r>
              <a:rPr lang="en-GB" b="1" u="sng" err="1"/>
              <a:t>QuaLiKiz</a:t>
            </a:r>
            <a:r>
              <a:rPr lang="en-GB" b="1" u="sng"/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1-10s per run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Routinely used for design and validated on several experiments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Large-scale validation and high-throughput scenario optimisation out of reach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r>
              <a:rPr lang="en-GB" u="sng"/>
              <a:t>Linear GK + Sat rule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~100-1000s per run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Higher fidelity than TGLF/QLK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Used in some cases (not in JETTO to my knowledge)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r>
              <a:rPr lang="en-GB" u="sng"/>
              <a:t>Nonlinear GK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~10</a:t>
            </a:r>
            <a:r>
              <a:rPr lang="en-GB" baseline="30000"/>
              <a:t>5</a:t>
            </a:r>
            <a:r>
              <a:rPr lang="en-GB"/>
              <a:t> –10</a:t>
            </a:r>
            <a:r>
              <a:rPr lang="en-GB" baseline="30000"/>
              <a:t>7</a:t>
            </a:r>
            <a:r>
              <a:rPr lang="en-GB"/>
              <a:t> 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Used very occasionally in integrated models (not in JETTO to my knowledge)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E.g., PORTALS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9BC013DD-EDE7-5462-F3DF-090F75CF809C}"/>
              </a:ext>
            </a:extLst>
          </p:cNvPr>
          <p:cNvSpPr/>
          <p:nvPr/>
        </p:nvSpPr>
        <p:spPr>
          <a:xfrm>
            <a:off x="7641777" y="2048791"/>
            <a:ext cx="530896" cy="373902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C594196-26C8-B52F-3CE6-EBF0387842F3}"/>
              </a:ext>
            </a:extLst>
          </p:cNvPr>
          <p:cNvSpPr/>
          <p:nvPr/>
        </p:nvSpPr>
        <p:spPr>
          <a:xfrm rot="10800000">
            <a:off x="8730861" y="2160215"/>
            <a:ext cx="530896" cy="3739027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D3D7D-9332-7E45-8C53-7403574A7D61}"/>
              </a:ext>
            </a:extLst>
          </p:cNvPr>
          <p:cNvSpPr txBox="1"/>
          <p:nvPr/>
        </p:nvSpPr>
        <p:spPr>
          <a:xfrm>
            <a:off x="7546362" y="1713555"/>
            <a:ext cx="8494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/>
              <a:t>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8591F-3169-096C-57FC-5CB8D6A1EF92}"/>
              </a:ext>
            </a:extLst>
          </p:cNvPr>
          <p:cNvSpPr txBox="1"/>
          <p:nvPr/>
        </p:nvSpPr>
        <p:spPr>
          <a:xfrm>
            <a:off x="8595910" y="1713555"/>
            <a:ext cx="1075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/>
              <a:t>Accuracy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ADB84-B707-ED5C-1717-8DCDC2896CDE}"/>
              </a:ext>
            </a:extLst>
          </p:cNvPr>
          <p:cNvSpPr txBox="1"/>
          <p:nvPr/>
        </p:nvSpPr>
        <p:spPr>
          <a:xfrm>
            <a:off x="9366850" y="3382273"/>
            <a:ext cx="2674190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</a:rPr>
              <a:t>TGLFNN: TGLF prediction in ~</a:t>
            </a:r>
            <a:r>
              <a:rPr lang="en-GB" b="1" err="1">
                <a:solidFill>
                  <a:srgbClr val="FF0000"/>
                </a:solidFill>
              </a:rPr>
              <a:t>ms</a:t>
            </a:r>
            <a:endParaRPr lang="en-US" b="1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33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9BB96-7560-96F7-3D54-504FA1AB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</a:rPr>
              <a:t>Surrogate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8937D-30F8-5AA1-5E87-D49EF885F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04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296EA-E406-FB08-172B-6937B9D9A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8FBE67-AF1B-588F-F9F6-8A86A091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8" y="-625298"/>
            <a:ext cx="11599081" cy="2737822"/>
          </a:xfrm>
        </p:spPr>
        <p:txBody>
          <a:bodyPr>
            <a:normAutofit/>
          </a:bodyPr>
          <a:lstStyle/>
          <a:p>
            <a:r>
              <a:rPr lang="en-GB">
                <a:latin typeface="Arial Black"/>
              </a:rPr>
              <a:t>Modelling and design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C389A-FFF9-059D-F9A0-AEBB43884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8006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88A3A5-1CF9-F661-00E6-57A34E81C501}"/>
              </a:ext>
            </a:extLst>
          </p:cNvPr>
          <p:cNvSpPr txBox="1"/>
          <p:nvPr/>
        </p:nvSpPr>
        <p:spPr>
          <a:xfrm>
            <a:off x="429738" y="1587445"/>
            <a:ext cx="5929573" cy="62786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rgbClr val="C00000"/>
                </a:solidFill>
                <a:ea typeface="Calibri"/>
                <a:cs typeface="Calibri"/>
              </a:rPr>
              <a:t>Traditional simulation </a:t>
            </a:r>
            <a:r>
              <a:rPr lang="en-GB" sz="2400">
                <a:ea typeface="Calibri"/>
                <a:cs typeface="Calibri"/>
              </a:rPr>
              <a:t>workflow</a:t>
            </a:r>
            <a:r>
              <a:rPr lang="en-GB">
                <a:ea typeface="Calibri"/>
                <a:cs typeface="Calibri"/>
              </a:rPr>
              <a:t>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Calibri"/>
                <a:cs typeface="Calibri"/>
              </a:rPr>
              <a:t>Turbulence model in a transport solver is called many times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Calibri"/>
                <a:cs typeface="Calibri"/>
              </a:rPr>
              <a:t>Not possible with higher fidelity turbulence codes</a:t>
            </a: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Calibri"/>
                <a:cs typeface="Calibri"/>
              </a:rPr>
              <a:t>New quantitative answer = new solve</a:t>
            </a: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Calibri"/>
                <a:cs typeface="Calibri"/>
              </a:rPr>
              <a:t>Data is not reused : users  need to wait on potentially similar turbulence calculations again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</p:txBody>
      </p:sp>
      <p:pic>
        <p:nvPicPr>
          <p:cNvPr id="22" name="Graphic 21" descr="Network diagram outline">
            <a:extLst>
              <a:ext uri="{FF2B5EF4-FFF2-40B4-BE49-F238E27FC236}">
                <a16:creationId xmlns:a16="http://schemas.microsoft.com/office/drawing/2014/main" id="{360F4BB7-D4BA-DCE8-765D-9E0241C586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12979" y="3342017"/>
            <a:ext cx="914400" cy="9144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7A1CCC0-CA2D-6DAE-C643-D220ADC6063A}"/>
              </a:ext>
            </a:extLst>
          </p:cNvPr>
          <p:cNvGrpSpPr/>
          <p:nvPr/>
        </p:nvGrpSpPr>
        <p:grpSpPr>
          <a:xfrm>
            <a:off x="10915288" y="1631108"/>
            <a:ext cx="867675" cy="727495"/>
            <a:chOff x="10951231" y="2094778"/>
            <a:chExt cx="867675" cy="727495"/>
          </a:xfrm>
        </p:grpSpPr>
        <p:pic>
          <p:nvPicPr>
            <p:cNvPr id="46" name="Graphic 45" descr="Database with solid fill">
              <a:extLst>
                <a:ext uri="{FF2B5EF4-FFF2-40B4-BE49-F238E27FC236}">
                  <a16:creationId xmlns:a16="http://schemas.microsoft.com/office/drawing/2014/main" id="{EE75FB47-9C1C-9458-66C3-F5132077CD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63939" y="2281684"/>
              <a:ext cx="554967" cy="540589"/>
            </a:xfrm>
            <a:prstGeom prst="rect">
              <a:avLst/>
            </a:prstGeom>
          </p:spPr>
        </p:pic>
        <p:pic>
          <p:nvPicPr>
            <p:cNvPr id="48" name="Graphic 47" descr="Database with solid fill">
              <a:extLst>
                <a:ext uri="{FF2B5EF4-FFF2-40B4-BE49-F238E27FC236}">
                  <a16:creationId xmlns:a16="http://schemas.microsoft.com/office/drawing/2014/main" id="{D3691C92-69C4-1B7F-071B-D625545057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51231" y="2094778"/>
              <a:ext cx="554967" cy="540589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9952E98-549C-A5EA-B12C-4EC87F203621}"/>
              </a:ext>
            </a:extLst>
          </p:cNvPr>
          <p:cNvSpPr txBox="1"/>
          <p:nvPr/>
        </p:nvSpPr>
        <p:spPr>
          <a:xfrm>
            <a:off x="6355249" y="1580254"/>
            <a:ext cx="5239460" cy="5724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rgbClr val="C00000"/>
                </a:solidFill>
                <a:ea typeface="Calibri"/>
                <a:cs typeface="Calibri"/>
              </a:rPr>
              <a:t>AI-aided  </a:t>
            </a:r>
            <a:r>
              <a:rPr lang="en-GB" sz="2400">
                <a:ea typeface="Calibri"/>
                <a:cs typeface="Calibri"/>
              </a:rPr>
              <a:t>workflow</a:t>
            </a:r>
            <a:r>
              <a:rPr lang="en-GB">
                <a:ea typeface="Calibri"/>
                <a:cs typeface="Calibri"/>
              </a:rPr>
              <a:t>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>
                <a:ea typeface="Calibri"/>
                <a:cs typeface="Calibri"/>
              </a:rPr>
              <a:t>Amortised</a:t>
            </a:r>
          </a:p>
          <a:p>
            <a:pPr marL="7429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Pay data generation cost upfront at </a:t>
            </a:r>
            <a:endParaRPr lang="en-GB" b="1">
              <a:ea typeface="Calibri"/>
              <a:cs typeface="Calibri"/>
            </a:endParaRPr>
          </a:p>
          <a:p>
            <a:pPr lvl="1"/>
            <a:r>
              <a:rPr lang="en-GB">
                <a:ea typeface="Calibri"/>
                <a:cs typeface="Calibri"/>
              </a:rPr>
              <a:t>      massive  HPC scale</a:t>
            </a:r>
            <a:endParaRPr lang="en-GB" b="1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>
                <a:ea typeface="Calibri"/>
                <a:cs typeface="Calibri"/>
              </a:rPr>
              <a:t>Near-zero latency</a:t>
            </a:r>
          </a:p>
          <a:p>
            <a:pPr marL="7429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Fast NN surrogate models approximate simulators</a:t>
            </a:r>
          </a:p>
          <a:p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>
                <a:ea typeface="Calibri"/>
                <a:cs typeface="Calibri"/>
              </a:rPr>
              <a:t>Continuous</a:t>
            </a:r>
          </a:p>
          <a:p>
            <a:pPr marL="7429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New quantitative answer = NN query</a:t>
            </a:r>
            <a:endParaRPr lang="en-GB"/>
          </a:p>
          <a:p>
            <a:pPr marL="742950" lvl="1" indent="-285750">
              <a:buFont typeface="Courier New"/>
              <a:buChar char="o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>
                <a:ea typeface="Calibri"/>
                <a:cs typeface="Calibri"/>
              </a:rPr>
              <a:t>Transformative</a:t>
            </a:r>
          </a:p>
          <a:p>
            <a:pPr marL="742950" lvl="1" indent="-285750">
              <a:buFont typeface="Courier New"/>
              <a:buChar char="o"/>
            </a:pPr>
            <a:r>
              <a:rPr lang="en-GB">
                <a:ea typeface="Calibri"/>
                <a:cs typeface="Calibri"/>
              </a:rPr>
              <a:t>Enabling previously inaccessible highly iterative applications</a:t>
            </a:r>
          </a:p>
          <a:p>
            <a:pPr marL="285750" indent="-28575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ea typeface="Calibri"/>
              <a:cs typeface="Calibri"/>
            </a:endParaRPr>
          </a:p>
        </p:txBody>
      </p:sp>
      <p:pic>
        <p:nvPicPr>
          <p:cNvPr id="52" name="Graphic 51" descr="Recycle with solid fill">
            <a:extLst>
              <a:ext uri="{FF2B5EF4-FFF2-40B4-BE49-F238E27FC236}">
                <a16:creationId xmlns:a16="http://schemas.microsoft.com/office/drawing/2014/main" id="{3B8EE3C0-7A97-27F6-01BA-64F06034ED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0951" y="4420319"/>
            <a:ext cx="677175" cy="68436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44249B9-D267-E934-67B1-3BAE18EC8E19}"/>
              </a:ext>
            </a:extLst>
          </p:cNvPr>
          <p:cNvGrpSpPr/>
          <p:nvPr/>
        </p:nvGrpSpPr>
        <p:grpSpPr>
          <a:xfrm>
            <a:off x="10915288" y="1994136"/>
            <a:ext cx="867675" cy="727495"/>
            <a:chOff x="10951231" y="2094778"/>
            <a:chExt cx="867675" cy="727495"/>
          </a:xfrm>
        </p:grpSpPr>
        <p:pic>
          <p:nvPicPr>
            <p:cNvPr id="55" name="Graphic 54" descr="Database with solid fill">
              <a:extLst>
                <a:ext uri="{FF2B5EF4-FFF2-40B4-BE49-F238E27FC236}">
                  <a16:creationId xmlns:a16="http://schemas.microsoft.com/office/drawing/2014/main" id="{B0A02A5C-8CBC-4846-4430-02D1000878F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63939" y="2281684"/>
              <a:ext cx="554967" cy="540589"/>
            </a:xfrm>
            <a:prstGeom prst="rect">
              <a:avLst/>
            </a:prstGeom>
          </p:spPr>
        </p:pic>
        <p:pic>
          <p:nvPicPr>
            <p:cNvPr id="56" name="Graphic 55" descr="Database with solid fill">
              <a:extLst>
                <a:ext uri="{FF2B5EF4-FFF2-40B4-BE49-F238E27FC236}">
                  <a16:creationId xmlns:a16="http://schemas.microsoft.com/office/drawing/2014/main" id="{95D8BEB2-884D-048A-4C6D-0B4B887EDA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51231" y="2094778"/>
              <a:ext cx="554967" cy="54058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811B75-F57A-3B02-F1BE-C41B75CF40C8}"/>
              </a:ext>
            </a:extLst>
          </p:cNvPr>
          <p:cNvGrpSpPr/>
          <p:nvPr/>
        </p:nvGrpSpPr>
        <p:grpSpPr>
          <a:xfrm>
            <a:off x="10915287" y="2357164"/>
            <a:ext cx="867675" cy="727495"/>
            <a:chOff x="10951231" y="2094778"/>
            <a:chExt cx="867675" cy="727495"/>
          </a:xfrm>
        </p:grpSpPr>
        <p:pic>
          <p:nvPicPr>
            <p:cNvPr id="58" name="Graphic 57" descr="Database with solid fill">
              <a:extLst>
                <a:ext uri="{FF2B5EF4-FFF2-40B4-BE49-F238E27FC236}">
                  <a16:creationId xmlns:a16="http://schemas.microsoft.com/office/drawing/2014/main" id="{F80EDC9F-FE9B-2298-D8EB-AD355FB830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63939" y="2281684"/>
              <a:ext cx="554967" cy="540589"/>
            </a:xfrm>
            <a:prstGeom prst="rect">
              <a:avLst/>
            </a:prstGeom>
          </p:spPr>
        </p:pic>
        <p:pic>
          <p:nvPicPr>
            <p:cNvPr id="59" name="Graphic 58" descr="Database with solid fill">
              <a:extLst>
                <a:ext uri="{FF2B5EF4-FFF2-40B4-BE49-F238E27FC236}">
                  <a16:creationId xmlns:a16="http://schemas.microsoft.com/office/drawing/2014/main" id="{67B8B13C-4585-8C8E-6BA8-3A6FC125E7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51231" y="2094778"/>
              <a:ext cx="554967" cy="540589"/>
            </a:xfrm>
            <a:prstGeom prst="rect">
              <a:avLst/>
            </a:prstGeom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7551014E-8DEE-117B-3F6D-27FC01D2DCE5}"/>
              </a:ext>
            </a:extLst>
          </p:cNvPr>
          <p:cNvSpPr/>
          <p:nvPr/>
        </p:nvSpPr>
        <p:spPr>
          <a:xfrm>
            <a:off x="4293687" y="2772406"/>
            <a:ext cx="709087" cy="396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D2F7B7-CBDA-1030-5BE6-849661964906}"/>
              </a:ext>
            </a:extLst>
          </p:cNvPr>
          <p:cNvSpPr/>
          <p:nvPr/>
        </p:nvSpPr>
        <p:spPr>
          <a:xfrm>
            <a:off x="4681876" y="2747245"/>
            <a:ext cx="691116" cy="29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98382E7-E5CC-70FC-64DA-F4ACC66EC564}"/>
              </a:ext>
            </a:extLst>
          </p:cNvPr>
          <p:cNvSpPr/>
          <p:nvPr/>
        </p:nvSpPr>
        <p:spPr>
          <a:xfrm>
            <a:off x="4160696" y="2743650"/>
            <a:ext cx="266984" cy="281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9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BFBE3CB-8F1C-999D-BDF1-28445A0C2F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NNs are fast: ~</a:t>
            </a:r>
            <a:r>
              <a:rPr lang="en-US" err="1"/>
              <a:t>ms</a:t>
            </a:r>
            <a:r>
              <a:rPr lang="en-US"/>
              <a:t> for a prediction</a:t>
            </a:r>
          </a:p>
          <a:p>
            <a:r>
              <a:rPr lang="en-US"/>
              <a:t>Several NNs are </a:t>
            </a:r>
            <a:r>
              <a:rPr lang="en-US" err="1"/>
              <a:t>initialised</a:t>
            </a:r>
            <a:r>
              <a:rPr lang="en-US"/>
              <a:t> at different random points in their parameter space</a:t>
            </a:r>
          </a:p>
          <a:p>
            <a:r>
              <a:rPr lang="en-US"/>
              <a:t>Each NN follows a different </a:t>
            </a:r>
            <a:r>
              <a:rPr lang="en-US" err="1"/>
              <a:t>optimisation</a:t>
            </a:r>
            <a:r>
              <a:rPr lang="en-US"/>
              <a:t> trajectory towards a local minimum</a:t>
            </a:r>
          </a:p>
          <a:p>
            <a:r>
              <a:rPr lang="en-US"/>
              <a:t>Different </a:t>
            </a:r>
            <a:r>
              <a:rPr lang="en-US" err="1"/>
              <a:t>minimisers</a:t>
            </a:r>
            <a:r>
              <a:rPr lang="en-US"/>
              <a:t> for the NNs result in different predictions</a:t>
            </a:r>
          </a:p>
          <a:p>
            <a:r>
              <a:rPr lang="en-US"/>
              <a:t>This gives average and std of prediction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4C46D4-76E8-10D5-2720-64DA6761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 Black"/>
              </a:rPr>
              <a:t>NN ensembles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6EB4EE-7AFF-1B12-8B45-50134B18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727" y="3688848"/>
            <a:ext cx="3683491" cy="2966567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diagram of a diagram&#10;&#10;Description automatically generated">
            <a:extLst>
              <a:ext uri="{FF2B5EF4-FFF2-40B4-BE49-F238E27FC236}">
                <a16:creationId xmlns:a16="http://schemas.microsoft.com/office/drawing/2014/main" id="{C013011B-CC84-43BA-C934-9ABA8D69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153" y="2746749"/>
            <a:ext cx="2570381" cy="3909864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B035CA-131F-CF06-8361-A3CFB78A663E}"/>
              </a:ext>
            </a:extLst>
          </p:cNvPr>
          <p:cNvSpPr/>
          <p:nvPr/>
        </p:nvSpPr>
        <p:spPr>
          <a:xfrm>
            <a:off x="5742465" y="3901831"/>
            <a:ext cx="1334388" cy="442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2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5AEA-8815-A941-A8EF-D4F28E288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886E0F-AABE-1C29-6640-3C6CA8E1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8" y="-625298"/>
            <a:ext cx="11599081" cy="2737822"/>
          </a:xfrm>
        </p:spPr>
        <p:txBody>
          <a:bodyPr>
            <a:normAutofit/>
          </a:bodyPr>
          <a:lstStyle/>
          <a:p>
            <a:r>
              <a:rPr lang="en-GB">
                <a:latin typeface="Arial Black"/>
              </a:rPr>
              <a:t>TGLFNN-Hyper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6CDF6-C2A8-DD55-C567-7AB3E5760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8006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14DDCE6-253F-1EEE-ECEB-75F4CCDB3AB4}"/>
              </a:ext>
            </a:extLst>
          </p:cNvPr>
          <p:cNvSpPr/>
          <p:nvPr/>
        </p:nvSpPr>
        <p:spPr>
          <a:xfrm>
            <a:off x="4293687" y="2772406"/>
            <a:ext cx="709087" cy="396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B1928A-4EF5-893D-008E-E24277698CB0}"/>
              </a:ext>
            </a:extLst>
          </p:cNvPr>
          <p:cNvSpPr/>
          <p:nvPr/>
        </p:nvSpPr>
        <p:spPr>
          <a:xfrm>
            <a:off x="4681876" y="2747245"/>
            <a:ext cx="691116" cy="29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B9B9E2-2B25-AA13-8866-B5258B69FCBA}"/>
              </a:ext>
            </a:extLst>
          </p:cNvPr>
          <p:cNvSpPr/>
          <p:nvPr/>
        </p:nvSpPr>
        <p:spPr>
          <a:xfrm>
            <a:off x="4160696" y="2743650"/>
            <a:ext cx="266984" cy="281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1150D1-AF92-6C13-0C88-647CBA6E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097" y="1454999"/>
            <a:ext cx="5771651" cy="55469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QLKNN (K. Van de </a:t>
            </a:r>
            <a:r>
              <a:rPr lang="en-US" sz="2000" err="1"/>
              <a:t>Plassche</a:t>
            </a:r>
            <a:r>
              <a:rPr lang="en-US" sz="2000"/>
              <a:t>, A. Ho, J. Citrin+) has had a lot of uses but is limited to s-alpha geometry</a:t>
            </a:r>
          </a:p>
          <a:p>
            <a:endParaRPr lang="en-US" sz="2000"/>
          </a:p>
          <a:p>
            <a:r>
              <a:rPr lang="en-US" sz="2000"/>
              <a:t>TGLFNN-Hyper: NN that mimics QLKNN-10D but with TGLF</a:t>
            </a:r>
          </a:p>
          <a:p>
            <a:endParaRPr lang="en-US" sz="2000"/>
          </a:p>
          <a:p>
            <a:r>
              <a:rPr lang="en-US" sz="2000"/>
              <a:t>Extra dimensions compared to QLKNN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en-US" sz="2000"/>
              <a:t>Shafranov Shift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en-US" sz="2000"/>
              <a:t>Elongation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en-US" sz="2000"/>
              <a:t>Triangularity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 sz="2000"/>
          </a:p>
          <a:p>
            <a:pPr marL="0" indent="0">
              <a:buNone/>
            </a:pPr>
            <a:r>
              <a:rPr lang="en-US" sz="2000"/>
              <a:t>Simulations were ran in hypercube, but solver failures and flux cut below 200GB results in non uniform distributions</a:t>
            </a:r>
          </a:p>
          <a:p>
            <a:pPr marL="0" indent="0">
              <a:buNone/>
            </a:pPr>
            <a:endParaRPr lang="en-US" sz="2000"/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/>
          </a:p>
        </p:txBody>
      </p:sp>
      <p:pic>
        <p:nvPicPr>
          <p:cNvPr id="2" name="Picture 1" descr="A collage of blue lines&#10;&#10;AI-generated content may be incorrect.">
            <a:extLst>
              <a:ext uri="{FF2B5EF4-FFF2-40B4-BE49-F238E27FC236}">
                <a16:creationId xmlns:a16="http://schemas.microsoft.com/office/drawing/2014/main" id="{26371114-3D29-5181-B9DB-69B7309B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40" y="1544820"/>
            <a:ext cx="5953657" cy="4417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ACBFB-F40E-9A1C-A73C-F311CACFC4CD}"/>
              </a:ext>
            </a:extLst>
          </p:cNvPr>
          <p:cNvSpPr txBox="1"/>
          <p:nvPr/>
        </p:nvSpPr>
        <p:spPr>
          <a:xfrm>
            <a:off x="3048000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​</a:t>
            </a:r>
          </a:p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49684-90E0-0771-702D-8FF3F6BA116F}"/>
              </a:ext>
            </a:extLst>
          </p:cNvPr>
          <p:cNvSpPr txBox="1"/>
          <p:nvPr/>
        </p:nvSpPr>
        <p:spPr>
          <a:xfrm>
            <a:off x="6882453" y="455951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https://github.com/ukaea/tglfnn-ukaea/tree/main/MultiMachineHyper_1Aug25</a:t>
            </a: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F4628-81AF-B4CD-EFB2-459E8F0E725A}"/>
              </a:ext>
            </a:extLst>
          </p:cNvPr>
          <p:cNvSpPr txBox="1"/>
          <p:nvPr/>
        </p:nvSpPr>
        <p:spPr>
          <a:xfrm>
            <a:off x="7378082" y="6065013"/>
            <a:ext cx="42395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i="1"/>
              <a:t>10M simulations generated in ~24h on 10 nodes, 76 cores per node --&gt; ~20k </a:t>
            </a:r>
            <a:r>
              <a:rPr lang="en-GB" sz="1600" i="1" err="1"/>
              <a:t>CPUh</a:t>
            </a:r>
            <a:r>
              <a:rPr lang="en-GB" sz="1600" i="1"/>
              <a:t>, cheap!</a:t>
            </a:r>
          </a:p>
        </p:txBody>
      </p:sp>
    </p:spTree>
    <p:extLst>
      <p:ext uri="{BB962C8B-B14F-4D97-AF65-F5344CB8AC3E}">
        <p14:creationId xmlns:p14="http://schemas.microsoft.com/office/powerpoint/2010/main" val="216926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74D2-4A20-DF9C-D96A-7C8104313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8FB5-266B-2571-4807-BBA08355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 Black"/>
                <a:cs typeface="helvetica"/>
              </a:rPr>
              <a:t>TGLFNN-Hyper performance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D662A-7A87-F153-58FC-C6F81178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356"/>
            <a:ext cx="12192000" cy="414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FD378-6143-ED8E-98C1-F2C87ADC48C8}"/>
              </a:ext>
            </a:extLst>
          </p:cNvPr>
          <p:cNvSpPr txBox="1"/>
          <p:nvPr/>
        </p:nvSpPr>
        <p:spPr>
          <a:xfrm>
            <a:off x="2472438" y="5777991"/>
            <a:ext cx="97205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/>
              <a:t>Coupled to JETTO as compiled </a:t>
            </a:r>
            <a:r>
              <a:rPr lang="en-GB" err="1"/>
              <a:t>torchscript</a:t>
            </a:r>
            <a:r>
              <a:rPr lang="en-GB"/>
              <a:t> models (A. </a:t>
            </a:r>
            <a:r>
              <a:rPr lang="en-GB" err="1"/>
              <a:t>Snodin</a:t>
            </a:r>
            <a:r>
              <a:rPr lang="en-GB"/>
              <a:t>, F. Casson)</a:t>
            </a:r>
          </a:p>
          <a:p>
            <a:pPr marL="285750" indent="-285750">
              <a:buFont typeface="Calibri"/>
              <a:buChar char="-"/>
            </a:pPr>
            <a:r>
              <a:rPr lang="en-GB"/>
              <a:t>Coupled to TORAX loading weights into JAX (T. Brown+ GDM team)</a:t>
            </a:r>
          </a:p>
        </p:txBody>
      </p:sp>
    </p:spTree>
    <p:extLst>
      <p:ext uri="{BB962C8B-B14F-4D97-AF65-F5344CB8AC3E}">
        <p14:creationId xmlns:p14="http://schemas.microsoft.com/office/powerpoint/2010/main" val="2724999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Contributors</vt:lpstr>
      <vt:lpstr>Scaling law extrapolation is risky</vt:lpstr>
      <vt:lpstr>Turbulent  transport   fidelity  ladder</vt:lpstr>
      <vt:lpstr>Surrogate models</vt:lpstr>
      <vt:lpstr>Modelling and design</vt:lpstr>
      <vt:lpstr>NN ensembles</vt:lpstr>
      <vt:lpstr>TGLFNN-Hyper</vt:lpstr>
      <vt:lpstr>TGLFNN-Hyper performance</vt:lpstr>
      <vt:lpstr>Instructions for use</vt:lpstr>
      <vt:lpstr>How to use TGLFNN-Hyper</vt:lpstr>
      <vt:lpstr>Recommended JETTO settings </vt:lpstr>
      <vt:lpstr>Validation</vt:lpstr>
      <vt:lpstr>Validation: JET #89723</vt:lpstr>
      <vt:lpstr>Validation:  JET baseline #96482</vt:lpstr>
      <vt:lpstr>Validation: JET hybrid  #97781</vt:lpstr>
      <vt:lpstr>Validation: TCV #64965</vt:lpstr>
      <vt:lpstr>Validation: ITER 15MA  baseline</vt:lpstr>
      <vt:lpstr>A note on WEST cases</vt:lpstr>
      <vt:lpstr>Validation: WEST #57757</vt:lpstr>
      <vt:lpstr>Validation: WEST #57757</vt:lpstr>
      <vt:lpstr>Practical next steps for large scale validation</vt:lpstr>
      <vt:lpstr>TGLFNN summary</vt:lpstr>
      <vt:lpstr>Beyond TGLFNN</vt:lpstr>
      <vt:lpstr>Turbulent  transport   fidelity  ladder</vt:lpstr>
      <vt:lpstr>Nonlinear GK data</vt:lpstr>
      <vt:lpstr>Proof of concept</vt:lpstr>
      <vt:lpstr>Nonlinear GK surrogate models</vt:lpstr>
      <vt:lpstr>Outlook for high fidelity GK surrogates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</cp:revision>
  <dcterms:created xsi:type="dcterms:W3CDTF">2026-06-12T09:12:10Z</dcterms:created>
  <dcterms:modified xsi:type="dcterms:W3CDTF">2026-06-18T08:53:52Z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2026-06-12T09:12:44Z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e91bd2fa-4fef-469c-a6d6-f189ea1832cd</vt:lpwstr>
  </property>
  <property fmtid="{D5CDD505-2E9C-101B-9397-08002B2CF9AE}" pid="8" name="MSIP_Label_22759de7-3255-46b5-8dfe-736652f9c6c1_ContentBits">
    <vt:lpwstr>0</vt:lpwstr>
  </property>
  <property fmtid="{D5CDD505-2E9C-101B-9397-08002B2CF9AE}" pid="9" name="MSIP_Label_22759de7-3255-46b5-8dfe-736652f9c6c1_Tag">
    <vt:lpwstr>10, 3, 0, 2</vt:lpwstr>
  </property>
</Properties>
</file>