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7" r:id="rId4"/>
  </p:sldMasterIdLst>
  <p:notesMasterIdLst>
    <p:notesMasterId r:id="rId11"/>
  </p:notesMasterIdLst>
  <p:sldIdLst>
    <p:sldId id="256" r:id="rId5"/>
    <p:sldId id="265" r:id="rId6"/>
    <p:sldId id="266" r:id="rId7"/>
    <p:sldId id="267" r:id="rId8"/>
    <p:sldId id="268"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in Jakubowski" initials="MJ" lastIdx="1" clrIdx="0">
    <p:extLst>
      <p:ext uri="{19B8F6BF-5375-455C-9EA6-DF929625EA0E}">
        <p15:presenceInfo xmlns:p15="http://schemas.microsoft.com/office/powerpoint/2012/main" userId="Marcin Jakubowsk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1F497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379E7F-35D3-4C27-8A95-C7D451D78363}" v="18" dt="2026-06-16T14:11:50.723"/>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25" autoAdjust="0"/>
    <p:restoredTop sz="96301" autoAdjust="0"/>
  </p:normalViewPr>
  <p:slideViewPr>
    <p:cSldViewPr snapToGrid="0">
      <p:cViewPr varScale="1">
        <p:scale>
          <a:sx n="106" d="100"/>
          <a:sy n="106" d="100"/>
        </p:scale>
        <p:origin x="1188" y="11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tond Meszaros" userId="5d125e73-0147-4210-b9aa-ece7352d8cd3" providerId="ADAL" clId="{7D8C2864-4548-46B9-B42E-A597EAD801E8}"/>
    <pc:docChg chg="undo custSel modSld">
      <pc:chgData name="Botond Meszaros" userId="5d125e73-0147-4210-b9aa-ece7352d8cd3" providerId="ADAL" clId="{7D8C2864-4548-46B9-B42E-A597EAD801E8}" dt="2026-06-17T11:14:15.701" v="248" actId="20577"/>
      <pc:docMkLst>
        <pc:docMk/>
      </pc:docMkLst>
      <pc:sldChg chg="modSp mod">
        <pc:chgData name="Botond Meszaros" userId="5d125e73-0147-4210-b9aa-ece7352d8cd3" providerId="ADAL" clId="{7D8C2864-4548-46B9-B42E-A597EAD801E8}" dt="2026-06-16T14:05:25.297" v="57" actId="404"/>
        <pc:sldMkLst>
          <pc:docMk/>
          <pc:sldMk cId="3350135733" sldId="256"/>
        </pc:sldMkLst>
        <pc:spChg chg="mod">
          <ac:chgData name="Botond Meszaros" userId="5d125e73-0147-4210-b9aa-ece7352d8cd3" providerId="ADAL" clId="{7D8C2864-4548-46B9-B42E-A597EAD801E8}" dt="2026-06-16T14:05:25.297" v="57" actId="404"/>
          <ac:spMkLst>
            <pc:docMk/>
            <pc:sldMk cId="3350135733" sldId="256"/>
            <ac:spMk id="3" creationId="{769FFFA0-BEB1-8D4D-789D-D9BCA958EFDB}"/>
          </ac:spMkLst>
        </pc:spChg>
      </pc:sldChg>
      <pc:sldChg chg="modSp mod">
        <pc:chgData name="Botond Meszaros" userId="5d125e73-0147-4210-b9aa-ece7352d8cd3" providerId="ADAL" clId="{7D8C2864-4548-46B9-B42E-A597EAD801E8}" dt="2026-06-16T14:10:33.838" v="155" actId="20577"/>
        <pc:sldMkLst>
          <pc:docMk/>
          <pc:sldMk cId="957863625" sldId="265"/>
        </pc:sldMkLst>
        <pc:spChg chg="mod">
          <ac:chgData name="Botond Meszaros" userId="5d125e73-0147-4210-b9aa-ece7352d8cd3" providerId="ADAL" clId="{7D8C2864-4548-46B9-B42E-A597EAD801E8}" dt="2026-06-16T14:10:33.838" v="155" actId="20577"/>
          <ac:spMkLst>
            <pc:docMk/>
            <pc:sldMk cId="957863625" sldId="265"/>
            <ac:spMk id="14" creationId="{EA6BEB7E-0D8E-4C5C-F48D-761EC77873F5}"/>
          </ac:spMkLst>
        </pc:spChg>
      </pc:sldChg>
      <pc:sldChg chg="addSp delSp modSp mod">
        <pc:chgData name="Botond Meszaros" userId="5d125e73-0147-4210-b9aa-ece7352d8cd3" providerId="ADAL" clId="{7D8C2864-4548-46B9-B42E-A597EAD801E8}" dt="2026-06-16T14:10:41.972" v="157"/>
        <pc:sldMkLst>
          <pc:docMk/>
          <pc:sldMk cId="2431203804" sldId="266"/>
        </pc:sldMkLst>
        <pc:spChg chg="add mod">
          <ac:chgData name="Botond Meszaros" userId="5d125e73-0147-4210-b9aa-ece7352d8cd3" providerId="ADAL" clId="{7D8C2864-4548-46B9-B42E-A597EAD801E8}" dt="2026-06-16T14:10:41.972" v="157"/>
          <ac:spMkLst>
            <pc:docMk/>
            <pc:sldMk cId="2431203804" sldId="266"/>
            <ac:spMk id="8" creationId="{6F25D5B3-D9F3-A6AB-B3BE-AB6483AEA457}"/>
          </ac:spMkLst>
        </pc:spChg>
        <pc:spChg chg="del">
          <ac:chgData name="Botond Meszaros" userId="5d125e73-0147-4210-b9aa-ece7352d8cd3" providerId="ADAL" clId="{7D8C2864-4548-46B9-B42E-A597EAD801E8}" dt="2026-06-16T14:10:41.336" v="156" actId="478"/>
          <ac:spMkLst>
            <pc:docMk/>
            <pc:sldMk cId="2431203804" sldId="266"/>
            <ac:spMk id="13" creationId="{20588660-C52A-176C-EF37-3B240EB2744D}"/>
          </ac:spMkLst>
        </pc:spChg>
        <pc:graphicFrameChg chg="mod modGraphic">
          <ac:chgData name="Botond Meszaros" userId="5d125e73-0147-4210-b9aa-ece7352d8cd3" providerId="ADAL" clId="{7D8C2864-4548-46B9-B42E-A597EAD801E8}" dt="2026-06-16T14:07:01.010" v="81" actId="1035"/>
          <ac:graphicFrameMkLst>
            <pc:docMk/>
            <pc:sldMk cId="2431203804" sldId="266"/>
            <ac:graphicFrameMk id="3" creationId="{3DF04F96-7AC4-44D9-683A-5B22455F1B4F}"/>
          </ac:graphicFrameMkLst>
        </pc:graphicFrameChg>
      </pc:sldChg>
      <pc:sldChg chg="addSp delSp modSp mod">
        <pc:chgData name="Botond Meszaros" userId="5d125e73-0147-4210-b9aa-ece7352d8cd3" providerId="ADAL" clId="{7D8C2864-4548-46B9-B42E-A597EAD801E8}" dt="2026-06-17T11:14:15.701" v="248" actId="20577"/>
        <pc:sldMkLst>
          <pc:docMk/>
          <pc:sldMk cId="4040119213" sldId="267"/>
        </pc:sldMkLst>
        <pc:spChg chg="mod">
          <ac:chgData name="Botond Meszaros" userId="5d125e73-0147-4210-b9aa-ece7352d8cd3" providerId="ADAL" clId="{7D8C2864-4548-46B9-B42E-A597EAD801E8}" dt="2026-06-16T14:07:35.539" v="119" actId="1035"/>
          <ac:spMkLst>
            <pc:docMk/>
            <pc:sldMk cId="4040119213" sldId="267"/>
            <ac:spMk id="7" creationId="{B718073E-C7AD-5D59-F56B-82BD74FF52A7}"/>
          </ac:spMkLst>
        </pc:spChg>
        <pc:spChg chg="add mod">
          <ac:chgData name="Botond Meszaros" userId="5d125e73-0147-4210-b9aa-ece7352d8cd3" providerId="ADAL" clId="{7D8C2864-4548-46B9-B42E-A597EAD801E8}" dt="2026-06-16T14:10:46.535" v="159"/>
          <ac:spMkLst>
            <pc:docMk/>
            <pc:sldMk cId="4040119213" sldId="267"/>
            <ac:spMk id="10" creationId="{8C221847-9C7E-F956-86C6-042D0E119EF5}"/>
          </ac:spMkLst>
        </pc:spChg>
        <pc:spChg chg="del">
          <ac:chgData name="Botond Meszaros" userId="5d125e73-0147-4210-b9aa-ece7352d8cd3" providerId="ADAL" clId="{7D8C2864-4548-46B9-B42E-A597EAD801E8}" dt="2026-06-16T14:10:46.047" v="158" actId="478"/>
          <ac:spMkLst>
            <pc:docMk/>
            <pc:sldMk cId="4040119213" sldId="267"/>
            <ac:spMk id="15" creationId="{BFFCE66C-51D4-F3BD-6E60-9280F908C28B}"/>
          </ac:spMkLst>
        </pc:spChg>
        <pc:graphicFrameChg chg="mod">
          <ac:chgData name="Botond Meszaros" userId="5d125e73-0147-4210-b9aa-ece7352d8cd3" providerId="ADAL" clId="{7D8C2864-4548-46B9-B42E-A597EAD801E8}" dt="2026-06-16T14:07:24.281" v="92" actId="1035"/>
          <ac:graphicFrameMkLst>
            <pc:docMk/>
            <pc:sldMk cId="4040119213" sldId="267"/>
            <ac:graphicFrameMk id="6" creationId="{475CFC2C-DD36-4709-5329-7741F2CAE5A9}"/>
          </ac:graphicFrameMkLst>
        </pc:graphicFrameChg>
        <pc:graphicFrameChg chg="mod modGraphic">
          <ac:chgData name="Botond Meszaros" userId="5d125e73-0147-4210-b9aa-ece7352d8cd3" providerId="ADAL" clId="{7D8C2864-4548-46B9-B42E-A597EAD801E8}" dt="2026-06-17T11:14:15.701" v="248" actId="20577"/>
          <ac:graphicFrameMkLst>
            <pc:docMk/>
            <pc:sldMk cId="4040119213" sldId="267"/>
            <ac:graphicFrameMk id="8" creationId="{BE54687A-030F-F21D-8F61-CB8D8923BCC6}"/>
          </ac:graphicFrameMkLst>
        </pc:graphicFrameChg>
      </pc:sldChg>
      <pc:sldChg chg="addSp delSp modSp mod">
        <pc:chgData name="Botond Meszaros" userId="5d125e73-0147-4210-b9aa-ece7352d8cd3" providerId="ADAL" clId="{7D8C2864-4548-46B9-B42E-A597EAD801E8}" dt="2026-06-16T14:11:02.710" v="163"/>
        <pc:sldMkLst>
          <pc:docMk/>
          <pc:sldMk cId="1427026126" sldId="268"/>
        </pc:sldMkLst>
        <pc:spChg chg="add mod">
          <ac:chgData name="Botond Meszaros" userId="5d125e73-0147-4210-b9aa-ece7352d8cd3" providerId="ADAL" clId="{7D8C2864-4548-46B9-B42E-A597EAD801E8}" dt="2026-06-16T14:10:54.891" v="161"/>
          <ac:spMkLst>
            <pc:docMk/>
            <pc:sldMk cId="1427026126" sldId="268"/>
            <ac:spMk id="3" creationId="{30239BC7-DDA6-33B3-FD8E-8063AD6D201D}"/>
          </ac:spMkLst>
        </pc:spChg>
        <pc:spChg chg="add mod">
          <ac:chgData name="Botond Meszaros" userId="5d125e73-0147-4210-b9aa-ece7352d8cd3" providerId="ADAL" clId="{7D8C2864-4548-46B9-B42E-A597EAD801E8}" dt="2026-06-16T14:11:02.710" v="163"/>
          <ac:spMkLst>
            <pc:docMk/>
            <pc:sldMk cId="1427026126" sldId="268"/>
            <ac:spMk id="4" creationId="{2903BC75-A982-E71F-DB17-43966E11F6AD}"/>
          </ac:spMkLst>
        </pc:spChg>
        <pc:spChg chg="del">
          <ac:chgData name="Botond Meszaros" userId="5d125e73-0147-4210-b9aa-ece7352d8cd3" providerId="ADAL" clId="{7D8C2864-4548-46B9-B42E-A597EAD801E8}" dt="2026-06-16T14:11:02.219" v="162" actId="478"/>
          <ac:spMkLst>
            <pc:docMk/>
            <pc:sldMk cId="1427026126" sldId="268"/>
            <ac:spMk id="11" creationId="{24A6E694-7D74-75DD-2176-2A63AAB13EEF}"/>
          </ac:spMkLst>
        </pc:spChg>
      </pc:sldChg>
      <pc:sldChg chg="addSp delSp modSp mod">
        <pc:chgData name="Botond Meszaros" userId="5d125e73-0147-4210-b9aa-ece7352d8cd3" providerId="ADAL" clId="{7D8C2864-4548-46B9-B42E-A597EAD801E8}" dt="2026-06-16T14:13:02.766" v="229" actId="20577"/>
        <pc:sldMkLst>
          <pc:docMk/>
          <pc:sldMk cId="2394671417" sldId="269"/>
        </pc:sldMkLst>
        <pc:spChg chg="add mod">
          <ac:chgData name="Botond Meszaros" userId="5d125e73-0147-4210-b9aa-ece7352d8cd3" providerId="ADAL" clId="{7D8C2864-4548-46B9-B42E-A597EAD801E8}" dt="2026-06-16T14:11:07.410" v="165"/>
          <ac:spMkLst>
            <pc:docMk/>
            <pc:sldMk cId="2394671417" sldId="269"/>
            <ac:spMk id="4" creationId="{245C9229-46C3-936D-2353-6648E45D6ED7}"/>
          </ac:spMkLst>
        </pc:spChg>
        <pc:spChg chg="mod">
          <ac:chgData name="Botond Meszaros" userId="5d125e73-0147-4210-b9aa-ece7352d8cd3" providerId="ADAL" clId="{7D8C2864-4548-46B9-B42E-A597EAD801E8}" dt="2026-06-16T14:11:32.238" v="194" actId="1035"/>
          <ac:spMkLst>
            <pc:docMk/>
            <pc:sldMk cId="2394671417" sldId="269"/>
            <ac:spMk id="9" creationId="{F628733D-0615-34EA-191D-C5656F78DB75}"/>
          </ac:spMkLst>
        </pc:spChg>
        <pc:spChg chg="del">
          <ac:chgData name="Botond Meszaros" userId="5d125e73-0147-4210-b9aa-ece7352d8cd3" providerId="ADAL" clId="{7D8C2864-4548-46B9-B42E-A597EAD801E8}" dt="2026-06-16T14:11:06.706" v="164" actId="478"/>
          <ac:spMkLst>
            <pc:docMk/>
            <pc:sldMk cId="2394671417" sldId="269"/>
            <ac:spMk id="12" creationId="{6DC70157-E738-1E5D-A80A-51ECFB43AC0E}"/>
          </ac:spMkLst>
        </pc:spChg>
        <pc:graphicFrameChg chg="mod">
          <ac:chgData name="Botond Meszaros" userId="5d125e73-0147-4210-b9aa-ece7352d8cd3" providerId="ADAL" clId="{7D8C2864-4548-46B9-B42E-A597EAD801E8}" dt="2026-06-16T14:11:26.221" v="176" actId="1035"/>
          <ac:graphicFrameMkLst>
            <pc:docMk/>
            <pc:sldMk cId="2394671417" sldId="269"/>
            <ac:graphicFrameMk id="3" creationId="{3F9B29F6-3B69-21A7-FAD9-8FE5F98A9F3B}"/>
          </ac:graphicFrameMkLst>
        </pc:graphicFrameChg>
        <pc:graphicFrameChg chg="modGraphic">
          <ac:chgData name="Botond Meszaros" userId="5d125e73-0147-4210-b9aa-ece7352d8cd3" providerId="ADAL" clId="{7D8C2864-4548-46B9-B42E-A597EAD801E8}" dt="2026-06-16T14:13:02.766" v="229" actId="20577"/>
          <ac:graphicFrameMkLst>
            <pc:docMk/>
            <pc:sldMk cId="2394671417" sldId="269"/>
            <ac:graphicFrameMk id="8" creationId="{26746F1F-7230-A6FE-C4F1-45289B45C40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D968B8-3019-440C-9FDF-EE2B039F7566}" type="datetimeFigureOut">
              <a:rPr lang="en-GB" smtClean="0"/>
              <a:t>17/06/2026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5CA5B4-17CC-4323-8101-FAF75F654A75}" type="slidenum">
              <a:rPr lang="en-GB" smtClean="0"/>
              <a:t>‹#›</a:t>
            </a:fld>
            <a:endParaRPr lang="en-GB"/>
          </a:p>
        </p:txBody>
      </p:sp>
    </p:spTree>
    <p:extLst>
      <p:ext uri="{BB962C8B-B14F-4D97-AF65-F5344CB8AC3E}">
        <p14:creationId xmlns:p14="http://schemas.microsoft.com/office/powerpoint/2010/main" val="2150169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a:t>Edit Master text styles</a:t>
            </a:r>
          </a:p>
          <a:p>
            <a:pPr lvl="1"/>
            <a:r>
              <a:rPr lang="en-US"/>
              <a:t>Second level</a:t>
            </a:r>
          </a:p>
          <a:p>
            <a:pPr lvl="2"/>
            <a:r>
              <a:rPr lang="en-US"/>
              <a:t>Third level</a:t>
            </a:r>
          </a:p>
        </p:txBody>
      </p:sp>
      <p:sp>
        <p:nvSpPr>
          <p:cNvPr id="8" name="Footer Placeholder 7"/>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Physics Project Board | 17.03.2026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dirty="0"/>
          </a:p>
        </p:txBody>
      </p:sp>
      <p:sp>
        <p:nvSpPr>
          <p:cNvPr id="8" name="Footer Placeholder 7"/>
          <p:cNvSpPr>
            <a:spLocks noGrp="1"/>
          </p:cNvSpPr>
          <p:nvPr>
            <p:ph type="ftr" sz="quarter" idx="11"/>
          </p:nvPr>
        </p:nvSpPr>
        <p:spPr>
          <a:xfrm>
            <a:off x="825624" y="6555770"/>
            <a:ext cx="5692622" cy="329614"/>
          </a:xfrm>
          <a:prstGeom prst="rect">
            <a:avLst/>
          </a:prstGeom>
        </p:spPr>
        <p:txBody>
          <a:bodyPr anchor="t"/>
          <a:lstStyle>
            <a:lvl1pPr>
              <a:defRPr sz="1200">
                <a:solidFill>
                  <a:schemeClr val="bg1"/>
                </a:solidFill>
              </a:defRPr>
            </a:lvl1pPr>
          </a:lstStyle>
          <a:p>
            <a:r>
              <a:rPr lang="en-US">
                <a:solidFill>
                  <a:prstClr val="white"/>
                </a:solidFill>
              </a:rPr>
              <a:t>WPW7X | PSD AWP meeting 2025 | 07-09.10.2024</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6011404" cy="329614"/>
          </a:xfrm>
          <a:prstGeom prst="rect">
            <a:avLst/>
          </a:prstGeom>
        </p:spPr>
        <p:txBody>
          <a:bodyPr anchor="t"/>
          <a:lstStyle>
            <a:lvl1pPr>
              <a:defRPr sz="1200">
                <a:solidFill>
                  <a:schemeClr val="bg1"/>
                </a:solidFill>
              </a:defRPr>
            </a:lvl1pPr>
          </a:lstStyle>
          <a:p>
            <a:r>
              <a:rPr lang="en-US">
                <a:solidFill>
                  <a:prstClr val="white"/>
                </a:solidFill>
              </a:rPr>
              <a:t>WPW7X | PSD AWP meeting 2025 | 07-09.10.2024</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45E63-BFC7-B2C0-49CB-EA2AF3FAD9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E9986EC2-FB60-2050-7295-2A025BE40E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B14FEB12-9145-A531-60AD-75624B92466B}"/>
              </a:ext>
            </a:extLst>
          </p:cNvPr>
          <p:cNvSpPr>
            <a:spLocks noGrp="1"/>
          </p:cNvSpPr>
          <p:nvPr>
            <p:ph type="dt" sz="half" idx="10"/>
          </p:nvPr>
        </p:nvSpPr>
        <p:spPr/>
        <p:txBody>
          <a:bodyPr/>
          <a:lstStyle/>
          <a:p>
            <a:endParaRPr lang="en-BE"/>
          </a:p>
        </p:txBody>
      </p:sp>
      <p:sp>
        <p:nvSpPr>
          <p:cNvPr id="5" name="Footer Placeholder 4">
            <a:extLst>
              <a:ext uri="{FF2B5EF4-FFF2-40B4-BE49-F238E27FC236}">
                <a16:creationId xmlns:a16="http://schemas.microsoft.com/office/drawing/2014/main" id="{5AF62917-6FE8-9324-F9E1-4428B277AD1A}"/>
              </a:ext>
            </a:extLst>
          </p:cNvPr>
          <p:cNvSpPr>
            <a:spLocks noGrp="1"/>
          </p:cNvSpPr>
          <p:nvPr>
            <p:ph type="ftr" sz="quarter" idx="11"/>
          </p:nvPr>
        </p:nvSpPr>
        <p:spPr/>
        <p:txBody>
          <a:bodyPr/>
          <a:lstStyle/>
          <a:p>
            <a:r>
              <a:rPr lang="en-US"/>
              <a:t>WPW7X | PSD AWP meeting 2025 | 07-09.10.2024</a:t>
            </a:r>
            <a:endParaRPr lang="en-BE"/>
          </a:p>
        </p:txBody>
      </p:sp>
      <p:sp>
        <p:nvSpPr>
          <p:cNvPr id="6" name="Slide Number Placeholder 5">
            <a:extLst>
              <a:ext uri="{FF2B5EF4-FFF2-40B4-BE49-F238E27FC236}">
                <a16:creationId xmlns:a16="http://schemas.microsoft.com/office/drawing/2014/main" id="{96F92711-9123-5D5A-6517-15BF4C23EC07}"/>
              </a:ext>
            </a:extLst>
          </p:cNvPr>
          <p:cNvSpPr>
            <a:spLocks noGrp="1"/>
          </p:cNvSpPr>
          <p:nvPr>
            <p:ph type="sldNum" sz="quarter" idx="12"/>
          </p:nvPr>
        </p:nvSpPr>
        <p:spPr/>
        <p:txBody>
          <a:bodyPr/>
          <a:lstStyle/>
          <a:p>
            <a:fld id="{A8862A6C-F1D0-0A4C-8F8A-8E35AFC16FDD}" type="slidenum">
              <a:rPr lang="en-BE" smtClean="0"/>
              <a:t>‹#›</a:t>
            </a:fld>
            <a:endParaRPr lang="en-BE"/>
          </a:p>
        </p:txBody>
      </p:sp>
    </p:spTree>
    <p:extLst>
      <p:ext uri="{BB962C8B-B14F-4D97-AF65-F5344CB8AC3E}">
        <p14:creationId xmlns:p14="http://schemas.microsoft.com/office/powerpoint/2010/main" val="23228564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 id="2147483671" r:id="rId5"/>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368" y="2074188"/>
            <a:ext cx="7012763" cy="1204451"/>
          </a:xfrm>
        </p:spPr>
        <p:txBody>
          <a:bodyPr>
            <a:normAutofit/>
          </a:bodyPr>
          <a:lstStyle/>
          <a:p>
            <a:r>
              <a:rPr lang="en-US" dirty="0"/>
              <a:t>Preparation of reserve list with priorities towards GA July 2026</a:t>
            </a:r>
            <a:endParaRPr lang="pl-PL" dirty="0"/>
          </a:p>
        </p:txBody>
      </p:sp>
      <p:sp>
        <p:nvSpPr>
          <p:cNvPr id="3" name="TextBox 2">
            <a:extLst>
              <a:ext uri="{FF2B5EF4-FFF2-40B4-BE49-F238E27FC236}">
                <a16:creationId xmlns:a16="http://schemas.microsoft.com/office/drawing/2014/main" id="{769FFFA0-BEB1-8D4D-789D-D9BCA958EFDB}"/>
              </a:ext>
            </a:extLst>
          </p:cNvPr>
          <p:cNvSpPr txBox="1"/>
          <p:nvPr/>
        </p:nvSpPr>
        <p:spPr>
          <a:xfrm>
            <a:off x="407368" y="3876516"/>
            <a:ext cx="6720455" cy="646331"/>
          </a:xfrm>
          <a:prstGeom prst="rect">
            <a:avLst/>
          </a:prstGeom>
          <a:noFill/>
        </p:spPr>
        <p:txBody>
          <a:bodyPr wrap="square" rtlCol="0">
            <a:spAutoFit/>
          </a:bodyPr>
          <a:lstStyle/>
          <a:p>
            <a:r>
              <a:rPr lang="en-US" sz="2000" b="1" i="1" dirty="0"/>
              <a:t>Marco Wischmeier</a:t>
            </a:r>
          </a:p>
          <a:p>
            <a:r>
              <a:rPr lang="en-US" sz="1600" b="1" i="1" dirty="0"/>
              <a:t>Fusion Science Department (incl. TRED)</a:t>
            </a:r>
            <a:endParaRPr lang="en-GB" sz="1600" b="1" i="1" dirty="0"/>
          </a:p>
        </p:txBody>
      </p:sp>
    </p:spTree>
    <p:extLst>
      <p:ext uri="{BB962C8B-B14F-4D97-AF65-F5344CB8AC3E}">
        <p14:creationId xmlns:p14="http://schemas.microsoft.com/office/powerpoint/2010/main" val="3350135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1D392-B15C-58AC-F74C-E5F47980A7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7E570-2950-7FDB-7B7F-72B0DE3E37C6}"/>
              </a:ext>
            </a:extLst>
          </p:cNvPr>
          <p:cNvSpPr>
            <a:spLocks noGrp="1"/>
          </p:cNvSpPr>
          <p:nvPr>
            <p:ph type="title"/>
          </p:nvPr>
        </p:nvSpPr>
        <p:spPr>
          <a:xfrm>
            <a:off x="983432" y="192515"/>
            <a:ext cx="7126247" cy="457200"/>
          </a:xfrm>
        </p:spPr>
        <p:txBody>
          <a:bodyPr/>
          <a:lstStyle/>
          <a:p>
            <a:r>
              <a:rPr lang="en-US" dirty="0"/>
              <a:t>Issues requiring immediate attention</a:t>
            </a:r>
            <a:endParaRPr lang="en-GB" dirty="0"/>
          </a:p>
        </p:txBody>
      </p:sp>
      <p:sp>
        <p:nvSpPr>
          <p:cNvPr id="5" name="Slide Number Placeholder 4">
            <a:extLst>
              <a:ext uri="{FF2B5EF4-FFF2-40B4-BE49-F238E27FC236}">
                <a16:creationId xmlns:a16="http://schemas.microsoft.com/office/drawing/2014/main" id="{3EA29CCC-FAC8-8CD0-6218-79AEAA7CA0FA}"/>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graphicFrame>
        <p:nvGraphicFramePr>
          <p:cNvPr id="3" name="Table 2">
            <a:extLst>
              <a:ext uri="{FF2B5EF4-FFF2-40B4-BE49-F238E27FC236}">
                <a16:creationId xmlns:a16="http://schemas.microsoft.com/office/drawing/2014/main" id="{5391AFF9-CA96-7A4E-1792-E1C4FF9C9F8C}"/>
              </a:ext>
            </a:extLst>
          </p:cNvPr>
          <p:cNvGraphicFramePr>
            <a:graphicFrameLocks noGrp="1"/>
          </p:cNvGraphicFramePr>
          <p:nvPr>
            <p:extLst>
              <p:ext uri="{D42A27DB-BD31-4B8C-83A1-F6EECF244321}">
                <p14:modId xmlns:p14="http://schemas.microsoft.com/office/powerpoint/2010/main" val="2761130053"/>
              </p:ext>
            </p:extLst>
          </p:nvPr>
        </p:nvGraphicFramePr>
        <p:xfrm>
          <a:off x="983431" y="1086925"/>
          <a:ext cx="10456507" cy="2468880"/>
        </p:xfrm>
        <a:graphic>
          <a:graphicData uri="http://schemas.openxmlformats.org/drawingml/2006/table">
            <a:tbl>
              <a:tblPr firstRow="1" bandRow="1">
                <a:tableStyleId>{073A0DAA-6AF3-43AB-8588-CEC1D06C72B9}</a:tableStyleId>
              </a:tblPr>
              <a:tblGrid>
                <a:gridCol w="727984">
                  <a:extLst>
                    <a:ext uri="{9D8B030D-6E8A-4147-A177-3AD203B41FA5}">
                      <a16:colId xmlns:a16="http://schemas.microsoft.com/office/drawing/2014/main" val="1739530698"/>
                    </a:ext>
                  </a:extLst>
                </a:gridCol>
                <a:gridCol w="2497214">
                  <a:extLst>
                    <a:ext uri="{9D8B030D-6E8A-4147-A177-3AD203B41FA5}">
                      <a16:colId xmlns:a16="http://schemas.microsoft.com/office/drawing/2014/main" val="1188656215"/>
                    </a:ext>
                  </a:extLst>
                </a:gridCol>
                <a:gridCol w="1709550">
                  <a:extLst>
                    <a:ext uri="{9D8B030D-6E8A-4147-A177-3AD203B41FA5}">
                      <a16:colId xmlns:a16="http://schemas.microsoft.com/office/drawing/2014/main" val="2132964563"/>
                    </a:ext>
                  </a:extLst>
                </a:gridCol>
                <a:gridCol w="1552384">
                  <a:extLst>
                    <a:ext uri="{9D8B030D-6E8A-4147-A177-3AD203B41FA5}">
                      <a16:colId xmlns:a16="http://schemas.microsoft.com/office/drawing/2014/main" val="3636577335"/>
                    </a:ext>
                  </a:extLst>
                </a:gridCol>
                <a:gridCol w="3969375">
                  <a:extLst>
                    <a:ext uri="{9D8B030D-6E8A-4147-A177-3AD203B41FA5}">
                      <a16:colId xmlns:a16="http://schemas.microsoft.com/office/drawing/2014/main" val="3081666693"/>
                    </a:ext>
                  </a:extLst>
                </a:gridCol>
              </a:tblGrid>
              <a:tr h="370840">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tc>
                  <a:txBody>
                    <a:bodyPr/>
                    <a:lstStyle/>
                    <a:p>
                      <a:r>
                        <a:rPr lang="en-US" sz="1600" dirty="0"/>
                        <a:t>Comments</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TM</a:t>
                      </a:r>
                      <a:endParaRPr lang="en-GB" sz="1600" dirty="0"/>
                    </a:p>
                  </a:txBody>
                  <a:tcPr/>
                </a:tc>
                <a:tc>
                  <a:txBody>
                    <a:bodyPr/>
                    <a:lstStyle/>
                    <a:p>
                      <a:r>
                        <a:rPr lang="en-GB" sz="1600" dirty="0"/>
                        <a:t>WPTM Management PL/PSO</a:t>
                      </a:r>
                    </a:p>
                  </a:txBody>
                  <a:tcPr/>
                </a:tc>
                <a:tc>
                  <a:txBody>
                    <a:bodyPr/>
                    <a:lstStyle/>
                    <a:p>
                      <a:r>
                        <a:rPr lang="en-US" sz="1600" dirty="0"/>
                        <a:t>24PM CEA </a:t>
                      </a:r>
                    </a:p>
                    <a:p>
                      <a:r>
                        <a:rPr lang="en-US" sz="1600" dirty="0"/>
                        <a:t>(@70%)</a:t>
                      </a:r>
                    </a:p>
                  </a:txBody>
                  <a:tcPr/>
                </a:tc>
                <a:tc>
                  <a:txBody>
                    <a:bodyPr/>
                    <a:lstStyle/>
                    <a:p>
                      <a:r>
                        <a:rPr lang="en-US" sz="1600"/>
                        <a:t>128</a:t>
                      </a:r>
                      <a:endParaRPr lang="en-GB" sz="1600" dirty="0"/>
                    </a:p>
                  </a:txBody>
                  <a:tcPr/>
                </a:tc>
                <a:tc>
                  <a:txBody>
                    <a:bodyPr/>
                    <a:lstStyle/>
                    <a:p>
                      <a:r>
                        <a:rPr lang="en-US" sz="1600" b="1" dirty="0"/>
                        <a:t>PCR</a:t>
                      </a:r>
                    </a:p>
                    <a:p>
                      <a:r>
                        <a:rPr lang="en-US" sz="1600" dirty="0"/>
                        <a:t>Budget for PL and PSO was not explicitly added in the WP</a:t>
                      </a:r>
                      <a:endParaRPr lang="en-GB" sz="1600" dirty="0"/>
                    </a:p>
                  </a:txBody>
                  <a:tcPr/>
                </a:tc>
                <a:extLst>
                  <a:ext uri="{0D108BD9-81ED-4DB2-BD59-A6C34878D82A}">
                    <a16:rowId xmlns:a16="http://schemas.microsoft.com/office/drawing/2014/main" val="3823079964"/>
                  </a:ext>
                </a:extLst>
              </a:tr>
              <a:tr h="370840">
                <a:tc>
                  <a:txBody>
                    <a:bodyPr/>
                    <a:lstStyle/>
                    <a:p>
                      <a:r>
                        <a:rPr lang="en-US" sz="1600" dirty="0"/>
                        <a:t>STEL</a:t>
                      </a:r>
                      <a:endParaRPr lang="en-GB" sz="1600" dirty="0"/>
                    </a:p>
                  </a:txBody>
                  <a:tcPr/>
                </a:tc>
                <a:tc>
                  <a:txBody>
                    <a:bodyPr/>
                    <a:lstStyle/>
                    <a:p>
                      <a:r>
                        <a:rPr lang="en-US" sz="1600" dirty="0"/>
                        <a:t>Depreciation of equipment procured by FZJ in FP8</a:t>
                      </a:r>
                      <a:endParaRPr lang="en-GB" sz="1600" dirty="0"/>
                    </a:p>
                  </a:txBody>
                  <a:tcPr/>
                </a:tc>
                <a:tc>
                  <a:txBody>
                    <a:bodyPr/>
                    <a:lstStyle/>
                    <a:p>
                      <a:r>
                        <a:rPr lang="en-US" sz="1600" dirty="0"/>
                        <a:t>Equipment</a:t>
                      </a:r>
                    </a:p>
                    <a:p>
                      <a:r>
                        <a:rPr lang="en-US" sz="1600" dirty="0"/>
                        <a:t>2026: 286k€</a:t>
                      </a:r>
                    </a:p>
                    <a:p>
                      <a:r>
                        <a:rPr lang="en-US" sz="1600" dirty="0"/>
                        <a:t>2027: 276k€</a:t>
                      </a:r>
                      <a:endParaRPr lang="en-GB" sz="1600" dirty="0"/>
                    </a:p>
                  </a:txBody>
                  <a:tcPr/>
                </a:tc>
                <a:tc>
                  <a:txBody>
                    <a:bodyPr/>
                    <a:lstStyle/>
                    <a:p>
                      <a:r>
                        <a:rPr lang="en-US" sz="1600" dirty="0"/>
                        <a:t>2026: 157</a:t>
                      </a:r>
                    </a:p>
                    <a:p>
                      <a:r>
                        <a:rPr lang="en-US" sz="1600" dirty="0"/>
                        <a:t>2027: 152</a:t>
                      </a:r>
                      <a:endParaRPr lang="en-GB" sz="1600" dirty="0"/>
                    </a:p>
                  </a:txBody>
                  <a:tcPr/>
                </a:tc>
                <a:tc>
                  <a:txBody>
                    <a:bodyPr/>
                    <a:lstStyle/>
                    <a:p>
                      <a:r>
                        <a:rPr lang="en-US" sz="1600" dirty="0"/>
                        <a:t>20k€ EC is available in the WP</a:t>
                      </a:r>
                    </a:p>
                    <a:p>
                      <a:r>
                        <a:rPr lang="en-US" sz="1600" dirty="0"/>
                        <a:t>Not explicitly taken into account in the budget planning</a:t>
                      </a:r>
                    </a:p>
                    <a:p>
                      <a:r>
                        <a:rPr lang="en-US" sz="1600" dirty="0"/>
                        <a:t>Could be covered by unspent 2021-25 budget</a:t>
                      </a:r>
                      <a:endParaRPr lang="en-GB" sz="1600" dirty="0"/>
                    </a:p>
                  </a:txBody>
                  <a:tcPr/>
                </a:tc>
                <a:extLst>
                  <a:ext uri="{0D108BD9-81ED-4DB2-BD59-A6C34878D82A}">
                    <a16:rowId xmlns:a16="http://schemas.microsoft.com/office/drawing/2014/main" val="218526251"/>
                  </a:ext>
                </a:extLst>
              </a:tr>
            </a:tbl>
          </a:graphicData>
        </a:graphic>
      </p:graphicFrame>
      <p:sp>
        <p:nvSpPr>
          <p:cNvPr id="11" name="TextBox 10">
            <a:extLst>
              <a:ext uri="{FF2B5EF4-FFF2-40B4-BE49-F238E27FC236}">
                <a16:creationId xmlns:a16="http://schemas.microsoft.com/office/drawing/2014/main" id="{5FF92514-4D3C-3C55-9D76-E6F4D1E2DB53}"/>
              </a:ext>
            </a:extLst>
          </p:cNvPr>
          <p:cNvSpPr txBox="1"/>
          <p:nvPr/>
        </p:nvSpPr>
        <p:spPr>
          <a:xfrm>
            <a:off x="1381069" y="4343399"/>
            <a:ext cx="6777112" cy="400110"/>
          </a:xfrm>
          <a:prstGeom prst="rect">
            <a:avLst/>
          </a:prstGeom>
          <a:noFill/>
        </p:spPr>
        <p:txBody>
          <a:bodyPr wrap="none" rtlCol="0">
            <a:spAutoFit/>
          </a:bodyPr>
          <a:lstStyle/>
          <a:p>
            <a:pPr algn="l"/>
            <a:r>
              <a:rPr lang="en-US" sz="2000" b="1" dirty="0"/>
              <a:t>Depreciation of FZJ equipment as planned in FP8 (actual cost):</a:t>
            </a:r>
            <a:endParaRPr lang="en-GB" sz="2000" b="1" dirty="0"/>
          </a:p>
        </p:txBody>
      </p:sp>
      <p:grpSp>
        <p:nvGrpSpPr>
          <p:cNvPr id="13" name="Group 12">
            <a:extLst>
              <a:ext uri="{FF2B5EF4-FFF2-40B4-BE49-F238E27FC236}">
                <a16:creationId xmlns:a16="http://schemas.microsoft.com/office/drawing/2014/main" id="{3915CA31-4D68-E58C-AB44-8292C10297F7}"/>
              </a:ext>
            </a:extLst>
          </p:cNvPr>
          <p:cNvGrpSpPr/>
          <p:nvPr/>
        </p:nvGrpSpPr>
        <p:grpSpPr>
          <a:xfrm>
            <a:off x="1609669" y="4850295"/>
            <a:ext cx="9451947" cy="1479542"/>
            <a:chOff x="1609669" y="4850295"/>
            <a:chExt cx="9451947" cy="1479542"/>
          </a:xfrm>
        </p:grpSpPr>
        <p:pic>
          <p:nvPicPr>
            <p:cNvPr id="9" name="Picture 8">
              <a:extLst>
                <a:ext uri="{FF2B5EF4-FFF2-40B4-BE49-F238E27FC236}">
                  <a16:creationId xmlns:a16="http://schemas.microsoft.com/office/drawing/2014/main" id="{63844DFA-ECE3-35A7-FB18-32FA9541FAFC}"/>
                </a:ext>
              </a:extLst>
            </p:cNvPr>
            <p:cNvPicPr>
              <a:picLocks noChangeAspect="1"/>
            </p:cNvPicPr>
            <p:nvPr/>
          </p:nvPicPr>
          <p:blipFill>
            <a:blip r:embed="rId2"/>
            <a:stretch>
              <a:fillRect/>
            </a:stretch>
          </p:blipFill>
          <p:spPr>
            <a:xfrm>
              <a:off x="1609669" y="4850295"/>
              <a:ext cx="9451947" cy="1479542"/>
            </a:xfrm>
            <a:prstGeom prst="rect">
              <a:avLst/>
            </a:prstGeom>
          </p:spPr>
        </p:pic>
        <p:sp>
          <p:nvSpPr>
            <p:cNvPr id="12" name="Rectangle 11">
              <a:extLst>
                <a:ext uri="{FF2B5EF4-FFF2-40B4-BE49-F238E27FC236}">
                  <a16:creationId xmlns:a16="http://schemas.microsoft.com/office/drawing/2014/main" id="{BC1F9876-42DE-9C1F-C255-A6BA945FB547}"/>
                </a:ext>
              </a:extLst>
            </p:cNvPr>
            <p:cNvSpPr/>
            <p:nvPr/>
          </p:nvSpPr>
          <p:spPr>
            <a:xfrm>
              <a:off x="7205870" y="4850295"/>
              <a:ext cx="903809" cy="1479542"/>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4" name="Footer Placeholder 7">
            <a:extLst>
              <a:ext uri="{FF2B5EF4-FFF2-40B4-BE49-F238E27FC236}">
                <a16:creationId xmlns:a16="http://schemas.microsoft.com/office/drawing/2014/main" id="{EA6BEB7E-0D8E-4C5C-F48D-761EC77873F5}"/>
              </a:ext>
            </a:extLst>
          </p:cNvPr>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Bureau| 19.06.2026</a:t>
            </a:r>
            <a:endParaRPr lang="en-GB" dirty="0">
              <a:solidFill>
                <a:prstClr val="white"/>
              </a:solidFill>
            </a:endParaRPr>
          </a:p>
        </p:txBody>
      </p:sp>
    </p:spTree>
    <p:extLst>
      <p:ext uri="{BB962C8B-B14F-4D97-AF65-F5344CB8AC3E}">
        <p14:creationId xmlns:p14="http://schemas.microsoft.com/office/powerpoint/2010/main" val="957863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B6E94-97AB-3B99-6B58-FF0584610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316DB7-8DF8-9B61-A840-EABD60DDCA31}"/>
              </a:ext>
            </a:extLst>
          </p:cNvPr>
          <p:cNvSpPr>
            <a:spLocks noGrp="1"/>
          </p:cNvSpPr>
          <p:nvPr>
            <p:ph type="title"/>
          </p:nvPr>
        </p:nvSpPr>
        <p:spPr>
          <a:xfrm>
            <a:off x="983432" y="192515"/>
            <a:ext cx="7126247" cy="457200"/>
          </a:xfrm>
        </p:spPr>
        <p:txBody>
          <a:bodyPr/>
          <a:lstStyle/>
          <a:p>
            <a:r>
              <a:rPr lang="en-US" dirty="0"/>
              <a:t>R</a:t>
            </a:r>
            <a:r>
              <a:rPr lang="en-GB" dirty="0" err="1"/>
              <a:t>eserve</a:t>
            </a:r>
            <a:r>
              <a:rPr lang="en-GB" dirty="0"/>
              <a:t> list - Priorities 1 and 2</a:t>
            </a:r>
          </a:p>
        </p:txBody>
      </p:sp>
      <p:sp>
        <p:nvSpPr>
          <p:cNvPr id="5" name="Slide Number Placeholder 4">
            <a:extLst>
              <a:ext uri="{FF2B5EF4-FFF2-40B4-BE49-F238E27FC236}">
                <a16:creationId xmlns:a16="http://schemas.microsoft.com/office/drawing/2014/main" id="{0F3882F5-9ECC-C347-CBE6-A1CA9ED7B57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3</a:t>
            </a:fld>
            <a:endParaRPr lang="en-GB">
              <a:solidFill>
                <a:prstClr val="white"/>
              </a:solidFill>
            </a:endParaRPr>
          </a:p>
        </p:txBody>
      </p:sp>
      <p:graphicFrame>
        <p:nvGraphicFramePr>
          <p:cNvPr id="3" name="Table 2">
            <a:extLst>
              <a:ext uri="{FF2B5EF4-FFF2-40B4-BE49-F238E27FC236}">
                <a16:creationId xmlns:a16="http://schemas.microsoft.com/office/drawing/2014/main" id="{3DF04F96-7AC4-44D9-683A-5B22455F1B4F}"/>
              </a:ext>
            </a:extLst>
          </p:cNvPr>
          <p:cNvGraphicFramePr>
            <a:graphicFrameLocks noGrp="1"/>
          </p:cNvGraphicFramePr>
          <p:nvPr>
            <p:extLst>
              <p:ext uri="{D42A27DB-BD31-4B8C-83A1-F6EECF244321}">
                <p14:modId xmlns:p14="http://schemas.microsoft.com/office/powerpoint/2010/main" val="863814084"/>
              </p:ext>
            </p:extLst>
          </p:nvPr>
        </p:nvGraphicFramePr>
        <p:xfrm>
          <a:off x="983431" y="967575"/>
          <a:ext cx="9542106" cy="2016760"/>
        </p:xfrm>
        <a:graphic>
          <a:graphicData uri="http://schemas.openxmlformats.org/drawingml/2006/table">
            <a:tbl>
              <a:tblPr firstRow="1" bandRow="1">
                <a:tableStyleId>{5C22544A-7EE6-4342-B048-85BDC9FD1C3A}</a:tableStyleId>
              </a:tblPr>
              <a:tblGrid>
                <a:gridCol w="849908">
                  <a:extLst>
                    <a:ext uri="{9D8B030D-6E8A-4147-A177-3AD203B41FA5}">
                      <a16:colId xmlns:a16="http://schemas.microsoft.com/office/drawing/2014/main" val="1739530698"/>
                    </a:ext>
                  </a:extLst>
                </a:gridCol>
                <a:gridCol w="3483573">
                  <a:extLst>
                    <a:ext uri="{9D8B030D-6E8A-4147-A177-3AD203B41FA5}">
                      <a16:colId xmlns:a16="http://schemas.microsoft.com/office/drawing/2014/main" val="1188656215"/>
                    </a:ext>
                  </a:extLst>
                </a:gridCol>
                <a:gridCol w="2813814">
                  <a:extLst>
                    <a:ext uri="{9D8B030D-6E8A-4147-A177-3AD203B41FA5}">
                      <a16:colId xmlns:a16="http://schemas.microsoft.com/office/drawing/2014/main" val="2132964563"/>
                    </a:ext>
                  </a:extLst>
                </a:gridCol>
                <a:gridCol w="2394811">
                  <a:extLst>
                    <a:ext uri="{9D8B030D-6E8A-4147-A177-3AD203B41FA5}">
                      <a16:colId xmlns:a16="http://schemas.microsoft.com/office/drawing/2014/main" val="3636577335"/>
                    </a:ext>
                  </a:extLst>
                </a:gridCol>
              </a:tblGrid>
              <a:tr h="370840">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TE</a:t>
                      </a:r>
                      <a:endParaRPr lang="en-GB" sz="1600" dirty="0"/>
                    </a:p>
                  </a:txBody>
                  <a:tcPr/>
                </a:tc>
                <a:tc>
                  <a:txBody>
                    <a:bodyPr/>
                    <a:lstStyle/>
                    <a:p>
                      <a:r>
                        <a:rPr lang="en-GB" sz="1600" dirty="0"/>
                        <a:t>JT-60SA scientific exploitation: staffing and missions</a:t>
                      </a:r>
                    </a:p>
                  </a:txBody>
                  <a:tcPr/>
                </a:tc>
                <a:tc>
                  <a:txBody>
                    <a:bodyPr/>
                    <a:lstStyle/>
                    <a:p>
                      <a:r>
                        <a:rPr lang="en-US" sz="1600" dirty="0"/>
                        <a:t>420PM</a:t>
                      </a:r>
                    </a:p>
                    <a:p>
                      <a:r>
                        <a:rPr lang="en-US" sz="1600" dirty="0"/>
                        <a:t>3900 man-days missions; </a:t>
                      </a:r>
                    </a:p>
                    <a:p>
                      <a:r>
                        <a:rPr lang="en-US" sz="1600" dirty="0"/>
                        <a:t>5 staff seconded for limited period</a:t>
                      </a:r>
                      <a:endParaRPr lang="en-GB" sz="1600" dirty="0"/>
                    </a:p>
                  </a:txBody>
                  <a:tcPr/>
                </a:tc>
                <a:tc>
                  <a:txBody>
                    <a:bodyPr/>
                    <a:lstStyle/>
                    <a:p>
                      <a:r>
                        <a:rPr lang="en-US" sz="1600" dirty="0"/>
                        <a:t>1973 manpower</a:t>
                      </a:r>
                    </a:p>
                    <a:p>
                      <a:r>
                        <a:rPr lang="en-US" sz="1600" dirty="0"/>
                        <a:t>912 missions</a:t>
                      </a:r>
                    </a:p>
                    <a:p>
                      <a:r>
                        <a:rPr lang="en-US" sz="1600" dirty="0"/>
                        <a:t>128 secondment</a:t>
                      </a:r>
                      <a:endParaRPr lang="en-GB" sz="1600" dirty="0"/>
                    </a:p>
                    <a:p>
                      <a:endParaRPr lang="en-GB" sz="1600" dirty="0"/>
                    </a:p>
                  </a:txBody>
                  <a:tcPr/>
                </a:tc>
                <a:extLst>
                  <a:ext uri="{0D108BD9-81ED-4DB2-BD59-A6C34878D82A}">
                    <a16:rowId xmlns:a16="http://schemas.microsoft.com/office/drawing/2014/main" val="3823079964"/>
                  </a:ext>
                </a:extLst>
              </a:tr>
              <a:tr h="370840">
                <a:tc>
                  <a:txBody>
                    <a:bodyPr/>
                    <a:lstStyle/>
                    <a:p>
                      <a:r>
                        <a:rPr lang="en-GB" sz="1600" dirty="0"/>
                        <a:t>TRED</a:t>
                      </a:r>
                    </a:p>
                  </a:txBody>
                  <a:tcPr/>
                </a:tc>
                <a:tc>
                  <a:txBody>
                    <a:bodyPr/>
                    <a:lstStyle/>
                    <a:p>
                      <a:pPr marL="0" algn="l" defTabSz="685800" rtl="0" eaLnBrk="1" latinLnBrk="0" hangingPunct="1"/>
                      <a:r>
                        <a:rPr lang="en-US" sz="1600" kern="1200" dirty="0">
                          <a:solidFill>
                            <a:schemeClr val="dk1"/>
                          </a:solidFill>
                          <a:latin typeface="+mn-lt"/>
                          <a:ea typeface="+mn-ea"/>
                          <a:cs typeface="+mn-cs"/>
                        </a:rPr>
                        <a:t>JT-60SA session leader training: staffing and missions</a:t>
                      </a:r>
                      <a:endParaRPr lang="en-GB" sz="1600" kern="1200" dirty="0">
                        <a:solidFill>
                          <a:schemeClr val="dk1"/>
                        </a:solidFill>
                        <a:latin typeface="+mn-lt"/>
                        <a:ea typeface="+mn-ea"/>
                        <a:cs typeface="+mn-cs"/>
                      </a:endParaRPr>
                    </a:p>
                  </a:txBody>
                  <a:tcPr/>
                </a:tc>
                <a:tc>
                  <a:txBody>
                    <a:bodyPr/>
                    <a:lstStyle/>
                    <a:p>
                      <a:pPr marL="0" algn="l" defTabSz="685800" rtl="0" eaLnBrk="1" latinLnBrk="0" hangingPunct="1"/>
                      <a:r>
                        <a:rPr lang="en-US" sz="1600" kern="1200" dirty="0">
                          <a:solidFill>
                            <a:schemeClr val="dk1"/>
                          </a:solidFill>
                          <a:latin typeface="+mn-lt"/>
                          <a:ea typeface="+mn-ea"/>
                          <a:cs typeface="+mn-cs"/>
                        </a:rPr>
                        <a:t>24PM</a:t>
                      </a:r>
                      <a:endParaRPr lang="en-GB" sz="1600" kern="1200" dirty="0">
                        <a:solidFill>
                          <a:schemeClr val="dk1"/>
                        </a:solidFill>
                        <a:latin typeface="+mn-lt"/>
                        <a:ea typeface="+mn-ea"/>
                        <a:cs typeface="+mn-cs"/>
                      </a:endParaRPr>
                    </a:p>
                    <a:p>
                      <a:pPr marL="0" algn="l" defTabSz="685800" rtl="0" eaLnBrk="1" latinLnBrk="0" hangingPunct="1"/>
                      <a:r>
                        <a:rPr lang="en-US" sz="1600" kern="1200" dirty="0">
                          <a:solidFill>
                            <a:schemeClr val="dk1"/>
                          </a:solidFill>
                          <a:latin typeface="+mn-lt"/>
                          <a:ea typeface="+mn-ea"/>
                          <a:cs typeface="+mn-cs"/>
                        </a:rPr>
                        <a:t>720 man-days missions;</a:t>
                      </a:r>
                      <a:endParaRPr lang="en-GB" sz="1600" kern="1200" dirty="0">
                        <a:solidFill>
                          <a:schemeClr val="dk1"/>
                        </a:solidFill>
                        <a:latin typeface="+mn-lt"/>
                        <a:ea typeface="+mn-ea"/>
                        <a:cs typeface="+mn-cs"/>
                      </a:endParaRPr>
                    </a:p>
                  </a:txBody>
                  <a:tcPr/>
                </a:tc>
                <a:tc>
                  <a:txBody>
                    <a:bodyPr/>
                    <a:lstStyle/>
                    <a:p>
                      <a:pPr marL="0" algn="l" defTabSz="685800" rtl="0" eaLnBrk="1" latinLnBrk="0" hangingPunct="1"/>
                      <a:r>
                        <a:rPr lang="en-GB" sz="1600" kern="1200" dirty="0">
                          <a:solidFill>
                            <a:schemeClr val="dk1"/>
                          </a:solidFill>
                          <a:latin typeface="+mn-lt"/>
                          <a:ea typeface="+mn-ea"/>
                          <a:cs typeface="+mn-cs"/>
                        </a:rPr>
                        <a:t>113 manpower</a:t>
                      </a:r>
                    </a:p>
                    <a:p>
                      <a:pPr marL="0" algn="l" defTabSz="685800" rtl="0" eaLnBrk="1" latinLnBrk="0" hangingPunct="1"/>
                      <a:r>
                        <a:rPr lang="en-GB" sz="1600" kern="1200" dirty="0">
                          <a:solidFill>
                            <a:schemeClr val="dk1"/>
                          </a:solidFill>
                          <a:latin typeface="+mn-lt"/>
                          <a:ea typeface="+mn-ea"/>
                          <a:cs typeface="+mn-cs"/>
                        </a:rPr>
                        <a:t>168 missions</a:t>
                      </a:r>
                    </a:p>
                  </a:txBody>
                  <a:tcPr/>
                </a:tc>
                <a:extLst>
                  <a:ext uri="{0D108BD9-81ED-4DB2-BD59-A6C34878D82A}">
                    <a16:rowId xmlns:a16="http://schemas.microsoft.com/office/drawing/2014/main" val="410667978"/>
                  </a:ext>
                </a:extLst>
              </a:tr>
            </a:tbl>
          </a:graphicData>
        </a:graphic>
      </p:graphicFrame>
      <p:sp>
        <p:nvSpPr>
          <p:cNvPr id="4" name="TextBox 3">
            <a:extLst>
              <a:ext uri="{FF2B5EF4-FFF2-40B4-BE49-F238E27FC236}">
                <a16:creationId xmlns:a16="http://schemas.microsoft.com/office/drawing/2014/main" id="{EA57EE13-1DC2-FA55-9AB4-E1E1A1B4798F}"/>
              </a:ext>
            </a:extLst>
          </p:cNvPr>
          <p:cNvSpPr txBox="1"/>
          <p:nvPr/>
        </p:nvSpPr>
        <p:spPr>
          <a:xfrm rot="16200000">
            <a:off x="95550" y="1809664"/>
            <a:ext cx="1249060" cy="369332"/>
          </a:xfrm>
          <a:prstGeom prst="rect">
            <a:avLst/>
          </a:prstGeom>
          <a:noFill/>
        </p:spPr>
        <p:txBody>
          <a:bodyPr wrap="none" rtlCol="0">
            <a:spAutoFit/>
          </a:bodyPr>
          <a:lstStyle/>
          <a:p>
            <a:pPr algn="l"/>
            <a:r>
              <a:rPr lang="en-US" b="1" dirty="0">
                <a:solidFill>
                  <a:srgbClr val="002060"/>
                </a:solidFill>
              </a:rPr>
              <a:t>PRIORITY 1</a:t>
            </a:r>
            <a:endParaRPr lang="en-GB" b="1" dirty="0">
              <a:solidFill>
                <a:srgbClr val="002060"/>
              </a:solidFill>
            </a:endParaRPr>
          </a:p>
        </p:txBody>
      </p:sp>
      <p:graphicFrame>
        <p:nvGraphicFramePr>
          <p:cNvPr id="6" name="Table 5">
            <a:extLst>
              <a:ext uri="{FF2B5EF4-FFF2-40B4-BE49-F238E27FC236}">
                <a16:creationId xmlns:a16="http://schemas.microsoft.com/office/drawing/2014/main" id="{F34863A3-4D34-11A3-D5D6-340B5CD71AAF}"/>
              </a:ext>
            </a:extLst>
          </p:cNvPr>
          <p:cNvGraphicFramePr>
            <a:graphicFrameLocks noGrp="1"/>
          </p:cNvGraphicFramePr>
          <p:nvPr>
            <p:extLst>
              <p:ext uri="{D42A27DB-BD31-4B8C-83A1-F6EECF244321}">
                <p14:modId xmlns:p14="http://schemas.microsoft.com/office/powerpoint/2010/main" val="3499586271"/>
              </p:ext>
            </p:extLst>
          </p:nvPr>
        </p:nvGraphicFramePr>
        <p:xfrm>
          <a:off x="983432" y="3868468"/>
          <a:ext cx="9542105" cy="1193800"/>
        </p:xfrm>
        <a:graphic>
          <a:graphicData uri="http://schemas.openxmlformats.org/drawingml/2006/table">
            <a:tbl>
              <a:tblPr firstRow="1" bandRow="1">
                <a:tableStyleId>{21E4AEA4-8DFA-4A89-87EB-49C32662AFE0}</a:tableStyleId>
              </a:tblPr>
              <a:tblGrid>
                <a:gridCol w="815977">
                  <a:extLst>
                    <a:ext uri="{9D8B030D-6E8A-4147-A177-3AD203B41FA5}">
                      <a16:colId xmlns:a16="http://schemas.microsoft.com/office/drawing/2014/main" val="1739530698"/>
                    </a:ext>
                  </a:extLst>
                </a:gridCol>
                <a:gridCol w="3555857">
                  <a:extLst>
                    <a:ext uri="{9D8B030D-6E8A-4147-A177-3AD203B41FA5}">
                      <a16:colId xmlns:a16="http://schemas.microsoft.com/office/drawing/2014/main" val="1188656215"/>
                    </a:ext>
                  </a:extLst>
                </a:gridCol>
                <a:gridCol w="2775460">
                  <a:extLst>
                    <a:ext uri="{9D8B030D-6E8A-4147-A177-3AD203B41FA5}">
                      <a16:colId xmlns:a16="http://schemas.microsoft.com/office/drawing/2014/main" val="2132964563"/>
                    </a:ext>
                  </a:extLst>
                </a:gridCol>
                <a:gridCol w="2394811">
                  <a:extLst>
                    <a:ext uri="{9D8B030D-6E8A-4147-A177-3AD203B41FA5}">
                      <a16:colId xmlns:a16="http://schemas.microsoft.com/office/drawing/2014/main" val="3636577335"/>
                    </a:ext>
                  </a:extLst>
                </a:gridCol>
              </a:tblGrid>
              <a:tr h="370840">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TE/ STEL</a:t>
                      </a:r>
                      <a:endParaRPr lang="en-GB" sz="1600" dirty="0"/>
                    </a:p>
                  </a:txBody>
                  <a:tcPr/>
                </a:tc>
                <a:tc>
                  <a:txBody>
                    <a:bodyPr/>
                    <a:lstStyle/>
                    <a:p>
                      <a:r>
                        <a:rPr lang="en-GB" sz="1600" dirty="0"/>
                        <a:t>Scientific exploitation of TE devices (scenario I): machine operation WEST, AUG, TCV, W7X @30% (vs @27.5%)</a:t>
                      </a:r>
                    </a:p>
                  </a:txBody>
                  <a:tcPr/>
                </a:tc>
                <a:tc>
                  <a:txBody>
                    <a:bodyPr/>
                    <a:lstStyle/>
                    <a:p>
                      <a:r>
                        <a:rPr lang="en-US" sz="1600" dirty="0"/>
                        <a:t>n/a</a:t>
                      </a:r>
                      <a:endParaRPr lang="en-GB" sz="1600" dirty="0"/>
                    </a:p>
                  </a:txBody>
                  <a:tcPr/>
                </a:tc>
                <a:tc>
                  <a:txBody>
                    <a:bodyPr/>
                    <a:lstStyle/>
                    <a:p>
                      <a:r>
                        <a:rPr lang="en-US" sz="1600" dirty="0"/>
                        <a:t>1163</a:t>
                      </a:r>
                      <a:endParaRPr lang="en-GB" sz="1600" dirty="0"/>
                    </a:p>
                  </a:txBody>
                  <a:tcPr/>
                </a:tc>
                <a:extLst>
                  <a:ext uri="{0D108BD9-81ED-4DB2-BD59-A6C34878D82A}">
                    <a16:rowId xmlns:a16="http://schemas.microsoft.com/office/drawing/2014/main" val="3823079964"/>
                  </a:ext>
                </a:extLst>
              </a:tr>
            </a:tbl>
          </a:graphicData>
        </a:graphic>
      </p:graphicFrame>
      <p:sp>
        <p:nvSpPr>
          <p:cNvPr id="7" name="TextBox 6">
            <a:extLst>
              <a:ext uri="{FF2B5EF4-FFF2-40B4-BE49-F238E27FC236}">
                <a16:creationId xmlns:a16="http://schemas.microsoft.com/office/drawing/2014/main" id="{18328273-65B4-0989-CA76-1773B5EC8F53}"/>
              </a:ext>
            </a:extLst>
          </p:cNvPr>
          <p:cNvSpPr txBox="1"/>
          <p:nvPr/>
        </p:nvSpPr>
        <p:spPr>
          <a:xfrm rot="16200000">
            <a:off x="95551" y="4173113"/>
            <a:ext cx="1249060" cy="369332"/>
          </a:xfrm>
          <a:prstGeom prst="rect">
            <a:avLst/>
          </a:prstGeom>
          <a:noFill/>
        </p:spPr>
        <p:txBody>
          <a:bodyPr wrap="none" rtlCol="0">
            <a:spAutoFit/>
          </a:bodyPr>
          <a:lstStyle/>
          <a:p>
            <a:pPr algn="l"/>
            <a:r>
              <a:rPr lang="en-US" b="1" dirty="0">
                <a:solidFill>
                  <a:schemeClr val="accent2">
                    <a:lumMod val="75000"/>
                  </a:schemeClr>
                </a:solidFill>
              </a:rPr>
              <a:t>PRIORITY 2</a:t>
            </a:r>
            <a:endParaRPr lang="en-GB" b="1" dirty="0">
              <a:solidFill>
                <a:schemeClr val="accent2">
                  <a:lumMod val="75000"/>
                </a:schemeClr>
              </a:solidFill>
            </a:endParaRPr>
          </a:p>
        </p:txBody>
      </p:sp>
      <p:sp>
        <p:nvSpPr>
          <p:cNvPr id="8" name="Footer Placeholder 7">
            <a:extLst>
              <a:ext uri="{FF2B5EF4-FFF2-40B4-BE49-F238E27FC236}">
                <a16:creationId xmlns:a16="http://schemas.microsoft.com/office/drawing/2014/main" id="{6F25D5B3-D9F3-A6AB-B3BE-AB6483AEA457}"/>
              </a:ext>
            </a:extLst>
          </p:cNvPr>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Bureau| 19.06.2026</a:t>
            </a:r>
            <a:endParaRPr lang="en-GB" dirty="0">
              <a:solidFill>
                <a:prstClr val="white"/>
              </a:solidFill>
            </a:endParaRPr>
          </a:p>
        </p:txBody>
      </p:sp>
    </p:spTree>
    <p:extLst>
      <p:ext uri="{BB962C8B-B14F-4D97-AF65-F5344CB8AC3E}">
        <p14:creationId xmlns:p14="http://schemas.microsoft.com/office/powerpoint/2010/main" val="2431203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C1601-F031-CC3C-D994-D311CD2252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6C4401-1555-FA74-A083-58B3922E5797}"/>
              </a:ext>
            </a:extLst>
          </p:cNvPr>
          <p:cNvSpPr>
            <a:spLocks noGrp="1"/>
          </p:cNvSpPr>
          <p:nvPr>
            <p:ph type="title"/>
          </p:nvPr>
        </p:nvSpPr>
        <p:spPr>
          <a:xfrm>
            <a:off x="983432" y="192515"/>
            <a:ext cx="7126247" cy="457200"/>
          </a:xfrm>
        </p:spPr>
        <p:txBody>
          <a:bodyPr/>
          <a:lstStyle/>
          <a:p>
            <a:r>
              <a:rPr lang="en-US" dirty="0"/>
              <a:t>R</a:t>
            </a:r>
            <a:r>
              <a:rPr lang="en-GB" dirty="0" err="1"/>
              <a:t>eserve</a:t>
            </a:r>
            <a:r>
              <a:rPr lang="en-GB" dirty="0"/>
              <a:t> list - Priorities 3, 4 and 5</a:t>
            </a:r>
          </a:p>
        </p:txBody>
      </p:sp>
      <p:sp>
        <p:nvSpPr>
          <p:cNvPr id="5" name="Slide Number Placeholder 4">
            <a:extLst>
              <a:ext uri="{FF2B5EF4-FFF2-40B4-BE49-F238E27FC236}">
                <a16:creationId xmlns:a16="http://schemas.microsoft.com/office/drawing/2014/main" id="{FA98FF5F-67FA-0181-1BB0-0A50DFA797ED}"/>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4</a:t>
            </a:fld>
            <a:endParaRPr lang="en-GB">
              <a:solidFill>
                <a:prstClr val="white"/>
              </a:solidFill>
            </a:endParaRPr>
          </a:p>
        </p:txBody>
      </p:sp>
      <p:graphicFrame>
        <p:nvGraphicFramePr>
          <p:cNvPr id="3" name="Table 2">
            <a:extLst>
              <a:ext uri="{FF2B5EF4-FFF2-40B4-BE49-F238E27FC236}">
                <a16:creationId xmlns:a16="http://schemas.microsoft.com/office/drawing/2014/main" id="{2838BFCF-CEF1-FD50-555F-47E049EBA41A}"/>
              </a:ext>
            </a:extLst>
          </p:cNvPr>
          <p:cNvGraphicFramePr>
            <a:graphicFrameLocks noGrp="1"/>
          </p:cNvGraphicFramePr>
          <p:nvPr>
            <p:extLst>
              <p:ext uri="{D42A27DB-BD31-4B8C-83A1-F6EECF244321}">
                <p14:modId xmlns:p14="http://schemas.microsoft.com/office/powerpoint/2010/main" val="1091245664"/>
              </p:ext>
            </p:extLst>
          </p:nvPr>
        </p:nvGraphicFramePr>
        <p:xfrm>
          <a:off x="983431" y="751768"/>
          <a:ext cx="10064318" cy="949960"/>
        </p:xfrm>
        <a:graphic>
          <a:graphicData uri="http://schemas.openxmlformats.org/drawingml/2006/table">
            <a:tbl>
              <a:tblPr firstRow="1" bandRow="1">
                <a:tableStyleId>{F5AB1C69-6EDB-4FF4-983F-18BD219EF322}</a:tableStyleId>
              </a:tblPr>
              <a:tblGrid>
                <a:gridCol w="896421">
                  <a:extLst>
                    <a:ext uri="{9D8B030D-6E8A-4147-A177-3AD203B41FA5}">
                      <a16:colId xmlns:a16="http://schemas.microsoft.com/office/drawing/2014/main" val="1739530698"/>
                    </a:ext>
                  </a:extLst>
                </a:gridCol>
                <a:gridCol w="4820751">
                  <a:extLst>
                    <a:ext uri="{9D8B030D-6E8A-4147-A177-3AD203B41FA5}">
                      <a16:colId xmlns:a16="http://schemas.microsoft.com/office/drawing/2014/main" val="1188656215"/>
                    </a:ext>
                  </a:extLst>
                </a:gridCol>
                <a:gridCol w="1956217">
                  <a:extLst>
                    <a:ext uri="{9D8B030D-6E8A-4147-A177-3AD203B41FA5}">
                      <a16:colId xmlns:a16="http://schemas.microsoft.com/office/drawing/2014/main" val="2132964563"/>
                    </a:ext>
                  </a:extLst>
                </a:gridCol>
                <a:gridCol w="2390929">
                  <a:extLst>
                    <a:ext uri="{9D8B030D-6E8A-4147-A177-3AD203B41FA5}">
                      <a16:colId xmlns:a16="http://schemas.microsoft.com/office/drawing/2014/main" val="3636577335"/>
                    </a:ext>
                  </a:extLst>
                </a:gridCol>
              </a:tblGrid>
              <a:tr h="370840">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PWIE</a:t>
                      </a:r>
                      <a:endParaRPr lang="en-GB" sz="1600" dirty="0"/>
                    </a:p>
                  </a:txBody>
                  <a:tcPr/>
                </a:tc>
                <a:tc>
                  <a:txBody>
                    <a:bodyPr/>
                    <a:lstStyle/>
                    <a:p>
                      <a:r>
                        <a:rPr lang="en-GB" sz="1600" dirty="0"/>
                        <a:t>Area 1: Tritium</a:t>
                      </a:r>
                    </a:p>
                  </a:txBody>
                  <a:tcPr/>
                </a:tc>
                <a:tc>
                  <a:txBody>
                    <a:bodyPr/>
                    <a:lstStyle/>
                    <a:p>
                      <a:r>
                        <a:rPr lang="en-US" sz="1600" dirty="0"/>
                        <a:t>23PM</a:t>
                      </a:r>
                    </a:p>
                    <a:p>
                      <a:r>
                        <a:rPr lang="en-US" sz="1600" dirty="0"/>
                        <a:t>30k€ equipment</a:t>
                      </a:r>
                      <a:endParaRPr lang="en-GB" sz="1600" dirty="0"/>
                    </a:p>
                  </a:txBody>
                  <a:tcPr/>
                </a:tc>
                <a:tc>
                  <a:txBody>
                    <a:bodyPr/>
                    <a:lstStyle/>
                    <a:p>
                      <a:r>
                        <a:rPr lang="en-US" sz="1600" dirty="0"/>
                        <a:t>129</a:t>
                      </a:r>
                      <a:endParaRPr lang="en-GB" sz="1600" dirty="0"/>
                    </a:p>
                  </a:txBody>
                  <a:tcPr/>
                </a:tc>
                <a:extLst>
                  <a:ext uri="{0D108BD9-81ED-4DB2-BD59-A6C34878D82A}">
                    <a16:rowId xmlns:a16="http://schemas.microsoft.com/office/drawing/2014/main" val="3823079964"/>
                  </a:ext>
                </a:extLst>
              </a:tr>
            </a:tbl>
          </a:graphicData>
        </a:graphic>
      </p:graphicFrame>
      <p:sp>
        <p:nvSpPr>
          <p:cNvPr id="4" name="TextBox 3">
            <a:extLst>
              <a:ext uri="{FF2B5EF4-FFF2-40B4-BE49-F238E27FC236}">
                <a16:creationId xmlns:a16="http://schemas.microsoft.com/office/drawing/2014/main" id="{A52913EA-AC80-29E0-D689-E68A7CD6932D}"/>
              </a:ext>
            </a:extLst>
          </p:cNvPr>
          <p:cNvSpPr txBox="1"/>
          <p:nvPr/>
        </p:nvSpPr>
        <p:spPr>
          <a:xfrm rot="16200000">
            <a:off x="95550" y="977719"/>
            <a:ext cx="1249060" cy="369332"/>
          </a:xfrm>
          <a:prstGeom prst="rect">
            <a:avLst/>
          </a:prstGeom>
          <a:noFill/>
        </p:spPr>
        <p:txBody>
          <a:bodyPr wrap="none" rtlCol="0">
            <a:spAutoFit/>
          </a:bodyPr>
          <a:lstStyle/>
          <a:p>
            <a:pPr algn="l"/>
            <a:r>
              <a:rPr lang="en-US" b="1" dirty="0">
                <a:solidFill>
                  <a:schemeClr val="accent3">
                    <a:lumMod val="50000"/>
                  </a:schemeClr>
                </a:solidFill>
              </a:rPr>
              <a:t>PRIORITY 3</a:t>
            </a:r>
            <a:endParaRPr lang="en-GB" b="1" dirty="0">
              <a:solidFill>
                <a:schemeClr val="accent3">
                  <a:lumMod val="50000"/>
                </a:schemeClr>
              </a:solidFill>
            </a:endParaRPr>
          </a:p>
        </p:txBody>
      </p:sp>
      <p:graphicFrame>
        <p:nvGraphicFramePr>
          <p:cNvPr id="6" name="Table 5">
            <a:extLst>
              <a:ext uri="{FF2B5EF4-FFF2-40B4-BE49-F238E27FC236}">
                <a16:creationId xmlns:a16="http://schemas.microsoft.com/office/drawing/2014/main" id="{475CFC2C-DD36-4709-5329-7741F2CAE5A9}"/>
              </a:ext>
            </a:extLst>
          </p:cNvPr>
          <p:cNvGraphicFramePr>
            <a:graphicFrameLocks noGrp="1"/>
          </p:cNvGraphicFramePr>
          <p:nvPr>
            <p:extLst>
              <p:ext uri="{D42A27DB-BD31-4B8C-83A1-F6EECF244321}">
                <p14:modId xmlns:p14="http://schemas.microsoft.com/office/powerpoint/2010/main" val="3100314251"/>
              </p:ext>
            </p:extLst>
          </p:nvPr>
        </p:nvGraphicFramePr>
        <p:xfrm>
          <a:off x="983432" y="1927953"/>
          <a:ext cx="10054322" cy="714346"/>
        </p:xfrm>
        <a:graphic>
          <a:graphicData uri="http://schemas.openxmlformats.org/drawingml/2006/table">
            <a:tbl>
              <a:tblPr firstRow="1" bandRow="1">
                <a:tableStyleId>{00A15C55-8517-42AA-B614-E9B94910E393}</a:tableStyleId>
              </a:tblPr>
              <a:tblGrid>
                <a:gridCol w="859778">
                  <a:extLst>
                    <a:ext uri="{9D8B030D-6E8A-4147-A177-3AD203B41FA5}">
                      <a16:colId xmlns:a16="http://schemas.microsoft.com/office/drawing/2014/main" val="1739530698"/>
                    </a:ext>
                  </a:extLst>
                </a:gridCol>
                <a:gridCol w="4857393">
                  <a:extLst>
                    <a:ext uri="{9D8B030D-6E8A-4147-A177-3AD203B41FA5}">
                      <a16:colId xmlns:a16="http://schemas.microsoft.com/office/drawing/2014/main" val="1188656215"/>
                    </a:ext>
                  </a:extLst>
                </a:gridCol>
                <a:gridCol w="1948722">
                  <a:extLst>
                    <a:ext uri="{9D8B030D-6E8A-4147-A177-3AD203B41FA5}">
                      <a16:colId xmlns:a16="http://schemas.microsoft.com/office/drawing/2014/main" val="2132964563"/>
                    </a:ext>
                  </a:extLst>
                </a:gridCol>
                <a:gridCol w="2388429">
                  <a:extLst>
                    <a:ext uri="{9D8B030D-6E8A-4147-A177-3AD203B41FA5}">
                      <a16:colId xmlns:a16="http://schemas.microsoft.com/office/drawing/2014/main" val="3636577335"/>
                    </a:ext>
                  </a:extLst>
                </a:gridCol>
              </a:tblGrid>
              <a:tr h="343506">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TE</a:t>
                      </a:r>
                      <a:endParaRPr lang="en-GB" sz="1600" dirty="0"/>
                    </a:p>
                  </a:txBody>
                  <a:tcPr/>
                </a:tc>
                <a:tc>
                  <a:txBody>
                    <a:bodyPr/>
                    <a:lstStyle/>
                    <a:p>
                      <a:r>
                        <a:rPr lang="fr-FR" sz="1600" dirty="0"/>
                        <a:t>Scientific exploitation of TE </a:t>
                      </a:r>
                      <a:r>
                        <a:rPr lang="fr-FR" sz="1600" dirty="0" err="1"/>
                        <a:t>devices</a:t>
                      </a:r>
                      <a:r>
                        <a:rPr lang="fr-FR" sz="1600" dirty="0"/>
                        <a:t>: </a:t>
                      </a:r>
                      <a:r>
                        <a:rPr lang="fr-FR" sz="1600" dirty="0" err="1"/>
                        <a:t>additional</a:t>
                      </a:r>
                      <a:r>
                        <a:rPr lang="fr-FR" sz="1600" dirty="0"/>
                        <a:t> missions</a:t>
                      </a:r>
                      <a:endParaRPr lang="en-GB" sz="1600" dirty="0"/>
                    </a:p>
                  </a:txBody>
                  <a:tcPr/>
                </a:tc>
                <a:tc>
                  <a:txBody>
                    <a:bodyPr/>
                    <a:lstStyle/>
                    <a:p>
                      <a:r>
                        <a:rPr lang="en-US" sz="1600" dirty="0"/>
                        <a:t>353k€ missions</a:t>
                      </a:r>
                      <a:endParaRPr lang="en-GB" sz="1600" dirty="0"/>
                    </a:p>
                  </a:txBody>
                  <a:tcPr/>
                </a:tc>
                <a:tc>
                  <a:txBody>
                    <a:bodyPr/>
                    <a:lstStyle/>
                    <a:p>
                      <a:r>
                        <a:rPr lang="en-US" sz="1600" dirty="0"/>
                        <a:t>243</a:t>
                      </a:r>
                      <a:endParaRPr lang="en-GB" sz="1600" dirty="0"/>
                    </a:p>
                  </a:txBody>
                  <a:tcPr/>
                </a:tc>
                <a:extLst>
                  <a:ext uri="{0D108BD9-81ED-4DB2-BD59-A6C34878D82A}">
                    <a16:rowId xmlns:a16="http://schemas.microsoft.com/office/drawing/2014/main" val="3823079964"/>
                  </a:ext>
                </a:extLst>
              </a:tr>
            </a:tbl>
          </a:graphicData>
        </a:graphic>
      </p:graphicFrame>
      <p:sp>
        <p:nvSpPr>
          <p:cNvPr id="7" name="TextBox 6">
            <a:extLst>
              <a:ext uri="{FF2B5EF4-FFF2-40B4-BE49-F238E27FC236}">
                <a16:creationId xmlns:a16="http://schemas.microsoft.com/office/drawing/2014/main" id="{B718073E-C7AD-5D59-F56B-82BD74FF52A7}"/>
              </a:ext>
            </a:extLst>
          </p:cNvPr>
          <p:cNvSpPr txBox="1"/>
          <p:nvPr/>
        </p:nvSpPr>
        <p:spPr>
          <a:xfrm rot="16200000">
            <a:off x="95551" y="2186046"/>
            <a:ext cx="1249060" cy="369332"/>
          </a:xfrm>
          <a:prstGeom prst="rect">
            <a:avLst/>
          </a:prstGeom>
          <a:noFill/>
        </p:spPr>
        <p:txBody>
          <a:bodyPr wrap="none" rtlCol="0">
            <a:spAutoFit/>
          </a:bodyPr>
          <a:lstStyle/>
          <a:p>
            <a:pPr algn="l"/>
            <a:r>
              <a:rPr lang="en-US" b="1" dirty="0">
                <a:solidFill>
                  <a:schemeClr val="accent4">
                    <a:lumMod val="75000"/>
                  </a:schemeClr>
                </a:solidFill>
              </a:rPr>
              <a:t>PRIORITY 4</a:t>
            </a:r>
            <a:endParaRPr lang="en-GB" b="1" dirty="0">
              <a:solidFill>
                <a:schemeClr val="accent4">
                  <a:lumMod val="75000"/>
                </a:schemeClr>
              </a:solidFill>
            </a:endParaRPr>
          </a:p>
        </p:txBody>
      </p:sp>
      <p:graphicFrame>
        <p:nvGraphicFramePr>
          <p:cNvPr id="8" name="Table 7">
            <a:extLst>
              <a:ext uri="{FF2B5EF4-FFF2-40B4-BE49-F238E27FC236}">
                <a16:creationId xmlns:a16="http://schemas.microsoft.com/office/drawing/2014/main" id="{BE54687A-030F-F21D-8F61-CB8D8923BCC6}"/>
              </a:ext>
            </a:extLst>
          </p:cNvPr>
          <p:cNvGraphicFramePr>
            <a:graphicFrameLocks noGrp="1"/>
          </p:cNvGraphicFramePr>
          <p:nvPr>
            <p:extLst>
              <p:ext uri="{D42A27DB-BD31-4B8C-83A1-F6EECF244321}">
                <p14:modId xmlns:p14="http://schemas.microsoft.com/office/powerpoint/2010/main" val="1522065917"/>
              </p:ext>
            </p:extLst>
          </p:nvPr>
        </p:nvGraphicFramePr>
        <p:xfrm>
          <a:off x="993427" y="2743840"/>
          <a:ext cx="10054322" cy="3788065"/>
        </p:xfrm>
        <a:graphic>
          <a:graphicData uri="http://schemas.openxmlformats.org/drawingml/2006/table">
            <a:tbl>
              <a:tblPr firstRow="1" bandRow="1">
                <a:tableStyleId>{7DF18680-E054-41AD-8BC1-D1AEF772440D}</a:tableStyleId>
              </a:tblPr>
              <a:tblGrid>
                <a:gridCol w="859778">
                  <a:extLst>
                    <a:ext uri="{9D8B030D-6E8A-4147-A177-3AD203B41FA5}">
                      <a16:colId xmlns:a16="http://schemas.microsoft.com/office/drawing/2014/main" val="1739530698"/>
                    </a:ext>
                  </a:extLst>
                </a:gridCol>
                <a:gridCol w="4869884">
                  <a:extLst>
                    <a:ext uri="{9D8B030D-6E8A-4147-A177-3AD203B41FA5}">
                      <a16:colId xmlns:a16="http://schemas.microsoft.com/office/drawing/2014/main" val="1188656215"/>
                    </a:ext>
                  </a:extLst>
                </a:gridCol>
                <a:gridCol w="1941226">
                  <a:extLst>
                    <a:ext uri="{9D8B030D-6E8A-4147-A177-3AD203B41FA5}">
                      <a16:colId xmlns:a16="http://schemas.microsoft.com/office/drawing/2014/main" val="2132964563"/>
                    </a:ext>
                  </a:extLst>
                </a:gridCol>
                <a:gridCol w="2383434">
                  <a:extLst>
                    <a:ext uri="{9D8B030D-6E8A-4147-A177-3AD203B41FA5}">
                      <a16:colId xmlns:a16="http://schemas.microsoft.com/office/drawing/2014/main" val="3636577335"/>
                    </a:ext>
                  </a:extLst>
                </a:gridCol>
              </a:tblGrid>
              <a:tr h="338381">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extLst>
                  <a:ext uri="{0D108BD9-81ED-4DB2-BD59-A6C34878D82A}">
                    <a16:rowId xmlns:a16="http://schemas.microsoft.com/office/drawing/2014/main" val="1742190722"/>
                  </a:ext>
                </a:extLst>
              </a:tr>
              <a:tr h="810681">
                <a:tc>
                  <a:txBody>
                    <a:bodyPr/>
                    <a:lstStyle/>
                    <a:p>
                      <a:r>
                        <a:rPr lang="en-US" sz="1600" dirty="0"/>
                        <a:t>TE/ STEL</a:t>
                      </a:r>
                      <a:endParaRPr lang="en-GB" sz="1600" dirty="0"/>
                    </a:p>
                  </a:txBody>
                  <a:tcPr/>
                </a:tc>
                <a:tc>
                  <a:txBody>
                    <a:bodyPr/>
                    <a:lstStyle/>
                    <a:p>
                      <a:r>
                        <a:rPr lang="en-GB" sz="1600" dirty="0">
                          <a:solidFill>
                            <a:schemeClr val="tx1"/>
                          </a:solidFill>
                        </a:rPr>
                        <a:t>Scientific exploitation of TE devices (scenario II): machine operation WEST &amp; AUG &amp; TCV @35%, W7X @30% (vs. @27.5%)</a:t>
                      </a:r>
                    </a:p>
                  </a:txBody>
                  <a:tcPr/>
                </a:tc>
                <a:tc>
                  <a:txBody>
                    <a:bodyPr/>
                    <a:lstStyle/>
                    <a:p>
                      <a:r>
                        <a:rPr lang="en-US" sz="1600" dirty="0">
                          <a:solidFill>
                            <a:schemeClr val="tx1"/>
                          </a:solidFill>
                        </a:rPr>
                        <a:t>n/a</a:t>
                      </a:r>
                      <a:endParaRPr lang="en-GB" sz="1600" dirty="0">
                        <a:solidFill>
                          <a:schemeClr val="tx1"/>
                        </a:solidFill>
                      </a:endParaRPr>
                    </a:p>
                  </a:txBody>
                  <a:tcPr/>
                </a:tc>
                <a:tc>
                  <a:txBody>
                    <a:bodyPr/>
                    <a:lstStyle/>
                    <a:p>
                      <a:r>
                        <a:rPr lang="en-US" sz="1600">
                          <a:solidFill>
                            <a:schemeClr val="tx1"/>
                          </a:solidFill>
                        </a:rPr>
                        <a:t>2535</a:t>
                      </a:r>
                      <a:endParaRPr lang="en-GB" sz="1600" dirty="0">
                        <a:solidFill>
                          <a:schemeClr val="tx1"/>
                        </a:solidFill>
                      </a:endParaRPr>
                    </a:p>
                  </a:txBody>
                  <a:tcPr/>
                </a:tc>
                <a:extLst>
                  <a:ext uri="{0D108BD9-81ED-4DB2-BD59-A6C34878D82A}">
                    <a16:rowId xmlns:a16="http://schemas.microsoft.com/office/drawing/2014/main" val="3823079964"/>
                  </a:ext>
                </a:extLst>
              </a:tr>
              <a:tr h="365307">
                <a:tc>
                  <a:txBody>
                    <a:bodyPr/>
                    <a:lstStyle/>
                    <a:p>
                      <a:r>
                        <a:rPr lang="en-US" sz="1600" dirty="0"/>
                        <a:t>TE</a:t>
                      </a:r>
                      <a:endParaRPr lang="en-GB" sz="1600" dirty="0"/>
                    </a:p>
                  </a:txBody>
                  <a:tcPr/>
                </a:tc>
                <a:tc>
                  <a:txBody>
                    <a:bodyPr/>
                    <a:lstStyle/>
                    <a:p>
                      <a:r>
                        <a:rPr lang="en-GB" sz="1600" dirty="0">
                          <a:solidFill>
                            <a:schemeClr val="tx1"/>
                          </a:solidFill>
                        </a:rPr>
                        <a:t>Scientific exploitation of TE devices : additional staffing</a:t>
                      </a:r>
                    </a:p>
                  </a:txBody>
                  <a:tcPr/>
                </a:tc>
                <a:tc>
                  <a:txBody>
                    <a:bodyPr/>
                    <a:lstStyle/>
                    <a:p>
                      <a:r>
                        <a:rPr lang="en-US" sz="1600" dirty="0">
                          <a:solidFill>
                            <a:schemeClr val="tx1"/>
                          </a:solidFill>
                        </a:rPr>
                        <a:t>149PM</a:t>
                      </a:r>
                      <a:endParaRPr lang="en-GB" sz="1600" dirty="0">
                        <a:solidFill>
                          <a:schemeClr val="tx1"/>
                        </a:solidFill>
                      </a:endParaRPr>
                    </a:p>
                  </a:txBody>
                  <a:tcPr/>
                </a:tc>
                <a:tc>
                  <a:txBody>
                    <a:bodyPr/>
                    <a:lstStyle/>
                    <a:p>
                      <a:r>
                        <a:rPr lang="en-US" sz="1600" dirty="0">
                          <a:solidFill>
                            <a:schemeClr val="tx1"/>
                          </a:solidFill>
                        </a:rPr>
                        <a:t>700</a:t>
                      </a:r>
                      <a:endParaRPr lang="en-GB" sz="1600" dirty="0">
                        <a:solidFill>
                          <a:schemeClr val="tx1"/>
                        </a:solidFill>
                      </a:endParaRPr>
                    </a:p>
                  </a:txBody>
                  <a:tcPr/>
                </a:tc>
                <a:extLst>
                  <a:ext uri="{0D108BD9-81ED-4DB2-BD59-A6C34878D82A}">
                    <a16:rowId xmlns:a16="http://schemas.microsoft.com/office/drawing/2014/main" val="2461059589"/>
                  </a:ext>
                </a:extLst>
              </a:tr>
              <a:tr h="810681">
                <a:tc>
                  <a:txBody>
                    <a:bodyPr/>
                    <a:lstStyle/>
                    <a:p>
                      <a:r>
                        <a:rPr lang="en-US" sz="1600" dirty="0"/>
                        <a:t>PWIE</a:t>
                      </a:r>
                      <a:endParaRPr lang="en-GB" sz="1600" dirty="0"/>
                    </a:p>
                  </a:txBody>
                  <a:tcPr/>
                </a:tc>
                <a:tc>
                  <a:txBody>
                    <a:bodyPr/>
                    <a:lstStyle/>
                    <a:p>
                      <a:r>
                        <a:rPr lang="en-GB" sz="1600" dirty="0"/>
                        <a:t>Area 3: JET post-mortem analysis</a:t>
                      </a:r>
                    </a:p>
                  </a:txBody>
                  <a:tcPr/>
                </a:tc>
                <a:tc>
                  <a:txBody>
                    <a:bodyPr/>
                    <a:lstStyle/>
                    <a:p>
                      <a:r>
                        <a:rPr lang="en-GB" sz="1600" dirty="0"/>
                        <a:t>12 PM</a:t>
                      </a:r>
                    </a:p>
                    <a:p>
                      <a:r>
                        <a:rPr lang="en-GB" sz="1600" dirty="0"/>
                        <a:t>20k€ facility use</a:t>
                      </a:r>
                    </a:p>
                    <a:p>
                      <a:r>
                        <a:rPr lang="en-GB" sz="1600" dirty="0"/>
                        <a:t>10k€ equipment </a:t>
                      </a:r>
                    </a:p>
                  </a:txBody>
                  <a:tcPr/>
                </a:tc>
                <a:tc>
                  <a:txBody>
                    <a:bodyPr/>
                    <a:lstStyle/>
                    <a:p>
                      <a:r>
                        <a:rPr lang="en-US" sz="1600" dirty="0"/>
                        <a:t>77</a:t>
                      </a:r>
                      <a:endParaRPr lang="en-GB" sz="1600" dirty="0"/>
                    </a:p>
                  </a:txBody>
                  <a:tcPr/>
                </a:tc>
                <a:extLst>
                  <a:ext uri="{0D108BD9-81ED-4DB2-BD59-A6C34878D82A}">
                    <a16:rowId xmlns:a16="http://schemas.microsoft.com/office/drawing/2014/main" val="2484223221"/>
                  </a:ext>
                </a:extLst>
              </a:tr>
              <a:tr h="486659">
                <a:tc>
                  <a:txBody>
                    <a:bodyPr/>
                    <a:lstStyle/>
                    <a:p>
                      <a:pPr marL="0" algn="l" defTabSz="685800" rtl="0" eaLnBrk="1" latinLnBrk="0" hangingPunct="1"/>
                      <a:r>
                        <a:rPr lang="en-US" sz="1600" kern="1200" dirty="0">
                          <a:solidFill>
                            <a:schemeClr val="dk1"/>
                          </a:solidFill>
                          <a:latin typeface="+mn-lt"/>
                          <a:ea typeface="+mn-ea"/>
                          <a:cs typeface="+mn-cs"/>
                        </a:rPr>
                        <a:t> PWIE</a:t>
                      </a:r>
                      <a:endParaRPr lang="en-GB" sz="1600" kern="1200" dirty="0">
                        <a:solidFill>
                          <a:schemeClr val="dk1"/>
                        </a:solidFill>
                        <a:latin typeface="+mn-lt"/>
                        <a:ea typeface="+mn-ea"/>
                        <a:cs typeface="+mn-cs"/>
                      </a:endParaRP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  Area 2: Dust</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  24PM</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 30 days IBA @3k€/day</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  175</a:t>
                      </a:r>
                    </a:p>
                  </a:txBody>
                  <a:tcPr marL="6350" marR="6350" marT="6350" marB="0"/>
                </a:tc>
                <a:extLst>
                  <a:ext uri="{0D108BD9-81ED-4DB2-BD59-A6C34878D82A}">
                    <a16:rowId xmlns:a16="http://schemas.microsoft.com/office/drawing/2014/main" val="493924225"/>
                  </a:ext>
                </a:extLst>
              </a:tr>
              <a:tr h="365307">
                <a:tc>
                  <a:txBody>
                    <a:bodyPr/>
                    <a:lstStyle/>
                    <a:p>
                      <a:r>
                        <a:rPr lang="en-US" sz="1600" dirty="0"/>
                        <a:t>TM</a:t>
                      </a:r>
                      <a:endParaRPr lang="en-GB" sz="1600" dirty="0"/>
                    </a:p>
                  </a:txBody>
                  <a:tcPr/>
                </a:tc>
                <a:tc>
                  <a:txBody>
                    <a:bodyPr/>
                    <a:lstStyle/>
                    <a:p>
                      <a:r>
                        <a:rPr lang="en-US" sz="1600" dirty="0"/>
                        <a:t>Sum of all TSVVs (relative internal priority TBD)</a:t>
                      </a:r>
                      <a:endParaRPr lang="en-GB" sz="1600" dirty="0"/>
                    </a:p>
                  </a:txBody>
                  <a:tcPr/>
                </a:tc>
                <a:tc>
                  <a:txBody>
                    <a:bodyPr/>
                    <a:lstStyle/>
                    <a:p>
                      <a:r>
                        <a:rPr lang="en-US" sz="1600" dirty="0"/>
                        <a:t>192PM</a:t>
                      </a:r>
                      <a:endParaRPr lang="en-GB" sz="1600" dirty="0"/>
                    </a:p>
                  </a:txBody>
                  <a:tcPr/>
                </a:tc>
                <a:tc>
                  <a:txBody>
                    <a:bodyPr/>
                    <a:lstStyle/>
                    <a:p>
                      <a:r>
                        <a:rPr lang="en-US" sz="1600" dirty="0"/>
                        <a:t>902</a:t>
                      </a:r>
                      <a:endParaRPr lang="en-GB" sz="1600" dirty="0"/>
                    </a:p>
                  </a:txBody>
                  <a:tcPr/>
                </a:tc>
                <a:extLst>
                  <a:ext uri="{0D108BD9-81ED-4DB2-BD59-A6C34878D82A}">
                    <a16:rowId xmlns:a16="http://schemas.microsoft.com/office/drawing/2014/main" val="1779035176"/>
                  </a:ext>
                </a:extLst>
              </a:tr>
              <a:tr h="570479">
                <a:tc>
                  <a:txBody>
                    <a:bodyPr/>
                    <a:lstStyle/>
                    <a:p>
                      <a:r>
                        <a:rPr lang="en-US" sz="1600" dirty="0"/>
                        <a:t>STEL</a:t>
                      </a:r>
                      <a:endParaRPr lang="en-GB" sz="1600" dirty="0"/>
                    </a:p>
                  </a:txBody>
                  <a:tcPr/>
                </a:tc>
                <a:tc>
                  <a:txBody>
                    <a:bodyPr/>
                    <a:lstStyle/>
                    <a:p>
                      <a:r>
                        <a:rPr lang="en-GB" sz="1600" dirty="0"/>
                        <a:t>Stellarator reactor: Preparation of design space using system studies for FOAK stellarator</a:t>
                      </a:r>
                    </a:p>
                  </a:txBody>
                  <a:tcPr/>
                </a:tc>
                <a:tc>
                  <a:txBody>
                    <a:bodyPr/>
                    <a:lstStyle/>
                    <a:p>
                      <a:r>
                        <a:rPr lang="en-US" sz="1600" dirty="0"/>
                        <a:t>6PM</a:t>
                      </a:r>
                      <a:endParaRPr lang="en-GB" sz="1600" dirty="0"/>
                    </a:p>
                  </a:txBody>
                  <a:tcPr/>
                </a:tc>
                <a:tc>
                  <a:txBody>
                    <a:bodyPr/>
                    <a:lstStyle/>
                    <a:p>
                      <a:r>
                        <a:rPr lang="en-US" sz="1600" dirty="0"/>
                        <a:t>28</a:t>
                      </a:r>
                      <a:endParaRPr lang="en-GB" sz="1600" dirty="0"/>
                    </a:p>
                  </a:txBody>
                  <a:tcPr/>
                </a:tc>
                <a:extLst>
                  <a:ext uri="{0D108BD9-81ED-4DB2-BD59-A6C34878D82A}">
                    <a16:rowId xmlns:a16="http://schemas.microsoft.com/office/drawing/2014/main" val="3922061711"/>
                  </a:ext>
                </a:extLst>
              </a:tr>
            </a:tbl>
          </a:graphicData>
        </a:graphic>
      </p:graphicFrame>
      <p:sp>
        <p:nvSpPr>
          <p:cNvPr id="9" name="TextBox 8">
            <a:extLst>
              <a:ext uri="{FF2B5EF4-FFF2-40B4-BE49-F238E27FC236}">
                <a16:creationId xmlns:a16="http://schemas.microsoft.com/office/drawing/2014/main" id="{EF6B327A-31E7-3A16-C0CC-203CF3CE3324}"/>
              </a:ext>
            </a:extLst>
          </p:cNvPr>
          <p:cNvSpPr txBox="1"/>
          <p:nvPr/>
        </p:nvSpPr>
        <p:spPr>
          <a:xfrm rot="16200000">
            <a:off x="98051" y="4595348"/>
            <a:ext cx="1249060" cy="369332"/>
          </a:xfrm>
          <a:prstGeom prst="rect">
            <a:avLst/>
          </a:prstGeom>
          <a:noFill/>
        </p:spPr>
        <p:txBody>
          <a:bodyPr wrap="none" rtlCol="0">
            <a:spAutoFit/>
          </a:bodyPr>
          <a:lstStyle/>
          <a:p>
            <a:pPr algn="l"/>
            <a:r>
              <a:rPr lang="en-US" b="1" dirty="0">
                <a:solidFill>
                  <a:schemeClr val="accent5">
                    <a:lumMod val="75000"/>
                  </a:schemeClr>
                </a:solidFill>
              </a:rPr>
              <a:t>PRIORITY 5</a:t>
            </a:r>
            <a:endParaRPr lang="en-GB" b="1" dirty="0">
              <a:solidFill>
                <a:schemeClr val="accent5">
                  <a:lumMod val="75000"/>
                </a:schemeClr>
              </a:solidFill>
            </a:endParaRPr>
          </a:p>
        </p:txBody>
      </p:sp>
      <p:sp>
        <p:nvSpPr>
          <p:cNvPr id="10" name="Footer Placeholder 7">
            <a:extLst>
              <a:ext uri="{FF2B5EF4-FFF2-40B4-BE49-F238E27FC236}">
                <a16:creationId xmlns:a16="http://schemas.microsoft.com/office/drawing/2014/main" id="{8C221847-9C7E-F956-86C6-042D0E119EF5}"/>
              </a:ext>
            </a:extLst>
          </p:cNvPr>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Bureau| 19.06.2026</a:t>
            </a:r>
            <a:endParaRPr lang="en-GB" dirty="0">
              <a:solidFill>
                <a:prstClr val="white"/>
              </a:solidFill>
            </a:endParaRPr>
          </a:p>
        </p:txBody>
      </p:sp>
    </p:spTree>
    <p:extLst>
      <p:ext uri="{BB962C8B-B14F-4D97-AF65-F5344CB8AC3E}">
        <p14:creationId xmlns:p14="http://schemas.microsoft.com/office/powerpoint/2010/main" val="4040119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F54A4-BCA6-2952-3A82-21E9650858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B248FA-110C-6CD9-469D-222C6F903281}"/>
              </a:ext>
            </a:extLst>
          </p:cNvPr>
          <p:cNvSpPr>
            <a:spLocks noGrp="1"/>
          </p:cNvSpPr>
          <p:nvPr>
            <p:ph type="title"/>
          </p:nvPr>
        </p:nvSpPr>
        <p:spPr>
          <a:xfrm>
            <a:off x="983432" y="192515"/>
            <a:ext cx="5728264" cy="457200"/>
          </a:xfrm>
        </p:spPr>
        <p:txBody>
          <a:bodyPr/>
          <a:lstStyle/>
          <a:p>
            <a:r>
              <a:rPr lang="en-US" dirty="0"/>
              <a:t>R</a:t>
            </a:r>
            <a:r>
              <a:rPr lang="en-GB" dirty="0" err="1"/>
              <a:t>eserve</a:t>
            </a:r>
            <a:r>
              <a:rPr lang="en-GB" dirty="0"/>
              <a:t> list - Priority 6 (1/2)</a:t>
            </a:r>
          </a:p>
        </p:txBody>
      </p:sp>
      <p:sp>
        <p:nvSpPr>
          <p:cNvPr id="5" name="Slide Number Placeholder 4">
            <a:extLst>
              <a:ext uri="{FF2B5EF4-FFF2-40B4-BE49-F238E27FC236}">
                <a16:creationId xmlns:a16="http://schemas.microsoft.com/office/drawing/2014/main" id="{0A35E4BF-B196-B587-44AD-A13EC1EF12F9}"/>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5</a:t>
            </a:fld>
            <a:endParaRPr lang="en-GB">
              <a:solidFill>
                <a:prstClr val="white"/>
              </a:solidFill>
            </a:endParaRPr>
          </a:p>
        </p:txBody>
      </p:sp>
      <p:graphicFrame>
        <p:nvGraphicFramePr>
          <p:cNvPr id="8" name="Table 7">
            <a:extLst>
              <a:ext uri="{FF2B5EF4-FFF2-40B4-BE49-F238E27FC236}">
                <a16:creationId xmlns:a16="http://schemas.microsoft.com/office/drawing/2014/main" id="{92667539-7C46-3CC0-6DB2-957B631A8AA7}"/>
              </a:ext>
            </a:extLst>
          </p:cNvPr>
          <p:cNvGraphicFramePr>
            <a:graphicFrameLocks noGrp="1"/>
          </p:cNvGraphicFramePr>
          <p:nvPr>
            <p:extLst>
              <p:ext uri="{D42A27DB-BD31-4B8C-83A1-F6EECF244321}">
                <p14:modId xmlns:p14="http://schemas.microsoft.com/office/powerpoint/2010/main" val="593720424"/>
              </p:ext>
            </p:extLst>
          </p:nvPr>
        </p:nvGraphicFramePr>
        <p:xfrm>
          <a:off x="983430" y="1485058"/>
          <a:ext cx="11043467" cy="4206240"/>
        </p:xfrm>
        <a:graphic>
          <a:graphicData uri="http://schemas.openxmlformats.org/drawingml/2006/table">
            <a:tbl>
              <a:tblPr firstRow="1" bandRow="1">
                <a:tableStyleId>{93296810-A885-4BE3-A3E7-6D5BEEA58F35}</a:tableStyleId>
              </a:tblPr>
              <a:tblGrid>
                <a:gridCol w="609885">
                  <a:extLst>
                    <a:ext uri="{9D8B030D-6E8A-4147-A177-3AD203B41FA5}">
                      <a16:colId xmlns:a16="http://schemas.microsoft.com/office/drawing/2014/main" val="1739530698"/>
                    </a:ext>
                  </a:extLst>
                </a:gridCol>
                <a:gridCol w="4787607">
                  <a:extLst>
                    <a:ext uri="{9D8B030D-6E8A-4147-A177-3AD203B41FA5}">
                      <a16:colId xmlns:a16="http://schemas.microsoft.com/office/drawing/2014/main" val="1188656215"/>
                    </a:ext>
                  </a:extLst>
                </a:gridCol>
                <a:gridCol w="1331843">
                  <a:extLst>
                    <a:ext uri="{9D8B030D-6E8A-4147-A177-3AD203B41FA5}">
                      <a16:colId xmlns:a16="http://schemas.microsoft.com/office/drawing/2014/main" val="2132964563"/>
                    </a:ext>
                  </a:extLst>
                </a:gridCol>
                <a:gridCol w="1401418">
                  <a:extLst>
                    <a:ext uri="{9D8B030D-6E8A-4147-A177-3AD203B41FA5}">
                      <a16:colId xmlns:a16="http://schemas.microsoft.com/office/drawing/2014/main" val="3636577335"/>
                    </a:ext>
                  </a:extLst>
                </a:gridCol>
                <a:gridCol w="1321904">
                  <a:extLst>
                    <a:ext uri="{9D8B030D-6E8A-4147-A177-3AD203B41FA5}">
                      <a16:colId xmlns:a16="http://schemas.microsoft.com/office/drawing/2014/main" val="3385464488"/>
                    </a:ext>
                  </a:extLst>
                </a:gridCol>
                <a:gridCol w="1590810">
                  <a:extLst>
                    <a:ext uri="{9D8B030D-6E8A-4147-A177-3AD203B41FA5}">
                      <a16:colId xmlns:a16="http://schemas.microsoft.com/office/drawing/2014/main" val="203000099"/>
                    </a:ext>
                  </a:extLst>
                </a:gridCol>
              </a:tblGrid>
              <a:tr h="343506">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tc>
                  <a:txBody>
                    <a:bodyPr/>
                    <a:lstStyle/>
                    <a:p>
                      <a:r>
                        <a:rPr lang="en-US" sz="1600" dirty="0"/>
                        <a:t>Internal WP priorities</a:t>
                      </a:r>
                      <a:endParaRPr lang="en-GB" sz="1600" dirty="0"/>
                    </a:p>
                  </a:txBody>
                  <a:tcPr/>
                </a:tc>
                <a:tc>
                  <a:txBody>
                    <a:bodyPr/>
                    <a:lstStyle/>
                    <a:p>
                      <a:r>
                        <a:rPr lang="en-US" sz="1600" dirty="0"/>
                        <a:t>Comments</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STEL</a:t>
                      </a:r>
                      <a:endParaRPr lang="en-GB" sz="1600" dirty="0"/>
                    </a:p>
                  </a:txBody>
                  <a:tcPr anchor="ctr"/>
                </a:tc>
                <a:tc>
                  <a:txBody>
                    <a:bodyPr/>
                    <a:lstStyle/>
                    <a:p>
                      <a:r>
                        <a:rPr lang="en-GB" sz="1600" dirty="0"/>
                        <a:t>Extension of PNBI from 4 to 6 sources to reach </a:t>
                      </a:r>
                      <a:r>
                        <a:rPr lang="en-GB" sz="1600" dirty="0" err="1"/>
                        <a:t>Ptotal</a:t>
                      </a:r>
                      <a:r>
                        <a:rPr lang="en-GB" sz="1600" dirty="0"/>
                        <a:t> &gt; 20 MW</a:t>
                      </a:r>
                    </a:p>
                  </a:txBody>
                  <a:tcPr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24 PM</a:t>
                      </a:r>
                    </a:p>
                  </a:txBody>
                  <a:tcPr marL="6350" marR="6350" marT="6350" marB="0"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113</a:t>
                      </a:r>
                    </a:p>
                  </a:txBody>
                  <a:tcPr marL="6350" marR="6350" marT="6350" marB="0" anchor="ctr"/>
                </a:tc>
                <a:tc>
                  <a:txBody>
                    <a:bodyPr/>
                    <a:lstStyle/>
                    <a:p>
                      <a:pPr marL="0" algn="l" defTabSz="685800" rtl="0" eaLnBrk="1" latinLnBrk="0" hangingPunct="1"/>
                      <a:r>
                        <a:rPr lang="en-US" sz="1600" kern="1200" dirty="0">
                          <a:solidFill>
                            <a:schemeClr val="tx1"/>
                          </a:solidFill>
                          <a:latin typeface="+mn-lt"/>
                          <a:ea typeface="+mn-ea"/>
                          <a:cs typeface="+mn-cs"/>
                        </a:rPr>
                        <a:t>II</a:t>
                      </a:r>
                      <a:endParaRPr lang="en-GB" sz="1600" kern="1200" dirty="0">
                        <a:solidFill>
                          <a:schemeClr val="tx1"/>
                        </a:solidFill>
                        <a:latin typeface="+mn-lt"/>
                        <a:ea typeface="+mn-ea"/>
                        <a:cs typeface="+mn-cs"/>
                      </a:endParaRPr>
                    </a:p>
                  </a:txBody>
                  <a:tcPr anchor="ctr"/>
                </a:tc>
                <a:tc>
                  <a:txBody>
                    <a:bodyPr/>
                    <a:lstStyle/>
                    <a:p>
                      <a:pPr marL="0" algn="l" defTabSz="685800" rtl="0" eaLnBrk="1" latinLnBrk="0" hangingPunct="1"/>
                      <a:r>
                        <a:rPr lang="en-GB" sz="1600" kern="1200" dirty="0">
                          <a:solidFill>
                            <a:schemeClr val="tx1"/>
                          </a:solidFill>
                          <a:latin typeface="+mn-lt"/>
                          <a:ea typeface="+mn-ea"/>
                          <a:cs typeface="+mn-cs"/>
                        </a:rPr>
                        <a:t>High scientific importance but only MPG</a:t>
                      </a:r>
                    </a:p>
                  </a:txBody>
                  <a:tcPr anchor="ctr"/>
                </a:tc>
                <a:extLst>
                  <a:ext uri="{0D108BD9-81ED-4DB2-BD59-A6C34878D82A}">
                    <a16:rowId xmlns:a16="http://schemas.microsoft.com/office/drawing/2014/main" val="3823079964"/>
                  </a:ext>
                </a:extLst>
              </a:tr>
              <a:tr h="370840">
                <a:tc>
                  <a:txBody>
                    <a:bodyPr/>
                    <a:lstStyle/>
                    <a:p>
                      <a:r>
                        <a:rPr lang="en-US" sz="1600" dirty="0"/>
                        <a:t>STEL</a:t>
                      </a:r>
                      <a:endParaRPr lang="en-GB" sz="1600" dirty="0"/>
                    </a:p>
                  </a:txBody>
                  <a:tcPr anchor="ctr"/>
                </a:tc>
                <a:tc>
                  <a:txBody>
                    <a:bodyPr/>
                    <a:lstStyle/>
                    <a:p>
                      <a:r>
                        <a:rPr lang="en-GB" sz="1600" dirty="0"/>
                        <a:t>Stellarator reactor: Remote handling in 3D environment of FOAK</a:t>
                      </a:r>
                    </a:p>
                  </a:txBody>
                  <a:tcPr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12PM</a:t>
                      </a:r>
                    </a:p>
                  </a:txBody>
                  <a:tcPr marL="6350" marR="6350" marT="6350" marB="0"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56</a:t>
                      </a:r>
                    </a:p>
                  </a:txBody>
                  <a:tcPr marL="6350" marR="6350" marT="6350" marB="0" anchor="ctr"/>
                </a:tc>
                <a:tc>
                  <a:txBody>
                    <a:bodyPr/>
                    <a:lstStyle/>
                    <a:p>
                      <a:pPr marL="0" algn="l" defTabSz="685800" rtl="0" eaLnBrk="1" latinLnBrk="0" hangingPunct="1"/>
                      <a:r>
                        <a:rPr lang="en-US" sz="1600" kern="1200" dirty="0">
                          <a:solidFill>
                            <a:schemeClr val="tx1"/>
                          </a:solidFill>
                          <a:latin typeface="+mn-lt"/>
                          <a:ea typeface="+mn-ea"/>
                          <a:cs typeface="+mn-cs"/>
                        </a:rPr>
                        <a:t>III</a:t>
                      </a:r>
                      <a:endParaRPr lang="en-GB" sz="1600" kern="1200" dirty="0">
                        <a:solidFill>
                          <a:schemeClr val="tx1"/>
                        </a:solidFill>
                        <a:latin typeface="+mn-lt"/>
                        <a:ea typeface="+mn-ea"/>
                        <a:cs typeface="+mn-cs"/>
                      </a:endParaRPr>
                    </a:p>
                  </a:txBody>
                  <a:tcPr anchor="ctr"/>
                </a:tc>
                <a:tc>
                  <a:txBody>
                    <a:bodyPr/>
                    <a:lstStyle/>
                    <a:p>
                      <a:pPr marL="0" algn="l" defTabSz="685800" rtl="0" eaLnBrk="1" latinLnBrk="0" hangingPunct="1"/>
                      <a:r>
                        <a:rPr lang="en-GB" sz="1600" kern="1200" dirty="0">
                          <a:solidFill>
                            <a:schemeClr val="tx1"/>
                          </a:solidFill>
                          <a:latin typeface="+mn-lt"/>
                          <a:ea typeface="+mn-ea"/>
                          <a:cs typeface="+mn-cs"/>
                        </a:rPr>
                        <a:t>Critical system for FOAK, low TRL, important for feasibility</a:t>
                      </a:r>
                    </a:p>
                  </a:txBody>
                  <a:tcPr anchor="ctr"/>
                </a:tc>
                <a:extLst>
                  <a:ext uri="{0D108BD9-81ED-4DB2-BD59-A6C34878D82A}">
                    <a16:rowId xmlns:a16="http://schemas.microsoft.com/office/drawing/2014/main" val="2084048402"/>
                  </a:ext>
                </a:extLst>
              </a:tr>
              <a:tr h="370840">
                <a:tc>
                  <a:txBody>
                    <a:bodyPr/>
                    <a:lstStyle/>
                    <a:p>
                      <a:r>
                        <a:rPr lang="en-US" sz="1600" dirty="0"/>
                        <a:t>STEL</a:t>
                      </a:r>
                      <a:endParaRPr lang="en-GB" sz="1600" dirty="0"/>
                    </a:p>
                  </a:txBody>
                  <a:tcPr anchor="ctr"/>
                </a:tc>
                <a:tc>
                  <a:txBody>
                    <a:bodyPr/>
                    <a:lstStyle/>
                    <a:p>
                      <a:r>
                        <a:rPr lang="en-GB" sz="1600" dirty="0"/>
                        <a:t>Stellarator reactor: Mechanical stress analysis of 3D inter-coil support towards FOAK</a:t>
                      </a:r>
                    </a:p>
                  </a:txBody>
                  <a:tcPr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12PM</a:t>
                      </a:r>
                    </a:p>
                  </a:txBody>
                  <a:tcPr marL="6350" marR="6350" marT="6350" marB="0"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56</a:t>
                      </a:r>
                    </a:p>
                  </a:txBody>
                  <a:tcPr marL="6350" marR="6350" marT="6350" marB="0" anchor="ctr"/>
                </a:tc>
                <a:tc>
                  <a:txBody>
                    <a:bodyPr/>
                    <a:lstStyle/>
                    <a:p>
                      <a:pPr marL="0" algn="l" defTabSz="685800" rtl="0" eaLnBrk="1" latinLnBrk="0" hangingPunct="1"/>
                      <a:r>
                        <a:rPr lang="en-US" sz="1600" kern="1200" dirty="0">
                          <a:solidFill>
                            <a:schemeClr val="tx1"/>
                          </a:solidFill>
                          <a:latin typeface="+mn-lt"/>
                          <a:ea typeface="+mn-ea"/>
                          <a:cs typeface="+mn-cs"/>
                        </a:rPr>
                        <a:t>IV</a:t>
                      </a:r>
                      <a:endParaRPr lang="en-GB" sz="1600" kern="1200" dirty="0">
                        <a:solidFill>
                          <a:schemeClr val="tx1"/>
                        </a:solidFill>
                        <a:latin typeface="+mn-lt"/>
                        <a:ea typeface="+mn-ea"/>
                        <a:cs typeface="+mn-cs"/>
                      </a:endParaRPr>
                    </a:p>
                  </a:txBody>
                  <a:tcPr anchor="ctr"/>
                </a:tc>
                <a:tc>
                  <a:txBody>
                    <a:bodyPr/>
                    <a:lstStyle/>
                    <a:p>
                      <a:pPr marL="0" algn="l" defTabSz="685800" rtl="0" eaLnBrk="1" latinLnBrk="0" hangingPunct="1"/>
                      <a:endParaRPr lang="en-GB" sz="1600" kern="1200" dirty="0">
                        <a:solidFill>
                          <a:schemeClr val="tx1"/>
                        </a:solidFill>
                        <a:latin typeface="+mn-lt"/>
                        <a:ea typeface="+mn-ea"/>
                        <a:cs typeface="+mn-cs"/>
                      </a:endParaRPr>
                    </a:p>
                  </a:txBody>
                  <a:tcPr anchor="ctr"/>
                </a:tc>
                <a:extLst>
                  <a:ext uri="{0D108BD9-81ED-4DB2-BD59-A6C34878D82A}">
                    <a16:rowId xmlns:a16="http://schemas.microsoft.com/office/drawing/2014/main" val="493924225"/>
                  </a:ext>
                </a:extLst>
              </a:tr>
              <a:tr h="370840">
                <a:tc>
                  <a:txBody>
                    <a:bodyPr/>
                    <a:lstStyle/>
                    <a:p>
                      <a:r>
                        <a:rPr lang="en-US" sz="1600" dirty="0"/>
                        <a:t>STEL</a:t>
                      </a:r>
                      <a:endParaRPr lang="en-GB" sz="1600" dirty="0"/>
                    </a:p>
                  </a:txBody>
                  <a:tcPr anchor="ctr"/>
                </a:tc>
                <a:tc>
                  <a:txBody>
                    <a:bodyPr/>
                    <a:lstStyle/>
                    <a:p>
                      <a:r>
                        <a:rPr lang="en-GB" sz="1600" dirty="0"/>
                        <a:t>Stellarator reactor: Initial assessment of a FOAK particle exhaust and fuel cycle</a:t>
                      </a:r>
                    </a:p>
                  </a:txBody>
                  <a:tcPr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6PM</a:t>
                      </a:r>
                    </a:p>
                  </a:txBody>
                  <a:tcPr marL="6350" marR="6350" marT="6350" marB="0"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28</a:t>
                      </a:r>
                    </a:p>
                  </a:txBody>
                  <a:tcPr marL="6350" marR="6350" marT="6350" marB="0" anchor="ctr"/>
                </a:tc>
                <a:tc>
                  <a:txBody>
                    <a:bodyPr/>
                    <a:lstStyle/>
                    <a:p>
                      <a:pPr marL="0" algn="l" defTabSz="685800" rtl="0" eaLnBrk="1" latinLnBrk="0" hangingPunct="1"/>
                      <a:r>
                        <a:rPr lang="en-US" sz="1600" kern="1200" dirty="0">
                          <a:solidFill>
                            <a:schemeClr val="tx1"/>
                          </a:solidFill>
                          <a:latin typeface="+mn-lt"/>
                          <a:ea typeface="+mn-ea"/>
                          <a:cs typeface="+mn-cs"/>
                        </a:rPr>
                        <a:t>IV</a:t>
                      </a:r>
                      <a:endParaRPr lang="en-GB" sz="1600" kern="1200" dirty="0">
                        <a:solidFill>
                          <a:schemeClr val="tx1"/>
                        </a:solidFill>
                        <a:latin typeface="+mn-lt"/>
                        <a:ea typeface="+mn-ea"/>
                        <a:cs typeface="+mn-cs"/>
                      </a:endParaRPr>
                    </a:p>
                  </a:txBody>
                  <a:tcPr anchor="ctr"/>
                </a:tc>
                <a:tc>
                  <a:txBody>
                    <a:bodyPr/>
                    <a:lstStyle/>
                    <a:p>
                      <a:pPr marL="0" algn="l" defTabSz="685800" rtl="0" eaLnBrk="1" latinLnBrk="0" hangingPunct="1"/>
                      <a:endParaRPr lang="en-GB" sz="1600" kern="1200" dirty="0">
                        <a:solidFill>
                          <a:schemeClr val="tx1"/>
                        </a:solidFill>
                        <a:latin typeface="+mn-lt"/>
                        <a:ea typeface="+mn-ea"/>
                        <a:cs typeface="+mn-cs"/>
                      </a:endParaRPr>
                    </a:p>
                  </a:txBody>
                  <a:tcPr anchor="ctr"/>
                </a:tc>
                <a:extLst>
                  <a:ext uri="{0D108BD9-81ED-4DB2-BD59-A6C34878D82A}">
                    <a16:rowId xmlns:a16="http://schemas.microsoft.com/office/drawing/2014/main" val="1779035176"/>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dirty="0"/>
                        <a:t>STEL</a:t>
                      </a:r>
                      <a:endParaRPr lang="en-GB" sz="1600" dirty="0"/>
                    </a:p>
                  </a:txBody>
                  <a:tcPr anchor="ctr"/>
                </a:tc>
                <a:tc>
                  <a:txBody>
                    <a:bodyPr/>
                    <a:lstStyle/>
                    <a:p>
                      <a:r>
                        <a:rPr lang="en-GB" sz="1600" dirty="0"/>
                        <a:t>Stellarator reactor: Transfer of novel technologies towards 3D first wall and blanket</a:t>
                      </a:r>
                    </a:p>
                  </a:txBody>
                  <a:tcPr anchor="ctr"/>
                </a:tc>
                <a:tc>
                  <a:txBody>
                    <a:bodyPr/>
                    <a:lstStyle/>
                    <a:p>
                      <a:pPr marL="0" algn="l" defTabSz="685800" rtl="0" eaLnBrk="1" fontAlgn="ctr" latinLnBrk="0" hangingPunct="1">
                        <a:buNone/>
                      </a:pPr>
                      <a:r>
                        <a:rPr lang="en-GB" sz="1600" kern="1200">
                          <a:solidFill>
                            <a:schemeClr val="dk1"/>
                          </a:solidFill>
                          <a:latin typeface="+mn-lt"/>
                          <a:ea typeface="+mn-ea"/>
                          <a:cs typeface="+mn-cs"/>
                        </a:rPr>
                        <a:t>6PM</a:t>
                      </a:r>
                    </a:p>
                  </a:txBody>
                  <a:tcPr marL="6350" marR="6350" marT="6350" marB="0"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28</a:t>
                      </a:r>
                    </a:p>
                  </a:txBody>
                  <a:tcPr marL="6350" marR="6350" marT="6350" marB="0" anchor="ctr"/>
                </a:tc>
                <a:tc>
                  <a:txBody>
                    <a:bodyPr/>
                    <a:lstStyle/>
                    <a:p>
                      <a:pPr marL="0" algn="l" defTabSz="685800" rtl="0" eaLnBrk="1" latinLnBrk="0" hangingPunct="1"/>
                      <a:r>
                        <a:rPr lang="en-US" sz="1600" kern="1200" dirty="0">
                          <a:solidFill>
                            <a:schemeClr val="tx1"/>
                          </a:solidFill>
                          <a:latin typeface="+mn-lt"/>
                          <a:ea typeface="+mn-ea"/>
                          <a:cs typeface="+mn-cs"/>
                        </a:rPr>
                        <a:t>IV</a:t>
                      </a:r>
                      <a:endParaRPr lang="en-GB" sz="1600" kern="1200" dirty="0">
                        <a:solidFill>
                          <a:schemeClr val="tx1"/>
                        </a:solidFill>
                        <a:latin typeface="+mn-lt"/>
                        <a:ea typeface="+mn-ea"/>
                        <a:cs typeface="+mn-cs"/>
                      </a:endParaRPr>
                    </a:p>
                  </a:txBody>
                  <a:tcPr anchor="ctr"/>
                </a:tc>
                <a:tc>
                  <a:txBody>
                    <a:bodyPr/>
                    <a:lstStyle/>
                    <a:p>
                      <a:pPr marL="0" algn="l" defTabSz="685800" rtl="0" eaLnBrk="1" latinLnBrk="0" hangingPunct="1"/>
                      <a:endParaRPr lang="en-GB" sz="1600" kern="1200" dirty="0">
                        <a:solidFill>
                          <a:schemeClr val="tx1"/>
                        </a:solidFill>
                        <a:latin typeface="+mn-lt"/>
                        <a:ea typeface="+mn-ea"/>
                        <a:cs typeface="+mn-cs"/>
                      </a:endParaRPr>
                    </a:p>
                  </a:txBody>
                  <a:tcPr anchor="ctr"/>
                </a:tc>
                <a:extLst>
                  <a:ext uri="{0D108BD9-81ED-4DB2-BD59-A6C34878D82A}">
                    <a16:rowId xmlns:a16="http://schemas.microsoft.com/office/drawing/2014/main" val="179109486"/>
                  </a:ext>
                </a:extLst>
              </a:tr>
            </a:tbl>
          </a:graphicData>
        </a:graphic>
      </p:graphicFrame>
      <p:sp>
        <p:nvSpPr>
          <p:cNvPr id="9" name="TextBox 8">
            <a:extLst>
              <a:ext uri="{FF2B5EF4-FFF2-40B4-BE49-F238E27FC236}">
                <a16:creationId xmlns:a16="http://schemas.microsoft.com/office/drawing/2014/main" id="{B64A9119-2F3C-7711-CA7B-C0E684373009}"/>
              </a:ext>
            </a:extLst>
          </p:cNvPr>
          <p:cNvSpPr txBox="1"/>
          <p:nvPr/>
        </p:nvSpPr>
        <p:spPr>
          <a:xfrm rot="16200000">
            <a:off x="95550" y="3434154"/>
            <a:ext cx="1249060" cy="369332"/>
          </a:xfrm>
          <a:prstGeom prst="rect">
            <a:avLst/>
          </a:prstGeom>
          <a:noFill/>
        </p:spPr>
        <p:txBody>
          <a:bodyPr wrap="none" rtlCol="0">
            <a:spAutoFit/>
          </a:bodyPr>
          <a:lstStyle/>
          <a:p>
            <a:pPr algn="l"/>
            <a:r>
              <a:rPr lang="en-US" b="1" dirty="0">
                <a:solidFill>
                  <a:schemeClr val="accent6">
                    <a:lumMod val="75000"/>
                  </a:schemeClr>
                </a:solidFill>
              </a:rPr>
              <a:t>PRIORITY 6</a:t>
            </a:r>
            <a:endParaRPr lang="en-GB" b="1" dirty="0">
              <a:solidFill>
                <a:schemeClr val="accent6">
                  <a:lumMod val="75000"/>
                </a:schemeClr>
              </a:solidFill>
            </a:endParaRPr>
          </a:p>
        </p:txBody>
      </p:sp>
      <p:sp>
        <p:nvSpPr>
          <p:cNvPr id="4" name="Footer Placeholder 7">
            <a:extLst>
              <a:ext uri="{FF2B5EF4-FFF2-40B4-BE49-F238E27FC236}">
                <a16:creationId xmlns:a16="http://schemas.microsoft.com/office/drawing/2014/main" id="{2903BC75-A982-E71F-DB17-43966E11F6AD}"/>
              </a:ext>
            </a:extLst>
          </p:cNvPr>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Bureau| 19.06.2026</a:t>
            </a:r>
            <a:endParaRPr lang="en-GB" dirty="0">
              <a:solidFill>
                <a:prstClr val="white"/>
              </a:solidFill>
            </a:endParaRPr>
          </a:p>
        </p:txBody>
      </p:sp>
    </p:spTree>
    <p:extLst>
      <p:ext uri="{BB962C8B-B14F-4D97-AF65-F5344CB8AC3E}">
        <p14:creationId xmlns:p14="http://schemas.microsoft.com/office/powerpoint/2010/main" val="1427026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1AEA3-9C0E-7F04-1938-39C4443E44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8AF082-2742-8A33-55B5-1A077F911E9D}"/>
              </a:ext>
            </a:extLst>
          </p:cNvPr>
          <p:cNvSpPr>
            <a:spLocks noGrp="1"/>
          </p:cNvSpPr>
          <p:nvPr>
            <p:ph type="title"/>
          </p:nvPr>
        </p:nvSpPr>
        <p:spPr>
          <a:xfrm>
            <a:off x="983432" y="192515"/>
            <a:ext cx="7343604" cy="457200"/>
          </a:xfrm>
        </p:spPr>
        <p:txBody>
          <a:bodyPr/>
          <a:lstStyle/>
          <a:p>
            <a:r>
              <a:rPr lang="en-US" dirty="0"/>
              <a:t>R</a:t>
            </a:r>
            <a:r>
              <a:rPr lang="en-GB" dirty="0" err="1"/>
              <a:t>eserve</a:t>
            </a:r>
            <a:r>
              <a:rPr lang="en-GB" dirty="0"/>
              <a:t> list - Priority 6 (2/2) and BEST</a:t>
            </a:r>
          </a:p>
        </p:txBody>
      </p:sp>
      <p:sp>
        <p:nvSpPr>
          <p:cNvPr id="5" name="Slide Number Placeholder 4">
            <a:extLst>
              <a:ext uri="{FF2B5EF4-FFF2-40B4-BE49-F238E27FC236}">
                <a16:creationId xmlns:a16="http://schemas.microsoft.com/office/drawing/2014/main" id="{AB8E8605-3F5B-BE44-5EEB-B62BAE391546}"/>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6</a:t>
            </a:fld>
            <a:endParaRPr lang="en-GB">
              <a:solidFill>
                <a:prstClr val="white"/>
              </a:solidFill>
            </a:endParaRPr>
          </a:p>
        </p:txBody>
      </p:sp>
      <p:graphicFrame>
        <p:nvGraphicFramePr>
          <p:cNvPr id="8" name="Table 7">
            <a:extLst>
              <a:ext uri="{FF2B5EF4-FFF2-40B4-BE49-F238E27FC236}">
                <a16:creationId xmlns:a16="http://schemas.microsoft.com/office/drawing/2014/main" id="{26746F1F-7230-A6FE-C4F1-45289B45C403}"/>
              </a:ext>
            </a:extLst>
          </p:cNvPr>
          <p:cNvGraphicFramePr>
            <a:graphicFrameLocks noGrp="1"/>
          </p:cNvGraphicFramePr>
          <p:nvPr>
            <p:extLst>
              <p:ext uri="{D42A27DB-BD31-4B8C-83A1-F6EECF244321}">
                <p14:modId xmlns:p14="http://schemas.microsoft.com/office/powerpoint/2010/main" val="2467259107"/>
              </p:ext>
            </p:extLst>
          </p:nvPr>
        </p:nvGraphicFramePr>
        <p:xfrm>
          <a:off x="983430" y="766128"/>
          <a:ext cx="11043467" cy="3456940"/>
        </p:xfrm>
        <a:graphic>
          <a:graphicData uri="http://schemas.openxmlformats.org/drawingml/2006/table">
            <a:tbl>
              <a:tblPr firstRow="1" bandRow="1">
                <a:tableStyleId>{93296810-A885-4BE3-A3E7-6D5BEEA58F35}</a:tableStyleId>
              </a:tblPr>
              <a:tblGrid>
                <a:gridCol w="609885">
                  <a:extLst>
                    <a:ext uri="{9D8B030D-6E8A-4147-A177-3AD203B41FA5}">
                      <a16:colId xmlns:a16="http://schemas.microsoft.com/office/drawing/2014/main" val="1739530698"/>
                    </a:ext>
                  </a:extLst>
                </a:gridCol>
                <a:gridCol w="4331997">
                  <a:extLst>
                    <a:ext uri="{9D8B030D-6E8A-4147-A177-3AD203B41FA5}">
                      <a16:colId xmlns:a16="http://schemas.microsoft.com/office/drawing/2014/main" val="1188656215"/>
                    </a:ext>
                  </a:extLst>
                </a:gridCol>
                <a:gridCol w="1536192">
                  <a:extLst>
                    <a:ext uri="{9D8B030D-6E8A-4147-A177-3AD203B41FA5}">
                      <a16:colId xmlns:a16="http://schemas.microsoft.com/office/drawing/2014/main" val="2132964563"/>
                    </a:ext>
                  </a:extLst>
                </a:gridCol>
                <a:gridCol w="1609344">
                  <a:extLst>
                    <a:ext uri="{9D8B030D-6E8A-4147-A177-3AD203B41FA5}">
                      <a16:colId xmlns:a16="http://schemas.microsoft.com/office/drawing/2014/main" val="3636577335"/>
                    </a:ext>
                  </a:extLst>
                </a:gridCol>
                <a:gridCol w="1289304">
                  <a:extLst>
                    <a:ext uri="{9D8B030D-6E8A-4147-A177-3AD203B41FA5}">
                      <a16:colId xmlns:a16="http://schemas.microsoft.com/office/drawing/2014/main" val="3385464488"/>
                    </a:ext>
                  </a:extLst>
                </a:gridCol>
                <a:gridCol w="1666745">
                  <a:extLst>
                    <a:ext uri="{9D8B030D-6E8A-4147-A177-3AD203B41FA5}">
                      <a16:colId xmlns:a16="http://schemas.microsoft.com/office/drawing/2014/main" val="203000099"/>
                    </a:ext>
                  </a:extLst>
                </a:gridCol>
              </a:tblGrid>
              <a:tr h="343506">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tc>
                  <a:txBody>
                    <a:bodyPr/>
                    <a:lstStyle/>
                    <a:p>
                      <a:r>
                        <a:rPr lang="en-US" sz="1600" dirty="0"/>
                        <a:t>Internal WP priorities</a:t>
                      </a:r>
                      <a:endParaRPr lang="en-GB" sz="1600" dirty="0"/>
                    </a:p>
                  </a:txBody>
                  <a:tcPr/>
                </a:tc>
                <a:tc>
                  <a:txBody>
                    <a:bodyPr/>
                    <a:lstStyle/>
                    <a:p>
                      <a:r>
                        <a:rPr lang="en-US" sz="1600" dirty="0"/>
                        <a:t>Comments</a:t>
                      </a:r>
                      <a:endParaRPr lang="en-GB" sz="1600" dirty="0"/>
                    </a:p>
                  </a:txBody>
                  <a:tcPr/>
                </a:tc>
                <a:extLst>
                  <a:ext uri="{0D108BD9-81ED-4DB2-BD59-A6C34878D82A}">
                    <a16:rowId xmlns:a16="http://schemas.microsoft.com/office/drawing/2014/main" val="1742190722"/>
                  </a:ext>
                </a:extLst>
              </a:tr>
              <a:tr h="3708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PWIE</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Area 4: RE-induced PFC damage</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8PM</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37</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III</a:t>
                      </a:r>
                      <a:endParaRPr lang="en-GB" sz="1600" kern="1200" dirty="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Priority if funds become available in 2026</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3531120849"/>
                  </a:ext>
                </a:extLst>
              </a:tr>
              <a:tr h="3708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TE/ STEL</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tx1"/>
                          </a:solidFill>
                          <a:latin typeface="+mn-lt"/>
                          <a:ea typeface="+mn-ea"/>
                          <a:cs typeface="+mn-cs"/>
                        </a:rPr>
                        <a:t>Scientific exploitation of TE devices (scenario IV): machine operation </a:t>
                      </a:r>
                      <a:r>
                        <a:rPr lang="en-GB" sz="1600" dirty="0">
                          <a:solidFill>
                            <a:schemeClr val="tx1"/>
                          </a:solidFill>
                        </a:rPr>
                        <a:t>WEST &amp; AUG</a:t>
                      </a:r>
                      <a:r>
                        <a:rPr lang="en-GB" sz="1600" kern="1200" dirty="0">
                          <a:solidFill>
                            <a:schemeClr val="tx1"/>
                          </a:solidFill>
                          <a:latin typeface="+mn-lt"/>
                          <a:ea typeface="+mn-ea"/>
                          <a:cs typeface="+mn-cs"/>
                        </a:rPr>
                        <a:t>@40%;</a:t>
                      </a:r>
                      <a:r>
                        <a:rPr lang="en-GB" sz="1600" dirty="0">
                          <a:solidFill>
                            <a:schemeClr val="tx1"/>
                          </a:solidFill>
                        </a:rPr>
                        <a:t> TCV&amp;W7-X@35% </a:t>
                      </a:r>
                      <a:r>
                        <a:rPr lang="en-GB" sz="1600" kern="1200" dirty="0">
                          <a:solidFill>
                            <a:schemeClr val="tx1"/>
                          </a:solidFill>
                          <a:latin typeface="+mn-lt"/>
                          <a:ea typeface="+mn-ea"/>
                          <a:cs typeface="+mn-cs"/>
                        </a:rPr>
                        <a:t>(vs. @27.5%)</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 n/a</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 </a:t>
                      </a:r>
                      <a:r>
                        <a:rPr lang="en-GB" sz="1600" kern="1200" dirty="0">
                          <a:solidFill>
                            <a:schemeClr val="tx1"/>
                          </a:solidFill>
                          <a:latin typeface="+mn-lt"/>
                          <a:ea typeface="+mn-ea"/>
                          <a:cs typeface="+mn-cs"/>
                        </a:rPr>
                        <a:t>4572</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V</a:t>
                      </a:r>
                      <a:endParaRPr lang="en-GB" sz="1600" kern="1200" dirty="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Relative operational priority to be further discussed</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2905569886"/>
                  </a:ext>
                </a:extLst>
              </a:tr>
              <a:tr h="3708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TE</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a:solidFill>
                            <a:schemeClr val="dk1"/>
                          </a:solidFill>
                          <a:latin typeface="+mn-lt"/>
                          <a:ea typeface="+mn-ea"/>
                          <a:cs typeface="+mn-cs"/>
                        </a:rPr>
                        <a:t>Various ongoing enhancements</a:t>
                      </a:r>
                      <a:endParaRPr lang="en-GB" sz="1600" kern="1200" dirty="0">
                        <a:solidFill>
                          <a:schemeClr val="dk1"/>
                        </a:solidFill>
                        <a:latin typeface="+mn-lt"/>
                        <a:ea typeface="+mn-ea"/>
                        <a:cs typeface="+mn-cs"/>
                      </a:endParaRP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21k€ missions</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17k€ equipment</a:t>
                      </a:r>
                      <a:endParaRPr lang="en-GB" sz="1600" kern="1200" dirty="0">
                        <a:solidFill>
                          <a:schemeClr val="dk1"/>
                        </a:solidFill>
                        <a:latin typeface="+mn-lt"/>
                        <a:ea typeface="+mn-ea"/>
                        <a:cs typeface="+mn-cs"/>
                      </a:endParaRP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26</a:t>
                      </a:r>
                      <a:endParaRPr lang="en-GB" sz="1600" kern="1200" dirty="0">
                        <a:solidFill>
                          <a:schemeClr val="dk1"/>
                        </a:solidFill>
                        <a:latin typeface="+mn-lt"/>
                        <a:ea typeface="+mn-ea"/>
                        <a:cs typeface="+mn-cs"/>
                      </a:endParaRP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I</a:t>
                      </a:r>
                      <a:endParaRPr lang="en-GB" sz="1600" kern="1200" dirty="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4205019444"/>
                  </a:ext>
                </a:extLst>
              </a:tr>
              <a:tr h="3708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SA</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Various diagnostics (relative internal priorities TBD)</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93PM</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486k€ missions</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a:solidFill>
                            <a:schemeClr val="dk1"/>
                          </a:solidFill>
                          <a:latin typeface="+mn-lt"/>
                          <a:ea typeface="+mn-ea"/>
                          <a:cs typeface="+mn-cs"/>
                        </a:rPr>
                        <a:t>771</a:t>
                      </a:r>
                      <a:endParaRPr lang="en-GB" sz="1600" kern="1200" dirty="0">
                        <a:solidFill>
                          <a:schemeClr val="dk1"/>
                        </a:solidFill>
                        <a:latin typeface="+mn-lt"/>
                        <a:ea typeface="+mn-ea"/>
                        <a:cs typeface="+mn-cs"/>
                      </a:endParaRP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TBD</a:t>
                      </a:r>
                      <a:endParaRPr lang="en-GB" sz="1600" kern="1200" dirty="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4239222669"/>
                  </a:ext>
                </a:extLst>
              </a:tr>
            </a:tbl>
          </a:graphicData>
        </a:graphic>
      </p:graphicFrame>
      <p:sp>
        <p:nvSpPr>
          <p:cNvPr id="9" name="TextBox 8">
            <a:extLst>
              <a:ext uri="{FF2B5EF4-FFF2-40B4-BE49-F238E27FC236}">
                <a16:creationId xmlns:a16="http://schemas.microsoft.com/office/drawing/2014/main" id="{F628733D-0615-34EA-191D-C5656F78DB75}"/>
              </a:ext>
            </a:extLst>
          </p:cNvPr>
          <p:cNvSpPr txBox="1"/>
          <p:nvPr/>
        </p:nvSpPr>
        <p:spPr>
          <a:xfrm rot="16200000">
            <a:off x="95550" y="2228789"/>
            <a:ext cx="1249060" cy="369332"/>
          </a:xfrm>
          <a:prstGeom prst="rect">
            <a:avLst/>
          </a:prstGeom>
          <a:noFill/>
        </p:spPr>
        <p:txBody>
          <a:bodyPr wrap="none" rtlCol="0">
            <a:spAutoFit/>
          </a:bodyPr>
          <a:lstStyle/>
          <a:p>
            <a:pPr algn="l"/>
            <a:r>
              <a:rPr lang="en-US" b="1" dirty="0">
                <a:solidFill>
                  <a:schemeClr val="accent6">
                    <a:lumMod val="75000"/>
                  </a:schemeClr>
                </a:solidFill>
              </a:rPr>
              <a:t>PRIORITY 6</a:t>
            </a:r>
            <a:endParaRPr lang="en-GB" b="1" dirty="0">
              <a:solidFill>
                <a:schemeClr val="accent6">
                  <a:lumMod val="75000"/>
                </a:schemeClr>
              </a:solidFill>
            </a:endParaRPr>
          </a:p>
        </p:txBody>
      </p:sp>
      <p:graphicFrame>
        <p:nvGraphicFramePr>
          <p:cNvPr id="3" name="Table 2">
            <a:extLst>
              <a:ext uri="{FF2B5EF4-FFF2-40B4-BE49-F238E27FC236}">
                <a16:creationId xmlns:a16="http://schemas.microsoft.com/office/drawing/2014/main" id="{3F9B29F6-3B69-21A7-FAD9-8FE5F98A9F3B}"/>
              </a:ext>
            </a:extLst>
          </p:cNvPr>
          <p:cNvGraphicFramePr>
            <a:graphicFrameLocks noGrp="1"/>
          </p:cNvGraphicFramePr>
          <p:nvPr>
            <p:extLst>
              <p:ext uri="{D42A27DB-BD31-4B8C-83A1-F6EECF244321}">
                <p14:modId xmlns:p14="http://schemas.microsoft.com/office/powerpoint/2010/main" val="358649787"/>
              </p:ext>
            </p:extLst>
          </p:nvPr>
        </p:nvGraphicFramePr>
        <p:xfrm>
          <a:off x="983429" y="4992146"/>
          <a:ext cx="11043467" cy="1158240"/>
        </p:xfrm>
        <a:graphic>
          <a:graphicData uri="http://schemas.openxmlformats.org/drawingml/2006/table">
            <a:tbl>
              <a:tblPr firstRow="1" bandRow="1">
                <a:tableStyleId>{073A0DAA-6AF3-43AB-8588-CEC1D06C72B9}</a:tableStyleId>
              </a:tblPr>
              <a:tblGrid>
                <a:gridCol w="609885">
                  <a:extLst>
                    <a:ext uri="{9D8B030D-6E8A-4147-A177-3AD203B41FA5}">
                      <a16:colId xmlns:a16="http://schemas.microsoft.com/office/drawing/2014/main" val="1739530698"/>
                    </a:ext>
                  </a:extLst>
                </a:gridCol>
                <a:gridCol w="4331997">
                  <a:extLst>
                    <a:ext uri="{9D8B030D-6E8A-4147-A177-3AD203B41FA5}">
                      <a16:colId xmlns:a16="http://schemas.microsoft.com/office/drawing/2014/main" val="1188656215"/>
                    </a:ext>
                  </a:extLst>
                </a:gridCol>
                <a:gridCol w="1536192">
                  <a:extLst>
                    <a:ext uri="{9D8B030D-6E8A-4147-A177-3AD203B41FA5}">
                      <a16:colId xmlns:a16="http://schemas.microsoft.com/office/drawing/2014/main" val="2132964563"/>
                    </a:ext>
                  </a:extLst>
                </a:gridCol>
                <a:gridCol w="1609344">
                  <a:extLst>
                    <a:ext uri="{9D8B030D-6E8A-4147-A177-3AD203B41FA5}">
                      <a16:colId xmlns:a16="http://schemas.microsoft.com/office/drawing/2014/main" val="3636577335"/>
                    </a:ext>
                  </a:extLst>
                </a:gridCol>
                <a:gridCol w="1289304">
                  <a:extLst>
                    <a:ext uri="{9D8B030D-6E8A-4147-A177-3AD203B41FA5}">
                      <a16:colId xmlns:a16="http://schemas.microsoft.com/office/drawing/2014/main" val="3385464488"/>
                    </a:ext>
                  </a:extLst>
                </a:gridCol>
                <a:gridCol w="1666745">
                  <a:extLst>
                    <a:ext uri="{9D8B030D-6E8A-4147-A177-3AD203B41FA5}">
                      <a16:colId xmlns:a16="http://schemas.microsoft.com/office/drawing/2014/main" val="203000099"/>
                    </a:ext>
                  </a:extLst>
                </a:gridCol>
              </a:tblGrid>
              <a:tr h="343506">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tc>
                  <a:txBody>
                    <a:bodyPr/>
                    <a:lstStyle/>
                    <a:p>
                      <a:r>
                        <a:rPr lang="en-US" sz="1600" dirty="0"/>
                        <a:t>Internal WP priorities</a:t>
                      </a:r>
                      <a:endParaRPr lang="en-GB" sz="1600" dirty="0"/>
                    </a:p>
                  </a:txBody>
                  <a:tcPr/>
                </a:tc>
                <a:tc>
                  <a:txBody>
                    <a:bodyPr/>
                    <a:lstStyle/>
                    <a:p>
                      <a:r>
                        <a:rPr lang="en-US" sz="1600" dirty="0"/>
                        <a:t>Comments</a:t>
                      </a:r>
                      <a:endParaRPr lang="en-GB" sz="1600" dirty="0"/>
                    </a:p>
                  </a:txBody>
                  <a:tcPr/>
                </a:tc>
                <a:extLst>
                  <a:ext uri="{0D108BD9-81ED-4DB2-BD59-A6C34878D82A}">
                    <a16:rowId xmlns:a16="http://schemas.microsoft.com/office/drawing/2014/main" val="1742190722"/>
                  </a:ext>
                </a:extLst>
              </a:tr>
              <a:tr h="3708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endParaRPr lang="en-GB" sz="1600" kern="1200" dirty="0">
                        <a:solidFill>
                          <a:schemeClr val="dk1"/>
                        </a:solidFill>
                        <a:latin typeface="+mn-lt"/>
                        <a:ea typeface="+mn-ea"/>
                        <a:cs typeface="+mn-cs"/>
                      </a:endParaRP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BEST (diagnostics/ modelling)</a:t>
                      </a:r>
                      <a:endParaRPr lang="en-GB" sz="1600" kern="1200" dirty="0">
                        <a:solidFill>
                          <a:schemeClr val="dk1"/>
                        </a:solidFill>
                        <a:latin typeface="+mn-lt"/>
                        <a:ea typeface="+mn-ea"/>
                        <a:cs typeface="+mn-cs"/>
                      </a:endParaRP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endParaRPr lang="en-GB" sz="1600" kern="1200" dirty="0">
                        <a:solidFill>
                          <a:schemeClr val="dk1"/>
                        </a:solidFill>
                        <a:latin typeface="+mn-lt"/>
                        <a:ea typeface="+mn-ea"/>
                        <a:cs typeface="+mn-cs"/>
                      </a:endParaRP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endParaRPr lang="en-GB" sz="1600" kern="1200" dirty="0">
                        <a:solidFill>
                          <a:schemeClr val="dk1"/>
                        </a:solidFill>
                        <a:latin typeface="+mn-lt"/>
                        <a:ea typeface="+mn-ea"/>
                        <a:cs typeface="+mn-cs"/>
                      </a:endParaRP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TBD</a:t>
                      </a:r>
                      <a:endParaRPr lang="en-GB" sz="1600" kern="1200" dirty="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Awaits discussion on role of BEST</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3424013575"/>
                  </a:ext>
                </a:extLst>
              </a:tr>
            </a:tbl>
          </a:graphicData>
        </a:graphic>
      </p:graphicFrame>
      <p:sp>
        <p:nvSpPr>
          <p:cNvPr id="4" name="Footer Placeholder 7">
            <a:extLst>
              <a:ext uri="{FF2B5EF4-FFF2-40B4-BE49-F238E27FC236}">
                <a16:creationId xmlns:a16="http://schemas.microsoft.com/office/drawing/2014/main" id="{245C9229-46C3-936D-2353-6648E45D6ED7}"/>
              </a:ext>
            </a:extLst>
          </p:cNvPr>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Bureau| 19.06.2026</a:t>
            </a:r>
            <a:endParaRPr lang="en-GB" dirty="0">
              <a:solidFill>
                <a:prstClr val="white"/>
              </a:solidFill>
            </a:endParaRPr>
          </a:p>
        </p:txBody>
      </p:sp>
    </p:spTree>
    <p:extLst>
      <p:ext uri="{BB962C8B-B14F-4D97-AF65-F5344CB8AC3E}">
        <p14:creationId xmlns:p14="http://schemas.microsoft.com/office/powerpoint/2010/main" val="2394671417"/>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extLst>
    <a:ext uri="{05A4C25C-085E-4340-85A3-A5531E510DB2}">
      <thm15:themeFamily xmlns:thm15="http://schemas.microsoft.com/office/thememl/2012/main" name="AWP2025_WPW7X_final" id="{21BB1974-49DE-43DF-B430-644C513EC673}" vid="{C953455F-5265-416E-981D-8670B1FC8B4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d15d025-301c-4597-a270-3bad90881f4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43E813977F2F34495255108C192FC0C" ma:contentTypeVersion="16" ma:contentTypeDescription="Create a new document." ma:contentTypeScope="" ma:versionID="f360903fd220b0433c81dbfe6983dd08">
  <xsd:schema xmlns:xsd="http://www.w3.org/2001/XMLSchema" xmlns:xs="http://www.w3.org/2001/XMLSchema" xmlns:p="http://schemas.microsoft.com/office/2006/metadata/properties" xmlns:ns3="cd15d025-301c-4597-a270-3bad90881f44" xmlns:ns4="b53d22ac-c5f4-4fd4-87cb-ecc4cbf8be81" targetNamespace="http://schemas.microsoft.com/office/2006/metadata/properties" ma:root="true" ma:fieldsID="08d391179d76b00132cfdacb8ea9961f" ns3:_="" ns4:_="">
    <xsd:import namespace="cd15d025-301c-4597-a270-3bad90881f44"/>
    <xsd:import namespace="b53d22ac-c5f4-4fd4-87cb-ecc4cbf8be8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_activity" minOccurs="0"/>
                <xsd:element ref="ns3:MediaServiceSearchProperties"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5d025-301c-4597-a270-3bad90881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3d22ac-c5f4-4fd4-87cb-ecc4cbf8be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581EFF-75CA-400B-8B14-07B3BB5FE4A6}">
  <ds:schemaRefs>
    <ds:schemaRef ds:uri="http://www.w3.org/XML/1998/namespace"/>
    <ds:schemaRef ds:uri="http://schemas.microsoft.com/office/2006/documentManagement/types"/>
    <ds:schemaRef ds:uri="http://purl.org/dc/terms/"/>
    <ds:schemaRef ds:uri="http://purl.org/dc/dcmitype/"/>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b53d22ac-c5f4-4fd4-87cb-ecc4cbf8be81"/>
    <ds:schemaRef ds:uri="cd15d025-301c-4597-a270-3bad90881f44"/>
  </ds:schemaRefs>
</ds:datastoreItem>
</file>

<file path=customXml/itemProps2.xml><?xml version="1.0" encoding="utf-8"?>
<ds:datastoreItem xmlns:ds="http://schemas.openxmlformats.org/officeDocument/2006/customXml" ds:itemID="{EBE3D864-8038-404B-B053-72B698CFFC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15d025-301c-4597-a270-3bad90881f44"/>
    <ds:schemaRef ds:uri="b53d22ac-c5f4-4fd4-87cb-ecc4cbf8b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9BB5A6-9C9C-4509-BBBE-0C2B5904D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EUROfusion Template</Template>
  <TotalTime>807</TotalTime>
  <Words>722</Words>
  <Application>Microsoft Office PowerPoint</Application>
  <PresentationFormat>Widescreen</PresentationFormat>
  <Paragraphs>197</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EUROfusion.1line_5_3_2019</vt:lpstr>
      <vt:lpstr>Preparation of reserve list with priorities towards GA July 2026</vt:lpstr>
      <vt:lpstr>Issues requiring immediate attention</vt:lpstr>
      <vt:lpstr>Reserve list - Priorities 1 and 2</vt:lpstr>
      <vt:lpstr>Reserve list - Priorities 3, 4 and 5</vt:lpstr>
      <vt:lpstr>Reserve list - Priority 6 (1/2)</vt:lpstr>
      <vt:lpstr>Reserve list - Priority 6 (2/2) and BEST</vt:lpstr>
    </vt:vector>
  </TitlesOfParts>
  <Company>Max-Planck-Institut f. Plasmaphysik, Greifswald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Marcin Jakubowski</dc:creator>
  <cp:lastModifiedBy>Botond Meszaros</cp:lastModifiedBy>
  <cp:revision>449</cp:revision>
  <dcterms:created xsi:type="dcterms:W3CDTF">2026-02-26T14:01:13Z</dcterms:created>
  <dcterms:modified xsi:type="dcterms:W3CDTF">2026-06-17T11:14:19Z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0x010100F43E813977F2F34495255108C192FC0C</vt:lpwstr>
  </property>
  <property fmtid="{D5CDD505-2E9C-101B-9397-08002B2CF9AE}" pid="3" name="MediaServiceImageTags">
    <vt:lpwstr/>
  </property>
</Properties>
</file>