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sldIdLst>
    <p:sldId id="256" r:id="rId5"/>
    <p:sldId id="1808" r:id="rId6"/>
    <p:sldId id="2185" r:id="rId7"/>
    <p:sldId id="535" r:id="rId8"/>
    <p:sldId id="539" r:id="rId9"/>
    <p:sldId id="2169" r:id="rId10"/>
    <p:sldId id="285" r:id="rId11"/>
    <p:sldId id="2197" r:id="rId12"/>
    <p:sldId id="2186" r:id="rId13"/>
    <p:sldId id="286"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C1C603-EECB-42EA-951E-A407D3F5E0EE}" v="38" dt="2026-06-15T07:39:32.2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107" d="100"/>
          <a:sy n="107" d="100"/>
        </p:scale>
        <p:origin x="552" y="90"/>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ZZI Carlo" userId="7afb9819-80e0-4104-aeac-525ba7aaeaad" providerId="ADAL" clId="{63FB08BC-8875-49A7-AA33-9592CEF7E194}"/>
    <pc:docChg chg="undo custSel addSld delSld modSld sldOrd">
      <pc:chgData name="SOZZI Carlo" userId="7afb9819-80e0-4104-aeac-525ba7aaeaad" providerId="ADAL" clId="{63FB08BC-8875-49A7-AA33-9592CEF7E194}" dt="2026-06-15T07:43:04.170" v="1524" actId="14100"/>
      <pc:docMkLst>
        <pc:docMk/>
      </pc:docMkLst>
      <pc:sldChg chg="modSp mod">
        <pc:chgData name="SOZZI Carlo" userId="7afb9819-80e0-4104-aeac-525ba7aaeaad" providerId="ADAL" clId="{63FB08BC-8875-49A7-AA33-9592CEF7E194}" dt="2026-06-15T06:04:17.943" v="319" actId="20577"/>
        <pc:sldMkLst>
          <pc:docMk/>
          <pc:sldMk cId="1674616456" sldId="256"/>
        </pc:sldMkLst>
        <pc:spChg chg="mod">
          <ac:chgData name="SOZZI Carlo" userId="7afb9819-80e0-4104-aeac-525ba7aaeaad" providerId="ADAL" clId="{63FB08BC-8875-49A7-AA33-9592CEF7E194}" dt="2026-06-15T06:04:03.568" v="302" actId="1076"/>
          <ac:spMkLst>
            <pc:docMk/>
            <pc:sldMk cId="1674616456" sldId="256"/>
            <ac:spMk id="2" creationId="{5300F34A-EC61-A88D-5B28-ACC03E4B4F65}"/>
          </ac:spMkLst>
        </pc:spChg>
        <pc:spChg chg="mod">
          <ac:chgData name="SOZZI Carlo" userId="7afb9819-80e0-4104-aeac-525ba7aaeaad" providerId="ADAL" clId="{63FB08BC-8875-49A7-AA33-9592CEF7E194}" dt="2026-06-15T06:04:17.943" v="319" actId="20577"/>
          <ac:spMkLst>
            <pc:docMk/>
            <pc:sldMk cId="1674616456" sldId="256"/>
            <ac:spMk id="4" creationId="{8B53230C-8714-DC33-BDC4-41CD23DCF4A8}"/>
          </ac:spMkLst>
        </pc:spChg>
      </pc:sldChg>
      <pc:sldChg chg="addSp delSp modSp mod">
        <pc:chgData name="SOZZI Carlo" userId="7afb9819-80e0-4104-aeac-525ba7aaeaad" providerId="ADAL" clId="{63FB08BC-8875-49A7-AA33-9592CEF7E194}" dt="2026-06-15T06:30:37.114" v="660" actId="207"/>
        <pc:sldMkLst>
          <pc:docMk/>
          <pc:sldMk cId="1881152863" sldId="285"/>
        </pc:sldMkLst>
        <pc:spChg chg="mod">
          <ac:chgData name="SOZZI Carlo" userId="7afb9819-80e0-4104-aeac-525ba7aaeaad" providerId="ADAL" clId="{63FB08BC-8875-49A7-AA33-9592CEF7E194}" dt="2026-06-15T06:30:37.114" v="660" actId="207"/>
          <ac:spMkLst>
            <pc:docMk/>
            <pc:sldMk cId="1881152863" sldId="285"/>
            <ac:spMk id="3" creationId="{C1C26DC8-329E-70F8-2B57-3FBF8B72FB89}"/>
          </ac:spMkLst>
        </pc:spChg>
        <pc:spChg chg="add del mod">
          <ac:chgData name="SOZZI Carlo" userId="7afb9819-80e0-4104-aeac-525ba7aaeaad" providerId="ADAL" clId="{63FB08BC-8875-49A7-AA33-9592CEF7E194}" dt="2026-06-15T06:23:45.886" v="554" actId="1076"/>
          <ac:spMkLst>
            <pc:docMk/>
            <pc:sldMk cId="1881152863" sldId="285"/>
            <ac:spMk id="6" creationId="{1D758929-86CE-0292-978D-D717664320CA}"/>
          </ac:spMkLst>
        </pc:spChg>
        <pc:graphicFrameChg chg="mod modGraphic">
          <ac:chgData name="SOZZI Carlo" userId="7afb9819-80e0-4104-aeac-525ba7aaeaad" providerId="ADAL" clId="{63FB08BC-8875-49A7-AA33-9592CEF7E194}" dt="2026-06-15T06:28:25.762" v="572" actId="20577"/>
          <ac:graphicFrameMkLst>
            <pc:docMk/>
            <pc:sldMk cId="1881152863" sldId="285"/>
            <ac:graphicFrameMk id="4" creationId="{856A7DAA-33A5-DEE3-080C-71BA592FDAAF}"/>
          </ac:graphicFrameMkLst>
        </pc:graphicFrameChg>
      </pc:sldChg>
      <pc:sldChg chg="ord">
        <pc:chgData name="SOZZI Carlo" userId="7afb9819-80e0-4104-aeac-525ba7aaeaad" providerId="ADAL" clId="{63FB08BC-8875-49A7-AA33-9592CEF7E194}" dt="2026-06-15T06:40:36.456" v="679"/>
        <pc:sldMkLst>
          <pc:docMk/>
          <pc:sldMk cId="1156174749" sldId="286"/>
        </pc:sldMkLst>
      </pc:sldChg>
      <pc:sldChg chg="add del ord">
        <pc:chgData name="SOZZI Carlo" userId="7afb9819-80e0-4104-aeac-525ba7aaeaad" providerId="ADAL" clId="{63FB08BC-8875-49A7-AA33-9592CEF7E194}" dt="2026-06-15T06:39:36.294" v="676" actId="47"/>
        <pc:sldMkLst>
          <pc:docMk/>
          <pc:sldMk cId="2011447283" sldId="534"/>
        </pc:sldMkLst>
      </pc:sldChg>
      <pc:sldChg chg="modSp add mod">
        <pc:chgData name="SOZZI Carlo" userId="7afb9819-80e0-4104-aeac-525ba7aaeaad" providerId="ADAL" clId="{63FB08BC-8875-49A7-AA33-9592CEF7E194}" dt="2026-06-15T07:42:00.458" v="1475" actId="313"/>
        <pc:sldMkLst>
          <pc:docMk/>
          <pc:sldMk cId="2492799993" sldId="535"/>
        </pc:sldMkLst>
        <pc:spChg chg="mod">
          <ac:chgData name="SOZZI Carlo" userId="7afb9819-80e0-4104-aeac-525ba7aaeaad" providerId="ADAL" clId="{63FB08BC-8875-49A7-AA33-9592CEF7E194}" dt="2026-06-15T07:42:00.458" v="1475" actId="313"/>
          <ac:spMkLst>
            <pc:docMk/>
            <pc:sldMk cId="2492799993" sldId="535"/>
            <ac:spMk id="3" creationId="{78841310-07AB-46F7-8D94-7B7A9CBCFBF0}"/>
          </ac:spMkLst>
        </pc:spChg>
      </pc:sldChg>
      <pc:sldChg chg="add del">
        <pc:chgData name="SOZZI Carlo" userId="7afb9819-80e0-4104-aeac-525ba7aaeaad" providerId="ADAL" clId="{63FB08BC-8875-49A7-AA33-9592CEF7E194}" dt="2026-06-15T06:40:06.527" v="677" actId="47"/>
        <pc:sldMkLst>
          <pc:docMk/>
          <pc:sldMk cId="1183889613" sldId="538"/>
        </pc:sldMkLst>
      </pc:sldChg>
      <pc:sldChg chg="modSp add mod ord">
        <pc:chgData name="SOZZI Carlo" userId="7afb9819-80e0-4104-aeac-525ba7aaeaad" providerId="ADAL" clId="{63FB08BC-8875-49A7-AA33-9592CEF7E194}" dt="2026-06-15T07:35:06.572" v="1228" actId="20577"/>
        <pc:sldMkLst>
          <pc:docMk/>
          <pc:sldMk cId="3977676772" sldId="539"/>
        </pc:sldMkLst>
        <pc:spChg chg="mod">
          <ac:chgData name="SOZZI Carlo" userId="7afb9819-80e0-4104-aeac-525ba7aaeaad" providerId="ADAL" clId="{63FB08BC-8875-49A7-AA33-9592CEF7E194}" dt="2026-06-15T06:09:58.459" v="477" actId="27636"/>
          <ac:spMkLst>
            <pc:docMk/>
            <pc:sldMk cId="3977676772" sldId="539"/>
            <ac:spMk id="3" creationId="{50D51899-1AA7-46A0-AFFA-0E9F195672AA}"/>
          </ac:spMkLst>
        </pc:spChg>
        <pc:spChg chg="mod">
          <ac:chgData name="SOZZI Carlo" userId="7afb9819-80e0-4104-aeac-525ba7aaeaad" providerId="ADAL" clId="{63FB08BC-8875-49A7-AA33-9592CEF7E194}" dt="2026-06-15T07:35:06.572" v="1228" actId="20577"/>
          <ac:spMkLst>
            <pc:docMk/>
            <pc:sldMk cId="3977676772" sldId="539"/>
            <ac:spMk id="7" creationId="{9B7637F7-9338-41F3-AFE8-31E9876ACBDA}"/>
          </ac:spMkLst>
        </pc:spChg>
        <pc:graphicFrameChg chg="mod modGraphic">
          <ac:chgData name="SOZZI Carlo" userId="7afb9819-80e0-4104-aeac-525ba7aaeaad" providerId="ADAL" clId="{63FB08BC-8875-49A7-AA33-9592CEF7E194}" dt="2026-06-15T07:31:28.990" v="864" actId="1076"/>
          <ac:graphicFrameMkLst>
            <pc:docMk/>
            <pc:sldMk cId="3977676772" sldId="539"/>
            <ac:graphicFrameMk id="6" creationId="{D7F67E37-709F-4F6E-8A22-CED168A250B0}"/>
          </ac:graphicFrameMkLst>
        </pc:graphicFrameChg>
      </pc:sldChg>
      <pc:sldChg chg="modSp add mod ord">
        <pc:chgData name="SOZZI Carlo" userId="7afb9819-80e0-4104-aeac-525ba7aaeaad" providerId="ADAL" clId="{63FB08BC-8875-49A7-AA33-9592CEF7E194}" dt="2026-06-15T06:39:21.825" v="671"/>
        <pc:sldMkLst>
          <pc:docMk/>
          <pc:sldMk cId="1081084349" sldId="1808"/>
        </pc:sldMkLst>
        <pc:graphicFrameChg chg="mod modGraphic">
          <ac:chgData name="SOZZI Carlo" userId="7afb9819-80e0-4104-aeac-525ba7aaeaad" providerId="ADAL" clId="{63FB08BC-8875-49A7-AA33-9592CEF7E194}" dt="2026-06-15T06:39:10.819" v="669" actId="1076"/>
          <ac:graphicFrameMkLst>
            <pc:docMk/>
            <pc:sldMk cId="1081084349" sldId="1808"/>
            <ac:graphicFrameMk id="7" creationId="{0E2BDE69-EA62-4BF8-A30E-18EAAF4EB4F8}"/>
          </ac:graphicFrameMkLst>
        </pc:graphicFrameChg>
      </pc:sldChg>
      <pc:sldChg chg="modSp add mod">
        <pc:chgData name="SOZZI Carlo" userId="7afb9819-80e0-4104-aeac-525ba7aaeaad" providerId="ADAL" clId="{63FB08BC-8875-49A7-AA33-9592CEF7E194}" dt="2026-06-15T07:43:04.170" v="1524" actId="14100"/>
        <pc:sldMkLst>
          <pc:docMk/>
          <pc:sldMk cId="4027028615" sldId="2169"/>
        </pc:sldMkLst>
        <pc:spChg chg="mod">
          <ac:chgData name="SOZZI Carlo" userId="7afb9819-80e0-4104-aeac-525ba7aaeaad" providerId="ADAL" clId="{63FB08BC-8875-49A7-AA33-9592CEF7E194}" dt="2026-06-15T07:43:04.170" v="1524" actId="14100"/>
          <ac:spMkLst>
            <pc:docMk/>
            <pc:sldMk cId="4027028615" sldId="2169"/>
            <ac:spMk id="2" creationId="{A9529E5E-1C18-4FDA-8D18-04C798A432D2}"/>
          </ac:spMkLst>
        </pc:spChg>
      </pc:sldChg>
      <pc:sldChg chg="addSp modSp add mod ord">
        <pc:chgData name="SOZZI Carlo" userId="7afb9819-80e0-4104-aeac-525ba7aaeaad" providerId="ADAL" clId="{63FB08BC-8875-49A7-AA33-9592CEF7E194}" dt="2026-06-15T07:05:32.987" v="702" actId="20577"/>
        <pc:sldMkLst>
          <pc:docMk/>
          <pc:sldMk cId="732427966" sldId="2185"/>
        </pc:sldMkLst>
        <pc:spChg chg="add mod">
          <ac:chgData name="SOZZI Carlo" userId="7afb9819-80e0-4104-aeac-525ba7aaeaad" providerId="ADAL" clId="{63FB08BC-8875-49A7-AA33-9592CEF7E194}" dt="2026-06-15T07:05:32.987" v="702" actId="20577"/>
          <ac:spMkLst>
            <pc:docMk/>
            <pc:sldMk cId="732427966" sldId="2185"/>
            <ac:spMk id="3" creationId="{4FA65544-AF37-EF9B-6D4C-6EAB620890A2}"/>
          </ac:spMkLst>
        </pc:spChg>
        <pc:graphicFrameChg chg="mod modGraphic">
          <ac:chgData name="SOZZI Carlo" userId="7afb9819-80e0-4104-aeac-525ba7aaeaad" providerId="ADAL" clId="{63FB08BC-8875-49A7-AA33-9592CEF7E194}" dt="2026-06-15T07:04:51.018" v="683" actId="20577"/>
          <ac:graphicFrameMkLst>
            <pc:docMk/>
            <pc:sldMk cId="732427966" sldId="2185"/>
            <ac:graphicFrameMk id="6" creationId="{1BEF1227-128C-46BF-A187-B52CED49349B}"/>
          </ac:graphicFrameMkLst>
        </pc:graphicFrameChg>
      </pc:sldChg>
      <pc:sldChg chg="new">
        <pc:chgData name="SOZZI Carlo" userId="7afb9819-80e0-4104-aeac-525ba7aaeaad" providerId="ADAL" clId="{63FB08BC-8875-49A7-AA33-9592CEF7E194}" dt="2026-06-15T06:40:48.634" v="680" actId="680"/>
        <pc:sldMkLst>
          <pc:docMk/>
          <pc:sldMk cId="2178489774" sldId="2186"/>
        </pc:sldMkLst>
      </pc:sldChg>
      <pc:sldChg chg="modSp add mod">
        <pc:chgData name="SOZZI Carlo" userId="7afb9819-80e0-4104-aeac-525ba7aaeaad" providerId="ADAL" clId="{63FB08BC-8875-49A7-AA33-9592CEF7E194}" dt="2026-06-15T07:12:22.539" v="715" actId="20577"/>
        <pc:sldMkLst>
          <pc:docMk/>
          <pc:sldMk cId="2991115957" sldId="2197"/>
        </pc:sldMkLst>
        <pc:spChg chg="mod">
          <ac:chgData name="SOZZI Carlo" userId="7afb9819-80e0-4104-aeac-525ba7aaeaad" providerId="ADAL" clId="{63FB08BC-8875-49A7-AA33-9592CEF7E194}" dt="2026-06-15T07:12:22.539" v="715" actId="20577"/>
          <ac:spMkLst>
            <pc:docMk/>
            <pc:sldMk cId="2991115957" sldId="2197"/>
            <ac:spMk id="2" creationId="{5ADF1110-9D4A-488C-811F-4BE3E804F5F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15/06/2026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7433CE-82F9-4BAD-BAD5-4169175F183D}" type="slidenum">
              <a:rPr lang="en-US" smtClean="0"/>
              <a:t>3</a:t>
            </a:fld>
            <a:endParaRPr lang="en-US"/>
          </a:p>
        </p:txBody>
      </p:sp>
    </p:spTree>
    <p:extLst>
      <p:ext uri="{BB962C8B-B14F-4D97-AF65-F5344CB8AC3E}">
        <p14:creationId xmlns:p14="http://schemas.microsoft.com/office/powerpoint/2010/main" val="34502661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idm.euro-fusion.org/Portal/Pages/ContentView.aspx?uid=2TB2V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0F34A-EC61-A88D-5B28-ACC03E4B4F65}"/>
              </a:ext>
            </a:extLst>
          </p:cNvPr>
          <p:cNvSpPr>
            <a:spLocks noGrp="1"/>
          </p:cNvSpPr>
          <p:nvPr>
            <p:ph type="title"/>
          </p:nvPr>
        </p:nvSpPr>
        <p:spPr>
          <a:xfrm>
            <a:off x="407366" y="945292"/>
            <a:ext cx="5811849" cy="1921476"/>
          </a:xfrm>
        </p:spPr>
        <p:txBody>
          <a:bodyPr>
            <a:normAutofit fontScale="90000"/>
          </a:bodyPr>
          <a:lstStyle/>
          <a:p>
            <a:r>
              <a:rPr lang="en-US" dirty="0"/>
              <a:t>2027 Activity priorities</a:t>
            </a:r>
            <a:br>
              <a:rPr lang="en-US" dirty="0"/>
            </a:br>
            <a:r>
              <a:rPr lang="en-US" dirty="0"/>
              <a:t>WPSA: Relative internal WP priorities of various diagnostics activities</a:t>
            </a:r>
            <a:endParaRPr lang="en-US" dirty="0">
              <a:solidFill>
                <a:srgbClr val="FF00FF"/>
              </a:solidFill>
            </a:endParaRPr>
          </a:p>
        </p:txBody>
      </p:sp>
      <p:sp>
        <p:nvSpPr>
          <p:cNvPr id="4" name="Text Placeholder 3">
            <a:extLst>
              <a:ext uri="{FF2B5EF4-FFF2-40B4-BE49-F238E27FC236}">
                <a16:creationId xmlns:a16="http://schemas.microsoft.com/office/drawing/2014/main" id="{8B53230C-8714-DC33-BDC4-41CD23DCF4A8}"/>
              </a:ext>
            </a:extLst>
          </p:cNvPr>
          <p:cNvSpPr>
            <a:spLocks noGrp="1"/>
          </p:cNvSpPr>
          <p:nvPr>
            <p:ph type="body" sz="quarter" idx="11"/>
          </p:nvPr>
        </p:nvSpPr>
        <p:spPr>
          <a:xfrm>
            <a:off x="407366" y="4748242"/>
            <a:ext cx="7969377" cy="983087"/>
          </a:xfrm>
        </p:spPr>
        <p:txBody>
          <a:bodyPr>
            <a:normAutofit/>
          </a:bodyPr>
          <a:lstStyle/>
          <a:p>
            <a:r>
              <a:rPr lang="en-US" dirty="0"/>
              <a:t>FSD Meeting June 15</a:t>
            </a:r>
            <a:r>
              <a:rPr lang="en-US" baseline="30000" dirty="0"/>
              <a:t>th</a:t>
            </a:r>
            <a:r>
              <a:rPr lang="en-US" dirty="0"/>
              <a:t>, 2026</a:t>
            </a:r>
          </a:p>
        </p:txBody>
      </p:sp>
      <p:sp>
        <p:nvSpPr>
          <p:cNvPr id="3" name="Text Placeholder 3">
            <a:extLst>
              <a:ext uri="{FF2B5EF4-FFF2-40B4-BE49-F238E27FC236}">
                <a16:creationId xmlns:a16="http://schemas.microsoft.com/office/drawing/2014/main" id="{3A54EB40-7646-AED6-0191-3436788AFE8F}"/>
              </a:ext>
            </a:extLst>
          </p:cNvPr>
          <p:cNvSpPr txBox="1">
            <a:spLocks/>
          </p:cNvSpPr>
          <p:nvPr/>
        </p:nvSpPr>
        <p:spPr>
          <a:xfrm>
            <a:off x="407366" y="3066687"/>
            <a:ext cx="7969377" cy="983087"/>
          </a:xfrm>
          <a:prstGeom prst="rect">
            <a:avLst/>
          </a:prstGeom>
        </p:spPr>
        <p:txBody>
          <a:bodyPr vert="horz" lIns="91440" tIns="45720" rIns="91440" bIns="45720" rtlCol="0">
            <a:normAutofit/>
          </a:bodyPr>
          <a:lstStyle>
            <a:lvl1pPr marL="0" indent="0" algn="l" defTabSz="685800" rtl="0" eaLnBrk="1" latinLnBrk="0" hangingPunct="1">
              <a:spcBef>
                <a:spcPct val="20000"/>
              </a:spcBef>
              <a:buFont typeface="Arial" panose="020B0604020202020204" pitchFamily="34" charset="0"/>
              <a:buNone/>
              <a:defRPr sz="2400" b="0" kern="1200">
                <a:solidFill>
                  <a:schemeClr val="tx1"/>
                </a:solidFill>
                <a:latin typeface="+mn-lt"/>
                <a:ea typeface="+mn-ea"/>
                <a:cs typeface="+mn-cs"/>
              </a:defRPr>
            </a:lvl1pPr>
            <a:lvl2pPr marL="342900" indent="0" algn="l" defTabSz="685800" rtl="0" eaLnBrk="1" latinLnBrk="0" hangingPunct="1">
              <a:spcBef>
                <a:spcPct val="20000"/>
              </a:spcBef>
              <a:buFont typeface="Arial" panose="020B0604020202020204" pitchFamily="34" charset="0"/>
              <a:buNone/>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1800" dirty="0"/>
              <a:t>Carlo Sozzi </a:t>
            </a:r>
          </a:p>
        </p:txBody>
      </p:sp>
      <p:pic>
        <p:nvPicPr>
          <p:cNvPr id="5" name="Immagine 5">
            <a:extLst>
              <a:ext uri="{FF2B5EF4-FFF2-40B4-BE49-F238E27FC236}">
                <a16:creationId xmlns:a16="http://schemas.microsoft.com/office/drawing/2014/main" id="{45FA60A8-6C4E-F42F-9BEF-7749CAF548BB}"/>
              </a:ext>
            </a:extLst>
          </p:cNvPr>
          <p:cNvPicPr>
            <a:picLocks noChangeAspect="1"/>
          </p:cNvPicPr>
          <p:nvPr/>
        </p:nvPicPr>
        <p:blipFill>
          <a:blip r:embed="rId2"/>
          <a:stretch>
            <a:fillRect/>
          </a:stretch>
        </p:blipFill>
        <p:spPr>
          <a:xfrm>
            <a:off x="489412" y="3618474"/>
            <a:ext cx="2264299" cy="715918"/>
          </a:xfrm>
          <a:prstGeom prst="rect">
            <a:avLst/>
          </a:prstGeom>
        </p:spPr>
      </p:pic>
    </p:spTree>
    <p:extLst>
      <p:ext uri="{BB962C8B-B14F-4D97-AF65-F5344CB8AC3E}">
        <p14:creationId xmlns:p14="http://schemas.microsoft.com/office/powerpoint/2010/main" val="1674616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1202B-6106-43A9-A433-B421E0DAE7B7}"/>
              </a:ext>
            </a:extLst>
          </p:cNvPr>
          <p:cNvSpPr>
            <a:spLocks noGrp="1"/>
          </p:cNvSpPr>
          <p:nvPr>
            <p:ph type="title"/>
          </p:nvPr>
        </p:nvSpPr>
        <p:spPr/>
        <p:txBody>
          <a:bodyPr/>
          <a:lstStyle/>
          <a:p>
            <a:r>
              <a:rPr lang="en-US" dirty="0"/>
              <a:t>WPSA mission budget 2026</a:t>
            </a:r>
          </a:p>
        </p:txBody>
      </p:sp>
      <p:graphicFrame>
        <p:nvGraphicFramePr>
          <p:cNvPr id="6" name="Content Placeholder 5">
            <a:extLst>
              <a:ext uri="{FF2B5EF4-FFF2-40B4-BE49-F238E27FC236}">
                <a16:creationId xmlns:a16="http://schemas.microsoft.com/office/drawing/2014/main" id="{93936BCD-1C93-46D7-814B-CB7AE77B878E}"/>
              </a:ext>
            </a:extLst>
          </p:cNvPr>
          <p:cNvGraphicFramePr>
            <a:graphicFrameLocks noGrp="1"/>
          </p:cNvGraphicFramePr>
          <p:nvPr>
            <p:ph idx="1"/>
            <p:extLst>
              <p:ext uri="{D42A27DB-BD31-4B8C-83A1-F6EECF244321}">
                <p14:modId xmlns:p14="http://schemas.microsoft.com/office/powerpoint/2010/main" val="809068915"/>
              </p:ext>
            </p:extLst>
          </p:nvPr>
        </p:nvGraphicFramePr>
        <p:xfrm>
          <a:off x="649244" y="1992012"/>
          <a:ext cx="10782301" cy="4381500"/>
        </p:xfrm>
        <a:graphic>
          <a:graphicData uri="http://schemas.openxmlformats.org/drawingml/2006/table">
            <a:tbl>
              <a:tblPr>
                <a:tableStyleId>{5C22544A-7EE6-4342-B048-85BDC9FD1C3A}</a:tableStyleId>
              </a:tblPr>
              <a:tblGrid>
                <a:gridCol w="4256422">
                  <a:extLst>
                    <a:ext uri="{9D8B030D-6E8A-4147-A177-3AD203B41FA5}">
                      <a16:colId xmlns:a16="http://schemas.microsoft.com/office/drawing/2014/main" val="3352515993"/>
                    </a:ext>
                  </a:extLst>
                </a:gridCol>
                <a:gridCol w="1104575">
                  <a:extLst>
                    <a:ext uri="{9D8B030D-6E8A-4147-A177-3AD203B41FA5}">
                      <a16:colId xmlns:a16="http://schemas.microsoft.com/office/drawing/2014/main" val="2816479233"/>
                    </a:ext>
                  </a:extLst>
                </a:gridCol>
                <a:gridCol w="1282322">
                  <a:extLst>
                    <a:ext uri="{9D8B030D-6E8A-4147-A177-3AD203B41FA5}">
                      <a16:colId xmlns:a16="http://schemas.microsoft.com/office/drawing/2014/main" val="519445895"/>
                    </a:ext>
                  </a:extLst>
                </a:gridCol>
                <a:gridCol w="1066486">
                  <a:extLst>
                    <a:ext uri="{9D8B030D-6E8A-4147-A177-3AD203B41FA5}">
                      <a16:colId xmlns:a16="http://schemas.microsoft.com/office/drawing/2014/main" val="3499482772"/>
                    </a:ext>
                  </a:extLst>
                </a:gridCol>
                <a:gridCol w="1295019">
                  <a:extLst>
                    <a:ext uri="{9D8B030D-6E8A-4147-A177-3AD203B41FA5}">
                      <a16:colId xmlns:a16="http://schemas.microsoft.com/office/drawing/2014/main" val="1191623533"/>
                    </a:ext>
                  </a:extLst>
                </a:gridCol>
                <a:gridCol w="1777477">
                  <a:extLst>
                    <a:ext uri="{9D8B030D-6E8A-4147-A177-3AD203B41FA5}">
                      <a16:colId xmlns:a16="http://schemas.microsoft.com/office/drawing/2014/main" val="135498816"/>
                    </a:ext>
                  </a:extLst>
                </a:gridCol>
              </a:tblGrid>
              <a:tr h="400050">
                <a:tc>
                  <a:txBody>
                    <a:bodyPr/>
                    <a:lstStyle/>
                    <a:p>
                      <a:pPr algn="l" fontAlgn="b"/>
                      <a:r>
                        <a:rPr lang="en-US" sz="1100" b="1" u="none" strike="noStrike" dirty="0">
                          <a:effectLst/>
                        </a:rPr>
                        <a:t>Scope (mission plan)</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(mission or home lab) days</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SNE salary 2026</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additional HR</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mission costs</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total cost €</a:t>
                      </a:r>
                      <a:endParaRPr lang="en-US" sz="1100" b="1" i="0" u="none" strike="noStrike" dirty="0">
                        <a:solidFill>
                          <a:srgbClr val="000000"/>
                        </a:solidFill>
                        <a:effectLst/>
                        <a:latin typeface="Aptos Narrow"/>
                      </a:endParaRPr>
                    </a:p>
                  </a:txBody>
                  <a:tcPr marL="9525" marR="9525" marT="9525" marB="0" anchor="b"/>
                </a:tc>
                <a:extLst>
                  <a:ext uri="{0D108BD9-81ED-4DB2-BD59-A6C34878D82A}">
                    <a16:rowId xmlns:a16="http://schemas.microsoft.com/office/drawing/2014/main" val="4033462349"/>
                  </a:ext>
                </a:extLst>
              </a:tr>
              <a:tr h="180975">
                <a:tc>
                  <a:txBody>
                    <a:bodyPr/>
                    <a:lstStyle/>
                    <a:p>
                      <a:pPr algn="l" fontAlgn="ctr"/>
                      <a:r>
                        <a:rPr lang="en-US" sz="1100" u="none" strike="noStrike" dirty="0">
                          <a:effectLst/>
                        </a:rPr>
                        <a:t>PDS support (0.5 PM EPFL)</a:t>
                      </a:r>
                      <a:endParaRPr lang="en-US" sz="1100" b="0" i="0" u="none" strike="noStrike" dirty="0">
                        <a:solidFill>
                          <a:srgbClr val="000000"/>
                        </a:solidFill>
                        <a:effectLst/>
                        <a:latin typeface="Aptos"/>
                      </a:endParaRPr>
                    </a:p>
                  </a:txBody>
                  <a:tcPr marL="9525" marR="9525" marT="9525" marB="0" anchor="ctr"/>
                </a:tc>
                <a:tc>
                  <a:txBody>
                    <a:bodyPr/>
                    <a:lstStyle/>
                    <a:p>
                      <a:pPr algn="r" fontAlgn="b"/>
                      <a:r>
                        <a:rPr lang="en-US" sz="1100" u="none" strike="noStrike">
                          <a:effectLst/>
                        </a:rPr>
                        <a:t>15</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3,542 €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3542</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1125713485"/>
                  </a:ext>
                </a:extLst>
              </a:tr>
              <a:tr h="180975">
                <a:tc>
                  <a:txBody>
                    <a:bodyPr/>
                    <a:lstStyle/>
                    <a:p>
                      <a:pPr algn="l" fontAlgn="ctr"/>
                      <a:r>
                        <a:rPr lang="en-US" sz="1100" u="none" strike="noStrike">
                          <a:effectLst/>
                        </a:rPr>
                        <a:t>EdgeTS RO</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180</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20892</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20892</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291211819"/>
                  </a:ext>
                </a:extLst>
              </a:tr>
              <a:tr h="180975">
                <a:tc>
                  <a:txBody>
                    <a:bodyPr/>
                    <a:lstStyle/>
                    <a:p>
                      <a:pPr algn="l" fontAlgn="ctr"/>
                      <a:r>
                        <a:rPr lang="en-US" sz="1100" u="none" strike="noStrike">
                          <a:effectLst/>
                        </a:rPr>
                        <a:t>DivVUV RO</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180</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20892</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20892</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26087343"/>
                  </a:ext>
                </a:extLst>
              </a:tr>
              <a:tr h="180975">
                <a:tc>
                  <a:txBody>
                    <a:bodyPr/>
                    <a:lstStyle/>
                    <a:p>
                      <a:pPr algn="l" fontAlgn="ctr"/>
                      <a:r>
                        <a:rPr lang="en-US" sz="1100" u="none" strike="noStrike">
                          <a:effectLst/>
                        </a:rPr>
                        <a:t>Operation AC</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90</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10453</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10453</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3158581707"/>
                  </a:ext>
                </a:extLst>
              </a:tr>
              <a:tr h="180975">
                <a:tc>
                  <a:txBody>
                    <a:bodyPr/>
                    <a:lstStyle/>
                    <a:p>
                      <a:pPr algn="l" fontAlgn="ctr"/>
                      <a:r>
                        <a:rPr lang="en-US" sz="1100" u="none" strike="noStrike">
                          <a:effectLst/>
                        </a:rPr>
                        <a:t>CCG (CCG PhD)</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60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1340712272"/>
                  </a:ext>
                </a:extLst>
              </a:tr>
              <a:tr h="180975">
                <a:tc>
                  <a:txBody>
                    <a:bodyPr/>
                    <a:lstStyle/>
                    <a:p>
                      <a:pPr algn="l" fontAlgn="ctr"/>
                      <a:r>
                        <a:rPr lang="en-US" sz="1100" u="none" strike="noStrike">
                          <a:effectLst/>
                        </a:rPr>
                        <a:t>ECE tools (PhD)</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30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3036374042"/>
                  </a:ext>
                </a:extLst>
              </a:tr>
              <a:tr h="180975">
                <a:tc>
                  <a:txBody>
                    <a:bodyPr/>
                    <a:lstStyle/>
                    <a:p>
                      <a:pPr algn="l" fontAlgn="ctr"/>
                      <a:r>
                        <a:rPr lang="en-US" sz="1100" u="none" strike="noStrike">
                          <a:effectLst/>
                        </a:rPr>
                        <a:t>ECE tools (Expert)</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15</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4593.75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4593.75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551645730"/>
                  </a:ext>
                </a:extLst>
              </a:tr>
              <a:tr h="361950">
                <a:tc>
                  <a:txBody>
                    <a:bodyPr/>
                    <a:lstStyle/>
                    <a:p>
                      <a:pPr algn="l" fontAlgn="ctr"/>
                      <a:r>
                        <a:rPr lang="en-US" sz="1100" u="none" strike="noStrike">
                          <a:effectLst/>
                        </a:rPr>
                        <a:t>TCM november Naka (PL, ENH AC, CM AC, FILD, TPCI, REM, GRS, CNS, VNC, MGI, EDICAM,...)</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80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24500</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24500</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768718998"/>
                  </a:ext>
                </a:extLst>
              </a:tr>
              <a:tr h="180975">
                <a:tc>
                  <a:txBody>
                    <a:bodyPr/>
                    <a:lstStyle/>
                    <a:p>
                      <a:pPr algn="l" fontAlgn="ctr"/>
                      <a:r>
                        <a:rPr lang="en-US" sz="1100" u="none" strike="noStrike">
                          <a:effectLst/>
                        </a:rPr>
                        <a:t>EDICAM update</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30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2121823721"/>
                  </a:ext>
                </a:extLst>
              </a:tr>
              <a:tr h="180975">
                <a:tc>
                  <a:txBody>
                    <a:bodyPr/>
                    <a:lstStyle/>
                    <a:p>
                      <a:pPr algn="l" fontAlgn="ctr"/>
                      <a:r>
                        <a:rPr lang="en-US" sz="1100" u="none" strike="noStrike">
                          <a:effectLst/>
                        </a:rPr>
                        <a:t>EDICAM support 2026</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30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2610186894"/>
                  </a:ext>
                </a:extLst>
              </a:tr>
              <a:tr h="180975">
                <a:tc>
                  <a:txBody>
                    <a:bodyPr/>
                    <a:lstStyle/>
                    <a:p>
                      <a:pPr algn="l" fontAlgn="ctr"/>
                      <a:r>
                        <a:rPr lang="en-US" sz="1100" u="none" strike="noStrike">
                          <a:effectLst/>
                        </a:rPr>
                        <a:t>Training EU (PDS 12 people x 6 days)</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72</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17010</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17010</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1585616122"/>
                  </a:ext>
                </a:extLst>
              </a:tr>
              <a:tr h="180975">
                <a:tc>
                  <a:txBody>
                    <a:bodyPr/>
                    <a:lstStyle/>
                    <a:p>
                      <a:pPr algn="l" fontAlgn="ctr"/>
                      <a:r>
                        <a:rPr lang="en-US" sz="1100" u="none" strike="noStrike">
                          <a:effectLst/>
                        </a:rPr>
                        <a:t>A&amp;M meeting &amp; training (5 people x 10 days)</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50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11812.5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11812.5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1518672622"/>
                  </a:ext>
                </a:extLst>
              </a:tr>
              <a:tr h="180975">
                <a:tc>
                  <a:txBody>
                    <a:bodyPr/>
                    <a:lstStyle/>
                    <a:p>
                      <a:pPr algn="l" fontAlgn="ctr"/>
                      <a:r>
                        <a:rPr lang="en-US" sz="1100" u="none" strike="noStrike">
                          <a:effectLst/>
                        </a:rPr>
                        <a:t>MGI support</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60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4169136859"/>
                  </a:ext>
                </a:extLst>
              </a:tr>
              <a:tr h="180975">
                <a:tc>
                  <a:txBody>
                    <a:bodyPr/>
                    <a:lstStyle/>
                    <a:p>
                      <a:pPr algn="l" fontAlgn="ctr"/>
                      <a:r>
                        <a:rPr lang="en-US" sz="1100" u="none" strike="noStrike">
                          <a:effectLst/>
                        </a:rPr>
                        <a:t>RWM coils support</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30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579086744"/>
                  </a:ext>
                </a:extLst>
              </a:tr>
              <a:tr h="180975">
                <a:tc>
                  <a:txBody>
                    <a:bodyPr/>
                    <a:lstStyle/>
                    <a:p>
                      <a:pPr algn="l" fontAlgn="ctr"/>
                      <a:r>
                        <a:rPr lang="en-US" sz="1100" u="none" strike="noStrike">
                          <a:effectLst/>
                        </a:rPr>
                        <a:t>Management EU missions</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20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4725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4725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2997158968"/>
                  </a:ext>
                </a:extLst>
              </a:tr>
              <a:tr h="180975">
                <a:tc>
                  <a:txBody>
                    <a:bodyPr/>
                    <a:lstStyle/>
                    <a:p>
                      <a:pPr algn="l" fontAlgn="ctr"/>
                      <a:r>
                        <a:rPr lang="en-US" sz="1100" u="none" strike="noStrike">
                          <a:effectLst/>
                        </a:rPr>
                        <a:t>Management JA missions</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20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6125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6125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1817223147"/>
                  </a:ext>
                </a:extLst>
              </a:tr>
              <a:tr h="180975">
                <a:tc>
                  <a:txBody>
                    <a:bodyPr/>
                    <a:lstStyle/>
                    <a:p>
                      <a:pPr algn="l" fontAlgn="ctr"/>
                      <a:r>
                        <a:rPr lang="en-US" sz="1100" u="none" strike="noStrike">
                          <a:effectLst/>
                        </a:rPr>
                        <a:t>VUV support (Mech &amp; Alignment, Control, Calibration)</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60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18375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910620260"/>
                  </a:ext>
                </a:extLst>
              </a:tr>
              <a:tr h="180975">
                <a:tc>
                  <a:txBody>
                    <a:bodyPr/>
                    <a:lstStyle/>
                    <a:p>
                      <a:pPr algn="l" fontAlgn="ctr"/>
                      <a:r>
                        <a:rPr lang="en-US" sz="1100" u="none" strike="noStrike">
                          <a:effectLst/>
                        </a:rPr>
                        <a:t>TS support (Calibration)</a:t>
                      </a:r>
                      <a:endParaRPr lang="en-US" sz="1100" b="0" i="0" u="none" strike="noStrike">
                        <a:solidFill>
                          <a:srgbClr val="000000"/>
                        </a:solidFill>
                        <a:effectLst/>
                        <a:latin typeface="Aptos"/>
                      </a:endParaRPr>
                    </a:p>
                  </a:txBody>
                  <a:tcPr marL="9525" marR="9525" marT="9525" marB="0" anchor="ctr"/>
                </a:tc>
                <a:tc>
                  <a:txBody>
                    <a:bodyPr/>
                    <a:lstStyle/>
                    <a:p>
                      <a:pPr algn="r" fontAlgn="b"/>
                      <a:r>
                        <a:rPr lang="en-US" sz="1100" u="none" strike="noStrike">
                          <a:effectLst/>
                        </a:rPr>
                        <a:t>30</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9187.5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3406839983"/>
                  </a:ext>
                </a:extLst>
              </a:tr>
              <a:tr h="180975">
                <a:tc>
                  <a:txBody>
                    <a:bodyPr/>
                    <a:lstStyle/>
                    <a:p>
                      <a:pPr algn="l" fontAlgn="ctr"/>
                      <a:r>
                        <a:rPr lang="en-US" sz="1100" u="none" strike="noStrike" dirty="0">
                          <a:effectLst/>
                        </a:rPr>
                        <a:t>Neutronics course</a:t>
                      </a:r>
                      <a:endParaRPr lang="en-US" sz="1100" b="0" i="0" u="none" strike="noStrike" dirty="0">
                        <a:solidFill>
                          <a:srgbClr val="000000"/>
                        </a:solidFill>
                        <a:effectLst/>
                        <a:latin typeface="Aptos"/>
                      </a:endParaRPr>
                    </a:p>
                  </a:txBody>
                  <a:tcPr marL="9525" marR="9525" marT="9525" marB="0" anchor="ctr"/>
                </a:tc>
                <a:tc>
                  <a:txBody>
                    <a:bodyPr/>
                    <a:lstStyle/>
                    <a:p>
                      <a:pPr algn="r" fontAlgn="b"/>
                      <a:r>
                        <a:rPr lang="en-US" sz="1100" u="none" strike="noStrike">
                          <a:effectLst/>
                        </a:rPr>
                        <a:t>12</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2835</a:t>
                      </a:r>
                      <a:endParaRPr lang="en-US" sz="1100" b="0" i="0" u="none" strike="noStrike">
                        <a:solidFill>
                          <a:srgbClr val="000000"/>
                        </a:solidFill>
                        <a:effectLst/>
                        <a:latin typeface="Aptos Narrow"/>
                      </a:endParaRPr>
                    </a:p>
                  </a:txBody>
                  <a:tcPr marL="9525" marR="9525" marT="9525" marB="0" anchor="b"/>
                </a:tc>
                <a:tc>
                  <a:txBody>
                    <a:bodyPr/>
                    <a:lstStyle/>
                    <a:p>
                      <a:pPr algn="r" fontAlgn="b"/>
                      <a:r>
                        <a:rPr lang="en-US" sz="1100" u="none" strike="noStrike">
                          <a:effectLst/>
                        </a:rPr>
                        <a:t>2835</a:t>
                      </a:r>
                      <a:endParaRPr lang="en-US" sz="1100" b="0" i="0" u="none" strike="noStrike">
                        <a:solidFill>
                          <a:srgbClr val="000000"/>
                        </a:solidFill>
                        <a:effectLst/>
                        <a:latin typeface="Aptos Narrow"/>
                      </a:endParaRPr>
                    </a:p>
                  </a:txBody>
                  <a:tcPr marL="9525" marR="9525" marT="9525" marB="0" anchor="b"/>
                </a:tc>
                <a:extLst>
                  <a:ext uri="{0D108BD9-81ED-4DB2-BD59-A6C34878D82A}">
                    <a16:rowId xmlns:a16="http://schemas.microsoft.com/office/drawing/2014/main" val="719956956"/>
                  </a:ext>
                </a:extLst>
              </a:tr>
              <a:tr h="180975">
                <a:tc>
                  <a:txBody>
                    <a:bodyPr/>
                    <a:lstStyle/>
                    <a:p>
                      <a:pPr algn="l" fontAlgn="b"/>
                      <a:r>
                        <a:rPr lang="en-US" sz="1100" b="1" u="none" strike="noStrike" dirty="0">
                          <a:effectLst/>
                        </a:rPr>
                        <a:t>Tot CC €</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a:effectLst/>
                        </a:rPr>
                        <a:t> </a:t>
                      </a:r>
                      <a:endParaRPr lang="en-US" sz="1100" b="1" i="0" u="none" strike="noStrike">
                        <a:solidFill>
                          <a:srgbClr val="000000"/>
                        </a:solidFill>
                        <a:effectLst/>
                        <a:latin typeface="Aptos Narrow"/>
                      </a:endParaRPr>
                    </a:p>
                  </a:txBody>
                  <a:tcPr marL="9525" marR="9525" marT="9525" marB="0" anchor="b"/>
                </a:tc>
                <a:tc>
                  <a:txBody>
                    <a:bodyPr/>
                    <a:lstStyle/>
                    <a:p>
                      <a:pPr algn="l" fontAlgn="b"/>
                      <a:r>
                        <a:rPr lang="en-US" sz="1100" b="1" u="none" strike="noStrike">
                          <a:effectLst/>
                        </a:rPr>
                        <a:t> </a:t>
                      </a:r>
                      <a:endParaRPr lang="en-US" sz="1100" b="1" i="0" u="none" strike="noStrike">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 </a:t>
                      </a:r>
                      <a:endParaRPr lang="en-US" sz="1100" b="1" i="0" u="none" strike="noStrike" dirty="0">
                        <a:solidFill>
                          <a:srgbClr val="000000"/>
                        </a:solidFill>
                        <a:effectLst/>
                        <a:latin typeface="Aptos Narrow"/>
                      </a:endParaRPr>
                    </a:p>
                  </a:txBody>
                  <a:tcPr marL="9525" marR="9525" marT="9525" marB="0" anchor="b"/>
                </a:tc>
                <a:tc>
                  <a:txBody>
                    <a:bodyPr/>
                    <a:lstStyle/>
                    <a:p>
                      <a:pPr algn="l" fontAlgn="b"/>
                      <a:r>
                        <a:rPr lang="en-US" sz="1100" b="1" u="none" strike="noStrike" dirty="0">
                          <a:effectLst/>
                        </a:rPr>
                        <a:t> </a:t>
                      </a:r>
                      <a:endParaRPr lang="en-US" sz="1100" b="1" i="0" u="none" strike="noStrike" dirty="0">
                        <a:solidFill>
                          <a:srgbClr val="000000"/>
                        </a:solidFill>
                        <a:effectLst/>
                        <a:latin typeface="Aptos Narrow"/>
                      </a:endParaRPr>
                    </a:p>
                  </a:txBody>
                  <a:tcPr marL="9525" marR="9525" marT="9525" marB="0" anchor="b"/>
                </a:tc>
                <a:tc>
                  <a:txBody>
                    <a:bodyPr/>
                    <a:lstStyle/>
                    <a:p>
                      <a:pPr algn="r" fontAlgn="b"/>
                      <a:r>
                        <a:rPr lang="en-US" sz="1100" b="1" u="none" strike="noStrike" dirty="0">
                          <a:effectLst/>
                        </a:rPr>
                        <a:t>228442.75</a:t>
                      </a:r>
                      <a:endParaRPr lang="en-US" sz="1100" b="1" i="0" u="none" strike="noStrike" dirty="0">
                        <a:solidFill>
                          <a:srgbClr val="000000"/>
                        </a:solidFill>
                        <a:effectLst/>
                        <a:latin typeface="Aptos Narrow"/>
                      </a:endParaRPr>
                    </a:p>
                  </a:txBody>
                  <a:tcPr marL="9525" marR="9525" marT="9525" marB="0" anchor="b"/>
                </a:tc>
                <a:extLst>
                  <a:ext uri="{0D108BD9-81ED-4DB2-BD59-A6C34878D82A}">
                    <a16:rowId xmlns:a16="http://schemas.microsoft.com/office/drawing/2014/main" val="2330981693"/>
                  </a:ext>
                </a:extLst>
              </a:tr>
              <a:tr h="180975">
                <a:tc>
                  <a:txBody>
                    <a:bodyPr/>
                    <a:lstStyle/>
                    <a:p>
                      <a:pPr algn="l" fontAlgn="b"/>
                      <a:r>
                        <a:rPr lang="en-US" sz="1100" b="1" u="none" strike="noStrike" dirty="0">
                          <a:solidFill>
                            <a:srgbClr val="FF0000"/>
                          </a:solidFill>
                          <a:effectLst/>
                        </a:rPr>
                        <a:t>Available mission budget 2026 CC</a:t>
                      </a:r>
                      <a:endParaRPr lang="en-US" sz="1100" b="1" i="0" u="none" strike="noStrike" dirty="0">
                        <a:solidFill>
                          <a:srgbClr val="FF0000"/>
                        </a:solidFill>
                        <a:effectLst/>
                        <a:latin typeface="Aptos Narrow"/>
                      </a:endParaRPr>
                    </a:p>
                  </a:txBody>
                  <a:tcPr marL="9525" marR="9525" marT="9525" marB="0" anchor="b"/>
                </a:tc>
                <a:tc>
                  <a:txBody>
                    <a:bodyPr/>
                    <a:lstStyle/>
                    <a:p>
                      <a:pPr algn="r" fontAlgn="b"/>
                      <a:r>
                        <a:rPr lang="en-US" sz="1100" b="1" u="none" strike="noStrike" dirty="0">
                          <a:solidFill>
                            <a:srgbClr val="FF0000"/>
                          </a:solidFill>
                          <a:effectLst/>
                        </a:rPr>
                        <a:t>222,453 €</a:t>
                      </a:r>
                      <a:endParaRPr lang="en-US" sz="1100" b="1" i="1" u="none" strike="noStrike" dirty="0">
                        <a:solidFill>
                          <a:srgbClr val="FF0000"/>
                        </a:solidFill>
                        <a:effectLst/>
                        <a:latin typeface="Aptos Narrow"/>
                      </a:endParaRPr>
                    </a:p>
                  </a:txBody>
                  <a:tcPr marL="9525" marR="9525" marT="9525" marB="0" anchor="b"/>
                </a:tc>
                <a:tc>
                  <a:txBody>
                    <a:bodyPr/>
                    <a:lstStyle/>
                    <a:p>
                      <a:pPr algn="l" fontAlgn="b"/>
                      <a:endParaRPr lang="en-US" sz="1100" b="1" i="0" u="none" strike="noStrike" dirty="0">
                        <a:solidFill>
                          <a:srgbClr val="FF0000"/>
                        </a:solidFill>
                        <a:effectLst/>
                        <a:latin typeface="Aptos Narrow"/>
                      </a:endParaRPr>
                    </a:p>
                  </a:txBody>
                  <a:tcPr marL="9525" marR="9525" marT="9525" marB="0" anchor="b"/>
                </a:tc>
                <a:tc>
                  <a:txBody>
                    <a:bodyPr/>
                    <a:lstStyle/>
                    <a:p>
                      <a:pPr algn="l" fontAlgn="b"/>
                      <a:endParaRPr lang="en-US" sz="1100" b="1" i="0" u="none" strike="noStrike" dirty="0">
                        <a:solidFill>
                          <a:srgbClr val="FF0000"/>
                        </a:solidFill>
                        <a:effectLst/>
                        <a:latin typeface="Aptos Narrow"/>
                      </a:endParaRPr>
                    </a:p>
                  </a:txBody>
                  <a:tcPr marL="9525" marR="9525" marT="9525" marB="0" anchor="b"/>
                </a:tc>
                <a:tc>
                  <a:txBody>
                    <a:bodyPr/>
                    <a:lstStyle/>
                    <a:p>
                      <a:pPr algn="l" fontAlgn="b"/>
                      <a:r>
                        <a:rPr lang="en-US" sz="1100" b="1" u="none" strike="noStrike" dirty="0">
                          <a:solidFill>
                            <a:srgbClr val="FF0000"/>
                          </a:solidFill>
                          <a:effectLst/>
                        </a:rPr>
                        <a:t>Residual</a:t>
                      </a:r>
                      <a:endParaRPr lang="en-US" sz="1100" b="1" i="0" u="none" strike="noStrike" dirty="0">
                        <a:solidFill>
                          <a:srgbClr val="FF0000"/>
                        </a:solidFill>
                        <a:effectLst/>
                        <a:latin typeface="Aptos Narrow"/>
                      </a:endParaRPr>
                    </a:p>
                  </a:txBody>
                  <a:tcPr marL="9525" marR="9525" marT="9525" marB="0" anchor="b"/>
                </a:tc>
                <a:tc>
                  <a:txBody>
                    <a:bodyPr/>
                    <a:lstStyle/>
                    <a:p>
                      <a:pPr algn="r" fontAlgn="b"/>
                      <a:r>
                        <a:rPr lang="en-US" sz="1100" b="1" u="none" strike="noStrike" dirty="0">
                          <a:solidFill>
                            <a:srgbClr val="FF0000"/>
                          </a:solidFill>
                          <a:effectLst/>
                        </a:rPr>
                        <a:t>-5,990 €</a:t>
                      </a:r>
                      <a:endParaRPr lang="en-US" sz="1100" b="1" i="0" u="none" strike="noStrike" dirty="0">
                        <a:solidFill>
                          <a:srgbClr val="FF0000"/>
                        </a:solidFill>
                        <a:effectLst/>
                        <a:latin typeface="Aptos Narrow"/>
                      </a:endParaRPr>
                    </a:p>
                  </a:txBody>
                  <a:tcPr marL="9525" marR="9525" marT="9525" marB="0" anchor="b"/>
                </a:tc>
                <a:extLst>
                  <a:ext uri="{0D108BD9-81ED-4DB2-BD59-A6C34878D82A}">
                    <a16:rowId xmlns:a16="http://schemas.microsoft.com/office/drawing/2014/main" val="2969676739"/>
                  </a:ext>
                </a:extLst>
              </a:tr>
            </a:tbl>
          </a:graphicData>
        </a:graphic>
      </p:graphicFrame>
      <p:sp>
        <p:nvSpPr>
          <p:cNvPr id="4" name="Footer Placeholder 3">
            <a:extLst>
              <a:ext uri="{FF2B5EF4-FFF2-40B4-BE49-F238E27FC236}">
                <a16:creationId xmlns:a16="http://schemas.microsoft.com/office/drawing/2014/main" id="{68754541-8FC2-446B-93CA-712ECB5EDB0E}"/>
              </a:ext>
            </a:extLst>
          </p:cNvPr>
          <p:cNvSpPr>
            <a:spLocks noGrp="1"/>
          </p:cNvSpPr>
          <p:nvPr>
            <p:ph type="ftr" sz="quarter" idx="11"/>
          </p:nvPr>
        </p:nvSpPr>
        <p:spPr/>
        <p:txBody>
          <a:bodyPr/>
          <a:lstStyle/>
          <a:p>
            <a:pPr>
              <a:defRPr/>
            </a:pPr>
            <a:r>
              <a:rPr lang="en-GB">
                <a:solidFill>
                  <a:prstClr val="white"/>
                </a:solidFill>
              </a:rPr>
              <a:t>C.Sozzi | 2027 Activity priorities | WPSA| 15 June 2026</a:t>
            </a:r>
            <a:endParaRPr lang="en-GB" dirty="0"/>
          </a:p>
        </p:txBody>
      </p:sp>
      <p:sp>
        <p:nvSpPr>
          <p:cNvPr id="5" name="Slide Number Placeholder 4">
            <a:extLst>
              <a:ext uri="{FF2B5EF4-FFF2-40B4-BE49-F238E27FC236}">
                <a16:creationId xmlns:a16="http://schemas.microsoft.com/office/drawing/2014/main" id="{6DCAAFD5-5BF7-4114-BC30-D0EBB83324EF}"/>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10</a:t>
            </a:fld>
            <a:endParaRPr lang="en-GB">
              <a:solidFill>
                <a:prstClr val="white"/>
              </a:solidFill>
            </a:endParaRPr>
          </a:p>
        </p:txBody>
      </p:sp>
      <p:sp>
        <p:nvSpPr>
          <p:cNvPr id="3" name="Content Placeholder 2">
            <a:extLst>
              <a:ext uri="{FF2B5EF4-FFF2-40B4-BE49-F238E27FC236}">
                <a16:creationId xmlns:a16="http://schemas.microsoft.com/office/drawing/2014/main" id="{97541FD6-0BC0-76F3-1B66-9CF068113473}"/>
              </a:ext>
            </a:extLst>
          </p:cNvPr>
          <p:cNvSpPr txBox="1">
            <a:spLocks/>
          </p:cNvSpPr>
          <p:nvPr/>
        </p:nvSpPr>
        <p:spPr bwMode="auto">
          <a:xfrm>
            <a:off x="328521" y="567339"/>
            <a:ext cx="11103024" cy="1333544"/>
          </a:xfrm>
          <a:prstGeom prst="rect">
            <a:avLst/>
          </a:prstGeom>
        </p:spPr>
        <p:txBody>
          <a:bodyPr vert="horz" lIns="91440" tIns="45720" rIns="91440" bIns="45720" rtlCol="0">
            <a:normAutofit fontScale="85000" lnSpcReduction="10000"/>
          </a:bodyPr>
          <a:lstStyle>
            <a:lvl1pPr marL="257175" indent="-257175" algn="l" defTabSz="685800">
              <a:spcBef>
                <a:spcPts val="0"/>
              </a:spcBef>
              <a:buFont typeface="Arial"/>
              <a:buChar char="•"/>
              <a:defRPr sz="2400">
                <a:solidFill>
                  <a:schemeClr val="tx1"/>
                </a:solidFill>
                <a:latin typeface="+mn-lt"/>
                <a:ea typeface="+mn-ea"/>
                <a:cs typeface="Arial"/>
              </a:defRPr>
            </a:lvl1pPr>
            <a:lvl2pPr marL="557213" indent="-214313" algn="l" defTabSz="685800">
              <a:spcBef>
                <a:spcPts val="0"/>
              </a:spcBef>
              <a:buFont typeface="Arial"/>
              <a:buChar char="•"/>
              <a:defRPr sz="1800">
                <a:solidFill>
                  <a:schemeClr val="tx1"/>
                </a:solidFill>
                <a:latin typeface="+mn-lt"/>
                <a:ea typeface="+mn-ea"/>
                <a:cs typeface="Arial"/>
              </a:defRPr>
            </a:lvl2pPr>
            <a:lvl3pPr marL="857250" indent="-171450" algn="l" defTabSz="685800">
              <a:spcBef>
                <a:spcPts val="0"/>
              </a:spcBef>
              <a:buFont typeface="Arial"/>
              <a:buChar char="•"/>
              <a:defRPr sz="1600">
                <a:solidFill>
                  <a:schemeClr val="tx1"/>
                </a:solidFill>
                <a:latin typeface="+mn-lt"/>
                <a:ea typeface="+mn-ea"/>
                <a:cs typeface="Arial"/>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a:lstStyle>
          <a:p>
            <a:r>
              <a:rPr lang="en-US" kern="0" dirty="0"/>
              <a:t>HR fully assigned (no NA resources left)</a:t>
            </a:r>
          </a:p>
          <a:p>
            <a:r>
              <a:rPr lang="en-US" kern="0" dirty="0"/>
              <a:t>Important activities underfinanced in 2026</a:t>
            </a:r>
          </a:p>
          <a:p>
            <a:r>
              <a:rPr lang="en-US" kern="0" dirty="0"/>
              <a:t>Not all the onsite activities can be covered by SNE positions</a:t>
            </a:r>
          </a:p>
          <a:p>
            <a:r>
              <a:rPr lang="en-US" kern="0" dirty="0"/>
              <a:t>Mission budget 2026 fully taken. If something can be saved, priority to underfinanced activities.</a:t>
            </a:r>
          </a:p>
          <a:p>
            <a:endParaRPr lang="en-US" kern="0" dirty="0"/>
          </a:p>
        </p:txBody>
      </p:sp>
    </p:spTree>
    <p:extLst>
      <p:ext uri="{BB962C8B-B14F-4D97-AF65-F5344CB8AC3E}">
        <p14:creationId xmlns:p14="http://schemas.microsoft.com/office/powerpoint/2010/main" val="1156174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0F8B7-9C96-4FC5-87C2-BD615DB56719}"/>
              </a:ext>
            </a:extLst>
          </p:cNvPr>
          <p:cNvSpPr>
            <a:spLocks noGrp="1"/>
          </p:cNvSpPr>
          <p:nvPr>
            <p:ph type="title"/>
          </p:nvPr>
        </p:nvSpPr>
        <p:spPr>
          <a:xfrm>
            <a:off x="1000556" y="81212"/>
            <a:ext cx="9451776" cy="457200"/>
          </a:xfrm>
        </p:spPr>
        <p:txBody>
          <a:bodyPr/>
          <a:lstStyle/>
          <a:p>
            <a:r>
              <a:rPr lang="en-US" dirty="0"/>
              <a:t>Presently ongoing development</a:t>
            </a:r>
          </a:p>
        </p:txBody>
      </p:sp>
      <p:graphicFrame>
        <p:nvGraphicFramePr>
          <p:cNvPr id="7" name="Content Placeholder 6">
            <a:extLst>
              <a:ext uri="{FF2B5EF4-FFF2-40B4-BE49-F238E27FC236}">
                <a16:creationId xmlns:a16="http://schemas.microsoft.com/office/drawing/2014/main" id="{0E2BDE69-EA62-4BF8-A30E-18EAAF4EB4F8}"/>
              </a:ext>
            </a:extLst>
          </p:cNvPr>
          <p:cNvGraphicFramePr>
            <a:graphicFrameLocks noGrp="1"/>
          </p:cNvGraphicFramePr>
          <p:nvPr>
            <p:ph idx="1"/>
            <p:extLst>
              <p:ext uri="{D42A27DB-BD31-4B8C-83A1-F6EECF244321}">
                <p14:modId xmlns:p14="http://schemas.microsoft.com/office/powerpoint/2010/main" val="602393941"/>
              </p:ext>
            </p:extLst>
          </p:nvPr>
        </p:nvGraphicFramePr>
        <p:xfrm>
          <a:off x="220112" y="629436"/>
          <a:ext cx="11847521" cy="5835309"/>
        </p:xfrm>
        <a:graphic>
          <a:graphicData uri="http://schemas.openxmlformats.org/drawingml/2006/table">
            <a:tbl>
              <a:tblPr firstRow="1" firstCol="1" bandRow="1">
                <a:tableStyleId>{5C22544A-7EE6-4342-B048-85BDC9FD1C3A}</a:tableStyleId>
              </a:tblPr>
              <a:tblGrid>
                <a:gridCol w="2562083">
                  <a:extLst>
                    <a:ext uri="{9D8B030D-6E8A-4147-A177-3AD203B41FA5}">
                      <a16:colId xmlns:a16="http://schemas.microsoft.com/office/drawing/2014/main" val="1651777815"/>
                    </a:ext>
                  </a:extLst>
                </a:gridCol>
                <a:gridCol w="2793318">
                  <a:extLst>
                    <a:ext uri="{9D8B030D-6E8A-4147-A177-3AD203B41FA5}">
                      <a16:colId xmlns:a16="http://schemas.microsoft.com/office/drawing/2014/main" val="3612188774"/>
                    </a:ext>
                  </a:extLst>
                </a:gridCol>
                <a:gridCol w="1017141">
                  <a:extLst>
                    <a:ext uri="{9D8B030D-6E8A-4147-A177-3AD203B41FA5}">
                      <a16:colId xmlns:a16="http://schemas.microsoft.com/office/drawing/2014/main" val="2562663487"/>
                    </a:ext>
                  </a:extLst>
                </a:gridCol>
                <a:gridCol w="5474979">
                  <a:extLst>
                    <a:ext uri="{9D8B030D-6E8A-4147-A177-3AD203B41FA5}">
                      <a16:colId xmlns:a16="http://schemas.microsoft.com/office/drawing/2014/main" val="3248128470"/>
                    </a:ext>
                  </a:extLst>
                </a:gridCol>
              </a:tblGrid>
              <a:tr h="613677">
                <a:tc>
                  <a:txBody>
                    <a:bodyPr/>
                    <a:lstStyle/>
                    <a:p>
                      <a:pPr algn="l">
                        <a:lnSpc>
                          <a:spcPct val="115000"/>
                        </a:lnSpc>
                      </a:pPr>
                      <a:r>
                        <a:rPr lang="en-GB" sz="1400" dirty="0">
                          <a:effectLst/>
                          <a:latin typeface="Calibri"/>
                          <a:ea typeface="Calibri"/>
                          <a:cs typeface="Calibri"/>
                        </a:rPr>
                        <a:t>System under </a:t>
                      </a:r>
                      <a:endParaRPr lang="en-US" sz="1400" dirty="0">
                        <a:effectLst/>
                        <a:latin typeface="Calibri"/>
                        <a:ea typeface="Calibri"/>
                        <a:cs typeface="Calibri"/>
                      </a:endParaRPr>
                    </a:p>
                    <a:p>
                      <a:pPr lvl="0" algn="l">
                        <a:lnSpc>
                          <a:spcPct val="114999"/>
                        </a:lnSpc>
                        <a:buNone/>
                      </a:pPr>
                      <a:r>
                        <a:rPr lang="en-GB" sz="1400" dirty="0">
                          <a:effectLst/>
                          <a:latin typeface="Calibri"/>
                          <a:ea typeface="Calibri"/>
                          <a:cs typeface="Calibri"/>
                        </a:rPr>
                        <a:t>procurement or development</a:t>
                      </a:r>
                      <a:endParaRPr lang="en-US" sz="1400" dirty="0">
                        <a:effectLst/>
                        <a:latin typeface="Calibri"/>
                        <a:ea typeface="Calibri"/>
                        <a:cs typeface="Calibri"/>
                      </a:endParaRPr>
                    </a:p>
                  </a:txBody>
                  <a:tcPr marL="44450" marR="44450" marT="9525" marB="9525" anchor="ctr"/>
                </a:tc>
                <a:tc>
                  <a:txBody>
                    <a:bodyPr/>
                    <a:lstStyle/>
                    <a:p>
                      <a:pPr algn="ctr">
                        <a:lnSpc>
                          <a:spcPct val="115000"/>
                        </a:lnSpc>
                      </a:pPr>
                      <a:r>
                        <a:rPr lang="en-GB" sz="1400" dirty="0">
                          <a:effectLst/>
                          <a:latin typeface="Calibri"/>
                          <a:ea typeface="Calibri"/>
                          <a:cs typeface="Calibri"/>
                        </a:rPr>
                        <a:t>Reference person</a:t>
                      </a:r>
                      <a:endParaRPr lang="en-US" sz="1400">
                        <a:effectLst/>
                        <a:latin typeface="Calibri"/>
                        <a:ea typeface="Calibri"/>
                        <a:cs typeface="Calibri"/>
                      </a:endParaRPr>
                    </a:p>
                  </a:txBody>
                  <a:tcPr marL="44450" marR="44450" marT="9525" marB="9525" anchor="ctr"/>
                </a:tc>
                <a:tc>
                  <a:txBody>
                    <a:bodyPr/>
                    <a:lstStyle/>
                    <a:p>
                      <a:pPr lvl="0" algn="ctr">
                        <a:lnSpc>
                          <a:spcPct val="114999"/>
                        </a:lnSpc>
                        <a:buNone/>
                      </a:pPr>
                      <a:r>
                        <a:rPr lang="en-GB" sz="1400">
                          <a:effectLst/>
                          <a:latin typeface="Calibri"/>
                          <a:ea typeface="Calibri"/>
                          <a:cs typeface="Calibri"/>
                        </a:rPr>
                        <a:t>Proposed Op.</a:t>
                      </a:r>
                      <a:endParaRPr lang="en-GB" sz="1400" dirty="0">
                        <a:effectLst/>
                        <a:latin typeface="Calibri"/>
                        <a:ea typeface="Calibri"/>
                        <a:cs typeface="Calibri"/>
                      </a:endParaRPr>
                    </a:p>
                  </a:txBody>
                  <a:tcPr marL="44449" marR="44449" marT="9524" marB="9524" anchor="ctr"/>
                </a:tc>
                <a:tc>
                  <a:txBody>
                    <a:bodyPr/>
                    <a:lstStyle/>
                    <a:p>
                      <a:pPr lvl="0" algn="ctr">
                        <a:lnSpc>
                          <a:spcPct val="114999"/>
                        </a:lnSpc>
                        <a:buNone/>
                      </a:pPr>
                      <a:r>
                        <a:rPr lang="en-GB" sz="1800" dirty="0">
                          <a:effectLst/>
                        </a:rPr>
                        <a:t>Present status</a:t>
                      </a:r>
                    </a:p>
                  </a:txBody>
                  <a:tcPr marL="44449" marR="44449" marT="9524" marB="9524" anchor="ctr"/>
                </a:tc>
                <a:extLst>
                  <a:ext uri="{0D108BD9-81ED-4DB2-BD59-A6C34878D82A}">
                    <a16:rowId xmlns:a16="http://schemas.microsoft.com/office/drawing/2014/main" val="3242631442"/>
                  </a:ext>
                </a:extLst>
              </a:tr>
              <a:tr h="280960">
                <a:tc>
                  <a:txBody>
                    <a:bodyPr/>
                    <a:lstStyle/>
                    <a:p>
                      <a:pPr>
                        <a:lnSpc>
                          <a:spcPct val="115000"/>
                        </a:lnSpc>
                      </a:pPr>
                      <a:r>
                        <a:rPr lang="en-GB" sz="1400" dirty="0">
                          <a:solidFill>
                            <a:srgbClr val="FFFF00"/>
                          </a:solidFill>
                          <a:effectLst/>
                          <a:latin typeface="Calibri"/>
                          <a:ea typeface="Calibri"/>
                          <a:cs typeface="Calibri"/>
                        </a:rPr>
                        <a:t>FILD</a:t>
                      </a:r>
                      <a:endParaRPr lang="en-US" sz="1400" dirty="0">
                        <a:solidFill>
                          <a:srgbClr val="FFFF00"/>
                        </a:solidFill>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Juan </a:t>
                      </a:r>
                      <a:r>
                        <a:rPr lang="en-GB" sz="1400" dirty="0" err="1">
                          <a:effectLst/>
                          <a:latin typeface="Calibri"/>
                          <a:ea typeface="Calibri"/>
                          <a:cs typeface="Calibri"/>
                        </a:rPr>
                        <a:t>Ayllon</a:t>
                      </a:r>
                      <a:r>
                        <a:rPr lang="en-GB" sz="1400" dirty="0">
                          <a:effectLst/>
                          <a:latin typeface="Calibri"/>
                          <a:ea typeface="Calibri"/>
                          <a:cs typeface="Calibri"/>
                        </a:rPr>
                        <a:t> (CIEMAT, U. Sevilla)</a:t>
                      </a:r>
                      <a:endParaRPr lang="en-US" sz="1400" dirty="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OP3</a:t>
                      </a:r>
                    </a:p>
                  </a:txBody>
                  <a:tcPr marL="44449" marR="44449" marT="9524" marB="9524" anchor="ctr"/>
                </a:tc>
                <a:tc>
                  <a:txBody>
                    <a:bodyPr/>
                    <a:lstStyle/>
                    <a:p>
                      <a:pPr lvl="0">
                        <a:lnSpc>
                          <a:spcPct val="114999"/>
                        </a:lnSpc>
                        <a:buNone/>
                      </a:pPr>
                      <a:r>
                        <a:rPr lang="en-GB" sz="1200" b="0" i="0" u="none" strike="noStrike" baseline="0" noProof="0" dirty="0">
                          <a:solidFill>
                            <a:srgbClr val="000000"/>
                          </a:solidFill>
                          <a:effectLst/>
                          <a:latin typeface="Calibri"/>
                          <a:ea typeface="Calibri"/>
                          <a:cs typeface="Calibri"/>
                        </a:rPr>
                        <a:t>Ex-vessel design consolidated and the shielding concept validated by neutronics studies. Ready for procurement</a:t>
                      </a:r>
                      <a:endParaRPr lang="en-US" sz="1200" dirty="0"/>
                    </a:p>
                  </a:txBody>
                  <a:tcPr marL="44449" marR="44449" marT="9524" marB="9524" anchor="ctr"/>
                </a:tc>
                <a:extLst>
                  <a:ext uri="{0D108BD9-81ED-4DB2-BD59-A6C34878D82A}">
                    <a16:rowId xmlns:a16="http://schemas.microsoft.com/office/drawing/2014/main" val="4178992954"/>
                  </a:ext>
                </a:extLst>
              </a:tr>
              <a:tr h="280960">
                <a:tc>
                  <a:txBody>
                    <a:bodyPr/>
                    <a:lstStyle/>
                    <a:p>
                      <a:pPr>
                        <a:lnSpc>
                          <a:spcPct val="115000"/>
                        </a:lnSpc>
                      </a:pPr>
                      <a:r>
                        <a:rPr lang="en-GB" sz="1400" dirty="0">
                          <a:solidFill>
                            <a:srgbClr val="FFFF00"/>
                          </a:solidFill>
                          <a:effectLst/>
                          <a:latin typeface="Calibri"/>
                          <a:ea typeface="Calibri"/>
                          <a:cs typeface="Calibri"/>
                        </a:rPr>
                        <a:t>TPCI</a:t>
                      </a:r>
                      <a:endParaRPr lang="en-US" sz="1400" dirty="0">
                        <a:solidFill>
                          <a:srgbClr val="FFFF00"/>
                        </a:solidFill>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Stefano Coda (EPFL)</a:t>
                      </a:r>
                      <a:endParaRPr lang="en-US" sz="140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OP3</a:t>
                      </a:r>
                    </a:p>
                  </a:txBody>
                  <a:tcPr marL="44449" marR="44449" marT="9524" marB="9524" anchor="ctr"/>
                </a:tc>
                <a:tc>
                  <a:txBody>
                    <a:bodyPr/>
                    <a:lstStyle/>
                    <a:p>
                      <a:pPr lvl="0">
                        <a:lnSpc>
                          <a:spcPct val="114999"/>
                        </a:lnSpc>
                        <a:buNone/>
                      </a:pPr>
                      <a:r>
                        <a:rPr lang="en-GB" sz="1200" b="0" i="0" u="none" strike="noStrike" baseline="0" noProof="0" dirty="0">
                          <a:solidFill>
                            <a:srgbClr val="000000"/>
                          </a:solidFill>
                          <a:effectLst/>
                          <a:latin typeface="+mn-lt"/>
                          <a:ea typeface="Calibri"/>
                          <a:cs typeface="Calibri"/>
                        </a:rPr>
                        <a:t>Components to be installed in ME-1  </a:t>
                      </a:r>
                      <a:r>
                        <a:rPr lang="en-GB" sz="1200" b="0" i="0" u="none" strike="noStrike" baseline="0" noProof="0" dirty="0">
                          <a:solidFill>
                            <a:srgbClr val="000000"/>
                          </a:solidFill>
                          <a:effectLst/>
                          <a:latin typeface="Calibri"/>
                          <a:ea typeface="Calibri"/>
                          <a:cs typeface="Calibri"/>
                        </a:rPr>
                        <a:t>delivered. Mechanical design complete</a:t>
                      </a:r>
                      <a:endParaRPr lang="en-US" sz="1200" dirty="0"/>
                    </a:p>
                  </a:txBody>
                  <a:tcPr marL="44449" marR="44449" marT="9524" marB="9524" anchor="ctr"/>
                </a:tc>
                <a:extLst>
                  <a:ext uri="{0D108BD9-81ED-4DB2-BD59-A6C34878D82A}">
                    <a16:rowId xmlns:a16="http://schemas.microsoft.com/office/drawing/2014/main" val="3437302891"/>
                  </a:ext>
                </a:extLst>
              </a:tr>
              <a:tr h="280960">
                <a:tc>
                  <a:txBody>
                    <a:bodyPr/>
                    <a:lstStyle/>
                    <a:p>
                      <a:pPr>
                        <a:lnSpc>
                          <a:spcPct val="115000"/>
                        </a:lnSpc>
                      </a:pPr>
                      <a:r>
                        <a:rPr lang="en-GB" sz="1400" dirty="0">
                          <a:effectLst/>
                          <a:latin typeface="Calibri"/>
                          <a:ea typeface="Calibri"/>
                          <a:cs typeface="Calibri"/>
                        </a:rPr>
                        <a:t>Doppler Reflectometry</a:t>
                      </a:r>
                      <a:endParaRPr lang="en-US" sz="1400">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Elena de la Luna (CIEMAT)</a:t>
                      </a:r>
                      <a:endParaRPr lang="en-US" sz="140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OP4 tbc</a:t>
                      </a:r>
                    </a:p>
                  </a:txBody>
                  <a:tcPr marL="44449" marR="44449" marT="9524" marB="9524" anchor="ctr"/>
                </a:tc>
                <a:tc>
                  <a:txBody>
                    <a:bodyPr/>
                    <a:lstStyle/>
                    <a:p>
                      <a:pPr lvl="0">
                        <a:lnSpc>
                          <a:spcPct val="114999"/>
                        </a:lnSpc>
                        <a:buNone/>
                      </a:pPr>
                      <a:r>
                        <a:rPr lang="en-GB" sz="1200" b="0" i="0" u="none" strike="noStrike" baseline="0" noProof="0" dirty="0">
                          <a:solidFill>
                            <a:srgbClr val="000000"/>
                          </a:solidFill>
                          <a:effectLst/>
                          <a:latin typeface="Calibri"/>
                          <a:ea typeface="Calibri"/>
                          <a:cs typeface="Calibri"/>
                        </a:rPr>
                        <a:t>Consolidated concept for the DR system that meets </a:t>
                      </a:r>
                      <a:r>
                        <a:rPr lang="en-GB" sz="1200" b="0" i="0" u="none" strike="noStrike" baseline="0" noProof="0">
                          <a:solidFill>
                            <a:srgbClr val="000000"/>
                          </a:solidFill>
                          <a:effectLst/>
                          <a:latin typeface="Calibri"/>
                          <a:ea typeface="Calibri"/>
                          <a:cs typeface="Calibri"/>
                        </a:rPr>
                        <a:t>spectral resolution requirements. Pending decision </a:t>
                      </a:r>
                      <a:r>
                        <a:rPr lang="en-GB" sz="1200" b="0" i="0" u="none" strike="noStrike" baseline="0" noProof="0" dirty="0">
                          <a:solidFill>
                            <a:srgbClr val="000000"/>
                          </a:solidFill>
                          <a:effectLst/>
                          <a:latin typeface="Calibri"/>
                          <a:ea typeface="Calibri"/>
                          <a:cs typeface="Calibri"/>
                        </a:rPr>
                        <a:t>on the final instrumentation location</a:t>
                      </a:r>
                      <a:endParaRPr lang="en-US" sz="1200" dirty="0"/>
                    </a:p>
                  </a:txBody>
                  <a:tcPr marL="44449" marR="44449" marT="9524" marB="9524" anchor="ctr"/>
                </a:tc>
                <a:extLst>
                  <a:ext uri="{0D108BD9-81ED-4DB2-BD59-A6C34878D82A}">
                    <a16:rowId xmlns:a16="http://schemas.microsoft.com/office/drawing/2014/main" val="1325109658"/>
                  </a:ext>
                </a:extLst>
              </a:tr>
              <a:tr h="1263721">
                <a:tc>
                  <a:txBody>
                    <a:bodyPr/>
                    <a:lstStyle/>
                    <a:p>
                      <a:pPr>
                        <a:lnSpc>
                          <a:spcPct val="115000"/>
                        </a:lnSpc>
                      </a:pPr>
                      <a:r>
                        <a:rPr lang="en-GB" sz="1400" dirty="0">
                          <a:solidFill>
                            <a:schemeClr val="bg1"/>
                          </a:solidFill>
                          <a:effectLst/>
                          <a:latin typeface="Calibri"/>
                          <a:ea typeface="Calibri"/>
                          <a:cs typeface="Calibri"/>
                        </a:rPr>
                        <a:t>EC Stray detection system</a:t>
                      </a:r>
                      <a:endParaRPr lang="en-US" sz="1400" dirty="0">
                        <a:solidFill>
                          <a:schemeClr val="bg1"/>
                        </a:solidFill>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Saul </a:t>
                      </a:r>
                      <a:r>
                        <a:rPr lang="en-GB" sz="1400" dirty="0" err="1">
                          <a:effectLst/>
                          <a:latin typeface="Calibri"/>
                          <a:ea typeface="Calibri"/>
                          <a:cs typeface="Calibri"/>
                        </a:rPr>
                        <a:t>Garavaglia</a:t>
                      </a:r>
                      <a:r>
                        <a:rPr lang="en-GB" sz="1400" dirty="0">
                          <a:effectLst/>
                          <a:latin typeface="Calibri"/>
                          <a:ea typeface="Calibri"/>
                          <a:cs typeface="Calibri"/>
                        </a:rPr>
                        <a:t> (ENEA-CNR) + MPG (W7-X team)</a:t>
                      </a:r>
                      <a:endParaRPr lang="en-US" sz="1400" dirty="0">
                        <a:effectLst/>
                        <a:latin typeface="Calibri"/>
                        <a:ea typeface="Calibri"/>
                        <a:cs typeface="Calibri"/>
                      </a:endParaRPr>
                    </a:p>
                  </a:txBody>
                  <a:tcPr marL="44450" marR="44450" marT="9525" marB="9525" anchor="ctr"/>
                </a:tc>
                <a:tc>
                  <a:txBody>
                    <a:bodyPr/>
                    <a:lstStyle/>
                    <a:p>
                      <a:pPr lvl="0">
                        <a:lnSpc>
                          <a:spcPct val="114999"/>
                        </a:lnSpc>
                        <a:buNone/>
                      </a:pPr>
                      <a:r>
                        <a:rPr lang="en-GB" sz="1400">
                          <a:effectLst/>
                          <a:latin typeface="Calibri"/>
                          <a:ea typeface="Calibri"/>
                          <a:cs typeface="Calibri"/>
                        </a:rPr>
                        <a:t>?</a:t>
                      </a:r>
                      <a:endParaRPr lang="en-GB" sz="1400" dirty="0">
                        <a:effectLst/>
                        <a:latin typeface="Calibri"/>
                        <a:ea typeface="Calibri"/>
                        <a:cs typeface="Calibri"/>
                      </a:endParaRPr>
                    </a:p>
                  </a:txBody>
                  <a:tcPr marL="44449" marR="44449" marT="9524" marB="9524" anchor="ctr"/>
                </a:tc>
                <a:tc>
                  <a:txBody>
                    <a:bodyPr/>
                    <a:lstStyle/>
                    <a:p>
                      <a:pPr marL="171450" lvl="0" indent="-171450">
                        <a:lnSpc>
                          <a:spcPct val="114999"/>
                        </a:lnSpc>
                        <a:buFont typeface="Arial"/>
                        <a:buChar char="•"/>
                      </a:pPr>
                      <a:r>
                        <a:rPr lang="en-GB" sz="1200" b="0" i="0" u="none" strike="noStrike" baseline="0" noProof="0">
                          <a:solidFill>
                            <a:srgbClr val="000000"/>
                          </a:solidFill>
                          <a:effectLst/>
                          <a:latin typeface="Calibri"/>
                          <a:ea typeface="Calibri"/>
                          <a:cs typeface="Calibri"/>
                        </a:rPr>
                        <a:t>Al2O3+TiO2 as the primary absorbing material for the bolometer system</a:t>
                      </a:r>
                      <a:endParaRPr lang="en-US" sz="1200" b="0" i="0" u="none" strike="noStrike" baseline="0" noProof="0">
                        <a:solidFill>
                          <a:srgbClr val="000000"/>
                        </a:solidFill>
                        <a:effectLst/>
                        <a:latin typeface="Calibri"/>
                        <a:ea typeface="Calibri"/>
                        <a:cs typeface="Calibri"/>
                      </a:endParaRPr>
                    </a:p>
                    <a:p>
                      <a:pPr marL="171450" lvl="0" indent="-171450">
                        <a:lnSpc>
                          <a:spcPct val="114999"/>
                        </a:lnSpc>
                        <a:buFont typeface="Arial"/>
                        <a:buChar char="•"/>
                      </a:pPr>
                      <a:r>
                        <a:rPr lang="en-GB" sz="1200" b="0" i="0" u="none" strike="noStrike" baseline="0" noProof="0" dirty="0">
                          <a:solidFill>
                            <a:srgbClr val="000000"/>
                          </a:solidFill>
                          <a:effectLst/>
                          <a:latin typeface="Calibri"/>
                          <a:ea typeface="Calibri"/>
                          <a:cs typeface="Calibri"/>
                        </a:rPr>
                        <a:t>robust bolometer design validated through MISTRAL laboratory tests and W7-X operations</a:t>
                      </a:r>
                    </a:p>
                    <a:p>
                      <a:pPr marL="171450" lvl="0" indent="-171450">
                        <a:lnSpc>
                          <a:spcPct val="114999"/>
                        </a:lnSpc>
                        <a:buFont typeface="Arial"/>
                        <a:buChar char="•"/>
                      </a:pPr>
                      <a:r>
                        <a:rPr lang="en-GB" sz="1200" b="0" i="0" u="none" strike="noStrike" baseline="0" noProof="0">
                          <a:solidFill>
                            <a:srgbClr val="000000"/>
                          </a:solidFill>
                          <a:effectLst/>
                          <a:latin typeface="Calibri"/>
                          <a:ea typeface="Calibri"/>
                          <a:cs typeface="Calibri"/>
                        </a:rPr>
                        <a:t>sniffer probe design moving into the laboratory testing and calibration</a:t>
                      </a:r>
                      <a:endParaRPr lang="en-GB" sz="1200" b="0" i="0" u="none" strike="noStrike" baseline="0" noProof="0" dirty="0">
                        <a:solidFill>
                          <a:srgbClr val="000000"/>
                        </a:solidFill>
                        <a:effectLst/>
                        <a:latin typeface="Calibri"/>
                        <a:ea typeface="Calibri"/>
                        <a:cs typeface="Calibri"/>
                      </a:endParaRPr>
                    </a:p>
                  </a:txBody>
                  <a:tcPr marL="44449" marR="44449" marT="9524" marB="9524" anchor="ctr"/>
                </a:tc>
                <a:extLst>
                  <a:ext uri="{0D108BD9-81ED-4DB2-BD59-A6C34878D82A}">
                    <a16:rowId xmlns:a16="http://schemas.microsoft.com/office/drawing/2014/main" val="343686803"/>
                  </a:ext>
                </a:extLst>
              </a:tr>
              <a:tr h="487984">
                <a:tc>
                  <a:txBody>
                    <a:bodyPr/>
                    <a:lstStyle/>
                    <a:p>
                      <a:pPr>
                        <a:lnSpc>
                          <a:spcPct val="115000"/>
                        </a:lnSpc>
                      </a:pPr>
                      <a:r>
                        <a:rPr lang="en-GB" sz="1400" dirty="0">
                          <a:solidFill>
                            <a:srgbClr val="FFFF00"/>
                          </a:solidFill>
                          <a:effectLst/>
                          <a:latin typeface="Calibri"/>
                          <a:ea typeface="Calibri"/>
                          <a:cs typeface="Calibri"/>
                        </a:rPr>
                        <a:t>Gamma-ray spectrometer</a:t>
                      </a:r>
                      <a:endParaRPr lang="en-US" sz="1400" dirty="0">
                        <a:solidFill>
                          <a:srgbClr val="FFFF00"/>
                        </a:solidFill>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Massimo </a:t>
                      </a:r>
                      <a:r>
                        <a:rPr lang="en-GB" sz="1400" dirty="0" err="1">
                          <a:effectLst/>
                          <a:latin typeface="Calibri"/>
                          <a:ea typeface="Calibri"/>
                          <a:cs typeface="Calibri"/>
                        </a:rPr>
                        <a:t>Nocente</a:t>
                      </a:r>
                      <a:r>
                        <a:rPr lang="en-GB" sz="1400" dirty="0">
                          <a:effectLst/>
                          <a:latin typeface="Calibri"/>
                          <a:ea typeface="Calibri"/>
                          <a:cs typeface="Calibri"/>
                        </a:rPr>
                        <a:t> (ENEA, UNIMIB)</a:t>
                      </a:r>
                      <a:endParaRPr lang="en-US" sz="1400" dirty="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OP3</a:t>
                      </a:r>
                    </a:p>
                  </a:txBody>
                  <a:tcPr marL="44449" marR="44449" marT="9524" marB="9524" anchor="ctr"/>
                </a:tc>
                <a:tc>
                  <a:txBody>
                    <a:bodyPr/>
                    <a:lstStyle/>
                    <a:p>
                      <a:pPr lvl="0">
                        <a:lnSpc>
                          <a:spcPct val="114999"/>
                        </a:lnSpc>
                        <a:buNone/>
                      </a:pPr>
                      <a:r>
                        <a:rPr lang="en-GB" sz="1200" b="0" i="0" u="none" strike="noStrike" baseline="0" noProof="0">
                          <a:solidFill>
                            <a:srgbClr val="000000"/>
                          </a:solidFill>
                          <a:effectLst/>
                          <a:latin typeface="Calibri"/>
                          <a:ea typeface="Calibri"/>
                          <a:cs typeface="Calibri"/>
                        </a:rPr>
                        <a:t>Design phase for the JT-60SA LaBr3(Ce) Gamma-ray Spectrometer complete. Ready for procurement.</a:t>
                      </a:r>
                    </a:p>
                  </a:txBody>
                  <a:tcPr marL="44449" marR="44449" marT="9524" marB="9524" anchor="ctr"/>
                </a:tc>
                <a:extLst>
                  <a:ext uri="{0D108BD9-81ED-4DB2-BD59-A6C34878D82A}">
                    <a16:rowId xmlns:a16="http://schemas.microsoft.com/office/drawing/2014/main" val="1284500869"/>
                  </a:ext>
                </a:extLst>
              </a:tr>
              <a:tr h="638160">
                <a:tc>
                  <a:txBody>
                    <a:bodyPr/>
                    <a:lstStyle/>
                    <a:p>
                      <a:pPr>
                        <a:lnSpc>
                          <a:spcPct val="115000"/>
                        </a:lnSpc>
                      </a:pPr>
                      <a:r>
                        <a:rPr lang="en-GB" sz="1400" dirty="0">
                          <a:effectLst/>
                          <a:latin typeface="Calibri"/>
                          <a:ea typeface="Calibri"/>
                          <a:cs typeface="Calibri"/>
                        </a:rPr>
                        <a:t>EU Neutron diagnostics (Vertical Neutron Camera)</a:t>
                      </a:r>
                      <a:endParaRPr lang="en-US" sz="1400">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Marco </a:t>
                      </a:r>
                      <a:r>
                        <a:rPr lang="en-GB" sz="1400" dirty="0" err="1">
                          <a:effectLst/>
                          <a:latin typeface="Calibri"/>
                          <a:ea typeface="Calibri"/>
                          <a:cs typeface="Calibri"/>
                        </a:rPr>
                        <a:t>Cecconello</a:t>
                      </a:r>
                      <a:r>
                        <a:rPr lang="en-GB" sz="1400" dirty="0">
                          <a:effectLst/>
                          <a:latin typeface="Calibri"/>
                          <a:ea typeface="Calibri"/>
                          <a:cs typeface="Calibri"/>
                        </a:rPr>
                        <a:t> (VR)+IPPLM team</a:t>
                      </a:r>
                      <a:endParaRPr lang="en-US" sz="140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latin typeface="Calibri"/>
                          <a:ea typeface="Calibri"/>
                          <a:cs typeface="Calibri"/>
                        </a:rPr>
                        <a:t>?</a:t>
                      </a:r>
                    </a:p>
                  </a:txBody>
                  <a:tcPr marL="44449" marR="44449" marT="9524" marB="9524" anchor="ctr"/>
                </a:tc>
                <a:tc>
                  <a:txBody>
                    <a:bodyPr/>
                    <a:lstStyle/>
                    <a:p>
                      <a:pPr lvl="0">
                        <a:lnSpc>
                          <a:spcPct val="114999"/>
                        </a:lnSpc>
                        <a:buNone/>
                      </a:pPr>
                      <a:r>
                        <a:rPr lang="en-GB" sz="1200" b="0" i="0" u="none" strike="noStrike" noProof="0">
                          <a:effectLst/>
                          <a:latin typeface="Calibri"/>
                          <a:ea typeface="Calibri"/>
                          <a:cs typeface="Calibri"/>
                        </a:rPr>
                        <a:t>conceptual layout and material composition for the VNC collimator and detector units</a:t>
                      </a:r>
                      <a:endParaRPr lang="en-US" sz="1200">
                        <a:latin typeface="Calibri"/>
                        <a:ea typeface="Calibri"/>
                        <a:cs typeface="Calibri"/>
                      </a:endParaRPr>
                    </a:p>
                  </a:txBody>
                  <a:tcPr marL="44449" marR="44449" marT="9524" marB="9524" anchor="ctr"/>
                </a:tc>
                <a:extLst>
                  <a:ext uri="{0D108BD9-81ED-4DB2-BD59-A6C34878D82A}">
                    <a16:rowId xmlns:a16="http://schemas.microsoft.com/office/drawing/2014/main" val="549388438"/>
                  </a:ext>
                </a:extLst>
              </a:tr>
              <a:tr h="528917">
                <a:tc>
                  <a:txBody>
                    <a:bodyPr/>
                    <a:lstStyle/>
                    <a:p>
                      <a:pPr>
                        <a:lnSpc>
                          <a:spcPct val="115000"/>
                        </a:lnSpc>
                      </a:pPr>
                      <a:r>
                        <a:rPr lang="en-GB" sz="1400" dirty="0">
                          <a:effectLst/>
                          <a:latin typeface="Calibri"/>
                          <a:ea typeface="Calibri"/>
                          <a:cs typeface="Calibri"/>
                        </a:rPr>
                        <a:t>EU Neutron spectrometer</a:t>
                      </a:r>
                      <a:endParaRPr lang="en-US" sz="1400" dirty="0">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Davide </a:t>
                      </a:r>
                      <a:r>
                        <a:rPr lang="en-GB" sz="1400" dirty="0" err="1">
                          <a:effectLst/>
                          <a:latin typeface="Calibri"/>
                          <a:ea typeface="Calibri"/>
                          <a:cs typeface="Calibri"/>
                        </a:rPr>
                        <a:t>Rigamonti</a:t>
                      </a:r>
                      <a:r>
                        <a:rPr lang="en-GB" sz="1400" dirty="0">
                          <a:effectLst/>
                          <a:latin typeface="Calibri"/>
                          <a:ea typeface="Calibri"/>
                          <a:cs typeface="Calibri"/>
                        </a:rPr>
                        <a:t> (ENEA-CNR)</a:t>
                      </a:r>
                      <a:endParaRPr lang="en-US" sz="1400" dirty="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OP4 tbc</a:t>
                      </a:r>
                    </a:p>
                  </a:txBody>
                  <a:tcPr marL="44449" marR="44449" marT="9524" marB="9524" anchor="ctr"/>
                </a:tc>
                <a:tc>
                  <a:txBody>
                    <a:bodyPr/>
                    <a:lstStyle/>
                    <a:p>
                      <a:pPr lvl="0">
                        <a:lnSpc>
                          <a:spcPct val="114999"/>
                        </a:lnSpc>
                        <a:buNone/>
                      </a:pPr>
                      <a:r>
                        <a:rPr lang="en-GB" sz="1200" b="0" i="0" u="none" strike="noStrike" baseline="0" noProof="0" dirty="0">
                          <a:solidFill>
                            <a:srgbClr val="000000"/>
                          </a:solidFill>
                          <a:effectLst/>
                          <a:latin typeface="Calibri"/>
                          <a:ea typeface="Calibri"/>
                          <a:cs typeface="Calibri"/>
                        </a:rPr>
                        <a:t>confirmed the feasibility of a LaCl3-based compact spectrometer for 2.5 MeV neutron spectroscopy at JT-60SA</a:t>
                      </a:r>
                      <a:endParaRPr lang="en-US" sz="1200" dirty="0"/>
                    </a:p>
                  </a:txBody>
                  <a:tcPr marL="44449" marR="44449" marT="9524" marB="9524" anchor="ctr"/>
                </a:tc>
                <a:extLst>
                  <a:ext uri="{0D108BD9-81ED-4DB2-BD59-A6C34878D82A}">
                    <a16:rowId xmlns:a16="http://schemas.microsoft.com/office/drawing/2014/main" val="798570586"/>
                  </a:ext>
                </a:extLst>
              </a:tr>
              <a:tr h="331695">
                <a:tc>
                  <a:txBody>
                    <a:bodyPr/>
                    <a:lstStyle/>
                    <a:p>
                      <a:pPr>
                        <a:lnSpc>
                          <a:spcPct val="115000"/>
                        </a:lnSpc>
                      </a:pPr>
                      <a:r>
                        <a:rPr lang="en-US" sz="1400" dirty="0">
                          <a:solidFill>
                            <a:srgbClr val="FFFF00"/>
                          </a:solidFill>
                          <a:effectLst/>
                          <a:latin typeface="Calibri"/>
                          <a:ea typeface="Calibri"/>
                          <a:cs typeface="Calibri"/>
                        </a:rPr>
                        <a:t>RE monitor</a:t>
                      </a:r>
                    </a:p>
                  </a:txBody>
                  <a:tcPr marL="44450" marR="44450" marT="9525" marB="9525" anchor="ctr"/>
                </a:tc>
                <a:tc>
                  <a:txBody>
                    <a:bodyPr/>
                    <a:lstStyle/>
                    <a:p>
                      <a:pPr>
                        <a:lnSpc>
                          <a:spcPct val="115000"/>
                        </a:lnSpc>
                      </a:pPr>
                      <a:r>
                        <a:rPr lang="en-US" sz="1400" dirty="0">
                          <a:effectLst/>
                          <a:latin typeface="Calibri"/>
                          <a:ea typeface="Calibri"/>
                          <a:cs typeface="Calibri"/>
                        </a:rPr>
                        <a:t>Daniele </a:t>
                      </a:r>
                      <a:r>
                        <a:rPr lang="en-US" sz="1400" dirty="0" err="1">
                          <a:effectLst/>
                          <a:latin typeface="Calibri"/>
                          <a:ea typeface="Calibri"/>
                          <a:cs typeface="Calibri"/>
                        </a:rPr>
                        <a:t>Marocco</a:t>
                      </a:r>
                      <a:r>
                        <a:rPr lang="en-US" sz="1400" dirty="0">
                          <a:effectLst/>
                          <a:latin typeface="Calibri"/>
                          <a:ea typeface="Calibri"/>
                          <a:cs typeface="Calibri"/>
                        </a:rPr>
                        <a:t> (ENEA)</a:t>
                      </a:r>
                    </a:p>
                  </a:txBody>
                  <a:tcPr marL="44450" marR="44450" marT="9525" marB="9525" anchor="ctr"/>
                </a:tc>
                <a:tc>
                  <a:txBody>
                    <a:bodyPr/>
                    <a:lstStyle/>
                    <a:p>
                      <a:pPr lvl="0">
                        <a:lnSpc>
                          <a:spcPct val="114999"/>
                        </a:lnSpc>
                        <a:buNone/>
                      </a:pPr>
                      <a:r>
                        <a:rPr lang="en-GB" sz="1400" dirty="0">
                          <a:effectLst/>
                          <a:highlight>
                            <a:srgbClr val="FFFF00"/>
                          </a:highlight>
                          <a:latin typeface="Calibri"/>
                          <a:ea typeface="Calibri"/>
                          <a:cs typeface="Calibri"/>
                        </a:rPr>
                        <a:t>OP3tbc</a:t>
                      </a:r>
                    </a:p>
                  </a:txBody>
                  <a:tcPr marL="44449" marR="44449" marT="9524" marB="9524" anchor="ctr"/>
                </a:tc>
                <a:tc>
                  <a:txBody>
                    <a:bodyPr/>
                    <a:lstStyle/>
                    <a:p>
                      <a:pPr lvl="0">
                        <a:lnSpc>
                          <a:spcPct val="114999"/>
                        </a:lnSpc>
                        <a:buNone/>
                      </a:pPr>
                      <a:r>
                        <a:rPr lang="en-US" sz="1200" dirty="0"/>
                        <a:t>Detailed feasibility completed, </a:t>
                      </a:r>
                      <a:r>
                        <a:rPr lang="en-US" sz="1200" dirty="0" err="1"/>
                        <a:t>hw</a:t>
                      </a:r>
                      <a:r>
                        <a:rPr lang="en-US" sz="1200" dirty="0"/>
                        <a:t> partially available, ready for procurement</a:t>
                      </a:r>
                    </a:p>
                  </a:txBody>
                  <a:tcPr marL="44449" marR="44449" marT="9524" marB="9524" anchor="ctr"/>
                </a:tc>
                <a:extLst>
                  <a:ext uri="{0D108BD9-81ED-4DB2-BD59-A6C34878D82A}">
                    <a16:rowId xmlns:a16="http://schemas.microsoft.com/office/drawing/2014/main" val="1247440416"/>
                  </a:ext>
                </a:extLst>
              </a:tr>
              <a:tr h="835489">
                <a:tc>
                  <a:txBody>
                    <a:bodyPr/>
                    <a:lstStyle/>
                    <a:p>
                      <a:pPr>
                        <a:lnSpc>
                          <a:spcPct val="115000"/>
                        </a:lnSpc>
                      </a:pPr>
                      <a:r>
                        <a:rPr lang="en-GB" sz="1400" dirty="0">
                          <a:effectLst/>
                          <a:latin typeface="Calibri"/>
                          <a:ea typeface="Calibri"/>
                          <a:cs typeface="Calibri"/>
                        </a:rPr>
                        <a:t>Neut. Spectrum </a:t>
                      </a:r>
                      <a:r>
                        <a:rPr lang="en-GB" sz="1400" dirty="0" err="1">
                          <a:effectLst/>
                          <a:latin typeface="Calibri"/>
                          <a:ea typeface="Calibri"/>
                          <a:cs typeface="Calibri"/>
                        </a:rPr>
                        <a:t>Reconst</a:t>
                      </a:r>
                      <a:r>
                        <a:rPr lang="en-GB" sz="1400" dirty="0">
                          <a:effectLst/>
                          <a:latin typeface="Calibri"/>
                          <a:ea typeface="Calibri"/>
                          <a:cs typeface="Calibri"/>
                        </a:rPr>
                        <a:t>. for Activation foils (F4E)</a:t>
                      </a:r>
                      <a:endParaRPr lang="en-US" sz="1400" dirty="0">
                        <a:effectLst/>
                        <a:latin typeface="Calibri"/>
                        <a:ea typeface="Calibri"/>
                        <a:cs typeface="Calibri"/>
                      </a:endParaRPr>
                    </a:p>
                  </a:txBody>
                  <a:tcPr marL="44450" marR="44450" marT="9525" marB="9525" anchor="ctr"/>
                </a:tc>
                <a:tc>
                  <a:txBody>
                    <a:bodyPr/>
                    <a:lstStyle/>
                    <a:p>
                      <a:pPr>
                        <a:lnSpc>
                          <a:spcPct val="115000"/>
                        </a:lnSpc>
                      </a:pPr>
                      <a:r>
                        <a:rPr lang="en-GB" sz="1400" dirty="0">
                          <a:effectLst/>
                          <a:latin typeface="Calibri"/>
                          <a:ea typeface="Calibri"/>
                          <a:cs typeface="Calibri"/>
                        </a:rPr>
                        <a:t>Katarzyna </a:t>
                      </a:r>
                      <a:r>
                        <a:rPr lang="en-GB" sz="1400" dirty="0" err="1">
                          <a:effectLst/>
                          <a:latin typeface="Calibri"/>
                          <a:ea typeface="Calibri"/>
                          <a:cs typeface="Calibri"/>
                        </a:rPr>
                        <a:t>Mikszuta</a:t>
                      </a:r>
                      <a:r>
                        <a:rPr lang="en-GB" sz="1400" dirty="0">
                          <a:effectLst/>
                          <a:latin typeface="Calibri"/>
                          <a:ea typeface="Calibri"/>
                          <a:cs typeface="Calibri"/>
                        </a:rPr>
                        <a:t>-</a:t>
                      </a:r>
                      <a:r>
                        <a:rPr lang="en-GB" sz="1400" dirty="0" err="1">
                          <a:effectLst/>
                          <a:latin typeface="Calibri"/>
                          <a:ea typeface="Calibri"/>
                          <a:cs typeface="Calibri"/>
                        </a:rPr>
                        <a:t>Michalik</a:t>
                      </a:r>
                      <a:r>
                        <a:rPr lang="en-GB" sz="1400" dirty="0">
                          <a:effectLst/>
                          <a:latin typeface="Calibri"/>
                          <a:ea typeface="Calibri"/>
                          <a:cs typeface="Calibri"/>
                        </a:rPr>
                        <a:t> (IPPLM)</a:t>
                      </a:r>
                      <a:endParaRPr lang="en-US" sz="1400">
                        <a:effectLst/>
                        <a:latin typeface="Calibri"/>
                        <a:ea typeface="Calibri"/>
                        <a:cs typeface="Calibri"/>
                      </a:endParaRPr>
                    </a:p>
                  </a:txBody>
                  <a:tcPr marL="44450" marR="44450" marT="9525" marB="9525" anchor="ctr"/>
                </a:tc>
                <a:tc>
                  <a:txBody>
                    <a:bodyPr/>
                    <a:lstStyle/>
                    <a:p>
                      <a:pPr lvl="0">
                        <a:lnSpc>
                          <a:spcPct val="114999"/>
                        </a:lnSpc>
                        <a:buNone/>
                      </a:pPr>
                      <a:r>
                        <a:rPr lang="en-GB" sz="1400" dirty="0">
                          <a:effectLst/>
                          <a:latin typeface="Calibri"/>
                          <a:ea typeface="Calibri"/>
                          <a:cs typeface="Calibri"/>
                        </a:rPr>
                        <a:t>OP2(?)</a:t>
                      </a:r>
                    </a:p>
                  </a:txBody>
                  <a:tcPr marL="44449" marR="44449" marT="9524" marB="9524" anchor="ctr"/>
                </a:tc>
                <a:tc>
                  <a:txBody>
                    <a:bodyPr/>
                    <a:lstStyle/>
                    <a:p>
                      <a:pPr lvl="0">
                        <a:lnSpc>
                          <a:spcPct val="114999"/>
                        </a:lnSpc>
                        <a:buNone/>
                      </a:pPr>
                      <a:r>
                        <a:rPr lang="en-GB" sz="1200" b="0" i="0" u="none" strike="noStrike" baseline="0" noProof="0" dirty="0">
                          <a:solidFill>
                            <a:srgbClr val="000000"/>
                          </a:solidFill>
                          <a:effectLst/>
                          <a:latin typeface="Calibri"/>
                          <a:ea typeface="Calibri"/>
                          <a:cs typeface="Calibri"/>
                        </a:rPr>
                        <a:t>high-intensity part of the JT-60SA neutron spectrum can be reliably reconstructed from activation measurements with an uncertainty below 25%. </a:t>
                      </a:r>
                      <a:endParaRPr lang="en-US" sz="1200" dirty="0"/>
                    </a:p>
                  </a:txBody>
                  <a:tcPr marL="44449" marR="44449" marT="9524" marB="9524" anchor="ctr"/>
                </a:tc>
                <a:extLst>
                  <a:ext uri="{0D108BD9-81ED-4DB2-BD59-A6C34878D82A}">
                    <a16:rowId xmlns:a16="http://schemas.microsoft.com/office/drawing/2014/main" val="3172892579"/>
                  </a:ext>
                </a:extLst>
              </a:tr>
            </a:tbl>
          </a:graphicData>
        </a:graphic>
      </p:graphicFrame>
      <p:sp>
        <p:nvSpPr>
          <p:cNvPr id="4" name="Footer Placeholder 3">
            <a:extLst>
              <a:ext uri="{FF2B5EF4-FFF2-40B4-BE49-F238E27FC236}">
                <a16:creationId xmlns:a16="http://schemas.microsoft.com/office/drawing/2014/main" id="{E7C2C897-AF43-4BB4-B13F-CD6C42BDFB66}"/>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a:ea typeface="+mn-ea"/>
                <a:cs typeface="+mn-cs"/>
              </a:rPr>
              <a:t>C.Sozzi | 2027 Activity priorities | WPSA| 15 June 2026</a:t>
            </a:r>
            <a:endParaRPr kumimoji="0" lang="en-GB"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4AE170EF-B4D7-4FC9-A02A-DC88AE7103C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8108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C9FC24-AB0B-44EC-907C-1C33A3E6DA71}"/>
              </a:ext>
            </a:extLst>
          </p:cNvPr>
          <p:cNvSpPr>
            <a:spLocks noGrp="1"/>
          </p:cNvSpPr>
          <p:nvPr>
            <p:ph type="title"/>
          </p:nvPr>
        </p:nvSpPr>
        <p:spPr/>
        <p:txBody>
          <a:bodyPr/>
          <a:lstStyle/>
          <a:p>
            <a:r>
              <a:rPr lang="en-US" dirty="0"/>
              <a:t>Proposals for Edge &amp; SOL diagnostics (WPSA call in 2025)</a:t>
            </a:r>
          </a:p>
        </p:txBody>
      </p:sp>
      <p:sp>
        <p:nvSpPr>
          <p:cNvPr id="4" name="Segnaposto piè di pagina 3">
            <a:extLst>
              <a:ext uri="{FF2B5EF4-FFF2-40B4-BE49-F238E27FC236}">
                <a16:creationId xmlns:a16="http://schemas.microsoft.com/office/drawing/2014/main" id="{33E08F55-48F1-4E4F-8CF8-97985B4C3A30}"/>
              </a:ext>
            </a:extLst>
          </p:cNvPr>
          <p:cNvSpPr>
            <a:spLocks noGrp="1"/>
          </p:cNvSpPr>
          <p:nvPr>
            <p:ph type="ftr" sz="quarter" idx="11"/>
          </p:nvPr>
        </p:nvSpPr>
        <p:spPr/>
        <p:txBody>
          <a:bodyPr/>
          <a:lstStyle/>
          <a:p>
            <a:r>
              <a:rPr lang="en-US">
                <a:solidFill>
                  <a:prstClr val="white"/>
                </a:solidFill>
              </a:rPr>
              <a:t>C.Sozzi | 2027 Activity priorities | WPSA| 15 June 2026</a:t>
            </a:r>
            <a:endParaRPr lang="en-GB" dirty="0">
              <a:solidFill>
                <a:prstClr val="white"/>
              </a:solidFill>
            </a:endParaRPr>
          </a:p>
        </p:txBody>
      </p:sp>
      <p:sp>
        <p:nvSpPr>
          <p:cNvPr id="5" name="Segnaposto numero diapositiva 4">
            <a:extLst>
              <a:ext uri="{FF2B5EF4-FFF2-40B4-BE49-F238E27FC236}">
                <a16:creationId xmlns:a16="http://schemas.microsoft.com/office/drawing/2014/main" id="{393362F0-DCD9-4686-9E36-3C3C82A7C280}"/>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graphicFrame>
        <p:nvGraphicFramePr>
          <p:cNvPr id="6" name="Table 5">
            <a:extLst>
              <a:ext uri="{FF2B5EF4-FFF2-40B4-BE49-F238E27FC236}">
                <a16:creationId xmlns:a16="http://schemas.microsoft.com/office/drawing/2014/main" id="{1BEF1227-128C-46BF-A187-B52CED49349B}"/>
              </a:ext>
            </a:extLst>
          </p:cNvPr>
          <p:cNvGraphicFramePr>
            <a:graphicFrameLocks noGrp="1"/>
          </p:cNvGraphicFramePr>
          <p:nvPr>
            <p:extLst>
              <p:ext uri="{D42A27DB-BD31-4B8C-83A1-F6EECF244321}">
                <p14:modId xmlns:p14="http://schemas.microsoft.com/office/powerpoint/2010/main" val="2862035405"/>
              </p:ext>
            </p:extLst>
          </p:nvPr>
        </p:nvGraphicFramePr>
        <p:xfrm>
          <a:off x="96911" y="566973"/>
          <a:ext cx="11775218" cy="5697925"/>
        </p:xfrm>
        <a:graphic>
          <a:graphicData uri="http://schemas.openxmlformats.org/drawingml/2006/table">
            <a:tbl>
              <a:tblPr firstRow="1" firstCol="1" bandRow="1">
                <a:tableStyleId>{5C22544A-7EE6-4342-B048-85BDC9FD1C3A}</a:tableStyleId>
              </a:tblPr>
              <a:tblGrid>
                <a:gridCol w="5041032">
                  <a:extLst>
                    <a:ext uri="{9D8B030D-6E8A-4147-A177-3AD203B41FA5}">
                      <a16:colId xmlns:a16="http://schemas.microsoft.com/office/drawing/2014/main" val="2415282957"/>
                    </a:ext>
                  </a:extLst>
                </a:gridCol>
                <a:gridCol w="2276111">
                  <a:extLst>
                    <a:ext uri="{9D8B030D-6E8A-4147-A177-3AD203B41FA5}">
                      <a16:colId xmlns:a16="http://schemas.microsoft.com/office/drawing/2014/main" val="335062754"/>
                    </a:ext>
                  </a:extLst>
                </a:gridCol>
                <a:gridCol w="1229497">
                  <a:extLst>
                    <a:ext uri="{9D8B030D-6E8A-4147-A177-3AD203B41FA5}">
                      <a16:colId xmlns:a16="http://schemas.microsoft.com/office/drawing/2014/main" val="3791978546"/>
                    </a:ext>
                  </a:extLst>
                </a:gridCol>
                <a:gridCol w="1538417">
                  <a:extLst>
                    <a:ext uri="{9D8B030D-6E8A-4147-A177-3AD203B41FA5}">
                      <a16:colId xmlns:a16="http://schemas.microsoft.com/office/drawing/2014/main" val="3446498313"/>
                    </a:ext>
                  </a:extLst>
                </a:gridCol>
                <a:gridCol w="1690161">
                  <a:extLst>
                    <a:ext uri="{9D8B030D-6E8A-4147-A177-3AD203B41FA5}">
                      <a16:colId xmlns:a16="http://schemas.microsoft.com/office/drawing/2014/main" val="3098942169"/>
                    </a:ext>
                  </a:extLst>
                </a:gridCol>
              </a:tblGrid>
              <a:tr h="0">
                <a:tc>
                  <a:txBody>
                    <a:bodyPr/>
                    <a:lstStyle/>
                    <a:p>
                      <a:pPr>
                        <a:lnSpc>
                          <a:spcPct val="115000"/>
                        </a:lnSpc>
                      </a:pPr>
                      <a:r>
                        <a:rPr lang="en-GB" sz="1400" dirty="0">
                          <a:effectLst/>
                        </a:rPr>
                        <a:t>Deliverable Title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a:effectLst/>
                        </a:rPr>
                        <a:t>Author (Beneficiary)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Contribute to</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traces exp OP4</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Status</a:t>
                      </a:r>
                    </a:p>
                  </a:txBody>
                  <a:tcPr marL="68580" marR="68580" marT="0" marB="0"/>
                </a:tc>
                <a:extLst>
                  <a:ext uri="{0D108BD9-81ED-4DB2-BD59-A6C34878D82A}">
                    <a16:rowId xmlns:a16="http://schemas.microsoft.com/office/drawing/2014/main" val="3529879095"/>
                  </a:ext>
                </a:extLst>
              </a:tr>
              <a:tr h="0">
                <a:tc>
                  <a:txBody>
                    <a:bodyPr/>
                    <a:lstStyle/>
                    <a:p>
                      <a:pPr>
                        <a:lnSpc>
                          <a:spcPct val="115000"/>
                        </a:lnSpc>
                      </a:pPr>
                      <a:r>
                        <a:rPr lang="en-GB" sz="1400" dirty="0">
                          <a:effectLst/>
                        </a:rPr>
                        <a:t>Report on the feasibility study for an EU-DEMO like real-time detachment control diagnostics for JT-60SA</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a:effectLst/>
                        </a:rPr>
                        <a:t>Dunai, Daniel (EK-CER)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Detachment</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2235149908"/>
                  </a:ext>
                </a:extLst>
              </a:tr>
              <a:tr h="0">
                <a:tc>
                  <a:txBody>
                    <a:bodyPr/>
                    <a:lstStyle/>
                    <a:p>
                      <a:pPr>
                        <a:lnSpc>
                          <a:spcPct val="115000"/>
                        </a:lnSpc>
                      </a:pPr>
                      <a:r>
                        <a:rPr lang="en-GB" sz="1400" dirty="0">
                          <a:effectLst/>
                        </a:rPr>
                        <a:t>Report on the feasibility of the installation in JT-60SA of a runaway electron monitor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Marocco</a:t>
                      </a:r>
                      <a:r>
                        <a:rPr lang="en-GB" sz="1400" dirty="0">
                          <a:effectLst/>
                        </a:rPr>
                        <a:t>, Daniele (ENEA)</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Safety (Runaway)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 (not relevant)</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Being considered for ME2/OP3</a:t>
                      </a:r>
                    </a:p>
                  </a:txBody>
                  <a:tcPr marL="68580" marR="68580" marT="0" marB="0"/>
                </a:tc>
                <a:extLst>
                  <a:ext uri="{0D108BD9-81ED-4DB2-BD59-A6C34878D82A}">
                    <a16:rowId xmlns:a16="http://schemas.microsoft.com/office/drawing/2014/main" val="1064536875"/>
                  </a:ext>
                </a:extLst>
              </a:tr>
              <a:tr h="0">
                <a:tc>
                  <a:txBody>
                    <a:bodyPr/>
                    <a:lstStyle/>
                    <a:p>
                      <a:pPr>
                        <a:lnSpc>
                          <a:spcPct val="115000"/>
                        </a:lnSpc>
                      </a:pPr>
                      <a:r>
                        <a:rPr lang="en-GB" sz="1400" dirty="0">
                          <a:solidFill>
                            <a:schemeClr val="bg1">
                              <a:lumMod val="65000"/>
                            </a:schemeClr>
                          </a:solidFill>
                          <a:effectLst/>
                        </a:rPr>
                        <a:t>Report on the Enhancement of the fast charge exchange spectroscopy</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a:solidFill>
                            <a:schemeClr val="bg1">
                              <a:lumMod val="65000"/>
                            </a:schemeClr>
                          </a:solidFill>
                          <a:effectLst/>
                        </a:rPr>
                        <a:t>Liang, </a:t>
                      </a:r>
                      <a:r>
                        <a:rPr lang="en-GB" sz="1400" dirty="0" err="1">
                          <a:solidFill>
                            <a:schemeClr val="bg1">
                              <a:lumMod val="65000"/>
                            </a:schemeClr>
                          </a:solidFill>
                          <a:effectLst/>
                        </a:rPr>
                        <a:t>Yunfeng</a:t>
                      </a:r>
                      <a:r>
                        <a:rPr lang="en-GB" sz="1400" dirty="0">
                          <a:solidFill>
                            <a:schemeClr val="bg1">
                              <a:lumMod val="65000"/>
                            </a:schemeClr>
                          </a:solidFill>
                          <a:effectLst/>
                        </a:rPr>
                        <a:t> (FZJ)</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3</a:t>
                      </a: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a:t>
                      </a: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Lower priority</a:t>
                      </a:r>
                    </a:p>
                  </a:txBody>
                  <a:tcPr marL="68580" marR="68580" marT="0" marB="0"/>
                </a:tc>
                <a:extLst>
                  <a:ext uri="{0D108BD9-81ED-4DB2-BD59-A6C34878D82A}">
                    <a16:rowId xmlns:a16="http://schemas.microsoft.com/office/drawing/2014/main" val="940705982"/>
                  </a:ext>
                </a:extLst>
              </a:tr>
              <a:tr h="0">
                <a:tc>
                  <a:txBody>
                    <a:bodyPr/>
                    <a:lstStyle/>
                    <a:p>
                      <a:pPr>
                        <a:lnSpc>
                          <a:spcPct val="115000"/>
                        </a:lnSpc>
                      </a:pPr>
                      <a:r>
                        <a:rPr lang="en-GB" sz="1400" dirty="0">
                          <a:effectLst/>
                        </a:rPr>
                        <a:t>Report on the feasibility of a MANTIS multispectral visible imaging diagnostics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Perek</a:t>
                      </a:r>
                      <a:r>
                        <a:rPr lang="en-GB" sz="1400" dirty="0">
                          <a:effectLst/>
                        </a:rPr>
                        <a:t>, Artur (EPFL)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err="1">
                          <a:effectLst/>
                          <a:latin typeface="+mn-lt"/>
                          <a:ea typeface="Calibri" panose="020F0502020204030204" pitchFamily="34" charset="0"/>
                          <a:cs typeface="Times New Roman" panose="02020603050405020304" pitchFamily="18" charset="0"/>
                        </a:rPr>
                        <a:t>DetachmentW</a:t>
                      </a:r>
                      <a:r>
                        <a:rPr lang="en-US" sz="1400" dirty="0">
                          <a:effectLst/>
                          <a:latin typeface="+mn-lt"/>
                          <a:ea typeface="Calibri" panose="020F0502020204030204" pitchFamily="34" charset="0"/>
                          <a:cs typeface="Times New Roman" panose="02020603050405020304" pitchFamily="18" charset="0"/>
                        </a:rPr>
                        <a:t> cycle</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imaging ok, traces partial test</a:t>
                      </a:r>
                    </a:p>
                  </a:txBody>
                  <a:tcPr marL="68580" marR="68580" marT="0" marB="0"/>
                </a:tc>
                <a:tc>
                  <a:txBody>
                    <a:bodyPr/>
                    <a:lstStyle/>
                    <a:p>
                      <a:pPr marL="0" marR="0" lvl="0" indent="0" algn="ctr" defTabSz="685800" eaLnBrk="1" fontAlgn="auto" latinLnBrk="0" hangingPunct="1">
                        <a:lnSpc>
                          <a:spcPct val="115000"/>
                        </a:lnSpc>
                        <a:spcBef>
                          <a:spcPts val="0"/>
                        </a:spcBef>
                        <a:spcAft>
                          <a:spcPts val="0"/>
                        </a:spcAft>
                        <a:buClrTx/>
                        <a:buSzTx/>
                        <a:buFontTx/>
                        <a:buNone/>
                        <a:tabLst/>
                        <a:defRPr/>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1651949640"/>
                  </a:ext>
                </a:extLst>
              </a:tr>
              <a:tr h="0">
                <a:tc>
                  <a:txBody>
                    <a:bodyPr/>
                    <a:lstStyle/>
                    <a:p>
                      <a:pPr>
                        <a:lnSpc>
                          <a:spcPct val="115000"/>
                        </a:lnSpc>
                      </a:pPr>
                      <a:r>
                        <a:rPr lang="en-GB" sz="1400" dirty="0">
                          <a:effectLst/>
                        </a:rPr>
                        <a:t>Report on the feasibility study of a high-resolution visible overview camera with real-time and multispectral capabilities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Szepesi</a:t>
                      </a:r>
                      <a:r>
                        <a:rPr lang="en-GB" sz="1400" dirty="0">
                          <a:effectLst/>
                        </a:rPr>
                        <a:t>, Tamas (EK-CER)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cycle Safety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Update on going (delayed 2025 task)</a:t>
                      </a:r>
                    </a:p>
                  </a:txBody>
                  <a:tcPr marL="68580" marR="68580" marT="0" marB="0"/>
                </a:tc>
                <a:extLst>
                  <a:ext uri="{0D108BD9-81ED-4DB2-BD59-A6C34878D82A}">
                    <a16:rowId xmlns:a16="http://schemas.microsoft.com/office/drawing/2014/main" val="2615200898"/>
                  </a:ext>
                </a:extLst>
              </a:tr>
              <a:tr h="0">
                <a:tc>
                  <a:txBody>
                    <a:bodyPr/>
                    <a:lstStyle/>
                    <a:p>
                      <a:pPr>
                        <a:lnSpc>
                          <a:spcPct val="115000"/>
                        </a:lnSpc>
                      </a:pPr>
                      <a:r>
                        <a:rPr lang="en-GB" sz="1400" dirty="0">
                          <a:effectLst/>
                        </a:rPr>
                        <a:t>Quartz Crystal Microbalances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Laguardia</a:t>
                      </a:r>
                      <a:r>
                        <a:rPr lang="en-GB" sz="1400" dirty="0">
                          <a:effectLst/>
                        </a:rPr>
                        <a:t>, Laura (02-CNR)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cycle</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3253636829"/>
                  </a:ext>
                </a:extLst>
              </a:tr>
              <a:tr h="0">
                <a:tc>
                  <a:txBody>
                    <a:bodyPr/>
                    <a:lstStyle/>
                    <a:p>
                      <a:pPr>
                        <a:lnSpc>
                          <a:spcPct val="115000"/>
                        </a:lnSpc>
                      </a:pPr>
                      <a:r>
                        <a:rPr lang="en-GB" sz="1400" dirty="0">
                          <a:effectLst/>
                        </a:rPr>
                        <a:t>Report on the feasibility of a Thermal Helium Beam diagnostics for electron temperature and density measurement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Ugoletti</a:t>
                      </a:r>
                      <a:r>
                        <a:rPr lang="en-GB" sz="1400" dirty="0">
                          <a:effectLst/>
                        </a:rPr>
                        <a:t>, Margherita (01-RFX)</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(edge instabilities)</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1918508894"/>
                  </a:ext>
                </a:extLst>
              </a:tr>
              <a:tr h="0">
                <a:tc>
                  <a:txBody>
                    <a:bodyPr/>
                    <a:lstStyle/>
                    <a:p>
                      <a:pPr>
                        <a:lnSpc>
                          <a:spcPct val="115000"/>
                        </a:lnSpc>
                      </a:pPr>
                      <a:r>
                        <a:rPr lang="en-GB" sz="1400" dirty="0">
                          <a:effectLst/>
                        </a:rPr>
                        <a:t>Report on the feasibility of a Neutral Gas Analysis system</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Laguardia</a:t>
                      </a:r>
                      <a:r>
                        <a:rPr lang="en-GB" sz="1400" dirty="0">
                          <a:effectLst/>
                        </a:rPr>
                        <a:t>, Laura (02-CNR)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cycle Retention</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4176470224"/>
                  </a:ext>
                </a:extLst>
              </a:tr>
              <a:tr h="0">
                <a:tc>
                  <a:txBody>
                    <a:bodyPr/>
                    <a:lstStyle/>
                    <a:p>
                      <a:pPr>
                        <a:lnSpc>
                          <a:spcPct val="115000"/>
                        </a:lnSpc>
                      </a:pPr>
                      <a:r>
                        <a:rPr lang="en-GB" sz="1400" dirty="0">
                          <a:effectLst/>
                        </a:rPr>
                        <a:t>Report on the feasibility of a SOL-Pedestal Imaging Vacuum-Ultraviolet spectrometer(*)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effectLst/>
                        </a:rPr>
                        <a:t>Belpane</a:t>
                      </a:r>
                      <a:r>
                        <a:rPr lang="en-GB" sz="1400" dirty="0">
                          <a:effectLst/>
                        </a:rPr>
                        <a:t>, Andrea (01-RFX)</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W cycle</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on hold</a:t>
                      </a:r>
                    </a:p>
                  </a:txBody>
                  <a:tcPr marL="68580" marR="68580" marT="0" marB="0"/>
                </a:tc>
                <a:extLst>
                  <a:ext uri="{0D108BD9-81ED-4DB2-BD59-A6C34878D82A}">
                    <a16:rowId xmlns:a16="http://schemas.microsoft.com/office/drawing/2014/main" val="2998533790"/>
                  </a:ext>
                </a:extLst>
              </a:tr>
              <a:tr h="0">
                <a:tc>
                  <a:txBody>
                    <a:bodyPr/>
                    <a:lstStyle/>
                    <a:p>
                      <a:pPr>
                        <a:lnSpc>
                          <a:spcPct val="115000"/>
                        </a:lnSpc>
                      </a:pPr>
                      <a:r>
                        <a:rPr lang="en-GB" sz="1400">
                          <a:effectLst/>
                        </a:rPr>
                        <a:t>Report on the feasibility of a Directional Electron Probe diagnostics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a:effectLst/>
                        </a:rPr>
                        <a:t>Liang, </a:t>
                      </a:r>
                      <a:r>
                        <a:rPr lang="en-GB" sz="1400" dirty="0" err="1">
                          <a:effectLst/>
                        </a:rPr>
                        <a:t>Yunfeng</a:t>
                      </a:r>
                      <a:r>
                        <a:rPr lang="en-GB" sz="1400" dirty="0">
                          <a:effectLst/>
                        </a:rPr>
                        <a:t> (FZJ)</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(edge instabilities)</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y</a:t>
                      </a:r>
                    </a:p>
                  </a:txBody>
                  <a:tcPr marL="68580" marR="68580" marT="0" marB="0"/>
                </a:tc>
                <a:tc>
                  <a:txBody>
                    <a:bodyPr/>
                    <a:lstStyle/>
                    <a:p>
                      <a:pPr algn="ctr">
                        <a:lnSpc>
                          <a:spcPct val="115000"/>
                        </a:lnSpc>
                      </a:pPr>
                      <a:r>
                        <a:rPr lang="en-US" sz="1400" dirty="0">
                          <a:effectLst/>
                          <a:latin typeface="+mn-lt"/>
                          <a:ea typeface="Calibri" panose="020F0502020204030204" pitchFamily="34" charset="0"/>
                          <a:cs typeface="Times New Roman" panose="02020603050405020304" pitchFamily="18" charset="0"/>
                        </a:rPr>
                        <a:t>Finalizing Feasibility</a:t>
                      </a:r>
                    </a:p>
                  </a:txBody>
                  <a:tcPr marL="68580" marR="68580" marT="0" marB="0"/>
                </a:tc>
                <a:extLst>
                  <a:ext uri="{0D108BD9-81ED-4DB2-BD59-A6C34878D82A}">
                    <a16:rowId xmlns:a16="http://schemas.microsoft.com/office/drawing/2014/main" val="745438793"/>
                  </a:ext>
                </a:extLst>
              </a:tr>
              <a:tr h="0">
                <a:tc>
                  <a:txBody>
                    <a:bodyPr/>
                    <a:lstStyle/>
                    <a:p>
                      <a:pPr>
                        <a:lnSpc>
                          <a:spcPct val="115000"/>
                        </a:lnSpc>
                      </a:pPr>
                      <a:r>
                        <a:rPr lang="en-GB" sz="1400" dirty="0">
                          <a:solidFill>
                            <a:schemeClr val="bg1">
                              <a:lumMod val="65000"/>
                            </a:schemeClr>
                          </a:solidFill>
                          <a:effectLst/>
                        </a:rPr>
                        <a:t>Report on the feasibility of a Collective Thomson Scattering diagnostics</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err="1">
                          <a:solidFill>
                            <a:schemeClr val="bg1">
                              <a:lumMod val="65000"/>
                            </a:schemeClr>
                          </a:solidFill>
                          <a:effectLst/>
                        </a:rPr>
                        <a:t>Korsholm</a:t>
                      </a:r>
                      <a:r>
                        <a:rPr lang="en-GB" sz="1400" dirty="0">
                          <a:solidFill>
                            <a:schemeClr val="bg1">
                              <a:lumMod val="65000"/>
                            </a:schemeClr>
                          </a:solidFill>
                          <a:effectLst/>
                        </a:rPr>
                        <a:t>, </a:t>
                      </a:r>
                      <a:r>
                        <a:rPr lang="en-GB" sz="1400" dirty="0" err="1">
                          <a:solidFill>
                            <a:schemeClr val="bg1">
                              <a:lumMod val="65000"/>
                            </a:schemeClr>
                          </a:solidFill>
                          <a:effectLst/>
                        </a:rPr>
                        <a:t>Søren</a:t>
                      </a:r>
                      <a:r>
                        <a:rPr lang="en-GB" sz="1400" dirty="0">
                          <a:solidFill>
                            <a:schemeClr val="bg1">
                              <a:lumMod val="65000"/>
                            </a:schemeClr>
                          </a:solidFill>
                          <a:effectLst/>
                        </a:rPr>
                        <a:t> Bang (DTU)</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2</a:t>
                      </a: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a:t>
                      </a:r>
                    </a:p>
                  </a:txBody>
                  <a:tcPr marL="68580" marR="68580" marT="0" marB="0"/>
                </a:tc>
                <a:tc>
                  <a:txBody>
                    <a:bodyPr/>
                    <a:lstStyle/>
                    <a:p>
                      <a:pPr marL="0" marR="0" lvl="0" indent="0" algn="ctr" defTabSz="685800" eaLnBrk="1" fontAlgn="auto" latinLnBrk="0" hangingPunct="1">
                        <a:lnSpc>
                          <a:spcPct val="115000"/>
                        </a:lnSpc>
                        <a:spcBef>
                          <a:spcPts val="0"/>
                        </a:spcBef>
                        <a:spcAft>
                          <a:spcPts val="0"/>
                        </a:spcAft>
                        <a:buClrTx/>
                        <a:buSzTx/>
                        <a:buFontTx/>
                        <a:buNone/>
                        <a:tabLst/>
                        <a:defRPr/>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Lower priority</a:t>
                      </a:r>
                    </a:p>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Finalizing Feasibility</a:t>
                      </a:r>
                    </a:p>
                  </a:txBody>
                  <a:tcPr marL="68580" marR="68580" marT="0" marB="0"/>
                </a:tc>
                <a:extLst>
                  <a:ext uri="{0D108BD9-81ED-4DB2-BD59-A6C34878D82A}">
                    <a16:rowId xmlns:a16="http://schemas.microsoft.com/office/drawing/2014/main" val="3772257958"/>
                  </a:ext>
                </a:extLst>
              </a:tr>
              <a:tr h="0">
                <a:tc>
                  <a:txBody>
                    <a:bodyPr/>
                    <a:lstStyle/>
                    <a:p>
                      <a:pPr>
                        <a:lnSpc>
                          <a:spcPct val="115000"/>
                        </a:lnSpc>
                      </a:pPr>
                      <a:r>
                        <a:rPr lang="en-GB" sz="1400" dirty="0">
                          <a:solidFill>
                            <a:schemeClr val="bg1">
                              <a:lumMod val="65000"/>
                            </a:schemeClr>
                          </a:solidFill>
                          <a:effectLst/>
                        </a:rPr>
                        <a:t>Update of the feasibility report on Hydrogen/Deuterium Beam Emission Spectroscopy</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pPr>
                      <a:r>
                        <a:rPr lang="en-GB" sz="1400" dirty="0">
                          <a:solidFill>
                            <a:schemeClr val="bg1">
                              <a:lumMod val="65000"/>
                            </a:schemeClr>
                          </a:solidFill>
                          <a:effectLst/>
                        </a:rPr>
                        <a:t>Dunai, Daniel (EK-CER)</a:t>
                      </a:r>
                      <a:endParaRPr lang="en-US" sz="2000" dirty="0">
                        <a:solidFill>
                          <a:schemeClr val="bg1">
                            <a:lumMod val="6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3</a:t>
                      </a:r>
                    </a:p>
                  </a:txBody>
                  <a:tcPr marL="68580" marR="68580" marT="0" marB="0"/>
                </a:tc>
                <a:tc>
                  <a:txBody>
                    <a:bodyPr/>
                    <a:lstStyle/>
                    <a:p>
                      <a:pPr algn="ctr">
                        <a:lnSpc>
                          <a:spcPct val="115000"/>
                        </a:lnSpc>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a:t>
                      </a:r>
                    </a:p>
                  </a:txBody>
                  <a:tcPr marL="68580" marR="68580" marT="0" marB="0"/>
                </a:tc>
                <a:tc>
                  <a:txBody>
                    <a:bodyPr/>
                    <a:lstStyle/>
                    <a:p>
                      <a:pPr marL="0" marR="0" lvl="0" indent="0" algn="ctr" defTabSz="685800" eaLnBrk="1" fontAlgn="auto" latinLnBrk="0" hangingPunct="1">
                        <a:lnSpc>
                          <a:spcPct val="115000"/>
                        </a:lnSpc>
                        <a:spcBef>
                          <a:spcPts val="0"/>
                        </a:spcBef>
                        <a:spcAft>
                          <a:spcPts val="0"/>
                        </a:spcAft>
                        <a:buClrTx/>
                        <a:buSzTx/>
                        <a:buFontTx/>
                        <a:buNone/>
                        <a:tabLst/>
                        <a:defRPr/>
                      </a:pPr>
                      <a:r>
                        <a:rPr lang="en-US" sz="1400" dirty="0">
                          <a:solidFill>
                            <a:schemeClr val="bg1">
                              <a:lumMod val="65000"/>
                            </a:schemeClr>
                          </a:solidFill>
                          <a:effectLst/>
                          <a:latin typeface="+mn-lt"/>
                          <a:ea typeface="Calibri" panose="020F0502020204030204" pitchFamily="34" charset="0"/>
                          <a:cs typeface="Times New Roman" panose="02020603050405020304" pitchFamily="18" charset="0"/>
                        </a:rPr>
                        <a:t>Lower priority</a:t>
                      </a:r>
                    </a:p>
                    <a:p>
                      <a:pPr algn="ctr">
                        <a:lnSpc>
                          <a:spcPct val="115000"/>
                        </a:lnSpc>
                      </a:pPr>
                      <a:endParaRPr lang="en-US" sz="1400" dirty="0">
                        <a:solidFill>
                          <a:schemeClr val="bg1">
                            <a:lumMod val="65000"/>
                          </a:schemeClr>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5189154"/>
                  </a:ext>
                </a:extLst>
              </a:tr>
            </a:tbl>
          </a:graphicData>
        </a:graphic>
      </p:graphicFrame>
      <p:sp>
        <p:nvSpPr>
          <p:cNvPr id="3" name="TextBox 2">
            <a:extLst>
              <a:ext uri="{FF2B5EF4-FFF2-40B4-BE49-F238E27FC236}">
                <a16:creationId xmlns:a16="http://schemas.microsoft.com/office/drawing/2014/main" id="{4FA65544-AF37-EF9B-6D4C-6EAB620890A2}"/>
              </a:ext>
            </a:extLst>
          </p:cNvPr>
          <p:cNvSpPr txBox="1"/>
          <p:nvPr/>
        </p:nvSpPr>
        <p:spPr bwMode="auto">
          <a:xfrm>
            <a:off x="104901" y="6186438"/>
            <a:ext cx="11012117" cy="369332"/>
          </a:xfrm>
          <a:prstGeom prst="rect">
            <a:avLst/>
          </a:prstGeom>
          <a:noFill/>
        </p:spPr>
        <p:txBody>
          <a:bodyPr wrap="none" rtlCol="0">
            <a:spAutoFit/>
          </a:bodyPr>
          <a:lstStyle/>
          <a:p>
            <a:r>
              <a:rPr lang="en-US" dirty="0"/>
              <a:t>Under consideration of the IPT&amp;ET leadership. Expression of priority expected at the end of 2026 - (*) good chances </a:t>
            </a:r>
          </a:p>
        </p:txBody>
      </p:sp>
    </p:spTree>
    <p:extLst>
      <p:ext uri="{BB962C8B-B14F-4D97-AF65-F5344CB8AC3E}">
        <p14:creationId xmlns:p14="http://schemas.microsoft.com/office/powerpoint/2010/main" val="732427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F7B23-527F-4D1C-ADB7-08A06944DE7A}"/>
              </a:ext>
            </a:extLst>
          </p:cNvPr>
          <p:cNvSpPr>
            <a:spLocks noGrp="1"/>
          </p:cNvSpPr>
          <p:nvPr>
            <p:ph type="title"/>
          </p:nvPr>
        </p:nvSpPr>
        <p:spPr/>
        <p:txBody>
          <a:bodyPr/>
          <a:lstStyle/>
          <a:p>
            <a:r>
              <a:rPr lang="en-US" dirty="0"/>
              <a:t>Objectives in 2027</a:t>
            </a:r>
          </a:p>
        </p:txBody>
      </p:sp>
      <p:sp>
        <p:nvSpPr>
          <p:cNvPr id="3" name="Content Placeholder 2">
            <a:extLst>
              <a:ext uri="{FF2B5EF4-FFF2-40B4-BE49-F238E27FC236}">
                <a16:creationId xmlns:a16="http://schemas.microsoft.com/office/drawing/2014/main" id="{78841310-07AB-46F7-8D94-7B7A9CBCFBF0}"/>
              </a:ext>
            </a:extLst>
          </p:cNvPr>
          <p:cNvSpPr>
            <a:spLocks noGrp="1"/>
          </p:cNvSpPr>
          <p:nvPr>
            <p:ph idx="1"/>
          </p:nvPr>
        </p:nvSpPr>
        <p:spPr>
          <a:xfrm>
            <a:off x="544488" y="758426"/>
            <a:ext cx="11103024" cy="5688632"/>
          </a:xfrm>
        </p:spPr>
        <p:txBody>
          <a:bodyPr>
            <a:normAutofit lnSpcReduction="10000"/>
          </a:bodyPr>
          <a:lstStyle/>
          <a:p>
            <a:pPr marL="342900" lvl="0" indent="-342900" algn="l">
              <a:spcBef>
                <a:spcPts val="0"/>
              </a:spcBef>
              <a:buFont typeface="Symbol" panose="05050102010706020507" pitchFamily="18" charset="2"/>
              <a:buChar char=""/>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Support of systems in operation: Thomson Scattering System, Divertor VUV, EDICAM</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spcBef>
                <a:spcPts val="0"/>
              </a:spcBef>
              <a:buFont typeface="Courier New" panose="02070309020205020404" pitchFamily="49" charset="0"/>
              <a:buChar char="o"/>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Exploitation and support to operation in OP2</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spcBef>
                <a:spcPts val="0"/>
              </a:spcBef>
              <a:buFont typeface="Courier New" panose="02070309020205020404" pitchFamily="49" charset="0"/>
              <a:buChar char="o"/>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Raman and other calibration activities between OP2 and OP3 campaign</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spcBef>
                <a:spcPts val="0"/>
              </a:spcBef>
              <a:buFont typeface="Courier New" panose="02070309020205020404" pitchFamily="49" charset="0"/>
              <a:buChar char="o"/>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Support to operation in OP3 (on site + remote)</a:t>
            </a:r>
          </a:p>
          <a:p>
            <a:pPr marL="0" lvl="0" indent="0" algn="l">
              <a:spcBef>
                <a:spcPts val="0"/>
              </a:spcBef>
              <a:buNone/>
              <a:tabLst>
                <a:tab pos="-914400" algn="l"/>
                <a:tab pos="457200" algn="l"/>
              </a:tabLs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Installation and commissioning of OP3 diagnostics: FILD</a:t>
            </a:r>
            <a:r>
              <a:rPr lang="en-GB" sz="2000" dirty="0">
                <a:latin typeface="Calibri" panose="020F0502020204030204" pitchFamily="34" charset="0"/>
                <a:ea typeface="Times New Roman" panose="02020603050405020304" pitchFamily="18" charset="0"/>
                <a:cs typeface="Calibri" panose="020F0502020204030204" pitchFamily="34" charset="0"/>
              </a:rPr>
              <a:t>, TPCI, LaBr</a:t>
            </a:r>
            <a:r>
              <a:rPr lang="en-GB" sz="2000" baseline="-25000" dirty="0">
                <a:latin typeface="Calibri" panose="020F0502020204030204" pitchFamily="34" charset="0"/>
                <a:ea typeface="Times New Roman" panose="02020603050405020304" pitchFamily="18" charset="0"/>
                <a:cs typeface="Calibri" panose="020F0502020204030204" pitchFamily="34" charset="0"/>
              </a:rPr>
              <a:t>3</a:t>
            </a:r>
            <a:r>
              <a:rPr lang="en-GB" sz="2000" dirty="0">
                <a:latin typeface="Calibri" panose="020F0502020204030204" pitchFamily="34" charset="0"/>
                <a:ea typeface="Times New Roman" panose="02020603050405020304" pitchFamily="18" charset="0"/>
                <a:cs typeface="Calibri" panose="020F0502020204030204" pitchFamily="34" charset="0"/>
              </a:rPr>
              <a:t>(Ce) Gamma Spectrometer, </a:t>
            </a:r>
            <a:r>
              <a:rPr lang="en-US" sz="2000" dirty="0">
                <a:latin typeface="Calibri" panose="020F0502020204030204" pitchFamily="34" charset="0"/>
                <a:ea typeface="Times New Roman" panose="02020603050405020304" pitchFamily="18" charset="0"/>
                <a:cs typeface="Times New Roman" panose="02020603050405020304" pitchFamily="18" charset="0"/>
              </a:rPr>
              <a:t>Runaway Electron Monitor (if confirmed)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l">
              <a:spcBef>
                <a:spcPts val="0"/>
              </a:spcBef>
              <a:buNone/>
              <a:tabLst>
                <a:tab pos="-914400" algn="l"/>
                <a:tab pos="457200" algn="l"/>
              </a:tabLst>
            </a:pPr>
            <a:endParaRPr lang="en-GB"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spcBef>
                <a:spcPts val="0"/>
              </a:spcBef>
              <a:buFont typeface="Symbol" panose="05050102010706020507" pitchFamily="18" charset="2"/>
              <a:buChar char=""/>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Development of the Pellet Launching System </a:t>
            </a:r>
          </a:p>
          <a:p>
            <a:pPr marL="642938" lvl="1" indent="-342900">
              <a:spcBef>
                <a:spcPts val="0"/>
              </a:spcBef>
              <a:buFont typeface="Symbol" panose="05050102010706020507" pitchFamily="18" charset="2"/>
              <a:buChar char=""/>
              <a:tabLst>
                <a:tab pos="-914400" algn="l"/>
                <a:tab pos="457200" algn="l"/>
              </a:tabLst>
            </a:pPr>
            <a:r>
              <a:rPr lang="en-GB" dirty="0">
                <a:effectLst/>
                <a:latin typeface="Calibri" panose="020F0502020204030204" pitchFamily="34" charset="0"/>
                <a:ea typeface="Times New Roman" panose="02020603050405020304" pitchFamily="18" charset="0"/>
                <a:cs typeface="Calibri" panose="020F0502020204030204" pitchFamily="34" charset="0"/>
              </a:rPr>
              <a:t>Scientific support to </a:t>
            </a:r>
            <a:r>
              <a:rPr lang="en-GB" dirty="0">
                <a:latin typeface="Calibri" panose="020F0502020204030204" pitchFamily="34" charset="0"/>
                <a:ea typeface="Times New Roman" panose="02020603050405020304" pitchFamily="18" charset="0"/>
                <a:cs typeface="Calibri" panose="020F0502020204030204" pitchFamily="34" charset="0"/>
              </a:rPr>
              <a:t>s</a:t>
            </a:r>
            <a:r>
              <a:rPr lang="en-GB" dirty="0">
                <a:effectLst/>
                <a:latin typeface="Calibri" panose="020F0502020204030204" pitchFamily="34" charset="0"/>
                <a:ea typeface="Times New Roman" panose="02020603050405020304" pitchFamily="18" charset="0"/>
                <a:cs typeface="Calibri" panose="020F0502020204030204" pitchFamily="34" charset="0"/>
              </a:rPr>
              <a:t>ources development (F4E tender) and integration with the launcher</a:t>
            </a:r>
          </a:p>
          <a:p>
            <a:pPr marL="642938" lvl="1" indent="-342900">
              <a:spcBef>
                <a:spcPts val="0"/>
              </a:spcBef>
              <a:buFont typeface="Symbol" panose="05050102010706020507" pitchFamily="18" charset="2"/>
              <a:buChar char=""/>
              <a:tabLst>
                <a:tab pos="-914400" algn="l"/>
                <a:tab pos="457200" algn="l"/>
              </a:tabLst>
            </a:pPr>
            <a:r>
              <a:rPr lang="en-GB" dirty="0">
                <a:effectLst/>
                <a:latin typeface="Calibri" panose="020F0502020204030204" pitchFamily="34" charset="0"/>
                <a:ea typeface="Times New Roman" panose="02020603050405020304" pitchFamily="18" charset="0"/>
                <a:cs typeface="Calibri" panose="020F0502020204030204" pitchFamily="34" charset="0"/>
              </a:rPr>
              <a:t>Integration and </a:t>
            </a:r>
            <a:r>
              <a:rPr lang="en-GB" dirty="0">
                <a:latin typeface="Calibri" panose="020F0502020204030204" pitchFamily="34" charset="0"/>
                <a:ea typeface="Times New Roman" panose="02020603050405020304" pitchFamily="18" charset="0"/>
                <a:cs typeface="Calibri" panose="020F0502020204030204" pitchFamily="34" charset="0"/>
              </a:rPr>
              <a:t>laboratory test</a:t>
            </a:r>
          </a:p>
          <a:p>
            <a:pPr marL="300038" lvl="1" indent="0">
              <a:spcBef>
                <a:spcPts val="0"/>
              </a:spcBef>
              <a:buNone/>
              <a:tabLst>
                <a:tab pos="-914400" algn="l"/>
                <a:tab pos="457200" algn="l"/>
              </a:tabLst>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300038" lvl="1" indent="0">
              <a:spcBef>
                <a:spcPts val="0"/>
              </a:spcBef>
              <a:buNone/>
              <a:tabLst>
                <a:tab pos="-914400" algn="l"/>
                <a:tab pos="457200" algn="l"/>
              </a:tabLst>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spcBef>
                <a:spcPts val="0"/>
              </a:spcBef>
              <a:buFont typeface="Symbol" panose="05050102010706020507" pitchFamily="18" charset="2"/>
              <a:buChar char=""/>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Preparation of OP4 diagnostics </a:t>
            </a:r>
          </a:p>
          <a:p>
            <a:pPr marL="642938" lvl="1" indent="-342900">
              <a:buFont typeface="Symbol" panose="05050102010706020507" pitchFamily="18" charset="2"/>
              <a:buChar char=""/>
              <a:tabLst>
                <a:tab pos="-914400" algn="l"/>
                <a:tab pos="457200" algn="l"/>
              </a:tabLst>
            </a:pPr>
            <a:r>
              <a:rPr lang="en-GB" dirty="0">
                <a:latin typeface="Calibri" panose="020F0502020204030204" pitchFamily="34" charset="0"/>
                <a:ea typeface="Times New Roman" panose="02020603050405020304" pitchFamily="18" charset="0"/>
                <a:cs typeface="Calibri" panose="020F0502020204030204" pitchFamily="34" charset="0"/>
              </a:rPr>
              <a:t>Systems in advanced status of approval</a:t>
            </a:r>
            <a:endParaRPr lang="en-GB" dirty="0">
              <a:effectLst/>
              <a:latin typeface="Calibri" panose="020F0502020204030204" pitchFamily="34" charset="0"/>
              <a:ea typeface="Times New Roman" panose="02020603050405020304" pitchFamily="18" charset="0"/>
              <a:cs typeface="Calibri" panose="020F0502020204030204" pitchFamily="34" charset="0"/>
            </a:endParaRPr>
          </a:p>
          <a:p>
            <a:pPr marL="942975" lvl="2" indent="-342900">
              <a:buFont typeface="Symbol" panose="05050102010706020507" pitchFamily="18" charset="2"/>
              <a:buChar char=""/>
              <a:tabLst>
                <a:tab pos="-914400" algn="l"/>
                <a:tab pos="457200" algn="l"/>
              </a:tabLst>
            </a:pPr>
            <a:r>
              <a:rPr lang="en-GB" sz="1800" dirty="0">
                <a:effectLst/>
                <a:latin typeface="Calibri" panose="020F0502020204030204" pitchFamily="34" charset="0"/>
                <a:ea typeface="Times New Roman" panose="02020603050405020304" pitchFamily="18" charset="0"/>
                <a:cs typeface="Calibri" panose="020F0502020204030204" pitchFamily="34" charset="0"/>
              </a:rPr>
              <a:t>Procurement and characterization of the LaCl</a:t>
            </a:r>
            <a:r>
              <a:rPr lang="en-GB" sz="1800" baseline="-25000" dirty="0">
                <a:effectLst/>
                <a:latin typeface="Calibri" panose="020F0502020204030204" pitchFamily="34" charset="0"/>
                <a:ea typeface="Times New Roman" panose="02020603050405020304" pitchFamily="18" charset="0"/>
                <a:cs typeface="Calibri" panose="020F0502020204030204" pitchFamily="34" charset="0"/>
              </a:rPr>
              <a:t>3</a:t>
            </a:r>
            <a:r>
              <a:rPr lang="en-GB" sz="1800" dirty="0">
                <a:effectLst/>
                <a:latin typeface="Calibri" panose="020F0502020204030204" pitchFamily="34" charset="0"/>
                <a:ea typeface="Times New Roman" panose="02020603050405020304" pitchFamily="18" charset="0"/>
                <a:cs typeface="Calibri" panose="020F0502020204030204" pitchFamily="34" charset="0"/>
              </a:rPr>
              <a:t>(Ce) Compact Neutron Spectrometer</a:t>
            </a:r>
            <a:endParaRPr lang="en-GB" sz="1800" dirty="0">
              <a:latin typeface="Calibri" panose="020F0502020204030204" pitchFamily="34" charset="0"/>
              <a:ea typeface="Times New Roman" panose="02020603050405020304" pitchFamily="18" charset="0"/>
              <a:cs typeface="Calibri" panose="020F0502020204030204" pitchFamily="34" charset="0"/>
            </a:endParaRPr>
          </a:p>
          <a:p>
            <a:pPr marL="942975" lvl="2" indent="-342900">
              <a:buFont typeface="Symbol" panose="05050102010706020507" pitchFamily="18" charset="2"/>
              <a:buChar char=""/>
              <a:tabLst>
                <a:tab pos="-914400" algn="l"/>
                <a:tab pos="457200" algn="l"/>
              </a:tabLst>
            </a:pPr>
            <a:r>
              <a:rPr lang="en-GB" sz="1800" dirty="0">
                <a:effectLst/>
                <a:latin typeface="Calibri" panose="020F0502020204030204" pitchFamily="34" charset="0"/>
                <a:ea typeface="Times New Roman" panose="02020603050405020304" pitchFamily="18" charset="0"/>
                <a:cs typeface="Calibri" panose="020F0502020204030204" pitchFamily="34" charset="0"/>
              </a:rPr>
              <a:t>Finalize the design of Doppler Reflectometry</a:t>
            </a:r>
          </a:p>
          <a:p>
            <a:pPr marL="942975" lvl="2" indent="-342900">
              <a:buFont typeface="Symbol" panose="05050102010706020507" pitchFamily="18" charset="2"/>
              <a:buChar char=""/>
              <a:tabLst>
                <a:tab pos="-914400" algn="l"/>
                <a:tab pos="457200" algn="l"/>
              </a:tabLst>
            </a:pPr>
            <a:r>
              <a:rPr lang="en-GB" sz="1800" dirty="0">
                <a:effectLst/>
                <a:latin typeface="Calibri" panose="020F0502020204030204" pitchFamily="34" charset="0"/>
                <a:ea typeface="Times New Roman" panose="02020603050405020304" pitchFamily="18" charset="0"/>
                <a:cs typeface="Calibri" panose="020F0502020204030204" pitchFamily="34" charset="0"/>
              </a:rPr>
              <a:t>Finalize the design of the Vertical Neutron Camera</a:t>
            </a:r>
          </a:p>
          <a:p>
            <a:pPr marL="342900" lvl="0" indent="-342900" algn="l">
              <a:spcBef>
                <a:spcPts val="0"/>
              </a:spcBef>
              <a:buFont typeface="Symbol" panose="05050102010706020507" pitchFamily="18" charset="2"/>
              <a:buChar char=""/>
              <a:tabLst>
                <a:tab pos="-914400" algn="l"/>
                <a:tab pos="457200" algn="l"/>
              </a:tabLst>
            </a:pPr>
            <a:endParaRPr lang="en-GB"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l">
              <a:spcBef>
                <a:spcPts val="0"/>
              </a:spcBef>
              <a:buFont typeface="Symbol" panose="05050102010706020507" pitchFamily="18" charset="2"/>
              <a:buChar char=""/>
              <a:tabLst>
                <a:tab pos="-914400" algn="l"/>
                <a:tab pos="457200" algn="l"/>
              </a:tabLst>
            </a:pPr>
            <a:r>
              <a:rPr lang="en-GB" sz="2000" dirty="0">
                <a:effectLst/>
                <a:latin typeface="Calibri" panose="020F0502020204030204" pitchFamily="34" charset="0"/>
                <a:ea typeface="Times New Roman" panose="02020603050405020304" pitchFamily="18" charset="0"/>
                <a:cs typeface="Calibri" panose="020F0502020204030204" pitchFamily="34" charset="0"/>
              </a:rPr>
              <a:t>Support th</a:t>
            </a:r>
            <a:r>
              <a:rPr lang="en-GB" sz="2000" dirty="0">
                <a:latin typeface="Calibri" panose="020F0502020204030204" pitchFamily="34" charset="0"/>
                <a:ea typeface="Times New Roman" panose="02020603050405020304" pitchFamily="18" charset="0"/>
                <a:cs typeface="Calibri" panose="020F0502020204030204" pitchFamily="34" charset="0"/>
              </a:rPr>
              <a:t>e development of the selected “Edge and SOL diagnostics” (NOT funded at present)</a:t>
            </a:r>
            <a:endParaRPr lang="en-GB" sz="20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l">
              <a:spcBef>
                <a:spcPts val="0"/>
              </a:spcBef>
              <a:buFont typeface="Symbol" panose="05050102010706020507" pitchFamily="18" charset="2"/>
              <a:buChar char=""/>
              <a:tabLst>
                <a:tab pos="-914400" algn="l"/>
                <a:tab pos="457200" algn="l"/>
              </a:tabLst>
            </a:pPr>
            <a:endParaRPr lang="en-GB" sz="2000" dirty="0">
              <a:latin typeface="Calibri" panose="020F0502020204030204" pitchFamily="34" charset="0"/>
              <a:ea typeface="Times New Roman" panose="02020603050405020304" pitchFamily="18" charset="0"/>
              <a:cs typeface="Calibri" panose="020F0502020204030204" pitchFamily="34" charset="0"/>
            </a:endParaRPr>
          </a:p>
          <a:p>
            <a:pPr marL="342900" lvl="0" indent="-342900" algn="l">
              <a:spcBef>
                <a:spcPts val="0"/>
              </a:spcBef>
              <a:buFont typeface="Symbol" panose="05050102010706020507" pitchFamily="18" charset="2"/>
              <a:buChar char=""/>
              <a:tabLst>
                <a:tab pos="-914400" algn="l"/>
                <a:tab pos="457200" algn="l"/>
              </a:tabLs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0"/>
              </a:spcBef>
            </a:pPr>
            <a:endParaRPr lang="en-US" sz="4400" dirty="0"/>
          </a:p>
        </p:txBody>
      </p:sp>
      <p:sp>
        <p:nvSpPr>
          <p:cNvPr id="4" name="Footer Placeholder 3">
            <a:extLst>
              <a:ext uri="{FF2B5EF4-FFF2-40B4-BE49-F238E27FC236}">
                <a16:creationId xmlns:a16="http://schemas.microsoft.com/office/drawing/2014/main" id="{F069330B-9A2E-4C67-9D72-CCF9F3EFD63C}"/>
              </a:ext>
            </a:extLst>
          </p:cNvPr>
          <p:cNvSpPr>
            <a:spLocks noGrp="1"/>
          </p:cNvSpPr>
          <p:nvPr>
            <p:ph type="ftr" sz="quarter" idx="11"/>
          </p:nvPr>
        </p:nvSpPr>
        <p:spPr/>
        <p:txBody>
          <a:bodyPr/>
          <a:lstStyle/>
          <a:p>
            <a:r>
              <a:rPr lang="en-US">
                <a:solidFill>
                  <a:prstClr val="white"/>
                </a:solidFill>
              </a:rPr>
              <a:t>C.Sozzi | 2027 Activity priorities | WPSA| 15 June 2026</a:t>
            </a:r>
            <a:endParaRPr lang="en-GB" dirty="0">
              <a:solidFill>
                <a:prstClr val="white"/>
              </a:solidFill>
            </a:endParaRPr>
          </a:p>
        </p:txBody>
      </p:sp>
      <p:sp>
        <p:nvSpPr>
          <p:cNvPr id="5" name="Slide Number Placeholder 4">
            <a:extLst>
              <a:ext uri="{FF2B5EF4-FFF2-40B4-BE49-F238E27FC236}">
                <a16:creationId xmlns:a16="http://schemas.microsoft.com/office/drawing/2014/main" id="{F50EBB37-2A1E-4ED1-892D-E06C0C23ACD4}"/>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2492799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F58B2-FADF-4D67-9CEB-81A638CF4491}"/>
              </a:ext>
            </a:extLst>
          </p:cNvPr>
          <p:cNvSpPr>
            <a:spLocks noGrp="1"/>
          </p:cNvSpPr>
          <p:nvPr>
            <p:ph type="title"/>
          </p:nvPr>
        </p:nvSpPr>
        <p:spPr/>
        <p:txBody>
          <a:bodyPr/>
          <a:lstStyle/>
          <a:p>
            <a:r>
              <a:rPr lang="en-US" dirty="0"/>
              <a:t>Boundary conditions</a:t>
            </a:r>
          </a:p>
        </p:txBody>
      </p:sp>
      <p:sp>
        <p:nvSpPr>
          <p:cNvPr id="3" name="Content Placeholder 2">
            <a:extLst>
              <a:ext uri="{FF2B5EF4-FFF2-40B4-BE49-F238E27FC236}">
                <a16:creationId xmlns:a16="http://schemas.microsoft.com/office/drawing/2014/main" id="{50D51899-1AA7-46A0-AFFA-0E9F195672AA}"/>
              </a:ext>
            </a:extLst>
          </p:cNvPr>
          <p:cNvSpPr>
            <a:spLocks noGrp="1"/>
          </p:cNvSpPr>
          <p:nvPr>
            <p:ph idx="1"/>
          </p:nvPr>
        </p:nvSpPr>
        <p:spPr>
          <a:xfrm>
            <a:off x="188259" y="617267"/>
            <a:ext cx="11752729" cy="964398"/>
          </a:xfrm>
        </p:spPr>
        <p:txBody>
          <a:bodyPr>
            <a:normAutofit lnSpcReduction="10000"/>
          </a:bodyPr>
          <a:lstStyle/>
          <a:p>
            <a:r>
              <a:rPr lang="en-US" sz="2000" dirty="0"/>
              <a:t>Planning for the period 2026-2027 is based on the assumption that a significant part of the engineering design, engineering analysis and procurement assistance can be supported through F4E- Beneficiary Institution contracts.</a:t>
            </a:r>
          </a:p>
        </p:txBody>
      </p:sp>
      <p:sp>
        <p:nvSpPr>
          <p:cNvPr id="4" name="Footer Placeholder 3">
            <a:extLst>
              <a:ext uri="{FF2B5EF4-FFF2-40B4-BE49-F238E27FC236}">
                <a16:creationId xmlns:a16="http://schemas.microsoft.com/office/drawing/2014/main" id="{1AD7BDA9-FE51-40AC-A220-A6F9FE246FA5}"/>
              </a:ext>
            </a:extLst>
          </p:cNvPr>
          <p:cNvSpPr>
            <a:spLocks noGrp="1"/>
          </p:cNvSpPr>
          <p:nvPr>
            <p:ph type="ftr" sz="quarter" idx="11"/>
          </p:nvPr>
        </p:nvSpPr>
        <p:spPr/>
        <p:txBody>
          <a:bodyPr/>
          <a:lstStyle/>
          <a:p>
            <a:r>
              <a:rPr lang="en-US">
                <a:solidFill>
                  <a:prstClr val="white"/>
                </a:solidFill>
              </a:rPr>
              <a:t>C.Sozzi | 2027 Activity priorities | WPSA| 15 June 2026</a:t>
            </a:r>
            <a:endParaRPr lang="en-GB" dirty="0">
              <a:solidFill>
                <a:prstClr val="white"/>
              </a:solidFill>
            </a:endParaRPr>
          </a:p>
        </p:txBody>
      </p:sp>
      <p:sp>
        <p:nvSpPr>
          <p:cNvPr id="5" name="Slide Number Placeholder 4">
            <a:extLst>
              <a:ext uri="{FF2B5EF4-FFF2-40B4-BE49-F238E27FC236}">
                <a16:creationId xmlns:a16="http://schemas.microsoft.com/office/drawing/2014/main" id="{44244490-DB5A-43E1-9088-D251ECE8250A}"/>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graphicFrame>
        <p:nvGraphicFramePr>
          <p:cNvPr id="6" name="Content Placeholder 5">
            <a:extLst>
              <a:ext uri="{FF2B5EF4-FFF2-40B4-BE49-F238E27FC236}">
                <a16:creationId xmlns:a16="http://schemas.microsoft.com/office/drawing/2014/main" id="{D7F67E37-709F-4F6E-8A22-CED168A250B0}"/>
              </a:ext>
            </a:extLst>
          </p:cNvPr>
          <p:cNvGraphicFramePr>
            <a:graphicFrameLocks/>
          </p:cNvGraphicFramePr>
          <p:nvPr>
            <p:extLst>
              <p:ext uri="{D42A27DB-BD31-4B8C-83A1-F6EECF244321}">
                <p14:modId xmlns:p14="http://schemas.microsoft.com/office/powerpoint/2010/main" val="2157461171"/>
              </p:ext>
            </p:extLst>
          </p:nvPr>
        </p:nvGraphicFramePr>
        <p:xfrm>
          <a:off x="639398" y="1581665"/>
          <a:ext cx="10678516" cy="2280285"/>
        </p:xfrm>
        <a:graphic>
          <a:graphicData uri="http://schemas.openxmlformats.org/drawingml/2006/table">
            <a:tbl>
              <a:tblPr>
                <a:tableStyleId>{5C22544A-7EE6-4342-B048-85BDC9FD1C3A}</a:tableStyleId>
              </a:tblPr>
              <a:tblGrid>
                <a:gridCol w="1515980">
                  <a:extLst>
                    <a:ext uri="{9D8B030D-6E8A-4147-A177-3AD203B41FA5}">
                      <a16:colId xmlns:a16="http://schemas.microsoft.com/office/drawing/2014/main" val="260925787"/>
                    </a:ext>
                  </a:extLst>
                </a:gridCol>
                <a:gridCol w="5704523">
                  <a:extLst>
                    <a:ext uri="{9D8B030D-6E8A-4147-A177-3AD203B41FA5}">
                      <a16:colId xmlns:a16="http://schemas.microsoft.com/office/drawing/2014/main" val="2737602412"/>
                    </a:ext>
                  </a:extLst>
                </a:gridCol>
                <a:gridCol w="3458013">
                  <a:extLst>
                    <a:ext uri="{9D8B030D-6E8A-4147-A177-3AD203B41FA5}">
                      <a16:colId xmlns:a16="http://schemas.microsoft.com/office/drawing/2014/main" val="3243739993"/>
                    </a:ext>
                  </a:extLst>
                </a:gridCol>
              </a:tblGrid>
              <a:tr h="251417">
                <a:tc>
                  <a:txBody>
                    <a:bodyPr/>
                    <a:lstStyle/>
                    <a:p>
                      <a:pPr algn="l" fontAlgn="b"/>
                      <a:r>
                        <a:rPr lang="en-US" sz="1600" b="1" u="none" strike="noStrike" dirty="0">
                          <a:effectLst/>
                        </a:rPr>
                        <a:t>F4E contracts</a:t>
                      </a:r>
                      <a:endParaRPr lang="en-US"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b="1" u="none" strike="noStrike" dirty="0">
                          <a:effectLst/>
                        </a:rPr>
                        <a:t>scope</a:t>
                      </a:r>
                      <a:endParaRPr lang="en-US"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b="1" u="none" strike="noStrike" dirty="0">
                          <a:effectLst/>
                        </a:rPr>
                        <a:t>starting period</a:t>
                      </a:r>
                      <a:endParaRPr lang="en-US" sz="16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19269661"/>
                  </a:ext>
                </a:extLst>
              </a:tr>
              <a:tr h="251417">
                <a:tc>
                  <a:txBody>
                    <a:bodyPr/>
                    <a:lstStyle/>
                    <a:p>
                      <a:pPr algn="l" fontAlgn="b"/>
                      <a:r>
                        <a:rPr lang="en-US" sz="1600" u="none" strike="noStrike" dirty="0">
                          <a:effectLst/>
                        </a:rPr>
                        <a:t>TPCI</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u="none" strike="noStrike" dirty="0">
                          <a:effectLst/>
                        </a:rPr>
                        <a:t>engineering and procurement (installation SNE?)</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late 2026</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52934487"/>
                  </a:ext>
                </a:extLst>
              </a:tr>
              <a:tr h="251417">
                <a:tc>
                  <a:txBody>
                    <a:bodyPr/>
                    <a:lstStyle/>
                    <a:p>
                      <a:pPr algn="l" fontAlgn="b"/>
                      <a:r>
                        <a:rPr lang="en-US" sz="1600" u="none" strike="noStrike" dirty="0">
                          <a:effectLst/>
                        </a:rPr>
                        <a:t>TS</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u="none" strike="noStrike" dirty="0">
                          <a:effectLst/>
                        </a:rPr>
                        <a:t>Installation and operation - (SNE) mission costs only, </a:t>
                      </a:r>
                      <a:r>
                        <a:rPr lang="en-US" sz="1600" u="none" strike="noStrike" dirty="0" err="1">
                          <a:effectLst/>
                        </a:rPr>
                        <a:t>EuF</a:t>
                      </a:r>
                      <a:r>
                        <a:rPr lang="en-US" sz="1600" u="none" strike="noStrike" dirty="0">
                          <a:effectLst/>
                        </a:rPr>
                        <a:t> salary costs</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a:t>
                      </a:r>
                      <a:r>
                        <a:rPr lang="en-US" sz="1600" u="none" strike="noStrike" baseline="30000" dirty="0">
                          <a:effectLst/>
                        </a:rPr>
                        <a:t>st</a:t>
                      </a:r>
                      <a:r>
                        <a:rPr lang="en-US" sz="1600" u="none" strike="noStrike" dirty="0">
                          <a:effectLst/>
                        </a:rPr>
                        <a:t> August 2026 </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10731850"/>
                  </a:ext>
                </a:extLst>
              </a:tr>
              <a:tr h="251417">
                <a:tc>
                  <a:txBody>
                    <a:bodyPr/>
                    <a:lstStyle/>
                    <a:p>
                      <a:pPr algn="l" fontAlgn="b"/>
                      <a:r>
                        <a:rPr lang="en-US" sz="1600" u="none" strike="noStrike" dirty="0">
                          <a:effectLst/>
                        </a:rPr>
                        <a:t>VUV</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u="none" strike="noStrike" dirty="0">
                          <a:effectLst/>
                        </a:rPr>
                        <a:t>installation and operation - (SNE) mission costs only, </a:t>
                      </a:r>
                      <a:r>
                        <a:rPr lang="en-US" sz="1600" u="none" strike="noStrike" dirty="0" err="1">
                          <a:effectLst/>
                        </a:rPr>
                        <a:t>EuF</a:t>
                      </a:r>
                      <a:r>
                        <a:rPr lang="en-US" sz="1600" u="none" strike="noStrike" dirty="0">
                          <a:effectLst/>
                        </a:rPr>
                        <a:t> salary costs</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1</a:t>
                      </a:r>
                      <a:r>
                        <a:rPr lang="en-US" sz="1600" u="none" strike="noStrike" baseline="30000" dirty="0">
                          <a:effectLst/>
                        </a:rPr>
                        <a:t>st</a:t>
                      </a:r>
                      <a:r>
                        <a:rPr lang="en-US" sz="1600" u="none" strike="noStrike" dirty="0">
                          <a:effectLst/>
                        </a:rPr>
                        <a:t> August 2026</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1688559"/>
                  </a:ext>
                </a:extLst>
              </a:tr>
              <a:tr h="251417">
                <a:tc>
                  <a:txBody>
                    <a:bodyPr/>
                    <a:lstStyle/>
                    <a:p>
                      <a:pPr algn="l" fontAlgn="b"/>
                      <a:r>
                        <a:rPr lang="en-US" sz="1600" u="none" strike="noStrike">
                          <a:effectLst/>
                        </a:rPr>
                        <a:t>DR</a:t>
                      </a:r>
                      <a:endParaRPr lang="en-U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600" u="none" strike="noStrike" dirty="0">
                          <a:effectLst/>
                        </a:rPr>
                        <a:t>Engineering and procurement</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u="none" strike="noStrike" dirty="0">
                          <a:effectLst/>
                        </a:rPr>
                        <a:t>late 2026 ?</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55021965"/>
                  </a:ext>
                </a:extLst>
              </a:tr>
              <a:tr h="251417">
                <a:tc>
                  <a:txBody>
                    <a:bodyPr/>
                    <a:lstStyle/>
                    <a:p>
                      <a:pPr algn="l" fontAlgn="b"/>
                      <a:r>
                        <a:rPr lang="en-US" sz="1600" b="0" i="0" u="none" strike="noStrike" dirty="0">
                          <a:solidFill>
                            <a:srgbClr val="000000"/>
                          </a:solidFill>
                          <a:effectLst/>
                          <a:latin typeface="Calibri" panose="020F0502020204030204" pitchFamily="34" charset="0"/>
                        </a:rPr>
                        <a:t>GRS</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Engineering and procurement – (installation SNE?)</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Late 2026 ?</a:t>
                      </a:r>
                    </a:p>
                  </a:txBody>
                  <a:tcPr marL="9525" marR="9525" marT="9525" marB="0" anchor="b"/>
                </a:tc>
                <a:extLst>
                  <a:ext uri="{0D108BD9-81ED-4DB2-BD59-A6C34878D82A}">
                    <a16:rowId xmlns:a16="http://schemas.microsoft.com/office/drawing/2014/main" val="2944939578"/>
                  </a:ext>
                </a:extLst>
              </a:tr>
              <a:tr h="251417">
                <a:tc>
                  <a:txBody>
                    <a:bodyPr/>
                    <a:lstStyle/>
                    <a:p>
                      <a:pPr algn="l" fontAlgn="b"/>
                      <a:r>
                        <a:rPr lang="en-US" sz="1600" u="none" strike="noStrike" dirty="0">
                          <a:effectLst/>
                        </a:rPr>
                        <a:t>FILD</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u="none" strike="noStrike" dirty="0">
                          <a:effectLst/>
                        </a:rPr>
                        <a:t>procurement contract at present not covering installation (SNE?)</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ongoing</a:t>
                      </a:r>
                    </a:p>
                  </a:txBody>
                  <a:tcPr marL="9525" marR="9525" marT="9525" marB="0" anchor="b"/>
                </a:tc>
                <a:extLst>
                  <a:ext uri="{0D108BD9-81ED-4DB2-BD59-A6C34878D82A}">
                    <a16:rowId xmlns:a16="http://schemas.microsoft.com/office/drawing/2014/main" val="1140968941"/>
                  </a:ext>
                </a:extLst>
              </a:tr>
              <a:tr h="251417">
                <a:tc>
                  <a:txBody>
                    <a:bodyPr/>
                    <a:lstStyle/>
                    <a:p>
                      <a:pPr algn="l" fontAlgn="b"/>
                      <a:r>
                        <a:rPr lang="en-US" sz="1600" b="0" i="0" u="none" strike="noStrike" dirty="0">
                          <a:solidFill>
                            <a:srgbClr val="000000"/>
                          </a:solidFill>
                          <a:effectLst/>
                          <a:latin typeface="Calibri" panose="020F0502020204030204" pitchFamily="34" charset="0"/>
                        </a:rPr>
                        <a:t>REM</a:t>
                      </a:r>
                    </a:p>
                  </a:txBody>
                  <a:tcPr marL="9525" marR="9525" marT="9525" marB="0" anchor="b"/>
                </a:tc>
                <a:tc>
                  <a:txBody>
                    <a:bodyPr/>
                    <a:lstStyle/>
                    <a:p>
                      <a:pPr marL="0" marR="0" lvl="0" indent="0" algn="l" defTabSz="685800" eaLnBrk="1" fontAlgn="b" latinLnBrk="0" hangingPunct="1">
                        <a:lnSpc>
                          <a:spcPct val="100000"/>
                        </a:lnSpc>
                        <a:spcBef>
                          <a:spcPts val="0"/>
                        </a:spcBef>
                        <a:spcAft>
                          <a:spcPts val="0"/>
                        </a:spcAft>
                        <a:buClrTx/>
                        <a:buSzTx/>
                        <a:buFontTx/>
                        <a:buNone/>
                        <a:tabLst/>
                        <a:defRPr/>
                      </a:pPr>
                      <a:r>
                        <a:rPr lang="en-US" sz="1600" u="none" strike="noStrike" dirty="0">
                          <a:effectLst/>
                        </a:rPr>
                        <a:t>Engineering and procurement</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ctr" defTabSz="68580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panose="020F0502020204030204" pitchFamily="34" charset="0"/>
                        </a:rPr>
                        <a:t>Late 2026 ?</a:t>
                      </a:r>
                    </a:p>
                  </a:txBody>
                  <a:tcPr marL="9525" marR="9525" marT="9525" marB="0" anchor="b"/>
                </a:tc>
                <a:extLst>
                  <a:ext uri="{0D108BD9-81ED-4DB2-BD59-A6C34878D82A}">
                    <a16:rowId xmlns:a16="http://schemas.microsoft.com/office/drawing/2014/main" val="3711160667"/>
                  </a:ext>
                </a:extLst>
              </a:tr>
              <a:tr h="251417">
                <a:tc>
                  <a:txBody>
                    <a:bodyPr/>
                    <a:lstStyle/>
                    <a:p>
                      <a:pPr algn="l" fontAlgn="b"/>
                      <a:r>
                        <a:rPr lang="en-US" sz="1600" b="0" i="0" u="none" strike="noStrike" dirty="0">
                          <a:solidFill>
                            <a:srgbClr val="000000"/>
                          </a:solidFill>
                          <a:effectLst/>
                          <a:latin typeface="Calibri" panose="020F0502020204030204" pitchFamily="34" charset="0"/>
                        </a:rPr>
                        <a:t>NES</a:t>
                      </a:r>
                    </a:p>
                  </a:txBody>
                  <a:tcPr marL="9525" marR="9525" marT="9525" marB="0" anchor="b"/>
                </a:tc>
                <a:tc>
                  <a:txBody>
                    <a:bodyPr/>
                    <a:lstStyle/>
                    <a:p>
                      <a:pPr algn="l" fontAlgn="b"/>
                      <a:r>
                        <a:rPr lang="en-US" sz="1600" u="none" strike="noStrike" dirty="0">
                          <a:effectLst/>
                        </a:rPr>
                        <a:t>engineering and procurement </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2027?</a:t>
                      </a:r>
                    </a:p>
                  </a:txBody>
                  <a:tcPr marL="9525" marR="9525" marT="9525" marB="0" anchor="b"/>
                </a:tc>
                <a:extLst>
                  <a:ext uri="{0D108BD9-81ED-4DB2-BD59-A6C34878D82A}">
                    <a16:rowId xmlns:a16="http://schemas.microsoft.com/office/drawing/2014/main" val="1309233829"/>
                  </a:ext>
                </a:extLst>
              </a:tr>
            </a:tbl>
          </a:graphicData>
        </a:graphic>
      </p:graphicFrame>
      <p:sp>
        <p:nvSpPr>
          <p:cNvPr id="7" name="Content Placeholder 2">
            <a:extLst>
              <a:ext uri="{FF2B5EF4-FFF2-40B4-BE49-F238E27FC236}">
                <a16:creationId xmlns:a16="http://schemas.microsoft.com/office/drawing/2014/main" id="{9B7637F7-9338-41F3-AFE8-31E9876ACBDA}"/>
              </a:ext>
            </a:extLst>
          </p:cNvPr>
          <p:cNvSpPr txBox="1">
            <a:spLocks/>
          </p:cNvSpPr>
          <p:nvPr/>
        </p:nvSpPr>
        <p:spPr>
          <a:xfrm>
            <a:off x="263979" y="3861950"/>
            <a:ext cx="11601287" cy="2502991"/>
          </a:xfrm>
          <a:prstGeom prst="rect">
            <a:avLst/>
          </a:prstGeom>
        </p:spPr>
        <p:txBody>
          <a:bodyPr vert="horz" lIns="91440" tIns="45720" rIns="91440" bIns="45720" rtlCol="0">
            <a:normAutofit fontScale="85000" lnSpcReduction="20000"/>
          </a:bodyPr>
          <a:lst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600" kern="1200">
                <a:solidFill>
                  <a:schemeClr val="tx1"/>
                </a:solidFill>
                <a:latin typeface="+mn-lt"/>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dirty="0"/>
              <a:t>For such cases, the WPSA support will go only to the scientific PL of the enhancement project, or for the preliminary design needed to reach </a:t>
            </a:r>
            <a:r>
              <a:rPr lang="en-US" b="1" dirty="0">
                <a:solidFill>
                  <a:schemeClr val="accent1"/>
                </a:solidFill>
              </a:rPr>
              <a:t>the maturity to sign a PA (F4E-QST</a:t>
            </a:r>
            <a:r>
              <a:rPr lang="en-US" dirty="0"/>
              <a:t>)</a:t>
            </a:r>
          </a:p>
          <a:p>
            <a:r>
              <a:rPr lang="en-US" dirty="0"/>
              <a:t>9 good new diagnostics proposals for the preparation, still to be discussed/accepted by the Experiment Team (detailed reports </a:t>
            </a:r>
            <a:r>
              <a:rPr lang="en-US" dirty="0">
                <a:hlinkClick r:id="rId2"/>
              </a:rPr>
              <a:t>available</a:t>
            </a:r>
            <a:r>
              <a:rPr lang="en-US" dirty="0"/>
              <a:t>)-</a:t>
            </a:r>
            <a:r>
              <a:rPr lang="en-US" u="sng" dirty="0"/>
              <a:t>Essentially no budget in 2026-27 for their further development (~+48 PMs)</a:t>
            </a:r>
          </a:p>
          <a:p>
            <a:r>
              <a:rPr lang="en-US" dirty="0"/>
              <a:t>SNE contracts impact: less mission costs (but NO reduction to zero for each system) but large constraints due to </a:t>
            </a:r>
            <a:r>
              <a:rPr lang="en-US" dirty="0" err="1"/>
              <a:t>EuF</a:t>
            </a:r>
            <a:r>
              <a:rPr lang="en-US" dirty="0"/>
              <a:t> salary costs to be guaranteed</a:t>
            </a:r>
          </a:p>
          <a:p>
            <a:r>
              <a:rPr lang="en-US" dirty="0"/>
              <a:t>Present SNE positions (3 experts for diagnostics) can cover installation &amp; commissioning OR regular operation but NOT both (strategic decision to be taken)</a:t>
            </a:r>
          </a:p>
          <a:p>
            <a:pPr marL="0" indent="0">
              <a:buFont typeface="Arial" panose="020B0604020202020204" pitchFamily="34" charset="0"/>
              <a:buNone/>
            </a:pPr>
            <a:endParaRPr lang="en-US" sz="2000" dirty="0"/>
          </a:p>
        </p:txBody>
      </p:sp>
    </p:spTree>
    <p:extLst>
      <p:ext uri="{BB962C8B-B14F-4D97-AF65-F5344CB8AC3E}">
        <p14:creationId xmlns:p14="http://schemas.microsoft.com/office/powerpoint/2010/main" val="3977676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29E5E-1C18-4FDA-8D18-04C798A432D2}"/>
              </a:ext>
            </a:extLst>
          </p:cNvPr>
          <p:cNvSpPr>
            <a:spLocks noGrp="1"/>
          </p:cNvSpPr>
          <p:nvPr>
            <p:ph type="title"/>
          </p:nvPr>
        </p:nvSpPr>
        <p:spPr>
          <a:xfrm>
            <a:off x="720080" y="68790"/>
            <a:ext cx="11471920" cy="457200"/>
          </a:xfrm>
        </p:spPr>
        <p:txBody>
          <a:bodyPr/>
          <a:lstStyle/>
          <a:p>
            <a:r>
              <a:rPr lang="en-US" dirty="0"/>
              <a:t>Present 2026-2027 plan (resources) – in 2027 scientific keep-in touch only)</a:t>
            </a:r>
          </a:p>
        </p:txBody>
      </p:sp>
      <p:graphicFrame>
        <p:nvGraphicFramePr>
          <p:cNvPr id="6" name="Content Placeholder 5">
            <a:extLst>
              <a:ext uri="{FF2B5EF4-FFF2-40B4-BE49-F238E27FC236}">
                <a16:creationId xmlns:a16="http://schemas.microsoft.com/office/drawing/2014/main" id="{E3A72B5D-AD39-4DFA-879C-8EAC53EC8D85}"/>
              </a:ext>
            </a:extLst>
          </p:cNvPr>
          <p:cNvGraphicFramePr>
            <a:graphicFrameLocks noGrp="1"/>
          </p:cNvGraphicFramePr>
          <p:nvPr>
            <p:ph idx="1"/>
          </p:nvPr>
        </p:nvGraphicFramePr>
        <p:xfrm>
          <a:off x="907119" y="626655"/>
          <a:ext cx="10377762" cy="5769499"/>
        </p:xfrm>
        <a:graphic>
          <a:graphicData uri="http://schemas.openxmlformats.org/drawingml/2006/table">
            <a:tbl>
              <a:tblPr>
                <a:tableStyleId>{5C22544A-7EE6-4342-B048-85BDC9FD1C3A}</a:tableStyleId>
              </a:tblPr>
              <a:tblGrid>
                <a:gridCol w="3852327">
                  <a:extLst>
                    <a:ext uri="{9D8B030D-6E8A-4147-A177-3AD203B41FA5}">
                      <a16:colId xmlns:a16="http://schemas.microsoft.com/office/drawing/2014/main" val="2518046945"/>
                    </a:ext>
                  </a:extLst>
                </a:gridCol>
                <a:gridCol w="1168250">
                  <a:extLst>
                    <a:ext uri="{9D8B030D-6E8A-4147-A177-3AD203B41FA5}">
                      <a16:colId xmlns:a16="http://schemas.microsoft.com/office/drawing/2014/main" val="2311331796"/>
                    </a:ext>
                  </a:extLst>
                </a:gridCol>
                <a:gridCol w="622177">
                  <a:extLst>
                    <a:ext uri="{9D8B030D-6E8A-4147-A177-3AD203B41FA5}">
                      <a16:colId xmlns:a16="http://schemas.microsoft.com/office/drawing/2014/main" val="2967665329"/>
                    </a:ext>
                  </a:extLst>
                </a:gridCol>
                <a:gridCol w="2066958">
                  <a:extLst>
                    <a:ext uri="{9D8B030D-6E8A-4147-A177-3AD203B41FA5}">
                      <a16:colId xmlns:a16="http://schemas.microsoft.com/office/drawing/2014/main" val="412934877"/>
                    </a:ext>
                  </a:extLst>
                </a:gridCol>
                <a:gridCol w="445674">
                  <a:extLst>
                    <a:ext uri="{9D8B030D-6E8A-4147-A177-3AD203B41FA5}">
                      <a16:colId xmlns:a16="http://schemas.microsoft.com/office/drawing/2014/main" val="3331581252"/>
                    </a:ext>
                  </a:extLst>
                </a:gridCol>
                <a:gridCol w="2222376">
                  <a:extLst>
                    <a:ext uri="{9D8B030D-6E8A-4147-A177-3AD203B41FA5}">
                      <a16:colId xmlns:a16="http://schemas.microsoft.com/office/drawing/2014/main" val="2608486101"/>
                    </a:ext>
                  </a:extLst>
                </a:gridCol>
              </a:tblGrid>
              <a:tr h="0">
                <a:tc>
                  <a:txBody>
                    <a:bodyPr/>
                    <a:lstStyle/>
                    <a:p>
                      <a:pPr algn="ctr" fontAlgn="t"/>
                      <a:r>
                        <a:rPr lang="en-US" sz="1400" b="1" u="none" strike="noStrike" dirty="0">
                          <a:solidFill>
                            <a:schemeClr val="tx2">
                              <a:lumMod val="60000"/>
                              <a:lumOff val="40000"/>
                            </a:schemeClr>
                          </a:solidFill>
                          <a:effectLst/>
                          <a:latin typeface="+mn-lt"/>
                        </a:rPr>
                        <a:t>Role Title</a:t>
                      </a:r>
                      <a:endParaRPr lang="en-US" sz="1400" b="1" i="0" u="none" strike="noStrike" dirty="0">
                        <a:solidFill>
                          <a:schemeClr val="tx2">
                            <a:lumMod val="60000"/>
                            <a:lumOff val="40000"/>
                          </a:schemeClr>
                        </a:solidFill>
                        <a:effectLst/>
                        <a:latin typeface="+mn-lt"/>
                      </a:endParaRPr>
                    </a:p>
                  </a:txBody>
                  <a:tcPr marL="3084" marR="3084" marT="3084" marB="0"/>
                </a:tc>
                <a:tc>
                  <a:txBody>
                    <a:bodyPr/>
                    <a:lstStyle/>
                    <a:p>
                      <a:pPr algn="ctr" fontAlgn="t"/>
                      <a:r>
                        <a:rPr lang="en-US" sz="1400" b="1" u="none" strike="noStrike" dirty="0">
                          <a:solidFill>
                            <a:schemeClr val="tx2">
                              <a:lumMod val="60000"/>
                              <a:lumOff val="40000"/>
                            </a:schemeClr>
                          </a:solidFill>
                          <a:effectLst/>
                          <a:latin typeface="+mn-lt"/>
                        </a:rPr>
                        <a:t>PMs X activity</a:t>
                      </a:r>
                      <a:endParaRPr lang="en-US" sz="1400" b="1" i="0" u="none" strike="noStrike" dirty="0">
                        <a:solidFill>
                          <a:schemeClr val="tx2">
                            <a:lumMod val="60000"/>
                            <a:lumOff val="40000"/>
                          </a:schemeClr>
                        </a:solidFill>
                        <a:effectLst/>
                        <a:latin typeface="+mn-lt"/>
                      </a:endParaRPr>
                    </a:p>
                  </a:txBody>
                  <a:tcPr marL="3084" marR="3084" marT="3084" marB="0"/>
                </a:tc>
                <a:tc>
                  <a:txBody>
                    <a:bodyPr/>
                    <a:lstStyle/>
                    <a:p>
                      <a:pPr algn="ctr" fontAlgn="t"/>
                      <a:r>
                        <a:rPr lang="en-US" sz="1400" b="1" u="none" strike="noStrike" dirty="0">
                          <a:solidFill>
                            <a:schemeClr val="tx2">
                              <a:lumMod val="60000"/>
                              <a:lumOff val="40000"/>
                            </a:schemeClr>
                          </a:solidFill>
                          <a:effectLst/>
                          <a:latin typeface="+mn-lt"/>
                        </a:rPr>
                        <a:t>2026</a:t>
                      </a:r>
                      <a:endParaRPr lang="en-US" sz="1400" b="1" i="0" u="none" strike="noStrike" dirty="0">
                        <a:solidFill>
                          <a:schemeClr val="tx2">
                            <a:lumMod val="60000"/>
                            <a:lumOff val="40000"/>
                          </a:schemeClr>
                        </a:solidFill>
                        <a:effectLst/>
                        <a:latin typeface="+mn-lt"/>
                      </a:endParaRPr>
                    </a:p>
                  </a:txBody>
                  <a:tcPr marL="3084" marR="3084" marT="3084" marB="0"/>
                </a:tc>
                <a:tc>
                  <a:txBody>
                    <a:bodyPr/>
                    <a:lstStyle/>
                    <a:p>
                      <a:pPr algn="ctr" fontAlgn="t"/>
                      <a:r>
                        <a:rPr lang="en-US" sz="1400" b="1" i="0" u="none" strike="noStrike" dirty="0">
                          <a:solidFill>
                            <a:schemeClr val="tx2">
                              <a:lumMod val="60000"/>
                              <a:lumOff val="40000"/>
                            </a:schemeClr>
                          </a:solidFill>
                          <a:effectLst/>
                          <a:latin typeface="+mn-lt"/>
                        </a:rPr>
                        <a:t>Involved beneficiaries</a:t>
                      </a:r>
                    </a:p>
                  </a:txBody>
                  <a:tcPr marL="3084" marR="3084" marT="3084" marB="0"/>
                </a:tc>
                <a:tc>
                  <a:txBody>
                    <a:bodyPr/>
                    <a:lstStyle/>
                    <a:p>
                      <a:pPr algn="ctr" fontAlgn="t"/>
                      <a:r>
                        <a:rPr lang="en-US" sz="1400" b="1" u="none" strike="noStrike" dirty="0">
                          <a:solidFill>
                            <a:schemeClr val="tx2">
                              <a:lumMod val="60000"/>
                              <a:lumOff val="40000"/>
                            </a:schemeClr>
                          </a:solidFill>
                          <a:effectLst/>
                          <a:latin typeface="+mn-lt"/>
                        </a:rPr>
                        <a:t>2027</a:t>
                      </a:r>
                      <a:endParaRPr lang="en-US" sz="1400" b="1" i="0" u="none" strike="noStrike" dirty="0">
                        <a:solidFill>
                          <a:schemeClr val="tx2">
                            <a:lumMod val="60000"/>
                            <a:lumOff val="40000"/>
                          </a:schemeClr>
                        </a:solidFill>
                        <a:effectLst/>
                        <a:latin typeface="+mn-lt"/>
                      </a:endParaRPr>
                    </a:p>
                  </a:txBody>
                  <a:tcPr marL="3084" marR="3084" marT="3084" marB="0"/>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400" b="1" i="0" u="none" strike="noStrike" dirty="0">
                          <a:solidFill>
                            <a:schemeClr val="tx2">
                              <a:lumMod val="60000"/>
                              <a:lumOff val="40000"/>
                            </a:schemeClr>
                          </a:solidFill>
                          <a:effectLst/>
                          <a:latin typeface="+mn-lt"/>
                        </a:rPr>
                        <a:t>Involved beneficiaries</a:t>
                      </a:r>
                    </a:p>
                  </a:txBody>
                  <a:tcPr marL="3084" marR="3084" marT="3084" marB="0"/>
                </a:tc>
                <a:extLst>
                  <a:ext uri="{0D108BD9-81ED-4DB2-BD59-A6C34878D82A}">
                    <a16:rowId xmlns:a16="http://schemas.microsoft.com/office/drawing/2014/main" val="2030105896"/>
                  </a:ext>
                </a:extLst>
              </a:tr>
              <a:tr h="225306">
                <a:tc>
                  <a:txBody>
                    <a:bodyPr/>
                    <a:lstStyle/>
                    <a:p>
                      <a:pPr algn="l" fontAlgn="t"/>
                      <a:r>
                        <a:rPr lang="en-US" sz="1100" b="1" u="none" strike="noStrike" dirty="0">
                          <a:effectLst/>
                          <a:latin typeface="+mn-lt"/>
                        </a:rPr>
                        <a:t>1.1 Enhancements Area Coordinator</a:t>
                      </a:r>
                      <a:endParaRPr lang="en-US" sz="1100" b="1" i="0" u="none" strike="noStrike" dirty="0">
                        <a:solidFill>
                          <a:srgbClr val="000000"/>
                        </a:solidFill>
                        <a:effectLst/>
                        <a:latin typeface="+mn-lt"/>
                      </a:endParaRPr>
                    </a:p>
                  </a:txBody>
                  <a:tcPr marL="3084" marR="3084" marT="3084" marB="0"/>
                </a:tc>
                <a:tc>
                  <a:txBody>
                    <a:bodyPr/>
                    <a:lstStyle/>
                    <a:p>
                      <a:pPr algn="ctr" fontAlgn="t"/>
                      <a:r>
                        <a:rPr lang="en-US" sz="1100" b="1" u="none" strike="noStrike" dirty="0">
                          <a:effectLst/>
                          <a:latin typeface="+mn-lt"/>
                        </a:rPr>
                        <a:t>4</a:t>
                      </a:r>
                      <a:endParaRPr lang="en-US" sz="1100" b="1" i="0" u="none" strike="noStrike" dirty="0">
                        <a:solidFill>
                          <a:srgbClr val="000000"/>
                        </a:solidFill>
                        <a:effectLst/>
                        <a:latin typeface="+mn-lt"/>
                      </a:endParaRPr>
                    </a:p>
                  </a:txBody>
                  <a:tcPr marL="3084" marR="3084" marT="3084" marB="0"/>
                </a:tc>
                <a:tc>
                  <a:txBody>
                    <a:bodyPr/>
                    <a:lstStyle/>
                    <a:p>
                      <a:pPr algn="ctr" fontAlgn="t"/>
                      <a:r>
                        <a:rPr lang="en-US" sz="1100" b="1" u="none" strike="noStrike" dirty="0">
                          <a:effectLst/>
                          <a:latin typeface="+mn-lt"/>
                        </a:rPr>
                        <a:t>2</a:t>
                      </a:r>
                      <a:endParaRPr lang="en-US" sz="1100" b="1" i="0" u="none" strike="noStrike" dirty="0">
                        <a:solidFill>
                          <a:srgbClr val="000000"/>
                        </a:solidFill>
                        <a:effectLst/>
                        <a:latin typeface="+mn-lt"/>
                      </a:endParaRPr>
                    </a:p>
                  </a:txBody>
                  <a:tcPr marL="3084" marR="3084" marT="3084" marB="0"/>
                </a:tc>
                <a:tc>
                  <a:txBody>
                    <a:bodyPr/>
                    <a:lstStyle/>
                    <a:p>
                      <a:pPr algn="ctr" fontAlgn="t"/>
                      <a:r>
                        <a:rPr lang="en-US" sz="1100" b="1" i="0" u="none" strike="noStrike" dirty="0">
                          <a:solidFill>
                            <a:srgbClr val="000000"/>
                          </a:solidFill>
                          <a:effectLst/>
                          <a:latin typeface="+mn-lt"/>
                        </a:rPr>
                        <a:t>CIEMAT (US)</a:t>
                      </a:r>
                    </a:p>
                  </a:txBody>
                  <a:tcPr marL="3084" marR="3084" marT="3084" marB="0"/>
                </a:tc>
                <a:tc>
                  <a:txBody>
                    <a:bodyPr/>
                    <a:lstStyle/>
                    <a:p>
                      <a:pPr algn="ctr" fontAlgn="t"/>
                      <a:r>
                        <a:rPr lang="en-US" sz="1100" b="1" u="none" strike="noStrike" dirty="0">
                          <a:effectLst/>
                          <a:latin typeface="+mn-lt"/>
                        </a:rPr>
                        <a:t>2</a:t>
                      </a:r>
                      <a:endParaRPr lang="en-US" sz="1100" b="1" i="0" u="none" strike="noStrike" dirty="0">
                        <a:solidFill>
                          <a:srgbClr val="000000"/>
                        </a:solidFill>
                        <a:effectLst/>
                        <a:latin typeface="+mn-lt"/>
                      </a:endParaRPr>
                    </a:p>
                  </a:txBody>
                  <a:tcPr marL="3084" marR="3084" marT="3084" marB="0"/>
                </a:tc>
                <a:tc>
                  <a:txBody>
                    <a:bodyPr/>
                    <a:lstStyle/>
                    <a:p>
                      <a:pPr algn="ctr" fontAlgn="t"/>
                      <a:r>
                        <a:rPr lang="en-US" sz="1100" b="1" i="0" u="none" strike="noStrike" dirty="0">
                          <a:solidFill>
                            <a:srgbClr val="000000"/>
                          </a:solidFill>
                          <a:effectLst/>
                          <a:latin typeface="+mn-lt"/>
                        </a:rPr>
                        <a:t>CIEMAT (US)</a:t>
                      </a:r>
                    </a:p>
                  </a:txBody>
                  <a:tcPr marL="3084" marR="3084" marT="3084" marB="0"/>
                </a:tc>
                <a:extLst>
                  <a:ext uri="{0D108BD9-81ED-4DB2-BD59-A6C34878D82A}">
                    <a16:rowId xmlns:a16="http://schemas.microsoft.com/office/drawing/2014/main" val="3565002569"/>
                  </a:ext>
                </a:extLst>
              </a:tr>
              <a:tr h="194267">
                <a:tc>
                  <a:txBody>
                    <a:bodyPr/>
                    <a:lstStyle/>
                    <a:p>
                      <a:pPr algn="l" fontAlgn="t"/>
                      <a:r>
                        <a:rPr lang="en-US" sz="1100" b="0" u="none" strike="noStrike" dirty="0">
                          <a:effectLst/>
                          <a:latin typeface="+mn-lt"/>
                        </a:rPr>
                        <a:t>1.2 Fast Ion Losses Detector  RO </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a:t>
                      </a:r>
                    </a:p>
                  </a:txBody>
                  <a:tcPr marL="3084" marR="3084" marT="3084" marB="0"/>
                </a:tc>
                <a:extLst>
                  <a:ext uri="{0D108BD9-81ED-4DB2-BD59-A6C34878D82A}">
                    <a16:rowId xmlns:a16="http://schemas.microsoft.com/office/drawing/2014/main" val="2028980716"/>
                  </a:ext>
                </a:extLst>
              </a:tr>
              <a:tr h="212987">
                <a:tc>
                  <a:txBody>
                    <a:bodyPr/>
                    <a:lstStyle/>
                    <a:p>
                      <a:pPr algn="l" fontAlgn="t"/>
                      <a:r>
                        <a:rPr lang="en-US" sz="1100" b="0" u="none" strike="noStrike" dirty="0">
                          <a:effectLst/>
                          <a:latin typeface="+mn-lt"/>
                        </a:rPr>
                        <a:t>1.3 Fast Ion Losses Detector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a:t>
                      </a:r>
                    </a:p>
                  </a:txBody>
                  <a:tcPr marL="3084" marR="3084" marT="3084" marB="0"/>
                </a:tc>
                <a:tc>
                  <a:txBody>
                    <a:bodyPr/>
                    <a:lstStyle/>
                    <a:p>
                      <a:pPr algn="ctr" fontAlgn="t"/>
                      <a:r>
                        <a:rPr lang="en-US" sz="1100" b="0" u="none" strike="noStrike" dirty="0">
                          <a:effectLst/>
                          <a:latin typeface="+mn-lt"/>
                        </a:rPr>
                        <a:t>0</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a:t>
                      </a:r>
                    </a:p>
                  </a:txBody>
                  <a:tcPr marL="3084" marR="3084" marT="3084" marB="0"/>
                </a:tc>
                <a:extLst>
                  <a:ext uri="{0D108BD9-81ED-4DB2-BD59-A6C34878D82A}">
                    <a16:rowId xmlns:a16="http://schemas.microsoft.com/office/drawing/2014/main" val="2080040778"/>
                  </a:ext>
                </a:extLst>
              </a:tr>
              <a:tr h="194267">
                <a:tc>
                  <a:txBody>
                    <a:bodyPr/>
                    <a:lstStyle/>
                    <a:p>
                      <a:pPr algn="l" fontAlgn="t"/>
                      <a:r>
                        <a:rPr lang="en-US" sz="1100" b="0" u="none" strike="noStrike">
                          <a:effectLst/>
                          <a:latin typeface="+mn-lt"/>
                        </a:rPr>
                        <a:t>1.4 Tangential Phase Contrast Imaging RO</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1</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EPFL</a:t>
                      </a:r>
                    </a:p>
                  </a:txBody>
                  <a:tcPr marL="3084" marR="3084" marT="3084" marB="0"/>
                </a:tc>
                <a:tc>
                  <a:txBody>
                    <a:bodyPr/>
                    <a:lstStyle/>
                    <a:p>
                      <a:pPr algn="ctr" fontAlgn="t"/>
                      <a:r>
                        <a:rPr lang="en-US" sz="1100" b="0" u="none" strike="noStrike" dirty="0">
                          <a:effectLst/>
                          <a:latin typeface="+mn-lt"/>
                        </a:rPr>
                        <a:t>1</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EPFL</a:t>
                      </a:r>
                    </a:p>
                  </a:txBody>
                  <a:tcPr marL="3084" marR="3084" marT="3084" marB="0"/>
                </a:tc>
                <a:extLst>
                  <a:ext uri="{0D108BD9-81ED-4DB2-BD59-A6C34878D82A}">
                    <a16:rowId xmlns:a16="http://schemas.microsoft.com/office/drawing/2014/main" val="3166401174"/>
                  </a:ext>
                </a:extLst>
              </a:tr>
              <a:tr h="205495">
                <a:tc>
                  <a:txBody>
                    <a:bodyPr/>
                    <a:lstStyle/>
                    <a:p>
                      <a:pPr algn="l" fontAlgn="t"/>
                      <a:r>
                        <a:rPr lang="en-US" sz="1100" b="0" u="none" strike="noStrike" dirty="0">
                          <a:effectLst/>
                          <a:latin typeface="+mn-lt"/>
                        </a:rPr>
                        <a:t>1.5 TPCI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EPFL</a:t>
                      </a:r>
                    </a:p>
                  </a:txBody>
                  <a:tcPr marL="3084" marR="3084" marT="3084" marB="0"/>
                </a:tc>
                <a:tc>
                  <a:txBody>
                    <a:bodyPr/>
                    <a:lstStyle/>
                    <a:p>
                      <a:pPr algn="ctr" fontAlgn="t"/>
                      <a:r>
                        <a:rPr lang="en-US" sz="1100" b="0" u="none" strike="noStrike" dirty="0">
                          <a:effectLst/>
                          <a:latin typeface="+mn-lt"/>
                        </a:rPr>
                        <a:t>0</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EPFL</a:t>
                      </a:r>
                    </a:p>
                  </a:txBody>
                  <a:tcPr marL="3084" marR="3084" marT="3084" marB="0"/>
                </a:tc>
                <a:extLst>
                  <a:ext uri="{0D108BD9-81ED-4DB2-BD59-A6C34878D82A}">
                    <a16:rowId xmlns:a16="http://schemas.microsoft.com/office/drawing/2014/main" val="3568370489"/>
                  </a:ext>
                </a:extLst>
              </a:tr>
              <a:tr h="121494">
                <a:tc>
                  <a:txBody>
                    <a:bodyPr/>
                    <a:lstStyle/>
                    <a:p>
                      <a:pPr algn="l" fontAlgn="t"/>
                      <a:r>
                        <a:rPr lang="en-US" sz="1100" b="0" u="none" strike="noStrike" dirty="0">
                          <a:effectLst/>
                          <a:latin typeface="+mn-lt"/>
                        </a:rPr>
                        <a:t>1.6 Gamma Ray Spectrometer RO</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a:effectLst/>
                          <a:latin typeface="+mn-lt"/>
                        </a:rPr>
                        <a:t>2</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(UNIMIB)</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(UNIMIB)</a:t>
                      </a:r>
                    </a:p>
                  </a:txBody>
                  <a:tcPr marL="3084" marR="3084" marT="3084" marB="0"/>
                </a:tc>
                <a:extLst>
                  <a:ext uri="{0D108BD9-81ED-4DB2-BD59-A6C34878D82A}">
                    <a16:rowId xmlns:a16="http://schemas.microsoft.com/office/drawing/2014/main" val="2601599842"/>
                  </a:ext>
                </a:extLst>
              </a:tr>
              <a:tr h="129511">
                <a:tc>
                  <a:txBody>
                    <a:bodyPr/>
                    <a:lstStyle/>
                    <a:p>
                      <a:pPr algn="l" fontAlgn="t"/>
                      <a:r>
                        <a:rPr lang="en-US" sz="1100" b="0" u="none" strike="noStrike">
                          <a:effectLst/>
                          <a:latin typeface="+mn-lt"/>
                        </a:rPr>
                        <a:t>1.7 GRS expert</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(CNR), UKAEA</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(CNR), UKAEA</a:t>
                      </a:r>
                    </a:p>
                  </a:txBody>
                  <a:tcPr marL="3084" marR="3084" marT="3084" marB="0"/>
                </a:tc>
                <a:extLst>
                  <a:ext uri="{0D108BD9-81ED-4DB2-BD59-A6C34878D82A}">
                    <a16:rowId xmlns:a16="http://schemas.microsoft.com/office/drawing/2014/main" val="847317846"/>
                  </a:ext>
                </a:extLst>
              </a:tr>
              <a:tr h="194267">
                <a:tc>
                  <a:txBody>
                    <a:bodyPr/>
                    <a:lstStyle/>
                    <a:p>
                      <a:pPr algn="l" fontAlgn="t"/>
                      <a:r>
                        <a:rPr lang="en-US" sz="1100" b="0" u="none" strike="noStrike" dirty="0">
                          <a:effectLst/>
                          <a:latin typeface="+mn-lt"/>
                        </a:rPr>
                        <a:t>1.8 Compact Neutron Spectrometer RO</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(CNR)</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(CNR)</a:t>
                      </a:r>
                    </a:p>
                  </a:txBody>
                  <a:tcPr marL="3084" marR="3084" marT="3084" marB="0"/>
                </a:tc>
                <a:extLst>
                  <a:ext uri="{0D108BD9-81ED-4DB2-BD59-A6C34878D82A}">
                    <a16:rowId xmlns:a16="http://schemas.microsoft.com/office/drawing/2014/main" val="2764723276"/>
                  </a:ext>
                </a:extLst>
              </a:tr>
              <a:tr h="129511">
                <a:tc>
                  <a:txBody>
                    <a:bodyPr/>
                    <a:lstStyle/>
                    <a:p>
                      <a:pPr algn="l" fontAlgn="t"/>
                      <a:r>
                        <a:rPr lang="en-US" sz="1100" b="0" u="none" strike="noStrike" dirty="0">
                          <a:effectLst/>
                          <a:latin typeface="+mn-lt"/>
                        </a:rPr>
                        <a:t>1.9 CNS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5</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a:effectLst/>
                          <a:latin typeface="+mn-lt"/>
                        </a:rPr>
                        <a:t>2</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(CNR)</a:t>
                      </a:r>
                    </a:p>
                  </a:txBody>
                  <a:tcPr marL="3084" marR="3084" marT="3084" marB="0"/>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(CNR)</a:t>
                      </a:r>
                    </a:p>
                  </a:txBody>
                  <a:tcPr marL="3084" marR="3084" marT="3084" marB="0"/>
                </a:tc>
                <a:extLst>
                  <a:ext uri="{0D108BD9-81ED-4DB2-BD59-A6C34878D82A}">
                    <a16:rowId xmlns:a16="http://schemas.microsoft.com/office/drawing/2014/main" val="4047646193"/>
                  </a:ext>
                </a:extLst>
              </a:tr>
              <a:tr h="129511">
                <a:tc>
                  <a:txBody>
                    <a:bodyPr/>
                    <a:lstStyle/>
                    <a:p>
                      <a:pPr algn="l" fontAlgn="t"/>
                      <a:r>
                        <a:rPr lang="en-US" sz="1100" b="0" u="none" strike="noStrike" dirty="0">
                          <a:effectLst/>
                          <a:latin typeface="+mn-lt"/>
                        </a:rPr>
                        <a:t>1.10 Pellet System RO</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MPG</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MPG</a:t>
                      </a:r>
                    </a:p>
                  </a:txBody>
                  <a:tcPr marL="3084" marR="3084" marT="3084" marB="0"/>
                </a:tc>
                <a:extLst>
                  <a:ext uri="{0D108BD9-81ED-4DB2-BD59-A6C34878D82A}">
                    <a16:rowId xmlns:a16="http://schemas.microsoft.com/office/drawing/2014/main" val="1523408866"/>
                  </a:ext>
                </a:extLst>
              </a:tr>
              <a:tr h="129511">
                <a:tc>
                  <a:txBody>
                    <a:bodyPr/>
                    <a:lstStyle/>
                    <a:p>
                      <a:pPr algn="l" fontAlgn="t"/>
                      <a:r>
                        <a:rPr lang="en-US" sz="1100" b="0" u="none" strike="noStrike" dirty="0">
                          <a:effectLst/>
                          <a:latin typeface="+mn-lt"/>
                        </a:rPr>
                        <a:t>1.11 Pellet System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9</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a:effectLst/>
                          <a:latin typeface="+mn-lt"/>
                        </a:rPr>
                        <a:t>6</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MPG</a:t>
                      </a:r>
                    </a:p>
                  </a:txBody>
                  <a:tcPr marL="3084" marR="3084" marT="3084" marB="0"/>
                </a:tc>
                <a:tc>
                  <a:txBody>
                    <a:bodyPr/>
                    <a:lstStyle/>
                    <a:p>
                      <a:pPr algn="ctr" fontAlgn="t"/>
                      <a:r>
                        <a:rPr lang="en-US" sz="1100" b="0" u="none" strike="noStrike">
                          <a:effectLst/>
                          <a:latin typeface="+mn-lt"/>
                        </a:rPr>
                        <a:t>3</a:t>
                      </a:r>
                      <a:endParaRPr lang="en-US" sz="1100" b="0" i="0" u="none" strike="noStrike">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MPG</a:t>
                      </a:r>
                    </a:p>
                  </a:txBody>
                  <a:tcPr marL="3084" marR="3084" marT="3084" marB="0"/>
                </a:tc>
                <a:extLst>
                  <a:ext uri="{0D108BD9-81ED-4DB2-BD59-A6C34878D82A}">
                    <a16:rowId xmlns:a16="http://schemas.microsoft.com/office/drawing/2014/main" val="3889220763"/>
                  </a:ext>
                </a:extLst>
              </a:tr>
              <a:tr h="173554">
                <a:tc>
                  <a:txBody>
                    <a:bodyPr/>
                    <a:lstStyle/>
                    <a:p>
                      <a:pPr algn="l" fontAlgn="t"/>
                      <a:r>
                        <a:rPr lang="en-US" sz="1100" b="0" u="none" strike="noStrike" dirty="0">
                          <a:effectLst/>
                          <a:latin typeface="+mn-lt"/>
                        </a:rPr>
                        <a:t>1.12 Diagnostic system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15</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10</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 ENEA, IPPLM(NCBJ), VR,FZJ,DTU</a:t>
                      </a:r>
                    </a:p>
                  </a:txBody>
                  <a:tcPr marL="3084" marR="3084" marT="3084" marB="0"/>
                </a:tc>
                <a:tc>
                  <a:txBody>
                    <a:bodyPr/>
                    <a:lstStyle/>
                    <a:p>
                      <a:pPr algn="ctr" fontAlgn="t"/>
                      <a:r>
                        <a:rPr lang="en-US" sz="1100" b="0" u="none" strike="noStrike" dirty="0">
                          <a:effectLst/>
                          <a:latin typeface="+mn-lt"/>
                        </a:rPr>
                        <a:t>5</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ENEA, IPPLM(NCBJ), VR</a:t>
                      </a:r>
                    </a:p>
                  </a:txBody>
                  <a:tcPr marL="3084" marR="3084" marT="3084" marB="0"/>
                </a:tc>
                <a:extLst>
                  <a:ext uri="{0D108BD9-81ED-4DB2-BD59-A6C34878D82A}">
                    <a16:rowId xmlns:a16="http://schemas.microsoft.com/office/drawing/2014/main" val="3346574701"/>
                  </a:ext>
                </a:extLst>
              </a:tr>
              <a:tr h="129511">
                <a:tc>
                  <a:txBody>
                    <a:bodyPr/>
                    <a:lstStyle/>
                    <a:p>
                      <a:pPr algn="l" fontAlgn="t"/>
                      <a:r>
                        <a:rPr lang="en-US" sz="1100" b="0" u="none" strike="noStrike" dirty="0">
                          <a:effectLst/>
                          <a:latin typeface="+mn-lt"/>
                        </a:rPr>
                        <a:t>1.13 Diagnostic system RO</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CIEMAT</a:t>
                      </a:r>
                    </a:p>
                  </a:txBody>
                  <a:tcPr marL="3084" marR="3084" marT="3084" marB="0"/>
                </a:tc>
                <a:tc>
                  <a:txBody>
                    <a:bodyPr/>
                    <a:lstStyle/>
                    <a:p>
                      <a:pPr algn="ctr" fontAlgn="t"/>
                      <a:r>
                        <a:rPr lang="en-US" sz="1100" b="0" u="none" strike="noStrike" dirty="0">
                          <a:effectLst/>
                          <a:latin typeface="+mn-lt"/>
                        </a:rPr>
                        <a:t>1</a:t>
                      </a:r>
                      <a:endParaRPr lang="en-US" sz="1100" b="0" i="0" u="none" strike="noStrike" dirty="0">
                        <a:solidFill>
                          <a:srgbClr val="000000"/>
                        </a:solidFill>
                        <a:effectLst/>
                        <a:latin typeface="+mn-lt"/>
                      </a:endParaRPr>
                    </a:p>
                  </a:txBody>
                  <a:tcPr marL="3084" marR="3084" marT="3084" marB="0"/>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CIEMAT</a:t>
                      </a:r>
                    </a:p>
                  </a:txBody>
                  <a:tcPr marL="3084" marR="3084" marT="3084" marB="0"/>
                </a:tc>
                <a:extLst>
                  <a:ext uri="{0D108BD9-81ED-4DB2-BD59-A6C34878D82A}">
                    <a16:rowId xmlns:a16="http://schemas.microsoft.com/office/drawing/2014/main" val="2772348169"/>
                  </a:ext>
                </a:extLst>
              </a:tr>
              <a:tr h="194267">
                <a:tc>
                  <a:txBody>
                    <a:bodyPr/>
                    <a:lstStyle/>
                    <a:p>
                      <a:pPr algn="l" fontAlgn="t"/>
                      <a:r>
                        <a:rPr lang="en-US" sz="1100" b="0" u="none" strike="noStrike" dirty="0">
                          <a:effectLst/>
                          <a:latin typeface="+mn-lt"/>
                        </a:rPr>
                        <a:t>1.14 Neutronics expert</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12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10</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IPPLM</a:t>
                      </a:r>
                    </a:p>
                  </a:txBody>
                  <a:tcPr marL="3084" marR="3084" marT="3084" marB="0"/>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i="0" u="none" strike="noStrike" dirty="0">
                          <a:solidFill>
                            <a:srgbClr val="000000"/>
                          </a:solidFill>
                          <a:effectLst/>
                          <a:latin typeface="+mn-lt"/>
                        </a:rPr>
                        <a:t>IPPLM</a:t>
                      </a:r>
                    </a:p>
                  </a:txBody>
                  <a:tcPr marL="3084" marR="3084" marT="3084" marB="0"/>
                </a:tc>
                <a:extLst>
                  <a:ext uri="{0D108BD9-81ED-4DB2-BD59-A6C34878D82A}">
                    <a16:rowId xmlns:a16="http://schemas.microsoft.com/office/drawing/2014/main" val="2095378666"/>
                  </a:ext>
                </a:extLst>
              </a:tr>
              <a:tr h="194267">
                <a:tc>
                  <a:txBody>
                    <a:bodyPr/>
                    <a:lstStyle/>
                    <a:p>
                      <a:pPr algn="l" fontAlgn="t"/>
                      <a:r>
                        <a:rPr lang="en-US" sz="1100" b="1" u="none" strike="noStrike" dirty="0">
                          <a:effectLst/>
                          <a:latin typeface="+mn-lt"/>
                        </a:rPr>
                        <a:t>2.1 Plasma Operations Area Coordinator</a:t>
                      </a:r>
                      <a:endParaRPr lang="en-US" sz="1100" b="1"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1" u="none" strike="noStrike" dirty="0">
                          <a:effectLst/>
                          <a:latin typeface="+mn-lt"/>
                        </a:rPr>
                        <a:t>4</a:t>
                      </a:r>
                      <a:endParaRPr lang="en-US" sz="1100" b="1"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1" u="none" strike="noStrike">
                          <a:effectLst/>
                          <a:latin typeface="+mn-lt"/>
                        </a:rPr>
                        <a:t>2</a:t>
                      </a:r>
                      <a:endParaRPr lang="en-US" sz="1100" b="1" i="0" u="none" strike="noStrike">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1" i="0" u="none" strike="noStrike" dirty="0">
                          <a:solidFill>
                            <a:srgbClr val="000000"/>
                          </a:solidFill>
                          <a:effectLst/>
                          <a:latin typeface="+mn-lt"/>
                        </a:rPr>
                        <a:t>ENEA</a:t>
                      </a:r>
                    </a:p>
                  </a:txBody>
                  <a:tcPr marL="3084" marR="3084" marT="3084" marB="0">
                    <a:solidFill>
                      <a:schemeClr val="accent6">
                        <a:lumMod val="20000"/>
                        <a:lumOff val="80000"/>
                      </a:schemeClr>
                    </a:solidFill>
                  </a:tcPr>
                </a:tc>
                <a:tc>
                  <a:txBody>
                    <a:bodyPr/>
                    <a:lstStyle/>
                    <a:p>
                      <a:pPr algn="ctr" fontAlgn="t"/>
                      <a:r>
                        <a:rPr lang="en-US" sz="1100" b="1" u="none" strike="noStrike" dirty="0">
                          <a:effectLst/>
                          <a:latin typeface="+mn-lt"/>
                        </a:rPr>
                        <a:t>2</a:t>
                      </a:r>
                      <a:endParaRPr lang="en-US" sz="1100" b="1"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1" i="0" u="none" strike="noStrike" dirty="0">
                          <a:solidFill>
                            <a:srgbClr val="000000"/>
                          </a:solidFill>
                          <a:effectLst/>
                          <a:latin typeface="+mn-lt"/>
                        </a:rPr>
                        <a:t>ENEA</a:t>
                      </a:r>
                    </a:p>
                  </a:txBody>
                  <a:tcPr marL="3084" marR="3084" marT="3084" marB="0">
                    <a:solidFill>
                      <a:schemeClr val="accent6">
                        <a:lumMod val="20000"/>
                        <a:lumOff val="80000"/>
                      </a:schemeClr>
                    </a:solidFill>
                  </a:tcPr>
                </a:tc>
                <a:extLst>
                  <a:ext uri="{0D108BD9-81ED-4DB2-BD59-A6C34878D82A}">
                    <a16:rowId xmlns:a16="http://schemas.microsoft.com/office/drawing/2014/main" val="3779964147"/>
                  </a:ext>
                </a:extLst>
              </a:tr>
              <a:tr h="129511">
                <a:tc>
                  <a:txBody>
                    <a:bodyPr/>
                    <a:lstStyle/>
                    <a:p>
                      <a:pPr algn="l" fontAlgn="t"/>
                      <a:r>
                        <a:rPr lang="en-US" sz="1100" b="0" u="none" strike="noStrike" dirty="0">
                          <a:effectLst/>
                          <a:latin typeface="+mn-lt"/>
                        </a:rPr>
                        <a:t>2.2 Thomson Scattering TRO </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(CRFX)</a:t>
                      </a:r>
                    </a:p>
                  </a:txBody>
                  <a:tcPr marL="3084" marR="3084" marT="3084" marB="0">
                    <a:solidFill>
                      <a:schemeClr val="accent6">
                        <a:lumMod val="20000"/>
                        <a:lumOff val="80000"/>
                      </a:schemeClr>
                    </a:solidFill>
                  </a:tcPr>
                </a:tc>
                <a:tc>
                  <a:txBody>
                    <a:bodyPr/>
                    <a:lstStyle/>
                    <a:p>
                      <a:pPr algn="ctr" fontAlgn="t"/>
                      <a:r>
                        <a:rPr lang="en-US" sz="1100" b="0" u="none" strike="noStrike">
                          <a:effectLst/>
                          <a:latin typeface="+mn-lt"/>
                        </a:rPr>
                        <a:t>2</a:t>
                      </a:r>
                      <a:endParaRPr lang="en-US" sz="1100" b="0" i="0" u="none" strike="noStrike">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ENEA(CRFX)</a:t>
                      </a:r>
                    </a:p>
                  </a:txBody>
                  <a:tcPr marL="3084" marR="3084" marT="3084" marB="0">
                    <a:solidFill>
                      <a:schemeClr val="accent6">
                        <a:lumMod val="20000"/>
                        <a:lumOff val="80000"/>
                      </a:schemeClr>
                    </a:solidFill>
                  </a:tcPr>
                </a:tc>
                <a:extLst>
                  <a:ext uri="{0D108BD9-81ED-4DB2-BD59-A6C34878D82A}">
                    <a16:rowId xmlns:a16="http://schemas.microsoft.com/office/drawing/2014/main" val="3827367376"/>
                  </a:ext>
                </a:extLst>
              </a:tr>
              <a:tr h="129511">
                <a:tc>
                  <a:txBody>
                    <a:bodyPr/>
                    <a:lstStyle/>
                    <a:p>
                      <a:pPr algn="l" fontAlgn="t"/>
                      <a:r>
                        <a:rPr lang="en-US" sz="1100" b="0" u="none" strike="noStrike" dirty="0">
                          <a:effectLst/>
                          <a:latin typeface="+mn-lt"/>
                        </a:rPr>
                        <a:t>2.3 Thomson Scattering Expert</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9</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7</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IAP(ICIT), ENEA (CRFX)</a:t>
                      </a: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(CRFX)</a:t>
                      </a:r>
                    </a:p>
                  </a:txBody>
                  <a:tcPr marL="3084" marR="3084" marT="3084" marB="0">
                    <a:solidFill>
                      <a:schemeClr val="accent6">
                        <a:lumMod val="20000"/>
                        <a:lumOff val="80000"/>
                      </a:schemeClr>
                    </a:solidFill>
                  </a:tcPr>
                </a:tc>
                <a:extLst>
                  <a:ext uri="{0D108BD9-81ED-4DB2-BD59-A6C34878D82A}">
                    <a16:rowId xmlns:a16="http://schemas.microsoft.com/office/drawing/2014/main" val="3274135469"/>
                  </a:ext>
                </a:extLst>
              </a:tr>
              <a:tr h="129511">
                <a:tc>
                  <a:txBody>
                    <a:bodyPr/>
                    <a:lstStyle/>
                    <a:p>
                      <a:pPr algn="l" fontAlgn="t"/>
                      <a:r>
                        <a:rPr lang="es-ES" sz="1100" b="0" u="none" strike="noStrike" dirty="0">
                          <a:effectLst/>
                          <a:latin typeface="+mn-lt"/>
                        </a:rPr>
                        <a:t>2.4 </a:t>
                      </a:r>
                      <a:r>
                        <a:rPr lang="es-ES" sz="1100" b="0" u="none" strike="noStrike" dirty="0" err="1">
                          <a:effectLst/>
                          <a:latin typeface="+mn-lt"/>
                        </a:rPr>
                        <a:t>Divertor</a:t>
                      </a:r>
                      <a:r>
                        <a:rPr lang="es-ES" sz="1100" b="0" u="none" strike="noStrike" dirty="0">
                          <a:effectLst/>
                          <a:latin typeface="+mn-lt"/>
                        </a:rPr>
                        <a:t> VUV </a:t>
                      </a:r>
                      <a:r>
                        <a:rPr lang="es-ES" sz="1100" b="0" u="none" strike="noStrike" dirty="0" err="1">
                          <a:effectLst/>
                          <a:latin typeface="+mn-lt"/>
                        </a:rPr>
                        <a:t>spectroscopy</a:t>
                      </a:r>
                      <a:r>
                        <a:rPr lang="es-ES" sz="1100" b="0" u="none" strike="noStrike" dirty="0">
                          <a:effectLst/>
                          <a:latin typeface="+mn-lt"/>
                        </a:rPr>
                        <a:t> TRO</a:t>
                      </a:r>
                      <a:endParaRPr lang="es-E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(CRFX)</a:t>
                      </a:r>
                    </a:p>
                  </a:txBody>
                  <a:tcPr marL="3084" marR="3084" marT="3084" marB="0">
                    <a:solidFill>
                      <a:schemeClr val="accent6">
                        <a:lumMod val="20000"/>
                        <a:lumOff val="80000"/>
                      </a:schemeClr>
                    </a:solidFill>
                  </a:tcPr>
                </a:tc>
                <a:tc>
                  <a:txBody>
                    <a:bodyPr/>
                    <a:lstStyle/>
                    <a:p>
                      <a:pPr algn="ctr" fontAlgn="t"/>
                      <a:r>
                        <a:rPr lang="en-US" sz="1100" b="0" u="none" strike="noStrike">
                          <a:effectLst/>
                          <a:latin typeface="+mn-lt"/>
                        </a:rPr>
                        <a:t>1</a:t>
                      </a:r>
                      <a:endParaRPr lang="en-US" sz="1100" b="0" i="0" u="none" strike="noStrike">
                        <a:solidFill>
                          <a:srgbClr val="000000"/>
                        </a:solidFill>
                        <a:effectLst/>
                        <a:latin typeface="+mn-lt"/>
                      </a:endParaRPr>
                    </a:p>
                  </a:txBody>
                  <a:tcPr marL="3084" marR="3084" marT="3084" marB="0">
                    <a:solidFill>
                      <a:schemeClr val="accent6">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(CRFX)</a:t>
                      </a:r>
                    </a:p>
                  </a:txBody>
                  <a:tcPr marL="3084" marR="3084" marT="3084" marB="0">
                    <a:solidFill>
                      <a:schemeClr val="accent6">
                        <a:lumMod val="20000"/>
                        <a:lumOff val="80000"/>
                      </a:schemeClr>
                    </a:solidFill>
                  </a:tcPr>
                </a:tc>
                <a:extLst>
                  <a:ext uri="{0D108BD9-81ED-4DB2-BD59-A6C34878D82A}">
                    <a16:rowId xmlns:a16="http://schemas.microsoft.com/office/drawing/2014/main" val="3843625450"/>
                  </a:ext>
                </a:extLst>
              </a:tr>
              <a:tr h="194267">
                <a:tc>
                  <a:txBody>
                    <a:bodyPr/>
                    <a:lstStyle/>
                    <a:p>
                      <a:pPr algn="l" fontAlgn="t"/>
                      <a:r>
                        <a:rPr lang="en-US" sz="1100" b="0" u="none" strike="noStrike" dirty="0">
                          <a:effectLst/>
                          <a:latin typeface="+mn-lt"/>
                        </a:rPr>
                        <a:t>2.5 VUV spectroscopy expert</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6</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a:effectLst/>
                          <a:latin typeface="+mn-lt"/>
                        </a:rPr>
                        <a:t>5</a:t>
                      </a:r>
                      <a:endParaRPr lang="en-US" sz="1100" b="0" i="0" u="none" strike="noStrike">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IAP(ICIT), ENEA (CRFX)</a:t>
                      </a: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1</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ENEA (CRFX)</a:t>
                      </a:r>
                    </a:p>
                  </a:txBody>
                  <a:tcPr marL="3084" marR="3084" marT="3084" marB="0">
                    <a:solidFill>
                      <a:schemeClr val="accent6">
                        <a:lumMod val="20000"/>
                        <a:lumOff val="80000"/>
                      </a:schemeClr>
                    </a:solidFill>
                  </a:tcPr>
                </a:tc>
                <a:extLst>
                  <a:ext uri="{0D108BD9-81ED-4DB2-BD59-A6C34878D82A}">
                    <a16:rowId xmlns:a16="http://schemas.microsoft.com/office/drawing/2014/main" val="2035153503"/>
                  </a:ext>
                </a:extLst>
              </a:tr>
              <a:tr h="129511">
                <a:tc>
                  <a:txBody>
                    <a:bodyPr/>
                    <a:lstStyle/>
                    <a:p>
                      <a:pPr algn="l" fontAlgn="t"/>
                      <a:r>
                        <a:rPr lang="en-US" sz="1100" b="0" u="none" strike="noStrike" dirty="0">
                          <a:effectLst/>
                          <a:latin typeface="+mn-lt"/>
                        </a:rPr>
                        <a:t>2.6 MGI expert</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MPG</a:t>
                      </a: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MPG</a:t>
                      </a:r>
                    </a:p>
                  </a:txBody>
                  <a:tcPr marL="3084" marR="3084" marT="3084" marB="0">
                    <a:solidFill>
                      <a:schemeClr val="accent6">
                        <a:lumMod val="20000"/>
                        <a:lumOff val="80000"/>
                      </a:schemeClr>
                    </a:solidFill>
                  </a:tcPr>
                </a:tc>
                <a:extLst>
                  <a:ext uri="{0D108BD9-81ED-4DB2-BD59-A6C34878D82A}">
                    <a16:rowId xmlns:a16="http://schemas.microsoft.com/office/drawing/2014/main" val="2864723121"/>
                  </a:ext>
                </a:extLst>
              </a:tr>
              <a:tr h="194267">
                <a:tc>
                  <a:txBody>
                    <a:bodyPr/>
                    <a:lstStyle/>
                    <a:p>
                      <a:pPr algn="l" fontAlgn="t"/>
                      <a:r>
                        <a:rPr lang="en-US" sz="1100" b="0" u="none" strike="noStrike" dirty="0">
                          <a:effectLst/>
                          <a:latin typeface="+mn-lt"/>
                        </a:rPr>
                        <a:t>2.7 EDICAM expert</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6</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EK-CER</a:t>
                      </a: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EK-CER</a:t>
                      </a:r>
                    </a:p>
                  </a:txBody>
                  <a:tcPr marL="3084" marR="3084" marT="3084" marB="0">
                    <a:solidFill>
                      <a:schemeClr val="accent6">
                        <a:lumMod val="20000"/>
                        <a:lumOff val="80000"/>
                      </a:schemeClr>
                    </a:solidFill>
                  </a:tcPr>
                </a:tc>
                <a:extLst>
                  <a:ext uri="{0D108BD9-81ED-4DB2-BD59-A6C34878D82A}">
                    <a16:rowId xmlns:a16="http://schemas.microsoft.com/office/drawing/2014/main" val="3460452685"/>
                  </a:ext>
                </a:extLst>
              </a:tr>
              <a:tr h="129511">
                <a:tc>
                  <a:txBody>
                    <a:bodyPr/>
                    <a:lstStyle/>
                    <a:p>
                      <a:pPr algn="l" fontAlgn="t"/>
                      <a:r>
                        <a:rPr lang="en-US" sz="1100" b="0" u="none" strike="noStrike">
                          <a:effectLst/>
                          <a:latin typeface="+mn-lt"/>
                        </a:rPr>
                        <a:t>2.8 Subsystem operation expert</a:t>
                      </a:r>
                      <a:endParaRPr lang="en-US" sz="1100" b="0" i="0" u="none" strike="noStrike">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1.5</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CEA</a:t>
                      </a:r>
                    </a:p>
                  </a:txBody>
                  <a:tcPr marL="3084" marR="3084" marT="3084" marB="0">
                    <a:solidFill>
                      <a:schemeClr val="accent6">
                        <a:lumMod val="20000"/>
                        <a:lumOff val="80000"/>
                      </a:schemeClr>
                    </a:solidFill>
                  </a:tcPr>
                </a:tc>
                <a:tc>
                  <a:txBody>
                    <a:bodyPr/>
                    <a:lstStyle/>
                    <a:p>
                      <a:pPr algn="ctr" fontAlgn="t"/>
                      <a:r>
                        <a:rPr lang="en-US" sz="1100" b="0" u="none" strike="noStrike" dirty="0">
                          <a:effectLst/>
                          <a:latin typeface="+mn-lt"/>
                        </a:rPr>
                        <a:t>2.5</a:t>
                      </a:r>
                      <a:endParaRPr lang="en-US" sz="1100" b="0" i="0" u="none" strike="noStrike" dirty="0">
                        <a:solidFill>
                          <a:srgbClr val="000000"/>
                        </a:solidFill>
                        <a:effectLst/>
                        <a:latin typeface="+mn-lt"/>
                      </a:endParaRPr>
                    </a:p>
                  </a:txBody>
                  <a:tcPr marL="3084" marR="3084" marT="3084" marB="0">
                    <a:solidFill>
                      <a:schemeClr val="accent6">
                        <a:lumMod val="20000"/>
                        <a:lumOff val="80000"/>
                      </a:schemeClr>
                    </a:solidFill>
                  </a:tcPr>
                </a:tc>
                <a:tc>
                  <a:txBody>
                    <a:bodyPr/>
                    <a:lstStyle/>
                    <a:p>
                      <a:pPr algn="ctr" fontAlgn="t"/>
                      <a:r>
                        <a:rPr lang="en-US" sz="1100" b="0" i="0" u="none" strike="noStrike" dirty="0">
                          <a:solidFill>
                            <a:srgbClr val="000000"/>
                          </a:solidFill>
                          <a:effectLst/>
                          <a:latin typeface="+mn-lt"/>
                        </a:rPr>
                        <a:t>CEA, ENEA</a:t>
                      </a:r>
                    </a:p>
                  </a:txBody>
                  <a:tcPr marL="3084" marR="3084" marT="3084" marB="0">
                    <a:solidFill>
                      <a:schemeClr val="accent6">
                        <a:lumMod val="20000"/>
                        <a:lumOff val="80000"/>
                      </a:schemeClr>
                    </a:solidFill>
                  </a:tcPr>
                </a:tc>
                <a:extLst>
                  <a:ext uri="{0D108BD9-81ED-4DB2-BD59-A6C34878D82A}">
                    <a16:rowId xmlns:a16="http://schemas.microsoft.com/office/drawing/2014/main" val="3357755154"/>
                  </a:ext>
                </a:extLst>
              </a:tr>
              <a:tr h="202792">
                <a:tc>
                  <a:txBody>
                    <a:bodyPr/>
                    <a:lstStyle/>
                    <a:p>
                      <a:pPr algn="l" fontAlgn="t"/>
                      <a:r>
                        <a:rPr lang="en-US" sz="1100" b="1" u="none" strike="noStrike" dirty="0">
                          <a:effectLst/>
                          <a:latin typeface="+mn-lt"/>
                        </a:rPr>
                        <a:t>3.1 Code Management Area Coordinator </a:t>
                      </a:r>
                      <a:endParaRPr lang="en-US" sz="1100" b="1"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1" u="none" strike="noStrike" dirty="0">
                          <a:effectLst/>
                          <a:latin typeface="+mn-lt"/>
                        </a:rPr>
                        <a:t>4</a:t>
                      </a:r>
                      <a:endParaRPr lang="en-US" sz="1100" b="1"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1" u="none" strike="noStrike" dirty="0">
                          <a:effectLst/>
                          <a:latin typeface="+mn-lt"/>
                        </a:rPr>
                        <a:t>2</a:t>
                      </a:r>
                      <a:endParaRPr lang="en-US" sz="1100" b="1"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1" i="0" u="none" strike="noStrike" dirty="0">
                          <a:solidFill>
                            <a:srgbClr val="000000"/>
                          </a:solidFill>
                          <a:effectLst/>
                          <a:latin typeface="+mn-lt"/>
                        </a:rPr>
                        <a:t>CEA</a:t>
                      </a:r>
                    </a:p>
                  </a:txBody>
                  <a:tcPr marL="3084" marR="3084" marT="3084" marB="0">
                    <a:solidFill>
                      <a:schemeClr val="accent3">
                        <a:lumMod val="20000"/>
                        <a:lumOff val="80000"/>
                      </a:schemeClr>
                    </a:solidFill>
                  </a:tcPr>
                </a:tc>
                <a:tc>
                  <a:txBody>
                    <a:bodyPr/>
                    <a:lstStyle/>
                    <a:p>
                      <a:pPr algn="ctr" fontAlgn="t"/>
                      <a:r>
                        <a:rPr lang="en-US" sz="1100" b="1" u="none" strike="noStrike" dirty="0">
                          <a:effectLst/>
                          <a:latin typeface="+mn-lt"/>
                        </a:rPr>
                        <a:t>2</a:t>
                      </a:r>
                      <a:endParaRPr lang="en-US" sz="1100" b="1"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1" i="0" u="none" strike="noStrike" dirty="0">
                          <a:solidFill>
                            <a:srgbClr val="000000"/>
                          </a:solidFill>
                          <a:effectLst/>
                          <a:latin typeface="+mn-lt"/>
                        </a:rPr>
                        <a:t>CEA</a:t>
                      </a:r>
                    </a:p>
                  </a:txBody>
                  <a:tcPr marL="3084" marR="3084" marT="3084" marB="0">
                    <a:solidFill>
                      <a:schemeClr val="accent3">
                        <a:lumMod val="20000"/>
                        <a:lumOff val="80000"/>
                      </a:schemeClr>
                    </a:solidFill>
                  </a:tcPr>
                </a:tc>
                <a:extLst>
                  <a:ext uri="{0D108BD9-81ED-4DB2-BD59-A6C34878D82A}">
                    <a16:rowId xmlns:a16="http://schemas.microsoft.com/office/drawing/2014/main" val="3918319854"/>
                  </a:ext>
                </a:extLst>
              </a:tr>
              <a:tr h="129511">
                <a:tc>
                  <a:txBody>
                    <a:bodyPr/>
                    <a:lstStyle/>
                    <a:p>
                      <a:pPr algn="l" fontAlgn="t"/>
                      <a:r>
                        <a:rPr lang="en-US" sz="1100" b="0" u="none" strike="noStrike" dirty="0">
                          <a:effectLst/>
                          <a:latin typeface="+mn-lt"/>
                        </a:rPr>
                        <a:t>3.2 Pulse Design Simulator expert</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6</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CEA, ENEA(CREATE)</a:t>
                      </a: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CEA, ENEA(CREATE)</a:t>
                      </a:r>
                    </a:p>
                  </a:txBody>
                  <a:tcPr marL="3084" marR="3084" marT="3084" marB="0">
                    <a:solidFill>
                      <a:schemeClr val="accent3">
                        <a:lumMod val="20000"/>
                        <a:lumOff val="80000"/>
                      </a:schemeClr>
                    </a:solidFill>
                  </a:tcPr>
                </a:tc>
                <a:extLst>
                  <a:ext uri="{0D108BD9-81ED-4DB2-BD59-A6C34878D82A}">
                    <a16:rowId xmlns:a16="http://schemas.microsoft.com/office/drawing/2014/main" val="85634673"/>
                  </a:ext>
                </a:extLst>
              </a:tr>
              <a:tr h="194267">
                <a:tc>
                  <a:txBody>
                    <a:bodyPr/>
                    <a:lstStyle/>
                    <a:p>
                      <a:pPr algn="l" fontAlgn="t"/>
                      <a:r>
                        <a:rPr lang="en-US" sz="1100" b="0" u="none" strike="noStrike" dirty="0">
                          <a:effectLst/>
                          <a:latin typeface="+mn-lt"/>
                        </a:rPr>
                        <a:t>3.3 Electron Cyclotron Waves simulation expert</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5</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ENEA(CNR), NCSRD</a:t>
                      </a: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ENEA(CNR), NCSRD, CR</a:t>
                      </a:r>
                    </a:p>
                  </a:txBody>
                  <a:tcPr marL="3084" marR="3084" marT="3084" marB="0">
                    <a:solidFill>
                      <a:schemeClr val="accent3">
                        <a:lumMod val="20000"/>
                        <a:lumOff val="80000"/>
                      </a:schemeClr>
                    </a:solidFill>
                  </a:tcPr>
                </a:tc>
                <a:extLst>
                  <a:ext uri="{0D108BD9-81ED-4DB2-BD59-A6C34878D82A}">
                    <a16:rowId xmlns:a16="http://schemas.microsoft.com/office/drawing/2014/main" val="2397889668"/>
                  </a:ext>
                </a:extLst>
              </a:tr>
              <a:tr h="129511">
                <a:tc>
                  <a:txBody>
                    <a:bodyPr/>
                    <a:lstStyle/>
                    <a:p>
                      <a:pPr algn="l" fontAlgn="t"/>
                      <a:r>
                        <a:rPr lang="en-US" sz="1100" b="0" u="none" strike="noStrike" dirty="0">
                          <a:effectLst/>
                          <a:latin typeface="+mn-lt"/>
                        </a:rPr>
                        <a:t>3.4 Magnetic control expert</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5</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ENEA(CREATE), EPFL</a:t>
                      </a: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ENEA(CREATE), EPFL</a:t>
                      </a:r>
                    </a:p>
                  </a:txBody>
                  <a:tcPr marL="3084" marR="3084" marT="3084" marB="0">
                    <a:solidFill>
                      <a:schemeClr val="accent3">
                        <a:lumMod val="20000"/>
                        <a:lumOff val="80000"/>
                      </a:schemeClr>
                    </a:solidFill>
                  </a:tcPr>
                </a:tc>
                <a:extLst>
                  <a:ext uri="{0D108BD9-81ED-4DB2-BD59-A6C34878D82A}">
                    <a16:rowId xmlns:a16="http://schemas.microsoft.com/office/drawing/2014/main" val="3063790436"/>
                  </a:ext>
                </a:extLst>
              </a:tr>
              <a:tr h="208602">
                <a:tc>
                  <a:txBody>
                    <a:bodyPr/>
                    <a:lstStyle/>
                    <a:p>
                      <a:pPr algn="l" fontAlgn="t"/>
                      <a:r>
                        <a:rPr lang="en-US" sz="1100" b="0" u="none" strike="noStrike" dirty="0">
                          <a:effectLst/>
                          <a:latin typeface="+mn-lt"/>
                        </a:rPr>
                        <a:t>3.5 Cryo-magnet system simulation and data analysis expert</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4</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 CEA</a:t>
                      </a: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2</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 CEA</a:t>
                      </a:r>
                    </a:p>
                  </a:txBody>
                  <a:tcPr marL="3084" marR="3084" marT="3084" marB="0">
                    <a:solidFill>
                      <a:schemeClr val="accent3">
                        <a:lumMod val="20000"/>
                        <a:lumOff val="80000"/>
                      </a:schemeClr>
                    </a:solidFill>
                  </a:tcPr>
                </a:tc>
                <a:extLst>
                  <a:ext uri="{0D108BD9-81ED-4DB2-BD59-A6C34878D82A}">
                    <a16:rowId xmlns:a16="http://schemas.microsoft.com/office/drawing/2014/main" val="3758644581"/>
                  </a:ext>
                </a:extLst>
              </a:tr>
              <a:tr h="215237">
                <a:tc>
                  <a:txBody>
                    <a:bodyPr/>
                    <a:lstStyle/>
                    <a:p>
                      <a:pPr algn="l" fontAlgn="t"/>
                      <a:r>
                        <a:rPr lang="en-US" sz="1100" b="0" u="none" strike="noStrike">
                          <a:effectLst/>
                          <a:latin typeface="+mn-lt"/>
                        </a:rPr>
                        <a:t>3.6 Control room monitoring tools/ Synthetic diagnostics expert</a:t>
                      </a:r>
                      <a:endParaRPr lang="en-US" sz="1100" b="0" i="0" u="none" strike="noStrike">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6</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algn="ctr" fontAlgn="t"/>
                      <a:r>
                        <a:rPr lang="en-US" sz="1100" b="0" i="0" u="none" strike="noStrike" dirty="0">
                          <a:solidFill>
                            <a:srgbClr val="000000"/>
                          </a:solidFill>
                          <a:effectLst/>
                          <a:latin typeface="+mn-lt"/>
                        </a:rPr>
                        <a:t>ENEA, ENEA(CNR), EPFL</a:t>
                      </a:r>
                    </a:p>
                  </a:txBody>
                  <a:tcPr marL="3084" marR="3084" marT="3084" marB="0">
                    <a:solidFill>
                      <a:schemeClr val="accent3">
                        <a:lumMod val="20000"/>
                        <a:lumOff val="80000"/>
                      </a:schemeClr>
                    </a:solidFill>
                  </a:tcPr>
                </a:tc>
                <a:tc>
                  <a:txBody>
                    <a:bodyPr/>
                    <a:lstStyle/>
                    <a:p>
                      <a:pPr algn="ctr" fontAlgn="t"/>
                      <a:r>
                        <a:rPr lang="en-US" sz="1100" b="0" u="none" strike="noStrike" dirty="0">
                          <a:effectLst/>
                          <a:latin typeface="+mn-lt"/>
                        </a:rPr>
                        <a:t>3</a:t>
                      </a:r>
                      <a:endParaRPr lang="en-US" sz="1100" b="0" i="0" u="none" strike="noStrike" dirty="0">
                        <a:solidFill>
                          <a:srgbClr val="000000"/>
                        </a:solidFill>
                        <a:effectLst/>
                        <a:latin typeface="+mn-lt"/>
                      </a:endParaRPr>
                    </a:p>
                  </a:txBody>
                  <a:tcPr marL="3084" marR="3084" marT="3084" marB="0">
                    <a:solidFill>
                      <a:schemeClr val="accent3">
                        <a:lumMod val="20000"/>
                        <a:lumOff val="80000"/>
                      </a:schemeClr>
                    </a:solidFill>
                  </a:tcPr>
                </a:tc>
                <a:tc>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mn-lt"/>
                        </a:rPr>
                        <a:t>ENEA, ENEA(CNR), EPFL</a:t>
                      </a:r>
                    </a:p>
                  </a:txBody>
                  <a:tcPr marL="3084" marR="3084" marT="3084" marB="0">
                    <a:solidFill>
                      <a:schemeClr val="accent3">
                        <a:lumMod val="20000"/>
                        <a:lumOff val="80000"/>
                      </a:schemeClr>
                    </a:solidFill>
                  </a:tcPr>
                </a:tc>
                <a:extLst>
                  <a:ext uri="{0D108BD9-81ED-4DB2-BD59-A6C34878D82A}">
                    <a16:rowId xmlns:a16="http://schemas.microsoft.com/office/drawing/2014/main" val="3460237972"/>
                  </a:ext>
                </a:extLst>
              </a:tr>
              <a:tr h="129511">
                <a:tc>
                  <a:txBody>
                    <a:bodyPr/>
                    <a:lstStyle/>
                    <a:p>
                      <a:pPr algn="l" fontAlgn="t"/>
                      <a:r>
                        <a:rPr lang="en-US" sz="1100" b="0" u="none" strike="noStrike" dirty="0">
                          <a:effectLst/>
                          <a:latin typeface="+mn-lt"/>
                        </a:rPr>
                        <a:t>tot PMs(I)</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 </a:t>
                      </a:r>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92.5</a:t>
                      </a:r>
                      <a:endParaRPr lang="en-US" sz="1100" b="0" i="0" u="none" strike="noStrike" dirty="0">
                        <a:solidFill>
                          <a:srgbClr val="000000"/>
                        </a:solidFill>
                        <a:effectLst/>
                        <a:latin typeface="+mn-lt"/>
                      </a:endParaRPr>
                    </a:p>
                  </a:txBody>
                  <a:tcPr marL="3084" marR="3084" marT="3084" marB="0"/>
                </a:tc>
                <a:tc>
                  <a:txBody>
                    <a:bodyPr/>
                    <a:lstStyle/>
                    <a:p>
                      <a:pPr algn="ctr" fontAlgn="t"/>
                      <a:endParaRPr lang="en-US" sz="1100" b="0" i="0" u="none" strike="noStrike" dirty="0">
                        <a:solidFill>
                          <a:srgbClr val="000000"/>
                        </a:solidFill>
                        <a:effectLst/>
                        <a:latin typeface="+mn-lt"/>
                      </a:endParaRPr>
                    </a:p>
                  </a:txBody>
                  <a:tcPr marL="3084" marR="3084" marT="3084" marB="0"/>
                </a:tc>
                <a:tc>
                  <a:txBody>
                    <a:bodyPr/>
                    <a:lstStyle/>
                    <a:p>
                      <a:pPr algn="ctr" fontAlgn="t"/>
                      <a:r>
                        <a:rPr lang="en-US" sz="1100" b="0" u="none" strike="noStrike" dirty="0">
                          <a:effectLst/>
                          <a:latin typeface="+mn-lt"/>
                        </a:rPr>
                        <a:t>56.5</a:t>
                      </a:r>
                      <a:endParaRPr lang="en-US" sz="1100" b="0" i="0" u="none" strike="noStrike" dirty="0">
                        <a:solidFill>
                          <a:srgbClr val="000000"/>
                        </a:solidFill>
                        <a:effectLst/>
                        <a:latin typeface="+mn-lt"/>
                      </a:endParaRPr>
                    </a:p>
                  </a:txBody>
                  <a:tcPr marL="3084" marR="3084" marT="3084" marB="0"/>
                </a:tc>
                <a:tc>
                  <a:txBody>
                    <a:bodyPr/>
                    <a:lstStyle/>
                    <a:p>
                      <a:pPr algn="ctr" fontAlgn="t"/>
                      <a:endParaRPr lang="en-US" sz="1100" b="0" i="0" u="none" strike="noStrike" dirty="0">
                        <a:solidFill>
                          <a:srgbClr val="000000"/>
                        </a:solidFill>
                        <a:effectLst/>
                        <a:latin typeface="+mn-lt"/>
                      </a:endParaRPr>
                    </a:p>
                  </a:txBody>
                  <a:tcPr marL="3084" marR="3084" marT="3084" marB="0"/>
                </a:tc>
                <a:extLst>
                  <a:ext uri="{0D108BD9-81ED-4DB2-BD59-A6C34878D82A}">
                    <a16:rowId xmlns:a16="http://schemas.microsoft.com/office/drawing/2014/main" val="2525769779"/>
                  </a:ext>
                </a:extLst>
              </a:tr>
            </a:tbl>
          </a:graphicData>
        </a:graphic>
      </p:graphicFrame>
      <p:sp>
        <p:nvSpPr>
          <p:cNvPr id="4" name="Footer Placeholder 3">
            <a:extLst>
              <a:ext uri="{FF2B5EF4-FFF2-40B4-BE49-F238E27FC236}">
                <a16:creationId xmlns:a16="http://schemas.microsoft.com/office/drawing/2014/main" id="{F31A267E-208A-4555-969C-F1AF613D5E71}"/>
              </a:ext>
            </a:extLst>
          </p:cNvPr>
          <p:cNvSpPr>
            <a:spLocks noGrp="1"/>
          </p:cNvSpPr>
          <p:nvPr>
            <p:ph type="ftr" sz="quarter" idx="11"/>
          </p:nvPr>
        </p:nvSpPr>
        <p:spPr/>
        <p:txBody>
          <a:bodyPr/>
          <a:lstStyle/>
          <a:p>
            <a:pPr>
              <a:defRPr/>
            </a:pPr>
            <a:r>
              <a:rPr lang="en-US"/>
              <a:t>C.Sozzi | 2027 Activity priorities | WPSA| 15 June 2026</a:t>
            </a:r>
            <a:endParaRPr lang="sv-SE" dirty="0"/>
          </a:p>
        </p:txBody>
      </p:sp>
      <p:sp>
        <p:nvSpPr>
          <p:cNvPr id="5" name="Slide Number Placeholder 4">
            <a:extLst>
              <a:ext uri="{FF2B5EF4-FFF2-40B4-BE49-F238E27FC236}">
                <a16:creationId xmlns:a16="http://schemas.microsoft.com/office/drawing/2014/main" id="{6F0814F8-B75F-4F74-B242-8F9ACD64CD71}"/>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Tree>
    <p:extLst>
      <p:ext uri="{BB962C8B-B14F-4D97-AF65-F5344CB8AC3E}">
        <p14:creationId xmlns:p14="http://schemas.microsoft.com/office/powerpoint/2010/main" val="4027028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a:xfrm>
            <a:off x="983431" y="192515"/>
            <a:ext cx="10755487" cy="457200"/>
          </a:xfrm>
        </p:spPr>
        <p:txBody>
          <a:bodyPr/>
          <a:lstStyle/>
          <a:p>
            <a:r>
              <a:rPr lang="en-GB" dirty="0"/>
              <a:t>WPSA - 2027 budget requests and priorities </a:t>
            </a:r>
            <a:r>
              <a:rPr lang="en-GB" dirty="0">
                <a:solidFill>
                  <a:srgbClr val="FF0000"/>
                </a:solidFill>
              </a:rPr>
              <a:t>(under revision, May 2026)</a:t>
            </a:r>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graphicFrame>
        <p:nvGraphicFramePr>
          <p:cNvPr id="4" name="Table 3">
            <a:extLst>
              <a:ext uri="{FF2B5EF4-FFF2-40B4-BE49-F238E27FC236}">
                <a16:creationId xmlns:a16="http://schemas.microsoft.com/office/drawing/2014/main" id="{856A7DAA-33A5-DEE3-080C-71BA592FDAAF}"/>
              </a:ext>
            </a:extLst>
          </p:cNvPr>
          <p:cNvGraphicFramePr>
            <a:graphicFrameLocks noGrp="1"/>
          </p:cNvGraphicFramePr>
          <p:nvPr>
            <p:extLst>
              <p:ext uri="{D42A27DB-BD31-4B8C-83A1-F6EECF244321}">
                <p14:modId xmlns:p14="http://schemas.microsoft.com/office/powerpoint/2010/main" val="2703087110"/>
              </p:ext>
            </p:extLst>
          </p:nvPr>
        </p:nvGraphicFramePr>
        <p:xfrm>
          <a:off x="241582" y="649715"/>
          <a:ext cx="11708835" cy="5637347"/>
        </p:xfrm>
        <a:graphic>
          <a:graphicData uri="http://schemas.openxmlformats.org/drawingml/2006/table">
            <a:tbl>
              <a:tblPr firstRow="1" bandRow="1">
                <a:tableStyleId>{5C22544A-7EE6-4342-B048-85BDC9FD1C3A}</a:tableStyleId>
              </a:tblPr>
              <a:tblGrid>
                <a:gridCol w="3268784">
                  <a:extLst>
                    <a:ext uri="{9D8B030D-6E8A-4147-A177-3AD203B41FA5}">
                      <a16:colId xmlns:a16="http://schemas.microsoft.com/office/drawing/2014/main" val="739719952"/>
                    </a:ext>
                  </a:extLst>
                </a:gridCol>
                <a:gridCol w="1292373">
                  <a:extLst>
                    <a:ext uri="{9D8B030D-6E8A-4147-A177-3AD203B41FA5}">
                      <a16:colId xmlns:a16="http://schemas.microsoft.com/office/drawing/2014/main" val="1452580535"/>
                    </a:ext>
                  </a:extLst>
                </a:gridCol>
                <a:gridCol w="1292373">
                  <a:extLst>
                    <a:ext uri="{9D8B030D-6E8A-4147-A177-3AD203B41FA5}">
                      <a16:colId xmlns:a16="http://schemas.microsoft.com/office/drawing/2014/main" val="3832662274"/>
                    </a:ext>
                  </a:extLst>
                </a:gridCol>
                <a:gridCol w="1292373">
                  <a:extLst>
                    <a:ext uri="{9D8B030D-6E8A-4147-A177-3AD203B41FA5}">
                      <a16:colId xmlns:a16="http://schemas.microsoft.com/office/drawing/2014/main" val="4171035670"/>
                    </a:ext>
                  </a:extLst>
                </a:gridCol>
                <a:gridCol w="1292373">
                  <a:extLst>
                    <a:ext uri="{9D8B030D-6E8A-4147-A177-3AD203B41FA5}">
                      <a16:colId xmlns:a16="http://schemas.microsoft.com/office/drawing/2014/main" val="1690365363"/>
                    </a:ext>
                  </a:extLst>
                </a:gridCol>
                <a:gridCol w="797762">
                  <a:extLst>
                    <a:ext uri="{9D8B030D-6E8A-4147-A177-3AD203B41FA5}">
                      <a16:colId xmlns:a16="http://schemas.microsoft.com/office/drawing/2014/main" val="1294906745"/>
                    </a:ext>
                  </a:extLst>
                </a:gridCol>
                <a:gridCol w="765851">
                  <a:extLst>
                    <a:ext uri="{9D8B030D-6E8A-4147-A177-3AD203B41FA5}">
                      <a16:colId xmlns:a16="http://schemas.microsoft.com/office/drawing/2014/main" val="1627400644"/>
                    </a:ext>
                  </a:extLst>
                </a:gridCol>
                <a:gridCol w="861582">
                  <a:extLst>
                    <a:ext uri="{9D8B030D-6E8A-4147-A177-3AD203B41FA5}">
                      <a16:colId xmlns:a16="http://schemas.microsoft.com/office/drawing/2014/main" val="1838876175"/>
                    </a:ext>
                  </a:extLst>
                </a:gridCol>
                <a:gridCol w="845364">
                  <a:extLst>
                    <a:ext uri="{9D8B030D-6E8A-4147-A177-3AD203B41FA5}">
                      <a16:colId xmlns:a16="http://schemas.microsoft.com/office/drawing/2014/main" val="2275957365"/>
                    </a:ext>
                  </a:extLst>
                </a:gridCol>
              </a:tblGrid>
              <a:tr h="1131505">
                <a:tc>
                  <a:txBody>
                    <a:bodyPr/>
                    <a:lstStyle/>
                    <a:p>
                      <a:pPr algn="ctr"/>
                      <a:r>
                        <a:rPr lang="en-US" sz="1400" dirty="0"/>
                        <a:t>Topic</a:t>
                      </a:r>
                      <a:endParaRPr lang="en-GB" sz="1400" dirty="0"/>
                    </a:p>
                  </a:txBody>
                  <a:tcPr anchor="ctr">
                    <a:solidFill>
                      <a:schemeClr val="accent1">
                        <a:lumMod val="50000"/>
                      </a:schemeClr>
                    </a:solidFill>
                  </a:tcPr>
                </a:tc>
                <a:tc>
                  <a:txBody>
                    <a:bodyPr/>
                    <a:lstStyle/>
                    <a:p>
                      <a:pPr algn="ctr"/>
                      <a:r>
                        <a:rPr lang="en-US" sz="1400" dirty="0"/>
                        <a:t>Required resources </a:t>
                      </a:r>
                    </a:p>
                    <a:p>
                      <a:pPr algn="ctr"/>
                      <a:r>
                        <a:rPr lang="en-US" sz="1400" dirty="0"/>
                        <a:t>(PM, hardware, facilities, …)</a:t>
                      </a:r>
                    </a:p>
                  </a:txBody>
                  <a:tcPr anchor="ctr">
                    <a:solidFill>
                      <a:schemeClr val="accent1">
                        <a:lumMod val="50000"/>
                      </a:schemeClr>
                    </a:solidFill>
                  </a:tcPr>
                </a:tc>
                <a:tc>
                  <a:txBody>
                    <a:bodyPr/>
                    <a:lstStyle/>
                    <a:p>
                      <a:pPr algn="ctr"/>
                      <a:r>
                        <a:rPr lang="en-US" sz="1400" dirty="0"/>
                        <a:t>Associated CC budget* [k€]</a:t>
                      </a:r>
                    </a:p>
                  </a:txBody>
                  <a:tcPr anchor="ctr">
                    <a:solidFill>
                      <a:schemeClr val="accent1">
                        <a:lumMod val="50000"/>
                      </a:schemeClr>
                    </a:solidFill>
                  </a:tcPr>
                </a:tc>
                <a:tc>
                  <a:txBody>
                    <a:bodyPr/>
                    <a:lstStyle/>
                    <a:p>
                      <a:pPr marL="0" marR="0" lvl="0" indent="0" algn="ctr" defTabSz="685800" eaLnBrk="1" fontAlgn="auto" latinLnBrk="0" hangingPunct="1">
                        <a:lnSpc>
                          <a:spcPct val="100000"/>
                        </a:lnSpc>
                        <a:spcBef>
                          <a:spcPts val="0"/>
                        </a:spcBef>
                        <a:spcAft>
                          <a:spcPts val="0"/>
                        </a:spcAft>
                        <a:buClrTx/>
                        <a:buSzTx/>
                        <a:buFontTx/>
                        <a:buNone/>
                        <a:tabLst/>
                        <a:defRPr/>
                      </a:pPr>
                      <a:r>
                        <a:rPr lang="en-US" sz="1400" dirty="0"/>
                        <a:t>Associated EC budget* [k€]</a:t>
                      </a:r>
                    </a:p>
                    <a:p>
                      <a:pPr algn="ctr"/>
                      <a:endParaRPr lang="en-US" sz="1400" dirty="0"/>
                    </a:p>
                  </a:txBody>
                  <a:tcPr anchor="ctr">
                    <a:solidFill>
                      <a:schemeClr val="accent1">
                        <a:lumMod val="50000"/>
                      </a:schemeClr>
                    </a:solidFill>
                  </a:tcPr>
                </a:tc>
                <a:tc>
                  <a:txBody>
                    <a:bodyPr/>
                    <a:lstStyle/>
                    <a:p>
                      <a:pPr algn="ctr"/>
                      <a:r>
                        <a:rPr lang="en-US" sz="1400" dirty="0"/>
                        <a:t>Mission JA (CC)</a:t>
                      </a:r>
                    </a:p>
                  </a:txBody>
                  <a:tcPr anchor="ctr">
                    <a:solidFill>
                      <a:schemeClr val="accent1">
                        <a:lumMod val="50000"/>
                      </a:schemeClr>
                    </a:solidFill>
                  </a:tcPr>
                </a:tc>
                <a:tc>
                  <a:txBody>
                    <a:bodyPr/>
                    <a:lstStyle/>
                    <a:p>
                      <a:pPr algn="ctr"/>
                      <a:r>
                        <a:rPr lang="en-US" sz="1100" dirty="0"/>
                        <a:t>Associated CC budget* [k€] </a:t>
                      </a:r>
                    </a:p>
                    <a:p>
                      <a:pPr algn="ctr"/>
                      <a:r>
                        <a:rPr lang="en-US" sz="1100" dirty="0" err="1"/>
                        <a:t>incl.mission</a:t>
                      </a:r>
                      <a:endParaRPr lang="en-GB" sz="1100" dirty="0"/>
                    </a:p>
                  </a:txBody>
                  <a:tcPr anchor="ctr">
                    <a:solidFill>
                      <a:schemeClr val="accent1">
                        <a:lumMod val="50000"/>
                      </a:schemeClr>
                    </a:solidFill>
                  </a:tcPr>
                </a:tc>
                <a:tc>
                  <a:txBody>
                    <a:bodyPr/>
                    <a:lstStyle/>
                    <a:p>
                      <a:pPr algn="ctr"/>
                      <a:r>
                        <a:rPr lang="en-US" sz="1100" dirty="0"/>
                        <a:t>Associated EC budget* [k€]</a:t>
                      </a:r>
                    </a:p>
                    <a:p>
                      <a:pPr marL="0" marR="0" lvl="0" indent="0" algn="ctr" defTabSz="685800" eaLnBrk="1" fontAlgn="auto" latinLnBrk="0" hangingPunct="1">
                        <a:lnSpc>
                          <a:spcPct val="100000"/>
                        </a:lnSpc>
                        <a:spcBef>
                          <a:spcPts val="0"/>
                        </a:spcBef>
                        <a:spcAft>
                          <a:spcPts val="0"/>
                        </a:spcAft>
                        <a:buClrTx/>
                        <a:buSzTx/>
                        <a:buFontTx/>
                        <a:buNone/>
                        <a:tabLst/>
                        <a:defRPr/>
                      </a:pPr>
                      <a:r>
                        <a:rPr lang="en-US" sz="1100" dirty="0" err="1"/>
                        <a:t>incl.mission</a:t>
                      </a:r>
                      <a:endParaRPr lang="en-GB" sz="1100" dirty="0"/>
                    </a:p>
                  </a:txBody>
                  <a:tcPr anchor="ctr">
                    <a:solidFill>
                      <a:schemeClr val="accent1">
                        <a:lumMod val="50000"/>
                      </a:schemeClr>
                    </a:solidFill>
                  </a:tcPr>
                </a:tc>
                <a:tc>
                  <a:txBody>
                    <a:bodyPr/>
                    <a:lstStyle/>
                    <a:p>
                      <a:pPr algn="ctr"/>
                      <a:r>
                        <a:rPr lang="en-US" sz="1400" dirty="0"/>
                        <a:t>WP priority (Low, Medium, High)</a:t>
                      </a:r>
                      <a:endParaRPr lang="en-GB" sz="1400" dirty="0"/>
                    </a:p>
                  </a:txBody>
                  <a:tcPr anchor="ctr">
                    <a:solidFill>
                      <a:schemeClr val="accent1">
                        <a:lumMod val="50000"/>
                      </a:schemeClr>
                    </a:solidFill>
                  </a:tcPr>
                </a:tc>
                <a:tc>
                  <a:txBody>
                    <a:bodyPr/>
                    <a:lstStyle/>
                    <a:p>
                      <a:pPr algn="ctr"/>
                      <a:r>
                        <a:rPr lang="en-US" sz="1400" dirty="0">
                          <a:solidFill>
                            <a:srgbClr val="FF0000"/>
                          </a:solidFill>
                        </a:rPr>
                        <a:t>PSD priority </a:t>
                      </a:r>
                    </a:p>
                    <a:p>
                      <a:pPr algn="ctr"/>
                      <a:r>
                        <a:rPr lang="en-US" sz="1400" dirty="0">
                          <a:solidFill>
                            <a:srgbClr val="FF0000"/>
                          </a:solidFill>
                        </a:rPr>
                        <a:t>TBD</a:t>
                      </a:r>
                      <a:endParaRPr lang="en-GB" sz="14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506200">
                <a:tc>
                  <a:txBody>
                    <a:bodyPr/>
                    <a:lstStyle/>
                    <a:p>
                      <a:r>
                        <a:rPr lang="en-GB" sz="1400" dirty="0"/>
                        <a:t>Installation &amp; commissioning of Tangential Phase Contrast Imaging (TPCI)</a:t>
                      </a:r>
                    </a:p>
                  </a:txBody>
                  <a:tcPr anchor="ctr"/>
                </a:tc>
                <a:tc>
                  <a:txBody>
                    <a:bodyPr/>
                    <a:lstStyle/>
                    <a:p>
                      <a:pPr algn="ctr"/>
                      <a:r>
                        <a:rPr lang="en-GB" sz="1400" b="1" dirty="0">
                          <a:solidFill>
                            <a:srgbClr val="0070C0"/>
                          </a:solidFill>
                        </a:rPr>
                        <a:t>6</a:t>
                      </a:r>
                    </a:p>
                  </a:txBody>
                  <a:tcPr anchor="ctr"/>
                </a:tc>
                <a:tc>
                  <a:txBody>
                    <a:bodyPr/>
                    <a:lstStyle/>
                    <a:p>
                      <a:pPr algn="ctr"/>
                      <a:r>
                        <a:rPr lang="en-GB" sz="1400" b="1" dirty="0">
                          <a:solidFill>
                            <a:srgbClr val="0070C0"/>
                          </a:solidFill>
                        </a:rPr>
                        <a:t>25.62</a:t>
                      </a:r>
                    </a:p>
                  </a:txBody>
                  <a:tcPr anchor="ctr"/>
                </a:tc>
                <a:tc>
                  <a:txBody>
                    <a:bodyPr/>
                    <a:lstStyle/>
                    <a:p>
                      <a:pPr algn="ctr"/>
                      <a:r>
                        <a:rPr lang="en-GB" sz="1400" b="1" dirty="0">
                          <a:solidFill>
                            <a:srgbClr val="0070C0"/>
                          </a:solidFill>
                        </a:rPr>
                        <a:t>28.2</a:t>
                      </a:r>
                    </a:p>
                  </a:txBody>
                  <a:tcPr anchor="ctr"/>
                </a:tc>
                <a:tc>
                  <a:txBody>
                    <a:bodyPr/>
                    <a:lstStyle/>
                    <a:p>
                      <a:pPr algn="ctr"/>
                      <a:r>
                        <a:rPr lang="en-GB" sz="1400" b="1" dirty="0">
                          <a:solidFill>
                            <a:srgbClr val="0070C0"/>
                          </a:solidFill>
                        </a:rPr>
                        <a:t>53.55</a:t>
                      </a:r>
                    </a:p>
                  </a:txBody>
                  <a:tcPr anchor="ctr"/>
                </a:tc>
                <a:tc>
                  <a:txBody>
                    <a:bodyPr/>
                    <a:lstStyle/>
                    <a:p>
                      <a:pPr algn="ctr"/>
                      <a:r>
                        <a:rPr lang="en-GB" sz="1400" b="1" dirty="0">
                          <a:solidFill>
                            <a:srgbClr val="0070C0"/>
                          </a:solidFill>
                        </a:rPr>
                        <a:t>79.17</a:t>
                      </a:r>
                    </a:p>
                  </a:txBody>
                  <a:tcPr anchor="ctr"/>
                </a:tc>
                <a:tc>
                  <a:txBody>
                    <a:bodyPr/>
                    <a:lstStyle/>
                    <a:p>
                      <a:pPr algn="ctr"/>
                      <a:r>
                        <a:rPr lang="en-GB" sz="1400" b="1" dirty="0">
                          <a:solidFill>
                            <a:srgbClr val="0070C0"/>
                          </a:solidFill>
                        </a:rPr>
                        <a:t>70.28</a:t>
                      </a:r>
                    </a:p>
                  </a:txBody>
                  <a:tcPr anchor="ctr"/>
                </a:tc>
                <a:tc>
                  <a:txBody>
                    <a:bodyPr/>
                    <a:lstStyle/>
                    <a:p>
                      <a:pPr algn="ctr"/>
                      <a:r>
                        <a:rPr lang="en-GB" sz="1400" b="1" dirty="0">
                          <a:solidFill>
                            <a:srgbClr val="0070C0"/>
                          </a:solidFill>
                        </a:rPr>
                        <a:t>H</a:t>
                      </a:r>
                    </a:p>
                  </a:txBody>
                  <a:tcPr anchor="ctr"/>
                </a:tc>
                <a:tc>
                  <a:txBody>
                    <a:bodyPr/>
                    <a:lstStyle/>
                    <a:p>
                      <a:pPr algn="ctr"/>
                      <a:endParaRPr lang="en-GB" sz="1400" dirty="0"/>
                    </a:p>
                  </a:txBody>
                  <a:tcPr anchor="ctr"/>
                </a:tc>
                <a:extLst>
                  <a:ext uri="{0D108BD9-81ED-4DB2-BD59-A6C34878D82A}">
                    <a16:rowId xmlns:a16="http://schemas.microsoft.com/office/drawing/2014/main" val="3425731036"/>
                  </a:ext>
                </a:extLst>
              </a:tr>
              <a:tr h="50620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Fast Ion Losses Detector (FILD)</a:t>
                      </a:r>
                    </a:p>
                  </a:txBody>
                  <a:tcPr anchor="ctr"/>
                </a:tc>
                <a:tc>
                  <a:txBody>
                    <a:bodyPr/>
                    <a:lstStyle/>
                    <a:p>
                      <a:pPr algn="ctr"/>
                      <a:r>
                        <a:rPr lang="en-GB" sz="1400" b="1" dirty="0">
                          <a:solidFill>
                            <a:srgbClr val="0070C0"/>
                          </a:solidFill>
                        </a:rPr>
                        <a:t>5</a:t>
                      </a:r>
                    </a:p>
                  </a:txBody>
                  <a:tcPr anchor="ctr"/>
                </a:tc>
                <a:tc>
                  <a:txBody>
                    <a:bodyPr/>
                    <a:lstStyle/>
                    <a:p>
                      <a:pPr algn="ctr"/>
                      <a:r>
                        <a:rPr lang="en-GB" sz="1400" b="1" dirty="0">
                          <a:solidFill>
                            <a:srgbClr val="0070C0"/>
                          </a:solidFill>
                        </a:rPr>
                        <a:t>21.35</a:t>
                      </a:r>
                    </a:p>
                  </a:txBody>
                  <a:tcPr anchor="ctr"/>
                </a:tc>
                <a:tc>
                  <a:txBody>
                    <a:bodyPr/>
                    <a:lstStyle/>
                    <a:p>
                      <a:pPr algn="ctr"/>
                      <a:r>
                        <a:rPr lang="en-GB" sz="1400" b="1" dirty="0">
                          <a:solidFill>
                            <a:srgbClr val="0070C0"/>
                          </a:solidFill>
                        </a:rPr>
                        <a:t>23.5</a:t>
                      </a:r>
                    </a:p>
                  </a:txBody>
                  <a:tcPr anchor="ctr"/>
                </a:tc>
                <a:tc>
                  <a:txBody>
                    <a:bodyPr/>
                    <a:lstStyle/>
                    <a:p>
                      <a:pPr algn="ctr"/>
                      <a:r>
                        <a:rPr lang="en-GB" sz="1400" b="1" dirty="0">
                          <a:solidFill>
                            <a:srgbClr val="0070C0"/>
                          </a:solidFill>
                        </a:rPr>
                        <a:t>44.63</a:t>
                      </a:r>
                    </a:p>
                  </a:txBody>
                  <a:tcPr anchor="ctr"/>
                </a:tc>
                <a:tc>
                  <a:txBody>
                    <a:bodyPr/>
                    <a:lstStyle/>
                    <a:p>
                      <a:pPr algn="ctr"/>
                      <a:r>
                        <a:rPr lang="en-GB" sz="1400" b="1" dirty="0">
                          <a:solidFill>
                            <a:srgbClr val="0070C0"/>
                          </a:solidFill>
                        </a:rPr>
                        <a:t>66</a:t>
                      </a:r>
                    </a:p>
                  </a:txBody>
                  <a:tcPr anchor="ctr"/>
                </a:tc>
                <a:tc>
                  <a:txBody>
                    <a:bodyPr/>
                    <a:lstStyle/>
                    <a:p>
                      <a:pPr algn="ctr"/>
                      <a:r>
                        <a:rPr lang="en-GB" sz="1400" b="1" dirty="0">
                          <a:solidFill>
                            <a:srgbClr val="0070C0"/>
                          </a:solidFill>
                        </a:rPr>
                        <a:t>58.6</a:t>
                      </a:r>
                    </a:p>
                  </a:txBody>
                  <a:tcPr anchor="ctr"/>
                </a:tc>
                <a:tc>
                  <a:txBody>
                    <a:bodyPr/>
                    <a:lstStyle/>
                    <a:p>
                      <a:pPr algn="ctr"/>
                      <a:r>
                        <a:rPr lang="en-GB" sz="1400" b="1" dirty="0">
                          <a:solidFill>
                            <a:srgbClr val="0070C0"/>
                          </a:solidFill>
                        </a:rPr>
                        <a:t>H</a:t>
                      </a:r>
                    </a:p>
                  </a:txBody>
                  <a:tcPr anchor="ctr"/>
                </a:tc>
                <a:tc>
                  <a:txBody>
                    <a:bodyPr/>
                    <a:lstStyle/>
                    <a:p>
                      <a:pPr algn="ctr"/>
                      <a:endParaRPr lang="en-GB" sz="1400" dirty="0"/>
                    </a:p>
                  </a:txBody>
                  <a:tcPr anchor="ctr"/>
                </a:tc>
                <a:extLst>
                  <a:ext uri="{0D108BD9-81ED-4DB2-BD59-A6C34878D82A}">
                    <a16:rowId xmlns:a16="http://schemas.microsoft.com/office/drawing/2014/main" val="700044694"/>
                  </a:ext>
                </a:extLst>
              </a:tr>
              <a:tr h="50620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Gamma Rays Spectrometer (GRS)</a:t>
                      </a:r>
                    </a:p>
                  </a:txBody>
                  <a:tcPr anchor="ctr"/>
                </a:tc>
                <a:tc>
                  <a:txBody>
                    <a:bodyPr/>
                    <a:lstStyle/>
                    <a:p>
                      <a:pPr algn="ctr"/>
                      <a:r>
                        <a:rPr lang="en-GB" sz="1400" b="1" dirty="0">
                          <a:solidFill>
                            <a:srgbClr val="0070C0"/>
                          </a:solidFill>
                        </a:rPr>
                        <a:t>5</a:t>
                      </a:r>
                    </a:p>
                  </a:txBody>
                  <a:tcPr anchor="ctr"/>
                </a:tc>
                <a:tc>
                  <a:txBody>
                    <a:bodyPr/>
                    <a:lstStyle/>
                    <a:p>
                      <a:pPr algn="ctr"/>
                      <a:r>
                        <a:rPr lang="en-GB" sz="1400" b="1" dirty="0">
                          <a:solidFill>
                            <a:srgbClr val="0070C0"/>
                          </a:solidFill>
                        </a:rPr>
                        <a:t>21.35</a:t>
                      </a:r>
                    </a:p>
                  </a:txBody>
                  <a:tcPr anchor="ctr"/>
                </a:tc>
                <a:tc>
                  <a:txBody>
                    <a:bodyPr/>
                    <a:lstStyle/>
                    <a:p>
                      <a:pPr algn="ctr"/>
                      <a:r>
                        <a:rPr lang="en-GB" sz="1400" b="1" dirty="0">
                          <a:solidFill>
                            <a:srgbClr val="0070C0"/>
                          </a:solidFill>
                        </a:rPr>
                        <a:t>23.5</a:t>
                      </a:r>
                    </a:p>
                  </a:txBody>
                  <a:tcPr anchor="ctr"/>
                </a:tc>
                <a:tc>
                  <a:txBody>
                    <a:bodyPr/>
                    <a:lstStyle/>
                    <a:p>
                      <a:pPr algn="ctr"/>
                      <a:r>
                        <a:rPr lang="en-GB" sz="1400" b="1" dirty="0">
                          <a:solidFill>
                            <a:srgbClr val="0070C0"/>
                          </a:solidFill>
                        </a:rPr>
                        <a:t>44.63</a:t>
                      </a:r>
                    </a:p>
                  </a:txBody>
                  <a:tcPr anchor="ctr"/>
                </a:tc>
                <a:tc>
                  <a:txBody>
                    <a:bodyPr/>
                    <a:lstStyle/>
                    <a:p>
                      <a:pPr algn="ctr"/>
                      <a:r>
                        <a:rPr lang="en-GB" sz="1400" b="1" dirty="0">
                          <a:solidFill>
                            <a:srgbClr val="0070C0"/>
                          </a:solidFill>
                        </a:rPr>
                        <a:t>66</a:t>
                      </a:r>
                    </a:p>
                  </a:txBody>
                  <a:tcPr anchor="ctr"/>
                </a:tc>
                <a:tc>
                  <a:txBody>
                    <a:bodyPr/>
                    <a:lstStyle/>
                    <a:p>
                      <a:pPr algn="ctr"/>
                      <a:r>
                        <a:rPr lang="en-GB" sz="1400" b="1" dirty="0">
                          <a:solidFill>
                            <a:srgbClr val="0070C0"/>
                          </a:solidFill>
                        </a:rPr>
                        <a:t>58.6</a:t>
                      </a:r>
                    </a:p>
                  </a:txBody>
                  <a:tcPr anchor="ctr"/>
                </a:tc>
                <a:tc>
                  <a:txBody>
                    <a:bodyPr/>
                    <a:lstStyle/>
                    <a:p>
                      <a:pPr algn="ctr"/>
                      <a:r>
                        <a:rPr lang="en-GB" sz="1400" b="1" dirty="0">
                          <a:solidFill>
                            <a:srgbClr val="0070C0"/>
                          </a:solidFill>
                        </a:rPr>
                        <a:t>H</a:t>
                      </a:r>
                    </a:p>
                  </a:txBody>
                  <a:tcPr anchor="ctr"/>
                </a:tc>
                <a:tc>
                  <a:txBody>
                    <a:bodyPr/>
                    <a:lstStyle/>
                    <a:p>
                      <a:pPr algn="ctr"/>
                      <a:endParaRPr lang="en-GB" sz="1400" dirty="0"/>
                    </a:p>
                  </a:txBody>
                  <a:tcPr anchor="ctr"/>
                </a:tc>
                <a:extLst>
                  <a:ext uri="{0D108BD9-81ED-4DB2-BD59-A6C34878D82A}">
                    <a16:rowId xmlns:a16="http://schemas.microsoft.com/office/drawing/2014/main" val="166385055"/>
                  </a:ext>
                </a:extLst>
              </a:tr>
              <a:tr h="50620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Runaway Electron Monitor (REM)</a:t>
                      </a:r>
                    </a:p>
                  </a:txBody>
                  <a:tcPr anchor="ctr"/>
                </a:tc>
                <a:tc>
                  <a:txBody>
                    <a:bodyPr/>
                    <a:lstStyle/>
                    <a:p>
                      <a:pPr algn="ctr"/>
                      <a:r>
                        <a:rPr lang="en-GB" sz="1400" b="1" dirty="0">
                          <a:solidFill>
                            <a:srgbClr val="0070C0"/>
                          </a:solidFill>
                        </a:rPr>
                        <a:t>3</a:t>
                      </a:r>
                    </a:p>
                  </a:txBody>
                  <a:tcPr anchor="ctr"/>
                </a:tc>
                <a:tc>
                  <a:txBody>
                    <a:bodyPr/>
                    <a:lstStyle/>
                    <a:p>
                      <a:pPr algn="ctr"/>
                      <a:r>
                        <a:rPr lang="en-GB" sz="1400" b="1" dirty="0">
                          <a:solidFill>
                            <a:srgbClr val="0070C0"/>
                          </a:solidFill>
                        </a:rPr>
                        <a:t>12.8</a:t>
                      </a:r>
                    </a:p>
                  </a:txBody>
                  <a:tcPr anchor="ctr"/>
                </a:tc>
                <a:tc>
                  <a:txBody>
                    <a:bodyPr/>
                    <a:lstStyle/>
                    <a:p>
                      <a:pPr algn="ctr"/>
                      <a:r>
                        <a:rPr lang="en-GB" sz="1400" b="1" dirty="0">
                          <a:solidFill>
                            <a:srgbClr val="0070C0"/>
                          </a:solidFill>
                        </a:rPr>
                        <a:t>14.1</a:t>
                      </a:r>
                    </a:p>
                  </a:txBody>
                  <a:tcPr anchor="ctr"/>
                </a:tc>
                <a:tc>
                  <a:txBody>
                    <a:bodyPr/>
                    <a:lstStyle/>
                    <a:p>
                      <a:pPr algn="ctr"/>
                      <a:r>
                        <a:rPr lang="en-GB" sz="1400" b="1" dirty="0">
                          <a:solidFill>
                            <a:srgbClr val="0070C0"/>
                          </a:solidFill>
                        </a:rPr>
                        <a:t>26.8</a:t>
                      </a:r>
                    </a:p>
                  </a:txBody>
                  <a:tcPr anchor="ctr"/>
                </a:tc>
                <a:tc>
                  <a:txBody>
                    <a:bodyPr/>
                    <a:lstStyle/>
                    <a:p>
                      <a:pPr algn="ctr"/>
                      <a:r>
                        <a:rPr lang="en-GB" sz="1400" b="1" dirty="0">
                          <a:solidFill>
                            <a:srgbClr val="0070C0"/>
                          </a:solidFill>
                        </a:rPr>
                        <a:t>39.6</a:t>
                      </a:r>
                    </a:p>
                  </a:txBody>
                  <a:tcPr anchor="ctr"/>
                </a:tc>
                <a:tc>
                  <a:txBody>
                    <a:bodyPr/>
                    <a:lstStyle/>
                    <a:p>
                      <a:pPr algn="ctr"/>
                      <a:r>
                        <a:rPr lang="en-GB" sz="1400" b="1" dirty="0">
                          <a:solidFill>
                            <a:srgbClr val="0070C0"/>
                          </a:solidFill>
                        </a:rPr>
                        <a:t>35.2</a:t>
                      </a:r>
                    </a:p>
                  </a:txBody>
                  <a:tcPr anchor="ctr"/>
                </a:tc>
                <a:tc>
                  <a:txBody>
                    <a:bodyPr/>
                    <a:lstStyle/>
                    <a:p>
                      <a:pPr algn="ctr"/>
                      <a:r>
                        <a:rPr lang="en-GB" sz="1400" b="1" dirty="0">
                          <a:solidFill>
                            <a:srgbClr val="0070C0"/>
                          </a:solidFill>
                        </a:rPr>
                        <a:t>H</a:t>
                      </a:r>
                    </a:p>
                  </a:txBody>
                  <a:tcPr anchor="ctr"/>
                </a:tc>
                <a:tc>
                  <a:txBody>
                    <a:bodyPr/>
                    <a:lstStyle/>
                    <a:p>
                      <a:pPr algn="ctr"/>
                      <a:endParaRPr lang="en-GB" sz="1400" dirty="0"/>
                    </a:p>
                  </a:txBody>
                  <a:tcPr anchor="ctr"/>
                </a:tc>
                <a:extLst>
                  <a:ext uri="{0D108BD9-81ED-4DB2-BD59-A6C34878D82A}">
                    <a16:rowId xmlns:a16="http://schemas.microsoft.com/office/drawing/2014/main" val="1243443422"/>
                  </a:ext>
                </a:extLst>
              </a:tr>
              <a:tr h="50620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Pellet Launching System (PLS)</a:t>
                      </a:r>
                    </a:p>
                  </a:txBody>
                  <a:tcPr anchor="ctr"/>
                </a:tc>
                <a:tc>
                  <a:txBody>
                    <a:bodyPr/>
                    <a:lstStyle/>
                    <a:p>
                      <a:pPr algn="ctr"/>
                      <a:r>
                        <a:rPr lang="en-GB" sz="1400" dirty="0"/>
                        <a:t>4</a:t>
                      </a:r>
                    </a:p>
                  </a:txBody>
                  <a:tcPr anchor="ctr"/>
                </a:tc>
                <a:tc>
                  <a:txBody>
                    <a:bodyPr/>
                    <a:lstStyle/>
                    <a:p>
                      <a:pPr algn="ctr"/>
                      <a:r>
                        <a:rPr lang="en-GB" sz="1400" dirty="0"/>
                        <a:t>17.1</a:t>
                      </a:r>
                    </a:p>
                  </a:txBody>
                  <a:tcPr anchor="ctr"/>
                </a:tc>
                <a:tc>
                  <a:txBody>
                    <a:bodyPr/>
                    <a:lstStyle/>
                    <a:p>
                      <a:pPr algn="ctr"/>
                      <a:r>
                        <a:rPr lang="en-GB" sz="1400" dirty="0"/>
                        <a:t>18.8</a:t>
                      </a:r>
                    </a:p>
                  </a:txBody>
                  <a:tcPr anchor="ctr"/>
                </a:tc>
                <a:tc>
                  <a:txBody>
                    <a:bodyPr/>
                    <a:lstStyle/>
                    <a:p>
                      <a:pPr algn="ctr"/>
                      <a:r>
                        <a:rPr lang="en-GB" sz="1400" dirty="0"/>
                        <a:t>35.7</a:t>
                      </a:r>
                    </a:p>
                  </a:txBody>
                  <a:tcPr anchor="ctr"/>
                </a:tc>
                <a:tc>
                  <a:txBody>
                    <a:bodyPr/>
                    <a:lstStyle/>
                    <a:p>
                      <a:pPr algn="ctr"/>
                      <a:r>
                        <a:rPr lang="en-GB" sz="1400" dirty="0"/>
                        <a:t>52.8</a:t>
                      </a:r>
                    </a:p>
                  </a:txBody>
                  <a:tcPr anchor="ctr"/>
                </a:tc>
                <a:tc>
                  <a:txBody>
                    <a:bodyPr/>
                    <a:lstStyle/>
                    <a:p>
                      <a:pPr algn="ctr"/>
                      <a:r>
                        <a:rPr lang="en-GB" sz="1400" dirty="0"/>
                        <a:t>46.9</a:t>
                      </a:r>
                    </a:p>
                  </a:txBody>
                  <a:tcPr anchor="ctr"/>
                </a:tc>
                <a:tc>
                  <a:txBody>
                    <a:bodyPr/>
                    <a:lstStyle/>
                    <a:p>
                      <a:pPr algn="ctr"/>
                      <a:r>
                        <a:rPr lang="en-GB" sz="1400" dirty="0"/>
                        <a:t>H</a:t>
                      </a:r>
                    </a:p>
                  </a:txBody>
                  <a:tcPr anchor="ctr"/>
                </a:tc>
                <a:tc>
                  <a:txBody>
                    <a:bodyPr/>
                    <a:lstStyle/>
                    <a:p>
                      <a:pPr algn="ctr"/>
                      <a:endParaRPr lang="en-GB" sz="1400" dirty="0"/>
                    </a:p>
                  </a:txBody>
                  <a:tcPr anchor="ctr"/>
                </a:tc>
                <a:extLst>
                  <a:ext uri="{0D108BD9-81ED-4DB2-BD59-A6C34878D82A}">
                    <a16:rowId xmlns:a16="http://schemas.microsoft.com/office/drawing/2014/main" val="3307422703"/>
                  </a:ext>
                </a:extLst>
              </a:tr>
              <a:tr h="506200">
                <a:tc>
                  <a:txBody>
                    <a:bodyPr/>
                    <a:lstStyle/>
                    <a:p>
                      <a:r>
                        <a:rPr lang="en-GB" sz="1400" dirty="0"/>
                        <a:t>Analysis tools for operation (Installation and test)</a:t>
                      </a:r>
                    </a:p>
                  </a:txBody>
                  <a:tcPr anchor="ctr"/>
                </a:tc>
                <a:tc>
                  <a:txBody>
                    <a:bodyPr/>
                    <a:lstStyle/>
                    <a:p>
                      <a:pPr algn="ctr"/>
                      <a:r>
                        <a:rPr lang="en-GB" sz="1400" dirty="0"/>
                        <a:t>4</a:t>
                      </a:r>
                    </a:p>
                  </a:txBody>
                  <a:tcPr anchor="ctr"/>
                </a:tc>
                <a:tc>
                  <a:txBody>
                    <a:bodyPr/>
                    <a:lstStyle/>
                    <a:p>
                      <a:pPr algn="ctr"/>
                      <a:r>
                        <a:rPr lang="en-GB" sz="1400" dirty="0"/>
                        <a:t>17.1</a:t>
                      </a:r>
                    </a:p>
                  </a:txBody>
                  <a:tcPr anchor="ctr"/>
                </a:tc>
                <a:tc>
                  <a:txBody>
                    <a:bodyPr/>
                    <a:lstStyle/>
                    <a:p>
                      <a:pPr algn="ctr"/>
                      <a:r>
                        <a:rPr lang="en-GB" sz="1400" dirty="0"/>
                        <a:t>18.8</a:t>
                      </a:r>
                    </a:p>
                  </a:txBody>
                  <a:tcPr anchor="ctr"/>
                </a:tc>
                <a:tc>
                  <a:txBody>
                    <a:bodyPr/>
                    <a:lstStyle/>
                    <a:p>
                      <a:pPr algn="ctr"/>
                      <a:r>
                        <a:rPr lang="en-GB" sz="1400" dirty="0"/>
                        <a:t>35.7</a:t>
                      </a:r>
                    </a:p>
                  </a:txBody>
                  <a:tcPr anchor="ctr"/>
                </a:tc>
                <a:tc>
                  <a:txBody>
                    <a:bodyPr/>
                    <a:lstStyle/>
                    <a:p>
                      <a:pPr marL="0" marR="0" lvl="0" indent="0" algn="ctr" defTabSz="685800" eaLnBrk="1" fontAlgn="b" latinLnBrk="0" hangingPunct="1">
                        <a:lnSpc>
                          <a:spcPct val="100000"/>
                        </a:lnSpc>
                        <a:spcBef>
                          <a:spcPts val="0"/>
                        </a:spcBef>
                        <a:spcAft>
                          <a:spcPts val="0"/>
                        </a:spcAft>
                        <a:buClrTx/>
                        <a:buSzTx/>
                        <a:buFontTx/>
                        <a:buNone/>
                        <a:tabLst/>
                        <a:defRPr/>
                      </a:pPr>
                      <a:r>
                        <a:rPr lang="en-GB" sz="1400" dirty="0"/>
                        <a:t>52.8</a:t>
                      </a:r>
                    </a:p>
                    <a:p>
                      <a:pPr algn="r" fontAlgn="b"/>
                      <a:endParaRPr lang="en-US"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a:r>
                        <a:rPr lang="en-GB" sz="1400" dirty="0"/>
                        <a:t>46.9</a:t>
                      </a:r>
                    </a:p>
                  </a:txBody>
                  <a:tcPr anchor="ctr"/>
                </a:tc>
                <a:tc>
                  <a:txBody>
                    <a:bodyPr/>
                    <a:lstStyle/>
                    <a:p>
                      <a:pPr algn="ctr"/>
                      <a:r>
                        <a:rPr lang="en-GB" sz="1400" dirty="0"/>
                        <a:t>M</a:t>
                      </a:r>
                    </a:p>
                  </a:txBody>
                  <a:tcPr anchor="ctr"/>
                </a:tc>
                <a:tc>
                  <a:txBody>
                    <a:bodyPr/>
                    <a:lstStyle/>
                    <a:p>
                      <a:pPr algn="ctr"/>
                      <a:endParaRPr lang="en-GB" sz="1400" dirty="0"/>
                    </a:p>
                  </a:txBody>
                  <a:tcPr anchor="ctr"/>
                </a:tc>
                <a:extLst>
                  <a:ext uri="{0D108BD9-81ED-4DB2-BD59-A6C34878D82A}">
                    <a16:rowId xmlns:a16="http://schemas.microsoft.com/office/drawing/2014/main" val="3212146798"/>
                  </a:ext>
                </a:extLst>
              </a:tr>
              <a:tr h="506200">
                <a:tc>
                  <a:txBody>
                    <a:bodyPr/>
                    <a:lstStyle/>
                    <a:p>
                      <a:r>
                        <a:rPr lang="en-GB" sz="1400" dirty="0"/>
                        <a:t>Support for subsystem operation (</a:t>
                      </a:r>
                      <a:r>
                        <a:rPr lang="en-GB" sz="1400" dirty="0" err="1"/>
                        <a:t>EdgeTS</a:t>
                      </a:r>
                      <a:r>
                        <a:rPr lang="en-GB" sz="1400" dirty="0"/>
                        <a:t>, </a:t>
                      </a:r>
                      <a:r>
                        <a:rPr lang="en-GB" sz="1400" dirty="0" err="1"/>
                        <a:t>DivVUV</a:t>
                      </a:r>
                      <a:r>
                        <a:rPr lang="en-GB" sz="1400" dirty="0"/>
                        <a:t>, MGI, EDICAM)</a:t>
                      </a:r>
                    </a:p>
                  </a:txBody>
                  <a:tcPr anchor="ctr"/>
                </a:tc>
                <a:tc>
                  <a:txBody>
                    <a:bodyPr/>
                    <a:lstStyle/>
                    <a:p>
                      <a:pPr algn="ctr"/>
                      <a:r>
                        <a:rPr lang="en-GB" sz="1400" b="1" dirty="0">
                          <a:solidFill>
                            <a:srgbClr val="0070C0"/>
                          </a:solidFill>
                        </a:rPr>
                        <a:t>18</a:t>
                      </a:r>
                    </a:p>
                  </a:txBody>
                  <a:tcPr anchor="ctr"/>
                </a:tc>
                <a:tc>
                  <a:txBody>
                    <a:bodyPr/>
                    <a:lstStyle/>
                    <a:p>
                      <a:pPr algn="ctr"/>
                      <a:r>
                        <a:rPr lang="en-GB" sz="1400" b="1" dirty="0">
                          <a:solidFill>
                            <a:srgbClr val="0070C0"/>
                          </a:solidFill>
                        </a:rPr>
                        <a:t>77</a:t>
                      </a:r>
                    </a:p>
                  </a:txBody>
                  <a:tcPr anchor="ctr"/>
                </a:tc>
                <a:tc>
                  <a:txBody>
                    <a:bodyPr/>
                    <a:lstStyle/>
                    <a:p>
                      <a:pPr algn="ctr"/>
                      <a:r>
                        <a:rPr lang="en-GB" sz="1400" b="1" dirty="0">
                          <a:solidFill>
                            <a:srgbClr val="0070C0"/>
                          </a:solidFill>
                        </a:rPr>
                        <a:t>84.6</a:t>
                      </a:r>
                    </a:p>
                  </a:txBody>
                  <a:tcPr anchor="ctr"/>
                </a:tc>
                <a:tc>
                  <a:txBody>
                    <a:bodyPr/>
                    <a:lstStyle/>
                    <a:p>
                      <a:pPr algn="ctr"/>
                      <a:r>
                        <a:rPr lang="en-GB" sz="1400" b="1" dirty="0">
                          <a:solidFill>
                            <a:srgbClr val="0070C0"/>
                          </a:solidFill>
                        </a:rPr>
                        <a:t>161</a:t>
                      </a:r>
                    </a:p>
                  </a:txBody>
                  <a:tcPr anchor="ctr"/>
                </a:tc>
                <a:tc>
                  <a:txBody>
                    <a:bodyPr/>
                    <a:lstStyle/>
                    <a:p>
                      <a:pPr algn="ctr"/>
                      <a:r>
                        <a:rPr lang="en-GB" sz="1400" b="1" dirty="0">
                          <a:solidFill>
                            <a:srgbClr val="0070C0"/>
                          </a:solidFill>
                        </a:rPr>
                        <a:t>237.5</a:t>
                      </a:r>
                    </a:p>
                  </a:txBody>
                  <a:tcPr anchor="ctr"/>
                </a:tc>
                <a:tc>
                  <a:txBody>
                    <a:bodyPr/>
                    <a:lstStyle/>
                    <a:p>
                      <a:pPr algn="ctr"/>
                      <a:r>
                        <a:rPr lang="en-GB" sz="1400" b="1" dirty="0">
                          <a:solidFill>
                            <a:srgbClr val="0070C0"/>
                          </a:solidFill>
                        </a:rPr>
                        <a:t>210.83</a:t>
                      </a:r>
                    </a:p>
                  </a:txBody>
                  <a:tcPr anchor="ctr"/>
                </a:tc>
                <a:tc>
                  <a:txBody>
                    <a:bodyPr/>
                    <a:lstStyle/>
                    <a:p>
                      <a:pPr algn="ctr"/>
                      <a:r>
                        <a:rPr lang="en-GB" sz="1400" b="1" dirty="0">
                          <a:solidFill>
                            <a:srgbClr val="0070C0"/>
                          </a:solidFill>
                        </a:rPr>
                        <a:t>H</a:t>
                      </a:r>
                    </a:p>
                  </a:txBody>
                  <a:tcPr anchor="ctr"/>
                </a:tc>
                <a:tc>
                  <a:txBody>
                    <a:bodyPr/>
                    <a:lstStyle/>
                    <a:p>
                      <a:pPr algn="ctr"/>
                      <a:endParaRPr lang="en-GB" sz="1400" dirty="0"/>
                    </a:p>
                  </a:txBody>
                  <a:tcPr anchor="ctr"/>
                </a:tc>
                <a:extLst>
                  <a:ext uri="{0D108BD9-81ED-4DB2-BD59-A6C34878D82A}">
                    <a16:rowId xmlns:a16="http://schemas.microsoft.com/office/drawing/2014/main" val="4164324723"/>
                  </a:ext>
                </a:extLst>
              </a:tr>
              <a:tr h="506200">
                <a:tc>
                  <a:txBody>
                    <a:bodyPr/>
                    <a:lstStyle/>
                    <a:p>
                      <a:r>
                        <a:rPr lang="en-GB" sz="1400" dirty="0"/>
                        <a:t>Design of selected Edge and SOL diagnostics for W transition</a:t>
                      </a:r>
                    </a:p>
                  </a:txBody>
                  <a:tcPr anchor="ctr"/>
                </a:tc>
                <a:tc>
                  <a:txBody>
                    <a:bodyPr/>
                    <a:lstStyle/>
                    <a:p>
                      <a:pPr algn="ctr"/>
                      <a:r>
                        <a:rPr lang="en-GB" sz="1400" dirty="0"/>
                        <a:t>48</a:t>
                      </a:r>
                    </a:p>
                  </a:txBody>
                  <a:tcPr anchor="ctr"/>
                </a:tc>
                <a:tc>
                  <a:txBody>
                    <a:bodyPr/>
                    <a:lstStyle/>
                    <a:p>
                      <a:pPr algn="ctr"/>
                      <a:r>
                        <a:rPr lang="en-GB" sz="1400" dirty="0"/>
                        <a:t>205</a:t>
                      </a:r>
                    </a:p>
                  </a:txBody>
                  <a:tcPr anchor="ctr"/>
                </a:tc>
                <a:tc>
                  <a:txBody>
                    <a:bodyPr/>
                    <a:lstStyle/>
                    <a:p>
                      <a:pPr algn="ctr"/>
                      <a:r>
                        <a:rPr lang="en-GB" sz="1400" dirty="0"/>
                        <a:t>226</a:t>
                      </a:r>
                    </a:p>
                  </a:txBody>
                  <a:tcPr anchor="ctr"/>
                </a:tc>
                <a:tc>
                  <a:txBody>
                    <a:bodyPr/>
                    <a:lstStyle/>
                    <a:p>
                      <a:pPr algn="ctr"/>
                      <a:r>
                        <a:rPr lang="en-GB" sz="1400" dirty="0"/>
                        <a:t>-</a:t>
                      </a:r>
                    </a:p>
                  </a:txBody>
                  <a:tcPr anchor="ctr"/>
                </a:tc>
                <a:tc>
                  <a:txBody>
                    <a:bodyPr/>
                    <a:lstStyle/>
                    <a:p>
                      <a:pPr algn="ctr"/>
                      <a:r>
                        <a:rPr lang="en-GB" sz="1400" dirty="0"/>
                        <a:t>205</a:t>
                      </a:r>
                    </a:p>
                  </a:txBody>
                  <a:tcPr anchor="ctr"/>
                </a:tc>
                <a:tc>
                  <a:txBody>
                    <a:bodyPr/>
                    <a:lstStyle/>
                    <a:p>
                      <a:pPr algn="ctr"/>
                      <a:r>
                        <a:rPr lang="en-GB" sz="1400" dirty="0"/>
                        <a:t>226</a:t>
                      </a:r>
                    </a:p>
                  </a:txBody>
                  <a:tcPr anchor="ctr"/>
                </a:tc>
                <a:tc>
                  <a:txBody>
                    <a:bodyPr/>
                    <a:lstStyle/>
                    <a:p>
                      <a:pPr algn="ctr"/>
                      <a:r>
                        <a:rPr lang="en-GB" sz="1400" dirty="0"/>
                        <a:t>H</a:t>
                      </a:r>
                    </a:p>
                  </a:txBody>
                  <a:tcPr anchor="ctr"/>
                </a:tc>
                <a:tc>
                  <a:txBody>
                    <a:bodyPr/>
                    <a:lstStyle/>
                    <a:p>
                      <a:pPr algn="ctr"/>
                      <a:endParaRPr lang="en-GB" sz="1400" dirty="0"/>
                    </a:p>
                  </a:txBody>
                  <a:tcPr anchor="ctr"/>
                </a:tc>
                <a:extLst>
                  <a:ext uri="{0D108BD9-81ED-4DB2-BD59-A6C34878D82A}">
                    <a16:rowId xmlns:a16="http://schemas.microsoft.com/office/drawing/2014/main" val="3103614984"/>
                  </a:ext>
                </a:extLst>
              </a:tr>
              <a:tr h="333827">
                <a:tc>
                  <a:txBody>
                    <a:bodyPr/>
                    <a:lstStyle/>
                    <a:p>
                      <a:r>
                        <a:rPr lang="en-GB" sz="1400" b="1" dirty="0">
                          <a:solidFill>
                            <a:srgbClr val="FF0000"/>
                          </a:solidFill>
                        </a:rPr>
                        <a:t>Total</a:t>
                      </a:r>
                    </a:p>
                  </a:txBody>
                  <a:tcPr anchor="ctr"/>
                </a:tc>
                <a:tc>
                  <a:txBody>
                    <a:bodyPr/>
                    <a:lstStyle/>
                    <a:p>
                      <a:pPr algn="ctr"/>
                      <a:r>
                        <a:rPr lang="en-GB" sz="1400" b="1" dirty="0">
                          <a:solidFill>
                            <a:srgbClr val="FF0000"/>
                          </a:solidFill>
                        </a:rPr>
                        <a:t>93</a:t>
                      </a:r>
                    </a:p>
                  </a:txBody>
                  <a:tcPr anchor="ctr"/>
                </a:tc>
                <a:tc>
                  <a:txBody>
                    <a:bodyPr/>
                    <a:lstStyle/>
                    <a:p>
                      <a:pPr algn="ctr"/>
                      <a:r>
                        <a:rPr lang="en-GB" sz="1400" b="1" dirty="0">
                          <a:solidFill>
                            <a:srgbClr val="FF0000"/>
                          </a:solidFill>
                        </a:rPr>
                        <a:t>397</a:t>
                      </a:r>
                    </a:p>
                  </a:txBody>
                  <a:tcPr anchor="ctr"/>
                </a:tc>
                <a:tc>
                  <a:txBody>
                    <a:bodyPr/>
                    <a:lstStyle/>
                    <a:p>
                      <a:pPr algn="ctr"/>
                      <a:r>
                        <a:rPr lang="en-GB" sz="1400" b="1" dirty="0">
                          <a:solidFill>
                            <a:srgbClr val="FF0000"/>
                          </a:solidFill>
                        </a:rPr>
                        <a:t>473</a:t>
                      </a:r>
                    </a:p>
                  </a:txBody>
                  <a:tcPr anchor="ctr"/>
                </a:tc>
                <a:tc>
                  <a:txBody>
                    <a:bodyPr/>
                    <a:lstStyle/>
                    <a:p>
                      <a:pPr algn="ctr"/>
                      <a:r>
                        <a:rPr lang="en-GB" sz="1400" b="1" dirty="0">
                          <a:solidFill>
                            <a:srgbClr val="FF0000"/>
                          </a:solidFill>
                        </a:rPr>
                        <a:t>401.63</a:t>
                      </a:r>
                    </a:p>
                  </a:txBody>
                  <a:tcPr anchor="ctr"/>
                </a:tc>
                <a:tc>
                  <a:txBody>
                    <a:bodyPr/>
                    <a:lstStyle/>
                    <a:p>
                      <a:pPr algn="ctr"/>
                      <a:r>
                        <a:rPr lang="en-GB" sz="1400" b="1" dirty="0">
                          <a:solidFill>
                            <a:srgbClr val="FF0000"/>
                          </a:solidFill>
                        </a:rPr>
                        <a:t>799</a:t>
                      </a:r>
                    </a:p>
                  </a:txBody>
                  <a:tcPr anchor="ctr"/>
                </a:tc>
                <a:tc>
                  <a:txBody>
                    <a:bodyPr/>
                    <a:lstStyle/>
                    <a:p>
                      <a:pPr algn="ctr"/>
                      <a:r>
                        <a:rPr lang="en-GB" sz="1400" b="1" dirty="0">
                          <a:solidFill>
                            <a:srgbClr val="FF0000"/>
                          </a:solidFill>
                        </a:rPr>
                        <a:t>753</a:t>
                      </a:r>
                    </a:p>
                  </a:txBody>
                  <a:tcPr anchor="ctr"/>
                </a:tc>
                <a:tc>
                  <a:txBody>
                    <a:bodyPr/>
                    <a:lstStyle/>
                    <a:p>
                      <a:pPr algn="ctr"/>
                      <a:endParaRPr lang="en-GB" sz="1400" b="1" dirty="0"/>
                    </a:p>
                  </a:txBody>
                  <a:tcPr anchor="ctr"/>
                </a:tc>
                <a:tc>
                  <a:txBody>
                    <a:bodyPr/>
                    <a:lstStyle/>
                    <a:p>
                      <a:pPr algn="ctr"/>
                      <a:endParaRPr lang="en-GB" sz="1400" b="1" dirty="0"/>
                    </a:p>
                  </a:txBody>
                  <a:tcPr anchor="ctr"/>
                </a:tc>
                <a:extLst>
                  <a:ext uri="{0D108BD9-81ED-4DB2-BD59-A6C34878D82A}">
                    <a16:rowId xmlns:a16="http://schemas.microsoft.com/office/drawing/2014/main" val="647073141"/>
                  </a:ext>
                </a:extLst>
              </a:tr>
            </a:tbl>
          </a:graphicData>
        </a:graphic>
      </p:graphicFrame>
      <p:sp>
        <p:nvSpPr>
          <p:cNvPr id="3" name="TextBox 2">
            <a:extLst>
              <a:ext uri="{FF2B5EF4-FFF2-40B4-BE49-F238E27FC236}">
                <a16:creationId xmlns:a16="http://schemas.microsoft.com/office/drawing/2014/main" id="{C1C26DC8-329E-70F8-2B57-3FBF8B72FB89}"/>
              </a:ext>
            </a:extLst>
          </p:cNvPr>
          <p:cNvSpPr txBox="1"/>
          <p:nvPr/>
        </p:nvSpPr>
        <p:spPr bwMode="auto">
          <a:xfrm>
            <a:off x="101252" y="6208285"/>
            <a:ext cx="11918904" cy="307777"/>
          </a:xfrm>
          <a:prstGeom prst="rect">
            <a:avLst/>
          </a:prstGeom>
          <a:noFill/>
        </p:spPr>
        <p:txBody>
          <a:bodyPr wrap="none" rtlCol="0">
            <a:spAutoFit/>
          </a:bodyPr>
          <a:lstStyle/>
          <a:p>
            <a:r>
              <a:rPr lang="en-US" sz="1400" dirty="0"/>
              <a:t>*Conversion: </a:t>
            </a:r>
            <a:r>
              <a:rPr lang="en-GB" sz="1400" dirty="0">
                <a:highlight>
                  <a:srgbClr val="FFFF00"/>
                </a:highlight>
              </a:rPr>
              <a:t>4.27k€ </a:t>
            </a:r>
            <a:r>
              <a:rPr lang="en-GB" sz="1400" dirty="0"/>
              <a:t>CC/ PM (@average); </a:t>
            </a:r>
            <a:r>
              <a:rPr lang="en-GB" sz="1400" dirty="0">
                <a:highlight>
                  <a:srgbClr val="FFFF00"/>
                </a:highlight>
              </a:rPr>
              <a:t>4.70k€ </a:t>
            </a:r>
            <a:r>
              <a:rPr lang="en-GB" sz="1400" dirty="0"/>
              <a:t>EC/PM; HW/facility CC= 0.5*direct cost; HW/facility EC=0.7*direct cost  </a:t>
            </a:r>
            <a:r>
              <a:rPr lang="en-GB" sz="1400" dirty="0">
                <a:solidFill>
                  <a:srgbClr val="0070C0"/>
                </a:solidFill>
              </a:rPr>
              <a:t>** to be reviewed after SNE assignations</a:t>
            </a:r>
          </a:p>
        </p:txBody>
      </p:sp>
      <p:sp>
        <p:nvSpPr>
          <p:cNvPr id="6" name="Footer Placeholder 5">
            <a:extLst>
              <a:ext uri="{FF2B5EF4-FFF2-40B4-BE49-F238E27FC236}">
                <a16:creationId xmlns:a16="http://schemas.microsoft.com/office/drawing/2014/main" id="{1D758929-86CE-0292-978D-D717664320CA}"/>
              </a:ext>
            </a:extLst>
          </p:cNvPr>
          <p:cNvSpPr>
            <a:spLocks noGrp="1"/>
          </p:cNvSpPr>
          <p:nvPr>
            <p:ph type="ftr" sz="quarter" idx="11"/>
          </p:nvPr>
        </p:nvSpPr>
        <p:spPr>
          <a:xfrm>
            <a:off x="983431" y="6561640"/>
            <a:ext cx="4118487" cy="329614"/>
          </a:xfrm>
        </p:spPr>
        <p:txBody>
          <a:bodyPr/>
          <a:lstStyle/>
          <a:p>
            <a:pPr>
              <a:defRPr/>
            </a:pPr>
            <a:r>
              <a:rPr lang="en-GB" dirty="0" err="1">
                <a:solidFill>
                  <a:prstClr val="white"/>
                </a:solidFill>
              </a:rPr>
              <a:t>C.Sozzi</a:t>
            </a:r>
            <a:r>
              <a:rPr lang="en-GB" dirty="0">
                <a:solidFill>
                  <a:prstClr val="white"/>
                </a:solidFill>
              </a:rPr>
              <a:t> | 2027 Activity priorities | WPSA| 15 June 2026</a:t>
            </a:r>
            <a:endParaRPr lang="en-GB" dirty="0"/>
          </a:p>
        </p:txBody>
      </p:sp>
    </p:spTree>
    <p:extLst>
      <p:ext uri="{BB962C8B-B14F-4D97-AF65-F5344CB8AC3E}">
        <p14:creationId xmlns:p14="http://schemas.microsoft.com/office/powerpoint/2010/main" val="1881152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F1110-9D4A-488C-811F-4BE3E804F5F5}"/>
              </a:ext>
            </a:extLst>
          </p:cNvPr>
          <p:cNvSpPr>
            <a:spLocks noGrp="1"/>
          </p:cNvSpPr>
          <p:nvPr>
            <p:ph type="title"/>
          </p:nvPr>
        </p:nvSpPr>
        <p:spPr/>
        <p:txBody>
          <a:bodyPr/>
          <a:lstStyle/>
          <a:p>
            <a:r>
              <a:rPr lang="en-US" dirty="0"/>
              <a:t>Remarks from TCM-45</a:t>
            </a:r>
          </a:p>
        </p:txBody>
      </p:sp>
      <p:sp>
        <p:nvSpPr>
          <p:cNvPr id="3" name="Content Placeholder 2">
            <a:extLst>
              <a:ext uri="{FF2B5EF4-FFF2-40B4-BE49-F238E27FC236}">
                <a16:creationId xmlns:a16="http://schemas.microsoft.com/office/drawing/2014/main" id="{3F107601-BBD5-40AB-A94B-9DE7052959B6}"/>
              </a:ext>
            </a:extLst>
          </p:cNvPr>
          <p:cNvSpPr>
            <a:spLocks noGrp="1"/>
          </p:cNvSpPr>
          <p:nvPr>
            <p:ph idx="1"/>
          </p:nvPr>
        </p:nvSpPr>
        <p:spPr/>
        <p:txBody>
          <a:bodyPr/>
          <a:lstStyle/>
          <a:p>
            <a:r>
              <a:rPr lang="en-US" dirty="0"/>
              <a:t>CQMS procedure for diagnostics proposal/priority/selection being defined by the IPT management</a:t>
            </a:r>
          </a:p>
          <a:p>
            <a:r>
              <a:rPr lang="en-US" dirty="0"/>
              <a:t>OP4 diagnostics priorities being decided in 2026 (see later)</a:t>
            </a:r>
          </a:p>
          <a:p>
            <a:r>
              <a:rPr lang="en-US" dirty="0"/>
              <a:t>Key scientific points for the W phase:</a:t>
            </a:r>
          </a:p>
          <a:p>
            <a:pPr lvl="1"/>
            <a:r>
              <a:rPr lang="en-US" sz="2400" dirty="0"/>
              <a:t>Evaluation of the screening effect (ions + neutrals) temperature/energy on SOL</a:t>
            </a:r>
          </a:p>
          <a:p>
            <a:pPr lvl="1"/>
            <a:r>
              <a:rPr lang="en-US" sz="2400" dirty="0"/>
              <a:t>Net versus gross erosion</a:t>
            </a:r>
          </a:p>
          <a:p>
            <a:r>
              <a:rPr lang="en-US" dirty="0"/>
              <a:t>Heating systems combination and port allocation plays a role in the process of decision</a:t>
            </a:r>
          </a:p>
        </p:txBody>
      </p:sp>
      <p:sp>
        <p:nvSpPr>
          <p:cNvPr id="4" name="Footer Placeholder 3">
            <a:extLst>
              <a:ext uri="{FF2B5EF4-FFF2-40B4-BE49-F238E27FC236}">
                <a16:creationId xmlns:a16="http://schemas.microsoft.com/office/drawing/2014/main" id="{3A692C4D-468C-409B-966B-401428564955}"/>
              </a:ext>
            </a:extLst>
          </p:cNvPr>
          <p:cNvSpPr>
            <a:spLocks noGrp="1"/>
          </p:cNvSpPr>
          <p:nvPr>
            <p:ph type="ftr" sz="quarter" idx="11"/>
          </p:nvPr>
        </p:nvSpPr>
        <p:spPr/>
        <p:txBody>
          <a:bodyPr/>
          <a:lstStyle/>
          <a:p>
            <a:r>
              <a:rPr lang="en-US">
                <a:solidFill>
                  <a:prstClr val="white"/>
                </a:solidFill>
              </a:rPr>
              <a:t>C.Sozzi | 2027 Activity priorities | WPSA| 15 June 2026</a:t>
            </a:r>
            <a:endParaRPr lang="en-GB">
              <a:solidFill>
                <a:prstClr val="white"/>
              </a:solidFill>
            </a:endParaRPr>
          </a:p>
        </p:txBody>
      </p:sp>
      <p:sp>
        <p:nvSpPr>
          <p:cNvPr id="5" name="Slide Number Placeholder 4">
            <a:extLst>
              <a:ext uri="{FF2B5EF4-FFF2-40B4-BE49-F238E27FC236}">
                <a16:creationId xmlns:a16="http://schemas.microsoft.com/office/drawing/2014/main" id="{8FE99717-77C3-422C-A06F-6156DA976BB3}"/>
              </a:ext>
            </a:extLst>
          </p:cNvPr>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a:solidFill>
                <a:prstClr val="white"/>
              </a:solidFill>
            </a:endParaRPr>
          </a:p>
        </p:txBody>
      </p:sp>
    </p:spTree>
    <p:extLst>
      <p:ext uri="{BB962C8B-B14F-4D97-AF65-F5344CB8AC3E}">
        <p14:creationId xmlns:p14="http://schemas.microsoft.com/office/powerpoint/2010/main" val="2991115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461A6-64CD-622F-6A35-432368DAB6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47616C0-BB3E-78DF-61E7-80CCE01C9457}"/>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CE9BB5C6-9920-842A-4C09-FB85E84DB883}"/>
              </a:ext>
            </a:extLst>
          </p:cNvPr>
          <p:cNvSpPr>
            <a:spLocks noGrp="1"/>
          </p:cNvSpPr>
          <p:nvPr>
            <p:ph type="ftr" sz="quarter" idx="11"/>
          </p:nvPr>
        </p:nvSpPr>
        <p:spPr/>
        <p:txBody>
          <a:bodyPr/>
          <a:lstStyle/>
          <a:p>
            <a:pPr>
              <a:defRPr/>
            </a:pPr>
            <a:r>
              <a:rPr lang="en-GB">
                <a:solidFill>
                  <a:prstClr val="white"/>
                </a:solidFill>
              </a:rPr>
              <a:t>C.Sozzi | 2027 Activity priorities | WPSA| 15 June 2026</a:t>
            </a:r>
            <a:endParaRPr lang="en-GB" dirty="0"/>
          </a:p>
        </p:txBody>
      </p:sp>
      <p:sp>
        <p:nvSpPr>
          <p:cNvPr id="5" name="Slide Number Placeholder 4">
            <a:extLst>
              <a:ext uri="{FF2B5EF4-FFF2-40B4-BE49-F238E27FC236}">
                <a16:creationId xmlns:a16="http://schemas.microsoft.com/office/drawing/2014/main" id="{87C307D6-4743-FB7B-005D-FFEA04C94FE6}"/>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9</a:t>
            </a:fld>
            <a:endParaRPr lang="en-GB">
              <a:solidFill>
                <a:prstClr val="white"/>
              </a:solidFill>
            </a:endParaRPr>
          </a:p>
        </p:txBody>
      </p:sp>
    </p:spTree>
    <p:extLst>
      <p:ext uri="{BB962C8B-B14F-4D97-AF65-F5344CB8AC3E}">
        <p14:creationId xmlns:p14="http://schemas.microsoft.com/office/powerpoint/2010/main" val="2178489774"/>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http://schemas.microsoft.com/office/2006/metadata/properties"/>
    <ds:schemaRef ds:uri="http://schemas.microsoft.com/office/2006/documentManagement/types"/>
    <ds:schemaRef ds:uri="http://schemas.microsoft.com/office/infopath/2007/PartnerControls"/>
    <ds:schemaRef ds:uri="b53d22ac-c5f4-4fd4-87cb-ecc4cbf8be81"/>
    <ds:schemaRef ds:uri="http://purl.org/dc/terms/"/>
    <ds:schemaRef ds:uri="http://purl.org/dc/elements/1.1/"/>
    <ds:schemaRef ds:uri="http://schemas.openxmlformats.org/package/2006/metadata/core-properties"/>
    <ds:schemaRef ds:uri="cd15d025-301c-4597-a270-3bad90881f44"/>
    <ds:schemaRef ds:uri="http://www.w3.org/XML/1998/namespace"/>
    <ds:schemaRef ds:uri="http://purl.org/dc/dcmitype/"/>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2243</Words>
  <Application>Microsoft Office PowerPoint</Application>
  <PresentationFormat>Widescreen</PresentationFormat>
  <Paragraphs>595</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Aptos Narrow</vt:lpstr>
      <vt:lpstr>Arial</vt:lpstr>
      <vt:lpstr>Calibri</vt:lpstr>
      <vt:lpstr>Courier New</vt:lpstr>
      <vt:lpstr>Symbol</vt:lpstr>
      <vt:lpstr>Times New Roman</vt:lpstr>
      <vt:lpstr>EUROfusion.1line_5_3_2019</vt:lpstr>
      <vt:lpstr>2027 Activity priorities WPSA: Relative internal WP priorities of various diagnostics activities</vt:lpstr>
      <vt:lpstr>Presently ongoing development</vt:lpstr>
      <vt:lpstr>Proposals for Edge &amp; SOL diagnostics (WPSA call in 2025)</vt:lpstr>
      <vt:lpstr>Objectives in 2027</vt:lpstr>
      <vt:lpstr>Boundary conditions</vt:lpstr>
      <vt:lpstr>Present 2026-2027 plan (resources) – in 2027 scientific keep-in touch only)</vt:lpstr>
      <vt:lpstr>WPSA - 2027 budget requests and priorities (under revision, May 2026)</vt:lpstr>
      <vt:lpstr>Remarks from TCM-45</vt:lpstr>
      <vt:lpstr>PowerPoint Presentation</vt:lpstr>
      <vt:lpstr>WPSA mission budget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SOZZI Carlo</cp:lastModifiedBy>
  <cp:revision>326</cp:revision>
  <dcterms:created xsi:type="dcterms:W3CDTF">2024-01-17T07:39:52Z</dcterms:created>
  <dcterms:modified xsi:type="dcterms:W3CDTF">2026-06-15T07:43:09Z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