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187" r:id="rId5"/>
    <p:sldId id="2186"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C8EECD-B645-444C-B3BC-543FD9413EAC}" v="12" dt="2026-06-15T16:46:41.9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3"/>
    <p:restoredTop sz="96018"/>
  </p:normalViewPr>
  <p:slideViewPr>
    <p:cSldViewPr snapToGrid="0">
      <p:cViewPr>
        <p:scale>
          <a:sx n="96" d="100"/>
          <a:sy n="96" d="100"/>
        </p:scale>
        <p:origin x="324" y="714"/>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ZZI Carlo" userId="7afb9819-80e0-4104-aeac-525ba7aaeaad" providerId="ADAL" clId="{63FB08BC-8875-49A7-AA33-9592CEF7E194}"/>
    <pc:docChg chg="undo custSel modSld">
      <pc:chgData name="SOZZI Carlo" userId="7afb9819-80e0-4104-aeac-525ba7aaeaad" providerId="ADAL" clId="{63FB08BC-8875-49A7-AA33-9592CEF7E194}" dt="2026-06-15T17:01:40.702" v="1327" actId="20577"/>
      <pc:docMkLst>
        <pc:docMk/>
      </pc:docMkLst>
      <pc:sldChg chg="delSp modSp mod">
        <pc:chgData name="SOZZI Carlo" userId="7afb9819-80e0-4104-aeac-525ba7aaeaad" providerId="ADAL" clId="{63FB08BC-8875-49A7-AA33-9592CEF7E194}" dt="2026-06-15T17:01:40.702" v="1327" actId="20577"/>
        <pc:sldMkLst>
          <pc:docMk/>
          <pc:sldMk cId="1881152863" sldId="285"/>
        </pc:sldMkLst>
        <pc:spChg chg="mod">
          <ac:chgData name="SOZZI Carlo" userId="7afb9819-80e0-4104-aeac-525ba7aaeaad" providerId="ADAL" clId="{63FB08BC-8875-49A7-AA33-9592CEF7E194}" dt="2026-06-15T15:45:40.321" v="608" actId="1076"/>
          <ac:spMkLst>
            <pc:docMk/>
            <pc:sldMk cId="1881152863" sldId="285"/>
            <ac:spMk id="2" creationId="{7657E570-2950-7FDB-7B7F-72B0DE3E37C6}"/>
          </ac:spMkLst>
        </pc:spChg>
        <pc:spChg chg="del mod">
          <ac:chgData name="SOZZI Carlo" userId="7afb9819-80e0-4104-aeac-525ba7aaeaad" providerId="ADAL" clId="{63FB08BC-8875-49A7-AA33-9592CEF7E194}" dt="2026-06-15T15:33:16.560" v="480" actId="478"/>
          <ac:spMkLst>
            <pc:docMk/>
            <pc:sldMk cId="1881152863" sldId="285"/>
            <ac:spMk id="3" creationId="{C1C26DC8-329E-70F8-2B57-3FBF8B72FB89}"/>
          </ac:spMkLst>
        </pc:spChg>
        <pc:spChg chg="mod">
          <ac:chgData name="SOZZI Carlo" userId="7afb9819-80e0-4104-aeac-525ba7aaeaad" providerId="ADAL" clId="{63FB08BC-8875-49A7-AA33-9592CEF7E194}" dt="2026-06-15T08:44:05.493" v="12" actId="20577"/>
          <ac:spMkLst>
            <pc:docMk/>
            <pc:sldMk cId="1881152863" sldId="285"/>
            <ac:spMk id="6" creationId="{1D758929-86CE-0292-978D-D717664320CA}"/>
          </ac:spMkLst>
        </pc:spChg>
        <pc:graphicFrameChg chg="mod modGraphic">
          <ac:chgData name="SOZZI Carlo" userId="7afb9819-80e0-4104-aeac-525ba7aaeaad" providerId="ADAL" clId="{63FB08BC-8875-49A7-AA33-9592CEF7E194}" dt="2026-06-15T17:01:40.702" v="1327" actId="20577"/>
          <ac:graphicFrameMkLst>
            <pc:docMk/>
            <pc:sldMk cId="1881152863" sldId="285"/>
            <ac:graphicFrameMk id="4" creationId="{856A7DAA-33A5-DEE3-080C-71BA592FDAAF}"/>
          </ac:graphicFrameMkLst>
        </pc:graphicFrameChg>
      </pc:sldChg>
      <pc:sldChg chg="addSp modSp mod">
        <pc:chgData name="SOZZI Carlo" userId="7afb9819-80e0-4104-aeac-525ba7aaeaad" providerId="ADAL" clId="{63FB08BC-8875-49A7-AA33-9592CEF7E194}" dt="2026-06-15T17:00:32.728" v="1324" actId="20577"/>
        <pc:sldMkLst>
          <pc:docMk/>
          <pc:sldMk cId="2178489774" sldId="2186"/>
        </pc:sldMkLst>
        <pc:spChg chg="mod">
          <ac:chgData name="SOZZI Carlo" userId="7afb9819-80e0-4104-aeac-525ba7aaeaad" providerId="ADAL" clId="{63FB08BC-8875-49A7-AA33-9592CEF7E194}" dt="2026-06-15T17:00:32.728" v="1324" actId="20577"/>
          <ac:spMkLst>
            <pc:docMk/>
            <pc:sldMk cId="2178489774" sldId="2186"/>
            <ac:spMk id="2" creationId="{29E461A6-64CD-622F-6A35-432368DAB609}"/>
          </ac:spMkLst>
        </pc:spChg>
        <pc:spChg chg="mod">
          <ac:chgData name="SOZZI Carlo" userId="7afb9819-80e0-4104-aeac-525ba7aaeaad" providerId="ADAL" clId="{63FB08BC-8875-49A7-AA33-9592CEF7E194}" dt="2026-06-15T17:00:19.555" v="1317" actId="5793"/>
          <ac:spMkLst>
            <pc:docMk/>
            <pc:sldMk cId="2178489774" sldId="2186"/>
            <ac:spMk id="3" creationId="{447616C0-BB3E-78DF-61E7-80CCE01C9457}"/>
          </ac:spMkLst>
        </pc:spChg>
        <pc:graphicFrameChg chg="add mod">
          <ac:chgData name="SOZZI Carlo" userId="7afb9819-80e0-4104-aeac-525ba7aaeaad" providerId="ADAL" clId="{63FB08BC-8875-49A7-AA33-9592CEF7E194}" dt="2026-06-15T15:49:41.955" v="661"/>
          <ac:graphicFrameMkLst>
            <pc:docMk/>
            <pc:sldMk cId="2178489774" sldId="2186"/>
            <ac:graphicFrameMk id="6" creationId="{22836BDB-6324-0E6C-4EFD-BD3239223F9C}"/>
          </ac:graphicFrameMkLst>
        </pc:graphicFrameChg>
      </pc:sldChg>
    </pc:docChg>
  </pc:docChgLst>
  <pc:docChgLst>
    <pc:chgData name="SOZZI Carlo" userId="7afb9819-80e0-4104-aeac-525ba7aaeaad" providerId="ADAL" clId="{846C40B3-DA7D-427B-A457-5F42E16782D7}"/>
    <pc:docChg chg="undo redo custSel addSld delSld modSld">
      <pc:chgData name="SOZZI Carlo" userId="7afb9819-80e0-4104-aeac-525ba7aaeaad" providerId="ADAL" clId="{846C40B3-DA7D-427B-A457-5F42E16782D7}" dt="2026-06-16T00:33:43.128" v="473" actId="47"/>
      <pc:docMkLst>
        <pc:docMk/>
      </pc:docMkLst>
      <pc:sldChg chg="del">
        <pc:chgData name="SOZZI Carlo" userId="7afb9819-80e0-4104-aeac-525ba7aaeaad" providerId="ADAL" clId="{846C40B3-DA7D-427B-A457-5F42E16782D7}" dt="2026-06-16T00:30:57.182" v="469" actId="47"/>
        <pc:sldMkLst>
          <pc:docMk/>
          <pc:sldMk cId="1881152863" sldId="285"/>
        </pc:sldMkLst>
      </pc:sldChg>
      <pc:sldChg chg="modSp mod">
        <pc:chgData name="SOZZI Carlo" userId="7afb9819-80e0-4104-aeac-525ba7aaeaad" providerId="ADAL" clId="{846C40B3-DA7D-427B-A457-5F42E16782D7}" dt="2026-06-16T00:29:40.582" v="466" actId="20577"/>
        <pc:sldMkLst>
          <pc:docMk/>
          <pc:sldMk cId="2178489774" sldId="2186"/>
        </pc:sldMkLst>
        <pc:spChg chg="mod">
          <ac:chgData name="SOZZI Carlo" userId="7afb9819-80e0-4104-aeac-525ba7aaeaad" providerId="ADAL" clId="{846C40B3-DA7D-427B-A457-5F42E16782D7}" dt="2026-06-16T00:29:40.582" v="466" actId="20577"/>
          <ac:spMkLst>
            <pc:docMk/>
            <pc:sldMk cId="2178489774" sldId="2186"/>
            <ac:spMk id="3" creationId="{447616C0-BB3E-78DF-61E7-80CCE01C9457}"/>
          </ac:spMkLst>
        </pc:spChg>
      </pc:sldChg>
      <pc:sldChg chg="addSp delSp modSp new add del mod">
        <pc:chgData name="SOZZI Carlo" userId="7afb9819-80e0-4104-aeac-525ba7aaeaad" providerId="ADAL" clId="{846C40B3-DA7D-427B-A457-5F42E16782D7}" dt="2026-06-16T00:33:43.128" v="473" actId="47"/>
        <pc:sldMkLst>
          <pc:docMk/>
          <pc:sldMk cId="3115516170" sldId="2187"/>
        </pc:sldMkLst>
        <pc:spChg chg="mod">
          <ac:chgData name="SOZZI Carlo" userId="7afb9819-80e0-4104-aeac-525ba7aaeaad" providerId="ADAL" clId="{846C40B3-DA7D-427B-A457-5F42E16782D7}" dt="2026-06-16T00:23:37.699" v="188" actId="14100"/>
          <ac:spMkLst>
            <pc:docMk/>
            <pc:sldMk cId="3115516170" sldId="2187"/>
            <ac:spMk id="2" creationId="{072A044E-ABAE-4980-BD39-25E2F85D003E}"/>
          </ac:spMkLst>
        </pc:spChg>
        <pc:spChg chg="del">
          <ac:chgData name="SOZZI Carlo" userId="7afb9819-80e0-4104-aeac-525ba7aaeaad" providerId="ADAL" clId="{846C40B3-DA7D-427B-A457-5F42E16782D7}" dt="2026-06-15T23:56:22.375" v="1"/>
          <ac:spMkLst>
            <pc:docMk/>
            <pc:sldMk cId="3115516170" sldId="2187"/>
            <ac:spMk id="3" creationId="{D7E1F065-6A0B-41A1-B5E0-478DC6A9B928}"/>
          </ac:spMkLst>
        </pc:spChg>
        <pc:graphicFrameChg chg="add mod modGraphic">
          <ac:chgData name="SOZZI Carlo" userId="7afb9819-80e0-4104-aeac-525ba7aaeaad" providerId="ADAL" clId="{846C40B3-DA7D-427B-A457-5F42E16782D7}" dt="2026-06-16T00:30:11.304" v="468" actId="207"/>
          <ac:graphicFrameMkLst>
            <pc:docMk/>
            <pc:sldMk cId="3115516170" sldId="2187"/>
            <ac:graphicFrameMk id="6" creationId="{33FFF389-BA6A-4FE6-90CA-A3C11EBC71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16/06/2026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4118487" cy="329614"/>
          </a:xfrm>
          <a:prstGeom prst="rect">
            <a:avLst/>
          </a:prstGeom>
        </p:spPr>
        <p:txBody>
          <a:bodyPr anchor="t"/>
          <a:lstStyle>
            <a:lvl1pPr>
              <a:defRPr sz="1200">
                <a:solidFill>
                  <a:schemeClr val="bg1"/>
                </a:solidFill>
              </a:defRPr>
            </a:lvl1pPr>
          </a:lstStyle>
          <a:p>
            <a:pPr>
              <a:defRPr/>
            </a:pPr>
            <a:r>
              <a:rPr lang="en-GB">
                <a:solidFill>
                  <a:prstClr val="white"/>
                </a:solidFill>
              </a:rPr>
              <a:t>C.Sozzi | 2027 Activity priorities | WPSA| 15 June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C.Sozzi | 2027 Activity priorities | WPSA| 15 June 2026</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C.Sozzi | 2027 Activity priorities | WPSA| 15 June 2026</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A044E-ABAE-4980-BD39-25E2F85D003E}"/>
              </a:ext>
            </a:extLst>
          </p:cNvPr>
          <p:cNvSpPr>
            <a:spLocks noGrp="1"/>
          </p:cNvSpPr>
          <p:nvPr>
            <p:ph type="title"/>
          </p:nvPr>
        </p:nvSpPr>
        <p:spPr>
          <a:xfrm>
            <a:off x="983431" y="192515"/>
            <a:ext cx="11510055" cy="457200"/>
          </a:xfrm>
        </p:spPr>
        <p:txBody>
          <a:bodyPr/>
          <a:lstStyle/>
          <a:p>
            <a:r>
              <a:rPr lang="en-GB" sz="2400" dirty="0"/>
              <a:t>WPSA - 2027 additional budget requests and priorities </a:t>
            </a:r>
            <a:r>
              <a:rPr lang="en-GB" sz="2400" dirty="0">
                <a:solidFill>
                  <a:srgbClr val="FF0000"/>
                </a:solidFill>
              </a:rPr>
              <a:t>(June 2026)</a:t>
            </a:r>
            <a:endParaRPr lang="en-US" sz="2400" dirty="0"/>
          </a:p>
        </p:txBody>
      </p:sp>
      <p:graphicFrame>
        <p:nvGraphicFramePr>
          <p:cNvPr id="6" name="Content Placeholder 5">
            <a:extLst>
              <a:ext uri="{FF2B5EF4-FFF2-40B4-BE49-F238E27FC236}">
                <a16:creationId xmlns:a16="http://schemas.microsoft.com/office/drawing/2014/main" id="{33FFF389-BA6A-4FE6-90CA-A3C11EBC7154}"/>
              </a:ext>
            </a:extLst>
          </p:cNvPr>
          <p:cNvGraphicFramePr>
            <a:graphicFrameLocks noGrp="1"/>
          </p:cNvGraphicFramePr>
          <p:nvPr>
            <p:ph idx="1"/>
            <p:extLst>
              <p:ext uri="{D42A27DB-BD31-4B8C-83A1-F6EECF244321}">
                <p14:modId xmlns:p14="http://schemas.microsoft.com/office/powerpoint/2010/main" val="1420282255"/>
              </p:ext>
            </p:extLst>
          </p:nvPr>
        </p:nvGraphicFramePr>
        <p:xfrm>
          <a:off x="128381" y="634855"/>
          <a:ext cx="11935238" cy="5935776"/>
        </p:xfrm>
        <a:graphic>
          <a:graphicData uri="http://schemas.openxmlformats.org/drawingml/2006/table">
            <a:tbl>
              <a:tblPr>
                <a:tableStyleId>{5C22544A-7EE6-4342-B048-85BDC9FD1C3A}</a:tableStyleId>
              </a:tblPr>
              <a:tblGrid>
                <a:gridCol w="3067944">
                  <a:extLst>
                    <a:ext uri="{9D8B030D-6E8A-4147-A177-3AD203B41FA5}">
                      <a16:colId xmlns:a16="http://schemas.microsoft.com/office/drawing/2014/main" val="2683826255"/>
                    </a:ext>
                  </a:extLst>
                </a:gridCol>
                <a:gridCol w="999419">
                  <a:extLst>
                    <a:ext uri="{9D8B030D-6E8A-4147-A177-3AD203B41FA5}">
                      <a16:colId xmlns:a16="http://schemas.microsoft.com/office/drawing/2014/main" val="2229072287"/>
                    </a:ext>
                  </a:extLst>
                </a:gridCol>
                <a:gridCol w="1335958">
                  <a:extLst>
                    <a:ext uri="{9D8B030D-6E8A-4147-A177-3AD203B41FA5}">
                      <a16:colId xmlns:a16="http://schemas.microsoft.com/office/drawing/2014/main" val="977518041"/>
                    </a:ext>
                  </a:extLst>
                </a:gridCol>
                <a:gridCol w="1366552">
                  <a:extLst>
                    <a:ext uri="{9D8B030D-6E8A-4147-A177-3AD203B41FA5}">
                      <a16:colId xmlns:a16="http://schemas.microsoft.com/office/drawing/2014/main" val="3980480664"/>
                    </a:ext>
                  </a:extLst>
                </a:gridCol>
                <a:gridCol w="896849">
                  <a:extLst>
                    <a:ext uri="{9D8B030D-6E8A-4147-A177-3AD203B41FA5}">
                      <a16:colId xmlns:a16="http://schemas.microsoft.com/office/drawing/2014/main" val="1795752737"/>
                    </a:ext>
                  </a:extLst>
                </a:gridCol>
                <a:gridCol w="1101401">
                  <a:extLst>
                    <a:ext uri="{9D8B030D-6E8A-4147-A177-3AD203B41FA5}">
                      <a16:colId xmlns:a16="http://schemas.microsoft.com/office/drawing/2014/main" val="2196210291"/>
                    </a:ext>
                  </a:extLst>
                </a:gridCol>
                <a:gridCol w="1288620">
                  <a:extLst>
                    <a:ext uri="{9D8B030D-6E8A-4147-A177-3AD203B41FA5}">
                      <a16:colId xmlns:a16="http://schemas.microsoft.com/office/drawing/2014/main" val="903231891"/>
                    </a:ext>
                  </a:extLst>
                </a:gridCol>
                <a:gridCol w="1113182">
                  <a:extLst>
                    <a:ext uri="{9D8B030D-6E8A-4147-A177-3AD203B41FA5}">
                      <a16:colId xmlns:a16="http://schemas.microsoft.com/office/drawing/2014/main" val="1025286415"/>
                    </a:ext>
                  </a:extLst>
                </a:gridCol>
                <a:gridCol w="765313">
                  <a:extLst>
                    <a:ext uri="{9D8B030D-6E8A-4147-A177-3AD203B41FA5}">
                      <a16:colId xmlns:a16="http://schemas.microsoft.com/office/drawing/2014/main" val="4273724298"/>
                    </a:ext>
                  </a:extLst>
                </a:gridCol>
              </a:tblGrid>
              <a:tr h="725554">
                <a:tc>
                  <a:txBody>
                    <a:bodyPr/>
                    <a:lstStyle/>
                    <a:p>
                      <a:pPr algn="ctr"/>
                      <a:r>
                        <a:rPr lang="en-US" sz="1400" b="1" dirty="0">
                          <a:solidFill>
                            <a:schemeClr val="bg1"/>
                          </a:solidFill>
                        </a:rPr>
                        <a:t>Topic</a:t>
                      </a:r>
                      <a:endParaRPr lang="en-GB" sz="1400" b="1" dirty="0">
                        <a:solidFill>
                          <a:schemeClr val="bg1"/>
                        </a:solidFill>
                      </a:endParaRP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b="1" dirty="0">
                          <a:solidFill>
                            <a:schemeClr val="bg1"/>
                          </a:solidFill>
                        </a:rPr>
                        <a:t>Required resources </a:t>
                      </a:r>
                    </a:p>
                    <a:p>
                      <a:pPr algn="ctr"/>
                      <a:r>
                        <a:rPr lang="en-US" sz="1400" b="1" dirty="0">
                          <a:solidFill>
                            <a:schemeClr val="bg1"/>
                          </a:solidFill>
                        </a:rPr>
                        <a:t>(PMs)</a:t>
                      </a: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b="1" dirty="0">
                          <a:solidFill>
                            <a:schemeClr val="bg1"/>
                          </a:solidFill>
                        </a:rPr>
                        <a:t>Associated CC budget* [k€]</a:t>
                      </a: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lvl="0" indent="0" algn="ctr" defTabSz="685800" eaLnBrk="1" fontAlgn="auto" latinLnBrk="0" hangingPunct="1">
                        <a:lnSpc>
                          <a:spcPct val="100000"/>
                        </a:lnSpc>
                        <a:spcBef>
                          <a:spcPts val="0"/>
                        </a:spcBef>
                        <a:spcAft>
                          <a:spcPts val="0"/>
                        </a:spcAft>
                        <a:buClrTx/>
                        <a:buSzTx/>
                        <a:buFontTx/>
                        <a:buNone/>
                        <a:tabLst/>
                        <a:defRPr/>
                      </a:pPr>
                      <a:r>
                        <a:rPr lang="en-US" sz="1400" b="1" dirty="0">
                          <a:solidFill>
                            <a:schemeClr val="bg1"/>
                          </a:solidFill>
                        </a:rPr>
                        <a:t>Associated EC budget* [k€]</a:t>
                      </a: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b="1" dirty="0">
                          <a:solidFill>
                            <a:schemeClr val="bg1"/>
                          </a:solidFill>
                        </a:rPr>
                        <a:t>Mission JA (CC)</a:t>
                      </a: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b="1" dirty="0">
                          <a:solidFill>
                            <a:schemeClr val="bg1"/>
                          </a:solidFill>
                        </a:rPr>
                        <a:t>Associated CC budget* [k€] </a:t>
                      </a:r>
                    </a:p>
                    <a:p>
                      <a:pPr algn="ctr"/>
                      <a:r>
                        <a:rPr lang="en-US" sz="1400" b="1" dirty="0" err="1">
                          <a:solidFill>
                            <a:schemeClr val="bg1"/>
                          </a:solidFill>
                        </a:rPr>
                        <a:t>incl.mission</a:t>
                      </a:r>
                      <a:endParaRPr lang="en-GB" sz="1400" b="1" dirty="0">
                        <a:solidFill>
                          <a:schemeClr val="bg1"/>
                        </a:solidFill>
                      </a:endParaRP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b="1" dirty="0">
                          <a:solidFill>
                            <a:schemeClr val="bg1"/>
                          </a:solidFill>
                        </a:rPr>
                        <a:t>Associated EC budget* [k€]</a:t>
                      </a:r>
                    </a:p>
                    <a:p>
                      <a:pPr marL="0" marR="0" lvl="0" indent="0" algn="ctr" defTabSz="685800" eaLnBrk="1" fontAlgn="auto" latinLnBrk="0" hangingPunct="1">
                        <a:lnSpc>
                          <a:spcPct val="100000"/>
                        </a:lnSpc>
                        <a:spcBef>
                          <a:spcPts val="0"/>
                        </a:spcBef>
                        <a:spcAft>
                          <a:spcPts val="0"/>
                        </a:spcAft>
                        <a:buClrTx/>
                        <a:buSzTx/>
                        <a:buFontTx/>
                        <a:buNone/>
                        <a:tabLst/>
                        <a:defRPr/>
                      </a:pPr>
                      <a:r>
                        <a:rPr lang="en-US" sz="1400" b="1" dirty="0" err="1">
                          <a:solidFill>
                            <a:schemeClr val="bg1"/>
                          </a:solidFill>
                        </a:rPr>
                        <a:t>incl.mission</a:t>
                      </a:r>
                      <a:endParaRPr lang="en-GB" sz="1400" b="1" dirty="0">
                        <a:solidFill>
                          <a:schemeClr val="bg1"/>
                        </a:solidFill>
                      </a:endParaRP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b="1" dirty="0">
                          <a:solidFill>
                            <a:schemeClr val="bg1"/>
                          </a:solidFill>
                        </a:rPr>
                        <a:t>WP priority (Low, Medium, High)</a:t>
                      </a:r>
                      <a:endParaRPr lang="en-GB" sz="1400" b="1" dirty="0">
                        <a:solidFill>
                          <a:schemeClr val="bg1"/>
                        </a:solidFill>
                      </a:endParaRPr>
                    </a:p>
                  </a:txBody>
                  <a:tcPr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n-US" sz="1400" b="1" dirty="0">
                          <a:solidFill>
                            <a:srgbClr val="FF0000"/>
                          </a:solidFill>
                        </a:rPr>
                        <a:t>PSD priority </a:t>
                      </a:r>
                    </a:p>
                    <a:p>
                      <a:pPr algn="ctr"/>
                      <a:r>
                        <a:rPr lang="en-US" sz="1400" b="1" dirty="0">
                          <a:solidFill>
                            <a:srgbClr val="FF0000"/>
                          </a:solidFill>
                        </a:rPr>
                        <a:t>TBD</a:t>
                      </a:r>
                      <a:endParaRPr lang="en-GB" sz="1400" b="1" dirty="0">
                        <a:solidFill>
                          <a:srgbClr val="FF0000"/>
                        </a:solidFill>
                      </a:endParaRPr>
                    </a:p>
                  </a:txBody>
                  <a:tcPr anchor="ctr">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3309659764"/>
                  </a:ext>
                </a:extLst>
              </a:tr>
              <a:tr h="28732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Support for diagnostics operation (EDICAM)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25.62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28.2</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35.7</a:t>
                      </a:r>
                      <a:endParaRPr lang="en-US" sz="1400" b="0"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61.32</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56.25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39277830"/>
                  </a:ext>
                </a:extLst>
              </a:tr>
              <a:tr h="308113">
                <a:tc>
                  <a:txBody>
                    <a:bodyPr/>
                    <a:lstStyle/>
                    <a:p>
                      <a:r>
                        <a:rPr lang="en-GB" sz="1400" dirty="0"/>
                        <a:t>Support for diagnostics operation (</a:t>
                      </a:r>
                      <a:r>
                        <a:rPr lang="en-GB" sz="1400" dirty="0" err="1"/>
                        <a:t>EdgeTS</a:t>
                      </a:r>
                      <a:r>
                        <a:rPr lang="en-GB" sz="1400" dirty="0"/>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25.62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28.2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35.7</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61.32</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56.25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0115330"/>
                  </a:ext>
                </a:extLst>
              </a:tr>
              <a:tr h="34766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Support for diagnostics operation (</a:t>
                      </a:r>
                      <a:r>
                        <a:rPr lang="en-GB" sz="1400" dirty="0" err="1"/>
                        <a:t>DivVUV</a:t>
                      </a:r>
                      <a:r>
                        <a:rPr lang="en-GB" sz="1400" dirty="0"/>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25.62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28.2</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35.7</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61.32</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56.25</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871499"/>
                  </a:ext>
                </a:extLst>
              </a:tr>
              <a:tr h="347660">
                <a:tc>
                  <a:txBody>
                    <a:bodyPr/>
                    <a:lstStyle/>
                    <a:p>
                      <a:r>
                        <a:rPr lang="en-GB" sz="1400" dirty="0"/>
                        <a:t>Support for subsystem operation (MGI)</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4</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17.08</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18.8</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26.775</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43.855</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39.8375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3200337"/>
                  </a:ext>
                </a:extLst>
              </a:tr>
              <a:tr h="497376">
                <a:tc>
                  <a:txBody>
                    <a:bodyPr/>
                    <a:lstStyle/>
                    <a:p>
                      <a:r>
                        <a:rPr lang="en-GB" sz="1400" dirty="0"/>
                        <a:t>Installation &amp; commissioning of Tangential Phase Contrast Imaging (TPCI)</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25.62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28.2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35.7</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61.32</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56.25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5764931"/>
                  </a:ext>
                </a:extLst>
              </a:tr>
              <a:tr h="447261">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Installation &amp; commissioning of Fast Ion Losses Detector (FILD)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25.62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28.2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35.7</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61.32</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56.25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2435391"/>
                  </a:ext>
                </a:extLst>
              </a:tr>
              <a:tr h="437321">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Installation &amp; commissioning of Gamma Rays Spectrometer (GRS)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25.62</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28.2</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35.7</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61.32</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56.25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3332125"/>
                  </a:ext>
                </a:extLst>
              </a:tr>
              <a:tr h="526774">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Installation &amp; commissioning of Runaway Electron Monitor (REM)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21.35</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23.5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35.7</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57.05</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51.55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5710623"/>
                  </a:ext>
                </a:extLst>
              </a:tr>
              <a:tr h="347660">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GB" sz="1400" dirty="0"/>
                        <a:t>Development of Pellet Launching System (PLS)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5</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21.35</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23.5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8.925</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30.275</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30.5125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892469"/>
                  </a:ext>
                </a:extLst>
              </a:tr>
              <a:tr h="330394">
                <a:tc>
                  <a:txBody>
                    <a:bodyPr/>
                    <a:lstStyle/>
                    <a:p>
                      <a:pPr algn="l" fontAlgn="b"/>
                      <a:r>
                        <a:rPr lang="en-US" sz="1400" b="0" i="0" u="none" strike="noStrike" dirty="0">
                          <a:solidFill>
                            <a:schemeClr val="tx1"/>
                          </a:solidFill>
                          <a:effectLst/>
                          <a:latin typeface="Calibri" panose="020F0502020204030204" pitchFamily="34" charset="0"/>
                        </a:rPr>
                        <a:t>Control Room Tools for analysis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6</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25.62</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28.2</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17.85</a:t>
                      </a:r>
                      <a:endParaRPr lang="en-US" sz="1400" b="0"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43.47</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42.225</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2060803"/>
                  </a:ext>
                </a:extLst>
              </a:tr>
              <a:tr h="417443">
                <a:tc>
                  <a:txBody>
                    <a:bodyPr/>
                    <a:lstStyle/>
                    <a:p>
                      <a:r>
                        <a:rPr lang="en-GB" sz="1400" dirty="0"/>
                        <a:t>Design of selected Edge and SOL diagnostics for W transition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24</a:t>
                      </a:r>
                      <a:endParaRPr lang="en-US" sz="1400" b="1"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102.48</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112.8</a:t>
                      </a:r>
                      <a:endParaRPr lang="en-US" sz="1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a:effectLst/>
                        </a:rPr>
                        <a:t>0</a:t>
                      </a:r>
                      <a:endParaRPr lang="en-US" sz="1400" b="0" i="0" u="none" strike="noStrike">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102.48</a:t>
                      </a:r>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u="none" strike="noStrike" dirty="0">
                          <a:effectLst/>
                        </a:rPr>
                        <a:t>112.8</a:t>
                      </a:r>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Calibri" panose="020F0502020204030204" pitchFamily="34" charset="0"/>
                        </a:rPr>
                        <a:t>H</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6834052"/>
                  </a:ext>
                </a:extLst>
              </a:tr>
              <a:tr h="178242">
                <a:tc>
                  <a:txBody>
                    <a:bodyPr/>
                    <a:lstStyle/>
                    <a:p>
                      <a:pPr algn="l" fontAlgn="b"/>
                      <a:r>
                        <a:rPr lang="en-US" sz="1400" b="1" u="none" strike="noStrike">
                          <a:solidFill>
                            <a:srgbClr val="FF0000"/>
                          </a:solidFill>
                          <a:effectLst/>
                        </a:rPr>
                        <a:t>TOTAL</a:t>
                      </a:r>
                      <a:endParaRPr lang="en-US" sz="1400" b="1" i="0" u="none" strike="noStrike">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a:solidFill>
                            <a:srgbClr val="FF0000"/>
                          </a:solidFill>
                          <a:effectLst/>
                        </a:rPr>
                        <a:t>80</a:t>
                      </a:r>
                      <a:endParaRPr lang="en-US" sz="1400" b="1" i="0" u="none" strike="noStrike">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a:solidFill>
                            <a:srgbClr val="FF0000"/>
                          </a:solidFill>
                          <a:effectLst/>
                        </a:rPr>
                        <a:t>341.6</a:t>
                      </a:r>
                      <a:endParaRPr lang="en-US" sz="1400" b="1" i="0" u="none" strike="noStrike">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a:solidFill>
                            <a:srgbClr val="FF0000"/>
                          </a:solidFill>
                          <a:effectLst/>
                        </a:rPr>
                        <a:t>376</a:t>
                      </a:r>
                      <a:endParaRPr lang="en-US" sz="1400" b="1" i="0" u="none" strike="noStrike">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a:solidFill>
                            <a:srgbClr val="FF0000"/>
                          </a:solidFill>
                          <a:effectLst/>
                        </a:rPr>
                        <a:t>303.45</a:t>
                      </a:r>
                      <a:endParaRPr lang="en-US" sz="1400" b="1" i="0" u="none" strike="noStrike">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dirty="0">
                          <a:solidFill>
                            <a:srgbClr val="FF0000"/>
                          </a:solidFill>
                          <a:effectLst/>
                        </a:rPr>
                        <a:t>645.05</a:t>
                      </a:r>
                      <a:endParaRPr lang="en-US" sz="14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400" b="1" u="none" strike="noStrike" dirty="0">
                          <a:solidFill>
                            <a:srgbClr val="FF0000"/>
                          </a:solidFill>
                          <a:effectLst/>
                        </a:rPr>
                        <a:t>614.425</a:t>
                      </a:r>
                      <a:endParaRPr lang="en-US" sz="14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endParaRPr lang="en-US" sz="1400" b="1" i="0" u="none" strike="noStrike" dirty="0">
                        <a:solidFill>
                          <a:srgbClr val="2F75B5"/>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4352750"/>
                  </a:ext>
                </a:extLst>
              </a:tr>
            </a:tbl>
          </a:graphicData>
        </a:graphic>
      </p:graphicFrame>
      <p:sp>
        <p:nvSpPr>
          <p:cNvPr id="4" name="Footer Placeholder 3">
            <a:extLst>
              <a:ext uri="{FF2B5EF4-FFF2-40B4-BE49-F238E27FC236}">
                <a16:creationId xmlns:a16="http://schemas.microsoft.com/office/drawing/2014/main" id="{4FE8798E-2805-408D-9654-F40CC68C2B15}"/>
              </a:ext>
            </a:extLst>
          </p:cNvPr>
          <p:cNvSpPr>
            <a:spLocks noGrp="1"/>
          </p:cNvSpPr>
          <p:nvPr>
            <p:ph type="ftr" sz="quarter" idx="11"/>
          </p:nvPr>
        </p:nvSpPr>
        <p:spPr/>
        <p:txBody>
          <a:bodyPr/>
          <a:lstStyle/>
          <a:p>
            <a:pPr>
              <a:defRPr/>
            </a:pPr>
            <a:r>
              <a:rPr lang="en-GB" dirty="0" err="1">
                <a:solidFill>
                  <a:prstClr val="white"/>
                </a:solidFill>
              </a:rPr>
              <a:t>C.Sozzi</a:t>
            </a:r>
            <a:r>
              <a:rPr lang="en-GB" dirty="0">
                <a:solidFill>
                  <a:prstClr val="white"/>
                </a:solidFill>
              </a:rPr>
              <a:t> | 2027 Activity priorities | WPSA| 15 June 2026</a:t>
            </a:r>
            <a:endParaRPr lang="en-GB" dirty="0"/>
          </a:p>
        </p:txBody>
      </p:sp>
      <p:sp>
        <p:nvSpPr>
          <p:cNvPr id="5" name="Slide Number Placeholder 4">
            <a:extLst>
              <a:ext uri="{FF2B5EF4-FFF2-40B4-BE49-F238E27FC236}">
                <a16:creationId xmlns:a16="http://schemas.microsoft.com/office/drawing/2014/main" id="{9BF8BAD6-8342-4E07-8F74-BABB86A7BA55}"/>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a:t>
            </a:fld>
            <a:endParaRPr lang="en-GB">
              <a:solidFill>
                <a:prstClr val="white"/>
              </a:solidFill>
            </a:endParaRPr>
          </a:p>
        </p:txBody>
      </p:sp>
    </p:spTree>
    <p:extLst>
      <p:ext uri="{BB962C8B-B14F-4D97-AF65-F5344CB8AC3E}">
        <p14:creationId xmlns:p14="http://schemas.microsoft.com/office/powerpoint/2010/main" val="3115516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461A6-64CD-622F-6A35-432368DAB609}"/>
              </a:ext>
            </a:extLst>
          </p:cNvPr>
          <p:cNvSpPr>
            <a:spLocks noGrp="1"/>
          </p:cNvSpPr>
          <p:nvPr>
            <p:ph type="title"/>
          </p:nvPr>
        </p:nvSpPr>
        <p:spPr/>
        <p:txBody>
          <a:bodyPr/>
          <a:lstStyle/>
          <a:p>
            <a:r>
              <a:rPr lang="en-US" dirty="0"/>
              <a:t>Legenda</a:t>
            </a:r>
          </a:p>
        </p:txBody>
      </p:sp>
      <p:sp>
        <p:nvSpPr>
          <p:cNvPr id="3" name="Content Placeholder 2">
            <a:extLst>
              <a:ext uri="{FF2B5EF4-FFF2-40B4-BE49-F238E27FC236}">
                <a16:creationId xmlns:a16="http://schemas.microsoft.com/office/drawing/2014/main" id="{447616C0-BB3E-78DF-61E7-80CCE01C9457}"/>
              </a:ext>
            </a:extLst>
          </p:cNvPr>
          <p:cNvSpPr>
            <a:spLocks noGrp="1"/>
          </p:cNvSpPr>
          <p:nvPr>
            <p:ph idx="1"/>
          </p:nvPr>
        </p:nvSpPr>
        <p:spPr/>
        <p:txBody>
          <a:bodyPr/>
          <a:lstStyle/>
          <a:p>
            <a:r>
              <a:rPr lang="en-US" dirty="0"/>
              <a:t>Assumptions:</a:t>
            </a:r>
          </a:p>
          <a:p>
            <a:pPr lvl="1"/>
            <a:r>
              <a:rPr lang="en-US" sz="2000" dirty="0"/>
              <a:t>*</a:t>
            </a:r>
            <a:r>
              <a:rPr lang="en-US" dirty="0"/>
              <a:t>Conversion: </a:t>
            </a:r>
            <a:r>
              <a:rPr lang="en-GB" dirty="0">
                <a:highlight>
                  <a:srgbClr val="FFFF00"/>
                </a:highlight>
              </a:rPr>
              <a:t>4.27k€ </a:t>
            </a:r>
            <a:r>
              <a:rPr lang="en-GB" dirty="0"/>
              <a:t>CC/ PM (@average); </a:t>
            </a:r>
            <a:r>
              <a:rPr lang="en-GB" dirty="0">
                <a:highlight>
                  <a:srgbClr val="FFFF00"/>
                </a:highlight>
              </a:rPr>
              <a:t>4.70k€ </a:t>
            </a:r>
            <a:r>
              <a:rPr lang="en-GB" dirty="0"/>
              <a:t>EC/PM; HW/facility CC= 0.5*direct cost; HW/facility EC=0.7*direct cost  </a:t>
            </a:r>
          </a:p>
          <a:p>
            <a:pPr lvl="1"/>
            <a:r>
              <a:rPr lang="en-GB" dirty="0"/>
              <a:t>Mission cost JA=340€/day</a:t>
            </a:r>
          </a:p>
          <a:p>
            <a:pPr lvl="1"/>
            <a:r>
              <a:rPr lang="en-US" dirty="0"/>
              <a:t>SNE salary costs (3 PPY in 2027) supported by additional funding (not considered in the table)</a:t>
            </a:r>
            <a:endParaRPr lang="en-GB" dirty="0"/>
          </a:p>
          <a:p>
            <a:pPr lvl="1"/>
            <a:r>
              <a:rPr lang="en-GB" dirty="0"/>
              <a:t>OP2 ending 30 June 2027. At the end of OP2 SNE secondments for diagnostics operation swapped to installation and commissioning of OP3 diagnostics. </a:t>
            </a:r>
          </a:p>
          <a:p>
            <a:pPr lvl="1"/>
            <a:r>
              <a:rPr lang="en-US" dirty="0"/>
              <a:t>engineering design, engineering analysis and procurement assistance supported through F4E- Beneficiary Institution contracts once the procurement agreement (PA) is signed. Initial development (Feasibility + Detailed Conceptual Design under </a:t>
            </a:r>
            <a:r>
              <a:rPr lang="en-US" dirty="0" err="1"/>
              <a:t>Eurofusion</a:t>
            </a:r>
            <a:r>
              <a:rPr lang="en-US" dirty="0"/>
              <a:t>/WPSA support)</a:t>
            </a:r>
            <a:endParaRPr lang="en-GB" dirty="0"/>
          </a:p>
          <a:p>
            <a:pPr marL="342900" lvl="1" indent="0">
              <a:buNone/>
            </a:pPr>
            <a:endParaRPr lang="en-GB" dirty="0"/>
          </a:p>
          <a:p>
            <a:pPr marL="342900" lvl="1" indent="0">
              <a:buNone/>
            </a:pPr>
            <a:endParaRPr lang="en-GB" dirty="0"/>
          </a:p>
          <a:p>
            <a:pPr lvl="1"/>
            <a:endParaRPr lang="en-US" dirty="0"/>
          </a:p>
          <a:p>
            <a:endParaRPr lang="en-US" dirty="0"/>
          </a:p>
        </p:txBody>
      </p:sp>
      <p:sp>
        <p:nvSpPr>
          <p:cNvPr id="4" name="Footer Placeholder 3">
            <a:extLst>
              <a:ext uri="{FF2B5EF4-FFF2-40B4-BE49-F238E27FC236}">
                <a16:creationId xmlns:a16="http://schemas.microsoft.com/office/drawing/2014/main" id="{CE9BB5C6-9920-842A-4C09-FB85E84DB883}"/>
              </a:ext>
            </a:extLst>
          </p:cNvPr>
          <p:cNvSpPr>
            <a:spLocks noGrp="1"/>
          </p:cNvSpPr>
          <p:nvPr>
            <p:ph type="ftr" sz="quarter" idx="11"/>
          </p:nvPr>
        </p:nvSpPr>
        <p:spPr/>
        <p:txBody>
          <a:bodyPr/>
          <a:lstStyle/>
          <a:p>
            <a:pPr>
              <a:defRPr/>
            </a:pPr>
            <a:r>
              <a:rPr lang="en-GB">
                <a:solidFill>
                  <a:prstClr val="white"/>
                </a:solidFill>
              </a:rPr>
              <a:t>C.Sozzi | 2027 Activity priorities | WPSA| 15 June 2026</a:t>
            </a:r>
            <a:endParaRPr lang="en-GB" dirty="0"/>
          </a:p>
        </p:txBody>
      </p:sp>
      <p:sp>
        <p:nvSpPr>
          <p:cNvPr id="5" name="Slide Number Placeholder 4">
            <a:extLst>
              <a:ext uri="{FF2B5EF4-FFF2-40B4-BE49-F238E27FC236}">
                <a16:creationId xmlns:a16="http://schemas.microsoft.com/office/drawing/2014/main" id="{87C307D6-4743-FB7B-005D-FFEA04C94FE6}"/>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Tree>
    <p:extLst>
      <p:ext uri="{BB962C8B-B14F-4D97-AF65-F5344CB8AC3E}">
        <p14:creationId xmlns:p14="http://schemas.microsoft.com/office/powerpoint/2010/main" val="2178489774"/>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Props1.xml><?xml version="1.0" encoding="utf-8"?>
<ds:datastoreItem xmlns:ds="http://schemas.openxmlformats.org/officeDocument/2006/customXml" ds:itemID="{CD1EBE56-B781-4D40-A6DA-97EC01845737}">
  <ds:schemaRefs>
    <ds:schemaRef ds:uri="http://schemas.microsoft.com/sharepoint/v3/contenttype/forms"/>
  </ds:schemaRefs>
</ds:datastoreItem>
</file>

<file path=customXml/itemProps2.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576E97-6997-4610-BAF5-E76DF24AA7CC}">
  <ds:schemaRefs>
    <ds:schemaRef ds:uri="http://schemas.microsoft.com/office/2006/metadata/properties"/>
    <ds:schemaRef ds:uri="http://schemas.microsoft.com/office/2006/documentManagement/types"/>
    <ds:schemaRef ds:uri="http://schemas.microsoft.com/office/infopath/2007/PartnerControls"/>
    <ds:schemaRef ds:uri="b53d22ac-c5f4-4fd4-87cb-ecc4cbf8be81"/>
    <ds:schemaRef ds:uri="http://purl.org/dc/terms/"/>
    <ds:schemaRef ds:uri="http://purl.org/dc/elements/1.1/"/>
    <ds:schemaRef ds:uri="http://schemas.openxmlformats.org/package/2006/metadata/core-properties"/>
    <ds:schemaRef ds:uri="cd15d025-301c-4597-a270-3bad90881f4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139</TotalTime>
  <Words>408</Words>
  <Application>Microsoft Office PowerPoint</Application>
  <PresentationFormat>Widescreen</PresentationFormat>
  <Paragraphs>122</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EUROfusion.1line_5_3_2019</vt:lpstr>
      <vt:lpstr>WPSA - 2027 additional budget requests and priorities (June 2026)</vt:lpstr>
      <vt:lpstr>Legenda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SOZZI Carlo</cp:lastModifiedBy>
  <cp:revision>331</cp:revision>
  <dcterms:created xsi:type="dcterms:W3CDTF">2024-01-17T07:39:52Z</dcterms:created>
  <dcterms:modified xsi:type="dcterms:W3CDTF">2026-06-16T00:33:45Z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