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39"/>
  </p:notesMasterIdLst>
  <p:sldIdLst>
    <p:sldId id="256" r:id="rId5"/>
    <p:sldId id="261" r:id="rId6"/>
    <p:sldId id="370" r:id="rId7"/>
    <p:sldId id="371" r:id="rId8"/>
    <p:sldId id="367" r:id="rId9"/>
    <p:sldId id="390" r:id="rId10"/>
    <p:sldId id="391" r:id="rId11"/>
    <p:sldId id="375" r:id="rId12"/>
    <p:sldId id="385" r:id="rId13"/>
    <p:sldId id="392" r:id="rId14"/>
    <p:sldId id="374" r:id="rId15"/>
    <p:sldId id="376" r:id="rId16"/>
    <p:sldId id="373" r:id="rId17"/>
    <p:sldId id="377" r:id="rId18"/>
    <p:sldId id="393" r:id="rId19"/>
    <p:sldId id="378" r:id="rId20"/>
    <p:sldId id="381" r:id="rId21"/>
    <p:sldId id="380" r:id="rId22"/>
    <p:sldId id="383" r:id="rId23"/>
    <p:sldId id="384" r:id="rId24"/>
    <p:sldId id="386" r:id="rId25"/>
    <p:sldId id="388" r:id="rId26"/>
    <p:sldId id="258" r:id="rId27"/>
    <p:sldId id="389" r:id="rId28"/>
    <p:sldId id="354" r:id="rId29"/>
    <p:sldId id="362" r:id="rId30"/>
    <p:sldId id="342" r:id="rId31"/>
    <p:sldId id="343" r:id="rId32"/>
    <p:sldId id="344" r:id="rId33"/>
    <p:sldId id="368" r:id="rId34"/>
    <p:sldId id="346" r:id="rId35"/>
    <p:sldId id="347" r:id="rId36"/>
    <p:sldId id="348" r:id="rId37"/>
    <p:sldId id="349" r:id="rId38"/>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029C49-466E-33CE-E954-DF319F33D38A}" name="Gloria Falchetto" initials="GF" userId="S::gloria.falchetto_cea.fr#ext#@eurofusionpilot.onmicrosoft.com::5d155fb3-f276-487a-bb8f-b5f30f148c7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ITAUDON Xavier 124529" initials="LX1" lastIdx="3" clrIdx="0">
    <p:extLst>
      <p:ext uri="{19B8F6BF-5375-455C-9EA6-DF929625EA0E}">
        <p15:presenceInfo xmlns:p15="http://schemas.microsoft.com/office/powerpoint/2012/main" userId="S-1-5-21-1801674531-299502267-839522115-5842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29"/>
    <a:srgbClr val="06C934"/>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56" autoAdjust="0"/>
    <p:restoredTop sz="94660"/>
  </p:normalViewPr>
  <p:slideViewPr>
    <p:cSldViewPr snapToGrid="0">
      <p:cViewPr varScale="1">
        <p:scale>
          <a:sx n="100" d="100"/>
          <a:sy n="100" d="100"/>
        </p:scale>
        <p:origin x="86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commentAuthors" Target="commentAuthor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4F9B7D49-F98B-4EE5-AE4E-91F657CEFB64}" type="datetimeFigureOut">
              <a:rPr lang="fr-FR" smtClean="0"/>
              <a:t>15/06/2026</a:t>
            </a:fld>
            <a:endParaRPr lang="fr-FR"/>
          </a:p>
        </p:txBody>
      </p:sp>
      <p:sp>
        <p:nvSpPr>
          <p:cNvPr id="4" name="Espace réservé de l'image des diapositives 3"/>
          <p:cNvSpPr>
            <a:spLocks noGrp="1" noRot="1" noChangeAspect="1"/>
          </p:cNvSpPr>
          <p:nvPr>
            <p:ph type="sldImg" idx="2"/>
          </p:nvPr>
        </p:nvSpPr>
        <p:spPr>
          <a:xfrm>
            <a:off x="438150" y="1233488"/>
            <a:ext cx="5921375" cy="3332162"/>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A87C8EC2-4AC0-428C-A8B8-6E238BCDAB42}" type="slidenum">
              <a:rPr lang="fr-FR" smtClean="0"/>
              <a:t>‹N°›</a:t>
            </a:fld>
            <a:endParaRPr lang="fr-FR"/>
          </a:p>
        </p:txBody>
      </p:sp>
    </p:spTree>
    <p:extLst>
      <p:ext uri="{BB962C8B-B14F-4D97-AF65-F5344CB8AC3E}">
        <p14:creationId xmlns:p14="http://schemas.microsoft.com/office/powerpoint/2010/main" val="2417109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A87C8EC2-4AC0-428C-A8B8-6E238BCDAB42}" type="slidenum">
              <a:rPr lang="fr-FR" smtClean="0"/>
              <a:t>12</a:t>
            </a:fld>
            <a:endParaRPr lang="fr-FR"/>
          </a:p>
        </p:txBody>
      </p:sp>
    </p:spTree>
    <p:extLst>
      <p:ext uri="{BB962C8B-B14F-4D97-AF65-F5344CB8AC3E}">
        <p14:creationId xmlns:p14="http://schemas.microsoft.com/office/powerpoint/2010/main" val="586930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A87C8EC2-4AC0-428C-A8B8-6E238BCDAB42}" type="slidenum">
              <a:rPr lang="fr-FR" smtClean="0"/>
              <a:t>14</a:t>
            </a:fld>
            <a:endParaRPr lang="fr-FR"/>
          </a:p>
        </p:txBody>
      </p:sp>
    </p:spTree>
    <p:extLst>
      <p:ext uri="{BB962C8B-B14F-4D97-AF65-F5344CB8AC3E}">
        <p14:creationId xmlns:p14="http://schemas.microsoft.com/office/powerpoint/2010/main" val="652136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A87C8EC2-4AC0-428C-A8B8-6E238BCDAB42}" type="slidenum">
              <a:rPr lang="fr-FR" smtClean="0"/>
              <a:t>15</a:t>
            </a:fld>
            <a:endParaRPr lang="fr-FR"/>
          </a:p>
        </p:txBody>
      </p:sp>
    </p:spTree>
    <p:extLst>
      <p:ext uri="{BB962C8B-B14F-4D97-AF65-F5344CB8AC3E}">
        <p14:creationId xmlns:p14="http://schemas.microsoft.com/office/powerpoint/2010/main" val="3428799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A87C8EC2-4AC0-428C-A8B8-6E238BCDAB42}" type="slidenum">
              <a:rPr lang="fr-FR" smtClean="0"/>
              <a:t>26</a:t>
            </a:fld>
            <a:endParaRPr lang="fr-FR"/>
          </a:p>
        </p:txBody>
      </p:sp>
    </p:spTree>
    <p:extLst>
      <p:ext uri="{BB962C8B-B14F-4D97-AF65-F5344CB8AC3E}">
        <p14:creationId xmlns:p14="http://schemas.microsoft.com/office/powerpoint/2010/main" val="4557235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a:t>Click to edit Master title style</a:t>
            </a:r>
            <a:endParaRPr lang="en-DE"/>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b="1">
                <a:latin typeface="+mn-lt"/>
                <a:cs typeface="Arial" panose="020B0604020202020204" pitchFamily="34" charset="0"/>
              </a:defRPr>
            </a:lvl1pPr>
            <a:lvl2pPr marL="557213" indent="-214313">
              <a:buFont typeface="Arial" panose="020B0604020202020204" pitchFamily="34" charset="0"/>
              <a:buChar char="•"/>
              <a:defRPr sz="1800">
                <a:solidFill>
                  <a:srgbClr val="002060"/>
                </a:solidFill>
                <a:latin typeface="+mn-lt"/>
                <a:cs typeface="Arial" panose="020B0604020202020204" pitchFamily="34" charset="0"/>
              </a:defRPr>
            </a:lvl2pPr>
            <a:lvl3pPr marL="857250" indent="-171450">
              <a:buFont typeface="Arial" panose="020B0604020202020204" pitchFamily="34" charset="0"/>
              <a:buChar char="•"/>
              <a:defRPr sz="1600">
                <a:solidFill>
                  <a:srgbClr val="002060"/>
                </a:solidFill>
                <a:latin typeface="+mn-lt"/>
                <a:cs typeface="Arial" panose="020B0604020202020204" pitchFamily="34" charset="0"/>
              </a:defRPr>
            </a:lvl3pPr>
            <a:lvl4pPr>
              <a:defRPr/>
            </a:lvl4pPr>
            <a:lvl5pPr>
              <a:defRPr/>
            </a:lvl5pPr>
          </a:lstStyle>
          <a:p>
            <a:pPr lvl="0"/>
            <a:r>
              <a:rPr lang="en-US"/>
              <a:t>Click to edit Master text styles</a:t>
            </a:r>
          </a:p>
          <a:p>
            <a:pPr lvl="1"/>
            <a:r>
              <a:rPr lang="en-US"/>
              <a:t>Second level</a:t>
            </a:r>
          </a:p>
          <a:p>
            <a:pPr lvl="2"/>
            <a:r>
              <a:rPr lang="en-US"/>
              <a:t>Third level</a:t>
            </a:r>
          </a:p>
        </p:txBody>
      </p:sp>
      <p:sp>
        <p:nvSpPr>
          <p:cNvPr id="8" name="Footer Placeholder 7"/>
          <p:cNvSpPr>
            <a:spLocks noGrp="1"/>
          </p:cNvSpPr>
          <p:nvPr>
            <p:ph type="ftr" sz="quarter" idx="11"/>
          </p:nvPr>
        </p:nvSpPr>
        <p:spPr>
          <a:xfrm>
            <a:off x="825624" y="6555770"/>
            <a:ext cx="3898776" cy="329614"/>
          </a:xfrm>
          <a:prstGeom prst="rect">
            <a:avLst/>
          </a:prstGeom>
        </p:spPr>
        <p:txBody>
          <a:bodyPr anchor="t"/>
          <a:lstStyle>
            <a:lvl1pPr>
              <a:defRPr sz="1200">
                <a:solidFill>
                  <a:schemeClr val="bg1"/>
                </a:solidFill>
              </a:defRPr>
            </a:lvl1pPr>
          </a:lstStyle>
          <a:p>
            <a:r>
              <a:rPr lang="en-GB">
                <a:solidFill>
                  <a:prstClr val="white"/>
                </a:solidFill>
              </a:rPr>
              <a:t>Xavier LITAUDON | FSD Meeting | WPTM | 15 June 2026</a:t>
            </a: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sp>
        <p:nvSpPr>
          <p:cNvPr id="10" name="Footer Placeholder 7"/>
          <p:cNvSpPr>
            <a:spLocks noGrp="1"/>
          </p:cNvSpPr>
          <p:nvPr>
            <p:ph type="ftr" sz="quarter" idx="11"/>
          </p:nvPr>
        </p:nvSpPr>
        <p:spPr>
          <a:xfrm>
            <a:off x="825624" y="6555770"/>
            <a:ext cx="3898776" cy="329614"/>
          </a:xfrm>
          <a:prstGeom prst="rect">
            <a:avLst/>
          </a:prstGeom>
        </p:spPr>
        <p:txBody>
          <a:bodyPr anchor="t"/>
          <a:lstStyle>
            <a:lvl1pPr>
              <a:defRPr sz="1200">
                <a:solidFill>
                  <a:schemeClr val="bg1"/>
                </a:solidFill>
              </a:defRPr>
            </a:lvl1pPr>
          </a:lstStyle>
          <a:p>
            <a:r>
              <a:rPr lang="en-GB">
                <a:solidFill>
                  <a:prstClr val="white"/>
                </a:solidFill>
              </a:rPr>
              <a:t>Xavier LITAUDON | FSD Meeting | WPTM | 15 June 2026</a:t>
            </a:r>
          </a:p>
        </p:txBody>
      </p:sp>
      <p:sp>
        <p:nvSpPr>
          <p:cNvPr id="11"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b="1">
                <a:latin typeface="+mn-lt"/>
                <a:cs typeface="Arial" panose="020B0604020202020204" pitchFamily="34" charset="0"/>
              </a:defRPr>
            </a:lvl1pPr>
            <a:lvl2pPr marL="557213" indent="-214313">
              <a:buFont typeface="Arial" panose="020B0604020202020204" pitchFamily="34" charset="0"/>
              <a:buChar char="•"/>
              <a:defRPr sz="1800">
                <a:solidFill>
                  <a:srgbClr val="002060"/>
                </a:solidFill>
                <a:latin typeface="+mn-lt"/>
                <a:cs typeface="Arial" panose="020B0604020202020204" pitchFamily="34" charset="0"/>
              </a:defRPr>
            </a:lvl2pPr>
            <a:lvl3pPr marL="857250" indent="-171450">
              <a:buFont typeface="Arial" panose="020B0604020202020204" pitchFamily="34" charset="0"/>
              <a:buChar char="•"/>
              <a:defRPr sz="1600">
                <a:solidFill>
                  <a:srgbClr val="002060"/>
                </a:solidFill>
                <a:latin typeface="+mn-lt"/>
                <a:cs typeface="Arial" panose="020B0604020202020204" pitchFamily="34" charset="0"/>
              </a:defRPr>
            </a:lvl3pPr>
            <a:lvl4pPr>
              <a:defRPr/>
            </a:lvl4pPr>
            <a:lvl5pPr>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416614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EUROfusion Values</a:t>
            </a:r>
            <a:endParaRPr lang="en-GB"/>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a:solidFill>
                  <a:prstClr val="white"/>
                </a:solidFill>
              </a:rPr>
              <a:t>Xavier LITAUDON | FSD Meeting | WPTM | 15 June 2026</a:t>
            </a: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en-GB" sz="10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70"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xavier.litaudon@cea.fr" TargetMode="External"/><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0DF84-45A5-E8B6-2356-A083BD3B6272}"/>
              </a:ext>
            </a:extLst>
          </p:cNvPr>
          <p:cNvSpPr>
            <a:spLocks noGrp="1"/>
          </p:cNvSpPr>
          <p:nvPr>
            <p:ph type="title"/>
          </p:nvPr>
        </p:nvSpPr>
        <p:spPr>
          <a:xfrm>
            <a:off x="407367" y="1197028"/>
            <a:ext cx="9353321" cy="1291312"/>
          </a:xfrm>
        </p:spPr>
        <p:txBody>
          <a:bodyPr>
            <a:normAutofit/>
          </a:bodyPr>
          <a:lstStyle/>
          <a:p>
            <a:r>
              <a:rPr lang="en-US" sz="3600" dirty="0"/>
              <a:t>Work-Package Theory and Modelling (WPTM): Work-Plan 2026-27</a:t>
            </a:r>
            <a:endParaRPr lang="en-US" dirty="0"/>
          </a:p>
        </p:txBody>
      </p:sp>
      <p:sp>
        <p:nvSpPr>
          <p:cNvPr id="3"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407368" y="2647745"/>
            <a:ext cx="11384100" cy="1000128"/>
          </a:xfrm>
        </p:spPr>
        <p:txBody>
          <a:bodyPr vert="horz" lIns="91440" tIns="45720" rIns="91440" bIns="45720" rtlCol="0" anchor="t">
            <a:normAutofit/>
          </a:bodyPr>
          <a:lstStyle/>
          <a:p>
            <a:r>
              <a:rPr lang="en-US" sz="2800" dirty="0"/>
              <a:t>Xavier LITAUDON </a:t>
            </a:r>
            <a:r>
              <a:rPr lang="en-US" dirty="0"/>
              <a:t>(Project Leader)</a:t>
            </a:r>
            <a:r>
              <a:rPr lang="en-US" sz="2800" dirty="0"/>
              <a:t>, Gloria FALCHETTO </a:t>
            </a:r>
            <a:r>
              <a:rPr lang="en-US" dirty="0"/>
              <a:t>(Project Support Officer) </a:t>
            </a:r>
            <a:r>
              <a:rPr lang="en-US" sz="2800" dirty="0"/>
              <a:t>on behalf of the TSVV PIs</a:t>
            </a:r>
          </a:p>
        </p:txBody>
      </p:sp>
      <p:pic>
        <p:nvPicPr>
          <p:cNvPr id="6" name="Logo CEA">
            <a:extLst>
              <a:ext uri="{FF2B5EF4-FFF2-40B4-BE49-F238E27FC236}">
                <a16:creationId xmlns:a16="http://schemas.microsoft.com/office/drawing/2014/main" id="{1051C7ED-2FE9-229E-F0BD-000C6D22DECA}"/>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07367" y="3999123"/>
            <a:ext cx="1666021" cy="1666021"/>
          </a:xfrm>
          <a:prstGeom prst="rect">
            <a:avLst/>
          </a:prstGeom>
        </p:spPr>
      </p:pic>
      <p:sp>
        <p:nvSpPr>
          <p:cNvPr id="7"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2190264" y="3999123"/>
            <a:ext cx="4706296" cy="578961"/>
          </a:xfrm>
        </p:spPr>
        <p:txBody>
          <a:bodyPr>
            <a:normAutofit/>
          </a:bodyPr>
          <a:lstStyle/>
          <a:p>
            <a:r>
              <a:rPr lang="en-US"/>
              <a:t>CEA lead lab. for WPTM </a:t>
            </a:r>
          </a:p>
        </p:txBody>
      </p:sp>
      <p:sp>
        <p:nvSpPr>
          <p:cNvPr id="8"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2190264" y="5159254"/>
            <a:ext cx="3659692" cy="505890"/>
          </a:xfrm>
        </p:spPr>
        <p:txBody>
          <a:bodyPr>
            <a:normAutofit/>
          </a:bodyPr>
          <a:lstStyle/>
          <a:p>
            <a:r>
              <a:rPr lang="en-US" dirty="0">
                <a:hlinkClick r:id="rId3"/>
              </a:rPr>
              <a:t>xavier.litaudon@cea.fr</a:t>
            </a:r>
            <a:endParaRPr lang="en-US" dirty="0"/>
          </a:p>
          <a:p>
            <a:endParaRPr lang="en-US" dirty="0"/>
          </a:p>
        </p:txBody>
      </p:sp>
      <p:sp>
        <p:nvSpPr>
          <p:cNvPr id="9" name="Text Placeholder 2">
            <a:extLst>
              <a:ext uri="{FF2B5EF4-FFF2-40B4-BE49-F238E27FC236}">
                <a16:creationId xmlns:a16="http://schemas.microsoft.com/office/drawing/2014/main" id="{9D45D86D-1A41-4E22-ADCB-5A07734969C1}"/>
              </a:ext>
            </a:extLst>
          </p:cNvPr>
          <p:cNvSpPr txBox="1">
            <a:spLocks/>
          </p:cNvSpPr>
          <p:nvPr/>
        </p:nvSpPr>
        <p:spPr>
          <a:xfrm>
            <a:off x="7085172" y="3932439"/>
            <a:ext cx="4706296" cy="907597"/>
          </a:xfrm>
          <a:prstGeom prst="rect">
            <a:avLst/>
          </a:prstGeom>
        </p:spPr>
        <p:txBody>
          <a:bodyPr vert="horz" lIns="91440" tIns="45720" rIns="91440" bIns="45720" rtlCol="0" anchor="t">
            <a:normAutofit lnSpcReduction="10000"/>
          </a:bodyPr>
          <a:lstStyle>
            <a:lvl1pPr marL="0" indent="0" algn="l" defTabSz="685800" rtl="0" eaLnBrk="1" latinLnBrk="0" hangingPunct="1">
              <a:spcBef>
                <a:spcPct val="20000"/>
              </a:spcBef>
              <a:buFont typeface="Arial" panose="020B0604020202020204" pitchFamily="34" charset="0"/>
              <a:buNone/>
              <a:defRPr sz="2400" b="1" kern="1200">
                <a:solidFill>
                  <a:schemeClr val="tx1"/>
                </a:solidFill>
                <a:latin typeface="+mn-lt"/>
                <a:ea typeface="+mn-ea"/>
                <a:cs typeface="+mn-cs"/>
              </a:defRPr>
            </a:lvl1pPr>
            <a:lvl2pPr marL="342900" indent="0" algn="l" defTabSz="685800" rtl="0" eaLnBrk="1" latinLnBrk="0" hangingPunct="1">
              <a:spcBef>
                <a:spcPct val="20000"/>
              </a:spcBef>
              <a:buFont typeface="Arial" panose="020B0604020202020204" pitchFamily="34" charset="0"/>
              <a:buNone/>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US" sz="2800" dirty="0"/>
              <a:t>Thanks to TSVV PIs for their constructive inputs  </a:t>
            </a:r>
          </a:p>
        </p:txBody>
      </p:sp>
    </p:spTree>
    <p:extLst>
      <p:ext uri="{BB962C8B-B14F-4D97-AF65-F5344CB8AC3E}">
        <p14:creationId xmlns:p14="http://schemas.microsoft.com/office/powerpoint/2010/main" val="247106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C584A7-13FD-4566-AA2C-862BD4C7EB0B}"/>
              </a:ext>
            </a:extLst>
          </p:cNvPr>
          <p:cNvSpPr>
            <a:spLocks noGrp="1"/>
          </p:cNvSpPr>
          <p:nvPr>
            <p:ph type="title"/>
          </p:nvPr>
        </p:nvSpPr>
        <p:spPr>
          <a:xfrm>
            <a:off x="3381375" y="97282"/>
            <a:ext cx="6962775" cy="457200"/>
          </a:xfrm>
        </p:spPr>
        <p:txBody>
          <a:bodyPr/>
          <a:lstStyle/>
          <a:p>
            <a:r>
              <a:rPr lang="en-US" dirty="0"/>
              <a:t>Overview of the impacted codes capabilities (not exhaustive/no specific order) </a:t>
            </a:r>
          </a:p>
        </p:txBody>
      </p:sp>
      <p:sp>
        <p:nvSpPr>
          <p:cNvPr id="4" name="Espace réservé du pied de page 3">
            <a:extLst>
              <a:ext uri="{FF2B5EF4-FFF2-40B4-BE49-F238E27FC236}">
                <a16:creationId xmlns:a16="http://schemas.microsoft.com/office/drawing/2014/main" id="{33CCD459-80CD-451D-835A-3F5428EF83AE}"/>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285494B3-4737-4FBE-A80A-2310504B7631}"/>
              </a:ext>
            </a:extLst>
          </p:cNvPr>
          <p:cNvSpPr>
            <a:spLocks noGrp="1"/>
          </p:cNvSpPr>
          <p:nvPr>
            <p:ph type="sldNum" sz="quarter" idx="12"/>
          </p:nvPr>
        </p:nvSpPr>
        <p:spPr/>
        <p:txBody>
          <a:bodyPr/>
          <a:lstStyle/>
          <a:p>
            <a:fld id="{6A6D9FA1-99C7-4910-8E32-B85D378B0060}" type="slidenum">
              <a:rPr lang="en-GB" smtClean="0">
                <a:solidFill>
                  <a:prstClr val="white"/>
                </a:solidFill>
              </a:rPr>
              <a:pPr/>
              <a:t>10</a:t>
            </a:fld>
            <a:endParaRPr lang="en-GB">
              <a:solidFill>
                <a:prstClr val="white"/>
              </a:solidFill>
            </a:endParaRPr>
          </a:p>
        </p:txBody>
      </p:sp>
      <p:sp>
        <p:nvSpPr>
          <p:cNvPr id="9" name="Espace réservé du contenu 2">
            <a:extLst>
              <a:ext uri="{FF2B5EF4-FFF2-40B4-BE49-F238E27FC236}">
                <a16:creationId xmlns:a16="http://schemas.microsoft.com/office/drawing/2014/main" id="{0680C3DB-B49C-493A-98D2-0A458597C60B}"/>
              </a:ext>
            </a:extLst>
          </p:cNvPr>
          <p:cNvSpPr>
            <a:spLocks noGrp="1"/>
          </p:cNvSpPr>
          <p:nvPr>
            <p:ph idx="1"/>
          </p:nvPr>
        </p:nvSpPr>
        <p:spPr>
          <a:xfrm>
            <a:off x="581025" y="554482"/>
            <a:ext cx="12467841" cy="5883093"/>
          </a:xfrm>
        </p:spPr>
        <p:txBody>
          <a:bodyPr>
            <a:noAutofit/>
          </a:bodyPr>
          <a:lstStyle/>
          <a:p>
            <a:pPr>
              <a:spcBef>
                <a:spcPts val="300"/>
              </a:spcBef>
              <a:buClr>
                <a:schemeClr val="tx2"/>
              </a:buClr>
              <a:buFont typeface="Wingdings" panose="05000000000000000000" pitchFamily="2" charset="2"/>
              <a:buChar char="q"/>
            </a:pPr>
            <a:r>
              <a:rPr lang="en-US" altLang="fr-FR" sz="1400" dirty="0">
                <a:solidFill>
                  <a:schemeClr val="tx2">
                    <a:lumMod val="75000"/>
                  </a:schemeClr>
                </a:solidFill>
                <a:latin typeface="+mj-lt"/>
                <a:cs typeface="Calibri" panose="020F0502020204030204" pitchFamily="34" charset="0"/>
              </a:rPr>
              <a:t>GENE-X </a:t>
            </a:r>
          </a:p>
          <a:p>
            <a:pPr lvl="1">
              <a:spcBef>
                <a:spcPts val="300"/>
              </a:spcBef>
              <a:buClr>
                <a:schemeClr val="tx2"/>
              </a:buClr>
            </a:pPr>
            <a:r>
              <a:rPr lang="en-US" altLang="fr-FR" sz="1400" dirty="0">
                <a:solidFill>
                  <a:schemeClr val="tx1"/>
                </a:solidFill>
                <a:latin typeface="+mj-lt"/>
                <a:cs typeface="Calibri" panose="020F0502020204030204" pitchFamily="34" charset="0"/>
              </a:rPr>
              <a:t>improved Tₑ pedestal predictions through the implementation of sub-grid ETG models </a:t>
            </a:r>
          </a:p>
          <a:p>
            <a:pPr lvl="1">
              <a:spcBef>
                <a:spcPts val="300"/>
              </a:spcBef>
              <a:buClr>
                <a:schemeClr val="tx2"/>
              </a:buClr>
            </a:pPr>
            <a:r>
              <a:rPr lang="en-US" sz="1400" dirty="0">
                <a:solidFill>
                  <a:schemeClr val="tx1"/>
                </a:solidFill>
                <a:latin typeface="+mj-lt"/>
              </a:rPr>
              <a:t>neutral model implementation (PIROCK adaptive time-stepping)</a:t>
            </a:r>
          </a:p>
          <a:p>
            <a:pPr>
              <a:spcBef>
                <a:spcPts val="300"/>
              </a:spcBef>
              <a:buClr>
                <a:schemeClr val="tx2"/>
              </a:buClr>
              <a:buFont typeface="Wingdings" panose="05000000000000000000" pitchFamily="2" charset="2"/>
              <a:buChar char="q"/>
            </a:pPr>
            <a:r>
              <a:rPr lang="en-US" sz="1400" dirty="0">
                <a:latin typeface="+mj-lt"/>
              </a:rPr>
              <a:t>GENE</a:t>
            </a:r>
          </a:p>
          <a:p>
            <a:pPr lvl="1">
              <a:spcBef>
                <a:spcPts val="300"/>
              </a:spcBef>
              <a:buClr>
                <a:schemeClr val="tx2"/>
              </a:buClr>
            </a:pPr>
            <a:r>
              <a:rPr lang="en-US" sz="1400" dirty="0">
                <a:solidFill>
                  <a:schemeClr val="tx1"/>
                </a:solidFill>
                <a:latin typeface="+mj-lt"/>
              </a:rPr>
              <a:t>multi-scale turbulence characterizations</a:t>
            </a:r>
          </a:p>
          <a:p>
            <a:pPr lvl="1">
              <a:spcBef>
                <a:spcPts val="300"/>
              </a:spcBef>
              <a:buClr>
                <a:schemeClr val="tx2"/>
              </a:buClr>
            </a:pPr>
            <a:r>
              <a:rPr lang="en-US" sz="1400" dirty="0">
                <a:solidFill>
                  <a:schemeClr val="tx1"/>
                </a:solidFill>
                <a:latin typeface="+mj-lt"/>
              </a:rPr>
              <a:t>comparisons with / assessments of reduced models such as TGLF</a:t>
            </a:r>
          </a:p>
          <a:p>
            <a:pPr>
              <a:spcBef>
                <a:spcPts val="300"/>
              </a:spcBef>
              <a:buClr>
                <a:schemeClr val="tx2"/>
              </a:buClr>
              <a:buFont typeface="Wingdings" panose="05000000000000000000" pitchFamily="2" charset="2"/>
              <a:buChar char="q"/>
            </a:pPr>
            <a:r>
              <a:rPr lang="en-US" sz="1400" dirty="0">
                <a:latin typeface="+mj-lt"/>
              </a:rPr>
              <a:t>GYSELA </a:t>
            </a:r>
          </a:p>
          <a:p>
            <a:pPr lvl="1">
              <a:spcBef>
                <a:spcPts val="300"/>
              </a:spcBef>
              <a:buClr>
                <a:schemeClr val="tx2"/>
              </a:buClr>
            </a:pPr>
            <a:r>
              <a:rPr lang="en-US" sz="1400" kern="0" dirty="0">
                <a:solidFill>
                  <a:schemeClr val="tx1"/>
                </a:solidFill>
                <a:latin typeface="+mj-lt"/>
                <a:ea typeface="Times New Roman" panose="02020603050405020304" pitchFamily="18" charset="0"/>
                <a:cs typeface="Times New Roman" panose="02020603050405020304" pitchFamily="18" charset="0"/>
              </a:rPr>
              <a:t>I</a:t>
            </a:r>
            <a:r>
              <a:rPr lang="en-US" sz="1400" kern="0" dirty="0">
                <a:solidFill>
                  <a:schemeClr val="tx1"/>
                </a:solidFill>
                <a:effectLst/>
                <a:latin typeface="+mj-lt"/>
                <a:ea typeface="Times New Roman" panose="02020603050405020304" pitchFamily="18" charset="0"/>
                <a:cs typeface="Times New Roman" panose="02020603050405020304" pitchFamily="18" charset="0"/>
              </a:rPr>
              <a:t>mplementation of kinetic source for plasma-neutral interaction in </a:t>
            </a:r>
            <a:r>
              <a:rPr lang="en-US" sz="1400" kern="0" dirty="0" err="1">
                <a:solidFill>
                  <a:schemeClr val="tx1"/>
                </a:solidFill>
                <a:effectLst/>
                <a:latin typeface="+mj-lt"/>
                <a:ea typeface="Times New Roman" panose="02020603050405020304" pitchFamily="18" charset="0"/>
                <a:cs typeface="Times New Roman" panose="02020603050405020304" pitchFamily="18" charset="0"/>
              </a:rPr>
              <a:t>Gysela</a:t>
            </a:r>
            <a:r>
              <a:rPr lang="en-US" sz="1400" kern="0" dirty="0">
                <a:solidFill>
                  <a:schemeClr val="tx1"/>
                </a:solidFill>
                <a:effectLst/>
                <a:latin typeface="+mj-lt"/>
                <a:ea typeface="Times New Roman" panose="02020603050405020304" pitchFamily="18" charset="0"/>
                <a:cs typeface="Times New Roman" panose="02020603050405020304" pitchFamily="18" charset="0"/>
              </a:rPr>
              <a:t>-X++</a:t>
            </a:r>
          </a:p>
          <a:p>
            <a:pPr lvl="1">
              <a:spcBef>
                <a:spcPts val="300"/>
              </a:spcBef>
              <a:buClr>
                <a:schemeClr val="tx2"/>
              </a:buClr>
            </a:pPr>
            <a:r>
              <a:rPr lang="en-US" sz="1400" kern="0" dirty="0">
                <a:solidFill>
                  <a:schemeClr val="tx1"/>
                </a:solidFill>
                <a:latin typeface="+mj-lt"/>
                <a:ea typeface="Times New Roman" panose="02020603050405020304" pitchFamily="18" charset="0"/>
                <a:cs typeface="Times New Roman" panose="02020603050405020304" pitchFamily="18" charset="0"/>
              </a:rPr>
              <a:t>S</a:t>
            </a:r>
            <a:r>
              <a:rPr lang="en-US" sz="1400" kern="0" dirty="0">
                <a:solidFill>
                  <a:schemeClr val="tx1"/>
                </a:solidFill>
                <a:effectLst/>
                <a:latin typeface="+mj-lt"/>
                <a:ea typeface="Times New Roman" panose="02020603050405020304" pitchFamily="18" charset="0"/>
                <a:cs typeface="Times New Roman" panose="02020603050405020304" pitchFamily="18" charset="0"/>
              </a:rPr>
              <a:t>urrogate model implementation for sheath boundary condition</a:t>
            </a:r>
            <a:endParaRPr lang="en-US" sz="1400" dirty="0">
              <a:solidFill>
                <a:schemeClr val="tx1"/>
              </a:solidFill>
              <a:latin typeface="+mj-lt"/>
            </a:endParaRPr>
          </a:p>
          <a:p>
            <a:pPr lvl="1">
              <a:spcBef>
                <a:spcPts val="300"/>
              </a:spcBef>
              <a:buClr>
                <a:schemeClr val="tx2"/>
              </a:buClr>
            </a:pPr>
            <a:r>
              <a:rPr lang="en-US" sz="1400" dirty="0">
                <a:solidFill>
                  <a:schemeClr val="tx1"/>
                </a:solidFill>
                <a:latin typeface="+mj-lt"/>
              </a:rPr>
              <a:t>No validation on “no ELM I-mode regime” </a:t>
            </a:r>
          </a:p>
          <a:p>
            <a:pPr>
              <a:spcBef>
                <a:spcPts val="300"/>
              </a:spcBef>
              <a:buClr>
                <a:schemeClr val="tx2"/>
              </a:buClr>
              <a:buFont typeface="Wingdings" panose="05000000000000000000" pitchFamily="2" charset="2"/>
              <a:buChar char="q"/>
            </a:pPr>
            <a:r>
              <a:rPr lang="en-US" sz="1400" dirty="0">
                <a:effectLst/>
                <a:latin typeface="+mj-lt"/>
                <a:ea typeface="Calibri" panose="020F0502020204030204" pitchFamily="34" charset="0"/>
              </a:rPr>
              <a:t>SOLEDEG3X and EMC3-EIRENE coupling to ERO2.0 </a:t>
            </a:r>
            <a:r>
              <a:rPr lang="en-US" sz="1400" b="0" dirty="0">
                <a:effectLst/>
                <a:latin typeface="+mj-lt"/>
                <a:ea typeface="Calibri" panose="020F0502020204030204" pitchFamily="34" charset="0"/>
              </a:rPr>
              <a:t>for 3D </a:t>
            </a:r>
            <a:r>
              <a:rPr lang="en-US" sz="1400" b="0" dirty="0">
                <a:latin typeface="+mj-lt"/>
                <a:ea typeface="Calibri" panose="020F0502020204030204" pitchFamily="34" charset="0"/>
              </a:rPr>
              <a:t>workflow </a:t>
            </a:r>
            <a:r>
              <a:rPr lang="en-US" sz="1400" b="0" dirty="0">
                <a:effectLst/>
                <a:latin typeface="+mj-lt"/>
                <a:ea typeface="Calibri" panose="020F0502020204030204" pitchFamily="34" charset="0"/>
              </a:rPr>
              <a:t>validation  and application for ITER </a:t>
            </a:r>
          </a:p>
          <a:p>
            <a:pPr>
              <a:spcBef>
                <a:spcPts val="300"/>
              </a:spcBef>
              <a:buClr>
                <a:schemeClr val="tx2"/>
              </a:buClr>
              <a:buFont typeface="Wingdings" panose="05000000000000000000" pitchFamily="2" charset="2"/>
              <a:buChar char="q"/>
            </a:pPr>
            <a:r>
              <a:rPr lang="en-US" sz="1400" b="1" kern="1200" dirty="0">
                <a:effectLst/>
                <a:latin typeface="+mj-lt"/>
                <a:ea typeface="+mn-ea"/>
                <a:cs typeface="+mn-cs"/>
              </a:rPr>
              <a:t>EIRENE: </a:t>
            </a:r>
            <a:r>
              <a:rPr lang="en-US" sz="1400" b="0" kern="1200" dirty="0">
                <a:effectLst/>
                <a:latin typeface="+mj-lt"/>
                <a:ea typeface="+mn-ea"/>
                <a:cs typeface="+mn-cs"/>
              </a:rPr>
              <a:t>reduced scope for Collisional Radiative Models</a:t>
            </a:r>
          </a:p>
          <a:p>
            <a:pPr>
              <a:spcBef>
                <a:spcPts val="300"/>
              </a:spcBef>
              <a:buClr>
                <a:schemeClr val="tx2"/>
              </a:buClr>
              <a:buFont typeface="Wingdings" panose="05000000000000000000" pitchFamily="2" charset="2"/>
              <a:buChar char="q"/>
            </a:pPr>
            <a:r>
              <a:rPr lang="en-US" sz="1400" dirty="0">
                <a:latin typeface="+mj-lt"/>
              </a:rPr>
              <a:t>KINDNESS (kinetic neutral model): </a:t>
            </a:r>
            <a:r>
              <a:rPr lang="en-US" sz="1400" dirty="0">
                <a:latin typeface="+mj-lt"/>
                <a:ea typeface="Calibri" panose="020F0502020204030204" pitchFamily="34" charset="0"/>
              </a:rPr>
              <a:t> </a:t>
            </a:r>
            <a:r>
              <a:rPr lang="en-US" sz="1400" b="0" dirty="0">
                <a:latin typeface="+mj-lt"/>
              </a:rPr>
              <a:t>no coupling to other codes than GBS</a:t>
            </a:r>
          </a:p>
          <a:p>
            <a:pPr>
              <a:spcBef>
                <a:spcPts val="300"/>
              </a:spcBef>
              <a:buClr>
                <a:schemeClr val="tx2"/>
              </a:buClr>
              <a:buFont typeface="Wingdings" panose="05000000000000000000" pitchFamily="2" charset="2"/>
              <a:buChar char="q"/>
            </a:pPr>
            <a:r>
              <a:rPr lang="en-US" sz="1400" dirty="0">
                <a:effectLst/>
                <a:latin typeface="+mj-lt"/>
                <a:ea typeface="Calibri" panose="020F0502020204030204" pitchFamily="34" charset="0"/>
              </a:rPr>
              <a:t>JOREK-GK </a:t>
            </a:r>
            <a:r>
              <a:rPr lang="en-US" sz="1400" b="0" dirty="0">
                <a:effectLst/>
                <a:latin typeface="+mj-lt"/>
                <a:ea typeface="Calibri" panose="020F0502020204030204" pitchFamily="34" charset="0"/>
              </a:rPr>
              <a:t>ITG/TEM turbulence studies with RMPs: limited cases </a:t>
            </a:r>
          </a:p>
          <a:p>
            <a:pPr>
              <a:spcBef>
                <a:spcPts val="300"/>
              </a:spcBef>
              <a:buClr>
                <a:schemeClr val="tx2"/>
              </a:buClr>
              <a:buFont typeface="Wingdings" panose="05000000000000000000" pitchFamily="2" charset="2"/>
              <a:buChar char="q"/>
            </a:pPr>
            <a:r>
              <a:rPr lang="en-US" sz="1400" dirty="0">
                <a:effectLst/>
                <a:latin typeface="+mj-lt"/>
                <a:ea typeface="Calibri" panose="020F0502020204030204" pitchFamily="34" charset="0"/>
              </a:rPr>
              <a:t>JOREK-DREAM: </a:t>
            </a:r>
            <a:r>
              <a:rPr lang="en-US" sz="1400" b="0" dirty="0">
                <a:effectLst/>
                <a:latin typeface="+mj-lt"/>
                <a:ea typeface="Calibri" panose="020F0502020204030204" pitchFamily="34" charset="0"/>
              </a:rPr>
              <a:t>capability to carry out run-away generation calculations over long time scales in MHD quiet scenarios.</a:t>
            </a:r>
            <a:endParaRPr lang="fr-FR" sz="1400" b="0" dirty="0">
              <a:latin typeface="+mj-lt"/>
              <a:ea typeface="Calibri" panose="020F0502020204030204" pitchFamily="34" charset="0"/>
            </a:endParaRPr>
          </a:p>
          <a:p>
            <a:pPr>
              <a:spcBef>
                <a:spcPts val="300"/>
              </a:spcBef>
              <a:buClr>
                <a:schemeClr val="tx2"/>
              </a:buClr>
              <a:buFont typeface="Wingdings" panose="05000000000000000000" pitchFamily="2" charset="2"/>
              <a:buChar char="q"/>
            </a:pPr>
            <a:r>
              <a:rPr lang="en-US" sz="1400" dirty="0">
                <a:effectLst/>
                <a:latin typeface="+mj-lt"/>
                <a:ea typeface="Calibri" panose="020F0502020204030204" pitchFamily="34" charset="0"/>
              </a:rPr>
              <a:t>DREAM: </a:t>
            </a:r>
            <a:r>
              <a:rPr lang="en-US" sz="1400" b="0" dirty="0">
                <a:latin typeface="+mj-lt"/>
                <a:ea typeface="Calibri" panose="020F0502020204030204" pitchFamily="34" charset="0"/>
              </a:rPr>
              <a:t>i</a:t>
            </a:r>
            <a:r>
              <a:rPr lang="en-US" sz="1400" b="0" dirty="0">
                <a:effectLst/>
                <a:latin typeface="+mj-lt"/>
                <a:ea typeface="Calibri" panose="020F0502020204030204" pitchFamily="34" charset="0"/>
              </a:rPr>
              <a:t>ncomplete parallelization does not allow the same level of comprehensive physics studies</a:t>
            </a:r>
            <a:endParaRPr lang="fr-FR" sz="1400" dirty="0">
              <a:latin typeface="+mj-lt"/>
              <a:ea typeface="Calibri" panose="020F0502020204030204" pitchFamily="34" charset="0"/>
            </a:endParaRPr>
          </a:p>
          <a:p>
            <a:pPr>
              <a:spcBef>
                <a:spcPts val="300"/>
              </a:spcBef>
              <a:buClr>
                <a:schemeClr val="tx2"/>
              </a:buClr>
              <a:buFont typeface="Wingdings" panose="05000000000000000000" pitchFamily="2" charset="2"/>
              <a:buChar char="q"/>
            </a:pPr>
            <a:r>
              <a:rPr lang="en-US" sz="1400" dirty="0">
                <a:effectLst/>
                <a:latin typeface="+mj-lt"/>
                <a:ea typeface="Calibri" panose="020F0502020204030204" pitchFamily="34" charset="0"/>
              </a:rPr>
              <a:t>CARIDDI and FIREWALL</a:t>
            </a:r>
            <a:r>
              <a:rPr lang="en-US" sz="1400" dirty="0">
                <a:latin typeface="+mj-lt"/>
                <a:ea typeface="Calibri" panose="020F0502020204030204" pitchFamily="34" charset="0"/>
              </a:rPr>
              <a:t> </a:t>
            </a:r>
            <a:r>
              <a:rPr lang="en-US" sz="1400" b="0" dirty="0">
                <a:latin typeface="+mj-lt"/>
                <a:ea typeface="Calibri" panose="020F0502020204030204" pitchFamily="34" charset="0"/>
              </a:rPr>
              <a:t>c</a:t>
            </a:r>
            <a:r>
              <a:rPr lang="en-US" sz="1400" b="0" dirty="0">
                <a:effectLst/>
                <a:latin typeface="+mj-lt"/>
                <a:ea typeface="Calibri" panose="020F0502020204030204" pitchFamily="34" charset="0"/>
              </a:rPr>
              <a:t>ompliance with </a:t>
            </a:r>
            <a:r>
              <a:rPr lang="en-US" sz="1400" b="0" dirty="0" err="1">
                <a:effectLst/>
                <a:latin typeface="+mj-lt"/>
                <a:ea typeface="Calibri" panose="020F0502020204030204" pitchFamily="34" charset="0"/>
              </a:rPr>
              <a:t>EUROfusion</a:t>
            </a:r>
            <a:r>
              <a:rPr lang="en-US" sz="1400" b="0" dirty="0">
                <a:effectLst/>
                <a:latin typeface="+mj-lt"/>
                <a:ea typeface="Calibri" panose="020F0502020204030204" pitchFamily="34" charset="0"/>
              </a:rPr>
              <a:t> standard software requirements</a:t>
            </a:r>
            <a:endParaRPr lang="en-GB" sz="1400" b="0" dirty="0">
              <a:effectLst/>
              <a:latin typeface="+mj-lt"/>
              <a:ea typeface="Calibri" panose="020F0502020204030204" pitchFamily="34" charset="0"/>
              <a:cs typeface="Times New Roman" panose="02020603050405020304" pitchFamily="18" charset="0"/>
            </a:endParaRPr>
          </a:p>
          <a:p>
            <a:pPr>
              <a:spcBef>
                <a:spcPts val="300"/>
              </a:spcBef>
              <a:buClr>
                <a:schemeClr val="tx2"/>
              </a:buClr>
              <a:buFont typeface="Wingdings" panose="05000000000000000000" pitchFamily="2" charset="2"/>
              <a:buChar char="q"/>
            </a:pPr>
            <a:r>
              <a:rPr lang="fr-FR" sz="1400" kern="100" dirty="0">
                <a:effectLst/>
                <a:latin typeface="+mj-lt"/>
                <a:ea typeface="Calibri" panose="020F0502020204030204" pitchFamily="34" charset="0"/>
                <a:cs typeface="Times New Roman" panose="02020603050405020304" pitchFamily="18" charset="0"/>
              </a:rPr>
              <a:t>ASTRA : </a:t>
            </a:r>
            <a:r>
              <a:rPr lang="fr-FR" sz="1400" b="0" kern="100" dirty="0">
                <a:effectLst/>
                <a:latin typeface="+mj-lt"/>
                <a:ea typeface="Calibri" panose="020F0502020204030204" pitchFamily="34" charset="0"/>
                <a:cs typeface="Times New Roman" panose="02020603050405020304" pitchFamily="18" charset="0"/>
              </a:rPr>
              <a:t>no </a:t>
            </a:r>
            <a:r>
              <a:rPr lang="fr-FR" sz="1400" b="0" kern="100" dirty="0" err="1">
                <a:effectLst/>
                <a:latin typeface="+mj-lt"/>
                <a:ea typeface="Calibri" panose="020F0502020204030204" pitchFamily="34" charset="0"/>
                <a:cs typeface="Times New Roman" panose="02020603050405020304" pitchFamily="18" charset="0"/>
              </a:rPr>
              <a:t>EUROfusion</a:t>
            </a:r>
            <a:r>
              <a:rPr lang="fr-FR" sz="1400" b="0" kern="100" dirty="0">
                <a:effectLst/>
                <a:latin typeface="+mj-lt"/>
                <a:ea typeface="Calibri" panose="020F0502020204030204" pitchFamily="34" charset="0"/>
                <a:cs typeface="Times New Roman" panose="02020603050405020304" pitchFamily="18" charset="0"/>
              </a:rPr>
              <a:t> support and </a:t>
            </a:r>
            <a:r>
              <a:rPr lang="fr-FR" sz="1400" b="0" kern="100" dirty="0" err="1">
                <a:effectLst/>
                <a:latin typeface="+mj-lt"/>
                <a:ea typeface="Calibri" panose="020F0502020204030204" pitchFamily="34" charset="0"/>
                <a:cs typeface="Times New Roman" panose="02020603050405020304" pitchFamily="18" charset="0"/>
              </a:rPr>
              <a:t>loss</a:t>
            </a:r>
            <a:r>
              <a:rPr lang="fr-FR" sz="1400" b="0" kern="100" dirty="0">
                <a:effectLst/>
                <a:latin typeface="+mj-lt"/>
                <a:ea typeface="Calibri" panose="020F0502020204030204" pitchFamily="34" charset="0"/>
                <a:cs typeface="Times New Roman" panose="02020603050405020304" pitchFamily="18" charset="0"/>
              </a:rPr>
              <a:t> of experts (focus </a:t>
            </a:r>
            <a:r>
              <a:rPr lang="fr-FR" sz="1400" b="0" kern="100" dirty="0" err="1">
                <a:effectLst/>
                <a:latin typeface="+mj-lt"/>
                <a:ea typeface="Calibri" panose="020F0502020204030204" pitchFamily="34" charset="0"/>
                <a:cs typeface="Times New Roman" panose="02020603050405020304" pitchFamily="18" charset="0"/>
              </a:rPr>
              <a:t>mainly</a:t>
            </a:r>
            <a:r>
              <a:rPr lang="fr-FR" sz="1400" b="0" kern="100" dirty="0">
                <a:effectLst/>
                <a:latin typeface="+mj-lt"/>
                <a:ea typeface="Calibri" panose="020F0502020204030204" pitchFamily="34" charset="0"/>
                <a:cs typeface="Times New Roman" panose="02020603050405020304" pitchFamily="18" charset="0"/>
              </a:rPr>
              <a:t> on HFPS &amp; to </a:t>
            </a:r>
            <a:r>
              <a:rPr lang="fr-FR" sz="1400" b="0" kern="100" dirty="0" err="1">
                <a:effectLst/>
                <a:latin typeface="+mj-lt"/>
                <a:ea typeface="Calibri" panose="020F0502020204030204" pitchFamily="34" charset="0"/>
                <a:cs typeface="Times New Roman" panose="02020603050405020304" pitchFamily="18" charset="0"/>
              </a:rPr>
              <a:t>lesser</a:t>
            </a:r>
            <a:r>
              <a:rPr lang="fr-FR" sz="1400" b="0" kern="100" dirty="0">
                <a:effectLst/>
                <a:latin typeface="+mj-lt"/>
                <a:ea typeface="Calibri" panose="020F0502020204030204" pitchFamily="34" charset="0"/>
                <a:cs typeface="Times New Roman" panose="02020603050405020304" pitchFamily="18" charset="0"/>
              </a:rPr>
              <a:t> </a:t>
            </a:r>
            <a:r>
              <a:rPr lang="fr-FR" sz="1400" b="0" kern="100" dirty="0" err="1">
                <a:effectLst/>
                <a:latin typeface="+mj-lt"/>
                <a:ea typeface="Calibri" panose="020F0502020204030204" pitchFamily="34" charset="0"/>
                <a:cs typeface="Times New Roman" panose="02020603050405020304" pitchFamily="18" charset="0"/>
              </a:rPr>
              <a:t>extent</a:t>
            </a:r>
            <a:r>
              <a:rPr lang="fr-FR" sz="1400" b="0" kern="100" dirty="0">
                <a:effectLst/>
                <a:latin typeface="+mj-lt"/>
                <a:ea typeface="Calibri" panose="020F0502020204030204" pitchFamily="34" charset="0"/>
                <a:cs typeface="Times New Roman" panose="02020603050405020304" pitchFamily="18" charset="0"/>
              </a:rPr>
              <a:t> on  ETS) </a:t>
            </a:r>
          </a:p>
          <a:p>
            <a:pPr>
              <a:spcBef>
                <a:spcPts val="300"/>
              </a:spcBef>
              <a:buClr>
                <a:schemeClr val="tx2"/>
              </a:buClr>
              <a:buFont typeface="Wingdings" panose="05000000000000000000" pitchFamily="2" charset="2"/>
              <a:buChar char="q"/>
            </a:pPr>
            <a:r>
              <a:rPr lang="fr-FR" sz="1400" kern="100" dirty="0">
                <a:effectLst/>
                <a:latin typeface="+mj-lt"/>
                <a:ea typeface="Calibri" panose="020F0502020204030204" pitchFamily="34" charset="0"/>
                <a:cs typeface="Times New Roman" panose="02020603050405020304" pitchFamily="18" charset="0"/>
              </a:rPr>
              <a:t>HFPS: </a:t>
            </a:r>
            <a:r>
              <a:rPr lang="en-US" sz="1400" b="0" kern="100" dirty="0">
                <a:effectLst/>
                <a:latin typeface="+mj-lt"/>
                <a:ea typeface="Calibri" panose="020F0502020204030204" pitchFamily="34" charset="0"/>
                <a:cs typeface="Times New Roman" panose="02020603050405020304" pitchFamily="18" charset="0"/>
              </a:rPr>
              <a:t>Integration of QLK_NN_11, CASTOR, MEQ and tests for broader exploitation of EDGE2DNN, SOLPSNN, PLIKES, ATEP, EQSTABIL</a:t>
            </a:r>
            <a:endParaRPr lang="en-GB" sz="1400" b="0" dirty="0">
              <a:effectLst/>
              <a:latin typeface="+mj-lt"/>
              <a:ea typeface="Calibri" panose="020F0502020204030204" pitchFamily="34" charset="0"/>
              <a:cs typeface="Times New Roman" panose="02020603050405020304" pitchFamily="18" charset="0"/>
            </a:endParaRPr>
          </a:p>
          <a:p>
            <a:pPr>
              <a:spcBef>
                <a:spcPts val="300"/>
              </a:spcBef>
              <a:buClr>
                <a:schemeClr val="tx2"/>
              </a:buClr>
              <a:buFont typeface="Wingdings" panose="05000000000000000000" pitchFamily="2" charset="2"/>
              <a:buChar char="q"/>
            </a:pPr>
            <a:r>
              <a:rPr lang="es-ES_tradnl" sz="1400" dirty="0">
                <a:effectLst/>
                <a:latin typeface="+mj-lt"/>
                <a:ea typeface="Calibri" panose="020F0502020204030204" pitchFamily="34" charset="0"/>
                <a:cs typeface="Times New Roman" panose="02020603050405020304" pitchFamily="18" charset="0"/>
              </a:rPr>
              <a:t>STELLA:  </a:t>
            </a:r>
            <a:r>
              <a:rPr lang="es-ES_tradnl" sz="1400" b="0" dirty="0" err="1">
                <a:effectLst/>
                <a:latin typeface="+mj-lt"/>
                <a:ea typeface="Calibri" panose="020F0502020204030204" pitchFamily="34" charset="0"/>
                <a:cs typeface="Times New Roman" panose="02020603050405020304" pitchFamily="18" charset="0"/>
              </a:rPr>
              <a:t>IMASification</a:t>
            </a:r>
            <a:r>
              <a:rPr lang="es-ES_tradnl" sz="1400" b="0" dirty="0">
                <a:effectLst/>
                <a:latin typeface="+mj-lt"/>
                <a:ea typeface="Calibri" panose="020F0502020204030204" pitchFamily="34" charset="0"/>
                <a:cs typeface="Times New Roman" panose="02020603050405020304" pitchFamily="18" charset="0"/>
              </a:rPr>
              <a:t> </a:t>
            </a:r>
            <a:r>
              <a:rPr lang="es-ES_tradnl" sz="1400" b="0" dirty="0" err="1">
                <a:effectLst/>
                <a:latin typeface="+mj-lt"/>
                <a:ea typeface="Calibri" panose="020F0502020204030204" pitchFamily="34" charset="0"/>
                <a:cs typeface="Times New Roman" panose="02020603050405020304" pitchFamily="18" charset="0"/>
              </a:rPr>
              <a:t>of</a:t>
            </a:r>
            <a:r>
              <a:rPr lang="es-ES_tradnl" sz="1400" b="0" dirty="0">
                <a:effectLst/>
                <a:latin typeface="+mj-lt"/>
                <a:ea typeface="Calibri" panose="020F0502020204030204" pitchFamily="34" charset="0"/>
                <a:cs typeface="Times New Roman" panose="02020603050405020304" pitchFamily="18" charset="0"/>
              </a:rPr>
              <a:t> outputs </a:t>
            </a:r>
            <a:r>
              <a:rPr lang="es-ES_tradnl" sz="1400" b="0" dirty="0" err="1">
                <a:effectLst/>
                <a:latin typeface="+mj-lt"/>
                <a:ea typeface="Calibri" panose="020F0502020204030204" pitchFamily="34" charset="0"/>
                <a:cs typeface="Times New Roman" panose="02020603050405020304" pitchFamily="18" charset="0"/>
              </a:rPr>
              <a:t>for</a:t>
            </a:r>
            <a:r>
              <a:rPr lang="es-ES_tradnl" sz="1400" b="0" dirty="0">
                <a:effectLst/>
                <a:latin typeface="+mj-lt"/>
                <a:ea typeface="Calibri" panose="020F0502020204030204" pitchFamily="34" charset="0"/>
                <a:cs typeface="Times New Roman" panose="02020603050405020304" pitchFamily="18" charset="0"/>
              </a:rPr>
              <a:t> </a:t>
            </a:r>
            <a:r>
              <a:rPr lang="es-ES_tradnl" sz="1400" b="0" dirty="0" err="1">
                <a:effectLst/>
                <a:latin typeface="+mj-lt"/>
                <a:ea typeface="Calibri" panose="020F0502020204030204" pitchFamily="34" charset="0"/>
                <a:cs typeface="Times New Roman" panose="02020603050405020304" pitchFamily="18" charset="0"/>
              </a:rPr>
              <a:t>systematic</a:t>
            </a:r>
            <a:r>
              <a:rPr lang="es-ES_tradnl" sz="1400" b="0" dirty="0">
                <a:effectLst/>
                <a:latin typeface="+mj-lt"/>
                <a:ea typeface="Calibri" panose="020F0502020204030204" pitchFamily="34" charset="0"/>
                <a:cs typeface="Times New Roman" panose="02020603050405020304" pitchFamily="18" charset="0"/>
              </a:rPr>
              <a:t> </a:t>
            </a:r>
            <a:r>
              <a:rPr lang="es-ES_tradnl" sz="1400" b="0" dirty="0" err="1">
                <a:effectLst/>
                <a:latin typeface="+mj-lt"/>
                <a:ea typeface="Calibri" panose="020F0502020204030204" pitchFamily="34" charset="0"/>
                <a:cs typeface="Times New Roman" panose="02020603050405020304" pitchFamily="18" charset="0"/>
              </a:rPr>
              <a:t>database</a:t>
            </a:r>
            <a:r>
              <a:rPr lang="es-ES_tradnl" sz="1400" b="0" dirty="0">
                <a:effectLst/>
                <a:latin typeface="+mj-lt"/>
                <a:ea typeface="Calibri" panose="020F0502020204030204" pitchFamily="34" charset="0"/>
                <a:cs typeface="Times New Roman" panose="02020603050405020304" pitchFamily="18" charset="0"/>
              </a:rPr>
              <a:t> </a:t>
            </a:r>
            <a:r>
              <a:rPr lang="es-ES_tradnl" sz="1400" b="0" dirty="0" err="1">
                <a:effectLst/>
                <a:latin typeface="+mj-lt"/>
                <a:ea typeface="Calibri" panose="020F0502020204030204" pitchFamily="34" charset="0"/>
                <a:cs typeface="Times New Roman" panose="02020603050405020304" pitchFamily="18" charset="0"/>
              </a:rPr>
              <a:t>analysis</a:t>
            </a:r>
            <a:r>
              <a:rPr lang="es-ES_tradnl" sz="1400" b="0" dirty="0">
                <a:latin typeface="+mj-lt"/>
                <a:ea typeface="Calibri" panose="020F0502020204030204" pitchFamily="34" charset="0"/>
                <a:cs typeface="Times New Roman" panose="02020603050405020304" pitchFamily="18" charset="0"/>
              </a:rPr>
              <a:t> </a:t>
            </a:r>
            <a:endParaRPr lang="en-GB" sz="1400" b="0" dirty="0">
              <a:effectLst/>
              <a:latin typeface="+mj-lt"/>
              <a:ea typeface="Calibri" panose="020F0502020204030204" pitchFamily="34" charset="0"/>
              <a:cs typeface="Times New Roman" panose="02020603050405020304" pitchFamily="18" charset="0"/>
            </a:endParaRPr>
          </a:p>
          <a:p>
            <a:pPr>
              <a:spcBef>
                <a:spcPts val="300"/>
              </a:spcBef>
              <a:buClr>
                <a:schemeClr val="tx2"/>
              </a:buClr>
              <a:buFont typeface="Wingdings" panose="05000000000000000000" pitchFamily="2" charset="2"/>
              <a:buChar char="q"/>
            </a:pPr>
            <a:r>
              <a:rPr lang="en-GB" sz="1400" dirty="0">
                <a:effectLst/>
                <a:latin typeface="+mj-lt"/>
                <a:ea typeface="Calibri" panose="020F0502020204030204" pitchFamily="34" charset="0"/>
                <a:cs typeface="Times New Roman" panose="02020603050405020304" pitchFamily="18" charset="0"/>
              </a:rPr>
              <a:t>ERO2.0, </a:t>
            </a:r>
            <a:r>
              <a:rPr lang="en-GB" sz="1400" dirty="0" err="1">
                <a:effectLst/>
                <a:latin typeface="+mj-lt"/>
                <a:ea typeface="Calibri" panose="020F0502020204030204" pitchFamily="34" charset="0"/>
                <a:cs typeface="Times New Roman" panose="02020603050405020304" pitchFamily="18" charset="0"/>
              </a:rPr>
              <a:t>MIGRAINe</a:t>
            </a:r>
            <a:r>
              <a:rPr lang="en-GB" sz="1400" dirty="0">
                <a:effectLst/>
                <a:latin typeface="+mj-lt"/>
                <a:ea typeface="Calibri" panose="020F0502020204030204" pitchFamily="34" charset="0"/>
                <a:cs typeface="Times New Roman" panose="02020603050405020304" pitchFamily="18" charset="0"/>
              </a:rPr>
              <a:t>: </a:t>
            </a:r>
            <a:r>
              <a:rPr lang="en-GB" sz="1400" b="0" dirty="0">
                <a:effectLst/>
                <a:latin typeface="+mj-lt"/>
                <a:ea typeface="Calibri" panose="020F0502020204030204" pitchFamily="34" charset="0"/>
                <a:cs typeface="Times New Roman" panose="02020603050405020304" pitchFamily="18" charset="0"/>
              </a:rPr>
              <a:t>Applicability of PWI surrogate, W transport from wall to core and time-dependent dust ablation sources </a:t>
            </a:r>
          </a:p>
          <a:p>
            <a:pPr>
              <a:spcBef>
                <a:spcPts val="300"/>
              </a:spcBef>
              <a:buClr>
                <a:schemeClr val="tx2"/>
              </a:buClr>
              <a:buFont typeface="Wingdings" panose="05000000000000000000" pitchFamily="2" charset="2"/>
              <a:buChar char="q"/>
            </a:pPr>
            <a:r>
              <a:rPr lang="en-GB" sz="1400" dirty="0">
                <a:effectLst/>
                <a:latin typeface="+mj-lt"/>
                <a:ea typeface="Calibri" panose="020F0502020204030204" pitchFamily="34" charset="0"/>
                <a:cs typeface="Times New Roman" panose="02020603050405020304" pitchFamily="18" charset="0"/>
              </a:rPr>
              <a:t>FESTIM, PFC-T-T: </a:t>
            </a:r>
            <a:r>
              <a:rPr lang="en-GB" sz="1400" b="0" dirty="0">
                <a:effectLst/>
                <a:latin typeface="+mj-lt"/>
                <a:ea typeface="Calibri" panose="020F0502020204030204" pitchFamily="34" charset="0"/>
                <a:cs typeface="Times New Roman" panose="02020603050405020304" pitchFamily="18" charset="0"/>
              </a:rPr>
              <a:t>Damage-induced trap model parameterization and implementation for validation and predictive applications </a:t>
            </a:r>
          </a:p>
          <a:p>
            <a:pPr>
              <a:spcBef>
                <a:spcPts val="300"/>
              </a:spcBef>
              <a:buClr>
                <a:schemeClr val="tx2"/>
              </a:buClr>
              <a:buFont typeface="Wingdings" panose="05000000000000000000" pitchFamily="2" charset="2"/>
              <a:buChar char="q"/>
            </a:pPr>
            <a:r>
              <a:rPr lang="en-GB" sz="1400" dirty="0">
                <a:effectLst/>
                <a:latin typeface="+mj-lt"/>
                <a:ea typeface="Calibri" panose="020F0502020204030204" pitchFamily="34" charset="0"/>
                <a:cs typeface="Times New Roman" panose="02020603050405020304" pitchFamily="18" charset="0"/>
              </a:rPr>
              <a:t>Geant4-MEMENTO-LSDYNA framework: </a:t>
            </a:r>
            <a:r>
              <a:rPr lang="en-GB" sz="1400" b="0" dirty="0">
                <a:effectLst/>
                <a:latin typeface="+mj-lt"/>
                <a:ea typeface="Calibri" panose="020F0502020204030204" pitchFamily="34" charset="0"/>
                <a:cs typeface="Times New Roman" panose="02020603050405020304" pitchFamily="18" charset="0"/>
              </a:rPr>
              <a:t>finalization of full thermo-mechanical model for W material response to RE impact</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100" dirty="0">
              <a:effectLst/>
              <a:ea typeface="Calibri" panose="020F0502020204030204" pitchFamily="34" charset="0"/>
            </a:endParaRPr>
          </a:p>
          <a:p>
            <a:endParaRPr lang="fr-FR" sz="1100" dirty="0">
              <a:effectLst/>
              <a:ea typeface="Calibri" panose="020F0502020204030204" pitchFamily="34" charset="0"/>
            </a:endParaRPr>
          </a:p>
        </p:txBody>
      </p:sp>
    </p:spTree>
    <p:extLst>
      <p:ext uri="{BB962C8B-B14F-4D97-AF65-F5344CB8AC3E}">
        <p14:creationId xmlns:p14="http://schemas.microsoft.com/office/powerpoint/2010/main" val="4007009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C0200C-E0A8-4F5E-BD2C-FFFD60DFE7C3}"/>
              </a:ext>
            </a:extLst>
          </p:cNvPr>
          <p:cNvSpPr>
            <a:spLocks noGrp="1"/>
          </p:cNvSpPr>
          <p:nvPr>
            <p:ph type="title"/>
          </p:nvPr>
        </p:nvSpPr>
        <p:spPr>
          <a:xfrm>
            <a:off x="825624" y="200667"/>
            <a:ext cx="11208568" cy="457200"/>
          </a:xfrm>
        </p:spPr>
        <p:txBody>
          <a:bodyPr/>
          <a:lstStyle/>
          <a:p>
            <a:r>
              <a:rPr lang="en-US" dirty="0"/>
              <a:t>TSVV-A </a:t>
            </a:r>
            <a:r>
              <a:rPr lang="en-GB" sz="2800" b="1" kern="1200" dirty="0">
                <a:effectLst/>
                <a:latin typeface="+mn-lt"/>
                <a:ea typeface="+mn-ea"/>
                <a:cs typeface="+mn-cs"/>
              </a:rPr>
              <a:t>H-Mode and Small/No-ELM Pedestals:</a:t>
            </a:r>
            <a:r>
              <a:rPr lang="en-US" kern="1200" dirty="0">
                <a:effectLst/>
                <a:latin typeface="+mn-lt"/>
                <a:ea typeface="+mn-ea"/>
                <a:cs typeface="+mn-cs"/>
              </a:rPr>
              <a:t> </a:t>
            </a:r>
            <a:r>
              <a:rPr lang="en-US" dirty="0"/>
              <a:t>2027 Impacted Deliverables  </a:t>
            </a:r>
          </a:p>
        </p:txBody>
      </p:sp>
      <p:sp>
        <p:nvSpPr>
          <p:cNvPr id="4" name="Espace réservé du pied de page 3">
            <a:extLst>
              <a:ext uri="{FF2B5EF4-FFF2-40B4-BE49-F238E27FC236}">
                <a16:creationId xmlns:a16="http://schemas.microsoft.com/office/drawing/2014/main" id="{D81E755C-C15D-4D1C-9CA9-307C3A21FA74}"/>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AACF0302-40D0-4246-838D-D9BD85ACE27E}"/>
              </a:ext>
            </a:extLst>
          </p:cNvPr>
          <p:cNvSpPr>
            <a:spLocks noGrp="1"/>
          </p:cNvSpPr>
          <p:nvPr>
            <p:ph type="sldNum" sz="quarter" idx="12"/>
          </p:nvPr>
        </p:nvSpPr>
        <p:spPr/>
        <p:txBody>
          <a:bodyPr/>
          <a:lstStyle/>
          <a:p>
            <a:fld id="{6A6D9FA1-99C7-4910-8E32-B85D378B0060}" type="slidenum">
              <a:rPr lang="en-GB" smtClean="0">
                <a:solidFill>
                  <a:prstClr val="white"/>
                </a:solidFill>
              </a:rPr>
              <a:pPr/>
              <a:t>11</a:t>
            </a:fld>
            <a:endParaRPr lang="en-GB">
              <a:solidFill>
                <a:prstClr val="white"/>
              </a:solidFill>
            </a:endParaRPr>
          </a:p>
        </p:txBody>
      </p:sp>
      <p:graphicFrame>
        <p:nvGraphicFramePr>
          <p:cNvPr id="6" name="Tableau 5">
            <a:extLst>
              <a:ext uri="{FF2B5EF4-FFF2-40B4-BE49-F238E27FC236}">
                <a16:creationId xmlns:a16="http://schemas.microsoft.com/office/drawing/2014/main" id="{66A9ED9F-4EAC-437E-BA5C-80DC2B07BF16}"/>
              </a:ext>
            </a:extLst>
          </p:cNvPr>
          <p:cNvGraphicFramePr>
            <a:graphicFrameLocks noGrp="1"/>
          </p:cNvGraphicFramePr>
          <p:nvPr>
            <p:extLst>
              <p:ext uri="{D42A27DB-BD31-4B8C-83A1-F6EECF244321}">
                <p14:modId xmlns:p14="http://schemas.microsoft.com/office/powerpoint/2010/main" val="252428346"/>
              </p:ext>
            </p:extLst>
          </p:nvPr>
        </p:nvGraphicFramePr>
        <p:xfrm>
          <a:off x="292232" y="797275"/>
          <a:ext cx="11899768" cy="5022479"/>
        </p:xfrm>
        <a:graphic>
          <a:graphicData uri="http://schemas.openxmlformats.org/drawingml/2006/table">
            <a:tbl>
              <a:tblPr/>
              <a:tblGrid>
                <a:gridCol w="634654">
                  <a:extLst>
                    <a:ext uri="{9D8B030D-6E8A-4147-A177-3AD203B41FA5}">
                      <a16:colId xmlns:a16="http://schemas.microsoft.com/office/drawing/2014/main" val="908118267"/>
                    </a:ext>
                  </a:extLst>
                </a:gridCol>
                <a:gridCol w="10557602">
                  <a:extLst>
                    <a:ext uri="{9D8B030D-6E8A-4147-A177-3AD203B41FA5}">
                      <a16:colId xmlns:a16="http://schemas.microsoft.com/office/drawing/2014/main" val="3239108717"/>
                    </a:ext>
                  </a:extLst>
                </a:gridCol>
                <a:gridCol w="707512">
                  <a:extLst>
                    <a:ext uri="{9D8B030D-6E8A-4147-A177-3AD203B41FA5}">
                      <a16:colId xmlns:a16="http://schemas.microsoft.com/office/drawing/2014/main" val="2401766353"/>
                    </a:ext>
                  </a:extLst>
                </a:gridCol>
              </a:tblGrid>
              <a:tr h="160183">
                <a:tc>
                  <a:txBody>
                    <a:bodyPr/>
                    <a:lstStyle/>
                    <a:p>
                      <a:pPr>
                        <a:lnSpc>
                          <a:spcPct val="107000"/>
                        </a:lnSpc>
                        <a:spcBef>
                          <a:spcPts val="0"/>
                        </a:spcBef>
                        <a:spcAft>
                          <a:spcPts val="0"/>
                        </a:spcAft>
                      </a:pPr>
                      <a:r>
                        <a:rPr lang="fr-FR" sz="1400" b="1" dirty="0">
                          <a:solidFill>
                            <a:srgbClr val="FFFFFF"/>
                          </a:solidFill>
                          <a:effectLst/>
                          <a:latin typeface="+mj-lt"/>
                        </a:rPr>
                        <a:t>Label</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rgbClr val="FFFFFF"/>
                          </a:solidFill>
                          <a:effectLst/>
                          <a:latin typeface="+mj-lt"/>
                        </a:rPr>
                        <a:t>Description</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chemeClr val="bg1"/>
                          </a:solidFill>
                          <a:effectLst/>
                          <a:latin typeface="+mj-lt"/>
                        </a:rPr>
                        <a:t>Topics</a:t>
                      </a:r>
                      <a:endParaRPr lang="fr-FR" sz="1400" dirty="0">
                        <a:solidFill>
                          <a:schemeClr val="bg1"/>
                        </a:solidFill>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extLst>
                  <a:ext uri="{0D108BD9-81ED-4DB2-BD59-A6C34878D82A}">
                    <a16:rowId xmlns:a16="http://schemas.microsoft.com/office/drawing/2014/main" val="717004885"/>
                  </a:ext>
                </a:extLst>
              </a:tr>
              <a:tr h="733812">
                <a:tc>
                  <a:txBody>
                    <a:bodyPr/>
                    <a:lstStyle/>
                    <a:p>
                      <a:pPr>
                        <a:lnSpc>
                          <a:spcPct val="107000"/>
                        </a:lnSpc>
                        <a:spcBef>
                          <a:spcPts val="0"/>
                        </a:spcBef>
                        <a:spcAft>
                          <a:spcPts val="0"/>
                        </a:spcAft>
                      </a:pPr>
                      <a:r>
                        <a:rPr lang="fr-FR" sz="1400" b="1" dirty="0">
                          <a:solidFill>
                            <a:srgbClr val="000000"/>
                          </a:solidFill>
                          <a:effectLst/>
                          <a:latin typeface="+mj-lt"/>
                        </a:rPr>
                        <a:t>D.9</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a:lnSpc>
                          <a:spcPct val="107000"/>
                        </a:lnSpc>
                        <a:spcBef>
                          <a:spcPts val="0"/>
                        </a:spcBef>
                        <a:spcAft>
                          <a:spcPts val="0"/>
                        </a:spcAft>
                      </a:pPr>
                      <a:r>
                        <a:rPr lang="fr-FR" sz="1400" dirty="0">
                          <a:solidFill>
                            <a:srgbClr val="000000"/>
                          </a:solidFill>
                          <a:effectLst/>
                          <a:latin typeface="+mj-lt"/>
                        </a:rPr>
                        <a:t>Scientific report </a:t>
                      </a:r>
                      <a:r>
                        <a:rPr lang="fr-FR" sz="1400" dirty="0" err="1">
                          <a:solidFill>
                            <a:srgbClr val="000000"/>
                          </a:solidFill>
                          <a:effectLst/>
                          <a:latin typeface="+mj-lt"/>
                        </a:rPr>
                        <a:t>characterizing</a:t>
                      </a:r>
                      <a:r>
                        <a:rPr lang="fr-FR" sz="1400" dirty="0">
                          <a:solidFill>
                            <a:srgbClr val="000000"/>
                          </a:solidFill>
                          <a:effectLst/>
                          <a:latin typeface="+mj-lt"/>
                        </a:rPr>
                        <a:t> turbulence, </a:t>
                      </a:r>
                      <a:r>
                        <a:rPr lang="fr-FR" sz="1400" dirty="0" err="1">
                          <a:solidFill>
                            <a:srgbClr val="000000"/>
                          </a:solidFill>
                          <a:effectLst/>
                          <a:latin typeface="+mj-lt"/>
                        </a:rPr>
                        <a:t>heat</a:t>
                      </a:r>
                      <a:r>
                        <a:rPr lang="fr-FR" sz="1400" dirty="0">
                          <a:solidFill>
                            <a:srgbClr val="000000"/>
                          </a:solidFill>
                          <a:effectLst/>
                          <a:latin typeface="+mj-lt"/>
                        </a:rPr>
                        <a:t> &amp; </a:t>
                      </a:r>
                      <a:r>
                        <a:rPr lang="fr-FR" sz="1400" dirty="0" err="1">
                          <a:solidFill>
                            <a:srgbClr val="000000"/>
                          </a:solidFill>
                          <a:effectLst/>
                          <a:latin typeface="+mj-lt"/>
                        </a:rPr>
                        <a:t>particle</a:t>
                      </a:r>
                      <a:r>
                        <a:rPr lang="fr-FR" sz="1400" dirty="0">
                          <a:solidFill>
                            <a:srgbClr val="000000"/>
                          </a:solidFill>
                          <a:effectLst/>
                          <a:latin typeface="+mj-lt"/>
                        </a:rPr>
                        <a:t> transport in GYSELA simulations </a:t>
                      </a:r>
                      <a:r>
                        <a:rPr lang="fr-FR" sz="1400" dirty="0" err="1">
                          <a:solidFill>
                            <a:srgbClr val="000000"/>
                          </a:solidFill>
                          <a:effectLst/>
                          <a:latin typeface="+mj-lt"/>
                        </a:rPr>
                        <a:t>featuring</a:t>
                      </a:r>
                      <a:r>
                        <a:rPr lang="fr-FR" sz="1400" dirty="0">
                          <a:solidFill>
                            <a:srgbClr val="000000"/>
                          </a:solidFill>
                          <a:effectLst/>
                          <a:latin typeface="+mj-lt"/>
                        </a:rPr>
                        <a:t> </a:t>
                      </a:r>
                      <a:r>
                        <a:rPr lang="fr-FR" sz="1400" dirty="0" err="1">
                          <a:solidFill>
                            <a:srgbClr val="000000"/>
                          </a:solidFill>
                          <a:effectLst/>
                          <a:latin typeface="+mj-lt"/>
                        </a:rPr>
                        <a:t>both</a:t>
                      </a:r>
                      <a:r>
                        <a:rPr lang="fr-FR" sz="1400" dirty="0">
                          <a:solidFill>
                            <a:srgbClr val="000000"/>
                          </a:solidFill>
                          <a:effectLst/>
                          <a:latin typeface="+mj-lt"/>
                        </a:rPr>
                        <a:t> ITG &amp; TEM </a:t>
                      </a:r>
                      <a:r>
                        <a:rPr lang="fr-FR" sz="1400" dirty="0" err="1">
                          <a:solidFill>
                            <a:srgbClr val="000000"/>
                          </a:solidFill>
                          <a:effectLst/>
                          <a:latin typeface="+mj-lt"/>
                        </a:rPr>
                        <a:t>instabilities</a:t>
                      </a:r>
                      <a:r>
                        <a:rPr lang="fr-FR" sz="1400" dirty="0">
                          <a:solidFill>
                            <a:srgbClr val="000000"/>
                          </a:solidFill>
                          <a:effectLst/>
                          <a:latin typeface="+mj-lt"/>
                        </a:rPr>
                        <a:t> but </a:t>
                      </a:r>
                      <a:r>
                        <a:rPr lang="fr-FR" sz="1400" dirty="0" err="1">
                          <a:solidFill>
                            <a:srgbClr val="000000"/>
                          </a:solidFill>
                          <a:effectLst/>
                          <a:latin typeface="+mj-lt"/>
                        </a:rPr>
                        <a:t>occupying</a:t>
                      </a:r>
                      <a:r>
                        <a:rPr lang="fr-FR" sz="1400" dirty="0">
                          <a:solidFill>
                            <a:srgbClr val="000000"/>
                          </a:solidFill>
                          <a:effectLst/>
                          <a:latin typeface="+mj-lt"/>
                        </a:rPr>
                        <a:t> </a:t>
                      </a:r>
                      <a:r>
                        <a:rPr lang="fr-FR" sz="1400" dirty="0" err="1">
                          <a:solidFill>
                            <a:srgbClr val="000000"/>
                          </a:solidFill>
                          <a:effectLst/>
                          <a:latin typeface="+mj-lt"/>
                        </a:rPr>
                        <a:t>various</a:t>
                      </a:r>
                      <a:r>
                        <a:rPr lang="fr-FR" sz="1400" dirty="0">
                          <a:solidFill>
                            <a:srgbClr val="000000"/>
                          </a:solidFill>
                          <a:effectLst/>
                          <a:latin typeface="+mj-lt"/>
                        </a:rPr>
                        <a:t> places in the (</a:t>
                      </a:r>
                      <a:r>
                        <a:rPr lang="fr-FR" sz="1400" dirty="0" err="1">
                          <a:solidFill>
                            <a:srgbClr val="000000"/>
                          </a:solidFill>
                          <a:effectLst/>
                          <a:latin typeface="+mj-lt"/>
                        </a:rPr>
                        <a:t>grad</a:t>
                      </a:r>
                      <a:r>
                        <a:rPr lang="fr-FR" sz="1400" dirty="0">
                          <a:solidFill>
                            <a:srgbClr val="000000"/>
                          </a:solidFill>
                          <a:effectLst/>
                          <a:latin typeface="+mj-lt"/>
                        </a:rPr>
                        <a:t>(n),</a:t>
                      </a:r>
                      <a:r>
                        <a:rPr lang="fr-FR" sz="1400" dirty="0" err="1">
                          <a:solidFill>
                            <a:srgbClr val="000000"/>
                          </a:solidFill>
                          <a:effectLst/>
                          <a:latin typeface="+mj-lt"/>
                        </a:rPr>
                        <a:t>grad</a:t>
                      </a:r>
                      <a:r>
                        <a:rPr lang="fr-FR" sz="1400" dirty="0">
                          <a:solidFill>
                            <a:srgbClr val="000000"/>
                          </a:solidFill>
                          <a:effectLst/>
                          <a:latin typeface="+mj-lt"/>
                        </a:rPr>
                        <a:t>(T</a:t>
                      </a:r>
                      <a:r>
                        <a:rPr lang="fr-FR" sz="1400" baseline="-25000" dirty="0">
                          <a:solidFill>
                            <a:srgbClr val="000000"/>
                          </a:solidFill>
                          <a:effectLst/>
                          <a:latin typeface="+mj-lt"/>
                        </a:rPr>
                        <a:t>i</a:t>
                      </a:r>
                      <a:r>
                        <a:rPr lang="fr-FR" sz="1400" dirty="0">
                          <a:solidFill>
                            <a:srgbClr val="000000"/>
                          </a:solidFill>
                          <a:effectLst/>
                          <a:latin typeface="+mj-lt"/>
                        </a:rPr>
                        <a:t>), </a:t>
                      </a:r>
                      <a:r>
                        <a:rPr lang="fr-FR" sz="1400" dirty="0" err="1">
                          <a:solidFill>
                            <a:srgbClr val="000000"/>
                          </a:solidFill>
                          <a:effectLst/>
                          <a:latin typeface="+mj-lt"/>
                        </a:rPr>
                        <a:t>grad</a:t>
                      </a:r>
                      <a:r>
                        <a:rPr lang="fr-FR" sz="1400" dirty="0">
                          <a:solidFill>
                            <a:srgbClr val="000000"/>
                          </a:solidFill>
                          <a:effectLst/>
                          <a:latin typeface="+mj-lt"/>
                        </a:rPr>
                        <a:t>(T</a:t>
                      </a:r>
                      <a:r>
                        <a:rPr lang="fr-FR" sz="1400" baseline="-25000" dirty="0">
                          <a:solidFill>
                            <a:srgbClr val="000000"/>
                          </a:solidFill>
                          <a:effectLst/>
                          <a:latin typeface="+mj-lt"/>
                        </a:rPr>
                        <a:t>e</a:t>
                      </a:r>
                      <a:r>
                        <a:rPr lang="fr-FR" sz="1400" dirty="0">
                          <a:solidFill>
                            <a:srgbClr val="000000"/>
                          </a:solidFill>
                          <a:effectLst/>
                          <a:latin typeface="+mj-lt"/>
                        </a:rPr>
                        <a:t>)) </a:t>
                      </a:r>
                      <a:r>
                        <a:rPr lang="fr-FR" sz="1400" dirty="0" err="1">
                          <a:solidFill>
                            <a:srgbClr val="000000"/>
                          </a:solidFill>
                          <a:effectLst/>
                          <a:latin typeface="+mj-lt"/>
                        </a:rPr>
                        <a:t>parameter</a:t>
                      </a:r>
                      <a:r>
                        <a:rPr lang="fr-FR" sz="1400" dirty="0">
                          <a:solidFill>
                            <a:srgbClr val="000000"/>
                          </a:solidFill>
                          <a:effectLst/>
                          <a:latin typeface="+mj-lt"/>
                        </a:rPr>
                        <a:t> </a:t>
                      </a:r>
                      <a:r>
                        <a:rPr lang="fr-FR" sz="1400" dirty="0" err="1">
                          <a:solidFill>
                            <a:srgbClr val="000000"/>
                          </a:solidFill>
                          <a:effectLst/>
                          <a:latin typeface="+mj-lt"/>
                        </a:rPr>
                        <a:t>space</a:t>
                      </a:r>
                      <a:r>
                        <a:rPr lang="fr-FR" sz="1400" dirty="0">
                          <a:solidFill>
                            <a:srgbClr val="000000"/>
                          </a:solidFill>
                          <a:effectLst/>
                          <a:latin typeface="+mj-lt"/>
                        </a:rPr>
                        <a:t> – qualitative </a:t>
                      </a:r>
                      <a:r>
                        <a:rPr lang="fr-FR" sz="1400" dirty="0" err="1">
                          <a:solidFill>
                            <a:srgbClr val="000000"/>
                          </a:solidFill>
                          <a:effectLst/>
                          <a:latin typeface="+mj-lt"/>
                        </a:rPr>
                        <a:t>comparison</a:t>
                      </a:r>
                      <a:r>
                        <a:rPr lang="fr-FR" sz="1400" dirty="0">
                          <a:solidFill>
                            <a:srgbClr val="000000"/>
                          </a:solidFill>
                          <a:effectLst/>
                          <a:latin typeface="+mj-lt"/>
                        </a:rPr>
                        <a:t> to </a:t>
                      </a:r>
                      <a:r>
                        <a:rPr lang="fr-FR" sz="1400" dirty="0" err="1">
                          <a:solidFill>
                            <a:srgbClr val="000000"/>
                          </a:solidFill>
                          <a:effectLst/>
                          <a:latin typeface="+mj-lt"/>
                        </a:rPr>
                        <a:t>I-mode</a:t>
                      </a:r>
                      <a:r>
                        <a:rPr lang="fr-FR" sz="1400" dirty="0">
                          <a:solidFill>
                            <a:srgbClr val="000000"/>
                          </a:solidFill>
                          <a:effectLst/>
                          <a:latin typeface="+mj-lt"/>
                        </a:rPr>
                        <a:t> </a:t>
                      </a:r>
                      <a:r>
                        <a:rPr lang="fr-FR" sz="1400" dirty="0" err="1">
                          <a:solidFill>
                            <a:srgbClr val="000000"/>
                          </a:solidFill>
                          <a:effectLst/>
                          <a:latin typeface="+mj-lt"/>
                        </a:rPr>
                        <a:t>regimes</a:t>
                      </a:r>
                      <a:r>
                        <a:rPr lang="fr-FR" sz="1400" dirty="0">
                          <a:solidFill>
                            <a:srgbClr val="000000"/>
                          </a:solidFill>
                          <a:effectLst/>
                          <a:latin typeface="+mj-lt"/>
                        </a:rPr>
                        <a:t> </a:t>
                      </a:r>
                      <a:br>
                        <a:rPr lang="fr-FR" sz="1400" dirty="0">
                          <a:solidFill>
                            <a:srgbClr val="000000"/>
                          </a:solidFill>
                          <a:effectLst/>
                          <a:latin typeface="+mj-lt"/>
                        </a:rPr>
                      </a:br>
                      <a:r>
                        <a:rPr lang="en-US" sz="1400" b="1" i="0" kern="1200" dirty="0">
                          <a:solidFill>
                            <a:schemeClr val="accent6">
                              <a:lumMod val="75000"/>
                            </a:schemeClr>
                          </a:solidFill>
                          <a:effectLst/>
                          <a:latin typeface="+mn-lt"/>
                          <a:ea typeface="+mn-ea"/>
                          <a:cs typeface="+mn-cs"/>
                        </a:rPr>
                        <a:t>Reduced scope: </a:t>
                      </a:r>
                      <a:r>
                        <a:rPr lang="fr-FR" sz="1400" b="1" dirty="0">
                          <a:solidFill>
                            <a:schemeClr val="accent6">
                              <a:lumMod val="75000"/>
                            </a:schemeClr>
                          </a:solidFill>
                          <a:effectLst/>
                          <a:latin typeface="+mj-lt"/>
                        </a:rPr>
                        <a:t>GYSELA </a:t>
                      </a:r>
                      <a:r>
                        <a:rPr lang="fr-FR" sz="1400" b="1" dirty="0" err="1">
                          <a:solidFill>
                            <a:schemeClr val="accent6">
                              <a:lumMod val="75000"/>
                            </a:schemeClr>
                          </a:solidFill>
                          <a:effectLst/>
                          <a:latin typeface="+mj-lt"/>
                        </a:rPr>
                        <a:t>comparisons</a:t>
                      </a:r>
                      <a:r>
                        <a:rPr lang="fr-FR" sz="1400" b="1" dirty="0">
                          <a:solidFill>
                            <a:schemeClr val="accent6">
                              <a:lumMod val="75000"/>
                            </a:schemeClr>
                          </a:solidFill>
                          <a:effectLst/>
                          <a:latin typeface="+mj-lt"/>
                        </a:rPr>
                        <a:t> </a:t>
                      </a:r>
                      <a:r>
                        <a:rPr lang="fr-FR" sz="1400" b="1" dirty="0" err="1">
                          <a:solidFill>
                            <a:schemeClr val="accent6">
                              <a:lumMod val="75000"/>
                            </a:schemeClr>
                          </a:solidFill>
                          <a:effectLst/>
                          <a:latin typeface="+mj-lt"/>
                        </a:rPr>
                        <a:t>with</a:t>
                      </a:r>
                      <a:r>
                        <a:rPr lang="fr-FR" sz="1400" b="1" dirty="0">
                          <a:solidFill>
                            <a:schemeClr val="accent6">
                              <a:lumMod val="75000"/>
                            </a:schemeClr>
                          </a:solidFill>
                          <a:effectLst/>
                          <a:latin typeface="+mj-lt"/>
                        </a:rPr>
                        <a:t> </a:t>
                      </a:r>
                      <a:r>
                        <a:rPr lang="fr-FR" sz="1400" b="1" dirty="0" err="1">
                          <a:solidFill>
                            <a:schemeClr val="accent6">
                              <a:lumMod val="75000"/>
                            </a:schemeClr>
                          </a:solidFill>
                          <a:effectLst/>
                          <a:latin typeface="+mj-lt"/>
                        </a:rPr>
                        <a:t>experimental</a:t>
                      </a:r>
                      <a:r>
                        <a:rPr lang="fr-FR" sz="1400" b="1" dirty="0">
                          <a:solidFill>
                            <a:schemeClr val="accent6">
                              <a:lumMod val="75000"/>
                            </a:schemeClr>
                          </a:solidFill>
                          <a:effectLst/>
                          <a:latin typeface="+mj-lt"/>
                        </a:rPr>
                        <a:t> </a:t>
                      </a:r>
                      <a:r>
                        <a:rPr lang="fr-FR" sz="1400" b="1" dirty="0" err="1">
                          <a:solidFill>
                            <a:schemeClr val="accent6">
                              <a:lumMod val="75000"/>
                            </a:schemeClr>
                          </a:solidFill>
                          <a:effectLst/>
                          <a:latin typeface="+mj-lt"/>
                        </a:rPr>
                        <a:t>I-mode</a:t>
                      </a:r>
                      <a:r>
                        <a:rPr lang="fr-FR" sz="1400" b="1" dirty="0">
                          <a:solidFill>
                            <a:schemeClr val="accent6">
                              <a:lumMod val="75000"/>
                            </a:schemeClr>
                          </a:solidFill>
                          <a:effectLst/>
                          <a:latin typeface="+mj-lt"/>
                        </a:rPr>
                        <a:t> </a:t>
                      </a:r>
                      <a:r>
                        <a:rPr lang="fr-FR" sz="1400" b="1" dirty="0" err="1">
                          <a:solidFill>
                            <a:schemeClr val="accent6">
                              <a:lumMod val="75000"/>
                            </a:schemeClr>
                          </a:solidFill>
                          <a:effectLst/>
                          <a:latin typeface="+mj-lt"/>
                        </a:rPr>
                        <a:t>regimes</a:t>
                      </a:r>
                      <a:r>
                        <a:rPr lang="fr-FR" sz="1400" b="1" dirty="0">
                          <a:solidFill>
                            <a:schemeClr val="accent6">
                              <a:lumMod val="75000"/>
                            </a:schemeClr>
                          </a:solidFill>
                          <a:effectLst/>
                          <a:latin typeface="+mj-lt"/>
                        </a:rPr>
                        <a:t> </a:t>
                      </a:r>
                      <a:r>
                        <a:rPr lang="fr-FR" sz="1400" b="1" dirty="0" err="1">
                          <a:solidFill>
                            <a:schemeClr val="accent6">
                              <a:lumMod val="75000"/>
                            </a:schemeClr>
                          </a:solidFill>
                          <a:effectLst/>
                          <a:latin typeface="+mj-lt"/>
                        </a:rPr>
                        <a:t>will</a:t>
                      </a:r>
                      <a:r>
                        <a:rPr lang="fr-FR" sz="1400" b="1" dirty="0">
                          <a:solidFill>
                            <a:schemeClr val="accent6">
                              <a:lumMod val="75000"/>
                            </a:schemeClr>
                          </a:solidFill>
                          <a:effectLst/>
                          <a:latin typeface="+mj-lt"/>
                        </a:rPr>
                        <a:t> </a:t>
                      </a:r>
                      <a:r>
                        <a:rPr lang="fr-FR" sz="1400" b="1" dirty="0" err="1">
                          <a:solidFill>
                            <a:schemeClr val="accent6">
                              <a:lumMod val="75000"/>
                            </a:schemeClr>
                          </a:solidFill>
                          <a:effectLst/>
                          <a:latin typeface="+mj-lt"/>
                        </a:rPr>
                        <a:t>be</a:t>
                      </a:r>
                      <a:r>
                        <a:rPr lang="fr-FR" sz="1400" b="1" dirty="0">
                          <a:solidFill>
                            <a:schemeClr val="accent6">
                              <a:lumMod val="75000"/>
                            </a:schemeClr>
                          </a:solidFill>
                          <a:effectLst/>
                          <a:latin typeface="+mj-lt"/>
                        </a:rPr>
                        <a:t> </a:t>
                      </a:r>
                      <a:r>
                        <a:rPr lang="fr-FR" sz="1400" b="1" dirty="0" err="1">
                          <a:solidFill>
                            <a:schemeClr val="accent6">
                              <a:lumMod val="75000"/>
                            </a:schemeClr>
                          </a:solidFill>
                          <a:effectLst/>
                          <a:latin typeface="+mj-lt"/>
                        </a:rPr>
                        <a:t>dropped</a:t>
                      </a:r>
                      <a:r>
                        <a:rPr lang="fr-FR" sz="1400" b="1" dirty="0">
                          <a:solidFill>
                            <a:schemeClr val="accent6">
                              <a:lumMod val="75000"/>
                            </a:schemeClr>
                          </a:solidFill>
                          <a:effectLst/>
                          <a:latin typeface="+mj-lt"/>
                        </a:rPr>
                        <a:t> or </a:t>
                      </a:r>
                      <a:r>
                        <a:rPr lang="fr-FR" sz="1400" b="1" dirty="0" err="1">
                          <a:solidFill>
                            <a:schemeClr val="accent6">
                              <a:lumMod val="75000"/>
                            </a:schemeClr>
                          </a:solidFill>
                          <a:effectLst/>
                          <a:latin typeface="+mj-lt"/>
                        </a:rPr>
                        <a:t>significantly</a:t>
                      </a:r>
                      <a:r>
                        <a:rPr lang="fr-FR" sz="1400" b="1" dirty="0">
                          <a:solidFill>
                            <a:schemeClr val="accent6">
                              <a:lumMod val="75000"/>
                            </a:schemeClr>
                          </a:solidFill>
                          <a:effectLst/>
                          <a:latin typeface="+mj-lt"/>
                        </a:rPr>
                        <a:t> </a:t>
                      </a:r>
                      <a:r>
                        <a:rPr lang="fr-FR" sz="1400" b="1" dirty="0" err="1">
                          <a:solidFill>
                            <a:schemeClr val="accent6">
                              <a:lumMod val="75000"/>
                            </a:schemeClr>
                          </a:solidFill>
                          <a:effectLst/>
                          <a:latin typeface="+mj-lt"/>
                        </a:rPr>
                        <a:t>reduced</a:t>
                      </a:r>
                      <a:r>
                        <a:rPr lang="fr-FR" sz="1400" b="1" dirty="0">
                          <a:solidFill>
                            <a:schemeClr val="accent6">
                              <a:lumMod val="75000"/>
                            </a:schemeClr>
                          </a:solidFill>
                          <a:effectLst/>
                          <a:latin typeface="+mj-lt"/>
                        </a:rPr>
                        <a:t> in scope.</a:t>
                      </a:r>
                      <a:endParaRPr lang="fr-FR" sz="1400" dirty="0">
                        <a:solidFill>
                          <a:schemeClr val="accent6">
                            <a:lumMod val="75000"/>
                          </a:schemeClr>
                        </a:solidFill>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i="1" dirty="0">
                          <a:solidFill>
                            <a:srgbClr val="000000"/>
                          </a:solidFill>
                          <a:effectLst/>
                          <a:latin typeface="+mj-lt"/>
                        </a:rPr>
                        <a:t>1</a:t>
                      </a:r>
                      <a:endParaRPr lang="fr-FR" sz="1400" b="1" i="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1335777846"/>
                  </a:ext>
                </a:extLst>
              </a:tr>
              <a:tr h="691754">
                <a:tc>
                  <a:txBody>
                    <a:bodyPr/>
                    <a:lstStyle/>
                    <a:p>
                      <a:pPr>
                        <a:lnSpc>
                          <a:spcPct val="107000"/>
                        </a:lnSpc>
                        <a:spcBef>
                          <a:spcPts val="0"/>
                        </a:spcBef>
                        <a:spcAft>
                          <a:spcPts val="0"/>
                        </a:spcAft>
                      </a:pPr>
                      <a:r>
                        <a:rPr lang="fr-FR" sz="1400" b="1" dirty="0">
                          <a:solidFill>
                            <a:srgbClr val="000000"/>
                          </a:solidFill>
                          <a:effectLst/>
                          <a:latin typeface="+mj-lt"/>
                        </a:rPr>
                        <a:t>D.11</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a:lnSpc>
                          <a:spcPct val="107000"/>
                        </a:lnSpc>
                        <a:spcBef>
                          <a:spcPts val="0"/>
                        </a:spcBef>
                        <a:spcAft>
                          <a:spcPts val="0"/>
                        </a:spcAft>
                      </a:pPr>
                      <a:r>
                        <a:rPr lang="en-US" sz="1400" dirty="0">
                          <a:solidFill>
                            <a:srgbClr val="000000"/>
                          </a:solidFill>
                          <a:effectLst/>
                          <a:latin typeface="+mj-lt"/>
                        </a:rPr>
                        <a:t>Report on the neutral model impact in GENE-X flux-driven power ramps (12/2027); </a:t>
                      </a:r>
                      <a:endParaRPr lang="en-US" sz="1400" dirty="0">
                        <a:effectLst/>
                        <a:latin typeface="+mj-lt"/>
                      </a:endParaRPr>
                    </a:p>
                    <a:p>
                      <a:pPr>
                        <a:lnSpc>
                          <a:spcPct val="107000"/>
                        </a:lnSpc>
                        <a:spcBef>
                          <a:spcPts val="0"/>
                        </a:spcBef>
                        <a:spcAft>
                          <a:spcPts val="0"/>
                        </a:spcAft>
                      </a:pPr>
                      <a:r>
                        <a:rPr lang="en-US" sz="1400" b="1" i="0" kern="1200" dirty="0">
                          <a:solidFill>
                            <a:schemeClr val="accent6">
                              <a:lumMod val="75000"/>
                            </a:schemeClr>
                          </a:solidFill>
                          <a:effectLst/>
                          <a:latin typeface="+mn-lt"/>
                          <a:ea typeface="+mn-ea"/>
                          <a:cs typeface="+mn-cs"/>
                        </a:rPr>
                        <a:t>Reduced scope: T</a:t>
                      </a:r>
                      <a:r>
                        <a:rPr lang="en-US" sz="1400" b="1" dirty="0">
                          <a:solidFill>
                            <a:schemeClr val="accent6">
                              <a:lumMod val="75000"/>
                            </a:schemeClr>
                          </a:solidFill>
                          <a:effectLst/>
                          <a:latin typeface="+mj-lt"/>
                        </a:rPr>
                        <a:t>he progress relies on neutral model developments in TSVV-C that is reduced in scope , e.g. if time schemes such as PIROCK are required to achieve relevant simulation time scales.</a:t>
                      </a:r>
                      <a:endParaRPr lang="en-US" sz="1400" dirty="0">
                        <a:solidFill>
                          <a:schemeClr val="accent6">
                            <a:lumMod val="75000"/>
                          </a:schemeClr>
                        </a:solidFill>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i="1" dirty="0">
                          <a:solidFill>
                            <a:srgbClr val="000000"/>
                          </a:solidFill>
                          <a:effectLst/>
                          <a:latin typeface="+mj-lt"/>
                        </a:rPr>
                        <a:t>1, 2</a:t>
                      </a:r>
                      <a:endParaRPr lang="fr-FR" sz="1400" b="1" i="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56753802"/>
                  </a:ext>
                </a:extLst>
              </a:tr>
              <a:tr h="487390">
                <a:tc>
                  <a:txBody>
                    <a:bodyPr/>
                    <a:lstStyle/>
                    <a:p>
                      <a:pPr>
                        <a:lnSpc>
                          <a:spcPct val="107000"/>
                        </a:lnSpc>
                        <a:spcBef>
                          <a:spcPts val="0"/>
                        </a:spcBef>
                        <a:spcAft>
                          <a:spcPts val="0"/>
                        </a:spcAft>
                      </a:pPr>
                      <a:r>
                        <a:rPr lang="fr-FR" sz="1400" b="1" dirty="0">
                          <a:solidFill>
                            <a:srgbClr val="000000"/>
                          </a:solidFill>
                          <a:effectLst/>
                          <a:latin typeface="+mj-lt"/>
                        </a:rPr>
                        <a:t>D.12</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a:lnSpc>
                          <a:spcPct val="107000"/>
                        </a:lnSpc>
                        <a:spcBef>
                          <a:spcPts val="0"/>
                        </a:spcBef>
                        <a:spcAft>
                          <a:spcPts val="0"/>
                        </a:spcAft>
                      </a:pPr>
                      <a:r>
                        <a:rPr lang="en-US" sz="1400" dirty="0">
                          <a:solidFill>
                            <a:srgbClr val="000000"/>
                          </a:solidFill>
                          <a:effectLst/>
                          <a:latin typeface="+mj-lt"/>
                        </a:rPr>
                        <a:t>Report on the impact of sub-ion scale ETG transport on flux driven power ramps on GENE-X (12/2027)</a:t>
                      </a:r>
                    </a:p>
                    <a:p>
                      <a:pPr>
                        <a:lnSpc>
                          <a:spcPct val="107000"/>
                        </a:lnSpc>
                        <a:spcBef>
                          <a:spcPts val="0"/>
                        </a:spcBef>
                        <a:spcAft>
                          <a:spcPts val="0"/>
                        </a:spcAft>
                      </a:pPr>
                      <a:r>
                        <a:rPr lang="en-US" sz="1400" b="1" i="0" kern="1200" dirty="0">
                          <a:solidFill>
                            <a:schemeClr val="accent6">
                              <a:lumMod val="75000"/>
                            </a:schemeClr>
                          </a:solidFill>
                          <a:effectLst/>
                          <a:latin typeface="+mn-lt"/>
                          <a:ea typeface="+mn-ea"/>
                          <a:cs typeface="+mn-cs"/>
                        </a:rPr>
                        <a:t>Reduced scope: </a:t>
                      </a:r>
                      <a:r>
                        <a:rPr lang="en-US" sz="1400" b="1" dirty="0">
                          <a:solidFill>
                            <a:schemeClr val="accent6">
                              <a:lumMod val="75000"/>
                            </a:schemeClr>
                          </a:solidFill>
                          <a:effectLst/>
                          <a:latin typeface="+mj-lt"/>
                        </a:rPr>
                        <a:t>Fewer cases studied with additional sub-ion scale models in GENE-X and fewer comparisons/assessments of available ETG models.</a:t>
                      </a:r>
                      <a:endParaRPr lang="en-US" sz="1400" dirty="0">
                        <a:solidFill>
                          <a:schemeClr val="accent6">
                            <a:lumMod val="75000"/>
                          </a:schemeClr>
                        </a:solidFill>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i="1" dirty="0">
                          <a:solidFill>
                            <a:srgbClr val="000000"/>
                          </a:solidFill>
                          <a:effectLst/>
                          <a:latin typeface="+mj-lt"/>
                        </a:rPr>
                        <a:t>1</a:t>
                      </a:r>
                      <a:endParaRPr lang="fr-FR" sz="1400" b="1" i="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2774738319"/>
                  </a:ext>
                </a:extLst>
              </a:tr>
              <a:tr h="1103444">
                <a:tc>
                  <a:txBody>
                    <a:bodyPr/>
                    <a:lstStyle/>
                    <a:p>
                      <a:pPr>
                        <a:lnSpc>
                          <a:spcPct val="107000"/>
                        </a:lnSpc>
                        <a:spcBef>
                          <a:spcPts val="0"/>
                        </a:spcBef>
                        <a:spcAft>
                          <a:spcPts val="0"/>
                        </a:spcAft>
                      </a:pPr>
                      <a:r>
                        <a:rPr lang="fr-FR" sz="1400" b="1" dirty="0">
                          <a:solidFill>
                            <a:srgbClr val="000000"/>
                          </a:solidFill>
                          <a:effectLst/>
                          <a:latin typeface="+mj-lt"/>
                        </a:rPr>
                        <a:t>D.13</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a:lnSpc>
                          <a:spcPct val="107000"/>
                        </a:lnSpc>
                        <a:spcBef>
                          <a:spcPts val="0"/>
                        </a:spcBef>
                        <a:spcAft>
                          <a:spcPts val="0"/>
                        </a:spcAft>
                      </a:pPr>
                      <a:r>
                        <a:rPr lang="en-US" sz="1400" dirty="0">
                          <a:solidFill>
                            <a:srgbClr val="000000"/>
                          </a:solidFill>
                          <a:effectLst/>
                          <a:latin typeface="+mj-lt"/>
                        </a:rPr>
                        <a:t>Reports/Publications on JET/TCV no/small-ELM regimes and AUG QCE/EDA-H-mode studies performed with GENE/GENE-X with assessments of ETGs, quasi-linearity and TGLF comparisons on a test basis</a:t>
                      </a:r>
                    </a:p>
                    <a:p>
                      <a:pPr>
                        <a:lnSpc>
                          <a:spcPct val="107000"/>
                        </a:lnSpc>
                        <a:spcBef>
                          <a:spcPts val="0"/>
                        </a:spcBef>
                        <a:spcAft>
                          <a:spcPts val="0"/>
                        </a:spcAft>
                      </a:pPr>
                      <a:r>
                        <a:rPr lang="en-US" sz="1400" b="1" i="0" kern="1200" dirty="0">
                          <a:solidFill>
                            <a:schemeClr val="accent6">
                              <a:lumMod val="75000"/>
                            </a:schemeClr>
                          </a:solidFill>
                          <a:effectLst/>
                          <a:latin typeface="+mn-lt"/>
                          <a:ea typeface="+mn-ea"/>
                          <a:cs typeface="+mn-cs"/>
                        </a:rPr>
                        <a:t>Reduced scope: </a:t>
                      </a:r>
                      <a:r>
                        <a:rPr lang="en-US" sz="1400" b="1" dirty="0">
                          <a:solidFill>
                            <a:schemeClr val="accent6">
                              <a:lumMod val="75000"/>
                            </a:schemeClr>
                          </a:solidFill>
                          <a:effectLst/>
                          <a:latin typeface="+mj-lt"/>
                        </a:rPr>
                        <a:t>GENE turbulence characterizations of small-ELMs regime at JET limited to ion-scale transport processes, with potential impact of ETGs related transport left unexplored. The number of considered AUG discharges needs to be cut back.</a:t>
                      </a:r>
                      <a:endParaRPr lang="en-US" sz="1400" dirty="0">
                        <a:solidFill>
                          <a:schemeClr val="accent6">
                            <a:lumMod val="75000"/>
                          </a:schemeClr>
                        </a:solidFill>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i="1" dirty="0">
                          <a:solidFill>
                            <a:srgbClr val="000000"/>
                          </a:solidFill>
                          <a:effectLst/>
                          <a:latin typeface="+mj-lt"/>
                        </a:rPr>
                        <a:t>1, 8</a:t>
                      </a:r>
                      <a:endParaRPr lang="fr-FR" sz="1400" b="1" i="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2386333127"/>
                  </a:ext>
                </a:extLst>
              </a:tr>
              <a:tr h="487390">
                <a:tc>
                  <a:txBody>
                    <a:bodyPr/>
                    <a:lstStyle/>
                    <a:p>
                      <a:pPr>
                        <a:lnSpc>
                          <a:spcPct val="107000"/>
                        </a:lnSpc>
                        <a:spcBef>
                          <a:spcPts val="0"/>
                        </a:spcBef>
                        <a:spcAft>
                          <a:spcPts val="0"/>
                        </a:spcAft>
                      </a:pPr>
                      <a:r>
                        <a:rPr lang="fr-FR" sz="1400" b="1" dirty="0">
                          <a:solidFill>
                            <a:srgbClr val="000000"/>
                          </a:solidFill>
                          <a:effectLst/>
                          <a:latin typeface="+mj-lt"/>
                        </a:rPr>
                        <a:t>D.14</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a:lnSpc>
                          <a:spcPct val="107000"/>
                        </a:lnSpc>
                        <a:spcBef>
                          <a:spcPts val="0"/>
                        </a:spcBef>
                        <a:spcAft>
                          <a:spcPts val="0"/>
                        </a:spcAft>
                      </a:pPr>
                      <a:r>
                        <a:rPr lang="en-US" sz="1400" dirty="0">
                          <a:solidFill>
                            <a:srgbClr val="000000"/>
                          </a:solidFill>
                          <a:effectLst/>
                          <a:latin typeface="+mj-lt"/>
                        </a:rPr>
                        <a:t>Conference publication on JOREK-GK ITG/TEM turbulence simulations with RMPs in different tokamaks (COMPASS, HL2A, AUG) (12/2027)</a:t>
                      </a:r>
                      <a:endParaRPr lang="en-US" sz="1400" dirty="0">
                        <a:effectLst/>
                        <a:latin typeface="+mj-lt"/>
                      </a:endParaRPr>
                    </a:p>
                    <a:p>
                      <a:pPr>
                        <a:lnSpc>
                          <a:spcPct val="107000"/>
                        </a:lnSpc>
                        <a:spcBef>
                          <a:spcPts val="0"/>
                        </a:spcBef>
                        <a:spcAft>
                          <a:spcPts val="0"/>
                        </a:spcAft>
                      </a:pPr>
                      <a:r>
                        <a:rPr lang="en-US" sz="1400" b="1" i="0" kern="1200" dirty="0">
                          <a:solidFill>
                            <a:schemeClr val="accent6">
                              <a:lumMod val="75000"/>
                            </a:schemeClr>
                          </a:solidFill>
                          <a:effectLst/>
                          <a:latin typeface="+mn-lt"/>
                          <a:ea typeface="+mn-ea"/>
                          <a:cs typeface="+mn-cs"/>
                        </a:rPr>
                        <a:t>Reduced scope: </a:t>
                      </a:r>
                      <a:r>
                        <a:rPr lang="en-US" sz="1400" b="1" i="0" dirty="0">
                          <a:solidFill>
                            <a:schemeClr val="accent6">
                              <a:lumMod val="75000"/>
                            </a:schemeClr>
                          </a:solidFill>
                          <a:effectLst/>
                          <a:latin typeface="+mj-lt"/>
                        </a:rPr>
                        <a:t>The number of JOREK-GK ITG/TEM turbulence studies with RMPs will be reduced: HL2A will be dropped, AUG will be covered less extensively</a:t>
                      </a:r>
                      <a:endParaRPr lang="en-US" sz="1400" i="0" dirty="0">
                        <a:solidFill>
                          <a:schemeClr val="accent6">
                            <a:lumMod val="75000"/>
                          </a:schemeClr>
                        </a:solidFill>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i="1" dirty="0">
                          <a:solidFill>
                            <a:srgbClr val="000000"/>
                          </a:solidFill>
                          <a:effectLst/>
                          <a:latin typeface="+mj-lt"/>
                        </a:rPr>
                        <a:t>1, 3</a:t>
                      </a:r>
                      <a:endParaRPr lang="fr-FR" sz="1400" b="1" i="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325891145"/>
                  </a:ext>
                </a:extLst>
              </a:tr>
              <a:tr h="925781">
                <a:tc>
                  <a:txBody>
                    <a:bodyPr/>
                    <a:lstStyle/>
                    <a:p>
                      <a:pPr>
                        <a:lnSpc>
                          <a:spcPct val="107000"/>
                        </a:lnSpc>
                        <a:spcBef>
                          <a:spcPts val="0"/>
                        </a:spcBef>
                        <a:spcAft>
                          <a:spcPts val="0"/>
                        </a:spcAft>
                      </a:pPr>
                      <a:r>
                        <a:rPr lang="fr-FR" sz="1400" b="1" dirty="0">
                          <a:solidFill>
                            <a:srgbClr val="000000"/>
                          </a:solidFill>
                          <a:effectLst/>
                          <a:latin typeface="+mj-lt"/>
                        </a:rPr>
                        <a:t>D.16</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a:lnSpc>
                          <a:spcPct val="107000"/>
                        </a:lnSpc>
                        <a:spcBef>
                          <a:spcPts val="0"/>
                        </a:spcBef>
                        <a:spcAft>
                          <a:spcPts val="0"/>
                        </a:spcAft>
                      </a:pPr>
                      <a:r>
                        <a:rPr lang="en-US" sz="1400" dirty="0">
                          <a:solidFill>
                            <a:srgbClr val="000000"/>
                          </a:solidFill>
                          <a:effectLst/>
                          <a:latin typeface="+mj-lt"/>
                        </a:rPr>
                        <a:t>Report on verification of SAP/KEY with saturation rules against NL GK in pedestal and - depending on outcome - release of JAX-</a:t>
                      </a:r>
                      <a:r>
                        <a:rPr lang="en-US" sz="1400" dirty="0" err="1">
                          <a:solidFill>
                            <a:srgbClr val="000000"/>
                          </a:solidFill>
                          <a:effectLst/>
                          <a:latin typeface="+mj-lt"/>
                        </a:rPr>
                        <a:t>ified</a:t>
                      </a:r>
                      <a:r>
                        <a:rPr lang="en-US" sz="1400" dirty="0">
                          <a:solidFill>
                            <a:srgbClr val="000000"/>
                          </a:solidFill>
                          <a:effectLst/>
                          <a:latin typeface="+mj-lt"/>
                        </a:rPr>
                        <a:t> SAP, KEY codes for integrated modelling (12/2027)</a:t>
                      </a:r>
                    </a:p>
                    <a:p>
                      <a:pPr>
                        <a:lnSpc>
                          <a:spcPct val="107000"/>
                        </a:lnSpc>
                        <a:spcBef>
                          <a:spcPts val="0"/>
                        </a:spcBef>
                        <a:spcAft>
                          <a:spcPts val="0"/>
                        </a:spcAft>
                      </a:pPr>
                      <a:r>
                        <a:rPr lang="en-US" sz="1400" b="1" i="0" kern="1200" dirty="0">
                          <a:solidFill>
                            <a:schemeClr val="accent6">
                              <a:lumMod val="75000"/>
                            </a:schemeClr>
                          </a:solidFill>
                          <a:effectLst/>
                          <a:latin typeface="+mn-lt"/>
                          <a:ea typeface="+mn-ea"/>
                          <a:cs typeface="+mn-cs"/>
                        </a:rPr>
                        <a:t>Reduced scope:  </a:t>
                      </a:r>
                      <a:r>
                        <a:rPr lang="en-US" sz="1400" b="1" i="0" dirty="0">
                          <a:solidFill>
                            <a:schemeClr val="accent6">
                              <a:lumMod val="75000"/>
                            </a:schemeClr>
                          </a:solidFill>
                          <a:effectLst/>
                          <a:latin typeface="+mj-lt"/>
                        </a:rPr>
                        <a:t>may have to drop one of the two frameworks, which will impact ability to predict pedestal as well as ability of PIE ENR to work with TSVV-A output</a:t>
                      </a:r>
                      <a:endParaRPr lang="en-US" sz="1400" i="0" dirty="0">
                        <a:solidFill>
                          <a:schemeClr val="accent6">
                            <a:lumMod val="75000"/>
                          </a:schemeClr>
                        </a:solidFill>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i="1">
                          <a:solidFill>
                            <a:srgbClr val="000000"/>
                          </a:solidFill>
                          <a:effectLst/>
                          <a:latin typeface="+mj-lt"/>
                        </a:rPr>
                        <a:t>1, 7</a:t>
                      </a:r>
                      <a:endParaRPr lang="fr-FR" sz="1400" b="1" i="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919981017"/>
                  </a:ext>
                </a:extLst>
              </a:tr>
            </a:tbl>
          </a:graphicData>
        </a:graphic>
      </p:graphicFrame>
    </p:spTree>
    <p:extLst>
      <p:ext uri="{BB962C8B-B14F-4D97-AF65-F5344CB8AC3E}">
        <p14:creationId xmlns:p14="http://schemas.microsoft.com/office/powerpoint/2010/main" val="2534017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C0200C-E0A8-4F5E-BD2C-FFFD60DFE7C3}"/>
              </a:ext>
            </a:extLst>
          </p:cNvPr>
          <p:cNvSpPr>
            <a:spLocks noGrp="1"/>
          </p:cNvSpPr>
          <p:nvPr>
            <p:ph type="title"/>
          </p:nvPr>
        </p:nvSpPr>
        <p:spPr>
          <a:xfrm>
            <a:off x="983432" y="192515"/>
            <a:ext cx="9143794" cy="457200"/>
          </a:xfrm>
        </p:spPr>
        <p:txBody>
          <a:bodyPr/>
          <a:lstStyle/>
          <a:p>
            <a:pPr>
              <a:lnSpc>
                <a:spcPts val="3000"/>
              </a:lnSpc>
            </a:pPr>
            <a:r>
              <a:rPr lang="en-US" dirty="0"/>
              <a:t>TSVV-B </a:t>
            </a:r>
            <a:r>
              <a:rPr lang="en-US" sz="2800" b="1" dirty="0"/>
              <a:t>Plasma Particle/Heat Exhaust – Fluid Simulations</a:t>
            </a:r>
            <a:br>
              <a:rPr lang="en-US" sz="2800" b="1" dirty="0"/>
            </a:br>
            <a:r>
              <a:rPr lang="en-US" dirty="0"/>
              <a:t>2026 Impacted Deliverables</a:t>
            </a:r>
          </a:p>
        </p:txBody>
      </p:sp>
      <p:sp>
        <p:nvSpPr>
          <p:cNvPr id="4" name="Espace réservé du pied de page 3">
            <a:extLst>
              <a:ext uri="{FF2B5EF4-FFF2-40B4-BE49-F238E27FC236}">
                <a16:creationId xmlns:a16="http://schemas.microsoft.com/office/drawing/2014/main" id="{D81E755C-C15D-4D1C-9CA9-307C3A21FA74}"/>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AACF0302-40D0-4246-838D-D9BD85ACE27E}"/>
              </a:ext>
            </a:extLst>
          </p:cNvPr>
          <p:cNvSpPr>
            <a:spLocks noGrp="1"/>
          </p:cNvSpPr>
          <p:nvPr>
            <p:ph type="sldNum" sz="quarter" idx="12"/>
          </p:nvPr>
        </p:nvSpPr>
        <p:spPr/>
        <p:txBody>
          <a:bodyPr/>
          <a:lstStyle/>
          <a:p>
            <a:fld id="{6A6D9FA1-99C7-4910-8E32-B85D378B0060}" type="slidenum">
              <a:rPr lang="en-GB" smtClean="0">
                <a:solidFill>
                  <a:prstClr val="white"/>
                </a:solidFill>
              </a:rPr>
              <a:pPr/>
              <a:t>12</a:t>
            </a:fld>
            <a:endParaRPr lang="en-GB">
              <a:solidFill>
                <a:prstClr val="white"/>
              </a:solidFill>
            </a:endParaRPr>
          </a:p>
        </p:txBody>
      </p:sp>
      <p:graphicFrame>
        <p:nvGraphicFramePr>
          <p:cNvPr id="6" name="Tableau 5">
            <a:extLst>
              <a:ext uri="{FF2B5EF4-FFF2-40B4-BE49-F238E27FC236}">
                <a16:creationId xmlns:a16="http://schemas.microsoft.com/office/drawing/2014/main" id="{66A9ED9F-4EAC-437E-BA5C-80DC2B07BF16}"/>
              </a:ext>
            </a:extLst>
          </p:cNvPr>
          <p:cNvGraphicFramePr>
            <a:graphicFrameLocks noGrp="1"/>
          </p:cNvGraphicFramePr>
          <p:nvPr>
            <p:extLst>
              <p:ext uri="{D42A27DB-BD31-4B8C-83A1-F6EECF244321}">
                <p14:modId xmlns:p14="http://schemas.microsoft.com/office/powerpoint/2010/main" val="3552068436"/>
              </p:ext>
            </p:extLst>
          </p:nvPr>
        </p:nvGraphicFramePr>
        <p:xfrm>
          <a:off x="146116" y="1051560"/>
          <a:ext cx="11899768" cy="2658878"/>
        </p:xfrm>
        <a:graphic>
          <a:graphicData uri="http://schemas.openxmlformats.org/drawingml/2006/table">
            <a:tbl>
              <a:tblPr/>
              <a:tblGrid>
                <a:gridCol w="634654">
                  <a:extLst>
                    <a:ext uri="{9D8B030D-6E8A-4147-A177-3AD203B41FA5}">
                      <a16:colId xmlns:a16="http://schemas.microsoft.com/office/drawing/2014/main" val="908118267"/>
                    </a:ext>
                  </a:extLst>
                </a:gridCol>
                <a:gridCol w="10557602">
                  <a:extLst>
                    <a:ext uri="{9D8B030D-6E8A-4147-A177-3AD203B41FA5}">
                      <a16:colId xmlns:a16="http://schemas.microsoft.com/office/drawing/2014/main" val="3239108717"/>
                    </a:ext>
                  </a:extLst>
                </a:gridCol>
                <a:gridCol w="707512">
                  <a:extLst>
                    <a:ext uri="{9D8B030D-6E8A-4147-A177-3AD203B41FA5}">
                      <a16:colId xmlns:a16="http://schemas.microsoft.com/office/drawing/2014/main" val="2401766353"/>
                    </a:ext>
                  </a:extLst>
                </a:gridCol>
              </a:tblGrid>
              <a:tr h="32167">
                <a:tc>
                  <a:txBody>
                    <a:bodyPr/>
                    <a:lstStyle/>
                    <a:p>
                      <a:pPr>
                        <a:lnSpc>
                          <a:spcPct val="107000"/>
                        </a:lnSpc>
                        <a:spcBef>
                          <a:spcPts val="0"/>
                        </a:spcBef>
                        <a:spcAft>
                          <a:spcPts val="0"/>
                        </a:spcAft>
                      </a:pPr>
                      <a:r>
                        <a:rPr lang="fr-FR" sz="1400" b="1" dirty="0">
                          <a:solidFill>
                            <a:srgbClr val="FFFFFF"/>
                          </a:solidFill>
                          <a:effectLst/>
                          <a:latin typeface="+mj-lt"/>
                        </a:rPr>
                        <a:t>Label</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rgbClr val="FFFFFF"/>
                          </a:solidFill>
                          <a:effectLst/>
                          <a:latin typeface="+mj-lt"/>
                        </a:rPr>
                        <a:t>Description </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chemeClr val="bg1"/>
                          </a:solidFill>
                          <a:effectLst/>
                          <a:latin typeface="+mj-lt"/>
                        </a:rPr>
                        <a:t>Topics</a:t>
                      </a:r>
                      <a:endParaRPr lang="fr-FR" sz="1400" dirty="0">
                        <a:solidFill>
                          <a:schemeClr val="bg1"/>
                        </a:solidFill>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extLst>
                  <a:ext uri="{0D108BD9-81ED-4DB2-BD59-A6C34878D82A}">
                    <a16:rowId xmlns:a16="http://schemas.microsoft.com/office/drawing/2014/main" val="717004885"/>
                  </a:ext>
                </a:extLst>
              </a:tr>
              <a:tr h="733812">
                <a:tc>
                  <a:txBody>
                    <a:bodyPr/>
                    <a:lstStyle/>
                    <a:p>
                      <a:pPr>
                        <a:spcBef>
                          <a:spcPts val="0"/>
                        </a:spcBef>
                        <a:spcAft>
                          <a:spcPts val="0"/>
                        </a:spcAft>
                      </a:pPr>
                      <a:r>
                        <a:rPr lang="fr-FR" sz="1400" b="1" dirty="0">
                          <a:solidFill>
                            <a:srgbClr val="000000"/>
                          </a:solidFill>
                          <a:effectLst/>
                          <a:latin typeface="+mj-lt"/>
                        </a:rPr>
                        <a:t>D1.1</a:t>
                      </a:r>
                      <a:endParaRPr lang="fr-FR" sz="1400" b="1" dirty="0">
                        <a:effectLst/>
                        <a:latin typeface="+mj-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dirty="0">
                          <a:solidFill>
                            <a:srgbClr val="000000"/>
                          </a:solidFill>
                          <a:effectLst/>
                          <a:latin typeface="+mj-lt"/>
                        </a:rPr>
                        <a:t>Assessment of impact of baffles on turbulence and plasma conditions in high-density regime in TCV </a:t>
                      </a:r>
                      <a:r>
                        <a:rPr lang="en-US" sz="1400" i="1" dirty="0">
                          <a:solidFill>
                            <a:srgbClr val="000000"/>
                          </a:solidFill>
                          <a:effectLst/>
                          <a:latin typeface="+mj-lt"/>
                        </a:rPr>
                        <a:t>(CEA, EPFL)</a:t>
                      </a:r>
                      <a:r>
                        <a:rPr lang="en-US" sz="1400" b="1" i="1" kern="1200" dirty="0">
                          <a:solidFill>
                            <a:schemeClr val="tx1"/>
                          </a:solidFill>
                          <a:effectLst/>
                          <a:latin typeface="+mj-lt"/>
                          <a:ea typeface="+mn-ea"/>
                          <a:cs typeface="+mn-cs"/>
                        </a:rPr>
                        <a:t> </a:t>
                      </a:r>
                    </a:p>
                    <a:p>
                      <a:r>
                        <a:rPr lang="en-US" sz="1400" b="1" i="0" kern="1200" dirty="0">
                          <a:solidFill>
                            <a:schemeClr val="accent6">
                              <a:lumMod val="75000"/>
                            </a:schemeClr>
                          </a:solidFill>
                          <a:effectLst/>
                          <a:latin typeface="+mj-lt"/>
                          <a:ea typeface="+mn-ea"/>
                          <a:cs typeface="+mn-cs"/>
                        </a:rPr>
                        <a:t>Reduced scope:  CEA contribution cancelled as deemed as lower priority than some of the 2027 deliverables.</a:t>
                      </a:r>
                      <a:endParaRPr lang="en-US" sz="1400" b="1" i="0" dirty="0">
                        <a:solidFill>
                          <a:schemeClr val="accent6">
                            <a:lumMod val="75000"/>
                          </a:schemeClr>
                        </a:solidFill>
                        <a:effectLst/>
                        <a:latin typeface="+mj-lt"/>
                      </a:endParaRPr>
                    </a:p>
                    <a:p>
                      <a:pPr>
                        <a:spcBef>
                          <a:spcPts val="0"/>
                        </a:spcBef>
                        <a:spcAft>
                          <a:spcPts val="0"/>
                        </a:spcAft>
                      </a:pPr>
                      <a:endParaRPr lang="en-US" sz="1400" dirty="0">
                        <a:effectLst/>
                        <a:latin typeface="+mj-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spcBef>
                          <a:spcPts val="0"/>
                        </a:spcBef>
                        <a:spcAft>
                          <a:spcPts val="0"/>
                        </a:spcAft>
                      </a:pPr>
                      <a:r>
                        <a:rPr lang="fr-FR" sz="1400" b="1" dirty="0">
                          <a:solidFill>
                            <a:srgbClr val="000000"/>
                          </a:solidFill>
                          <a:effectLst/>
                          <a:latin typeface="+mj-lt"/>
                        </a:rPr>
                        <a:t>2</a:t>
                      </a:r>
                      <a:endParaRPr lang="fr-FR" sz="1400" b="1" dirty="0">
                        <a:effectLst/>
                        <a:latin typeface="+mj-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1335777846"/>
                  </a:ext>
                </a:extLst>
              </a:tr>
              <a:tr h="240970">
                <a:tc>
                  <a:txBody>
                    <a:bodyPr/>
                    <a:lstStyle/>
                    <a:p>
                      <a:pPr>
                        <a:spcBef>
                          <a:spcPts val="0"/>
                        </a:spcBef>
                        <a:spcAft>
                          <a:spcPts val="0"/>
                        </a:spcAft>
                      </a:pPr>
                      <a:r>
                        <a:rPr lang="fr-FR" sz="1400" b="1" dirty="0">
                          <a:solidFill>
                            <a:srgbClr val="000000"/>
                          </a:solidFill>
                          <a:effectLst/>
                          <a:latin typeface="+mj-lt"/>
                        </a:rPr>
                        <a:t>D6.2</a:t>
                      </a:r>
                      <a:endParaRPr lang="fr-FR" sz="1400" b="1" dirty="0">
                        <a:effectLst/>
                        <a:latin typeface="+mj-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dirty="0">
                          <a:solidFill>
                            <a:srgbClr val="000000"/>
                          </a:solidFill>
                          <a:effectLst/>
                          <a:latin typeface="+mj-lt"/>
                        </a:rPr>
                        <a:t>Couple another edge turbulence code to EIRENE or KINDNES, likely starting with GRILLIX </a:t>
                      </a:r>
                      <a:r>
                        <a:rPr lang="en-US" sz="1400" i="1" dirty="0">
                          <a:solidFill>
                            <a:srgbClr val="000000"/>
                          </a:solidFill>
                          <a:effectLst/>
                          <a:latin typeface="+mj-lt"/>
                        </a:rPr>
                        <a:t>(CEA, DTU, EPFL, MPG) </a:t>
                      </a:r>
                    </a:p>
                    <a:p>
                      <a:r>
                        <a:rPr lang="en-US" sz="1400" b="1" i="0" kern="1200" dirty="0">
                          <a:solidFill>
                            <a:schemeClr val="accent6">
                              <a:lumMod val="75000"/>
                            </a:schemeClr>
                          </a:solidFill>
                          <a:effectLst/>
                          <a:latin typeface="+mj-lt"/>
                          <a:ea typeface="+mn-ea"/>
                          <a:cs typeface="+mn-cs"/>
                        </a:rPr>
                        <a:t>Reduced scope:  Coupling of KINDNES to another turbulence code cancelled as deemed as lower priority than some of the 2027 deliverables. This would limit the mutualization of tools among European codes.</a:t>
                      </a:r>
                      <a:endParaRPr lang="en-US" sz="1400" b="1" i="0" dirty="0">
                        <a:solidFill>
                          <a:schemeClr val="accent6">
                            <a:lumMod val="75000"/>
                          </a:schemeClr>
                        </a:solidFill>
                        <a:effectLst/>
                        <a:latin typeface="+mj-lt"/>
                      </a:endParaRPr>
                    </a:p>
                    <a:p>
                      <a:pPr>
                        <a:spcBef>
                          <a:spcPts val="0"/>
                        </a:spcBef>
                        <a:spcAft>
                          <a:spcPts val="0"/>
                        </a:spcAft>
                      </a:pPr>
                      <a:endParaRPr lang="en-US" sz="1400" dirty="0">
                        <a:effectLst/>
                        <a:latin typeface="+mj-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spcBef>
                          <a:spcPts val="0"/>
                        </a:spcBef>
                        <a:spcAft>
                          <a:spcPts val="0"/>
                        </a:spcAft>
                      </a:pPr>
                      <a:r>
                        <a:rPr lang="fr-FR" sz="1400" b="1" dirty="0">
                          <a:solidFill>
                            <a:srgbClr val="000000"/>
                          </a:solidFill>
                          <a:effectLst/>
                          <a:latin typeface="+mj-lt"/>
                        </a:rPr>
                        <a:t>2</a:t>
                      </a:r>
                      <a:endParaRPr lang="fr-FR" sz="1400" b="1" dirty="0">
                        <a:effectLst/>
                        <a:latin typeface="+mj-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3340306807"/>
                  </a:ext>
                </a:extLst>
              </a:tr>
              <a:tr h="691754">
                <a:tc>
                  <a:txBody>
                    <a:bodyPr/>
                    <a:lstStyle/>
                    <a:p>
                      <a:pPr>
                        <a:spcBef>
                          <a:spcPts val="0"/>
                        </a:spcBef>
                        <a:spcAft>
                          <a:spcPts val="0"/>
                        </a:spcAft>
                      </a:pPr>
                      <a:r>
                        <a:rPr lang="fr-FR" sz="1400" b="1" dirty="0">
                          <a:solidFill>
                            <a:srgbClr val="000000"/>
                          </a:solidFill>
                          <a:effectLst/>
                          <a:latin typeface="+mj-lt"/>
                        </a:rPr>
                        <a:t>D7.1</a:t>
                      </a:r>
                      <a:endParaRPr lang="fr-FR" sz="1400" b="1" dirty="0">
                        <a:effectLst/>
                        <a:latin typeface="+mj-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FF0000"/>
                    </a:solidFill>
                  </a:tcPr>
                </a:tc>
                <a:tc>
                  <a:txBody>
                    <a:bodyPr/>
                    <a:lstStyle/>
                    <a:p>
                      <a:r>
                        <a:rPr lang="en-US" sz="1400" dirty="0">
                          <a:solidFill>
                            <a:srgbClr val="000000"/>
                          </a:solidFill>
                          <a:effectLst/>
                          <a:latin typeface="+mj-lt"/>
                        </a:rPr>
                        <a:t>Implement KINDNESS kinetic neutral solver in GPU-compatible version of GBS </a:t>
                      </a:r>
                      <a:r>
                        <a:rPr lang="en-US" sz="1400" i="1" dirty="0">
                          <a:solidFill>
                            <a:srgbClr val="000000"/>
                          </a:solidFill>
                          <a:effectLst/>
                          <a:latin typeface="+mj-lt"/>
                        </a:rPr>
                        <a:t>(EPFL) </a:t>
                      </a:r>
                    </a:p>
                    <a:p>
                      <a:r>
                        <a:rPr lang="en-US" sz="1400" b="1" i="0" kern="1200" dirty="0">
                          <a:solidFill>
                            <a:srgbClr val="FF0000"/>
                          </a:solidFill>
                          <a:effectLst/>
                          <a:latin typeface="+mj-lt"/>
                          <a:ea typeface="+mn-ea"/>
                          <a:cs typeface="+mn-cs"/>
                        </a:rPr>
                        <a:t>Dropped:  </a:t>
                      </a:r>
                      <a:r>
                        <a:rPr lang="en-US" sz="1400" b="1" i="1" kern="1200" dirty="0">
                          <a:solidFill>
                            <a:srgbClr val="FF0000"/>
                          </a:solidFill>
                          <a:effectLst/>
                          <a:latin typeface="+mj-lt"/>
                          <a:ea typeface="+mn-ea"/>
                          <a:cs typeface="+mn-cs"/>
                        </a:rPr>
                        <a:t>Similarly to D6.2, future developments of the KINDNESS code, including its GPU-</a:t>
                      </a:r>
                      <a:r>
                        <a:rPr lang="en-US" sz="1400" b="1" i="1" kern="1200" dirty="0" err="1">
                          <a:solidFill>
                            <a:srgbClr val="FF0000"/>
                          </a:solidFill>
                          <a:effectLst/>
                          <a:latin typeface="+mj-lt"/>
                          <a:ea typeface="+mn-ea"/>
                          <a:cs typeface="+mn-cs"/>
                        </a:rPr>
                        <a:t>ization</a:t>
                      </a:r>
                      <a:r>
                        <a:rPr lang="en-US" sz="1400" b="1" i="1" kern="1200" dirty="0">
                          <a:solidFill>
                            <a:srgbClr val="FF0000"/>
                          </a:solidFill>
                          <a:effectLst/>
                          <a:latin typeface="+mj-lt"/>
                          <a:ea typeface="+mn-ea"/>
                          <a:cs typeface="+mn-cs"/>
                        </a:rPr>
                        <a:t> postponed beyond 2027, limiting the upscaling of GBS simulations to larger machines.</a:t>
                      </a:r>
                      <a:endParaRPr lang="en-US" sz="1400" b="1" dirty="0">
                        <a:solidFill>
                          <a:srgbClr val="FF0000"/>
                        </a:solidFill>
                        <a:effectLst/>
                        <a:latin typeface="+mj-lt"/>
                      </a:endParaRPr>
                    </a:p>
                    <a:p>
                      <a:pPr>
                        <a:spcBef>
                          <a:spcPts val="0"/>
                        </a:spcBef>
                        <a:spcAft>
                          <a:spcPts val="0"/>
                        </a:spcAft>
                      </a:pPr>
                      <a:endParaRPr lang="en-US" sz="1400" dirty="0">
                        <a:effectLst/>
                        <a:latin typeface="+mj-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spcBef>
                          <a:spcPts val="0"/>
                        </a:spcBef>
                        <a:spcAft>
                          <a:spcPts val="0"/>
                        </a:spcAft>
                      </a:pPr>
                      <a:r>
                        <a:rPr lang="fr-FR" sz="1400" b="1" dirty="0">
                          <a:solidFill>
                            <a:srgbClr val="000000"/>
                          </a:solidFill>
                          <a:effectLst/>
                          <a:latin typeface="+mj-lt"/>
                        </a:rPr>
                        <a:t>2</a:t>
                      </a:r>
                      <a:endParaRPr lang="fr-FR" sz="1400" b="1" dirty="0">
                        <a:effectLst/>
                        <a:latin typeface="+mj-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56753802"/>
                  </a:ext>
                </a:extLst>
              </a:tr>
            </a:tbl>
          </a:graphicData>
        </a:graphic>
      </p:graphicFrame>
    </p:spTree>
    <p:extLst>
      <p:ext uri="{BB962C8B-B14F-4D97-AF65-F5344CB8AC3E}">
        <p14:creationId xmlns:p14="http://schemas.microsoft.com/office/powerpoint/2010/main" val="918628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4C3B85-4CB7-4214-917B-48D9FA9D9C15}"/>
              </a:ext>
            </a:extLst>
          </p:cNvPr>
          <p:cNvSpPr>
            <a:spLocks noGrp="1"/>
          </p:cNvSpPr>
          <p:nvPr>
            <p:ph type="title"/>
          </p:nvPr>
        </p:nvSpPr>
        <p:spPr>
          <a:xfrm>
            <a:off x="825624" y="133555"/>
            <a:ext cx="9451776" cy="457200"/>
          </a:xfrm>
        </p:spPr>
        <p:txBody>
          <a:bodyPr/>
          <a:lstStyle/>
          <a:p>
            <a:pPr>
              <a:lnSpc>
                <a:spcPts val="3000"/>
              </a:lnSpc>
            </a:pPr>
            <a:r>
              <a:rPr lang="en-US" dirty="0"/>
              <a:t>TSVV-B </a:t>
            </a:r>
            <a:r>
              <a:rPr lang="en-US" sz="2800" b="1" dirty="0"/>
              <a:t>Plasma Particle/Heat Exhaust – Fluid Simulations</a:t>
            </a:r>
            <a:br>
              <a:rPr lang="en-US" sz="2800" b="1" dirty="0"/>
            </a:br>
            <a:r>
              <a:rPr lang="en-US" dirty="0"/>
              <a:t>2027 Impacted Deliverables </a:t>
            </a:r>
          </a:p>
        </p:txBody>
      </p:sp>
      <p:sp>
        <p:nvSpPr>
          <p:cNvPr id="4" name="Espace réservé du pied de page 3">
            <a:extLst>
              <a:ext uri="{FF2B5EF4-FFF2-40B4-BE49-F238E27FC236}">
                <a16:creationId xmlns:a16="http://schemas.microsoft.com/office/drawing/2014/main" id="{16BA9177-2372-4102-8298-03715FE3E0A1}"/>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6D161A26-E344-424C-A4F4-A2373C4A01D1}"/>
              </a:ext>
            </a:extLst>
          </p:cNvPr>
          <p:cNvSpPr>
            <a:spLocks noGrp="1"/>
          </p:cNvSpPr>
          <p:nvPr>
            <p:ph type="sldNum" sz="quarter" idx="12"/>
          </p:nvPr>
        </p:nvSpPr>
        <p:spPr/>
        <p:txBody>
          <a:bodyPr/>
          <a:lstStyle/>
          <a:p>
            <a:fld id="{6A6D9FA1-99C7-4910-8E32-B85D378B0060}" type="slidenum">
              <a:rPr lang="en-GB" smtClean="0">
                <a:solidFill>
                  <a:prstClr val="white"/>
                </a:solidFill>
              </a:rPr>
              <a:pPr/>
              <a:t>13</a:t>
            </a:fld>
            <a:endParaRPr lang="en-GB">
              <a:solidFill>
                <a:prstClr val="white"/>
              </a:solidFill>
            </a:endParaRPr>
          </a:p>
        </p:txBody>
      </p:sp>
      <p:graphicFrame>
        <p:nvGraphicFramePr>
          <p:cNvPr id="6" name="Tableau 5">
            <a:extLst>
              <a:ext uri="{FF2B5EF4-FFF2-40B4-BE49-F238E27FC236}">
                <a16:creationId xmlns:a16="http://schemas.microsoft.com/office/drawing/2014/main" id="{975026B6-1D35-48AB-B85F-DAA53CCA9092}"/>
              </a:ext>
            </a:extLst>
          </p:cNvPr>
          <p:cNvGraphicFramePr>
            <a:graphicFrameLocks noGrp="1"/>
          </p:cNvGraphicFramePr>
          <p:nvPr>
            <p:extLst>
              <p:ext uri="{D42A27DB-BD31-4B8C-83A1-F6EECF244321}">
                <p14:modId xmlns:p14="http://schemas.microsoft.com/office/powerpoint/2010/main" val="1741157753"/>
              </p:ext>
            </p:extLst>
          </p:nvPr>
        </p:nvGraphicFramePr>
        <p:xfrm>
          <a:off x="88490" y="741155"/>
          <a:ext cx="12103511" cy="5338826"/>
        </p:xfrm>
        <a:graphic>
          <a:graphicData uri="http://schemas.openxmlformats.org/drawingml/2006/table">
            <a:tbl>
              <a:tblPr/>
              <a:tblGrid>
                <a:gridCol w="515014">
                  <a:extLst>
                    <a:ext uri="{9D8B030D-6E8A-4147-A177-3AD203B41FA5}">
                      <a16:colId xmlns:a16="http://schemas.microsoft.com/office/drawing/2014/main" val="908118267"/>
                    </a:ext>
                  </a:extLst>
                </a:gridCol>
                <a:gridCol w="11018520">
                  <a:extLst>
                    <a:ext uri="{9D8B030D-6E8A-4147-A177-3AD203B41FA5}">
                      <a16:colId xmlns:a16="http://schemas.microsoft.com/office/drawing/2014/main" val="3239108717"/>
                    </a:ext>
                  </a:extLst>
                </a:gridCol>
                <a:gridCol w="569977">
                  <a:extLst>
                    <a:ext uri="{9D8B030D-6E8A-4147-A177-3AD203B41FA5}">
                      <a16:colId xmlns:a16="http://schemas.microsoft.com/office/drawing/2014/main" val="2401766353"/>
                    </a:ext>
                  </a:extLst>
                </a:gridCol>
              </a:tblGrid>
              <a:tr h="151644">
                <a:tc>
                  <a:txBody>
                    <a:bodyPr/>
                    <a:lstStyle/>
                    <a:p>
                      <a:pPr>
                        <a:lnSpc>
                          <a:spcPct val="107000"/>
                        </a:lnSpc>
                        <a:spcBef>
                          <a:spcPts val="0"/>
                        </a:spcBef>
                        <a:spcAft>
                          <a:spcPts val="0"/>
                        </a:spcAft>
                      </a:pPr>
                      <a:r>
                        <a:rPr lang="fr-FR" sz="1400" b="1" dirty="0">
                          <a:solidFill>
                            <a:srgbClr val="FFFFFF"/>
                          </a:solidFill>
                          <a:effectLst/>
                          <a:latin typeface="+mn-lt"/>
                        </a:rPr>
                        <a:t>Label</a:t>
                      </a:r>
                      <a:endParaRPr lang="fr-FR" sz="1400"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rgbClr val="FFFFFF"/>
                          </a:solidFill>
                          <a:effectLst/>
                          <a:latin typeface="+mn-lt"/>
                        </a:rPr>
                        <a:t>Description</a:t>
                      </a:r>
                      <a:endParaRPr lang="fr-FR" sz="1400"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chemeClr val="bg1"/>
                          </a:solidFill>
                          <a:effectLst/>
                          <a:latin typeface="+mn-lt"/>
                        </a:rPr>
                        <a:t>Topics</a:t>
                      </a:r>
                      <a:endParaRPr lang="fr-FR" sz="1400" dirty="0">
                        <a:solidFill>
                          <a:schemeClr val="bg1"/>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extLst>
                  <a:ext uri="{0D108BD9-81ED-4DB2-BD59-A6C34878D82A}">
                    <a16:rowId xmlns:a16="http://schemas.microsoft.com/office/drawing/2014/main" val="717004885"/>
                  </a:ext>
                </a:extLst>
              </a:tr>
              <a:tr h="373292">
                <a:tc>
                  <a:txBody>
                    <a:bodyPr/>
                    <a:lstStyle/>
                    <a:p>
                      <a:pPr>
                        <a:spcBef>
                          <a:spcPts val="0"/>
                        </a:spcBef>
                        <a:spcAft>
                          <a:spcPts val="0"/>
                        </a:spcAft>
                      </a:pPr>
                      <a:r>
                        <a:rPr lang="fr-FR" sz="1400" b="1" dirty="0">
                          <a:solidFill>
                            <a:srgbClr val="000000"/>
                          </a:solidFill>
                          <a:effectLst/>
                          <a:latin typeface="+mn-lt"/>
                        </a:rPr>
                        <a:t>D1.2</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dirty="0">
                          <a:solidFill>
                            <a:srgbClr val="000000"/>
                          </a:solidFill>
                          <a:effectLst/>
                          <a:latin typeface="+mn-lt"/>
                        </a:rPr>
                        <a:t>Analysis of turbulence and transport in detached regime in the frame of the TCV-X23 experiments </a:t>
                      </a:r>
                      <a:r>
                        <a:rPr lang="en-US" sz="1400" i="1" dirty="0">
                          <a:solidFill>
                            <a:srgbClr val="000000"/>
                          </a:solidFill>
                          <a:effectLst/>
                          <a:latin typeface="+mn-lt"/>
                        </a:rPr>
                        <a:t>(CEA, EPFL, MPG, DTU, KUL) </a:t>
                      </a:r>
                    </a:p>
                    <a:p>
                      <a:r>
                        <a:rPr lang="en-US" sz="1400" b="1" i="0" kern="1200" dirty="0">
                          <a:solidFill>
                            <a:schemeClr val="accent6">
                              <a:lumMod val="75000"/>
                            </a:schemeClr>
                          </a:solidFill>
                          <a:effectLst/>
                          <a:latin typeface="+mn-lt"/>
                          <a:ea typeface="+mn-ea"/>
                          <a:cs typeface="+mn-cs"/>
                        </a:rPr>
                        <a:t>Reduced scope: Contribution of some of the TSVV-B codes to TCV-X23 reference case analysis (turbulence in high density regimes) will be dropped as priority given to validation exercises that have already been started. This is at least the case for the FELTOR and GRILLIX contributions, as well as for the reduced turbulence model in SOLEDGE-HDG.</a:t>
                      </a:r>
                      <a:endParaRPr lang="en-US" sz="1400" b="1" i="0" dirty="0">
                        <a:solidFill>
                          <a:schemeClr val="accent6">
                            <a:lumMod val="75000"/>
                          </a:schemeClr>
                        </a:solidFill>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spcBef>
                          <a:spcPts val="0"/>
                        </a:spcBef>
                        <a:spcAft>
                          <a:spcPts val="0"/>
                        </a:spcAft>
                      </a:pPr>
                      <a:r>
                        <a:rPr lang="fr-FR" sz="1400" b="1" dirty="0">
                          <a:solidFill>
                            <a:srgbClr val="000000"/>
                          </a:solidFill>
                          <a:effectLst/>
                          <a:latin typeface="+mn-lt"/>
                        </a:rPr>
                        <a:t>1, 2, 8</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1335777846"/>
                  </a:ext>
                </a:extLst>
              </a:tr>
              <a:tr h="123194">
                <a:tc>
                  <a:txBody>
                    <a:bodyPr/>
                    <a:lstStyle/>
                    <a:p>
                      <a:pPr>
                        <a:spcBef>
                          <a:spcPts val="0"/>
                        </a:spcBef>
                        <a:spcAft>
                          <a:spcPts val="0"/>
                        </a:spcAft>
                      </a:pPr>
                      <a:r>
                        <a:rPr lang="fr-FR" sz="1400" b="1" dirty="0">
                          <a:solidFill>
                            <a:srgbClr val="000000"/>
                          </a:solidFill>
                          <a:effectLst/>
                          <a:latin typeface="+mn-lt"/>
                        </a:rPr>
                        <a:t>D1.3</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dirty="0">
                          <a:solidFill>
                            <a:srgbClr val="000000"/>
                          </a:solidFill>
                          <a:effectLst/>
                          <a:latin typeface="+mn-lt"/>
                        </a:rPr>
                        <a:t>First evaluation light impurity turbulent transport in 3D edge turbulence simulation </a:t>
                      </a:r>
                      <a:r>
                        <a:rPr lang="en-US" sz="1400" i="1" dirty="0">
                          <a:solidFill>
                            <a:srgbClr val="000000"/>
                          </a:solidFill>
                          <a:effectLst/>
                          <a:latin typeface="+mn-lt"/>
                        </a:rPr>
                        <a:t>(CEA, EPFL) </a:t>
                      </a:r>
                    </a:p>
                    <a:p>
                      <a:r>
                        <a:rPr lang="en-US" sz="1400" b="1" i="0" kern="1200" dirty="0">
                          <a:solidFill>
                            <a:schemeClr val="accent6">
                              <a:lumMod val="75000"/>
                            </a:schemeClr>
                          </a:solidFill>
                          <a:effectLst/>
                          <a:latin typeface="+mn-lt"/>
                          <a:ea typeface="+mn-ea"/>
                          <a:cs typeface="+mn-cs"/>
                        </a:rPr>
                        <a:t>Reduced scope: Evaluation of the turbulent transport of impurities in the edge plasma, a fully novel topic on which reduced fidelity mean-field models rely on turbulence codes to get an answer, will be limited to very first proof-of-principle studies. This will impact the effort towards reducing the uncertainty in the parameter tuning of mean-field models that are heavily used to determine the operational space of future machines.</a:t>
                      </a:r>
                      <a:endParaRPr lang="en-US" sz="1400" b="1" i="0" dirty="0">
                        <a:solidFill>
                          <a:schemeClr val="accent6">
                            <a:lumMod val="75000"/>
                          </a:schemeClr>
                        </a:solidFill>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spcBef>
                          <a:spcPts val="0"/>
                        </a:spcBef>
                        <a:spcAft>
                          <a:spcPts val="0"/>
                        </a:spcAft>
                      </a:pPr>
                      <a:r>
                        <a:rPr lang="fr-FR" sz="1400" b="1" dirty="0">
                          <a:solidFill>
                            <a:srgbClr val="000000"/>
                          </a:solidFill>
                          <a:effectLst/>
                          <a:latin typeface="+mn-lt"/>
                        </a:rPr>
                        <a:t>2</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3340306807"/>
                  </a:ext>
                </a:extLst>
              </a:tr>
              <a:tr h="573978">
                <a:tc>
                  <a:txBody>
                    <a:bodyPr/>
                    <a:lstStyle/>
                    <a:p>
                      <a:pPr>
                        <a:spcBef>
                          <a:spcPts val="0"/>
                        </a:spcBef>
                        <a:spcAft>
                          <a:spcPts val="0"/>
                        </a:spcAft>
                      </a:pPr>
                      <a:r>
                        <a:rPr lang="fr-FR" sz="1400" b="1" kern="1200" dirty="0">
                          <a:solidFill>
                            <a:srgbClr val="000000"/>
                          </a:solidFill>
                          <a:effectLst/>
                          <a:latin typeface="+mj-lt"/>
                          <a:ea typeface="+mn-ea"/>
                          <a:cs typeface="+mn-cs"/>
                        </a:rPr>
                        <a:t>D1.4</a:t>
                      </a: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FF0000"/>
                    </a:solidFill>
                  </a:tcPr>
                </a:tc>
                <a:tc>
                  <a:txBody>
                    <a:bodyPr/>
                    <a:lstStyle/>
                    <a:p>
                      <a:r>
                        <a:rPr lang="en-US" sz="1400" dirty="0">
                          <a:solidFill>
                            <a:srgbClr val="000000"/>
                          </a:solidFill>
                          <a:effectLst/>
                          <a:latin typeface="+mn-lt"/>
                        </a:rPr>
                        <a:t>Demonstrate capability to model D-T plasmas both for mean-field and turbulence applications </a:t>
                      </a:r>
                      <a:r>
                        <a:rPr lang="en-US" sz="1400" i="1" dirty="0">
                          <a:solidFill>
                            <a:srgbClr val="000000"/>
                          </a:solidFill>
                          <a:effectLst/>
                          <a:latin typeface="+mn-lt"/>
                        </a:rPr>
                        <a:t>(CEA, DTU) </a:t>
                      </a:r>
                    </a:p>
                    <a:p>
                      <a:r>
                        <a:rPr lang="en-US" sz="1400" b="1" i="0" kern="1200" dirty="0">
                          <a:solidFill>
                            <a:srgbClr val="FF0000"/>
                          </a:solidFill>
                          <a:effectLst/>
                          <a:latin typeface="+mn-lt"/>
                          <a:ea typeface="+mn-ea"/>
                          <a:cs typeface="+mn-cs"/>
                        </a:rPr>
                        <a:t>Dropped: Implementation of a fluid closure and neutrals model adapted to D-T simulations is a large endeavor and only first steps can be completed by the end of 2027 in case of resource reduction.</a:t>
                      </a:r>
                      <a:endParaRPr lang="en-US" sz="1400" b="1" i="0" dirty="0">
                        <a:solidFill>
                          <a:srgbClr val="FF0000"/>
                        </a:solidFill>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spcBef>
                          <a:spcPts val="0"/>
                        </a:spcBef>
                        <a:spcAft>
                          <a:spcPts val="0"/>
                        </a:spcAft>
                      </a:pPr>
                      <a:r>
                        <a:rPr lang="fr-FR" sz="1400" b="1" dirty="0">
                          <a:solidFill>
                            <a:srgbClr val="000000"/>
                          </a:solidFill>
                          <a:effectLst/>
                          <a:latin typeface="+mn-lt"/>
                        </a:rPr>
                        <a:t>2</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56753802"/>
                  </a:ext>
                </a:extLst>
              </a:tr>
              <a:tr h="691754">
                <a:tc>
                  <a:txBody>
                    <a:bodyPr/>
                    <a:lstStyle/>
                    <a:p>
                      <a:pPr>
                        <a:spcBef>
                          <a:spcPts val="0"/>
                        </a:spcBef>
                        <a:spcAft>
                          <a:spcPts val="0"/>
                        </a:spcAft>
                      </a:pPr>
                      <a:r>
                        <a:rPr lang="fr-FR" sz="1400" b="1" dirty="0">
                          <a:solidFill>
                            <a:srgbClr val="000000"/>
                          </a:solidFill>
                          <a:effectLst/>
                          <a:latin typeface="+mn-lt"/>
                        </a:rPr>
                        <a:t>D5.1</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dirty="0">
                          <a:solidFill>
                            <a:srgbClr val="000000"/>
                          </a:solidFill>
                          <a:effectLst/>
                          <a:latin typeface="+mn-lt"/>
                        </a:rPr>
                        <a:t>Investigate the dependence of the SOL width on key parameters in edge turbulence simulations in L-mode </a:t>
                      </a:r>
                      <a:r>
                        <a:rPr lang="en-US" sz="1400" i="1" dirty="0">
                          <a:solidFill>
                            <a:srgbClr val="000000"/>
                          </a:solidFill>
                          <a:effectLst/>
                          <a:latin typeface="+mn-lt"/>
                        </a:rPr>
                        <a:t>(CEA, MPG) </a:t>
                      </a:r>
                    </a:p>
                    <a:p>
                      <a:r>
                        <a:rPr lang="en-US" sz="1400" b="1" i="0" kern="1200" dirty="0">
                          <a:solidFill>
                            <a:schemeClr val="accent6">
                              <a:lumMod val="75000"/>
                            </a:schemeClr>
                          </a:solidFill>
                          <a:effectLst/>
                          <a:latin typeface="+mn-lt"/>
                          <a:ea typeface="+mn-ea"/>
                          <a:cs typeface="+mn-cs"/>
                        </a:rPr>
                        <a:t>Reduced scope: Investigation of the dependence of the SOL width on key parameters in edge fluid turbulence codes will be drastically reduced in ambition (use of simplified geometry, limited range of scan). This is a very time- and resource-consuming activity as some of the scans (especially the one in toroidal field) are challenging, in realistic X-point geometries. Fundamental activity to validate the capability of our codes to reproduce experimental scaling laws before applying them to predictive studies. Topic that  identified as critical for ITER’s operation.</a:t>
                      </a:r>
                      <a:endParaRPr lang="en-US" sz="1400" b="1" i="0" dirty="0">
                        <a:solidFill>
                          <a:schemeClr val="accent6">
                            <a:lumMod val="75000"/>
                          </a:schemeClr>
                        </a:solidFill>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spcBef>
                          <a:spcPts val="0"/>
                        </a:spcBef>
                        <a:spcAft>
                          <a:spcPts val="0"/>
                        </a:spcAft>
                      </a:pPr>
                      <a:r>
                        <a:rPr lang="fr-FR" sz="1400" b="1" dirty="0">
                          <a:solidFill>
                            <a:srgbClr val="000000"/>
                          </a:solidFill>
                          <a:effectLst/>
                          <a:latin typeface="+mn-lt"/>
                        </a:rPr>
                        <a:t>1</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4047830209"/>
                  </a:ext>
                </a:extLst>
              </a:tr>
              <a:tr h="586170">
                <a:tc>
                  <a:txBody>
                    <a:bodyPr/>
                    <a:lstStyle/>
                    <a:p>
                      <a:pPr>
                        <a:spcBef>
                          <a:spcPts val="0"/>
                        </a:spcBef>
                        <a:spcAft>
                          <a:spcPts val="0"/>
                        </a:spcAft>
                      </a:pPr>
                      <a:r>
                        <a:rPr lang="fr-FR" sz="1400" b="1" dirty="0">
                          <a:solidFill>
                            <a:srgbClr val="000000"/>
                          </a:solidFill>
                          <a:effectLst/>
                          <a:latin typeface="+mn-lt"/>
                        </a:rPr>
                        <a:t>D6.8</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dirty="0">
                          <a:solidFill>
                            <a:srgbClr val="000000"/>
                          </a:solidFill>
                          <a:effectLst/>
                          <a:latin typeface="+mn-lt"/>
                        </a:rPr>
                        <a:t>Updated RANS model description applicable to SOL in variety of L-mode regimes </a:t>
                      </a:r>
                      <a:r>
                        <a:rPr lang="en-US" sz="1400" i="1" dirty="0">
                          <a:solidFill>
                            <a:srgbClr val="000000"/>
                          </a:solidFill>
                          <a:effectLst/>
                          <a:latin typeface="+mn-lt"/>
                        </a:rPr>
                        <a:t>(KUL) </a:t>
                      </a:r>
                    </a:p>
                    <a:p>
                      <a:r>
                        <a:rPr lang="en-US" sz="1400" b="1" i="0" kern="1200" dirty="0">
                          <a:solidFill>
                            <a:schemeClr val="accent6">
                              <a:lumMod val="75000"/>
                            </a:schemeClr>
                          </a:solidFill>
                          <a:effectLst/>
                          <a:latin typeface="+mn-lt"/>
                          <a:ea typeface="+mn-ea"/>
                          <a:cs typeface="+mn-cs"/>
                        </a:rPr>
                        <a:t>Reduced scope: Extension of reduced turbulence models to advanced SOL regimes (high density, detached…) will be limited in scope. This will delay the implementation of these models in SOLPS-ITER and their availability to the rest of the modelling community.</a:t>
                      </a:r>
                      <a:endParaRPr lang="en-US" sz="1400" b="1" i="0" dirty="0">
                        <a:solidFill>
                          <a:schemeClr val="accent6">
                            <a:lumMod val="75000"/>
                          </a:schemeClr>
                        </a:solidFill>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r>
                        <a:rPr lang="fr-FR" sz="1400" b="1" kern="1200" dirty="0">
                          <a:solidFill>
                            <a:schemeClr val="tx1"/>
                          </a:solidFill>
                          <a:effectLst/>
                          <a:latin typeface="+mn-lt"/>
                          <a:ea typeface="+mn-ea"/>
                          <a:cs typeface="+mn-cs"/>
                        </a:rPr>
                        <a:t>7</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2424059843"/>
                  </a:ext>
                </a:extLst>
              </a:tr>
              <a:tr h="691754">
                <a:tc>
                  <a:txBody>
                    <a:bodyPr/>
                    <a:lstStyle/>
                    <a:p>
                      <a:pPr>
                        <a:spcBef>
                          <a:spcPts val="0"/>
                        </a:spcBef>
                        <a:spcAft>
                          <a:spcPts val="0"/>
                        </a:spcAft>
                      </a:pPr>
                      <a:r>
                        <a:rPr lang="fr-FR" sz="1400" b="1" dirty="0">
                          <a:solidFill>
                            <a:srgbClr val="000000"/>
                          </a:solidFill>
                          <a:effectLst/>
                          <a:latin typeface="+mn-lt"/>
                        </a:rPr>
                        <a:t>D6.9</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dirty="0">
                          <a:solidFill>
                            <a:srgbClr val="000000"/>
                          </a:solidFill>
                          <a:effectLst/>
                          <a:latin typeface="+mn-lt"/>
                        </a:rPr>
                        <a:t>Sheath boundary conditions across reactor relevant range of </a:t>
                      </a:r>
                      <a:r>
                        <a:rPr lang="en-US" sz="1400" dirty="0" err="1">
                          <a:solidFill>
                            <a:srgbClr val="000000"/>
                          </a:solidFill>
                          <a:effectLst/>
                          <a:latin typeface="+mn-lt"/>
                        </a:rPr>
                        <a:t>collisionalities</a:t>
                      </a:r>
                      <a:r>
                        <a:rPr lang="en-US" sz="1400" dirty="0">
                          <a:solidFill>
                            <a:srgbClr val="000000"/>
                          </a:solidFill>
                          <a:effectLst/>
                          <a:latin typeface="+mn-lt"/>
                        </a:rPr>
                        <a:t>, for arbitrary plasma mix </a:t>
                      </a:r>
                      <a:r>
                        <a:rPr lang="en-US" sz="1400" i="1" dirty="0">
                          <a:solidFill>
                            <a:srgbClr val="000000"/>
                          </a:solidFill>
                          <a:effectLst/>
                          <a:latin typeface="+mn-lt"/>
                        </a:rPr>
                        <a:t>(IPP.CR) </a:t>
                      </a:r>
                    </a:p>
                    <a:p>
                      <a:r>
                        <a:rPr lang="en-US" sz="1400" b="1" i="0" kern="1200" dirty="0">
                          <a:solidFill>
                            <a:schemeClr val="accent6">
                              <a:lumMod val="75000"/>
                            </a:schemeClr>
                          </a:solidFill>
                          <a:effectLst/>
                          <a:latin typeface="+mn-lt"/>
                          <a:ea typeface="+mn-ea"/>
                          <a:cs typeface="+mn-cs"/>
                        </a:rPr>
                        <a:t>Reduced scope:  The deployment in edge fluid codes of advanced sheath boundary conditions requires large resources as it will likely change significantly the numerical stability of the codes and the way they can be run. Exploring such changes is time-consuming and we will not be able to carry this task. The implementation in codes of newly derived boundary conditions will be postponed beyond 2027.</a:t>
                      </a:r>
                      <a:endParaRPr lang="en-US" sz="1400" b="1" i="0" dirty="0">
                        <a:solidFill>
                          <a:schemeClr val="accent6">
                            <a:lumMod val="75000"/>
                          </a:schemeClr>
                        </a:solidFill>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spcBef>
                          <a:spcPts val="0"/>
                        </a:spcBef>
                        <a:spcAft>
                          <a:spcPts val="0"/>
                        </a:spcAft>
                      </a:pPr>
                      <a:r>
                        <a:rPr lang="fr-FR" sz="1400" b="1" dirty="0">
                          <a:solidFill>
                            <a:srgbClr val="000000"/>
                          </a:solidFill>
                          <a:effectLst/>
                          <a:latin typeface="+mn-lt"/>
                        </a:rPr>
                        <a:t>2</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4168857192"/>
                  </a:ext>
                </a:extLst>
              </a:tr>
            </a:tbl>
          </a:graphicData>
        </a:graphic>
      </p:graphicFrame>
    </p:spTree>
    <p:extLst>
      <p:ext uri="{BB962C8B-B14F-4D97-AF65-F5344CB8AC3E}">
        <p14:creationId xmlns:p14="http://schemas.microsoft.com/office/powerpoint/2010/main" val="2626527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02A57F-31BD-4325-B91B-9CD32B957A15}"/>
              </a:ext>
            </a:extLst>
          </p:cNvPr>
          <p:cNvSpPr>
            <a:spLocks noGrp="1"/>
          </p:cNvSpPr>
          <p:nvPr>
            <p:ph type="title"/>
          </p:nvPr>
        </p:nvSpPr>
        <p:spPr>
          <a:xfrm>
            <a:off x="983432" y="192515"/>
            <a:ext cx="11041420" cy="457200"/>
          </a:xfrm>
        </p:spPr>
        <p:txBody>
          <a:bodyPr/>
          <a:lstStyle/>
          <a:p>
            <a:pPr>
              <a:lnSpc>
                <a:spcPts val="2900"/>
              </a:lnSpc>
            </a:pPr>
            <a:r>
              <a:rPr lang="en-US" dirty="0"/>
              <a:t>TSVV-C </a:t>
            </a:r>
            <a:r>
              <a:rPr lang="en-US" sz="2800" b="1" dirty="0"/>
              <a:t>Plasma Particle/Heat Exhaust – Gyrokinetic Simulations</a:t>
            </a:r>
            <a:br>
              <a:rPr lang="en-US" sz="2800" b="1" dirty="0"/>
            </a:br>
            <a:r>
              <a:rPr lang="en-US" dirty="0"/>
              <a:t> 2027 Impacted Deliverables </a:t>
            </a:r>
          </a:p>
        </p:txBody>
      </p:sp>
      <p:sp>
        <p:nvSpPr>
          <p:cNvPr id="4" name="Espace réservé du pied de page 3">
            <a:extLst>
              <a:ext uri="{FF2B5EF4-FFF2-40B4-BE49-F238E27FC236}">
                <a16:creationId xmlns:a16="http://schemas.microsoft.com/office/drawing/2014/main" id="{62E42200-B693-4E12-93C8-02237388F2A5}"/>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AE13E00A-1DF5-462C-BC25-B728DDF2EC4D}"/>
              </a:ext>
            </a:extLst>
          </p:cNvPr>
          <p:cNvSpPr>
            <a:spLocks noGrp="1"/>
          </p:cNvSpPr>
          <p:nvPr>
            <p:ph type="sldNum" sz="quarter" idx="12"/>
          </p:nvPr>
        </p:nvSpPr>
        <p:spPr/>
        <p:txBody>
          <a:bodyPr/>
          <a:lstStyle/>
          <a:p>
            <a:fld id="{6A6D9FA1-99C7-4910-8E32-B85D378B0060}" type="slidenum">
              <a:rPr lang="en-GB" smtClean="0">
                <a:solidFill>
                  <a:prstClr val="white"/>
                </a:solidFill>
              </a:rPr>
              <a:pPr/>
              <a:t>14</a:t>
            </a:fld>
            <a:endParaRPr lang="en-GB">
              <a:solidFill>
                <a:prstClr val="white"/>
              </a:solidFill>
            </a:endParaRPr>
          </a:p>
        </p:txBody>
      </p:sp>
      <p:graphicFrame>
        <p:nvGraphicFramePr>
          <p:cNvPr id="6" name="Tableau 5">
            <a:extLst>
              <a:ext uri="{FF2B5EF4-FFF2-40B4-BE49-F238E27FC236}">
                <a16:creationId xmlns:a16="http://schemas.microsoft.com/office/drawing/2014/main" id="{093DED2B-E39E-41A8-B659-7720E6D2D10D}"/>
              </a:ext>
            </a:extLst>
          </p:cNvPr>
          <p:cNvGraphicFramePr>
            <a:graphicFrameLocks noGrp="1"/>
          </p:cNvGraphicFramePr>
          <p:nvPr>
            <p:extLst>
              <p:ext uri="{D42A27DB-BD31-4B8C-83A1-F6EECF244321}">
                <p14:modId xmlns:p14="http://schemas.microsoft.com/office/powerpoint/2010/main" val="654289808"/>
              </p:ext>
            </p:extLst>
          </p:nvPr>
        </p:nvGraphicFramePr>
        <p:xfrm>
          <a:off x="192505" y="855912"/>
          <a:ext cx="11999495" cy="5338826"/>
        </p:xfrm>
        <a:graphic>
          <a:graphicData uri="http://schemas.openxmlformats.org/drawingml/2006/table">
            <a:tbl>
              <a:tblPr/>
              <a:tblGrid>
                <a:gridCol w="639973">
                  <a:extLst>
                    <a:ext uri="{9D8B030D-6E8A-4147-A177-3AD203B41FA5}">
                      <a16:colId xmlns:a16="http://schemas.microsoft.com/office/drawing/2014/main" val="908118267"/>
                    </a:ext>
                  </a:extLst>
                </a:gridCol>
                <a:gridCol w="10646081">
                  <a:extLst>
                    <a:ext uri="{9D8B030D-6E8A-4147-A177-3AD203B41FA5}">
                      <a16:colId xmlns:a16="http://schemas.microsoft.com/office/drawing/2014/main" val="3239108717"/>
                    </a:ext>
                  </a:extLst>
                </a:gridCol>
                <a:gridCol w="713441">
                  <a:extLst>
                    <a:ext uri="{9D8B030D-6E8A-4147-A177-3AD203B41FA5}">
                      <a16:colId xmlns:a16="http://schemas.microsoft.com/office/drawing/2014/main" val="2401766353"/>
                    </a:ext>
                  </a:extLst>
                </a:gridCol>
              </a:tblGrid>
              <a:tr h="216220">
                <a:tc>
                  <a:txBody>
                    <a:bodyPr/>
                    <a:lstStyle/>
                    <a:p>
                      <a:pPr>
                        <a:lnSpc>
                          <a:spcPct val="107000"/>
                        </a:lnSpc>
                        <a:spcBef>
                          <a:spcPts val="0"/>
                        </a:spcBef>
                        <a:spcAft>
                          <a:spcPts val="0"/>
                        </a:spcAft>
                      </a:pPr>
                      <a:r>
                        <a:rPr lang="fr-FR" sz="1400" b="1" dirty="0">
                          <a:solidFill>
                            <a:srgbClr val="FFFFFF"/>
                          </a:solidFill>
                          <a:effectLst/>
                          <a:latin typeface="+mj-lt"/>
                        </a:rPr>
                        <a:t>Label</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rgbClr val="FFFFFF"/>
                          </a:solidFill>
                          <a:effectLst/>
                          <a:latin typeface="+mn-lt"/>
                        </a:rPr>
                        <a:t>Description</a:t>
                      </a:r>
                      <a:endParaRPr lang="fr-FR" sz="1400"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chemeClr val="bg1"/>
                          </a:solidFill>
                          <a:effectLst/>
                          <a:latin typeface="+mn-lt"/>
                        </a:rPr>
                        <a:t>Topics</a:t>
                      </a: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extLst>
                  <a:ext uri="{0D108BD9-81ED-4DB2-BD59-A6C34878D82A}">
                    <a16:rowId xmlns:a16="http://schemas.microsoft.com/office/drawing/2014/main" val="717004885"/>
                  </a:ext>
                </a:extLst>
              </a:tr>
              <a:tr h="634313">
                <a:tc>
                  <a:txBody>
                    <a:bodyPr/>
                    <a:lstStyle/>
                    <a:p>
                      <a:pPr>
                        <a:lnSpc>
                          <a:spcPct val="107000"/>
                        </a:lnSpc>
                        <a:spcBef>
                          <a:spcPts val="0"/>
                        </a:spcBef>
                        <a:spcAft>
                          <a:spcPts val="0"/>
                        </a:spcAft>
                      </a:pPr>
                      <a:r>
                        <a:rPr lang="fr-FR" sz="1400" dirty="0">
                          <a:solidFill>
                            <a:srgbClr val="000000"/>
                          </a:solidFill>
                          <a:effectLst/>
                          <a:latin typeface="+mj-lt"/>
                        </a:rPr>
                        <a:t>D.6</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FF0000"/>
                    </a:solidFill>
                  </a:tcPr>
                </a:tc>
                <a:tc>
                  <a:txBody>
                    <a:bodyPr/>
                    <a:lstStyle/>
                    <a:p>
                      <a:r>
                        <a:rPr lang="en-US" sz="1400" kern="1200" dirty="0">
                          <a:solidFill>
                            <a:schemeClr val="tx1"/>
                          </a:solidFill>
                          <a:effectLst/>
                          <a:latin typeface="+mn-lt"/>
                          <a:ea typeface="+mn-ea"/>
                          <a:cs typeface="+mn-cs"/>
                        </a:rPr>
                        <a:t>GENE-X with adaptive PIROCK. Report on benchmarking and against existing schemes in GENE-X, including stellarator cases and impurities/neutrals models</a:t>
                      </a:r>
                      <a:endParaRPr lang="en-US" sz="1400" dirty="0">
                        <a:effectLst/>
                        <a:latin typeface="+mn-lt"/>
                      </a:endParaRPr>
                    </a:p>
                    <a:p>
                      <a:r>
                        <a:rPr lang="en-US" sz="1400" b="1" i="0" kern="1200" dirty="0">
                          <a:solidFill>
                            <a:srgbClr val="FF0000"/>
                          </a:solidFill>
                          <a:effectLst/>
                          <a:latin typeface="+mn-lt"/>
                          <a:ea typeface="+mn-ea"/>
                          <a:cs typeface="+mn-cs"/>
                        </a:rPr>
                        <a:t>At risk  to be dropped:  PIROCK a  high-performance time integration for coupled plasma/neutrals simulations. </a:t>
                      </a:r>
                      <a:endParaRPr lang="en-US" sz="1400" b="1" i="0" dirty="0">
                        <a:solidFill>
                          <a:srgbClr val="FF0000"/>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r>
                        <a:rPr lang="fr-FR" sz="1400" b="1" kern="1200" dirty="0">
                          <a:solidFill>
                            <a:schemeClr val="tx1"/>
                          </a:solidFill>
                          <a:effectLst/>
                          <a:latin typeface="+mn-lt"/>
                          <a:ea typeface="+mn-ea"/>
                          <a:cs typeface="+mn-cs"/>
                        </a:rPr>
                        <a:t>1,2,6,8</a:t>
                      </a:r>
                      <a:endParaRPr lang="fr-FR" sz="1400" b="1"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1335777846"/>
                  </a:ext>
                </a:extLst>
              </a:tr>
              <a:tr h="422875">
                <a:tc>
                  <a:txBody>
                    <a:bodyPr/>
                    <a:lstStyle/>
                    <a:p>
                      <a:pPr>
                        <a:lnSpc>
                          <a:spcPct val="107000"/>
                        </a:lnSpc>
                        <a:spcBef>
                          <a:spcPts val="0"/>
                        </a:spcBef>
                        <a:spcAft>
                          <a:spcPts val="0"/>
                        </a:spcAft>
                      </a:pPr>
                      <a:r>
                        <a:rPr lang="fr-FR" sz="1400" dirty="0">
                          <a:solidFill>
                            <a:srgbClr val="000000"/>
                          </a:solidFill>
                          <a:effectLst/>
                          <a:latin typeface="+mj-lt"/>
                        </a:rPr>
                        <a:t>D.7</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kern="1200" dirty="0">
                          <a:solidFill>
                            <a:schemeClr val="tx1"/>
                          </a:solidFill>
                          <a:effectLst/>
                          <a:latin typeface="+mn-lt"/>
                          <a:ea typeface="+mn-ea"/>
                          <a:cs typeface="+mn-cs"/>
                        </a:rPr>
                        <a:t>Reports or publications on simulations with enhanced physics (e.g. collisions, neutrals, impurities) in GENE-X</a:t>
                      </a:r>
                      <a:endParaRPr lang="en-US" sz="1400" dirty="0">
                        <a:effectLst/>
                        <a:latin typeface="+mn-lt"/>
                      </a:endParaRPr>
                    </a:p>
                    <a:p>
                      <a:r>
                        <a:rPr lang="en-US" sz="1400" b="1" i="0" kern="1200" dirty="0">
                          <a:solidFill>
                            <a:schemeClr val="accent6">
                              <a:lumMod val="75000"/>
                            </a:schemeClr>
                          </a:solidFill>
                          <a:effectLst/>
                          <a:latin typeface="+mn-lt"/>
                          <a:ea typeface="+mn-ea"/>
                          <a:cs typeface="+mn-cs"/>
                        </a:rPr>
                        <a:t>Reduced scope : Validation and user support capacity will be reduced compared to original plans.</a:t>
                      </a:r>
                      <a:endParaRPr lang="en-US" sz="1400" b="1" i="0" dirty="0">
                        <a:solidFill>
                          <a:schemeClr val="accent6">
                            <a:lumMod val="75000"/>
                          </a:schemeClr>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r>
                        <a:rPr lang="fr-FR" sz="1400" b="1" kern="1200" dirty="0">
                          <a:solidFill>
                            <a:schemeClr val="tx1"/>
                          </a:solidFill>
                          <a:effectLst/>
                          <a:latin typeface="+mn-lt"/>
                          <a:ea typeface="+mn-ea"/>
                          <a:cs typeface="+mn-cs"/>
                        </a:rPr>
                        <a:t>1,2,6,8</a:t>
                      </a:r>
                      <a:endParaRPr lang="fr-FR" sz="1400" b="1"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3340306807"/>
                  </a:ext>
                </a:extLst>
              </a:tr>
              <a:tr h="845751">
                <a:tc>
                  <a:txBody>
                    <a:bodyPr/>
                    <a:lstStyle/>
                    <a:p>
                      <a:pPr>
                        <a:lnSpc>
                          <a:spcPct val="107000"/>
                        </a:lnSpc>
                        <a:spcBef>
                          <a:spcPts val="0"/>
                        </a:spcBef>
                        <a:spcAft>
                          <a:spcPts val="0"/>
                        </a:spcAft>
                      </a:pPr>
                      <a:r>
                        <a:rPr lang="fr-FR" sz="1400" dirty="0">
                          <a:solidFill>
                            <a:srgbClr val="000000"/>
                          </a:solidFill>
                          <a:effectLst/>
                          <a:latin typeface="+mj-lt"/>
                        </a:rPr>
                        <a:t>D.8</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FF0000"/>
                    </a:solidFill>
                  </a:tcPr>
                </a:tc>
                <a:tc>
                  <a:txBody>
                    <a:bodyPr/>
                    <a:lstStyle/>
                    <a:p>
                      <a:r>
                        <a:rPr lang="en-US" sz="1400" kern="1200" dirty="0">
                          <a:solidFill>
                            <a:schemeClr val="tx1"/>
                          </a:solidFill>
                          <a:effectLst/>
                          <a:latin typeface="+mn-lt"/>
                          <a:ea typeface="+mn-ea"/>
                          <a:cs typeface="+mn-cs"/>
                        </a:rPr>
                        <a:t>Report or publication on benchmark of kinetic impurity model in JOREK-GK; comparison with JOREK fluid model with kinetic impurities (and neutrals)</a:t>
                      </a:r>
                      <a:endParaRPr lang="en-US" sz="1400" dirty="0">
                        <a:effectLst/>
                        <a:latin typeface="+mn-lt"/>
                      </a:endParaRPr>
                    </a:p>
                    <a:p>
                      <a:r>
                        <a:rPr lang="en-US" sz="1400" b="1" i="0" kern="1200" dirty="0">
                          <a:solidFill>
                            <a:schemeClr val="accent6">
                              <a:lumMod val="75000"/>
                            </a:schemeClr>
                          </a:solidFill>
                          <a:effectLst/>
                          <a:latin typeface="+mn-lt"/>
                          <a:ea typeface="+mn-ea"/>
                          <a:cs typeface="+mn-cs"/>
                        </a:rPr>
                        <a:t>At risk to be dropped : This deliverable was already planned without co-funding, but will be at risk because the personnel carrying it are co-funded through other affected projects (TSVV-A)</a:t>
                      </a:r>
                      <a:endParaRPr lang="en-US" sz="1400" b="1" i="0" dirty="0">
                        <a:solidFill>
                          <a:schemeClr val="accent6">
                            <a:lumMod val="75000"/>
                          </a:schemeClr>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n-lt"/>
                        </a:rPr>
                        <a:t>1,2,8</a:t>
                      </a:r>
                      <a:endParaRPr lang="fr-FR" sz="1400" b="1"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56753802"/>
                  </a:ext>
                </a:extLst>
              </a:tr>
              <a:tr h="845751">
                <a:tc>
                  <a:txBody>
                    <a:bodyPr/>
                    <a:lstStyle/>
                    <a:p>
                      <a:pPr>
                        <a:lnSpc>
                          <a:spcPct val="107000"/>
                        </a:lnSpc>
                        <a:spcBef>
                          <a:spcPts val="0"/>
                        </a:spcBef>
                        <a:spcAft>
                          <a:spcPts val="0"/>
                        </a:spcAft>
                      </a:pPr>
                      <a:r>
                        <a:rPr lang="fr-FR" sz="1400" dirty="0">
                          <a:solidFill>
                            <a:srgbClr val="000000"/>
                          </a:solidFill>
                          <a:effectLst/>
                          <a:latin typeface="+mj-lt"/>
                        </a:rPr>
                        <a:t>D.9</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kern="1200" dirty="0">
                          <a:solidFill>
                            <a:schemeClr val="tx1"/>
                          </a:solidFill>
                          <a:effectLst/>
                          <a:latin typeface="+mn-lt"/>
                          <a:ea typeface="+mn-ea"/>
                          <a:cs typeface="+mn-cs"/>
                        </a:rPr>
                        <a:t>Report or publication detailing the surrogate model implemented in GYSELA for sheath boundary condition, including its first application in turbulent regime with kinetic electrons</a:t>
                      </a:r>
                      <a:endParaRPr lang="en-US" sz="1400" dirty="0">
                        <a:effectLst/>
                        <a:latin typeface="+mn-lt"/>
                      </a:endParaRPr>
                    </a:p>
                    <a:p>
                      <a:r>
                        <a:rPr lang="en-US" sz="1400" b="1" i="0" kern="1200" dirty="0">
                          <a:solidFill>
                            <a:schemeClr val="accent6">
                              <a:lumMod val="75000"/>
                            </a:schemeClr>
                          </a:solidFill>
                          <a:effectLst/>
                          <a:latin typeface="+mn-lt"/>
                          <a:ea typeface="+mn-ea"/>
                          <a:cs typeface="+mn-cs"/>
                        </a:rPr>
                        <a:t>Reduced scope : Strong impact in the future because of reduced available funding for new PhD projects, impacting development and availability for validation.</a:t>
                      </a:r>
                      <a:endParaRPr lang="en-US" sz="1400" b="1" i="0" dirty="0">
                        <a:solidFill>
                          <a:schemeClr val="accent6">
                            <a:lumMod val="75000"/>
                          </a:schemeClr>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n-lt"/>
                        </a:rPr>
                        <a:t>1,2,8</a:t>
                      </a:r>
                      <a:endParaRPr lang="fr-FR" sz="1400" b="1"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2774738319"/>
                  </a:ext>
                </a:extLst>
              </a:tr>
              <a:tr h="845751">
                <a:tc>
                  <a:txBody>
                    <a:bodyPr/>
                    <a:lstStyle/>
                    <a:p>
                      <a:pPr>
                        <a:lnSpc>
                          <a:spcPct val="107000"/>
                        </a:lnSpc>
                        <a:spcBef>
                          <a:spcPts val="0"/>
                        </a:spcBef>
                        <a:spcAft>
                          <a:spcPts val="0"/>
                        </a:spcAft>
                      </a:pPr>
                      <a:r>
                        <a:rPr lang="fr-FR" sz="1400" dirty="0">
                          <a:solidFill>
                            <a:srgbClr val="000000"/>
                          </a:solidFill>
                          <a:effectLst/>
                          <a:latin typeface="+mj-lt"/>
                        </a:rPr>
                        <a:t>D.10</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kern="1200" dirty="0">
                          <a:solidFill>
                            <a:schemeClr val="tx1"/>
                          </a:solidFill>
                          <a:effectLst/>
                          <a:latin typeface="+mn-lt"/>
                          <a:ea typeface="+mn-ea"/>
                          <a:cs typeface="+mn-cs"/>
                        </a:rPr>
                        <a:t>report or publication on derivation + implementation of kinetic source for plasma-neutral interaction in </a:t>
                      </a:r>
                      <a:r>
                        <a:rPr lang="en-US" sz="1400" kern="1200" dirty="0" err="1">
                          <a:solidFill>
                            <a:schemeClr val="tx1"/>
                          </a:solidFill>
                          <a:effectLst/>
                          <a:latin typeface="+mn-lt"/>
                          <a:ea typeface="+mn-ea"/>
                          <a:cs typeface="+mn-cs"/>
                        </a:rPr>
                        <a:t>Gysela</a:t>
                      </a:r>
                      <a:r>
                        <a:rPr lang="en-US" sz="1400" kern="1200" dirty="0">
                          <a:solidFill>
                            <a:schemeClr val="tx1"/>
                          </a:solidFill>
                          <a:effectLst/>
                          <a:latin typeface="+mn-lt"/>
                          <a:ea typeface="+mn-ea"/>
                          <a:cs typeface="+mn-cs"/>
                        </a:rPr>
                        <a:t>-X++, accounting for ionization and charge exchange – first comparison to its fluid counterpart (in </a:t>
                      </a:r>
                      <a:r>
                        <a:rPr lang="en-US" sz="1400" kern="1200" dirty="0" err="1">
                          <a:solidFill>
                            <a:schemeClr val="tx1"/>
                          </a:solidFill>
                          <a:effectLst/>
                          <a:latin typeface="+mn-lt"/>
                          <a:ea typeface="+mn-ea"/>
                          <a:cs typeface="+mn-cs"/>
                        </a:rPr>
                        <a:t>Gysela</a:t>
                      </a:r>
                      <a:r>
                        <a:rPr lang="en-US" sz="1400" kern="1200" dirty="0">
                          <a:solidFill>
                            <a:schemeClr val="tx1"/>
                          </a:solidFill>
                          <a:effectLst/>
                          <a:latin typeface="+mn-lt"/>
                          <a:ea typeface="+mn-ea"/>
                          <a:cs typeface="+mn-cs"/>
                        </a:rPr>
                        <a:t>-X++ or VOICE)</a:t>
                      </a:r>
                      <a:endParaRPr lang="en-US" sz="1400" dirty="0">
                        <a:effectLst/>
                        <a:latin typeface="+mn-lt"/>
                      </a:endParaRPr>
                    </a:p>
                    <a:p>
                      <a:r>
                        <a:rPr lang="en-US" sz="1400" b="1" i="0" kern="1200" dirty="0">
                          <a:solidFill>
                            <a:schemeClr val="accent6">
                              <a:lumMod val="75000"/>
                            </a:schemeClr>
                          </a:solidFill>
                          <a:effectLst/>
                          <a:latin typeface="+mn-lt"/>
                          <a:ea typeface="+mn-ea"/>
                          <a:cs typeface="+mn-cs"/>
                        </a:rPr>
                        <a:t>Reduced scope :  Strong impact in the future because of reduced available funding for new PhD projects, impacting development and availability for validation.</a:t>
                      </a:r>
                      <a:endParaRPr lang="en-US" sz="1400" b="1" i="0" dirty="0">
                        <a:solidFill>
                          <a:schemeClr val="accent6">
                            <a:lumMod val="75000"/>
                          </a:schemeClr>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n-lt"/>
                        </a:rPr>
                        <a:t>1, 2, 8</a:t>
                      </a:r>
                      <a:endParaRPr lang="fr-FR" sz="1400" b="1"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2386333127"/>
                  </a:ext>
                </a:extLst>
              </a:tr>
              <a:tr h="634313">
                <a:tc>
                  <a:txBody>
                    <a:bodyPr/>
                    <a:lstStyle/>
                    <a:p>
                      <a:pPr>
                        <a:lnSpc>
                          <a:spcPct val="107000"/>
                        </a:lnSpc>
                        <a:spcBef>
                          <a:spcPts val="0"/>
                        </a:spcBef>
                        <a:spcAft>
                          <a:spcPts val="0"/>
                        </a:spcAft>
                      </a:pPr>
                      <a:r>
                        <a:rPr lang="fr-FR" sz="1400" dirty="0">
                          <a:solidFill>
                            <a:srgbClr val="000000"/>
                          </a:solidFill>
                          <a:effectLst/>
                          <a:latin typeface="+mj-lt"/>
                        </a:rPr>
                        <a:t>D.12</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kern="1200" dirty="0">
                          <a:solidFill>
                            <a:schemeClr val="tx1"/>
                          </a:solidFill>
                          <a:effectLst/>
                          <a:latin typeface="+mn-lt"/>
                          <a:ea typeface="+mn-ea"/>
                          <a:cs typeface="+mn-cs"/>
                        </a:rPr>
                        <a:t>Database of edge/SOL boundary condition outputs (radial electric field and related quantities) from GK simulations, prepared for use in integrated modelling, accessible to TSVV-H</a:t>
                      </a:r>
                      <a:endParaRPr lang="en-US" sz="1400" dirty="0">
                        <a:effectLst/>
                        <a:latin typeface="+mn-lt"/>
                      </a:endParaRPr>
                    </a:p>
                    <a:p>
                      <a:r>
                        <a:rPr lang="en-US" sz="1400" b="1" i="0" kern="1200" dirty="0">
                          <a:solidFill>
                            <a:schemeClr val="accent6">
                              <a:lumMod val="75000"/>
                            </a:schemeClr>
                          </a:solidFill>
                          <a:effectLst/>
                          <a:latin typeface="+mn-lt"/>
                          <a:ea typeface="+mn-ea"/>
                          <a:cs typeface="+mn-cs"/>
                        </a:rPr>
                        <a:t>Reduced scope : minimum viable version will be implemented </a:t>
                      </a:r>
                      <a:endParaRPr lang="en-US" sz="1400" b="1" i="0" dirty="0">
                        <a:solidFill>
                          <a:schemeClr val="accent6">
                            <a:lumMod val="75000"/>
                          </a:schemeClr>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n-lt"/>
                        </a:rPr>
                        <a:t>7, 8</a:t>
                      </a:r>
                      <a:endParaRPr lang="fr-FR" sz="1400" b="1"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325891145"/>
                  </a:ext>
                </a:extLst>
              </a:tr>
              <a:tr h="422875">
                <a:tc>
                  <a:txBody>
                    <a:bodyPr/>
                    <a:lstStyle/>
                    <a:p>
                      <a:pPr>
                        <a:lnSpc>
                          <a:spcPct val="107000"/>
                        </a:lnSpc>
                        <a:spcBef>
                          <a:spcPts val="0"/>
                        </a:spcBef>
                        <a:spcAft>
                          <a:spcPts val="0"/>
                        </a:spcAft>
                      </a:pPr>
                      <a:r>
                        <a:rPr lang="fr-FR" sz="1400" dirty="0">
                          <a:solidFill>
                            <a:srgbClr val="000000"/>
                          </a:solidFill>
                          <a:effectLst/>
                          <a:latin typeface="+mj-lt"/>
                        </a:rPr>
                        <a:t>D.13</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FF0000"/>
                    </a:solidFill>
                  </a:tcPr>
                </a:tc>
                <a:tc>
                  <a:txBody>
                    <a:bodyPr/>
                    <a:lstStyle/>
                    <a:p>
                      <a:r>
                        <a:rPr lang="en-US" sz="1400" kern="1200" dirty="0">
                          <a:solidFill>
                            <a:schemeClr val="tx1"/>
                          </a:solidFill>
                          <a:effectLst/>
                          <a:latin typeface="+mn-lt"/>
                          <a:ea typeface="+mn-ea"/>
                          <a:cs typeface="+mn-cs"/>
                        </a:rPr>
                        <a:t>Report on reduced models and physics implications; </a:t>
                      </a:r>
                      <a:r>
                        <a:rPr lang="en-US" sz="1400" b="1" kern="1200" dirty="0">
                          <a:solidFill>
                            <a:srgbClr val="FF0000"/>
                          </a:solidFill>
                          <a:effectLst/>
                          <a:latin typeface="+mn-lt"/>
                          <a:ea typeface="+mn-ea"/>
                          <a:cs typeface="+mn-cs"/>
                        </a:rPr>
                        <a:t>design of cross-code post-processing tool</a:t>
                      </a:r>
                      <a:endParaRPr lang="en-US" sz="1400" b="1" dirty="0">
                        <a:solidFill>
                          <a:srgbClr val="FF0000"/>
                        </a:solidFill>
                        <a:effectLst/>
                        <a:latin typeface="+mn-lt"/>
                      </a:endParaRPr>
                    </a:p>
                    <a:p>
                      <a:r>
                        <a:rPr lang="en-US" sz="1400" b="1" i="0" kern="1200" dirty="0">
                          <a:solidFill>
                            <a:srgbClr val="FF0000"/>
                          </a:solidFill>
                          <a:effectLst/>
                          <a:latin typeface="+mn-lt"/>
                          <a:ea typeface="+mn-ea"/>
                          <a:cs typeface="+mn-cs"/>
                        </a:rPr>
                        <a:t>Dropped:  Cross-code tool will be deprioritized, limiting/delaying the ability to feed reduced models with data from various codes</a:t>
                      </a:r>
                      <a:endParaRPr lang="en-US" sz="1400" b="1" i="0" dirty="0">
                        <a:solidFill>
                          <a:srgbClr val="FF0000"/>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n-lt"/>
                        </a:rPr>
                        <a:t>7, 8</a:t>
                      </a:r>
                      <a:endParaRPr lang="fr-FR" sz="1400" b="1"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1181198047"/>
                  </a:ext>
                </a:extLst>
              </a:tr>
              <a:tr h="424522">
                <a:tc>
                  <a:txBody>
                    <a:bodyPr/>
                    <a:lstStyle/>
                    <a:p>
                      <a:pPr>
                        <a:lnSpc>
                          <a:spcPct val="107000"/>
                        </a:lnSpc>
                        <a:spcBef>
                          <a:spcPts val="0"/>
                        </a:spcBef>
                        <a:spcAft>
                          <a:spcPts val="0"/>
                        </a:spcAft>
                      </a:pPr>
                      <a:r>
                        <a:rPr lang="fr-FR" sz="1400" dirty="0">
                          <a:solidFill>
                            <a:srgbClr val="000000"/>
                          </a:solidFill>
                          <a:effectLst/>
                          <a:latin typeface="+mj-lt"/>
                        </a:rPr>
                        <a:t>D.14</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FF0000"/>
                    </a:solidFill>
                  </a:tcPr>
                </a:tc>
                <a:tc>
                  <a:txBody>
                    <a:bodyPr/>
                    <a:lstStyle/>
                    <a:p>
                      <a:r>
                        <a:rPr lang="en-US" sz="1400" kern="1200" dirty="0">
                          <a:solidFill>
                            <a:schemeClr val="tx1"/>
                          </a:solidFill>
                          <a:effectLst/>
                          <a:latin typeface="+mn-lt"/>
                          <a:ea typeface="+mn-ea"/>
                          <a:cs typeface="+mn-cs"/>
                        </a:rPr>
                        <a:t>Report or publication on BIT1 simulation results of transient events and/or impurity/neutral studies</a:t>
                      </a:r>
                      <a:br>
                        <a:rPr lang="en-US" sz="1400" kern="1200" dirty="0">
                          <a:solidFill>
                            <a:schemeClr val="tx1"/>
                          </a:solidFill>
                          <a:effectLst/>
                          <a:latin typeface="+mn-lt"/>
                          <a:ea typeface="+mn-ea"/>
                          <a:cs typeface="+mn-cs"/>
                        </a:rPr>
                      </a:br>
                      <a:r>
                        <a:rPr lang="en-US" sz="1400" kern="1200" dirty="0">
                          <a:solidFill>
                            <a:schemeClr val="tx1"/>
                          </a:solidFill>
                          <a:effectLst/>
                          <a:latin typeface="+mn-lt"/>
                          <a:ea typeface="+mn-ea"/>
                          <a:cs typeface="+mn-cs"/>
                        </a:rPr>
                        <a:t> </a:t>
                      </a:r>
                      <a:r>
                        <a:rPr lang="en-US" sz="1400" b="1" i="0" kern="1200" dirty="0">
                          <a:solidFill>
                            <a:srgbClr val="FF0000"/>
                          </a:solidFill>
                          <a:effectLst/>
                          <a:latin typeface="+mn-lt"/>
                          <a:ea typeface="+mn-ea"/>
                          <a:cs typeface="+mn-cs"/>
                        </a:rPr>
                        <a:t>Reduced scope : Reduced number of simulations / parameter studies</a:t>
                      </a:r>
                      <a:endParaRPr lang="en-US" sz="1400" b="1" i="0" dirty="0">
                        <a:solidFill>
                          <a:srgbClr val="FF0000"/>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n-lt"/>
                        </a:rPr>
                        <a:t>2</a:t>
                      </a:r>
                      <a:endParaRPr lang="fr-FR" sz="1400" b="1"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919981017"/>
                  </a:ext>
                </a:extLst>
              </a:tr>
            </a:tbl>
          </a:graphicData>
        </a:graphic>
      </p:graphicFrame>
    </p:spTree>
    <p:extLst>
      <p:ext uri="{BB962C8B-B14F-4D97-AF65-F5344CB8AC3E}">
        <p14:creationId xmlns:p14="http://schemas.microsoft.com/office/powerpoint/2010/main" val="1906441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62E42200-B693-4E12-93C8-02237388F2A5}"/>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AE13E00A-1DF5-462C-BC25-B728DDF2EC4D}"/>
              </a:ext>
            </a:extLst>
          </p:cNvPr>
          <p:cNvSpPr>
            <a:spLocks noGrp="1"/>
          </p:cNvSpPr>
          <p:nvPr>
            <p:ph type="sldNum" sz="quarter" idx="12"/>
          </p:nvPr>
        </p:nvSpPr>
        <p:spPr/>
        <p:txBody>
          <a:bodyPr/>
          <a:lstStyle/>
          <a:p>
            <a:fld id="{6A6D9FA1-99C7-4910-8E32-B85D378B0060}" type="slidenum">
              <a:rPr lang="en-GB" smtClean="0">
                <a:solidFill>
                  <a:prstClr val="white"/>
                </a:solidFill>
              </a:rPr>
              <a:pPr/>
              <a:t>15</a:t>
            </a:fld>
            <a:r>
              <a:rPr lang="en-GB" dirty="0">
                <a:solidFill>
                  <a:prstClr val="white"/>
                </a:solidFill>
              </a:rPr>
              <a:t>4</a:t>
            </a:r>
          </a:p>
        </p:txBody>
      </p:sp>
      <p:graphicFrame>
        <p:nvGraphicFramePr>
          <p:cNvPr id="6" name="Tableau 5">
            <a:extLst>
              <a:ext uri="{FF2B5EF4-FFF2-40B4-BE49-F238E27FC236}">
                <a16:creationId xmlns:a16="http://schemas.microsoft.com/office/drawing/2014/main" id="{093DED2B-E39E-41A8-B659-7720E6D2D10D}"/>
              </a:ext>
            </a:extLst>
          </p:cNvPr>
          <p:cNvGraphicFramePr>
            <a:graphicFrameLocks noGrp="1"/>
          </p:cNvGraphicFramePr>
          <p:nvPr>
            <p:extLst>
              <p:ext uri="{D42A27DB-BD31-4B8C-83A1-F6EECF244321}">
                <p14:modId xmlns:p14="http://schemas.microsoft.com/office/powerpoint/2010/main" val="1078414230"/>
              </p:ext>
            </p:extLst>
          </p:nvPr>
        </p:nvGraphicFramePr>
        <p:xfrm>
          <a:off x="276225" y="800099"/>
          <a:ext cx="11591927" cy="5261206"/>
        </p:xfrm>
        <a:graphic>
          <a:graphicData uri="http://schemas.openxmlformats.org/drawingml/2006/table">
            <a:tbl>
              <a:tblPr/>
              <a:tblGrid>
                <a:gridCol w="847725">
                  <a:extLst>
                    <a:ext uri="{9D8B030D-6E8A-4147-A177-3AD203B41FA5}">
                      <a16:colId xmlns:a16="http://schemas.microsoft.com/office/drawing/2014/main" val="908118267"/>
                    </a:ext>
                  </a:extLst>
                </a:gridCol>
                <a:gridCol w="9982200">
                  <a:extLst>
                    <a:ext uri="{9D8B030D-6E8A-4147-A177-3AD203B41FA5}">
                      <a16:colId xmlns:a16="http://schemas.microsoft.com/office/drawing/2014/main" val="3239108717"/>
                    </a:ext>
                  </a:extLst>
                </a:gridCol>
                <a:gridCol w="762002">
                  <a:extLst>
                    <a:ext uri="{9D8B030D-6E8A-4147-A177-3AD203B41FA5}">
                      <a16:colId xmlns:a16="http://schemas.microsoft.com/office/drawing/2014/main" val="2401766353"/>
                    </a:ext>
                  </a:extLst>
                </a:gridCol>
              </a:tblGrid>
              <a:tr h="207635">
                <a:tc>
                  <a:txBody>
                    <a:bodyPr/>
                    <a:lstStyle/>
                    <a:p>
                      <a:pPr>
                        <a:lnSpc>
                          <a:spcPct val="107000"/>
                        </a:lnSpc>
                        <a:spcBef>
                          <a:spcPts val="0"/>
                        </a:spcBef>
                        <a:spcAft>
                          <a:spcPts val="0"/>
                        </a:spcAft>
                      </a:pPr>
                      <a:r>
                        <a:rPr lang="fr-FR" sz="1400" b="1" dirty="0">
                          <a:solidFill>
                            <a:srgbClr val="FFFFFF"/>
                          </a:solidFill>
                          <a:effectLst/>
                          <a:latin typeface="+mj-lt"/>
                        </a:rPr>
                        <a:t>Label</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rgbClr val="FFFFFF"/>
                          </a:solidFill>
                          <a:effectLst/>
                          <a:latin typeface="+mj-lt"/>
                        </a:rPr>
                        <a:t>Description</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chemeClr val="bg1"/>
                          </a:solidFill>
                          <a:effectLst/>
                          <a:latin typeface="+mj-lt"/>
                        </a:rPr>
                        <a:t>Topics</a:t>
                      </a:r>
                      <a:endParaRPr lang="fr-FR" sz="1200" dirty="0">
                        <a:solidFill>
                          <a:schemeClr val="bg1"/>
                        </a:solidFill>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extLst>
                  <a:ext uri="{0D108BD9-81ED-4DB2-BD59-A6C34878D82A}">
                    <a16:rowId xmlns:a16="http://schemas.microsoft.com/office/drawing/2014/main" val="717004885"/>
                  </a:ext>
                </a:extLst>
              </a:tr>
              <a:tr h="928920">
                <a:tc>
                  <a:txBody>
                    <a:bodyPr/>
                    <a:lstStyle/>
                    <a:p>
                      <a:pPr>
                        <a:lnSpc>
                          <a:spcPct val="107000"/>
                        </a:lnSpc>
                        <a:spcBef>
                          <a:spcPts val="0"/>
                        </a:spcBef>
                        <a:spcAft>
                          <a:spcPts val="0"/>
                        </a:spcAft>
                      </a:pPr>
                      <a:r>
                        <a:rPr lang="fr-FR" sz="1400" b="1" dirty="0">
                          <a:effectLst/>
                          <a:latin typeface="+mj-lt"/>
                        </a:rPr>
                        <a:t>D9, D10</a:t>
                      </a: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tx1"/>
                          </a:solidFill>
                          <a:latin typeface="+mn-lt"/>
                          <a:ea typeface="+mn-ea"/>
                          <a:cs typeface="+mn-cs"/>
                        </a:rPr>
                        <a:t>SP1. Wall lifetime, dust and impurity migration.  </a:t>
                      </a:r>
                      <a:r>
                        <a:rPr lang="en-GB" sz="1400" kern="1200" dirty="0">
                          <a:solidFill>
                            <a:schemeClr val="tx1"/>
                          </a:solidFill>
                          <a:effectLst/>
                          <a:latin typeface="+mj-lt"/>
                          <a:ea typeface="+mn-ea"/>
                          <a:cs typeface="+mn-cs"/>
                        </a:rPr>
                        <a:t>Surrogate model for PWI in ERO2.0 for vector quantities: outgoing energy and angular distributions of reflected and sputtered particles, application to (static) rough surfaces.</a:t>
                      </a:r>
                    </a:p>
                    <a:p>
                      <a:pPr marL="0" marR="0" lvl="0" indent="0" algn="l" defTabSz="685800" rtl="0" eaLnBrk="1" fontAlgn="auto" latinLnBrk="0" hangingPunct="1">
                        <a:lnSpc>
                          <a:spcPct val="100000"/>
                        </a:lnSpc>
                        <a:spcBef>
                          <a:spcPts val="0"/>
                        </a:spcBef>
                        <a:spcAft>
                          <a:spcPts val="0"/>
                        </a:spcAft>
                        <a:buClrTx/>
                        <a:buSzTx/>
                        <a:buFontTx/>
                        <a:buNone/>
                        <a:tabLst/>
                        <a:defRPr/>
                      </a:pPr>
                      <a:r>
                        <a:rPr lang="en-GB" sz="1400" b="1" kern="1200" dirty="0">
                          <a:solidFill>
                            <a:schemeClr val="accent6">
                              <a:lumMod val="75000"/>
                            </a:schemeClr>
                          </a:solidFill>
                          <a:effectLst/>
                          <a:latin typeface="+mj-lt"/>
                          <a:ea typeface="+mn-ea"/>
                          <a:cs typeface="+mn-cs"/>
                        </a:rPr>
                        <a:t>Reduced scope: material combinations restricted to the most ITER-relevant proof-of-concept cases, </a:t>
                      </a:r>
                      <a:r>
                        <a:rPr lang="en-GB" sz="1400" b="1" kern="1200" dirty="0">
                          <a:solidFill>
                            <a:schemeClr val="accent6">
                              <a:lumMod val="75000"/>
                            </a:schemeClr>
                          </a:solidFill>
                          <a:effectLst/>
                          <a:latin typeface="+mn-lt"/>
                          <a:ea typeface="+mn-ea"/>
                          <a:cs typeface="+mn-cs"/>
                        </a:rPr>
                        <a:t>limited effort for model training, </a:t>
                      </a:r>
                      <a:br>
                        <a:rPr lang="en-GB" sz="1400" b="1" kern="1200" dirty="0">
                          <a:solidFill>
                            <a:schemeClr val="accent6">
                              <a:lumMod val="75000"/>
                            </a:schemeClr>
                          </a:solidFill>
                          <a:effectLst/>
                          <a:latin typeface="+mn-lt"/>
                          <a:ea typeface="+mn-ea"/>
                          <a:cs typeface="+mn-cs"/>
                        </a:rPr>
                      </a:br>
                      <a:r>
                        <a:rPr lang="en-GB" sz="1400" b="1" kern="1200" dirty="0">
                          <a:solidFill>
                            <a:schemeClr val="accent6">
                              <a:lumMod val="75000"/>
                            </a:schemeClr>
                          </a:solidFill>
                          <a:effectLst/>
                          <a:latin typeface="+mj-lt"/>
                          <a:ea typeface="+mn-ea"/>
                          <a:cs typeface="+mn-cs"/>
                        </a:rPr>
                        <a:t>resulting in limited benefits of the new model against existing approaches.</a:t>
                      </a:r>
                      <a:endParaRPr lang="fr-FR" sz="1400" b="1" kern="1200" dirty="0">
                        <a:solidFill>
                          <a:schemeClr val="accent6">
                            <a:lumMod val="75000"/>
                          </a:schemeClr>
                        </a:solidFill>
                        <a:effectLst/>
                        <a:latin typeface="+mj-lt"/>
                        <a:ea typeface="+mn-ea"/>
                        <a:cs typeface="+mn-cs"/>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r>
                        <a:rPr lang="fr-FR" sz="1400" b="1" kern="1200" dirty="0">
                          <a:solidFill>
                            <a:schemeClr val="tx1"/>
                          </a:solidFill>
                          <a:effectLst/>
                          <a:latin typeface="+mj-lt"/>
                          <a:ea typeface="+mn-ea"/>
                          <a:cs typeface="+mn-cs"/>
                        </a:rPr>
                        <a:t>3, 7, 8 </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1335777846"/>
                  </a:ext>
                </a:extLst>
              </a:tr>
              <a:tr h="967445">
                <a:tc>
                  <a:txBody>
                    <a:bodyPr/>
                    <a:lstStyle/>
                    <a:p>
                      <a:pPr>
                        <a:lnSpc>
                          <a:spcPct val="107000"/>
                        </a:lnSpc>
                        <a:spcBef>
                          <a:spcPts val="0"/>
                        </a:spcBef>
                        <a:spcAft>
                          <a:spcPts val="0"/>
                        </a:spcAft>
                      </a:pPr>
                      <a:r>
                        <a:rPr lang="fr-FR" sz="1400" b="1" dirty="0">
                          <a:solidFill>
                            <a:srgbClr val="000000"/>
                          </a:solidFill>
                          <a:effectLst/>
                          <a:latin typeface="+mj-lt"/>
                        </a:rPr>
                        <a:t>D11</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lvl="0"/>
                      <a:r>
                        <a:rPr lang="en-GB" sz="1400" kern="1200" dirty="0">
                          <a:solidFill>
                            <a:schemeClr val="tx1"/>
                          </a:solidFill>
                          <a:effectLst/>
                          <a:latin typeface="+mj-lt"/>
                          <a:ea typeface="+mn-ea"/>
                          <a:cs typeface="+mn-cs"/>
                        </a:rPr>
                        <a:t>W core densities and residence times based on extended ERO2.0 impurity tracing with imposed impurity transport coefficients, </a:t>
                      </a:r>
                      <a:br>
                        <a:rPr lang="en-GB" sz="1400" kern="1200" dirty="0">
                          <a:solidFill>
                            <a:schemeClr val="tx1"/>
                          </a:solidFill>
                          <a:effectLst/>
                          <a:latin typeface="+mj-lt"/>
                          <a:ea typeface="+mn-ea"/>
                          <a:cs typeface="+mn-cs"/>
                        </a:rPr>
                      </a:br>
                      <a:r>
                        <a:rPr lang="en-GB" sz="1400" kern="1200" dirty="0">
                          <a:solidFill>
                            <a:schemeClr val="tx1"/>
                          </a:solidFill>
                          <a:effectLst/>
                          <a:latin typeface="+mj-lt"/>
                          <a:ea typeface="+mn-ea"/>
                          <a:cs typeface="+mn-cs"/>
                        </a:rPr>
                        <a:t>validation and ITER predictions.</a:t>
                      </a:r>
                    </a:p>
                    <a:p>
                      <a:pPr lvl="0"/>
                      <a:r>
                        <a:rPr lang="en-GB" sz="1400" b="1" kern="1200" dirty="0">
                          <a:solidFill>
                            <a:schemeClr val="accent6">
                              <a:lumMod val="75000"/>
                            </a:schemeClr>
                          </a:solidFill>
                          <a:effectLst/>
                          <a:latin typeface="+mj-lt"/>
                          <a:ea typeface="+mn-ea"/>
                          <a:cs typeface="+mn-cs"/>
                        </a:rPr>
                        <a:t>Reduced scope: </a:t>
                      </a:r>
                      <a:r>
                        <a:rPr lang="en-GB" sz="1400" b="1" kern="1200" dirty="0">
                          <a:solidFill>
                            <a:schemeClr val="accent6">
                              <a:lumMod val="75000"/>
                            </a:schemeClr>
                          </a:solidFill>
                          <a:effectLst/>
                          <a:latin typeface="+mn-lt"/>
                          <a:ea typeface="+mn-ea"/>
                          <a:cs typeface="+mn-cs"/>
                        </a:rPr>
                        <a:t>risk not to be able to finalize</a:t>
                      </a:r>
                      <a:r>
                        <a:rPr lang="en-GB" sz="1400" b="1" kern="1200" dirty="0">
                          <a:solidFill>
                            <a:schemeClr val="accent6">
                              <a:lumMod val="75000"/>
                            </a:schemeClr>
                          </a:solidFill>
                          <a:effectLst/>
                          <a:latin typeface="+mj-lt"/>
                          <a:ea typeface="+mn-ea"/>
                          <a:cs typeface="+mn-cs"/>
                        </a:rPr>
                        <a:t> iterative improvement of impurity transport coefficients using higher fidelity core transport codes (towards HFPS) and related data exchange via IMAS, risk for framework validation and ITER predictions.</a:t>
                      </a:r>
                      <a:endParaRPr lang="fr-FR" sz="1400" b="1" kern="1200" dirty="0">
                        <a:solidFill>
                          <a:schemeClr val="accent6">
                            <a:lumMod val="75000"/>
                          </a:schemeClr>
                        </a:solidFill>
                        <a:effectLst/>
                        <a:latin typeface="+mj-lt"/>
                        <a:ea typeface="+mn-ea"/>
                        <a:cs typeface="+mn-cs"/>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r>
                        <a:rPr lang="fr-FR" sz="1400" b="1" kern="1200" dirty="0">
                          <a:solidFill>
                            <a:schemeClr val="tx1"/>
                          </a:solidFill>
                          <a:effectLst/>
                          <a:latin typeface="+mj-lt"/>
                          <a:ea typeface="+mn-ea"/>
                          <a:cs typeface="+mn-cs"/>
                        </a:rPr>
                        <a:t>3, 8 </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3340306807"/>
                  </a:ext>
                </a:extLst>
              </a:tr>
              <a:tr h="771292">
                <a:tc>
                  <a:txBody>
                    <a:bodyPr/>
                    <a:lstStyle/>
                    <a:p>
                      <a:pPr>
                        <a:lnSpc>
                          <a:spcPct val="107000"/>
                        </a:lnSpc>
                        <a:spcBef>
                          <a:spcPts val="0"/>
                        </a:spcBef>
                        <a:spcAft>
                          <a:spcPts val="0"/>
                        </a:spcAft>
                      </a:pPr>
                      <a:r>
                        <a:rPr lang="fr-FR" sz="1400" b="1" dirty="0">
                          <a:solidFill>
                            <a:srgbClr val="000000"/>
                          </a:solidFill>
                          <a:effectLst/>
                          <a:latin typeface="+mj-lt"/>
                        </a:rPr>
                        <a:t>D12</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lvl="0"/>
                      <a:r>
                        <a:rPr lang="en-GB" sz="1400" kern="1200" dirty="0">
                          <a:solidFill>
                            <a:schemeClr val="tx1"/>
                          </a:solidFill>
                          <a:effectLst/>
                          <a:latin typeface="+mj-lt"/>
                          <a:ea typeface="+mn-ea"/>
                          <a:cs typeface="+mn-cs"/>
                        </a:rPr>
                        <a:t>Self-consistent simulations of transport of W impurities generated by dust ablation (MIGRAINe-ERO2.0 time-dependent framework), validation and ITER predictions. </a:t>
                      </a:r>
                      <a:br>
                        <a:rPr lang="en-GB" sz="1400" kern="1200" dirty="0">
                          <a:solidFill>
                            <a:schemeClr val="tx1"/>
                          </a:solidFill>
                          <a:effectLst/>
                          <a:latin typeface="+mj-lt"/>
                          <a:ea typeface="+mn-ea"/>
                          <a:cs typeface="+mn-cs"/>
                        </a:rPr>
                      </a:br>
                      <a:r>
                        <a:rPr lang="en-GB" sz="1400" b="1" kern="1200" dirty="0">
                          <a:solidFill>
                            <a:schemeClr val="accent6">
                              <a:lumMod val="75000"/>
                            </a:schemeClr>
                          </a:solidFill>
                          <a:effectLst/>
                          <a:latin typeface="+mj-lt"/>
                          <a:ea typeface="+mn-ea"/>
                          <a:cs typeface="+mn-cs"/>
                        </a:rPr>
                        <a:t>Reduced scope: limited capability for workflow validation and predictive simulations with time-dependent ablation sources. </a:t>
                      </a:r>
                      <a:endParaRPr lang="fr-FR" sz="1400" b="1" kern="1200" dirty="0">
                        <a:solidFill>
                          <a:schemeClr val="accent6">
                            <a:lumMod val="75000"/>
                          </a:schemeClr>
                        </a:solidFill>
                        <a:effectLst/>
                        <a:latin typeface="+mj-lt"/>
                        <a:ea typeface="+mn-ea"/>
                        <a:cs typeface="+mn-cs"/>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j-lt"/>
                        </a:rPr>
                        <a:t>3, 8</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56753802"/>
                  </a:ext>
                </a:extLst>
              </a:tr>
              <a:tr h="771758">
                <a:tc>
                  <a:txBody>
                    <a:bodyPr/>
                    <a:lstStyle/>
                    <a:p>
                      <a:pPr>
                        <a:lnSpc>
                          <a:spcPct val="107000"/>
                        </a:lnSpc>
                        <a:spcBef>
                          <a:spcPts val="0"/>
                        </a:spcBef>
                        <a:spcAft>
                          <a:spcPts val="0"/>
                        </a:spcAft>
                      </a:pPr>
                      <a:r>
                        <a:rPr lang="fr-FR" sz="1400" b="1" dirty="0">
                          <a:solidFill>
                            <a:srgbClr val="000000"/>
                          </a:solidFill>
                          <a:effectLst/>
                          <a:latin typeface="+mj-lt"/>
                        </a:rPr>
                        <a:t>D13</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tx1"/>
                          </a:solidFill>
                          <a:latin typeface="+mn-lt"/>
                          <a:ea typeface="+mn-ea"/>
                          <a:cs typeface="+mn-cs"/>
                        </a:rPr>
                        <a:t>SP2. Fuel retention in neutron-damaged wall materials. </a:t>
                      </a:r>
                      <a:r>
                        <a:rPr lang="en-GB" sz="1400" b="0" kern="1200" dirty="0">
                          <a:solidFill>
                            <a:schemeClr val="tx1"/>
                          </a:solidFill>
                          <a:effectLst/>
                          <a:latin typeface="+mj-lt"/>
                          <a:ea typeface="+mn-ea"/>
                          <a:cs typeface="+mn-cs"/>
                        </a:rPr>
                        <a:t>Damage-induced trap model implementation in FESTIM.</a:t>
                      </a:r>
                      <a:endParaRPr lang="fr-FR" sz="1400" b="0" kern="1200" dirty="0">
                        <a:solidFill>
                          <a:schemeClr val="tx1"/>
                        </a:solidFill>
                        <a:effectLst/>
                        <a:latin typeface="+mj-lt"/>
                        <a:ea typeface="+mn-ea"/>
                        <a:cs typeface="+mn-cs"/>
                      </a:endParaRPr>
                    </a:p>
                    <a:p>
                      <a:r>
                        <a:rPr lang="en-GB" sz="1400" b="1" kern="1200" dirty="0">
                          <a:solidFill>
                            <a:schemeClr val="accent6">
                              <a:lumMod val="75000"/>
                            </a:schemeClr>
                          </a:solidFill>
                          <a:effectLst/>
                          <a:latin typeface="+mj-lt"/>
                          <a:ea typeface="+mn-ea"/>
                          <a:cs typeface="+mn-cs"/>
                        </a:rPr>
                        <a:t>Reduced scope: restricted number of defects and interaction mechanisms that can be investigated, limited effort for model optimization – risk of restricting the model to insufficient number of defects/reactions for proper description of underlying processes.</a:t>
                      </a:r>
                      <a:endParaRPr lang="fr-FR" sz="1400" b="1" kern="1200" dirty="0">
                        <a:solidFill>
                          <a:schemeClr val="accent6">
                            <a:lumMod val="75000"/>
                          </a:schemeClr>
                        </a:solidFill>
                        <a:effectLst/>
                        <a:latin typeface="+mj-lt"/>
                        <a:ea typeface="+mn-ea"/>
                        <a:cs typeface="+mn-cs"/>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j-lt"/>
                        </a:rPr>
                        <a:t>3,8 </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2774738319"/>
                  </a:ext>
                </a:extLst>
              </a:tr>
              <a:tr h="733425">
                <a:tc>
                  <a:txBody>
                    <a:bodyPr/>
                    <a:lstStyle/>
                    <a:p>
                      <a:pPr>
                        <a:lnSpc>
                          <a:spcPct val="107000"/>
                        </a:lnSpc>
                        <a:spcBef>
                          <a:spcPts val="0"/>
                        </a:spcBef>
                        <a:spcAft>
                          <a:spcPts val="0"/>
                        </a:spcAft>
                      </a:pPr>
                      <a:r>
                        <a:rPr lang="fr-FR" sz="1400" b="1" dirty="0">
                          <a:solidFill>
                            <a:srgbClr val="000000"/>
                          </a:solidFill>
                          <a:effectLst/>
                          <a:latin typeface="+mj-lt"/>
                        </a:rPr>
                        <a:t>D14</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lvl="0"/>
                      <a:r>
                        <a:rPr lang="en-GB" sz="1400" kern="1200" dirty="0">
                          <a:solidFill>
                            <a:schemeClr val="tx1"/>
                          </a:solidFill>
                          <a:effectLst/>
                          <a:latin typeface="+mj-lt"/>
                          <a:ea typeface="+mn-ea"/>
                          <a:cs typeface="+mn-cs"/>
                        </a:rPr>
                        <a:t>Global scale estimates of fuel retention, permeation and outgassing, validation and ITER predictions. </a:t>
                      </a:r>
                      <a:br>
                        <a:rPr lang="en-GB" sz="1400" kern="1200" dirty="0">
                          <a:solidFill>
                            <a:schemeClr val="tx1"/>
                          </a:solidFill>
                          <a:effectLst/>
                          <a:latin typeface="+mj-lt"/>
                          <a:ea typeface="+mn-ea"/>
                          <a:cs typeface="+mn-cs"/>
                        </a:rPr>
                      </a:br>
                      <a:r>
                        <a:rPr lang="en-GB" sz="1400" b="1" kern="1200" dirty="0">
                          <a:solidFill>
                            <a:schemeClr val="accent6">
                              <a:lumMod val="75000"/>
                            </a:schemeClr>
                          </a:solidFill>
                          <a:effectLst/>
                          <a:latin typeface="+mj-lt"/>
                          <a:ea typeface="+mn-ea"/>
                          <a:cs typeface="+mn-cs"/>
                        </a:rPr>
                        <a:t>Reduced scope: based on input from D13, limited model parameterization will affect the validation and </a:t>
                      </a:r>
                      <a:r>
                        <a:rPr lang="en-GB" sz="1400" b="1" kern="1200" dirty="0">
                          <a:solidFill>
                            <a:schemeClr val="accent6">
                              <a:lumMod val="75000"/>
                            </a:schemeClr>
                          </a:solidFill>
                          <a:effectLst/>
                          <a:latin typeface="+mn-lt"/>
                          <a:ea typeface="+mn-ea"/>
                          <a:cs typeface="+mn-cs"/>
                        </a:rPr>
                        <a:t>quality of </a:t>
                      </a:r>
                      <a:r>
                        <a:rPr lang="en-GB" sz="1400" b="1" kern="1200" dirty="0">
                          <a:solidFill>
                            <a:schemeClr val="accent6">
                              <a:lumMod val="75000"/>
                            </a:schemeClr>
                          </a:solidFill>
                          <a:effectLst/>
                          <a:latin typeface="+mj-lt"/>
                          <a:ea typeface="+mn-ea"/>
                          <a:cs typeface="+mn-cs"/>
                        </a:rPr>
                        <a:t>predictive simulations for ITER.</a:t>
                      </a:r>
                      <a:endParaRPr lang="fr-FR" sz="1400" b="1" kern="1200" dirty="0">
                        <a:solidFill>
                          <a:schemeClr val="accent6">
                            <a:lumMod val="75000"/>
                          </a:schemeClr>
                        </a:solidFill>
                        <a:effectLst/>
                        <a:latin typeface="+mj-lt"/>
                        <a:ea typeface="+mn-ea"/>
                        <a:cs typeface="+mn-cs"/>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j-lt"/>
                        </a:rPr>
                        <a:t>1, 2, 8</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2386333127"/>
                  </a:ext>
                </a:extLst>
              </a:tr>
              <a:tr h="870180">
                <a:tc>
                  <a:txBody>
                    <a:bodyPr/>
                    <a:lstStyle/>
                    <a:p>
                      <a:pPr>
                        <a:lnSpc>
                          <a:spcPct val="107000"/>
                        </a:lnSpc>
                        <a:spcBef>
                          <a:spcPts val="0"/>
                        </a:spcBef>
                        <a:spcAft>
                          <a:spcPts val="0"/>
                        </a:spcAft>
                      </a:pPr>
                      <a:r>
                        <a:rPr lang="fr-FR" sz="1400" b="1" dirty="0">
                          <a:solidFill>
                            <a:srgbClr val="000000"/>
                          </a:solidFill>
                          <a:effectLst/>
                          <a:latin typeface="+mj-lt"/>
                        </a:rPr>
                        <a:t>D15, D16</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tx1"/>
                          </a:solidFill>
                          <a:latin typeface="+mn-lt"/>
                          <a:ea typeface="+mn-ea"/>
                          <a:cs typeface="+mn-cs"/>
                        </a:rPr>
                        <a:t>SP3. Consequences of transient events : </a:t>
                      </a:r>
                      <a:r>
                        <a:rPr lang="en-US" sz="1400" b="0" i="0" u="none" strike="noStrike" kern="1200" baseline="0" dirty="0">
                          <a:solidFill>
                            <a:schemeClr val="tx1"/>
                          </a:solidFill>
                          <a:latin typeface="+mj-lt"/>
                          <a:ea typeface="+mn-ea"/>
                          <a:cs typeface="+mn-cs"/>
                        </a:rPr>
                        <a:t>modelling</a:t>
                      </a:r>
                      <a:r>
                        <a:rPr lang="en-GB" sz="1400" b="0" kern="1200" dirty="0">
                          <a:solidFill>
                            <a:schemeClr val="tx1"/>
                          </a:solidFill>
                          <a:effectLst/>
                          <a:latin typeface="+mj-lt"/>
                          <a:ea typeface="+mn-ea"/>
                          <a:cs typeface="+mn-cs"/>
                        </a:rPr>
                        <a:t> thermo-mechanical response of PFCs to RE impact with </a:t>
                      </a:r>
                      <a:r>
                        <a:rPr lang="en-GB" sz="1400" kern="1200" dirty="0">
                          <a:solidFill>
                            <a:schemeClr val="tx1"/>
                          </a:solidFill>
                          <a:effectLst/>
                          <a:latin typeface="+mj-lt"/>
                          <a:ea typeface="+mn-ea"/>
                          <a:cs typeface="+mn-cs"/>
                        </a:rPr>
                        <a:t>new Geant4-LSDYNA workflow, validation and ITER predictions.</a:t>
                      </a:r>
                      <a:br>
                        <a:rPr lang="en-GB" sz="1400" kern="1200" dirty="0">
                          <a:solidFill>
                            <a:schemeClr val="tx1"/>
                          </a:solidFill>
                          <a:effectLst/>
                          <a:latin typeface="+mj-lt"/>
                          <a:ea typeface="+mn-ea"/>
                          <a:cs typeface="+mn-cs"/>
                        </a:rPr>
                      </a:br>
                      <a:r>
                        <a:rPr lang="en-GB" sz="1400" b="1" kern="1200" dirty="0">
                          <a:solidFill>
                            <a:schemeClr val="accent6">
                              <a:lumMod val="75000"/>
                            </a:schemeClr>
                          </a:solidFill>
                          <a:effectLst/>
                          <a:latin typeface="+mj-lt"/>
                          <a:ea typeface="+mn-ea"/>
                          <a:cs typeface="+mn-cs"/>
                        </a:rPr>
                        <a:t>Reduced scope: concerns regarding successful finalization of full thermo-mechanical model development for W response to RE impact and respective model validation, which are very high priority for ITER.</a:t>
                      </a:r>
                      <a:endParaRPr lang="fr-FR" sz="1400" b="1" kern="1200" dirty="0">
                        <a:solidFill>
                          <a:schemeClr val="accent6">
                            <a:lumMod val="75000"/>
                          </a:schemeClr>
                        </a:solidFill>
                        <a:effectLst/>
                        <a:latin typeface="+mj-lt"/>
                        <a:ea typeface="+mn-ea"/>
                        <a:cs typeface="+mn-cs"/>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j-lt"/>
                        </a:rPr>
                        <a:t>4, 8 </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325891145"/>
                  </a:ext>
                </a:extLst>
              </a:tr>
            </a:tbl>
          </a:graphicData>
        </a:graphic>
      </p:graphicFrame>
      <p:sp>
        <p:nvSpPr>
          <p:cNvPr id="8" name="Titre 1">
            <a:extLst>
              <a:ext uri="{FF2B5EF4-FFF2-40B4-BE49-F238E27FC236}">
                <a16:creationId xmlns:a16="http://schemas.microsoft.com/office/drawing/2014/main" id="{2A87A8D3-44B6-4523-853D-AD2541D4AAA7}"/>
              </a:ext>
            </a:extLst>
          </p:cNvPr>
          <p:cNvSpPr>
            <a:spLocks noGrp="1"/>
          </p:cNvSpPr>
          <p:nvPr>
            <p:ph type="title"/>
          </p:nvPr>
        </p:nvSpPr>
        <p:spPr>
          <a:xfrm>
            <a:off x="983432" y="192515"/>
            <a:ext cx="9451776" cy="457200"/>
          </a:xfrm>
        </p:spPr>
        <p:txBody>
          <a:bodyPr/>
          <a:lstStyle/>
          <a:p>
            <a:r>
              <a:rPr lang="en-US" dirty="0"/>
              <a:t>TSVV-D </a:t>
            </a:r>
            <a:r>
              <a:rPr lang="en-GB" sz="2800" b="1" kern="1200" dirty="0">
                <a:effectLst/>
                <a:latin typeface="+mn-lt"/>
                <a:ea typeface="+mn-ea"/>
                <a:cs typeface="+mn-cs"/>
              </a:rPr>
              <a:t>Plasma-Wall Interactions with Metallic PFC </a:t>
            </a:r>
            <a:br>
              <a:rPr lang="en-US" sz="2800" b="1" dirty="0"/>
            </a:br>
            <a:r>
              <a:rPr lang="en-US" dirty="0"/>
              <a:t>2027 impacted Deliverables  </a:t>
            </a:r>
          </a:p>
        </p:txBody>
      </p:sp>
    </p:spTree>
    <p:extLst>
      <p:ext uri="{BB962C8B-B14F-4D97-AF65-F5344CB8AC3E}">
        <p14:creationId xmlns:p14="http://schemas.microsoft.com/office/powerpoint/2010/main" val="1998354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F20073-E9FB-4C31-AD6D-F4FB292DAC7E}"/>
              </a:ext>
            </a:extLst>
          </p:cNvPr>
          <p:cNvSpPr>
            <a:spLocks noGrp="1"/>
          </p:cNvSpPr>
          <p:nvPr>
            <p:ph type="title"/>
          </p:nvPr>
        </p:nvSpPr>
        <p:spPr/>
        <p:txBody>
          <a:bodyPr/>
          <a:lstStyle/>
          <a:p>
            <a:pPr>
              <a:lnSpc>
                <a:spcPts val="3000"/>
              </a:lnSpc>
            </a:pPr>
            <a:r>
              <a:rPr lang="en-US" dirty="0"/>
              <a:t>TSVV – E Impurity Sources, Transport, and Screening</a:t>
            </a:r>
            <a:br>
              <a:rPr lang="en-US" dirty="0"/>
            </a:br>
            <a:r>
              <a:rPr lang="en-US" dirty="0"/>
              <a:t>2027 Impacted Milestones / Deliverables </a:t>
            </a:r>
          </a:p>
        </p:txBody>
      </p:sp>
      <p:sp>
        <p:nvSpPr>
          <p:cNvPr id="4" name="Espace réservé du pied de page 3">
            <a:extLst>
              <a:ext uri="{FF2B5EF4-FFF2-40B4-BE49-F238E27FC236}">
                <a16:creationId xmlns:a16="http://schemas.microsoft.com/office/drawing/2014/main" id="{25B9027E-FB13-4F53-9C80-28DDFD92019B}"/>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6648ED48-2B8F-4552-BFE2-076775658864}"/>
              </a:ext>
            </a:extLst>
          </p:cNvPr>
          <p:cNvSpPr>
            <a:spLocks noGrp="1"/>
          </p:cNvSpPr>
          <p:nvPr>
            <p:ph type="sldNum" sz="quarter" idx="12"/>
          </p:nvPr>
        </p:nvSpPr>
        <p:spPr/>
        <p:txBody>
          <a:bodyPr/>
          <a:lstStyle/>
          <a:p>
            <a:fld id="{6A6D9FA1-99C7-4910-8E32-B85D378B0060}" type="slidenum">
              <a:rPr lang="en-GB" smtClean="0">
                <a:solidFill>
                  <a:prstClr val="white"/>
                </a:solidFill>
              </a:rPr>
              <a:pPr/>
              <a:t>16</a:t>
            </a:fld>
            <a:endParaRPr lang="en-GB">
              <a:solidFill>
                <a:prstClr val="white"/>
              </a:solidFill>
            </a:endParaRPr>
          </a:p>
        </p:txBody>
      </p:sp>
      <p:graphicFrame>
        <p:nvGraphicFramePr>
          <p:cNvPr id="6" name="Tableau 5">
            <a:extLst>
              <a:ext uri="{FF2B5EF4-FFF2-40B4-BE49-F238E27FC236}">
                <a16:creationId xmlns:a16="http://schemas.microsoft.com/office/drawing/2014/main" id="{87F587F9-79B4-49A4-8FCA-9AC0371E443C}"/>
              </a:ext>
            </a:extLst>
          </p:cNvPr>
          <p:cNvGraphicFramePr>
            <a:graphicFrameLocks noGrp="1"/>
          </p:cNvGraphicFramePr>
          <p:nvPr>
            <p:extLst>
              <p:ext uri="{D42A27DB-BD31-4B8C-83A1-F6EECF244321}">
                <p14:modId xmlns:p14="http://schemas.microsoft.com/office/powerpoint/2010/main" val="1704622603"/>
              </p:ext>
            </p:extLst>
          </p:nvPr>
        </p:nvGraphicFramePr>
        <p:xfrm>
          <a:off x="192505" y="1084512"/>
          <a:ext cx="11999495" cy="3189986"/>
        </p:xfrm>
        <a:graphic>
          <a:graphicData uri="http://schemas.openxmlformats.org/drawingml/2006/table">
            <a:tbl>
              <a:tblPr/>
              <a:tblGrid>
                <a:gridCol w="639973">
                  <a:extLst>
                    <a:ext uri="{9D8B030D-6E8A-4147-A177-3AD203B41FA5}">
                      <a16:colId xmlns:a16="http://schemas.microsoft.com/office/drawing/2014/main" val="908118267"/>
                    </a:ext>
                  </a:extLst>
                </a:gridCol>
                <a:gridCol w="10646081">
                  <a:extLst>
                    <a:ext uri="{9D8B030D-6E8A-4147-A177-3AD203B41FA5}">
                      <a16:colId xmlns:a16="http://schemas.microsoft.com/office/drawing/2014/main" val="3239108717"/>
                    </a:ext>
                  </a:extLst>
                </a:gridCol>
                <a:gridCol w="713441">
                  <a:extLst>
                    <a:ext uri="{9D8B030D-6E8A-4147-A177-3AD203B41FA5}">
                      <a16:colId xmlns:a16="http://schemas.microsoft.com/office/drawing/2014/main" val="2401766353"/>
                    </a:ext>
                  </a:extLst>
                </a:gridCol>
              </a:tblGrid>
              <a:tr h="216220">
                <a:tc>
                  <a:txBody>
                    <a:bodyPr/>
                    <a:lstStyle/>
                    <a:p>
                      <a:pPr>
                        <a:lnSpc>
                          <a:spcPct val="107000"/>
                        </a:lnSpc>
                        <a:spcBef>
                          <a:spcPts val="0"/>
                        </a:spcBef>
                        <a:spcAft>
                          <a:spcPts val="0"/>
                        </a:spcAft>
                      </a:pPr>
                      <a:r>
                        <a:rPr lang="fr-FR" sz="1400" b="1" dirty="0">
                          <a:solidFill>
                            <a:srgbClr val="FFFFFF"/>
                          </a:solidFill>
                          <a:effectLst/>
                          <a:latin typeface="+mj-lt"/>
                        </a:rPr>
                        <a:t>Label</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rgbClr val="FFFFFF"/>
                          </a:solidFill>
                          <a:effectLst/>
                          <a:latin typeface="+mn-lt"/>
                        </a:rPr>
                        <a:t>Description</a:t>
                      </a:r>
                      <a:endParaRPr lang="fr-FR" sz="1400"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chemeClr val="bg1"/>
                          </a:solidFill>
                          <a:effectLst/>
                          <a:latin typeface="+mn-lt"/>
                        </a:rPr>
                        <a:t>Topics</a:t>
                      </a:r>
                      <a:endParaRPr lang="fr-FR" sz="1400" dirty="0">
                        <a:solidFill>
                          <a:schemeClr val="bg1"/>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extLst>
                  <a:ext uri="{0D108BD9-81ED-4DB2-BD59-A6C34878D82A}">
                    <a16:rowId xmlns:a16="http://schemas.microsoft.com/office/drawing/2014/main" val="717004885"/>
                  </a:ext>
                </a:extLst>
              </a:tr>
              <a:tr h="634313">
                <a:tc>
                  <a:txBody>
                    <a:bodyPr/>
                    <a:lstStyle/>
                    <a:p>
                      <a:r>
                        <a:rPr lang="en-US" sz="1350" b="1" i="0" u="none" strike="noStrike" kern="1200" baseline="0" dirty="0">
                          <a:solidFill>
                            <a:schemeClr val="tx1"/>
                          </a:solidFill>
                          <a:latin typeface="+mn-lt"/>
                          <a:ea typeface="+mn-ea"/>
                          <a:cs typeface="+mn-cs"/>
                        </a:rPr>
                        <a:t>M1.10 </a:t>
                      </a:r>
                    </a:p>
                    <a:p>
                      <a:r>
                        <a:rPr lang="en-US" sz="1350" b="1" i="0" u="none" strike="noStrike" kern="1200" baseline="0" dirty="0">
                          <a:solidFill>
                            <a:schemeClr val="tx1"/>
                          </a:solidFill>
                          <a:latin typeface="+mn-lt"/>
                          <a:ea typeface="+mn-ea"/>
                          <a:cs typeface="+mn-cs"/>
                        </a:rPr>
                        <a:t>  </a:t>
                      </a: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Estimation of effective coefficients for impurity transport from kinetic modeling: Derivation of (D, v) maps for impurity transport in edge and pedestal regions considering 3D equilibria effects </a:t>
                      </a: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400" kern="1200" dirty="0">
                        <a:solidFill>
                          <a:schemeClr val="tx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i="0" kern="1200" dirty="0">
                          <a:solidFill>
                            <a:schemeClr val="accent6">
                              <a:lumMod val="75000"/>
                            </a:schemeClr>
                          </a:solidFill>
                          <a:effectLst/>
                          <a:latin typeface="+mn-lt"/>
                          <a:ea typeface="+mn-ea"/>
                          <a:cs typeface="+mn-cs"/>
                        </a:rPr>
                        <a:t>Reduced scope : </a:t>
                      </a:r>
                      <a:r>
                        <a:rPr lang="en-US" sz="1400" b="1" kern="1200" dirty="0">
                          <a:solidFill>
                            <a:schemeClr val="accent6">
                              <a:lumMod val="75000"/>
                            </a:schemeClr>
                          </a:solidFill>
                          <a:effectLst/>
                          <a:latin typeface="+mn-lt"/>
                          <a:ea typeface="+mn-ea"/>
                          <a:cs typeface="+mn-cs"/>
                        </a:rPr>
                        <a:t>reduced number of cases under consideration </a:t>
                      </a:r>
                      <a:endParaRPr lang="en-US" sz="1400" b="1" dirty="0">
                        <a:solidFill>
                          <a:schemeClr val="accent6">
                            <a:lumMod val="75000"/>
                          </a:schemeClr>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r>
                        <a:rPr lang="fr-FR" sz="1400" b="1" kern="1200" dirty="0">
                          <a:solidFill>
                            <a:schemeClr val="tx1"/>
                          </a:solidFill>
                          <a:effectLst/>
                          <a:latin typeface="+mn-lt"/>
                          <a:ea typeface="+mn-ea"/>
                          <a:cs typeface="+mn-cs"/>
                        </a:rPr>
                        <a:t>3, 7, 8</a:t>
                      </a:r>
                      <a:endParaRPr lang="fr-FR" sz="1400"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1335777846"/>
                  </a:ext>
                </a:extLst>
              </a:tr>
              <a:tr h="422875">
                <a:tc>
                  <a:txBody>
                    <a:bodyPr/>
                    <a:lstStyle/>
                    <a:p>
                      <a:r>
                        <a:rPr lang="en-US" sz="1350" b="1" i="0" u="none" strike="noStrike" kern="1200" baseline="0" dirty="0">
                          <a:solidFill>
                            <a:schemeClr val="tx1"/>
                          </a:solidFill>
                          <a:latin typeface="+mn-lt"/>
                          <a:ea typeface="+mn-ea"/>
                          <a:cs typeface="+mn-cs"/>
                        </a:rPr>
                        <a:t>M3.1</a:t>
                      </a: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r-FR" sz="1350" kern="1200" dirty="0">
                          <a:solidFill>
                            <a:schemeClr val="tx1"/>
                          </a:solidFill>
                          <a:effectLst/>
                          <a:latin typeface="+mn-lt"/>
                          <a:ea typeface="+mn-ea"/>
                          <a:cs typeface="+mn-cs"/>
                        </a:rPr>
                        <a:t>SOLEDGE3X and EMC3-EIRENE plasma backgrounds for ITER scenarios </a:t>
                      </a:r>
                      <a:r>
                        <a:rPr lang="fr-FR" sz="1350" kern="1200" dirty="0" err="1">
                          <a:solidFill>
                            <a:schemeClr val="tx1"/>
                          </a:solidFill>
                          <a:effectLst/>
                          <a:latin typeface="+mn-lt"/>
                          <a:ea typeface="+mn-ea"/>
                          <a:cs typeface="+mn-cs"/>
                        </a:rPr>
                        <a:t>with</a:t>
                      </a:r>
                      <a:r>
                        <a:rPr lang="fr-FR" sz="1350" kern="1200" dirty="0">
                          <a:solidFill>
                            <a:schemeClr val="tx1"/>
                          </a:solidFill>
                          <a:effectLst/>
                          <a:latin typeface="+mn-lt"/>
                          <a:ea typeface="+mn-ea"/>
                          <a:cs typeface="+mn-cs"/>
                        </a:rPr>
                        <a:t> and </a:t>
                      </a:r>
                      <a:r>
                        <a:rPr lang="fr-FR" sz="1350" kern="1200" dirty="0" err="1">
                          <a:solidFill>
                            <a:schemeClr val="tx1"/>
                          </a:solidFill>
                          <a:effectLst/>
                          <a:latin typeface="+mn-lt"/>
                          <a:ea typeface="+mn-ea"/>
                          <a:cs typeface="+mn-cs"/>
                        </a:rPr>
                        <a:t>without</a:t>
                      </a:r>
                      <a:r>
                        <a:rPr lang="fr-FR" sz="1350" kern="1200" dirty="0">
                          <a:solidFill>
                            <a:schemeClr val="tx1"/>
                          </a:solidFill>
                          <a:effectLst/>
                          <a:latin typeface="+mn-lt"/>
                          <a:ea typeface="+mn-ea"/>
                          <a:cs typeface="+mn-cs"/>
                        </a:rPr>
                        <a:t> </a:t>
                      </a:r>
                      <a:r>
                        <a:rPr lang="fr-FR" sz="1350" kern="1200" dirty="0" err="1">
                          <a:solidFill>
                            <a:schemeClr val="tx1"/>
                          </a:solidFill>
                          <a:effectLst/>
                          <a:latin typeface="+mn-lt"/>
                          <a:ea typeface="+mn-ea"/>
                          <a:cs typeface="+mn-cs"/>
                        </a:rPr>
                        <a:t>RMPs</a:t>
                      </a:r>
                      <a:r>
                        <a:rPr lang="fr-FR" sz="1350" kern="1200" dirty="0">
                          <a:solidFill>
                            <a:schemeClr val="tx1"/>
                          </a:solidFill>
                          <a:effectLst/>
                          <a:latin typeface="+mn-lt"/>
                          <a:ea typeface="+mn-ea"/>
                          <a:cs typeface="+mn-cs"/>
                        </a:rPr>
                        <a:t> </a:t>
                      </a:r>
                    </a:p>
                    <a:p>
                      <a:pPr marL="0" marR="0" lvl="0" indent="0" algn="l" defTabSz="685800" rtl="0" eaLnBrk="1" fontAlgn="auto" latinLnBrk="0" hangingPunct="1">
                        <a:lnSpc>
                          <a:spcPct val="100000"/>
                        </a:lnSpc>
                        <a:spcBef>
                          <a:spcPts val="0"/>
                        </a:spcBef>
                        <a:spcAft>
                          <a:spcPts val="0"/>
                        </a:spcAft>
                        <a:buClrTx/>
                        <a:buSzTx/>
                        <a:buFontTx/>
                        <a:buNone/>
                        <a:tabLst/>
                        <a:defRPr/>
                      </a:pPr>
                      <a:endParaRPr lang="fr-FR" sz="1350" kern="1200" dirty="0">
                        <a:solidFill>
                          <a:schemeClr val="tx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i="0" kern="1200" dirty="0">
                          <a:solidFill>
                            <a:schemeClr val="accent6">
                              <a:lumMod val="75000"/>
                            </a:schemeClr>
                          </a:solidFill>
                          <a:effectLst/>
                          <a:latin typeface="+mn-lt"/>
                          <a:ea typeface="+mn-ea"/>
                          <a:cs typeface="+mn-cs"/>
                        </a:rPr>
                        <a:t>Reduced scope :  </a:t>
                      </a:r>
                      <a:r>
                        <a:rPr lang="en-US" sz="1400" kern="1200" dirty="0">
                          <a:solidFill>
                            <a:schemeClr val="tx1"/>
                          </a:solidFill>
                          <a:effectLst/>
                          <a:latin typeface="+mn-lt"/>
                          <a:ea typeface="Calibri" panose="020F0502020204030204" pitchFamily="34" charset="0"/>
                          <a:cs typeface="+mn-cs"/>
                        </a:rPr>
                        <a:t>3D </a:t>
                      </a:r>
                      <a:r>
                        <a:rPr lang="en-US" sz="1400" kern="1200" dirty="0">
                          <a:solidFill>
                            <a:schemeClr val="tx1"/>
                          </a:solidFill>
                          <a:latin typeface="+mn-lt"/>
                          <a:ea typeface="Calibri" panose="020F0502020204030204" pitchFamily="34" charset="0"/>
                          <a:cs typeface="+mn-cs"/>
                        </a:rPr>
                        <a:t>workflow at risk</a:t>
                      </a:r>
                      <a:r>
                        <a:rPr lang="en-US" sz="1400" kern="1200" dirty="0">
                          <a:solidFill>
                            <a:schemeClr val="tx1"/>
                          </a:solidFill>
                          <a:effectLst/>
                          <a:latin typeface="+mn-lt"/>
                          <a:ea typeface="Calibri" panose="020F0502020204030204" pitchFamily="34" charset="0"/>
                          <a:cs typeface="+mn-cs"/>
                        </a:rPr>
                        <a:t>. n</a:t>
                      </a:r>
                      <a:r>
                        <a:rPr lang="en-US" sz="1400" kern="1200" dirty="0">
                          <a:solidFill>
                            <a:schemeClr val="tx1"/>
                          </a:solidFill>
                          <a:latin typeface="+mn-lt"/>
                          <a:ea typeface="Calibri" panose="020F0502020204030204" pitchFamily="34" charset="0"/>
                          <a:cs typeface="+mn-cs"/>
                        </a:rPr>
                        <a:t>o </a:t>
                      </a:r>
                      <a:r>
                        <a:rPr lang="en-US" sz="1400" kern="1200" dirty="0">
                          <a:solidFill>
                            <a:schemeClr val="tx1"/>
                          </a:solidFill>
                          <a:effectLst/>
                          <a:latin typeface="+mn-lt"/>
                          <a:ea typeface="Calibri" panose="020F0502020204030204" pitchFamily="34" charset="0"/>
                          <a:cs typeface="+mn-cs"/>
                        </a:rPr>
                        <a:t>validation on AUG  and application for ITER </a:t>
                      </a:r>
                      <a:endParaRPr lang="en-US" sz="1400" b="1" dirty="0">
                        <a:solidFill>
                          <a:schemeClr val="accent6">
                            <a:lumMod val="75000"/>
                          </a:schemeClr>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r-FR" sz="1400" b="1" kern="1200" dirty="0">
                          <a:solidFill>
                            <a:schemeClr val="tx1"/>
                          </a:solidFill>
                          <a:effectLst/>
                          <a:latin typeface="+mn-lt"/>
                          <a:ea typeface="+mn-ea"/>
                          <a:cs typeface="+mn-cs"/>
                        </a:rPr>
                        <a:t>3, 7, 8</a:t>
                      </a:r>
                      <a:endParaRPr lang="fr-FR" sz="1400" dirty="0">
                        <a:effectLst/>
                        <a:latin typeface="+mn-lt"/>
                      </a:endParaRPr>
                    </a:p>
                    <a:p>
                      <a:endParaRPr lang="fr-FR" sz="1400"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2505719401"/>
                  </a:ext>
                </a:extLst>
              </a:tr>
              <a:tr h="422875">
                <a:tc>
                  <a:txBody>
                    <a:bodyPr/>
                    <a:lstStyle/>
                    <a:p>
                      <a:r>
                        <a:rPr lang="en-US" sz="1350" b="1" i="0" u="none" strike="noStrike" kern="1200" baseline="0" dirty="0">
                          <a:solidFill>
                            <a:schemeClr val="tx1"/>
                          </a:solidFill>
                          <a:latin typeface="+mn-lt"/>
                          <a:ea typeface="+mn-ea"/>
                          <a:cs typeface="+mn-cs"/>
                        </a:rPr>
                        <a:t>M3.2 </a:t>
                      </a:r>
                    </a:p>
                    <a:p>
                      <a:r>
                        <a:rPr lang="en-US" sz="1350" b="1" i="0" u="none" strike="noStrike" kern="1200" baseline="0" dirty="0">
                          <a:solidFill>
                            <a:schemeClr val="tx1"/>
                          </a:solidFill>
                          <a:latin typeface="+mn-lt"/>
                          <a:ea typeface="+mn-ea"/>
                          <a:cs typeface="+mn-cs"/>
                        </a:rPr>
                        <a:t>  </a:t>
                      </a: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r-FR" sz="1400" kern="1200" dirty="0">
                          <a:solidFill>
                            <a:schemeClr val="tx1"/>
                          </a:solidFill>
                          <a:effectLst/>
                          <a:latin typeface="+mn-lt"/>
                          <a:ea typeface="+mn-ea"/>
                          <a:cs typeface="+mn-cs"/>
                        </a:rPr>
                        <a:t>ERO2.0 for ITER/W7-X: </a:t>
                      </a:r>
                      <a:r>
                        <a:rPr lang="en-US" sz="1400" kern="1200" dirty="0">
                          <a:solidFill>
                            <a:schemeClr val="tx1"/>
                          </a:solidFill>
                          <a:effectLst/>
                          <a:latin typeface="+mn-lt"/>
                          <a:ea typeface="+mn-ea"/>
                          <a:cs typeface="+mn-cs"/>
                        </a:rPr>
                        <a:t>Simulations for full-W ITER and W7-X with 3D backgrounds finished</a:t>
                      </a:r>
                      <a:endParaRPr lang="en-US" sz="1400" dirty="0">
                        <a:solidFill>
                          <a:schemeClr val="tx1"/>
                        </a:solidFill>
                        <a:effectLst/>
                        <a:latin typeface="+mn-lt"/>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400" b="1" kern="1200" dirty="0">
                        <a:solidFill>
                          <a:srgbClr val="FF0000"/>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i="0" kern="1200" dirty="0">
                          <a:solidFill>
                            <a:schemeClr val="accent6">
                              <a:lumMod val="75000"/>
                            </a:schemeClr>
                          </a:solidFill>
                          <a:effectLst/>
                          <a:latin typeface="+mn-lt"/>
                          <a:ea typeface="+mn-ea"/>
                          <a:cs typeface="+mn-cs"/>
                        </a:rPr>
                        <a:t>Reduced scope : </a:t>
                      </a:r>
                      <a:r>
                        <a:rPr lang="en-US" sz="1400" b="1" kern="1200" dirty="0">
                          <a:solidFill>
                            <a:schemeClr val="accent6">
                              <a:lumMod val="75000"/>
                            </a:schemeClr>
                          </a:solidFill>
                          <a:effectLst/>
                          <a:latin typeface="+mn-lt"/>
                          <a:ea typeface="+mn-ea"/>
                          <a:cs typeface="+mn-cs"/>
                        </a:rPr>
                        <a:t>ERO2.0 simulations for ITER will be not completed.</a:t>
                      </a:r>
                      <a:endParaRPr lang="en-US" sz="1400" b="1" dirty="0">
                        <a:solidFill>
                          <a:schemeClr val="accent6">
                            <a:lumMod val="75000"/>
                          </a:schemeClr>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r>
                        <a:rPr lang="fr-FR" sz="1400" b="1" kern="1200" dirty="0">
                          <a:solidFill>
                            <a:schemeClr val="tx1"/>
                          </a:solidFill>
                          <a:effectLst/>
                          <a:latin typeface="+mn-lt"/>
                          <a:ea typeface="+mn-ea"/>
                          <a:cs typeface="+mn-cs"/>
                        </a:rPr>
                        <a:t>3, 7, 8</a:t>
                      </a:r>
                      <a:endParaRPr lang="fr-FR" sz="1400"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3340306807"/>
                  </a:ext>
                </a:extLst>
              </a:tr>
              <a:tr h="845751">
                <a:tc>
                  <a:txBody>
                    <a:bodyPr/>
                    <a:lstStyle/>
                    <a:p>
                      <a:r>
                        <a:rPr lang="en-US" sz="1350" b="1" i="0" u="none" strike="noStrike" kern="1200" baseline="0" dirty="0">
                          <a:solidFill>
                            <a:schemeClr val="tx1"/>
                          </a:solidFill>
                          <a:latin typeface="+mn-lt"/>
                          <a:ea typeface="+mn-ea"/>
                          <a:cs typeface="+mn-cs"/>
                        </a:rPr>
                        <a:t>M4.3 </a:t>
                      </a:r>
                    </a:p>
                    <a:p>
                      <a:r>
                        <a:rPr lang="en-US" sz="1350" b="1" i="0" u="none" strike="noStrike" kern="1200" baseline="0" dirty="0">
                          <a:solidFill>
                            <a:schemeClr val="tx1"/>
                          </a:solidFill>
                          <a:latin typeface="+mn-lt"/>
                          <a:ea typeface="+mn-ea"/>
                          <a:cs typeface="+mn-cs"/>
                        </a:rPr>
                        <a:t>  </a:t>
                      </a: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fr-FR" sz="1400" kern="1200" dirty="0">
                          <a:solidFill>
                            <a:schemeClr val="tx1"/>
                          </a:solidFill>
                          <a:effectLst/>
                          <a:latin typeface="+mn-lt"/>
                          <a:ea typeface="+mn-ea"/>
                          <a:cs typeface="+mn-cs"/>
                        </a:rPr>
                        <a:t>Application to ITER scenarios: i</a:t>
                      </a:r>
                      <a:r>
                        <a:rPr lang="en-US" sz="1400" kern="1200" dirty="0" err="1">
                          <a:solidFill>
                            <a:schemeClr val="tx1"/>
                          </a:solidFill>
                          <a:effectLst/>
                          <a:latin typeface="+mn-lt"/>
                          <a:ea typeface="+mn-ea"/>
                          <a:cs typeface="+mn-cs"/>
                        </a:rPr>
                        <a:t>mplementation</a:t>
                      </a:r>
                      <a:r>
                        <a:rPr lang="en-US" sz="1400" kern="1200" dirty="0">
                          <a:solidFill>
                            <a:schemeClr val="tx1"/>
                          </a:solidFill>
                          <a:effectLst/>
                          <a:latin typeface="+mn-lt"/>
                          <a:ea typeface="+mn-ea"/>
                          <a:cs typeface="+mn-cs"/>
                        </a:rPr>
                        <a:t> of the modelling in ITER baseline and hybrid scenario in order to assess the </a:t>
                      </a:r>
                      <a:r>
                        <a:rPr lang="en-US" sz="1400" kern="1200" dirty="0" err="1">
                          <a:solidFill>
                            <a:schemeClr val="tx1"/>
                          </a:solidFill>
                          <a:effectLst/>
                          <a:latin typeface="+mn-lt"/>
                          <a:ea typeface="+mn-ea"/>
                          <a:cs typeface="+mn-cs"/>
                        </a:rPr>
                        <a:t>behaviour</a:t>
                      </a:r>
                      <a:r>
                        <a:rPr lang="en-US" sz="1400" kern="1200" dirty="0">
                          <a:solidFill>
                            <a:schemeClr val="tx1"/>
                          </a:solidFill>
                          <a:effectLst/>
                          <a:latin typeface="+mn-lt"/>
                          <a:ea typeface="+mn-ea"/>
                          <a:cs typeface="+mn-cs"/>
                        </a:rPr>
                        <a:t> of W impurity in the steady-state phase for a large range of pedestal parameters. </a:t>
                      </a:r>
                    </a:p>
                    <a:p>
                      <a:endParaRPr lang="en-US" sz="1400" kern="1200" dirty="0">
                        <a:solidFill>
                          <a:schemeClr val="accent6">
                            <a:lumMod val="75000"/>
                          </a:schemeClr>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i="0" kern="1200" dirty="0">
                          <a:solidFill>
                            <a:schemeClr val="accent6">
                              <a:lumMod val="75000"/>
                            </a:schemeClr>
                          </a:solidFill>
                          <a:effectLst/>
                          <a:latin typeface="+mn-lt"/>
                          <a:ea typeface="+mn-ea"/>
                          <a:cs typeface="+mn-cs"/>
                        </a:rPr>
                        <a:t>Reduced scope : </a:t>
                      </a:r>
                      <a:r>
                        <a:rPr lang="en-US" sz="1400" b="1" kern="1200" dirty="0">
                          <a:solidFill>
                            <a:schemeClr val="accent6">
                              <a:lumMod val="75000"/>
                            </a:schemeClr>
                          </a:solidFill>
                          <a:effectLst/>
                          <a:latin typeface="+mn-lt"/>
                          <a:ea typeface="+mn-ea"/>
                          <a:cs typeface="+mn-cs"/>
                        </a:rPr>
                        <a:t>Reduced range of parameters will be considered. Possibility of a postdoc with IO for completing this deliverable</a:t>
                      </a:r>
                      <a:endParaRPr lang="en-US" sz="1400" b="1" dirty="0">
                        <a:solidFill>
                          <a:schemeClr val="accent6">
                            <a:lumMod val="75000"/>
                          </a:schemeClr>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r>
                        <a:rPr lang="fr-FR" sz="1400" b="1" kern="1200" dirty="0">
                          <a:solidFill>
                            <a:schemeClr val="tx1"/>
                          </a:solidFill>
                          <a:effectLst/>
                          <a:latin typeface="+mn-lt"/>
                          <a:ea typeface="+mn-ea"/>
                          <a:cs typeface="+mn-cs"/>
                        </a:rPr>
                        <a:t>3, 7, 8</a:t>
                      </a:r>
                      <a:endParaRPr lang="fr-FR" sz="1400"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56753802"/>
                  </a:ext>
                </a:extLst>
              </a:tr>
            </a:tbl>
          </a:graphicData>
        </a:graphic>
      </p:graphicFrame>
    </p:spTree>
    <p:extLst>
      <p:ext uri="{BB962C8B-B14F-4D97-AF65-F5344CB8AC3E}">
        <p14:creationId xmlns:p14="http://schemas.microsoft.com/office/powerpoint/2010/main" val="625826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790A98-7559-434C-8455-18C8B127857D}"/>
              </a:ext>
            </a:extLst>
          </p:cNvPr>
          <p:cNvSpPr>
            <a:spLocks noGrp="1"/>
          </p:cNvSpPr>
          <p:nvPr>
            <p:ph type="title"/>
          </p:nvPr>
        </p:nvSpPr>
        <p:spPr/>
        <p:txBody>
          <a:bodyPr/>
          <a:lstStyle/>
          <a:p>
            <a:r>
              <a:rPr lang="en-US" dirty="0"/>
              <a:t>TSVV-F 2027 Impacted deliverables  </a:t>
            </a:r>
          </a:p>
        </p:txBody>
      </p:sp>
      <p:sp>
        <p:nvSpPr>
          <p:cNvPr id="3" name="Espace réservé du contenu 2">
            <a:extLst>
              <a:ext uri="{FF2B5EF4-FFF2-40B4-BE49-F238E27FC236}">
                <a16:creationId xmlns:a16="http://schemas.microsoft.com/office/drawing/2014/main" id="{88F3269F-B14B-4CF9-A032-6614DF91DA97}"/>
              </a:ext>
            </a:extLst>
          </p:cNvPr>
          <p:cNvSpPr>
            <a:spLocks noGrp="1"/>
          </p:cNvSpPr>
          <p:nvPr>
            <p:ph idx="1"/>
          </p:nvPr>
        </p:nvSpPr>
        <p:spPr>
          <a:xfrm>
            <a:off x="301751" y="649715"/>
            <a:ext cx="11766423" cy="6015769"/>
          </a:xfrm>
        </p:spPr>
        <p:txBody>
          <a:bodyPr>
            <a:normAutofit lnSpcReduction="10000"/>
          </a:bodyPr>
          <a:lstStyle/>
          <a:p>
            <a:pPr>
              <a:buClr>
                <a:schemeClr val="tx2"/>
              </a:buClr>
              <a:buFont typeface="Wingdings" panose="05000000000000000000" pitchFamily="2" charset="2"/>
              <a:buChar char="q"/>
            </a:pPr>
            <a:r>
              <a:rPr lang="en-US" sz="1700" dirty="0"/>
              <a:t>Impact the central goal of the TSVV to establish a hierarchy of multi-fidelity models for REs and disruptions</a:t>
            </a:r>
          </a:p>
          <a:p>
            <a:pPr>
              <a:buClr>
                <a:schemeClr val="tx2"/>
              </a:buClr>
              <a:buFont typeface="Wingdings" panose="05000000000000000000" pitchFamily="2" charset="2"/>
              <a:buChar char="q"/>
            </a:pPr>
            <a:r>
              <a:rPr lang="en-US" sz="1700" dirty="0"/>
              <a:t>Delay coupled JOREK-DREAM simulations for ITER</a:t>
            </a:r>
          </a:p>
          <a:p>
            <a:pPr>
              <a:buClr>
                <a:schemeClr val="tx2"/>
              </a:buClr>
              <a:buFont typeface="Wingdings" panose="05000000000000000000" pitchFamily="2" charset="2"/>
              <a:buChar char="q"/>
            </a:pPr>
            <a:r>
              <a:rPr lang="en-US" sz="1700" dirty="0"/>
              <a:t>Impact the modelling of benign termination simulations</a:t>
            </a:r>
          </a:p>
          <a:p>
            <a:pPr>
              <a:buClr>
                <a:schemeClr val="tx2"/>
              </a:buClr>
              <a:buFont typeface="Wingdings" panose="05000000000000000000" pitchFamily="2" charset="2"/>
              <a:buChar char="q"/>
            </a:pPr>
            <a:r>
              <a:rPr lang="en-US" sz="1700" dirty="0"/>
              <a:t>Impact the RE beam scrape-off studies </a:t>
            </a:r>
          </a:p>
          <a:p>
            <a:pPr>
              <a:buClr>
                <a:schemeClr val="tx2"/>
              </a:buClr>
              <a:buFont typeface="Wingdings" panose="05000000000000000000" pitchFamily="2" charset="2"/>
              <a:buChar char="q"/>
            </a:pPr>
            <a:r>
              <a:rPr lang="en-US" sz="1700" dirty="0"/>
              <a:t>RE wall damage studies </a:t>
            </a:r>
          </a:p>
          <a:p>
            <a:pPr>
              <a:buClr>
                <a:schemeClr val="tx2"/>
              </a:buClr>
              <a:buFont typeface="Wingdings" panose="05000000000000000000" pitchFamily="2" charset="2"/>
              <a:buChar char="q"/>
            </a:pPr>
            <a:r>
              <a:rPr lang="en-US" sz="1700" dirty="0"/>
              <a:t>Reduced compliance with </a:t>
            </a:r>
            <a:r>
              <a:rPr lang="en-US" sz="1700" dirty="0" err="1"/>
              <a:t>EUROfusion</a:t>
            </a:r>
            <a:r>
              <a:rPr lang="en-US" sz="1700" dirty="0"/>
              <a:t> standard software requirements</a:t>
            </a:r>
          </a:p>
          <a:p>
            <a:pPr>
              <a:buClr>
                <a:schemeClr val="tx2"/>
              </a:buClr>
              <a:buFont typeface="Wingdings" panose="05000000000000000000" pitchFamily="2" charset="2"/>
              <a:buChar char="q"/>
            </a:pPr>
            <a:r>
              <a:rPr lang="en-US" sz="1700" dirty="0"/>
              <a:t>Several applications in WP TE, WP DES and for ITER relying on DREAM parallelization and/or the JOREK-DREAM coupling would undergo delays or be forced to use reduced fidelity. This would in particular delay full validation for RE generation and RE benign beam termination models.</a:t>
            </a:r>
          </a:p>
          <a:p>
            <a:pPr>
              <a:buClr>
                <a:schemeClr val="tx2"/>
              </a:buClr>
              <a:buFont typeface="Wingdings" panose="05000000000000000000" pitchFamily="2" charset="2"/>
              <a:buChar char="q"/>
            </a:pPr>
            <a:r>
              <a:rPr lang="en-US" sz="1700" dirty="0"/>
              <a:t>Topics:  4, 7 , 8 </a:t>
            </a:r>
          </a:p>
          <a:p>
            <a:pPr>
              <a:buClr>
                <a:schemeClr val="tx2"/>
              </a:buClr>
              <a:buFont typeface="Wingdings" panose="05000000000000000000" pitchFamily="2" charset="2"/>
              <a:buChar char="q"/>
            </a:pPr>
            <a:r>
              <a:rPr lang="en-US" sz="1700" dirty="0"/>
              <a:t>Deliverables &amp; scope reductions </a:t>
            </a:r>
          </a:p>
          <a:p>
            <a:pPr lvl="1">
              <a:buClr>
                <a:schemeClr val="tx2"/>
              </a:buClr>
              <a:buFont typeface="Wingdings" panose="05000000000000000000" pitchFamily="2" charset="2"/>
              <a:buChar char="q"/>
            </a:pPr>
            <a:r>
              <a:rPr lang="en-US" sz="1700" dirty="0"/>
              <a:t> Completion of the JOREK-DREAM coupling for novel RE generation calculations</a:t>
            </a:r>
          </a:p>
          <a:p>
            <a:pPr lvl="1">
              <a:buClr>
                <a:schemeClr val="tx2"/>
              </a:buClr>
              <a:buFont typeface="Wingdings" panose="05000000000000000000" pitchFamily="2" charset="2"/>
              <a:buChar char="q"/>
            </a:pPr>
            <a:r>
              <a:rPr lang="en-US" sz="1700" dirty="0"/>
              <a:t>Parallelization of the DREAM code</a:t>
            </a:r>
          </a:p>
          <a:p>
            <a:pPr lvl="2">
              <a:buClr>
                <a:schemeClr val="tx2"/>
              </a:buClr>
              <a:buFont typeface="Wingdings" panose="05000000000000000000" pitchFamily="2" charset="2"/>
              <a:buChar char="q"/>
            </a:pPr>
            <a:r>
              <a:rPr lang="en-US" sz="1700" dirty="0"/>
              <a:t> Required for DREAM standalone simulations with faster turnaround time and for efficient JOREK-DREAM coupled simulations</a:t>
            </a:r>
          </a:p>
          <a:p>
            <a:pPr lvl="1">
              <a:buClr>
                <a:schemeClr val="tx2"/>
              </a:buClr>
              <a:buFont typeface="Wingdings" panose="05000000000000000000" pitchFamily="2" charset="2"/>
              <a:buChar char="q"/>
            </a:pPr>
            <a:r>
              <a:rPr lang="en-US" sz="1700" dirty="0"/>
              <a:t>Compliance of the CARIDDI and FIREWALL codes with </a:t>
            </a:r>
            <a:r>
              <a:rPr lang="en-US" sz="1700" dirty="0" err="1"/>
              <a:t>EUROfusion</a:t>
            </a:r>
            <a:r>
              <a:rPr lang="en-US" sz="1700" dirty="0"/>
              <a:t> standard software requirements - strongly affected</a:t>
            </a:r>
          </a:p>
          <a:p>
            <a:pPr marL="342900" lvl="1" indent="0">
              <a:buClr>
                <a:schemeClr val="tx2"/>
              </a:buClr>
              <a:buNone/>
            </a:pPr>
            <a:endParaRPr lang="en-US" sz="1700" dirty="0"/>
          </a:p>
          <a:p>
            <a:pPr>
              <a:buClr>
                <a:schemeClr val="tx2"/>
              </a:buClr>
              <a:buFont typeface="Wingdings" panose="05000000000000000000" pitchFamily="2" charset="2"/>
              <a:buChar char="q"/>
            </a:pPr>
            <a:r>
              <a:rPr lang="en-US" sz="1700" dirty="0"/>
              <a:t>Codes impacted &amp; Capability </a:t>
            </a:r>
          </a:p>
          <a:p>
            <a:pPr lvl="1">
              <a:buClr>
                <a:schemeClr val="tx2"/>
              </a:buClr>
              <a:buFont typeface="Wingdings" panose="05000000000000000000" pitchFamily="2" charset="2"/>
              <a:buChar char="q"/>
            </a:pPr>
            <a:r>
              <a:rPr lang="en-US" sz="1700" dirty="0"/>
              <a:t>JOREK-DREAM: Missing ability to carry out RE generation calculations over long time scales in MHD quiet scenarios</a:t>
            </a:r>
          </a:p>
          <a:p>
            <a:pPr lvl="1">
              <a:buClr>
                <a:schemeClr val="tx2"/>
              </a:buClr>
              <a:buFont typeface="Wingdings" panose="05000000000000000000" pitchFamily="2" charset="2"/>
              <a:buChar char="q"/>
            </a:pPr>
            <a:r>
              <a:rPr lang="en-US" sz="1700" dirty="0"/>
              <a:t>DREAM: Incomplete parallelization does not allow the same level of comprehensive physics studies</a:t>
            </a:r>
          </a:p>
          <a:p>
            <a:pPr lvl="1">
              <a:buClr>
                <a:schemeClr val="tx2"/>
              </a:buClr>
              <a:buFont typeface="Wingdings" panose="05000000000000000000" pitchFamily="2" charset="2"/>
              <a:buChar char="q"/>
            </a:pPr>
            <a:r>
              <a:rPr lang="en-US" sz="1700" dirty="0"/>
              <a:t>CARIDDI and FIREWALL: Delayed / missing compliance with </a:t>
            </a:r>
            <a:r>
              <a:rPr lang="en-US" sz="1700" dirty="0" err="1"/>
              <a:t>EUROfusion</a:t>
            </a:r>
            <a:r>
              <a:rPr lang="en-US" sz="1700" dirty="0"/>
              <a:t> standard software requirements</a:t>
            </a:r>
          </a:p>
          <a:p>
            <a:pPr lvl="1"/>
            <a:endParaRPr lang="en-US" dirty="0"/>
          </a:p>
        </p:txBody>
      </p:sp>
      <p:sp>
        <p:nvSpPr>
          <p:cNvPr id="4" name="Espace réservé du pied de page 3">
            <a:extLst>
              <a:ext uri="{FF2B5EF4-FFF2-40B4-BE49-F238E27FC236}">
                <a16:creationId xmlns:a16="http://schemas.microsoft.com/office/drawing/2014/main" id="{18D009A1-A30C-43D0-88B2-C025A26B9FA4}"/>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84F4D12A-DE90-401E-BB0D-5D7AC991F8AC}"/>
              </a:ext>
            </a:extLst>
          </p:cNvPr>
          <p:cNvSpPr>
            <a:spLocks noGrp="1"/>
          </p:cNvSpPr>
          <p:nvPr>
            <p:ph type="sldNum" sz="quarter" idx="12"/>
          </p:nvPr>
        </p:nvSpPr>
        <p:spPr/>
        <p:txBody>
          <a:bodyPr/>
          <a:lstStyle/>
          <a:p>
            <a:fld id="{6A6D9FA1-99C7-4910-8E32-B85D378B0060}" type="slidenum">
              <a:rPr lang="en-GB" smtClean="0">
                <a:solidFill>
                  <a:prstClr val="white"/>
                </a:solidFill>
              </a:rPr>
              <a:pPr/>
              <a:t>17</a:t>
            </a:fld>
            <a:endParaRPr lang="en-GB">
              <a:solidFill>
                <a:prstClr val="white"/>
              </a:solidFill>
            </a:endParaRPr>
          </a:p>
        </p:txBody>
      </p:sp>
      <p:sp>
        <p:nvSpPr>
          <p:cNvPr id="15" name="ZoneTexte 14">
            <a:extLst>
              <a:ext uri="{FF2B5EF4-FFF2-40B4-BE49-F238E27FC236}">
                <a16:creationId xmlns:a16="http://schemas.microsoft.com/office/drawing/2014/main" id="{00AA54E1-B4BD-4469-A231-D2C186B9E7AA}"/>
              </a:ext>
            </a:extLst>
          </p:cNvPr>
          <p:cNvSpPr txBox="1"/>
          <p:nvPr/>
        </p:nvSpPr>
        <p:spPr>
          <a:xfrm>
            <a:off x="3095430" y="2860033"/>
            <a:ext cx="6209522" cy="369332"/>
          </a:xfrm>
          <a:prstGeom prst="rect">
            <a:avLst/>
          </a:prstGeom>
          <a:noFill/>
        </p:spPr>
        <p:txBody>
          <a:bodyPr wrap="square">
            <a:spAutoFit/>
          </a:bodyPr>
          <a:lstStyle/>
          <a:p>
            <a:r>
              <a:rPr lang="en-US" dirty="0"/>
              <a:t>-</a:t>
            </a:r>
          </a:p>
        </p:txBody>
      </p:sp>
      <p:sp>
        <p:nvSpPr>
          <p:cNvPr id="12" name="ZoneTexte 11">
            <a:extLst>
              <a:ext uri="{FF2B5EF4-FFF2-40B4-BE49-F238E27FC236}">
                <a16:creationId xmlns:a16="http://schemas.microsoft.com/office/drawing/2014/main" id="{E90697CE-554C-457D-8190-5D565CE04B1C}"/>
              </a:ext>
            </a:extLst>
          </p:cNvPr>
          <p:cNvSpPr txBox="1"/>
          <p:nvPr/>
        </p:nvSpPr>
        <p:spPr>
          <a:xfrm>
            <a:off x="3014663" y="2772072"/>
            <a:ext cx="616267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747911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EF12CB-E533-4DFC-A9A4-D105231D90DC}"/>
              </a:ext>
            </a:extLst>
          </p:cNvPr>
          <p:cNvSpPr>
            <a:spLocks noGrp="1"/>
          </p:cNvSpPr>
          <p:nvPr>
            <p:ph type="title"/>
          </p:nvPr>
        </p:nvSpPr>
        <p:spPr/>
        <p:txBody>
          <a:bodyPr/>
          <a:lstStyle/>
          <a:p>
            <a:r>
              <a:rPr lang="en-US" dirty="0"/>
              <a:t>TSVV-G Physics of Burning Plasmas</a:t>
            </a:r>
            <a:br>
              <a:rPr lang="en-US" dirty="0"/>
            </a:br>
            <a:r>
              <a:rPr lang="en-US" dirty="0"/>
              <a:t>2027 Impacted Deliverables  </a:t>
            </a:r>
          </a:p>
        </p:txBody>
      </p:sp>
      <p:sp>
        <p:nvSpPr>
          <p:cNvPr id="4" name="Espace réservé du pied de page 3">
            <a:extLst>
              <a:ext uri="{FF2B5EF4-FFF2-40B4-BE49-F238E27FC236}">
                <a16:creationId xmlns:a16="http://schemas.microsoft.com/office/drawing/2014/main" id="{1CDBFFAB-675A-4A8E-A288-B60CC34B8D99}"/>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6F825885-BA48-49CD-845B-54B0EBF1F21E}"/>
              </a:ext>
            </a:extLst>
          </p:cNvPr>
          <p:cNvSpPr>
            <a:spLocks noGrp="1"/>
          </p:cNvSpPr>
          <p:nvPr>
            <p:ph type="sldNum" sz="quarter" idx="12"/>
          </p:nvPr>
        </p:nvSpPr>
        <p:spPr/>
        <p:txBody>
          <a:bodyPr/>
          <a:lstStyle/>
          <a:p>
            <a:fld id="{6A6D9FA1-99C7-4910-8E32-B85D378B0060}" type="slidenum">
              <a:rPr lang="en-GB" smtClean="0">
                <a:solidFill>
                  <a:prstClr val="white"/>
                </a:solidFill>
              </a:rPr>
              <a:pPr/>
              <a:t>18</a:t>
            </a:fld>
            <a:endParaRPr lang="en-GB">
              <a:solidFill>
                <a:prstClr val="white"/>
              </a:solidFill>
            </a:endParaRPr>
          </a:p>
        </p:txBody>
      </p:sp>
      <p:graphicFrame>
        <p:nvGraphicFramePr>
          <p:cNvPr id="7" name="Tableau 6">
            <a:extLst>
              <a:ext uri="{FF2B5EF4-FFF2-40B4-BE49-F238E27FC236}">
                <a16:creationId xmlns:a16="http://schemas.microsoft.com/office/drawing/2014/main" id="{6C14073C-8380-4D90-98D9-85103A324235}"/>
              </a:ext>
            </a:extLst>
          </p:cNvPr>
          <p:cNvGraphicFramePr>
            <a:graphicFrameLocks noGrp="1"/>
          </p:cNvGraphicFramePr>
          <p:nvPr>
            <p:extLst>
              <p:ext uri="{D42A27DB-BD31-4B8C-83A1-F6EECF244321}">
                <p14:modId xmlns:p14="http://schemas.microsoft.com/office/powerpoint/2010/main" val="669298619"/>
              </p:ext>
            </p:extLst>
          </p:nvPr>
        </p:nvGraphicFramePr>
        <p:xfrm>
          <a:off x="192505" y="855912"/>
          <a:ext cx="11999495" cy="2565146"/>
        </p:xfrm>
        <a:graphic>
          <a:graphicData uri="http://schemas.openxmlformats.org/drawingml/2006/table">
            <a:tbl>
              <a:tblPr/>
              <a:tblGrid>
                <a:gridCol w="639973">
                  <a:extLst>
                    <a:ext uri="{9D8B030D-6E8A-4147-A177-3AD203B41FA5}">
                      <a16:colId xmlns:a16="http://schemas.microsoft.com/office/drawing/2014/main" val="908118267"/>
                    </a:ext>
                  </a:extLst>
                </a:gridCol>
                <a:gridCol w="10646081">
                  <a:extLst>
                    <a:ext uri="{9D8B030D-6E8A-4147-A177-3AD203B41FA5}">
                      <a16:colId xmlns:a16="http://schemas.microsoft.com/office/drawing/2014/main" val="3239108717"/>
                    </a:ext>
                  </a:extLst>
                </a:gridCol>
                <a:gridCol w="713441">
                  <a:extLst>
                    <a:ext uri="{9D8B030D-6E8A-4147-A177-3AD203B41FA5}">
                      <a16:colId xmlns:a16="http://schemas.microsoft.com/office/drawing/2014/main" val="2401766353"/>
                    </a:ext>
                  </a:extLst>
                </a:gridCol>
              </a:tblGrid>
              <a:tr h="216220">
                <a:tc>
                  <a:txBody>
                    <a:bodyPr/>
                    <a:lstStyle/>
                    <a:p>
                      <a:pPr>
                        <a:lnSpc>
                          <a:spcPct val="107000"/>
                        </a:lnSpc>
                        <a:spcBef>
                          <a:spcPts val="0"/>
                        </a:spcBef>
                        <a:spcAft>
                          <a:spcPts val="0"/>
                        </a:spcAft>
                      </a:pPr>
                      <a:r>
                        <a:rPr lang="fr-FR" sz="1400" b="1" dirty="0">
                          <a:solidFill>
                            <a:srgbClr val="FFFFFF"/>
                          </a:solidFill>
                          <a:effectLst/>
                          <a:latin typeface="+mj-lt"/>
                        </a:rPr>
                        <a:t>Label</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rgbClr val="FFFFFF"/>
                          </a:solidFill>
                          <a:effectLst/>
                          <a:latin typeface="+mn-lt"/>
                        </a:rPr>
                        <a:t>Description</a:t>
                      </a:r>
                      <a:endParaRPr lang="fr-FR" sz="1400"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chemeClr val="bg1"/>
                          </a:solidFill>
                          <a:effectLst/>
                          <a:latin typeface="+mn-lt"/>
                        </a:rPr>
                        <a:t>Topics</a:t>
                      </a:r>
                      <a:endParaRPr lang="fr-FR" sz="1400" dirty="0">
                        <a:solidFill>
                          <a:schemeClr val="bg1"/>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extLst>
                  <a:ext uri="{0D108BD9-81ED-4DB2-BD59-A6C34878D82A}">
                    <a16:rowId xmlns:a16="http://schemas.microsoft.com/office/drawing/2014/main" val="717004885"/>
                  </a:ext>
                </a:extLst>
              </a:tr>
              <a:tr h="634313">
                <a:tc>
                  <a:txBody>
                    <a:bodyPr/>
                    <a:lstStyle/>
                    <a:p>
                      <a:pPr>
                        <a:lnSpc>
                          <a:spcPct val="107000"/>
                        </a:lnSpc>
                        <a:spcBef>
                          <a:spcPts val="0"/>
                        </a:spcBef>
                        <a:spcAft>
                          <a:spcPts val="0"/>
                        </a:spcAft>
                      </a:pPr>
                      <a:r>
                        <a:rPr lang="fr-FR" sz="1400" dirty="0">
                          <a:solidFill>
                            <a:srgbClr val="000000"/>
                          </a:solidFill>
                          <a:effectLst/>
                          <a:latin typeface="+mj-lt"/>
                        </a:rPr>
                        <a:t>D.6</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fr-FR" sz="1400" kern="1200" dirty="0">
                          <a:solidFill>
                            <a:schemeClr val="tx1"/>
                          </a:solidFill>
                          <a:effectLst/>
                          <a:latin typeface="+mn-lt"/>
                          <a:ea typeface="+mn-ea"/>
                          <a:cs typeface="+mn-cs"/>
                        </a:rPr>
                        <a:t>Global </a:t>
                      </a:r>
                      <a:r>
                        <a:rPr lang="fr-FR" sz="1400" kern="1200" dirty="0" err="1">
                          <a:solidFill>
                            <a:schemeClr val="tx1"/>
                          </a:solidFill>
                          <a:effectLst/>
                          <a:latin typeface="+mn-lt"/>
                          <a:ea typeface="+mn-ea"/>
                          <a:cs typeface="+mn-cs"/>
                        </a:rPr>
                        <a:t>gyrokinetic</a:t>
                      </a:r>
                      <a:r>
                        <a:rPr lang="fr-FR" sz="1400" kern="1200" dirty="0">
                          <a:solidFill>
                            <a:schemeClr val="tx1"/>
                          </a:solidFill>
                          <a:effectLst/>
                          <a:latin typeface="+mn-lt"/>
                          <a:ea typeface="+mn-ea"/>
                          <a:cs typeface="+mn-cs"/>
                        </a:rPr>
                        <a:t> simulations of </a:t>
                      </a:r>
                      <a:r>
                        <a:rPr lang="fr-FR" sz="1400" kern="1200" dirty="0" err="1">
                          <a:solidFill>
                            <a:schemeClr val="tx1"/>
                          </a:solidFill>
                          <a:effectLst/>
                          <a:latin typeface="+mn-lt"/>
                          <a:ea typeface="+mn-ea"/>
                          <a:cs typeface="+mn-cs"/>
                        </a:rPr>
                        <a:t>energetic-particle</a:t>
                      </a:r>
                      <a:r>
                        <a:rPr lang="fr-FR" sz="1400" kern="1200" dirty="0">
                          <a:solidFill>
                            <a:schemeClr val="tx1"/>
                          </a:solidFill>
                          <a:effectLst/>
                          <a:latin typeface="+mn-lt"/>
                          <a:ea typeface="+mn-ea"/>
                          <a:cs typeface="+mn-cs"/>
                        </a:rPr>
                        <a:t> </a:t>
                      </a:r>
                      <a:r>
                        <a:rPr lang="fr-FR" sz="1400" kern="1200" dirty="0" err="1">
                          <a:solidFill>
                            <a:schemeClr val="tx1"/>
                          </a:solidFill>
                          <a:effectLst/>
                          <a:latin typeface="+mn-lt"/>
                          <a:ea typeface="+mn-ea"/>
                          <a:cs typeface="+mn-cs"/>
                        </a:rPr>
                        <a:t>physics</a:t>
                      </a:r>
                      <a:r>
                        <a:rPr lang="fr-FR" sz="1400" kern="1200" dirty="0">
                          <a:solidFill>
                            <a:schemeClr val="tx1"/>
                          </a:solidFill>
                          <a:effectLst/>
                          <a:latin typeface="+mn-lt"/>
                          <a:ea typeface="+mn-ea"/>
                          <a:cs typeface="+mn-cs"/>
                        </a:rPr>
                        <a:t> in JET, MAST-U, W7-X,</a:t>
                      </a:r>
                      <a:r>
                        <a:rPr lang="fr-FR" sz="1400" strike="sngStrike" kern="1200" dirty="0">
                          <a:solidFill>
                            <a:schemeClr val="tx1"/>
                          </a:solidFill>
                          <a:effectLst/>
                          <a:latin typeface="+mn-lt"/>
                          <a:ea typeface="+mn-ea"/>
                          <a:cs typeface="+mn-cs"/>
                        </a:rPr>
                        <a:t> JT60-SA</a:t>
                      </a:r>
                      <a:r>
                        <a:rPr lang="fr-FR" sz="1400" kern="1200" dirty="0">
                          <a:solidFill>
                            <a:schemeClr val="tx1"/>
                          </a:solidFill>
                          <a:effectLst/>
                          <a:latin typeface="+mn-lt"/>
                          <a:ea typeface="+mn-ea"/>
                          <a:cs typeface="+mn-cs"/>
                        </a:rPr>
                        <a:t>, ITER, </a:t>
                      </a:r>
                      <a:r>
                        <a:rPr lang="fr-FR" sz="1350" b="0" i="1" strike="sngStrike" kern="1200" dirty="0">
                          <a:solidFill>
                            <a:schemeClr val="tx1"/>
                          </a:solidFill>
                          <a:effectLst/>
                          <a:latin typeface="+mn-lt"/>
                          <a:ea typeface="+mn-ea"/>
                          <a:cs typeface="+mn-cs"/>
                        </a:rPr>
                        <a:t>S</a:t>
                      </a:r>
                      <a:r>
                        <a:rPr lang="fr-FR" sz="1350" b="0" i="0" strike="sngStrike" kern="1200" dirty="0">
                          <a:solidFill>
                            <a:schemeClr val="tx1"/>
                          </a:solidFill>
                          <a:effectLst/>
                          <a:latin typeface="+mn-lt"/>
                          <a:ea typeface="+mn-ea"/>
                          <a:cs typeface="+mn-cs"/>
                        </a:rPr>
                        <a:t>table </a:t>
                      </a:r>
                      <a:r>
                        <a:rPr lang="fr-FR" sz="1350" b="0" i="1" strike="sngStrike" kern="1200" dirty="0">
                          <a:solidFill>
                            <a:schemeClr val="tx1"/>
                          </a:solidFill>
                          <a:effectLst/>
                          <a:latin typeface="+mn-lt"/>
                          <a:ea typeface="+mn-ea"/>
                          <a:cs typeface="+mn-cs"/>
                        </a:rPr>
                        <a:t>Qu</a:t>
                      </a:r>
                      <a:r>
                        <a:rPr lang="fr-FR" sz="1350" b="0" i="0" strike="sngStrike" kern="1200" dirty="0">
                          <a:solidFill>
                            <a:schemeClr val="tx1"/>
                          </a:solidFill>
                          <a:effectLst/>
                          <a:latin typeface="+mn-lt"/>
                          <a:ea typeface="+mn-ea"/>
                          <a:cs typeface="+mn-cs"/>
                        </a:rPr>
                        <a:t>asi-</a:t>
                      </a:r>
                      <a:r>
                        <a:rPr lang="fr-FR" sz="1350" b="0" i="1" strike="sngStrike" kern="1200" dirty="0" err="1">
                          <a:solidFill>
                            <a:schemeClr val="tx1"/>
                          </a:solidFill>
                          <a:effectLst/>
                          <a:latin typeface="+mn-lt"/>
                          <a:ea typeface="+mn-ea"/>
                          <a:cs typeface="+mn-cs"/>
                        </a:rPr>
                        <a:t>I</a:t>
                      </a:r>
                      <a:r>
                        <a:rPr lang="fr-FR" sz="1350" b="0" i="0" strike="sngStrike" kern="1200" dirty="0" err="1">
                          <a:solidFill>
                            <a:schemeClr val="tx1"/>
                          </a:solidFill>
                          <a:effectLst/>
                          <a:latin typeface="+mn-lt"/>
                          <a:ea typeface="+mn-ea"/>
                          <a:cs typeface="+mn-cs"/>
                        </a:rPr>
                        <a:t>sodynamic</a:t>
                      </a:r>
                      <a:r>
                        <a:rPr lang="fr-FR" sz="1350" b="0" i="0" strike="sngStrike" kern="1200" dirty="0">
                          <a:solidFill>
                            <a:schemeClr val="tx1"/>
                          </a:solidFill>
                          <a:effectLst/>
                          <a:latin typeface="+mn-lt"/>
                          <a:ea typeface="+mn-ea"/>
                          <a:cs typeface="+mn-cs"/>
                        </a:rPr>
                        <a:t> </a:t>
                      </a:r>
                      <a:r>
                        <a:rPr lang="fr-FR" sz="1400" strike="sngStrike" kern="1200" dirty="0">
                          <a:solidFill>
                            <a:schemeClr val="tx1"/>
                          </a:solidFill>
                          <a:effectLst/>
                          <a:latin typeface="+mn-lt"/>
                          <a:ea typeface="+mn-ea"/>
                          <a:cs typeface="+mn-cs"/>
                        </a:rPr>
                        <a:t>configuration </a:t>
                      </a:r>
                      <a:r>
                        <a:rPr lang="fr-FR" sz="1400" kern="1200" dirty="0">
                          <a:solidFill>
                            <a:schemeClr val="tx1"/>
                          </a:solidFill>
                          <a:effectLst/>
                          <a:latin typeface="+mn-lt"/>
                          <a:ea typeface="+mn-ea"/>
                          <a:cs typeface="+mn-cs"/>
                        </a:rPr>
                        <a:t>, fusion plasmas. High beta </a:t>
                      </a:r>
                      <a:r>
                        <a:rPr lang="fr-FR" sz="1400" kern="1200" dirty="0" err="1">
                          <a:solidFill>
                            <a:schemeClr val="tx1"/>
                          </a:solidFill>
                          <a:effectLst/>
                          <a:latin typeface="+mn-lt"/>
                          <a:ea typeface="+mn-ea"/>
                          <a:cs typeface="+mn-cs"/>
                        </a:rPr>
                        <a:t>regimes</a:t>
                      </a:r>
                      <a:r>
                        <a:rPr lang="fr-FR" sz="1400" kern="1200" dirty="0">
                          <a:solidFill>
                            <a:schemeClr val="tx1"/>
                          </a:solidFill>
                          <a:effectLst/>
                          <a:latin typeface="+mn-lt"/>
                          <a:ea typeface="+mn-ea"/>
                          <a:cs typeface="+mn-cs"/>
                        </a:rPr>
                        <a:t> in </a:t>
                      </a:r>
                      <a:r>
                        <a:rPr lang="fr-FR" sz="1400" kern="1200" dirty="0" err="1">
                          <a:solidFill>
                            <a:schemeClr val="tx1"/>
                          </a:solidFill>
                          <a:effectLst/>
                          <a:latin typeface="+mn-lt"/>
                          <a:ea typeface="+mn-ea"/>
                          <a:cs typeface="+mn-cs"/>
                        </a:rPr>
                        <a:t>stellarator</a:t>
                      </a:r>
                      <a:r>
                        <a:rPr lang="fr-FR" sz="1400" kern="1200" dirty="0">
                          <a:solidFill>
                            <a:schemeClr val="tx1"/>
                          </a:solidFill>
                          <a:effectLst/>
                          <a:latin typeface="+mn-lt"/>
                          <a:ea typeface="+mn-ea"/>
                          <a:cs typeface="+mn-cs"/>
                        </a:rPr>
                        <a:t> plasmas </a:t>
                      </a:r>
                      <a:r>
                        <a:rPr lang="fr-FR" sz="1400" kern="1200" dirty="0" err="1">
                          <a:solidFill>
                            <a:schemeClr val="tx1"/>
                          </a:solidFill>
                          <a:effectLst/>
                          <a:latin typeface="+mn-lt"/>
                          <a:ea typeface="+mn-ea"/>
                          <a:cs typeface="+mn-cs"/>
                        </a:rPr>
                        <a:t>assessing</a:t>
                      </a:r>
                      <a:r>
                        <a:rPr lang="fr-FR" sz="1400" kern="1200" dirty="0">
                          <a:solidFill>
                            <a:schemeClr val="tx1"/>
                          </a:solidFill>
                          <a:effectLst/>
                          <a:latin typeface="+mn-lt"/>
                          <a:ea typeface="+mn-ea"/>
                          <a:cs typeface="+mn-cs"/>
                        </a:rPr>
                        <a:t> the KBM </a:t>
                      </a:r>
                      <a:r>
                        <a:rPr lang="fr-FR" sz="1400" kern="1200" dirty="0" err="1">
                          <a:solidFill>
                            <a:schemeClr val="tx1"/>
                          </a:solidFill>
                          <a:effectLst/>
                          <a:latin typeface="+mn-lt"/>
                          <a:ea typeface="+mn-ea"/>
                          <a:cs typeface="+mn-cs"/>
                        </a:rPr>
                        <a:t>instability</a:t>
                      </a:r>
                      <a:r>
                        <a:rPr lang="fr-FR" sz="1400" kern="1200" dirty="0">
                          <a:solidFill>
                            <a:schemeClr val="tx1"/>
                          </a:solidFill>
                          <a:effectLst/>
                          <a:latin typeface="+mn-lt"/>
                          <a:ea typeface="+mn-ea"/>
                          <a:cs typeface="+mn-cs"/>
                        </a:rPr>
                        <a:t>.</a:t>
                      </a:r>
                    </a:p>
                    <a:p>
                      <a:endParaRPr lang="fr-FR" sz="1400" b="1" kern="1200" dirty="0">
                        <a:solidFill>
                          <a:srgbClr val="FF0000"/>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i="0" kern="1200" dirty="0">
                          <a:solidFill>
                            <a:schemeClr val="accent6">
                              <a:lumMod val="75000"/>
                            </a:schemeClr>
                          </a:solidFill>
                          <a:effectLst/>
                          <a:latin typeface="+mn-lt"/>
                          <a:ea typeface="+mn-ea"/>
                          <a:cs typeface="+mn-cs"/>
                        </a:rPr>
                        <a:t>Reduced scope : </a:t>
                      </a:r>
                      <a:r>
                        <a:rPr lang="en-US" sz="1400" b="1" kern="1200" dirty="0">
                          <a:solidFill>
                            <a:schemeClr val="accent6">
                              <a:lumMod val="75000"/>
                            </a:schemeClr>
                          </a:solidFill>
                          <a:effectLst/>
                          <a:latin typeface="+mn-lt"/>
                          <a:ea typeface="+mn-ea"/>
                          <a:cs typeface="+mn-cs"/>
                        </a:rPr>
                        <a:t>nonlinear simulations of </a:t>
                      </a:r>
                      <a:r>
                        <a:rPr lang="en-US" sz="1400" b="1" strike="sngStrike" kern="1200" dirty="0">
                          <a:solidFill>
                            <a:schemeClr val="accent6">
                              <a:lumMod val="75000"/>
                            </a:schemeClr>
                          </a:solidFill>
                          <a:effectLst/>
                          <a:latin typeface="+mn-lt"/>
                          <a:ea typeface="+mn-ea"/>
                          <a:cs typeface="+mn-cs"/>
                        </a:rPr>
                        <a:t>reactor-size</a:t>
                      </a:r>
                      <a:r>
                        <a:rPr lang="en-US" sz="1400" b="1" kern="1200" dirty="0">
                          <a:solidFill>
                            <a:schemeClr val="accent6">
                              <a:lumMod val="75000"/>
                            </a:schemeClr>
                          </a:solidFill>
                          <a:effectLst/>
                          <a:latin typeface="+mn-lt"/>
                          <a:ea typeface="+mn-ea"/>
                          <a:cs typeface="+mn-cs"/>
                        </a:rPr>
                        <a:t> plasmas including turbulence may become impossible if the resources  are reduced (ORB5, EUTERPE)</a:t>
                      </a:r>
                      <a:endParaRPr lang="en-US" sz="1400" b="1" dirty="0">
                        <a:solidFill>
                          <a:schemeClr val="accent6">
                            <a:lumMod val="75000"/>
                          </a:schemeClr>
                        </a:solidFill>
                        <a:effectLst/>
                      </a:endParaRPr>
                    </a:p>
                    <a:p>
                      <a:endParaRPr lang="fr-FR" sz="1400" dirty="0">
                        <a:effectLs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r>
                        <a:rPr lang="fr-FR" sz="1400" b="1" kern="1200" dirty="0">
                          <a:solidFill>
                            <a:schemeClr val="tx1"/>
                          </a:solidFill>
                          <a:effectLst/>
                          <a:latin typeface="+mn-lt"/>
                          <a:ea typeface="+mn-ea"/>
                          <a:cs typeface="+mn-cs"/>
                        </a:rPr>
                        <a:t>5</a:t>
                      </a:r>
                      <a:endParaRPr lang="fr-FR" sz="1400"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1335777846"/>
                  </a:ext>
                </a:extLst>
              </a:tr>
              <a:tr h="422875">
                <a:tc>
                  <a:txBody>
                    <a:bodyPr/>
                    <a:lstStyle/>
                    <a:p>
                      <a:pPr>
                        <a:lnSpc>
                          <a:spcPct val="107000"/>
                        </a:lnSpc>
                        <a:spcBef>
                          <a:spcPts val="0"/>
                        </a:spcBef>
                        <a:spcAft>
                          <a:spcPts val="0"/>
                        </a:spcAft>
                      </a:pPr>
                      <a:r>
                        <a:rPr lang="fr-FR" sz="1400" dirty="0">
                          <a:solidFill>
                            <a:srgbClr val="000000"/>
                          </a:solidFill>
                          <a:effectLst/>
                          <a:latin typeface="+mj-lt"/>
                        </a:rPr>
                        <a:t>D.7</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kern="1200" dirty="0">
                          <a:solidFill>
                            <a:schemeClr val="tx1"/>
                          </a:solidFill>
                          <a:effectLst/>
                          <a:latin typeface="+mn-lt"/>
                          <a:ea typeface="+mn-ea"/>
                          <a:cs typeface="+mn-cs"/>
                        </a:rPr>
                        <a:t>Studies of the transients and self-consistent back-reaction of the phase-space transport on fusion power and burn control using reduced-model framework.</a:t>
                      </a:r>
                    </a:p>
                    <a:p>
                      <a:endParaRPr lang="en-US" sz="1400" kern="1200" dirty="0">
                        <a:solidFill>
                          <a:schemeClr val="tx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i="0" kern="1200" dirty="0">
                          <a:solidFill>
                            <a:schemeClr val="accent6">
                              <a:lumMod val="75000"/>
                            </a:schemeClr>
                          </a:solidFill>
                          <a:effectLst/>
                          <a:latin typeface="+mn-lt"/>
                          <a:ea typeface="+mn-ea"/>
                          <a:cs typeface="+mn-cs"/>
                        </a:rPr>
                        <a:t>Reduced scope : </a:t>
                      </a:r>
                      <a:r>
                        <a:rPr lang="en-US" sz="1400" b="1" kern="1200" dirty="0">
                          <a:solidFill>
                            <a:schemeClr val="accent6">
                              <a:lumMod val="75000"/>
                            </a:schemeClr>
                          </a:solidFill>
                          <a:effectLst/>
                          <a:latin typeface="+mn-lt"/>
                          <a:ea typeface="+mn-ea"/>
                          <a:cs typeface="+mn-cs"/>
                        </a:rPr>
                        <a:t>studies of burn control and power deposition in fusion plasmas will not been carried out to a full extent if the resources are reduced (ATEP, LIGKA/HAGIS)</a:t>
                      </a:r>
                      <a:endParaRPr lang="en-US" sz="1400" b="1" dirty="0">
                        <a:solidFill>
                          <a:schemeClr val="accent6">
                            <a:lumMod val="75000"/>
                          </a:schemeClr>
                        </a:solidFill>
                        <a:effectLs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r>
                        <a:rPr lang="fr-FR" sz="1400" b="1" kern="1200" dirty="0">
                          <a:solidFill>
                            <a:schemeClr val="tx1"/>
                          </a:solidFill>
                          <a:effectLst/>
                          <a:latin typeface="+mn-lt"/>
                          <a:ea typeface="+mn-ea"/>
                          <a:cs typeface="+mn-cs"/>
                        </a:rPr>
                        <a:t>7</a:t>
                      </a:r>
                      <a:endParaRPr lang="fr-FR" sz="1400"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3340306807"/>
                  </a:ext>
                </a:extLst>
              </a:tr>
            </a:tbl>
          </a:graphicData>
        </a:graphic>
      </p:graphicFrame>
    </p:spTree>
    <p:extLst>
      <p:ext uri="{BB962C8B-B14F-4D97-AF65-F5344CB8AC3E}">
        <p14:creationId xmlns:p14="http://schemas.microsoft.com/office/powerpoint/2010/main" val="417205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9432F1-98A1-4586-AC69-E1CA31A0F67C}"/>
              </a:ext>
            </a:extLst>
          </p:cNvPr>
          <p:cNvSpPr>
            <a:spLocks noGrp="1"/>
          </p:cNvSpPr>
          <p:nvPr>
            <p:ph type="title"/>
          </p:nvPr>
        </p:nvSpPr>
        <p:spPr>
          <a:xfrm>
            <a:off x="825624" y="202348"/>
            <a:ext cx="11209060" cy="456413"/>
          </a:xfrm>
        </p:spPr>
        <p:txBody>
          <a:bodyPr/>
          <a:lstStyle/>
          <a:p>
            <a:pPr>
              <a:lnSpc>
                <a:spcPts val="3000"/>
              </a:lnSpc>
            </a:pPr>
            <a:r>
              <a:rPr lang="en-US" dirty="0"/>
              <a:t>TSVV-H Reliable Prediction of Plasma Performance and Operational Limits in Tokamaks: 2027 Impacted Deliverables  </a:t>
            </a:r>
          </a:p>
        </p:txBody>
      </p:sp>
      <p:sp>
        <p:nvSpPr>
          <p:cNvPr id="4" name="Espace réservé du pied de page 3">
            <a:extLst>
              <a:ext uri="{FF2B5EF4-FFF2-40B4-BE49-F238E27FC236}">
                <a16:creationId xmlns:a16="http://schemas.microsoft.com/office/drawing/2014/main" id="{3AC615F9-7B29-4BB0-B338-F634ACAF9B09}"/>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987B792B-B495-4B2A-B322-D1549E709B49}"/>
              </a:ext>
            </a:extLst>
          </p:cNvPr>
          <p:cNvSpPr>
            <a:spLocks noGrp="1"/>
          </p:cNvSpPr>
          <p:nvPr>
            <p:ph type="sldNum" sz="quarter" idx="12"/>
          </p:nvPr>
        </p:nvSpPr>
        <p:spPr/>
        <p:txBody>
          <a:bodyPr/>
          <a:lstStyle/>
          <a:p>
            <a:fld id="{6A6D9FA1-99C7-4910-8E32-B85D378B0060}" type="slidenum">
              <a:rPr lang="en-GB" smtClean="0">
                <a:solidFill>
                  <a:prstClr val="white"/>
                </a:solidFill>
              </a:rPr>
              <a:pPr/>
              <a:t>19</a:t>
            </a:fld>
            <a:endParaRPr lang="en-GB">
              <a:solidFill>
                <a:prstClr val="white"/>
              </a:solidFill>
            </a:endParaRPr>
          </a:p>
        </p:txBody>
      </p:sp>
      <p:graphicFrame>
        <p:nvGraphicFramePr>
          <p:cNvPr id="6" name="Tableau 5">
            <a:extLst>
              <a:ext uri="{FF2B5EF4-FFF2-40B4-BE49-F238E27FC236}">
                <a16:creationId xmlns:a16="http://schemas.microsoft.com/office/drawing/2014/main" id="{8BDBBC1C-61D8-4605-9904-E2A38E480116}"/>
              </a:ext>
            </a:extLst>
          </p:cNvPr>
          <p:cNvGraphicFramePr>
            <a:graphicFrameLocks noGrp="1"/>
          </p:cNvGraphicFramePr>
          <p:nvPr>
            <p:extLst>
              <p:ext uri="{D42A27DB-BD31-4B8C-83A1-F6EECF244321}">
                <p14:modId xmlns:p14="http://schemas.microsoft.com/office/powerpoint/2010/main" val="560529066"/>
              </p:ext>
            </p:extLst>
          </p:nvPr>
        </p:nvGraphicFramePr>
        <p:xfrm>
          <a:off x="91440" y="741155"/>
          <a:ext cx="12100561" cy="5125466"/>
        </p:xfrm>
        <a:graphic>
          <a:graphicData uri="http://schemas.openxmlformats.org/drawingml/2006/table">
            <a:tbl>
              <a:tblPr/>
              <a:tblGrid>
                <a:gridCol w="512064">
                  <a:extLst>
                    <a:ext uri="{9D8B030D-6E8A-4147-A177-3AD203B41FA5}">
                      <a16:colId xmlns:a16="http://schemas.microsoft.com/office/drawing/2014/main" val="908118267"/>
                    </a:ext>
                  </a:extLst>
                </a:gridCol>
                <a:gridCol w="11018520">
                  <a:extLst>
                    <a:ext uri="{9D8B030D-6E8A-4147-A177-3AD203B41FA5}">
                      <a16:colId xmlns:a16="http://schemas.microsoft.com/office/drawing/2014/main" val="3239108717"/>
                    </a:ext>
                  </a:extLst>
                </a:gridCol>
                <a:gridCol w="569977">
                  <a:extLst>
                    <a:ext uri="{9D8B030D-6E8A-4147-A177-3AD203B41FA5}">
                      <a16:colId xmlns:a16="http://schemas.microsoft.com/office/drawing/2014/main" val="2401766353"/>
                    </a:ext>
                  </a:extLst>
                </a:gridCol>
              </a:tblGrid>
              <a:tr h="151644">
                <a:tc>
                  <a:txBody>
                    <a:bodyPr/>
                    <a:lstStyle/>
                    <a:p>
                      <a:pPr>
                        <a:lnSpc>
                          <a:spcPct val="107000"/>
                        </a:lnSpc>
                        <a:spcBef>
                          <a:spcPts val="0"/>
                        </a:spcBef>
                        <a:spcAft>
                          <a:spcPts val="0"/>
                        </a:spcAft>
                      </a:pPr>
                      <a:r>
                        <a:rPr lang="fr-FR" sz="1400" b="1" dirty="0">
                          <a:solidFill>
                            <a:srgbClr val="FFFFFF"/>
                          </a:solidFill>
                          <a:effectLst/>
                          <a:latin typeface="+mn-lt"/>
                        </a:rPr>
                        <a:t>Label</a:t>
                      </a:r>
                      <a:endParaRPr lang="fr-FR" sz="1400"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rgbClr val="FFFFFF"/>
                          </a:solidFill>
                          <a:effectLst/>
                          <a:latin typeface="+mn-lt"/>
                        </a:rPr>
                        <a:t>Description</a:t>
                      </a:r>
                      <a:endParaRPr lang="fr-FR" sz="1400" dirty="0">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chemeClr val="bg1"/>
                          </a:solidFill>
                          <a:effectLst/>
                          <a:latin typeface="+mn-lt"/>
                        </a:rPr>
                        <a:t>Topics</a:t>
                      </a:r>
                      <a:endParaRPr lang="fr-FR" sz="1400" dirty="0">
                        <a:solidFill>
                          <a:schemeClr val="bg1"/>
                        </a:solidFill>
                        <a:effectLst/>
                        <a:latin typeface="+mn-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extLst>
                  <a:ext uri="{0D108BD9-81ED-4DB2-BD59-A6C34878D82A}">
                    <a16:rowId xmlns:a16="http://schemas.microsoft.com/office/drawing/2014/main" val="717004885"/>
                  </a:ext>
                </a:extLst>
              </a:tr>
              <a:tr h="373292">
                <a:tc>
                  <a:txBody>
                    <a:bodyPr/>
                    <a:lstStyle/>
                    <a:p>
                      <a:pPr>
                        <a:spcBef>
                          <a:spcPts val="0"/>
                        </a:spcBef>
                        <a:spcAft>
                          <a:spcPts val="0"/>
                        </a:spcAft>
                      </a:pPr>
                      <a:r>
                        <a:rPr lang="fr-FR" sz="1400" b="1" kern="1200" dirty="0">
                          <a:solidFill>
                            <a:schemeClr val="tx1"/>
                          </a:solidFill>
                          <a:effectLst/>
                          <a:latin typeface="+mn-lt"/>
                          <a:ea typeface="+mn-ea"/>
                          <a:cs typeface="+mn-cs"/>
                        </a:rPr>
                        <a:t>WP1-2</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1" u="none" strike="noStrike" kern="1200" baseline="0" dirty="0">
                          <a:solidFill>
                            <a:schemeClr val="tx1"/>
                          </a:solidFill>
                          <a:latin typeface="+mn-lt"/>
                          <a:ea typeface="+mn-ea"/>
                          <a:cs typeface="+mn-cs"/>
                        </a:rPr>
                        <a:t>WP1 Integrating Modelling Workflow orchestration and module coupling framework </a:t>
                      </a:r>
                      <a:r>
                        <a:rPr lang="en-US" sz="1400" b="0" i="0" u="none" strike="noStrike" kern="1200" baseline="0" dirty="0">
                          <a:solidFill>
                            <a:schemeClr val="tx1"/>
                          </a:solidFill>
                          <a:latin typeface="+mn-lt"/>
                          <a:ea typeface="+mn-ea"/>
                          <a:cs typeface="+mn-cs"/>
                        </a:rPr>
                        <a:t>- </a:t>
                      </a:r>
                      <a:r>
                        <a:rPr lang="en-US" sz="1400" b="0" dirty="0">
                          <a:solidFill>
                            <a:srgbClr val="000000"/>
                          </a:solidFill>
                          <a:effectLst/>
                          <a:latin typeface="+mn-lt"/>
                        </a:rPr>
                        <a:t>Integrate new </a:t>
                      </a:r>
                      <a:r>
                        <a:rPr lang="en-US" sz="1400" b="0" dirty="0" err="1">
                          <a:solidFill>
                            <a:srgbClr val="000000"/>
                          </a:solidFill>
                          <a:effectLst/>
                          <a:latin typeface="+mn-lt"/>
                        </a:rPr>
                        <a:t>IMASsified</a:t>
                      </a:r>
                      <a:r>
                        <a:rPr lang="en-US" sz="1400" b="0" dirty="0">
                          <a:solidFill>
                            <a:srgbClr val="000000"/>
                          </a:solidFill>
                          <a:effectLst/>
                          <a:latin typeface="+mn-lt"/>
                        </a:rPr>
                        <a:t> workflows within HFPS </a:t>
                      </a:r>
                    </a:p>
                    <a:p>
                      <a:r>
                        <a:rPr lang="en-US" sz="1400" b="1" i="0" kern="1200" dirty="0">
                          <a:solidFill>
                            <a:schemeClr val="accent6">
                              <a:lumMod val="75000"/>
                            </a:schemeClr>
                          </a:solidFill>
                          <a:effectLst/>
                          <a:latin typeface="+mn-lt"/>
                          <a:ea typeface="+mn-ea"/>
                          <a:cs typeface="+mn-cs"/>
                        </a:rPr>
                        <a:t>Reduced scope:  </a:t>
                      </a:r>
                      <a:r>
                        <a:rPr lang="fr-FR" sz="1400" b="1" kern="1200" dirty="0">
                          <a:solidFill>
                            <a:schemeClr val="accent6">
                              <a:lumMod val="75000"/>
                            </a:schemeClr>
                          </a:solidFill>
                          <a:effectLst/>
                          <a:latin typeface="+mn-lt"/>
                          <a:ea typeface="+mn-ea"/>
                          <a:cs typeface="+mn-cs"/>
                        </a:rPr>
                        <a:t>It </a:t>
                      </a:r>
                      <a:r>
                        <a:rPr lang="fr-FR" sz="1400" b="1" kern="1200" dirty="0" err="1">
                          <a:solidFill>
                            <a:schemeClr val="accent6">
                              <a:lumMod val="75000"/>
                            </a:schemeClr>
                          </a:solidFill>
                          <a:effectLst/>
                          <a:latin typeface="+mn-lt"/>
                          <a:ea typeface="+mn-ea"/>
                          <a:cs typeface="+mn-cs"/>
                        </a:rPr>
                        <a:t>would</a:t>
                      </a:r>
                      <a:r>
                        <a:rPr lang="fr-FR" sz="1400" b="1" kern="1200" dirty="0">
                          <a:solidFill>
                            <a:schemeClr val="accent6">
                              <a:lumMod val="75000"/>
                            </a:schemeClr>
                          </a:solidFill>
                          <a:effectLst/>
                          <a:latin typeface="+mn-lt"/>
                          <a:ea typeface="+mn-ea"/>
                          <a:cs typeface="+mn-cs"/>
                        </a:rPr>
                        <a:t> not </a:t>
                      </a:r>
                      <a:r>
                        <a:rPr lang="fr-FR" sz="1400" b="1" kern="1200" dirty="0" err="1">
                          <a:solidFill>
                            <a:schemeClr val="accent6">
                              <a:lumMod val="75000"/>
                            </a:schemeClr>
                          </a:solidFill>
                          <a:effectLst/>
                          <a:latin typeface="+mn-lt"/>
                          <a:ea typeface="+mn-ea"/>
                          <a:cs typeface="+mn-cs"/>
                        </a:rPr>
                        <a:t>allow</a:t>
                      </a:r>
                      <a:r>
                        <a:rPr lang="fr-FR" sz="1400" b="1" kern="1200" dirty="0">
                          <a:solidFill>
                            <a:schemeClr val="accent6">
                              <a:lumMod val="75000"/>
                            </a:schemeClr>
                          </a:solidFill>
                          <a:effectLst/>
                          <a:latin typeface="+mn-lt"/>
                          <a:ea typeface="+mn-ea"/>
                          <a:cs typeface="+mn-cs"/>
                        </a:rPr>
                        <a:t> for the </a:t>
                      </a:r>
                      <a:r>
                        <a:rPr lang="fr-FR" sz="1400" b="1" kern="1200" dirty="0" err="1">
                          <a:solidFill>
                            <a:schemeClr val="accent6">
                              <a:lumMod val="75000"/>
                            </a:schemeClr>
                          </a:solidFill>
                          <a:effectLst/>
                          <a:latin typeface="+mn-lt"/>
                          <a:ea typeface="+mn-ea"/>
                          <a:cs typeface="+mn-cs"/>
                        </a:rPr>
                        <a:t>integration</a:t>
                      </a:r>
                      <a:r>
                        <a:rPr lang="fr-FR" sz="1400" b="1" kern="1200" dirty="0">
                          <a:solidFill>
                            <a:schemeClr val="accent6">
                              <a:lumMod val="75000"/>
                            </a:schemeClr>
                          </a:solidFill>
                          <a:effectLst/>
                          <a:latin typeface="+mn-lt"/>
                          <a:ea typeface="+mn-ea"/>
                          <a:cs typeface="+mn-cs"/>
                        </a:rPr>
                        <a:t> and test of all </a:t>
                      </a:r>
                      <a:r>
                        <a:rPr lang="fr-FR" sz="1400" b="1" kern="1200" dirty="0" err="1">
                          <a:solidFill>
                            <a:schemeClr val="accent6">
                              <a:lumMod val="75000"/>
                            </a:schemeClr>
                          </a:solidFill>
                          <a:effectLst/>
                          <a:latin typeface="+mn-lt"/>
                          <a:ea typeface="+mn-ea"/>
                          <a:cs typeface="+mn-cs"/>
                        </a:rPr>
                        <a:t>target</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reduced</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models</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based</a:t>
                      </a:r>
                      <a:r>
                        <a:rPr lang="fr-FR" sz="1400" b="1" kern="1200" dirty="0">
                          <a:solidFill>
                            <a:schemeClr val="accent6">
                              <a:lumMod val="75000"/>
                            </a:schemeClr>
                          </a:solidFill>
                          <a:effectLst/>
                          <a:latin typeface="+mn-lt"/>
                          <a:ea typeface="+mn-ea"/>
                          <a:cs typeface="+mn-cs"/>
                        </a:rPr>
                        <a:t> on NN in HFPS . </a:t>
                      </a:r>
                    </a:p>
                    <a:p>
                      <a:r>
                        <a:rPr lang="fr-FR" sz="1400" b="1" kern="1200" dirty="0" err="1">
                          <a:solidFill>
                            <a:schemeClr val="accent6">
                              <a:lumMod val="75000"/>
                            </a:schemeClr>
                          </a:solidFill>
                          <a:effectLst/>
                          <a:latin typeface="+mn-lt"/>
                          <a:ea typeface="+mn-ea"/>
                          <a:cs typeface="+mn-cs"/>
                        </a:rPr>
                        <a:t>Testing</a:t>
                      </a:r>
                      <a:r>
                        <a:rPr lang="fr-FR" sz="1400" b="1" kern="1200" dirty="0">
                          <a:solidFill>
                            <a:schemeClr val="accent6">
                              <a:lumMod val="75000"/>
                            </a:schemeClr>
                          </a:solidFill>
                          <a:effectLst/>
                          <a:latin typeface="+mn-lt"/>
                          <a:ea typeface="+mn-ea"/>
                          <a:cs typeface="+mn-cs"/>
                        </a:rPr>
                        <a:t> of SOLPSNN, EDGE2DNN and MISHKANN </a:t>
                      </a:r>
                      <a:r>
                        <a:rPr lang="fr-FR" sz="1400" b="1" kern="1200" dirty="0" err="1">
                          <a:solidFill>
                            <a:schemeClr val="accent6">
                              <a:lumMod val="75000"/>
                            </a:schemeClr>
                          </a:solidFill>
                          <a:effectLst/>
                          <a:latin typeface="+mn-lt"/>
                          <a:ea typeface="+mn-ea"/>
                          <a:cs typeface="+mn-cs"/>
                        </a:rPr>
                        <a:t>might</a:t>
                      </a:r>
                      <a:r>
                        <a:rPr lang="fr-FR" sz="1400" b="1" kern="1200" dirty="0">
                          <a:solidFill>
                            <a:schemeClr val="accent6">
                              <a:lumMod val="75000"/>
                            </a:schemeClr>
                          </a:solidFill>
                          <a:effectLst/>
                          <a:latin typeface="+mn-lt"/>
                          <a:ea typeface="+mn-ea"/>
                          <a:cs typeface="+mn-cs"/>
                        </a:rPr>
                        <a:t> have to </a:t>
                      </a:r>
                      <a:r>
                        <a:rPr lang="fr-FR" sz="1400" b="1" kern="1200" dirty="0" err="1">
                          <a:solidFill>
                            <a:schemeClr val="accent6">
                              <a:lumMod val="75000"/>
                            </a:schemeClr>
                          </a:solidFill>
                          <a:effectLst/>
                          <a:latin typeface="+mn-lt"/>
                          <a:ea typeface="+mn-ea"/>
                          <a:cs typeface="+mn-cs"/>
                        </a:rPr>
                        <a:t>be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reduced</a:t>
                      </a:r>
                      <a:r>
                        <a:rPr lang="fr-FR" sz="1400" b="1" kern="1200" dirty="0">
                          <a:solidFill>
                            <a:schemeClr val="accent6">
                              <a:lumMod val="75000"/>
                            </a:schemeClr>
                          </a:solidFill>
                          <a:effectLst/>
                          <a:latin typeface="+mn-lt"/>
                          <a:ea typeface="+mn-ea"/>
                          <a:cs typeface="+mn-cs"/>
                        </a:rPr>
                        <a:t> to a single case. </a:t>
                      </a:r>
                      <a:r>
                        <a:rPr lang="fr-FR" sz="1400" b="1" kern="1200" dirty="0" err="1">
                          <a:solidFill>
                            <a:schemeClr val="accent6">
                              <a:lumMod val="75000"/>
                            </a:schemeClr>
                          </a:solidFill>
                          <a:effectLst/>
                          <a:latin typeface="+mn-lt"/>
                          <a:ea typeface="+mn-ea"/>
                          <a:cs typeface="+mn-cs"/>
                        </a:rPr>
                        <a:t>Without</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sufficient</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testing</a:t>
                      </a:r>
                      <a:r>
                        <a:rPr lang="fr-FR" sz="1400" b="1" kern="1200" dirty="0">
                          <a:solidFill>
                            <a:schemeClr val="accent6">
                              <a:lumMod val="75000"/>
                            </a:schemeClr>
                          </a:solidFill>
                          <a:effectLst/>
                          <a:latin typeface="+mn-lt"/>
                          <a:ea typeface="+mn-ea"/>
                          <a:cs typeface="+mn-cs"/>
                        </a:rPr>
                        <a:t>, no </a:t>
                      </a:r>
                      <a:r>
                        <a:rPr lang="fr-FR" sz="1400" b="1" kern="1200" dirty="0" err="1">
                          <a:solidFill>
                            <a:schemeClr val="accent6">
                              <a:lumMod val="75000"/>
                            </a:schemeClr>
                          </a:solidFill>
                          <a:effectLst/>
                          <a:latin typeface="+mn-lt"/>
                          <a:ea typeface="+mn-ea"/>
                          <a:cs typeface="+mn-cs"/>
                        </a:rPr>
                        <a:t>meaningful</a:t>
                      </a:r>
                      <a:r>
                        <a:rPr lang="fr-FR" sz="1400" b="1" kern="1200" dirty="0">
                          <a:solidFill>
                            <a:schemeClr val="accent6">
                              <a:lumMod val="75000"/>
                            </a:schemeClr>
                          </a:solidFill>
                          <a:effectLst/>
                          <a:latin typeface="+mn-lt"/>
                          <a:ea typeface="+mn-ea"/>
                          <a:cs typeface="+mn-cs"/>
                        </a:rPr>
                        <a:t> support for fast and </a:t>
                      </a:r>
                      <a:r>
                        <a:rPr lang="fr-FR" sz="1400" b="1" kern="1200" dirty="0" err="1">
                          <a:solidFill>
                            <a:schemeClr val="accent6">
                              <a:lumMod val="75000"/>
                            </a:schemeClr>
                          </a:solidFill>
                          <a:effectLst/>
                          <a:latin typeface="+mn-lt"/>
                          <a:ea typeface="+mn-ea"/>
                          <a:cs typeface="+mn-cs"/>
                        </a:rPr>
                        <a:t>accurate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Core</a:t>
                      </a:r>
                      <a:r>
                        <a:rPr lang="fr-FR" sz="1400" b="1" kern="1200" dirty="0">
                          <a:solidFill>
                            <a:schemeClr val="accent6">
                              <a:lumMod val="75000"/>
                            </a:schemeClr>
                          </a:solidFill>
                          <a:effectLst/>
                          <a:latin typeface="+mn-lt"/>
                          <a:ea typeface="+mn-ea"/>
                          <a:cs typeface="+mn-cs"/>
                        </a:rPr>
                        <a:t>-Edge </a:t>
                      </a:r>
                      <a:r>
                        <a:rPr lang="fr-FR" sz="1400" b="1" kern="1200" dirty="0" err="1">
                          <a:solidFill>
                            <a:schemeClr val="accent6">
                              <a:lumMod val="75000"/>
                            </a:schemeClr>
                          </a:solidFill>
                          <a:effectLst/>
                          <a:latin typeface="+mn-lt"/>
                          <a:ea typeface="+mn-ea"/>
                          <a:cs typeface="+mn-cs"/>
                        </a:rPr>
                        <a:t>integrated</a:t>
                      </a:r>
                      <a:r>
                        <a:rPr lang="fr-FR" sz="1400" b="1" kern="1200" dirty="0">
                          <a:solidFill>
                            <a:schemeClr val="accent6">
                              <a:lumMod val="75000"/>
                            </a:schemeClr>
                          </a:solidFill>
                          <a:effectLst/>
                          <a:latin typeface="+mn-lt"/>
                          <a:ea typeface="+mn-ea"/>
                          <a:cs typeface="+mn-cs"/>
                        </a:rPr>
                        <a:t> simulations </a:t>
                      </a:r>
                      <a:r>
                        <a:rPr lang="fr-FR" sz="1400" b="1" kern="1200" dirty="0" err="1">
                          <a:solidFill>
                            <a:schemeClr val="accent6">
                              <a:lumMod val="75000"/>
                            </a:schemeClr>
                          </a:solidFill>
                          <a:effectLst/>
                          <a:latin typeface="+mn-lt"/>
                          <a:ea typeface="+mn-ea"/>
                          <a:cs typeface="+mn-cs"/>
                        </a:rPr>
                        <a:t>will</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be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available</a:t>
                      </a:r>
                      <a:r>
                        <a:rPr lang="fr-FR" sz="1400" b="1" kern="1200" dirty="0">
                          <a:solidFill>
                            <a:schemeClr val="accent6">
                              <a:lumMod val="75000"/>
                            </a:schemeClr>
                          </a:solidFill>
                          <a:effectLst/>
                          <a:latin typeface="+mn-lt"/>
                          <a:ea typeface="+mn-ea"/>
                          <a:cs typeface="+mn-cs"/>
                        </a:rPr>
                        <a:t> for the </a:t>
                      </a:r>
                      <a:r>
                        <a:rPr lang="fr-FR" sz="1400" b="1" kern="1200" dirty="0" err="1">
                          <a:solidFill>
                            <a:schemeClr val="accent6">
                              <a:lumMod val="75000"/>
                            </a:schemeClr>
                          </a:solidFill>
                          <a:effectLst/>
                          <a:latin typeface="+mn-lt"/>
                          <a:ea typeface="+mn-ea"/>
                          <a:cs typeface="+mn-cs"/>
                        </a:rPr>
                        <a:t>other</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work</a:t>
                      </a:r>
                      <a:r>
                        <a:rPr lang="fr-FR" sz="1400" b="1" kern="1200" dirty="0">
                          <a:solidFill>
                            <a:schemeClr val="accent6">
                              <a:lumMod val="75000"/>
                            </a:schemeClr>
                          </a:solidFill>
                          <a:effectLst/>
                          <a:latin typeface="+mn-lt"/>
                          <a:ea typeface="+mn-ea"/>
                          <a:cs typeface="+mn-cs"/>
                        </a:rPr>
                        <a:t>-packages. This </a:t>
                      </a:r>
                      <a:r>
                        <a:rPr lang="fr-FR" sz="1400" b="1" kern="1200" dirty="0" err="1">
                          <a:solidFill>
                            <a:schemeClr val="accent6">
                              <a:lumMod val="75000"/>
                            </a:schemeClr>
                          </a:solidFill>
                          <a:effectLst/>
                          <a:latin typeface="+mn-lt"/>
                          <a:ea typeface="+mn-ea"/>
                          <a:cs typeface="+mn-cs"/>
                        </a:rPr>
                        <a:t>will</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also</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reduce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our</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potential</a:t>
                      </a:r>
                      <a:r>
                        <a:rPr lang="fr-FR" sz="1400" b="1" kern="1200" dirty="0">
                          <a:solidFill>
                            <a:schemeClr val="accent6">
                              <a:lumMod val="75000"/>
                            </a:schemeClr>
                          </a:solidFill>
                          <a:effectLst/>
                          <a:latin typeface="+mn-lt"/>
                          <a:ea typeface="+mn-ea"/>
                          <a:cs typeface="+mn-cs"/>
                        </a:rPr>
                        <a:t> to </a:t>
                      </a:r>
                      <a:r>
                        <a:rPr lang="fr-FR" sz="1400" b="1" kern="1200" dirty="0" err="1">
                          <a:solidFill>
                            <a:schemeClr val="accent6">
                              <a:lumMod val="75000"/>
                            </a:schemeClr>
                          </a:solidFill>
                          <a:effectLst/>
                          <a:latin typeface="+mn-lt"/>
                          <a:ea typeface="+mn-ea"/>
                          <a:cs typeface="+mn-cs"/>
                        </a:rPr>
                        <a:t>collaborate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with</a:t>
                      </a:r>
                      <a:r>
                        <a:rPr lang="fr-FR" sz="1400" b="1" kern="1200" dirty="0">
                          <a:solidFill>
                            <a:schemeClr val="accent6">
                              <a:lumMod val="75000"/>
                            </a:schemeClr>
                          </a:solidFill>
                          <a:effectLst/>
                          <a:latin typeface="+mn-lt"/>
                          <a:ea typeface="+mn-ea"/>
                          <a:cs typeface="+mn-cs"/>
                        </a:rPr>
                        <a:t> WPTE, for </a:t>
                      </a:r>
                      <a:r>
                        <a:rPr lang="fr-FR" sz="1400" b="1" kern="1200" dirty="0" err="1">
                          <a:solidFill>
                            <a:schemeClr val="accent6">
                              <a:lumMod val="75000"/>
                            </a:schemeClr>
                          </a:solidFill>
                          <a:effectLst/>
                          <a:latin typeface="+mn-lt"/>
                          <a:ea typeface="+mn-ea"/>
                          <a:cs typeface="+mn-cs"/>
                        </a:rPr>
                        <a:t>example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with</a:t>
                      </a:r>
                      <a:r>
                        <a:rPr lang="fr-FR" sz="1400" b="1" kern="1200" dirty="0">
                          <a:solidFill>
                            <a:schemeClr val="accent6">
                              <a:lumMod val="75000"/>
                            </a:schemeClr>
                          </a:solidFill>
                          <a:effectLst/>
                          <a:latin typeface="+mn-lt"/>
                          <a:ea typeface="+mn-ea"/>
                          <a:cs typeface="+mn-cs"/>
                        </a:rPr>
                        <a:t> RT-01 on </a:t>
                      </a:r>
                      <a:r>
                        <a:rPr lang="fr-FR" sz="1400" b="1" kern="1200" dirty="0" err="1">
                          <a:solidFill>
                            <a:schemeClr val="accent6">
                              <a:lumMod val="75000"/>
                            </a:schemeClr>
                          </a:solidFill>
                          <a:effectLst/>
                          <a:latin typeface="+mn-lt"/>
                          <a:ea typeface="+mn-ea"/>
                          <a:cs typeface="+mn-cs"/>
                        </a:rPr>
                        <a:t>Neon</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seeded</a:t>
                      </a:r>
                      <a:r>
                        <a:rPr lang="fr-FR" sz="1400" b="1" kern="1200" dirty="0">
                          <a:solidFill>
                            <a:schemeClr val="accent6">
                              <a:lumMod val="75000"/>
                            </a:schemeClr>
                          </a:solidFill>
                          <a:effectLst/>
                          <a:latin typeface="+mn-lt"/>
                          <a:ea typeface="+mn-ea"/>
                          <a:cs typeface="+mn-cs"/>
                        </a:rPr>
                        <a:t> scenarios</a:t>
                      </a:r>
                      <a:endParaRPr lang="en-US" sz="1400" b="1" i="0" dirty="0">
                        <a:solidFill>
                          <a:schemeClr val="accent6">
                            <a:lumMod val="75000"/>
                          </a:schemeClr>
                        </a:solidFill>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spcBef>
                          <a:spcPts val="0"/>
                        </a:spcBef>
                        <a:spcAft>
                          <a:spcPts val="0"/>
                        </a:spcAft>
                      </a:pPr>
                      <a:r>
                        <a:rPr lang="fr-FR" sz="1400" b="1" dirty="0">
                          <a:solidFill>
                            <a:srgbClr val="000000"/>
                          </a:solidFill>
                          <a:effectLst/>
                          <a:latin typeface="+mn-lt"/>
                        </a:rPr>
                        <a:t>1, 3, 5, 7, 8 </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1335777846"/>
                  </a:ext>
                </a:extLst>
              </a:tr>
              <a:tr h="123194">
                <a:tc>
                  <a:txBody>
                    <a:bodyPr/>
                    <a:lstStyle/>
                    <a:p>
                      <a:pPr>
                        <a:spcBef>
                          <a:spcPts val="0"/>
                        </a:spcBef>
                        <a:spcAft>
                          <a:spcPts val="0"/>
                        </a:spcAft>
                      </a:pPr>
                      <a:r>
                        <a:rPr lang="fr-FR" sz="1400" b="1" kern="1200" dirty="0">
                          <a:solidFill>
                            <a:schemeClr val="tx1"/>
                          </a:solidFill>
                          <a:effectLst/>
                          <a:latin typeface="+mn-lt"/>
                          <a:ea typeface="+mn-ea"/>
                          <a:cs typeface="+mn-cs"/>
                        </a:rPr>
                        <a:t>WP2.1</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1" u="none" strike="noStrike" kern="1200" baseline="0" dirty="0">
                          <a:solidFill>
                            <a:schemeClr val="tx1"/>
                          </a:solidFill>
                          <a:latin typeface="+mn-lt"/>
                          <a:ea typeface="+mn-ea"/>
                          <a:cs typeface="+mn-cs"/>
                        </a:rPr>
                        <a:t>WP2 key physics modules validation</a:t>
                      </a:r>
                      <a:r>
                        <a:rPr lang="en-US" sz="1400" b="0" i="0" u="none" strike="noStrike" kern="1200" baseline="0" dirty="0">
                          <a:solidFill>
                            <a:schemeClr val="tx1"/>
                          </a:solidFill>
                          <a:latin typeface="+mn-lt"/>
                          <a:ea typeface="+mn-ea"/>
                          <a:cs typeface="+mn-cs"/>
                        </a:rPr>
                        <a:t>- </a:t>
                      </a:r>
                      <a:r>
                        <a:rPr lang="en-US" sz="1400" b="0" i="1" u="none" strike="noStrike" kern="1200" baseline="0" dirty="0">
                          <a:solidFill>
                            <a:schemeClr val="tx1"/>
                          </a:solidFill>
                          <a:latin typeface="+mn-lt"/>
                          <a:ea typeface="+mn-ea"/>
                          <a:cs typeface="+mn-cs"/>
                        </a:rPr>
                        <a:t>High beta and energetic particle impact on transport </a:t>
                      </a:r>
                      <a:r>
                        <a:rPr lang="en-US" sz="1400" b="0" i="0" u="none" strike="noStrike" kern="1200" baseline="0" dirty="0">
                          <a:solidFill>
                            <a:schemeClr val="tx1"/>
                          </a:solidFill>
                          <a:latin typeface="+mn-lt"/>
                          <a:ea typeface="+mn-ea"/>
                          <a:cs typeface="+mn-cs"/>
                        </a:rPr>
                        <a:t>	</a:t>
                      </a:r>
                    </a:p>
                    <a:p>
                      <a:r>
                        <a:rPr lang="en-US" sz="1400" b="1" i="0" kern="1200" dirty="0">
                          <a:solidFill>
                            <a:schemeClr val="accent6">
                              <a:lumMod val="75000"/>
                            </a:schemeClr>
                          </a:solidFill>
                          <a:effectLst/>
                          <a:latin typeface="+mn-lt"/>
                          <a:ea typeface="+mn-ea"/>
                          <a:cs typeface="+mn-cs"/>
                        </a:rPr>
                        <a:t>Reduced scope: </a:t>
                      </a:r>
                      <a:r>
                        <a:rPr lang="fr-FR" sz="1400" b="1" kern="1200" dirty="0">
                          <a:solidFill>
                            <a:schemeClr val="accent6">
                              <a:lumMod val="75000"/>
                            </a:schemeClr>
                          </a:solidFill>
                          <a:effectLst/>
                          <a:latin typeface="+mn-lt"/>
                          <a:ea typeface="+mn-ea"/>
                          <a:cs typeface="+mn-cs"/>
                        </a:rPr>
                        <a:t>ATEP </a:t>
                      </a:r>
                      <a:r>
                        <a:rPr lang="fr-FR" sz="1400" b="1" kern="1200" dirty="0" err="1">
                          <a:solidFill>
                            <a:schemeClr val="accent6">
                              <a:lumMod val="75000"/>
                            </a:schemeClr>
                          </a:solidFill>
                          <a:effectLst/>
                          <a:latin typeface="+mn-lt"/>
                          <a:ea typeface="+mn-ea"/>
                          <a:cs typeface="+mn-cs"/>
                        </a:rPr>
                        <a:t>within</a:t>
                      </a:r>
                      <a:r>
                        <a:rPr lang="fr-FR" sz="1400" b="1" kern="1200" dirty="0">
                          <a:solidFill>
                            <a:schemeClr val="accent6">
                              <a:lumMod val="75000"/>
                            </a:schemeClr>
                          </a:solidFill>
                          <a:effectLst/>
                          <a:latin typeface="+mn-lt"/>
                          <a:ea typeface="+mn-ea"/>
                          <a:cs typeface="+mn-cs"/>
                        </a:rPr>
                        <a:t> HFPS </a:t>
                      </a:r>
                      <a:r>
                        <a:rPr lang="fr-FR" sz="1400" b="1" kern="1200" dirty="0" err="1">
                          <a:solidFill>
                            <a:schemeClr val="accent6">
                              <a:lumMod val="75000"/>
                            </a:schemeClr>
                          </a:solidFill>
                          <a:effectLst/>
                          <a:latin typeface="+mn-lt"/>
                          <a:ea typeface="+mn-ea"/>
                          <a:cs typeface="+mn-cs"/>
                        </a:rPr>
                        <a:t>will</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be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coupled</a:t>
                      </a:r>
                      <a:r>
                        <a:rPr lang="fr-FR" sz="1400" b="1" kern="1200" dirty="0">
                          <a:solidFill>
                            <a:schemeClr val="accent6">
                              <a:lumMod val="75000"/>
                            </a:schemeClr>
                          </a:solidFill>
                          <a:effectLst/>
                          <a:latin typeface="+mn-lt"/>
                          <a:ea typeface="+mn-ea"/>
                          <a:cs typeface="+mn-cs"/>
                        </a:rPr>
                        <a:t> and </a:t>
                      </a:r>
                      <a:r>
                        <a:rPr lang="fr-FR" sz="1400" b="1" kern="1200" dirty="0" err="1">
                          <a:solidFill>
                            <a:schemeClr val="accent6">
                              <a:lumMod val="75000"/>
                            </a:schemeClr>
                          </a:solidFill>
                          <a:effectLst/>
                          <a:latin typeface="+mn-lt"/>
                          <a:ea typeface="+mn-ea"/>
                          <a:cs typeface="+mn-cs"/>
                        </a:rPr>
                        <a:t>validated</a:t>
                      </a:r>
                      <a:r>
                        <a:rPr lang="fr-FR" sz="1400" b="1" kern="1200" dirty="0">
                          <a:solidFill>
                            <a:schemeClr val="accent6">
                              <a:lumMod val="75000"/>
                            </a:schemeClr>
                          </a:solidFill>
                          <a:effectLst/>
                          <a:latin typeface="+mn-lt"/>
                          <a:ea typeface="+mn-ea"/>
                          <a:cs typeface="+mn-cs"/>
                        </a:rPr>
                        <a:t>, but not </a:t>
                      </a:r>
                      <a:r>
                        <a:rPr lang="fr-FR" sz="1400" b="1" kern="1200" dirty="0" err="1">
                          <a:solidFill>
                            <a:schemeClr val="accent6">
                              <a:lumMod val="75000"/>
                            </a:schemeClr>
                          </a:solidFill>
                          <a:effectLst/>
                          <a:latin typeface="+mn-lt"/>
                          <a:ea typeface="+mn-ea"/>
                          <a:cs typeface="+mn-cs"/>
                        </a:rPr>
                        <a:t>used</a:t>
                      </a:r>
                      <a:r>
                        <a:rPr lang="fr-FR" sz="1400" b="1" kern="1200" dirty="0">
                          <a:solidFill>
                            <a:schemeClr val="accent6">
                              <a:lumMod val="75000"/>
                            </a:schemeClr>
                          </a:solidFill>
                          <a:effectLst/>
                          <a:latin typeface="+mn-lt"/>
                          <a:ea typeface="+mn-ea"/>
                          <a:cs typeface="+mn-cs"/>
                        </a:rPr>
                        <a:t> to </a:t>
                      </a:r>
                      <a:r>
                        <a:rPr lang="fr-FR" sz="1400" b="1" kern="1200" dirty="0" err="1">
                          <a:solidFill>
                            <a:schemeClr val="accent6">
                              <a:lumMod val="75000"/>
                            </a:schemeClr>
                          </a:solidFill>
                          <a:effectLst/>
                          <a:latin typeface="+mn-lt"/>
                          <a:ea typeface="+mn-ea"/>
                          <a:cs typeface="+mn-cs"/>
                        </a:rPr>
                        <a:t>extrapolate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towards</a:t>
                      </a:r>
                      <a:r>
                        <a:rPr lang="fr-FR" sz="1400" b="1" kern="1200" dirty="0">
                          <a:solidFill>
                            <a:schemeClr val="accent6">
                              <a:lumMod val="75000"/>
                            </a:schemeClr>
                          </a:solidFill>
                          <a:effectLst/>
                          <a:latin typeface="+mn-lt"/>
                          <a:ea typeface="+mn-ea"/>
                          <a:cs typeface="+mn-cs"/>
                        </a:rPr>
                        <a:t> JT-60SA and ITER. </a:t>
                      </a:r>
                      <a:r>
                        <a:rPr lang="fr-FR" sz="1400" b="1" kern="1200" dirty="0" err="1">
                          <a:solidFill>
                            <a:schemeClr val="accent6">
                              <a:lumMod val="75000"/>
                            </a:schemeClr>
                          </a:solidFill>
                          <a:effectLst/>
                          <a:latin typeface="+mn-lt"/>
                          <a:ea typeface="+mn-ea"/>
                          <a:cs typeface="+mn-cs"/>
                        </a:rPr>
                        <a:t>Priority</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will</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be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given</a:t>
                      </a:r>
                      <a:r>
                        <a:rPr lang="fr-FR" sz="1400" b="1" kern="1200" dirty="0">
                          <a:solidFill>
                            <a:schemeClr val="accent6">
                              <a:lumMod val="75000"/>
                            </a:schemeClr>
                          </a:solidFill>
                          <a:effectLst/>
                          <a:latin typeface="+mn-lt"/>
                          <a:ea typeface="+mn-ea"/>
                          <a:cs typeface="+mn-cs"/>
                        </a:rPr>
                        <a:t> to model validation for ATEP, </a:t>
                      </a:r>
                      <a:r>
                        <a:rPr lang="fr-FR" sz="1400" b="1" kern="1200" dirty="0" err="1">
                          <a:solidFill>
                            <a:schemeClr val="accent6">
                              <a:lumMod val="75000"/>
                            </a:schemeClr>
                          </a:solidFill>
                          <a:effectLst/>
                          <a:latin typeface="+mn-lt"/>
                          <a:ea typeface="+mn-ea"/>
                          <a:cs typeface="+mn-cs"/>
                        </a:rPr>
                        <a:t>required</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before</a:t>
                      </a:r>
                      <a:r>
                        <a:rPr lang="fr-FR" sz="1400" b="1" kern="1200" dirty="0">
                          <a:solidFill>
                            <a:schemeClr val="accent6">
                              <a:lumMod val="75000"/>
                            </a:schemeClr>
                          </a:solidFill>
                          <a:effectLst/>
                          <a:latin typeface="+mn-lt"/>
                          <a:ea typeface="+mn-ea"/>
                          <a:cs typeface="+mn-cs"/>
                        </a:rPr>
                        <a:t> reliable extrapolation.</a:t>
                      </a:r>
                    </a:p>
                    <a:p>
                      <a:r>
                        <a:rPr lang="fr-FR" sz="1400" b="1" kern="1200" dirty="0">
                          <a:solidFill>
                            <a:srgbClr val="FF0000"/>
                          </a:solidFill>
                          <a:effectLst/>
                          <a:latin typeface="+mn-lt"/>
                          <a:ea typeface="+mn-ea"/>
                          <a:cs typeface="+mn-cs"/>
                        </a:rPr>
                        <a:t>Milestone </a:t>
                      </a:r>
                      <a:r>
                        <a:rPr lang="fr-FR" sz="1400" b="1" kern="1200" dirty="0" err="1">
                          <a:solidFill>
                            <a:srgbClr val="FF0000"/>
                          </a:solidFill>
                          <a:effectLst/>
                          <a:latin typeface="+mn-lt"/>
                          <a:ea typeface="+mn-ea"/>
                          <a:cs typeface="+mn-cs"/>
                        </a:rPr>
                        <a:t>dropped</a:t>
                      </a:r>
                      <a:r>
                        <a:rPr lang="fr-FR" sz="1400" b="1" kern="1200" dirty="0">
                          <a:solidFill>
                            <a:srgbClr val="FF0000"/>
                          </a:solidFill>
                          <a:effectLst/>
                          <a:latin typeface="+mn-lt"/>
                          <a:ea typeface="+mn-ea"/>
                          <a:cs typeface="+mn-cs"/>
                        </a:rPr>
                        <a:t>: One JT-60SA and one ITER high beta simulation </a:t>
                      </a:r>
                      <a:r>
                        <a:rPr lang="fr-FR" sz="1400" b="1" kern="1200" dirty="0" err="1">
                          <a:solidFill>
                            <a:srgbClr val="FF0000"/>
                          </a:solidFill>
                          <a:effectLst/>
                          <a:latin typeface="+mn-lt"/>
                          <a:ea typeface="+mn-ea"/>
                          <a:cs typeface="+mn-cs"/>
                        </a:rPr>
                        <a:t>stored</a:t>
                      </a:r>
                      <a:r>
                        <a:rPr lang="fr-FR" sz="1400" b="1" kern="1200" dirty="0">
                          <a:solidFill>
                            <a:srgbClr val="FF0000"/>
                          </a:solidFill>
                          <a:effectLst/>
                          <a:latin typeface="+mn-lt"/>
                          <a:ea typeface="+mn-ea"/>
                          <a:cs typeface="+mn-cs"/>
                        </a:rPr>
                        <a:t> on the </a:t>
                      </a:r>
                      <a:r>
                        <a:rPr lang="fr-FR" sz="1400" b="1" kern="1200" dirty="0" err="1">
                          <a:solidFill>
                            <a:srgbClr val="FF0000"/>
                          </a:solidFill>
                          <a:effectLst/>
                          <a:latin typeface="+mn-lt"/>
                          <a:ea typeface="+mn-ea"/>
                          <a:cs typeface="+mn-cs"/>
                        </a:rPr>
                        <a:t>gateway</a:t>
                      </a:r>
                      <a:r>
                        <a:rPr lang="fr-FR" sz="1400" b="1" kern="1200" dirty="0">
                          <a:solidFill>
                            <a:srgbClr val="FF0000"/>
                          </a:solidFill>
                          <a:effectLst/>
                          <a:latin typeface="+mn-lt"/>
                          <a:ea typeface="+mn-ea"/>
                          <a:cs typeface="+mn-cs"/>
                        </a:rPr>
                        <a:t> . Report on EP transport in ITER</a:t>
                      </a: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spcBef>
                          <a:spcPts val="0"/>
                        </a:spcBef>
                        <a:spcAft>
                          <a:spcPts val="0"/>
                        </a:spcAft>
                      </a:pPr>
                      <a:r>
                        <a:rPr lang="fr-FR" sz="1400" b="1" dirty="0">
                          <a:solidFill>
                            <a:srgbClr val="000000"/>
                          </a:solidFill>
                          <a:effectLst/>
                          <a:latin typeface="+mn-lt"/>
                        </a:rPr>
                        <a:t>5, 7, 8 </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3340306807"/>
                  </a:ext>
                </a:extLst>
              </a:tr>
              <a:tr h="518222">
                <a:tc>
                  <a:txBody>
                    <a:bodyPr/>
                    <a:lstStyle/>
                    <a:p>
                      <a:pPr>
                        <a:spcBef>
                          <a:spcPts val="0"/>
                        </a:spcBef>
                        <a:spcAft>
                          <a:spcPts val="0"/>
                        </a:spcAft>
                      </a:pPr>
                      <a:r>
                        <a:rPr lang="fr-FR" sz="1400" b="1" kern="1200" dirty="0">
                          <a:solidFill>
                            <a:schemeClr val="tx1"/>
                          </a:solidFill>
                          <a:effectLst/>
                          <a:latin typeface="+mn-lt"/>
                          <a:ea typeface="+mn-ea"/>
                          <a:cs typeface="+mn-cs"/>
                        </a:rPr>
                        <a:t>WP2.3-D2</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1" u="none" strike="noStrike" kern="1200" baseline="0" dirty="0">
                          <a:solidFill>
                            <a:schemeClr val="tx1"/>
                          </a:solidFill>
                          <a:latin typeface="+mn-lt"/>
                          <a:ea typeface="+mn-ea"/>
                          <a:cs typeface="+mn-cs"/>
                        </a:rPr>
                        <a:t>WP2 key physics modules validation</a:t>
                      </a:r>
                      <a:r>
                        <a:rPr lang="en-US" sz="1400" b="0" i="0" u="none" strike="noStrike" kern="1200" baseline="0" dirty="0">
                          <a:solidFill>
                            <a:schemeClr val="tx1"/>
                          </a:solidFill>
                          <a:latin typeface="+mn-lt"/>
                          <a:ea typeface="+mn-ea"/>
                          <a:cs typeface="+mn-cs"/>
                        </a:rPr>
                        <a:t>-  </a:t>
                      </a:r>
                      <a:r>
                        <a:rPr lang="en-US" sz="1400" b="0" i="1" u="none" strike="noStrike" kern="1200" baseline="0" dirty="0">
                          <a:solidFill>
                            <a:schemeClr val="tx1"/>
                          </a:solidFill>
                          <a:latin typeface="+mn-lt"/>
                          <a:ea typeface="+mn-ea"/>
                          <a:cs typeface="+mn-cs"/>
                        </a:rPr>
                        <a:t>WP2.3: SOL-Core integration - Test the fast surrogate or simplified modules </a:t>
                      </a:r>
                      <a:r>
                        <a:rPr lang="en-US" sz="1400" b="0" i="0" u="none" strike="noStrike" kern="1200" baseline="0" dirty="0">
                          <a:solidFill>
                            <a:schemeClr val="tx1"/>
                          </a:solidFill>
                          <a:latin typeface="+mn-lt"/>
                          <a:ea typeface="+mn-ea"/>
                          <a:cs typeface="+mn-cs"/>
                        </a:rPr>
                        <a:t>	</a:t>
                      </a:r>
                    </a:p>
                    <a:p>
                      <a:r>
                        <a:rPr lang="en-US" sz="1400" b="1" i="0" kern="1200" dirty="0">
                          <a:solidFill>
                            <a:schemeClr val="accent6">
                              <a:lumMod val="75000"/>
                            </a:schemeClr>
                          </a:solidFill>
                          <a:effectLst/>
                          <a:latin typeface="+mn-lt"/>
                          <a:ea typeface="+mn-ea"/>
                          <a:cs typeface="+mn-cs"/>
                        </a:rPr>
                        <a:t>Reduced scope: </a:t>
                      </a:r>
                      <a:r>
                        <a:rPr lang="fr-FR" sz="1400" b="1" kern="1200" dirty="0" err="1">
                          <a:solidFill>
                            <a:schemeClr val="accent6">
                              <a:lumMod val="75000"/>
                            </a:schemeClr>
                          </a:solidFill>
                          <a:effectLst/>
                          <a:latin typeface="+mn-lt"/>
                          <a:ea typeface="+mn-ea"/>
                          <a:cs typeface="+mn-cs"/>
                        </a:rPr>
                        <a:t>Simplified</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edge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models</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coupling</a:t>
                      </a:r>
                      <a:r>
                        <a:rPr lang="fr-FR" sz="1400" b="1" kern="1200" dirty="0">
                          <a:solidFill>
                            <a:schemeClr val="accent6">
                              <a:lumMod val="75000"/>
                            </a:schemeClr>
                          </a:solidFill>
                          <a:effectLst/>
                          <a:latin typeface="+mn-lt"/>
                          <a:ea typeface="+mn-ea"/>
                          <a:cs typeface="+mn-cs"/>
                        </a:rPr>
                        <a:t> and </a:t>
                      </a:r>
                      <a:r>
                        <a:rPr lang="fr-FR" sz="1400" b="1" kern="1200" dirty="0" err="1">
                          <a:solidFill>
                            <a:schemeClr val="accent6">
                              <a:lumMod val="75000"/>
                            </a:schemeClr>
                          </a:solidFill>
                          <a:effectLst/>
                          <a:latin typeface="+mn-lt"/>
                          <a:ea typeface="+mn-ea"/>
                          <a:cs typeface="+mn-cs"/>
                        </a:rPr>
                        <a:t>testing</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within</a:t>
                      </a:r>
                      <a:r>
                        <a:rPr lang="fr-FR" sz="1400" b="1" kern="1200" dirty="0">
                          <a:solidFill>
                            <a:schemeClr val="accent6">
                              <a:lumMod val="75000"/>
                            </a:schemeClr>
                          </a:solidFill>
                          <a:effectLst/>
                          <a:latin typeface="+mn-lt"/>
                          <a:ea typeface="+mn-ea"/>
                          <a:cs typeface="+mn-cs"/>
                        </a:rPr>
                        <a:t> ASTRA </a:t>
                      </a:r>
                      <a:r>
                        <a:rPr lang="fr-FR" sz="1400" b="1" kern="1200" dirty="0" err="1">
                          <a:solidFill>
                            <a:schemeClr val="accent6">
                              <a:lumMod val="75000"/>
                            </a:schemeClr>
                          </a:solidFill>
                          <a:effectLst/>
                          <a:latin typeface="+mn-lt"/>
                          <a:ea typeface="+mn-ea"/>
                          <a:cs typeface="+mn-cs"/>
                        </a:rPr>
                        <a:t>would</a:t>
                      </a:r>
                      <a:r>
                        <a:rPr lang="fr-FR" sz="1400" b="1" kern="1200" dirty="0">
                          <a:solidFill>
                            <a:schemeClr val="accent6">
                              <a:lumMod val="75000"/>
                            </a:schemeClr>
                          </a:solidFill>
                          <a:effectLst/>
                          <a:latin typeface="+mn-lt"/>
                          <a:ea typeface="+mn-ea"/>
                          <a:cs typeface="+mn-cs"/>
                        </a:rPr>
                        <a:t> not </a:t>
                      </a:r>
                      <a:r>
                        <a:rPr lang="fr-FR" sz="1400" b="1" kern="1200" dirty="0" err="1">
                          <a:solidFill>
                            <a:schemeClr val="accent6">
                              <a:lumMod val="75000"/>
                            </a:schemeClr>
                          </a:solidFill>
                          <a:effectLst/>
                          <a:latin typeface="+mn-lt"/>
                          <a:ea typeface="+mn-ea"/>
                          <a:cs typeface="+mn-cs"/>
                        </a:rPr>
                        <a:t>be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performed</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within</a:t>
                      </a:r>
                      <a:r>
                        <a:rPr lang="fr-FR" sz="1400" b="1" kern="1200" dirty="0">
                          <a:solidFill>
                            <a:schemeClr val="accent6">
                              <a:lumMod val="75000"/>
                            </a:schemeClr>
                          </a:solidFill>
                          <a:effectLst/>
                          <a:latin typeface="+mn-lt"/>
                          <a:ea typeface="+mn-ea"/>
                          <a:cs typeface="+mn-cs"/>
                        </a:rPr>
                        <a:t> TSVV-H.</a:t>
                      </a:r>
                    </a:p>
                    <a:p>
                      <a:r>
                        <a:rPr lang="fr-FR" sz="1400" b="1" kern="1200" dirty="0">
                          <a:solidFill>
                            <a:schemeClr val="accent6">
                              <a:lumMod val="75000"/>
                            </a:schemeClr>
                          </a:solidFill>
                          <a:effectLst/>
                          <a:latin typeface="+mn-lt"/>
                          <a:ea typeface="+mn-ea"/>
                          <a:cs typeface="+mn-cs"/>
                        </a:rPr>
                        <a:t>No direct </a:t>
                      </a:r>
                      <a:r>
                        <a:rPr lang="fr-FR" sz="1400" b="1" kern="1200" dirty="0" err="1">
                          <a:solidFill>
                            <a:schemeClr val="accent6">
                              <a:lumMod val="75000"/>
                            </a:schemeClr>
                          </a:solidFill>
                          <a:effectLst/>
                          <a:latin typeface="+mn-lt"/>
                          <a:ea typeface="+mn-ea"/>
                          <a:cs typeface="+mn-cs"/>
                        </a:rPr>
                        <a:t>implementation</a:t>
                      </a:r>
                      <a:r>
                        <a:rPr lang="fr-FR" sz="1400" b="1" kern="1200" dirty="0">
                          <a:solidFill>
                            <a:schemeClr val="accent6">
                              <a:lumMod val="75000"/>
                            </a:schemeClr>
                          </a:solidFill>
                          <a:effectLst/>
                          <a:latin typeface="+mn-lt"/>
                          <a:ea typeface="+mn-ea"/>
                          <a:cs typeface="+mn-cs"/>
                        </a:rPr>
                        <a:t> in ASTRA of </a:t>
                      </a:r>
                      <a:r>
                        <a:rPr lang="fr-FR" sz="1400" b="1" kern="1200" dirty="0" err="1">
                          <a:solidFill>
                            <a:schemeClr val="accent6">
                              <a:lumMod val="75000"/>
                            </a:schemeClr>
                          </a:solidFill>
                          <a:effectLst/>
                          <a:latin typeface="+mn-lt"/>
                          <a:ea typeface="+mn-ea"/>
                          <a:cs typeface="+mn-cs"/>
                        </a:rPr>
                        <a:t>reduced</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edge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models</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will</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be</a:t>
                      </a:r>
                      <a:r>
                        <a:rPr lang="fr-FR" sz="1400" b="1" kern="1200" dirty="0">
                          <a:solidFill>
                            <a:schemeClr val="accent6">
                              <a:lumMod val="75000"/>
                            </a:schemeClr>
                          </a:solidFill>
                          <a:effectLst/>
                          <a:latin typeface="+mn-lt"/>
                          <a:ea typeface="+mn-ea"/>
                          <a:cs typeface="+mn-cs"/>
                        </a:rPr>
                        <a:t> possible. </a:t>
                      </a:r>
                      <a:r>
                        <a:rPr lang="fr-FR" sz="1400" b="1" kern="1200" dirty="0">
                          <a:solidFill>
                            <a:srgbClr val="00B029"/>
                          </a:solidFill>
                          <a:effectLst/>
                          <a:latin typeface="+mn-lt"/>
                          <a:ea typeface="+mn-ea"/>
                          <a:cs typeface="+mn-cs"/>
                        </a:rPr>
                        <a:t>Work to enable the </a:t>
                      </a:r>
                      <a:r>
                        <a:rPr lang="fr-FR" sz="1400" b="1" kern="1200" dirty="0" err="1">
                          <a:solidFill>
                            <a:srgbClr val="00B029"/>
                          </a:solidFill>
                          <a:effectLst/>
                          <a:latin typeface="+mn-lt"/>
                          <a:ea typeface="+mn-ea"/>
                          <a:cs typeface="+mn-cs"/>
                        </a:rPr>
                        <a:t>modelling</a:t>
                      </a:r>
                      <a:r>
                        <a:rPr lang="fr-FR" sz="1400" b="1" kern="1200" dirty="0">
                          <a:solidFill>
                            <a:srgbClr val="00B029"/>
                          </a:solidFill>
                          <a:effectLst/>
                          <a:latin typeface="+mn-lt"/>
                          <a:ea typeface="+mn-ea"/>
                          <a:cs typeface="+mn-cs"/>
                        </a:rPr>
                        <a:t> of XPR </a:t>
                      </a:r>
                      <a:r>
                        <a:rPr lang="fr-FR" sz="1400" b="1" kern="1200" dirty="0" err="1">
                          <a:solidFill>
                            <a:srgbClr val="00B029"/>
                          </a:solidFill>
                          <a:effectLst/>
                          <a:latin typeface="+mn-lt"/>
                          <a:ea typeface="+mn-ea"/>
                          <a:cs typeface="+mn-cs"/>
                        </a:rPr>
                        <a:t>within</a:t>
                      </a:r>
                      <a:r>
                        <a:rPr lang="fr-FR" sz="1400" b="1" kern="1200" dirty="0">
                          <a:solidFill>
                            <a:srgbClr val="00B029"/>
                          </a:solidFill>
                          <a:effectLst/>
                          <a:latin typeface="+mn-lt"/>
                          <a:ea typeface="+mn-ea"/>
                          <a:cs typeface="+mn-cs"/>
                        </a:rPr>
                        <a:t> HFPS </a:t>
                      </a:r>
                      <a:r>
                        <a:rPr lang="fr-FR" sz="1400" b="1" kern="1200" dirty="0" err="1">
                          <a:solidFill>
                            <a:srgbClr val="00B029"/>
                          </a:solidFill>
                          <a:effectLst/>
                          <a:latin typeface="+mn-lt"/>
                          <a:ea typeface="+mn-ea"/>
                          <a:cs typeface="+mn-cs"/>
                        </a:rPr>
                        <a:t>will</a:t>
                      </a:r>
                      <a:r>
                        <a:rPr lang="fr-FR" sz="1400" b="1" kern="1200" dirty="0">
                          <a:solidFill>
                            <a:srgbClr val="00B029"/>
                          </a:solidFill>
                          <a:effectLst/>
                          <a:latin typeface="+mn-lt"/>
                          <a:ea typeface="+mn-ea"/>
                          <a:cs typeface="+mn-cs"/>
                        </a:rPr>
                        <a:t> continue</a:t>
                      </a:r>
                      <a:endParaRPr lang="en-US" sz="1400" b="0" i="0" u="none" strike="noStrike" kern="1200" baseline="0" dirty="0">
                        <a:solidFill>
                          <a:srgbClr val="00B029"/>
                        </a:solidFill>
                        <a:latin typeface="+mn-lt"/>
                        <a:ea typeface="+mn-ea"/>
                        <a:cs typeface="+mn-cs"/>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spcBef>
                          <a:spcPts val="0"/>
                        </a:spcBef>
                        <a:spcAft>
                          <a:spcPts val="0"/>
                        </a:spcAft>
                      </a:pPr>
                      <a:r>
                        <a:rPr lang="fr-FR" sz="1400" b="1" dirty="0">
                          <a:solidFill>
                            <a:srgbClr val="000000"/>
                          </a:solidFill>
                          <a:effectLst/>
                          <a:latin typeface="+mn-lt"/>
                        </a:rPr>
                        <a:t>1, 3, 5, 7, 8 </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56753802"/>
                  </a:ext>
                </a:extLst>
              </a:tr>
              <a:tr h="691754">
                <a:tc>
                  <a:txBody>
                    <a:bodyPr/>
                    <a:lstStyle/>
                    <a:p>
                      <a:pPr>
                        <a:spcBef>
                          <a:spcPts val="0"/>
                        </a:spcBef>
                        <a:spcAft>
                          <a:spcPts val="0"/>
                        </a:spcAft>
                      </a:pPr>
                      <a:r>
                        <a:rPr lang="fr-FR" sz="1400" b="1" kern="1200" dirty="0">
                          <a:solidFill>
                            <a:schemeClr val="tx1"/>
                          </a:solidFill>
                          <a:effectLst/>
                          <a:latin typeface="+mn-lt"/>
                          <a:ea typeface="+mn-ea"/>
                          <a:cs typeface="+mn-cs"/>
                        </a:rPr>
                        <a:t>WP2.4-D2</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1" u="none" strike="noStrike" kern="1200" baseline="0" dirty="0">
                          <a:solidFill>
                            <a:schemeClr val="tx1"/>
                          </a:solidFill>
                          <a:latin typeface="+mn-lt"/>
                          <a:ea typeface="+mn-ea"/>
                          <a:cs typeface="+mn-cs"/>
                        </a:rPr>
                        <a:t>WP2 key physics modules validation</a:t>
                      </a:r>
                      <a:r>
                        <a:rPr lang="en-US" sz="1400" b="0" i="0" u="none" strike="noStrike" kern="1200" baseline="0" dirty="0">
                          <a:solidFill>
                            <a:schemeClr val="tx1"/>
                          </a:solidFill>
                          <a:latin typeface="+mn-lt"/>
                          <a:ea typeface="+mn-ea"/>
                          <a:cs typeface="+mn-cs"/>
                        </a:rPr>
                        <a:t>- </a:t>
                      </a:r>
                      <a:r>
                        <a:rPr lang="en-US" sz="1400" b="0" i="1" u="none" strike="noStrike" kern="1200" baseline="0" dirty="0">
                          <a:solidFill>
                            <a:schemeClr val="tx1"/>
                          </a:solidFill>
                          <a:latin typeface="+mn-lt"/>
                          <a:ea typeface="+mn-ea"/>
                          <a:cs typeface="+mn-cs"/>
                        </a:rPr>
                        <a:t>WP2.4: Pedestal modelling WP2.4-D2: Test resistive MHD calculations within integrated modelling </a:t>
                      </a:r>
                      <a:r>
                        <a:rPr lang="en-US" sz="1400" b="0" i="0" u="none" strike="noStrike" kern="1200" baseline="0" dirty="0">
                          <a:solidFill>
                            <a:schemeClr val="tx1"/>
                          </a:solidFill>
                          <a:latin typeface="+mn-lt"/>
                          <a:ea typeface="+mn-ea"/>
                          <a:cs typeface="+mn-cs"/>
                        </a:rPr>
                        <a:t>	</a:t>
                      </a:r>
                    </a:p>
                    <a:p>
                      <a:r>
                        <a:rPr lang="en-US" sz="1400" b="1" i="0" kern="1200" dirty="0">
                          <a:solidFill>
                            <a:schemeClr val="accent6">
                              <a:lumMod val="75000"/>
                            </a:schemeClr>
                          </a:solidFill>
                          <a:effectLst/>
                          <a:latin typeface="+mn-lt"/>
                          <a:ea typeface="+mn-ea"/>
                          <a:cs typeface="+mn-cs"/>
                        </a:rPr>
                        <a:t>Reduced scope: </a:t>
                      </a:r>
                      <a:r>
                        <a:rPr lang="fr-FR" sz="1400" b="1" kern="1200" dirty="0">
                          <a:solidFill>
                            <a:schemeClr val="accent6">
                              <a:lumMod val="75000"/>
                            </a:schemeClr>
                          </a:solidFill>
                          <a:effectLst/>
                          <a:latin typeface="+mn-lt"/>
                          <a:ea typeface="+mn-ea"/>
                          <a:cs typeface="+mn-cs"/>
                        </a:rPr>
                        <a:t>JET simulation </a:t>
                      </a:r>
                      <a:r>
                        <a:rPr lang="fr-FR" sz="1400" b="1" kern="1200" dirty="0" err="1">
                          <a:solidFill>
                            <a:schemeClr val="accent6">
                              <a:lumMod val="75000"/>
                            </a:schemeClr>
                          </a:solidFill>
                          <a:effectLst/>
                          <a:latin typeface="+mn-lt"/>
                          <a:ea typeface="+mn-ea"/>
                          <a:cs typeface="+mn-cs"/>
                        </a:rPr>
                        <a:t>with</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pedestal</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predicted</a:t>
                      </a:r>
                      <a:r>
                        <a:rPr lang="fr-FR" sz="1400" b="1" kern="1200" dirty="0">
                          <a:solidFill>
                            <a:schemeClr val="accent6">
                              <a:lumMod val="75000"/>
                            </a:schemeClr>
                          </a:solidFill>
                          <a:effectLst/>
                          <a:latin typeface="+mn-lt"/>
                          <a:ea typeface="+mn-ea"/>
                          <a:cs typeface="+mn-cs"/>
                        </a:rPr>
                        <a:t> by CASTOR (</a:t>
                      </a:r>
                      <a:r>
                        <a:rPr lang="fr-FR" sz="1400" b="1" kern="1200" dirty="0" err="1">
                          <a:solidFill>
                            <a:schemeClr val="accent6">
                              <a:lumMod val="75000"/>
                            </a:schemeClr>
                          </a:solidFill>
                          <a:effectLst/>
                          <a:latin typeface="+mn-lt"/>
                          <a:ea typeface="+mn-ea"/>
                          <a:cs typeface="+mn-cs"/>
                        </a:rPr>
                        <a:t>resistive</a:t>
                      </a:r>
                      <a:r>
                        <a:rPr lang="fr-FR" sz="1400" b="1" kern="1200" dirty="0">
                          <a:solidFill>
                            <a:schemeClr val="accent6">
                              <a:lumMod val="75000"/>
                            </a:schemeClr>
                          </a:solidFill>
                          <a:effectLst/>
                          <a:latin typeface="+mn-lt"/>
                          <a:ea typeface="+mn-ea"/>
                          <a:cs typeface="+mn-cs"/>
                        </a:rPr>
                        <a:t> MHD) </a:t>
                      </a:r>
                      <a:r>
                        <a:rPr lang="fr-FR" sz="1400" b="1" kern="1200" dirty="0" err="1">
                          <a:solidFill>
                            <a:schemeClr val="accent6">
                              <a:lumMod val="75000"/>
                            </a:schemeClr>
                          </a:solidFill>
                          <a:effectLst/>
                          <a:latin typeface="+mn-lt"/>
                          <a:ea typeface="+mn-ea"/>
                          <a:cs typeface="+mn-cs"/>
                        </a:rPr>
                        <a:t>would</a:t>
                      </a:r>
                      <a:r>
                        <a:rPr lang="fr-FR" sz="1400" b="1" kern="1200" dirty="0">
                          <a:solidFill>
                            <a:schemeClr val="accent6">
                              <a:lumMod val="75000"/>
                            </a:schemeClr>
                          </a:solidFill>
                          <a:effectLst/>
                          <a:latin typeface="+mn-lt"/>
                          <a:ea typeface="+mn-ea"/>
                          <a:cs typeface="+mn-cs"/>
                        </a:rPr>
                        <a:t> not </a:t>
                      </a:r>
                      <a:r>
                        <a:rPr lang="fr-FR" sz="1400" b="1" kern="1200" dirty="0" err="1">
                          <a:solidFill>
                            <a:schemeClr val="accent6">
                              <a:lumMod val="75000"/>
                            </a:schemeClr>
                          </a:solidFill>
                          <a:effectLst/>
                          <a:latin typeface="+mn-lt"/>
                          <a:ea typeface="+mn-ea"/>
                          <a:cs typeface="+mn-cs"/>
                        </a:rPr>
                        <a:t>be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performed</a:t>
                      </a:r>
                      <a:endParaRPr lang="fr-FR" sz="1400" b="1" kern="1200" dirty="0">
                        <a:solidFill>
                          <a:schemeClr val="accent6">
                            <a:lumMod val="75000"/>
                          </a:schemeClr>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fr-FR" sz="1400" b="1" kern="1200" dirty="0">
                          <a:solidFill>
                            <a:schemeClr val="accent6">
                              <a:lumMod val="75000"/>
                            </a:schemeClr>
                          </a:solidFill>
                          <a:effectLst/>
                          <a:latin typeface="+mn-lt"/>
                          <a:ea typeface="+mn-ea"/>
                          <a:cs typeface="+mn-cs"/>
                        </a:rPr>
                        <a:t>Impact the </a:t>
                      </a:r>
                      <a:r>
                        <a:rPr lang="fr-FR" sz="1400" b="1" kern="1200" dirty="0" err="1">
                          <a:solidFill>
                            <a:schemeClr val="accent6">
                              <a:lumMod val="75000"/>
                            </a:schemeClr>
                          </a:solidFill>
                          <a:effectLst/>
                          <a:latin typeface="+mn-lt"/>
                          <a:ea typeface="+mn-ea"/>
                          <a:cs typeface="+mn-cs"/>
                        </a:rPr>
                        <a:t>modelling</a:t>
                      </a:r>
                      <a:r>
                        <a:rPr lang="fr-FR" sz="1400" b="1" kern="1200" dirty="0">
                          <a:solidFill>
                            <a:schemeClr val="accent6">
                              <a:lumMod val="75000"/>
                            </a:schemeClr>
                          </a:solidFill>
                          <a:effectLst/>
                          <a:latin typeface="+mn-lt"/>
                          <a:ea typeface="+mn-ea"/>
                          <a:cs typeface="+mn-cs"/>
                        </a:rPr>
                        <a:t> of the </a:t>
                      </a:r>
                      <a:r>
                        <a:rPr lang="fr-FR" sz="1400" b="1" kern="1200" dirty="0" err="1">
                          <a:solidFill>
                            <a:schemeClr val="accent6">
                              <a:lumMod val="75000"/>
                            </a:schemeClr>
                          </a:solidFill>
                          <a:effectLst/>
                          <a:latin typeface="+mn-lt"/>
                          <a:ea typeface="+mn-ea"/>
                          <a:cs typeface="+mn-cs"/>
                        </a:rPr>
                        <a:t>pedestal</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While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it</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should</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be</a:t>
                      </a:r>
                      <a:r>
                        <a:rPr lang="fr-FR" sz="1400" b="1" kern="1200" dirty="0">
                          <a:solidFill>
                            <a:schemeClr val="accent6">
                              <a:lumMod val="75000"/>
                            </a:schemeClr>
                          </a:solidFill>
                          <a:effectLst/>
                          <a:latin typeface="+mn-lt"/>
                          <a:ea typeface="+mn-ea"/>
                          <a:cs typeface="+mn-cs"/>
                        </a:rPr>
                        <a:t> possible to test the </a:t>
                      </a:r>
                      <a:r>
                        <a:rPr lang="fr-FR" sz="1400" b="1" kern="1200" dirty="0" err="1">
                          <a:solidFill>
                            <a:schemeClr val="accent6">
                              <a:lumMod val="75000"/>
                            </a:schemeClr>
                          </a:solidFill>
                          <a:effectLst/>
                          <a:latin typeface="+mn-lt"/>
                          <a:ea typeface="+mn-ea"/>
                          <a:cs typeface="+mn-cs"/>
                        </a:rPr>
                        <a:t>ideal</a:t>
                      </a:r>
                      <a:r>
                        <a:rPr lang="fr-FR" sz="1400" b="1" kern="1200" dirty="0">
                          <a:solidFill>
                            <a:schemeClr val="accent6">
                              <a:lumMod val="75000"/>
                            </a:schemeClr>
                          </a:solidFill>
                          <a:effectLst/>
                          <a:latin typeface="+mn-lt"/>
                          <a:ea typeface="+mn-ea"/>
                          <a:cs typeface="+mn-cs"/>
                        </a:rPr>
                        <a:t> MHD </a:t>
                      </a:r>
                      <a:r>
                        <a:rPr lang="fr-FR" sz="1400" b="1" kern="1200" dirty="0" err="1">
                          <a:solidFill>
                            <a:schemeClr val="accent6">
                              <a:lumMod val="75000"/>
                            </a:schemeClr>
                          </a:solidFill>
                          <a:effectLst/>
                          <a:latin typeface="+mn-lt"/>
                          <a:ea typeface="+mn-ea"/>
                          <a:cs typeface="+mn-cs"/>
                        </a:rPr>
                        <a:t>with</a:t>
                      </a:r>
                      <a:r>
                        <a:rPr lang="fr-FR" sz="1400" b="1" kern="1200" dirty="0">
                          <a:solidFill>
                            <a:schemeClr val="accent6">
                              <a:lumMod val="75000"/>
                            </a:schemeClr>
                          </a:solidFill>
                          <a:effectLst/>
                          <a:latin typeface="+mn-lt"/>
                          <a:ea typeface="+mn-ea"/>
                          <a:cs typeface="+mn-cs"/>
                        </a:rPr>
                        <a:t> MISHKA and compare the </a:t>
                      </a:r>
                      <a:r>
                        <a:rPr lang="fr-FR" sz="1400" b="1" kern="1200" dirty="0" err="1">
                          <a:solidFill>
                            <a:schemeClr val="accent6">
                              <a:lumMod val="75000"/>
                            </a:schemeClr>
                          </a:solidFill>
                          <a:effectLst/>
                          <a:latin typeface="+mn-lt"/>
                          <a:ea typeface="+mn-ea"/>
                          <a:cs typeface="+mn-cs"/>
                        </a:rPr>
                        <a:t>prediction</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between</a:t>
                      </a:r>
                      <a:r>
                        <a:rPr lang="fr-FR" sz="1400" b="1" kern="1200" dirty="0">
                          <a:solidFill>
                            <a:schemeClr val="accent6">
                              <a:lumMod val="75000"/>
                            </a:schemeClr>
                          </a:solidFill>
                          <a:effectLst/>
                          <a:latin typeface="+mn-lt"/>
                          <a:ea typeface="+mn-ea"/>
                          <a:cs typeface="+mn-cs"/>
                        </a:rPr>
                        <a:t> the ETS and HFPS, </a:t>
                      </a:r>
                      <a:r>
                        <a:rPr lang="fr-FR" sz="1400" b="1" kern="1200" dirty="0" err="1">
                          <a:solidFill>
                            <a:schemeClr val="accent6">
                              <a:lumMod val="75000"/>
                            </a:schemeClr>
                          </a:solidFill>
                          <a:effectLst/>
                          <a:latin typeface="+mn-lt"/>
                          <a:ea typeface="+mn-ea"/>
                          <a:cs typeface="+mn-cs"/>
                        </a:rPr>
                        <a:t>it</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will</a:t>
                      </a:r>
                      <a:r>
                        <a:rPr lang="fr-FR" sz="1400" b="1" kern="1200" dirty="0">
                          <a:solidFill>
                            <a:schemeClr val="accent6">
                              <a:lumMod val="75000"/>
                            </a:schemeClr>
                          </a:solidFill>
                          <a:effectLst/>
                          <a:latin typeface="+mn-lt"/>
                          <a:ea typeface="+mn-ea"/>
                          <a:cs typeface="+mn-cs"/>
                        </a:rPr>
                        <a:t> not </a:t>
                      </a:r>
                      <a:r>
                        <a:rPr lang="fr-FR" sz="1400" b="1" kern="1200" dirty="0" err="1">
                          <a:solidFill>
                            <a:schemeClr val="accent6">
                              <a:lumMod val="75000"/>
                            </a:schemeClr>
                          </a:solidFill>
                          <a:effectLst/>
                          <a:latin typeface="+mn-lt"/>
                          <a:ea typeface="+mn-ea"/>
                          <a:cs typeface="+mn-cs"/>
                        </a:rPr>
                        <a:t>be</a:t>
                      </a:r>
                      <a:r>
                        <a:rPr lang="fr-FR" sz="1400" b="1" kern="1200" dirty="0">
                          <a:solidFill>
                            <a:schemeClr val="accent6">
                              <a:lumMod val="75000"/>
                            </a:schemeClr>
                          </a:solidFill>
                          <a:effectLst/>
                          <a:latin typeface="+mn-lt"/>
                          <a:ea typeface="+mn-ea"/>
                          <a:cs typeface="+mn-cs"/>
                        </a:rPr>
                        <a:t> possible to expand </a:t>
                      </a:r>
                      <a:r>
                        <a:rPr lang="fr-FR" sz="1400" b="1" kern="1200" dirty="0" err="1">
                          <a:solidFill>
                            <a:schemeClr val="accent6">
                              <a:lumMod val="75000"/>
                            </a:schemeClr>
                          </a:solidFill>
                          <a:effectLst/>
                          <a:latin typeface="+mn-lt"/>
                          <a:ea typeface="+mn-ea"/>
                          <a:cs typeface="+mn-cs"/>
                        </a:rPr>
                        <a:t>this</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work</a:t>
                      </a:r>
                      <a:r>
                        <a:rPr lang="fr-FR" sz="1400" b="1" kern="1200" dirty="0">
                          <a:solidFill>
                            <a:schemeClr val="accent6">
                              <a:lumMod val="75000"/>
                            </a:schemeClr>
                          </a:solidFill>
                          <a:effectLst/>
                          <a:latin typeface="+mn-lt"/>
                          <a:ea typeface="+mn-ea"/>
                          <a:cs typeface="+mn-cs"/>
                        </a:rPr>
                        <a:t> to </a:t>
                      </a:r>
                      <a:r>
                        <a:rPr lang="fr-FR" sz="1400" b="1" kern="1200" dirty="0" err="1">
                          <a:solidFill>
                            <a:schemeClr val="accent6">
                              <a:lumMod val="75000"/>
                            </a:schemeClr>
                          </a:solidFill>
                          <a:effectLst/>
                          <a:latin typeface="+mn-lt"/>
                          <a:ea typeface="+mn-ea"/>
                          <a:cs typeface="+mn-cs"/>
                        </a:rPr>
                        <a:t>resistive</a:t>
                      </a:r>
                      <a:r>
                        <a:rPr lang="fr-FR" sz="1400" b="1" kern="1200" dirty="0">
                          <a:solidFill>
                            <a:schemeClr val="accent6">
                              <a:lumMod val="75000"/>
                            </a:schemeClr>
                          </a:solidFill>
                          <a:effectLst/>
                          <a:latin typeface="+mn-lt"/>
                          <a:ea typeface="+mn-ea"/>
                          <a:cs typeface="+mn-cs"/>
                        </a:rPr>
                        <a:t> MHD. Impact the collaboration </a:t>
                      </a:r>
                      <a:r>
                        <a:rPr lang="fr-FR" sz="1400" b="1" kern="1200" dirty="0" err="1">
                          <a:solidFill>
                            <a:schemeClr val="accent6">
                              <a:lumMod val="75000"/>
                            </a:schemeClr>
                          </a:solidFill>
                          <a:effectLst/>
                          <a:latin typeface="+mn-lt"/>
                          <a:ea typeface="+mn-ea"/>
                          <a:cs typeface="+mn-cs"/>
                        </a:rPr>
                        <a:t>with</a:t>
                      </a:r>
                      <a:r>
                        <a:rPr lang="fr-FR" sz="1400" b="1" kern="1200" dirty="0">
                          <a:solidFill>
                            <a:schemeClr val="accent6">
                              <a:lumMod val="75000"/>
                            </a:schemeClr>
                          </a:solidFill>
                          <a:effectLst/>
                          <a:latin typeface="+mn-lt"/>
                          <a:ea typeface="+mn-ea"/>
                          <a:cs typeface="+mn-cs"/>
                        </a:rPr>
                        <a:t> the ENR on </a:t>
                      </a:r>
                      <a:r>
                        <a:rPr lang="fr-FR" sz="1400" b="1" kern="1200" dirty="0" err="1">
                          <a:solidFill>
                            <a:schemeClr val="accent6">
                              <a:lumMod val="75000"/>
                            </a:schemeClr>
                          </a:solidFill>
                          <a:effectLst/>
                          <a:latin typeface="+mn-lt"/>
                          <a:ea typeface="+mn-ea"/>
                          <a:cs typeface="+mn-cs"/>
                        </a:rPr>
                        <a:t>reduced</a:t>
                      </a:r>
                      <a:r>
                        <a:rPr lang="fr-FR" sz="1400" b="1" kern="1200" dirty="0">
                          <a:solidFill>
                            <a:schemeClr val="accent6">
                              <a:lumMod val="75000"/>
                            </a:schemeClr>
                          </a:solidFill>
                          <a:effectLst/>
                          <a:latin typeface="+mn-lt"/>
                          <a:ea typeface="+mn-ea"/>
                          <a:cs typeface="+mn-cs"/>
                        </a:rPr>
                        <a:t> model </a:t>
                      </a:r>
                      <a:r>
                        <a:rPr lang="fr-FR" sz="1400" b="1" kern="1200" dirty="0" err="1">
                          <a:solidFill>
                            <a:schemeClr val="accent6">
                              <a:lumMod val="75000"/>
                            </a:schemeClr>
                          </a:solidFill>
                          <a:effectLst/>
                          <a:latin typeface="+mn-lt"/>
                          <a:ea typeface="+mn-ea"/>
                          <a:cs typeface="+mn-cs"/>
                        </a:rPr>
                        <a:t>development</a:t>
                      </a:r>
                      <a:r>
                        <a:rPr lang="fr-FR" sz="1400" b="1" kern="1200" dirty="0">
                          <a:solidFill>
                            <a:schemeClr val="accent6">
                              <a:lumMod val="75000"/>
                            </a:schemeClr>
                          </a:solidFill>
                          <a:effectLst/>
                          <a:latin typeface="+mn-lt"/>
                          <a:ea typeface="+mn-ea"/>
                          <a:cs typeface="+mn-cs"/>
                        </a:rPr>
                        <a:t> for the </a:t>
                      </a:r>
                      <a:r>
                        <a:rPr lang="fr-FR" sz="1400" b="1" kern="1200" dirty="0" err="1">
                          <a:solidFill>
                            <a:schemeClr val="accent6">
                              <a:lumMod val="75000"/>
                            </a:schemeClr>
                          </a:solidFill>
                          <a:effectLst/>
                          <a:latin typeface="+mn-lt"/>
                          <a:ea typeface="+mn-ea"/>
                          <a:cs typeface="+mn-cs"/>
                        </a:rPr>
                        <a:t>pedestal</a:t>
                      </a:r>
                      <a:r>
                        <a:rPr lang="fr-FR" sz="1400" b="1" kern="1200" dirty="0">
                          <a:solidFill>
                            <a:schemeClr val="accent6">
                              <a:lumMod val="75000"/>
                            </a:schemeClr>
                          </a:solidFill>
                          <a:effectLst/>
                          <a:latin typeface="+mn-lt"/>
                          <a:ea typeface="+mn-ea"/>
                          <a:cs typeface="+mn-cs"/>
                        </a:rPr>
                        <a:t> and </a:t>
                      </a:r>
                      <a:r>
                        <a:rPr lang="fr-FR" sz="1400" b="1" kern="1200" dirty="0" err="1">
                          <a:solidFill>
                            <a:schemeClr val="accent6">
                              <a:lumMod val="75000"/>
                            </a:schemeClr>
                          </a:solidFill>
                          <a:effectLst/>
                          <a:latin typeface="+mn-lt"/>
                          <a:ea typeface="+mn-ea"/>
                          <a:cs typeface="+mn-cs"/>
                        </a:rPr>
                        <a:t>with</a:t>
                      </a:r>
                      <a:r>
                        <a:rPr lang="fr-FR" sz="1400" b="1" kern="1200" dirty="0">
                          <a:solidFill>
                            <a:schemeClr val="accent6">
                              <a:lumMod val="75000"/>
                            </a:schemeClr>
                          </a:solidFill>
                          <a:effectLst/>
                          <a:latin typeface="+mn-lt"/>
                          <a:ea typeface="+mn-ea"/>
                          <a:cs typeface="+mn-cs"/>
                        </a:rPr>
                        <a:t> the </a:t>
                      </a:r>
                      <a:r>
                        <a:rPr lang="fr-FR" sz="1400" b="1" kern="1200" dirty="0" err="1">
                          <a:solidFill>
                            <a:schemeClr val="accent6">
                              <a:lumMod val="75000"/>
                            </a:schemeClr>
                          </a:solidFill>
                          <a:effectLst/>
                          <a:latin typeface="+mn-lt"/>
                          <a:ea typeface="+mn-ea"/>
                          <a:cs typeface="+mn-cs"/>
                        </a:rPr>
                        <a:t>other</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related</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TSVVs</a:t>
                      </a:r>
                      <a:r>
                        <a:rPr lang="fr-FR" sz="1400" b="1" kern="1200" dirty="0">
                          <a:solidFill>
                            <a:schemeClr val="accent6">
                              <a:lumMod val="75000"/>
                            </a:schemeClr>
                          </a:solidFill>
                          <a:effectLst/>
                          <a:latin typeface="+mn-lt"/>
                          <a:ea typeface="+mn-ea"/>
                          <a:cs typeface="+mn-cs"/>
                        </a:rPr>
                        <a:t>. Note </a:t>
                      </a:r>
                      <a:r>
                        <a:rPr lang="fr-FR" sz="1400" b="1" kern="1200" dirty="0" err="1">
                          <a:solidFill>
                            <a:schemeClr val="accent6">
                              <a:lumMod val="75000"/>
                            </a:schemeClr>
                          </a:solidFill>
                          <a:effectLst/>
                          <a:latin typeface="+mn-lt"/>
                          <a:ea typeface="+mn-ea"/>
                          <a:cs typeface="+mn-cs"/>
                        </a:rPr>
                        <a:t>that</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since</a:t>
                      </a:r>
                      <a:r>
                        <a:rPr lang="fr-FR" sz="1400" b="1" kern="1200" dirty="0">
                          <a:solidFill>
                            <a:schemeClr val="accent6">
                              <a:lumMod val="75000"/>
                            </a:schemeClr>
                          </a:solidFill>
                          <a:effectLst/>
                          <a:latin typeface="+mn-lt"/>
                          <a:ea typeface="+mn-ea"/>
                          <a:cs typeface="+mn-cs"/>
                        </a:rPr>
                        <a:t> the fusion performance </a:t>
                      </a:r>
                      <a:r>
                        <a:rPr lang="fr-FR" sz="1400" b="1" kern="1200" dirty="0" err="1">
                          <a:solidFill>
                            <a:schemeClr val="accent6">
                              <a:lumMod val="75000"/>
                            </a:schemeClr>
                          </a:solidFill>
                          <a:effectLst/>
                          <a:latin typeface="+mn-lt"/>
                          <a:ea typeface="+mn-ea"/>
                          <a:cs typeface="+mn-cs"/>
                        </a:rPr>
                        <a:t>is</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very</a:t>
                      </a:r>
                      <a:r>
                        <a:rPr lang="fr-FR" sz="1400" b="1" kern="1200" dirty="0">
                          <a:solidFill>
                            <a:schemeClr val="accent6">
                              <a:lumMod val="75000"/>
                            </a:schemeClr>
                          </a:solidFill>
                          <a:effectLst/>
                          <a:latin typeface="+mn-lt"/>
                          <a:ea typeface="+mn-ea"/>
                          <a:cs typeface="+mn-cs"/>
                        </a:rPr>
                        <a:t> sensitive to </a:t>
                      </a:r>
                      <a:r>
                        <a:rPr lang="fr-FR" sz="1400" b="1" kern="1200" dirty="0" err="1">
                          <a:solidFill>
                            <a:schemeClr val="accent6">
                              <a:lumMod val="75000"/>
                            </a:schemeClr>
                          </a:solidFill>
                          <a:effectLst/>
                          <a:latin typeface="+mn-lt"/>
                          <a:ea typeface="+mn-ea"/>
                          <a:cs typeface="+mn-cs"/>
                        </a:rPr>
                        <a:t>pedestal</a:t>
                      </a:r>
                      <a:r>
                        <a:rPr lang="fr-FR" sz="1400" b="1" kern="1200" dirty="0">
                          <a:solidFill>
                            <a:schemeClr val="accent6">
                              <a:lumMod val="75000"/>
                            </a:schemeClr>
                          </a:solidFill>
                          <a:effectLst/>
                          <a:latin typeface="+mn-lt"/>
                          <a:ea typeface="+mn-ea"/>
                          <a:cs typeface="+mn-cs"/>
                        </a:rPr>
                        <a:t> conditions, </a:t>
                      </a:r>
                      <a:r>
                        <a:rPr lang="fr-FR" sz="1400" b="1" kern="1200" dirty="0" err="1">
                          <a:solidFill>
                            <a:schemeClr val="accent6">
                              <a:lumMod val="75000"/>
                            </a:schemeClr>
                          </a:solidFill>
                          <a:effectLst/>
                          <a:latin typeface="+mn-lt"/>
                          <a:ea typeface="+mn-ea"/>
                          <a:cs typeface="+mn-cs"/>
                        </a:rPr>
                        <a:t>this</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effectively</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introduces</a:t>
                      </a:r>
                      <a:r>
                        <a:rPr lang="fr-FR" sz="1400" b="1" kern="1200" dirty="0">
                          <a:solidFill>
                            <a:schemeClr val="accent6">
                              <a:lumMod val="75000"/>
                            </a:schemeClr>
                          </a:solidFill>
                          <a:effectLst/>
                          <a:latin typeface="+mn-lt"/>
                          <a:ea typeface="+mn-ea"/>
                          <a:cs typeface="+mn-cs"/>
                        </a:rPr>
                        <a:t> a large </a:t>
                      </a:r>
                      <a:r>
                        <a:rPr lang="fr-FR" sz="1400" b="1" kern="1200" dirty="0" err="1">
                          <a:solidFill>
                            <a:schemeClr val="accent6">
                              <a:lumMod val="75000"/>
                            </a:schemeClr>
                          </a:solidFill>
                          <a:effectLst/>
                          <a:latin typeface="+mn-lt"/>
                          <a:ea typeface="+mn-ea"/>
                          <a:cs typeface="+mn-cs"/>
                        </a:rPr>
                        <a:t>uncertainty</a:t>
                      </a:r>
                      <a:r>
                        <a:rPr lang="fr-FR" sz="1400" b="1" kern="1200" dirty="0">
                          <a:solidFill>
                            <a:schemeClr val="accent6">
                              <a:lumMod val="75000"/>
                            </a:schemeClr>
                          </a:solidFill>
                          <a:effectLst/>
                          <a:latin typeface="+mn-lt"/>
                          <a:ea typeface="+mn-ea"/>
                          <a:cs typeface="+mn-cs"/>
                        </a:rPr>
                        <a:t> for </a:t>
                      </a:r>
                      <a:r>
                        <a:rPr lang="fr-FR" sz="1400" b="1" kern="1200" dirty="0" err="1">
                          <a:solidFill>
                            <a:schemeClr val="accent6">
                              <a:lumMod val="75000"/>
                            </a:schemeClr>
                          </a:solidFill>
                          <a:effectLst/>
                          <a:latin typeface="+mn-lt"/>
                          <a:ea typeface="+mn-ea"/>
                          <a:cs typeface="+mn-cs"/>
                        </a:rPr>
                        <a:t>any</a:t>
                      </a:r>
                      <a:r>
                        <a:rPr lang="fr-FR" sz="1400" b="1" kern="1200" dirty="0">
                          <a:solidFill>
                            <a:schemeClr val="accent6">
                              <a:lumMod val="75000"/>
                            </a:schemeClr>
                          </a:solidFill>
                          <a:effectLst/>
                          <a:latin typeface="+mn-lt"/>
                          <a:ea typeface="+mn-ea"/>
                          <a:cs typeface="+mn-cs"/>
                        </a:rPr>
                        <a:t> extrapolation of the fusion power in future machines (ITER, VNS, ARC, BEST etc.).</a:t>
                      </a: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spcBef>
                          <a:spcPts val="0"/>
                        </a:spcBef>
                        <a:spcAft>
                          <a:spcPts val="0"/>
                        </a:spcAft>
                      </a:pPr>
                      <a:r>
                        <a:rPr lang="fr-FR" sz="1400" b="1" dirty="0">
                          <a:solidFill>
                            <a:srgbClr val="000000"/>
                          </a:solidFill>
                          <a:effectLst/>
                          <a:latin typeface="+mn-lt"/>
                        </a:rPr>
                        <a:t>3, 5, 8 </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4047830209"/>
                  </a:ext>
                </a:extLst>
              </a:tr>
              <a:tr h="586170">
                <a:tc>
                  <a:txBody>
                    <a:bodyPr/>
                    <a:lstStyle/>
                    <a:p>
                      <a:pPr>
                        <a:spcBef>
                          <a:spcPts val="0"/>
                        </a:spcBef>
                        <a:spcAft>
                          <a:spcPts val="0"/>
                        </a:spcAft>
                      </a:pPr>
                      <a:r>
                        <a:rPr lang="fr-FR" sz="1400" b="1" kern="1200" dirty="0">
                          <a:solidFill>
                            <a:schemeClr val="tx1"/>
                          </a:solidFill>
                          <a:effectLst/>
                          <a:latin typeface="+mn-lt"/>
                          <a:ea typeface="+mn-ea"/>
                          <a:cs typeface="+mn-cs"/>
                        </a:rPr>
                        <a:t>WP4.D2</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1" u="none" strike="noStrike" kern="1200" baseline="0" dirty="0">
                          <a:solidFill>
                            <a:schemeClr val="tx1"/>
                          </a:solidFill>
                          <a:latin typeface="+mn-lt"/>
                          <a:ea typeface="+mn-ea"/>
                          <a:cs typeface="+mn-cs"/>
                        </a:rPr>
                        <a:t>WP4: Large scale validation WP4-D2: Demonstrate large-scale automated simulation execution, storage, and validation </a:t>
                      </a:r>
                      <a:r>
                        <a:rPr lang="en-US" sz="1400" b="0" i="0" u="none" strike="noStrike" kern="1200" baseline="0" dirty="0">
                          <a:solidFill>
                            <a:schemeClr val="tx1"/>
                          </a:solidFill>
                          <a:latin typeface="+mn-lt"/>
                          <a:ea typeface="+mn-ea"/>
                          <a:cs typeface="+mn-cs"/>
                        </a:rPr>
                        <a:t>		</a:t>
                      </a:r>
                    </a:p>
                    <a:p>
                      <a:r>
                        <a:rPr lang="en-US" sz="1400" b="1" i="0" kern="1200" dirty="0">
                          <a:solidFill>
                            <a:schemeClr val="accent6">
                              <a:lumMod val="75000"/>
                            </a:schemeClr>
                          </a:solidFill>
                          <a:effectLst/>
                          <a:latin typeface="+mn-lt"/>
                          <a:ea typeface="+mn-ea"/>
                          <a:cs typeface="+mn-cs"/>
                        </a:rPr>
                        <a:t>Reduced scope: The large-scale validation of TCV and WEST discharges will be reduced </a:t>
                      </a:r>
                    </a:p>
                    <a:p>
                      <a:pPr marL="0" marR="0" lvl="0" indent="0" algn="l" defTabSz="685800" rtl="0" eaLnBrk="1" fontAlgn="auto" latinLnBrk="0" hangingPunct="1">
                        <a:lnSpc>
                          <a:spcPct val="100000"/>
                        </a:lnSpc>
                        <a:spcBef>
                          <a:spcPts val="0"/>
                        </a:spcBef>
                        <a:spcAft>
                          <a:spcPts val="0"/>
                        </a:spcAft>
                        <a:buClrTx/>
                        <a:buSzTx/>
                        <a:buFontTx/>
                        <a:buNone/>
                        <a:tabLst/>
                        <a:defRPr/>
                      </a:pPr>
                      <a:r>
                        <a:rPr lang="fr-FR" sz="1400" b="1" kern="1200" dirty="0">
                          <a:solidFill>
                            <a:schemeClr val="accent6">
                              <a:lumMod val="75000"/>
                            </a:schemeClr>
                          </a:solidFill>
                          <a:effectLst/>
                          <a:latin typeface="+mn-lt"/>
                          <a:ea typeface="+mn-ea"/>
                          <a:cs typeface="+mn-cs"/>
                        </a:rPr>
                        <a:t>The large-</a:t>
                      </a:r>
                      <a:r>
                        <a:rPr lang="fr-FR" sz="1400" b="1" kern="1200" dirty="0" err="1">
                          <a:solidFill>
                            <a:schemeClr val="accent6">
                              <a:lumMod val="75000"/>
                            </a:schemeClr>
                          </a:solidFill>
                          <a:effectLst/>
                          <a:latin typeface="+mn-lt"/>
                          <a:ea typeface="+mn-ea"/>
                          <a:cs typeface="+mn-cs"/>
                        </a:rPr>
                        <a:t>scale</a:t>
                      </a:r>
                      <a:r>
                        <a:rPr lang="fr-FR" sz="1400" b="1" kern="1200" dirty="0">
                          <a:solidFill>
                            <a:schemeClr val="accent6">
                              <a:lumMod val="75000"/>
                            </a:schemeClr>
                          </a:solidFill>
                          <a:effectLst/>
                          <a:latin typeface="+mn-lt"/>
                          <a:ea typeface="+mn-ea"/>
                          <a:cs typeface="+mn-cs"/>
                        </a:rPr>
                        <a:t> validation program </a:t>
                      </a:r>
                      <a:r>
                        <a:rPr lang="fr-FR" sz="1400" b="1" kern="1200" dirty="0" err="1">
                          <a:solidFill>
                            <a:schemeClr val="accent6">
                              <a:lumMod val="75000"/>
                            </a:schemeClr>
                          </a:solidFill>
                          <a:effectLst/>
                          <a:latin typeface="+mn-lt"/>
                          <a:ea typeface="+mn-ea"/>
                          <a:cs typeface="+mn-cs"/>
                        </a:rPr>
                        <a:t>might</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be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weakened</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with</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reduced</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number</a:t>
                      </a:r>
                      <a:r>
                        <a:rPr lang="fr-FR" sz="1400" b="1" kern="1200" dirty="0">
                          <a:solidFill>
                            <a:schemeClr val="accent6">
                              <a:lumMod val="75000"/>
                            </a:schemeClr>
                          </a:solidFill>
                          <a:effectLst/>
                          <a:latin typeface="+mn-lt"/>
                          <a:ea typeface="+mn-ea"/>
                          <a:cs typeface="+mn-cs"/>
                        </a:rPr>
                        <a:t> of shots </a:t>
                      </a:r>
                      <a:r>
                        <a:rPr lang="fr-FR" sz="1400" b="1" kern="1200" dirty="0" err="1">
                          <a:solidFill>
                            <a:schemeClr val="accent6">
                              <a:lumMod val="75000"/>
                            </a:schemeClr>
                          </a:solidFill>
                          <a:effectLst/>
                          <a:latin typeface="+mn-lt"/>
                          <a:ea typeface="+mn-ea"/>
                          <a:cs typeface="+mn-cs"/>
                        </a:rPr>
                        <a:t>being</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considered</a:t>
                      </a:r>
                      <a:r>
                        <a:rPr lang="fr-FR" sz="1400" b="1" kern="1200" dirty="0">
                          <a:solidFill>
                            <a:schemeClr val="accent6">
                              <a:lumMod val="75000"/>
                            </a:schemeClr>
                          </a:solidFill>
                          <a:effectLst/>
                          <a:latin typeface="+mn-lt"/>
                          <a:ea typeface="+mn-ea"/>
                          <a:cs typeface="+mn-cs"/>
                        </a:rPr>
                        <a:t>, no </a:t>
                      </a:r>
                      <a:r>
                        <a:rPr lang="fr-FR" sz="1400" b="1" kern="1200" dirty="0" err="1">
                          <a:solidFill>
                            <a:schemeClr val="accent6">
                              <a:lumMod val="75000"/>
                            </a:schemeClr>
                          </a:solidFill>
                          <a:effectLst/>
                          <a:latin typeface="+mn-lt"/>
                          <a:ea typeface="+mn-ea"/>
                          <a:cs typeface="+mn-cs"/>
                        </a:rPr>
                        <a:t>edge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modelling</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included</a:t>
                      </a:r>
                      <a:r>
                        <a:rPr lang="fr-FR" sz="1400" b="1" kern="1200" dirty="0">
                          <a:solidFill>
                            <a:schemeClr val="accent6">
                              <a:lumMod val="75000"/>
                            </a:schemeClr>
                          </a:solidFill>
                          <a:effectLst/>
                          <a:latin typeface="+mn-lt"/>
                          <a:ea typeface="+mn-ea"/>
                          <a:cs typeface="+mn-cs"/>
                        </a:rPr>
                        <a:t> and </a:t>
                      </a:r>
                      <a:r>
                        <a:rPr lang="fr-FR" sz="1400" b="1" kern="1200" dirty="0" err="1">
                          <a:solidFill>
                            <a:schemeClr val="accent6">
                              <a:lumMod val="75000"/>
                            </a:schemeClr>
                          </a:solidFill>
                          <a:effectLst/>
                          <a:latin typeface="+mn-lt"/>
                          <a:ea typeface="+mn-ea"/>
                          <a:cs typeface="+mn-cs"/>
                        </a:rPr>
                        <a:t>probably</a:t>
                      </a:r>
                      <a:r>
                        <a:rPr lang="fr-FR" sz="1400" b="1" kern="1200" dirty="0">
                          <a:solidFill>
                            <a:schemeClr val="accent6">
                              <a:lumMod val="75000"/>
                            </a:schemeClr>
                          </a:solidFill>
                          <a:effectLst/>
                          <a:latin typeface="+mn-lt"/>
                          <a:ea typeface="+mn-ea"/>
                          <a:cs typeface="+mn-cs"/>
                        </a:rPr>
                        <a:t> no </a:t>
                      </a:r>
                      <a:r>
                        <a:rPr lang="fr-FR" sz="1400" b="1" kern="1200" dirty="0" err="1">
                          <a:solidFill>
                            <a:schemeClr val="accent6">
                              <a:lumMod val="75000"/>
                            </a:schemeClr>
                          </a:solidFill>
                          <a:effectLst/>
                          <a:latin typeface="+mn-lt"/>
                          <a:ea typeface="+mn-ea"/>
                          <a:cs typeface="+mn-cs"/>
                        </a:rPr>
                        <a:t>pedestal</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modelling</a:t>
                      </a:r>
                      <a:r>
                        <a:rPr lang="fr-FR" sz="1400" b="1" kern="1200" dirty="0">
                          <a:solidFill>
                            <a:schemeClr val="accent6">
                              <a:lumMod val="75000"/>
                            </a:schemeClr>
                          </a:solidFill>
                          <a:effectLst/>
                          <a:latin typeface="+mn-lt"/>
                          <a:ea typeface="+mn-ea"/>
                          <a:cs typeface="+mn-cs"/>
                        </a:rPr>
                        <a:t>. An </a:t>
                      </a:r>
                      <a:r>
                        <a:rPr lang="fr-FR" sz="1400" b="1" kern="1200" dirty="0" err="1">
                          <a:solidFill>
                            <a:schemeClr val="accent6">
                              <a:lumMod val="75000"/>
                            </a:schemeClr>
                          </a:solidFill>
                          <a:effectLst/>
                          <a:latin typeface="+mn-lt"/>
                          <a:ea typeface="+mn-ea"/>
                          <a:cs typeface="+mn-cs"/>
                        </a:rPr>
                        <a:t>interpretive</a:t>
                      </a:r>
                      <a:r>
                        <a:rPr lang="fr-FR" sz="1400" b="1" kern="1200" dirty="0">
                          <a:solidFill>
                            <a:schemeClr val="accent6">
                              <a:lumMod val="75000"/>
                            </a:schemeClr>
                          </a:solidFill>
                          <a:effectLst/>
                          <a:latin typeface="+mn-lt"/>
                          <a:ea typeface="+mn-ea"/>
                          <a:cs typeface="+mn-cs"/>
                        </a:rPr>
                        <a:t> workflow to </a:t>
                      </a:r>
                      <a:r>
                        <a:rPr lang="fr-FR" sz="1400" b="1" kern="1200" dirty="0" err="1">
                          <a:solidFill>
                            <a:schemeClr val="accent6">
                              <a:lumMod val="75000"/>
                            </a:schemeClr>
                          </a:solidFill>
                          <a:effectLst/>
                          <a:latin typeface="+mn-lt"/>
                          <a:ea typeface="+mn-ea"/>
                          <a:cs typeface="+mn-cs"/>
                        </a:rPr>
                        <a:t>provide</a:t>
                      </a:r>
                      <a:r>
                        <a:rPr lang="fr-FR" sz="1400" b="1" kern="1200" dirty="0">
                          <a:solidFill>
                            <a:schemeClr val="accent6">
                              <a:lumMod val="75000"/>
                            </a:schemeClr>
                          </a:solidFill>
                          <a:effectLst/>
                          <a:latin typeface="+mn-lt"/>
                          <a:ea typeface="+mn-ea"/>
                          <a:cs typeface="+mn-cs"/>
                        </a:rPr>
                        <a:t> for sources and confinement </a:t>
                      </a:r>
                      <a:r>
                        <a:rPr lang="fr-FR" sz="1400" b="1" kern="1200" dirty="0" err="1">
                          <a:solidFill>
                            <a:schemeClr val="accent6">
                              <a:lumMod val="75000"/>
                            </a:schemeClr>
                          </a:solidFill>
                          <a:effectLst/>
                          <a:latin typeface="+mn-lt"/>
                          <a:ea typeface="+mn-ea"/>
                          <a:cs typeface="+mn-cs"/>
                        </a:rPr>
                        <a:t>calculation</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will</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still</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be</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developed</a:t>
                      </a:r>
                      <a:r>
                        <a:rPr lang="fr-FR" sz="1400" b="1" kern="1200" dirty="0">
                          <a:solidFill>
                            <a:schemeClr val="accent6">
                              <a:lumMod val="75000"/>
                            </a:schemeClr>
                          </a:solidFill>
                          <a:effectLst/>
                          <a:latin typeface="+mn-lt"/>
                          <a:ea typeface="+mn-ea"/>
                          <a:cs typeface="+mn-cs"/>
                        </a:rPr>
                        <a:t>, but </a:t>
                      </a:r>
                      <a:r>
                        <a:rPr lang="fr-FR" sz="1400" b="1" kern="1200" dirty="0" err="1">
                          <a:solidFill>
                            <a:schemeClr val="accent6">
                              <a:lumMod val="75000"/>
                            </a:schemeClr>
                          </a:solidFill>
                          <a:effectLst/>
                          <a:latin typeface="+mn-lt"/>
                          <a:ea typeface="+mn-ea"/>
                          <a:cs typeface="+mn-cs"/>
                        </a:rPr>
                        <a:t>it</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might</a:t>
                      </a:r>
                      <a:r>
                        <a:rPr lang="fr-FR" sz="1400" b="1" kern="1200" dirty="0">
                          <a:solidFill>
                            <a:schemeClr val="accent6">
                              <a:lumMod val="75000"/>
                            </a:schemeClr>
                          </a:solidFill>
                          <a:effectLst/>
                          <a:latin typeface="+mn-lt"/>
                          <a:ea typeface="+mn-ea"/>
                          <a:cs typeface="+mn-cs"/>
                        </a:rPr>
                        <a:t> not </a:t>
                      </a:r>
                      <a:r>
                        <a:rPr lang="fr-FR" sz="1400" b="1" kern="1200" dirty="0" err="1">
                          <a:solidFill>
                            <a:schemeClr val="accent6">
                              <a:lumMod val="75000"/>
                            </a:schemeClr>
                          </a:solidFill>
                          <a:effectLst/>
                          <a:latin typeface="+mn-lt"/>
                          <a:ea typeface="+mn-ea"/>
                          <a:cs typeface="+mn-cs"/>
                        </a:rPr>
                        <a:t>be</a:t>
                      </a:r>
                      <a:r>
                        <a:rPr lang="fr-FR" sz="1400" b="1" kern="1200" dirty="0">
                          <a:solidFill>
                            <a:schemeClr val="accent6">
                              <a:lumMod val="75000"/>
                            </a:schemeClr>
                          </a:solidFill>
                          <a:effectLst/>
                          <a:latin typeface="+mn-lt"/>
                          <a:ea typeface="+mn-ea"/>
                          <a:cs typeface="+mn-cs"/>
                        </a:rPr>
                        <a:t> possible to </a:t>
                      </a:r>
                      <a:r>
                        <a:rPr lang="fr-FR" sz="1400" b="1" kern="1200" dirty="0" err="1">
                          <a:solidFill>
                            <a:schemeClr val="accent6">
                              <a:lumMod val="75000"/>
                            </a:schemeClr>
                          </a:solidFill>
                          <a:effectLst/>
                          <a:latin typeface="+mn-lt"/>
                          <a:ea typeface="+mn-ea"/>
                          <a:cs typeface="+mn-cs"/>
                        </a:rPr>
                        <a:t>reach</a:t>
                      </a:r>
                      <a:r>
                        <a:rPr lang="fr-FR" sz="1400" b="1" kern="1200" dirty="0">
                          <a:solidFill>
                            <a:schemeClr val="accent6">
                              <a:lumMod val="75000"/>
                            </a:schemeClr>
                          </a:solidFill>
                          <a:effectLst/>
                          <a:latin typeface="+mn-lt"/>
                          <a:ea typeface="+mn-ea"/>
                          <a:cs typeface="+mn-cs"/>
                        </a:rPr>
                        <a:t> the </a:t>
                      </a:r>
                      <a:r>
                        <a:rPr lang="fr-FR" sz="1400" b="1" kern="1200" dirty="0" err="1">
                          <a:solidFill>
                            <a:schemeClr val="accent6">
                              <a:lumMod val="75000"/>
                            </a:schemeClr>
                          </a:solidFill>
                          <a:effectLst/>
                          <a:latin typeface="+mn-lt"/>
                          <a:ea typeface="+mn-ea"/>
                          <a:cs typeface="+mn-cs"/>
                        </a:rPr>
                        <a:t>level</a:t>
                      </a:r>
                      <a:r>
                        <a:rPr lang="fr-FR" sz="1400" b="1" kern="1200" dirty="0">
                          <a:solidFill>
                            <a:schemeClr val="accent6">
                              <a:lumMod val="75000"/>
                            </a:schemeClr>
                          </a:solidFill>
                          <a:effectLst/>
                          <a:latin typeface="+mn-lt"/>
                          <a:ea typeface="+mn-ea"/>
                          <a:cs typeface="+mn-cs"/>
                        </a:rPr>
                        <a:t> of </a:t>
                      </a:r>
                      <a:r>
                        <a:rPr lang="fr-FR" sz="1400" b="1" kern="1200" dirty="0" err="1">
                          <a:solidFill>
                            <a:schemeClr val="accent6">
                              <a:lumMod val="75000"/>
                            </a:schemeClr>
                          </a:solidFill>
                          <a:effectLst/>
                          <a:latin typeface="+mn-lt"/>
                          <a:ea typeface="+mn-ea"/>
                          <a:cs typeface="+mn-cs"/>
                        </a:rPr>
                        <a:t>maturity</a:t>
                      </a:r>
                      <a:r>
                        <a:rPr lang="fr-FR" sz="1400" b="1" kern="1200" dirty="0">
                          <a:solidFill>
                            <a:schemeClr val="accent6">
                              <a:lumMod val="75000"/>
                            </a:schemeClr>
                          </a:solidFill>
                          <a:effectLst/>
                          <a:latin typeface="+mn-lt"/>
                          <a:ea typeface="+mn-ea"/>
                          <a:cs typeface="+mn-cs"/>
                        </a:rPr>
                        <a:t> </a:t>
                      </a:r>
                      <a:r>
                        <a:rPr lang="fr-FR" sz="1400" b="1" kern="1200" dirty="0" err="1">
                          <a:solidFill>
                            <a:schemeClr val="accent6">
                              <a:lumMod val="75000"/>
                            </a:schemeClr>
                          </a:solidFill>
                          <a:effectLst/>
                          <a:latin typeface="+mn-lt"/>
                          <a:ea typeface="+mn-ea"/>
                          <a:cs typeface="+mn-cs"/>
                        </a:rPr>
                        <a:t>necessary</a:t>
                      </a:r>
                      <a:r>
                        <a:rPr lang="fr-FR" sz="1400" b="1" kern="1200" dirty="0">
                          <a:solidFill>
                            <a:schemeClr val="accent6">
                              <a:lumMod val="75000"/>
                            </a:schemeClr>
                          </a:solidFill>
                          <a:effectLst/>
                          <a:latin typeface="+mn-lt"/>
                          <a:ea typeface="+mn-ea"/>
                          <a:cs typeface="+mn-cs"/>
                        </a:rPr>
                        <a:t> for routine use.</a:t>
                      </a: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spcBef>
                          <a:spcPts val="0"/>
                        </a:spcBef>
                        <a:spcAft>
                          <a:spcPts val="0"/>
                        </a:spcAft>
                      </a:pPr>
                      <a:r>
                        <a:rPr lang="fr-FR" sz="1400" b="1" dirty="0">
                          <a:solidFill>
                            <a:srgbClr val="000000"/>
                          </a:solidFill>
                          <a:effectLst/>
                          <a:latin typeface="+mn-lt"/>
                        </a:rPr>
                        <a:t>8 </a:t>
                      </a:r>
                      <a:endParaRPr lang="fr-FR" sz="1400" b="1" dirty="0">
                        <a:effectLst/>
                        <a:latin typeface="+mn-lt"/>
                      </a:endParaRPr>
                    </a:p>
                  </a:txBody>
                  <a:tcPr marL="68390" marR="68390"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2424059843"/>
                  </a:ext>
                </a:extLst>
              </a:tr>
            </a:tbl>
          </a:graphicData>
        </a:graphic>
      </p:graphicFrame>
    </p:spTree>
    <p:extLst>
      <p:ext uri="{BB962C8B-B14F-4D97-AF65-F5344CB8AC3E}">
        <p14:creationId xmlns:p14="http://schemas.microsoft.com/office/powerpoint/2010/main" val="2429049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69D7E7-6E9D-4BE5-AF58-C0B3E67C7C67}"/>
              </a:ext>
            </a:extLst>
          </p:cNvPr>
          <p:cNvSpPr>
            <a:spLocks noGrp="1"/>
          </p:cNvSpPr>
          <p:nvPr>
            <p:ph type="title"/>
          </p:nvPr>
        </p:nvSpPr>
        <p:spPr>
          <a:xfrm>
            <a:off x="1001942" y="158246"/>
            <a:ext cx="11190058" cy="457200"/>
          </a:xfrm>
        </p:spPr>
        <p:txBody>
          <a:bodyPr/>
          <a:lstStyle/>
          <a:p>
            <a:r>
              <a:rPr lang="en-US" dirty="0">
                <a:solidFill>
                  <a:srgbClr val="FF0000"/>
                </a:solidFill>
              </a:rPr>
              <a:t>11 multi-beneficiary TSVV Projects </a:t>
            </a:r>
            <a:endParaRPr lang="en-US" dirty="0"/>
          </a:p>
        </p:txBody>
      </p:sp>
      <p:graphicFrame>
        <p:nvGraphicFramePr>
          <p:cNvPr id="6" name="Tableau 6">
            <a:extLst>
              <a:ext uri="{FF2B5EF4-FFF2-40B4-BE49-F238E27FC236}">
                <a16:creationId xmlns:a16="http://schemas.microsoft.com/office/drawing/2014/main" id="{519F9EF3-5CDC-479B-AD11-EF73C2C10416}"/>
              </a:ext>
            </a:extLst>
          </p:cNvPr>
          <p:cNvGraphicFramePr>
            <a:graphicFrameLocks noGrp="1"/>
          </p:cNvGraphicFramePr>
          <p:nvPr>
            <p:ph idx="1"/>
            <p:extLst>
              <p:ext uri="{D42A27DB-BD31-4B8C-83A1-F6EECF244321}">
                <p14:modId xmlns:p14="http://schemas.microsoft.com/office/powerpoint/2010/main" val="4078881412"/>
              </p:ext>
            </p:extLst>
          </p:nvPr>
        </p:nvGraphicFramePr>
        <p:xfrm>
          <a:off x="117231" y="847328"/>
          <a:ext cx="11957532" cy="5436283"/>
        </p:xfrm>
        <a:graphic>
          <a:graphicData uri="http://schemas.openxmlformats.org/drawingml/2006/table">
            <a:tbl>
              <a:tblPr firstRow="1" bandRow="1">
                <a:tableStyleId>{5C22544A-7EE6-4342-B048-85BDC9FD1C3A}</a:tableStyleId>
              </a:tblPr>
              <a:tblGrid>
                <a:gridCol w="483301">
                  <a:extLst>
                    <a:ext uri="{9D8B030D-6E8A-4147-A177-3AD203B41FA5}">
                      <a16:colId xmlns:a16="http://schemas.microsoft.com/office/drawing/2014/main" val="4205803198"/>
                    </a:ext>
                  </a:extLst>
                </a:gridCol>
                <a:gridCol w="3923862">
                  <a:extLst>
                    <a:ext uri="{9D8B030D-6E8A-4147-A177-3AD203B41FA5}">
                      <a16:colId xmlns:a16="http://schemas.microsoft.com/office/drawing/2014/main" val="3512699674"/>
                    </a:ext>
                  </a:extLst>
                </a:gridCol>
                <a:gridCol w="2246161">
                  <a:extLst>
                    <a:ext uri="{9D8B030D-6E8A-4147-A177-3AD203B41FA5}">
                      <a16:colId xmlns:a16="http://schemas.microsoft.com/office/drawing/2014/main" val="2767461768"/>
                    </a:ext>
                  </a:extLst>
                </a:gridCol>
                <a:gridCol w="1021022">
                  <a:extLst>
                    <a:ext uri="{9D8B030D-6E8A-4147-A177-3AD203B41FA5}">
                      <a16:colId xmlns:a16="http://schemas.microsoft.com/office/drawing/2014/main" val="487183406"/>
                    </a:ext>
                  </a:extLst>
                </a:gridCol>
                <a:gridCol w="4283186">
                  <a:extLst>
                    <a:ext uri="{9D8B030D-6E8A-4147-A177-3AD203B41FA5}">
                      <a16:colId xmlns:a16="http://schemas.microsoft.com/office/drawing/2014/main" val="690170608"/>
                    </a:ext>
                  </a:extLst>
                </a:gridCol>
              </a:tblGrid>
              <a:tr h="676416">
                <a:tc>
                  <a:txBody>
                    <a:bodyPr/>
                    <a:lstStyle/>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TSVV  titles </a:t>
                      </a:r>
                    </a:p>
                    <a:p>
                      <a:endParaRPr lang="en-US" dirty="0"/>
                    </a:p>
                  </a:txBody>
                  <a:tcPr/>
                </a:tc>
                <a:tc>
                  <a:txBody>
                    <a:bodyPr/>
                    <a:lstStyle/>
                    <a:p>
                      <a:r>
                        <a:rPr lang="en-GB" sz="1350" b="1" kern="1200">
                          <a:solidFill>
                            <a:schemeClr val="lt1"/>
                          </a:solidFill>
                          <a:effectLst/>
                          <a:latin typeface="+mn-lt"/>
                          <a:ea typeface="+mn-ea"/>
                          <a:cs typeface="+mn-cs"/>
                        </a:rPr>
                        <a:t>Principal Investigator </a:t>
                      </a:r>
                      <a:endParaRPr lang="en-US"/>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350" b="1" kern="1200">
                          <a:solidFill>
                            <a:schemeClr val="lt1"/>
                          </a:solidFill>
                          <a:effectLst/>
                          <a:latin typeface="+mn-lt"/>
                          <a:ea typeface="+mn-ea"/>
                          <a:cs typeface="+mn-cs"/>
                        </a:rPr>
                        <a:t>Lead Beneficiary </a:t>
                      </a:r>
                      <a:endParaRPr lang="en-US"/>
                    </a:p>
                    <a:p>
                      <a:endParaRPr lang="en-US"/>
                    </a:p>
                  </a:txBody>
                  <a:tcPr/>
                </a:tc>
                <a:tc>
                  <a:txBody>
                    <a:bodyPr/>
                    <a:lstStyle/>
                    <a:p>
                      <a:r>
                        <a:rPr lang="en-US"/>
                        <a:t>Other Beneficiaries involved </a:t>
                      </a:r>
                    </a:p>
                  </a:txBody>
                  <a:tcPr/>
                </a:tc>
                <a:extLst>
                  <a:ext uri="{0D108BD9-81ED-4DB2-BD59-A6C34878D82A}">
                    <a16:rowId xmlns:a16="http://schemas.microsoft.com/office/drawing/2014/main" val="2635735855"/>
                  </a:ext>
                </a:extLst>
              </a:tr>
              <a:tr h="436673">
                <a:tc>
                  <a:txBody>
                    <a:bodyPr/>
                    <a:lstStyle/>
                    <a:p>
                      <a:r>
                        <a:rPr lang="en-US" sz="1400" b="1"/>
                        <a:t>A</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b="1" kern="1200" dirty="0">
                          <a:solidFill>
                            <a:schemeClr val="dk1"/>
                          </a:solidFill>
                          <a:effectLst/>
                          <a:latin typeface="+mn-lt"/>
                          <a:ea typeface="+mn-ea"/>
                          <a:cs typeface="+mn-cs"/>
                        </a:rPr>
                        <a:t>H-Mode and Small/No-ELM Pedestals</a:t>
                      </a:r>
                      <a:endParaRPr lang="en-US" sz="1400" b="1" dirty="0"/>
                    </a:p>
                  </a:txBody>
                  <a:tcPr/>
                </a:tc>
                <a:tc>
                  <a:txBody>
                    <a:bodyPr/>
                    <a:lstStyle/>
                    <a:p>
                      <a:r>
                        <a:rPr lang="en-GB" sz="1400" b="1" i="0" kern="1200" dirty="0">
                          <a:solidFill>
                            <a:schemeClr val="dk1"/>
                          </a:solidFill>
                          <a:effectLst/>
                          <a:latin typeface="+mn-lt"/>
                          <a:ea typeface="+mn-ea"/>
                          <a:cs typeface="+mn-cs"/>
                        </a:rPr>
                        <a:t>Tobias </a:t>
                      </a:r>
                      <a:r>
                        <a:rPr lang="en-GB" sz="1400" b="1" i="0" kern="1200" dirty="0" err="1">
                          <a:solidFill>
                            <a:schemeClr val="dk1"/>
                          </a:solidFill>
                          <a:effectLst/>
                          <a:latin typeface="+mn-lt"/>
                          <a:ea typeface="+mn-ea"/>
                          <a:cs typeface="+mn-cs"/>
                        </a:rPr>
                        <a:t>Görler</a:t>
                      </a:r>
                      <a:r>
                        <a:rPr lang="en-GB" sz="1400" b="1" i="0" kern="1200" dirty="0">
                          <a:solidFill>
                            <a:schemeClr val="dk1"/>
                          </a:solidFill>
                          <a:effectLst/>
                          <a:latin typeface="+mn-lt"/>
                          <a:ea typeface="+mn-ea"/>
                          <a:cs typeface="+mn-cs"/>
                        </a:rPr>
                        <a:t> </a:t>
                      </a:r>
                      <a:endParaRPr lang="en-US" sz="1400" b="1" i="0" dirty="0"/>
                    </a:p>
                  </a:txBody>
                  <a:tcPr/>
                </a:tc>
                <a:tc>
                  <a:txBody>
                    <a:bodyPr/>
                    <a:lstStyle/>
                    <a:p>
                      <a:r>
                        <a:rPr lang="en-GB" sz="1400" b="1" i="1" kern="1200">
                          <a:solidFill>
                            <a:schemeClr val="dk1"/>
                          </a:solidFill>
                          <a:effectLst/>
                          <a:latin typeface="+mn-lt"/>
                          <a:ea typeface="+mn-ea"/>
                          <a:cs typeface="+mn-cs"/>
                        </a:rPr>
                        <a:t>MPG</a:t>
                      </a:r>
                      <a:endParaRPr lang="en-US" sz="1400" b="1"/>
                    </a:p>
                  </a:txBody>
                  <a:tcPr/>
                </a:tc>
                <a:tc>
                  <a:txBody>
                    <a:bodyPr/>
                    <a:lstStyle/>
                    <a:p>
                      <a:r>
                        <a:rPr lang="en-US" sz="1400" b="1"/>
                        <a:t>CEA, DIFFER, ENEA, EPFL</a:t>
                      </a:r>
                    </a:p>
                  </a:txBody>
                  <a:tcPr/>
                </a:tc>
                <a:extLst>
                  <a:ext uri="{0D108BD9-81ED-4DB2-BD59-A6C34878D82A}">
                    <a16:rowId xmlns:a16="http://schemas.microsoft.com/office/drawing/2014/main" val="3940894999"/>
                  </a:ext>
                </a:extLst>
              </a:tr>
              <a:tr h="496609">
                <a:tc>
                  <a:txBody>
                    <a:bodyPr/>
                    <a:lstStyle/>
                    <a:p>
                      <a:r>
                        <a:rPr lang="en-US" sz="1400" b="1"/>
                        <a:t>B</a:t>
                      </a:r>
                    </a:p>
                  </a:txBody>
                  <a:tcPr/>
                </a:tc>
                <a:tc>
                  <a:txBody>
                    <a:bodyPr/>
                    <a:lstStyle/>
                    <a:p>
                      <a:r>
                        <a:rPr lang="en-US" sz="1400" b="1" dirty="0"/>
                        <a:t>Plasma Particle/Heat Exhaust – Fluid Simulations</a:t>
                      </a:r>
                    </a:p>
                  </a:txBody>
                  <a:tcPr/>
                </a:tc>
                <a:tc>
                  <a:txBody>
                    <a:bodyPr/>
                    <a:lstStyle/>
                    <a:p>
                      <a:r>
                        <a:rPr lang="en-GB" sz="1400" b="1" i="0" kern="1200" dirty="0">
                          <a:solidFill>
                            <a:schemeClr val="dk1"/>
                          </a:solidFill>
                          <a:effectLst/>
                          <a:latin typeface="+mn-lt"/>
                          <a:ea typeface="+mn-ea"/>
                          <a:cs typeface="+mn-cs"/>
                        </a:rPr>
                        <a:t>Patrick </a:t>
                      </a:r>
                      <a:r>
                        <a:rPr lang="en-GB" sz="1400" b="1" i="0" kern="1200" dirty="0" err="1">
                          <a:solidFill>
                            <a:schemeClr val="dk1"/>
                          </a:solidFill>
                          <a:effectLst/>
                          <a:latin typeface="+mn-lt"/>
                          <a:ea typeface="+mn-ea"/>
                          <a:cs typeface="+mn-cs"/>
                        </a:rPr>
                        <a:t>Tamain</a:t>
                      </a:r>
                      <a:r>
                        <a:rPr lang="en-GB" sz="1400" b="1" i="0" kern="1200" dirty="0">
                          <a:solidFill>
                            <a:schemeClr val="dk1"/>
                          </a:solidFill>
                          <a:effectLst/>
                          <a:latin typeface="+mn-lt"/>
                          <a:ea typeface="+mn-ea"/>
                          <a:cs typeface="+mn-cs"/>
                        </a:rPr>
                        <a:t> </a:t>
                      </a:r>
                      <a:endParaRPr lang="en-US" sz="1400" b="1" i="0" dirty="0"/>
                    </a:p>
                  </a:txBody>
                  <a:tcPr/>
                </a:tc>
                <a:tc>
                  <a:txBody>
                    <a:bodyPr/>
                    <a:lstStyle/>
                    <a:p>
                      <a:r>
                        <a:rPr lang="en-US" sz="1400" b="1"/>
                        <a:t>CEA</a:t>
                      </a:r>
                    </a:p>
                  </a:txBody>
                  <a:tcPr/>
                </a:tc>
                <a:tc>
                  <a:txBody>
                    <a:bodyPr/>
                    <a:lstStyle/>
                    <a:p>
                      <a:r>
                        <a:rPr lang="en-US" sz="1400" b="1"/>
                        <a:t>DTU, EPFL, IPP.CR, LPP-ERM-KMS, MPG</a:t>
                      </a:r>
                    </a:p>
                  </a:txBody>
                  <a:tcPr/>
                </a:tc>
                <a:extLst>
                  <a:ext uri="{0D108BD9-81ED-4DB2-BD59-A6C34878D82A}">
                    <a16:rowId xmlns:a16="http://schemas.microsoft.com/office/drawing/2014/main" val="2335510687"/>
                  </a:ext>
                </a:extLst>
              </a:tr>
              <a:tr h="496609">
                <a:tc>
                  <a:txBody>
                    <a:bodyPr/>
                    <a:lstStyle/>
                    <a:p>
                      <a:r>
                        <a:rPr lang="en-US" sz="1400" b="1"/>
                        <a:t>C</a:t>
                      </a:r>
                    </a:p>
                  </a:txBody>
                  <a:tcPr/>
                </a:tc>
                <a:tc>
                  <a:txBody>
                    <a:bodyPr/>
                    <a:lstStyle/>
                    <a:p>
                      <a:r>
                        <a:rPr lang="en-US" sz="1400" b="1" dirty="0"/>
                        <a:t>Plasma Particle/Heat Exhaust – Gyrokinetic Simulations</a:t>
                      </a:r>
                    </a:p>
                  </a:txBody>
                  <a:tcPr/>
                </a:tc>
                <a:tc>
                  <a:txBody>
                    <a:bodyPr/>
                    <a:lstStyle/>
                    <a:p>
                      <a:r>
                        <a:rPr lang="en-GB" sz="1400" b="1" i="0" kern="1200">
                          <a:solidFill>
                            <a:schemeClr val="dk1"/>
                          </a:solidFill>
                          <a:effectLst/>
                          <a:latin typeface="+mn-lt"/>
                          <a:ea typeface="+mn-ea"/>
                          <a:cs typeface="+mn-cs"/>
                        </a:rPr>
                        <a:t>Daniel  Told </a:t>
                      </a:r>
                      <a:endParaRPr lang="en-US" sz="1400" b="1" i="0"/>
                    </a:p>
                  </a:txBody>
                  <a:tcPr/>
                </a:tc>
                <a:tc>
                  <a:txBody>
                    <a:bodyPr/>
                    <a:lstStyle/>
                    <a:p>
                      <a:r>
                        <a:rPr lang="en-US" sz="1400" b="1"/>
                        <a:t>MPG</a:t>
                      </a:r>
                    </a:p>
                  </a:txBody>
                  <a:tcPr/>
                </a:tc>
                <a:tc>
                  <a:txBody>
                    <a:bodyPr/>
                    <a:lstStyle/>
                    <a:p>
                      <a:r>
                        <a:rPr lang="en-US" sz="1400" b="1"/>
                        <a:t>CEA, DIFFER, EPFL, IPP.CR, JSI</a:t>
                      </a:r>
                    </a:p>
                  </a:txBody>
                  <a:tcPr/>
                </a:tc>
                <a:extLst>
                  <a:ext uri="{0D108BD9-81ED-4DB2-BD59-A6C34878D82A}">
                    <a16:rowId xmlns:a16="http://schemas.microsoft.com/office/drawing/2014/main" val="2615709139"/>
                  </a:ext>
                </a:extLst>
              </a:tr>
              <a:tr h="496609">
                <a:tc>
                  <a:txBody>
                    <a:bodyPr/>
                    <a:lstStyle/>
                    <a:p>
                      <a:r>
                        <a:rPr lang="en-US" sz="1400" b="1"/>
                        <a:t>D</a:t>
                      </a:r>
                    </a:p>
                  </a:txBody>
                  <a:tcPr/>
                </a:tc>
                <a:tc>
                  <a:txBody>
                    <a:bodyPr/>
                    <a:lstStyle/>
                    <a:p>
                      <a:r>
                        <a:rPr lang="en-GB" sz="1400" b="1" kern="1200" dirty="0">
                          <a:solidFill>
                            <a:schemeClr val="dk1"/>
                          </a:solidFill>
                          <a:effectLst/>
                          <a:latin typeface="+mn-lt"/>
                          <a:ea typeface="+mn-ea"/>
                          <a:cs typeface="+mn-cs"/>
                        </a:rPr>
                        <a:t>Plasma-Wall Interactions with Metallic Plasma-Facing Components</a:t>
                      </a:r>
                      <a:endParaRPr lang="en-US" sz="1400" b="1" dirty="0"/>
                    </a:p>
                  </a:txBody>
                  <a:tcPr/>
                </a:tc>
                <a:tc>
                  <a:txBody>
                    <a:bodyPr/>
                    <a:lstStyle/>
                    <a:p>
                      <a:r>
                        <a:rPr lang="en-GB" sz="1400" b="1" i="0" kern="1200">
                          <a:solidFill>
                            <a:schemeClr val="dk1"/>
                          </a:solidFill>
                          <a:effectLst/>
                          <a:latin typeface="+mn-lt"/>
                          <a:ea typeface="+mn-ea"/>
                          <a:cs typeface="+mn-cs"/>
                        </a:rPr>
                        <a:t>Dmitry Matveev </a:t>
                      </a:r>
                      <a:endParaRPr lang="en-US" sz="1400" b="1" i="0"/>
                    </a:p>
                  </a:txBody>
                  <a:tcPr/>
                </a:tc>
                <a:tc>
                  <a:txBody>
                    <a:bodyPr/>
                    <a:lstStyle/>
                    <a:p>
                      <a:r>
                        <a:rPr lang="en-GB" sz="1400" b="1" kern="1200">
                          <a:solidFill>
                            <a:schemeClr val="dk1"/>
                          </a:solidFill>
                          <a:effectLst/>
                          <a:latin typeface="+mn-lt"/>
                          <a:ea typeface="+mn-ea"/>
                          <a:cs typeface="+mn-cs"/>
                        </a:rPr>
                        <a:t>FZJ</a:t>
                      </a:r>
                      <a:endParaRPr lang="en-US" sz="1400" b="1"/>
                    </a:p>
                  </a:txBody>
                  <a:tcPr/>
                </a:tc>
                <a:tc>
                  <a:txBody>
                    <a:bodyPr/>
                    <a:lstStyle/>
                    <a:p>
                      <a:r>
                        <a:rPr lang="en-US" sz="1400" b="1"/>
                        <a:t>CEA, DIFFER, IPP.CR, MPG, VR, VTT</a:t>
                      </a:r>
                    </a:p>
                  </a:txBody>
                  <a:tcPr/>
                </a:tc>
                <a:extLst>
                  <a:ext uri="{0D108BD9-81ED-4DB2-BD59-A6C34878D82A}">
                    <a16:rowId xmlns:a16="http://schemas.microsoft.com/office/drawing/2014/main" val="755908568"/>
                  </a:ext>
                </a:extLst>
              </a:tr>
              <a:tr h="359613">
                <a:tc>
                  <a:txBody>
                    <a:bodyPr/>
                    <a:lstStyle/>
                    <a:p>
                      <a:r>
                        <a:rPr lang="en-US" sz="1400" b="1"/>
                        <a:t>E</a:t>
                      </a:r>
                    </a:p>
                  </a:txBody>
                  <a:tcPr/>
                </a:tc>
                <a:tc>
                  <a:txBody>
                    <a:bodyPr/>
                    <a:lstStyle/>
                    <a:p>
                      <a:r>
                        <a:rPr lang="en-GB" sz="1400" b="1" kern="1200" dirty="0">
                          <a:solidFill>
                            <a:schemeClr val="dk1"/>
                          </a:solidFill>
                          <a:effectLst/>
                          <a:latin typeface="+mn-lt"/>
                          <a:ea typeface="+mn-ea"/>
                          <a:cs typeface="+mn-cs"/>
                        </a:rPr>
                        <a:t>Impurity Sources, Transport, and Screening</a:t>
                      </a:r>
                      <a:endParaRPr lang="en-US" sz="1400" b="1" dirty="0"/>
                    </a:p>
                  </a:txBody>
                  <a:tcPr/>
                </a:tc>
                <a:tc>
                  <a:txBody>
                    <a:bodyPr/>
                    <a:lstStyle/>
                    <a:p>
                      <a:r>
                        <a:rPr lang="en-GB" sz="1400" b="1" i="0" kern="1200">
                          <a:solidFill>
                            <a:schemeClr val="dk1"/>
                          </a:solidFill>
                          <a:effectLst/>
                          <a:latin typeface="+mn-lt"/>
                          <a:ea typeface="+mn-ea"/>
                          <a:cs typeface="+mn-cs"/>
                        </a:rPr>
                        <a:t>Guido CIRAOLO </a:t>
                      </a:r>
                      <a:endParaRPr lang="en-US" sz="1400" b="1" i="0"/>
                    </a:p>
                  </a:txBody>
                  <a:tcPr/>
                </a:tc>
                <a:tc>
                  <a:txBody>
                    <a:bodyPr/>
                    <a:lstStyle/>
                    <a:p>
                      <a:r>
                        <a:rPr lang="en-US" sz="1400" b="1"/>
                        <a:t>CEA</a:t>
                      </a:r>
                    </a:p>
                  </a:txBody>
                  <a:tcPr/>
                </a:tc>
                <a:tc>
                  <a:txBody>
                    <a:bodyPr/>
                    <a:lstStyle/>
                    <a:p>
                      <a:r>
                        <a:rPr lang="en-US" sz="1400" b="1"/>
                        <a:t>EPFL, FZJ, IPP.CR, IPPLM, VTT </a:t>
                      </a:r>
                    </a:p>
                  </a:txBody>
                  <a:tcPr/>
                </a:tc>
                <a:extLst>
                  <a:ext uri="{0D108BD9-81ED-4DB2-BD59-A6C34878D82A}">
                    <a16:rowId xmlns:a16="http://schemas.microsoft.com/office/drawing/2014/main" val="2331866804"/>
                  </a:ext>
                </a:extLst>
              </a:tr>
              <a:tr h="359613">
                <a:tc>
                  <a:txBody>
                    <a:bodyPr/>
                    <a:lstStyle/>
                    <a:p>
                      <a:r>
                        <a:rPr lang="en-US" sz="1400" b="1"/>
                        <a:t>F</a:t>
                      </a:r>
                    </a:p>
                  </a:txBody>
                  <a:tcPr/>
                </a:tc>
                <a:tc>
                  <a:txBody>
                    <a:bodyPr/>
                    <a:lstStyle/>
                    <a:p>
                      <a:r>
                        <a:rPr lang="en-GB" sz="1400" b="1" kern="1200">
                          <a:solidFill>
                            <a:schemeClr val="dk1"/>
                          </a:solidFill>
                          <a:effectLst/>
                          <a:latin typeface="+mn-lt"/>
                          <a:ea typeface="+mn-ea"/>
                          <a:cs typeface="+mn-cs"/>
                        </a:rPr>
                        <a:t>Tokamak Disruptions and Runaway Electrons</a:t>
                      </a:r>
                      <a:endParaRPr lang="en-US" sz="1400" b="1"/>
                    </a:p>
                  </a:txBody>
                  <a:tcPr/>
                </a:tc>
                <a:tc>
                  <a:txBody>
                    <a:bodyPr/>
                    <a:lstStyle/>
                    <a:p>
                      <a:r>
                        <a:rPr lang="en-GB" sz="1400" b="1" i="0" kern="1200">
                          <a:solidFill>
                            <a:schemeClr val="dk1"/>
                          </a:solidFill>
                          <a:effectLst/>
                          <a:latin typeface="+mn-lt"/>
                          <a:ea typeface="+mn-ea"/>
                          <a:cs typeface="+mn-cs"/>
                        </a:rPr>
                        <a:t>Matthias </a:t>
                      </a:r>
                      <a:r>
                        <a:rPr lang="en-GB" sz="1400" b="1" i="0" kern="1200" err="1">
                          <a:solidFill>
                            <a:schemeClr val="dk1"/>
                          </a:solidFill>
                          <a:effectLst/>
                          <a:latin typeface="+mn-lt"/>
                          <a:ea typeface="+mn-ea"/>
                          <a:cs typeface="+mn-cs"/>
                        </a:rPr>
                        <a:t>Hoelzl</a:t>
                      </a:r>
                      <a:r>
                        <a:rPr lang="en-GB" sz="1400" b="1" i="0" kern="1200" dirty="0">
                          <a:solidFill>
                            <a:schemeClr val="dk1"/>
                          </a:solidFill>
                          <a:effectLst/>
                          <a:latin typeface="+mn-lt"/>
                          <a:ea typeface="+mn-ea"/>
                          <a:cs typeface="+mn-cs"/>
                        </a:rPr>
                        <a:t> </a:t>
                      </a:r>
                      <a:endParaRPr lang="en-US" sz="1400" b="1" i="0" dirty="0"/>
                    </a:p>
                  </a:txBody>
                  <a:tcPr/>
                </a:tc>
                <a:tc>
                  <a:txBody>
                    <a:bodyPr/>
                    <a:lstStyle/>
                    <a:p>
                      <a:r>
                        <a:rPr lang="en-GB" sz="1400" b="1" i="1" kern="1200">
                          <a:solidFill>
                            <a:schemeClr val="dk1"/>
                          </a:solidFill>
                          <a:effectLst/>
                          <a:latin typeface="+mn-lt"/>
                          <a:ea typeface="+mn-ea"/>
                          <a:cs typeface="+mn-cs"/>
                        </a:rPr>
                        <a:t>MPG</a:t>
                      </a:r>
                      <a:endParaRPr lang="en-US" sz="1400" b="1"/>
                    </a:p>
                  </a:txBody>
                  <a:tcPr/>
                </a:tc>
                <a:tc>
                  <a:txBody>
                    <a:bodyPr/>
                    <a:lstStyle/>
                    <a:p>
                      <a:r>
                        <a:rPr lang="en-US" sz="1400" b="1"/>
                        <a:t>CEA, ENEA, EPFL, VR </a:t>
                      </a:r>
                    </a:p>
                  </a:txBody>
                  <a:tcPr/>
                </a:tc>
                <a:extLst>
                  <a:ext uri="{0D108BD9-81ED-4DB2-BD59-A6C34878D82A}">
                    <a16:rowId xmlns:a16="http://schemas.microsoft.com/office/drawing/2014/main" val="929719182"/>
                  </a:ext>
                </a:extLst>
              </a:tr>
              <a:tr h="359613">
                <a:tc>
                  <a:txBody>
                    <a:bodyPr/>
                    <a:lstStyle/>
                    <a:p>
                      <a:r>
                        <a:rPr lang="en-US" sz="1400" b="1"/>
                        <a:t>G</a:t>
                      </a:r>
                    </a:p>
                  </a:txBody>
                  <a:tcPr/>
                </a:tc>
                <a:tc>
                  <a:txBody>
                    <a:bodyPr/>
                    <a:lstStyle/>
                    <a:p>
                      <a:r>
                        <a:rPr lang="en-GB" sz="1400" b="1" kern="1200" dirty="0">
                          <a:solidFill>
                            <a:schemeClr val="dk1"/>
                          </a:solidFill>
                          <a:effectLst/>
                          <a:latin typeface="+mn-lt"/>
                          <a:ea typeface="+mn-ea"/>
                          <a:cs typeface="+mn-cs"/>
                        </a:rPr>
                        <a:t>Physics of Burning Plasmas</a:t>
                      </a:r>
                      <a:endParaRPr lang="en-US" sz="1400" b="1" dirty="0"/>
                    </a:p>
                  </a:txBody>
                  <a:tcPr/>
                </a:tc>
                <a:tc>
                  <a:txBody>
                    <a:bodyPr/>
                    <a:lstStyle/>
                    <a:p>
                      <a:r>
                        <a:rPr lang="en-GB" sz="1400" b="1" i="0" kern="1200">
                          <a:solidFill>
                            <a:schemeClr val="dk1"/>
                          </a:solidFill>
                          <a:effectLst/>
                          <a:latin typeface="+mn-lt"/>
                          <a:ea typeface="+mn-ea"/>
                          <a:cs typeface="+mn-cs"/>
                        </a:rPr>
                        <a:t>Oleksiy </a:t>
                      </a:r>
                      <a:r>
                        <a:rPr lang="en-GB" sz="1400" b="1" i="0" kern="1200" err="1">
                          <a:solidFill>
                            <a:schemeClr val="dk1"/>
                          </a:solidFill>
                          <a:effectLst/>
                          <a:latin typeface="+mn-lt"/>
                          <a:ea typeface="+mn-ea"/>
                          <a:cs typeface="+mn-cs"/>
                        </a:rPr>
                        <a:t>Mishchenko</a:t>
                      </a:r>
                      <a:r>
                        <a:rPr lang="en-GB" sz="1400" b="1" i="0" kern="1200" dirty="0">
                          <a:solidFill>
                            <a:schemeClr val="dk1"/>
                          </a:solidFill>
                          <a:effectLst/>
                          <a:latin typeface="+mn-lt"/>
                          <a:ea typeface="+mn-ea"/>
                          <a:cs typeface="+mn-cs"/>
                        </a:rPr>
                        <a:t> </a:t>
                      </a:r>
                      <a:endParaRPr lang="en-US" sz="1400" b="1" i="0" dirty="0"/>
                    </a:p>
                  </a:txBody>
                  <a:tcPr/>
                </a:tc>
                <a:tc>
                  <a:txBody>
                    <a:bodyPr/>
                    <a:lstStyle/>
                    <a:p>
                      <a:r>
                        <a:rPr lang="en-US" sz="1400" b="1"/>
                        <a:t>MPG</a:t>
                      </a:r>
                    </a:p>
                  </a:txBody>
                  <a:tcPr/>
                </a:tc>
                <a:tc>
                  <a:txBody>
                    <a:bodyPr/>
                    <a:lstStyle/>
                    <a:p>
                      <a:r>
                        <a:rPr lang="en-US" sz="1400" b="1"/>
                        <a:t>CEA, ENEA, EPFL, KIPT, NCSRD, UKAEA</a:t>
                      </a:r>
                    </a:p>
                  </a:txBody>
                  <a:tcPr/>
                </a:tc>
                <a:extLst>
                  <a:ext uri="{0D108BD9-81ED-4DB2-BD59-A6C34878D82A}">
                    <a16:rowId xmlns:a16="http://schemas.microsoft.com/office/drawing/2014/main" val="338456506"/>
                  </a:ext>
                </a:extLst>
              </a:tr>
              <a:tr h="496609">
                <a:tc>
                  <a:txBody>
                    <a:bodyPr/>
                    <a:lstStyle/>
                    <a:p>
                      <a:r>
                        <a:rPr lang="en-GB" sz="1400" b="1" kern="1200">
                          <a:solidFill>
                            <a:schemeClr val="dk1"/>
                          </a:solidFill>
                          <a:effectLst/>
                          <a:latin typeface="+mn-lt"/>
                          <a:ea typeface="+mn-ea"/>
                          <a:cs typeface="+mn-cs"/>
                        </a:rPr>
                        <a:t>H</a:t>
                      </a:r>
                      <a:endParaRPr lang="en-US" sz="1400" b="1"/>
                    </a:p>
                  </a:txBody>
                  <a:tcPr/>
                </a:tc>
                <a:tc>
                  <a:txBody>
                    <a:bodyPr/>
                    <a:lstStyle/>
                    <a:p>
                      <a:r>
                        <a:rPr lang="en-GB" sz="1400" b="1" kern="1200">
                          <a:solidFill>
                            <a:schemeClr val="dk1"/>
                          </a:solidFill>
                          <a:effectLst/>
                          <a:latin typeface="+mn-lt"/>
                          <a:ea typeface="+mn-ea"/>
                          <a:cs typeface="+mn-cs"/>
                        </a:rPr>
                        <a:t>Reliable Prediction of Plasma Performance and Operational Limits in Tokamaks</a:t>
                      </a:r>
                      <a:endParaRPr lang="en-US" sz="1400" b="1"/>
                    </a:p>
                  </a:txBody>
                  <a:tcPr/>
                </a:tc>
                <a:tc>
                  <a:txBody>
                    <a:bodyPr/>
                    <a:lstStyle/>
                    <a:p>
                      <a:r>
                        <a:rPr lang="fr-FR" sz="1400" b="1" i="0" kern="1200">
                          <a:solidFill>
                            <a:schemeClr val="dk1"/>
                          </a:solidFill>
                          <a:effectLst/>
                          <a:latin typeface="+mn-lt"/>
                          <a:ea typeface="+mn-ea"/>
                          <a:cs typeface="+mn-cs"/>
                        </a:rPr>
                        <a:t>Michele Marin </a:t>
                      </a:r>
                      <a:endParaRPr lang="en-US" sz="1400" b="1" i="0"/>
                    </a:p>
                  </a:txBody>
                  <a:tcPr/>
                </a:tc>
                <a:tc>
                  <a:txBody>
                    <a:bodyPr/>
                    <a:lstStyle/>
                    <a:p>
                      <a:r>
                        <a:rPr lang="en-GB" sz="1400" b="1" i="1" kern="1200">
                          <a:solidFill>
                            <a:schemeClr val="dk1"/>
                          </a:solidFill>
                          <a:effectLst/>
                          <a:latin typeface="+mn-lt"/>
                          <a:ea typeface="+mn-ea"/>
                          <a:cs typeface="+mn-cs"/>
                        </a:rPr>
                        <a:t>EPFL</a:t>
                      </a:r>
                      <a:endParaRPr lang="en-US" sz="1400" b="1"/>
                    </a:p>
                  </a:txBody>
                  <a:tcPr/>
                </a:tc>
                <a:tc>
                  <a:txBody>
                    <a:bodyPr/>
                    <a:lstStyle/>
                    <a:p>
                      <a:r>
                        <a:rPr lang="en-US" sz="1400" b="1"/>
                        <a:t>CEA, DIFFER, ENEA, EPFL, IPP.CR, IST, LPP-ERM-KMS, MPG, UKAEA, VR</a:t>
                      </a:r>
                    </a:p>
                  </a:txBody>
                  <a:tcPr/>
                </a:tc>
                <a:extLst>
                  <a:ext uri="{0D108BD9-81ED-4DB2-BD59-A6C34878D82A}">
                    <a16:rowId xmlns:a16="http://schemas.microsoft.com/office/drawing/2014/main" val="3833423650"/>
                  </a:ext>
                </a:extLst>
              </a:tr>
              <a:tr h="359613">
                <a:tc>
                  <a:txBody>
                    <a:bodyPr/>
                    <a:lstStyle/>
                    <a:p>
                      <a:r>
                        <a:rPr lang="en-US" sz="1400" b="1"/>
                        <a:t>I</a:t>
                      </a:r>
                    </a:p>
                  </a:txBody>
                  <a:tcPr/>
                </a:tc>
                <a:tc>
                  <a:txBody>
                    <a:bodyPr/>
                    <a:lstStyle/>
                    <a:p>
                      <a:r>
                        <a:rPr lang="en-GB" sz="1400" b="1" kern="1200">
                          <a:solidFill>
                            <a:schemeClr val="dk1"/>
                          </a:solidFill>
                          <a:effectLst/>
                          <a:latin typeface="+mn-lt"/>
                          <a:ea typeface="+mn-ea"/>
                          <a:cs typeface="+mn-cs"/>
                        </a:rPr>
                        <a:t>Stellarator Optimization</a:t>
                      </a:r>
                      <a:endParaRPr lang="en-US" sz="1400" b="1"/>
                    </a:p>
                  </a:txBody>
                  <a:tcPr/>
                </a:tc>
                <a:tc>
                  <a:txBody>
                    <a:bodyPr/>
                    <a:lstStyle/>
                    <a:p>
                      <a:r>
                        <a:rPr lang="en-GB" sz="1400" b="1" i="0" kern="1200" dirty="0">
                          <a:solidFill>
                            <a:schemeClr val="dk1"/>
                          </a:solidFill>
                          <a:effectLst/>
                          <a:latin typeface="+mn-lt"/>
                          <a:ea typeface="+mn-ea"/>
                          <a:cs typeface="+mn-cs"/>
                        </a:rPr>
                        <a:t>Joaquim </a:t>
                      </a:r>
                      <a:r>
                        <a:rPr lang="en-GB" sz="1400" b="1" i="0" kern="1200" dirty="0" err="1">
                          <a:solidFill>
                            <a:schemeClr val="dk1"/>
                          </a:solidFill>
                          <a:effectLst/>
                          <a:latin typeface="+mn-lt"/>
                          <a:ea typeface="+mn-ea"/>
                          <a:cs typeface="+mn-cs"/>
                        </a:rPr>
                        <a:t>Loizu</a:t>
                      </a:r>
                      <a:r>
                        <a:rPr lang="en-GB" sz="1400" b="1" i="0" kern="1200" dirty="0">
                          <a:solidFill>
                            <a:schemeClr val="dk1"/>
                          </a:solidFill>
                          <a:effectLst/>
                          <a:latin typeface="+mn-lt"/>
                          <a:ea typeface="+mn-ea"/>
                          <a:cs typeface="+mn-cs"/>
                        </a:rPr>
                        <a:t> </a:t>
                      </a:r>
                      <a:endParaRPr lang="en-US" sz="1400" b="1" i="0" dirty="0"/>
                    </a:p>
                  </a:txBody>
                  <a:tcPr/>
                </a:tc>
                <a:tc>
                  <a:txBody>
                    <a:bodyPr/>
                    <a:lstStyle/>
                    <a:p>
                      <a:r>
                        <a:rPr lang="en-GB" sz="1400" b="1" i="1" kern="1200">
                          <a:solidFill>
                            <a:schemeClr val="dk1"/>
                          </a:solidFill>
                          <a:effectLst/>
                          <a:latin typeface="+mn-lt"/>
                          <a:ea typeface="+mn-ea"/>
                          <a:cs typeface="+mn-cs"/>
                        </a:rPr>
                        <a:t>EPFL</a:t>
                      </a:r>
                      <a:endParaRPr lang="en-US" sz="1400" b="1"/>
                    </a:p>
                  </a:txBody>
                  <a:tcPr/>
                </a:tc>
                <a:tc>
                  <a:txBody>
                    <a:bodyPr/>
                    <a:lstStyle/>
                    <a:p>
                      <a:r>
                        <a:rPr lang="en-US" sz="1400" b="1"/>
                        <a:t>CIEMAT, EPFL, MPG, OEAW</a:t>
                      </a:r>
                    </a:p>
                  </a:txBody>
                  <a:tcPr/>
                </a:tc>
                <a:extLst>
                  <a:ext uri="{0D108BD9-81ED-4DB2-BD59-A6C34878D82A}">
                    <a16:rowId xmlns:a16="http://schemas.microsoft.com/office/drawing/2014/main" val="4105554534"/>
                  </a:ext>
                </a:extLst>
              </a:tr>
              <a:tr h="291115">
                <a:tc>
                  <a:txBody>
                    <a:bodyPr/>
                    <a:lstStyle/>
                    <a:p>
                      <a:r>
                        <a:rPr lang="en-US" sz="1400" b="1"/>
                        <a:t>J</a:t>
                      </a:r>
                    </a:p>
                  </a:txBody>
                  <a:tcPr/>
                </a:tc>
                <a:tc>
                  <a:txBody>
                    <a:bodyPr/>
                    <a:lstStyle/>
                    <a:p>
                      <a:r>
                        <a:rPr lang="en-GB" sz="1400" b="1" kern="1200" dirty="0">
                          <a:solidFill>
                            <a:schemeClr val="dk1"/>
                          </a:solidFill>
                          <a:effectLst/>
                          <a:latin typeface="+mn-lt"/>
                          <a:ea typeface="+mn-ea"/>
                          <a:cs typeface="+mn-cs"/>
                        </a:rPr>
                        <a:t>Stellarator core turbulence</a:t>
                      </a:r>
                      <a:endParaRPr lang="en-US" sz="1400" b="1" dirty="0"/>
                    </a:p>
                  </a:txBody>
                  <a:tcPr/>
                </a:tc>
                <a:tc>
                  <a:txBody>
                    <a:bodyPr/>
                    <a:lstStyle/>
                    <a:p>
                      <a:r>
                        <a:rPr lang="en-GB" sz="1400" b="1" i="0" kern="1200" dirty="0">
                          <a:solidFill>
                            <a:schemeClr val="dk1"/>
                          </a:solidFill>
                          <a:effectLst/>
                          <a:latin typeface="+mn-lt"/>
                          <a:ea typeface="+mn-ea"/>
                          <a:cs typeface="+mn-cs"/>
                        </a:rPr>
                        <a:t>José Manuel García-</a:t>
                      </a:r>
                      <a:r>
                        <a:rPr lang="en-GB" sz="1400" b="1" i="0" kern="1200" dirty="0" err="1">
                          <a:solidFill>
                            <a:schemeClr val="dk1"/>
                          </a:solidFill>
                          <a:effectLst/>
                          <a:latin typeface="+mn-lt"/>
                          <a:ea typeface="+mn-ea"/>
                          <a:cs typeface="+mn-cs"/>
                        </a:rPr>
                        <a:t>Regaña</a:t>
                      </a:r>
                      <a:endParaRPr lang="en-US" sz="1400" b="1" i="0" dirty="0"/>
                    </a:p>
                  </a:txBody>
                  <a:tcPr/>
                </a:tc>
                <a:tc>
                  <a:txBody>
                    <a:bodyPr/>
                    <a:lstStyle/>
                    <a:p>
                      <a:r>
                        <a:rPr lang="en-GB" sz="1400" b="1" i="1" kern="1200">
                          <a:solidFill>
                            <a:schemeClr val="dk1"/>
                          </a:solidFill>
                          <a:effectLst/>
                          <a:latin typeface="+mn-lt"/>
                          <a:ea typeface="+mn-ea"/>
                          <a:cs typeface="+mn-cs"/>
                        </a:rPr>
                        <a:t>CIEMAT</a:t>
                      </a:r>
                      <a:endParaRPr lang="en-US" sz="1400" b="1"/>
                    </a:p>
                  </a:txBody>
                  <a:tcPr/>
                </a:tc>
                <a:tc>
                  <a:txBody>
                    <a:bodyPr/>
                    <a:lstStyle/>
                    <a:p>
                      <a:r>
                        <a:rPr lang="en-US" sz="1400" b="1"/>
                        <a:t>DIFFER, EPFL, MPG, UKAEA</a:t>
                      </a:r>
                    </a:p>
                  </a:txBody>
                  <a:tcPr/>
                </a:tc>
                <a:extLst>
                  <a:ext uri="{0D108BD9-81ED-4DB2-BD59-A6C34878D82A}">
                    <a16:rowId xmlns:a16="http://schemas.microsoft.com/office/drawing/2014/main" val="2694263579"/>
                  </a:ext>
                </a:extLst>
              </a:tr>
              <a:tr h="496609">
                <a:tc>
                  <a:txBody>
                    <a:bodyPr/>
                    <a:lstStyle/>
                    <a:p>
                      <a:r>
                        <a:rPr lang="en-US" sz="1400" b="1"/>
                        <a:t>K</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b="1" kern="1200" dirty="0">
                          <a:solidFill>
                            <a:schemeClr val="dk1"/>
                          </a:solidFill>
                          <a:effectLst/>
                          <a:latin typeface="+mn-lt"/>
                          <a:ea typeface="+mn-ea"/>
                          <a:cs typeface="+mn-cs"/>
                        </a:rPr>
                        <a:t>Neutral Particle Models</a:t>
                      </a:r>
                      <a:endParaRPr lang="fr-FR" sz="1400" b="1" kern="1200" dirty="0">
                        <a:solidFill>
                          <a:schemeClr val="dk1"/>
                        </a:solidFill>
                        <a:effectLst/>
                        <a:latin typeface="+mn-lt"/>
                        <a:ea typeface="+mn-ea"/>
                        <a:cs typeface="+mn-cs"/>
                      </a:endParaRPr>
                    </a:p>
                  </a:txBody>
                  <a:tcPr/>
                </a:tc>
                <a:tc>
                  <a:txBody>
                    <a:bodyPr/>
                    <a:lstStyle/>
                    <a:p>
                      <a:r>
                        <a:rPr lang="en-GB" sz="1400" b="1" i="0" kern="1200">
                          <a:solidFill>
                            <a:schemeClr val="dk1"/>
                          </a:solidFill>
                          <a:effectLst/>
                          <a:latin typeface="+mn-lt"/>
                          <a:ea typeface="+mn-ea"/>
                          <a:cs typeface="+mn-cs"/>
                        </a:rPr>
                        <a:t>Dmitriy V. Borodin </a:t>
                      </a:r>
                      <a:endParaRPr lang="en-US" sz="1400" b="1" i="0"/>
                    </a:p>
                  </a:txBody>
                  <a:tcPr/>
                </a:tc>
                <a:tc>
                  <a:txBody>
                    <a:bodyPr/>
                    <a:lstStyle/>
                    <a:p>
                      <a:r>
                        <a:rPr lang="en-GB" sz="1400" b="1" i="1" kern="1200">
                          <a:solidFill>
                            <a:schemeClr val="dk1"/>
                          </a:solidFill>
                          <a:effectLst/>
                          <a:latin typeface="+mn-lt"/>
                          <a:ea typeface="+mn-ea"/>
                          <a:cs typeface="+mn-cs"/>
                        </a:rPr>
                        <a:t>FZJ</a:t>
                      </a:r>
                      <a:endParaRPr lang="en-US" sz="1400" b="1"/>
                    </a:p>
                  </a:txBody>
                  <a:tcPr/>
                </a:tc>
                <a:tc>
                  <a:txBody>
                    <a:bodyPr/>
                    <a:lstStyle/>
                    <a:p>
                      <a:r>
                        <a:rPr lang="en-US" sz="1400" b="1" dirty="0"/>
                        <a:t>CEA, DIFFER, ENEA, FZJ, LPP-ERM-KMS, VTT</a:t>
                      </a:r>
                    </a:p>
                  </a:txBody>
                  <a:tcPr/>
                </a:tc>
                <a:extLst>
                  <a:ext uri="{0D108BD9-81ED-4DB2-BD59-A6C34878D82A}">
                    <a16:rowId xmlns:a16="http://schemas.microsoft.com/office/drawing/2014/main" val="1977095679"/>
                  </a:ext>
                </a:extLst>
              </a:tr>
            </a:tbl>
          </a:graphicData>
        </a:graphic>
      </p:graphicFrame>
      <p:sp>
        <p:nvSpPr>
          <p:cNvPr id="4" name="Espace réservé du pied de page 3">
            <a:extLst>
              <a:ext uri="{FF2B5EF4-FFF2-40B4-BE49-F238E27FC236}">
                <a16:creationId xmlns:a16="http://schemas.microsoft.com/office/drawing/2014/main" id="{AB68AF7A-5131-40F6-B31E-026B6E9805E5}"/>
              </a:ext>
            </a:extLst>
          </p:cNvPr>
          <p:cNvSpPr>
            <a:spLocks noGrp="1"/>
          </p:cNvSpPr>
          <p:nvPr>
            <p:ph type="ftr" sz="quarter" idx="11"/>
          </p:nvPr>
        </p:nvSpPr>
        <p:spPr>
          <a:xfrm>
            <a:off x="825623" y="6555769"/>
            <a:ext cx="5525750" cy="475225"/>
          </a:xfrm>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49531697-8613-40CA-81CC-D07748348FEB}"/>
              </a:ext>
            </a:extLst>
          </p:cNvPr>
          <p:cNvSpPr>
            <a:spLocks noGrp="1"/>
          </p:cNvSpPr>
          <p:nvPr>
            <p:ph type="sldNum" sz="quarter" idx="12"/>
          </p:nvPr>
        </p:nvSpPr>
        <p:spPr/>
        <p:txBody>
          <a:bodyPr/>
          <a:lstStyle/>
          <a:p>
            <a:fld id="{6A6D9FA1-99C7-4910-8E32-B85D378B0060}" type="slidenum">
              <a:rPr lang="en-GB" smtClean="0">
                <a:solidFill>
                  <a:prstClr val="white"/>
                </a:solidFill>
              </a:rPr>
              <a:pPr/>
              <a:t>2</a:t>
            </a:fld>
            <a:endParaRPr lang="en-GB">
              <a:solidFill>
                <a:prstClr val="white"/>
              </a:solidFill>
            </a:endParaRPr>
          </a:p>
        </p:txBody>
      </p:sp>
    </p:spTree>
    <p:extLst>
      <p:ext uri="{BB962C8B-B14F-4D97-AF65-F5344CB8AC3E}">
        <p14:creationId xmlns:p14="http://schemas.microsoft.com/office/powerpoint/2010/main" val="23345400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C0200C-E0A8-4F5E-BD2C-FFFD60DFE7C3}"/>
              </a:ext>
            </a:extLst>
          </p:cNvPr>
          <p:cNvSpPr>
            <a:spLocks noGrp="1"/>
          </p:cNvSpPr>
          <p:nvPr>
            <p:ph type="title"/>
          </p:nvPr>
        </p:nvSpPr>
        <p:spPr>
          <a:xfrm>
            <a:off x="983432" y="192515"/>
            <a:ext cx="9832052" cy="457200"/>
          </a:xfrm>
        </p:spPr>
        <p:txBody>
          <a:bodyPr/>
          <a:lstStyle/>
          <a:p>
            <a:r>
              <a:rPr lang="en-US" dirty="0"/>
              <a:t>TSVV-I Stellarator Optimization:  2027 Impacted Deliverables  </a:t>
            </a:r>
          </a:p>
        </p:txBody>
      </p:sp>
      <p:sp>
        <p:nvSpPr>
          <p:cNvPr id="4" name="Espace réservé du pied de page 3">
            <a:extLst>
              <a:ext uri="{FF2B5EF4-FFF2-40B4-BE49-F238E27FC236}">
                <a16:creationId xmlns:a16="http://schemas.microsoft.com/office/drawing/2014/main" id="{D81E755C-C15D-4D1C-9CA9-307C3A21FA74}"/>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AACF0302-40D0-4246-838D-D9BD85ACE27E}"/>
              </a:ext>
            </a:extLst>
          </p:cNvPr>
          <p:cNvSpPr>
            <a:spLocks noGrp="1"/>
          </p:cNvSpPr>
          <p:nvPr>
            <p:ph type="sldNum" sz="quarter" idx="12"/>
          </p:nvPr>
        </p:nvSpPr>
        <p:spPr/>
        <p:txBody>
          <a:bodyPr/>
          <a:lstStyle/>
          <a:p>
            <a:fld id="{6A6D9FA1-99C7-4910-8E32-B85D378B0060}" type="slidenum">
              <a:rPr lang="en-GB" smtClean="0">
                <a:solidFill>
                  <a:prstClr val="white"/>
                </a:solidFill>
              </a:rPr>
              <a:pPr/>
              <a:t>20</a:t>
            </a:fld>
            <a:endParaRPr lang="en-GB">
              <a:solidFill>
                <a:prstClr val="white"/>
              </a:solidFill>
            </a:endParaRPr>
          </a:p>
        </p:txBody>
      </p:sp>
      <p:graphicFrame>
        <p:nvGraphicFramePr>
          <p:cNvPr id="6" name="Tableau 5">
            <a:extLst>
              <a:ext uri="{FF2B5EF4-FFF2-40B4-BE49-F238E27FC236}">
                <a16:creationId xmlns:a16="http://schemas.microsoft.com/office/drawing/2014/main" id="{66A9ED9F-4EAC-437E-BA5C-80DC2B07BF16}"/>
              </a:ext>
            </a:extLst>
          </p:cNvPr>
          <p:cNvGraphicFramePr>
            <a:graphicFrameLocks noGrp="1"/>
          </p:cNvGraphicFramePr>
          <p:nvPr>
            <p:extLst>
              <p:ext uri="{D42A27DB-BD31-4B8C-83A1-F6EECF244321}">
                <p14:modId xmlns:p14="http://schemas.microsoft.com/office/powerpoint/2010/main" val="3546061714"/>
              </p:ext>
            </p:extLst>
          </p:nvPr>
        </p:nvGraphicFramePr>
        <p:xfrm>
          <a:off x="222316" y="741880"/>
          <a:ext cx="11899768" cy="3037884"/>
        </p:xfrm>
        <a:graphic>
          <a:graphicData uri="http://schemas.openxmlformats.org/drawingml/2006/table">
            <a:tbl>
              <a:tblPr/>
              <a:tblGrid>
                <a:gridCol w="634654">
                  <a:extLst>
                    <a:ext uri="{9D8B030D-6E8A-4147-A177-3AD203B41FA5}">
                      <a16:colId xmlns:a16="http://schemas.microsoft.com/office/drawing/2014/main" val="908118267"/>
                    </a:ext>
                  </a:extLst>
                </a:gridCol>
                <a:gridCol w="10557602">
                  <a:extLst>
                    <a:ext uri="{9D8B030D-6E8A-4147-A177-3AD203B41FA5}">
                      <a16:colId xmlns:a16="http://schemas.microsoft.com/office/drawing/2014/main" val="3239108717"/>
                    </a:ext>
                  </a:extLst>
                </a:gridCol>
                <a:gridCol w="707512">
                  <a:extLst>
                    <a:ext uri="{9D8B030D-6E8A-4147-A177-3AD203B41FA5}">
                      <a16:colId xmlns:a16="http://schemas.microsoft.com/office/drawing/2014/main" val="2401766353"/>
                    </a:ext>
                  </a:extLst>
                </a:gridCol>
              </a:tblGrid>
              <a:tr h="213572">
                <a:tc>
                  <a:txBody>
                    <a:bodyPr/>
                    <a:lstStyle/>
                    <a:p>
                      <a:pPr>
                        <a:lnSpc>
                          <a:spcPct val="107000"/>
                        </a:lnSpc>
                        <a:spcBef>
                          <a:spcPts val="0"/>
                        </a:spcBef>
                        <a:spcAft>
                          <a:spcPts val="0"/>
                        </a:spcAft>
                      </a:pPr>
                      <a:r>
                        <a:rPr lang="fr-FR" sz="1400" b="0" dirty="0">
                          <a:solidFill>
                            <a:srgbClr val="FFFFFF"/>
                          </a:solidFill>
                          <a:effectLst/>
                          <a:latin typeface="+mj-lt"/>
                        </a:rPr>
                        <a:t>Label</a:t>
                      </a:r>
                      <a:endParaRPr lang="fr-FR" sz="1400" b="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0" dirty="0">
                          <a:solidFill>
                            <a:srgbClr val="FFFFFF"/>
                          </a:solidFill>
                          <a:effectLst/>
                          <a:latin typeface="+mj-lt"/>
                        </a:rPr>
                        <a:t>Description;</a:t>
                      </a:r>
                      <a:endParaRPr lang="fr-FR" sz="1400" b="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0" dirty="0">
                          <a:solidFill>
                            <a:schemeClr val="bg1"/>
                          </a:solidFill>
                          <a:effectLst/>
                          <a:latin typeface="+mj-lt"/>
                        </a:rPr>
                        <a:t>Topics</a:t>
                      </a: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extLst>
                  <a:ext uri="{0D108BD9-81ED-4DB2-BD59-A6C34878D82A}">
                    <a16:rowId xmlns:a16="http://schemas.microsoft.com/office/drawing/2014/main" val="717004885"/>
                  </a:ext>
                </a:extLst>
              </a:tr>
              <a:tr h="437027">
                <a:tc>
                  <a:txBody>
                    <a:bodyPr/>
                    <a:lstStyle/>
                    <a:p>
                      <a:pPr>
                        <a:lnSpc>
                          <a:spcPct val="107000"/>
                        </a:lnSpc>
                        <a:spcBef>
                          <a:spcPts val="0"/>
                        </a:spcBef>
                        <a:spcAft>
                          <a:spcPts val="0"/>
                        </a:spcAft>
                      </a:pPr>
                      <a:r>
                        <a:rPr lang="en-GB" sz="1400" b="1" kern="1200" dirty="0">
                          <a:solidFill>
                            <a:schemeClr val="tx1"/>
                          </a:solidFill>
                          <a:effectLst/>
                          <a:latin typeface="+mn-lt"/>
                          <a:ea typeface="+mn-ea"/>
                          <a:cs typeface="+mn-cs"/>
                        </a:rPr>
                        <a:t>SD6.8 SD6.9</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FF0000"/>
                    </a:solidFill>
                  </a:tcPr>
                </a:tc>
                <a:tc>
                  <a:txBody>
                    <a:bodyPr/>
                    <a:lstStyle/>
                    <a:p>
                      <a:pPr lvl="0"/>
                      <a:r>
                        <a:rPr lang="en-GB" sz="1400" b="0" kern="1200" dirty="0">
                          <a:solidFill>
                            <a:schemeClr val="tx1"/>
                          </a:solidFill>
                          <a:effectLst/>
                          <a:latin typeface="+mn-lt"/>
                          <a:ea typeface="+mn-ea"/>
                          <a:cs typeface="+mn-cs"/>
                        </a:rPr>
                        <a:t>SD6.8 : </a:t>
                      </a:r>
                      <a:r>
                        <a:rPr lang="en-US" sz="1400" b="0" i="0" u="none" strike="noStrike" kern="1200" baseline="0" dirty="0">
                          <a:solidFill>
                            <a:schemeClr val="tx1"/>
                          </a:solidFill>
                          <a:latin typeface="+mn-lt"/>
                          <a:ea typeface="+mn-ea"/>
                          <a:cs typeface="+mn-cs"/>
                        </a:rPr>
                        <a:t>EMC3-EIRENE performance prediction in divertors with unpaired x-points  </a:t>
                      </a:r>
                      <a:r>
                        <a:rPr lang="en-GB" sz="1400" b="0" kern="1200" dirty="0">
                          <a:solidFill>
                            <a:schemeClr val="tx1"/>
                          </a:solidFill>
                          <a:effectLst/>
                          <a:latin typeface="+mn-lt"/>
                          <a:ea typeface="+mn-ea"/>
                          <a:cs typeface="+mn-cs"/>
                        </a:rPr>
                        <a:t>SD6.9: </a:t>
                      </a:r>
                      <a:r>
                        <a:rPr lang="en-US" sz="1400" b="0" i="0" u="none" strike="noStrike" kern="1200" baseline="0" dirty="0">
                          <a:solidFill>
                            <a:schemeClr val="tx1"/>
                          </a:solidFill>
                          <a:latin typeface="+mn-lt"/>
                          <a:ea typeface="+mn-ea"/>
                          <a:cs typeface="+mn-cs"/>
                        </a:rPr>
                        <a:t>Effect of edge optimization on divertor performance</a:t>
                      </a:r>
                    </a:p>
                    <a:p>
                      <a:pPr lvl="0"/>
                      <a:r>
                        <a:rPr lang="en-GB" sz="1400" b="1" kern="1200" dirty="0">
                          <a:solidFill>
                            <a:srgbClr val="FF0000"/>
                          </a:solidFill>
                          <a:effectLst/>
                          <a:latin typeface="+mn-lt"/>
                          <a:ea typeface="+mn-ea"/>
                          <a:cs typeface="+mn-cs"/>
                        </a:rPr>
                        <a:t>Dropped: the study of the effect of edge optimization on divertor performance with high-fidelity codes;</a:t>
                      </a:r>
                      <a:endParaRPr lang="fr-FR" sz="1400" b="1" kern="1200" dirty="0">
                        <a:solidFill>
                          <a:srgbClr val="FF0000"/>
                        </a:solidFill>
                        <a:effectLst/>
                        <a:latin typeface="+mn-lt"/>
                        <a:ea typeface="+mn-ea"/>
                        <a:cs typeface="+mn-cs"/>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j-lt"/>
                        </a:rPr>
                        <a:t>6</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1335777846"/>
                  </a:ext>
                </a:extLst>
              </a:tr>
              <a:tr h="660481">
                <a:tc>
                  <a:txBody>
                    <a:bodyPr/>
                    <a:lstStyle/>
                    <a:p>
                      <a:pPr>
                        <a:lnSpc>
                          <a:spcPct val="107000"/>
                        </a:lnSpc>
                        <a:spcBef>
                          <a:spcPts val="0"/>
                        </a:spcBef>
                        <a:spcAft>
                          <a:spcPts val="0"/>
                        </a:spcAft>
                      </a:pPr>
                      <a:r>
                        <a:rPr lang="en-US" sz="1400" b="1" kern="1200" dirty="0">
                          <a:solidFill>
                            <a:schemeClr val="tx1"/>
                          </a:solidFill>
                          <a:effectLst/>
                          <a:latin typeface="+mn-lt"/>
                          <a:ea typeface="+mn-ea"/>
                          <a:cs typeface="+mn-cs"/>
                        </a:rPr>
                        <a:t>SD2.3, SD2.4 </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FF0000"/>
                    </a:solidFill>
                  </a:tcPr>
                </a:tc>
                <a:tc>
                  <a:txBody>
                    <a:bodyPr/>
                    <a:lstStyle/>
                    <a:p>
                      <a:r>
                        <a:rPr lang="en-US" sz="1400" b="0" kern="1200" dirty="0">
                          <a:solidFill>
                            <a:schemeClr val="tx1"/>
                          </a:solidFill>
                          <a:effectLst/>
                          <a:latin typeface="+mn-lt"/>
                          <a:ea typeface="+mn-ea"/>
                          <a:cs typeface="+mn-cs"/>
                        </a:rPr>
                        <a:t>SD2.3 </a:t>
                      </a:r>
                      <a:r>
                        <a:rPr lang="en-US" sz="1400" b="0" i="0" u="none" strike="noStrike" baseline="0" dirty="0">
                          <a:latin typeface="TimesNewRomanPSMT"/>
                        </a:rPr>
                        <a:t>Interface SIMPLE-SIMSOPT to treat regions beyond LCFS</a:t>
                      </a:r>
                      <a:r>
                        <a:rPr lang="en-US" sz="1400" b="0" kern="1200" dirty="0">
                          <a:solidFill>
                            <a:schemeClr val="tx1"/>
                          </a:solidFill>
                          <a:effectLst/>
                          <a:latin typeface="+mn-lt"/>
                          <a:ea typeface="+mn-ea"/>
                          <a:cs typeface="+mn-cs"/>
                        </a:rPr>
                        <a:t>SD2.4:</a:t>
                      </a:r>
                      <a:r>
                        <a:rPr lang="en-US" sz="1400" b="0" i="0" u="none" strike="noStrike" kern="1200" baseline="0" dirty="0">
                          <a:solidFill>
                            <a:schemeClr val="tx1"/>
                          </a:solidFill>
                          <a:latin typeface="+mn-lt"/>
                          <a:ea typeface="+mn-ea"/>
                          <a:cs typeface="+mn-cs"/>
                        </a:rPr>
                        <a:t>Extension of SIMPLE to treat divertor region and evaluate wall losses </a:t>
                      </a:r>
                    </a:p>
                    <a:p>
                      <a:r>
                        <a:rPr lang="en-US" sz="1400" b="1" kern="1200" dirty="0">
                          <a:solidFill>
                            <a:srgbClr val="FF0000"/>
                          </a:solidFill>
                          <a:effectLst/>
                          <a:latin typeface="+mn-lt"/>
                          <a:ea typeface="+mn-ea"/>
                          <a:cs typeface="+mn-cs"/>
                        </a:rPr>
                        <a:t>Dropped: the interfacing of efficient orbit-following codes with optimization codes, with a reliable prediction of energetic particle losses on the walls;</a:t>
                      </a:r>
                      <a:endParaRPr lang="en-US" sz="1400" b="1" dirty="0">
                        <a:solidFill>
                          <a:srgbClr val="FF0000"/>
                        </a:solidFill>
                        <a:effectLs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j-lt"/>
                        </a:rPr>
                        <a:t>6</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3340306807"/>
                  </a:ext>
                </a:extLst>
              </a:tr>
              <a:tr h="604167">
                <a:tc>
                  <a:txBody>
                    <a:bodyPr/>
                    <a:lstStyle/>
                    <a:p>
                      <a:pPr>
                        <a:lnSpc>
                          <a:spcPct val="107000"/>
                        </a:lnSpc>
                        <a:spcBef>
                          <a:spcPts val="0"/>
                        </a:spcBef>
                        <a:spcAft>
                          <a:spcPts val="0"/>
                        </a:spcAft>
                      </a:pPr>
                      <a:r>
                        <a:rPr lang="en-US" sz="1400" b="1" kern="1200" dirty="0">
                          <a:solidFill>
                            <a:schemeClr val="tx1"/>
                          </a:solidFill>
                          <a:effectLst/>
                          <a:latin typeface="+mn-lt"/>
                          <a:ea typeface="+mn-ea"/>
                          <a:cs typeface="+mn-cs"/>
                        </a:rPr>
                        <a:t>SD3.3 </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FF0000"/>
                    </a:solidFill>
                  </a:tcPr>
                </a:tc>
                <a:tc>
                  <a:txBody>
                    <a:bodyPr/>
                    <a:lstStyle/>
                    <a:p>
                      <a:r>
                        <a:rPr lang="en-US" sz="1400" b="0" kern="1200" dirty="0">
                          <a:solidFill>
                            <a:schemeClr val="tx1"/>
                          </a:solidFill>
                          <a:effectLst/>
                          <a:latin typeface="+mn-lt"/>
                          <a:ea typeface="+mn-ea"/>
                          <a:cs typeface="+mn-cs"/>
                        </a:rPr>
                        <a:t>SD3.3: </a:t>
                      </a:r>
                      <a:r>
                        <a:rPr lang="en-US" sz="1400" b="0" i="0" u="none" strike="noStrike" kern="1200" baseline="0" dirty="0">
                          <a:solidFill>
                            <a:schemeClr val="tx1"/>
                          </a:solidFill>
                          <a:latin typeface="+mn-lt"/>
                          <a:ea typeface="+mn-ea"/>
                          <a:cs typeface="+mn-cs"/>
                        </a:rPr>
                        <a:t>W7-X configurations optimized for the generation of transport barriers </a:t>
                      </a:r>
                    </a:p>
                    <a:p>
                      <a:r>
                        <a:rPr lang="en-US" sz="1400" b="1" kern="1200" dirty="0">
                          <a:solidFill>
                            <a:srgbClr val="FF0000"/>
                          </a:solidFill>
                          <a:effectLst/>
                          <a:latin typeface="+mn-lt"/>
                          <a:ea typeface="+mn-ea"/>
                          <a:cs typeface="+mn-cs"/>
                        </a:rPr>
                        <a:t>Dropped : the application of newly developed topological tools to the study and optimization of internal transport barriers in stellarators and validation in  W7-X;</a:t>
                      </a:r>
                      <a:endParaRPr lang="en-US" sz="1400" b="1" dirty="0">
                        <a:solidFill>
                          <a:srgbClr val="FF0000"/>
                        </a:solidFill>
                        <a:effectLs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j-lt"/>
                        </a:rPr>
                        <a:t>6, 8 </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56753802"/>
                  </a:ext>
                </a:extLst>
              </a:tr>
              <a:tr h="604167">
                <a:tc>
                  <a:txBody>
                    <a:bodyPr/>
                    <a:lstStyle/>
                    <a:p>
                      <a:pPr>
                        <a:lnSpc>
                          <a:spcPct val="107000"/>
                        </a:lnSpc>
                        <a:spcBef>
                          <a:spcPts val="0"/>
                        </a:spcBef>
                        <a:spcAft>
                          <a:spcPts val="0"/>
                        </a:spcAft>
                      </a:pPr>
                      <a:r>
                        <a:rPr lang="en-US" sz="1400" b="1" kern="1200" dirty="0">
                          <a:solidFill>
                            <a:schemeClr val="tx1"/>
                          </a:solidFill>
                          <a:effectLst/>
                          <a:latin typeface="+mn-lt"/>
                          <a:ea typeface="+mn-ea"/>
                          <a:cs typeface="+mn-cs"/>
                        </a:rPr>
                        <a:t>SD7.2: </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FF0000"/>
                    </a:solidFill>
                  </a:tcPr>
                </a:tc>
                <a:tc>
                  <a:txBody>
                    <a:bodyPr/>
                    <a:lstStyle/>
                    <a:p>
                      <a:r>
                        <a:rPr lang="en-US" sz="1400" b="0" kern="1200" dirty="0">
                          <a:solidFill>
                            <a:schemeClr val="tx1"/>
                          </a:solidFill>
                          <a:effectLst/>
                          <a:latin typeface="+mn-lt"/>
                          <a:ea typeface="+mn-ea"/>
                          <a:cs typeface="+mn-cs"/>
                        </a:rPr>
                        <a:t>SD7.2: </a:t>
                      </a:r>
                      <a:r>
                        <a:rPr lang="en-US" sz="1400" b="0" i="0" u="none" strike="noStrike" kern="1200" baseline="0" dirty="0">
                          <a:solidFill>
                            <a:schemeClr val="tx1"/>
                          </a:solidFill>
                          <a:latin typeface="+mn-lt"/>
                          <a:ea typeface="+mn-ea"/>
                          <a:cs typeface="+mn-cs"/>
                        </a:rPr>
                        <a:t>Characterized </a:t>
                      </a:r>
                      <a:r>
                        <a:rPr lang="en-US" sz="1400" b="0" kern="1200" dirty="0">
                          <a:solidFill>
                            <a:schemeClr val="tx1"/>
                          </a:solidFill>
                          <a:effectLst/>
                          <a:latin typeface="+mn-lt"/>
                          <a:ea typeface="+mn-ea"/>
                          <a:cs typeface="+mn-cs"/>
                        </a:rPr>
                        <a:t>piecewise </a:t>
                      </a:r>
                      <a:r>
                        <a:rPr lang="en-US" sz="1400" b="0" kern="1200" dirty="0" err="1">
                          <a:solidFill>
                            <a:schemeClr val="tx1"/>
                          </a:solidFill>
                          <a:effectLst/>
                          <a:latin typeface="+mn-lt"/>
                          <a:ea typeface="+mn-ea"/>
                          <a:cs typeface="+mn-cs"/>
                        </a:rPr>
                        <a:t>omnigeneous</a:t>
                      </a:r>
                      <a:r>
                        <a:rPr lang="en-US" sz="1400" b="0" kern="1200" dirty="0">
                          <a:solidFill>
                            <a:schemeClr val="tx1"/>
                          </a:solidFill>
                          <a:effectLst/>
                          <a:latin typeface="+mn-lt"/>
                          <a:ea typeface="+mn-ea"/>
                          <a:cs typeface="+mn-cs"/>
                        </a:rPr>
                        <a:t> </a:t>
                      </a:r>
                      <a:r>
                        <a:rPr lang="en-US" sz="1400" b="0" i="0" u="none" strike="noStrike" kern="1200" baseline="0" dirty="0">
                          <a:solidFill>
                            <a:schemeClr val="tx1"/>
                          </a:solidFill>
                          <a:latin typeface="+mn-lt"/>
                          <a:ea typeface="+mn-ea"/>
                          <a:cs typeface="+mn-cs"/>
                        </a:rPr>
                        <a:t> configuration space</a:t>
                      </a:r>
                    </a:p>
                    <a:p>
                      <a:r>
                        <a:rPr lang="en-US" sz="1400" b="1" kern="1200" dirty="0">
                          <a:solidFill>
                            <a:srgbClr val="FF0000"/>
                          </a:solidFill>
                          <a:effectLst/>
                          <a:latin typeface="+mn-lt"/>
                          <a:ea typeface="+mn-ea"/>
                          <a:cs typeface="+mn-cs"/>
                        </a:rPr>
                        <a:t>Dropped : the exploration of piecewise </a:t>
                      </a:r>
                      <a:r>
                        <a:rPr lang="en-US" sz="1400" b="1" kern="1200" dirty="0" err="1">
                          <a:solidFill>
                            <a:srgbClr val="FF0000"/>
                          </a:solidFill>
                          <a:effectLst/>
                          <a:latin typeface="+mn-lt"/>
                          <a:ea typeface="+mn-ea"/>
                          <a:cs typeface="+mn-cs"/>
                        </a:rPr>
                        <a:t>omnigeneous</a:t>
                      </a:r>
                      <a:r>
                        <a:rPr lang="en-US" sz="1400" b="1" kern="1200" dirty="0">
                          <a:solidFill>
                            <a:srgbClr val="FF0000"/>
                          </a:solidFill>
                          <a:effectLst/>
                          <a:latin typeface="+mn-lt"/>
                          <a:ea typeface="+mn-ea"/>
                          <a:cs typeface="+mn-cs"/>
                        </a:rPr>
                        <a:t> stellarator configurations, which offer the potential of simpler coil designs without compromising the confinement performance.</a:t>
                      </a:r>
                      <a:endParaRPr lang="en-US" sz="1400" b="1" dirty="0">
                        <a:solidFill>
                          <a:srgbClr val="FF0000"/>
                        </a:solidFill>
                        <a:effectLs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j-lt"/>
                        </a:rPr>
                        <a:t>6</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2774738319"/>
                  </a:ext>
                </a:extLst>
              </a:tr>
              <a:tr h="432588">
                <a:tc>
                  <a:txBody>
                    <a:bodyPr/>
                    <a:lstStyle/>
                    <a:p>
                      <a:pPr>
                        <a:lnSpc>
                          <a:spcPct val="107000"/>
                        </a:lnSpc>
                        <a:spcBef>
                          <a:spcPts val="0"/>
                        </a:spcBef>
                        <a:spcAft>
                          <a:spcPts val="0"/>
                        </a:spcAft>
                      </a:pPr>
                      <a:r>
                        <a:rPr lang="en-US" sz="1400" b="1" kern="1200" dirty="0">
                          <a:solidFill>
                            <a:schemeClr val="tx1"/>
                          </a:solidFill>
                          <a:effectLst/>
                          <a:latin typeface="+mn-lt"/>
                          <a:ea typeface="+mn-ea"/>
                          <a:cs typeface="+mn-cs"/>
                        </a:rPr>
                        <a:t>SD7.4</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FF0000"/>
                    </a:solidFill>
                  </a:tcPr>
                </a:tc>
                <a:tc>
                  <a:txBody>
                    <a:bodyPr/>
                    <a:lstStyle/>
                    <a:p>
                      <a:r>
                        <a:rPr lang="en-US" sz="1400" b="0" kern="1200" dirty="0">
                          <a:solidFill>
                            <a:schemeClr val="tx1"/>
                          </a:solidFill>
                          <a:effectLst/>
                          <a:latin typeface="+mn-lt"/>
                          <a:ea typeface="+mn-ea"/>
                          <a:cs typeface="+mn-cs"/>
                        </a:rPr>
                        <a:t>SD7.4: </a:t>
                      </a:r>
                      <a:r>
                        <a:rPr lang="pt-BR" sz="1400" b="0" i="0" u="none" strike="noStrike" kern="1200" baseline="0" dirty="0">
                          <a:solidFill>
                            <a:schemeClr val="tx1"/>
                          </a:solidFill>
                          <a:latin typeface="+mn-lt"/>
                          <a:ea typeface="+mn-ea"/>
                          <a:cs typeface="+mn-cs"/>
                        </a:rPr>
                        <a:t>Divertor concept for a tokamak-QA hybrid </a:t>
                      </a:r>
                    </a:p>
                    <a:p>
                      <a:r>
                        <a:rPr lang="en-US" sz="1400" b="1" kern="1200" dirty="0">
                          <a:solidFill>
                            <a:srgbClr val="FF0000"/>
                          </a:solidFill>
                          <a:effectLst/>
                          <a:latin typeface="+mn-lt"/>
                          <a:ea typeface="+mn-ea"/>
                          <a:cs typeface="+mn-cs"/>
                        </a:rPr>
                        <a:t>Dropped the design of divertor concepts for a quasi-axisymmetric (QA) tokamak-stellarator hybrid.</a:t>
                      </a:r>
                      <a:endParaRPr lang="en-US" sz="1400" b="1" dirty="0">
                        <a:solidFill>
                          <a:srgbClr val="FF0000"/>
                        </a:solidFill>
                        <a:effectLs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j-lt"/>
                        </a:rPr>
                        <a:t>6</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2386333127"/>
                  </a:ext>
                </a:extLst>
              </a:tr>
            </a:tbl>
          </a:graphicData>
        </a:graphic>
      </p:graphicFrame>
      <p:sp>
        <p:nvSpPr>
          <p:cNvPr id="8" name="Espace réservé du contenu 2">
            <a:extLst>
              <a:ext uri="{FF2B5EF4-FFF2-40B4-BE49-F238E27FC236}">
                <a16:creationId xmlns:a16="http://schemas.microsoft.com/office/drawing/2014/main" id="{1B0AD64F-C889-4175-BD1F-5FD8EA602C37}"/>
              </a:ext>
            </a:extLst>
          </p:cNvPr>
          <p:cNvSpPr txBox="1">
            <a:spLocks/>
          </p:cNvSpPr>
          <p:nvPr/>
        </p:nvSpPr>
        <p:spPr>
          <a:xfrm>
            <a:off x="146116" y="4034533"/>
            <a:ext cx="11899768" cy="2630952"/>
          </a:xfrm>
          <a:prstGeom prst="rect">
            <a:avLst/>
          </a:prstGeom>
        </p:spPr>
        <p:txBody>
          <a:bodyPr vert="horz" lIns="91440" tIns="45720" rIns="91440" bIns="45720" rtlCol="0">
            <a:normAutofit/>
          </a:bodyPr>
          <a:lstStyle>
            <a:lvl1pPr marL="257175" indent="-257175" algn="l" defTabSz="685800" rtl="0" eaLnBrk="1" latinLnBrk="0" hangingPunct="1">
              <a:spcBef>
                <a:spcPct val="20000"/>
              </a:spcBef>
              <a:buFont typeface="Arial" panose="020B0604020202020204" pitchFamily="34" charset="0"/>
              <a:buChar char="•"/>
              <a:defRPr sz="2400" b="1" kern="1200">
                <a:solidFill>
                  <a:schemeClr val="tx1"/>
                </a:solidFill>
                <a:latin typeface="+mn-lt"/>
                <a:ea typeface="+mn-ea"/>
                <a:cs typeface="Arial" panose="020B0604020202020204" pitchFamily="34" charset="0"/>
              </a:defRPr>
            </a:lvl1pPr>
            <a:lvl2pPr marL="557213" indent="-214313" algn="l" defTabSz="685800" rtl="0" eaLnBrk="1" latinLnBrk="0" hangingPunct="1">
              <a:spcBef>
                <a:spcPct val="20000"/>
              </a:spcBef>
              <a:buFont typeface="Arial" panose="020B0604020202020204" pitchFamily="34" charset="0"/>
              <a:buChar char="•"/>
              <a:defRPr sz="1800" kern="1200">
                <a:solidFill>
                  <a:srgbClr val="002060"/>
                </a:solidFill>
                <a:latin typeface="+mn-lt"/>
                <a:ea typeface="+mn-ea"/>
                <a:cs typeface="Arial" panose="020B0604020202020204" pitchFamily="34" charset="0"/>
              </a:defRPr>
            </a:lvl2pPr>
            <a:lvl3pPr marL="857250" indent="-171450" algn="l" defTabSz="685800" rtl="0" eaLnBrk="1" latinLnBrk="0" hangingPunct="1">
              <a:spcBef>
                <a:spcPct val="20000"/>
              </a:spcBef>
              <a:buFont typeface="Arial" panose="020B0604020202020204" pitchFamily="34" charset="0"/>
              <a:buChar char="•"/>
              <a:defRPr sz="1600" kern="1200">
                <a:solidFill>
                  <a:srgbClr val="002060"/>
                </a:solidFill>
                <a:latin typeface="+mn-lt"/>
                <a:ea typeface="+mn-ea"/>
                <a:cs typeface="Arial" panose="020B0604020202020204" pitchFamily="34" charset="0"/>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buClr>
                <a:schemeClr val="tx2"/>
              </a:buClr>
              <a:buFont typeface="Wingdings" panose="05000000000000000000" pitchFamily="2" charset="2"/>
              <a:buChar char="q"/>
            </a:pPr>
            <a:r>
              <a:rPr lang="en-GB" sz="1800" dirty="0">
                <a:solidFill>
                  <a:srgbClr val="FF0000"/>
                </a:solidFill>
                <a:effectLst/>
                <a:latin typeface="+mj-lt"/>
                <a:ea typeface="Times New Roman" panose="02020603050405020304" pitchFamily="18" charset="0"/>
                <a:cs typeface="Times New Roman" panose="02020603050405020304" pitchFamily="18" charset="0"/>
              </a:rPr>
              <a:t>Risk : incorporation of  </a:t>
            </a:r>
            <a:r>
              <a:rPr lang="en-GB" sz="1800" b="1" dirty="0">
                <a:solidFill>
                  <a:srgbClr val="FF0000"/>
                </a:solidFill>
                <a:effectLst/>
                <a:latin typeface="+mj-lt"/>
                <a:ea typeface="Times New Roman" panose="02020603050405020304" pitchFamily="18" charset="0"/>
                <a:cs typeface="Times New Roman" panose="02020603050405020304" pitchFamily="18" charset="0"/>
              </a:rPr>
              <a:t>divertor physics</a:t>
            </a:r>
            <a:r>
              <a:rPr lang="en-GB" sz="1800" dirty="0">
                <a:solidFill>
                  <a:srgbClr val="FF0000"/>
                </a:solidFill>
                <a:effectLst/>
                <a:latin typeface="+mj-lt"/>
                <a:ea typeface="Times New Roman" panose="02020603050405020304" pitchFamily="18" charset="0"/>
                <a:cs typeface="Times New Roman" panose="02020603050405020304" pitchFamily="18" charset="0"/>
              </a:rPr>
              <a:t> and </a:t>
            </a:r>
            <a:r>
              <a:rPr lang="en-GB" sz="1800" b="1" dirty="0">
                <a:solidFill>
                  <a:srgbClr val="FF0000"/>
                </a:solidFill>
                <a:effectLst/>
                <a:latin typeface="+mj-lt"/>
                <a:ea typeface="Times New Roman" panose="02020603050405020304" pitchFamily="18" charset="0"/>
                <a:cs typeface="Times New Roman" panose="02020603050405020304" pitchFamily="18" charset="0"/>
              </a:rPr>
              <a:t>alpha particle losses</a:t>
            </a:r>
            <a:r>
              <a:rPr lang="en-GB" sz="1800" dirty="0">
                <a:solidFill>
                  <a:srgbClr val="FF0000"/>
                </a:solidFill>
                <a:effectLst/>
                <a:latin typeface="+mj-lt"/>
                <a:ea typeface="Times New Roman" panose="02020603050405020304" pitchFamily="18" charset="0"/>
                <a:cs typeface="Times New Roman" panose="02020603050405020304" pitchFamily="18" charset="0"/>
              </a:rPr>
              <a:t> into stellarator optimization, and exploring the space of optimal stellarator shapes in order to ensure the </a:t>
            </a:r>
            <a:r>
              <a:rPr lang="en-GB" sz="1800" b="1" dirty="0">
                <a:solidFill>
                  <a:srgbClr val="FF0000"/>
                </a:solidFill>
                <a:effectLst/>
                <a:latin typeface="+mj-lt"/>
                <a:ea typeface="Times New Roman" panose="02020603050405020304" pitchFamily="18" charset="0"/>
                <a:cs typeface="Times New Roman" panose="02020603050405020304" pitchFamily="18" charset="0"/>
              </a:rPr>
              <a:t>lowest possible coil complexity</a:t>
            </a:r>
            <a:r>
              <a:rPr lang="en-GB" sz="1800" dirty="0">
                <a:solidFill>
                  <a:srgbClr val="FF0000"/>
                </a:solidFill>
                <a:effectLst/>
                <a:latin typeface="+mj-lt"/>
                <a:ea typeface="Times New Roman" panose="02020603050405020304" pitchFamily="18" charset="0"/>
                <a:cs typeface="Times New Roman" panose="02020603050405020304" pitchFamily="18" charset="0"/>
              </a:rPr>
              <a:t>. </a:t>
            </a:r>
            <a:endParaRPr lang="en-US" sz="1800" dirty="0">
              <a:solidFill>
                <a:srgbClr val="FF0000"/>
              </a:solidFill>
              <a:latin typeface="+mj-lt"/>
            </a:endParaRPr>
          </a:p>
          <a:p>
            <a:pPr>
              <a:buClr>
                <a:schemeClr val="tx2"/>
              </a:buClr>
              <a:buFont typeface="Wingdings" panose="05000000000000000000" pitchFamily="2" charset="2"/>
              <a:buChar char="q"/>
            </a:pPr>
            <a:r>
              <a:rPr lang="en-US" sz="1400" dirty="0"/>
              <a:t>Remaining 2027 Deliverables </a:t>
            </a:r>
          </a:p>
          <a:p>
            <a:pPr lvl="1">
              <a:buClr>
                <a:schemeClr val="tx2"/>
              </a:buClr>
              <a:buFont typeface="Wingdings" panose="05000000000000000000" pitchFamily="2" charset="2"/>
              <a:buChar char="q"/>
            </a:pPr>
            <a:r>
              <a:rPr lang="en-US" sz="1400" dirty="0">
                <a:solidFill>
                  <a:schemeClr val="accent1">
                    <a:lumMod val="75000"/>
                  </a:schemeClr>
                </a:solidFill>
              </a:rPr>
              <a:t>SD1.3 Free-boundary optimization with GVEC-SIMSOPT</a:t>
            </a:r>
          </a:p>
          <a:p>
            <a:pPr lvl="1">
              <a:buClr>
                <a:schemeClr val="tx2"/>
              </a:buClr>
              <a:buFont typeface="Wingdings" panose="05000000000000000000" pitchFamily="2" charset="2"/>
              <a:buChar char="q"/>
            </a:pPr>
            <a:r>
              <a:rPr lang="en-US" sz="1400" dirty="0">
                <a:solidFill>
                  <a:schemeClr val="accent1">
                    <a:lumMod val="75000"/>
                  </a:schemeClr>
                </a:solidFill>
              </a:rPr>
              <a:t>SD2.5 New 2D drift-kinetic solver for arbitrary E-fields</a:t>
            </a:r>
          </a:p>
          <a:p>
            <a:pPr lvl="1">
              <a:buClr>
                <a:schemeClr val="tx2"/>
              </a:buClr>
              <a:buFont typeface="Wingdings" panose="05000000000000000000" pitchFamily="2" charset="2"/>
              <a:buChar char="q"/>
            </a:pPr>
            <a:r>
              <a:rPr lang="en-US" sz="1400" dirty="0">
                <a:solidFill>
                  <a:schemeClr val="accent1">
                    <a:lumMod val="75000"/>
                  </a:schemeClr>
                </a:solidFill>
              </a:rPr>
              <a:t>SD6.5 Tradeoffs of physical properties in </a:t>
            </a:r>
            <a:r>
              <a:rPr lang="fr-FR" sz="1400" b="0" i="0" dirty="0">
                <a:solidFill>
                  <a:schemeClr val="accent1">
                    <a:lumMod val="75000"/>
                  </a:schemeClr>
                </a:solidFill>
                <a:effectLst/>
                <a:latin typeface="Lucida Grande"/>
              </a:rPr>
              <a:t>quasi-</a:t>
            </a:r>
            <a:r>
              <a:rPr lang="fr-FR" sz="1400" b="0" i="0" dirty="0" err="1">
                <a:solidFill>
                  <a:schemeClr val="accent1">
                    <a:lumMod val="75000"/>
                  </a:schemeClr>
                </a:solidFill>
                <a:effectLst/>
                <a:latin typeface="Lucida Grande"/>
              </a:rPr>
              <a:t>isodynamic</a:t>
            </a:r>
            <a:r>
              <a:rPr lang="fr-FR" sz="1400" b="0" i="0" dirty="0">
                <a:solidFill>
                  <a:schemeClr val="accent1">
                    <a:lumMod val="75000"/>
                  </a:schemeClr>
                </a:solidFill>
                <a:effectLst/>
                <a:latin typeface="Lucida Grande"/>
              </a:rPr>
              <a:t> (QI) </a:t>
            </a:r>
            <a:r>
              <a:rPr lang="en-US" sz="1400" dirty="0">
                <a:solidFill>
                  <a:schemeClr val="accent1">
                    <a:lumMod val="75000"/>
                  </a:schemeClr>
                </a:solidFill>
              </a:rPr>
              <a:t>configurations</a:t>
            </a:r>
          </a:p>
          <a:p>
            <a:pPr lvl="1">
              <a:buClr>
                <a:schemeClr val="tx2"/>
              </a:buClr>
              <a:buFont typeface="Wingdings" panose="05000000000000000000" pitchFamily="2" charset="2"/>
              <a:buChar char="q"/>
            </a:pPr>
            <a:r>
              <a:rPr lang="en-US" sz="1400" dirty="0">
                <a:solidFill>
                  <a:schemeClr val="accent1">
                    <a:lumMod val="75000"/>
                  </a:schemeClr>
                </a:solidFill>
              </a:rPr>
              <a:t>SD6.6 Different optimized divertor topologies for Stable Quasi-Isodynamic configuration  (SQUID) configuration</a:t>
            </a:r>
          </a:p>
          <a:p>
            <a:pPr lvl="1">
              <a:buClr>
                <a:schemeClr val="tx2"/>
              </a:buClr>
              <a:buFont typeface="Wingdings" panose="05000000000000000000" pitchFamily="2" charset="2"/>
              <a:buChar char="q"/>
            </a:pPr>
            <a:r>
              <a:rPr lang="en-US" sz="1400" dirty="0">
                <a:solidFill>
                  <a:schemeClr val="accent1">
                    <a:lumMod val="75000"/>
                  </a:schemeClr>
                </a:solidFill>
              </a:rPr>
              <a:t>SD6.7 New optimized quasi-isodynamic (QI) configurations using reduced models for turbulence</a:t>
            </a:r>
          </a:p>
          <a:p>
            <a:pPr marL="0" indent="0">
              <a:buClr>
                <a:schemeClr val="tx2"/>
              </a:buClr>
              <a:buNone/>
            </a:pPr>
            <a:endParaRPr lang="en-US" sz="1700" dirty="0"/>
          </a:p>
        </p:txBody>
      </p:sp>
    </p:spTree>
    <p:extLst>
      <p:ext uri="{BB962C8B-B14F-4D97-AF65-F5344CB8AC3E}">
        <p14:creationId xmlns:p14="http://schemas.microsoft.com/office/powerpoint/2010/main" val="25659015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9DF42B-47F2-41F1-9B86-EFC22333DC26}"/>
              </a:ext>
            </a:extLst>
          </p:cNvPr>
          <p:cNvSpPr>
            <a:spLocks noGrp="1"/>
          </p:cNvSpPr>
          <p:nvPr>
            <p:ph type="title"/>
          </p:nvPr>
        </p:nvSpPr>
        <p:spPr/>
        <p:txBody>
          <a:bodyPr/>
          <a:lstStyle/>
          <a:p>
            <a:pPr>
              <a:lnSpc>
                <a:spcPts val="3000"/>
              </a:lnSpc>
            </a:pPr>
            <a:r>
              <a:rPr lang="en-US" dirty="0"/>
              <a:t>TSVV-J Stellarator core turbulence</a:t>
            </a:r>
            <a:br>
              <a:rPr lang="en-US" dirty="0"/>
            </a:br>
            <a:r>
              <a:rPr lang="en-US" dirty="0"/>
              <a:t>2026 &amp; 2027 Impacted deliverables  </a:t>
            </a:r>
          </a:p>
        </p:txBody>
      </p:sp>
      <p:sp>
        <p:nvSpPr>
          <p:cNvPr id="4" name="Espace réservé du pied de page 3">
            <a:extLst>
              <a:ext uri="{FF2B5EF4-FFF2-40B4-BE49-F238E27FC236}">
                <a16:creationId xmlns:a16="http://schemas.microsoft.com/office/drawing/2014/main" id="{05522A85-483D-4F31-9594-199E2811B73F}"/>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C63A2921-50E5-49DC-9C43-69717FB1F9C6}"/>
              </a:ext>
            </a:extLst>
          </p:cNvPr>
          <p:cNvSpPr>
            <a:spLocks noGrp="1"/>
          </p:cNvSpPr>
          <p:nvPr>
            <p:ph type="sldNum" sz="quarter" idx="12"/>
          </p:nvPr>
        </p:nvSpPr>
        <p:spPr/>
        <p:txBody>
          <a:bodyPr/>
          <a:lstStyle/>
          <a:p>
            <a:fld id="{6A6D9FA1-99C7-4910-8E32-B85D378B0060}" type="slidenum">
              <a:rPr lang="en-GB" smtClean="0">
                <a:solidFill>
                  <a:prstClr val="white"/>
                </a:solidFill>
              </a:rPr>
              <a:pPr/>
              <a:t>21</a:t>
            </a:fld>
            <a:endParaRPr lang="en-GB">
              <a:solidFill>
                <a:prstClr val="white"/>
              </a:solidFill>
            </a:endParaRPr>
          </a:p>
        </p:txBody>
      </p:sp>
      <p:graphicFrame>
        <p:nvGraphicFramePr>
          <p:cNvPr id="6" name="Tableau 5">
            <a:extLst>
              <a:ext uri="{FF2B5EF4-FFF2-40B4-BE49-F238E27FC236}">
                <a16:creationId xmlns:a16="http://schemas.microsoft.com/office/drawing/2014/main" id="{560F79E4-D7DF-4C06-8B8E-D243767D279B}"/>
              </a:ext>
            </a:extLst>
          </p:cNvPr>
          <p:cNvGraphicFramePr>
            <a:graphicFrameLocks noGrp="1"/>
          </p:cNvGraphicFramePr>
          <p:nvPr>
            <p:extLst>
              <p:ext uri="{D42A27DB-BD31-4B8C-83A1-F6EECF244321}">
                <p14:modId xmlns:p14="http://schemas.microsoft.com/office/powerpoint/2010/main" val="1708425295"/>
              </p:ext>
            </p:extLst>
          </p:nvPr>
        </p:nvGraphicFramePr>
        <p:xfrm>
          <a:off x="266014" y="863566"/>
          <a:ext cx="11899768" cy="3393948"/>
        </p:xfrm>
        <a:graphic>
          <a:graphicData uri="http://schemas.openxmlformats.org/drawingml/2006/table">
            <a:tbl>
              <a:tblPr/>
              <a:tblGrid>
                <a:gridCol w="634654">
                  <a:extLst>
                    <a:ext uri="{9D8B030D-6E8A-4147-A177-3AD203B41FA5}">
                      <a16:colId xmlns:a16="http://schemas.microsoft.com/office/drawing/2014/main" val="908118267"/>
                    </a:ext>
                  </a:extLst>
                </a:gridCol>
                <a:gridCol w="10557602">
                  <a:extLst>
                    <a:ext uri="{9D8B030D-6E8A-4147-A177-3AD203B41FA5}">
                      <a16:colId xmlns:a16="http://schemas.microsoft.com/office/drawing/2014/main" val="3239108717"/>
                    </a:ext>
                  </a:extLst>
                </a:gridCol>
                <a:gridCol w="707512">
                  <a:extLst>
                    <a:ext uri="{9D8B030D-6E8A-4147-A177-3AD203B41FA5}">
                      <a16:colId xmlns:a16="http://schemas.microsoft.com/office/drawing/2014/main" val="2401766353"/>
                    </a:ext>
                  </a:extLst>
                </a:gridCol>
              </a:tblGrid>
              <a:tr h="0">
                <a:tc>
                  <a:txBody>
                    <a:bodyPr/>
                    <a:lstStyle/>
                    <a:p>
                      <a:pPr>
                        <a:lnSpc>
                          <a:spcPct val="107000"/>
                        </a:lnSpc>
                        <a:spcBef>
                          <a:spcPts val="0"/>
                        </a:spcBef>
                        <a:spcAft>
                          <a:spcPts val="0"/>
                        </a:spcAft>
                      </a:pPr>
                      <a:r>
                        <a:rPr lang="fr-FR" sz="1400" b="1" dirty="0">
                          <a:solidFill>
                            <a:srgbClr val="FFFFFF"/>
                          </a:solidFill>
                          <a:effectLst/>
                          <a:latin typeface="+mj-lt"/>
                        </a:rPr>
                        <a:t>Label</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rgbClr val="FFFFFF"/>
                          </a:solidFill>
                          <a:effectLst/>
                          <a:latin typeface="+mj-lt"/>
                        </a:rPr>
                        <a:t>Description;</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chemeClr val="bg1"/>
                          </a:solidFill>
                          <a:effectLst/>
                          <a:latin typeface="+mj-lt"/>
                        </a:rPr>
                        <a:t>Topics</a:t>
                      </a:r>
                      <a:endParaRPr lang="fr-FR" sz="1400" dirty="0">
                        <a:solidFill>
                          <a:schemeClr val="bg1"/>
                        </a:solidFill>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extLst>
                  <a:ext uri="{0D108BD9-81ED-4DB2-BD59-A6C34878D82A}">
                    <a16:rowId xmlns:a16="http://schemas.microsoft.com/office/drawing/2014/main" val="717004885"/>
                  </a:ext>
                </a:extLst>
              </a:tr>
              <a:tr h="733812">
                <a:tc>
                  <a:txBody>
                    <a:bodyPr/>
                    <a:lstStyle/>
                    <a:p>
                      <a:pPr>
                        <a:lnSpc>
                          <a:spcPct val="107000"/>
                        </a:lnSpc>
                        <a:spcBef>
                          <a:spcPts val="0"/>
                        </a:spcBef>
                        <a:spcAft>
                          <a:spcPts val="0"/>
                        </a:spcAft>
                      </a:pPr>
                      <a:r>
                        <a:rPr lang="es-ES_tradnl" sz="1400" b="1" kern="1200" dirty="0">
                          <a:solidFill>
                            <a:schemeClr val="tx1"/>
                          </a:solidFill>
                          <a:effectLst/>
                          <a:latin typeface="+mj-lt"/>
                          <a:ea typeface="+mn-ea"/>
                          <a:cs typeface="+mn-cs"/>
                        </a:rPr>
                        <a:t>D.FAST-TURBTRANSP (2026)</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s-ES_tradnl" sz="1400" kern="1200" dirty="0">
                          <a:solidFill>
                            <a:schemeClr val="tx1"/>
                          </a:solidFill>
                          <a:effectLst/>
                          <a:latin typeface="+mj-lt"/>
                          <a:ea typeface="+mn-ea"/>
                          <a:cs typeface="+mn-cs"/>
                        </a:rPr>
                        <a:t>Rapid </a:t>
                      </a:r>
                      <a:r>
                        <a:rPr lang="es-ES_tradnl" sz="1400" kern="1200" dirty="0" err="1">
                          <a:solidFill>
                            <a:schemeClr val="tx1"/>
                          </a:solidFill>
                          <a:effectLst/>
                          <a:latin typeface="+mj-lt"/>
                          <a:ea typeface="+mn-ea"/>
                          <a:cs typeface="+mn-cs"/>
                        </a:rPr>
                        <a:t>turbulence</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diagnostic</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tool</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based</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on</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an</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initial</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electrostatic</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turbulent</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transport</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database</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Deliverable</a:t>
                      </a:r>
                      <a:r>
                        <a:rPr lang="es-ES_tradnl" sz="1400" kern="1200" dirty="0">
                          <a:solidFill>
                            <a:schemeClr val="tx1"/>
                          </a:solidFill>
                          <a:effectLst/>
                          <a:latin typeface="+mj-lt"/>
                          <a:ea typeface="+mn-ea"/>
                          <a:cs typeface="+mn-cs"/>
                        </a:rPr>
                        <a:t>)</a:t>
                      </a:r>
                    </a:p>
                    <a:p>
                      <a:pPr marL="0" marR="0" lvl="0" indent="0" algn="l" defTabSz="685800" rtl="0" eaLnBrk="1" fontAlgn="auto" latinLnBrk="0" hangingPunct="1">
                        <a:lnSpc>
                          <a:spcPct val="107000"/>
                        </a:lnSpc>
                        <a:spcBef>
                          <a:spcPts val="0"/>
                        </a:spcBef>
                        <a:spcAft>
                          <a:spcPts val="0"/>
                        </a:spcAft>
                        <a:buClrTx/>
                        <a:buSzTx/>
                        <a:buFontTx/>
                        <a:buNone/>
                        <a:tabLst/>
                        <a:defRPr/>
                      </a:pPr>
                      <a:r>
                        <a:rPr lang="es-ES_tradnl" sz="1400" kern="1200" dirty="0" err="1">
                          <a:solidFill>
                            <a:schemeClr val="tx1"/>
                          </a:solidFill>
                          <a:effectLst/>
                          <a:latin typeface="+mj-lt"/>
                          <a:ea typeface="+mn-ea"/>
                          <a:cs typeface="+mn-cs"/>
                        </a:rPr>
                        <a:t>Stellarator</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core</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turbulence</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database</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for</a:t>
                      </a:r>
                      <a:r>
                        <a:rPr lang="es-ES_tradnl" sz="1400" kern="1200" dirty="0">
                          <a:solidFill>
                            <a:schemeClr val="tx1"/>
                          </a:solidFill>
                          <a:effectLst/>
                          <a:latin typeface="+mj-lt"/>
                          <a:ea typeface="+mn-ea"/>
                          <a:cs typeface="+mn-cs"/>
                        </a:rPr>
                        <a:t> W7-X </a:t>
                      </a:r>
                      <a:r>
                        <a:rPr lang="es-ES_tradnl" sz="1400" kern="1200" dirty="0" err="1">
                          <a:solidFill>
                            <a:schemeClr val="tx1"/>
                          </a:solidFill>
                          <a:effectLst/>
                          <a:latin typeface="+mj-lt"/>
                          <a:ea typeface="+mn-ea"/>
                          <a:cs typeface="+mn-cs"/>
                        </a:rPr>
                        <a:t>based</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on</a:t>
                      </a:r>
                      <a:r>
                        <a:rPr lang="es-ES_tradnl" sz="1400" kern="1200" dirty="0">
                          <a:solidFill>
                            <a:schemeClr val="tx1"/>
                          </a:solidFill>
                          <a:effectLst/>
                          <a:latin typeface="+mj-lt"/>
                          <a:ea typeface="+mn-ea"/>
                          <a:cs typeface="+mn-cs"/>
                        </a:rPr>
                        <a:t> flux-</a:t>
                      </a:r>
                      <a:r>
                        <a:rPr lang="es-ES_tradnl" sz="1400" kern="1200" dirty="0" err="1">
                          <a:solidFill>
                            <a:schemeClr val="tx1"/>
                          </a:solidFill>
                          <a:effectLst/>
                          <a:latin typeface="+mj-lt"/>
                          <a:ea typeface="+mn-ea"/>
                          <a:cs typeface="+mn-cs"/>
                        </a:rPr>
                        <a:t>tube</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simulations</a:t>
                      </a:r>
                      <a:r>
                        <a:rPr lang="es-ES_tradnl" sz="1400" kern="1200" dirty="0">
                          <a:solidFill>
                            <a:schemeClr val="tx1"/>
                          </a:solidFill>
                          <a:effectLst/>
                          <a:latin typeface="+mj-lt"/>
                          <a:ea typeface="+mn-ea"/>
                          <a:cs typeface="+mn-cs"/>
                        </a:rPr>
                        <a:t> (2026 </a:t>
                      </a:r>
                      <a:r>
                        <a:rPr lang="es-ES_tradnl" sz="1400" kern="1200" dirty="0" err="1">
                          <a:solidFill>
                            <a:schemeClr val="tx1"/>
                          </a:solidFill>
                          <a:effectLst/>
                          <a:latin typeface="+mj-lt"/>
                          <a:ea typeface="+mn-ea"/>
                          <a:cs typeface="+mn-cs"/>
                        </a:rPr>
                        <a:t>Milestone</a:t>
                      </a:r>
                      <a:r>
                        <a:rPr lang="es-ES_tradnl" sz="1400" kern="1200" dirty="0">
                          <a:solidFill>
                            <a:schemeClr val="tx1"/>
                          </a:solidFill>
                          <a:effectLst/>
                          <a:latin typeface="+mj-lt"/>
                          <a:ea typeface="+mn-ea"/>
                          <a:cs typeface="+mn-cs"/>
                        </a:rPr>
                        <a:t> </a:t>
                      </a:r>
                      <a:r>
                        <a:rPr lang="en-US" sz="1350" b="0" i="0" u="none" strike="noStrike" kern="1200" baseline="0" dirty="0">
                          <a:solidFill>
                            <a:schemeClr val="tx1"/>
                          </a:solidFill>
                          <a:latin typeface="+mn-lt"/>
                          <a:ea typeface="+mn-ea"/>
                          <a:cs typeface="+mn-cs"/>
                        </a:rPr>
                        <a:t>M.IMAS-TURB-DB</a:t>
                      </a:r>
                      <a:r>
                        <a:rPr lang="es-ES_tradnl" sz="1400" kern="1200" dirty="0">
                          <a:solidFill>
                            <a:schemeClr val="tx1"/>
                          </a:solidFill>
                          <a:effectLst/>
                          <a:latin typeface="+mj-lt"/>
                          <a:ea typeface="+mn-ea"/>
                          <a:cs typeface="+mn-cs"/>
                        </a:rPr>
                        <a:t>) </a:t>
                      </a:r>
                    </a:p>
                    <a:p>
                      <a:pPr marL="0" marR="0" lvl="0" indent="0" algn="l" defTabSz="685800" rtl="0" eaLnBrk="1" fontAlgn="auto" latinLnBrk="0" hangingPunct="1">
                        <a:lnSpc>
                          <a:spcPct val="107000"/>
                        </a:lnSpc>
                        <a:spcBef>
                          <a:spcPts val="0"/>
                        </a:spcBef>
                        <a:spcAft>
                          <a:spcPts val="0"/>
                        </a:spcAft>
                        <a:buClrTx/>
                        <a:buSzTx/>
                        <a:buFontTx/>
                        <a:buNone/>
                        <a:tabLst/>
                        <a:defRPr/>
                      </a:pPr>
                      <a:endParaRPr lang="es-ES_tradnl" sz="1400" kern="1200" dirty="0">
                        <a:solidFill>
                          <a:schemeClr val="tx1"/>
                        </a:solidFill>
                        <a:effectLst/>
                        <a:latin typeface="+mj-lt"/>
                        <a:ea typeface="+mn-ea"/>
                        <a:cs typeface="+mn-cs"/>
                      </a:endParaRPr>
                    </a:p>
                    <a:p>
                      <a:pPr marL="0" marR="0" lvl="0" indent="0" algn="l" defTabSz="685800" rtl="0" eaLnBrk="1" fontAlgn="auto" latinLnBrk="0" hangingPunct="1">
                        <a:lnSpc>
                          <a:spcPct val="107000"/>
                        </a:lnSpc>
                        <a:spcBef>
                          <a:spcPts val="0"/>
                        </a:spcBef>
                        <a:spcAft>
                          <a:spcPts val="0"/>
                        </a:spcAft>
                        <a:buClrTx/>
                        <a:buSzTx/>
                        <a:buFontTx/>
                        <a:buNone/>
                        <a:tabLst/>
                        <a:defRPr/>
                      </a:pPr>
                      <a:r>
                        <a:rPr lang="en-US" sz="1400" b="1" i="0" kern="1200" dirty="0">
                          <a:solidFill>
                            <a:schemeClr val="accent6">
                              <a:lumMod val="75000"/>
                            </a:schemeClr>
                          </a:solidFill>
                          <a:effectLst/>
                          <a:latin typeface="+mj-lt"/>
                          <a:ea typeface="+mn-ea"/>
                          <a:cs typeface="+mn-cs"/>
                        </a:rPr>
                        <a:t>Reduced scope: </a:t>
                      </a:r>
                      <a:r>
                        <a:rPr lang="es-ES_tradnl" sz="1400" b="1" kern="1200" dirty="0">
                          <a:solidFill>
                            <a:schemeClr val="accent6">
                              <a:lumMod val="75000"/>
                            </a:schemeClr>
                          </a:solidFill>
                          <a:effectLst/>
                          <a:latin typeface="+mj-lt"/>
                          <a:ea typeface="+mn-ea"/>
                          <a:cs typeface="+mn-cs"/>
                        </a:rPr>
                        <a:t>A </a:t>
                      </a:r>
                      <a:r>
                        <a:rPr lang="es-ES_tradnl" sz="1400" b="1" kern="1200" dirty="0" err="1">
                          <a:solidFill>
                            <a:schemeClr val="accent6">
                              <a:lumMod val="75000"/>
                            </a:schemeClr>
                          </a:solidFill>
                          <a:effectLst/>
                          <a:latin typeface="+mj-lt"/>
                          <a:ea typeface="+mn-ea"/>
                          <a:cs typeface="+mn-cs"/>
                        </a:rPr>
                        <a:t>turbulent</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transport</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database</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for</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multiple</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stellarator</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configurations</a:t>
                      </a:r>
                      <a:r>
                        <a:rPr lang="es-ES_tradnl" sz="1400" b="1" kern="1200" dirty="0">
                          <a:solidFill>
                            <a:schemeClr val="accent6">
                              <a:lumMod val="75000"/>
                            </a:schemeClr>
                          </a:solidFill>
                          <a:effectLst/>
                          <a:latin typeface="+mj-lt"/>
                          <a:ea typeface="+mn-ea"/>
                          <a:cs typeface="+mn-cs"/>
                        </a:rPr>
                        <a:t> and </a:t>
                      </a:r>
                      <a:r>
                        <a:rPr lang="es-ES_tradnl" sz="1400" b="1" kern="1200" dirty="0" err="1">
                          <a:solidFill>
                            <a:schemeClr val="accent6">
                              <a:lumMod val="75000"/>
                            </a:schemeClr>
                          </a:solidFill>
                          <a:effectLst/>
                          <a:latin typeface="+mj-lt"/>
                          <a:ea typeface="+mn-ea"/>
                          <a:cs typeface="+mn-cs"/>
                        </a:rPr>
                        <a:t>its</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translation</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to</a:t>
                      </a:r>
                      <a:r>
                        <a:rPr lang="es-ES_tradnl" sz="1400" b="1" kern="1200" dirty="0">
                          <a:solidFill>
                            <a:schemeClr val="accent6">
                              <a:lumMod val="75000"/>
                            </a:schemeClr>
                          </a:solidFill>
                          <a:effectLst/>
                          <a:latin typeface="+mj-lt"/>
                          <a:ea typeface="+mn-ea"/>
                          <a:cs typeface="+mn-cs"/>
                        </a:rPr>
                        <a:t> IMAS </a:t>
                      </a:r>
                      <a:r>
                        <a:rPr lang="es-ES_tradnl" sz="1400" b="1" kern="1200" dirty="0" err="1">
                          <a:solidFill>
                            <a:schemeClr val="accent6">
                              <a:lumMod val="75000"/>
                            </a:schemeClr>
                          </a:solidFill>
                          <a:effectLst/>
                          <a:latin typeface="+mj-lt"/>
                          <a:ea typeface="+mn-ea"/>
                          <a:cs typeface="+mn-cs"/>
                        </a:rPr>
                        <a:t>was</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foreseen</a:t>
                      </a:r>
                      <a:r>
                        <a:rPr lang="es-ES_tradnl" sz="1400" b="1" kern="1200" dirty="0">
                          <a:solidFill>
                            <a:schemeClr val="accent6">
                              <a:lumMod val="75000"/>
                            </a:schemeClr>
                          </a:solidFill>
                          <a:effectLst/>
                          <a:latin typeface="+mj-lt"/>
                          <a:ea typeface="+mn-ea"/>
                          <a:cs typeface="+mn-cs"/>
                        </a:rPr>
                        <a:t>. The </a:t>
                      </a:r>
                      <a:r>
                        <a:rPr lang="es-ES_tradnl" sz="1400" b="1" kern="1200" dirty="0" err="1">
                          <a:solidFill>
                            <a:schemeClr val="accent6">
                              <a:lumMod val="75000"/>
                            </a:schemeClr>
                          </a:solidFill>
                          <a:effectLst/>
                          <a:latin typeface="+mj-lt"/>
                          <a:ea typeface="+mn-ea"/>
                          <a:cs typeface="+mn-cs"/>
                        </a:rPr>
                        <a:t>configurations</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considered</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for</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the</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database</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generation</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will</a:t>
                      </a:r>
                      <a:r>
                        <a:rPr lang="es-ES_tradnl" sz="1400" b="1" kern="1200" dirty="0">
                          <a:solidFill>
                            <a:schemeClr val="accent6">
                              <a:lumMod val="75000"/>
                            </a:schemeClr>
                          </a:solidFill>
                          <a:effectLst/>
                          <a:latin typeface="+mj-lt"/>
                          <a:ea typeface="+mn-ea"/>
                          <a:cs typeface="+mn-cs"/>
                        </a:rPr>
                        <a:t> be </a:t>
                      </a:r>
                      <a:r>
                        <a:rPr lang="es-ES_tradnl" sz="1400" b="1" kern="1200" dirty="0" err="1">
                          <a:solidFill>
                            <a:schemeClr val="accent6">
                              <a:lumMod val="75000"/>
                            </a:schemeClr>
                          </a:solidFill>
                          <a:effectLst/>
                          <a:latin typeface="+mj-lt"/>
                          <a:ea typeface="+mn-ea"/>
                          <a:cs typeface="+mn-cs"/>
                        </a:rPr>
                        <a:t>reduced</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to</a:t>
                      </a:r>
                      <a:r>
                        <a:rPr lang="es-ES_tradnl" sz="1400" b="1" kern="1200" dirty="0">
                          <a:solidFill>
                            <a:schemeClr val="accent6">
                              <a:lumMod val="75000"/>
                            </a:schemeClr>
                          </a:solidFill>
                          <a:effectLst/>
                          <a:latin typeface="+mj-lt"/>
                          <a:ea typeface="+mn-ea"/>
                          <a:cs typeface="+mn-cs"/>
                        </a:rPr>
                        <a:t> a </a:t>
                      </a:r>
                      <a:r>
                        <a:rPr lang="es-ES_tradnl" sz="1400" b="1" kern="1200" dirty="0" err="1">
                          <a:solidFill>
                            <a:schemeClr val="accent6">
                              <a:lumMod val="75000"/>
                            </a:schemeClr>
                          </a:solidFill>
                          <a:effectLst/>
                          <a:latin typeface="+mj-lt"/>
                          <a:ea typeface="+mn-ea"/>
                          <a:cs typeface="+mn-cs"/>
                        </a:rPr>
                        <a:t>few</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newly</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designed</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ones</a:t>
                      </a:r>
                      <a:r>
                        <a:rPr lang="es-ES_tradnl" sz="1400" b="1" kern="1200" dirty="0">
                          <a:solidFill>
                            <a:schemeClr val="accent6">
                              <a:lumMod val="75000"/>
                            </a:schemeClr>
                          </a:solidFill>
                          <a:effectLst/>
                          <a:latin typeface="+mj-lt"/>
                          <a:ea typeface="+mn-ea"/>
                          <a:cs typeface="+mn-cs"/>
                        </a:rPr>
                        <a:t> and W7-X standard </a:t>
                      </a:r>
                      <a:r>
                        <a:rPr lang="es-ES_tradnl" sz="1400" b="1" kern="1200" dirty="0" err="1">
                          <a:solidFill>
                            <a:schemeClr val="accent6">
                              <a:lumMod val="75000"/>
                            </a:schemeClr>
                          </a:solidFill>
                          <a:effectLst/>
                          <a:latin typeface="+mj-lt"/>
                          <a:ea typeface="+mn-ea"/>
                          <a:cs typeface="+mn-cs"/>
                        </a:rPr>
                        <a:t>configuration</a:t>
                      </a:r>
                      <a:r>
                        <a:rPr lang="es-ES_tradnl" sz="1400" b="1" kern="1200" dirty="0">
                          <a:solidFill>
                            <a:schemeClr val="accent6">
                              <a:lumMod val="75000"/>
                            </a:schemeClr>
                          </a:solidFill>
                          <a:effectLst/>
                          <a:latin typeface="+mj-lt"/>
                          <a:ea typeface="+mn-ea"/>
                          <a:cs typeface="+mn-cs"/>
                        </a:rPr>
                        <a:t>, and </a:t>
                      </a:r>
                      <a:r>
                        <a:rPr lang="es-ES_tradnl" sz="1400" b="1" kern="1200" dirty="0" err="1">
                          <a:solidFill>
                            <a:schemeClr val="accent6">
                              <a:lumMod val="75000"/>
                            </a:schemeClr>
                          </a:solidFill>
                          <a:effectLst/>
                          <a:latin typeface="+mj-lt"/>
                          <a:ea typeface="+mn-ea"/>
                          <a:cs typeface="+mn-cs"/>
                        </a:rPr>
                        <a:t>their</a:t>
                      </a:r>
                      <a:r>
                        <a:rPr lang="es-ES_tradnl" sz="1400" b="1" kern="1200" dirty="0">
                          <a:solidFill>
                            <a:schemeClr val="accent6">
                              <a:lumMod val="75000"/>
                            </a:schemeClr>
                          </a:solidFill>
                          <a:effectLst/>
                          <a:latin typeface="+mj-lt"/>
                          <a:ea typeface="+mn-ea"/>
                          <a:cs typeface="+mn-cs"/>
                        </a:rPr>
                        <a:t> IMAS </a:t>
                      </a:r>
                      <a:r>
                        <a:rPr lang="es-ES_tradnl" sz="1400" b="1" kern="1200" dirty="0" err="1">
                          <a:solidFill>
                            <a:schemeClr val="accent6">
                              <a:lumMod val="75000"/>
                            </a:schemeClr>
                          </a:solidFill>
                          <a:effectLst/>
                          <a:latin typeface="+mj-lt"/>
                          <a:ea typeface="+mn-ea"/>
                          <a:cs typeface="+mn-cs"/>
                        </a:rPr>
                        <a:t>translation</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will</a:t>
                      </a:r>
                      <a:r>
                        <a:rPr lang="es-ES_tradnl" sz="1400" b="1" kern="1200" dirty="0">
                          <a:solidFill>
                            <a:schemeClr val="accent6">
                              <a:lumMod val="75000"/>
                            </a:schemeClr>
                          </a:solidFill>
                          <a:effectLst/>
                          <a:latin typeface="+mj-lt"/>
                          <a:ea typeface="+mn-ea"/>
                          <a:cs typeface="+mn-cs"/>
                        </a:rPr>
                        <a:t> be </a:t>
                      </a:r>
                      <a:r>
                        <a:rPr lang="es-ES_tradnl" sz="1400" b="1" kern="1200" dirty="0" err="1">
                          <a:solidFill>
                            <a:schemeClr val="accent6">
                              <a:lumMod val="75000"/>
                            </a:schemeClr>
                          </a:solidFill>
                          <a:effectLst/>
                          <a:latin typeface="+mj-lt"/>
                          <a:ea typeface="+mn-ea"/>
                          <a:cs typeface="+mn-cs"/>
                        </a:rPr>
                        <a:t>deprioritized</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IMASification</a:t>
                      </a:r>
                      <a:r>
                        <a:rPr lang="es-ES_tradnl" sz="1400" b="1" kern="1200" dirty="0">
                          <a:solidFill>
                            <a:schemeClr val="accent6">
                              <a:lumMod val="75000"/>
                            </a:schemeClr>
                          </a:solidFill>
                          <a:effectLst/>
                          <a:latin typeface="+mj-lt"/>
                          <a:ea typeface="+mn-ea"/>
                          <a:cs typeface="+mn-cs"/>
                        </a:rPr>
                        <a:t> in </a:t>
                      </a:r>
                      <a:r>
                        <a:rPr lang="es-ES_tradnl" sz="1400" b="1" kern="1200" dirty="0" err="1">
                          <a:solidFill>
                            <a:schemeClr val="accent6">
                              <a:lumMod val="75000"/>
                            </a:schemeClr>
                          </a:solidFill>
                          <a:effectLst/>
                          <a:latin typeface="+mj-lt"/>
                          <a:ea typeface="+mn-ea"/>
                          <a:cs typeface="+mn-cs"/>
                        </a:rPr>
                        <a:t>stellarators</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is</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not</a:t>
                      </a:r>
                      <a:r>
                        <a:rPr lang="es-ES_tradnl" sz="1400" b="1" kern="1200" dirty="0">
                          <a:solidFill>
                            <a:schemeClr val="accent6">
                              <a:lumMod val="75000"/>
                            </a:schemeClr>
                          </a:solidFill>
                          <a:effectLst/>
                          <a:latin typeface="+mj-lt"/>
                          <a:ea typeface="+mn-ea"/>
                          <a:cs typeface="+mn-cs"/>
                        </a:rPr>
                        <a:t> as </a:t>
                      </a:r>
                      <a:r>
                        <a:rPr lang="es-ES_tradnl" sz="1400" b="1" kern="1200" dirty="0" err="1">
                          <a:solidFill>
                            <a:schemeClr val="accent6">
                              <a:lumMod val="75000"/>
                            </a:schemeClr>
                          </a:solidFill>
                          <a:effectLst/>
                          <a:latin typeface="+mj-lt"/>
                          <a:ea typeface="+mn-ea"/>
                          <a:cs typeface="+mn-cs"/>
                        </a:rPr>
                        <a:t>relevant</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for</a:t>
                      </a:r>
                      <a:r>
                        <a:rPr lang="es-ES_tradnl" sz="1400" b="1" kern="1200" dirty="0">
                          <a:solidFill>
                            <a:schemeClr val="accent6">
                              <a:lumMod val="75000"/>
                            </a:schemeClr>
                          </a:solidFill>
                          <a:effectLst/>
                          <a:latin typeface="+mj-lt"/>
                          <a:ea typeface="+mn-ea"/>
                          <a:cs typeface="+mn-cs"/>
                        </a:rPr>
                        <a:t> ITER as </a:t>
                      </a:r>
                      <a:r>
                        <a:rPr lang="es-ES_tradnl" sz="1400" b="1" kern="1200" dirty="0" err="1">
                          <a:solidFill>
                            <a:schemeClr val="accent6">
                              <a:lumMod val="75000"/>
                            </a:schemeClr>
                          </a:solidFill>
                          <a:effectLst/>
                          <a:latin typeface="+mj-lt"/>
                          <a:ea typeface="+mn-ea"/>
                          <a:cs typeface="+mn-cs"/>
                        </a:rPr>
                        <a:t>the</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IMASification</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of</a:t>
                      </a:r>
                      <a:r>
                        <a:rPr lang="es-ES_tradnl" sz="1400" b="1" kern="1200" dirty="0">
                          <a:solidFill>
                            <a:schemeClr val="accent6">
                              <a:lumMod val="75000"/>
                            </a:schemeClr>
                          </a:solidFill>
                          <a:effectLst/>
                          <a:latin typeface="+mj-lt"/>
                          <a:ea typeface="+mn-ea"/>
                          <a:cs typeface="+mn-cs"/>
                        </a:rPr>
                        <a:t> tokamaks. </a:t>
                      </a:r>
                      <a:r>
                        <a:rPr lang="es-ES_tradnl" sz="1400" b="1" kern="1200" dirty="0" err="1">
                          <a:solidFill>
                            <a:schemeClr val="accent6">
                              <a:lumMod val="75000"/>
                            </a:schemeClr>
                          </a:solidFill>
                          <a:effectLst/>
                          <a:latin typeface="+mj-lt"/>
                          <a:ea typeface="+mn-ea"/>
                          <a:cs typeface="+mn-cs"/>
                        </a:rPr>
                        <a:t>These</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were</a:t>
                      </a:r>
                      <a:r>
                        <a:rPr lang="es-ES_tradnl" sz="1400" b="1" kern="1200" dirty="0">
                          <a:solidFill>
                            <a:schemeClr val="accent6">
                              <a:lumMod val="75000"/>
                            </a:schemeClr>
                          </a:solidFill>
                          <a:effectLst/>
                          <a:latin typeface="+mj-lt"/>
                          <a:ea typeface="+mn-ea"/>
                          <a:cs typeface="+mn-cs"/>
                        </a:rPr>
                        <a:t> 2026 </a:t>
                      </a:r>
                      <a:r>
                        <a:rPr lang="es-ES_tradnl" sz="1400" b="1" kern="1200" dirty="0" err="1">
                          <a:solidFill>
                            <a:schemeClr val="accent6">
                              <a:lumMod val="75000"/>
                            </a:schemeClr>
                          </a:solidFill>
                          <a:effectLst/>
                          <a:latin typeface="+mj-lt"/>
                          <a:ea typeface="+mn-ea"/>
                          <a:cs typeface="+mn-cs"/>
                        </a:rPr>
                        <a:t>deliverables</a:t>
                      </a:r>
                      <a:r>
                        <a:rPr lang="es-ES_tradnl" sz="1400" b="1" kern="1200" dirty="0">
                          <a:solidFill>
                            <a:schemeClr val="accent6">
                              <a:lumMod val="75000"/>
                            </a:schemeClr>
                          </a:solidFill>
                          <a:effectLst/>
                          <a:latin typeface="+mj-lt"/>
                          <a:ea typeface="+mn-ea"/>
                          <a:cs typeface="+mn-cs"/>
                        </a:rPr>
                        <a:t> and </a:t>
                      </a:r>
                      <a:r>
                        <a:rPr lang="es-ES_tradnl" sz="1400" b="1" kern="1200" dirty="0" err="1">
                          <a:solidFill>
                            <a:schemeClr val="accent6">
                              <a:lumMod val="75000"/>
                            </a:schemeClr>
                          </a:solidFill>
                          <a:effectLst/>
                          <a:latin typeface="+mj-lt"/>
                          <a:ea typeface="+mn-ea"/>
                          <a:cs typeface="+mn-cs"/>
                        </a:rPr>
                        <a:t>milestones</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but</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we</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will</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sacrifice</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them</a:t>
                      </a:r>
                      <a:r>
                        <a:rPr lang="es-ES_tradnl" sz="1400" b="1" kern="1200" dirty="0">
                          <a:solidFill>
                            <a:schemeClr val="accent6">
                              <a:lumMod val="75000"/>
                            </a:schemeClr>
                          </a:solidFill>
                          <a:effectLst/>
                          <a:latin typeface="+mj-lt"/>
                          <a:ea typeface="+mn-ea"/>
                          <a:cs typeface="+mn-cs"/>
                        </a:rPr>
                        <a:t> in </a:t>
                      </a:r>
                      <a:r>
                        <a:rPr lang="es-ES_tradnl" sz="1400" b="1" kern="1200" dirty="0" err="1">
                          <a:solidFill>
                            <a:schemeClr val="accent6">
                              <a:lumMod val="75000"/>
                            </a:schemeClr>
                          </a:solidFill>
                          <a:effectLst/>
                          <a:latin typeface="+mj-lt"/>
                          <a:ea typeface="+mn-ea"/>
                          <a:cs typeface="+mn-cs"/>
                        </a:rPr>
                        <a:t>order</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to</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advance</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on</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some</a:t>
                      </a:r>
                      <a:r>
                        <a:rPr lang="es-ES_tradnl" sz="1400" b="1" kern="1200" dirty="0">
                          <a:solidFill>
                            <a:schemeClr val="accent6">
                              <a:lumMod val="75000"/>
                            </a:schemeClr>
                          </a:solidFill>
                          <a:effectLst/>
                          <a:latin typeface="+mj-lt"/>
                          <a:ea typeface="+mn-ea"/>
                          <a:cs typeface="+mn-cs"/>
                        </a:rPr>
                        <a:t> 2027 </a:t>
                      </a:r>
                      <a:r>
                        <a:rPr lang="es-ES_tradnl" sz="1400" b="1" kern="1200" dirty="0" err="1">
                          <a:solidFill>
                            <a:schemeClr val="accent6">
                              <a:lumMod val="75000"/>
                            </a:schemeClr>
                          </a:solidFill>
                          <a:effectLst/>
                          <a:latin typeface="+mj-lt"/>
                          <a:ea typeface="+mn-ea"/>
                          <a:cs typeface="+mn-cs"/>
                        </a:rPr>
                        <a:t>ones</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during</a:t>
                      </a:r>
                      <a:r>
                        <a:rPr lang="es-ES_tradnl" sz="1400" b="1" kern="1200" dirty="0">
                          <a:solidFill>
                            <a:schemeClr val="accent6">
                              <a:lumMod val="75000"/>
                            </a:schemeClr>
                          </a:solidFill>
                          <a:effectLst/>
                          <a:latin typeface="+mj-lt"/>
                          <a:ea typeface="+mn-ea"/>
                          <a:cs typeface="+mn-cs"/>
                        </a:rPr>
                        <a:t> 2026, in particular D.HEAVY-Z-TRANSP </a:t>
                      </a:r>
                      <a:r>
                        <a:rPr lang="es-ES_tradnl" sz="1400" b="1" kern="1200" dirty="0" err="1">
                          <a:solidFill>
                            <a:schemeClr val="accent6">
                              <a:lumMod val="75000"/>
                            </a:schemeClr>
                          </a:solidFill>
                          <a:effectLst/>
                          <a:latin typeface="+mj-lt"/>
                          <a:ea typeface="+mn-ea"/>
                          <a:cs typeface="+mn-cs"/>
                        </a:rPr>
                        <a:t>for</a:t>
                      </a:r>
                      <a:r>
                        <a:rPr lang="es-ES_tradnl" sz="1400" b="1" kern="1200" dirty="0">
                          <a:solidFill>
                            <a:schemeClr val="accent6">
                              <a:lumMod val="75000"/>
                            </a:schemeClr>
                          </a:solidFill>
                          <a:effectLst/>
                          <a:latin typeface="+mj-lt"/>
                          <a:ea typeface="+mn-ea"/>
                          <a:cs typeface="+mn-cs"/>
                        </a:rPr>
                        <a:t> W7-X.</a:t>
                      </a:r>
                      <a:endParaRPr lang="fr-FR" sz="1400" b="1" kern="1200" dirty="0">
                        <a:solidFill>
                          <a:schemeClr val="accent6">
                            <a:lumMod val="75000"/>
                          </a:schemeClr>
                        </a:solidFill>
                        <a:effectLst/>
                        <a:latin typeface="+mj-lt"/>
                        <a:ea typeface="+mn-ea"/>
                        <a:cs typeface="+mn-cs"/>
                      </a:endParaRPr>
                    </a:p>
                    <a:p>
                      <a:pPr marL="0" marR="0" lvl="0" indent="0" algn="l" defTabSz="685800" rtl="0" eaLnBrk="1" fontAlgn="auto" latinLnBrk="0" hangingPunct="1">
                        <a:lnSpc>
                          <a:spcPct val="107000"/>
                        </a:lnSpc>
                        <a:spcBef>
                          <a:spcPts val="0"/>
                        </a:spcBef>
                        <a:spcAft>
                          <a:spcPts val="0"/>
                        </a:spcAft>
                        <a:buClrTx/>
                        <a:buSzTx/>
                        <a:buFontTx/>
                        <a:buNone/>
                        <a:tabLst/>
                        <a:defRPr/>
                      </a:pP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fr-FR" sz="1400" b="1" kern="1200" dirty="0">
                          <a:solidFill>
                            <a:srgbClr val="000000"/>
                          </a:solidFill>
                          <a:effectLst/>
                          <a:latin typeface="+mj-lt"/>
                          <a:ea typeface="+mn-ea"/>
                          <a:cs typeface="+mn-cs"/>
                        </a:rPr>
                        <a:t> 6, 7, 8 </a:t>
                      </a:r>
                      <a:endParaRPr lang="fr-FR" sz="1400" b="1" kern="1200" dirty="0">
                        <a:solidFill>
                          <a:schemeClr val="tx1"/>
                        </a:solidFill>
                        <a:effectLst/>
                        <a:latin typeface="+mj-lt"/>
                        <a:ea typeface="+mn-ea"/>
                        <a:cs typeface="+mn-cs"/>
                      </a:endParaRPr>
                    </a:p>
                    <a:p>
                      <a:pPr>
                        <a:lnSpc>
                          <a:spcPct val="107000"/>
                        </a:lnSpc>
                        <a:spcBef>
                          <a:spcPts val="0"/>
                        </a:spcBef>
                        <a:spcAft>
                          <a:spcPts val="0"/>
                        </a:spcAft>
                      </a:pP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1335777846"/>
                  </a:ext>
                </a:extLst>
              </a:tr>
              <a:tr h="240970">
                <a:tc>
                  <a:txBody>
                    <a:bodyPr/>
                    <a:lstStyle/>
                    <a:p>
                      <a:pPr>
                        <a:lnSpc>
                          <a:spcPct val="107000"/>
                        </a:lnSpc>
                        <a:spcBef>
                          <a:spcPts val="0"/>
                        </a:spcBef>
                        <a:spcAft>
                          <a:spcPts val="0"/>
                        </a:spcAft>
                      </a:pPr>
                      <a:r>
                        <a:rPr lang="es-ES_tradnl" sz="1400" b="1" kern="1200" dirty="0">
                          <a:solidFill>
                            <a:schemeClr val="tx1"/>
                          </a:solidFill>
                          <a:effectLst/>
                          <a:latin typeface="+mj-lt"/>
                          <a:ea typeface="+mn-ea"/>
                          <a:cs typeface="+mn-cs"/>
                        </a:rPr>
                        <a:t>D.HEAVY-Z-TRANSP</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pPr>
                        <a:lnSpc>
                          <a:spcPct val="107000"/>
                        </a:lnSpc>
                        <a:spcBef>
                          <a:spcPts val="0"/>
                        </a:spcBef>
                        <a:spcAft>
                          <a:spcPts val="0"/>
                        </a:spcAft>
                      </a:pPr>
                      <a:r>
                        <a:rPr lang="es-ES_tradnl" sz="1400" kern="1200" dirty="0">
                          <a:solidFill>
                            <a:schemeClr val="tx1"/>
                          </a:solidFill>
                          <a:effectLst/>
                          <a:latin typeface="+mj-lt"/>
                          <a:ea typeface="+mn-ea"/>
                          <a:cs typeface="+mn-cs"/>
                        </a:rPr>
                        <a:t>Comprehensive </a:t>
                      </a:r>
                      <a:r>
                        <a:rPr lang="es-ES_tradnl" sz="1400" kern="1200" dirty="0" err="1">
                          <a:solidFill>
                            <a:schemeClr val="tx1"/>
                          </a:solidFill>
                          <a:effectLst/>
                          <a:latin typeface="+mj-lt"/>
                          <a:ea typeface="+mn-ea"/>
                          <a:cs typeface="+mn-cs"/>
                        </a:rPr>
                        <a:t>study</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of</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tungsten</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transport</a:t>
                      </a:r>
                      <a:r>
                        <a:rPr lang="es-ES_tradnl" sz="1400" kern="1200" dirty="0">
                          <a:solidFill>
                            <a:schemeClr val="tx1"/>
                          </a:solidFill>
                          <a:effectLst/>
                          <a:latin typeface="+mj-lt"/>
                          <a:ea typeface="+mn-ea"/>
                          <a:cs typeface="+mn-cs"/>
                        </a:rPr>
                        <a:t> in reactor-</a:t>
                      </a:r>
                      <a:r>
                        <a:rPr lang="es-ES_tradnl" sz="1400" kern="1200" dirty="0" err="1">
                          <a:solidFill>
                            <a:schemeClr val="tx1"/>
                          </a:solidFill>
                          <a:effectLst/>
                          <a:latin typeface="+mj-lt"/>
                          <a:ea typeface="+mn-ea"/>
                          <a:cs typeface="+mn-cs"/>
                        </a:rPr>
                        <a:t>relevant</a:t>
                      </a:r>
                      <a:r>
                        <a:rPr lang="es-ES_tradnl" sz="1400" kern="1200" dirty="0">
                          <a:solidFill>
                            <a:schemeClr val="tx1"/>
                          </a:solidFill>
                          <a:effectLst/>
                          <a:latin typeface="+mj-lt"/>
                          <a:ea typeface="+mn-ea"/>
                          <a:cs typeface="+mn-cs"/>
                        </a:rPr>
                        <a:t> W7-X </a:t>
                      </a:r>
                      <a:r>
                        <a:rPr lang="es-ES_tradnl" sz="1400" kern="1200" dirty="0" err="1">
                          <a:solidFill>
                            <a:schemeClr val="tx1"/>
                          </a:solidFill>
                          <a:effectLst/>
                          <a:latin typeface="+mj-lt"/>
                          <a:ea typeface="+mn-ea"/>
                          <a:cs typeface="+mn-cs"/>
                        </a:rPr>
                        <a:t>scenarios</a:t>
                      </a:r>
                      <a:r>
                        <a:rPr lang="es-ES_tradnl" sz="1400" kern="1200" dirty="0">
                          <a:solidFill>
                            <a:schemeClr val="tx1"/>
                          </a:solidFill>
                          <a:effectLst/>
                          <a:latin typeface="+mj-lt"/>
                          <a:ea typeface="+mn-ea"/>
                          <a:cs typeface="+mn-cs"/>
                        </a:rPr>
                        <a:t>, </a:t>
                      </a:r>
                      <a:r>
                        <a:rPr lang="es-ES_tradnl" sz="1400" kern="1200" dirty="0" err="1">
                          <a:solidFill>
                            <a:schemeClr val="tx1"/>
                          </a:solidFill>
                          <a:effectLst/>
                          <a:latin typeface="+mj-lt"/>
                          <a:ea typeface="+mn-ea"/>
                          <a:cs typeface="+mn-cs"/>
                        </a:rPr>
                        <a:t>stellarator</a:t>
                      </a:r>
                      <a:r>
                        <a:rPr lang="es-ES_tradnl" sz="1400" kern="1200" dirty="0">
                          <a:solidFill>
                            <a:schemeClr val="tx1"/>
                          </a:solidFill>
                          <a:effectLst/>
                          <a:latin typeface="+mj-lt"/>
                          <a:ea typeface="+mn-ea"/>
                          <a:cs typeface="+mn-cs"/>
                        </a:rPr>
                        <a:t> reactor candidates </a:t>
                      </a:r>
                      <a:r>
                        <a:rPr lang="es-ES_tradnl" sz="1400" kern="1200" dirty="0" err="1">
                          <a:solidFill>
                            <a:schemeClr val="tx1"/>
                          </a:solidFill>
                          <a:effectLst/>
                          <a:latin typeface="+mj-lt"/>
                          <a:ea typeface="+mn-ea"/>
                          <a:cs typeface="+mn-cs"/>
                        </a:rPr>
                        <a:t>from</a:t>
                      </a:r>
                      <a:r>
                        <a:rPr lang="es-ES_tradnl" sz="1400" kern="1200" dirty="0">
                          <a:solidFill>
                            <a:schemeClr val="tx1"/>
                          </a:solidFill>
                          <a:effectLst/>
                          <a:latin typeface="+mj-lt"/>
                          <a:ea typeface="+mn-ea"/>
                          <a:cs typeface="+mn-cs"/>
                        </a:rPr>
                        <a:t> TSVV-I, and ITER </a:t>
                      </a:r>
                      <a:r>
                        <a:rPr lang="es-ES_tradnl" sz="1400" kern="1200" dirty="0" err="1">
                          <a:solidFill>
                            <a:schemeClr val="tx1"/>
                          </a:solidFill>
                          <a:effectLst/>
                          <a:latin typeface="+mj-lt"/>
                          <a:ea typeface="+mn-ea"/>
                          <a:cs typeface="+mn-cs"/>
                        </a:rPr>
                        <a:t>with</a:t>
                      </a:r>
                      <a:r>
                        <a:rPr lang="es-ES_tradnl" sz="1400" kern="1200" dirty="0">
                          <a:solidFill>
                            <a:schemeClr val="tx1"/>
                          </a:solidFill>
                          <a:effectLst/>
                          <a:latin typeface="+mj-lt"/>
                          <a:ea typeface="+mn-ea"/>
                          <a:cs typeface="+mn-cs"/>
                        </a:rPr>
                        <a:t> 3D </a:t>
                      </a:r>
                      <a:r>
                        <a:rPr lang="es-ES_tradnl" sz="1400" kern="1200" dirty="0" err="1">
                          <a:solidFill>
                            <a:schemeClr val="tx1"/>
                          </a:solidFill>
                          <a:effectLst/>
                          <a:latin typeface="+mj-lt"/>
                          <a:ea typeface="+mn-ea"/>
                          <a:cs typeface="+mn-cs"/>
                        </a:rPr>
                        <a:t>perturbations</a:t>
                      </a:r>
                      <a:endParaRPr lang="es-ES_tradnl" sz="1400" kern="1200" dirty="0">
                        <a:solidFill>
                          <a:schemeClr val="tx1"/>
                        </a:solidFill>
                        <a:effectLst/>
                        <a:latin typeface="+mj-lt"/>
                        <a:ea typeface="+mn-ea"/>
                        <a:cs typeface="+mn-cs"/>
                      </a:endParaRPr>
                    </a:p>
                    <a:p>
                      <a:pPr>
                        <a:lnSpc>
                          <a:spcPct val="107000"/>
                        </a:lnSpc>
                        <a:spcBef>
                          <a:spcPts val="0"/>
                        </a:spcBef>
                        <a:spcAft>
                          <a:spcPts val="0"/>
                        </a:spcAft>
                      </a:pPr>
                      <a:endParaRPr lang="es-ES_tradnl" sz="1400" kern="1200" dirty="0">
                        <a:solidFill>
                          <a:schemeClr val="tx1"/>
                        </a:solidFill>
                        <a:effectLst/>
                        <a:latin typeface="+mj-lt"/>
                        <a:ea typeface="+mn-ea"/>
                        <a:cs typeface="+mn-cs"/>
                      </a:endParaRPr>
                    </a:p>
                    <a:p>
                      <a:pPr>
                        <a:lnSpc>
                          <a:spcPct val="107000"/>
                        </a:lnSpc>
                        <a:spcBef>
                          <a:spcPts val="0"/>
                        </a:spcBef>
                        <a:spcAft>
                          <a:spcPts val="0"/>
                        </a:spcAft>
                      </a:pPr>
                      <a:r>
                        <a:rPr lang="en-US" sz="1400" b="1" i="0" kern="1200" dirty="0">
                          <a:solidFill>
                            <a:schemeClr val="accent6">
                              <a:lumMod val="75000"/>
                            </a:schemeClr>
                          </a:solidFill>
                          <a:effectLst/>
                          <a:latin typeface="+mj-lt"/>
                          <a:ea typeface="+mn-ea"/>
                          <a:cs typeface="+mn-cs"/>
                        </a:rPr>
                        <a:t>Reduced scope: </a:t>
                      </a:r>
                      <a:r>
                        <a:rPr lang="es-ES_tradnl" sz="1400" b="1" kern="1200" dirty="0" err="1">
                          <a:solidFill>
                            <a:schemeClr val="accent6">
                              <a:lumMod val="75000"/>
                            </a:schemeClr>
                          </a:solidFill>
                          <a:effectLst/>
                          <a:latin typeface="+mj-lt"/>
                          <a:ea typeface="+mn-ea"/>
                          <a:cs typeface="+mn-cs"/>
                        </a:rPr>
                        <a:t>This</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deliverable</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is</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reduced</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solely</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to</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the</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evaluation</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of</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turbulent</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transport</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of</a:t>
                      </a:r>
                      <a:r>
                        <a:rPr lang="es-ES_tradnl" sz="1400" b="1" kern="1200" dirty="0">
                          <a:solidFill>
                            <a:schemeClr val="accent6">
                              <a:lumMod val="75000"/>
                            </a:schemeClr>
                          </a:solidFill>
                          <a:effectLst/>
                          <a:latin typeface="+mj-lt"/>
                          <a:ea typeface="+mn-ea"/>
                          <a:cs typeface="+mn-cs"/>
                        </a:rPr>
                        <a:t> W in W7-X, and </a:t>
                      </a:r>
                      <a:r>
                        <a:rPr lang="es-ES_tradnl" sz="1400" b="1" kern="1200" dirty="0" err="1">
                          <a:solidFill>
                            <a:schemeClr val="accent6">
                              <a:lumMod val="75000"/>
                            </a:schemeClr>
                          </a:solidFill>
                          <a:effectLst/>
                          <a:latin typeface="+mj-lt"/>
                          <a:ea typeface="+mn-ea"/>
                          <a:cs typeface="+mn-cs"/>
                        </a:rPr>
                        <a:t>its</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first</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results</a:t>
                      </a:r>
                      <a:r>
                        <a:rPr lang="es-ES_tradnl" sz="1400" b="1" kern="1200" dirty="0">
                          <a:solidFill>
                            <a:schemeClr val="accent6">
                              <a:lumMod val="75000"/>
                            </a:schemeClr>
                          </a:solidFill>
                          <a:effectLst/>
                          <a:latin typeface="+mj-lt"/>
                          <a:ea typeface="+mn-ea"/>
                          <a:cs typeface="+mn-cs"/>
                        </a:rPr>
                        <a:t> are </a:t>
                      </a:r>
                      <a:r>
                        <a:rPr lang="es-ES_tradnl" sz="1400" b="1" kern="1200" dirty="0" err="1">
                          <a:solidFill>
                            <a:schemeClr val="accent6">
                              <a:lumMod val="75000"/>
                            </a:schemeClr>
                          </a:solidFill>
                          <a:effectLst/>
                          <a:latin typeface="+mj-lt"/>
                          <a:ea typeface="+mn-ea"/>
                          <a:cs typeface="+mn-cs"/>
                        </a:rPr>
                        <a:t>brought</a:t>
                      </a:r>
                      <a:r>
                        <a:rPr lang="es-ES_tradnl" sz="1400" b="1" kern="1200" dirty="0">
                          <a:solidFill>
                            <a:schemeClr val="accent6">
                              <a:lumMod val="75000"/>
                            </a:schemeClr>
                          </a:solidFill>
                          <a:effectLst/>
                          <a:latin typeface="+mj-lt"/>
                          <a:ea typeface="+mn-ea"/>
                          <a:cs typeface="+mn-cs"/>
                        </a:rPr>
                        <a:t> forward </a:t>
                      </a:r>
                      <a:r>
                        <a:rPr lang="es-ES_tradnl" sz="1400" b="1" kern="1200" dirty="0" err="1">
                          <a:solidFill>
                            <a:schemeClr val="accent6">
                              <a:lumMod val="75000"/>
                            </a:schemeClr>
                          </a:solidFill>
                          <a:effectLst/>
                          <a:latin typeface="+mj-lt"/>
                          <a:ea typeface="+mn-ea"/>
                          <a:cs typeface="+mn-cs"/>
                        </a:rPr>
                        <a:t>to</a:t>
                      </a:r>
                      <a:r>
                        <a:rPr lang="es-ES_tradnl" sz="1400" b="1" kern="1200" dirty="0">
                          <a:solidFill>
                            <a:schemeClr val="accent6">
                              <a:lumMod val="75000"/>
                            </a:schemeClr>
                          </a:solidFill>
                          <a:effectLst/>
                          <a:latin typeface="+mj-lt"/>
                          <a:ea typeface="+mn-ea"/>
                          <a:cs typeface="+mn-cs"/>
                        </a:rPr>
                        <a:t> 2026. </a:t>
                      </a:r>
                      <a:r>
                        <a:rPr lang="es-ES_tradnl" sz="1400" b="1" kern="1200" dirty="0" err="1">
                          <a:solidFill>
                            <a:schemeClr val="accent6">
                              <a:lumMod val="75000"/>
                            </a:schemeClr>
                          </a:solidFill>
                          <a:effectLst/>
                          <a:latin typeface="+mj-lt"/>
                          <a:ea typeface="+mn-ea"/>
                          <a:cs typeface="+mn-cs"/>
                        </a:rPr>
                        <a:t>Optimized</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stellarator</a:t>
                      </a:r>
                      <a:r>
                        <a:rPr lang="es-ES_tradnl" sz="1400" b="1" kern="1200" dirty="0">
                          <a:solidFill>
                            <a:schemeClr val="accent6">
                              <a:lumMod val="75000"/>
                            </a:schemeClr>
                          </a:solidFill>
                          <a:effectLst/>
                          <a:latin typeface="+mj-lt"/>
                          <a:ea typeface="+mn-ea"/>
                          <a:cs typeface="+mn-cs"/>
                        </a:rPr>
                        <a:t> and ITER </a:t>
                      </a:r>
                      <a:r>
                        <a:rPr lang="es-ES_tradnl" sz="1400" b="1" kern="1200" dirty="0" err="1">
                          <a:solidFill>
                            <a:schemeClr val="accent6">
                              <a:lumMod val="75000"/>
                            </a:schemeClr>
                          </a:solidFill>
                          <a:effectLst/>
                          <a:latin typeface="+mj-lt"/>
                          <a:ea typeface="+mn-ea"/>
                          <a:cs typeface="+mn-cs"/>
                        </a:rPr>
                        <a:t>with</a:t>
                      </a:r>
                      <a:r>
                        <a:rPr lang="es-ES_tradnl" sz="1400" b="1" kern="1200" dirty="0">
                          <a:solidFill>
                            <a:schemeClr val="accent6">
                              <a:lumMod val="75000"/>
                            </a:schemeClr>
                          </a:solidFill>
                          <a:effectLst/>
                          <a:latin typeface="+mj-lt"/>
                          <a:ea typeface="+mn-ea"/>
                          <a:cs typeface="+mn-cs"/>
                        </a:rPr>
                        <a:t> 3D </a:t>
                      </a:r>
                      <a:r>
                        <a:rPr lang="es-ES_tradnl" sz="1400" b="1" kern="1200" dirty="0" err="1">
                          <a:solidFill>
                            <a:schemeClr val="accent6">
                              <a:lumMod val="75000"/>
                            </a:schemeClr>
                          </a:solidFill>
                          <a:effectLst/>
                          <a:latin typeface="+mj-lt"/>
                          <a:ea typeface="+mn-ea"/>
                          <a:cs typeface="+mn-cs"/>
                        </a:rPr>
                        <a:t>perturbations</a:t>
                      </a:r>
                      <a:r>
                        <a:rPr lang="es-ES_tradnl" sz="1400" b="1" kern="1200" dirty="0">
                          <a:solidFill>
                            <a:schemeClr val="accent6">
                              <a:lumMod val="75000"/>
                            </a:schemeClr>
                          </a:solidFill>
                          <a:effectLst/>
                          <a:latin typeface="+mj-lt"/>
                          <a:ea typeface="+mn-ea"/>
                          <a:cs typeface="+mn-cs"/>
                        </a:rPr>
                        <a:t> are </a:t>
                      </a:r>
                      <a:r>
                        <a:rPr lang="es-ES_tradnl" sz="1400" b="1" kern="1200" dirty="0" err="1">
                          <a:solidFill>
                            <a:schemeClr val="accent6">
                              <a:lumMod val="75000"/>
                            </a:schemeClr>
                          </a:solidFill>
                          <a:effectLst/>
                          <a:latin typeface="+mj-lt"/>
                          <a:ea typeface="+mn-ea"/>
                          <a:cs typeface="+mn-cs"/>
                        </a:rPr>
                        <a:t>precluded</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from</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this</a:t>
                      </a:r>
                      <a:r>
                        <a:rPr lang="es-ES_tradnl" sz="1400" b="1" kern="1200" dirty="0">
                          <a:solidFill>
                            <a:schemeClr val="accent6">
                              <a:lumMod val="75000"/>
                            </a:schemeClr>
                          </a:solidFill>
                          <a:effectLst/>
                          <a:latin typeface="+mj-lt"/>
                          <a:ea typeface="+mn-ea"/>
                          <a:cs typeface="+mn-cs"/>
                        </a:rPr>
                        <a:t> </a:t>
                      </a:r>
                      <a:r>
                        <a:rPr lang="es-ES_tradnl" sz="1400" b="1" kern="1200" dirty="0" err="1">
                          <a:solidFill>
                            <a:schemeClr val="accent6">
                              <a:lumMod val="75000"/>
                            </a:schemeClr>
                          </a:solidFill>
                          <a:effectLst/>
                          <a:latin typeface="+mj-lt"/>
                          <a:ea typeface="+mn-ea"/>
                          <a:cs typeface="+mn-cs"/>
                        </a:rPr>
                        <a:t>deliverable</a:t>
                      </a:r>
                      <a:endParaRPr lang="en-US" sz="1400" b="1" dirty="0">
                        <a:solidFill>
                          <a:schemeClr val="accent6">
                            <a:lumMod val="75000"/>
                          </a:schemeClr>
                        </a:solidFill>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j-lt"/>
                        </a:rPr>
                        <a:t>3, 6, 7, 8 </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3340306807"/>
                  </a:ext>
                </a:extLst>
              </a:tr>
            </a:tbl>
          </a:graphicData>
        </a:graphic>
      </p:graphicFrame>
    </p:spTree>
    <p:extLst>
      <p:ext uri="{BB962C8B-B14F-4D97-AF65-F5344CB8AC3E}">
        <p14:creationId xmlns:p14="http://schemas.microsoft.com/office/powerpoint/2010/main" val="23806301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C0200C-E0A8-4F5E-BD2C-FFFD60DFE7C3}"/>
              </a:ext>
            </a:extLst>
          </p:cNvPr>
          <p:cNvSpPr>
            <a:spLocks noGrp="1"/>
          </p:cNvSpPr>
          <p:nvPr>
            <p:ph type="title"/>
          </p:nvPr>
        </p:nvSpPr>
        <p:spPr>
          <a:xfrm>
            <a:off x="963768" y="178003"/>
            <a:ext cx="10746452" cy="457200"/>
          </a:xfrm>
        </p:spPr>
        <p:txBody>
          <a:bodyPr/>
          <a:lstStyle/>
          <a:p>
            <a:r>
              <a:rPr lang="en-US" dirty="0"/>
              <a:t>TSVV-K Neutral Particle Models: 2026 &amp; 2027 Impacted Deliverables  </a:t>
            </a:r>
          </a:p>
        </p:txBody>
      </p:sp>
      <p:sp>
        <p:nvSpPr>
          <p:cNvPr id="4" name="Espace réservé du pied de page 3">
            <a:extLst>
              <a:ext uri="{FF2B5EF4-FFF2-40B4-BE49-F238E27FC236}">
                <a16:creationId xmlns:a16="http://schemas.microsoft.com/office/drawing/2014/main" id="{D81E755C-C15D-4D1C-9CA9-307C3A21FA74}"/>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AACF0302-40D0-4246-838D-D9BD85ACE27E}"/>
              </a:ext>
            </a:extLst>
          </p:cNvPr>
          <p:cNvSpPr>
            <a:spLocks noGrp="1"/>
          </p:cNvSpPr>
          <p:nvPr>
            <p:ph type="sldNum" sz="quarter" idx="12"/>
          </p:nvPr>
        </p:nvSpPr>
        <p:spPr/>
        <p:txBody>
          <a:bodyPr/>
          <a:lstStyle/>
          <a:p>
            <a:fld id="{6A6D9FA1-99C7-4910-8E32-B85D378B0060}" type="slidenum">
              <a:rPr lang="en-GB" smtClean="0">
                <a:solidFill>
                  <a:prstClr val="white"/>
                </a:solidFill>
              </a:rPr>
              <a:pPr/>
              <a:t>22</a:t>
            </a:fld>
            <a:endParaRPr lang="en-GB">
              <a:solidFill>
                <a:prstClr val="white"/>
              </a:solidFill>
            </a:endParaRPr>
          </a:p>
        </p:txBody>
      </p:sp>
      <p:graphicFrame>
        <p:nvGraphicFramePr>
          <p:cNvPr id="6" name="Tableau 5">
            <a:extLst>
              <a:ext uri="{FF2B5EF4-FFF2-40B4-BE49-F238E27FC236}">
                <a16:creationId xmlns:a16="http://schemas.microsoft.com/office/drawing/2014/main" id="{66A9ED9F-4EAC-437E-BA5C-80DC2B07BF16}"/>
              </a:ext>
            </a:extLst>
          </p:cNvPr>
          <p:cNvGraphicFramePr>
            <a:graphicFrameLocks noGrp="1"/>
          </p:cNvGraphicFramePr>
          <p:nvPr>
            <p:extLst>
              <p:ext uri="{D42A27DB-BD31-4B8C-83A1-F6EECF244321}">
                <p14:modId xmlns:p14="http://schemas.microsoft.com/office/powerpoint/2010/main" val="2892256419"/>
              </p:ext>
            </p:extLst>
          </p:nvPr>
        </p:nvGraphicFramePr>
        <p:xfrm>
          <a:off x="146115" y="552895"/>
          <a:ext cx="11937729" cy="5769282"/>
        </p:xfrm>
        <a:graphic>
          <a:graphicData uri="http://schemas.openxmlformats.org/drawingml/2006/table">
            <a:tbl>
              <a:tblPr/>
              <a:tblGrid>
                <a:gridCol w="636679">
                  <a:extLst>
                    <a:ext uri="{9D8B030D-6E8A-4147-A177-3AD203B41FA5}">
                      <a16:colId xmlns:a16="http://schemas.microsoft.com/office/drawing/2014/main" val="908118267"/>
                    </a:ext>
                  </a:extLst>
                </a:gridCol>
                <a:gridCol w="10691451">
                  <a:extLst>
                    <a:ext uri="{9D8B030D-6E8A-4147-A177-3AD203B41FA5}">
                      <a16:colId xmlns:a16="http://schemas.microsoft.com/office/drawing/2014/main" val="3239108717"/>
                    </a:ext>
                  </a:extLst>
                </a:gridCol>
                <a:gridCol w="609599">
                  <a:extLst>
                    <a:ext uri="{9D8B030D-6E8A-4147-A177-3AD203B41FA5}">
                      <a16:colId xmlns:a16="http://schemas.microsoft.com/office/drawing/2014/main" val="2401766353"/>
                    </a:ext>
                  </a:extLst>
                </a:gridCol>
              </a:tblGrid>
              <a:tr h="435282">
                <a:tc>
                  <a:txBody>
                    <a:bodyPr/>
                    <a:lstStyle/>
                    <a:p>
                      <a:pPr>
                        <a:lnSpc>
                          <a:spcPct val="107000"/>
                        </a:lnSpc>
                        <a:spcBef>
                          <a:spcPts val="0"/>
                        </a:spcBef>
                        <a:spcAft>
                          <a:spcPts val="0"/>
                        </a:spcAft>
                      </a:pPr>
                      <a:r>
                        <a:rPr lang="fr-FR" sz="1400" b="1" dirty="0">
                          <a:solidFill>
                            <a:srgbClr val="FFFFFF"/>
                          </a:solidFill>
                          <a:effectLst/>
                          <a:latin typeface="+mj-lt"/>
                        </a:rPr>
                        <a:t>Label</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rgbClr val="FFFFFF"/>
                          </a:solidFill>
                          <a:effectLst/>
                          <a:latin typeface="+mj-lt"/>
                        </a:rPr>
                        <a:t>Description</a:t>
                      </a:r>
                      <a:endParaRPr lang="fr-FR" sz="1400"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tc>
                  <a:txBody>
                    <a:bodyPr/>
                    <a:lstStyle/>
                    <a:p>
                      <a:pPr>
                        <a:lnSpc>
                          <a:spcPct val="107000"/>
                        </a:lnSpc>
                        <a:spcBef>
                          <a:spcPts val="0"/>
                        </a:spcBef>
                        <a:spcAft>
                          <a:spcPts val="0"/>
                        </a:spcAft>
                      </a:pPr>
                      <a:r>
                        <a:rPr lang="fr-FR" sz="1400" b="1" dirty="0">
                          <a:solidFill>
                            <a:schemeClr val="bg1"/>
                          </a:solidFill>
                          <a:effectLst/>
                          <a:latin typeface="+mj-lt"/>
                        </a:rPr>
                        <a:t>Topics</a:t>
                      </a:r>
                      <a:endParaRPr lang="fr-FR" sz="1400" dirty="0">
                        <a:solidFill>
                          <a:schemeClr val="bg1"/>
                        </a:solidFill>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rgbClr val="333F4F"/>
                    </a:solidFill>
                  </a:tcPr>
                </a:tc>
                <a:extLst>
                  <a:ext uri="{0D108BD9-81ED-4DB2-BD59-A6C34878D82A}">
                    <a16:rowId xmlns:a16="http://schemas.microsoft.com/office/drawing/2014/main" val="717004885"/>
                  </a:ext>
                </a:extLst>
              </a:tr>
              <a:tr h="733812">
                <a:tc>
                  <a:txBody>
                    <a:bodyPr/>
                    <a:lstStyle/>
                    <a:p>
                      <a:pPr>
                        <a:lnSpc>
                          <a:spcPct val="107000"/>
                        </a:lnSpc>
                        <a:spcBef>
                          <a:spcPts val="0"/>
                        </a:spcBef>
                        <a:spcAft>
                          <a:spcPts val="0"/>
                        </a:spcAft>
                      </a:pPr>
                      <a:r>
                        <a:rPr lang="fr-FR" sz="1400" b="1" dirty="0">
                          <a:solidFill>
                            <a:srgbClr val="000000"/>
                          </a:solidFill>
                          <a:effectLst/>
                          <a:latin typeface="+mj-lt"/>
                        </a:rPr>
                        <a:t>D.7, 8, 9 (2026) </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b="1" kern="1200" dirty="0">
                          <a:solidFill>
                            <a:schemeClr val="tx1"/>
                          </a:solidFill>
                          <a:effectLst/>
                          <a:latin typeface="+mn-lt"/>
                          <a:ea typeface="+mn-ea"/>
                          <a:cs typeface="+mn-cs"/>
                        </a:rPr>
                        <a:t>WP2- </a:t>
                      </a:r>
                      <a:r>
                        <a:rPr lang="en-US" sz="1400" b="1" i="0" u="none" strike="noStrike" kern="1200" baseline="0" dirty="0">
                          <a:solidFill>
                            <a:schemeClr val="tx1"/>
                          </a:solidFill>
                          <a:latin typeface="+mn-lt"/>
                          <a:ea typeface="+mn-ea"/>
                          <a:cs typeface="+mn-cs"/>
                        </a:rPr>
                        <a:t>Develop high fidelity collisional-radiative models for H, D, T neutrals further, apply them to mixed fuel plasmas, and assess properties of charge-exchange neutrals </a:t>
                      </a:r>
                      <a:r>
                        <a:rPr lang="en-US" sz="1400" b="1" kern="1200" dirty="0">
                          <a:solidFill>
                            <a:schemeClr val="tx1"/>
                          </a:solidFill>
                          <a:effectLst/>
                          <a:latin typeface="+mn-lt"/>
                          <a:ea typeface="+mn-ea"/>
                          <a:cs typeface="+mn-cs"/>
                        </a:rPr>
                        <a:t>Collisional radiative models (CRM)</a:t>
                      </a:r>
                      <a:endParaRPr lang="fr-FR" sz="1400" kern="1200" dirty="0">
                        <a:solidFill>
                          <a:schemeClr val="tx1"/>
                        </a:solidFill>
                        <a:effectLst/>
                        <a:latin typeface="+mn-lt"/>
                        <a:ea typeface="+mn-ea"/>
                        <a:cs typeface="+mn-cs"/>
                      </a:endParaRPr>
                    </a:p>
                    <a:p>
                      <a:pPr lvl="0"/>
                      <a:r>
                        <a:rPr lang="en-US" sz="1400" b="1" i="0" kern="1200" dirty="0">
                          <a:solidFill>
                            <a:schemeClr val="accent6">
                              <a:lumMod val="75000"/>
                            </a:schemeClr>
                          </a:solidFill>
                          <a:effectLst/>
                          <a:latin typeface="+mn-lt"/>
                          <a:ea typeface="+mn-ea"/>
                          <a:cs typeface="+mn-cs"/>
                        </a:rPr>
                        <a:t>Reduced scope: </a:t>
                      </a:r>
                    </a:p>
                    <a:p>
                      <a:pPr marL="285750" lvl="0" indent="-285750">
                        <a:buFontTx/>
                        <a:buChar char="-"/>
                      </a:pPr>
                      <a:r>
                        <a:rPr lang="en-US" sz="1400" b="1" kern="1200" dirty="0">
                          <a:solidFill>
                            <a:schemeClr val="accent6">
                              <a:lumMod val="75000"/>
                            </a:schemeClr>
                          </a:solidFill>
                          <a:effectLst/>
                          <a:latin typeface="+mn-lt"/>
                          <a:ea typeface="+mn-ea"/>
                          <a:cs typeface="+mn-cs"/>
                        </a:rPr>
                        <a:t>Provision of at least </a:t>
                      </a:r>
                      <a:r>
                        <a:rPr lang="en-US" sz="1400" b="1" u="sng" kern="1200" dirty="0">
                          <a:solidFill>
                            <a:schemeClr val="accent6">
                              <a:lumMod val="75000"/>
                            </a:schemeClr>
                          </a:solidFill>
                          <a:effectLst/>
                          <a:latin typeface="+mn-lt"/>
                          <a:ea typeface="+mn-ea"/>
                          <a:cs typeface="+mn-cs"/>
                        </a:rPr>
                        <a:t>2 instead of 3 datasets </a:t>
                      </a:r>
                      <a:r>
                        <a:rPr lang="en-US" sz="1400" b="1" kern="1200" dirty="0">
                          <a:solidFill>
                            <a:schemeClr val="accent6">
                              <a:lumMod val="75000"/>
                            </a:schemeClr>
                          </a:solidFill>
                          <a:effectLst/>
                          <a:latin typeface="+mn-lt"/>
                          <a:ea typeface="+mn-ea"/>
                          <a:cs typeface="+mn-cs"/>
                        </a:rPr>
                        <a:t>for new/standalone collisional radiative model </a:t>
                      </a:r>
                      <a:r>
                        <a:rPr lang="en-US" sz="1400" b="1" kern="1200" dirty="0" err="1">
                          <a:solidFill>
                            <a:schemeClr val="accent6">
                              <a:lumMod val="75000"/>
                            </a:schemeClr>
                          </a:solidFill>
                          <a:effectLst/>
                          <a:latin typeface="+mn-lt"/>
                          <a:ea typeface="+mn-ea"/>
                          <a:cs typeface="+mn-cs"/>
                        </a:rPr>
                        <a:t>ModCR</a:t>
                      </a:r>
                      <a:r>
                        <a:rPr lang="en-US" sz="1400" b="1" kern="1200" dirty="0">
                          <a:solidFill>
                            <a:schemeClr val="accent6">
                              <a:lumMod val="75000"/>
                            </a:schemeClr>
                          </a:solidFill>
                          <a:effectLst/>
                          <a:latin typeface="+mn-lt"/>
                          <a:ea typeface="+mn-ea"/>
                          <a:cs typeface="+mn-cs"/>
                        </a:rPr>
                        <a:t> (and for PLOUTOS) including for hydrogen isotope containing molecules with resolution by vibrational </a:t>
                      </a:r>
                      <a:r>
                        <a:rPr lang="en-US" sz="1400" b="1" strike="dblStrike" kern="1200" baseline="0" dirty="0">
                          <a:solidFill>
                            <a:schemeClr val="accent6">
                              <a:lumMod val="75000"/>
                            </a:schemeClr>
                          </a:solidFill>
                          <a:effectLst/>
                          <a:latin typeface="+mn-lt"/>
                          <a:ea typeface="+mn-ea"/>
                          <a:cs typeface="+mn-cs"/>
                        </a:rPr>
                        <a:t>(rotational) </a:t>
                      </a:r>
                      <a:r>
                        <a:rPr lang="en-US" sz="1400" b="1" kern="1200" dirty="0">
                          <a:solidFill>
                            <a:schemeClr val="accent6">
                              <a:lumMod val="75000"/>
                            </a:schemeClr>
                          </a:solidFill>
                          <a:effectLst/>
                          <a:latin typeface="+mn-lt"/>
                          <a:ea typeface="+mn-ea"/>
                          <a:cs typeface="+mn-cs"/>
                        </a:rPr>
                        <a:t>states </a:t>
                      </a:r>
                      <a:r>
                        <a:rPr lang="en-US" sz="1400" b="1" u="sng" kern="1200" dirty="0">
                          <a:solidFill>
                            <a:schemeClr val="accent6">
                              <a:lumMod val="75000"/>
                            </a:schemeClr>
                          </a:solidFill>
                          <a:effectLst/>
                          <a:latin typeface="+mn-lt"/>
                          <a:ea typeface="+mn-ea"/>
                          <a:cs typeface="+mn-cs"/>
                        </a:rPr>
                        <a:t>for mixed species</a:t>
                      </a:r>
                      <a:r>
                        <a:rPr lang="en-US" sz="1400" b="1" kern="1200" dirty="0">
                          <a:solidFill>
                            <a:schemeClr val="accent6">
                              <a:lumMod val="75000"/>
                            </a:schemeClr>
                          </a:solidFill>
                          <a:effectLst/>
                          <a:latin typeface="+mn-lt"/>
                          <a:ea typeface="+mn-ea"/>
                          <a:cs typeface="+mn-cs"/>
                        </a:rPr>
                        <a:t>. </a:t>
                      </a:r>
                    </a:p>
                    <a:p>
                      <a:pPr marL="285750" lvl="0" indent="-285750">
                        <a:buFontTx/>
                        <a:buChar char="-"/>
                      </a:pPr>
                      <a:r>
                        <a:rPr lang="en-US" sz="1400" b="1" kern="1200" dirty="0">
                          <a:solidFill>
                            <a:schemeClr val="accent6">
                              <a:lumMod val="75000"/>
                            </a:schemeClr>
                          </a:solidFill>
                          <a:effectLst/>
                          <a:latin typeface="+mn-lt"/>
                          <a:ea typeface="+mn-ea"/>
                          <a:cs typeface="+mn-cs"/>
                        </a:rPr>
                        <a:t>Report on the </a:t>
                      </a:r>
                      <a:r>
                        <a:rPr lang="en-US" sz="1400" b="1" u="sng" kern="1200" dirty="0">
                          <a:solidFill>
                            <a:schemeClr val="accent6">
                              <a:lumMod val="75000"/>
                            </a:schemeClr>
                          </a:solidFill>
                          <a:effectLst/>
                          <a:latin typeface="+mn-lt"/>
                          <a:ea typeface="+mn-ea"/>
                          <a:cs typeface="+mn-cs"/>
                        </a:rPr>
                        <a:t>significance of isotope effects </a:t>
                      </a:r>
                      <a:r>
                        <a:rPr lang="en-US" sz="1400" b="1" kern="1200" dirty="0">
                          <a:solidFill>
                            <a:schemeClr val="accent6">
                              <a:lumMod val="75000"/>
                            </a:schemeClr>
                          </a:solidFill>
                          <a:effectLst/>
                          <a:latin typeface="+mn-lt"/>
                          <a:ea typeface="+mn-ea"/>
                          <a:cs typeface="+mn-cs"/>
                        </a:rPr>
                        <a:t>and qualification of the uncertainties including those due to the missing/inaccurate A&amp;M data  </a:t>
                      </a:r>
                      <a:endParaRPr lang="fr-FR" sz="1400" b="1" kern="1200" dirty="0">
                        <a:solidFill>
                          <a:schemeClr val="accent6">
                            <a:lumMod val="75000"/>
                          </a:schemeClr>
                        </a:solidFill>
                        <a:effectLst/>
                        <a:latin typeface="+mn-lt"/>
                        <a:ea typeface="+mn-ea"/>
                        <a:cs typeface="+mn-cs"/>
                      </a:endParaRPr>
                    </a:p>
                    <a:p>
                      <a:pPr marL="285750" lvl="0" indent="-285750">
                        <a:buFontTx/>
                        <a:buChar char="-"/>
                      </a:pPr>
                      <a:r>
                        <a:rPr lang="en-US" sz="1400" b="1" kern="1200" dirty="0">
                          <a:solidFill>
                            <a:schemeClr val="accent6">
                              <a:lumMod val="75000"/>
                            </a:schemeClr>
                          </a:solidFill>
                          <a:effectLst/>
                          <a:latin typeface="+mn-lt"/>
                          <a:ea typeface="+mn-ea"/>
                          <a:cs typeface="+mn-cs"/>
                        </a:rPr>
                        <a:t>Report on </a:t>
                      </a:r>
                      <a:r>
                        <a:rPr lang="en-US" sz="1400" b="1" kern="1200" dirty="0" err="1">
                          <a:solidFill>
                            <a:schemeClr val="accent6">
                              <a:lumMod val="75000"/>
                            </a:schemeClr>
                          </a:solidFill>
                          <a:effectLst/>
                          <a:latin typeface="+mn-lt"/>
                          <a:ea typeface="+mn-ea"/>
                          <a:cs typeface="+mn-cs"/>
                        </a:rPr>
                        <a:t>ModCR</a:t>
                      </a:r>
                      <a:r>
                        <a:rPr lang="en-US" sz="1400" b="1" kern="1200" dirty="0">
                          <a:solidFill>
                            <a:schemeClr val="accent6">
                              <a:lumMod val="75000"/>
                            </a:schemeClr>
                          </a:solidFill>
                          <a:effectLst/>
                          <a:latin typeface="+mn-lt"/>
                          <a:ea typeface="+mn-ea"/>
                          <a:cs typeface="+mn-cs"/>
                        </a:rPr>
                        <a:t> (with PLOUTOS data) verification </a:t>
                      </a:r>
                      <a:r>
                        <a:rPr lang="en-US" sz="1400" b="1" strike="dblStrike" kern="1200" baseline="0" dirty="0">
                          <a:solidFill>
                            <a:schemeClr val="accent6">
                              <a:lumMod val="75000"/>
                            </a:schemeClr>
                          </a:solidFill>
                          <a:effectLst/>
                          <a:latin typeface="+mn-lt"/>
                          <a:ea typeface="+mn-ea"/>
                          <a:cs typeface="+mn-cs"/>
                        </a:rPr>
                        <a:t>against other codes  (</a:t>
                      </a:r>
                      <a:r>
                        <a:rPr lang="en-US" sz="1400" b="1" strike="dblStrike" kern="1200" baseline="0" dirty="0" err="1">
                          <a:solidFill>
                            <a:schemeClr val="accent6">
                              <a:lumMod val="75000"/>
                            </a:schemeClr>
                          </a:solidFill>
                          <a:effectLst/>
                          <a:latin typeface="+mn-lt"/>
                          <a:ea typeface="+mn-ea"/>
                          <a:cs typeface="+mn-cs"/>
                        </a:rPr>
                        <a:t>e;g</a:t>
                      </a:r>
                      <a:r>
                        <a:rPr lang="en-US" sz="1400" b="1" strike="dblStrike" kern="1200" baseline="0" dirty="0">
                          <a:solidFill>
                            <a:schemeClr val="accent6">
                              <a:lumMod val="75000"/>
                            </a:schemeClr>
                          </a:solidFill>
                          <a:effectLst/>
                          <a:latin typeface="+mn-lt"/>
                          <a:ea typeface="+mn-ea"/>
                          <a:cs typeface="+mn-cs"/>
                        </a:rPr>
                        <a:t>. </a:t>
                      </a:r>
                      <a:r>
                        <a:rPr lang="en-US" sz="1400" b="1" strike="dblStrike" kern="1200" baseline="0" dirty="0" err="1">
                          <a:solidFill>
                            <a:schemeClr val="accent6">
                              <a:lumMod val="75000"/>
                            </a:schemeClr>
                          </a:solidFill>
                          <a:effectLst/>
                          <a:latin typeface="+mn-lt"/>
                          <a:ea typeface="+mn-ea"/>
                          <a:cs typeface="+mn-cs"/>
                        </a:rPr>
                        <a:t>Yacora</a:t>
                      </a:r>
                      <a:r>
                        <a:rPr lang="en-US" sz="1400" b="1" strike="dblStrike" kern="1200" baseline="0" dirty="0">
                          <a:solidFill>
                            <a:schemeClr val="accent6">
                              <a:lumMod val="75000"/>
                            </a:schemeClr>
                          </a:solidFill>
                          <a:effectLst/>
                          <a:latin typeface="+mn-lt"/>
                          <a:ea typeface="+mn-ea"/>
                          <a:cs typeface="+mn-cs"/>
                        </a:rPr>
                        <a:t>) </a:t>
                      </a:r>
                      <a:r>
                        <a:rPr lang="en-US" sz="1400" b="1" kern="1200" dirty="0">
                          <a:solidFill>
                            <a:schemeClr val="accent6">
                              <a:lumMod val="75000"/>
                            </a:schemeClr>
                          </a:solidFill>
                          <a:effectLst/>
                          <a:latin typeface="+mn-lt"/>
                          <a:ea typeface="+mn-ea"/>
                          <a:cs typeface="+mn-cs"/>
                        </a:rPr>
                        <a:t>and validation against one </a:t>
                      </a:r>
                      <a:r>
                        <a:rPr lang="en-US" sz="1400" b="1" u="sng" kern="1200" dirty="0">
                          <a:solidFill>
                            <a:schemeClr val="accent6">
                              <a:lumMod val="75000"/>
                            </a:schemeClr>
                          </a:solidFill>
                          <a:effectLst/>
                          <a:latin typeface="+mn-lt"/>
                          <a:ea typeface="+mn-ea"/>
                          <a:cs typeface="+mn-cs"/>
                        </a:rPr>
                        <a:t>(instead of two) </a:t>
                      </a:r>
                      <a:r>
                        <a:rPr lang="en-US" sz="1400" b="1" kern="1200" dirty="0">
                          <a:solidFill>
                            <a:schemeClr val="accent6">
                              <a:lumMod val="75000"/>
                            </a:schemeClr>
                          </a:solidFill>
                          <a:effectLst/>
                          <a:latin typeface="+mn-lt"/>
                          <a:ea typeface="+mn-ea"/>
                          <a:cs typeface="+mn-cs"/>
                        </a:rPr>
                        <a:t>experiment (JET or PSI-2)</a:t>
                      </a:r>
                      <a:endParaRPr lang="fr-FR" sz="1400" b="1" kern="1200" dirty="0">
                        <a:solidFill>
                          <a:schemeClr val="accent6">
                            <a:lumMod val="75000"/>
                          </a:schemeClr>
                        </a:solidFill>
                        <a:effectLst/>
                        <a:latin typeface="+mn-lt"/>
                        <a:ea typeface="+mn-ea"/>
                        <a:cs typeface="+mn-cs"/>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j-lt"/>
                        </a:rPr>
                        <a:t>1, 2, 7, 8</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1335777846"/>
                  </a:ext>
                </a:extLst>
              </a:tr>
              <a:tr h="114188">
                <a:tc>
                  <a:txBody>
                    <a:bodyPr/>
                    <a:lstStyle/>
                    <a:p>
                      <a:pPr>
                        <a:lnSpc>
                          <a:spcPct val="107000"/>
                        </a:lnSpc>
                        <a:spcBef>
                          <a:spcPts val="0"/>
                        </a:spcBef>
                        <a:spcAft>
                          <a:spcPts val="0"/>
                        </a:spcAft>
                      </a:pPr>
                      <a:r>
                        <a:rPr lang="fr-FR" sz="1400" b="1" dirty="0">
                          <a:solidFill>
                            <a:srgbClr val="000000"/>
                          </a:solidFill>
                          <a:effectLst/>
                          <a:latin typeface="+mj-lt"/>
                        </a:rPr>
                        <a:t>D.15, 17, 18, 19 </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b="1" kern="1200" dirty="0">
                          <a:solidFill>
                            <a:schemeClr val="tx1"/>
                          </a:solidFill>
                          <a:effectLst/>
                          <a:latin typeface="+mn-lt"/>
                          <a:ea typeface="+mn-ea"/>
                          <a:cs typeface="+mn-cs"/>
                        </a:rPr>
                        <a:t>WP1- </a:t>
                      </a:r>
                      <a:r>
                        <a:rPr lang="en-US" sz="1400" b="1" i="0" u="none" strike="noStrike" kern="1200" baseline="0" dirty="0">
                          <a:solidFill>
                            <a:schemeClr val="tx1"/>
                          </a:solidFill>
                          <a:latin typeface="+mn-lt"/>
                          <a:ea typeface="+mn-ea"/>
                          <a:cs typeface="+mn-cs"/>
                        </a:rPr>
                        <a:t>Establish a multi-fidelity model hierarchy for the physics of neutrals, ranging from first principles models to reduced representations, and integrate it into fluid and gyrokinetic edge turbulence simulations. Exploit synergies with TSVV-B and TSVV-C.</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i="0" kern="1200" dirty="0">
                          <a:solidFill>
                            <a:schemeClr val="accent6">
                              <a:lumMod val="75000"/>
                            </a:schemeClr>
                          </a:solidFill>
                          <a:effectLst/>
                          <a:latin typeface="+mn-lt"/>
                          <a:ea typeface="+mn-ea"/>
                          <a:cs typeface="+mn-cs"/>
                        </a:rPr>
                        <a:t>Reduced scope: </a:t>
                      </a:r>
                      <a:endParaRPr lang="en-US" sz="1400" b="1" i="0" u="none" strike="noStrike" kern="1200" baseline="0" dirty="0">
                        <a:solidFill>
                          <a:schemeClr val="accent6">
                            <a:lumMod val="75000"/>
                          </a:schemeClr>
                        </a:solidFill>
                        <a:latin typeface="+mn-lt"/>
                        <a:ea typeface="+mn-ea"/>
                        <a:cs typeface="+mn-cs"/>
                      </a:endParaRPr>
                    </a:p>
                    <a:p>
                      <a:r>
                        <a:rPr lang="en-US" sz="1400" b="1" kern="1200" dirty="0">
                          <a:solidFill>
                            <a:schemeClr val="accent6">
                              <a:lumMod val="75000"/>
                            </a:schemeClr>
                          </a:solidFill>
                          <a:effectLst/>
                          <a:latin typeface="+mn-lt"/>
                          <a:ea typeface="+mn-ea"/>
                          <a:cs typeface="+mn-cs"/>
                        </a:rPr>
                        <a:t>D15 Report on validity and accuracy of enhanced AFN model through rigorous comparison with EIRENE, incl. D-T simulations and integration of new fluid models into </a:t>
                      </a:r>
                      <a:r>
                        <a:rPr lang="en-US" sz="1400" b="1" i="0" u="none" strike="noStrike" kern="1200" baseline="0" dirty="0" err="1">
                          <a:solidFill>
                            <a:schemeClr val="accent6">
                              <a:lumMod val="75000"/>
                            </a:schemeClr>
                          </a:solidFill>
                          <a:latin typeface="+mn-lt"/>
                          <a:ea typeface="+mn-ea"/>
                          <a:cs typeface="+mn-cs"/>
                        </a:rPr>
                        <a:t>SpH</a:t>
                      </a:r>
                      <a:r>
                        <a:rPr lang="en-US" sz="1400" b="1" i="0" u="none" strike="noStrike" kern="1200" baseline="0" dirty="0">
                          <a:solidFill>
                            <a:schemeClr val="accent6">
                              <a:lumMod val="75000"/>
                            </a:schemeClr>
                          </a:solidFill>
                          <a:latin typeface="+mn-lt"/>
                          <a:ea typeface="+mn-ea"/>
                          <a:cs typeface="+mn-cs"/>
                        </a:rPr>
                        <a:t> (Spatially Hybrid) </a:t>
                      </a:r>
                      <a:r>
                        <a:rPr lang="en-US" sz="1400" b="1" kern="1200" dirty="0">
                          <a:solidFill>
                            <a:schemeClr val="accent6">
                              <a:lumMod val="75000"/>
                            </a:schemeClr>
                          </a:solidFill>
                          <a:effectLst/>
                          <a:latin typeface="+mn-lt"/>
                          <a:ea typeface="+mn-ea"/>
                          <a:cs typeface="+mn-cs"/>
                        </a:rPr>
                        <a:t>scheme </a:t>
                      </a:r>
                      <a:r>
                        <a:rPr lang="en-US" sz="1400" b="1" i="0" u="none" strike="noStrike" kern="1200" baseline="0" dirty="0">
                          <a:solidFill>
                            <a:schemeClr val="accent6">
                              <a:lumMod val="75000"/>
                            </a:schemeClr>
                          </a:solidFill>
                          <a:latin typeface="+mn-lt"/>
                          <a:ea typeface="+mn-ea"/>
                          <a:cs typeface="+mn-cs"/>
                        </a:rPr>
                        <a:t>advanced : </a:t>
                      </a:r>
                      <a:r>
                        <a:rPr lang="en-US" sz="1400" b="1" i="0" u="sng" strike="noStrike" kern="1200" baseline="0" dirty="0">
                          <a:solidFill>
                            <a:schemeClr val="accent6">
                              <a:lumMod val="75000"/>
                            </a:schemeClr>
                          </a:solidFill>
                          <a:latin typeface="+mn-lt"/>
                          <a:ea typeface="+mn-ea"/>
                          <a:cs typeface="+mn-cs"/>
                        </a:rPr>
                        <a:t>no </a:t>
                      </a:r>
                      <a:r>
                        <a:rPr lang="en-US" sz="1400" b="1" u="sng" kern="1200" dirty="0">
                          <a:solidFill>
                            <a:schemeClr val="accent6">
                              <a:lumMod val="75000"/>
                            </a:schemeClr>
                          </a:solidFill>
                          <a:effectLst/>
                          <a:latin typeface="+mn-lt"/>
                          <a:ea typeface="+mn-ea"/>
                          <a:cs typeface="+mn-cs"/>
                        </a:rPr>
                        <a:t>implementation of molecules into </a:t>
                      </a:r>
                      <a:r>
                        <a:rPr lang="en-US" sz="1400" b="1" i="0" u="sng" strike="noStrike" kern="1200" baseline="0" dirty="0">
                          <a:solidFill>
                            <a:schemeClr val="accent6">
                              <a:lumMod val="75000"/>
                            </a:schemeClr>
                          </a:solidFill>
                          <a:latin typeface="+mn-lt"/>
                          <a:ea typeface="+mn-ea"/>
                          <a:cs typeface="+mn-cs"/>
                        </a:rPr>
                        <a:t>Advanced fluid neutrals (AFN) </a:t>
                      </a:r>
                      <a:r>
                        <a:rPr lang="en-US" sz="1400" b="1" i="0" u="none" strike="noStrike" kern="1200" baseline="0" dirty="0">
                          <a:solidFill>
                            <a:schemeClr val="accent6">
                              <a:lumMod val="75000"/>
                            </a:schemeClr>
                          </a:solidFill>
                          <a:latin typeface="+mn-lt"/>
                          <a:ea typeface="+mn-ea"/>
                          <a:cs typeface="+mn-cs"/>
                        </a:rPr>
                        <a:t>and  fluid-kinetic </a:t>
                      </a:r>
                      <a:r>
                        <a:rPr lang="en-US" sz="1400" b="1" i="0" u="none" strike="noStrike" kern="1200" baseline="0" dirty="0" err="1">
                          <a:solidFill>
                            <a:schemeClr val="accent6">
                              <a:lumMod val="75000"/>
                            </a:schemeClr>
                          </a:solidFill>
                          <a:latin typeface="+mn-lt"/>
                          <a:ea typeface="+mn-ea"/>
                          <a:cs typeface="+mn-cs"/>
                        </a:rPr>
                        <a:t>hybridisation</a:t>
                      </a:r>
                      <a:r>
                        <a:rPr lang="en-US" sz="1400" b="1" i="0" u="none" strike="noStrike" kern="1200" baseline="0" dirty="0">
                          <a:solidFill>
                            <a:schemeClr val="accent6">
                              <a:lumMod val="75000"/>
                            </a:schemeClr>
                          </a:solidFill>
                          <a:latin typeface="+mn-lt"/>
                          <a:ea typeface="+mn-ea"/>
                          <a:cs typeface="+mn-cs"/>
                        </a:rPr>
                        <a:t> (FKH)</a:t>
                      </a:r>
                      <a:r>
                        <a:rPr lang="en-US" sz="1400" b="1" i="0" u="none" strike="noStrike" kern="1200" baseline="0" dirty="0">
                          <a:solidFill>
                            <a:schemeClr val="accent6">
                              <a:lumMod val="75000"/>
                            </a:schemeClr>
                          </a:solidFill>
                          <a:effectLst/>
                          <a:latin typeface="+mn-lt"/>
                          <a:ea typeface="+mn-ea"/>
                          <a:cs typeface="+mn-cs"/>
                        </a:rPr>
                        <a:t> </a:t>
                      </a:r>
                      <a:r>
                        <a:rPr lang="en-US" sz="1400" b="1" kern="1200" dirty="0">
                          <a:solidFill>
                            <a:schemeClr val="accent6">
                              <a:lumMod val="75000"/>
                            </a:schemeClr>
                          </a:solidFill>
                          <a:effectLst/>
                          <a:latin typeface="+mn-lt"/>
                          <a:ea typeface="+mn-ea"/>
                          <a:cs typeface="+mn-cs"/>
                        </a:rPr>
                        <a:t>to </a:t>
                      </a:r>
                      <a:r>
                        <a:rPr lang="en-US" sz="1400" b="1" kern="1200" dirty="0" err="1">
                          <a:solidFill>
                            <a:schemeClr val="accent6">
                              <a:lumMod val="75000"/>
                            </a:schemeClr>
                          </a:solidFill>
                          <a:effectLst/>
                          <a:latin typeface="+mn-lt"/>
                          <a:ea typeface="+mn-ea"/>
                          <a:cs typeface="+mn-cs"/>
                        </a:rPr>
                        <a:t>prioritise</a:t>
                      </a:r>
                      <a:r>
                        <a:rPr lang="en-US" sz="1400" b="1" kern="1200" dirty="0">
                          <a:solidFill>
                            <a:schemeClr val="accent6">
                              <a:lumMod val="75000"/>
                            </a:schemeClr>
                          </a:solidFill>
                          <a:effectLst/>
                          <a:latin typeface="+mn-lt"/>
                          <a:ea typeface="+mn-ea"/>
                          <a:cs typeface="+mn-cs"/>
                        </a:rPr>
                        <a:t> </a:t>
                      </a:r>
                      <a:r>
                        <a:rPr lang="en-US" sz="1400" b="1" i="0" u="none" strike="noStrike" kern="1200" baseline="0" dirty="0">
                          <a:solidFill>
                            <a:schemeClr val="accent6">
                              <a:lumMod val="75000"/>
                            </a:schemeClr>
                          </a:solidFill>
                          <a:latin typeface="+mn-lt"/>
                          <a:ea typeface="+mn-ea"/>
                          <a:cs typeface="+mn-cs"/>
                        </a:rPr>
                        <a:t>kinetic diffusion Monte-Carlo (KDMC)</a:t>
                      </a:r>
                      <a:r>
                        <a:rPr lang="en-US" sz="1400" b="1" kern="1200" dirty="0">
                          <a:solidFill>
                            <a:schemeClr val="accent6">
                              <a:lumMod val="75000"/>
                            </a:schemeClr>
                          </a:solidFill>
                          <a:effectLst/>
                          <a:latin typeface="+mn-lt"/>
                          <a:ea typeface="+mn-ea"/>
                          <a:cs typeface="+mn-cs"/>
                        </a:rPr>
                        <a:t> development. </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kern="1200" dirty="0">
                          <a:solidFill>
                            <a:schemeClr val="accent6">
                              <a:lumMod val="75000"/>
                            </a:schemeClr>
                          </a:solidFill>
                          <a:effectLst/>
                          <a:latin typeface="+mn-lt"/>
                          <a:ea typeface="+mn-ea"/>
                          <a:cs typeface="+mn-cs"/>
                        </a:rPr>
                        <a:t>D17 : Report on implementation/verification of time dependent mode </a:t>
                      </a:r>
                      <a:r>
                        <a:rPr lang="en-US" sz="1400" b="1" strike="dblStrike" kern="1200" baseline="0" dirty="0">
                          <a:solidFill>
                            <a:schemeClr val="accent6">
                              <a:lumMod val="75000"/>
                            </a:schemeClr>
                          </a:solidFill>
                          <a:effectLst/>
                          <a:latin typeface="+mn-lt"/>
                          <a:ea typeface="+mn-ea"/>
                          <a:cs typeface="+mn-cs"/>
                        </a:rPr>
                        <a:t>for reduced turbulence case  in </a:t>
                      </a:r>
                      <a:r>
                        <a:rPr lang="en-US" sz="1400" b="1" kern="1200" dirty="0">
                          <a:solidFill>
                            <a:schemeClr val="accent6">
                              <a:lumMod val="75000"/>
                            </a:schemeClr>
                          </a:solidFill>
                          <a:effectLst/>
                          <a:latin typeface="+mn-lt"/>
                          <a:ea typeface="+mn-ea"/>
                          <a:cs typeface="+mn-cs"/>
                        </a:rPr>
                        <a:t>SOLEDGE3X-EIRENE, incl. corresponding STYX2.0 interface and documentation of proper parameter tuning</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kern="1200" dirty="0">
                          <a:solidFill>
                            <a:schemeClr val="accent6">
                              <a:lumMod val="75000"/>
                            </a:schemeClr>
                          </a:solidFill>
                          <a:effectLst/>
                          <a:latin typeface="+mn-lt"/>
                          <a:ea typeface="+mn-ea"/>
                          <a:cs typeface="+mn-cs"/>
                        </a:rPr>
                        <a:t>D18 :  </a:t>
                      </a:r>
                      <a:r>
                        <a:rPr lang="en-US" sz="1400" b="1" strike="dblStrike" kern="1200" baseline="0" dirty="0">
                          <a:solidFill>
                            <a:schemeClr val="accent6">
                              <a:lumMod val="75000"/>
                            </a:schemeClr>
                          </a:solidFill>
                          <a:effectLst/>
                          <a:latin typeface="+mn-lt"/>
                          <a:ea typeface="+mn-ea"/>
                          <a:cs typeface="+mn-cs"/>
                        </a:rPr>
                        <a:t>Verified  </a:t>
                      </a:r>
                      <a:r>
                        <a:rPr lang="en-US" sz="1400" b="1" kern="1200" dirty="0">
                          <a:solidFill>
                            <a:schemeClr val="accent6">
                              <a:lumMod val="75000"/>
                            </a:schemeClr>
                          </a:solidFill>
                          <a:effectLst/>
                          <a:latin typeface="+mn-lt"/>
                          <a:ea typeface="+mn-ea"/>
                          <a:cs typeface="+mn-cs"/>
                        </a:rPr>
                        <a:t>EIRENE module including </a:t>
                      </a:r>
                      <a:r>
                        <a:rPr lang="en-US" sz="1400" b="1" u="sng" kern="1200" dirty="0">
                          <a:solidFill>
                            <a:schemeClr val="accent6">
                              <a:lumMod val="75000"/>
                            </a:schemeClr>
                          </a:solidFill>
                          <a:effectLst/>
                          <a:latin typeface="+mn-lt"/>
                          <a:ea typeface="+mn-ea"/>
                          <a:cs typeface="+mn-cs"/>
                        </a:rPr>
                        <a:t>simplified</a:t>
                      </a:r>
                      <a:r>
                        <a:rPr lang="en-US" sz="1400" b="1" kern="1200" dirty="0">
                          <a:solidFill>
                            <a:schemeClr val="accent6">
                              <a:lumMod val="75000"/>
                            </a:schemeClr>
                          </a:solidFill>
                          <a:effectLst/>
                          <a:latin typeface="+mn-lt"/>
                          <a:ea typeface="+mn-ea"/>
                          <a:cs typeface="+mn-cs"/>
                        </a:rPr>
                        <a:t> time dependent recycling model</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kern="1200" dirty="0">
                          <a:solidFill>
                            <a:schemeClr val="accent6">
                              <a:lumMod val="75000"/>
                            </a:schemeClr>
                          </a:solidFill>
                          <a:effectLst/>
                          <a:latin typeface="+mn-lt"/>
                          <a:ea typeface="+mn-ea"/>
                          <a:cs typeface="+mn-cs"/>
                        </a:rPr>
                        <a:t>D19 : Technical demonstration of a 3D turbulent simulation of a medium size tokamak including full physics neutrals with SOLEDGE3X-EIRENE </a:t>
                      </a:r>
                      <a:r>
                        <a:rPr lang="en-US" sz="1400" b="1" strike="dblStrike" kern="1200" baseline="0" dirty="0">
                          <a:solidFill>
                            <a:schemeClr val="accent6">
                              <a:lumMod val="75000"/>
                            </a:schemeClr>
                          </a:solidFill>
                          <a:effectLst/>
                          <a:latin typeface="+mn-lt"/>
                          <a:ea typeface="+mn-ea"/>
                          <a:cs typeface="+mn-cs"/>
                        </a:rPr>
                        <a:t>leveraging</a:t>
                      </a:r>
                      <a:r>
                        <a:rPr lang="en-US" sz="1400" b="1" kern="1200" dirty="0">
                          <a:solidFill>
                            <a:schemeClr val="accent6">
                              <a:lumMod val="75000"/>
                            </a:schemeClr>
                          </a:solidFill>
                          <a:effectLst/>
                          <a:latin typeface="+mn-lt"/>
                          <a:ea typeface="+mn-ea"/>
                          <a:cs typeface="+mn-cs"/>
                        </a:rPr>
                        <a:t> </a:t>
                      </a:r>
                      <a:r>
                        <a:rPr lang="en-US" sz="1400" b="1" strike="dblStrike" kern="1200" baseline="0" dirty="0">
                          <a:solidFill>
                            <a:schemeClr val="accent6">
                              <a:lumMod val="75000"/>
                            </a:schemeClr>
                          </a:solidFill>
                          <a:effectLst/>
                          <a:latin typeface="+mn-lt"/>
                          <a:ea typeface="+mn-ea"/>
                          <a:cs typeface="+mn-cs"/>
                        </a:rPr>
                        <a:t>the EIRENE Open-MP parallelization layer  </a:t>
                      </a:r>
                      <a:r>
                        <a:rPr lang="en-US" sz="1400" b="1" kern="1200" dirty="0">
                          <a:solidFill>
                            <a:schemeClr val="accent6">
                              <a:lumMod val="75000"/>
                            </a:schemeClr>
                          </a:solidFill>
                          <a:effectLst/>
                          <a:latin typeface="+mn-lt"/>
                          <a:ea typeface="+mn-ea"/>
                          <a:cs typeface="+mn-cs"/>
                        </a:rPr>
                        <a:t>and leveraging  grid decoupling (coarser grid for neutrals) in collaboration with TSVV-B </a:t>
                      </a:r>
                      <a:endParaRPr lang="fr-FR" sz="1400" b="1" strike="dblStrike" kern="1200" baseline="0" dirty="0">
                        <a:solidFill>
                          <a:schemeClr val="accent6">
                            <a:lumMod val="75000"/>
                          </a:schemeClr>
                        </a:solidFill>
                        <a:effectLst/>
                        <a:latin typeface="+mn-lt"/>
                        <a:ea typeface="+mn-ea"/>
                        <a:cs typeface="+mn-cs"/>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dirty="0">
                          <a:solidFill>
                            <a:srgbClr val="000000"/>
                          </a:solidFill>
                          <a:effectLst/>
                          <a:latin typeface="+mj-lt"/>
                        </a:rPr>
                        <a:t>1, 2, 7, 8</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3340306807"/>
                  </a:ext>
                </a:extLst>
              </a:tr>
              <a:tr h="691754">
                <a:tc>
                  <a:txBody>
                    <a:bodyPr/>
                    <a:lstStyle/>
                    <a:p>
                      <a:pPr>
                        <a:lnSpc>
                          <a:spcPct val="107000"/>
                        </a:lnSpc>
                        <a:spcBef>
                          <a:spcPts val="0"/>
                        </a:spcBef>
                        <a:spcAft>
                          <a:spcPts val="0"/>
                        </a:spcAft>
                      </a:pPr>
                      <a:r>
                        <a:rPr lang="fr-FR" sz="1400" b="1" dirty="0">
                          <a:solidFill>
                            <a:srgbClr val="000000"/>
                          </a:solidFill>
                          <a:effectLst/>
                          <a:latin typeface="+mj-lt"/>
                        </a:rPr>
                        <a:t>D.20,22 </a:t>
                      </a:r>
                      <a:endParaRPr lang="fr-FR" sz="1400" b="1" dirty="0">
                        <a:effectLst/>
                        <a:latin typeface="+mj-lt"/>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solidFill>
                      <a:schemeClr val="accent6">
                        <a:lumMod val="60000"/>
                        <a:lumOff val="40000"/>
                      </a:schemeClr>
                    </a:solidFill>
                  </a:tcPr>
                </a:tc>
                <a:tc>
                  <a:txBody>
                    <a:bodyPr/>
                    <a:lstStyle/>
                    <a:p>
                      <a:r>
                        <a:rPr lang="en-US" sz="1400" b="1" kern="1200" dirty="0">
                          <a:solidFill>
                            <a:schemeClr val="tx1"/>
                          </a:solidFill>
                          <a:effectLst/>
                          <a:latin typeface="+mn-lt"/>
                          <a:ea typeface="+mn-ea"/>
                          <a:cs typeface="+mn-cs"/>
                        </a:rPr>
                        <a:t>WP2- (2027) </a:t>
                      </a:r>
                      <a:r>
                        <a:rPr lang="en-US" sz="1400" b="1" i="0" u="none" strike="noStrike" kern="1200" baseline="0" dirty="0">
                          <a:solidFill>
                            <a:schemeClr val="tx1"/>
                          </a:solidFill>
                          <a:latin typeface="+mn-lt"/>
                          <a:ea typeface="+mn-ea"/>
                          <a:cs typeface="+mn-cs"/>
                        </a:rPr>
                        <a:t>Develop high fidelity collisional-radiative models for H, D, T neutrals further, apply them to mixed fuel plasmas, and assess properties of charge-exchange neutrals </a:t>
                      </a:r>
                      <a:r>
                        <a:rPr lang="en-US" sz="1400" b="1" kern="1200" dirty="0">
                          <a:solidFill>
                            <a:schemeClr val="tx1"/>
                          </a:solidFill>
                          <a:effectLst/>
                          <a:latin typeface="+mn-lt"/>
                          <a:ea typeface="+mn-ea"/>
                          <a:cs typeface="+mn-cs"/>
                        </a:rPr>
                        <a:t>Collisional radiative models (CRM)</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i="0" kern="1200" dirty="0">
                          <a:solidFill>
                            <a:schemeClr val="accent6">
                              <a:lumMod val="75000"/>
                            </a:schemeClr>
                          </a:solidFill>
                          <a:effectLst/>
                          <a:latin typeface="+mn-lt"/>
                          <a:ea typeface="+mn-ea"/>
                          <a:cs typeface="+mn-cs"/>
                        </a:rPr>
                        <a:t>Reduced scope: </a:t>
                      </a:r>
                      <a:endParaRPr lang="fr-FR" sz="1400" kern="1200" dirty="0">
                        <a:solidFill>
                          <a:schemeClr val="accent6">
                            <a:lumMod val="75000"/>
                          </a:schemeClr>
                        </a:solidFill>
                        <a:effectLst/>
                        <a:latin typeface="+mn-lt"/>
                        <a:ea typeface="+mn-ea"/>
                        <a:cs typeface="+mn-cs"/>
                      </a:endParaRPr>
                    </a:p>
                    <a:p>
                      <a:pPr lvl="0"/>
                      <a:r>
                        <a:rPr lang="en-US" sz="1400" b="1" kern="1200" dirty="0">
                          <a:solidFill>
                            <a:schemeClr val="accent6">
                              <a:lumMod val="75000"/>
                            </a:schemeClr>
                          </a:solidFill>
                          <a:effectLst/>
                          <a:latin typeface="+mn-lt"/>
                          <a:ea typeface="+mn-ea"/>
                          <a:cs typeface="+mn-cs"/>
                        </a:rPr>
                        <a:t>D20: EIRENE release with consolidated Milestone Version of </a:t>
                      </a:r>
                      <a:r>
                        <a:rPr lang="en-US" sz="1400" b="1" kern="1200" dirty="0" err="1">
                          <a:solidFill>
                            <a:schemeClr val="accent6">
                              <a:lumMod val="75000"/>
                            </a:schemeClr>
                          </a:solidFill>
                          <a:effectLst/>
                          <a:latin typeface="+mn-lt"/>
                          <a:ea typeface="+mn-ea"/>
                          <a:cs typeface="+mn-cs"/>
                        </a:rPr>
                        <a:t>ModCR</a:t>
                      </a:r>
                      <a:r>
                        <a:rPr lang="en-US" sz="1400" b="1" kern="1200" dirty="0">
                          <a:solidFill>
                            <a:schemeClr val="accent6">
                              <a:lumMod val="75000"/>
                            </a:schemeClr>
                          </a:solidFill>
                          <a:effectLst/>
                          <a:latin typeface="+mn-lt"/>
                          <a:ea typeface="+mn-ea"/>
                          <a:cs typeface="+mn-cs"/>
                        </a:rPr>
                        <a:t>, including documentation but with the 2026 reduced scope for CRMs </a:t>
                      </a:r>
                      <a:endParaRPr lang="fr-FR" sz="1400" b="1" kern="1200" dirty="0">
                        <a:solidFill>
                          <a:schemeClr val="accent6">
                            <a:lumMod val="75000"/>
                          </a:schemeClr>
                        </a:solidFill>
                        <a:effectLst/>
                        <a:latin typeface="+mn-lt"/>
                        <a:ea typeface="+mn-ea"/>
                        <a:cs typeface="+mn-cs"/>
                      </a:endParaRPr>
                    </a:p>
                    <a:p>
                      <a:pPr lvl="0"/>
                      <a:r>
                        <a:rPr lang="en-US" sz="1400" b="1" kern="1200" dirty="0">
                          <a:solidFill>
                            <a:schemeClr val="accent6">
                              <a:lumMod val="75000"/>
                            </a:schemeClr>
                          </a:solidFill>
                          <a:effectLst/>
                          <a:latin typeface="+mn-lt"/>
                          <a:ea typeface="+mn-ea"/>
                          <a:cs typeface="+mn-cs"/>
                        </a:rPr>
                        <a:t>D21: Extended molecular database in EIRENE including T-T and D-T and report on application with SOLPS-ITER to i) JET-ILW T-T and D-T, </a:t>
                      </a:r>
                      <a:r>
                        <a:rPr lang="en-US" sz="1400" b="1" strike="dblStrike" kern="1200" baseline="0" dirty="0">
                          <a:solidFill>
                            <a:schemeClr val="accent6">
                              <a:lumMod val="75000"/>
                            </a:schemeClr>
                          </a:solidFill>
                          <a:effectLst/>
                          <a:latin typeface="+mn-lt"/>
                          <a:ea typeface="+mn-ea"/>
                          <a:cs typeface="+mn-cs"/>
                        </a:rPr>
                        <a:t>and ITER</a:t>
                      </a:r>
                      <a:r>
                        <a:rPr lang="en-US" sz="1400" b="1" kern="1200" dirty="0">
                          <a:solidFill>
                            <a:schemeClr val="accent6">
                              <a:lumMod val="75000"/>
                            </a:schemeClr>
                          </a:solidFill>
                          <a:effectLst/>
                          <a:latin typeface="+mn-lt"/>
                          <a:ea typeface="+mn-ea"/>
                          <a:cs typeface="+mn-cs"/>
                        </a:rPr>
                        <a:t>; ii) JT-60SA H and D (if specific data available) </a:t>
                      </a:r>
                      <a:endParaRPr lang="fr-FR" sz="1400" b="1" kern="1200" dirty="0">
                        <a:solidFill>
                          <a:schemeClr val="accent6">
                            <a:lumMod val="75000"/>
                          </a:schemeClr>
                        </a:solidFill>
                        <a:effectLst/>
                        <a:latin typeface="+mn-lt"/>
                        <a:ea typeface="+mn-ea"/>
                        <a:cs typeface="+mn-cs"/>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tc>
                  <a:txBody>
                    <a:bodyPr/>
                    <a:lstStyle/>
                    <a:p>
                      <a:pPr>
                        <a:lnSpc>
                          <a:spcPct val="107000"/>
                        </a:lnSpc>
                        <a:spcBef>
                          <a:spcPts val="0"/>
                        </a:spcBef>
                        <a:spcAft>
                          <a:spcPts val="0"/>
                        </a:spcAft>
                      </a:pPr>
                      <a:r>
                        <a:rPr lang="fr-FR" sz="1400" b="1" kern="1200" dirty="0">
                          <a:solidFill>
                            <a:srgbClr val="000000"/>
                          </a:solidFill>
                          <a:effectLst/>
                          <a:latin typeface="+mn-lt"/>
                          <a:ea typeface="+mn-ea"/>
                          <a:cs typeface="+mn-cs"/>
                        </a:rPr>
                        <a:t>1, 2, 7, 8</a:t>
                      </a:r>
                      <a:endParaRPr lang="fr-FR" sz="1400" b="1" kern="1200" dirty="0">
                        <a:solidFill>
                          <a:schemeClr val="tx1"/>
                        </a:solidFill>
                        <a:effectLst/>
                        <a:latin typeface="+mn-lt"/>
                        <a:ea typeface="+mn-ea"/>
                        <a:cs typeface="+mn-cs"/>
                      </a:endParaRPr>
                    </a:p>
                  </a:txBody>
                  <a:tcPr marL="40587" marR="40587" marT="0" marB="0" anchor="ctr">
                    <a:lnL w="6350" cap="flat" cmpd="sng" algn="ctr">
                      <a:solidFill>
                        <a:srgbClr val="17365D"/>
                      </a:solidFill>
                      <a:prstDash val="solid"/>
                      <a:round/>
                      <a:headEnd type="none" w="med" len="med"/>
                      <a:tailEnd type="none" w="med" len="med"/>
                    </a:lnL>
                    <a:lnR w="6350" cap="flat" cmpd="sng" algn="ctr">
                      <a:solidFill>
                        <a:srgbClr val="17365D"/>
                      </a:solidFill>
                      <a:prstDash val="solid"/>
                      <a:round/>
                      <a:headEnd type="none" w="med" len="med"/>
                      <a:tailEnd type="none" w="med" len="med"/>
                    </a:lnR>
                    <a:lnT w="6350" cap="flat" cmpd="sng" algn="ctr">
                      <a:solidFill>
                        <a:srgbClr val="17365D"/>
                      </a:solidFill>
                      <a:prstDash val="solid"/>
                      <a:round/>
                      <a:headEnd type="none" w="med" len="med"/>
                      <a:tailEnd type="none" w="med" len="med"/>
                    </a:lnT>
                    <a:lnB w="6350" cap="flat" cmpd="sng" algn="ctr">
                      <a:solidFill>
                        <a:srgbClr val="17365D"/>
                      </a:solidFill>
                      <a:prstDash val="solid"/>
                      <a:round/>
                      <a:headEnd type="none" w="med" len="med"/>
                      <a:tailEnd type="none" w="med" len="med"/>
                    </a:lnB>
                  </a:tcPr>
                </a:tc>
                <a:extLst>
                  <a:ext uri="{0D108BD9-81ED-4DB2-BD59-A6C34878D82A}">
                    <a16:rowId xmlns:a16="http://schemas.microsoft.com/office/drawing/2014/main" val="56753802"/>
                  </a:ext>
                </a:extLst>
              </a:tr>
            </a:tbl>
          </a:graphicData>
        </a:graphic>
      </p:graphicFrame>
    </p:spTree>
    <p:extLst>
      <p:ext uri="{BB962C8B-B14F-4D97-AF65-F5344CB8AC3E}">
        <p14:creationId xmlns:p14="http://schemas.microsoft.com/office/powerpoint/2010/main" val="1840566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endParaRPr lang="fr-FR"/>
          </a:p>
        </p:txBody>
      </p:sp>
      <p:sp>
        <p:nvSpPr>
          <p:cNvPr id="4" name="Espace réservé du pied de page 3"/>
          <p:cNvSpPr>
            <a:spLocks noGrp="1"/>
          </p:cNvSpPr>
          <p:nvPr>
            <p:ph type="ftr" sz="quarter" idx="11"/>
          </p:nvPr>
        </p:nvSpPr>
        <p:spPr>
          <a:xfrm>
            <a:off x="825623" y="6555770"/>
            <a:ext cx="4349049" cy="329614"/>
          </a:xfrm>
        </p:spPr>
        <p:txBody>
          <a:bodyPr/>
          <a:lstStyle/>
          <a:p>
            <a:r>
              <a:rPr lang="en-GB">
                <a:solidFill>
                  <a:prstClr val="white"/>
                </a:solidFill>
              </a:rPr>
              <a:t>Xavier LITAUDON | FSD Meeting | WPTM | 15 June 2026</a:t>
            </a:r>
          </a:p>
        </p:txBody>
      </p:sp>
      <p:sp>
        <p:nvSpPr>
          <p:cNvPr id="5" name="Espace réservé du numéro de diapositive 4"/>
          <p:cNvSpPr>
            <a:spLocks noGrp="1"/>
          </p:cNvSpPr>
          <p:nvPr>
            <p:ph type="sldNum" sz="quarter" idx="12"/>
          </p:nvPr>
        </p:nvSpPr>
        <p:spPr/>
        <p:txBody>
          <a:bodyPr/>
          <a:lstStyle/>
          <a:p>
            <a:fld id="{6A6D9FA1-99C7-4910-8E32-B85D378B0060}" type="slidenum">
              <a:rPr lang="en-GB" smtClean="0">
                <a:solidFill>
                  <a:prstClr val="white"/>
                </a:solidFill>
              </a:rPr>
              <a:pPr/>
              <a:t>23</a:t>
            </a:fld>
            <a:endParaRPr lang="en-GB">
              <a:solidFill>
                <a:prstClr val="white"/>
              </a:solidFill>
            </a:endParaRPr>
          </a:p>
        </p:txBody>
      </p:sp>
    </p:spTree>
    <p:extLst>
      <p:ext uri="{BB962C8B-B14F-4D97-AF65-F5344CB8AC3E}">
        <p14:creationId xmlns:p14="http://schemas.microsoft.com/office/powerpoint/2010/main" val="25561260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0160E1-BAC5-4DCE-AB5F-C7469E470C14}"/>
              </a:ext>
            </a:extLst>
          </p:cNvPr>
          <p:cNvSpPr>
            <a:spLocks noGrp="1"/>
          </p:cNvSpPr>
          <p:nvPr>
            <p:ph type="title"/>
          </p:nvPr>
        </p:nvSpPr>
        <p:spPr/>
        <p:txBody>
          <a:bodyPr/>
          <a:lstStyle/>
          <a:p>
            <a:r>
              <a:rPr lang="en-US" dirty="0"/>
              <a:t>Back-up slides </a:t>
            </a:r>
          </a:p>
        </p:txBody>
      </p:sp>
      <p:sp>
        <p:nvSpPr>
          <p:cNvPr id="3" name="Espace réservé du contenu 2">
            <a:extLst>
              <a:ext uri="{FF2B5EF4-FFF2-40B4-BE49-F238E27FC236}">
                <a16:creationId xmlns:a16="http://schemas.microsoft.com/office/drawing/2014/main" id="{0FB956A0-7E22-4670-B11C-1C04F384828D}"/>
              </a:ext>
            </a:extLst>
          </p:cNvPr>
          <p:cNvSpPr>
            <a:spLocks noGrp="1"/>
          </p:cNvSpPr>
          <p:nvPr>
            <p:ph idx="1"/>
          </p:nvPr>
        </p:nvSpPr>
        <p:spPr/>
        <p:txBody>
          <a:bodyPr/>
          <a:lstStyle/>
          <a:p>
            <a:endParaRPr lang="en-US"/>
          </a:p>
        </p:txBody>
      </p:sp>
      <p:sp>
        <p:nvSpPr>
          <p:cNvPr id="4" name="Espace réservé du pied de page 3">
            <a:extLst>
              <a:ext uri="{FF2B5EF4-FFF2-40B4-BE49-F238E27FC236}">
                <a16:creationId xmlns:a16="http://schemas.microsoft.com/office/drawing/2014/main" id="{E23D747F-3754-425B-A3EC-8C3D6DE72D6B}"/>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A751B49C-C93D-483D-A999-8CBC46127075}"/>
              </a:ext>
            </a:extLst>
          </p:cNvPr>
          <p:cNvSpPr>
            <a:spLocks noGrp="1"/>
          </p:cNvSpPr>
          <p:nvPr>
            <p:ph type="sldNum" sz="quarter" idx="12"/>
          </p:nvPr>
        </p:nvSpPr>
        <p:spPr/>
        <p:txBody>
          <a:bodyPr/>
          <a:lstStyle/>
          <a:p>
            <a:fld id="{6A6D9FA1-99C7-4910-8E32-B85D378B0060}" type="slidenum">
              <a:rPr lang="en-GB" smtClean="0">
                <a:solidFill>
                  <a:prstClr val="white"/>
                </a:solidFill>
              </a:rPr>
              <a:pPr/>
              <a:t>24</a:t>
            </a:fld>
            <a:endParaRPr lang="en-GB">
              <a:solidFill>
                <a:prstClr val="white"/>
              </a:solidFill>
            </a:endParaRPr>
          </a:p>
        </p:txBody>
      </p:sp>
    </p:spTree>
    <p:extLst>
      <p:ext uri="{BB962C8B-B14F-4D97-AF65-F5344CB8AC3E}">
        <p14:creationId xmlns:p14="http://schemas.microsoft.com/office/powerpoint/2010/main" val="9745609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6">
            <a:extLst>
              <a:ext uri="{FF2B5EF4-FFF2-40B4-BE49-F238E27FC236}">
                <a16:creationId xmlns:a16="http://schemas.microsoft.com/office/drawing/2014/main" id="{519F9EF3-5CDC-479B-AD11-EF73C2C10416}"/>
              </a:ext>
            </a:extLst>
          </p:cNvPr>
          <p:cNvGraphicFramePr>
            <a:graphicFrameLocks noGrp="1"/>
          </p:cNvGraphicFramePr>
          <p:nvPr>
            <p:ph idx="1"/>
            <p:extLst>
              <p:ext uri="{D42A27DB-BD31-4B8C-83A1-F6EECF244321}">
                <p14:modId xmlns:p14="http://schemas.microsoft.com/office/powerpoint/2010/main" val="3503290942"/>
              </p:ext>
            </p:extLst>
          </p:nvPr>
        </p:nvGraphicFramePr>
        <p:xfrm>
          <a:off x="51516" y="-1176"/>
          <a:ext cx="12109938" cy="6902331"/>
        </p:xfrm>
        <a:graphic>
          <a:graphicData uri="http://schemas.openxmlformats.org/drawingml/2006/table">
            <a:tbl>
              <a:tblPr firstRow="1" bandRow="1">
                <a:tableStyleId>{5C22544A-7EE6-4342-B048-85BDC9FD1C3A}</a:tableStyleId>
              </a:tblPr>
              <a:tblGrid>
                <a:gridCol w="347689">
                  <a:extLst>
                    <a:ext uri="{9D8B030D-6E8A-4147-A177-3AD203B41FA5}">
                      <a16:colId xmlns:a16="http://schemas.microsoft.com/office/drawing/2014/main" val="4205803198"/>
                    </a:ext>
                  </a:extLst>
                </a:gridCol>
                <a:gridCol w="11762249">
                  <a:extLst>
                    <a:ext uri="{9D8B030D-6E8A-4147-A177-3AD203B41FA5}">
                      <a16:colId xmlns:a16="http://schemas.microsoft.com/office/drawing/2014/main" val="2767461768"/>
                    </a:ext>
                  </a:extLst>
                </a:gridCol>
              </a:tblGrid>
              <a:tr h="372617">
                <a:tc>
                  <a:txBody>
                    <a:bodyPr/>
                    <a:lstStyle/>
                    <a:p>
                      <a:endParaRPr lang="en-US" dirty="0"/>
                    </a:p>
                  </a:txBody>
                  <a:tcPr/>
                </a:tc>
                <a:tc>
                  <a:txBody>
                    <a:bodyPr/>
                    <a:lstStyle/>
                    <a:p>
                      <a:r>
                        <a:rPr lang="en-US" sz="2400" dirty="0">
                          <a:solidFill>
                            <a:schemeClr val="bg1"/>
                          </a:solidFill>
                        </a:rPr>
                        <a:t>Key Objectives/Focus of the 2026-2027 Work-</a:t>
                      </a:r>
                      <a:r>
                        <a:rPr lang="en-US" sz="2400" dirty="0" err="1">
                          <a:solidFill>
                            <a:schemeClr val="bg1"/>
                          </a:solidFill>
                        </a:rPr>
                        <a:t>Programme</a:t>
                      </a:r>
                      <a:r>
                        <a:rPr lang="en-US" sz="2400" dirty="0">
                          <a:solidFill>
                            <a:schemeClr val="bg1"/>
                          </a:solidFill>
                        </a:rPr>
                        <a:t> per TSVVs at full scale</a:t>
                      </a:r>
                    </a:p>
                  </a:txBody>
                  <a:tcPr/>
                </a:tc>
                <a:extLst>
                  <a:ext uri="{0D108BD9-81ED-4DB2-BD59-A6C34878D82A}">
                    <a16:rowId xmlns:a16="http://schemas.microsoft.com/office/drawing/2014/main" val="2635735855"/>
                  </a:ext>
                </a:extLst>
              </a:tr>
              <a:tr h="344666">
                <a:tc>
                  <a:txBody>
                    <a:bodyPr/>
                    <a:lstStyle/>
                    <a:p>
                      <a:r>
                        <a:rPr lang="en-US" sz="1800" b="1"/>
                        <a:t>A</a:t>
                      </a:r>
                    </a:p>
                  </a:txBody>
                  <a:tcPr/>
                </a:tc>
                <a:tc>
                  <a:txBody>
                    <a:bodyPr/>
                    <a:lstStyle/>
                    <a:p>
                      <a:r>
                        <a:rPr lang="en-US" sz="1800" b="1" i="0" dirty="0"/>
                        <a:t>Develop </a:t>
                      </a:r>
                      <a:r>
                        <a:rPr lang="en-US" sz="1800" b="1" i="0"/>
                        <a:t>the capability </a:t>
                      </a:r>
                      <a:r>
                        <a:rPr lang="en-US" sz="1800" b="1" i="0" dirty="0"/>
                        <a:t>to perform self-consistent, robust, and validated gyrokinetic simulations of L-H transitions, enabling accurate H-mode pedestal profile predictions. </a:t>
                      </a:r>
                    </a:p>
                    <a:p>
                      <a:r>
                        <a:rPr lang="en-US" sz="1800" b="1" i="0" dirty="0"/>
                        <a:t>Gyrokinetic simulations of small/no-ELM regimes, transferability to future fusion devices, including ITER</a:t>
                      </a:r>
                    </a:p>
                  </a:txBody>
                  <a:tcPr/>
                </a:tc>
                <a:extLst>
                  <a:ext uri="{0D108BD9-81ED-4DB2-BD59-A6C34878D82A}">
                    <a16:rowId xmlns:a16="http://schemas.microsoft.com/office/drawing/2014/main" val="3940894999"/>
                  </a:ext>
                </a:extLst>
              </a:tr>
              <a:tr h="555335">
                <a:tc>
                  <a:txBody>
                    <a:bodyPr/>
                    <a:lstStyle/>
                    <a:p>
                      <a:r>
                        <a:rPr lang="en-US" sz="1800" b="1"/>
                        <a:t>B</a:t>
                      </a:r>
                    </a:p>
                  </a:txBody>
                  <a:tcPr/>
                </a:tc>
                <a:tc>
                  <a:txBody>
                    <a:bodyPr/>
                    <a:lstStyle/>
                    <a:p>
                      <a:r>
                        <a:rPr lang="en-US" sz="1800" b="1" i="0" kern="1200" dirty="0">
                          <a:solidFill>
                            <a:schemeClr val="dk1"/>
                          </a:solidFill>
                          <a:effectLst/>
                          <a:latin typeface="+mn-lt"/>
                          <a:ea typeface="+mn-ea"/>
                          <a:cs typeface="+mn-cs"/>
                        </a:rPr>
                        <a:t>Turbulent transport in the SOL with physics of neutrals,  impurities, isotopes  as well as PWI. </a:t>
                      </a:r>
                      <a:r>
                        <a:rPr lang="en-US" sz="1800" b="1" i="0" u="sng" kern="1200" dirty="0">
                          <a:solidFill>
                            <a:schemeClr val="dk1"/>
                          </a:solidFill>
                          <a:effectLst/>
                          <a:latin typeface="+mn-lt"/>
                          <a:ea typeface="+mn-ea"/>
                          <a:cs typeface="+mn-cs"/>
                        </a:rPr>
                        <a:t>Generalization to non-axisymmetric geometries</a:t>
                      </a:r>
                      <a:endParaRPr lang="en-US" sz="1800" b="1" i="0" u="sng" dirty="0"/>
                    </a:p>
                  </a:txBody>
                  <a:tcPr/>
                </a:tc>
                <a:extLst>
                  <a:ext uri="{0D108BD9-81ED-4DB2-BD59-A6C34878D82A}">
                    <a16:rowId xmlns:a16="http://schemas.microsoft.com/office/drawing/2014/main" val="2335510687"/>
                  </a:ext>
                </a:extLst>
              </a:tr>
              <a:tr h="595332">
                <a:tc>
                  <a:txBody>
                    <a:bodyPr/>
                    <a:lstStyle/>
                    <a:p>
                      <a:r>
                        <a:rPr lang="en-US" sz="1800" b="1"/>
                        <a:t>C</a:t>
                      </a:r>
                    </a:p>
                  </a:txBody>
                  <a:tcPr/>
                </a:tc>
                <a:tc>
                  <a:txBody>
                    <a:bodyPr/>
                    <a:lstStyle/>
                    <a:p>
                      <a:r>
                        <a:rPr lang="en-US" sz="1800" b="1" i="0" kern="1200" dirty="0">
                          <a:solidFill>
                            <a:schemeClr val="dk1"/>
                          </a:solidFill>
                          <a:effectLst/>
                          <a:latin typeface="+mn-lt"/>
                          <a:ea typeface="+mn-ea"/>
                          <a:cs typeface="+mn-cs"/>
                        </a:rPr>
                        <a:t>Particle/heat exhaust based on gyrokinetic equations under conditions relevant to a semi-collisional edge and SOL, physics of neutrals and impurities. </a:t>
                      </a:r>
                      <a:r>
                        <a:rPr lang="en-US" sz="1800" b="1" i="0" u="sng" kern="1200" dirty="0">
                          <a:solidFill>
                            <a:schemeClr val="dk1"/>
                          </a:solidFill>
                          <a:effectLst/>
                          <a:latin typeface="+mn-lt"/>
                          <a:ea typeface="+mn-ea"/>
                          <a:cs typeface="+mn-cs"/>
                        </a:rPr>
                        <a:t>Generalization  to non-axisymmetric geometries</a:t>
                      </a:r>
                      <a:endParaRPr lang="en-US" sz="1800" b="1" i="0" u="sng" dirty="0"/>
                    </a:p>
                  </a:txBody>
                  <a:tcPr/>
                </a:tc>
                <a:extLst>
                  <a:ext uri="{0D108BD9-81ED-4DB2-BD59-A6C34878D82A}">
                    <a16:rowId xmlns:a16="http://schemas.microsoft.com/office/drawing/2014/main" val="2615709139"/>
                  </a:ext>
                </a:extLst>
              </a:tr>
              <a:tr h="522771">
                <a:tc>
                  <a:txBody>
                    <a:bodyPr/>
                    <a:lstStyle/>
                    <a:p>
                      <a:r>
                        <a:rPr lang="en-US" sz="1800" b="1"/>
                        <a:t>D</a:t>
                      </a:r>
                    </a:p>
                  </a:txBody>
                  <a:tcPr/>
                </a:tc>
                <a:tc>
                  <a:txBody>
                    <a:bodyPr/>
                    <a:lstStyle/>
                    <a:p>
                      <a:r>
                        <a:rPr lang="en-US" sz="1800" b="1" i="0" kern="1200" dirty="0">
                          <a:solidFill>
                            <a:schemeClr val="dk1"/>
                          </a:solidFill>
                          <a:effectLst/>
                          <a:latin typeface="+mn-lt"/>
                          <a:ea typeface="+mn-ea"/>
                          <a:cs typeface="+mn-cs"/>
                        </a:rPr>
                        <a:t>First-wall erosion, mixed-material formation, dust generation and transport, and fuel inventory as function of neutron damage. </a:t>
                      </a:r>
                      <a:r>
                        <a:rPr lang="en-US" sz="1800" b="1" i="0" kern="1200">
                          <a:solidFill>
                            <a:schemeClr val="dk1"/>
                          </a:solidFill>
                          <a:effectLst/>
                          <a:latin typeface="+mn-lt"/>
                          <a:ea typeface="+mn-ea"/>
                          <a:cs typeface="+mn-cs"/>
                        </a:rPr>
                        <a:t>Enhanced models to  simulate transients</a:t>
                      </a:r>
                      <a:endParaRPr lang="en-US" sz="1800" b="1" i="0"/>
                    </a:p>
                  </a:txBody>
                  <a:tcPr/>
                </a:tc>
                <a:extLst>
                  <a:ext uri="{0D108BD9-81ED-4DB2-BD59-A6C34878D82A}">
                    <a16:rowId xmlns:a16="http://schemas.microsoft.com/office/drawing/2014/main" val="755908568"/>
                  </a:ext>
                </a:extLst>
              </a:tr>
              <a:tr h="595393">
                <a:tc>
                  <a:txBody>
                    <a:bodyPr/>
                    <a:lstStyle/>
                    <a:p>
                      <a:r>
                        <a:rPr lang="en-US" sz="1800" b="1"/>
                        <a:t>E</a:t>
                      </a:r>
                    </a:p>
                  </a:txBody>
                  <a:tcPr/>
                </a:tc>
                <a:tc>
                  <a:txBody>
                    <a:bodyPr/>
                    <a:lstStyle/>
                    <a:p>
                      <a:r>
                        <a:rPr lang="en-US" sz="1800" b="1" i="0" kern="1200" dirty="0">
                          <a:solidFill>
                            <a:schemeClr val="dk1"/>
                          </a:solidFill>
                          <a:effectLst/>
                          <a:latin typeface="+mn-lt"/>
                          <a:ea typeface="+mn-ea"/>
                          <a:cs typeface="+mn-cs"/>
                        </a:rPr>
                        <a:t>W impurity distributions (sources, transport, screening) and  impact on performance. </a:t>
                      </a:r>
                      <a:r>
                        <a:rPr lang="en-GB" sz="1800" b="1" i="0" kern="1200" dirty="0">
                          <a:solidFill>
                            <a:schemeClr val="dk1"/>
                          </a:solidFill>
                          <a:effectLst/>
                          <a:latin typeface="+mn-lt"/>
                          <a:ea typeface="+mn-ea"/>
                          <a:cs typeface="+mn-cs"/>
                        </a:rPr>
                        <a:t>Effects of 3D perturbations and ELM suppression on W impurity and seed impurity distributions in ITER </a:t>
                      </a:r>
                      <a:endParaRPr lang="en-US" sz="1800" b="1" i="0" dirty="0"/>
                    </a:p>
                  </a:txBody>
                  <a:tcPr/>
                </a:tc>
                <a:extLst>
                  <a:ext uri="{0D108BD9-81ED-4DB2-BD59-A6C34878D82A}">
                    <a16:rowId xmlns:a16="http://schemas.microsoft.com/office/drawing/2014/main" val="2331866804"/>
                  </a:ext>
                </a:extLst>
              </a:tr>
              <a:tr h="550985">
                <a:tc>
                  <a:txBody>
                    <a:bodyPr/>
                    <a:lstStyle/>
                    <a:p>
                      <a:r>
                        <a:rPr lang="en-US" sz="1800" b="1"/>
                        <a:t>F</a:t>
                      </a:r>
                    </a:p>
                  </a:txBody>
                  <a:tcPr/>
                </a:tc>
                <a:tc>
                  <a:txBody>
                    <a:bodyPr/>
                    <a:lstStyle/>
                    <a:p>
                      <a:r>
                        <a:rPr lang="en-GB" sz="1800" b="1" i="0" kern="1200" dirty="0">
                          <a:solidFill>
                            <a:schemeClr val="dk1"/>
                          </a:solidFill>
                          <a:effectLst/>
                          <a:latin typeface="+mn-lt"/>
                          <a:ea typeface="+mn-ea"/>
                          <a:cs typeface="+mn-cs"/>
                        </a:rPr>
                        <a:t>Disruptions, in particular in W-devices. model for runaway electron beam generation and losses, dynamics and mitigation  to be integrated into modelling tools and nonlinear MHD </a:t>
                      </a:r>
                      <a:endParaRPr lang="en-US" sz="1800" b="1" i="0" dirty="0"/>
                    </a:p>
                  </a:txBody>
                  <a:tcPr/>
                </a:tc>
                <a:extLst>
                  <a:ext uri="{0D108BD9-81ED-4DB2-BD59-A6C34878D82A}">
                    <a16:rowId xmlns:a16="http://schemas.microsoft.com/office/drawing/2014/main" val="929719182"/>
                  </a:ext>
                </a:extLst>
              </a:tr>
              <a:tr h="358727">
                <a:tc>
                  <a:txBody>
                    <a:bodyPr/>
                    <a:lstStyle/>
                    <a:p>
                      <a:r>
                        <a:rPr lang="en-US" sz="1800" b="1"/>
                        <a:t>G</a:t>
                      </a:r>
                    </a:p>
                  </a:txBody>
                  <a:tcPr/>
                </a:tc>
                <a:tc>
                  <a:txBody>
                    <a:bodyPr/>
                    <a:lstStyle/>
                    <a:p>
                      <a:r>
                        <a:rPr lang="en-GB" sz="1800" b="1" i="0" kern="1200" dirty="0">
                          <a:solidFill>
                            <a:schemeClr val="dk1"/>
                          </a:solidFill>
                          <a:effectLst/>
                          <a:latin typeface="+mn-lt"/>
                          <a:ea typeface="+mn-ea"/>
                          <a:cs typeface="+mn-cs"/>
                        </a:rPr>
                        <a:t>Mutual interaction of energetic particles, MHD modes, turbulence, and kinetic plasma profiles </a:t>
                      </a:r>
                      <a:r>
                        <a:rPr lang="en-GB" sz="1800" b="1" i="0" u="sng" kern="1200" dirty="0">
                          <a:solidFill>
                            <a:schemeClr val="dk1"/>
                          </a:solidFill>
                          <a:effectLst/>
                          <a:latin typeface="+mn-lt"/>
                          <a:ea typeface="+mn-ea"/>
                          <a:cs typeface="+mn-cs"/>
                        </a:rPr>
                        <a:t>in tokamak and stellarator</a:t>
                      </a:r>
                      <a:endParaRPr lang="en-US" sz="1800" b="1" i="0" u="sng" dirty="0"/>
                    </a:p>
                  </a:txBody>
                  <a:tcPr/>
                </a:tc>
                <a:extLst>
                  <a:ext uri="{0D108BD9-81ED-4DB2-BD59-A6C34878D82A}">
                    <a16:rowId xmlns:a16="http://schemas.microsoft.com/office/drawing/2014/main" val="338456506"/>
                  </a:ext>
                </a:extLst>
              </a:tr>
              <a:tr h="609600">
                <a:tc>
                  <a:txBody>
                    <a:bodyPr/>
                    <a:lstStyle/>
                    <a:p>
                      <a:r>
                        <a:rPr lang="en-GB" sz="1800" b="1" kern="1200">
                          <a:solidFill>
                            <a:schemeClr val="dk1"/>
                          </a:solidFill>
                          <a:effectLst/>
                          <a:latin typeface="+mn-lt"/>
                          <a:ea typeface="+mn-ea"/>
                          <a:cs typeface="+mn-cs"/>
                        </a:rPr>
                        <a:t>H</a:t>
                      </a:r>
                      <a:endParaRPr lang="en-US" sz="1800" b="1"/>
                    </a:p>
                  </a:txBody>
                  <a:tcPr/>
                </a:tc>
                <a:tc>
                  <a:txBody>
                    <a:bodyPr/>
                    <a:lstStyle/>
                    <a:p>
                      <a:r>
                        <a:rPr lang="en-GB" sz="1800" b="1" i="0" kern="1200">
                          <a:solidFill>
                            <a:schemeClr val="dk1"/>
                          </a:solidFill>
                          <a:effectLst/>
                          <a:latin typeface="+mn-lt"/>
                          <a:ea typeface="+mn-ea"/>
                          <a:cs typeface="+mn-cs"/>
                        </a:rPr>
                        <a:t>Complete scenarios: breakdown to termination including metallic wall conditions (ITER). Model validation as well as code exploitation and deployment</a:t>
                      </a:r>
                      <a:endParaRPr lang="en-US" sz="1800" b="1" i="0"/>
                    </a:p>
                  </a:txBody>
                  <a:tcPr/>
                </a:tc>
                <a:extLst>
                  <a:ext uri="{0D108BD9-81ED-4DB2-BD59-A6C34878D82A}">
                    <a16:rowId xmlns:a16="http://schemas.microsoft.com/office/drawing/2014/main" val="3833423650"/>
                  </a:ext>
                </a:extLst>
              </a:tr>
              <a:tr h="375138">
                <a:tc>
                  <a:txBody>
                    <a:bodyPr/>
                    <a:lstStyle/>
                    <a:p>
                      <a:r>
                        <a:rPr lang="en-US" sz="1800" b="1"/>
                        <a:t>I</a:t>
                      </a:r>
                    </a:p>
                  </a:txBody>
                  <a:tcPr/>
                </a:tc>
                <a:tc>
                  <a:txBody>
                    <a:bodyPr/>
                    <a:lstStyle/>
                    <a:p>
                      <a:r>
                        <a:rPr lang="en-GB" sz="1800" b="1" i="0" kern="1200">
                          <a:solidFill>
                            <a:schemeClr val="dk1"/>
                          </a:solidFill>
                          <a:effectLst/>
                          <a:latin typeface="+mn-lt"/>
                          <a:ea typeface="+mn-ea"/>
                          <a:cs typeface="+mn-cs"/>
                        </a:rPr>
                        <a:t>Stellarator optimisation codes with enhanced speed and greater scope</a:t>
                      </a:r>
                      <a:endParaRPr lang="en-US" sz="1800" b="1" i="0"/>
                    </a:p>
                  </a:txBody>
                  <a:tcPr/>
                </a:tc>
                <a:extLst>
                  <a:ext uri="{0D108BD9-81ED-4DB2-BD59-A6C34878D82A}">
                    <a16:rowId xmlns:a16="http://schemas.microsoft.com/office/drawing/2014/main" val="4105554534"/>
                  </a:ext>
                </a:extLst>
              </a:tr>
              <a:tr h="410308">
                <a:tc>
                  <a:txBody>
                    <a:bodyPr/>
                    <a:lstStyle/>
                    <a:p>
                      <a:r>
                        <a:rPr lang="en-US" sz="1800" b="1"/>
                        <a:t>J</a:t>
                      </a:r>
                    </a:p>
                  </a:txBody>
                  <a:tcPr/>
                </a:tc>
                <a:tc>
                  <a:txBody>
                    <a:bodyPr/>
                    <a:lstStyle/>
                    <a:p>
                      <a:r>
                        <a:rPr lang="en-GB" sz="1800" b="1" i="0" kern="1200">
                          <a:solidFill>
                            <a:schemeClr val="dk1"/>
                          </a:solidFill>
                          <a:effectLst/>
                          <a:latin typeface="+mn-lt"/>
                          <a:ea typeface="+mn-ea"/>
                          <a:cs typeface="+mn-cs"/>
                        </a:rPr>
                        <a:t>Gyrokinetic turbulence codes in 3D magnetic and validation. Reduced turbulent transport models </a:t>
                      </a:r>
                      <a:endParaRPr lang="en-US" sz="1800" b="1" i="0"/>
                    </a:p>
                  </a:txBody>
                  <a:tcPr/>
                </a:tc>
                <a:extLst>
                  <a:ext uri="{0D108BD9-81ED-4DB2-BD59-A6C34878D82A}">
                    <a16:rowId xmlns:a16="http://schemas.microsoft.com/office/drawing/2014/main" val="2694263579"/>
                  </a:ext>
                </a:extLst>
              </a:tr>
              <a:tr h="539045">
                <a:tc>
                  <a:txBody>
                    <a:bodyPr/>
                    <a:lstStyle/>
                    <a:p>
                      <a:r>
                        <a:rPr lang="en-US" sz="1800" b="1"/>
                        <a:t>K</a:t>
                      </a:r>
                    </a:p>
                  </a:txBody>
                  <a:tcPr/>
                </a:tc>
                <a:tc>
                  <a:txBody>
                    <a:bodyPr/>
                    <a:lstStyle/>
                    <a:p>
                      <a:r>
                        <a:rPr lang="en-GB" sz="1800" b="1" i="0" kern="1200" dirty="0">
                          <a:solidFill>
                            <a:schemeClr val="dk1"/>
                          </a:solidFill>
                          <a:effectLst/>
                          <a:latin typeface="+mn-lt"/>
                          <a:ea typeface="+mn-ea"/>
                          <a:cs typeface="+mn-cs"/>
                        </a:rPr>
                        <a:t>Neutrals, first principles to reduced models and integration fluid and gyrokinetic edge turbulence simulation</a:t>
                      </a:r>
                      <a:endParaRPr lang="en-US" sz="1800" b="1" i="0" dirty="0"/>
                    </a:p>
                  </a:txBody>
                  <a:tcPr/>
                </a:tc>
                <a:extLst>
                  <a:ext uri="{0D108BD9-81ED-4DB2-BD59-A6C34878D82A}">
                    <a16:rowId xmlns:a16="http://schemas.microsoft.com/office/drawing/2014/main" val="1977095679"/>
                  </a:ext>
                </a:extLst>
              </a:tr>
            </a:tbl>
          </a:graphicData>
        </a:graphic>
      </p:graphicFrame>
      <p:sp>
        <p:nvSpPr>
          <p:cNvPr id="2" name="Espace réservé du pied de page 1">
            <a:extLst>
              <a:ext uri="{FF2B5EF4-FFF2-40B4-BE49-F238E27FC236}">
                <a16:creationId xmlns:a16="http://schemas.microsoft.com/office/drawing/2014/main" id="{CED38F5A-5C5C-48C3-9FD5-904AD5521DD5}"/>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3" name="Espace réservé du numéro de diapositive 2">
            <a:extLst>
              <a:ext uri="{FF2B5EF4-FFF2-40B4-BE49-F238E27FC236}">
                <a16:creationId xmlns:a16="http://schemas.microsoft.com/office/drawing/2014/main" id="{B4ED3957-2268-45CE-B70A-A4DD5B7D6B54}"/>
              </a:ext>
            </a:extLst>
          </p:cNvPr>
          <p:cNvSpPr>
            <a:spLocks noGrp="1"/>
          </p:cNvSpPr>
          <p:nvPr>
            <p:ph type="sldNum" sz="quarter" idx="12"/>
          </p:nvPr>
        </p:nvSpPr>
        <p:spPr/>
        <p:txBody>
          <a:bodyPr/>
          <a:lstStyle/>
          <a:p>
            <a:fld id="{6A6D9FA1-99C7-4910-8E32-B85D378B0060}" type="slidenum">
              <a:rPr lang="en-GB" smtClean="0">
                <a:solidFill>
                  <a:prstClr val="white"/>
                </a:solidFill>
              </a:rPr>
              <a:pPr/>
              <a:t>25</a:t>
            </a:fld>
            <a:endParaRPr lang="en-GB">
              <a:solidFill>
                <a:prstClr val="white"/>
              </a:solidFill>
            </a:endParaRPr>
          </a:p>
        </p:txBody>
      </p:sp>
    </p:spTree>
    <p:extLst>
      <p:ext uri="{BB962C8B-B14F-4D97-AF65-F5344CB8AC3E}">
        <p14:creationId xmlns:p14="http://schemas.microsoft.com/office/powerpoint/2010/main" val="29721162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4B15AF-2690-4E02-A36D-03A75CA9F111}"/>
              </a:ext>
            </a:extLst>
          </p:cNvPr>
          <p:cNvSpPr>
            <a:spLocks noGrp="1"/>
          </p:cNvSpPr>
          <p:nvPr>
            <p:ph type="title"/>
          </p:nvPr>
        </p:nvSpPr>
        <p:spPr>
          <a:xfrm>
            <a:off x="983432" y="155510"/>
            <a:ext cx="11208568" cy="457200"/>
          </a:xfrm>
        </p:spPr>
        <p:txBody>
          <a:bodyPr/>
          <a:lstStyle/>
          <a:p>
            <a:r>
              <a:rPr lang="en-US" dirty="0"/>
              <a:t>Ongoing assessment: programmatic consequences on cross-TSVV topics </a:t>
            </a:r>
          </a:p>
        </p:txBody>
      </p:sp>
      <p:sp>
        <p:nvSpPr>
          <p:cNvPr id="3" name="Espace réservé du contenu 2">
            <a:extLst>
              <a:ext uri="{FF2B5EF4-FFF2-40B4-BE49-F238E27FC236}">
                <a16:creationId xmlns:a16="http://schemas.microsoft.com/office/drawing/2014/main" id="{F97E77D9-665D-45A4-A939-AD1D4D6B37E8}"/>
              </a:ext>
            </a:extLst>
          </p:cNvPr>
          <p:cNvSpPr>
            <a:spLocks noGrp="1"/>
          </p:cNvSpPr>
          <p:nvPr>
            <p:ph idx="1"/>
          </p:nvPr>
        </p:nvSpPr>
        <p:spPr>
          <a:xfrm>
            <a:off x="609600" y="836712"/>
            <a:ext cx="11013649" cy="4668542"/>
          </a:xfrm>
        </p:spPr>
        <p:txBody>
          <a:bodyPr/>
          <a:lstStyle/>
          <a:p>
            <a:r>
              <a:rPr lang="en-US" dirty="0"/>
              <a:t>Topic 1. SOL heat flux decay length, pedestal and L-H transition </a:t>
            </a:r>
          </a:p>
          <a:p>
            <a:r>
              <a:rPr lang="en-US" dirty="0"/>
              <a:t>Topic 2.  Simulation of advanced regimes without ELMs by integrating : neutrals, boundary conditions, sheath coupling, impurities</a:t>
            </a:r>
          </a:p>
          <a:p>
            <a:r>
              <a:rPr lang="en-US" dirty="0"/>
              <a:t>Topic 3. Core-pedestal-SOL-wall workflow including  3-D effects (e.g. RMPs) </a:t>
            </a:r>
          </a:p>
          <a:p>
            <a:r>
              <a:rPr lang="en-US" dirty="0"/>
              <a:t>Topic 4. Disruption, RE and impact on the W wall at high current </a:t>
            </a:r>
          </a:p>
          <a:p>
            <a:r>
              <a:rPr lang="en-US" dirty="0"/>
              <a:t>Topic 5. Simulation of high beta plasmas and fast particle effect on confinement/stability </a:t>
            </a:r>
          </a:p>
          <a:p>
            <a:r>
              <a:rPr lang="en-US" dirty="0"/>
              <a:t>Topic 6. Stellarator core turbulence and optimization</a:t>
            </a:r>
          </a:p>
          <a:p>
            <a:r>
              <a:rPr lang="en-US" dirty="0"/>
              <a:t>Topic 7. Development and test of reduced models</a:t>
            </a:r>
          </a:p>
          <a:p>
            <a:r>
              <a:rPr lang="en-US" dirty="0"/>
              <a:t>Topic 8. Validation &amp; Uncertainty Quantification: Enabling Physics Discovery</a:t>
            </a:r>
          </a:p>
          <a:p>
            <a:endParaRPr lang="en-US" dirty="0"/>
          </a:p>
        </p:txBody>
      </p:sp>
      <p:sp>
        <p:nvSpPr>
          <p:cNvPr id="4" name="Espace réservé du pied de page 3">
            <a:extLst>
              <a:ext uri="{FF2B5EF4-FFF2-40B4-BE49-F238E27FC236}">
                <a16:creationId xmlns:a16="http://schemas.microsoft.com/office/drawing/2014/main" id="{91E093BF-4978-42BA-94D6-608015FBA9CD}"/>
              </a:ext>
            </a:extLst>
          </p:cNvPr>
          <p:cNvSpPr>
            <a:spLocks noGrp="1"/>
          </p:cNvSpPr>
          <p:nvPr>
            <p:ph type="ftr" sz="quarter" idx="11"/>
          </p:nvPr>
        </p:nvSpPr>
        <p:spPr>
          <a:xfrm>
            <a:off x="825624" y="6601490"/>
            <a:ext cx="5414920" cy="329614"/>
          </a:xfrm>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698EA073-9648-4CA1-8257-709A913C1A60}"/>
              </a:ext>
            </a:extLst>
          </p:cNvPr>
          <p:cNvSpPr>
            <a:spLocks noGrp="1"/>
          </p:cNvSpPr>
          <p:nvPr>
            <p:ph type="sldNum" sz="quarter" idx="12"/>
          </p:nvPr>
        </p:nvSpPr>
        <p:spPr/>
        <p:txBody>
          <a:bodyPr/>
          <a:lstStyle/>
          <a:p>
            <a:fld id="{6A6D9FA1-99C7-4910-8E32-B85D378B0060}" type="slidenum">
              <a:rPr lang="en-GB" smtClean="0">
                <a:solidFill>
                  <a:prstClr val="white"/>
                </a:solidFill>
              </a:rPr>
              <a:pPr/>
              <a:t>26</a:t>
            </a:fld>
            <a:endParaRPr lang="en-GB">
              <a:solidFill>
                <a:prstClr val="white"/>
              </a:solidFill>
            </a:endParaRPr>
          </a:p>
        </p:txBody>
      </p:sp>
    </p:spTree>
    <p:extLst>
      <p:ext uri="{BB962C8B-B14F-4D97-AF65-F5344CB8AC3E}">
        <p14:creationId xmlns:p14="http://schemas.microsoft.com/office/powerpoint/2010/main" val="11418863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3FF45F-69DC-4599-8ADA-ACC96B2B64E5}"/>
              </a:ext>
            </a:extLst>
          </p:cNvPr>
          <p:cNvSpPr>
            <a:spLocks noGrp="1"/>
          </p:cNvSpPr>
          <p:nvPr>
            <p:ph type="title"/>
          </p:nvPr>
        </p:nvSpPr>
        <p:spPr/>
        <p:txBody>
          <a:bodyPr/>
          <a:lstStyle/>
          <a:p>
            <a:r>
              <a:rPr lang="en-US" dirty="0"/>
              <a:t>Topic 1. SOL heat flux decay length, pedestal and L-H transition </a:t>
            </a:r>
          </a:p>
        </p:txBody>
      </p:sp>
      <p:sp>
        <p:nvSpPr>
          <p:cNvPr id="3" name="Espace réservé du contenu 2">
            <a:extLst>
              <a:ext uri="{FF2B5EF4-FFF2-40B4-BE49-F238E27FC236}">
                <a16:creationId xmlns:a16="http://schemas.microsoft.com/office/drawing/2014/main" id="{8A3DB53C-E34D-40B8-98F1-E9CD0BF59945}"/>
              </a:ext>
            </a:extLst>
          </p:cNvPr>
          <p:cNvSpPr>
            <a:spLocks noGrp="1"/>
          </p:cNvSpPr>
          <p:nvPr>
            <p:ph idx="1"/>
          </p:nvPr>
        </p:nvSpPr>
        <p:spPr>
          <a:xfrm>
            <a:off x="174498" y="1106915"/>
            <a:ext cx="11843003" cy="6208285"/>
          </a:xfrm>
        </p:spPr>
        <p:txBody>
          <a:bodyPr>
            <a:normAutofit/>
          </a:bodyPr>
          <a:lstStyle/>
          <a:p>
            <a:pPr marL="442912" indent="-285750">
              <a:lnSpc>
                <a:spcPct val="105000"/>
              </a:lnSpc>
              <a:spcBef>
                <a:spcPts val="0"/>
              </a:spcBef>
              <a:spcAft>
                <a:spcPts val="600"/>
              </a:spcAft>
              <a:buFont typeface="Courier New" panose="02070309020205020404" pitchFamily="49" charset="0"/>
              <a:buChar char="o"/>
            </a:pPr>
            <a:r>
              <a:rPr lang="en-GB" sz="1800" dirty="0">
                <a:latin typeface="Calibri" panose="020F0502020204030204" pitchFamily="34" charset="0"/>
                <a:ea typeface="Calibri" panose="020F0502020204030204" pitchFamily="34" charset="0"/>
                <a:cs typeface="Calibri" panose="020F0502020204030204" pitchFamily="34" charset="0"/>
              </a:rPr>
              <a:t>I</a:t>
            </a:r>
            <a:r>
              <a:rPr lang="en-GB" sz="1800" dirty="0">
                <a:effectLst/>
                <a:latin typeface="Calibri" panose="020F0502020204030204" pitchFamily="34" charset="0"/>
                <a:ea typeface="Calibri" panose="020F0502020204030204" pitchFamily="34" charset="0"/>
                <a:cs typeface="Calibri" panose="020F0502020204030204" pitchFamily="34" charset="0"/>
              </a:rPr>
              <a:t>nvestigation of the SOL width on key parameters (current, magnetic field, power  with realistic X-point geometry) in edge fluid turbulence codes (FELTOR, </a:t>
            </a:r>
            <a:r>
              <a:rPr lang="en-US" altLang="ja-JP" sz="1800" b="1" dirty="0">
                <a:latin typeface="Calibri" panose="020F0502020204030204" pitchFamily="34" charset="0"/>
                <a:ea typeface="ＭＳ Ｐゴシック" charset="-128"/>
                <a:cs typeface="Calibri" panose="020F0502020204030204" pitchFamily="34" charset="0"/>
              </a:rPr>
              <a:t>GBS, GRILLIX, SOLEDGE) &amp; gyro-kinetic codes (GENE-X &amp; GYSELA)</a:t>
            </a:r>
          </a:p>
          <a:p>
            <a:pPr marL="742950" lvl="1" indent="-285750">
              <a:lnSpc>
                <a:spcPct val="105000"/>
              </a:lnSpc>
              <a:spcBef>
                <a:spcPts val="0"/>
              </a:spcBef>
              <a:spcAft>
                <a:spcPts val="600"/>
              </a:spcAft>
              <a:buFont typeface="Courier New" panose="02070309020205020404" pitchFamily="49" charset="0"/>
              <a:buChar char="o"/>
            </a:pPr>
            <a:r>
              <a:rPr lang="en-GB" b="1" dirty="0">
                <a:effectLst/>
                <a:latin typeface="Calibri" panose="020F0502020204030204" pitchFamily="34" charset="0"/>
                <a:ea typeface="Calibri" panose="020F0502020204030204" pitchFamily="34" charset="0"/>
                <a:cs typeface="Calibri" panose="020F0502020204030204" pitchFamily="34" charset="0"/>
              </a:rPr>
              <a:t>heat flux decay length scaling to high current and validation against JET at high Ip=3-4 MA</a:t>
            </a:r>
          </a:p>
          <a:p>
            <a:pPr marL="742950" lvl="1" indent="-285750">
              <a:lnSpc>
                <a:spcPct val="105000"/>
              </a:lnSpc>
              <a:spcBef>
                <a:spcPts val="0"/>
              </a:spcBef>
              <a:spcAft>
                <a:spcPts val="600"/>
              </a:spcAft>
              <a:buFont typeface="Courier New" panose="02070309020205020404" pitchFamily="49" charset="0"/>
              <a:buChar char="o"/>
            </a:pPr>
            <a:r>
              <a:rPr lang="en-US" b="1" dirty="0">
                <a:effectLst/>
                <a:latin typeface="Calibri" panose="020F0502020204030204" pitchFamily="34" charset="0"/>
                <a:ea typeface="Calibri" panose="020F0502020204030204" pitchFamily="34" charset="0"/>
                <a:cs typeface="Calibri" panose="020F0502020204030204" pitchFamily="34" charset="0"/>
              </a:rPr>
              <a:t>Delay in Validation neutrals + sheath models in TCV-X21 (GENE-X)</a:t>
            </a:r>
          </a:p>
          <a:p>
            <a:pPr marL="442912" indent="-285750">
              <a:lnSpc>
                <a:spcPct val="105000"/>
              </a:lnSpc>
              <a:spcBef>
                <a:spcPts val="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L-H simulation integrating SOL in the simulation domain (GENE-X, GYSELA, JOREK-GKG) </a:t>
            </a:r>
          </a:p>
          <a:p>
            <a:pPr marL="442912" indent="-285750">
              <a:lnSpc>
                <a:spcPct val="105000"/>
              </a:lnSpc>
              <a:spcBef>
                <a:spcPts val="0"/>
              </a:spcBef>
              <a:spcAft>
                <a:spcPts val="600"/>
              </a:spcAft>
              <a:buFont typeface="Courier New" panose="02070309020205020404" pitchFamily="49" charset="0"/>
              <a:buChar char="o"/>
            </a:pPr>
            <a:r>
              <a:rPr lang="en-GB" sz="1800" dirty="0">
                <a:latin typeface="Calibri" panose="020F0502020204030204" pitchFamily="34" charset="0"/>
                <a:ea typeface="Calibri" panose="020F0502020204030204" pitchFamily="34" charset="0"/>
                <a:cs typeface="Calibri" panose="020F0502020204030204" pitchFamily="34" charset="0"/>
              </a:rPr>
              <a:t>D</a:t>
            </a:r>
            <a:r>
              <a:rPr lang="en-GB" sz="1800" dirty="0">
                <a:effectLst/>
                <a:latin typeface="Calibri" panose="020F0502020204030204" pitchFamily="34" charset="0"/>
                <a:ea typeface="Calibri" panose="020F0502020204030204" pitchFamily="34" charset="0"/>
                <a:cs typeface="Calibri" panose="020F0502020204030204" pitchFamily="34" charset="0"/>
              </a:rPr>
              <a:t>evelopment/coupling of KINDNESS kinetic neutral codes </a:t>
            </a:r>
          </a:p>
          <a:p>
            <a:pPr marL="442912" indent="-285750">
              <a:lnSpc>
                <a:spcPct val="105000"/>
              </a:lnSpc>
              <a:spcBef>
                <a:spcPts val="0"/>
              </a:spcBef>
              <a:spcAft>
                <a:spcPts val="600"/>
              </a:spcAft>
              <a:buFont typeface="Courier New" panose="02070309020205020404" pitchFamily="49" charset="0"/>
              <a:buChar char="o"/>
            </a:pPr>
            <a:r>
              <a:rPr lang="en-GB" sz="1800" dirty="0">
                <a:latin typeface="Calibri" panose="020F0502020204030204" pitchFamily="34" charset="0"/>
                <a:ea typeface="Calibri" panose="020F0502020204030204" pitchFamily="34" charset="0"/>
                <a:cs typeface="Calibri" panose="020F0502020204030204" pitchFamily="34" charset="0"/>
              </a:rPr>
              <a:t>V</a:t>
            </a:r>
            <a:r>
              <a:rPr lang="en-GB" sz="1800" dirty="0">
                <a:effectLst/>
                <a:latin typeface="Calibri" panose="020F0502020204030204" pitchFamily="34" charset="0"/>
                <a:ea typeface="Calibri" panose="020F0502020204030204" pitchFamily="34" charset="0"/>
                <a:cs typeface="Calibri" panose="020F0502020204030204" pitchFamily="34" charset="0"/>
              </a:rPr>
              <a:t>alidation </a:t>
            </a:r>
            <a:r>
              <a:rPr lang="en-US" sz="1800" dirty="0">
                <a:effectLst/>
                <a:latin typeface="Calibri" panose="020F0502020204030204" pitchFamily="34" charset="0"/>
                <a:ea typeface="Calibri" panose="020F0502020204030204" pitchFamily="34" charset="0"/>
                <a:cs typeface="Calibri" panose="020F0502020204030204" pitchFamily="34" charset="0"/>
              </a:rPr>
              <a:t>TCV-X23 reference case analysis (turbulence in high density regimes) </a:t>
            </a:r>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marL="442912" indent="-285750">
              <a:spcBef>
                <a:spcPts val="0"/>
              </a:spcBef>
              <a:spcAft>
                <a:spcPts val="600"/>
              </a:spcAft>
              <a:buFont typeface="Courier New" panose="02070309020205020404" pitchFamily="49" charset="0"/>
              <a:buChar char="o"/>
            </a:pPr>
            <a:r>
              <a:rPr lang="en-US" sz="1800" dirty="0">
                <a:latin typeface="Calibri" panose="020F0502020204030204" pitchFamily="34" charset="0"/>
                <a:ea typeface="Calibri" panose="020F0502020204030204" pitchFamily="34" charset="0"/>
                <a:cs typeface="Calibri" panose="020F0502020204030204" pitchFamily="34" charset="0"/>
              </a:rPr>
              <a:t>E</a:t>
            </a:r>
            <a:r>
              <a:rPr lang="en-US" sz="1800" dirty="0">
                <a:effectLst/>
                <a:latin typeface="Calibri" panose="020F0502020204030204" pitchFamily="34" charset="0"/>
                <a:ea typeface="Calibri" panose="020F0502020204030204" pitchFamily="34" charset="0"/>
                <a:cs typeface="Calibri" panose="020F0502020204030204" pitchFamily="34" charset="0"/>
              </a:rPr>
              <a:t>valuation of the turbulent transport of impurities in the edge plasma and simulations of D-T</a:t>
            </a:r>
          </a:p>
          <a:p>
            <a:pPr marL="442912" indent="-285750">
              <a:spcBef>
                <a:spcPts val="0"/>
              </a:spcBef>
              <a:spcAft>
                <a:spcPts val="600"/>
              </a:spcAft>
              <a:buFont typeface="Courier New" panose="02070309020205020404" pitchFamily="49" charset="0"/>
              <a:buChar char="o"/>
            </a:pPr>
            <a:r>
              <a:rPr lang="en-US" altLang="ja-JP" sz="1800" dirty="0">
                <a:latin typeface="Calibri" panose="020F0502020204030204" pitchFamily="34" charset="0"/>
                <a:ea typeface="ＭＳ Ｐゴシック" charset="-128"/>
                <a:cs typeface="Calibri" panose="020F0502020204030204" pitchFamily="34" charset="0"/>
              </a:rPr>
              <a:t>Code evolution (FELTOR and GRILLIX, GENE-X) to handle 3D geometry (stellarator)</a:t>
            </a:r>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marL="442912" indent="-285750">
              <a:spcBef>
                <a:spcPts val="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HFPS prediction of the pedestal height </a:t>
            </a:r>
            <a:r>
              <a:rPr lang="en-GB" sz="1800" dirty="0">
                <a:latin typeface="Calibri" panose="020F0502020204030204" pitchFamily="34" charset="0"/>
                <a:ea typeface="Calibri" panose="020F0502020204030204" pitchFamily="34" charset="0"/>
                <a:cs typeface="Calibri" panose="020F0502020204030204" pitchFamily="34" charset="0"/>
              </a:rPr>
              <a:t>(</a:t>
            </a:r>
            <a:r>
              <a:rPr lang="en-GB" sz="1800" dirty="0">
                <a:effectLst/>
                <a:latin typeface="Calibri" panose="020F0502020204030204" pitchFamily="34" charset="0"/>
                <a:ea typeface="Calibri" panose="020F0502020204030204" pitchFamily="34" charset="0"/>
                <a:cs typeface="Calibri" panose="020F0502020204030204" pitchFamily="34" charset="0"/>
              </a:rPr>
              <a:t>AUG, JET): size, isotope effects and </a:t>
            </a:r>
            <a:r>
              <a:rPr lang="en-GB" sz="1800" dirty="0">
                <a:latin typeface="Calibri" panose="020F0502020204030204" pitchFamily="34" charset="0"/>
                <a:ea typeface="Calibri" panose="020F0502020204030204" pitchFamily="34" charset="0"/>
                <a:cs typeface="Calibri" panose="020F0502020204030204" pitchFamily="34" charset="0"/>
              </a:rPr>
              <a:t>impurity to support ITER prediction</a:t>
            </a:r>
            <a:endParaRPr lang="fr-FR" sz="1800" dirty="0">
              <a:effectLst/>
              <a:latin typeface="Calibri" panose="020F0502020204030204" pitchFamily="34" charset="0"/>
              <a:ea typeface="Calibri" panose="020F0502020204030204" pitchFamily="34" charset="0"/>
            </a:endParaRPr>
          </a:p>
          <a:p>
            <a:pPr marL="442912" indent="-285750">
              <a:lnSpc>
                <a:spcPct val="105000"/>
              </a:lnSpc>
              <a:spcBef>
                <a:spcPts val="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Impacts: </a:t>
            </a:r>
          </a:p>
          <a:p>
            <a:pPr marL="742950" lvl="1" indent="-285750">
              <a:lnSpc>
                <a:spcPct val="105000"/>
              </a:lnSpc>
              <a:spcBef>
                <a:spcPts val="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TE, PWIE, STEL </a:t>
            </a:r>
            <a:endParaRPr lang="fr-FR" dirty="0">
              <a:effectLst/>
              <a:latin typeface="Calibri" panose="020F0502020204030204" pitchFamily="34" charset="0"/>
              <a:ea typeface="Calibri" panose="020F0502020204030204" pitchFamily="34" charset="0"/>
            </a:endParaRPr>
          </a:p>
          <a:p>
            <a:pPr marL="742950" lvl="1" indent="-285750">
              <a:lnSpc>
                <a:spcPct val="105000"/>
              </a:lnSpc>
              <a:spcBef>
                <a:spcPts val="0"/>
              </a:spcBef>
              <a:spcAft>
                <a:spcPts val="6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ITER-</a:t>
            </a:r>
            <a:r>
              <a:rPr lang="en-GB" dirty="0" err="1">
                <a:effectLst/>
                <a:latin typeface="Calibri" panose="020F0502020204030204" pitchFamily="34" charset="0"/>
                <a:ea typeface="Calibri" panose="020F0502020204030204" pitchFamily="34" charset="0"/>
                <a:cs typeface="Calibri" panose="020F0502020204030204" pitchFamily="34" charset="0"/>
              </a:rPr>
              <a:t>EUROfusion</a:t>
            </a:r>
            <a:r>
              <a:rPr lang="en-GB" dirty="0">
                <a:effectLst/>
                <a:latin typeface="Calibri" panose="020F0502020204030204" pitchFamily="34" charset="0"/>
                <a:ea typeface="Calibri" panose="020F0502020204030204" pitchFamily="34" charset="0"/>
                <a:cs typeface="Calibri" panose="020F0502020204030204" pitchFamily="34" charset="0"/>
              </a:rPr>
              <a:t> collaboration :  “Physics Basis for ITER scenarios” </a:t>
            </a:r>
            <a:endParaRPr lang="fr-FR" dirty="0">
              <a:effectLst/>
              <a:latin typeface="Calibri" panose="020F0502020204030204" pitchFamily="34" charset="0"/>
              <a:ea typeface="Calibri" panose="020F0502020204030204" pitchFamily="34" charset="0"/>
            </a:endParaRPr>
          </a:p>
          <a:p>
            <a:pPr marL="742950" lvl="1" indent="-285750">
              <a:lnSpc>
                <a:spcPct val="105000"/>
              </a:lnSpc>
              <a:spcBef>
                <a:spcPts val="0"/>
              </a:spcBef>
              <a:spcAft>
                <a:spcPts val="600"/>
              </a:spcAft>
              <a:buFont typeface="Courier New" panose="02070309020205020404" pitchFamily="49" charset="0"/>
              <a:buChar char="o"/>
            </a:pPr>
            <a:r>
              <a:rPr lang="en-US" dirty="0">
                <a:solidFill>
                  <a:schemeClr val="tx2"/>
                </a:solidFill>
                <a:effectLst/>
                <a:latin typeface="Calibri" panose="020F0502020204030204" pitchFamily="34" charset="0"/>
                <a:ea typeface="Calibri" panose="020F0502020204030204" pitchFamily="34" charset="0"/>
                <a:cs typeface="Calibri" panose="020F0502020204030204" pitchFamily="34" charset="0"/>
              </a:rPr>
              <a:t>ENR MOD/ </a:t>
            </a:r>
            <a:r>
              <a:rPr lang="en-GB" dirty="0">
                <a:solidFill>
                  <a:schemeClr val="tx2"/>
                </a:solidFill>
                <a:effectLst/>
                <a:latin typeface="Calibri" panose="020F0502020204030204" pitchFamily="34" charset="0"/>
                <a:ea typeface="Calibri" panose="020F0502020204030204" pitchFamily="34" charset="0"/>
                <a:cs typeface="Calibri" panose="020F0502020204030204" pitchFamily="34" charset="0"/>
              </a:rPr>
              <a:t>Developing reduced turbulence transport models for the tokamak scrape-off layer</a:t>
            </a:r>
            <a:endParaRPr lang="fr-FR" dirty="0">
              <a:solidFill>
                <a:schemeClr val="tx2"/>
              </a:solidFill>
              <a:latin typeface="Calibri" panose="020F0502020204030204" pitchFamily="34" charset="0"/>
              <a:ea typeface="Calibri" panose="020F0502020204030204" pitchFamily="34" charset="0"/>
            </a:endParaRPr>
          </a:p>
          <a:p>
            <a:pPr marL="742950" lvl="1" indent="-285750">
              <a:lnSpc>
                <a:spcPct val="105000"/>
              </a:lnSpc>
              <a:spcBef>
                <a:spcPts val="0"/>
              </a:spcBef>
              <a:spcAft>
                <a:spcPts val="600"/>
              </a:spcAft>
              <a:buFont typeface="Courier New" panose="02070309020205020404" pitchFamily="49" charset="0"/>
              <a:buChar char="o"/>
            </a:pPr>
            <a:r>
              <a:rPr lang="en-GB" dirty="0">
                <a:solidFill>
                  <a:schemeClr val="tx2"/>
                </a:solidFill>
                <a:effectLst/>
                <a:latin typeface="Calibri" panose="020F0502020204030204" pitchFamily="34" charset="0"/>
                <a:ea typeface="Calibri" panose="020F0502020204030204" pitchFamily="34" charset="0"/>
                <a:cs typeface="Calibri" panose="020F0502020204030204" pitchFamily="34" charset="0"/>
              </a:rPr>
              <a:t>ENR-MOD/ Pedestal Inference Engine (PIE) </a:t>
            </a:r>
            <a:endParaRPr lang="fr-FR" dirty="0">
              <a:solidFill>
                <a:schemeClr val="tx2"/>
              </a:solidFill>
              <a:effectLst/>
              <a:latin typeface="Calibri" panose="020F0502020204030204" pitchFamily="34" charset="0"/>
              <a:ea typeface="Calibri" panose="020F0502020204030204" pitchFamily="34" charset="0"/>
            </a:endParaRPr>
          </a:p>
          <a:p>
            <a:endParaRPr lang="en-US" dirty="0"/>
          </a:p>
        </p:txBody>
      </p:sp>
      <p:sp>
        <p:nvSpPr>
          <p:cNvPr id="4" name="Espace réservé du pied de page 3">
            <a:extLst>
              <a:ext uri="{FF2B5EF4-FFF2-40B4-BE49-F238E27FC236}">
                <a16:creationId xmlns:a16="http://schemas.microsoft.com/office/drawing/2014/main" id="{0A7E4C70-CE94-41F3-AD54-7E4DB0D8A993}"/>
              </a:ext>
            </a:extLst>
          </p:cNvPr>
          <p:cNvSpPr>
            <a:spLocks noGrp="1"/>
          </p:cNvSpPr>
          <p:nvPr>
            <p:ph type="ftr" sz="quarter" idx="11"/>
          </p:nvPr>
        </p:nvSpPr>
        <p:spPr>
          <a:xfrm>
            <a:off x="825623" y="6555770"/>
            <a:ext cx="5937783" cy="233441"/>
          </a:xfrm>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81E257F4-20BD-43D0-BE23-05E4247FC542}"/>
              </a:ext>
            </a:extLst>
          </p:cNvPr>
          <p:cNvSpPr>
            <a:spLocks noGrp="1"/>
          </p:cNvSpPr>
          <p:nvPr>
            <p:ph type="sldNum" sz="quarter" idx="12"/>
          </p:nvPr>
        </p:nvSpPr>
        <p:spPr/>
        <p:txBody>
          <a:bodyPr/>
          <a:lstStyle/>
          <a:p>
            <a:fld id="{6A6D9FA1-99C7-4910-8E32-B85D378B0060}" type="slidenum">
              <a:rPr lang="en-GB" smtClean="0">
                <a:solidFill>
                  <a:prstClr val="white"/>
                </a:solidFill>
              </a:rPr>
              <a:pPr/>
              <a:t>27</a:t>
            </a:fld>
            <a:endParaRPr lang="en-GB">
              <a:solidFill>
                <a:prstClr val="white"/>
              </a:solidFill>
            </a:endParaRPr>
          </a:p>
        </p:txBody>
      </p:sp>
      <p:sp>
        <p:nvSpPr>
          <p:cNvPr id="7" name="ZoneTexte 6">
            <a:extLst>
              <a:ext uri="{FF2B5EF4-FFF2-40B4-BE49-F238E27FC236}">
                <a16:creationId xmlns:a16="http://schemas.microsoft.com/office/drawing/2014/main" id="{5D7FF190-DD14-4043-A446-20E13D76DDD8}"/>
              </a:ext>
            </a:extLst>
          </p:cNvPr>
          <p:cNvSpPr txBox="1"/>
          <p:nvPr/>
        </p:nvSpPr>
        <p:spPr>
          <a:xfrm>
            <a:off x="10084593" y="624854"/>
            <a:ext cx="4214813" cy="400110"/>
          </a:xfrm>
          <a:prstGeom prst="rect">
            <a:avLst/>
          </a:prstGeom>
          <a:noFill/>
        </p:spPr>
        <p:txBody>
          <a:bodyPr wrap="square" rtlCol="0">
            <a:spAutoFit/>
          </a:bodyPr>
          <a:lstStyle/>
          <a:p>
            <a:pPr algn="l"/>
            <a:r>
              <a:rPr lang="en-US" sz="2000" b="1" dirty="0">
                <a:solidFill>
                  <a:srgbClr val="FF0000"/>
                </a:solidFill>
              </a:rPr>
              <a:t>TSVVs: A, B, C,H, K </a:t>
            </a:r>
          </a:p>
        </p:txBody>
      </p:sp>
      <p:sp>
        <p:nvSpPr>
          <p:cNvPr id="8" name="Titre 1">
            <a:extLst>
              <a:ext uri="{FF2B5EF4-FFF2-40B4-BE49-F238E27FC236}">
                <a16:creationId xmlns:a16="http://schemas.microsoft.com/office/drawing/2014/main" id="{0483D224-D0AB-4CE3-BD68-16ABF877BCA8}"/>
              </a:ext>
            </a:extLst>
          </p:cNvPr>
          <p:cNvSpPr txBox="1">
            <a:spLocks/>
          </p:cNvSpPr>
          <p:nvPr/>
        </p:nvSpPr>
        <p:spPr>
          <a:xfrm>
            <a:off x="983432" y="596309"/>
            <a:ext cx="11220695" cy="457200"/>
          </a:xfrm>
          <a:prstGeom prst="rect">
            <a:avLst/>
          </a:prstGeom>
        </p:spPr>
        <p:txBody>
          <a:bodyPr vert="horz" lIns="91440" tIns="45720" rIns="91440" bIns="45720" rtlCol="0" anchor="ctr">
            <a:noAutofit/>
          </a:bodyPr>
          <a:lstStyle>
            <a:lvl1pPr algn="l" defTabSz="685800" rtl="0" eaLnBrk="1" latinLnBrk="0" hangingPunct="1">
              <a:lnSpc>
                <a:spcPts val="2400"/>
              </a:lnSpc>
              <a:spcBef>
                <a:spcPct val="0"/>
              </a:spcBef>
              <a:buNone/>
              <a:defRPr sz="2800" b="1" kern="1200">
                <a:solidFill>
                  <a:schemeClr val="tx2"/>
                </a:solidFill>
                <a:latin typeface="+mn-lt"/>
                <a:ea typeface="+mj-ea"/>
                <a:cs typeface="Arial" panose="020B0604020202020204" pitchFamily="34" charset="0"/>
              </a:defRPr>
            </a:lvl1pPr>
          </a:lstStyle>
          <a:p>
            <a:r>
              <a:rPr lang="en-US" sz="1800" dirty="0">
                <a:solidFill>
                  <a:srgbClr val="FF0000"/>
                </a:solidFill>
                <a:cs typeface="Arial"/>
              </a:rPr>
              <a:t>Deliverables to be reduced in scope or dropped: on going analysis</a:t>
            </a:r>
          </a:p>
        </p:txBody>
      </p:sp>
    </p:spTree>
    <p:extLst>
      <p:ext uri="{BB962C8B-B14F-4D97-AF65-F5344CB8AC3E}">
        <p14:creationId xmlns:p14="http://schemas.microsoft.com/office/powerpoint/2010/main" val="29335381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7120B0-EF56-4170-955C-4696173EA49C}"/>
              </a:ext>
            </a:extLst>
          </p:cNvPr>
          <p:cNvSpPr>
            <a:spLocks noGrp="1"/>
          </p:cNvSpPr>
          <p:nvPr>
            <p:ph type="title"/>
          </p:nvPr>
        </p:nvSpPr>
        <p:spPr>
          <a:xfrm>
            <a:off x="983432" y="192514"/>
            <a:ext cx="11208568" cy="644197"/>
          </a:xfrm>
        </p:spPr>
        <p:txBody>
          <a:bodyPr/>
          <a:lstStyle/>
          <a:p>
            <a:r>
              <a:rPr lang="en-US" dirty="0"/>
              <a:t> Topic 2.  Simulation of advanced regimes without ELMs by integrating : neutrals, boundary conditions, sheath coupling, impurities</a:t>
            </a:r>
          </a:p>
        </p:txBody>
      </p:sp>
      <p:sp>
        <p:nvSpPr>
          <p:cNvPr id="3" name="Espace réservé du contenu 2">
            <a:extLst>
              <a:ext uri="{FF2B5EF4-FFF2-40B4-BE49-F238E27FC236}">
                <a16:creationId xmlns:a16="http://schemas.microsoft.com/office/drawing/2014/main" id="{D58F38BB-51E6-4540-A565-ECB5ABB5E10C}"/>
              </a:ext>
            </a:extLst>
          </p:cNvPr>
          <p:cNvSpPr>
            <a:spLocks noGrp="1"/>
          </p:cNvSpPr>
          <p:nvPr>
            <p:ph idx="1"/>
          </p:nvPr>
        </p:nvSpPr>
        <p:spPr>
          <a:xfrm>
            <a:off x="371475" y="1009524"/>
            <a:ext cx="11276037" cy="5688632"/>
          </a:xfrm>
        </p:spPr>
        <p:txBody>
          <a:bodyPr>
            <a:normAutofit/>
          </a:bodyPr>
          <a:lstStyle/>
          <a:p>
            <a:pPr marL="442912" indent="-285750">
              <a:lnSpc>
                <a:spcPct val="105000"/>
              </a:lnSpc>
              <a:spcAft>
                <a:spcPts val="800"/>
              </a:spcAft>
              <a:buFont typeface="Courier New" panose="02070309020205020404" pitchFamily="49" charset="0"/>
              <a:buChar char="o"/>
            </a:pPr>
            <a:r>
              <a:rPr lang="en-GB" sz="1800" dirty="0">
                <a:effectLst/>
                <a:ea typeface="Calibri" panose="020F0502020204030204" pitchFamily="34" charset="0"/>
                <a:cs typeface="Calibri" panose="020F0502020204030204" pitchFamily="34" charset="0"/>
              </a:rPr>
              <a:t>First principle (GENE-X, GYSELA, JOREK-GK) and integrated modelling on ITER Seeded baseline (no/small ELMs), X-point radiator (XPR) and quasi-continuous exhaust (QCE) regimes </a:t>
            </a:r>
          </a:p>
          <a:p>
            <a:pPr marL="742950" lvl="1" indent="-285750">
              <a:lnSpc>
                <a:spcPct val="105000"/>
              </a:lnSpc>
              <a:spcAft>
                <a:spcPts val="800"/>
              </a:spcAft>
              <a:buFont typeface="Courier New" panose="02070309020205020404" pitchFamily="49" charset="0"/>
              <a:buChar char="o"/>
            </a:pPr>
            <a:r>
              <a:rPr lang="en-US" b="1" i="0" u="none" strike="noStrike" baseline="0" dirty="0"/>
              <a:t>Multiple-scale </a:t>
            </a:r>
            <a:r>
              <a:rPr lang="en-US" b="1" i="0" u="none" strike="noStrike" baseline="0" dirty="0" err="1"/>
              <a:t>characterisation</a:t>
            </a:r>
            <a:r>
              <a:rPr lang="en-US" b="1" i="0" u="none" strike="noStrike" baseline="0" dirty="0"/>
              <a:t> of AUG QCE/EDA-H mode and JET no-/small-ELM pedestals </a:t>
            </a:r>
          </a:p>
          <a:p>
            <a:pPr marL="742950" lvl="1" indent="-285750">
              <a:lnSpc>
                <a:spcPct val="105000"/>
              </a:lnSpc>
              <a:spcAft>
                <a:spcPts val="800"/>
              </a:spcAft>
              <a:buFont typeface="Courier New" panose="02070309020205020404" pitchFamily="49" charset="0"/>
              <a:buChar char="o"/>
            </a:pPr>
            <a:r>
              <a:rPr lang="en-US" b="1" dirty="0"/>
              <a:t>Delay in studying the </a:t>
            </a:r>
            <a:r>
              <a:rPr lang="en-US" b="1" i="0" u="none" strike="noStrike" baseline="0" dirty="0"/>
              <a:t>impact of impurities and validity of dilution models </a:t>
            </a:r>
            <a:endParaRPr lang="fr-FR" dirty="0">
              <a:effectLst/>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sz="1800" dirty="0">
                <a:effectLst/>
                <a:ea typeface="Calibri" panose="020F0502020204030204" pitchFamily="34" charset="0"/>
                <a:cs typeface="Calibri" panose="020F0502020204030204" pitchFamily="34" charset="0"/>
              </a:rPr>
              <a:t>studying coupled turbulence and neutral interaction</a:t>
            </a:r>
            <a:endParaRPr lang="en-GB" sz="1800" dirty="0">
              <a:ea typeface="Calibri" panose="020F0502020204030204" pitchFamily="34" charset="0"/>
              <a:cs typeface="Calibri" panose="020F0502020204030204" pitchFamily="34" charset="0"/>
            </a:endParaRPr>
          </a:p>
          <a:p>
            <a:pPr marL="742950" lvl="1" indent="-285750">
              <a:lnSpc>
                <a:spcPct val="105000"/>
              </a:lnSpc>
              <a:spcAft>
                <a:spcPts val="800"/>
              </a:spcAft>
              <a:buFont typeface="Courier New" panose="02070309020205020404" pitchFamily="49" charset="0"/>
              <a:buChar char="o"/>
            </a:pPr>
            <a:r>
              <a:rPr lang="en-GB" b="1" dirty="0">
                <a:effectLst/>
                <a:ea typeface="Calibri" panose="020F0502020204030204" pitchFamily="34" charset="0"/>
                <a:cs typeface="Calibri" panose="020F0502020204030204" pitchFamily="34" charset="0"/>
              </a:rPr>
              <a:t>Impact of isotop</a:t>
            </a:r>
            <a:r>
              <a:rPr lang="en-GB" b="1" dirty="0">
                <a:ea typeface="Calibri" panose="020F0502020204030204" pitchFamily="34" charset="0"/>
                <a:cs typeface="Calibri" panose="020F0502020204030204" pitchFamily="34" charset="0"/>
              </a:rPr>
              <a:t>e physics </a:t>
            </a:r>
            <a:endParaRPr lang="en-GB" b="1" dirty="0">
              <a:effectLst/>
              <a:ea typeface="Calibri" panose="020F0502020204030204" pitchFamily="34" charset="0"/>
              <a:cs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sz="1800" dirty="0">
                <a:effectLst/>
                <a:ea typeface="Calibri" panose="020F0502020204030204" pitchFamily="34" charset="0"/>
                <a:cs typeface="Calibri" panose="020F0502020204030204" pitchFamily="34" charset="0"/>
              </a:rPr>
              <a:t>Involved TSVVs: A, B, C, H, K </a:t>
            </a:r>
            <a:endParaRPr lang="fr-FR" sz="1800" dirty="0">
              <a:effectLst/>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sz="1800" dirty="0">
                <a:effectLst/>
                <a:ea typeface="Calibri" panose="020F0502020204030204" pitchFamily="34" charset="0"/>
                <a:cs typeface="Calibri" panose="020F0502020204030204" pitchFamily="34" charset="0"/>
              </a:rPr>
              <a:t>Impacts </a:t>
            </a:r>
          </a:p>
          <a:p>
            <a:pPr marL="742950" lvl="1" indent="-285750">
              <a:lnSpc>
                <a:spcPct val="105000"/>
              </a:lnSpc>
              <a:spcAft>
                <a:spcPts val="800"/>
              </a:spcAft>
              <a:buFont typeface="Courier New" panose="02070309020205020404" pitchFamily="49" charset="0"/>
              <a:buChar char="o"/>
            </a:pPr>
            <a:r>
              <a:rPr lang="en-GB" b="1" dirty="0">
                <a:effectLst/>
                <a:ea typeface="Calibri" panose="020F0502020204030204" pitchFamily="34" charset="0"/>
                <a:cs typeface="Calibri" panose="020F0502020204030204" pitchFamily="34" charset="0"/>
              </a:rPr>
              <a:t>WPs : TE, SA </a:t>
            </a:r>
            <a:endParaRPr lang="fr-FR" b="1" dirty="0">
              <a:effectLst/>
              <a:ea typeface="Calibri" panose="020F0502020204030204" pitchFamily="34" charset="0"/>
            </a:endParaRPr>
          </a:p>
          <a:p>
            <a:pPr marL="742950" lvl="1" indent="-285750">
              <a:lnSpc>
                <a:spcPct val="105000"/>
              </a:lnSpc>
              <a:spcAft>
                <a:spcPts val="800"/>
              </a:spcAft>
              <a:buFont typeface="Courier New" panose="02070309020205020404" pitchFamily="49" charset="0"/>
              <a:buChar char="o"/>
            </a:pPr>
            <a:r>
              <a:rPr lang="en-GB" b="1" dirty="0">
                <a:effectLst/>
                <a:ea typeface="Calibri" panose="020F0502020204030204" pitchFamily="34" charset="0"/>
                <a:cs typeface="Calibri" panose="020F0502020204030204" pitchFamily="34" charset="0"/>
              </a:rPr>
              <a:t>ITER-</a:t>
            </a:r>
            <a:r>
              <a:rPr lang="en-GB" b="1" dirty="0" err="1">
                <a:effectLst/>
                <a:ea typeface="Calibri" panose="020F0502020204030204" pitchFamily="34" charset="0"/>
                <a:cs typeface="Calibri" panose="020F0502020204030204" pitchFamily="34" charset="0"/>
              </a:rPr>
              <a:t>EUROfusion</a:t>
            </a:r>
            <a:r>
              <a:rPr lang="en-GB" b="1" dirty="0">
                <a:effectLst/>
                <a:ea typeface="Calibri" panose="020F0502020204030204" pitchFamily="34" charset="0"/>
                <a:cs typeface="Calibri" panose="020F0502020204030204" pitchFamily="34" charset="0"/>
              </a:rPr>
              <a:t> collaboration</a:t>
            </a:r>
            <a:r>
              <a:rPr lang="en-GB" dirty="0">
                <a:effectLst/>
                <a:ea typeface="Calibri" panose="020F0502020204030204" pitchFamily="34" charset="0"/>
                <a:cs typeface="Calibri" panose="020F0502020204030204" pitchFamily="34" charset="0"/>
              </a:rPr>
              <a:t>: </a:t>
            </a:r>
          </a:p>
          <a:p>
            <a:pPr marL="1042987" lvl="2" indent="-285750">
              <a:lnSpc>
                <a:spcPct val="105000"/>
              </a:lnSpc>
              <a:spcAft>
                <a:spcPts val="800"/>
              </a:spcAft>
              <a:buFont typeface="Courier New" panose="02070309020205020404" pitchFamily="49" charset="0"/>
              <a:buChar char="o"/>
            </a:pPr>
            <a:r>
              <a:rPr lang="en-GB" sz="1800" b="1" dirty="0">
                <a:effectLst/>
                <a:ea typeface="Calibri" panose="020F0502020204030204" pitchFamily="34" charset="0"/>
                <a:cs typeface="Calibri" panose="020F0502020204030204" pitchFamily="34" charset="0"/>
              </a:rPr>
              <a:t>“Physics Basis for ITER scenarios”: ELM control and no ELMS scenarios with W wall</a:t>
            </a:r>
          </a:p>
          <a:p>
            <a:pPr marL="1042987" lvl="2" indent="-285750">
              <a:lnSpc>
                <a:spcPct val="105000"/>
              </a:lnSpc>
              <a:spcAft>
                <a:spcPts val="800"/>
              </a:spcAft>
              <a:buFont typeface="Courier New" panose="02070309020205020404" pitchFamily="49" charset="0"/>
              <a:buChar char="o"/>
            </a:pPr>
            <a:r>
              <a:rPr lang="en-GB" sz="1800" b="1" dirty="0">
                <a:effectLst/>
                <a:ea typeface="Calibri" panose="020F0502020204030204" pitchFamily="34" charset="0"/>
                <a:cs typeface="Calibri" panose="020F0502020204030204" pitchFamily="34" charset="0"/>
              </a:rPr>
              <a:t>Validation of HFPS in Neon seeding high performance JET DD and DT plasmas </a:t>
            </a:r>
            <a:endParaRPr lang="fr-FR" sz="1800" b="1" dirty="0">
              <a:effectLst/>
              <a:ea typeface="Calibri" panose="020F0502020204030204" pitchFamily="34" charset="0"/>
            </a:endParaRPr>
          </a:p>
          <a:p>
            <a:endParaRPr lang="en-US" dirty="0"/>
          </a:p>
        </p:txBody>
      </p:sp>
      <p:sp>
        <p:nvSpPr>
          <p:cNvPr id="4" name="Espace réservé du pied de page 3">
            <a:extLst>
              <a:ext uri="{FF2B5EF4-FFF2-40B4-BE49-F238E27FC236}">
                <a16:creationId xmlns:a16="http://schemas.microsoft.com/office/drawing/2014/main" id="{535704D4-1ADC-4656-B6D7-5EE933B45F18}"/>
              </a:ext>
            </a:extLst>
          </p:cNvPr>
          <p:cNvSpPr>
            <a:spLocks noGrp="1"/>
          </p:cNvSpPr>
          <p:nvPr>
            <p:ph type="ftr" sz="quarter" idx="11"/>
          </p:nvPr>
        </p:nvSpPr>
        <p:spPr>
          <a:xfrm>
            <a:off x="825623" y="6555770"/>
            <a:ext cx="5843401" cy="315199"/>
          </a:xfrm>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9348947D-AB31-4D88-872D-B1EEDC103982}"/>
              </a:ext>
            </a:extLst>
          </p:cNvPr>
          <p:cNvSpPr>
            <a:spLocks noGrp="1"/>
          </p:cNvSpPr>
          <p:nvPr>
            <p:ph type="sldNum" sz="quarter" idx="12"/>
          </p:nvPr>
        </p:nvSpPr>
        <p:spPr/>
        <p:txBody>
          <a:bodyPr/>
          <a:lstStyle/>
          <a:p>
            <a:fld id="{6A6D9FA1-99C7-4910-8E32-B85D378B0060}" type="slidenum">
              <a:rPr lang="en-GB" smtClean="0">
                <a:solidFill>
                  <a:prstClr val="white"/>
                </a:solidFill>
              </a:rPr>
              <a:pPr/>
              <a:t>28</a:t>
            </a:fld>
            <a:endParaRPr lang="en-GB">
              <a:solidFill>
                <a:prstClr val="white"/>
              </a:solidFill>
            </a:endParaRPr>
          </a:p>
        </p:txBody>
      </p:sp>
      <p:sp>
        <p:nvSpPr>
          <p:cNvPr id="6" name="ZoneTexte 5">
            <a:extLst>
              <a:ext uri="{FF2B5EF4-FFF2-40B4-BE49-F238E27FC236}">
                <a16:creationId xmlns:a16="http://schemas.microsoft.com/office/drawing/2014/main" id="{85464C52-FC38-4469-8EC2-F09FE14BE00F}"/>
              </a:ext>
            </a:extLst>
          </p:cNvPr>
          <p:cNvSpPr txBox="1"/>
          <p:nvPr/>
        </p:nvSpPr>
        <p:spPr>
          <a:xfrm>
            <a:off x="9986961" y="553786"/>
            <a:ext cx="4214813" cy="400110"/>
          </a:xfrm>
          <a:prstGeom prst="rect">
            <a:avLst/>
          </a:prstGeom>
          <a:noFill/>
        </p:spPr>
        <p:txBody>
          <a:bodyPr wrap="square" rtlCol="0">
            <a:spAutoFit/>
          </a:bodyPr>
          <a:lstStyle/>
          <a:p>
            <a:pPr algn="l"/>
            <a:r>
              <a:rPr lang="en-US" sz="2000" b="1">
                <a:solidFill>
                  <a:srgbClr val="FF0000"/>
                </a:solidFill>
              </a:rPr>
              <a:t>TSVVs: A, B, C,H, K </a:t>
            </a:r>
          </a:p>
        </p:txBody>
      </p:sp>
      <p:sp>
        <p:nvSpPr>
          <p:cNvPr id="7" name="Titre 1">
            <a:extLst>
              <a:ext uri="{FF2B5EF4-FFF2-40B4-BE49-F238E27FC236}">
                <a16:creationId xmlns:a16="http://schemas.microsoft.com/office/drawing/2014/main" id="{E7B3FD64-C33E-4E34-8A88-19CEBBEEF3D6}"/>
              </a:ext>
            </a:extLst>
          </p:cNvPr>
          <p:cNvSpPr txBox="1">
            <a:spLocks/>
          </p:cNvSpPr>
          <p:nvPr/>
        </p:nvSpPr>
        <p:spPr>
          <a:xfrm>
            <a:off x="1058676" y="684969"/>
            <a:ext cx="11220695" cy="457200"/>
          </a:xfrm>
          <a:prstGeom prst="rect">
            <a:avLst/>
          </a:prstGeom>
        </p:spPr>
        <p:txBody>
          <a:bodyPr vert="horz" lIns="91440" tIns="45720" rIns="91440" bIns="45720" rtlCol="0" anchor="ctr">
            <a:noAutofit/>
          </a:bodyPr>
          <a:lstStyle>
            <a:lvl1pPr algn="l" defTabSz="685800" rtl="0" eaLnBrk="1" latinLnBrk="0" hangingPunct="1">
              <a:lnSpc>
                <a:spcPts val="2400"/>
              </a:lnSpc>
              <a:spcBef>
                <a:spcPct val="0"/>
              </a:spcBef>
              <a:buNone/>
              <a:defRPr sz="2800" b="1" kern="1200">
                <a:solidFill>
                  <a:schemeClr val="tx2"/>
                </a:solidFill>
                <a:latin typeface="+mn-lt"/>
                <a:ea typeface="+mj-ea"/>
                <a:cs typeface="Arial" panose="020B0604020202020204" pitchFamily="34" charset="0"/>
              </a:defRPr>
            </a:lvl1pPr>
          </a:lstStyle>
          <a:p>
            <a:r>
              <a:rPr lang="en-US" sz="1800" dirty="0">
                <a:solidFill>
                  <a:srgbClr val="FF0000"/>
                </a:solidFill>
                <a:cs typeface="Arial"/>
              </a:rPr>
              <a:t>Deliverables to be reduced in scope or dropped: on going analysis</a:t>
            </a:r>
          </a:p>
        </p:txBody>
      </p:sp>
    </p:spTree>
    <p:extLst>
      <p:ext uri="{BB962C8B-B14F-4D97-AF65-F5344CB8AC3E}">
        <p14:creationId xmlns:p14="http://schemas.microsoft.com/office/powerpoint/2010/main" val="35410581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5051D6-B9CA-4EEE-B657-ACBB4A67D4C4}"/>
              </a:ext>
            </a:extLst>
          </p:cNvPr>
          <p:cNvSpPr>
            <a:spLocks noGrp="1"/>
          </p:cNvSpPr>
          <p:nvPr>
            <p:ph type="title"/>
          </p:nvPr>
        </p:nvSpPr>
        <p:spPr>
          <a:xfrm>
            <a:off x="983432" y="192515"/>
            <a:ext cx="11086648" cy="457200"/>
          </a:xfrm>
        </p:spPr>
        <p:txBody>
          <a:bodyPr/>
          <a:lstStyle/>
          <a:p>
            <a:r>
              <a:rPr lang="en-US" dirty="0"/>
              <a:t>Topic 3. Core-pedestal-SOL-wall workflow including  3-D effects (e.g. RMPs) </a:t>
            </a:r>
          </a:p>
        </p:txBody>
      </p:sp>
      <p:sp>
        <p:nvSpPr>
          <p:cNvPr id="3" name="Espace réservé du contenu 2">
            <a:extLst>
              <a:ext uri="{FF2B5EF4-FFF2-40B4-BE49-F238E27FC236}">
                <a16:creationId xmlns:a16="http://schemas.microsoft.com/office/drawing/2014/main" id="{95A2149E-93E9-4B19-A81B-049DAAE48F2C}"/>
              </a:ext>
            </a:extLst>
          </p:cNvPr>
          <p:cNvSpPr>
            <a:spLocks noGrp="1"/>
          </p:cNvSpPr>
          <p:nvPr>
            <p:ph idx="1"/>
          </p:nvPr>
        </p:nvSpPr>
        <p:spPr>
          <a:xfrm>
            <a:off x="204952" y="1169368"/>
            <a:ext cx="11507672" cy="5688632"/>
          </a:xfrm>
        </p:spPr>
        <p:txBody>
          <a:bodyPr>
            <a:normAutofit/>
          </a:bodyPr>
          <a:lstStyle/>
          <a:p>
            <a:pPr marL="442912" indent="-285750">
              <a:spcAft>
                <a:spcPts val="800"/>
              </a:spcAft>
              <a:buFont typeface="Courier New" panose="02070309020205020404" pitchFamily="49" charset="0"/>
              <a:buChar char="o"/>
            </a:pPr>
            <a:r>
              <a:rPr lang="en-US" sz="1800" dirty="0">
                <a:latin typeface="Calibri" panose="020F0502020204030204" pitchFamily="34" charset="0"/>
                <a:ea typeface="Calibri" panose="020F0502020204030204" pitchFamily="34" charset="0"/>
                <a:cs typeface="Calibri" panose="020F0502020204030204" pitchFamily="34" charset="0"/>
              </a:rPr>
              <a:t>P</a:t>
            </a:r>
            <a:r>
              <a:rPr lang="en-US" sz="1800" dirty="0">
                <a:effectLst/>
                <a:latin typeface="Calibri" panose="020F0502020204030204" pitchFamily="34" charset="0"/>
                <a:ea typeface="Calibri" panose="020F0502020204030204" pitchFamily="34" charset="0"/>
                <a:cs typeface="Calibri" panose="020F0502020204030204" pitchFamily="34" charset="0"/>
              </a:rPr>
              <a:t>redicting erosion and migration in the ITER plasma in the presence of RMPs (SOLEDGE3X-ERO2.0 and EMC3-EIRENE+ERO2.0) </a:t>
            </a:r>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marL="742950" lvl="1" indent="-285750">
              <a:spcAft>
                <a:spcPts val="800"/>
              </a:spcAft>
              <a:buFont typeface="Courier New" panose="02070309020205020404" pitchFamily="49" charset="0"/>
              <a:buChar char="o"/>
            </a:pPr>
            <a:r>
              <a:rPr lang="en-GB" dirty="0">
                <a:effectLst/>
                <a:latin typeface="Calibri" panose="020F0502020204030204" pitchFamily="34" charset="0"/>
                <a:ea typeface="Calibri" panose="020F0502020204030204" pitchFamily="34" charset="0"/>
                <a:cs typeface="Calibri" panose="020F0502020204030204" pitchFamily="34" charset="0"/>
              </a:rPr>
              <a:t>W-source (erosion, migration) and transport in W machines, including effect of RMPs and extrapolation to ITER: core W estimate for ITER ? </a:t>
            </a:r>
            <a:endParaRPr lang="fr-FR" dirty="0">
              <a:effectLst/>
              <a:latin typeface="Calibri" panose="020F0502020204030204" pitchFamily="34" charset="0"/>
              <a:ea typeface="Calibri" panose="020F0502020204030204" pitchFamily="34" charset="0"/>
            </a:endParaRPr>
          </a:p>
          <a:p>
            <a:pPr marL="442912" indent="-285750">
              <a:spcAft>
                <a:spcPts val="8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study of W transport in reactor-relevant W7-X scenarios, stellarator reactor candidates from TSVV-I, and ITER with 3D perturbations </a:t>
            </a:r>
            <a:endParaRPr lang="fr-FR" sz="1800" dirty="0">
              <a:effectLst/>
              <a:latin typeface="Calibri" panose="020F0502020204030204" pitchFamily="34" charset="0"/>
              <a:ea typeface="Calibri" panose="020F0502020204030204" pitchFamily="34" charset="0"/>
            </a:endParaRPr>
          </a:p>
          <a:p>
            <a:pPr marL="442912" indent="-285750">
              <a:spcAft>
                <a:spcPts val="800"/>
              </a:spcAft>
              <a:buFont typeface="Courier New" panose="02070309020205020404" pitchFamily="49" charset="0"/>
              <a:buChar char="o"/>
            </a:pPr>
            <a:r>
              <a:rPr lang="en-GB" sz="1800" dirty="0">
                <a:latin typeface="Calibri" panose="020F0502020204030204" pitchFamily="34" charset="0"/>
                <a:ea typeface="Calibri" panose="020F0502020204030204" pitchFamily="34" charset="0"/>
                <a:cs typeface="Calibri" panose="020F0502020204030204" pitchFamily="34" charset="0"/>
              </a:rPr>
              <a:t>E</a:t>
            </a:r>
            <a:r>
              <a:rPr lang="en-GB" sz="1800" dirty="0">
                <a:effectLst/>
                <a:latin typeface="Calibri" panose="020F0502020204030204" pitchFamily="34" charset="0"/>
                <a:ea typeface="Calibri" panose="020F0502020204030204" pitchFamily="34" charset="0"/>
                <a:cs typeface="Calibri" panose="020F0502020204030204" pitchFamily="34" charset="0"/>
              </a:rPr>
              <a:t>xtension TSVV codes towards 3D stellarator configurations from erosion to migration up to core impact </a:t>
            </a:r>
            <a:endParaRPr lang="fr-FR" sz="1800"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WPs Impacted: TE, PWIE, STEL </a:t>
            </a:r>
            <a:endParaRPr lang="fr-FR" sz="1800"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ITER-</a:t>
            </a:r>
            <a:r>
              <a:rPr lang="en-GB" sz="1800" dirty="0" err="1">
                <a:effectLst/>
                <a:latin typeface="Calibri" panose="020F0502020204030204" pitchFamily="34" charset="0"/>
                <a:ea typeface="Calibri" panose="020F0502020204030204" pitchFamily="34" charset="0"/>
                <a:cs typeface="Calibri" panose="020F0502020204030204" pitchFamily="34" charset="0"/>
              </a:rPr>
              <a:t>EUROfusion</a:t>
            </a:r>
            <a:r>
              <a:rPr lang="en-GB" sz="1800" dirty="0">
                <a:effectLst/>
                <a:latin typeface="Calibri" panose="020F0502020204030204" pitchFamily="34" charset="0"/>
                <a:ea typeface="Calibri" panose="020F0502020204030204" pitchFamily="34" charset="0"/>
                <a:cs typeface="Calibri" panose="020F0502020204030204" pitchFamily="34" charset="0"/>
              </a:rPr>
              <a:t> collaboration impacted: ITER-</a:t>
            </a:r>
            <a:r>
              <a:rPr lang="en-GB" sz="1800" dirty="0" err="1">
                <a:effectLst/>
                <a:latin typeface="Calibri" panose="020F0502020204030204" pitchFamily="34" charset="0"/>
                <a:ea typeface="Calibri" panose="020F0502020204030204" pitchFamily="34" charset="0"/>
                <a:cs typeface="Calibri" panose="020F0502020204030204" pitchFamily="34" charset="0"/>
              </a:rPr>
              <a:t>EUROFusion</a:t>
            </a:r>
            <a:r>
              <a:rPr lang="en-GB" sz="1800" dirty="0">
                <a:effectLst/>
                <a:latin typeface="Calibri" panose="020F0502020204030204" pitchFamily="34" charset="0"/>
                <a:ea typeface="Calibri" panose="020F0502020204030204" pitchFamily="34" charset="0"/>
                <a:cs typeface="Calibri" panose="020F0502020204030204" pitchFamily="34" charset="0"/>
              </a:rPr>
              <a:t> “Physics Basis for ITER scenarios”: ELM control and no ELMS scenarios with W wall</a:t>
            </a:r>
            <a:endParaRPr lang="fr-FR" sz="1800" dirty="0">
              <a:effectLst/>
              <a:latin typeface="Calibri" panose="020F0502020204030204" pitchFamily="34" charset="0"/>
              <a:ea typeface="Calibri" panose="020F0502020204030204" pitchFamily="34" charset="0"/>
            </a:endParaRPr>
          </a:p>
        </p:txBody>
      </p:sp>
      <p:sp>
        <p:nvSpPr>
          <p:cNvPr id="4" name="Espace réservé du pied de page 3">
            <a:extLst>
              <a:ext uri="{FF2B5EF4-FFF2-40B4-BE49-F238E27FC236}">
                <a16:creationId xmlns:a16="http://schemas.microsoft.com/office/drawing/2014/main" id="{EBCF2058-A5F0-47DD-AFB1-34527E813233}"/>
              </a:ext>
            </a:extLst>
          </p:cNvPr>
          <p:cNvSpPr>
            <a:spLocks noGrp="1"/>
          </p:cNvSpPr>
          <p:nvPr>
            <p:ph type="ftr" sz="quarter" idx="11"/>
          </p:nvPr>
        </p:nvSpPr>
        <p:spPr>
          <a:xfrm>
            <a:off x="825623" y="6555770"/>
            <a:ext cx="5270377" cy="302230"/>
          </a:xfrm>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1A614D8C-3846-4267-83D7-88A99B3675E4}"/>
              </a:ext>
            </a:extLst>
          </p:cNvPr>
          <p:cNvSpPr>
            <a:spLocks noGrp="1"/>
          </p:cNvSpPr>
          <p:nvPr>
            <p:ph type="sldNum" sz="quarter" idx="12"/>
          </p:nvPr>
        </p:nvSpPr>
        <p:spPr/>
        <p:txBody>
          <a:bodyPr/>
          <a:lstStyle/>
          <a:p>
            <a:fld id="{6A6D9FA1-99C7-4910-8E32-B85D378B0060}" type="slidenum">
              <a:rPr lang="en-GB" smtClean="0">
                <a:solidFill>
                  <a:prstClr val="white"/>
                </a:solidFill>
              </a:rPr>
              <a:pPr/>
              <a:t>29</a:t>
            </a:fld>
            <a:endParaRPr lang="en-GB">
              <a:solidFill>
                <a:prstClr val="white"/>
              </a:solidFill>
            </a:endParaRPr>
          </a:p>
        </p:txBody>
      </p:sp>
      <p:sp>
        <p:nvSpPr>
          <p:cNvPr id="6" name="ZoneTexte 5">
            <a:extLst>
              <a:ext uri="{FF2B5EF4-FFF2-40B4-BE49-F238E27FC236}">
                <a16:creationId xmlns:a16="http://schemas.microsoft.com/office/drawing/2014/main" id="{C6C4B7BA-2E3F-42B8-B935-E8A5E9F8EADA}"/>
              </a:ext>
            </a:extLst>
          </p:cNvPr>
          <p:cNvSpPr txBox="1"/>
          <p:nvPr/>
        </p:nvSpPr>
        <p:spPr>
          <a:xfrm>
            <a:off x="9986961" y="553786"/>
            <a:ext cx="4214813" cy="400110"/>
          </a:xfrm>
          <a:prstGeom prst="rect">
            <a:avLst/>
          </a:prstGeom>
          <a:noFill/>
        </p:spPr>
        <p:txBody>
          <a:bodyPr wrap="square" rtlCol="0">
            <a:spAutoFit/>
          </a:bodyPr>
          <a:lstStyle/>
          <a:p>
            <a:pPr algn="l"/>
            <a:r>
              <a:rPr lang="en-US" sz="2000" b="1">
                <a:solidFill>
                  <a:srgbClr val="FF0000"/>
                </a:solidFill>
              </a:rPr>
              <a:t>TSVVs: D, E, J, K</a:t>
            </a:r>
          </a:p>
        </p:txBody>
      </p:sp>
      <p:sp>
        <p:nvSpPr>
          <p:cNvPr id="7" name="Titre 1">
            <a:extLst>
              <a:ext uri="{FF2B5EF4-FFF2-40B4-BE49-F238E27FC236}">
                <a16:creationId xmlns:a16="http://schemas.microsoft.com/office/drawing/2014/main" id="{6A8D853E-7BE2-448C-B499-FE99570528BC}"/>
              </a:ext>
            </a:extLst>
          </p:cNvPr>
          <p:cNvSpPr txBox="1">
            <a:spLocks/>
          </p:cNvSpPr>
          <p:nvPr/>
        </p:nvSpPr>
        <p:spPr>
          <a:xfrm>
            <a:off x="1180596" y="602794"/>
            <a:ext cx="11220695" cy="457200"/>
          </a:xfrm>
          <a:prstGeom prst="rect">
            <a:avLst/>
          </a:prstGeom>
        </p:spPr>
        <p:txBody>
          <a:bodyPr vert="horz" lIns="91440" tIns="45720" rIns="91440" bIns="45720" rtlCol="0" anchor="ctr">
            <a:noAutofit/>
          </a:bodyPr>
          <a:lstStyle>
            <a:lvl1pPr algn="l" defTabSz="685800" rtl="0" eaLnBrk="1" latinLnBrk="0" hangingPunct="1">
              <a:lnSpc>
                <a:spcPts val="2400"/>
              </a:lnSpc>
              <a:spcBef>
                <a:spcPct val="0"/>
              </a:spcBef>
              <a:buNone/>
              <a:defRPr sz="2800" b="1" kern="1200">
                <a:solidFill>
                  <a:schemeClr val="tx2"/>
                </a:solidFill>
                <a:latin typeface="+mn-lt"/>
                <a:ea typeface="+mj-ea"/>
                <a:cs typeface="Arial" panose="020B0604020202020204" pitchFamily="34" charset="0"/>
              </a:defRPr>
            </a:lvl1pPr>
          </a:lstStyle>
          <a:p>
            <a:r>
              <a:rPr lang="en-US" sz="1800" dirty="0">
                <a:solidFill>
                  <a:srgbClr val="FF0000"/>
                </a:solidFill>
                <a:cs typeface="Arial"/>
              </a:rPr>
              <a:t>Deliverables to be reduced in scope or dropped: on going analysis</a:t>
            </a:r>
          </a:p>
        </p:txBody>
      </p:sp>
    </p:spTree>
    <p:extLst>
      <p:ext uri="{BB962C8B-B14F-4D97-AF65-F5344CB8AC3E}">
        <p14:creationId xmlns:p14="http://schemas.microsoft.com/office/powerpoint/2010/main" val="2508274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4EDE02-F8EF-49A5-BD05-1A224ABBF229}"/>
              </a:ext>
            </a:extLst>
          </p:cNvPr>
          <p:cNvSpPr>
            <a:spLocks noGrp="1"/>
          </p:cNvSpPr>
          <p:nvPr>
            <p:ph type="title"/>
          </p:nvPr>
        </p:nvSpPr>
        <p:spPr/>
        <p:txBody>
          <a:bodyPr/>
          <a:lstStyle/>
          <a:p>
            <a:r>
              <a:rPr lang="en-US" dirty="0"/>
              <a:t>Resource considerations </a:t>
            </a:r>
          </a:p>
        </p:txBody>
      </p:sp>
      <p:sp>
        <p:nvSpPr>
          <p:cNvPr id="3" name="Espace réservé du contenu 2">
            <a:extLst>
              <a:ext uri="{FF2B5EF4-FFF2-40B4-BE49-F238E27FC236}">
                <a16:creationId xmlns:a16="http://schemas.microsoft.com/office/drawing/2014/main" id="{3C6CB9DC-364F-4972-95E3-97C0074D4BAF}"/>
              </a:ext>
            </a:extLst>
          </p:cNvPr>
          <p:cNvSpPr>
            <a:spLocks noGrp="1"/>
          </p:cNvSpPr>
          <p:nvPr>
            <p:ph idx="1"/>
          </p:nvPr>
        </p:nvSpPr>
        <p:spPr>
          <a:xfrm>
            <a:off x="142886" y="802115"/>
            <a:ext cx="12147419" cy="5213675"/>
          </a:xfrm>
        </p:spPr>
        <p:txBody>
          <a:bodyPr vert="horz" lIns="91440" tIns="45720" rIns="91440" bIns="45720" rtlCol="0" anchor="t">
            <a:noAutofit/>
          </a:bodyPr>
          <a:lstStyle/>
          <a:p>
            <a:r>
              <a:rPr lang="en-GB" sz="2000" dirty="0">
                <a:effectLst/>
                <a:ea typeface="Times New Roman" panose="02020603050405020304" pitchFamily="18" charset="0"/>
                <a:cs typeface="Arial"/>
              </a:rPr>
              <a:t>TSVVs call issued with 5-6 PPY/Y for TSVV </a:t>
            </a:r>
            <a:r>
              <a:rPr lang="en-GB" sz="2000" dirty="0">
                <a:ea typeface="Times New Roman" panose="02020603050405020304" pitchFamily="18" charset="0"/>
                <a:cs typeface="Arial"/>
              </a:rPr>
              <a:t>A-J</a:t>
            </a:r>
            <a:r>
              <a:rPr lang="en-GB" sz="2000" dirty="0">
                <a:effectLst/>
                <a:ea typeface="Times New Roman" panose="02020603050405020304" pitchFamily="18" charset="0"/>
                <a:cs typeface="Arial"/>
              </a:rPr>
              <a:t>, 3 PPY/Y for </a:t>
            </a:r>
            <a:r>
              <a:rPr lang="en-GB" sz="2000" dirty="0">
                <a:ea typeface="Times New Roman" panose="02020603050405020304" pitchFamily="18" charset="0"/>
                <a:cs typeface="Arial"/>
              </a:rPr>
              <a:t>TSVV</a:t>
            </a:r>
            <a:r>
              <a:rPr lang="en-GB" sz="2000" dirty="0">
                <a:effectLst/>
                <a:ea typeface="Times New Roman" panose="02020603050405020304" pitchFamily="18" charset="0"/>
                <a:cs typeface="Arial"/>
              </a:rPr>
              <a:t> K </a:t>
            </a:r>
            <a:r>
              <a:rPr lang="en-GB" sz="2000" dirty="0">
                <a:ea typeface="Times New Roman" panose="02020603050405020304" pitchFamily="18" charset="0"/>
                <a:cs typeface="Arial"/>
              </a:rPr>
              <a:t>for 2026-2027 </a:t>
            </a:r>
            <a:r>
              <a:rPr lang="en-GB" sz="2000" b="0" dirty="0">
                <a:solidFill>
                  <a:srgbClr val="FF0000"/>
                </a:solidFill>
                <a:ea typeface="Calibri"/>
                <a:cs typeface="Calibri"/>
              </a:rPr>
              <a:t>(30% lower than in 2021-2025)</a:t>
            </a:r>
            <a:endParaRPr lang="fr-FR" dirty="0"/>
          </a:p>
          <a:p>
            <a:pPr marL="556895" lvl="1" indent="-213995"/>
            <a:r>
              <a:rPr lang="en-GB" sz="2000" dirty="0">
                <a:effectLst/>
                <a:ea typeface="Times New Roman" panose="02020603050405020304" pitchFamily="18" charset="0"/>
                <a:cs typeface="Arial"/>
              </a:rPr>
              <a:t>Following replies</a:t>
            </a:r>
            <a:r>
              <a:rPr lang="en-GB" sz="2000" dirty="0">
                <a:ea typeface="Times New Roman" panose="02020603050405020304" pitchFamily="18" charset="0"/>
                <a:cs typeface="Arial"/>
              </a:rPr>
              <a:t> to the call :</a:t>
            </a:r>
            <a:r>
              <a:rPr lang="en-GB" sz="2000" dirty="0">
                <a:effectLst/>
                <a:ea typeface="Times New Roman" panose="02020603050405020304" pitchFamily="18" charset="0"/>
                <a:cs typeface="Arial"/>
              </a:rPr>
              <a:t> 45% </a:t>
            </a:r>
            <a:r>
              <a:rPr lang="en-GB" sz="2000" dirty="0">
                <a:ea typeface="Times New Roman" panose="02020603050405020304" pitchFamily="18" charset="0"/>
                <a:cs typeface="Arial"/>
              </a:rPr>
              <a:t>overbudget</a:t>
            </a:r>
            <a:r>
              <a:rPr lang="en-GB" sz="2000" dirty="0">
                <a:effectLst/>
                <a:ea typeface="Times New Roman" panose="02020603050405020304" pitchFamily="18" charset="0"/>
                <a:cs typeface="Arial"/>
              </a:rPr>
              <a:t> despite all proposals within 6 PPY/Y</a:t>
            </a:r>
          </a:p>
          <a:p>
            <a:pPr marL="556895" lvl="1" indent="-213995"/>
            <a:r>
              <a:rPr lang="en-GB" sz="2000" dirty="0">
                <a:effectLst/>
                <a:ea typeface="Times New Roman" panose="02020603050405020304" pitchFamily="18" charset="0"/>
                <a:cs typeface="Arial"/>
              </a:rPr>
              <a:t>Within one week TSVV PIs went down to the minimum limit : 5 (3) PPY/Y</a:t>
            </a:r>
            <a:r>
              <a:rPr lang="en-GB" sz="2000" dirty="0">
                <a:ea typeface="Times New Roman" panose="02020603050405020304" pitchFamily="18" charset="0"/>
                <a:cs typeface="Arial"/>
              </a:rPr>
              <a:t> </a:t>
            </a:r>
            <a:r>
              <a:rPr lang="en-GB" sz="2000" dirty="0">
                <a:effectLst/>
                <a:ea typeface="Times New Roman" panose="02020603050405020304" pitchFamily="18" charset="0"/>
                <a:cs typeface="Arial"/>
              </a:rPr>
              <a:t>(without UKAEA)</a:t>
            </a:r>
            <a:r>
              <a:rPr lang="en-GB" sz="2000" dirty="0">
                <a:ea typeface="Times New Roman" panose="02020603050405020304" pitchFamily="18" charset="0"/>
                <a:cs typeface="Arial"/>
              </a:rPr>
              <a:t>    </a:t>
            </a:r>
            <a:r>
              <a:rPr lang="en-GB" sz="2000" dirty="0">
                <a:effectLst/>
                <a:ea typeface="Times New Roman" panose="02020603050405020304" pitchFamily="18" charset="0"/>
                <a:cs typeface="Arial"/>
              </a:rPr>
              <a:t>  </a:t>
            </a:r>
            <a:endParaRPr lang="en-GB" sz="2000" dirty="0">
              <a:solidFill>
                <a:srgbClr val="FF0000"/>
              </a:solidFill>
              <a:effectLst/>
              <a:ea typeface="Times New Roman" panose="02020603050405020304" pitchFamily="18" charset="0"/>
            </a:endParaRPr>
          </a:p>
          <a:p>
            <a:pPr marL="556895" lvl="1" indent="-213995"/>
            <a:r>
              <a:rPr lang="en-GB" sz="2000" dirty="0">
                <a:effectLst/>
                <a:ea typeface="Times New Roman" panose="02020603050405020304" pitchFamily="18" charset="0"/>
                <a:cs typeface="Arial"/>
              </a:rPr>
              <a:t>PIs </a:t>
            </a:r>
            <a:r>
              <a:rPr lang="en-GB" sz="2000" dirty="0">
                <a:ea typeface="Times New Roman" panose="02020603050405020304" pitchFamily="18" charset="0"/>
                <a:cs typeface="Arial"/>
              </a:rPr>
              <a:t>revised</a:t>
            </a:r>
            <a:r>
              <a:rPr lang="en-GB" sz="2000" dirty="0">
                <a:effectLst/>
                <a:ea typeface="Times New Roman" panose="02020603050405020304" pitchFamily="18" charset="0"/>
                <a:cs typeface="Arial"/>
              </a:rPr>
              <a:t> the deliverables &amp; PPY</a:t>
            </a:r>
            <a:r>
              <a:rPr lang="en-GB" sz="2000" dirty="0">
                <a:ea typeface="Times New Roman" panose="02020603050405020304" pitchFamily="18" charset="0"/>
                <a:cs typeface="Arial"/>
              </a:rPr>
              <a:t> </a:t>
            </a:r>
            <a:r>
              <a:rPr lang="en-GB" sz="2000" dirty="0">
                <a:effectLst/>
                <a:ea typeface="Times New Roman" panose="02020603050405020304" pitchFamily="18" charset="0"/>
                <a:cs typeface="Arial"/>
              </a:rPr>
              <a:t>following recommendations from E-TASC </a:t>
            </a:r>
            <a:r>
              <a:rPr lang="en-GB" sz="2000" dirty="0">
                <a:ea typeface="Times New Roman" panose="02020603050405020304" pitchFamily="18" charset="0"/>
                <a:cs typeface="Arial"/>
              </a:rPr>
              <a:t>Scientific Board</a:t>
            </a:r>
            <a:r>
              <a:rPr lang="en-GB" sz="2000" dirty="0">
                <a:effectLst/>
                <a:ea typeface="Times New Roman" panose="02020603050405020304" pitchFamily="18" charset="0"/>
                <a:cs typeface="Arial"/>
              </a:rPr>
              <a:t> </a:t>
            </a:r>
          </a:p>
          <a:p>
            <a:pPr>
              <a:spcBef>
                <a:spcPts val="600"/>
              </a:spcBef>
              <a:spcAft>
                <a:spcPts val="600"/>
              </a:spcAft>
            </a:pPr>
            <a:r>
              <a:rPr lang="en-US" sz="2000" dirty="0">
                <a:solidFill>
                  <a:srgbClr val="FF0000"/>
                </a:solidFill>
                <a:cs typeface="Arial"/>
              </a:rPr>
              <a:t>Issue 1 for PL/PSO: 1 PPY/Y not included in the 2026-2027 budget estimate (activity previously managed by PMU when call issued) </a:t>
            </a:r>
            <a:endParaRPr lang="en-US" sz="2000" dirty="0">
              <a:solidFill>
                <a:srgbClr val="FF0000"/>
              </a:solidFill>
              <a:ea typeface="Calibri"/>
              <a:cs typeface="Arial"/>
            </a:endParaRPr>
          </a:p>
          <a:p>
            <a:pPr>
              <a:spcBef>
                <a:spcPts val="600"/>
              </a:spcBef>
              <a:spcAft>
                <a:spcPts val="600"/>
              </a:spcAft>
            </a:pPr>
            <a:r>
              <a:rPr lang="en-US" sz="2000" dirty="0">
                <a:solidFill>
                  <a:srgbClr val="FF0000"/>
                </a:solidFill>
                <a:cs typeface="Arial"/>
              </a:rPr>
              <a:t>Issue 2 for TSVVs:  Calculation with the actual salary/per beneficiary for 2026-27 leads to budget above TM budget ceiling in k€</a:t>
            </a:r>
            <a:endParaRPr lang="en-US" sz="2000" dirty="0">
              <a:solidFill>
                <a:srgbClr val="FF0000"/>
              </a:solidFill>
              <a:ea typeface="Calibri"/>
              <a:cs typeface="Arial"/>
            </a:endParaRPr>
          </a:p>
          <a:p>
            <a:r>
              <a:rPr lang="en-GB" sz="2000" dirty="0">
                <a:effectLst/>
                <a:ea typeface="Times New Roman" panose="02020603050405020304" pitchFamily="18" charset="0"/>
                <a:cs typeface="Calibri"/>
              </a:rPr>
              <a:t>TM decision to provide</a:t>
            </a:r>
            <a:r>
              <a:rPr lang="en-GB" sz="2000" dirty="0">
                <a:ea typeface="Times New Roman" panose="02020603050405020304" pitchFamily="18" charset="0"/>
                <a:cs typeface="Calibri"/>
              </a:rPr>
              <a:t> PPY as selected in</a:t>
            </a:r>
            <a:r>
              <a:rPr lang="en-GB" sz="2000" dirty="0">
                <a:effectLst/>
                <a:ea typeface="Times New Roman" panose="02020603050405020304" pitchFamily="18" charset="0"/>
                <a:cs typeface="Calibri"/>
              </a:rPr>
              <a:t> 2026</a:t>
            </a:r>
            <a:r>
              <a:rPr lang="en-GB" sz="2000" dirty="0">
                <a:ea typeface="Times New Roman" panose="02020603050405020304" pitchFamily="18" charset="0"/>
                <a:cs typeface="Calibri"/>
              </a:rPr>
              <a:t> and</a:t>
            </a:r>
            <a:r>
              <a:rPr lang="en-GB" sz="2000" dirty="0">
                <a:solidFill>
                  <a:srgbClr val="FF0000"/>
                </a:solidFill>
                <a:ea typeface="Times New Roman" panose="02020603050405020304" pitchFamily="18" charset="0"/>
                <a:cs typeface="Calibri"/>
              </a:rPr>
              <a:t> to reduce PPY in 2027 by 28</a:t>
            </a:r>
            <a:r>
              <a:rPr lang="en-GB" sz="2000" dirty="0">
                <a:solidFill>
                  <a:srgbClr val="FF0000"/>
                </a:solidFill>
                <a:effectLst/>
                <a:ea typeface="Times New Roman" panose="02020603050405020304" pitchFamily="18" charset="0"/>
                <a:cs typeface="Calibri"/>
              </a:rPr>
              <a:t> %</a:t>
            </a:r>
            <a:r>
              <a:rPr lang="en-GB" sz="2000" dirty="0">
                <a:solidFill>
                  <a:srgbClr val="FF0000"/>
                </a:solidFill>
                <a:ea typeface="Times New Roman" panose="02020603050405020304" pitchFamily="18" charset="0"/>
                <a:cs typeface="Calibri"/>
              </a:rPr>
              <a:t>  </a:t>
            </a:r>
            <a:r>
              <a:rPr lang="en-GB" sz="2000" dirty="0">
                <a:effectLst/>
                <a:ea typeface="Times New Roman" panose="02020603050405020304" pitchFamily="18" charset="0"/>
                <a:cs typeface="Calibri"/>
              </a:rPr>
              <a:t>(uniformly  across all TSSVs/beneficiaries) to stay within th</a:t>
            </a:r>
            <a:r>
              <a:rPr lang="en-GB" sz="2000" dirty="0">
                <a:ea typeface="Times New Roman" panose="02020603050405020304" pitchFamily="18" charset="0"/>
                <a:cs typeface="Calibri"/>
              </a:rPr>
              <a:t>e </a:t>
            </a:r>
            <a:r>
              <a:rPr lang="en-US" sz="2000" dirty="0">
                <a:ea typeface="Times New Roman" panose="02020603050405020304" pitchFamily="18" charset="0"/>
                <a:cs typeface="Calibri"/>
              </a:rPr>
              <a:t>budget ceiling (5864 k€ in CC)</a:t>
            </a:r>
            <a:endParaRPr lang="en-GB" sz="2000" dirty="0">
              <a:effectLst/>
              <a:ea typeface="Times New Roman" panose="02020603050405020304" pitchFamily="18" charset="0"/>
              <a:cs typeface="Calibri"/>
            </a:endParaRPr>
          </a:p>
          <a:p>
            <a:pPr marL="556895" lvl="1" indent="-213995"/>
            <a:r>
              <a:rPr lang="en-GB" sz="2000" dirty="0">
                <a:effectLst/>
                <a:ea typeface="Calibri"/>
                <a:cs typeface="Calibri"/>
              </a:rPr>
              <a:t>Mismatch between deliverables and </a:t>
            </a:r>
            <a:r>
              <a:rPr lang="en-GB" sz="2000" dirty="0">
                <a:ea typeface="Calibri"/>
                <a:cs typeface="Calibri"/>
              </a:rPr>
              <a:t>allocated PPY: </a:t>
            </a:r>
            <a:r>
              <a:rPr lang="en-GB" sz="2000" b="1" dirty="0">
                <a:solidFill>
                  <a:srgbClr val="FF0000"/>
                </a:solidFill>
                <a:effectLst/>
                <a:ea typeface="Calibri"/>
                <a:cs typeface="Calibri"/>
              </a:rPr>
              <a:t>3.6 PPY TSVV A-J and 2.1 PPY TSVV K </a:t>
            </a:r>
            <a:r>
              <a:rPr lang="en-GB" sz="2000" b="1" dirty="0">
                <a:solidFill>
                  <a:srgbClr val="FF0000"/>
                </a:solidFill>
                <a:ea typeface="Calibri"/>
                <a:cs typeface="Calibri"/>
              </a:rPr>
              <a:t>in 2027</a:t>
            </a:r>
            <a:endParaRPr lang="en-GB" sz="2000" b="1" dirty="0">
              <a:solidFill>
                <a:srgbClr val="FF0000"/>
              </a:solidFill>
              <a:effectLst/>
              <a:ea typeface="Calibri"/>
              <a:cs typeface="Calibri"/>
            </a:endParaRPr>
          </a:p>
          <a:p>
            <a:r>
              <a:rPr lang="en-GB" sz="2000" dirty="0">
                <a:ea typeface="Calibri"/>
                <a:cs typeface="Calibri"/>
              </a:rPr>
              <a:t>Mission budget: 97 k€/year (direct cost) not sufficient to hold at least one in-person meeting per TSVV/Y + E-TASC general meeting</a:t>
            </a:r>
            <a:r>
              <a:rPr lang="en-GB" sz="2000" dirty="0">
                <a:cs typeface="Arial"/>
              </a:rPr>
              <a:t> and </a:t>
            </a:r>
            <a:r>
              <a:rPr lang="en-GB" sz="2000" dirty="0">
                <a:solidFill>
                  <a:srgbClr val="FF0000"/>
                </a:solidFill>
                <a:cs typeface="Arial"/>
              </a:rPr>
              <a:t>does not include PL/PSO missions (Project Board, E-TASC, HPC Board, FSD ...)</a:t>
            </a:r>
            <a:endParaRPr lang="en-GB" sz="2000" dirty="0">
              <a:solidFill>
                <a:srgbClr val="FF0000"/>
              </a:solidFill>
              <a:ea typeface="Calibri"/>
              <a:cs typeface="Arial"/>
            </a:endParaRPr>
          </a:p>
          <a:p>
            <a:pPr marL="556895" lvl="1" indent="-213995"/>
            <a:r>
              <a:rPr lang="en-GB" sz="2000" dirty="0">
                <a:cs typeface="Arial"/>
              </a:rPr>
              <a:t>Request: 130 k€ for 105 participants with one week mission per year </a:t>
            </a:r>
            <a:endParaRPr lang="en-US" sz="2000" dirty="0">
              <a:ea typeface="Calibri"/>
              <a:cs typeface="Arial"/>
            </a:endParaRPr>
          </a:p>
        </p:txBody>
      </p:sp>
      <p:sp>
        <p:nvSpPr>
          <p:cNvPr id="4" name="Espace réservé du pied de page 3">
            <a:extLst>
              <a:ext uri="{FF2B5EF4-FFF2-40B4-BE49-F238E27FC236}">
                <a16:creationId xmlns:a16="http://schemas.microsoft.com/office/drawing/2014/main" id="{CBBBE1EB-1002-4FD7-AAD3-CB51A1D45ED4}"/>
              </a:ext>
            </a:extLst>
          </p:cNvPr>
          <p:cNvSpPr>
            <a:spLocks noGrp="1"/>
          </p:cNvSpPr>
          <p:nvPr>
            <p:ph type="ftr" sz="quarter" idx="11"/>
          </p:nvPr>
        </p:nvSpPr>
        <p:spPr>
          <a:xfrm>
            <a:off x="825624" y="6555770"/>
            <a:ext cx="5106546" cy="329614"/>
          </a:xfrm>
        </p:spPr>
        <p:txBody>
          <a:bodyPr/>
          <a:lstStyle/>
          <a:p>
            <a:r>
              <a:rPr lang="en-GB">
                <a:solidFill>
                  <a:prstClr val="white"/>
                </a:solidFill>
              </a:rPr>
              <a:t>Xavier LITAUDON | FSD Meeting | WPTM | 15 June 2026</a:t>
            </a:r>
            <a:endParaRPr lang="en-GB" dirty="0">
              <a:solidFill>
                <a:prstClr val="white"/>
              </a:solidFill>
            </a:endParaRPr>
          </a:p>
        </p:txBody>
      </p:sp>
      <p:sp>
        <p:nvSpPr>
          <p:cNvPr id="5" name="Espace réservé du numéro de diapositive 4">
            <a:extLst>
              <a:ext uri="{FF2B5EF4-FFF2-40B4-BE49-F238E27FC236}">
                <a16:creationId xmlns:a16="http://schemas.microsoft.com/office/drawing/2014/main" id="{30965F68-D741-4AAC-880D-A82864E181D8}"/>
              </a:ext>
            </a:extLst>
          </p:cNvPr>
          <p:cNvSpPr>
            <a:spLocks noGrp="1"/>
          </p:cNvSpPr>
          <p:nvPr>
            <p:ph type="sldNum" sz="quarter" idx="12"/>
          </p:nvPr>
        </p:nvSpPr>
        <p:spPr/>
        <p:txBody>
          <a:bodyPr/>
          <a:lstStyle/>
          <a:p>
            <a:fld id="{6A6D9FA1-99C7-4910-8E32-B85D378B0060}" type="slidenum">
              <a:rPr lang="en-GB" smtClean="0">
                <a:solidFill>
                  <a:prstClr val="white"/>
                </a:solidFill>
              </a:rPr>
              <a:pPr/>
              <a:t>3</a:t>
            </a:fld>
            <a:endParaRPr lang="en-GB" dirty="0">
              <a:solidFill>
                <a:prstClr val="white"/>
              </a:solidFill>
            </a:endParaRPr>
          </a:p>
        </p:txBody>
      </p:sp>
    </p:spTree>
    <p:extLst>
      <p:ext uri="{BB962C8B-B14F-4D97-AF65-F5344CB8AC3E}">
        <p14:creationId xmlns:p14="http://schemas.microsoft.com/office/powerpoint/2010/main" val="38302878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2EEBC5-B33C-4A88-BD96-40D01731E1F9}"/>
              </a:ext>
            </a:extLst>
          </p:cNvPr>
          <p:cNvSpPr>
            <a:spLocks noGrp="1"/>
          </p:cNvSpPr>
          <p:nvPr>
            <p:ph type="title"/>
          </p:nvPr>
        </p:nvSpPr>
        <p:spPr>
          <a:xfrm>
            <a:off x="983431" y="192515"/>
            <a:ext cx="10506203" cy="457200"/>
          </a:xfrm>
        </p:spPr>
        <p:txBody>
          <a:bodyPr/>
          <a:lstStyle/>
          <a:p>
            <a:r>
              <a:rPr lang="en-US" dirty="0"/>
              <a:t>Topic 4. Disruption, RE and impact on the W wall at high current </a:t>
            </a:r>
          </a:p>
        </p:txBody>
      </p:sp>
      <p:sp>
        <p:nvSpPr>
          <p:cNvPr id="3" name="Espace réservé du contenu 2">
            <a:extLst>
              <a:ext uri="{FF2B5EF4-FFF2-40B4-BE49-F238E27FC236}">
                <a16:creationId xmlns:a16="http://schemas.microsoft.com/office/drawing/2014/main" id="{E958A430-910A-4B51-9A0A-938D589D2129}"/>
              </a:ext>
            </a:extLst>
          </p:cNvPr>
          <p:cNvSpPr>
            <a:spLocks noGrp="1"/>
          </p:cNvSpPr>
          <p:nvPr>
            <p:ph idx="1"/>
          </p:nvPr>
        </p:nvSpPr>
        <p:spPr>
          <a:xfrm>
            <a:off x="360040" y="987766"/>
            <a:ext cx="11310288" cy="5785364"/>
          </a:xfrm>
        </p:spPr>
        <p:txBody>
          <a:bodyPr>
            <a:normAutofit/>
          </a:bodyPr>
          <a:lstStyle/>
          <a:p>
            <a:pPr marL="442912" indent="-285750" algn="just">
              <a:spcAft>
                <a:spcPts val="800"/>
              </a:spcAft>
              <a:buFont typeface="Courier New" panose="02070309020205020404" pitchFamily="49" charset="0"/>
              <a:buChar char="o"/>
            </a:pPr>
            <a:r>
              <a:rPr lang="en-US" sz="1800" dirty="0">
                <a:effectLst/>
                <a:latin typeface="Calibri" panose="020F0502020204030204" pitchFamily="34" charset="0"/>
                <a:ea typeface="Calibri" panose="020F0502020204030204" pitchFamily="34" charset="0"/>
                <a:cs typeface="Calibri" panose="020F0502020204030204" pitchFamily="34" charset="0"/>
              </a:rPr>
              <a:t>JOREK-DREAM coupling and in the parallelization of DREAM </a:t>
            </a:r>
            <a:r>
              <a:rPr lang="en-US" sz="1800" dirty="0">
                <a:latin typeface="Calibri" panose="020F0502020204030204" pitchFamily="34" charset="0"/>
                <a:ea typeface="Calibri" panose="020F0502020204030204" pitchFamily="34" charset="0"/>
                <a:cs typeface="Calibri" panose="020F0502020204030204" pitchFamily="34" charset="0"/>
              </a:rPr>
              <a:t>code for efficient RE calculation at high current </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spcAft>
                <a:spcPts val="800"/>
              </a:spcAft>
              <a:buFont typeface="Courier New" panose="02070309020205020404" pitchFamily="49" charset="0"/>
              <a:buChar char="o"/>
            </a:pPr>
            <a:r>
              <a:rPr lang="en-US" b="1" dirty="0">
                <a:effectLst/>
                <a:latin typeface="Calibri" panose="020F0502020204030204" pitchFamily="34" charset="0"/>
                <a:ea typeface="Calibri" panose="020F0502020204030204" pitchFamily="34" charset="0"/>
                <a:cs typeface="Calibri" panose="020F0502020204030204" pitchFamily="34" charset="0"/>
              </a:rPr>
              <a:t>Delay in addressing the highest risk for ITER high-current operation</a:t>
            </a:r>
            <a:r>
              <a:rPr lang="en-GB" b="1" dirty="0">
                <a:latin typeface="Calibri" panose="020F0502020204030204" pitchFamily="34" charset="0"/>
                <a:ea typeface="Calibri" panose="020F0502020204030204" pitchFamily="34" charset="0"/>
                <a:cs typeface="Calibri" panose="020F0502020204030204" pitchFamily="34" charset="0"/>
              </a:rPr>
              <a:t>: </a:t>
            </a:r>
            <a:r>
              <a:rPr lang="en-GB" b="1" dirty="0">
                <a:effectLst/>
                <a:latin typeface="Calibri" panose="020F0502020204030204" pitchFamily="34" charset="0"/>
                <a:ea typeface="Calibri" panose="020F0502020204030204" pitchFamily="34" charset="0"/>
                <a:cs typeface="Calibri" panose="020F0502020204030204" pitchFamily="34" charset="0"/>
              </a:rPr>
              <a:t>simulation of the dependency of RE current on the pre-disruption plasma current</a:t>
            </a:r>
            <a:r>
              <a:rPr lang="en-GB" b="1" dirty="0">
                <a:latin typeface="Calibri" panose="020F0502020204030204" pitchFamily="34" charset="0"/>
                <a:ea typeface="Calibri" panose="020F0502020204030204" pitchFamily="34" charset="0"/>
                <a:cs typeface="Calibri" panose="020F0502020204030204" pitchFamily="34" charset="0"/>
              </a:rPr>
              <a:t>. I</a:t>
            </a:r>
            <a:r>
              <a:rPr lang="en-GB" b="1" dirty="0">
                <a:effectLst/>
                <a:latin typeface="Calibri" panose="020F0502020204030204" pitchFamily="34" charset="0"/>
                <a:ea typeface="Calibri" panose="020F0502020204030204" pitchFamily="34" charset="0"/>
                <a:cs typeface="Calibri" panose="020F0502020204030204" pitchFamily="34" charset="0"/>
              </a:rPr>
              <a:t>mportance of seed generation and losses vs avalanche multiplication effect (high current simulation)  </a:t>
            </a:r>
            <a:endParaRPr lang="fr-FR" b="1"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compliance with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EUROfusion</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standard software (CARIDDI and FIREWALL) that will impact code dissemination and users involvement</a:t>
            </a:r>
          </a:p>
          <a:p>
            <a:pPr marL="442912" indent="-285750">
              <a:lnSpc>
                <a:spcPct val="105000"/>
              </a:lnSpc>
              <a:spcAft>
                <a:spcPts val="800"/>
              </a:spcAft>
              <a:buFont typeface="Courier New" panose="02070309020205020404" pitchFamily="49" charset="0"/>
              <a:buChar char="o"/>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 induced damages on W PFC wall: development of thermo-mechanical model with W (</a:t>
            </a:r>
            <a:r>
              <a:rPr lang="en-GB" sz="1800" dirty="0">
                <a:effectLst/>
                <a:latin typeface="Calibri" panose="020F0502020204030204" pitchFamily="34" charset="0"/>
                <a:ea typeface="Calibri" panose="020F0502020204030204" pitchFamily="34" charset="0"/>
                <a:cs typeface="Times New Roman" panose="02020603050405020304" pitchFamily="18" charset="0"/>
              </a:rPr>
              <a:t>Geant4-MEMENTO-LSDYNA): vaporisation, melting , release of debris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42912" indent="-285750">
              <a:lnSpc>
                <a:spcPct val="105000"/>
              </a:lnSpc>
              <a:spcAft>
                <a:spcPts val="8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WPs Impacted: TE, PWIE</a:t>
            </a:r>
            <a:r>
              <a:rPr lang="en-GB" sz="1800" dirty="0">
                <a:latin typeface="Calibri" panose="020F0502020204030204" pitchFamily="34" charset="0"/>
                <a:ea typeface="Calibri" panose="020F0502020204030204" pitchFamily="34" charset="0"/>
                <a:cs typeface="Calibri" panose="020F0502020204030204" pitchFamily="34" charset="0"/>
              </a:rPr>
              <a:t> (delay in the validation) </a:t>
            </a:r>
            <a:endParaRPr lang="fr-FR" sz="1800" dirty="0">
              <a:effectLst/>
              <a:latin typeface="Calibri" panose="020F0502020204030204" pitchFamily="34" charset="0"/>
              <a:ea typeface="Calibri" panose="020F0502020204030204" pitchFamily="34" charset="0"/>
            </a:endParaRPr>
          </a:p>
          <a:p>
            <a:pPr marL="442912" indent="-285750">
              <a:lnSpc>
                <a:spcPct val="105000"/>
              </a:lnSpc>
              <a:spcAft>
                <a:spcPts val="8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ITER-</a:t>
            </a:r>
            <a:r>
              <a:rPr lang="en-GB" sz="1800" dirty="0" err="1">
                <a:effectLst/>
                <a:latin typeface="Calibri" panose="020F0502020204030204" pitchFamily="34" charset="0"/>
                <a:ea typeface="Calibri" panose="020F0502020204030204" pitchFamily="34" charset="0"/>
                <a:cs typeface="Calibri" panose="020F0502020204030204" pitchFamily="34" charset="0"/>
              </a:rPr>
              <a:t>EUROfusion</a:t>
            </a:r>
            <a:r>
              <a:rPr lang="en-GB" sz="1800" dirty="0">
                <a:effectLst/>
                <a:latin typeface="Calibri" panose="020F0502020204030204" pitchFamily="34" charset="0"/>
                <a:ea typeface="Calibri" panose="020F0502020204030204" pitchFamily="34" charset="0"/>
                <a:cs typeface="Calibri" panose="020F0502020204030204" pitchFamily="34" charset="0"/>
              </a:rPr>
              <a:t> collaboration impacted : </a:t>
            </a:r>
          </a:p>
          <a:p>
            <a:pPr marL="742950" lvl="1" indent="-285750">
              <a:lnSpc>
                <a:spcPct val="105000"/>
              </a:lnSpc>
              <a:spcAft>
                <a:spcPts val="800"/>
              </a:spcAft>
              <a:buFont typeface="Courier New" panose="02070309020205020404" pitchFamily="49" charset="0"/>
              <a:buChar char="o"/>
            </a:pPr>
            <a:r>
              <a:rPr lang="en-GB" b="1" dirty="0">
                <a:effectLst/>
                <a:latin typeface="Calibri" panose="020F0502020204030204" pitchFamily="34" charset="0"/>
                <a:ea typeface="Calibri" panose="020F0502020204030204" pitchFamily="34" charset="0"/>
                <a:cs typeface="Calibri" panose="020F0502020204030204" pitchFamily="34" charset="0"/>
              </a:rPr>
              <a:t>“Physics Basis for ITER scenarios” : Disruptions </a:t>
            </a:r>
          </a:p>
          <a:p>
            <a:pPr marL="742950" lvl="1" indent="-285750">
              <a:lnSpc>
                <a:spcPct val="105000"/>
              </a:lnSpc>
              <a:spcAft>
                <a:spcPts val="800"/>
              </a:spcAft>
              <a:buFont typeface="Courier New" panose="02070309020205020404" pitchFamily="49" charset="0"/>
              <a:buChar char="o"/>
            </a:pPr>
            <a:r>
              <a:rPr lang="en-GB" b="1" dirty="0">
                <a:effectLst/>
                <a:latin typeface="Calibri" panose="020F0502020204030204" pitchFamily="34" charset="0"/>
                <a:ea typeface="Calibri" panose="020F0502020204030204" pitchFamily="34" charset="0"/>
                <a:cs typeface="Calibri" panose="020F0502020204030204" pitchFamily="34" charset="0"/>
              </a:rPr>
              <a:t>disruption mitigation :  strategy for benign termination of RE plasmas </a:t>
            </a:r>
          </a:p>
          <a:p>
            <a:pPr marL="742950" lvl="1" indent="-285750">
              <a:lnSpc>
                <a:spcPct val="105000"/>
              </a:lnSpc>
              <a:spcAft>
                <a:spcPts val="800"/>
              </a:spcAft>
              <a:buFont typeface="Courier New" panose="02070309020205020404" pitchFamily="49" charset="0"/>
              <a:buChar char="o"/>
            </a:pPr>
            <a:r>
              <a:rPr lang="en-US" b="1" dirty="0">
                <a:effectLst/>
                <a:latin typeface="Calibri" panose="020F0502020204030204" pitchFamily="34" charset="0"/>
                <a:ea typeface="Calibri" panose="020F0502020204030204" pitchFamily="34" charset="0"/>
              </a:rPr>
              <a:t>Runaway electron avalanche (RAE) </a:t>
            </a:r>
            <a:r>
              <a:rPr lang="en-US" b="1" dirty="0" err="1">
                <a:effectLst/>
                <a:latin typeface="Calibri" panose="020F0502020204030204" pitchFamily="34" charset="0"/>
                <a:ea typeface="Calibri" panose="020F0502020204030204" pitchFamily="34" charset="0"/>
              </a:rPr>
              <a:t>behaviour</a:t>
            </a:r>
            <a:r>
              <a:rPr lang="en-US" b="1" dirty="0">
                <a:effectLst/>
                <a:latin typeface="Calibri" panose="020F0502020204030204" pitchFamily="34" charset="0"/>
                <a:ea typeface="Calibri" panose="020F0502020204030204" pitchFamily="34" charset="0"/>
              </a:rPr>
              <a:t> and predictive model validation</a:t>
            </a:r>
            <a:r>
              <a:rPr lang="en-US" sz="1900" b="1" dirty="0">
                <a:effectLst/>
                <a:latin typeface="Calibri" panose="020F0502020204030204" pitchFamily="34" charset="0"/>
                <a:ea typeface="Calibri" panose="020F0502020204030204" pitchFamily="34" charset="0"/>
              </a:rPr>
              <a:t> </a:t>
            </a:r>
            <a:endParaRPr lang="fr-FR" sz="1900" b="1" dirty="0">
              <a:effectLst/>
              <a:latin typeface="Calibri" panose="020F0502020204030204" pitchFamily="34" charset="0"/>
              <a:ea typeface="Calibri" panose="020F0502020204030204" pitchFamily="34" charset="0"/>
            </a:endParaRPr>
          </a:p>
        </p:txBody>
      </p:sp>
      <p:sp>
        <p:nvSpPr>
          <p:cNvPr id="4" name="Espace réservé du pied de page 3">
            <a:extLst>
              <a:ext uri="{FF2B5EF4-FFF2-40B4-BE49-F238E27FC236}">
                <a16:creationId xmlns:a16="http://schemas.microsoft.com/office/drawing/2014/main" id="{7DBD9E5E-39D4-4C0E-9DA2-E4E5C60CBE29}"/>
              </a:ext>
            </a:extLst>
          </p:cNvPr>
          <p:cNvSpPr>
            <a:spLocks noGrp="1"/>
          </p:cNvSpPr>
          <p:nvPr>
            <p:ph type="ftr" sz="quarter" idx="11"/>
          </p:nvPr>
        </p:nvSpPr>
        <p:spPr>
          <a:xfrm>
            <a:off x="825624" y="6555770"/>
            <a:ext cx="5965320" cy="302230"/>
          </a:xfrm>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BE4D013E-FA5C-4509-9E82-1D214437710C}"/>
              </a:ext>
            </a:extLst>
          </p:cNvPr>
          <p:cNvSpPr>
            <a:spLocks noGrp="1"/>
          </p:cNvSpPr>
          <p:nvPr>
            <p:ph type="sldNum" sz="quarter" idx="12"/>
          </p:nvPr>
        </p:nvSpPr>
        <p:spPr/>
        <p:txBody>
          <a:bodyPr/>
          <a:lstStyle/>
          <a:p>
            <a:fld id="{6A6D9FA1-99C7-4910-8E32-B85D378B0060}" type="slidenum">
              <a:rPr lang="en-GB" smtClean="0">
                <a:solidFill>
                  <a:prstClr val="white"/>
                </a:solidFill>
              </a:rPr>
              <a:pPr/>
              <a:t>30</a:t>
            </a:fld>
            <a:endParaRPr lang="en-GB">
              <a:solidFill>
                <a:prstClr val="white"/>
              </a:solidFill>
            </a:endParaRPr>
          </a:p>
        </p:txBody>
      </p:sp>
      <p:pic>
        <p:nvPicPr>
          <p:cNvPr id="7" name="Image 6">
            <a:extLst>
              <a:ext uri="{FF2B5EF4-FFF2-40B4-BE49-F238E27FC236}">
                <a16:creationId xmlns:a16="http://schemas.microsoft.com/office/drawing/2014/main" id="{7204D935-EA38-4A75-980D-5D9DFEF2A3C5}"/>
              </a:ext>
            </a:extLst>
          </p:cNvPr>
          <p:cNvPicPr>
            <a:picLocks noChangeAspect="1"/>
          </p:cNvPicPr>
          <p:nvPr/>
        </p:nvPicPr>
        <p:blipFill>
          <a:blip r:embed="rId2"/>
          <a:stretch>
            <a:fillRect/>
          </a:stretch>
        </p:blipFill>
        <p:spPr>
          <a:xfrm>
            <a:off x="9500991" y="3684717"/>
            <a:ext cx="2330969" cy="2639131"/>
          </a:xfrm>
          <a:prstGeom prst="rect">
            <a:avLst/>
          </a:prstGeom>
        </p:spPr>
      </p:pic>
      <p:sp>
        <p:nvSpPr>
          <p:cNvPr id="8" name="ZoneTexte 7">
            <a:extLst>
              <a:ext uri="{FF2B5EF4-FFF2-40B4-BE49-F238E27FC236}">
                <a16:creationId xmlns:a16="http://schemas.microsoft.com/office/drawing/2014/main" id="{316F9035-0BC7-4474-B25C-AC6985906371}"/>
              </a:ext>
            </a:extLst>
          </p:cNvPr>
          <p:cNvSpPr txBox="1"/>
          <p:nvPr/>
        </p:nvSpPr>
        <p:spPr>
          <a:xfrm>
            <a:off x="10435208" y="405444"/>
            <a:ext cx="4214813" cy="400110"/>
          </a:xfrm>
          <a:prstGeom prst="rect">
            <a:avLst/>
          </a:prstGeom>
          <a:noFill/>
        </p:spPr>
        <p:txBody>
          <a:bodyPr wrap="square" rtlCol="0">
            <a:spAutoFit/>
          </a:bodyPr>
          <a:lstStyle/>
          <a:p>
            <a:pPr algn="l"/>
            <a:r>
              <a:rPr lang="en-US" sz="2000" b="1">
                <a:solidFill>
                  <a:srgbClr val="FF0000"/>
                </a:solidFill>
              </a:rPr>
              <a:t>TSVVs: D, F</a:t>
            </a:r>
          </a:p>
        </p:txBody>
      </p:sp>
      <p:sp>
        <p:nvSpPr>
          <p:cNvPr id="9" name="Titre 1">
            <a:extLst>
              <a:ext uri="{FF2B5EF4-FFF2-40B4-BE49-F238E27FC236}">
                <a16:creationId xmlns:a16="http://schemas.microsoft.com/office/drawing/2014/main" id="{668FE093-D4CC-4CDC-95B1-ADC4FE0D69C4}"/>
              </a:ext>
            </a:extLst>
          </p:cNvPr>
          <p:cNvSpPr txBox="1">
            <a:spLocks/>
          </p:cNvSpPr>
          <p:nvPr/>
        </p:nvSpPr>
        <p:spPr>
          <a:xfrm>
            <a:off x="1180596" y="602794"/>
            <a:ext cx="11220695" cy="457200"/>
          </a:xfrm>
          <a:prstGeom prst="rect">
            <a:avLst/>
          </a:prstGeom>
        </p:spPr>
        <p:txBody>
          <a:bodyPr vert="horz" lIns="91440" tIns="45720" rIns="91440" bIns="45720" rtlCol="0" anchor="ctr">
            <a:noAutofit/>
          </a:bodyPr>
          <a:lstStyle>
            <a:lvl1pPr algn="l" defTabSz="685800" rtl="0" eaLnBrk="1" latinLnBrk="0" hangingPunct="1">
              <a:lnSpc>
                <a:spcPts val="2400"/>
              </a:lnSpc>
              <a:spcBef>
                <a:spcPct val="0"/>
              </a:spcBef>
              <a:buNone/>
              <a:defRPr sz="2800" b="1" kern="1200">
                <a:solidFill>
                  <a:schemeClr val="tx2"/>
                </a:solidFill>
                <a:latin typeface="+mn-lt"/>
                <a:ea typeface="+mj-ea"/>
                <a:cs typeface="Arial" panose="020B0604020202020204" pitchFamily="34" charset="0"/>
              </a:defRPr>
            </a:lvl1pPr>
          </a:lstStyle>
          <a:p>
            <a:r>
              <a:rPr lang="en-US" sz="1800" dirty="0">
                <a:solidFill>
                  <a:srgbClr val="FF0000"/>
                </a:solidFill>
                <a:cs typeface="Arial"/>
              </a:rPr>
              <a:t>Deliverables to be reduced in scope or dropped: on going analysis</a:t>
            </a:r>
          </a:p>
        </p:txBody>
      </p:sp>
    </p:spTree>
    <p:extLst>
      <p:ext uri="{BB962C8B-B14F-4D97-AF65-F5344CB8AC3E}">
        <p14:creationId xmlns:p14="http://schemas.microsoft.com/office/powerpoint/2010/main" val="25509024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2CFA3-0381-422F-9A85-99C007D74E18}"/>
              </a:ext>
            </a:extLst>
          </p:cNvPr>
          <p:cNvSpPr>
            <a:spLocks noGrp="1"/>
          </p:cNvSpPr>
          <p:nvPr>
            <p:ph type="title"/>
          </p:nvPr>
        </p:nvSpPr>
        <p:spPr>
          <a:xfrm>
            <a:off x="983432" y="192515"/>
            <a:ext cx="10848528" cy="457200"/>
          </a:xfrm>
        </p:spPr>
        <p:txBody>
          <a:bodyPr/>
          <a:lstStyle/>
          <a:p>
            <a:r>
              <a:rPr lang="en-US" dirty="0"/>
              <a:t>Topic 5. Simulation of high beta plasmas and fast particle effect on confinement/stability </a:t>
            </a:r>
          </a:p>
        </p:txBody>
      </p:sp>
      <p:sp>
        <p:nvSpPr>
          <p:cNvPr id="3" name="Espace réservé du contenu 2">
            <a:extLst>
              <a:ext uri="{FF2B5EF4-FFF2-40B4-BE49-F238E27FC236}">
                <a16:creationId xmlns:a16="http://schemas.microsoft.com/office/drawing/2014/main" id="{95791A01-FE5E-412C-A470-7FAEE48AEBBF}"/>
              </a:ext>
            </a:extLst>
          </p:cNvPr>
          <p:cNvSpPr>
            <a:spLocks noGrp="1"/>
          </p:cNvSpPr>
          <p:nvPr>
            <p:ph idx="1"/>
          </p:nvPr>
        </p:nvSpPr>
        <p:spPr>
          <a:xfrm>
            <a:off x="181879" y="1165996"/>
            <a:ext cx="11828242" cy="4768079"/>
          </a:xfrm>
        </p:spPr>
        <p:txBody>
          <a:bodyPr>
            <a:normAutofit/>
          </a:bodyPr>
          <a:lstStyle/>
          <a:p>
            <a:pPr marL="442912" indent="-285750" algn="just">
              <a:spcBef>
                <a:spcPts val="60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global gyrokinetic simulations (ORB5/EUTERPE, GENE, GYSELA) of energetic-particle physics in </a:t>
            </a:r>
            <a:r>
              <a:rPr lang="en-GB" sz="1800" dirty="0" err="1">
                <a:effectLst/>
                <a:latin typeface="Calibri" panose="020F0502020204030204" pitchFamily="34" charset="0"/>
                <a:ea typeface="Calibri" panose="020F0502020204030204" pitchFamily="34" charset="0"/>
                <a:cs typeface="Calibri" panose="020F0502020204030204" pitchFamily="34" charset="0"/>
              </a:rPr>
              <a:t>EUROfusion</a:t>
            </a:r>
            <a:r>
              <a:rPr lang="en-GB" sz="1800" dirty="0">
                <a:effectLst/>
                <a:latin typeface="Calibri" panose="020F0502020204030204" pitchFamily="34" charset="0"/>
                <a:ea typeface="Calibri" panose="020F0502020204030204" pitchFamily="34" charset="0"/>
                <a:cs typeface="Calibri" panose="020F0502020204030204" pitchFamily="34" charset="0"/>
              </a:rPr>
              <a:t> experiments, JT60-SA, ITER, stellarator. </a:t>
            </a:r>
          </a:p>
          <a:p>
            <a:pPr marL="442912" indent="-285750" algn="just">
              <a:spcBef>
                <a:spcPts val="60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High beta regimes in stellarator plasmas assessing the KBM instability. At risk </a:t>
            </a:r>
          </a:p>
          <a:p>
            <a:pPr marL="442912" indent="-285750" algn="just">
              <a:spcBef>
                <a:spcPts val="600"/>
              </a:spcBef>
              <a:spcAft>
                <a:spcPts val="600"/>
              </a:spcAft>
              <a:buFont typeface="Courier New" panose="02070309020205020404" pitchFamily="49" charset="0"/>
              <a:buChar char="o"/>
            </a:pPr>
            <a:r>
              <a:rPr lang="en-GB" sz="1800" dirty="0">
                <a:latin typeface="Calibri" panose="020F0502020204030204" pitchFamily="34" charset="0"/>
                <a:ea typeface="Calibri" panose="020F0502020204030204" pitchFamily="34" charset="0"/>
                <a:cs typeface="Calibri" panose="020F0502020204030204" pitchFamily="34" charset="0"/>
              </a:rPr>
              <a:t>integration s</a:t>
            </a:r>
            <a:r>
              <a:rPr lang="en-GB" sz="1800" dirty="0">
                <a:effectLst/>
                <a:latin typeface="Calibri" panose="020F0502020204030204" pitchFamily="34" charset="0"/>
                <a:ea typeface="Calibri" panose="020F0502020204030204" pitchFamily="34" charset="0"/>
                <a:cs typeface="Calibri" panose="020F0502020204030204" pitchFamily="34" charset="0"/>
              </a:rPr>
              <a:t>imulation with realistic burning plasma sources to address the importance of memory effects and nonlinearities when fast particles, profiles and turbulence evolve</a:t>
            </a:r>
          </a:p>
          <a:p>
            <a:pPr marL="442912" indent="-285750">
              <a:lnSpc>
                <a:spcPct val="105000"/>
              </a:lnSpc>
              <a:spcBef>
                <a:spcPts val="60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WPs Impacted: TE, SA, STEL</a:t>
            </a:r>
            <a:endParaRPr lang="fr-FR" sz="1800"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ITER-</a:t>
            </a:r>
            <a:r>
              <a:rPr lang="en-GB" sz="1800" dirty="0" err="1">
                <a:effectLst/>
                <a:latin typeface="Calibri" panose="020F0502020204030204" pitchFamily="34" charset="0"/>
                <a:ea typeface="Calibri" panose="020F0502020204030204" pitchFamily="34" charset="0"/>
                <a:cs typeface="Calibri" panose="020F0502020204030204" pitchFamily="34" charset="0"/>
              </a:rPr>
              <a:t>EUROfusion</a:t>
            </a:r>
            <a:r>
              <a:rPr lang="en-GB" sz="1800" dirty="0">
                <a:effectLst/>
                <a:latin typeface="Calibri" panose="020F0502020204030204" pitchFamily="34" charset="0"/>
                <a:ea typeface="Calibri" panose="020F0502020204030204" pitchFamily="34" charset="0"/>
                <a:cs typeface="Calibri" panose="020F0502020204030204" pitchFamily="34" charset="0"/>
              </a:rPr>
              <a:t> collaboration impacted: </a:t>
            </a:r>
          </a:p>
          <a:p>
            <a:pPr marL="742950" lvl="1" indent="-285750">
              <a:lnSpc>
                <a:spcPct val="105000"/>
              </a:lnSpc>
              <a:spcBef>
                <a:spcPts val="600"/>
              </a:spcBef>
              <a:spcAft>
                <a:spcPts val="600"/>
              </a:spcAft>
              <a:buFont typeface="Courier New" panose="02070309020205020404" pitchFamily="49" charset="0"/>
              <a:buChar char="o"/>
            </a:pPr>
            <a:r>
              <a:rPr lang="en-GB" b="1" dirty="0">
                <a:effectLst/>
                <a:latin typeface="Calibri" panose="020F0502020204030204" pitchFamily="34" charset="0"/>
                <a:ea typeface="Calibri" panose="020F0502020204030204" pitchFamily="34" charset="0"/>
                <a:cs typeface="Calibri" panose="020F0502020204030204" pitchFamily="34" charset="0"/>
              </a:rPr>
              <a:t>“HFPS improvements” : development of models for burning plasmas and models validated at high beta (electromagnetic effects) </a:t>
            </a:r>
            <a:endParaRPr lang="fr-FR" b="1" dirty="0">
              <a:effectLst/>
              <a:latin typeface="Calibri" panose="020F0502020204030204" pitchFamily="34" charset="0"/>
              <a:ea typeface="Calibri" panose="020F0502020204030204" pitchFamily="34" charset="0"/>
            </a:endParaRPr>
          </a:p>
        </p:txBody>
      </p:sp>
      <p:sp>
        <p:nvSpPr>
          <p:cNvPr id="4" name="Espace réservé du pied de page 3">
            <a:extLst>
              <a:ext uri="{FF2B5EF4-FFF2-40B4-BE49-F238E27FC236}">
                <a16:creationId xmlns:a16="http://schemas.microsoft.com/office/drawing/2014/main" id="{B55DADBA-E20F-4808-BCE6-72DB8A01B34D}"/>
              </a:ext>
            </a:extLst>
          </p:cNvPr>
          <p:cNvSpPr>
            <a:spLocks noGrp="1"/>
          </p:cNvSpPr>
          <p:nvPr>
            <p:ph type="ftr" sz="quarter" idx="11"/>
          </p:nvPr>
        </p:nvSpPr>
        <p:spPr>
          <a:xfrm>
            <a:off x="825624" y="6555770"/>
            <a:ext cx="5270376" cy="302230"/>
          </a:xfrm>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6D6CADF1-0AE3-40EF-86ED-6892F4456883}"/>
              </a:ext>
            </a:extLst>
          </p:cNvPr>
          <p:cNvSpPr>
            <a:spLocks noGrp="1"/>
          </p:cNvSpPr>
          <p:nvPr>
            <p:ph type="sldNum" sz="quarter" idx="12"/>
          </p:nvPr>
        </p:nvSpPr>
        <p:spPr/>
        <p:txBody>
          <a:bodyPr/>
          <a:lstStyle/>
          <a:p>
            <a:fld id="{6A6D9FA1-99C7-4910-8E32-B85D378B0060}" type="slidenum">
              <a:rPr lang="en-GB" smtClean="0">
                <a:solidFill>
                  <a:prstClr val="white"/>
                </a:solidFill>
              </a:rPr>
              <a:pPr/>
              <a:t>31</a:t>
            </a:fld>
            <a:endParaRPr lang="en-GB">
              <a:solidFill>
                <a:prstClr val="white"/>
              </a:solidFill>
            </a:endParaRPr>
          </a:p>
        </p:txBody>
      </p:sp>
      <p:sp>
        <p:nvSpPr>
          <p:cNvPr id="6" name="ZoneTexte 5">
            <a:extLst>
              <a:ext uri="{FF2B5EF4-FFF2-40B4-BE49-F238E27FC236}">
                <a16:creationId xmlns:a16="http://schemas.microsoft.com/office/drawing/2014/main" id="{E186356E-09FC-4359-AAFB-C8F73056608C}"/>
              </a:ext>
            </a:extLst>
          </p:cNvPr>
          <p:cNvSpPr txBox="1"/>
          <p:nvPr/>
        </p:nvSpPr>
        <p:spPr>
          <a:xfrm>
            <a:off x="9986961" y="553786"/>
            <a:ext cx="2067507" cy="400110"/>
          </a:xfrm>
          <a:prstGeom prst="rect">
            <a:avLst/>
          </a:prstGeom>
          <a:noFill/>
        </p:spPr>
        <p:txBody>
          <a:bodyPr wrap="square" rtlCol="0">
            <a:spAutoFit/>
          </a:bodyPr>
          <a:lstStyle/>
          <a:p>
            <a:pPr algn="l"/>
            <a:r>
              <a:rPr lang="en-US" sz="2000" b="1">
                <a:solidFill>
                  <a:srgbClr val="FF0000"/>
                </a:solidFill>
              </a:rPr>
              <a:t>TSVVs: G, H, I, J</a:t>
            </a:r>
          </a:p>
        </p:txBody>
      </p:sp>
      <p:sp>
        <p:nvSpPr>
          <p:cNvPr id="7" name="Titre 1">
            <a:extLst>
              <a:ext uri="{FF2B5EF4-FFF2-40B4-BE49-F238E27FC236}">
                <a16:creationId xmlns:a16="http://schemas.microsoft.com/office/drawing/2014/main" id="{3118992B-ACE9-4D6B-AAF0-708803AD48B9}"/>
              </a:ext>
            </a:extLst>
          </p:cNvPr>
          <p:cNvSpPr txBox="1">
            <a:spLocks/>
          </p:cNvSpPr>
          <p:nvPr/>
        </p:nvSpPr>
        <p:spPr>
          <a:xfrm>
            <a:off x="1180596" y="708796"/>
            <a:ext cx="11220695" cy="457200"/>
          </a:xfrm>
          <a:prstGeom prst="rect">
            <a:avLst/>
          </a:prstGeom>
        </p:spPr>
        <p:txBody>
          <a:bodyPr vert="horz" lIns="91440" tIns="45720" rIns="91440" bIns="45720" rtlCol="0" anchor="ctr">
            <a:noAutofit/>
          </a:bodyPr>
          <a:lstStyle>
            <a:lvl1pPr algn="l" defTabSz="685800" rtl="0" eaLnBrk="1" latinLnBrk="0" hangingPunct="1">
              <a:lnSpc>
                <a:spcPts val="2400"/>
              </a:lnSpc>
              <a:spcBef>
                <a:spcPct val="0"/>
              </a:spcBef>
              <a:buNone/>
              <a:defRPr sz="2800" b="1" kern="1200">
                <a:solidFill>
                  <a:schemeClr val="tx2"/>
                </a:solidFill>
                <a:latin typeface="+mn-lt"/>
                <a:ea typeface="+mj-ea"/>
                <a:cs typeface="Arial" panose="020B0604020202020204" pitchFamily="34" charset="0"/>
              </a:defRPr>
            </a:lvl1pPr>
          </a:lstStyle>
          <a:p>
            <a:r>
              <a:rPr lang="en-US" sz="1800" dirty="0">
                <a:solidFill>
                  <a:srgbClr val="FF0000"/>
                </a:solidFill>
                <a:cs typeface="Arial"/>
              </a:rPr>
              <a:t>Deliverables to be reduced in scope or dropped: on going analysis</a:t>
            </a:r>
          </a:p>
        </p:txBody>
      </p:sp>
    </p:spTree>
    <p:extLst>
      <p:ext uri="{BB962C8B-B14F-4D97-AF65-F5344CB8AC3E}">
        <p14:creationId xmlns:p14="http://schemas.microsoft.com/office/powerpoint/2010/main" val="22980093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6AA283-0468-4B2F-8800-C0FC69A836C7}"/>
              </a:ext>
            </a:extLst>
          </p:cNvPr>
          <p:cNvSpPr>
            <a:spLocks noGrp="1"/>
          </p:cNvSpPr>
          <p:nvPr>
            <p:ph type="title"/>
          </p:nvPr>
        </p:nvSpPr>
        <p:spPr>
          <a:xfrm>
            <a:off x="825624" y="221857"/>
            <a:ext cx="11366375" cy="457200"/>
          </a:xfrm>
        </p:spPr>
        <p:txBody>
          <a:bodyPr/>
          <a:lstStyle/>
          <a:p>
            <a:r>
              <a:rPr lang="en-US" dirty="0"/>
              <a:t>Topic 6. Stellarator core turbulence and optimization</a:t>
            </a:r>
          </a:p>
        </p:txBody>
      </p:sp>
      <p:sp>
        <p:nvSpPr>
          <p:cNvPr id="3" name="Espace réservé du contenu 2">
            <a:extLst>
              <a:ext uri="{FF2B5EF4-FFF2-40B4-BE49-F238E27FC236}">
                <a16:creationId xmlns:a16="http://schemas.microsoft.com/office/drawing/2014/main" id="{99BEFAD1-D906-45AA-A9F6-BA794F920488}"/>
              </a:ext>
            </a:extLst>
          </p:cNvPr>
          <p:cNvSpPr>
            <a:spLocks noGrp="1"/>
          </p:cNvSpPr>
          <p:nvPr>
            <p:ph idx="1"/>
          </p:nvPr>
        </p:nvSpPr>
        <p:spPr>
          <a:xfrm>
            <a:off x="371475" y="772276"/>
            <a:ext cx="11682993" cy="5876713"/>
          </a:xfrm>
        </p:spPr>
        <p:txBody>
          <a:bodyPr>
            <a:normAutofit fontScale="62500" lnSpcReduction="20000"/>
          </a:bodyPr>
          <a:lstStyle/>
          <a:p>
            <a:pPr marL="442912" indent="-285750" algn="just">
              <a:spcBef>
                <a:spcPts val="600"/>
              </a:spcBef>
              <a:spcAft>
                <a:spcPts val="600"/>
              </a:spcAft>
              <a:buFont typeface="Courier New" panose="02070309020205020404" pitchFamily="49" charset="0"/>
              <a:buChar char="o"/>
            </a:pPr>
            <a:r>
              <a:rPr lang="en-GB" sz="2900" dirty="0">
                <a:effectLst/>
                <a:latin typeface="Calibri" panose="020F0502020204030204" pitchFamily="34" charset="0"/>
                <a:ea typeface="Calibri" panose="020F0502020204030204" pitchFamily="34" charset="0"/>
                <a:cs typeface="Calibri" panose="020F0502020204030204" pitchFamily="34" charset="0"/>
              </a:rPr>
              <a:t>predicted performance and validation  on two </a:t>
            </a:r>
            <a:r>
              <a:rPr lang="en-GB" sz="2900" dirty="0">
                <a:latin typeface="Calibri" panose="020F0502020204030204" pitchFamily="34" charset="0"/>
                <a:ea typeface="Calibri" panose="020F0502020204030204" pitchFamily="34" charset="0"/>
                <a:cs typeface="Calibri" panose="020F0502020204030204" pitchFamily="34" charset="0"/>
              </a:rPr>
              <a:t>experimental W7-X campaigns 2026-27</a:t>
            </a:r>
          </a:p>
          <a:p>
            <a:pPr marL="742950" lvl="1" indent="-285750" algn="just">
              <a:spcBef>
                <a:spcPts val="600"/>
              </a:spcBef>
              <a:spcAft>
                <a:spcPts val="600"/>
              </a:spcAft>
              <a:buFont typeface="Courier New" panose="02070309020205020404" pitchFamily="49" charset="0"/>
              <a:buChar char="o"/>
            </a:pPr>
            <a:r>
              <a:rPr lang="en-US" sz="2900" b="1" dirty="0">
                <a:effectLst/>
                <a:latin typeface="Calibri" panose="020F0502020204030204" pitchFamily="34" charset="0"/>
                <a:ea typeface="Calibri" panose="020F0502020204030204" pitchFamily="34" charset="0"/>
              </a:rPr>
              <a:t>“study of tungsten transport in reactor-relevant W7-X scenarios, and ITER with 3D perturbations”</a:t>
            </a:r>
            <a:endParaRPr lang="en-GB" sz="29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just">
              <a:spcBef>
                <a:spcPts val="600"/>
              </a:spcBef>
              <a:spcAft>
                <a:spcPts val="600"/>
              </a:spcAft>
              <a:buFont typeface="Courier New" panose="02070309020205020404" pitchFamily="49" charset="0"/>
              <a:buChar char="o"/>
            </a:pPr>
            <a:r>
              <a:rPr lang="en-GB" sz="2900" b="1" dirty="0">
                <a:effectLst/>
                <a:latin typeface="Calibri" panose="020F0502020204030204" pitchFamily="34" charset="0"/>
                <a:ea typeface="Times New Roman" panose="02020603050405020304" pitchFamily="18" charset="0"/>
                <a:cs typeface="Times New Roman" panose="02020603050405020304" pitchFamily="18" charset="0"/>
              </a:rPr>
              <a:t> “Stellarator core turbulence database for W7-X based on flux-tube simulations”</a:t>
            </a:r>
          </a:p>
          <a:p>
            <a:pPr marL="742950" lvl="1" indent="-285750" algn="just">
              <a:spcBef>
                <a:spcPts val="600"/>
              </a:spcBef>
              <a:spcAft>
                <a:spcPts val="600"/>
              </a:spcAft>
              <a:buFont typeface="Courier New" panose="02070309020205020404" pitchFamily="49" charset="0"/>
              <a:buChar char="o"/>
            </a:pPr>
            <a:r>
              <a:rPr lang="en-GB" sz="2900" b="1" dirty="0">
                <a:effectLst/>
                <a:latin typeface="Calibri" panose="020F0502020204030204" pitchFamily="34" charset="0"/>
                <a:ea typeface="Times New Roman" panose="02020603050405020304" pitchFamily="18" charset="0"/>
                <a:cs typeface="Times New Roman" panose="02020603050405020304" pitchFamily="18" charset="0"/>
              </a:rPr>
              <a:t>“Rapid turbulence synthetic diagnostic tool development  based on an initial electrostatic turbulent transport database”</a:t>
            </a:r>
            <a:endParaRPr lang="en-US" sz="2900" b="1" dirty="0">
              <a:latin typeface="Calibri" panose="020F0502020204030204" pitchFamily="34" charset="0"/>
              <a:ea typeface="Calibri" panose="020F0502020204030204" pitchFamily="34" charset="0"/>
              <a:cs typeface="Calibri" panose="020F0502020204030204" pitchFamily="34" charset="0"/>
            </a:endParaRPr>
          </a:p>
          <a:p>
            <a:pPr marL="442912" indent="-285750" algn="just">
              <a:spcBef>
                <a:spcPts val="600"/>
              </a:spcBef>
              <a:spcAft>
                <a:spcPts val="600"/>
              </a:spcAft>
              <a:buFont typeface="Courier New" panose="02070309020205020404" pitchFamily="49" charset="0"/>
              <a:buChar char="o"/>
            </a:pPr>
            <a:r>
              <a:rPr lang="en-US" sz="2900" dirty="0">
                <a:effectLst/>
                <a:latin typeface="Calibri" panose="020F0502020204030204" pitchFamily="34" charset="0"/>
                <a:ea typeface="Calibri" panose="020F0502020204030204" pitchFamily="34" charset="0"/>
                <a:cs typeface="Calibri" panose="020F0502020204030204" pitchFamily="34" charset="0"/>
              </a:rPr>
              <a:t>study of the effect of edge optimization on divertor performance with high-fidelity codes (</a:t>
            </a:r>
            <a:r>
              <a:rPr lang="en-US" sz="2900" b="1" dirty="0">
                <a:effectLst/>
                <a:latin typeface="Calibri" panose="020F0502020204030204" pitchFamily="34" charset="0"/>
                <a:ea typeface="Calibri" panose="020F0502020204030204" pitchFamily="34" charset="0"/>
                <a:cs typeface="Calibri" panose="020F0502020204030204" pitchFamily="34" charset="0"/>
              </a:rPr>
              <a:t>EMC3-EIRENE)</a:t>
            </a:r>
          </a:p>
          <a:p>
            <a:pPr marL="442912" indent="-285750" algn="just">
              <a:spcBef>
                <a:spcPts val="600"/>
              </a:spcBef>
              <a:spcAft>
                <a:spcPts val="600"/>
              </a:spcAft>
              <a:buFont typeface="Courier New" panose="02070309020205020404" pitchFamily="49" charset="0"/>
              <a:buChar char="o"/>
            </a:pPr>
            <a:r>
              <a:rPr lang="en-US" sz="2900" dirty="0">
                <a:effectLst/>
                <a:latin typeface="Calibri" panose="020F0502020204030204" pitchFamily="34" charset="0"/>
                <a:ea typeface="Calibri" panose="020F0502020204030204" pitchFamily="34" charset="0"/>
                <a:cs typeface="Calibri" panose="020F0502020204030204" pitchFamily="34" charset="0"/>
              </a:rPr>
              <a:t>coupling of efficient orbit-following codes with stellarator optimization codes </a:t>
            </a:r>
          </a:p>
          <a:p>
            <a:pPr marL="742950" lvl="1" indent="-285750" algn="just">
              <a:spcBef>
                <a:spcPts val="600"/>
              </a:spcBef>
              <a:spcAft>
                <a:spcPts val="600"/>
              </a:spcAft>
              <a:buFont typeface="Courier New" panose="02070309020205020404" pitchFamily="49" charset="0"/>
              <a:buChar char="o"/>
            </a:pPr>
            <a:r>
              <a:rPr lang="en-US" sz="2900" b="1" dirty="0">
                <a:effectLst/>
                <a:latin typeface="Calibri" panose="020F0502020204030204" pitchFamily="34" charset="0"/>
                <a:ea typeface="Calibri" panose="020F0502020204030204" pitchFamily="34" charset="0"/>
                <a:cs typeface="Calibri" panose="020F0502020204030204" pitchFamily="34" charset="0"/>
              </a:rPr>
              <a:t>Delay in the prediction of energetic particle losses on the walls </a:t>
            </a:r>
          </a:p>
          <a:p>
            <a:pPr marL="442912" indent="-285750" algn="just">
              <a:spcBef>
                <a:spcPts val="600"/>
              </a:spcBef>
              <a:spcAft>
                <a:spcPts val="600"/>
              </a:spcAft>
              <a:buFont typeface="Courier New" panose="02070309020205020404" pitchFamily="49" charset="0"/>
              <a:buChar char="o"/>
            </a:pPr>
            <a:r>
              <a:rPr lang="en-US" sz="2900" dirty="0">
                <a:effectLst/>
                <a:latin typeface="Calibri" panose="020F0502020204030204" pitchFamily="34" charset="0"/>
                <a:ea typeface="Calibri" panose="020F0502020204030204" pitchFamily="34" charset="0"/>
                <a:cs typeface="Calibri" panose="020F0502020204030204" pitchFamily="34" charset="0"/>
              </a:rPr>
              <a:t>application of newly developed topological tools</a:t>
            </a:r>
          </a:p>
          <a:p>
            <a:pPr marL="742950" lvl="1" indent="-285750" algn="just">
              <a:spcBef>
                <a:spcPts val="600"/>
              </a:spcBef>
              <a:spcAft>
                <a:spcPts val="600"/>
              </a:spcAft>
              <a:buFont typeface="Courier New" panose="02070309020205020404" pitchFamily="49" charset="0"/>
              <a:buChar char="o"/>
            </a:pPr>
            <a:r>
              <a:rPr lang="en-US" sz="2900" b="1" dirty="0">
                <a:effectLst/>
                <a:latin typeface="Calibri" panose="020F0502020204030204" pitchFamily="34" charset="0"/>
                <a:ea typeface="Calibri" panose="020F0502020204030204" pitchFamily="34" charset="0"/>
                <a:cs typeface="Calibri" panose="020F0502020204030204" pitchFamily="34" charset="0"/>
              </a:rPr>
              <a:t>study and optimization of internal transport barriers in stellarators and validation in  W7-X </a:t>
            </a:r>
          </a:p>
          <a:p>
            <a:pPr marL="442912" indent="-285750" algn="just">
              <a:spcBef>
                <a:spcPts val="600"/>
              </a:spcBef>
              <a:spcAft>
                <a:spcPts val="600"/>
              </a:spcAft>
              <a:buFont typeface="Courier New" panose="02070309020205020404" pitchFamily="49" charset="0"/>
              <a:buChar char="o"/>
            </a:pPr>
            <a:r>
              <a:rPr lang="en-US" sz="2900" dirty="0">
                <a:effectLst/>
                <a:latin typeface="Calibri" panose="020F0502020204030204" pitchFamily="34" charset="0"/>
                <a:ea typeface="Calibri" panose="020F0502020204030204" pitchFamily="34" charset="0"/>
                <a:cs typeface="Calibri" panose="020F0502020204030204" pitchFamily="34" charset="0"/>
              </a:rPr>
              <a:t>exploration of piecewise </a:t>
            </a:r>
            <a:r>
              <a:rPr lang="en-US" sz="2900" dirty="0" err="1">
                <a:effectLst/>
                <a:latin typeface="Calibri" panose="020F0502020204030204" pitchFamily="34" charset="0"/>
                <a:ea typeface="Calibri" panose="020F0502020204030204" pitchFamily="34" charset="0"/>
                <a:cs typeface="Calibri" panose="020F0502020204030204" pitchFamily="34" charset="0"/>
              </a:rPr>
              <a:t>omnigeneous</a:t>
            </a:r>
            <a:r>
              <a:rPr lang="en-US" sz="2900" dirty="0">
                <a:effectLst/>
                <a:latin typeface="Calibri" panose="020F0502020204030204" pitchFamily="34" charset="0"/>
                <a:ea typeface="Calibri" panose="020F0502020204030204" pitchFamily="34" charset="0"/>
                <a:cs typeface="Calibri" panose="020F0502020204030204" pitchFamily="34" charset="0"/>
              </a:rPr>
              <a:t> stellarator configurations, </a:t>
            </a:r>
          </a:p>
          <a:p>
            <a:pPr marL="742950" lvl="1" indent="-285750" algn="just">
              <a:spcBef>
                <a:spcPts val="600"/>
              </a:spcBef>
              <a:spcAft>
                <a:spcPts val="600"/>
              </a:spcAft>
              <a:buFont typeface="Courier New" panose="02070309020205020404" pitchFamily="49" charset="0"/>
              <a:buChar char="o"/>
            </a:pPr>
            <a:r>
              <a:rPr lang="en-US" sz="2900" b="1" dirty="0">
                <a:effectLst/>
                <a:latin typeface="Calibri" panose="020F0502020204030204" pitchFamily="34" charset="0"/>
                <a:ea typeface="Calibri" panose="020F0502020204030204" pitchFamily="34" charset="0"/>
                <a:cs typeface="Calibri" panose="020F0502020204030204" pitchFamily="34" charset="0"/>
              </a:rPr>
              <a:t>simpler coil designs without compromising the confinement performance</a:t>
            </a:r>
          </a:p>
          <a:p>
            <a:pPr marL="442912" indent="-285750">
              <a:lnSpc>
                <a:spcPct val="105000"/>
              </a:lnSpc>
              <a:spcBef>
                <a:spcPts val="600"/>
              </a:spcBef>
              <a:spcAft>
                <a:spcPts val="600"/>
              </a:spcAft>
              <a:buFont typeface="Courier New" panose="02070309020205020404" pitchFamily="49" charset="0"/>
              <a:buChar char="o"/>
            </a:pPr>
            <a:r>
              <a:rPr lang="en-GB" sz="2900" dirty="0">
                <a:effectLst/>
                <a:latin typeface="Calibri" panose="020F0502020204030204" pitchFamily="34" charset="0"/>
                <a:ea typeface="Calibri" panose="020F0502020204030204" pitchFamily="34" charset="0"/>
                <a:cs typeface="Calibri" panose="020F0502020204030204" pitchFamily="34" charset="0"/>
              </a:rPr>
              <a:t>WPs Impacted: STEL</a:t>
            </a:r>
            <a:endParaRPr lang="fr-FR" sz="2900"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2900" dirty="0">
                <a:effectLst/>
                <a:latin typeface="Calibri" panose="020F0502020204030204" pitchFamily="34" charset="0"/>
                <a:ea typeface="Calibri" panose="020F0502020204030204" pitchFamily="34" charset="0"/>
                <a:cs typeface="Calibri" panose="020F0502020204030204" pitchFamily="34" charset="0"/>
              </a:rPr>
              <a:t>Impact:  </a:t>
            </a:r>
            <a:endParaRPr lang="en-GB" sz="2900" b="0" dirty="0">
              <a:latin typeface="Calibri" panose="020F0502020204030204" pitchFamily="34" charset="0"/>
              <a:ea typeface="Calibri" panose="020F0502020204030204" pitchFamily="34" charset="0"/>
              <a:cs typeface="Calibri" panose="020F0502020204030204" pitchFamily="34" charset="0"/>
            </a:endParaRPr>
          </a:p>
          <a:p>
            <a:pPr marL="742950" lvl="1" indent="-285750">
              <a:lnSpc>
                <a:spcPct val="105000"/>
              </a:lnSpc>
              <a:spcBef>
                <a:spcPts val="600"/>
              </a:spcBef>
              <a:spcAft>
                <a:spcPts val="600"/>
              </a:spcAft>
              <a:buFont typeface="Courier New" panose="02070309020205020404" pitchFamily="49" charset="0"/>
              <a:buChar char="o"/>
            </a:pPr>
            <a:r>
              <a:rPr lang="en-US" sz="2900" b="1" dirty="0">
                <a:solidFill>
                  <a:schemeClr val="tx2"/>
                </a:solidFill>
                <a:effectLst/>
                <a:latin typeface="Calibri" panose="020F0502020204030204" pitchFamily="34" charset="0"/>
                <a:ea typeface="Calibri" panose="020F0502020204030204" pitchFamily="34" charset="0"/>
                <a:cs typeface="Calibri" panose="020F0502020204030204" pitchFamily="34" charset="0"/>
              </a:rPr>
              <a:t>Support Europe unique position in stellarator experiments , theory and design</a:t>
            </a:r>
            <a:endParaRPr lang="fr-FR" sz="2900" b="1" dirty="0">
              <a:solidFill>
                <a:schemeClr val="tx2"/>
              </a:solidFill>
              <a:effectLst/>
              <a:latin typeface="Calibri" panose="020F0502020204030204" pitchFamily="34" charset="0"/>
              <a:ea typeface="Times New Roman" panose="02020603050405020304" pitchFamily="18" charset="0"/>
            </a:endParaRPr>
          </a:p>
          <a:p>
            <a:pPr marL="742950" lvl="1" indent="-285750">
              <a:lnSpc>
                <a:spcPct val="105000"/>
              </a:lnSpc>
              <a:spcBef>
                <a:spcPts val="600"/>
              </a:spcBef>
              <a:spcAft>
                <a:spcPts val="600"/>
              </a:spcAft>
              <a:buFont typeface="Courier New" panose="02070309020205020404" pitchFamily="49" charset="0"/>
              <a:buChar char="o"/>
            </a:pPr>
            <a:r>
              <a:rPr lang="fr-FR" sz="2900" b="1" dirty="0" err="1">
                <a:solidFill>
                  <a:schemeClr val="tx2"/>
                </a:solidFill>
                <a:effectLst/>
                <a:latin typeface="Calibri" panose="020F0502020204030204" pitchFamily="34" charset="0"/>
                <a:ea typeface="Times New Roman" panose="02020603050405020304" pitchFamily="18" charset="0"/>
              </a:rPr>
              <a:t>Maintain</a:t>
            </a:r>
            <a:r>
              <a:rPr lang="fr-FR" sz="2900" b="1" dirty="0">
                <a:solidFill>
                  <a:schemeClr val="tx2"/>
                </a:solidFill>
                <a:effectLst/>
                <a:latin typeface="Calibri" panose="020F0502020204030204" pitchFamily="34" charset="0"/>
                <a:ea typeface="Times New Roman" panose="02020603050405020304" pitchFamily="18" charset="0"/>
              </a:rPr>
              <a:t> EU leadership</a:t>
            </a:r>
            <a:endParaRPr lang="en-US" sz="2900" b="1" dirty="0">
              <a:solidFill>
                <a:schemeClr val="tx2"/>
              </a:solidFill>
              <a:effectLs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dirty="0"/>
          </a:p>
        </p:txBody>
      </p:sp>
      <p:sp>
        <p:nvSpPr>
          <p:cNvPr id="4" name="Espace réservé du pied de page 3">
            <a:extLst>
              <a:ext uri="{FF2B5EF4-FFF2-40B4-BE49-F238E27FC236}">
                <a16:creationId xmlns:a16="http://schemas.microsoft.com/office/drawing/2014/main" id="{744D1CA3-01E8-4FFF-A66D-F33285F089B4}"/>
              </a:ext>
            </a:extLst>
          </p:cNvPr>
          <p:cNvSpPr>
            <a:spLocks noGrp="1"/>
          </p:cNvSpPr>
          <p:nvPr>
            <p:ph type="ftr" sz="quarter" idx="11"/>
          </p:nvPr>
        </p:nvSpPr>
        <p:spPr>
          <a:xfrm>
            <a:off x="825624" y="6555770"/>
            <a:ext cx="5638238" cy="302230"/>
          </a:xfrm>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C268D052-A223-4A90-919E-5CAC1E63955D}"/>
              </a:ext>
            </a:extLst>
          </p:cNvPr>
          <p:cNvSpPr>
            <a:spLocks noGrp="1"/>
          </p:cNvSpPr>
          <p:nvPr>
            <p:ph type="sldNum" sz="quarter" idx="12"/>
          </p:nvPr>
        </p:nvSpPr>
        <p:spPr/>
        <p:txBody>
          <a:bodyPr/>
          <a:lstStyle/>
          <a:p>
            <a:fld id="{6A6D9FA1-99C7-4910-8E32-B85D378B0060}" type="slidenum">
              <a:rPr lang="en-GB" smtClean="0">
                <a:solidFill>
                  <a:prstClr val="white"/>
                </a:solidFill>
              </a:rPr>
              <a:pPr/>
              <a:t>32</a:t>
            </a:fld>
            <a:endParaRPr lang="en-GB">
              <a:solidFill>
                <a:prstClr val="white"/>
              </a:solidFill>
            </a:endParaRPr>
          </a:p>
        </p:txBody>
      </p:sp>
      <p:sp>
        <p:nvSpPr>
          <p:cNvPr id="6" name="ZoneTexte 5">
            <a:extLst>
              <a:ext uri="{FF2B5EF4-FFF2-40B4-BE49-F238E27FC236}">
                <a16:creationId xmlns:a16="http://schemas.microsoft.com/office/drawing/2014/main" id="{C7E8ED20-19A4-4110-9664-A59B7A0CEF5E}"/>
              </a:ext>
            </a:extLst>
          </p:cNvPr>
          <p:cNvSpPr txBox="1"/>
          <p:nvPr/>
        </p:nvSpPr>
        <p:spPr>
          <a:xfrm>
            <a:off x="9986961" y="278945"/>
            <a:ext cx="2067507" cy="400110"/>
          </a:xfrm>
          <a:prstGeom prst="rect">
            <a:avLst/>
          </a:prstGeom>
          <a:noFill/>
        </p:spPr>
        <p:txBody>
          <a:bodyPr wrap="square" rtlCol="0">
            <a:spAutoFit/>
          </a:bodyPr>
          <a:lstStyle/>
          <a:p>
            <a:pPr algn="l"/>
            <a:r>
              <a:rPr lang="en-US" sz="2000" b="1">
                <a:solidFill>
                  <a:srgbClr val="FF0000"/>
                </a:solidFill>
              </a:rPr>
              <a:t>TSVVs: G,  I, J</a:t>
            </a:r>
          </a:p>
        </p:txBody>
      </p:sp>
      <p:sp>
        <p:nvSpPr>
          <p:cNvPr id="7" name="Titre 1">
            <a:extLst>
              <a:ext uri="{FF2B5EF4-FFF2-40B4-BE49-F238E27FC236}">
                <a16:creationId xmlns:a16="http://schemas.microsoft.com/office/drawing/2014/main" id="{9CA7AE14-4C1F-4D32-BA7F-8B95DA6409C0}"/>
              </a:ext>
            </a:extLst>
          </p:cNvPr>
          <p:cNvSpPr txBox="1">
            <a:spLocks/>
          </p:cNvSpPr>
          <p:nvPr/>
        </p:nvSpPr>
        <p:spPr>
          <a:xfrm>
            <a:off x="1287922" y="408294"/>
            <a:ext cx="11220695" cy="457200"/>
          </a:xfrm>
          <a:prstGeom prst="rect">
            <a:avLst/>
          </a:prstGeom>
        </p:spPr>
        <p:txBody>
          <a:bodyPr vert="horz" lIns="91440" tIns="45720" rIns="91440" bIns="45720" rtlCol="0" anchor="ctr">
            <a:noAutofit/>
          </a:bodyPr>
          <a:lstStyle>
            <a:lvl1pPr algn="l" defTabSz="685800" rtl="0" eaLnBrk="1" latinLnBrk="0" hangingPunct="1">
              <a:lnSpc>
                <a:spcPts val="2400"/>
              </a:lnSpc>
              <a:spcBef>
                <a:spcPct val="0"/>
              </a:spcBef>
              <a:buNone/>
              <a:defRPr sz="2800" b="1" kern="1200">
                <a:solidFill>
                  <a:schemeClr val="tx2"/>
                </a:solidFill>
                <a:latin typeface="+mn-lt"/>
                <a:ea typeface="+mj-ea"/>
                <a:cs typeface="Arial" panose="020B0604020202020204" pitchFamily="34" charset="0"/>
              </a:defRPr>
            </a:lvl1pPr>
          </a:lstStyle>
          <a:p>
            <a:r>
              <a:rPr lang="en-US" sz="1800" dirty="0">
                <a:solidFill>
                  <a:srgbClr val="FF0000"/>
                </a:solidFill>
                <a:cs typeface="Arial"/>
              </a:rPr>
              <a:t>Deliverables to be reduced in scope or dropped: on going analysis</a:t>
            </a:r>
          </a:p>
        </p:txBody>
      </p:sp>
    </p:spTree>
    <p:extLst>
      <p:ext uri="{BB962C8B-B14F-4D97-AF65-F5344CB8AC3E}">
        <p14:creationId xmlns:p14="http://schemas.microsoft.com/office/powerpoint/2010/main" val="10677371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521B0-977F-44C6-A35C-66E7E72C61ED}"/>
              </a:ext>
            </a:extLst>
          </p:cNvPr>
          <p:cNvSpPr>
            <a:spLocks noGrp="1"/>
          </p:cNvSpPr>
          <p:nvPr>
            <p:ph type="title"/>
          </p:nvPr>
        </p:nvSpPr>
        <p:spPr>
          <a:xfrm>
            <a:off x="983431" y="192515"/>
            <a:ext cx="11099711" cy="457200"/>
          </a:xfrm>
        </p:spPr>
        <p:txBody>
          <a:bodyPr/>
          <a:lstStyle/>
          <a:p>
            <a:r>
              <a:rPr lang="en-US" dirty="0"/>
              <a:t>Topic 7. Development and test of reduced models</a:t>
            </a:r>
          </a:p>
        </p:txBody>
      </p:sp>
      <p:sp>
        <p:nvSpPr>
          <p:cNvPr id="3" name="Espace réservé du contenu 2">
            <a:extLst>
              <a:ext uri="{FF2B5EF4-FFF2-40B4-BE49-F238E27FC236}">
                <a16:creationId xmlns:a16="http://schemas.microsoft.com/office/drawing/2014/main" id="{6220D7AE-7775-4375-8DBF-4FF788B957C6}"/>
              </a:ext>
            </a:extLst>
          </p:cNvPr>
          <p:cNvSpPr>
            <a:spLocks noGrp="1"/>
          </p:cNvSpPr>
          <p:nvPr>
            <p:ph idx="1"/>
          </p:nvPr>
        </p:nvSpPr>
        <p:spPr>
          <a:xfrm>
            <a:off x="187015" y="767375"/>
            <a:ext cx="11623288" cy="5636785"/>
          </a:xfrm>
        </p:spPr>
        <p:txBody>
          <a:bodyPr>
            <a:normAutofit lnSpcReduction="10000"/>
          </a:bodyPr>
          <a:lstStyle/>
          <a:p>
            <a:pPr marL="442912" indent="-285750" algn="just">
              <a:spcBef>
                <a:spcPts val="60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reduced models development and validation for </a:t>
            </a:r>
            <a:r>
              <a:rPr lang="en-US" sz="1800" dirty="0">
                <a:effectLst/>
                <a:latin typeface="Calibri" panose="020F0502020204030204" pitchFamily="34" charset="0"/>
                <a:ea typeface="Calibri" panose="020F0502020204030204" pitchFamily="34" charset="0"/>
                <a:cs typeface="Calibri" panose="020F0502020204030204" pitchFamily="34" charset="0"/>
              </a:rPr>
              <a:t>integrating the entire chain of processes involving tungsten — from erosion to migration (including pedestal effects) up to the impact on the core plasma</a:t>
            </a:r>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marL="442912" indent="-285750" algn="just">
              <a:spcBef>
                <a:spcPts val="60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reduced model for Wall sputtering and reflection </a:t>
            </a:r>
          </a:p>
          <a:p>
            <a:pPr marL="442912" indent="-285750">
              <a:spcBef>
                <a:spcPts val="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reduced models development and validation for L-H transition </a:t>
            </a:r>
          </a:p>
          <a:p>
            <a:pPr marL="442912" indent="-285750" algn="just">
              <a:spcBef>
                <a:spcPts val="600"/>
              </a:spcBef>
              <a:spcAft>
                <a:spcPts val="600"/>
              </a:spcAft>
              <a:buFont typeface="Courier New" panose="02070309020205020404" pitchFamily="49" charset="0"/>
              <a:buChar char="o"/>
            </a:pPr>
            <a:r>
              <a:rPr lang="fr-FR" sz="1800" dirty="0" err="1">
                <a:latin typeface="Calibri" panose="020F0502020204030204" pitchFamily="34" charset="0"/>
                <a:ea typeface="Calibri" panose="020F0502020204030204" pitchFamily="34" charset="0"/>
              </a:rPr>
              <a:t>development</a:t>
            </a:r>
            <a:r>
              <a:rPr lang="fr-FR" sz="1800" dirty="0">
                <a:latin typeface="Calibri" panose="020F0502020204030204" pitchFamily="34" charset="0"/>
                <a:ea typeface="Calibri" panose="020F0502020204030204" pitchFamily="34" charset="0"/>
              </a:rPr>
              <a:t> and validation of </a:t>
            </a:r>
            <a:r>
              <a:rPr lang="fr-FR" sz="1800" dirty="0" err="1">
                <a:latin typeface="Calibri" panose="020F0502020204030204" pitchFamily="34" charset="0"/>
                <a:ea typeface="Calibri" panose="020F0502020204030204" pitchFamily="34" charset="0"/>
              </a:rPr>
              <a:t>reduced</a:t>
            </a:r>
            <a:r>
              <a:rPr lang="fr-FR" sz="1800" dirty="0">
                <a:latin typeface="Calibri" panose="020F0502020204030204" pitchFamily="34" charset="0"/>
                <a:ea typeface="Calibri" panose="020F0502020204030204" pitchFamily="34" charset="0"/>
              </a:rPr>
              <a:t> model to </a:t>
            </a:r>
            <a:r>
              <a:rPr lang="fr-FR" sz="1800" dirty="0" err="1">
                <a:latin typeface="Calibri" panose="020F0502020204030204" pitchFamily="34" charset="0"/>
                <a:ea typeface="Calibri" panose="020F0502020204030204" pitchFamily="34" charset="0"/>
              </a:rPr>
              <a:t>study</a:t>
            </a:r>
            <a:r>
              <a:rPr lang="fr-FR" sz="1800" dirty="0">
                <a:latin typeface="Calibri" panose="020F0502020204030204" pitchFamily="34" charset="0"/>
                <a:ea typeface="Calibri" panose="020F0502020204030204" pitchFamily="34" charset="0"/>
              </a:rPr>
              <a:t> the i</a:t>
            </a:r>
            <a:r>
              <a:rPr lang="fr-FR" sz="1800" dirty="0">
                <a:effectLst/>
                <a:latin typeface="Calibri" panose="020F0502020204030204" pitchFamily="34" charset="0"/>
                <a:ea typeface="Calibri" panose="020F0502020204030204" pitchFamily="34" charset="0"/>
              </a:rPr>
              <a:t>mpact of </a:t>
            </a:r>
            <a:r>
              <a:rPr lang="fr-FR" sz="1800" dirty="0" err="1">
                <a:effectLst/>
                <a:latin typeface="Calibri" panose="020F0502020204030204" pitchFamily="34" charset="0"/>
                <a:ea typeface="Calibri" panose="020F0502020204030204" pitchFamily="34" charset="0"/>
              </a:rPr>
              <a:t>impurities</a:t>
            </a:r>
            <a:r>
              <a:rPr lang="fr-FR" sz="1800" dirty="0">
                <a:effectLst/>
                <a:latin typeface="Calibri" panose="020F0502020204030204" pitchFamily="34" charset="0"/>
                <a:ea typeface="Calibri" panose="020F0502020204030204" pitchFamily="34" charset="0"/>
              </a:rPr>
              <a:t> on turbulence in </a:t>
            </a:r>
            <a:r>
              <a:rPr lang="fr-FR" sz="1800" dirty="0" err="1">
                <a:effectLst/>
                <a:latin typeface="Calibri" panose="020F0502020204030204" pitchFamily="34" charset="0"/>
                <a:ea typeface="Calibri" panose="020F0502020204030204" pitchFamily="34" charset="0"/>
              </a:rPr>
              <a:t>arbitrary</a:t>
            </a:r>
            <a:r>
              <a:rPr lang="fr-FR" sz="1800" dirty="0">
                <a:effectLst/>
                <a:latin typeface="Calibri" panose="020F0502020204030204" pitchFamily="34" charset="0"/>
                <a:ea typeface="Calibri" panose="020F0502020204030204" pitchFamily="34" charset="0"/>
              </a:rPr>
              <a:t> </a:t>
            </a:r>
            <a:r>
              <a:rPr lang="fr-FR" sz="1800" dirty="0" err="1">
                <a:effectLst/>
                <a:latin typeface="Calibri" panose="020F0502020204030204" pitchFamily="34" charset="0"/>
                <a:ea typeface="Calibri" panose="020F0502020204030204" pitchFamily="34" charset="0"/>
              </a:rPr>
              <a:t>geometry</a:t>
            </a:r>
            <a:endParaRPr lang="fr-FR" sz="1800" dirty="0">
              <a:effectLst/>
              <a:latin typeface="Calibri" panose="020F0502020204030204" pitchFamily="34" charset="0"/>
              <a:ea typeface="Calibri" panose="020F0502020204030204" pitchFamily="34" charset="0"/>
            </a:endParaRPr>
          </a:p>
          <a:p>
            <a:pPr marL="442912" indent="-285750" algn="just">
              <a:spcBef>
                <a:spcPts val="600"/>
              </a:spcBef>
              <a:spcAft>
                <a:spcPts val="600"/>
              </a:spcAft>
              <a:buFont typeface="Courier New" panose="02070309020205020404" pitchFamily="49" charset="0"/>
              <a:buChar char="o"/>
            </a:pPr>
            <a:r>
              <a:rPr lang="en-GB" sz="1800" dirty="0">
                <a:latin typeface="Calibri" panose="020F0502020204030204" pitchFamily="34" charset="0"/>
                <a:ea typeface="Calibri" panose="020F0502020204030204" pitchFamily="34" charset="0"/>
                <a:cs typeface="Calibri" panose="020F0502020204030204" pitchFamily="34" charset="0"/>
              </a:rPr>
              <a:t>reduced model development and validation </a:t>
            </a:r>
            <a:r>
              <a:rPr lang="en-GB" sz="1800" dirty="0">
                <a:effectLst/>
                <a:latin typeface="Calibri" panose="020F0502020204030204" pitchFamily="34" charset="0"/>
                <a:ea typeface="Calibri" panose="020F0502020204030204" pitchFamily="34" charset="0"/>
                <a:cs typeface="Calibri" panose="020F0502020204030204" pitchFamily="34" charset="0"/>
              </a:rPr>
              <a:t> for fast ion and burning plasmas </a:t>
            </a:r>
          </a:p>
          <a:p>
            <a:pPr marL="742950" lvl="1" indent="-285750" algn="just">
              <a:spcBef>
                <a:spcPts val="600"/>
              </a:spcBef>
              <a:spcAft>
                <a:spcPts val="60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Calibri" panose="020F0502020204030204" pitchFamily="34" charset="0"/>
              </a:rPr>
              <a:t>Delay in Coupling and testing of the ATEP workflow in HFPS, to calculate the transport of fast ions </a:t>
            </a:r>
          </a:p>
          <a:p>
            <a:pPr marL="742950" lvl="1" indent="-285750" algn="just">
              <a:spcBef>
                <a:spcPts val="600"/>
              </a:spcBef>
              <a:spcAft>
                <a:spcPts val="600"/>
              </a:spcAft>
              <a:buFont typeface="Courier New" panose="02070309020205020404" pitchFamily="49" charset="0"/>
              <a:buChar char="o"/>
            </a:pPr>
            <a:r>
              <a:rPr lang="en-US" dirty="0">
                <a:effectLst/>
                <a:latin typeface="Calibri" panose="020F0502020204030204" pitchFamily="34" charset="0"/>
                <a:ea typeface="Calibri" panose="020F0502020204030204" pitchFamily="34" charset="0"/>
                <a:cs typeface="Calibri" panose="020F0502020204030204" pitchFamily="34" charset="0"/>
              </a:rPr>
              <a:t>Delay in Studies of the transients and self-consistent back-reaction of the phase-space transport on fusion power and burn control using reduced-model framework.</a:t>
            </a:r>
            <a:endParaRPr lang="fr-FR" b="0" dirty="0">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WPs Impacted: TE, PWIE, SA, STEL, DSO/WPAC : Digital twins, PDS, real time control applications</a:t>
            </a:r>
            <a:endParaRPr lang="fr-FR" sz="1800"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ITER-</a:t>
            </a:r>
            <a:r>
              <a:rPr lang="en-GB" sz="1800" dirty="0" err="1">
                <a:effectLst/>
                <a:latin typeface="Calibri" panose="020F0502020204030204" pitchFamily="34" charset="0"/>
                <a:ea typeface="Calibri" panose="020F0502020204030204" pitchFamily="34" charset="0"/>
                <a:cs typeface="Calibri" panose="020F0502020204030204" pitchFamily="34" charset="0"/>
              </a:rPr>
              <a:t>EUROfusion</a:t>
            </a:r>
            <a:r>
              <a:rPr lang="en-GB" sz="1800" dirty="0">
                <a:effectLst/>
                <a:latin typeface="Calibri" panose="020F0502020204030204" pitchFamily="34" charset="0"/>
                <a:ea typeface="Calibri" panose="020F0502020204030204" pitchFamily="34" charset="0"/>
                <a:cs typeface="Calibri" panose="020F0502020204030204" pitchFamily="34" charset="0"/>
              </a:rPr>
              <a:t> collaboration impacted: “Joint Development of plasma models” : HFPS improvement  </a:t>
            </a:r>
            <a:endParaRPr lang="fr-FR" sz="1800"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Collaboration </a:t>
            </a:r>
            <a:endParaRPr lang="fr-FR" sz="1800" dirty="0">
              <a:effectLst/>
              <a:latin typeface="Calibri" panose="020F0502020204030204" pitchFamily="34" charset="0"/>
              <a:ea typeface="Calibri" panose="020F0502020204030204" pitchFamily="34" charset="0"/>
            </a:endParaRPr>
          </a:p>
          <a:p>
            <a:pPr marL="842963" lvl="1" indent="-228600">
              <a:lnSpc>
                <a:spcPct val="105000"/>
              </a:lnSpc>
              <a:spcBef>
                <a:spcPts val="600"/>
              </a:spcBef>
              <a:spcAft>
                <a:spcPts val="600"/>
              </a:spcAft>
              <a:buFont typeface="Wingdings" panose="05000000000000000000" pitchFamily="2" charset="2"/>
              <a:buChar char=""/>
            </a:pPr>
            <a:r>
              <a:rPr lang="en-US" b="1" dirty="0">
                <a:effectLst/>
                <a:latin typeface="Calibri" panose="020F0502020204030204" pitchFamily="34" charset="0"/>
                <a:ea typeface="Calibri" panose="020F0502020204030204" pitchFamily="34" charset="0"/>
                <a:cs typeface="Calibri" panose="020F0502020204030204" pitchFamily="34" charset="0"/>
              </a:rPr>
              <a:t>ENR-MOD/ </a:t>
            </a:r>
            <a:r>
              <a:rPr lang="en-GB" b="1" dirty="0">
                <a:effectLst/>
                <a:latin typeface="Calibri" panose="020F0502020204030204" pitchFamily="34" charset="0"/>
                <a:ea typeface="Calibri" panose="020F0502020204030204" pitchFamily="34" charset="0"/>
                <a:cs typeface="Calibri" panose="020F0502020204030204" pitchFamily="34" charset="0"/>
              </a:rPr>
              <a:t>Massive ASCOT simulations for fast ion tomographic reconstructions and surrogate model training  </a:t>
            </a:r>
            <a:endParaRPr lang="fr-FR" b="1" dirty="0">
              <a:effectLst/>
              <a:latin typeface="Calibri" panose="020F0502020204030204" pitchFamily="34" charset="0"/>
              <a:ea typeface="Calibri" panose="020F0502020204030204" pitchFamily="34" charset="0"/>
            </a:endParaRPr>
          </a:p>
          <a:p>
            <a:pPr marL="842963" lvl="1" indent="-228600">
              <a:lnSpc>
                <a:spcPct val="105000"/>
              </a:lnSpc>
              <a:spcBef>
                <a:spcPts val="600"/>
              </a:spcBef>
              <a:spcAft>
                <a:spcPts val="600"/>
              </a:spcAft>
              <a:buFont typeface="Wingdings" panose="05000000000000000000" pitchFamily="2" charset="2"/>
              <a:buChar char=""/>
            </a:pPr>
            <a:r>
              <a:rPr lang="en-GB" b="1" dirty="0">
                <a:effectLst/>
                <a:latin typeface="Calibri" panose="020F0502020204030204" pitchFamily="34" charset="0"/>
                <a:ea typeface="Calibri" panose="020F0502020204030204" pitchFamily="34" charset="0"/>
                <a:cs typeface="Calibri" panose="020F0502020204030204" pitchFamily="34" charset="0"/>
              </a:rPr>
              <a:t>ENR MOD/ Pedestal Inference Engine (PIE)</a:t>
            </a:r>
            <a:endParaRPr lang="fr-FR" b="1" dirty="0">
              <a:effectLst/>
              <a:latin typeface="Calibri" panose="020F0502020204030204" pitchFamily="34" charset="0"/>
              <a:ea typeface="Calibri" panose="020F0502020204030204" pitchFamily="34" charset="0"/>
            </a:endParaRPr>
          </a:p>
          <a:p>
            <a:pPr marL="0" indent="0">
              <a:buNone/>
            </a:pPr>
            <a:endParaRPr lang="en-US" dirty="0"/>
          </a:p>
        </p:txBody>
      </p:sp>
      <p:sp>
        <p:nvSpPr>
          <p:cNvPr id="4" name="Espace réservé du pied de page 3">
            <a:extLst>
              <a:ext uri="{FF2B5EF4-FFF2-40B4-BE49-F238E27FC236}">
                <a16:creationId xmlns:a16="http://schemas.microsoft.com/office/drawing/2014/main" id="{7B3AC695-99BA-4DDC-9425-A42B0F2221F3}"/>
              </a:ext>
            </a:extLst>
          </p:cNvPr>
          <p:cNvSpPr>
            <a:spLocks noGrp="1"/>
          </p:cNvSpPr>
          <p:nvPr>
            <p:ph type="ftr" sz="quarter" idx="11"/>
          </p:nvPr>
        </p:nvSpPr>
        <p:spPr>
          <a:xfrm>
            <a:off x="825624" y="6555770"/>
            <a:ext cx="5270376" cy="302230"/>
          </a:xfrm>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9FDC96D7-2C23-467A-9EF4-883C514A42C0}"/>
              </a:ext>
            </a:extLst>
          </p:cNvPr>
          <p:cNvSpPr>
            <a:spLocks noGrp="1"/>
          </p:cNvSpPr>
          <p:nvPr>
            <p:ph type="sldNum" sz="quarter" idx="12"/>
          </p:nvPr>
        </p:nvSpPr>
        <p:spPr/>
        <p:txBody>
          <a:bodyPr/>
          <a:lstStyle/>
          <a:p>
            <a:fld id="{6A6D9FA1-99C7-4910-8E32-B85D378B0060}" type="slidenum">
              <a:rPr lang="en-GB" smtClean="0">
                <a:solidFill>
                  <a:prstClr val="white"/>
                </a:solidFill>
              </a:rPr>
              <a:pPr/>
              <a:t>33</a:t>
            </a:fld>
            <a:endParaRPr lang="en-GB">
              <a:solidFill>
                <a:prstClr val="white"/>
              </a:solidFill>
            </a:endParaRPr>
          </a:p>
        </p:txBody>
      </p:sp>
      <p:sp>
        <p:nvSpPr>
          <p:cNvPr id="6" name="ZoneTexte 5">
            <a:extLst>
              <a:ext uri="{FF2B5EF4-FFF2-40B4-BE49-F238E27FC236}">
                <a16:creationId xmlns:a16="http://schemas.microsoft.com/office/drawing/2014/main" id="{24135DA5-D1F4-42FD-83A3-55DC82FF5DB5}"/>
              </a:ext>
            </a:extLst>
          </p:cNvPr>
          <p:cNvSpPr txBox="1"/>
          <p:nvPr/>
        </p:nvSpPr>
        <p:spPr>
          <a:xfrm>
            <a:off x="8620125" y="192515"/>
            <a:ext cx="3356285" cy="400110"/>
          </a:xfrm>
          <a:prstGeom prst="rect">
            <a:avLst/>
          </a:prstGeom>
          <a:noFill/>
        </p:spPr>
        <p:txBody>
          <a:bodyPr wrap="square" rtlCol="0">
            <a:spAutoFit/>
          </a:bodyPr>
          <a:lstStyle/>
          <a:p>
            <a:pPr algn="l"/>
            <a:r>
              <a:rPr lang="en-US" sz="2000" b="1">
                <a:solidFill>
                  <a:srgbClr val="FF0000"/>
                </a:solidFill>
              </a:rPr>
              <a:t>TSVVs: </a:t>
            </a:r>
            <a:r>
              <a:rPr lang="pt-BR" sz="2000" b="1">
                <a:solidFill>
                  <a:srgbClr val="FF0000"/>
                </a:solidFill>
              </a:rPr>
              <a:t>A, B, C, D, E, G, H, J, K </a:t>
            </a:r>
            <a:endParaRPr lang="en-US" sz="2000" b="1">
              <a:solidFill>
                <a:srgbClr val="FF0000"/>
              </a:solidFill>
            </a:endParaRPr>
          </a:p>
        </p:txBody>
      </p:sp>
      <p:sp>
        <p:nvSpPr>
          <p:cNvPr id="7" name="Titre 1">
            <a:extLst>
              <a:ext uri="{FF2B5EF4-FFF2-40B4-BE49-F238E27FC236}">
                <a16:creationId xmlns:a16="http://schemas.microsoft.com/office/drawing/2014/main" id="{544D48A3-78C0-4636-BEA3-E9DF612367E8}"/>
              </a:ext>
            </a:extLst>
          </p:cNvPr>
          <p:cNvSpPr txBox="1">
            <a:spLocks/>
          </p:cNvSpPr>
          <p:nvPr/>
        </p:nvSpPr>
        <p:spPr>
          <a:xfrm>
            <a:off x="1193475" y="392570"/>
            <a:ext cx="11220695" cy="457200"/>
          </a:xfrm>
          <a:prstGeom prst="rect">
            <a:avLst/>
          </a:prstGeom>
        </p:spPr>
        <p:txBody>
          <a:bodyPr vert="horz" lIns="91440" tIns="45720" rIns="91440" bIns="45720" rtlCol="0" anchor="ctr">
            <a:noAutofit/>
          </a:bodyPr>
          <a:lstStyle>
            <a:lvl1pPr algn="l" defTabSz="685800" rtl="0" eaLnBrk="1" latinLnBrk="0" hangingPunct="1">
              <a:lnSpc>
                <a:spcPts val="2400"/>
              </a:lnSpc>
              <a:spcBef>
                <a:spcPct val="0"/>
              </a:spcBef>
              <a:buNone/>
              <a:defRPr sz="2800" b="1" kern="1200">
                <a:solidFill>
                  <a:schemeClr val="tx2"/>
                </a:solidFill>
                <a:latin typeface="+mn-lt"/>
                <a:ea typeface="+mj-ea"/>
                <a:cs typeface="Arial" panose="020B0604020202020204" pitchFamily="34" charset="0"/>
              </a:defRPr>
            </a:lvl1pPr>
          </a:lstStyle>
          <a:p>
            <a:r>
              <a:rPr lang="en-US" sz="1800" dirty="0">
                <a:solidFill>
                  <a:srgbClr val="FF0000"/>
                </a:solidFill>
                <a:cs typeface="Arial"/>
              </a:rPr>
              <a:t>Deliverables to be reduced in scope or dropped: on going analysis</a:t>
            </a:r>
          </a:p>
        </p:txBody>
      </p:sp>
    </p:spTree>
    <p:extLst>
      <p:ext uri="{BB962C8B-B14F-4D97-AF65-F5344CB8AC3E}">
        <p14:creationId xmlns:p14="http://schemas.microsoft.com/office/powerpoint/2010/main" val="22707510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FE868A-76BB-4444-979C-673C03A93BC8}"/>
              </a:ext>
            </a:extLst>
          </p:cNvPr>
          <p:cNvSpPr>
            <a:spLocks noGrp="1"/>
          </p:cNvSpPr>
          <p:nvPr>
            <p:ph type="title"/>
          </p:nvPr>
        </p:nvSpPr>
        <p:spPr>
          <a:xfrm>
            <a:off x="983431" y="192515"/>
            <a:ext cx="11208569" cy="457200"/>
          </a:xfrm>
        </p:spPr>
        <p:txBody>
          <a:bodyPr/>
          <a:lstStyle/>
          <a:p>
            <a:r>
              <a:rPr lang="en-US" dirty="0"/>
              <a:t>Topic 8. Validation &amp; Uncertainty Quantification: Enabling Physics Discovery</a:t>
            </a:r>
          </a:p>
        </p:txBody>
      </p:sp>
      <p:sp>
        <p:nvSpPr>
          <p:cNvPr id="3" name="Espace réservé du contenu 2">
            <a:extLst>
              <a:ext uri="{FF2B5EF4-FFF2-40B4-BE49-F238E27FC236}">
                <a16:creationId xmlns:a16="http://schemas.microsoft.com/office/drawing/2014/main" id="{D6B69A4B-1DCF-4D80-8252-329BC5A5ACE4}"/>
              </a:ext>
            </a:extLst>
          </p:cNvPr>
          <p:cNvSpPr>
            <a:spLocks noGrp="1"/>
          </p:cNvSpPr>
          <p:nvPr>
            <p:ph idx="1"/>
          </p:nvPr>
        </p:nvSpPr>
        <p:spPr>
          <a:xfrm>
            <a:off x="261258" y="1203150"/>
            <a:ext cx="11784439" cy="4884310"/>
          </a:xfrm>
        </p:spPr>
        <p:txBody>
          <a:bodyPr>
            <a:normAutofit/>
          </a:bodyPr>
          <a:lstStyle/>
          <a:p>
            <a:pPr marL="442912" indent="-285750">
              <a:lnSpc>
                <a:spcPct val="105000"/>
              </a:lnSpc>
              <a:spcBef>
                <a:spcPts val="60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validation process across all TSVVs</a:t>
            </a:r>
          </a:p>
          <a:p>
            <a:pPr marL="442912" indent="-285750">
              <a:lnSpc>
                <a:spcPct val="105000"/>
              </a:lnSpc>
              <a:spcBef>
                <a:spcPts val="600"/>
              </a:spcBef>
              <a:spcAft>
                <a:spcPts val="600"/>
              </a:spcAft>
              <a:buFont typeface="Courier New" panose="02070309020205020404" pitchFamily="49" charset="0"/>
              <a:buChar char="o"/>
            </a:pPr>
            <a:r>
              <a:rPr lang="en-GB" sz="1800" dirty="0">
                <a:latin typeface="Calibri" panose="020F0502020204030204" pitchFamily="34" charset="0"/>
                <a:ea typeface="Calibri" panose="020F0502020204030204" pitchFamily="34" charset="0"/>
                <a:cs typeface="Calibri" panose="020F0502020204030204" pitchFamily="34" charset="0"/>
              </a:rPr>
              <a:t>synthetic diagnostic development and integration for </a:t>
            </a:r>
            <a:r>
              <a:rPr lang="en-GB" sz="1800" dirty="0">
                <a:effectLst/>
                <a:latin typeface="Calibri" panose="020F0502020204030204" pitchFamily="34" charset="0"/>
                <a:ea typeface="Calibri" panose="020F0502020204030204" pitchFamily="34" charset="0"/>
                <a:cs typeface="Calibri" panose="020F0502020204030204" pitchFamily="34" charset="0"/>
              </a:rPr>
              <a:t>interpretive simulations, e.g. HFPS + TWINTOK </a:t>
            </a:r>
          </a:p>
          <a:p>
            <a:pPr marL="442912" indent="-285750" algn="just">
              <a:spcBef>
                <a:spcPts val="600"/>
              </a:spcBef>
              <a:spcAft>
                <a:spcPts val="600"/>
              </a:spcAft>
              <a:buFont typeface="Courier New" panose="02070309020205020404" pitchFamily="49" charset="0"/>
              <a:buChar char="o"/>
            </a:pPr>
            <a:r>
              <a:rPr lang="en-GB" sz="1800" dirty="0">
                <a:latin typeface="Calibri" panose="020F0502020204030204" pitchFamily="34" charset="0"/>
                <a:ea typeface="Calibri" panose="020F0502020204030204" pitchFamily="34" charset="0"/>
                <a:cs typeface="Calibri" panose="020F0502020204030204" pitchFamily="34" charset="0"/>
              </a:rPr>
              <a:t>I</a:t>
            </a:r>
            <a:r>
              <a:rPr lang="en-GB" sz="1800" dirty="0">
                <a:effectLst/>
                <a:latin typeface="Calibri" panose="020F0502020204030204" pitchFamily="34" charset="0"/>
                <a:ea typeface="Calibri" panose="020F0502020204030204" pitchFamily="34" charset="0"/>
                <a:cs typeface="Calibri" panose="020F0502020204030204" pitchFamily="34" charset="0"/>
              </a:rPr>
              <a:t>mplementation of as </a:t>
            </a:r>
            <a:r>
              <a:rPr lang="en-GB" sz="1800" dirty="0">
                <a:latin typeface="Calibri" panose="020F0502020204030204" pitchFamily="34" charset="0"/>
                <a:ea typeface="Calibri" panose="020F0502020204030204" pitchFamily="34" charset="0"/>
                <a:cs typeface="Calibri" panose="020F0502020204030204" pitchFamily="34" charset="0"/>
              </a:rPr>
              <a:t>strong </a:t>
            </a:r>
            <a:r>
              <a:rPr lang="en-GB" sz="1800" dirty="0">
                <a:effectLst/>
                <a:latin typeface="Calibri" panose="020F0502020204030204" pitchFamily="34" charset="0"/>
                <a:ea typeface="Calibri" panose="020F0502020204030204" pitchFamily="34" charset="0"/>
                <a:cs typeface="Calibri" panose="020F0502020204030204" pitchFamily="34" charset="0"/>
              </a:rPr>
              <a:t>validation strategy </a:t>
            </a:r>
          </a:p>
          <a:p>
            <a:pPr marL="742950" lvl="1" indent="-285750" algn="just">
              <a:spcBef>
                <a:spcPts val="600"/>
              </a:spcBef>
              <a:spcAft>
                <a:spcPts val="600"/>
              </a:spcAft>
              <a:buFont typeface="Courier New" panose="02070309020205020404" pitchFamily="49" charset="0"/>
              <a:buChar char="o"/>
            </a:pPr>
            <a:r>
              <a:rPr lang="en-GB" b="1" dirty="0">
                <a:effectLst/>
                <a:latin typeface="Calibri" panose="020F0502020204030204" pitchFamily="34" charset="0"/>
                <a:ea typeface="Calibri" panose="020F0502020204030204" pitchFamily="34" charset="0"/>
                <a:cs typeface="Calibri" panose="020F0502020204030204" pitchFamily="34" charset="0"/>
              </a:rPr>
              <a:t>Define specific experiments to validate models </a:t>
            </a:r>
            <a:endParaRPr lang="en-US" b="1" dirty="0">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spcBef>
                <a:spcPts val="600"/>
              </a:spcBef>
              <a:spcAft>
                <a:spcPts val="600"/>
              </a:spcAft>
              <a:buFont typeface="Courier New" panose="02070309020205020404" pitchFamily="49" charset="0"/>
              <a:buChar char="o"/>
            </a:pPr>
            <a:r>
              <a:rPr lang="en-US" b="1" dirty="0">
                <a:effectLst/>
                <a:latin typeface="Calibri" panose="020F0502020204030204" pitchFamily="34" charset="0"/>
                <a:ea typeface="Calibri" panose="020F0502020204030204" pitchFamily="34" charset="0"/>
                <a:cs typeface="Calibri" panose="020F0502020204030204" pitchFamily="34" charset="0"/>
              </a:rPr>
              <a:t>Develop a dedicated validation pathway for first-principles codes</a:t>
            </a:r>
            <a:r>
              <a:rPr lang="en-GB" b="1" dirty="0">
                <a:effectLst/>
                <a:latin typeface="Calibri" panose="020F0502020204030204" pitchFamily="34" charset="0"/>
                <a:ea typeface="Calibri" panose="020F0502020204030204" pitchFamily="34" charset="0"/>
                <a:cs typeface="Calibri" panose="020F0502020204030204" pitchFamily="34" charset="0"/>
              </a:rPr>
              <a:t> </a:t>
            </a:r>
          </a:p>
          <a:p>
            <a:pPr marL="742950" lvl="1" indent="-285750" algn="just">
              <a:spcBef>
                <a:spcPts val="600"/>
              </a:spcBef>
              <a:spcAft>
                <a:spcPts val="600"/>
              </a:spcAft>
              <a:buFont typeface="Courier New" panose="02070309020205020404" pitchFamily="49" charset="0"/>
              <a:buChar char="o"/>
            </a:pPr>
            <a:r>
              <a:rPr lang="en-GB" b="1" dirty="0">
                <a:effectLst/>
                <a:latin typeface="Calibri" panose="020F0502020204030204" pitchFamily="34" charset="0"/>
                <a:ea typeface="Calibri" panose="020F0502020204030204" pitchFamily="34" charset="0"/>
                <a:cs typeface="Calibri" panose="020F0502020204030204" pitchFamily="34" charset="0"/>
              </a:rPr>
              <a:t>Develop common validation metrics for integrated modelling </a:t>
            </a:r>
          </a:p>
          <a:p>
            <a:pPr marL="742950" lvl="1" indent="-285750" algn="just">
              <a:spcBef>
                <a:spcPts val="600"/>
              </a:spcBef>
              <a:spcAft>
                <a:spcPts val="600"/>
              </a:spcAft>
              <a:buFont typeface="Courier New" panose="02070309020205020404" pitchFamily="49" charset="0"/>
              <a:buChar char="o"/>
            </a:pPr>
            <a:r>
              <a:rPr lang="en-GB" b="1" dirty="0">
                <a:latin typeface="Calibri" panose="020F0502020204030204" pitchFamily="34" charset="0"/>
                <a:ea typeface="Calibri" panose="020F0502020204030204" pitchFamily="34" charset="0"/>
                <a:cs typeface="Calibri" panose="020F0502020204030204" pitchFamily="34" charset="0"/>
              </a:rPr>
              <a:t>Large multi-machine discharge databases or </a:t>
            </a:r>
            <a:r>
              <a:rPr lang="en-US" b="1" dirty="0">
                <a:latin typeface="Calibri" panose="020F0502020204030204" pitchFamily="34" charset="0"/>
                <a:ea typeface="Calibri" panose="020F0502020204030204" pitchFamily="34" charset="0"/>
                <a:cs typeface="Calibri" panose="020F0502020204030204" pitchFamily="34" charset="0"/>
              </a:rPr>
              <a:t>p</a:t>
            </a:r>
            <a:r>
              <a:rPr lang="en-US" b="1" dirty="0">
                <a:effectLst/>
                <a:latin typeface="Calibri" panose="020F0502020204030204" pitchFamily="34" charset="0"/>
                <a:ea typeface="Calibri" panose="020F0502020204030204" pitchFamily="34" charset="0"/>
                <a:cs typeface="Calibri" panose="020F0502020204030204" pitchFamily="34" charset="0"/>
              </a:rPr>
              <a:t>arameter scans around selected reference discharges</a:t>
            </a:r>
            <a:endParaRPr lang="fr-FR" b="1"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WPs Impacted: TE, SA, STEL, WPIE, DSO/AC: synthetic diagnostic, PDS, databases</a:t>
            </a:r>
            <a:r>
              <a:rPr lang="en-GB" sz="1800" dirty="0">
                <a:latin typeface="Calibri" panose="020F0502020204030204" pitchFamily="34" charset="0"/>
                <a:ea typeface="Calibri" panose="020F0502020204030204" pitchFamily="34" charset="0"/>
                <a:cs typeface="Calibri" panose="020F0502020204030204" pitchFamily="34" charset="0"/>
              </a:rPr>
              <a:t> </a:t>
            </a:r>
            <a:endParaRPr lang="fr-FR" sz="1800" dirty="0">
              <a:effectLst/>
              <a:latin typeface="Calibri" panose="020F0502020204030204" pitchFamily="34" charset="0"/>
              <a:ea typeface="Calibri" panose="020F0502020204030204" pitchFamily="34" charset="0"/>
            </a:endParaRPr>
          </a:p>
          <a:p>
            <a:pPr marL="442912" indent="-285750">
              <a:lnSpc>
                <a:spcPct val="105000"/>
              </a:lnSpc>
              <a:spcBef>
                <a:spcPts val="600"/>
              </a:spcBef>
              <a:spcAft>
                <a:spcPts val="600"/>
              </a:spcAft>
              <a:buFont typeface="Courier New" panose="02070309020205020404" pitchFamily="49" charset="0"/>
              <a:buChar char="o"/>
            </a:pPr>
            <a:r>
              <a:rPr lang="en-GB" sz="1800" dirty="0">
                <a:effectLst/>
                <a:latin typeface="Calibri" panose="020F0502020204030204" pitchFamily="34" charset="0"/>
                <a:ea typeface="Calibri" panose="020F0502020204030204" pitchFamily="34" charset="0"/>
                <a:cs typeface="Calibri" panose="020F0502020204030204" pitchFamily="34" charset="0"/>
              </a:rPr>
              <a:t>ITER-</a:t>
            </a:r>
            <a:r>
              <a:rPr lang="en-GB" sz="1800" dirty="0" err="1">
                <a:effectLst/>
                <a:latin typeface="Calibri" panose="020F0502020204030204" pitchFamily="34" charset="0"/>
                <a:ea typeface="Calibri" panose="020F0502020204030204" pitchFamily="34" charset="0"/>
                <a:cs typeface="Calibri" panose="020F0502020204030204" pitchFamily="34" charset="0"/>
              </a:rPr>
              <a:t>EUROfusion</a:t>
            </a:r>
            <a:r>
              <a:rPr lang="en-GB" sz="1800" dirty="0">
                <a:effectLst/>
                <a:latin typeface="Calibri" panose="020F0502020204030204" pitchFamily="34" charset="0"/>
                <a:ea typeface="Calibri" panose="020F0502020204030204" pitchFamily="34" charset="0"/>
                <a:cs typeface="Calibri" panose="020F0502020204030204" pitchFamily="34" charset="0"/>
              </a:rPr>
              <a:t> collaboration impacted: </a:t>
            </a:r>
          </a:p>
          <a:p>
            <a:pPr marL="742950" lvl="1" indent="-285750">
              <a:lnSpc>
                <a:spcPct val="105000"/>
              </a:lnSpc>
              <a:spcBef>
                <a:spcPts val="600"/>
              </a:spcBef>
              <a:spcAft>
                <a:spcPts val="600"/>
              </a:spcAft>
              <a:buFont typeface="Courier New" panose="02070309020205020404" pitchFamily="49" charset="0"/>
              <a:buChar char="o"/>
            </a:pPr>
            <a:r>
              <a:rPr lang="en-GB" b="1" dirty="0">
                <a:effectLst/>
                <a:latin typeface="Calibri" panose="020F0502020204030204" pitchFamily="34" charset="0"/>
                <a:ea typeface="Calibri" panose="020F0502020204030204" pitchFamily="34" charset="0"/>
                <a:cs typeface="Calibri" panose="020F0502020204030204" pitchFamily="34" charset="0"/>
              </a:rPr>
              <a:t>“Joint Development of plasma models”: Analysis workflow for experimental data ; Use and validation models   </a:t>
            </a:r>
            <a:endParaRPr lang="fr-FR" b="1" dirty="0">
              <a:effectLst/>
              <a:latin typeface="Calibri" panose="020F0502020204030204" pitchFamily="34" charset="0"/>
              <a:ea typeface="Calibri" panose="020F0502020204030204" pitchFamily="34" charset="0"/>
            </a:endParaRPr>
          </a:p>
          <a:p>
            <a:endParaRPr lang="en-US" dirty="0"/>
          </a:p>
        </p:txBody>
      </p:sp>
      <p:sp>
        <p:nvSpPr>
          <p:cNvPr id="4" name="Espace réservé du pied de page 3">
            <a:extLst>
              <a:ext uri="{FF2B5EF4-FFF2-40B4-BE49-F238E27FC236}">
                <a16:creationId xmlns:a16="http://schemas.microsoft.com/office/drawing/2014/main" id="{36466204-A0CE-4896-88C6-307C9054A475}"/>
              </a:ext>
            </a:extLst>
          </p:cNvPr>
          <p:cNvSpPr>
            <a:spLocks noGrp="1"/>
          </p:cNvSpPr>
          <p:nvPr>
            <p:ph type="ftr" sz="quarter" idx="11"/>
          </p:nvPr>
        </p:nvSpPr>
        <p:spPr>
          <a:xfrm>
            <a:off x="825623" y="6555770"/>
            <a:ext cx="5827425" cy="233441"/>
          </a:xfrm>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8CBF7C2C-0255-470B-9101-34D03A516BEB}"/>
              </a:ext>
            </a:extLst>
          </p:cNvPr>
          <p:cNvSpPr>
            <a:spLocks noGrp="1"/>
          </p:cNvSpPr>
          <p:nvPr>
            <p:ph type="sldNum" sz="quarter" idx="12"/>
          </p:nvPr>
        </p:nvSpPr>
        <p:spPr/>
        <p:txBody>
          <a:bodyPr/>
          <a:lstStyle/>
          <a:p>
            <a:fld id="{6A6D9FA1-99C7-4910-8E32-B85D378B0060}" type="slidenum">
              <a:rPr lang="en-GB" smtClean="0">
                <a:solidFill>
                  <a:prstClr val="white"/>
                </a:solidFill>
              </a:rPr>
              <a:pPr/>
              <a:t>34</a:t>
            </a:fld>
            <a:endParaRPr lang="en-GB">
              <a:solidFill>
                <a:prstClr val="white"/>
              </a:solidFill>
            </a:endParaRPr>
          </a:p>
        </p:txBody>
      </p:sp>
      <p:sp>
        <p:nvSpPr>
          <p:cNvPr id="6" name="ZoneTexte 5">
            <a:extLst>
              <a:ext uri="{FF2B5EF4-FFF2-40B4-BE49-F238E27FC236}">
                <a16:creationId xmlns:a16="http://schemas.microsoft.com/office/drawing/2014/main" id="{F51DDECD-04C6-43C7-9F54-7F0AE6B78EA3}"/>
              </a:ext>
            </a:extLst>
          </p:cNvPr>
          <p:cNvSpPr txBox="1"/>
          <p:nvPr/>
        </p:nvSpPr>
        <p:spPr>
          <a:xfrm>
            <a:off x="8686801" y="525989"/>
            <a:ext cx="3358896" cy="400110"/>
          </a:xfrm>
          <a:prstGeom prst="rect">
            <a:avLst/>
          </a:prstGeom>
          <a:noFill/>
        </p:spPr>
        <p:txBody>
          <a:bodyPr wrap="square" rtlCol="0">
            <a:spAutoFit/>
          </a:bodyPr>
          <a:lstStyle/>
          <a:p>
            <a:pPr algn="l"/>
            <a:r>
              <a:rPr lang="en-US" sz="2000" b="1">
                <a:solidFill>
                  <a:srgbClr val="FF0000"/>
                </a:solidFill>
              </a:rPr>
              <a:t>TSVVs: </a:t>
            </a:r>
            <a:r>
              <a:rPr lang="pt-BR" sz="2000" b="1">
                <a:solidFill>
                  <a:srgbClr val="FF0000"/>
                </a:solidFill>
              </a:rPr>
              <a:t>A, B, C, D, E, F, G, H, J</a:t>
            </a:r>
          </a:p>
        </p:txBody>
      </p:sp>
      <p:sp>
        <p:nvSpPr>
          <p:cNvPr id="7" name="Titre 1">
            <a:extLst>
              <a:ext uri="{FF2B5EF4-FFF2-40B4-BE49-F238E27FC236}">
                <a16:creationId xmlns:a16="http://schemas.microsoft.com/office/drawing/2014/main" id="{3AFDDE4B-0E79-4091-B564-B1FED6B809A2}"/>
              </a:ext>
            </a:extLst>
          </p:cNvPr>
          <p:cNvSpPr txBox="1">
            <a:spLocks/>
          </p:cNvSpPr>
          <p:nvPr/>
        </p:nvSpPr>
        <p:spPr>
          <a:xfrm>
            <a:off x="1180596" y="602794"/>
            <a:ext cx="11220695" cy="457200"/>
          </a:xfrm>
          <a:prstGeom prst="rect">
            <a:avLst/>
          </a:prstGeom>
        </p:spPr>
        <p:txBody>
          <a:bodyPr vert="horz" lIns="91440" tIns="45720" rIns="91440" bIns="45720" rtlCol="0" anchor="ctr">
            <a:noAutofit/>
          </a:bodyPr>
          <a:lstStyle>
            <a:lvl1pPr algn="l" defTabSz="685800" rtl="0" eaLnBrk="1" latinLnBrk="0" hangingPunct="1">
              <a:lnSpc>
                <a:spcPts val="2400"/>
              </a:lnSpc>
              <a:spcBef>
                <a:spcPct val="0"/>
              </a:spcBef>
              <a:buNone/>
              <a:defRPr sz="2800" b="1" kern="1200">
                <a:solidFill>
                  <a:schemeClr val="tx2"/>
                </a:solidFill>
                <a:latin typeface="+mn-lt"/>
                <a:ea typeface="+mj-ea"/>
                <a:cs typeface="Arial" panose="020B0604020202020204" pitchFamily="34" charset="0"/>
              </a:defRPr>
            </a:lvl1pPr>
          </a:lstStyle>
          <a:p>
            <a:r>
              <a:rPr lang="en-US" sz="1800" dirty="0">
                <a:solidFill>
                  <a:srgbClr val="FF0000"/>
                </a:solidFill>
                <a:cs typeface="Arial"/>
              </a:rPr>
              <a:t>Deliverables to be reduced in scope or dropped: on going analysis</a:t>
            </a:r>
          </a:p>
        </p:txBody>
      </p:sp>
    </p:spTree>
    <p:extLst>
      <p:ext uri="{BB962C8B-B14F-4D97-AF65-F5344CB8AC3E}">
        <p14:creationId xmlns:p14="http://schemas.microsoft.com/office/powerpoint/2010/main" val="3552104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78C481-CAF7-45A1-BC11-58B84023F5F0}"/>
              </a:ext>
            </a:extLst>
          </p:cNvPr>
          <p:cNvSpPr>
            <a:spLocks noGrp="1"/>
          </p:cNvSpPr>
          <p:nvPr>
            <p:ph type="title"/>
          </p:nvPr>
        </p:nvSpPr>
        <p:spPr>
          <a:xfrm>
            <a:off x="983432" y="192515"/>
            <a:ext cx="10606807" cy="457200"/>
          </a:xfrm>
        </p:spPr>
        <p:txBody>
          <a:bodyPr/>
          <a:lstStyle/>
          <a:p>
            <a:r>
              <a:rPr lang="en-US">
                <a:solidFill>
                  <a:srgbClr val="FF0000"/>
                </a:solidFill>
                <a:cs typeface="Arial"/>
              </a:rPr>
              <a:t>Significant work-force reduction for Theory and Simulation activity </a:t>
            </a:r>
          </a:p>
        </p:txBody>
      </p:sp>
      <p:sp>
        <p:nvSpPr>
          <p:cNvPr id="3" name="Espace réservé du contenu 2">
            <a:extLst>
              <a:ext uri="{FF2B5EF4-FFF2-40B4-BE49-F238E27FC236}">
                <a16:creationId xmlns:a16="http://schemas.microsoft.com/office/drawing/2014/main" id="{7A1B36FC-104F-4DCF-95AE-D0830F0D4F19}"/>
              </a:ext>
            </a:extLst>
          </p:cNvPr>
          <p:cNvSpPr>
            <a:spLocks noGrp="1"/>
          </p:cNvSpPr>
          <p:nvPr>
            <p:ph idx="1"/>
          </p:nvPr>
        </p:nvSpPr>
        <p:spPr>
          <a:xfrm>
            <a:off x="0" y="5191522"/>
            <a:ext cx="11932341" cy="1254642"/>
          </a:xfrm>
        </p:spPr>
        <p:txBody>
          <a:bodyPr vert="horz" lIns="91440" tIns="45720" rIns="91440" bIns="45720" rtlCol="0" anchor="t">
            <a:normAutofit/>
          </a:bodyPr>
          <a:lstStyle/>
          <a:p>
            <a:r>
              <a:rPr lang="en-US" dirty="0" err="1">
                <a:cs typeface="Arial"/>
              </a:rPr>
              <a:t>EUROfusion</a:t>
            </a:r>
            <a:r>
              <a:rPr lang="en-US" dirty="0">
                <a:cs typeface="Arial"/>
              </a:rPr>
              <a:t> activity that will not be covered by the PPP call </a:t>
            </a:r>
          </a:p>
          <a:p>
            <a:r>
              <a:rPr lang="en-US" dirty="0">
                <a:cs typeface="Arial"/>
              </a:rPr>
              <a:t>Some beneficiaries might leave TSVVs since “effort” will not be sufficiently rewarding </a:t>
            </a:r>
            <a:endParaRPr lang="en-US" dirty="0">
              <a:ea typeface="Calibri"/>
              <a:cs typeface="Arial"/>
            </a:endParaRPr>
          </a:p>
        </p:txBody>
      </p:sp>
      <p:sp>
        <p:nvSpPr>
          <p:cNvPr id="4" name="Espace réservé du pied de page 3">
            <a:extLst>
              <a:ext uri="{FF2B5EF4-FFF2-40B4-BE49-F238E27FC236}">
                <a16:creationId xmlns:a16="http://schemas.microsoft.com/office/drawing/2014/main" id="{0221684F-2A6E-465D-9F62-CD74B971933F}"/>
              </a:ext>
            </a:extLst>
          </p:cNvPr>
          <p:cNvSpPr>
            <a:spLocks noGrp="1"/>
          </p:cNvSpPr>
          <p:nvPr>
            <p:ph type="ftr" sz="quarter" idx="11"/>
          </p:nvPr>
        </p:nvSpPr>
        <p:spPr>
          <a:xfrm>
            <a:off x="825624" y="6555770"/>
            <a:ext cx="5575176" cy="329614"/>
          </a:xfrm>
        </p:spPr>
        <p:txBody>
          <a:bodyPr/>
          <a:lstStyle/>
          <a:p>
            <a:r>
              <a:rPr lang="en-GB">
                <a:solidFill>
                  <a:prstClr val="white"/>
                </a:solidFill>
              </a:rPr>
              <a:t>Xavier LITAUDON | FSD Meeting | WPTM | 15 June 2026</a:t>
            </a:r>
            <a:endParaRPr lang="en-GB" dirty="0">
              <a:solidFill>
                <a:prstClr val="white"/>
              </a:solidFill>
            </a:endParaRPr>
          </a:p>
        </p:txBody>
      </p:sp>
      <p:sp>
        <p:nvSpPr>
          <p:cNvPr id="5" name="Espace réservé du numéro de diapositive 4">
            <a:extLst>
              <a:ext uri="{FF2B5EF4-FFF2-40B4-BE49-F238E27FC236}">
                <a16:creationId xmlns:a16="http://schemas.microsoft.com/office/drawing/2014/main" id="{97AEE201-44C3-49FB-A384-5EE8FB010C68}"/>
              </a:ext>
            </a:extLst>
          </p:cNvPr>
          <p:cNvSpPr>
            <a:spLocks noGrp="1"/>
          </p:cNvSpPr>
          <p:nvPr>
            <p:ph type="sldNum" sz="quarter" idx="12"/>
          </p:nvPr>
        </p:nvSpPr>
        <p:spPr/>
        <p:txBody>
          <a:bodyPr/>
          <a:lstStyle/>
          <a:p>
            <a:fld id="{6A6D9FA1-99C7-4910-8E32-B85D378B0060}" type="slidenum">
              <a:rPr lang="en-GB" smtClean="0">
                <a:solidFill>
                  <a:prstClr val="white"/>
                </a:solidFill>
              </a:rPr>
              <a:pPr/>
              <a:t>4</a:t>
            </a:fld>
            <a:endParaRPr lang="en-GB">
              <a:solidFill>
                <a:prstClr val="white"/>
              </a:solidFill>
            </a:endParaRPr>
          </a:p>
        </p:txBody>
      </p:sp>
      <p:graphicFrame>
        <p:nvGraphicFramePr>
          <p:cNvPr id="8" name="Table 3">
            <a:extLst>
              <a:ext uri="{FF2B5EF4-FFF2-40B4-BE49-F238E27FC236}">
                <a16:creationId xmlns:a16="http://schemas.microsoft.com/office/drawing/2014/main" id="{66788A8B-76B8-49D4-86E1-3CFCB69F98C3}"/>
              </a:ext>
            </a:extLst>
          </p:cNvPr>
          <p:cNvGraphicFramePr>
            <a:graphicFrameLocks noGrp="1"/>
          </p:cNvGraphicFramePr>
          <p:nvPr/>
        </p:nvGraphicFramePr>
        <p:xfrm>
          <a:off x="1254642" y="932276"/>
          <a:ext cx="10001387" cy="1599475"/>
        </p:xfrm>
        <a:graphic>
          <a:graphicData uri="http://schemas.openxmlformats.org/drawingml/2006/table">
            <a:tbl>
              <a:tblPr firstRow="1" bandRow="1">
                <a:tableStyleId>{5C22544A-7EE6-4342-B048-85BDC9FD1C3A}</a:tableStyleId>
              </a:tblPr>
              <a:tblGrid>
                <a:gridCol w="4504469">
                  <a:extLst>
                    <a:ext uri="{9D8B030D-6E8A-4147-A177-3AD203B41FA5}">
                      <a16:colId xmlns:a16="http://schemas.microsoft.com/office/drawing/2014/main" val="739719952"/>
                    </a:ext>
                  </a:extLst>
                </a:gridCol>
                <a:gridCol w="3508431">
                  <a:extLst>
                    <a:ext uri="{9D8B030D-6E8A-4147-A177-3AD203B41FA5}">
                      <a16:colId xmlns:a16="http://schemas.microsoft.com/office/drawing/2014/main" val="1294906745"/>
                    </a:ext>
                  </a:extLst>
                </a:gridCol>
                <a:gridCol w="1988487">
                  <a:extLst>
                    <a:ext uri="{9D8B030D-6E8A-4147-A177-3AD203B41FA5}">
                      <a16:colId xmlns:a16="http://schemas.microsoft.com/office/drawing/2014/main" val="1627400644"/>
                    </a:ext>
                  </a:extLst>
                </a:gridCol>
              </a:tblGrid>
              <a:tr h="600046">
                <a:tc>
                  <a:txBody>
                    <a:bodyPr/>
                    <a:lstStyle/>
                    <a:p>
                      <a:pPr algn="ctr"/>
                      <a:r>
                        <a:rPr lang="en-US" sz="2800" dirty="0"/>
                        <a:t>Averaged PPY/Y in </a:t>
                      </a:r>
                      <a:endParaRPr lang="en-GB" sz="2800" dirty="0"/>
                    </a:p>
                    <a:p>
                      <a:pPr lvl="0" algn="ctr">
                        <a:buNone/>
                      </a:pPr>
                      <a:r>
                        <a:rPr lang="en-US" sz="2800" dirty="0"/>
                        <a:t>2021-2025 for the TSVVs*</a:t>
                      </a:r>
                      <a:endParaRPr lang="en-GB" sz="2800" dirty="0"/>
                    </a:p>
                  </a:txBody>
                  <a:tcPr anchor="ctr">
                    <a:solidFill>
                      <a:schemeClr val="accent1">
                        <a:lumMod val="50000"/>
                      </a:schemeClr>
                    </a:solidFill>
                  </a:tcPr>
                </a:tc>
                <a:tc>
                  <a:txBody>
                    <a:bodyPr/>
                    <a:lstStyle/>
                    <a:p>
                      <a:pPr algn="ctr"/>
                      <a:r>
                        <a:rPr lang="en-US" sz="2800" dirty="0"/>
                        <a:t>PPY in 2026</a:t>
                      </a:r>
                      <a:endParaRPr lang="en-GB" sz="2800" dirty="0"/>
                    </a:p>
                  </a:txBody>
                  <a:tcPr anchor="ctr">
                    <a:solidFill>
                      <a:schemeClr val="accent1">
                        <a:lumMod val="50000"/>
                      </a:schemeClr>
                    </a:solidFill>
                  </a:tcPr>
                </a:tc>
                <a:tc>
                  <a:txBody>
                    <a:bodyPr/>
                    <a:lstStyle/>
                    <a:p>
                      <a:pPr algn="ctr"/>
                      <a:r>
                        <a:rPr lang="en-US" sz="2800" dirty="0"/>
                        <a:t>PPY in 2027</a:t>
                      </a:r>
                      <a:endParaRPr lang="en-GB" sz="2800" dirty="0"/>
                    </a:p>
                  </a:txBody>
                  <a:tcPr anchor="ctr">
                    <a:solidFill>
                      <a:schemeClr val="accent1">
                        <a:lumMod val="50000"/>
                      </a:schemeClr>
                    </a:solidFill>
                  </a:tcPr>
                </a:tc>
                <a:extLst>
                  <a:ext uri="{0D108BD9-81ED-4DB2-BD59-A6C34878D82A}">
                    <a16:rowId xmlns:a16="http://schemas.microsoft.com/office/drawing/2014/main" val="125304413"/>
                  </a:ext>
                </a:extLst>
              </a:tr>
              <a:tr h="654595">
                <a:tc>
                  <a:txBody>
                    <a:bodyPr/>
                    <a:lstStyle/>
                    <a:p>
                      <a:pPr algn="ctr"/>
                      <a:r>
                        <a:rPr lang="en-US" sz="2800" b="1">
                          <a:solidFill>
                            <a:srgbClr val="FF0000"/>
                          </a:solidFill>
                        </a:rPr>
                        <a:t>77,1 PPY/Y </a:t>
                      </a:r>
                    </a:p>
                  </a:txBody>
                  <a:tcPr anchor="ctr"/>
                </a:tc>
                <a:tc>
                  <a:txBody>
                    <a:bodyPr/>
                    <a:lstStyle/>
                    <a:p>
                      <a:pPr algn="ctr"/>
                      <a:r>
                        <a:rPr lang="en-GB" sz="2800" b="1" dirty="0">
                          <a:solidFill>
                            <a:srgbClr val="FF0000"/>
                          </a:solidFill>
                          <a:latin typeface="+mn-lt"/>
                        </a:rPr>
                        <a:t>53,4 PPY/Y</a:t>
                      </a:r>
                    </a:p>
                  </a:txBody>
                  <a:tcPr anchor="ctr"/>
                </a:tc>
                <a:tc>
                  <a:txBody>
                    <a:bodyPr/>
                    <a:lstStyle/>
                    <a:p>
                      <a:pPr algn="ctr"/>
                      <a:r>
                        <a:rPr lang="en-GB" sz="2800" b="1" dirty="0">
                          <a:solidFill>
                            <a:srgbClr val="FF0000"/>
                          </a:solidFill>
                          <a:latin typeface="+mn-lt"/>
                        </a:rPr>
                        <a:t>38,2 PPY/Y</a:t>
                      </a:r>
                    </a:p>
                  </a:txBody>
                  <a:tcPr anchor="ctr"/>
                </a:tc>
                <a:extLst>
                  <a:ext uri="{0D108BD9-81ED-4DB2-BD59-A6C34878D82A}">
                    <a16:rowId xmlns:a16="http://schemas.microsoft.com/office/drawing/2014/main" val="2388425921"/>
                  </a:ext>
                </a:extLst>
              </a:tr>
            </a:tbl>
          </a:graphicData>
        </a:graphic>
      </p:graphicFrame>
      <p:sp>
        <p:nvSpPr>
          <p:cNvPr id="9" name="Flèche : droite 8">
            <a:extLst>
              <a:ext uri="{FF2B5EF4-FFF2-40B4-BE49-F238E27FC236}">
                <a16:creationId xmlns:a16="http://schemas.microsoft.com/office/drawing/2014/main" id="{B7B11DD6-0BBA-4836-AEAE-A1CCE9499580}"/>
              </a:ext>
            </a:extLst>
          </p:cNvPr>
          <p:cNvSpPr/>
          <p:nvPr/>
        </p:nvSpPr>
        <p:spPr>
          <a:xfrm>
            <a:off x="4069081" y="2646744"/>
            <a:ext cx="2331720" cy="758172"/>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-30% </a:t>
            </a:r>
          </a:p>
        </p:txBody>
      </p:sp>
      <p:sp>
        <p:nvSpPr>
          <p:cNvPr id="10" name="Flèche : droite 9">
            <a:extLst>
              <a:ext uri="{FF2B5EF4-FFF2-40B4-BE49-F238E27FC236}">
                <a16:creationId xmlns:a16="http://schemas.microsoft.com/office/drawing/2014/main" id="{EE8DB887-3273-42FA-9047-F8CFF3BDDE2F}"/>
              </a:ext>
            </a:extLst>
          </p:cNvPr>
          <p:cNvSpPr/>
          <p:nvPr/>
        </p:nvSpPr>
        <p:spPr>
          <a:xfrm>
            <a:off x="8445795" y="2670828"/>
            <a:ext cx="2119423" cy="758172"/>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-28%</a:t>
            </a:r>
          </a:p>
        </p:txBody>
      </p:sp>
      <p:sp>
        <p:nvSpPr>
          <p:cNvPr id="11" name="Flèche : droite 10">
            <a:extLst>
              <a:ext uri="{FF2B5EF4-FFF2-40B4-BE49-F238E27FC236}">
                <a16:creationId xmlns:a16="http://schemas.microsoft.com/office/drawing/2014/main" id="{D4ED02FA-4ECB-490B-BCAD-8F7F3722DB39}"/>
              </a:ext>
            </a:extLst>
          </p:cNvPr>
          <p:cNvSpPr/>
          <p:nvPr/>
        </p:nvSpPr>
        <p:spPr>
          <a:xfrm>
            <a:off x="2880360" y="3244941"/>
            <a:ext cx="8183880" cy="921265"/>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-50% </a:t>
            </a:r>
          </a:p>
        </p:txBody>
      </p:sp>
      <p:sp>
        <p:nvSpPr>
          <p:cNvPr id="12" name="ZoneTexte 11">
            <a:extLst>
              <a:ext uri="{FF2B5EF4-FFF2-40B4-BE49-F238E27FC236}">
                <a16:creationId xmlns:a16="http://schemas.microsoft.com/office/drawing/2014/main" id="{8D2D5549-01B1-4FCD-B0BD-221E88ADE5FA}"/>
              </a:ext>
            </a:extLst>
          </p:cNvPr>
          <p:cNvSpPr txBox="1"/>
          <p:nvPr/>
        </p:nvSpPr>
        <p:spPr>
          <a:xfrm>
            <a:off x="5559552" y="6186438"/>
            <a:ext cx="6772656" cy="369332"/>
          </a:xfrm>
          <a:prstGeom prst="rect">
            <a:avLst/>
          </a:prstGeom>
          <a:noFill/>
        </p:spPr>
        <p:txBody>
          <a:bodyPr wrap="square">
            <a:spAutoFit/>
          </a:bodyPr>
          <a:lstStyle/>
          <a:p>
            <a:r>
              <a:rPr lang="en-US"/>
              <a:t>[*EUROFUSION </a:t>
            </a:r>
            <a:r>
              <a:rPr lang="en-US" dirty="0"/>
              <a:t>GA (25) 51 - 5.2a - 2021-2025 - Budget Revision v16]</a:t>
            </a:r>
          </a:p>
        </p:txBody>
      </p:sp>
      <p:sp>
        <p:nvSpPr>
          <p:cNvPr id="13" name="Flèche : droite 12">
            <a:extLst>
              <a:ext uri="{FF2B5EF4-FFF2-40B4-BE49-F238E27FC236}">
                <a16:creationId xmlns:a16="http://schemas.microsoft.com/office/drawing/2014/main" id="{E69C98B0-04B4-43B0-AED1-7C63675B3C1B}"/>
              </a:ext>
            </a:extLst>
          </p:cNvPr>
          <p:cNvSpPr/>
          <p:nvPr/>
        </p:nvSpPr>
        <p:spPr>
          <a:xfrm>
            <a:off x="2880360" y="4085476"/>
            <a:ext cx="8375669" cy="1051243"/>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Equivalent of stopping one TSVV per year: -5.5PPY per year</a:t>
            </a:r>
          </a:p>
        </p:txBody>
      </p:sp>
    </p:spTree>
    <p:extLst>
      <p:ext uri="{BB962C8B-B14F-4D97-AF65-F5344CB8AC3E}">
        <p14:creationId xmlns:p14="http://schemas.microsoft.com/office/powerpoint/2010/main" val="2614120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F4992C-1289-4FA8-AD13-AA5A2339EFB3}"/>
              </a:ext>
            </a:extLst>
          </p:cNvPr>
          <p:cNvSpPr>
            <a:spLocks noGrp="1"/>
          </p:cNvSpPr>
          <p:nvPr>
            <p:ph type="title"/>
          </p:nvPr>
        </p:nvSpPr>
        <p:spPr>
          <a:xfrm>
            <a:off x="983432" y="192515"/>
            <a:ext cx="10427518" cy="457200"/>
          </a:xfrm>
        </p:spPr>
        <p:txBody>
          <a:bodyPr/>
          <a:lstStyle/>
          <a:p>
            <a:r>
              <a:rPr lang="en-US" dirty="0"/>
              <a:t>Grant Deliverables and Impact on TSVV Deliverables</a:t>
            </a:r>
          </a:p>
        </p:txBody>
      </p:sp>
      <p:sp>
        <p:nvSpPr>
          <p:cNvPr id="3" name="Espace réservé du contenu 2">
            <a:extLst>
              <a:ext uri="{FF2B5EF4-FFF2-40B4-BE49-F238E27FC236}">
                <a16:creationId xmlns:a16="http://schemas.microsoft.com/office/drawing/2014/main" id="{04B4DF2E-7439-4CCA-B915-E73042579C34}"/>
              </a:ext>
            </a:extLst>
          </p:cNvPr>
          <p:cNvSpPr>
            <a:spLocks noGrp="1"/>
          </p:cNvSpPr>
          <p:nvPr>
            <p:ph idx="1"/>
          </p:nvPr>
        </p:nvSpPr>
        <p:spPr>
          <a:xfrm>
            <a:off x="634365" y="1079996"/>
            <a:ext cx="11556933" cy="1690923"/>
          </a:xfrm>
        </p:spPr>
        <p:txBody>
          <a:bodyPr vert="horz" lIns="91440" tIns="45720" rIns="91440" bIns="45720" rtlCol="0" anchor="t">
            <a:noAutofit/>
          </a:bodyPr>
          <a:lstStyle/>
          <a:p>
            <a:r>
              <a:rPr lang="en-GB" dirty="0">
                <a:effectLst/>
                <a:latin typeface="Calibri" panose="020F0502020204030204" pitchFamily="34" charset="0"/>
                <a:ea typeface="Calibri" panose="020F0502020204030204" pitchFamily="34" charset="0"/>
                <a:cs typeface="Arial" panose="020B0604020202020204" pitchFamily="34" charset="0"/>
              </a:rPr>
              <a:t>Report on code dissemination, model validation, and comparison with experimental data (for both tokamaks and stellarators) </a:t>
            </a:r>
            <a:endParaRPr lang="en-GB" dirty="0">
              <a:latin typeface="Calibri" panose="020F0502020204030204" pitchFamily="34" charset="0"/>
              <a:ea typeface="Calibri" panose="020F0502020204030204" pitchFamily="34" charset="0"/>
            </a:endParaRPr>
          </a:p>
          <a:p>
            <a:r>
              <a:rPr lang="en-GB" dirty="0">
                <a:effectLst/>
                <a:latin typeface="Calibri" panose="020F0502020204030204" pitchFamily="34" charset="0"/>
                <a:ea typeface="Calibri" panose="020F0502020204030204" pitchFamily="34" charset="0"/>
                <a:cs typeface="Arial" panose="020B0604020202020204" pitchFamily="34" charset="0"/>
              </a:rPr>
              <a:t>Report on TSVV Research Software Compliance with </a:t>
            </a:r>
            <a:r>
              <a:rPr lang="en-GB" dirty="0" err="1">
                <a:effectLst/>
                <a:latin typeface="Calibri" panose="020F0502020204030204" pitchFamily="34" charset="0"/>
                <a:ea typeface="Calibri" panose="020F0502020204030204" pitchFamily="34" charset="0"/>
                <a:cs typeface="Arial" panose="020B0604020202020204" pitchFamily="34" charset="0"/>
              </a:rPr>
              <a:t>EUROfusion</a:t>
            </a:r>
            <a:r>
              <a:rPr lang="en-GB" dirty="0">
                <a:effectLst/>
                <a:latin typeface="Calibri" panose="020F0502020204030204" pitchFamily="34" charset="0"/>
                <a:ea typeface="Calibri" panose="020F0502020204030204" pitchFamily="34" charset="0"/>
                <a:cs typeface="Arial" panose="020B0604020202020204" pitchFamily="34" charset="0"/>
              </a:rPr>
              <a:t> Standards</a:t>
            </a:r>
          </a:p>
          <a:p>
            <a:pPr marL="0" indent="0">
              <a:buNone/>
            </a:pPr>
            <a:r>
              <a:rPr lang="en-GB" dirty="0">
                <a:solidFill>
                  <a:srgbClr val="FF0000"/>
                </a:solidFill>
                <a:latin typeface="Calibri"/>
                <a:ea typeface="Calibri"/>
                <a:cs typeface="Arial"/>
              </a:rPr>
              <a:t>  =&gt; Impact on code dissemination and compliance to standard software </a:t>
            </a:r>
            <a:endParaRPr lang="en-US" dirty="0">
              <a:solidFill>
                <a:srgbClr val="FF0000"/>
              </a:solidFill>
              <a:latin typeface="Calibri"/>
              <a:ea typeface="Calibri"/>
              <a:cs typeface="Arial"/>
            </a:endParaRPr>
          </a:p>
        </p:txBody>
      </p:sp>
      <p:sp>
        <p:nvSpPr>
          <p:cNvPr id="4" name="Espace réservé du pied de page 3">
            <a:extLst>
              <a:ext uri="{FF2B5EF4-FFF2-40B4-BE49-F238E27FC236}">
                <a16:creationId xmlns:a16="http://schemas.microsoft.com/office/drawing/2014/main" id="{1BB4FAE6-AA96-4CAA-BF6E-94BFBC819AFC}"/>
              </a:ext>
            </a:extLst>
          </p:cNvPr>
          <p:cNvSpPr>
            <a:spLocks noGrp="1"/>
          </p:cNvSpPr>
          <p:nvPr>
            <p:ph type="ftr" sz="quarter" idx="11"/>
          </p:nvPr>
        </p:nvSpPr>
        <p:spPr>
          <a:xfrm>
            <a:off x="825624" y="6555770"/>
            <a:ext cx="5270376" cy="329614"/>
          </a:xfrm>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0A950506-0F50-4323-AAF5-18C38CBE3915}"/>
              </a:ext>
            </a:extLst>
          </p:cNvPr>
          <p:cNvSpPr>
            <a:spLocks noGrp="1"/>
          </p:cNvSpPr>
          <p:nvPr>
            <p:ph type="sldNum" sz="quarter" idx="12"/>
          </p:nvPr>
        </p:nvSpPr>
        <p:spPr/>
        <p:txBody>
          <a:bodyPr/>
          <a:lstStyle/>
          <a:p>
            <a:fld id="{6A6D9FA1-99C7-4910-8E32-B85D378B0060}" type="slidenum">
              <a:rPr lang="en-GB" smtClean="0">
                <a:solidFill>
                  <a:prstClr val="white"/>
                </a:solidFill>
              </a:rPr>
              <a:pPr/>
              <a:t>5</a:t>
            </a:fld>
            <a:endParaRPr lang="en-GB">
              <a:solidFill>
                <a:prstClr val="white"/>
              </a:solidFill>
            </a:endParaRPr>
          </a:p>
        </p:txBody>
      </p:sp>
      <p:sp>
        <p:nvSpPr>
          <p:cNvPr id="7" name="Espace réservé du contenu 2">
            <a:extLst>
              <a:ext uri="{FF2B5EF4-FFF2-40B4-BE49-F238E27FC236}">
                <a16:creationId xmlns:a16="http://schemas.microsoft.com/office/drawing/2014/main" id="{F3CA0CBA-4E17-4BCF-B6B2-AF21C63F7C7E}"/>
              </a:ext>
            </a:extLst>
          </p:cNvPr>
          <p:cNvSpPr txBox="1">
            <a:spLocks/>
          </p:cNvSpPr>
          <p:nvPr/>
        </p:nvSpPr>
        <p:spPr>
          <a:xfrm>
            <a:off x="634365" y="3088073"/>
            <a:ext cx="10923270" cy="1506438"/>
          </a:xfrm>
          <a:prstGeom prst="rect">
            <a:avLst/>
          </a:prstGeom>
        </p:spPr>
        <p:txBody>
          <a:bodyPr vert="horz" lIns="91440" tIns="45720" rIns="91440" bIns="45720" rtlCol="0">
            <a:noAutofit/>
          </a:bodyPr>
          <a:lstStyle>
            <a:lvl1pPr marL="257175" indent="-257175" algn="l" defTabSz="685800" rtl="0" eaLnBrk="1" latinLnBrk="0" hangingPunct="1">
              <a:spcBef>
                <a:spcPct val="20000"/>
              </a:spcBef>
              <a:buFont typeface="Arial" panose="020B0604020202020204" pitchFamily="34" charset="0"/>
              <a:buChar char="•"/>
              <a:defRPr sz="2400" b="1" kern="1200">
                <a:solidFill>
                  <a:schemeClr val="tx1"/>
                </a:solidFill>
                <a:latin typeface="+mn-lt"/>
                <a:ea typeface="+mn-ea"/>
                <a:cs typeface="Arial" panose="020B0604020202020204" pitchFamily="34" charset="0"/>
              </a:defRPr>
            </a:lvl1pPr>
            <a:lvl2pPr marL="557213" indent="-214313" algn="l" defTabSz="685800" rtl="0" eaLnBrk="1" latinLnBrk="0" hangingPunct="1">
              <a:spcBef>
                <a:spcPct val="20000"/>
              </a:spcBef>
              <a:buFont typeface="Arial" panose="020B0604020202020204" pitchFamily="34" charset="0"/>
              <a:buChar char="•"/>
              <a:defRPr sz="1800" kern="1200">
                <a:solidFill>
                  <a:srgbClr val="002060"/>
                </a:solidFill>
                <a:latin typeface="+mn-lt"/>
                <a:ea typeface="+mn-ea"/>
                <a:cs typeface="Arial" panose="020B0604020202020204" pitchFamily="34" charset="0"/>
              </a:defRPr>
            </a:lvl2pPr>
            <a:lvl3pPr marL="857250" indent="-171450" algn="l" defTabSz="685800" rtl="0" eaLnBrk="1" latinLnBrk="0" hangingPunct="1">
              <a:spcBef>
                <a:spcPct val="20000"/>
              </a:spcBef>
              <a:buFont typeface="Arial" panose="020B0604020202020204" pitchFamily="34" charset="0"/>
              <a:buChar char="•"/>
              <a:defRPr sz="1600" kern="1200">
                <a:solidFill>
                  <a:srgbClr val="002060"/>
                </a:solidFill>
                <a:latin typeface="+mn-lt"/>
                <a:ea typeface="+mn-ea"/>
                <a:cs typeface="Arial" panose="020B0604020202020204" pitchFamily="34" charset="0"/>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GB" dirty="0">
                <a:effectLst/>
                <a:latin typeface="Calibri" panose="020F0502020204030204" pitchFamily="34" charset="0"/>
                <a:ea typeface="Calibri" panose="020F0502020204030204" pitchFamily="34" charset="0"/>
                <a:cs typeface="Arial" panose="020B0604020202020204" pitchFamily="34" charset="0"/>
              </a:rPr>
              <a:t>Formal coordination established with experimental WPs for model validation and requirement capture for data comparison</a:t>
            </a:r>
          </a:p>
          <a:p>
            <a:r>
              <a:rPr lang="en-GB" dirty="0">
                <a:effectLst/>
                <a:latin typeface="Calibri" panose="020F0502020204030204" pitchFamily="34" charset="0"/>
                <a:ea typeface="Calibri" panose="020F0502020204030204" pitchFamily="34" charset="0"/>
                <a:cs typeface="Arial" panose="020B0604020202020204" pitchFamily="34" charset="0"/>
              </a:rPr>
              <a:t>Formal coordination established with ACHs in support to TSVV Research Software compliance with </a:t>
            </a:r>
            <a:r>
              <a:rPr lang="en-GB" dirty="0" err="1">
                <a:effectLst/>
                <a:latin typeface="Calibri" panose="020F0502020204030204" pitchFamily="34" charset="0"/>
                <a:ea typeface="Calibri" panose="020F0502020204030204" pitchFamily="34" charset="0"/>
                <a:cs typeface="Arial" panose="020B0604020202020204" pitchFamily="34" charset="0"/>
              </a:rPr>
              <a:t>EUROfusion</a:t>
            </a:r>
            <a:r>
              <a:rPr lang="en-GB" dirty="0">
                <a:effectLst/>
                <a:latin typeface="Calibri" panose="020F0502020204030204" pitchFamily="34" charset="0"/>
                <a:ea typeface="Calibri" panose="020F0502020204030204" pitchFamily="34" charset="0"/>
                <a:cs typeface="Arial" panose="020B0604020202020204" pitchFamily="34" charset="0"/>
              </a:rPr>
              <a:t> standards </a:t>
            </a:r>
            <a:endParaRPr lang="en-US" dirty="0"/>
          </a:p>
        </p:txBody>
      </p:sp>
      <p:sp>
        <p:nvSpPr>
          <p:cNvPr id="9" name="ZoneTexte 8">
            <a:extLst>
              <a:ext uri="{FF2B5EF4-FFF2-40B4-BE49-F238E27FC236}">
                <a16:creationId xmlns:a16="http://schemas.microsoft.com/office/drawing/2014/main" id="{6037D2D3-B7F2-49DB-8FCB-F3951EED0E83}"/>
              </a:ext>
            </a:extLst>
          </p:cNvPr>
          <p:cNvSpPr txBox="1"/>
          <p:nvPr/>
        </p:nvSpPr>
        <p:spPr>
          <a:xfrm>
            <a:off x="631847" y="2763288"/>
            <a:ext cx="6109334" cy="464423"/>
          </a:xfrm>
          <a:prstGeom prst="rect">
            <a:avLst/>
          </a:prstGeom>
          <a:noFill/>
        </p:spPr>
        <p:txBody>
          <a:bodyPr wrap="square">
            <a:spAutoFit/>
          </a:bodyPr>
          <a:lstStyle/>
          <a:p>
            <a:pPr>
              <a:lnSpc>
                <a:spcPct val="105000"/>
              </a:lnSpc>
              <a:spcBef>
                <a:spcPts val="1200"/>
              </a:spcBef>
              <a:spcAft>
                <a:spcPts val="300"/>
              </a:spcAft>
            </a:pPr>
            <a:r>
              <a:rPr lang="en-GB" sz="2400" b="1" cap="small" dirty="0">
                <a:solidFill>
                  <a:srgbClr val="0F4761"/>
                </a:solidFill>
                <a:effectLst/>
                <a:latin typeface="Calibri" panose="020F0502020204030204" pitchFamily="34" charset="0"/>
                <a:ea typeface="Calibri" panose="020F0502020204030204" pitchFamily="34" charset="0"/>
                <a:cs typeface="Calibri" panose="020F0502020204030204" pitchFamily="34" charset="0"/>
              </a:rPr>
              <a:t>Grant milestones </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1" name="ZoneTexte 10">
            <a:extLst>
              <a:ext uri="{FF2B5EF4-FFF2-40B4-BE49-F238E27FC236}">
                <a16:creationId xmlns:a16="http://schemas.microsoft.com/office/drawing/2014/main" id="{4BF2A4BC-05FE-40E0-B837-0E3EDC55B583}"/>
              </a:ext>
            </a:extLst>
          </p:cNvPr>
          <p:cNvSpPr txBox="1"/>
          <p:nvPr/>
        </p:nvSpPr>
        <p:spPr>
          <a:xfrm>
            <a:off x="633119" y="721486"/>
            <a:ext cx="6109334" cy="464423"/>
          </a:xfrm>
          <a:prstGeom prst="rect">
            <a:avLst/>
          </a:prstGeom>
          <a:noFill/>
        </p:spPr>
        <p:txBody>
          <a:bodyPr wrap="square">
            <a:spAutoFit/>
          </a:bodyPr>
          <a:lstStyle/>
          <a:p>
            <a:pPr>
              <a:lnSpc>
                <a:spcPct val="105000"/>
              </a:lnSpc>
              <a:spcBef>
                <a:spcPts val="1200"/>
              </a:spcBef>
              <a:spcAft>
                <a:spcPts val="300"/>
              </a:spcAft>
            </a:pPr>
            <a:r>
              <a:rPr lang="en-GB" sz="2400" b="1" cap="small">
                <a:solidFill>
                  <a:srgbClr val="0F4761"/>
                </a:solidFill>
                <a:effectLst/>
                <a:latin typeface="Calibri" panose="020F0502020204030204" pitchFamily="34" charset="0"/>
                <a:ea typeface="Calibri" panose="020F0502020204030204" pitchFamily="34" charset="0"/>
                <a:cs typeface="Calibri" panose="020F0502020204030204" pitchFamily="34" charset="0"/>
              </a:rPr>
              <a:t>Grant Deliverables </a:t>
            </a:r>
            <a:endParaRPr lang="fr-FR" sz="2400">
              <a:effectLst/>
              <a:latin typeface="Calibri" panose="020F0502020204030204" pitchFamily="34" charset="0"/>
              <a:ea typeface="Calibri" panose="020F0502020204030204" pitchFamily="34" charset="0"/>
              <a:cs typeface="Arial" panose="020B0604020202020204" pitchFamily="34" charset="0"/>
            </a:endParaRPr>
          </a:p>
        </p:txBody>
      </p:sp>
      <p:sp>
        <p:nvSpPr>
          <p:cNvPr id="12" name="Espace réservé du contenu 2">
            <a:extLst>
              <a:ext uri="{FF2B5EF4-FFF2-40B4-BE49-F238E27FC236}">
                <a16:creationId xmlns:a16="http://schemas.microsoft.com/office/drawing/2014/main" id="{9F5BCCD9-28AC-4C6F-9214-A4D007040BD8}"/>
              </a:ext>
            </a:extLst>
          </p:cNvPr>
          <p:cNvSpPr txBox="1">
            <a:spLocks/>
          </p:cNvSpPr>
          <p:nvPr/>
        </p:nvSpPr>
        <p:spPr>
          <a:xfrm>
            <a:off x="488378" y="5083440"/>
            <a:ext cx="11069257" cy="1279259"/>
          </a:xfrm>
          <a:prstGeom prst="rect">
            <a:avLst/>
          </a:prstGeom>
          <a:solidFill>
            <a:schemeClr val="accent1">
              <a:lumMod val="20000"/>
              <a:lumOff val="80000"/>
            </a:schemeClr>
          </a:solidFill>
        </p:spPr>
        <p:txBody>
          <a:bodyPr vert="horz" lIns="91440" tIns="45720" rIns="91440" bIns="45720" rtlCol="0" anchor="t">
            <a:noAutofit/>
          </a:bodyPr>
          <a:lstStyle>
            <a:lvl1pPr marL="257175" indent="-257175" algn="l" defTabSz="685800" rtl="0" eaLnBrk="1" latinLnBrk="0" hangingPunct="1">
              <a:spcBef>
                <a:spcPct val="20000"/>
              </a:spcBef>
              <a:buFont typeface="Arial" panose="020B0604020202020204" pitchFamily="34" charset="0"/>
              <a:buChar char="•"/>
              <a:defRPr sz="2400" b="1" kern="1200">
                <a:solidFill>
                  <a:schemeClr val="tx1"/>
                </a:solidFill>
                <a:latin typeface="+mn-lt"/>
                <a:ea typeface="+mn-ea"/>
                <a:cs typeface="Arial" panose="020B0604020202020204" pitchFamily="34" charset="0"/>
              </a:defRPr>
            </a:lvl1pPr>
            <a:lvl2pPr marL="557213" indent="-214313" algn="l" defTabSz="685800" rtl="0" eaLnBrk="1" latinLnBrk="0" hangingPunct="1">
              <a:spcBef>
                <a:spcPct val="20000"/>
              </a:spcBef>
              <a:buFont typeface="Arial" panose="020B0604020202020204" pitchFamily="34" charset="0"/>
              <a:buChar char="•"/>
              <a:defRPr sz="1800" kern="1200">
                <a:solidFill>
                  <a:srgbClr val="002060"/>
                </a:solidFill>
                <a:latin typeface="+mn-lt"/>
                <a:ea typeface="+mn-ea"/>
                <a:cs typeface="Arial" panose="020B0604020202020204" pitchFamily="34" charset="0"/>
              </a:defRPr>
            </a:lvl2pPr>
            <a:lvl3pPr marL="857250" indent="-171450" algn="l" defTabSz="685800" rtl="0" eaLnBrk="1" latinLnBrk="0" hangingPunct="1">
              <a:spcBef>
                <a:spcPct val="20000"/>
              </a:spcBef>
              <a:buFont typeface="Arial" panose="020B0604020202020204" pitchFamily="34" charset="0"/>
              <a:buChar char="•"/>
              <a:defRPr sz="1600" kern="1200">
                <a:solidFill>
                  <a:srgbClr val="002060"/>
                </a:solidFill>
                <a:latin typeface="+mn-lt"/>
                <a:ea typeface="+mn-ea"/>
                <a:cs typeface="Arial" panose="020B0604020202020204" pitchFamily="34" charset="0"/>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0" indent="0" algn="ctr">
              <a:buNone/>
            </a:pPr>
            <a:r>
              <a:rPr lang="en-GB" dirty="0">
                <a:solidFill>
                  <a:srgbClr val="FF0000"/>
                </a:solidFill>
                <a:latin typeface="Calibri"/>
                <a:ea typeface="Calibri"/>
                <a:cs typeface="Arial"/>
              </a:rPr>
              <a:t>Consequences on the TSVV deliverables: </a:t>
            </a:r>
            <a:endParaRPr lang="fr-FR" dirty="0"/>
          </a:p>
          <a:p>
            <a:pPr>
              <a:buFont typeface="Wingdings" panose="020B0604020202020204" pitchFamily="34" charset="0"/>
              <a:buChar char="Ø"/>
            </a:pPr>
            <a:r>
              <a:rPr lang="en-GB" dirty="0">
                <a:solidFill>
                  <a:srgbClr val="FF0000"/>
                </a:solidFill>
                <a:latin typeface="Calibri"/>
                <a:ea typeface="Calibri"/>
                <a:cs typeface="Arial"/>
              </a:rPr>
              <a:t>Analysis performed per TSVVs by PIs with programmatic consequences (work in progress) </a:t>
            </a:r>
          </a:p>
        </p:txBody>
      </p:sp>
    </p:spTree>
    <p:extLst>
      <p:ext uri="{BB962C8B-B14F-4D97-AF65-F5344CB8AC3E}">
        <p14:creationId xmlns:p14="http://schemas.microsoft.com/office/powerpoint/2010/main" val="3509198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790A98-7559-434C-8455-18C8B127857D}"/>
              </a:ext>
            </a:extLst>
          </p:cNvPr>
          <p:cNvSpPr>
            <a:spLocks noGrp="1"/>
          </p:cNvSpPr>
          <p:nvPr>
            <p:ph type="title"/>
          </p:nvPr>
        </p:nvSpPr>
        <p:spPr>
          <a:xfrm>
            <a:off x="825624" y="192515"/>
            <a:ext cx="11366376" cy="457200"/>
          </a:xfrm>
        </p:spPr>
        <p:txBody>
          <a:bodyPr/>
          <a:lstStyle/>
          <a:p>
            <a:r>
              <a:rPr lang="en-US" dirty="0"/>
              <a:t>Common TSVV observations on consequences of </a:t>
            </a:r>
            <a:r>
              <a:rPr lang="en-US" sz="2800" dirty="0">
                <a:latin typeface="+mj-lt"/>
              </a:rPr>
              <a:t>PM</a:t>
            </a:r>
            <a:r>
              <a:rPr lang="en-US" dirty="0"/>
              <a:t> reduction [1/2]</a:t>
            </a:r>
          </a:p>
        </p:txBody>
      </p:sp>
      <p:sp>
        <p:nvSpPr>
          <p:cNvPr id="3" name="Espace réservé du contenu 2">
            <a:extLst>
              <a:ext uri="{FF2B5EF4-FFF2-40B4-BE49-F238E27FC236}">
                <a16:creationId xmlns:a16="http://schemas.microsoft.com/office/drawing/2014/main" id="{88F3269F-B14B-4CF9-A032-6614DF91DA97}"/>
              </a:ext>
            </a:extLst>
          </p:cNvPr>
          <p:cNvSpPr>
            <a:spLocks noGrp="1"/>
          </p:cNvSpPr>
          <p:nvPr>
            <p:ph idx="1"/>
          </p:nvPr>
        </p:nvSpPr>
        <p:spPr>
          <a:xfrm>
            <a:off x="360040" y="615448"/>
            <a:ext cx="11751084" cy="5940322"/>
          </a:xfrm>
        </p:spPr>
        <p:txBody>
          <a:bodyPr>
            <a:noAutofit/>
          </a:bodyPr>
          <a:lstStyle/>
          <a:p>
            <a:pPr>
              <a:spcBef>
                <a:spcPts val="1000"/>
              </a:spcBef>
              <a:buClr>
                <a:schemeClr val="tx2"/>
              </a:buClr>
              <a:buFont typeface="Wingdings" panose="05000000000000000000" pitchFamily="2" charset="2"/>
              <a:buChar char="q"/>
            </a:pPr>
            <a:r>
              <a:rPr lang="en-US" sz="1800" dirty="0"/>
              <a:t>Impact on the 2026 WP, as some 2026 activities have been </a:t>
            </a:r>
            <a:r>
              <a:rPr lang="en-US" sz="1800" dirty="0" err="1"/>
              <a:t>deprioritised</a:t>
            </a:r>
            <a:r>
              <a:rPr lang="en-US" sz="1800" dirty="0"/>
              <a:t> in </a:t>
            </a:r>
            <a:r>
              <a:rPr lang="en-US" sz="1800" dirty="0" err="1"/>
              <a:t>favour</a:t>
            </a:r>
            <a:r>
              <a:rPr lang="en-US" sz="1800" dirty="0"/>
              <a:t> of higher-priority 2027 activities</a:t>
            </a:r>
          </a:p>
          <a:p>
            <a:pPr>
              <a:spcBef>
                <a:spcPts val="1000"/>
              </a:spcBef>
              <a:buClr>
                <a:schemeClr val="tx2"/>
              </a:buClr>
              <a:buFont typeface="Wingdings" panose="05000000000000000000" pitchFamily="2" charset="2"/>
              <a:buChar char="q"/>
            </a:pPr>
            <a:r>
              <a:rPr lang="en-US" sz="1800" dirty="0"/>
              <a:t>The nominal 28% reduction in PMs has disproportionately larger consequences due to “non-linear effects”</a:t>
            </a:r>
          </a:p>
          <a:p>
            <a:pPr lvl="1">
              <a:spcBef>
                <a:spcPts val="1000"/>
              </a:spcBef>
              <a:buClr>
                <a:schemeClr val="tx2"/>
              </a:buClr>
              <a:buFont typeface="Wingdings" panose="05000000000000000000" pitchFamily="2" charset="2"/>
              <a:buChar char="q"/>
            </a:pPr>
            <a:r>
              <a:rPr lang="en-US" dirty="0">
                <a:solidFill>
                  <a:schemeClr val="tx2">
                    <a:lumMod val="75000"/>
                  </a:schemeClr>
                </a:solidFill>
              </a:rPr>
              <a:t> Reduction of scientific coherence within TSVV projects</a:t>
            </a:r>
          </a:p>
          <a:p>
            <a:pPr lvl="1">
              <a:spcBef>
                <a:spcPts val="1000"/>
              </a:spcBef>
              <a:buClr>
                <a:schemeClr val="tx2"/>
              </a:buClr>
              <a:buFont typeface="Wingdings" panose="05000000000000000000" pitchFamily="2" charset="2"/>
              <a:buChar char="q"/>
            </a:pPr>
            <a:r>
              <a:rPr lang="en-US" dirty="0">
                <a:solidFill>
                  <a:schemeClr val="tx2">
                    <a:lumMod val="75000"/>
                  </a:schemeClr>
                </a:solidFill>
              </a:rPr>
              <a:t> Deliverables achieved but with reduced physics scope  </a:t>
            </a:r>
          </a:p>
          <a:p>
            <a:pPr lvl="1">
              <a:spcBef>
                <a:spcPts val="1000"/>
              </a:spcBef>
              <a:buClr>
                <a:schemeClr val="tx2"/>
              </a:buClr>
              <a:buFont typeface="Wingdings" panose="05000000000000000000" pitchFamily="2" charset="2"/>
              <a:buChar char="q"/>
            </a:pPr>
            <a:r>
              <a:rPr lang="en-US" dirty="0">
                <a:solidFill>
                  <a:schemeClr val="tx2">
                    <a:lumMod val="75000"/>
                  </a:schemeClr>
                </a:solidFill>
              </a:rPr>
              <a:t> Reduction of cross-teams and cross-TSVV activities as efforts re-focused on key deliverables, e.g.</a:t>
            </a:r>
          </a:p>
          <a:p>
            <a:pPr lvl="2">
              <a:spcBef>
                <a:spcPts val="0"/>
              </a:spcBef>
              <a:buClr>
                <a:schemeClr val="tx2"/>
              </a:buClr>
              <a:buFont typeface="Wingdings" panose="05000000000000000000" pitchFamily="2" charset="2"/>
              <a:buChar char="Ø"/>
            </a:pPr>
            <a:r>
              <a:rPr lang="en-US" sz="1800" dirty="0">
                <a:solidFill>
                  <a:schemeClr val="tx2">
                    <a:lumMod val="75000"/>
                  </a:schemeClr>
                </a:solidFill>
              </a:rPr>
              <a:t> </a:t>
            </a:r>
            <a:r>
              <a:rPr lang="en-US" dirty="0">
                <a:solidFill>
                  <a:schemeClr val="tx2">
                    <a:lumMod val="75000"/>
                  </a:schemeClr>
                </a:solidFill>
              </a:rPr>
              <a:t>limited development of reduced models and validation activities</a:t>
            </a:r>
          </a:p>
          <a:p>
            <a:pPr lvl="2">
              <a:spcBef>
                <a:spcPts val="0"/>
              </a:spcBef>
              <a:buClr>
                <a:schemeClr val="tx2"/>
              </a:buClr>
              <a:buFont typeface="Wingdings" panose="05000000000000000000" pitchFamily="2" charset="2"/>
              <a:buChar char="Ø"/>
            </a:pPr>
            <a:r>
              <a:rPr lang="en-US" dirty="0">
                <a:solidFill>
                  <a:schemeClr val="tx2">
                    <a:lumMod val="75000"/>
                  </a:schemeClr>
                </a:solidFill>
              </a:rPr>
              <a:t> Impact on integration activities  (TSVV-H) </a:t>
            </a:r>
          </a:p>
          <a:p>
            <a:pPr>
              <a:spcBef>
                <a:spcPts val="1000"/>
              </a:spcBef>
              <a:buClr>
                <a:schemeClr val="tx2"/>
              </a:buClr>
              <a:buFont typeface="Wingdings" panose="05000000000000000000" pitchFamily="2" charset="2"/>
              <a:buChar char="q"/>
            </a:pPr>
            <a:r>
              <a:rPr lang="en-US" sz="1800" dirty="0"/>
              <a:t> Impact on the broader </a:t>
            </a:r>
            <a:r>
              <a:rPr lang="en-US" sz="1800" dirty="0" err="1"/>
              <a:t>programme</a:t>
            </a:r>
            <a:r>
              <a:rPr lang="en-US" sz="1800" dirty="0"/>
              <a:t> (FSD WPs and ENR) </a:t>
            </a:r>
          </a:p>
          <a:p>
            <a:pPr lvl="1">
              <a:spcBef>
                <a:spcPts val="1000"/>
              </a:spcBef>
              <a:buClr>
                <a:schemeClr val="tx2"/>
              </a:buClr>
              <a:buFont typeface="Wingdings" panose="05000000000000000000" pitchFamily="2" charset="2"/>
              <a:buChar char="q"/>
            </a:pPr>
            <a:r>
              <a:rPr lang="en-US" dirty="0">
                <a:ea typeface="Calibri" panose="020F0502020204030204" pitchFamily="34" charset="0"/>
                <a:cs typeface="Times New Roman" panose="02020603050405020304" pitchFamily="18" charset="0"/>
              </a:rPr>
              <a:t> Delays in model development will affect validation activities within TM and FSD WPs</a:t>
            </a:r>
            <a:endParaRPr lang="en-US" dirty="0"/>
          </a:p>
          <a:p>
            <a:pPr lvl="1">
              <a:spcBef>
                <a:spcPts val="1000"/>
              </a:spcBef>
              <a:buClr>
                <a:schemeClr val="tx2"/>
              </a:buClr>
              <a:buFont typeface="Wingdings" panose="05000000000000000000" pitchFamily="2" charset="2"/>
              <a:buChar char="q"/>
            </a:pPr>
            <a:r>
              <a:rPr lang="en-US" dirty="0"/>
              <a:t> Potential impact on key deliverables e.g. </a:t>
            </a:r>
            <a:r>
              <a:rPr lang="en-US" i="1" dirty="0"/>
              <a:t>TE.D.19 : Report on qualification with experiment/modelling of the most promising no-ELM scenario in terms of confinement, exhaust capabilities and plasma wall interaction  </a:t>
            </a:r>
          </a:p>
          <a:p>
            <a:pPr lvl="1">
              <a:spcBef>
                <a:spcPts val="1000"/>
              </a:spcBef>
              <a:buClr>
                <a:schemeClr val="tx2"/>
              </a:buClr>
              <a:buFont typeface="Wingdings" panose="05000000000000000000" pitchFamily="2" charset="2"/>
              <a:buChar char="q"/>
            </a:pPr>
            <a:r>
              <a:rPr lang="en-US" dirty="0"/>
              <a:t>Limited support for the ENR-PIE (Pedestal Inference Engine) collaboration </a:t>
            </a:r>
          </a:p>
          <a:p>
            <a:pPr lvl="1">
              <a:spcBef>
                <a:spcPts val="1000"/>
              </a:spcBef>
              <a:buClr>
                <a:schemeClr val="tx2"/>
              </a:buClr>
              <a:buFont typeface="Wingdings" panose="05000000000000000000" pitchFamily="2" charset="2"/>
              <a:buChar char="q"/>
            </a:pPr>
            <a:r>
              <a:rPr lang="en-US" dirty="0"/>
              <a:t>Lower capacity for code training, dissemination and adoption of </a:t>
            </a:r>
            <a:r>
              <a:rPr lang="en-US" dirty="0" err="1"/>
              <a:t>EUROfusion</a:t>
            </a:r>
            <a:r>
              <a:rPr lang="en-US" dirty="0"/>
              <a:t> software standards (TM deliverables)</a:t>
            </a:r>
          </a:p>
          <a:p>
            <a:pPr>
              <a:spcBef>
                <a:spcPts val="1000"/>
              </a:spcBef>
              <a:buClr>
                <a:schemeClr val="tx2"/>
              </a:buClr>
              <a:buFont typeface="Wingdings" panose="05000000000000000000" pitchFamily="2" charset="2"/>
              <a:buChar char="q"/>
            </a:pPr>
            <a:r>
              <a:rPr lang="en-GB" sz="1800" dirty="0">
                <a:effectLst/>
                <a:ea typeface="Times New Roman" panose="02020603050405020304" pitchFamily="18" charset="0"/>
              </a:rPr>
              <a:t>Reduced capability for ITER-oriented simulations</a:t>
            </a:r>
          </a:p>
          <a:p>
            <a:pPr>
              <a:spcBef>
                <a:spcPts val="1000"/>
              </a:spcBef>
              <a:buClr>
                <a:schemeClr val="tx2"/>
              </a:buClr>
              <a:buFont typeface="Wingdings" panose="05000000000000000000" pitchFamily="2" charset="2"/>
              <a:buChar char="q"/>
            </a:pPr>
            <a:r>
              <a:rPr lang="en-GB" sz="1800" dirty="0">
                <a:effectLst/>
                <a:ea typeface="Times New Roman" panose="02020603050405020304" pitchFamily="18" charset="0"/>
              </a:rPr>
              <a:t>Reduced support for future stellarator design and optimisation activities</a:t>
            </a:r>
          </a:p>
          <a:p>
            <a:pPr>
              <a:spcBef>
                <a:spcPts val="1000"/>
              </a:spcBef>
              <a:buClr>
                <a:schemeClr val="tx2"/>
              </a:buClr>
              <a:buFont typeface="Wingdings" panose="05000000000000000000" pitchFamily="2" charset="2"/>
              <a:buChar char="q"/>
            </a:pPr>
            <a:r>
              <a:rPr lang="en-GB" sz="1800" dirty="0"/>
              <a:t>Reduced synergy Stellarator &amp; ITER on the 3D physics </a:t>
            </a:r>
            <a:endParaRPr lang="en-US" sz="1800" dirty="0"/>
          </a:p>
        </p:txBody>
      </p:sp>
      <p:sp>
        <p:nvSpPr>
          <p:cNvPr id="4" name="Espace réservé du pied de page 3">
            <a:extLst>
              <a:ext uri="{FF2B5EF4-FFF2-40B4-BE49-F238E27FC236}">
                <a16:creationId xmlns:a16="http://schemas.microsoft.com/office/drawing/2014/main" id="{18D009A1-A30C-43D0-88B2-C025A26B9FA4}"/>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84F4D12A-DE90-401E-BB0D-5D7AC991F8AC}"/>
              </a:ext>
            </a:extLst>
          </p:cNvPr>
          <p:cNvSpPr>
            <a:spLocks noGrp="1"/>
          </p:cNvSpPr>
          <p:nvPr>
            <p:ph type="sldNum" sz="quarter" idx="12"/>
          </p:nvPr>
        </p:nvSpPr>
        <p:spPr/>
        <p:txBody>
          <a:bodyPr/>
          <a:lstStyle/>
          <a:p>
            <a:fld id="{6A6D9FA1-99C7-4910-8E32-B85D378B0060}" type="slidenum">
              <a:rPr lang="en-GB" smtClean="0">
                <a:solidFill>
                  <a:prstClr val="white"/>
                </a:solidFill>
              </a:rPr>
              <a:pPr/>
              <a:t>6</a:t>
            </a:fld>
            <a:endParaRPr lang="en-GB">
              <a:solidFill>
                <a:prstClr val="white"/>
              </a:solidFill>
            </a:endParaRPr>
          </a:p>
        </p:txBody>
      </p:sp>
    </p:spTree>
    <p:extLst>
      <p:ext uri="{BB962C8B-B14F-4D97-AF65-F5344CB8AC3E}">
        <p14:creationId xmlns:p14="http://schemas.microsoft.com/office/powerpoint/2010/main" val="3607673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8F3269F-B14B-4CF9-A032-6614DF91DA97}"/>
              </a:ext>
            </a:extLst>
          </p:cNvPr>
          <p:cNvSpPr>
            <a:spLocks noGrp="1"/>
          </p:cNvSpPr>
          <p:nvPr>
            <p:ph idx="1"/>
          </p:nvPr>
        </p:nvSpPr>
        <p:spPr>
          <a:xfrm>
            <a:off x="457201" y="1038225"/>
            <a:ext cx="11668124" cy="4962525"/>
          </a:xfrm>
        </p:spPr>
        <p:txBody>
          <a:bodyPr>
            <a:noAutofit/>
          </a:bodyPr>
          <a:lstStyle/>
          <a:p>
            <a:pPr>
              <a:spcBef>
                <a:spcPts val="1000"/>
              </a:spcBef>
              <a:buClr>
                <a:schemeClr val="tx2"/>
              </a:buClr>
              <a:buFont typeface="Wingdings" panose="05000000000000000000" pitchFamily="2" charset="2"/>
              <a:buChar char="q"/>
            </a:pPr>
            <a:r>
              <a:rPr lang="en-US" sz="1800" dirty="0"/>
              <a:t>Reduced ability to involve (code training) a broader user community beyond the TSVV contributors</a:t>
            </a:r>
          </a:p>
          <a:p>
            <a:pPr>
              <a:spcBef>
                <a:spcPts val="1000"/>
              </a:spcBef>
              <a:buClr>
                <a:schemeClr val="tx2"/>
              </a:buClr>
              <a:buFont typeface="Wingdings" panose="05000000000000000000" pitchFamily="2" charset="2"/>
              <a:buChar char="q"/>
            </a:pPr>
            <a:r>
              <a:rPr lang="en-GB" sz="1800" dirty="0">
                <a:ea typeface="Times New Roman" panose="02020603050405020304" pitchFamily="18" charset="0"/>
              </a:rPr>
              <a:t>Increased resource fragmentation, contrary to both the call requirements and E-TASC objectives</a:t>
            </a:r>
            <a:endParaRPr lang="en-GB" sz="1800" dirty="0"/>
          </a:p>
          <a:p>
            <a:pPr lvl="1">
              <a:spcBef>
                <a:spcPts val="1000"/>
              </a:spcBef>
              <a:buClr>
                <a:schemeClr val="tx2"/>
              </a:buClr>
              <a:buFont typeface="Wingdings" panose="05000000000000000000" pitchFamily="2" charset="2"/>
              <a:buChar char="q"/>
            </a:pPr>
            <a:r>
              <a:rPr lang="en-US" dirty="0"/>
              <a:t>   “</a:t>
            </a:r>
            <a:r>
              <a:rPr lang="en-US" i="1" dirty="0"/>
              <a:t>Eligibility from the call: to minimize fragmentation, individual participants must commit a significant level of effort (strongly recommended: 6 PMs/year; minimum: 2 PMs/year)” </a:t>
            </a:r>
          </a:p>
          <a:p>
            <a:pPr>
              <a:spcBef>
                <a:spcPts val="1000"/>
              </a:spcBef>
              <a:buClr>
                <a:schemeClr val="tx2"/>
              </a:buClr>
              <a:buFont typeface="Wingdings" panose="05000000000000000000" pitchFamily="2" charset="2"/>
              <a:buChar char="q"/>
            </a:pPr>
            <a:r>
              <a:rPr lang="en-US" sz="1800" dirty="0"/>
              <a:t>Risk of losing participants due to insufficient involvement of some beneficiaries</a:t>
            </a:r>
          </a:p>
          <a:p>
            <a:pPr lvl="1">
              <a:spcBef>
                <a:spcPts val="1000"/>
              </a:spcBef>
              <a:buClr>
                <a:schemeClr val="tx2"/>
              </a:buClr>
              <a:buFont typeface="Wingdings" panose="05000000000000000000" pitchFamily="2" charset="2"/>
              <a:buChar char="q"/>
            </a:pPr>
            <a:r>
              <a:rPr lang="en-US" dirty="0"/>
              <a:t>Balance between scientific benefit and management overhead becomes questionable</a:t>
            </a:r>
          </a:p>
          <a:p>
            <a:pPr lvl="1">
              <a:spcBef>
                <a:spcPts val="1000"/>
              </a:spcBef>
              <a:buClr>
                <a:schemeClr val="tx2"/>
              </a:buClr>
              <a:buFont typeface="Wingdings" panose="05000000000000000000" pitchFamily="2" charset="2"/>
              <a:buChar char="q"/>
            </a:pPr>
            <a:r>
              <a:rPr lang="en-US" dirty="0"/>
              <a:t>Specific TSVV-H risk of loosing UKAEA involvement (HFPS) no ”Win-Win” benefit</a:t>
            </a:r>
          </a:p>
          <a:p>
            <a:pPr>
              <a:spcBef>
                <a:spcPts val="1000"/>
              </a:spcBef>
              <a:buClr>
                <a:schemeClr val="tx2"/>
              </a:buClr>
              <a:buFont typeface="Wingdings" panose="05000000000000000000" pitchFamily="2" charset="2"/>
              <a:buChar char="q"/>
            </a:pPr>
            <a:r>
              <a:rPr lang="en-US" sz="1800" dirty="0"/>
              <a:t>Discontinuity of the theory/Simulation/Validation in contrast to the original E-TASC objective to provide long term development in a “secure” framework </a:t>
            </a:r>
          </a:p>
          <a:p>
            <a:pPr>
              <a:spcBef>
                <a:spcPts val="1000"/>
              </a:spcBef>
              <a:buClr>
                <a:schemeClr val="tx2"/>
              </a:buClr>
              <a:buFont typeface="Wingdings" panose="05000000000000000000" pitchFamily="2" charset="2"/>
              <a:buChar char="q"/>
            </a:pPr>
            <a:r>
              <a:rPr lang="en-US" sz="1800" dirty="0"/>
              <a:t>Risk of prioritization of local team activity vs the joint </a:t>
            </a:r>
            <a:r>
              <a:rPr lang="en-US" sz="1800" dirty="0" err="1"/>
              <a:t>EUROfusion</a:t>
            </a:r>
            <a:r>
              <a:rPr lang="en-US" sz="1800" dirty="0"/>
              <a:t> effort </a:t>
            </a:r>
          </a:p>
          <a:p>
            <a:pPr>
              <a:spcBef>
                <a:spcPts val="1000"/>
              </a:spcBef>
              <a:buClr>
                <a:schemeClr val="tx2"/>
              </a:buClr>
              <a:buFont typeface="Wingdings" panose="05000000000000000000" pitchFamily="2" charset="2"/>
              <a:buChar char="q"/>
            </a:pPr>
            <a:r>
              <a:rPr lang="en-US" sz="1800" dirty="0"/>
              <a:t> Even stronger impacts are expected beyond 2027 </a:t>
            </a:r>
          </a:p>
          <a:p>
            <a:pPr lvl="1">
              <a:spcBef>
                <a:spcPts val="1000"/>
              </a:spcBef>
              <a:buClr>
                <a:schemeClr val="tx2"/>
              </a:buClr>
              <a:buFont typeface="Wingdings" panose="05000000000000000000" pitchFamily="2" charset="2"/>
              <a:buChar char="q"/>
            </a:pPr>
            <a:r>
              <a:rPr lang="en-GB" dirty="0">
                <a:effectLst/>
                <a:ea typeface="Times New Roman" panose="02020603050405020304" pitchFamily="18" charset="0"/>
              </a:rPr>
              <a:t>While teams are currently committed, reduced visibility on future resources (PhD students, postdoctoral researchers, and temporary contracts) will increasingly affect staffing and planning</a:t>
            </a:r>
          </a:p>
        </p:txBody>
      </p:sp>
      <p:sp>
        <p:nvSpPr>
          <p:cNvPr id="4" name="Espace réservé du pied de page 3">
            <a:extLst>
              <a:ext uri="{FF2B5EF4-FFF2-40B4-BE49-F238E27FC236}">
                <a16:creationId xmlns:a16="http://schemas.microsoft.com/office/drawing/2014/main" id="{18D009A1-A30C-43D0-88B2-C025A26B9FA4}"/>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84F4D12A-DE90-401E-BB0D-5D7AC991F8AC}"/>
              </a:ext>
            </a:extLst>
          </p:cNvPr>
          <p:cNvSpPr>
            <a:spLocks noGrp="1"/>
          </p:cNvSpPr>
          <p:nvPr>
            <p:ph type="sldNum" sz="quarter" idx="12"/>
          </p:nvPr>
        </p:nvSpPr>
        <p:spPr/>
        <p:txBody>
          <a:bodyPr/>
          <a:lstStyle/>
          <a:p>
            <a:fld id="{6A6D9FA1-99C7-4910-8E32-B85D378B0060}" type="slidenum">
              <a:rPr lang="en-GB" smtClean="0">
                <a:solidFill>
                  <a:prstClr val="white"/>
                </a:solidFill>
              </a:rPr>
              <a:pPr/>
              <a:t>7</a:t>
            </a:fld>
            <a:endParaRPr lang="en-GB">
              <a:solidFill>
                <a:prstClr val="white"/>
              </a:solidFill>
            </a:endParaRPr>
          </a:p>
        </p:txBody>
      </p:sp>
      <p:sp>
        <p:nvSpPr>
          <p:cNvPr id="8" name="Titre 1">
            <a:extLst>
              <a:ext uri="{FF2B5EF4-FFF2-40B4-BE49-F238E27FC236}">
                <a16:creationId xmlns:a16="http://schemas.microsoft.com/office/drawing/2014/main" id="{F6F57971-7BA6-4A70-84F3-45965395523B}"/>
              </a:ext>
            </a:extLst>
          </p:cNvPr>
          <p:cNvSpPr txBox="1">
            <a:spLocks/>
          </p:cNvSpPr>
          <p:nvPr/>
        </p:nvSpPr>
        <p:spPr>
          <a:xfrm>
            <a:off x="825624" y="267179"/>
            <a:ext cx="11366376" cy="457200"/>
          </a:xfrm>
          <a:prstGeom prst="rect">
            <a:avLst/>
          </a:prstGeom>
        </p:spPr>
        <p:txBody>
          <a:bodyPr vert="horz" lIns="91440" tIns="45720" rIns="91440" bIns="45720" rtlCol="0" anchor="ctr">
            <a:noAutofit/>
          </a:bodyPr>
          <a:lstStyle>
            <a:lvl1pPr algn="l" defTabSz="685800" rtl="0" eaLnBrk="1" latinLnBrk="0" hangingPunct="1">
              <a:lnSpc>
                <a:spcPts val="2400"/>
              </a:lnSpc>
              <a:spcBef>
                <a:spcPct val="0"/>
              </a:spcBef>
              <a:buNone/>
              <a:defRPr sz="2800" b="1" kern="1200">
                <a:solidFill>
                  <a:schemeClr val="tx2"/>
                </a:solidFill>
                <a:latin typeface="+mn-lt"/>
                <a:ea typeface="+mj-ea"/>
                <a:cs typeface="Arial" panose="020B0604020202020204" pitchFamily="34" charset="0"/>
              </a:defRPr>
            </a:lvl1pPr>
          </a:lstStyle>
          <a:p>
            <a:r>
              <a:rPr lang="en-US" dirty="0"/>
              <a:t>Common TSVV observations on consequences of </a:t>
            </a:r>
            <a:r>
              <a:rPr lang="en-US" dirty="0">
                <a:latin typeface="+mj-lt"/>
              </a:rPr>
              <a:t>PM</a:t>
            </a:r>
            <a:r>
              <a:rPr lang="en-US" dirty="0"/>
              <a:t> reduction [2/2]</a:t>
            </a:r>
          </a:p>
        </p:txBody>
      </p:sp>
    </p:spTree>
    <p:extLst>
      <p:ext uri="{BB962C8B-B14F-4D97-AF65-F5344CB8AC3E}">
        <p14:creationId xmlns:p14="http://schemas.microsoft.com/office/powerpoint/2010/main" val="3161134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3567A0-3CB0-4FD8-A5F9-450CC43D7BF3}"/>
              </a:ext>
            </a:extLst>
          </p:cNvPr>
          <p:cNvSpPr>
            <a:spLocks noGrp="1"/>
          </p:cNvSpPr>
          <p:nvPr>
            <p:ph type="title"/>
          </p:nvPr>
        </p:nvSpPr>
        <p:spPr/>
        <p:txBody>
          <a:bodyPr/>
          <a:lstStyle/>
          <a:p>
            <a:r>
              <a:rPr lang="en-US" dirty="0"/>
              <a:t>Overview of the scientific topics impacted per TSVV </a:t>
            </a:r>
          </a:p>
        </p:txBody>
      </p:sp>
      <p:sp>
        <p:nvSpPr>
          <p:cNvPr id="4" name="Espace réservé du pied de page 3">
            <a:extLst>
              <a:ext uri="{FF2B5EF4-FFF2-40B4-BE49-F238E27FC236}">
                <a16:creationId xmlns:a16="http://schemas.microsoft.com/office/drawing/2014/main" id="{A4841E34-DF8E-4689-AE13-77345285A0F1}"/>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878FDBAA-F7C8-4C99-8DF2-26BFE82BFAF4}"/>
              </a:ext>
            </a:extLst>
          </p:cNvPr>
          <p:cNvSpPr>
            <a:spLocks noGrp="1"/>
          </p:cNvSpPr>
          <p:nvPr>
            <p:ph type="sldNum" sz="quarter" idx="12"/>
          </p:nvPr>
        </p:nvSpPr>
        <p:spPr/>
        <p:txBody>
          <a:bodyPr/>
          <a:lstStyle/>
          <a:p>
            <a:fld id="{6A6D9FA1-99C7-4910-8E32-B85D378B0060}" type="slidenum">
              <a:rPr lang="en-GB" smtClean="0">
                <a:solidFill>
                  <a:prstClr val="white"/>
                </a:solidFill>
              </a:rPr>
              <a:pPr/>
              <a:t>8</a:t>
            </a:fld>
            <a:endParaRPr lang="en-GB">
              <a:solidFill>
                <a:prstClr val="white"/>
              </a:solidFill>
            </a:endParaRPr>
          </a:p>
        </p:txBody>
      </p:sp>
      <p:graphicFrame>
        <p:nvGraphicFramePr>
          <p:cNvPr id="10" name="Tableau 9">
            <a:extLst>
              <a:ext uri="{FF2B5EF4-FFF2-40B4-BE49-F238E27FC236}">
                <a16:creationId xmlns:a16="http://schemas.microsoft.com/office/drawing/2014/main" id="{DB5C64FC-8AF3-405F-B5CD-FC28F37CFD54}"/>
              </a:ext>
            </a:extLst>
          </p:cNvPr>
          <p:cNvGraphicFramePr>
            <a:graphicFrameLocks noGrp="1"/>
          </p:cNvGraphicFramePr>
          <p:nvPr>
            <p:extLst>
              <p:ext uri="{D42A27DB-BD31-4B8C-83A1-F6EECF244321}">
                <p14:modId xmlns:p14="http://schemas.microsoft.com/office/powerpoint/2010/main" val="2852935386"/>
              </p:ext>
            </p:extLst>
          </p:nvPr>
        </p:nvGraphicFramePr>
        <p:xfrm>
          <a:off x="190501" y="847725"/>
          <a:ext cx="11630024" cy="5522184"/>
        </p:xfrm>
        <a:graphic>
          <a:graphicData uri="http://schemas.openxmlformats.org/drawingml/2006/table">
            <a:tbl>
              <a:tblPr/>
              <a:tblGrid>
                <a:gridCol w="200033">
                  <a:extLst>
                    <a:ext uri="{9D8B030D-6E8A-4147-A177-3AD203B41FA5}">
                      <a16:colId xmlns:a16="http://schemas.microsoft.com/office/drawing/2014/main" val="2355761857"/>
                    </a:ext>
                  </a:extLst>
                </a:gridCol>
                <a:gridCol w="6695388">
                  <a:extLst>
                    <a:ext uri="{9D8B030D-6E8A-4147-A177-3AD203B41FA5}">
                      <a16:colId xmlns:a16="http://schemas.microsoft.com/office/drawing/2014/main" val="2885173708"/>
                    </a:ext>
                  </a:extLst>
                </a:gridCol>
                <a:gridCol w="621632">
                  <a:extLst>
                    <a:ext uri="{9D8B030D-6E8A-4147-A177-3AD203B41FA5}">
                      <a16:colId xmlns:a16="http://schemas.microsoft.com/office/drawing/2014/main" val="2401294804"/>
                    </a:ext>
                  </a:extLst>
                </a:gridCol>
                <a:gridCol w="561497">
                  <a:extLst>
                    <a:ext uri="{9D8B030D-6E8A-4147-A177-3AD203B41FA5}">
                      <a16:colId xmlns:a16="http://schemas.microsoft.com/office/drawing/2014/main" val="3327681114"/>
                    </a:ext>
                  </a:extLst>
                </a:gridCol>
                <a:gridCol w="659759">
                  <a:extLst>
                    <a:ext uri="{9D8B030D-6E8A-4147-A177-3AD203B41FA5}">
                      <a16:colId xmlns:a16="http://schemas.microsoft.com/office/drawing/2014/main" val="1819086830"/>
                    </a:ext>
                  </a:extLst>
                </a:gridCol>
                <a:gridCol w="687834">
                  <a:extLst>
                    <a:ext uri="{9D8B030D-6E8A-4147-A177-3AD203B41FA5}">
                      <a16:colId xmlns:a16="http://schemas.microsoft.com/office/drawing/2014/main" val="1766024999"/>
                    </a:ext>
                  </a:extLst>
                </a:gridCol>
                <a:gridCol w="673798">
                  <a:extLst>
                    <a:ext uri="{9D8B030D-6E8A-4147-A177-3AD203B41FA5}">
                      <a16:colId xmlns:a16="http://schemas.microsoft.com/office/drawing/2014/main" val="3645279390"/>
                    </a:ext>
                  </a:extLst>
                </a:gridCol>
                <a:gridCol w="589573">
                  <a:extLst>
                    <a:ext uri="{9D8B030D-6E8A-4147-A177-3AD203B41FA5}">
                      <a16:colId xmlns:a16="http://schemas.microsoft.com/office/drawing/2014/main" val="326186949"/>
                    </a:ext>
                  </a:extLst>
                </a:gridCol>
                <a:gridCol w="491312">
                  <a:extLst>
                    <a:ext uri="{9D8B030D-6E8A-4147-A177-3AD203B41FA5}">
                      <a16:colId xmlns:a16="http://schemas.microsoft.com/office/drawing/2014/main" val="3300906341"/>
                    </a:ext>
                  </a:extLst>
                </a:gridCol>
                <a:gridCol w="449198">
                  <a:extLst>
                    <a:ext uri="{9D8B030D-6E8A-4147-A177-3AD203B41FA5}">
                      <a16:colId xmlns:a16="http://schemas.microsoft.com/office/drawing/2014/main" val="2659637630"/>
                    </a:ext>
                  </a:extLst>
                </a:gridCol>
              </a:tblGrid>
              <a:tr h="2457551">
                <a:tc>
                  <a:txBody>
                    <a:bodyPr/>
                    <a:lstStyle/>
                    <a:p>
                      <a:pPr algn="ctr" fontAlgn="b"/>
                      <a:r>
                        <a:rPr lang="fr-FR" sz="1400" b="1" i="0" u="none" strike="noStrike" dirty="0">
                          <a:solidFill>
                            <a:srgbClr val="000000"/>
                          </a:solidFill>
                          <a:effectLst/>
                          <a:latin typeface="Calibri" panose="020F0502020204030204" pitchFamily="34" charset="0"/>
                        </a:rPr>
                        <a:t> </a:t>
                      </a:r>
                    </a:p>
                  </a:txBody>
                  <a:tcPr marL="9278" marR="9278" marT="927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fr-FR" sz="1400" b="1" i="0" u="none" strike="noStrike" dirty="0">
                          <a:solidFill>
                            <a:srgbClr val="000000"/>
                          </a:solidFill>
                          <a:effectLst/>
                          <a:latin typeface="Calibri" panose="020F0502020204030204" pitchFamily="34" charset="0"/>
                        </a:rPr>
                        <a:t>TSVV </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400" b="1" i="0" u="none" strike="noStrike">
                          <a:solidFill>
                            <a:srgbClr val="000000"/>
                          </a:solidFill>
                          <a:effectLst/>
                          <a:latin typeface="Calibri" panose="020F0502020204030204" pitchFamily="34" charset="0"/>
                        </a:rPr>
                        <a:t> 1. SOL heat flux decay length, pedestal and L-H transition</a:t>
                      </a:r>
                    </a:p>
                  </a:txBody>
                  <a:tcPr marL="9278" marR="9278" marT="927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400" b="1" i="0" u="none" strike="noStrike">
                          <a:solidFill>
                            <a:srgbClr val="000000"/>
                          </a:solidFill>
                          <a:effectLst/>
                          <a:latin typeface="Calibri" panose="020F0502020204030204" pitchFamily="34" charset="0"/>
                        </a:rPr>
                        <a:t>2.  Advanced regimes without ELMs </a:t>
                      </a:r>
                    </a:p>
                  </a:txBody>
                  <a:tcPr marL="9278" marR="9278" marT="927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400" b="1" i="0" u="none" strike="noStrike">
                          <a:solidFill>
                            <a:srgbClr val="000000"/>
                          </a:solidFill>
                          <a:effectLst/>
                          <a:latin typeface="Calibri" panose="020F0502020204030204" pitchFamily="34" charset="0"/>
                        </a:rPr>
                        <a:t>3.  Core-pedestal-SOL-wall workflow including  3-D effects</a:t>
                      </a:r>
                    </a:p>
                  </a:txBody>
                  <a:tcPr marL="9278" marR="9278" marT="927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400" b="1" i="0" u="none" strike="noStrike">
                          <a:solidFill>
                            <a:srgbClr val="000000"/>
                          </a:solidFill>
                          <a:effectLst/>
                          <a:latin typeface="Calibri" panose="020F0502020204030204" pitchFamily="34" charset="0"/>
                        </a:rPr>
                        <a:t>4.  Disruption, RE and impact on the W wall </a:t>
                      </a:r>
                    </a:p>
                  </a:txBody>
                  <a:tcPr marL="9278" marR="9278" marT="927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400" b="1" i="0" u="none" strike="noStrike">
                          <a:solidFill>
                            <a:srgbClr val="000000"/>
                          </a:solidFill>
                          <a:effectLst/>
                          <a:latin typeface="Calibri" panose="020F0502020204030204" pitchFamily="34" charset="0"/>
                        </a:rPr>
                        <a:t> 5. High beta plasmas and fast particle effect </a:t>
                      </a:r>
                    </a:p>
                  </a:txBody>
                  <a:tcPr marL="9278" marR="9278" marT="927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400" b="1" i="0" u="none" strike="noStrike">
                          <a:solidFill>
                            <a:srgbClr val="000000"/>
                          </a:solidFill>
                          <a:effectLst/>
                          <a:latin typeface="Calibri" panose="020F0502020204030204" pitchFamily="34" charset="0"/>
                        </a:rPr>
                        <a:t> 6. Stellarator core turbulence and  Optimization </a:t>
                      </a:r>
                    </a:p>
                  </a:txBody>
                  <a:tcPr marL="9278" marR="9278" marT="927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1400" b="1" i="0" u="none" strike="noStrike">
                          <a:solidFill>
                            <a:srgbClr val="000000"/>
                          </a:solidFill>
                          <a:effectLst/>
                          <a:latin typeface="Calibri" panose="020F0502020204030204" pitchFamily="34" charset="0"/>
                        </a:rPr>
                        <a:t>7.   Reduced models </a:t>
                      </a:r>
                    </a:p>
                  </a:txBody>
                  <a:tcPr marL="9278" marR="9278" marT="927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1400" b="1" i="0" u="none" strike="noStrike">
                          <a:solidFill>
                            <a:srgbClr val="000000"/>
                          </a:solidFill>
                          <a:effectLst/>
                          <a:latin typeface="Calibri" panose="020F0502020204030204" pitchFamily="34" charset="0"/>
                        </a:rPr>
                        <a:t>8.  Validation and UQ </a:t>
                      </a:r>
                    </a:p>
                  </a:txBody>
                  <a:tcPr marL="9278" marR="9278" marT="9278" marB="0" vert="vert27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684473625"/>
                  </a:ext>
                </a:extLst>
              </a:tr>
              <a:tr h="278603">
                <a:tc>
                  <a:txBody>
                    <a:bodyPr/>
                    <a:lstStyle/>
                    <a:p>
                      <a:pPr algn="l" fontAlgn="b"/>
                      <a:r>
                        <a:rPr lang="fr-FR" sz="1400" b="1" i="0" u="none" strike="noStrike">
                          <a:solidFill>
                            <a:srgbClr val="000000"/>
                          </a:solidFill>
                          <a:effectLst/>
                          <a:latin typeface="Calibri" panose="020F0502020204030204" pitchFamily="34" charset="0"/>
                        </a:rPr>
                        <a:t>A</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400" b="1" i="0" u="none" strike="noStrike" dirty="0">
                          <a:solidFill>
                            <a:srgbClr val="000000"/>
                          </a:solidFill>
                          <a:effectLst/>
                          <a:latin typeface="Calibri" panose="020F0502020204030204" pitchFamily="34" charset="0"/>
                        </a:rPr>
                        <a:t>H-Mode and Small/No-ELM Pedestals </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dirty="0">
                          <a:solidFill>
                            <a:srgbClr val="000000"/>
                          </a:solidFill>
                          <a:effectLst/>
                          <a:latin typeface="Calibri" panose="020F0502020204030204" pitchFamily="34" charset="0"/>
                        </a:rPr>
                        <a:t> 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dirty="0">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1323396065"/>
                  </a:ext>
                </a:extLst>
              </a:tr>
              <a:tr h="278603">
                <a:tc>
                  <a:txBody>
                    <a:bodyPr/>
                    <a:lstStyle/>
                    <a:p>
                      <a:pPr algn="l" fontAlgn="b"/>
                      <a:r>
                        <a:rPr lang="fr-FR" sz="1400" b="1" i="0" u="none" strike="noStrike">
                          <a:solidFill>
                            <a:srgbClr val="000000"/>
                          </a:solidFill>
                          <a:effectLst/>
                          <a:latin typeface="Calibri" panose="020F0502020204030204" pitchFamily="34" charset="0"/>
                        </a:rPr>
                        <a:t>B</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400" b="1" i="0" u="none" strike="noStrike">
                          <a:solidFill>
                            <a:srgbClr val="000000"/>
                          </a:solidFill>
                          <a:effectLst/>
                          <a:latin typeface="Calibri" panose="020F0502020204030204" pitchFamily="34" charset="0"/>
                        </a:rPr>
                        <a:t>Plasma Particle/Heat Exhaust – Fluid Simulations</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dirty="0">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2656657856"/>
                  </a:ext>
                </a:extLst>
              </a:tr>
              <a:tr h="278603">
                <a:tc>
                  <a:txBody>
                    <a:bodyPr/>
                    <a:lstStyle/>
                    <a:p>
                      <a:pPr algn="l" fontAlgn="b"/>
                      <a:r>
                        <a:rPr lang="fr-FR" sz="1400" b="1" i="0" u="none" strike="noStrike">
                          <a:solidFill>
                            <a:srgbClr val="000000"/>
                          </a:solidFill>
                          <a:effectLst/>
                          <a:latin typeface="Calibri" panose="020F0502020204030204" pitchFamily="34" charset="0"/>
                        </a:rPr>
                        <a:t>C</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400" b="1" i="0" u="none" strike="noStrike">
                          <a:solidFill>
                            <a:srgbClr val="000000"/>
                          </a:solidFill>
                          <a:effectLst/>
                          <a:latin typeface="Calibri" panose="020F0502020204030204" pitchFamily="34" charset="0"/>
                        </a:rPr>
                        <a:t>Plasma Particle/Heat Exhaust – Gyrokinetic Simulations </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323716605"/>
                  </a:ext>
                </a:extLst>
              </a:tr>
              <a:tr h="278603">
                <a:tc>
                  <a:txBody>
                    <a:bodyPr/>
                    <a:lstStyle/>
                    <a:p>
                      <a:pPr algn="l" fontAlgn="b"/>
                      <a:r>
                        <a:rPr lang="fr-FR" sz="1400" b="1" i="0" u="none" strike="noStrike">
                          <a:solidFill>
                            <a:srgbClr val="000000"/>
                          </a:solidFill>
                          <a:effectLst/>
                          <a:latin typeface="Calibri" panose="020F0502020204030204" pitchFamily="34" charset="0"/>
                        </a:rPr>
                        <a:t>D</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400" b="1" i="0" u="none" strike="noStrike">
                          <a:solidFill>
                            <a:srgbClr val="000000"/>
                          </a:solidFill>
                          <a:effectLst/>
                          <a:latin typeface="Calibri" panose="020F0502020204030204" pitchFamily="34" charset="0"/>
                        </a:rPr>
                        <a:t>Plasma-Wall Interactions with Metallic Plasma-Facing Components </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2610945867"/>
                  </a:ext>
                </a:extLst>
              </a:tr>
              <a:tr h="278603">
                <a:tc>
                  <a:txBody>
                    <a:bodyPr/>
                    <a:lstStyle/>
                    <a:p>
                      <a:pPr algn="l" fontAlgn="b"/>
                      <a:r>
                        <a:rPr lang="fr-FR" sz="1400" b="1" i="0" u="none" strike="noStrike">
                          <a:solidFill>
                            <a:srgbClr val="000000"/>
                          </a:solidFill>
                          <a:effectLst/>
                          <a:latin typeface="Calibri" panose="020F0502020204030204" pitchFamily="34" charset="0"/>
                        </a:rPr>
                        <a:t>E</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400" b="1" i="0" u="none" strike="noStrike">
                          <a:solidFill>
                            <a:srgbClr val="000000"/>
                          </a:solidFill>
                          <a:effectLst/>
                          <a:latin typeface="Calibri" panose="020F0502020204030204" pitchFamily="34" charset="0"/>
                        </a:rPr>
                        <a:t>Impurity Sources, Transport, and Screening</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2510273736"/>
                  </a:ext>
                </a:extLst>
              </a:tr>
              <a:tr h="278603">
                <a:tc>
                  <a:txBody>
                    <a:bodyPr/>
                    <a:lstStyle/>
                    <a:p>
                      <a:pPr algn="l" fontAlgn="b"/>
                      <a:r>
                        <a:rPr lang="fr-FR" sz="1400" b="1" i="0" u="none" strike="noStrike">
                          <a:solidFill>
                            <a:srgbClr val="000000"/>
                          </a:solidFill>
                          <a:effectLst/>
                          <a:latin typeface="Calibri" panose="020F0502020204030204" pitchFamily="34" charset="0"/>
                        </a:rPr>
                        <a:t>F</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400" b="1" i="0" u="none" strike="noStrike">
                          <a:solidFill>
                            <a:srgbClr val="000000"/>
                          </a:solidFill>
                          <a:effectLst/>
                          <a:latin typeface="Calibri" panose="020F0502020204030204" pitchFamily="34" charset="0"/>
                        </a:rPr>
                        <a:t>Tokamak Disruptions and Runaway Electrons </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1915119085"/>
                  </a:ext>
                </a:extLst>
              </a:tr>
              <a:tr h="278603">
                <a:tc>
                  <a:txBody>
                    <a:bodyPr/>
                    <a:lstStyle/>
                    <a:p>
                      <a:pPr algn="l" fontAlgn="b"/>
                      <a:r>
                        <a:rPr lang="fr-FR" sz="1400" b="1" i="0" u="none" strike="noStrike">
                          <a:solidFill>
                            <a:srgbClr val="000000"/>
                          </a:solidFill>
                          <a:effectLst/>
                          <a:latin typeface="Calibri" panose="020F0502020204030204" pitchFamily="34" charset="0"/>
                        </a:rPr>
                        <a:t>G</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1400" b="1" i="0" u="none" strike="noStrike">
                          <a:solidFill>
                            <a:srgbClr val="000000"/>
                          </a:solidFill>
                          <a:effectLst/>
                          <a:latin typeface="Calibri" panose="020F0502020204030204" pitchFamily="34" charset="0"/>
                        </a:rPr>
                        <a:t>Physics of Burning Plasmas </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2577176"/>
                  </a:ext>
                </a:extLst>
              </a:tr>
              <a:tr h="278603">
                <a:tc>
                  <a:txBody>
                    <a:bodyPr/>
                    <a:lstStyle/>
                    <a:p>
                      <a:pPr algn="l" fontAlgn="b"/>
                      <a:r>
                        <a:rPr lang="fr-FR" sz="1400" b="1" i="0" u="none" strike="noStrike">
                          <a:solidFill>
                            <a:srgbClr val="000000"/>
                          </a:solidFill>
                          <a:effectLst/>
                          <a:latin typeface="Calibri" panose="020F0502020204030204" pitchFamily="34" charset="0"/>
                        </a:rPr>
                        <a:t>H</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en-US" sz="1400" b="1" i="0" u="none" strike="noStrike" dirty="0">
                          <a:solidFill>
                            <a:srgbClr val="000000"/>
                          </a:solidFill>
                          <a:effectLst/>
                          <a:latin typeface="Calibri" panose="020F0502020204030204" pitchFamily="34" charset="0"/>
                        </a:rPr>
                        <a:t>Reliable Prediction of Plasma Performance and Operational Limits in Tokamaks </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dirty="0">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2704327387"/>
                  </a:ext>
                </a:extLst>
              </a:tr>
              <a:tr h="278603">
                <a:tc>
                  <a:txBody>
                    <a:bodyPr/>
                    <a:lstStyle/>
                    <a:p>
                      <a:pPr algn="l" fontAlgn="b"/>
                      <a:r>
                        <a:rPr lang="fr-FR" sz="1400" b="1" i="0" u="none" strike="noStrike">
                          <a:solidFill>
                            <a:srgbClr val="000000"/>
                          </a:solidFill>
                          <a:effectLst/>
                          <a:latin typeface="Calibri" panose="020F0502020204030204" pitchFamily="34" charset="0"/>
                        </a:rPr>
                        <a:t>I</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1400" b="1" i="0" u="none" strike="noStrike" dirty="0" err="1">
                          <a:solidFill>
                            <a:srgbClr val="000000"/>
                          </a:solidFill>
                          <a:effectLst/>
                          <a:latin typeface="Calibri" panose="020F0502020204030204" pitchFamily="34" charset="0"/>
                        </a:rPr>
                        <a:t>Stellarator</a:t>
                      </a:r>
                      <a:r>
                        <a:rPr lang="fr-FR" sz="1400" b="1" i="0" u="none" strike="noStrike" dirty="0">
                          <a:solidFill>
                            <a:srgbClr val="000000"/>
                          </a:solidFill>
                          <a:effectLst/>
                          <a:latin typeface="Calibri" panose="020F0502020204030204" pitchFamily="34" charset="0"/>
                        </a:rPr>
                        <a:t> </a:t>
                      </a:r>
                      <a:r>
                        <a:rPr lang="fr-FR" sz="1400" b="1" i="0" u="none" strike="noStrike" dirty="0" err="1">
                          <a:solidFill>
                            <a:srgbClr val="000000"/>
                          </a:solidFill>
                          <a:effectLst/>
                          <a:latin typeface="Calibri" panose="020F0502020204030204" pitchFamily="34" charset="0"/>
                        </a:rPr>
                        <a:t>Optimization</a:t>
                      </a:r>
                      <a:r>
                        <a:rPr lang="fr-FR" sz="1400" b="1" i="0" u="none" strike="noStrike" dirty="0">
                          <a:solidFill>
                            <a:srgbClr val="000000"/>
                          </a:solidFill>
                          <a:effectLst/>
                          <a:latin typeface="Calibri" panose="020F0502020204030204" pitchFamily="34" charset="0"/>
                        </a:rPr>
                        <a:t> </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4027885760"/>
                  </a:ext>
                </a:extLst>
              </a:tr>
              <a:tr h="278603">
                <a:tc>
                  <a:txBody>
                    <a:bodyPr/>
                    <a:lstStyle/>
                    <a:p>
                      <a:pPr algn="l" fontAlgn="b"/>
                      <a:r>
                        <a:rPr lang="fr-FR" sz="1400" b="1" i="0" u="none" strike="noStrike">
                          <a:solidFill>
                            <a:srgbClr val="000000"/>
                          </a:solidFill>
                          <a:effectLst/>
                          <a:latin typeface="Calibri" panose="020F0502020204030204" pitchFamily="34" charset="0"/>
                        </a:rPr>
                        <a:t>J</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1400" b="1" i="0" u="none" strike="noStrike">
                          <a:solidFill>
                            <a:srgbClr val="000000"/>
                          </a:solidFill>
                          <a:effectLst/>
                          <a:latin typeface="Calibri" panose="020F0502020204030204" pitchFamily="34" charset="0"/>
                        </a:rPr>
                        <a:t>Stellarator core turbulence </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2014004353"/>
                  </a:ext>
                </a:extLst>
              </a:tr>
              <a:tr h="278603">
                <a:tc>
                  <a:txBody>
                    <a:bodyPr/>
                    <a:lstStyle/>
                    <a:p>
                      <a:pPr algn="l" fontAlgn="b"/>
                      <a:r>
                        <a:rPr lang="fr-FR" sz="1400" b="1" i="0" u="none" strike="noStrike">
                          <a:solidFill>
                            <a:srgbClr val="000000"/>
                          </a:solidFill>
                          <a:effectLst/>
                          <a:latin typeface="Calibri" panose="020F0502020204030204" pitchFamily="34" charset="0"/>
                        </a:rPr>
                        <a:t>K</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1400" b="1" i="0" u="none" strike="noStrike">
                          <a:solidFill>
                            <a:srgbClr val="000000"/>
                          </a:solidFill>
                          <a:effectLst/>
                          <a:latin typeface="Calibri" panose="020F0502020204030204" pitchFamily="34" charset="0"/>
                        </a:rPr>
                        <a:t>Neutral particle models </a:t>
                      </a:r>
                    </a:p>
                  </a:txBody>
                  <a:tcPr marL="9278" marR="9278" marT="92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dirty="0">
                          <a:solidFill>
                            <a:srgbClr val="000000"/>
                          </a:solidFill>
                          <a:effectLst/>
                          <a:latin typeface="Calibri" panose="020F0502020204030204" pitchFamily="34" charset="0"/>
                        </a:rPr>
                        <a:t> </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fr-FR" sz="1400" b="1" i="0" u="none" strike="noStrike" dirty="0">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fr-FR" sz="1400" b="1" i="0" u="none" strike="noStrike" dirty="0">
                          <a:solidFill>
                            <a:srgbClr val="000000"/>
                          </a:solidFill>
                          <a:effectLst/>
                          <a:latin typeface="Calibri" panose="020F0502020204030204" pitchFamily="34" charset="0"/>
                        </a:rPr>
                        <a:t>X</a:t>
                      </a:r>
                    </a:p>
                  </a:txBody>
                  <a:tcPr marL="9278" marR="9278" marT="92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1887623171"/>
                  </a:ext>
                </a:extLst>
              </a:tr>
            </a:tbl>
          </a:graphicData>
        </a:graphic>
      </p:graphicFrame>
    </p:spTree>
    <p:extLst>
      <p:ext uri="{BB962C8B-B14F-4D97-AF65-F5344CB8AC3E}">
        <p14:creationId xmlns:p14="http://schemas.microsoft.com/office/powerpoint/2010/main" val="246362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9195E3-BFB7-4A80-961E-57C85F8C0592}"/>
              </a:ext>
            </a:extLst>
          </p:cNvPr>
          <p:cNvSpPr>
            <a:spLocks noGrp="1"/>
          </p:cNvSpPr>
          <p:nvPr>
            <p:ph type="title"/>
          </p:nvPr>
        </p:nvSpPr>
        <p:spPr/>
        <p:txBody>
          <a:bodyPr/>
          <a:lstStyle/>
          <a:p>
            <a:r>
              <a:rPr lang="en-GB" sz="2800" dirty="0">
                <a:effectLst/>
                <a:latin typeface="Calibri" panose="020F0502020204030204" pitchFamily="34" charset="0"/>
                <a:ea typeface="Calibri" panose="020F0502020204030204" pitchFamily="34" charset="0"/>
                <a:cs typeface="Calibri" panose="020F0502020204030204" pitchFamily="34" charset="0"/>
              </a:rPr>
              <a:t>Topics of the ITER-</a:t>
            </a:r>
            <a:r>
              <a:rPr lang="en-GB" sz="2800" dirty="0" err="1">
                <a:effectLst/>
                <a:latin typeface="Calibri" panose="020F0502020204030204" pitchFamily="34" charset="0"/>
                <a:ea typeface="Calibri" panose="020F0502020204030204" pitchFamily="34" charset="0"/>
                <a:cs typeface="Calibri" panose="020F0502020204030204" pitchFamily="34" charset="0"/>
              </a:rPr>
              <a:t>EUROfusion</a:t>
            </a:r>
            <a:r>
              <a:rPr lang="en-GB" sz="2800" dirty="0">
                <a:effectLst/>
                <a:latin typeface="Calibri" panose="020F0502020204030204" pitchFamily="34" charset="0"/>
                <a:ea typeface="Calibri" panose="020F0502020204030204" pitchFamily="34" charset="0"/>
                <a:cs typeface="Calibri" panose="020F0502020204030204" pitchFamily="34" charset="0"/>
              </a:rPr>
              <a:t> collaboration impacted</a:t>
            </a:r>
            <a:endParaRPr lang="en-US" dirty="0"/>
          </a:p>
        </p:txBody>
      </p:sp>
      <p:sp>
        <p:nvSpPr>
          <p:cNvPr id="4" name="Espace réservé du pied de page 3">
            <a:extLst>
              <a:ext uri="{FF2B5EF4-FFF2-40B4-BE49-F238E27FC236}">
                <a16:creationId xmlns:a16="http://schemas.microsoft.com/office/drawing/2014/main" id="{DF15DB15-5DF2-4BA5-99DD-9D4D40B0E37C}"/>
              </a:ext>
            </a:extLst>
          </p:cNvPr>
          <p:cNvSpPr>
            <a:spLocks noGrp="1"/>
          </p:cNvSpPr>
          <p:nvPr>
            <p:ph type="ftr" sz="quarter" idx="11"/>
          </p:nvPr>
        </p:nvSpPr>
        <p:spPr/>
        <p:txBody>
          <a:bodyPr/>
          <a:lstStyle/>
          <a:p>
            <a:r>
              <a:rPr lang="en-GB">
                <a:solidFill>
                  <a:prstClr val="white"/>
                </a:solidFill>
              </a:rPr>
              <a:t>Xavier LITAUDON | FSD Meeting | WPTM | 15 June 2026</a:t>
            </a:r>
          </a:p>
        </p:txBody>
      </p:sp>
      <p:sp>
        <p:nvSpPr>
          <p:cNvPr id="5" name="Espace réservé du numéro de diapositive 4">
            <a:extLst>
              <a:ext uri="{FF2B5EF4-FFF2-40B4-BE49-F238E27FC236}">
                <a16:creationId xmlns:a16="http://schemas.microsoft.com/office/drawing/2014/main" id="{BB6857C6-3414-4419-8508-FBB641F8FC67}"/>
              </a:ext>
            </a:extLst>
          </p:cNvPr>
          <p:cNvSpPr>
            <a:spLocks noGrp="1"/>
          </p:cNvSpPr>
          <p:nvPr>
            <p:ph type="sldNum" sz="quarter" idx="12"/>
          </p:nvPr>
        </p:nvSpPr>
        <p:spPr/>
        <p:txBody>
          <a:bodyPr/>
          <a:lstStyle/>
          <a:p>
            <a:fld id="{6A6D9FA1-99C7-4910-8E32-B85D378B0060}" type="slidenum">
              <a:rPr lang="en-GB" smtClean="0">
                <a:solidFill>
                  <a:prstClr val="white"/>
                </a:solidFill>
              </a:rPr>
              <a:pPr/>
              <a:t>9</a:t>
            </a:fld>
            <a:endParaRPr lang="en-GB">
              <a:solidFill>
                <a:prstClr val="white"/>
              </a:solidFill>
            </a:endParaRPr>
          </a:p>
        </p:txBody>
      </p:sp>
      <p:sp>
        <p:nvSpPr>
          <p:cNvPr id="7" name="Espace réservé du contenu 6">
            <a:extLst>
              <a:ext uri="{FF2B5EF4-FFF2-40B4-BE49-F238E27FC236}">
                <a16:creationId xmlns:a16="http://schemas.microsoft.com/office/drawing/2014/main" id="{F30207A1-7DB3-45CA-B78A-18D7A57829BB}"/>
              </a:ext>
            </a:extLst>
          </p:cNvPr>
          <p:cNvSpPr>
            <a:spLocks noGrp="1"/>
          </p:cNvSpPr>
          <p:nvPr>
            <p:ph idx="1"/>
          </p:nvPr>
        </p:nvSpPr>
        <p:spPr>
          <a:xfrm>
            <a:off x="272108" y="752980"/>
            <a:ext cx="11919892" cy="5699525"/>
          </a:xfrm>
        </p:spPr>
        <p:txBody>
          <a:bodyPr>
            <a:normAutofit fontScale="92500" lnSpcReduction="20000"/>
          </a:bodyPr>
          <a:lstStyle/>
          <a:p>
            <a:pPr marL="157162" indent="0">
              <a:lnSpc>
                <a:spcPct val="105000"/>
              </a:lnSpc>
              <a:spcAft>
                <a:spcPts val="800"/>
              </a:spcAft>
              <a:buNone/>
            </a:pPr>
            <a:r>
              <a:rPr lang="en-US" b="1" dirty="0">
                <a:solidFill>
                  <a:schemeClr val="tx2"/>
                </a:solidFill>
              </a:rPr>
              <a:t>“Emphasis on model validation and </a:t>
            </a:r>
            <a:r>
              <a:rPr lang="en-US" b="1" dirty="0" err="1">
                <a:solidFill>
                  <a:schemeClr val="tx2"/>
                </a:solidFill>
              </a:rPr>
              <a:t>extrapolability</a:t>
            </a:r>
            <a:r>
              <a:rPr lang="en-US" b="1" dirty="0">
                <a:solidFill>
                  <a:schemeClr val="tx2"/>
                </a:solidFill>
              </a:rPr>
              <a:t> to ITER to support revision of ITER Research Plan” (</a:t>
            </a:r>
            <a:r>
              <a:rPr lang="en-US" b="1" i="1" dirty="0">
                <a:solidFill>
                  <a:schemeClr val="tx2"/>
                </a:solidFill>
              </a:rPr>
              <a:t>sic from IO-</a:t>
            </a:r>
            <a:r>
              <a:rPr lang="en-US" b="1" i="1" dirty="0" err="1">
                <a:solidFill>
                  <a:schemeClr val="tx2"/>
                </a:solidFill>
              </a:rPr>
              <a:t>EUROfusion</a:t>
            </a:r>
            <a:r>
              <a:rPr lang="en-US" b="1" i="1" dirty="0">
                <a:solidFill>
                  <a:schemeClr val="tx2"/>
                </a:solidFill>
              </a:rPr>
              <a:t> agreement</a:t>
            </a:r>
            <a:r>
              <a:rPr lang="en-US" b="1" dirty="0">
                <a:solidFill>
                  <a:schemeClr val="tx2"/>
                </a:solidFill>
              </a:rPr>
              <a:t>) </a:t>
            </a:r>
            <a:r>
              <a:rPr lang="en-US" b="1" dirty="0">
                <a:solidFill>
                  <a:srgbClr val="FF0000"/>
                </a:solidFill>
              </a:rPr>
              <a:t>“</a:t>
            </a:r>
            <a:r>
              <a:rPr lang="en-US" b="1" dirty="0" err="1">
                <a:solidFill>
                  <a:srgbClr val="FF0000"/>
                </a:solidFill>
              </a:rPr>
              <a:t>extrapolability</a:t>
            </a:r>
            <a:r>
              <a:rPr lang="en-US" b="1" dirty="0">
                <a:solidFill>
                  <a:srgbClr val="FF0000"/>
                </a:solidFill>
              </a:rPr>
              <a:t>” quoted 12 times !  And “Validation” quoted 32 times </a:t>
            </a:r>
            <a:endParaRPr lang="en-GB" sz="1700" b="1" dirty="0">
              <a:effectLst/>
              <a:ea typeface="Calibri" panose="020F0502020204030204" pitchFamily="34" charset="0"/>
              <a:cs typeface="Calibri" panose="020F0502020204030204" pitchFamily="34" charset="0"/>
            </a:endParaRPr>
          </a:p>
          <a:p>
            <a:pPr marL="614362" indent="-457200">
              <a:lnSpc>
                <a:spcPct val="105000"/>
              </a:lnSpc>
              <a:spcBef>
                <a:spcPts val="300"/>
              </a:spcBef>
              <a:spcAft>
                <a:spcPts val="300"/>
              </a:spcAft>
              <a:buFont typeface="Wingdings" panose="05000000000000000000" pitchFamily="2" charset="2"/>
              <a:buChar char="q"/>
            </a:pPr>
            <a:r>
              <a:rPr lang="en-GB" sz="1900" b="1" dirty="0">
                <a:effectLst/>
                <a:ea typeface="Calibri" panose="020F0502020204030204" pitchFamily="34" charset="0"/>
                <a:cs typeface="Calibri" panose="020F0502020204030204" pitchFamily="34" charset="0"/>
              </a:rPr>
              <a:t>Physics Basis for ITER scenarios: </a:t>
            </a:r>
          </a:p>
          <a:p>
            <a:pPr marL="914400" lvl="1" indent="-457200">
              <a:lnSpc>
                <a:spcPct val="105000"/>
              </a:lnSpc>
              <a:spcBef>
                <a:spcPts val="300"/>
              </a:spcBef>
              <a:spcAft>
                <a:spcPts val="300"/>
              </a:spcAft>
              <a:buFont typeface="Wingdings" panose="05000000000000000000" pitchFamily="2" charset="2"/>
              <a:buChar char="q"/>
            </a:pPr>
            <a:r>
              <a:rPr lang="en-GB" sz="1900" b="1" dirty="0">
                <a:solidFill>
                  <a:schemeClr val="tx2"/>
                </a:solidFill>
                <a:effectLst/>
                <a:ea typeface="Calibri" panose="020F0502020204030204" pitchFamily="34" charset="0"/>
                <a:cs typeface="Calibri" panose="020F0502020204030204" pitchFamily="34" charset="0"/>
              </a:rPr>
              <a:t>ELM control and no ELMS scenarios with W wall</a:t>
            </a:r>
          </a:p>
          <a:p>
            <a:pPr marL="914400" lvl="1" indent="-457200">
              <a:lnSpc>
                <a:spcPct val="105000"/>
              </a:lnSpc>
              <a:spcBef>
                <a:spcPts val="300"/>
              </a:spcBef>
              <a:spcAft>
                <a:spcPts val="300"/>
              </a:spcAft>
              <a:buFont typeface="Wingdings" panose="05000000000000000000" pitchFamily="2" charset="2"/>
              <a:buChar char="q"/>
            </a:pPr>
            <a:r>
              <a:rPr lang="en-US" sz="1900" b="1" dirty="0">
                <a:solidFill>
                  <a:schemeClr val="tx2"/>
                </a:solidFill>
                <a:effectLst/>
                <a:ea typeface="Calibri" panose="020F0502020204030204" pitchFamily="34" charset="0"/>
                <a:cs typeface="Calibri" panose="020F0502020204030204" pitchFamily="34" charset="0"/>
              </a:rPr>
              <a:t>R&amp;D related to W wall sources and transport : comparison with models for evaluation of W source and transport </a:t>
            </a:r>
          </a:p>
          <a:p>
            <a:pPr marL="914400" lvl="1" indent="-457200">
              <a:lnSpc>
                <a:spcPct val="105000"/>
              </a:lnSpc>
              <a:spcBef>
                <a:spcPts val="300"/>
              </a:spcBef>
              <a:spcAft>
                <a:spcPts val="300"/>
              </a:spcAft>
              <a:buFont typeface="Wingdings" panose="05000000000000000000" pitchFamily="2" charset="2"/>
              <a:buChar char="q"/>
            </a:pPr>
            <a:r>
              <a:rPr lang="en-US" sz="1900" b="1" dirty="0">
                <a:solidFill>
                  <a:schemeClr val="tx2"/>
                </a:solidFill>
                <a:ea typeface="Calibri" panose="020F0502020204030204" pitchFamily="34" charset="0"/>
                <a:cs typeface="Calibri" panose="020F0502020204030204" pitchFamily="34" charset="0"/>
              </a:rPr>
              <a:t>P</a:t>
            </a:r>
            <a:r>
              <a:rPr lang="en-US" sz="1900" b="1" dirty="0">
                <a:solidFill>
                  <a:schemeClr val="tx2"/>
                </a:solidFill>
                <a:effectLst/>
                <a:ea typeface="Calibri" panose="020F0502020204030204" pitchFamily="34" charset="0"/>
                <a:cs typeface="Calibri" panose="020F0502020204030204" pitchFamily="34" charset="0"/>
              </a:rPr>
              <a:t>edestal transport, interplay with W: </a:t>
            </a:r>
            <a:r>
              <a:rPr lang="en-US" sz="1900" b="1" dirty="0">
                <a:solidFill>
                  <a:schemeClr val="tx2"/>
                </a:solidFill>
                <a:effectLst/>
                <a:ea typeface="MS Mincho" panose="02020609040205080304" pitchFamily="49" charset="-128"/>
              </a:rPr>
              <a:t>Pedestal modelling with W , Reinforce model verification/Validation for W transport through pedestal</a:t>
            </a:r>
          </a:p>
          <a:p>
            <a:pPr marL="614362" indent="-457200">
              <a:lnSpc>
                <a:spcPct val="105000"/>
              </a:lnSpc>
              <a:spcBef>
                <a:spcPts val="300"/>
              </a:spcBef>
              <a:spcAft>
                <a:spcPts val="300"/>
              </a:spcAft>
              <a:buFont typeface="Wingdings" panose="05000000000000000000" pitchFamily="2" charset="2"/>
              <a:buChar char="q"/>
            </a:pPr>
            <a:r>
              <a:rPr lang="en-GB" sz="1900" b="1" dirty="0">
                <a:effectLst/>
                <a:ea typeface="MS Mincho" panose="02020609040205080304" pitchFamily="49" charset="-128"/>
              </a:rPr>
              <a:t>Disruptions and disruption mitigation </a:t>
            </a:r>
            <a:endParaRPr lang="en-GB" sz="1900" dirty="0">
              <a:ea typeface="Calibri" panose="020F0502020204030204" pitchFamily="34" charset="0"/>
              <a:cs typeface="Calibri" panose="020F0502020204030204" pitchFamily="34" charset="0"/>
            </a:endParaRPr>
          </a:p>
          <a:p>
            <a:pPr marL="914400" lvl="1" indent="-457200">
              <a:lnSpc>
                <a:spcPct val="105000"/>
              </a:lnSpc>
              <a:spcBef>
                <a:spcPts val="300"/>
              </a:spcBef>
              <a:spcAft>
                <a:spcPts val="300"/>
              </a:spcAft>
              <a:buFont typeface="Wingdings" panose="05000000000000000000" pitchFamily="2" charset="2"/>
              <a:buChar char="q"/>
            </a:pPr>
            <a:r>
              <a:rPr lang="en-GB" sz="1900" b="1" dirty="0">
                <a:ea typeface="Calibri" panose="020F0502020204030204" pitchFamily="34" charset="0"/>
                <a:cs typeface="Calibri" panose="020F0502020204030204" pitchFamily="34" charset="0"/>
              </a:rPr>
              <a:t>S</a:t>
            </a:r>
            <a:r>
              <a:rPr lang="en-GB" sz="1900" b="1" dirty="0">
                <a:effectLst/>
                <a:ea typeface="Calibri" panose="020F0502020204030204" pitchFamily="34" charset="0"/>
                <a:cs typeface="Calibri" panose="020F0502020204030204" pitchFamily="34" charset="0"/>
              </a:rPr>
              <a:t>trategy for benign termination of RE plasmas </a:t>
            </a:r>
          </a:p>
          <a:p>
            <a:pPr marL="914400" lvl="1" indent="-457200">
              <a:lnSpc>
                <a:spcPct val="105000"/>
              </a:lnSpc>
              <a:spcBef>
                <a:spcPts val="300"/>
              </a:spcBef>
              <a:spcAft>
                <a:spcPts val="300"/>
              </a:spcAft>
              <a:buFont typeface="Wingdings" panose="05000000000000000000" pitchFamily="2" charset="2"/>
              <a:buChar char="q"/>
            </a:pPr>
            <a:r>
              <a:rPr lang="en-US" sz="1900" b="1" dirty="0">
                <a:effectLst/>
                <a:ea typeface="Calibri" panose="020F0502020204030204" pitchFamily="34" charset="0"/>
              </a:rPr>
              <a:t>Runaway electron avalanche (RAE) </a:t>
            </a:r>
            <a:r>
              <a:rPr lang="en-US" sz="1900" b="1" dirty="0" err="1">
                <a:effectLst/>
                <a:ea typeface="Calibri" panose="020F0502020204030204" pitchFamily="34" charset="0"/>
              </a:rPr>
              <a:t>behaviour</a:t>
            </a:r>
            <a:r>
              <a:rPr lang="en-US" sz="1900" b="1" dirty="0">
                <a:effectLst/>
                <a:ea typeface="Calibri" panose="020F0502020204030204" pitchFamily="34" charset="0"/>
              </a:rPr>
              <a:t> and predictive model validation </a:t>
            </a:r>
          </a:p>
          <a:p>
            <a:pPr marL="914400" lvl="1" indent="-457200">
              <a:lnSpc>
                <a:spcPct val="105000"/>
              </a:lnSpc>
              <a:spcBef>
                <a:spcPts val="300"/>
              </a:spcBef>
              <a:spcAft>
                <a:spcPts val="300"/>
              </a:spcAft>
              <a:buFont typeface="Wingdings" panose="05000000000000000000" pitchFamily="2" charset="2"/>
              <a:buChar char="q"/>
            </a:pPr>
            <a:r>
              <a:rPr lang="en-US" sz="1900" b="1" dirty="0">
                <a:effectLst/>
                <a:ea typeface="Calibri" panose="020F0502020204030204" pitchFamily="34" charset="0"/>
              </a:rPr>
              <a:t>Disruption energy parameters (extrapolation assumptions and validation processes).</a:t>
            </a:r>
          </a:p>
          <a:p>
            <a:pPr marL="614362" indent="-457200">
              <a:lnSpc>
                <a:spcPct val="105000"/>
              </a:lnSpc>
              <a:spcBef>
                <a:spcPts val="300"/>
              </a:spcBef>
              <a:spcAft>
                <a:spcPts val="300"/>
              </a:spcAft>
              <a:buFont typeface="Wingdings" panose="05000000000000000000" pitchFamily="2" charset="2"/>
              <a:buChar char="q"/>
            </a:pPr>
            <a:r>
              <a:rPr lang="en-GB" sz="1900" b="1" dirty="0">
                <a:effectLst/>
                <a:ea typeface="Calibri" panose="020F0502020204030204" pitchFamily="34" charset="0"/>
                <a:cs typeface="Calibri" panose="020F0502020204030204" pitchFamily="34" charset="0"/>
              </a:rPr>
              <a:t>HFPS improvements: </a:t>
            </a:r>
          </a:p>
          <a:p>
            <a:pPr marL="914400" lvl="1" indent="-457200">
              <a:lnSpc>
                <a:spcPct val="105000"/>
              </a:lnSpc>
              <a:spcBef>
                <a:spcPts val="300"/>
              </a:spcBef>
              <a:spcAft>
                <a:spcPts val="300"/>
              </a:spcAft>
              <a:buFont typeface="Wingdings" panose="05000000000000000000" pitchFamily="2" charset="2"/>
              <a:buChar char="q"/>
            </a:pPr>
            <a:r>
              <a:rPr lang="en-GB" sz="1900" b="1" dirty="0">
                <a:effectLst/>
                <a:ea typeface="Calibri" panose="020F0502020204030204" pitchFamily="34" charset="0"/>
                <a:cs typeface="Calibri" panose="020F0502020204030204" pitchFamily="34" charset="0"/>
              </a:rPr>
              <a:t>Development of models for burning plasmas </a:t>
            </a:r>
            <a:endParaRPr lang="en-GB" sz="1900" b="1" dirty="0">
              <a:ea typeface="Calibri" panose="020F0502020204030204" pitchFamily="34" charset="0"/>
              <a:cs typeface="Calibri" panose="020F0502020204030204" pitchFamily="34" charset="0"/>
            </a:endParaRPr>
          </a:p>
          <a:p>
            <a:pPr marL="914400" lvl="1" indent="-457200">
              <a:lnSpc>
                <a:spcPct val="105000"/>
              </a:lnSpc>
              <a:spcBef>
                <a:spcPts val="300"/>
              </a:spcBef>
              <a:spcAft>
                <a:spcPts val="300"/>
              </a:spcAft>
              <a:buFont typeface="Wingdings" panose="05000000000000000000" pitchFamily="2" charset="2"/>
              <a:buChar char="q"/>
            </a:pPr>
            <a:r>
              <a:rPr lang="en-GB" sz="1900" b="1" dirty="0">
                <a:ea typeface="Calibri" panose="020F0502020204030204" pitchFamily="34" charset="0"/>
                <a:cs typeface="Calibri" panose="020F0502020204030204" pitchFamily="34" charset="0"/>
              </a:rPr>
              <a:t>M</a:t>
            </a:r>
            <a:r>
              <a:rPr lang="en-GB" sz="1900" b="1" dirty="0">
                <a:effectLst/>
                <a:ea typeface="Calibri" panose="020F0502020204030204" pitchFamily="34" charset="0"/>
                <a:cs typeface="Calibri" panose="020F0502020204030204" pitchFamily="34" charset="0"/>
              </a:rPr>
              <a:t>odel validation at high beta (electromagnetic effects) </a:t>
            </a:r>
          </a:p>
          <a:p>
            <a:pPr marL="914400" lvl="1" indent="-457200">
              <a:lnSpc>
                <a:spcPct val="105000"/>
              </a:lnSpc>
              <a:spcBef>
                <a:spcPts val="300"/>
              </a:spcBef>
              <a:spcAft>
                <a:spcPts val="300"/>
              </a:spcAft>
              <a:buFont typeface="Wingdings" panose="05000000000000000000" pitchFamily="2" charset="2"/>
              <a:buChar char="q"/>
            </a:pPr>
            <a:r>
              <a:rPr lang="en-US" sz="1900" b="1" dirty="0">
                <a:ea typeface="Calibri" panose="020F0502020204030204" pitchFamily="34" charset="0"/>
                <a:cs typeface="Calibri" panose="020F0502020204030204" pitchFamily="34" charset="0"/>
              </a:rPr>
              <a:t>I</a:t>
            </a:r>
            <a:r>
              <a:rPr lang="en-US" sz="1900" b="1" dirty="0">
                <a:effectLst/>
                <a:ea typeface="Calibri" panose="020F0502020204030204" pitchFamily="34" charset="0"/>
                <a:cs typeface="Calibri" panose="020F0502020204030204" pitchFamily="34" charset="0"/>
              </a:rPr>
              <a:t>ntegrated modelling capturing W from the wall to the core</a:t>
            </a:r>
            <a:endParaRPr lang="en-GB" sz="1900" b="1" dirty="0">
              <a:effectLst/>
              <a:ea typeface="Calibri" panose="020F0502020204030204" pitchFamily="34" charset="0"/>
              <a:cs typeface="Calibri" panose="020F0502020204030204" pitchFamily="34" charset="0"/>
            </a:endParaRPr>
          </a:p>
          <a:p>
            <a:pPr marL="614362" indent="-457200">
              <a:lnSpc>
                <a:spcPct val="105000"/>
              </a:lnSpc>
              <a:spcBef>
                <a:spcPts val="300"/>
              </a:spcBef>
              <a:spcAft>
                <a:spcPts val="300"/>
              </a:spcAft>
              <a:buFont typeface="Wingdings" panose="05000000000000000000" pitchFamily="2" charset="2"/>
              <a:buChar char="q"/>
            </a:pPr>
            <a:r>
              <a:rPr lang="en-GB" sz="1900" b="1" dirty="0">
                <a:effectLst/>
                <a:ea typeface="Calibri" panose="020F0502020204030204" pitchFamily="34" charset="0"/>
                <a:cs typeface="Calibri" panose="020F0502020204030204" pitchFamily="34" charset="0"/>
              </a:rPr>
              <a:t>Validation of HFPS in Neon seeding high performance JET DD and DT plasmas </a:t>
            </a:r>
          </a:p>
          <a:p>
            <a:pPr marL="614362" indent="-457200">
              <a:lnSpc>
                <a:spcPct val="105000"/>
              </a:lnSpc>
              <a:spcBef>
                <a:spcPts val="300"/>
              </a:spcBef>
              <a:spcAft>
                <a:spcPts val="300"/>
              </a:spcAft>
              <a:buFont typeface="Wingdings" panose="05000000000000000000" pitchFamily="2" charset="2"/>
              <a:buChar char="q"/>
            </a:pPr>
            <a:r>
              <a:rPr lang="en-US" sz="1900" dirty="0">
                <a:ea typeface="MS Mincho" panose="02020609040205080304" pitchFamily="49" charset="-128"/>
              </a:rPr>
              <a:t>I</a:t>
            </a:r>
            <a:r>
              <a:rPr lang="en-US" sz="1900" b="1" dirty="0">
                <a:effectLst/>
                <a:ea typeface="MS Mincho" panose="02020609040205080304" pitchFamily="49" charset="-128"/>
              </a:rPr>
              <a:t>ntegrated modelling capturing W from the wall to the core</a:t>
            </a:r>
            <a:endParaRPr lang="fr-FR" sz="1900" b="1" dirty="0">
              <a:effectLst/>
              <a:ea typeface="Calibri" panose="020F0502020204030204" pitchFamily="34" charset="0"/>
            </a:endParaRPr>
          </a:p>
          <a:p>
            <a:pPr marL="1042987" lvl="2" indent="-285750">
              <a:lnSpc>
                <a:spcPct val="105000"/>
              </a:lnSpc>
              <a:spcAft>
                <a:spcPts val="800"/>
              </a:spcAft>
              <a:buFont typeface="Courier New" panose="02070309020205020404" pitchFamily="49" charset="0"/>
              <a:buChar char="o"/>
            </a:pPr>
            <a:endParaRPr lang="fr-FR" sz="3000" b="1" dirty="0">
              <a:effectLst/>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3353048794"/>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B81D8DD454C64A85FCABD80E501364" ma:contentTypeVersion="3" ma:contentTypeDescription="Create a new document." ma:contentTypeScope="" ma:versionID="0b33de1a494d3adbe692b9f20e72eeab">
  <xsd:schema xmlns:xsd="http://www.w3.org/2001/XMLSchema" xmlns:xs="http://www.w3.org/2001/XMLSchema" xmlns:p="http://schemas.microsoft.com/office/2006/metadata/properties" xmlns:ns2="3bb0fd53-251b-4ef9-8aff-c27013c9a1d9" targetNamespace="http://schemas.microsoft.com/office/2006/metadata/properties" ma:root="true" ma:fieldsID="029d6e600c9436b7bc0142d906738052" ns2:_="">
    <xsd:import namespace="3bb0fd53-251b-4ef9-8aff-c27013c9a1d9"/>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b0fd53-251b-4ef9-8aff-c27013c9a1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9021FB0-F767-49D0-9D6C-E1271415C862}">
  <ds:schemaRefs>
    <ds:schemaRef ds:uri="3bb0fd53-251b-4ef9-8aff-c27013c9a1d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29BB5A6-9C9C-4509-BBBE-0C2B5904D093}">
  <ds:schemaRefs>
    <ds:schemaRef ds:uri="http://schemas.microsoft.com/sharepoint/v3/contenttype/forms"/>
  </ds:schemaRefs>
</ds:datastoreItem>
</file>

<file path=customXml/itemProps3.xml><?xml version="1.0" encoding="utf-8"?>
<ds:datastoreItem xmlns:ds="http://schemas.openxmlformats.org/officeDocument/2006/customXml" ds:itemID="{E1581EFF-75CA-400B-8B14-07B3BB5FE4A6}">
  <ds:schemaRefs>
    <ds:schemaRef ds:uri="30e40da3-19d8-43ad-93b6-443f79201276"/>
    <ds:schemaRef ds:uri="846f1671-67d4-4b70-9f09-d4a1c09db75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1559</TotalTime>
  <Words>7909</Words>
  <Application>Microsoft Office PowerPoint</Application>
  <PresentationFormat>Grand écran</PresentationFormat>
  <Paragraphs>793</Paragraphs>
  <Slides>34</Slides>
  <Notes>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34</vt:i4>
      </vt:variant>
    </vt:vector>
  </HeadingPairs>
  <TitlesOfParts>
    <vt:vector size="41" baseType="lpstr">
      <vt:lpstr>Arial</vt:lpstr>
      <vt:lpstr>Calibri</vt:lpstr>
      <vt:lpstr>Courier New</vt:lpstr>
      <vt:lpstr>Lucida Grande</vt:lpstr>
      <vt:lpstr>TimesNewRomanPSMT</vt:lpstr>
      <vt:lpstr>Wingdings</vt:lpstr>
      <vt:lpstr>EUROfusion.1line_5_3_2019</vt:lpstr>
      <vt:lpstr>Work-Package Theory and Modelling (WPTM): Work-Plan 2026-27</vt:lpstr>
      <vt:lpstr>11 multi-beneficiary TSVV Projects </vt:lpstr>
      <vt:lpstr>Resource considerations </vt:lpstr>
      <vt:lpstr>Significant work-force reduction for Theory and Simulation activity </vt:lpstr>
      <vt:lpstr>Grant Deliverables and Impact on TSVV Deliverables</vt:lpstr>
      <vt:lpstr>Common TSVV observations on consequences of PM reduction [1/2]</vt:lpstr>
      <vt:lpstr>Présentation PowerPoint</vt:lpstr>
      <vt:lpstr>Overview of the scientific topics impacted per TSVV </vt:lpstr>
      <vt:lpstr>Topics of the ITER-EUROfusion collaboration impacted</vt:lpstr>
      <vt:lpstr>Overview of the impacted codes capabilities (not exhaustive/no specific order) </vt:lpstr>
      <vt:lpstr>TSVV-A H-Mode and Small/No-ELM Pedestals: 2027 Impacted Deliverables  </vt:lpstr>
      <vt:lpstr>TSVV-B Plasma Particle/Heat Exhaust – Fluid Simulations 2026 Impacted Deliverables</vt:lpstr>
      <vt:lpstr>TSVV-B Plasma Particle/Heat Exhaust – Fluid Simulations 2027 Impacted Deliverables </vt:lpstr>
      <vt:lpstr>TSVV-C Plasma Particle/Heat Exhaust – Gyrokinetic Simulations  2027 Impacted Deliverables </vt:lpstr>
      <vt:lpstr>TSVV-D Plasma-Wall Interactions with Metallic PFC  2027 impacted Deliverables  </vt:lpstr>
      <vt:lpstr>TSVV – E Impurity Sources, Transport, and Screening 2027 Impacted Milestones / Deliverables </vt:lpstr>
      <vt:lpstr>TSVV-F 2027 Impacted deliverables  </vt:lpstr>
      <vt:lpstr>TSVV-G Physics of Burning Plasmas 2027 Impacted Deliverables  </vt:lpstr>
      <vt:lpstr>TSVV-H Reliable Prediction of Plasma Performance and Operational Limits in Tokamaks: 2027 Impacted Deliverables  </vt:lpstr>
      <vt:lpstr>TSVV-I Stellarator Optimization:  2027 Impacted Deliverables  </vt:lpstr>
      <vt:lpstr>TSVV-J Stellarator core turbulence 2026 &amp; 2027 Impacted deliverables  </vt:lpstr>
      <vt:lpstr>TSVV-K Neutral Particle Models: 2026 &amp; 2027 Impacted Deliverables  </vt:lpstr>
      <vt:lpstr>Présentation PowerPoint</vt:lpstr>
      <vt:lpstr>Back-up slides </vt:lpstr>
      <vt:lpstr>Présentation PowerPoint</vt:lpstr>
      <vt:lpstr>Ongoing assessment: programmatic consequences on cross-TSVV topics </vt:lpstr>
      <vt:lpstr>Topic 1. SOL heat flux decay length, pedestal and L-H transition </vt:lpstr>
      <vt:lpstr> Topic 2.  Simulation of advanced regimes without ELMs by integrating : neutrals, boundary conditions, sheath coupling, impurities</vt:lpstr>
      <vt:lpstr>Topic 3. Core-pedestal-SOL-wall workflow including  3-D effects (e.g. RMPs) </vt:lpstr>
      <vt:lpstr>Topic 4. Disruption, RE and impact on the W wall at high current </vt:lpstr>
      <vt:lpstr>Topic 5. Simulation of high beta plasmas and fast particle effect on confinement/stability </vt:lpstr>
      <vt:lpstr>Topic 6. Stellarator core turbulence and optimization</vt:lpstr>
      <vt:lpstr>Topic 7. Development and test of reduced models</vt:lpstr>
      <vt:lpstr>Topic 8. Validation &amp; Uncertainty Quantification: Enabling Physics Discovery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LITAUDON Xavier 124529</cp:lastModifiedBy>
  <cp:revision>308</cp:revision>
  <cp:lastPrinted>2026-03-02T09:28:15Z</cp:lastPrinted>
  <dcterms:created xsi:type="dcterms:W3CDTF">2023-11-15T09:40:03Z</dcterms:created>
  <dcterms:modified xsi:type="dcterms:W3CDTF">2026-06-15T07:42:54Z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0x010100F2B81D8DD454C64A85FCABD80E501364</vt:lpwstr>
  </property>
</Properties>
</file>