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sldIdLst>
    <p:sldId id="261" r:id="rId5"/>
    <p:sldId id="262" r:id="rId6"/>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8"/>
    <a:srgbClr val="3E6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B06B7-9011-2B4E-A3D8-D22B058B458B}" v="1" dt="2026-06-16T07:43:29.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8" autoAdjust="0"/>
    <p:restoredTop sz="94660"/>
  </p:normalViewPr>
  <p:slideViewPr>
    <p:cSldViewPr snapToGrid="0">
      <p:cViewPr varScale="1">
        <p:scale>
          <a:sx n="125" d="100"/>
          <a:sy n="125" d="100"/>
        </p:scale>
        <p:origin x="184" y="22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 Wischmeier" userId="7b750fb2-ef50-4868-9872-5b2408cf1cb6" providerId="ADAL" clId="{A7C9F1B3-1B49-5211-83AB-61A7D2CB0606}"/>
    <pc:docChg chg="modSld">
      <pc:chgData name="Marco Wischmeier" userId="7b750fb2-ef50-4868-9872-5b2408cf1cb6" providerId="ADAL" clId="{A7C9F1B3-1B49-5211-83AB-61A7D2CB0606}" dt="2026-06-16T07:43:33.859" v="1" actId="20577"/>
      <pc:docMkLst>
        <pc:docMk/>
      </pc:docMkLst>
      <pc:sldChg chg="modSp mod">
        <pc:chgData name="Marco Wischmeier" userId="7b750fb2-ef50-4868-9872-5b2408cf1cb6" providerId="ADAL" clId="{A7C9F1B3-1B49-5211-83AB-61A7D2CB0606}" dt="2026-06-16T07:43:33.859" v="1" actId="20577"/>
        <pc:sldMkLst>
          <pc:docMk/>
          <pc:sldMk cId="343296693" sldId="262"/>
        </pc:sldMkLst>
        <pc:graphicFrameChg chg="mod modGraphic">
          <ac:chgData name="Marco Wischmeier" userId="7b750fb2-ef50-4868-9872-5b2408cf1cb6" providerId="ADAL" clId="{A7C9F1B3-1B49-5211-83AB-61A7D2CB0606}" dt="2026-06-16T07:43:33.859" v="1" actId="20577"/>
          <ac:graphicFrameMkLst>
            <pc:docMk/>
            <pc:sldMk cId="343296693" sldId="262"/>
            <ac:graphicFrameMk id="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a:alphaModFix/>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Author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696459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2">
            <a:alphaModFix amt="65000"/>
            <a:extLst>
              <a:ext uri="{28A0092B-C50C-407E-A947-70E740481C1C}">
                <a14:useLocalDpi xmlns:a14="http://schemas.microsoft.com/office/drawing/2010/main" val="0"/>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userDrawn="1"/>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userDrawn="1"/>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en-GB" dirty="0">
                <a:solidFill>
                  <a:prstClr val="white"/>
                </a:solidFill>
              </a:rPr>
              <a:t>EUROfusion Values | Event | dd Month </a:t>
            </a:r>
            <a:r>
              <a:rPr lang="en-GB" dirty="0" err="1">
                <a:solidFill>
                  <a:prstClr val="white"/>
                </a:solidFill>
              </a:rPr>
              <a:t>yyyy</a:t>
            </a:r>
            <a:endParaRPr lang="en-GB" dirty="0">
              <a:solidFill>
                <a:prstClr val="white"/>
              </a:solidFill>
            </a:endParaRP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userDrawn="1"/>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1308084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 id="2147483669"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8EB-802F-3F3F-CDBB-B78084F9FC86}"/>
              </a:ext>
            </a:extLst>
          </p:cNvPr>
          <p:cNvSpPr>
            <a:spLocks noGrp="1"/>
          </p:cNvSpPr>
          <p:nvPr>
            <p:ph type="title"/>
          </p:nvPr>
        </p:nvSpPr>
        <p:spPr>
          <a:xfrm>
            <a:off x="983432" y="146304"/>
            <a:ext cx="10515600" cy="640080"/>
          </a:xfrm>
        </p:spPr>
        <p:txBody>
          <a:bodyPr anchor="ctr">
            <a:normAutofit/>
          </a:bodyPr>
          <a:lstStyle/>
          <a:p>
            <a:r>
              <a:rPr lang="en-GB" dirty="0"/>
              <a:t>JT-60SA EUROfusion scientific priorities – W (metal-wall) phase</a:t>
            </a:r>
          </a:p>
        </p:txBody>
      </p:sp>
      <p:sp>
        <p:nvSpPr>
          <p:cNvPr id="3" name="Content Placeholder 2">
            <a:extLst>
              <a:ext uri="{FF2B5EF4-FFF2-40B4-BE49-F238E27FC236}">
                <a16:creationId xmlns:a16="http://schemas.microsoft.com/office/drawing/2014/main" id="{6A5A3179-1485-59D1-85C6-B216F6B29B74}"/>
              </a:ext>
            </a:extLst>
          </p:cNvPr>
          <p:cNvSpPr>
            <a:spLocks noGrp="1"/>
          </p:cNvSpPr>
          <p:nvPr>
            <p:ph idx="1"/>
          </p:nvPr>
        </p:nvSpPr>
        <p:spPr>
          <a:xfrm>
            <a:off x="609600" y="836712"/>
            <a:ext cx="11090313" cy="5341064"/>
          </a:xfrm>
        </p:spPr>
        <p:txBody>
          <a:bodyPr>
            <a:normAutofit/>
          </a:bodyPr>
          <a:lstStyle/>
          <a:p>
            <a:pPr marL="0" indent="0">
              <a:spcBef>
                <a:spcPts val="1800"/>
              </a:spcBef>
              <a:buNone/>
            </a:pPr>
            <a:r>
              <a:rPr lang="en-GB" b="1" u="sng" dirty="0"/>
              <a:t>Proposed priorities for W-phase (ITER satellite, towards EU-DEMO / FoaK)</a:t>
            </a:r>
          </a:p>
          <a:p>
            <a:pPr marL="514350" indent="-514350">
              <a:spcBef>
                <a:spcPts val="2000"/>
              </a:spcBef>
              <a:buAutoNum type="arabicPeriod"/>
            </a:pPr>
            <a:r>
              <a:rPr lang="en-GB" dirty="0"/>
              <a:t>High-performance, long-pulse, core-edge-compatible scenarios with W-PFCs, including no-ELM regimes, in view of fusion reactors</a:t>
            </a:r>
          </a:p>
          <a:p>
            <a:pPr marL="514350" indent="-514350">
              <a:spcBef>
                <a:spcPts val="2000"/>
              </a:spcBef>
              <a:buAutoNum type="arabicPeriod"/>
            </a:pPr>
            <a:r>
              <a:rPr lang="en-GB" dirty="0"/>
              <a:t>Disruption-free and safe operation</a:t>
            </a:r>
          </a:p>
          <a:p>
            <a:pPr marL="514350" indent="-514350">
              <a:spcBef>
                <a:spcPts val="2000"/>
              </a:spcBef>
              <a:buAutoNum type="arabicPeriod"/>
            </a:pPr>
            <a:r>
              <a:rPr lang="en-GB" dirty="0"/>
              <a:t>Power and particle exhaust, including wall conditioning, W source and fuel-retention control</a:t>
            </a:r>
          </a:p>
          <a:p>
            <a:pPr marL="514350" indent="-514350">
              <a:spcBef>
                <a:spcPts val="2000"/>
              </a:spcBef>
              <a:buAutoNum type="arabicPeriod"/>
            </a:pPr>
            <a:r>
              <a:rPr lang="en-GB" dirty="0"/>
              <a:t>Energetic-particle physics in reactor-relevant fast-ion regimes</a:t>
            </a:r>
          </a:p>
        </p:txBody>
      </p:sp>
      <p:sp>
        <p:nvSpPr>
          <p:cNvPr id="4" name="Footer Placeholder 3">
            <a:extLst>
              <a:ext uri="{FF2B5EF4-FFF2-40B4-BE49-F238E27FC236}">
                <a16:creationId xmlns:a16="http://schemas.microsoft.com/office/drawing/2014/main" id="{325F3ED1-AEF6-FAE1-DB60-104C22BF15F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US" dirty="0">
                <a:solidFill>
                  <a:prstClr val="white"/>
                </a:solidFill>
              </a:rPr>
              <a:t>M. Wischmeier</a:t>
            </a:r>
            <a:r>
              <a:rPr lang="en-DE" dirty="0">
                <a:solidFill>
                  <a:prstClr val="white"/>
                </a:solidFill>
              </a:rPr>
              <a:t> </a:t>
            </a:r>
            <a:r>
              <a:rPr lang="en-GB" dirty="0">
                <a:solidFill>
                  <a:prstClr val="white"/>
                </a:solidFill>
              </a:rPr>
              <a:t>| EUROfusion – JT-60SA W wall</a:t>
            </a:r>
            <a:r>
              <a:rPr lang="en-DE" dirty="0">
                <a:solidFill>
                  <a:prstClr val="white"/>
                </a:solidFill>
              </a:rPr>
              <a:t> </a:t>
            </a:r>
            <a:r>
              <a:rPr lang="en-GB" dirty="0">
                <a:solidFill>
                  <a:prstClr val="white"/>
                </a:solidFill>
              </a:rPr>
              <a:t>| </a:t>
            </a:r>
            <a:r>
              <a:rPr lang="en-US" dirty="0">
                <a:solidFill>
                  <a:prstClr val="white"/>
                </a:solidFill>
              </a:rPr>
              <a:t>2026</a:t>
            </a:r>
            <a:endParaRPr lang="en-GB" dirty="0">
              <a:solidFill>
                <a:prstClr val="white"/>
              </a:solidFill>
            </a:endParaRPr>
          </a:p>
        </p:txBody>
      </p:sp>
      <p:sp>
        <p:nvSpPr>
          <p:cNvPr id="5" name="Slide Number Placeholder 4">
            <a:extLst>
              <a:ext uri="{FF2B5EF4-FFF2-40B4-BE49-F238E27FC236}">
                <a16:creationId xmlns:a16="http://schemas.microsoft.com/office/drawing/2014/main" id="{6BD9DFF5-EE85-4511-5C5E-5ACA8942A9DB}"/>
              </a:ext>
            </a:extLst>
          </p:cNvPr>
          <p:cNvSpPr>
            <a:spLocks noGrp="1"/>
          </p:cNvSpPr>
          <p:nvPr>
            <p:ph type="sldNum" sz="quarter" idx="12"/>
          </p:nvPr>
        </p:nvSpPr>
        <p:spPr>
          <a:xfrm>
            <a:off x="0" y="6590037"/>
            <a:ext cx="720080" cy="199174"/>
          </a:xfrm>
        </p:spPr>
        <p:txBody>
          <a:bodyPr anchor="ctr">
            <a:noAutofit/>
          </a:bodyPr>
          <a:lstStyle/>
          <a:p>
            <a:pPr>
              <a:lnSpc>
                <a:spcPct val="90000"/>
              </a:lnSpc>
              <a:spcAft>
                <a:spcPts val="600"/>
              </a:spcAft>
            </a:pPr>
            <a:fld id="{6A6D9FA1-99C7-4910-8E32-B85D378B0060}" type="slidenum">
              <a:rPr lang="en-GB" sz="1100" smtClean="0">
                <a:solidFill>
                  <a:prstClr val="white"/>
                </a:solidFill>
              </a:rPr>
              <a:pPr>
                <a:lnSpc>
                  <a:spcPct val="90000"/>
                </a:lnSpc>
                <a:spcAft>
                  <a:spcPts val="600"/>
                </a:spcAft>
              </a:pPr>
              <a:t>1</a:t>
            </a:fld>
            <a:endParaRPr lang="en-GB" sz="1100" dirty="0">
              <a:solidFill>
                <a:prstClr val="white"/>
              </a:solidFill>
            </a:endParaRPr>
          </a:p>
        </p:txBody>
      </p:sp>
    </p:spTree>
    <p:extLst>
      <p:ext uri="{BB962C8B-B14F-4D97-AF65-F5344CB8AC3E}">
        <p14:creationId xmlns:p14="http://schemas.microsoft.com/office/powerpoint/2010/main" val="343296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48EB-802F-3F3F-CDBB-B78084F9FC86}"/>
              </a:ext>
            </a:extLst>
          </p:cNvPr>
          <p:cNvSpPr>
            <a:spLocks noGrp="1"/>
          </p:cNvSpPr>
          <p:nvPr>
            <p:ph type="title"/>
          </p:nvPr>
        </p:nvSpPr>
        <p:spPr>
          <a:xfrm>
            <a:off x="983432" y="146304"/>
            <a:ext cx="10515600" cy="569976"/>
          </a:xfrm>
        </p:spPr>
        <p:txBody>
          <a:bodyPr anchor="ctr">
            <a:normAutofit/>
          </a:bodyPr>
          <a:lstStyle/>
          <a:p>
            <a:r>
              <a:rPr lang="en-GB" dirty="0"/>
              <a:t>JT-60SA EUROfusion priorities (W-phase) – scientific objectives</a:t>
            </a:r>
          </a:p>
        </p:txBody>
      </p:sp>
      <p:graphicFrame>
        <p:nvGraphicFramePr>
          <p:cNvPr id="3" name="Priorities Table"/>
          <p:cNvGraphicFramePr>
            <a:graphicFrameLocks noGrp="1"/>
          </p:cNvGraphicFramePr>
          <p:nvPr>
            <p:extLst>
              <p:ext uri="{D42A27DB-BD31-4B8C-83A1-F6EECF244321}">
                <p14:modId xmlns:p14="http://schemas.microsoft.com/office/powerpoint/2010/main" val="472743454"/>
              </p:ext>
            </p:extLst>
          </p:nvPr>
        </p:nvGraphicFramePr>
        <p:xfrm>
          <a:off x="365760" y="800100"/>
          <a:ext cx="11460480" cy="4603253"/>
        </p:xfrm>
        <a:graphic>
          <a:graphicData uri="http://schemas.openxmlformats.org/drawingml/2006/table">
            <a:tbl>
              <a:tblPr firstRow="1">
                <a:tableStyleId>{5C22544A-7EE6-4342-B048-85BDC9FD1C3A}</a:tableStyleId>
              </a:tblPr>
              <a:tblGrid>
                <a:gridCol w="3954400">
                  <a:extLst>
                    <a:ext uri="{9D8B030D-6E8A-4147-A177-3AD203B41FA5}">
                      <a16:colId xmlns:a16="http://schemas.microsoft.com/office/drawing/2014/main" val="20000"/>
                    </a:ext>
                  </a:extLst>
                </a:gridCol>
                <a:gridCol w="7506080">
                  <a:extLst>
                    <a:ext uri="{9D8B030D-6E8A-4147-A177-3AD203B41FA5}">
                      <a16:colId xmlns:a16="http://schemas.microsoft.com/office/drawing/2014/main" val="20001"/>
                    </a:ext>
                  </a:extLst>
                </a:gridCol>
              </a:tblGrid>
              <a:tr h="466725">
                <a:tc>
                  <a:txBody>
                    <a:bodyPr/>
                    <a:lstStyle/>
                    <a:p>
                      <a:pPr marL="0" indent="0">
                        <a:buNone/>
                      </a:pPr>
                      <a:r>
                        <a:rPr lang="en-GB" sz="1500" b="1" dirty="0">
                          <a:solidFill>
                            <a:prstClr val="white"/>
                          </a:solidFill>
                        </a:rPr>
                        <a:t>High-level priority</a:t>
                      </a:r>
                    </a:p>
                  </a:txBody>
                  <a:tcPr marL="82296" marR="82296" marT="36576" marB="36576" anchor="ctr">
                    <a:solidFill>
                      <a:srgbClr val="1F3864"/>
                    </a:solidFill>
                  </a:tcPr>
                </a:tc>
                <a:tc>
                  <a:txBody>
                    <a:bodyPr/>
                    <a:lstStyle/>
                    <a:p>
                      <a:pPr marL="0" indent="0">
                        <a:buNone/>
                      </a:pPr>
                      <a:r>
                        <a:rPr lang="en-GB" sz="1500" b="1" dirty="0">
                          <a:solidFill>
                            <a:prstClr val="white"/>
                          </a:solidFill>
                        </a:rPr>
                        <a:t>Associated scientific objective</a:t>
                      </a:r>
                    </a:p>
                  </a:txBody>
                  <a:tcPr marL="82296" marR="82296" marT="36576" marB="36576" anchor="ctr">
                    <a:solidFill>
                      <a:srgbClr val="1F3864"/>
                    </a:solidFill>
                  </a:tcPr>
                </a:tc>
                <a:extLst>
                  <a:ext uri="{0D108BD9-81ED-4DB2-BD59-A6C34878D82A}">
                    <a16:rowId xmlns:a16="http://schemas.microsoft.com/office/drawing/2014/main" val="10000"/>
                  </a:ext>
                </a:extLst>
              </a:tr>
              <a:tr h="1180000">
                <a:tc>
                  <a:txBody>
                    <a:bodyPr/>
                    <a:lstStyle/>
                    <a:p>
                      <a:pPr marL="257175" indent="-257175">
                        <a:buFont typeface="+mj-lt"/>
                        <a:buAutoNum type="arabicPeriod"/>
                      </a:pPr>
                      <a:r>
                        <a:rPr lang="en-GB" sz="1400" b="1" dirty="0"/>
                        <a:t>High-performance, long-pulse, core-edge-compatible scenarios with W-PFCs, including no-ELM regimes, in view of fusion reactors</a:t>
                      </a:r>
                    </a:p>
                  </a:txBody>
                  <a:tcPr marL="82296" marR="82296" marT="54864" marB="54864" anchor="ctr">
                    <a:solidFill>
                      <a:srgbClr val="EAEFF7"/>
                    </a:solidFill>
                  </a:tcPr>
                </a:tc>
                <a:tc>
                  <a:txBody>
                    <a:bodyPr/>
                    <a:lstStyle/>
                    <a:p>
                      <a:pPr marL="0" indent="0">
                        <a:buNone/>
                      </a:pPr>
                      <a:r>
                        <a:rPr lang="en-GB" sz="1400" dirty="0"/>
                        <a:t>Demonstrate and sustain high integrated performance (high H-factor, high βN, high f_BS), including no-ELM regimes, over current-diffusion and wall-saturation timescales (~100 s) at reactor-relevant ρ*, ν*; exploit the long-pulse capability to test W-PFCs under high-flux conditions, providing the basis to extrapolate to ITER Q≥5 steady-state and to define DEMO plasma parameters</a:t>
                      </a:r>
                    </a:p>
                  </a:txBody>
                  <a:tcPr marL="82296" marR="82296" marT="54864" marB="54864" anchor="ctr">
                    <a:solidFill>
                      <a:srgbClr val="F5F8FC"/>
                    </a:solidFill>
                  </a:tcPr>
                </a:tc>
                <a:extLst>
                  <a:ext uri="{0D108BD9-81ED-4DB2-BD59-A6C34878D82A}">
                    <a16:rowId xmlns:a16="http://schemas.microsoft.com/office/drawing/2014/main" val="10001"/>
                  </a:ext>
                </a:extLst>
              </a:tr>
              <a:tr h="800000">
                <a:tc>
                  <a:txBody>
                    <a:bodyPr/>
                    <a:lstStyle/>
                    <a:p>
                      <a:pPr marL="257175" indent="-257175">
                        <a:buFont typeface="+mj-lt"/>
                        <a:buAutoNum type="arabicPeriod" startAt="2"/>
                      </a:pPr>
                      <a:r>
                        <a:rPr lang="en-GB" sz="1400" b="1" dirty="0"/>
                        <a:t>Disruption-free and safe operation</a:t>
                      </a:r>
                    </a:p>
                  </a:txBody>
                  <a:tcPr marL="82296" marR="82296" marT="54864" marB="54864" anchor="ctr">
                    <a:solidFill>
                      <a:srgbClr val="EAEFF7"/>
                    </a:solidFill>
                  </a:tcPr>
                </a:tc>
                <a:tc>
                  <a:txBody>
                    <a:bodyPr/>
                    <a:lstStyle/>
                    <a:p>
                      <a:pPr marL="0" indent="0">
                        <a:buNone/>
                      </a:pPr>
                      <a:r>
                        <a:rPr lang="en-GB" sz="1400" dirty="0"/>
                        <a:t>Establish the physics and control basis for routinely disruption-free operation and reliable runaway-electron avoidance at high βN and high radiated fraction, as an ITER satellite, providing the operational basis required for FoaK and DEMO</a:t>
                      </a:r>
                    </a:p>
                  </a:txBody>
                  <a:tcPr marL="82296" marR="82296" marT="54864" marB="54864" anchor="ctr">
                    <a:solidFill>
                      <a:srgbClr val="F5F8FC"/>
                    </a:solidFill>
                  </a:tcPr>
                </a:tc>
                <a:extLst>
                  <a:ext uri="{0D108BD9-81ED-4DB2-BD59-A6C34878D82A}">
                    <a16:rowId xmlns:a16="http://schemas.microsoft.com/office/drawing/2014/main" val="10002"/>
                  </a:ext>
                </a:extLst>
              </a:tr>
              <a:tr h="980000">
                <a:tc>
                  <a:txBody>
                    <a:bodyPr/>
                    <a:lstStyle/>
                    <a:p>
                      <a:pPr marL="257175" indent="-257175">
                        <a:buFont typeface="+mj-lt"/>
                        <a:buAutoNum type="arabicPeriod" startAt="3"/>
                      </a:pPr>
                      <a:r>
                        <a:rPr lang="en-GB" sz="1400" b="1" dirty="0"/>
                        <a:t>Power and particle exhaust, including wall conditioning, W source and fuel-retention control</a:t>
                      </a:r>
                    </a:p>
                  </a:txBody>
                  <a:tcPr marL="82296" marR="82296" marT="54864" marB="54864" anchor="ctr">
                    <a:solidFill>
                      <a:srgbClr val="EAEFF7"/>
                    </a:solidFill>
                  </a:tcPr>
                </a:tc>
                <a:tc>
                  <a:txBody>
                    <a:bodyPr/>
                    <a:lstStyle/>
                    <a:p>
                      <a:pPr marL="0" indent="0">
                        <a:buNone/>
                      </a:pPr>
                      <a:r>
                        <a:rPr lang="en-GB" sz="1400" dirty="0"/>
                        <a:t>Demonstrate detachment and radiative power dissipation and impurity-seeding control compatible with sustained high-performance plasmas; establish the wall-conditioning strategy for operation between boronizations, and the control of tungsten sources, migration and fuel retention in a </a:t>
                      </a:r>
                      <a:r>
                        <a:rPr lang="en-GB" sz="1400"/>
                        <a:t>metal environment,</a:t>
                      </a:r>
                      <a:r>
                        <a:rPr lang="en-DE" sz="1400"/>
                        <a:t>moreover, the metallic dust production and conversion rate can be studied in ITER-relevant magnetic configurations at high fluence</a:t>
                      </a:r>
                      <a:endParaRPr lang="en-GB" sz="1400" dirty="0"/>
                    </a:p>
                  </a:txBody>
                  <a:tcPr marL="82296" marR="82296" marT="54864" marB="54864" anchor="ctr">
                    <a:solidFill>
                      <a:srgbClr val="F5F8FC"/>
                    </a:solidFill>
                  </a:tcPr>
                </a:tc>
                <a:extLst>
                  <a:ext uri="{0D108BD9-81ED-4DB2-BD59-A6C34878D82A}">
                    <a16:rowId xmlns:a16="http://schemas.microsoft.com/office/drawing/2014/main" val="10003"/>
                  </a:ext>
                </a:extLst>
              </a:tr>
              <a:tr h="980000">
                <a:tc>
                  <a:txBody>
                    <a:bodyPr/>
                    <a:lstStyle/>
                    <a:p>
                      <a:pPr marL="257175" indent="-257175">
                        <a:buFont typeface="+mj-lt"/>
                        <a:buAutoNum type="arabicPeriod" startAt="4"/>
                      </a:pPr>
                      <a:r>
                        <a:rPr lang="en-GB" sz="1400" b="1" dirty="0"/>
                        <a:t>Energetic-particle physics in reactor-relevant fast-ion regimes</a:t>
                      </a:r>
                    </a:p>
                  </a:txBody>
                  <a:tcPr marL="82296" marR="82296" marT="54864" marB="54864" anchor="ctr">
                    <a:solidFill>
                      <a:srgbClr val="EAEFF7"/>
                    </a:solidFill>
                  </a:tcPr>
                </a:tc>
                <a:tc>
                  <a:txBody>
                    <a:bodyPr/>
                    <a:lstStyle/>
                    <a:p>
                      <a:pPr marL="0" indent="0">
                        <a:buNone/>
                      </a:pPr>
                      <a:r>
                        <a:rPr lang="en-GB" sz="1400" dirty="0"/>
                        <a:t>Exploiting the 500 keV N-NB capability retained in the metal-wall phase, establish energetic-particle confinement and the control of fast-ion-driven instabilities (AE/EPM, kinetic RWM stabilization) at reactor-relevant fast-ion β and ρ_fast, including first-wall loss loads, and validate the EP transport models used for DEMO</a:t>
                      </a:r>
                    </a:p>
                  </a:txBody>
                  <a:tcPr marL="82296" marR="82296" marT="54864" marB="54864" anchor="ctr">
                    <a:solidFill>
                      <a:srgbClr val="F5F8FC"/>
                    </a:solidFill>
                  </a:tcPr>
                </a:tc>
                <a:extLst>
                  <a:ext uri="{0D108BD9-81ED-4DB2-BD59-A6C34878D82A}">
                    <a16:rowId xmlns:a16="http://schemas.microsoft.com/office/drawing/2014/main" val="10004"/>
                  </a:ext>
                </a:extLst>
              </a:tr>
            </a:tbl>
          </a:graphicData>
        </a:graphic>
      </p:graphicFrame>
      <p:sp>
        <p:nvSpPr>
          <p:cNvPr id="4" name="Footer Placeholder 3">
            <a:extLst>
              <a:ext uri="{FF2B5EF4-FFF2-40B4-BE49-F238E27FC236}">
                <a16:creationId xmlns:a16="http://schemas.microsoft.com/office/drawing/2014/main" id="{325F3ED1-AEF6-FAE1-DB60-104C22BF15F7}"/>
              </a:ext>
            </a:extLst>
          </p:cNvPr>
          <p:cNvSpPr>
            <a:spLocks noGrp="1"/>
          </p:cNvSpPr>
          <p:nvPr>
            <p:ph type="ftr" sz="quarter" idx="11"/>
          </p:nvPr>
        </p:nvSpPr>
        <p:spPr>
          <a:xfrm>
            <a:off x="825624" y="6555770"/>
            <a:ext cx="4401696" cy="329614"/>
          </a:xfrm>
        </p:spPr>
        <p:txBody>
          <a:bodyPr anchor="t">
            <a:noAutofit/>
          </a:bodyPr>
          <a:lstStyle/>
          <a:p>
            <a:pPr lvl="0">
              <a:spcAft>
                <a:spcPts val="600"/>
              </a:spcAft>
              <a:defRPr/>
            </a:pPr>
            <a:r>
              <a:rPr lang="en-US" dirty="0">
                <a:solidFill>
                  <a:prstClr val="white"/>
                </a:solidFill>
              </a:rPr>
              <a:t>M. Wischmeier</a:t>
            </a:r>
            <a:r>
              <a:rPr lang="en-DE" dirty="0">
                <a:solidFill>
                  <a:prstClr val="white"/>
                </a:solidFill>
              </a:rPr>
              <a:t> </a:t>
            </a:r>
            <a:r>
              <a:rPr lang="en-GB" dirty="0">
                <a:solidFill>
                  <a:prstClr val="white"/>
                </a:solidFill>
              </a:rPr>
              <a:t>| EUROfusion - JT-60SA W wall</a:t>
            </a:r>
            <a:r>
              <a:rPr lang="en-DE" dirty="0">
                <a:solidFill>
                  <a:prstClr val="white"/>
                </a:solidFill>
              </a:rPr>
              <a:t> </a:t>
            </a:r>
            <a:r>
              <a:rPr lang="en-GB" dirty="0">
                <a:solidFill>
                  <a:prstClr val="white"/>
                </a:solidFill>
              </a:rPr>
              <a:t>| </a:t>
            </a:r>
            <a:r>
              <a:rPr lang="en-US" dirty="0">
                <a:solidFill>
                  <a:prstClr val="white"/>
                </a:solidFill>
              </a:rPr>
              <a:t>2026</a:t>
            </a:r>
            <a:endParaRPr lang="en-GB" dirty="0">
              <a:solidFill>
                <a:prstClr val="white"/>
              </a:solidFill>
            </a:endParaRPr>
          </a:p>
        </p:txBody>
      </p:sp>
      <p:sp>
        <p:nvSpPr>
          <p:cNvPr id="5" name="Slide Number Placeholder 4">
            <a:extLst>
              <a:ext uri="{FF2B5EF4-FFF2-40B4-BE49-F238E27FC236}">
                <a16:creationId xmlns:a16="http://schemas.microsoft.com/office/drawing/2014/main" id="{6BD9DFF5-EE85-4511-5C5E-5ACA8942A9DB}"/>
              </a:ext>
            </a:extLst>
          </p:cNvPr>
          <p:cNvSpPr>
            <a:spLocks noGrp="1"/>
          </p:cNvSpPr>
          <p:nvPr>
            <p:ph type="sldNum" sz="quarter" idx="12"/>
          </p:nvPr>
        </p:nvSpPr>
        <p:spPr>
          <a:xfrm>
            <a:off x="0" y="6590037"/>
            <a:ext cx="720080" cy="199174"/>
          </a:xfrm>
        </p:spPr>
        <p:txBody>
          <a:bodyPr anchor="ctr">
            <a:noAutofit/>
          </a:bodyPr>
          <a:lstStyle/>
          <a:p>
            <a:pPr>
              <a:lnSpc>
                <a:spcPct val="90000"/>
              </a:lnSpc>
              <a:spcAft>
                <a:spcPts val="600"/>
              </a:spcAft>
            </a:pPr>
            <a:fld id="{6A6D9FA1-99C7-4910-8E32-B85D378B0060}" type="slidenum">
              <a:rPr lang="en-GB" sz="1100" smtClean="0">
                <a:solidFill>
                  <a:prstClr val="white"/>
                </a:solidFill>
              </a:rPr>
              <a:pPr>
                <a:lnSpc>
                  <a:spcPct val="90000"/>
                </a:lnSpc>
                <a:spcAft>
                  <a:spcPts val="600"/>
                </a:spcAft>
              </a:pPr>
              <a:t>2</a:t>
            </a:fld>
            <a:endParaRPr lang="en-GB" sz="1100" dirty="0">
              <a:solidFill>
                <a:prstClr val="white"/>
              </a:solidFill>
            </a:endParaRPr>
          </a:p>
        </p:txBody>
      </p:sp>
    </p:spTree>
    <p:extLst>
      <p:ext uri="{BB962C8B-B14F-4D97-AF65-F5344CB8AC3E}">
        <p14:creationId xmlns:p14="http://schemas.microsoft.com/office/powerpoint/2010/main" val="343296693"/>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999def-ddca-44de-babb-767cbacbe94d" xsi:nil="true"/>
    <lcf76f155ced4ddcb4097134ff3c332f xmlns="11177149-811b-4568-8567-9b6fe1f0ad0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C0A4813F98B4E8220D530BDF75A91" ma:contentTypeVersion="14" ma:contentTypeDescription="Create a new document." ma:contentTypeScope="" ma:versionID="3830514e9c7495405a5d92ae566dfc7b">
  <xsd:schema xmlns:xsd="http://www.w3.org/2001/XMLSchema" xmlns:xs="http://www.w3.org/2001/XMLSchema" xmlns:p="http://schemas.microsoft.com/office/2006/metadata/properties" xmlns:ns2="11177149-811b-4568-8567-9b6fe1f0ad04" xmlns:ns3="09999def-ddca-44de-babb-767cbacbe94d" targetNamespace="http://schemas.microsoft.com/office/2006/metadata/properties" ma:root="true" ma:fieldsID="4bdd4f0be0b06ea428e35c2901d8fb68" ns2:_="" ns3:_="">
    <xsd:import namespace="11177149-811b-4568-8567-9b6fe1f0ad04"/>
    <xsd:import namespace="09999def-ddca-44de-babb-767cbacbe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77149-811b-4568-8567-9b6fe1f0ad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99def-ddca-44de-babb-767cbacbe94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3afb5ea-19e9-4afc-baab-01e1ef14ec3b}" ma:internalName="TaxCatchAll" ma:showField="CatchAllData" ma:web="09999def-ddca-44de-babb-767cbacbe9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D9181E-FECB-463F-B520-A8D079261319}">
  <ds:schemaRefs>
    <ds:schemaRef ds:uri="http://schemas.microsoft.com/sharepoint/v3/contenttype/forms"/>
  </ds:schemaRefs>
</ds:datastoreItem>
</file>

<file path=customXml/itemProps2.xml><?xml version="1.0" encoding="utf-8"?>
<ds:datastoreItem xmlns:ds="http://schemas.openxmlformats.org/officeDocument/2006/customXml" ds:itemID="{352EFAF3-8BD2-471A-BE2C-028CE399F812}">
  <ds:schemaRefs>
    <ds:schemaRef ds:uri="09999def-ddca-44de-babb-767cbacbe94d"/>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11177149-811b-4568-8567-9b6fe1f0ad04"/>
    <ds:schemaRef ds:uri="http://www.w3.org/XML/1998/namespace"/>
  </ds:schemaRefs>
</ds:datastoreItem>
</file>

<file path=customXml/itemProps3.xml><?xml version="1.0" encoding="utf-8"?>
<ds:datastoreItem xmlns:ds="http://schemas.openxmlformats.org/officeDocument/2006/customXml" ds:itemID="{694BA530-B96E-47E8-B899-9E3B800A79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77149-811b-4568-8567-9b6fe1f0ad04"/>
    <ds:schemaRef ds:uri="09999def-ddca-44de-babb-767cbacbe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2181</TotalTime>
  <Words>358</Words>
  <Application>Microsoft Macintosh PowerPoint</Application>
  <PresentationFormat>Widescreen</PresentationFormat>
  <Paragraphs>21</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EUROfusion.1line_5_3_2019</vt:lpstr>
      <vt:lpstr>JT-60SA EUROfusion scientific priorities – W (metal-wall) phase</vt:lpstr>
      <vt:lpstr>JT-60SA EUROfusion priorities (W-phase) – scientific objectives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Priorities for EUROFusion in JT-60SA W</dc:subject>
  <dc:creator>Marco Wischmeier</dc:creator>
  <cp:keywords/>
  <dc:description>draft for discussion</dc:description>
  <cp:lastModifiedBy>Marco Wischmeier</cp:lastModifiedBy>
  <cp:revision>47</cp:revision>
  <cp:lastPrinted>2026-03-13T10:37:28Z</cp:lastPrinted>
  <dcterms:created xsi:type="dcterms:W3CDTF">2023-11-15T09:40:03Z</dcterms:created>
  <dcterms:modified xsi:type="dcterms:W3CDTF">2026-06-16T07:43:39Z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0x01010071BC0A4813F98B4E8220D530BDF75A91</vt:lpwstr>
  </property>
  <property fmtid="{D5CDD505-2E9C-101B-9397-08002B2CF9AE}" pid="3" name="MediaServiceImageTags">
    <vt:lpwstr/>
  </property>
</Properties>
</file>