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61" r:id="rId5"/>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8"/>
    <a:srgbClr val="3E6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autoAdjust="0"/>
    <p:restoredTop sz="94660"/>
  </p:normalViewPr>
  <p:slideViewPr>
    <p:cSldViewPr snapToGrid="0">
      <p:cViewPr varScale="1">
        <p:scale>
          <a:sx n="127" d="100"/>
          <a:sy n="127" d="100"/>
        </p:scale>
        <p:origin x="704" y="19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48EB-802F-3F3F-CDBB-B78084F9FC86}"/>
              </a:ext>
            </a:extLst>
          </p:cNvPr>
          <p:cNvSpPr>
            <a:spLocks noGrp="1"/>
          </p:cNvSpPr>
          <p:nvPr>
            <p:ph type="title"/>
          </p:nvPr>
        </p:nvSpPr>
        <p:spPr>
          <a:xfrm>
            <a:off x="983432" y="192515"/>
            <a:ext cx="9451776" cy="457200"/>
          </a:xfrm>
        </p:spPr>
        <p:txBody>
          <a:bodyPr anchor="ctr">
            <a:normAutofit/>
          </a:bodyPr>
          <a:lstStyle/>
          <a:p>
            <a:r>
              <a:rPr lang="en-GB" dirty="0"/>
              <a:t>JT-60SA mid- and long term EUROfusion scientific priorities </a:t>
            </a:r>
          </a:p>
        </p:txBody>
      </p:sp>
      <p:sp>
        <p:nvSpPr>
          <p:cNvPr id="3" name="Content Placeholder 2">
            <a:extLst>
              <a:ext uri="{FF2B5EF4-FFF2-40B4-BE49-F238E27FC236}">
                <a16:creationId xmlns:a16="http://schemas.microsoft.com/office/drawing/2014/main" id="{6A5A3179-1485-59D1-85C6-B216F6B29B74}"/>
              </a:ext>
            </a:extLst>
          </p:cNvPr>
          <p:cNvSpPr>
            <a:spLocks noGrp="1"/>
          </p:cNvSpPr>
          <p:nvPr>
            <p:ph idx="1"/>
          </p:nvPr>
        </p:nvSpPr>
        <p:spPr>
          <a:xfrm>
            <a:off x="609600" y="836712"/>
            <a:ext cx="11090313" cy="5341064"/>
          </a:xfrm>
        </p:spPr>
        <p:txBody>
          <a:bodyPr>
            <a:normAutofit fontScale="92500" lnSpcReduction="20000"/>
          </a:bodyPr>
          <a:lstStyle/>
          <a:p>
            <a:pPr marL="0" indent="0">
              <a:spcBef>
                <a:spcPts val="1200"/>
              </a:spcBef>
              <a:buNone/>
            </a:pPr>
            <a:r>
              <a:rPr lang="en-GB" b="1" u="sng" dirty="0"/>
              <a:t>Proposed update for C-phase</a:t>
            </a:r>
          </a:p>
          <a:p>
            <a:pPr marL="514350" indent="-514350">
              <a:spcBef>
                <a:spcPts val="1200"/>
              </a:spcBef>
              <a:buAutoNum type="arabicPeriod"/>
            </a:pPr>
            <a:r>
              <a:rPr lang="en-GB" dirty="0"/>
              <a:t>Development and investigation of high-performance scenarios compatible with future W-PFCs</a:t>
            </a:r>
          </a:p>
          <a:p>
            <a:pPr marL="514350" indent="-514350">
              <a:spcBef>
                <a:spcPts val="1200"/>
              </a:spcBef>
              <a:buAutoNum type="arabicPeriod"/>
            </a:pPr>
            <a:r>
              <a:rPr lang="en-GB" dirty="0"/>
              <a:t>Avoidance and mitigation of disruptions and runaways </a:t>
            </a:r>
          </a:p>
          <a:p>
            <a:pPr marL="514350" indent="-514350">
              <a:spcBef>
                <a:spcPts val="1200"/>
              </a:spcBef>
              <a:buAutoNum type="arabicPeriod"/>
            </a:pPr>
            <a:r>
              <a:rPr lang="en-US" dirty="0">
                <a:solidFill>
                  <a:srgbClr val="0070C0"/>
                </a:solidFill>
              </a:rPr>
              <a:t>Physics of fast ions and their impact on plasma confinement</a:t>
            </a:r>
          </a:p>
          <a:p>
            <a:pPr marL="514350" indent="-514350">
              <a:spcBef>
                <a:spcPts val="1200"/>
              </a:spcBef>
              <a:buAutoNum type="arabicPeriod"/>
            </a:pPr>
            <a:r>
              <a:rPr lang="en-GB" dirty="0"/>
              <a:t>Development and validation of high-level real-time control strategies </a:t>
            </a:r>
          </a:p>
          <a:p>
            <a:pPr marL="0" indent="0">
              <a:spcBef>
                <a:spcPts val="1200"/>
              </a:spcBef>
              <a:buNone/>
            </a:pPr>
            <a:endParaRPr lang="en-GB" dirty="0"/>
          </a:p>
          <a:p>
            <a:pPr marL="0" indent="0">
              <a:spcBef>
                <a:spcPts val="1200"/>
              </a:spcBef>
              <a:buNone/>
            </a:pPr>
            <a:endParaRPr lang="en-GB" dirty="0"/>
          </a:p>
          <a:p>
            <a:pPr marL="0" indent="0">
              <a:spcBef>
                <a:spcPts val="1200"/>
              </a:spcBef>
              <a:buNone/>
            </a:pPr>
            <a:r>
              <a:rPr lang="en-GB" dirty="0"/>
              <a:t>On point 2: Move to emphasis on disruption free operation </a:t>
            </a:r>
            <a:r>
              <a:rPr lang="en-GB" dirty="0">
                <a:sym typeface="Wingdings" pitchFamily="2" charset="2"/>
              </a:rPr>
              <a:t> propose to only insert this emphasis for W phase as then a satellite of ITER for operations and preparation of </a:t>
            </a:r>
            <a:r>
              <a:rPr lang="en-GB" dirty="0" err="1">
                <a:sym typeface="Wingdings" pitchFamily="2" charset="2"/>
              </a:rPr>
              <a:t>FoaK</a:t>
            </a:r>
            <a:r>
              <a:rPr lang="en-GB" dirty="0">
                <a:sym typeface="Wingdings" pitchFamily="2" charset="2"/>
              </a:rPr>
              <a:t>  this could motivate once OP2 and OP3 are overcome to develop the control system and </a:t>
            </a:r>
            <a:r>
              <a:rPr lang="en-GB">
                <a:sym typeface="Wingdings" pitchFamily="2" charset="2"/>
              </a:rPr>
              <a:t>research priorities </a:t>
            </a:r>
            <a:r>
              <a:rPr lang="en-GB" dirty="0">
                <a:sym typeface="Wingdings" pitchFamily="2" charset="2"/>
              </a:rPr>
              <a:t>towards this goal in W –</a:t>
            </a:r>
          </a:p>
          <a:p>
            <a:pPr marL="0" indent="0">
              <a:spcBef>
                <a:spcPts val="1200"/>
              </a:spcBef>
              <a:buNone/>
            </a:pPr>
            <a:r>
              <a:rPr lang="en-GB" dirty="0">
                <a:sym typeface="Wingdings" pitchFamily="2" charset="2"/>
              </a:rPr>
              <a:t>General on W phase priorities:  it might be worth to discuss this topic also with ITER as well for best alignment and impact of EUROfusion priorities for JT-60Sa in W towards QST ideas</a:t>
            </a:r>
            <a:endParaRPr lang="en-GB" dirty="0"/>
          </a:p>
        </p:txBody>
      </p:sp>
      <p:sp>
        <p:nvSpPr>
          <p:cNvPr id="4" name="Footer Placeholder 3">
            <a:extLst>
              <a:ext uri="{FF2B5EF4-FFF2-40B4-BE49-F238E27FC236}">
                <a16:creationId xmlns:a16="http://schemas.microsoft.com/office/drawing/2014/main" id="{325F3ED1-AEF6-FAE1-DB60-104C22BF15F7}"/>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US" dirty="0">
                <a:solidFill>
                  <a:prstClr val="white"/>
                </a:solidFill>
              </a:rPr>
              <a:t>M. Wischmeier</a:t>
            </a:r>
            <a:r>
              <a:rPr lang="en-DE" dirty="0">
                <a:solidFill>
                  <a:prstClr val="white"/>
                </a:solidFill>
              </a:rPr>
              <a:t> </a:t>
            </a:r>
            <a:r>
              <a:rPr lang="en-GB" dirty="0">
                <a:solidFill>
                  <a:prstClr val="white"/>
                </a:solidFill>
              </a:rPr>
              <a:t>| EUROfusion</a:t>
            </a:r>
            <a:r>
              <a:rPr lang="en-DE" dirty="0">
                <a:solidFill>
                  <a:prstClr val="white"/>
                </a:solidFill>
              </a:rPr>
              <a:t> </a:t>
            </a:r>
            <a:r>
              <a:rPr lang="en-GB" dirty="0">
                <a:solidFill>
                  <a:prstClr val="white"/>
                </a:solidFill>
              </a:rPr>
              <a:t>| </a:t>
            </a:r>
            <a:r>
              <a:rPr lang="en-US" dirty="0">
                <a:solidFill>
                  <a:prstClr val="white"/>
                </a:solidFill>
              </a:rPr>
              <a:t>2026</a:t>
            </a:r>
            <a:endParaRPr lang="en-GB" dirty="0">
              <a:solidFill>
                <a:prstClr val="white"/>
              </a:solidFill>
            </a:endParaRPr>
          </a:p>
        </p:txBody>
      </p:sp>
      <p:sp>
        <p:nvSpPr>
          <p:cNvPr id="5" name="Slide Number Placeholder 4">
            <a:extLst>
              <a:ext uri="{FF2B5EF4-FFF2-40B4-BE49-F238E27FC236}">
                <a16:creationId xmlns:a16="http://schemas.microsoft.com/office/drawing/2014/main" id="{6BD9DFF5-EE85-4511-5C5E-5ACA8942A9DB}"/>
              </a:ext>
            </a:extLst>
          </p:cNvPr>
          <p:cNvSpPr>
            <a:spLocks noGrp="1"/>
          </p:cNvSpPr>
          <p:nvPr>
            <p:ph type="sldNum" sz="quarter" idx="12"/>
          </p:nvPr>
        </p:nvSpPr>
        <p:spPr>
          <a:xfrm>
            <a:off x="0" y="6590037"/>
            <a:ext cx="720080" cy="199174"/>
          </a:xfrm>
        </p:spPr>
        <p:txBody>
          <a:bodyPr anchor="ctr">
            <a:noAutofit/>
          </a:bodyPr>
          <a:lstStyle/>
          <a:p>
            <a:pPr>
              <a:lnSpc>
                <a:spcPct val="90000"/>
              </a:lnSpc>
              <a:spcAft>
                <a:spcPts val="600"/>
              </a:spcAft>
            </a:pPr>
            <a:fld id="{6A6D9FA1-99C7-4910-8E32-B85D378B0060}" type="slidenum">
              <a:rPr lang="en-GB" sz="1100" smtClean="0">
                <a:solidFill>
                  <a:prstClr val="white"/>
                </a:solidFill>
              </a:rPr>
              <a:pPr>
                <a:lnSpc>
                  <a:spcPct val="90000"/>
                </a:lnSpc>
                <a:spcAft>
                  <a:spcPts val="600"/>
                </a:spcAft>
              </a:pPr>
              <a:t>1</a:t>
            </a:fld>
            <a:endParaRPr lang="en-GB" sz="1100" dirty="0">
              <a:solidFill>
                <a:prstClr val="white"/>
              </a:solidFill>
            </a:endParaRPr>
          </a:p>
        </p:txBody>
      </p:sp>
    </p:spTree>
    <p:extLst>
      <p:ext uri="{BB962C8B-B14F-4D97-AF65-F5344CB8AC3E}">
        <p14:creationId xmlns:p14="http://schemas.microsoft.com/office/powerpoint/2010/main" val="34329669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999def-ddca-44de-babb-767cbacbe94d" xsi:nil="true"/>
    <lcf76f155ced4ddcb4097134ff3c332f xmlns="11177149-811b-4568-8567-9b6fe1f0ad0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BC0A4813F98B4E8220D530BDF75A91" ma:contentTypeVersion="14" ma:contentTypeDescription="Create a new document." ma:contentTypeScope="" ma:versionID="3830514e9c7495405a5d92ae566dfc7b">
  <xsd:schema xmlns:xsd="http://www.w3.org/2001/XMLSchema" xmlns:xs="http://www.w3.org/2001/XMLSchema" xmlns:p="http://schemas.microsoft.com/office/2006/metadata/properties" xmlns:ns2="11177149-811b-4568-8567-9b6fe1f0ad04" xmlns:ns3="09999def-ddca-44de-babb-767cbacbe94d" targetNamespace="http://schemas.microsoft.com/office/2006/metadata/properties" ma:root="true" ma:fieldsID="4bdd4f0be0b06ea428e35c2901d8fb68" ns2:_="" ns3:_="">
    <xsd:import namespace="11177149-811b-4568-8567-9b6fe1f0ad04"/>
    <xsd:import namespace="09999def-ddca-44de-babb-767cbacbe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77149-811b-4568-8567-9b6fe1f0ad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999def-ddca-44de-babb-767cbacbe94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3afb5ea-19e9-4afc-baab-01e1ef14ec3b}" ma:internalName="TaxCatchAll" ma:showField="CatchAllData" ma:web="09999def-ddca-44de-babb-767cbacbe9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2EFAF3-8BD2-471A-BE2C-028CE399F812}">
  <ds:schemaRefs>
    <ds:schemaRef ds:uri="http://purl.org/dc/terms/"/>
    <ds:schemaRef ds:uri="http://purl.org/dc/elements/1.1/"/>
    <ds:schemaRef ds:uri="http://schemas.microsoft.com/office/2006/documentManagement/types"/>
    <ds:schemaRef ds:uri="11177149-811b-4568-8567-9b6fe1f0ad04"/>
    <ds:schemaRef ds:uri="http://schemas.microsoft.com/office/2006/metadata/properties"/>
    <ds:schemaRef ds:uri="09999def-ddca-44de-babb-767cbacbe94d"/>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94BA530-B96E-47E8-B899-9E3B800A7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77149-811b-4568-8567-9b6fe1f0ad04"/>
    <ds:schemaRef ds:uri="09999def-ddca-44de-babb-767cbacbe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D9181E-FECB-463F-B520-A8D079261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838</TotalTime>
  <Words>146</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EUROfusion.1line_5_3_2019</vt:lpstr>
      <vt:lpstr>JT-60SA mid- and long term EUROfusion scientific priorities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Marco Wischmeier</cp:lastModifiedBy>
  <cp:revision>46</cp:revision>
  <cp:lastPrinted>2026-03-13T10:37:28Z</cp:lastPrinted>
  <dcterms:created xsi:type="dcterms:W3CDTF">2023-11-15T09:40:03Z</dcterms:created>
  <dcterms:modified xsi:type="dcterms:W3CDTF">2026-05-05T08:38:46Z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0x01010071BC0A4813F98B4E8220D530BDF75A91</vt:lpwstr>
  </property>
</Properties>
</file>