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sldIdLst>
    <p:sldId id="261" r:id="rId5"/>
  </p:sldIdLst>
  <p:sldSz cx="12192000" cy="6858000"/>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48"/>
    <a:srgbClr val="3E6E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9" autoAdjust="0"/>
    <p:restoredTop sz="94660"/>
  </p:normalViewPr>
  <p:slideViewPr>
    <p:cSldViewPr snapToGrid="0">
      <p:cViewPr varScale="1">
        <p:scale>
          <a:sx n="126" d="100"/>
          <a:sy n="126" d="100"/>
        </p:scale>
        <p:origin x="144" y="138"/>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a:alphaModFix/>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Values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548EB-802F-3F3F-CDBB-B78084F9FC86}"/>
              </a:ext>
            </a:extLst>
          </p:cNvPr>
          <p:cNvSpPr>
            <a:spLocks noGrp="1"/>
          </p:cNvSpPr>
          <p:nvPr>
            <p:ph type="title"/>
          </p:nvPr>
        </p:nvSpPr>
        <p:spPr>
          <a:xfrm>
            <a:off x="983432" y="192515"/>
            <a:ext cx="9451776" cy="457200"/>
          </a:xfrm>
        </p:spPr>
        <p:txBody>
          <a:bodyPr anchor="ctr">
            <a:normAutofit/>
          </a:bodyPr>
          <a:lstStyle/>
          <a:p>
            <a:r>
              <a:rPr lang="en-GB" dirty="0"/>
              <a:t>JT-60SA mid- and long term EUROfusion scientific priorities </a:t>
            </a:r>
          </a:p>
        </p:txBody>
      </p:sp>
      <p:sp>
        <p:nvSpPr>
          <p:cNvPr id="3" name="Content Placeholder 2">
            <a:extLst>
              <a:ext uri="{FF2B5EF4-FFF2-40B4-BE49-F238E27FC236}">
                <a16:creationId xmlns:a16="http://schemas.microsoft.com/office/drawing/2014/main" id="{6A5A3179-1485-59D1-85C6-B216F6B29B74}"/>
              </a:ext>
            </a:extLst>
          </p:cNvPr>
          <p:cNvSpPr>
            <a:spLocks noGrp="1"/>
          </p:cNvSpPr>
          <p:nvPr>
            <p:ph idx="1"/>
          </p:nvPr>
        </p:nvSpPr>
        <p:spPr>
          <a:xfrm>
            <a:off x="609600" y="836712"/>
            <a:ext cx="11090313" cy="5341064"/>
          </a:xfrm>
        </p:spPr>
        <p:txBody>
          <a:bodyPr>
            <a:normAutofit fontScale="85000" lnSpcReduction="10000"/>
          </a:bodyPr>
          <a:lstStyle/>
          <a:p>
            <a:pPr>
              <a:spcBef>
                <a:spcPts val="1200"/>
              </a:spcBef>
            </a:pPr>
            <a:r>
              <a:rPr lang="en-GB" dirty="0"/>
              <a:t>A MoU between F4E and EUROfusion exists that includes among others a list of scientific priorities as (requires review and possible update or specification):</a:t>
            </a:r>
          </a:p>
          <a:p>
            <a:pPr marL="0" indent="0">
              <a:spcBef>
                <a:spcPts val="1200"/>
              </a:spcBef>
              <a:buNone/>
            </a:pPr>
            <a:endParaRPr lang="en-GB" dirty="0"/>
          </a:p>
          <a:p>
            <a:pPr marL="514350" indent="-514350">
              <a:spcBef>
                <a:spcPts val="1200"/>
              </a:spcBef>
              <a:buAutoNum type="arabicPeriod"/>
            </a:pPr>
            <a:r>
              <a:rPr lang="en-GB" dirty="0"/>
              <a:t>Development and investigation of high-performance scenarios compatible with future W-PFCs,</a:t>
            </a:r>
          </a:p>
          <a:p>
            <a:pPr marL="514350" indent="-514350">
              <a:spcBef>
                <a:spcPts val="1200"/>
              </a:spcBef>
              <a:buAutoNum type="arabicPeriod"/>
            </a:pPr>
            <a:r>
              <a:rPr lang="en-GB" dirty="0"/>
              <a:t>Avoidance and mitigation of disruptions and runaways, </a:t>
            </a:r>
          </a:p>
          <a:p>
            <a:pPr marL="514350" indent="-514350">
              <a:spcBef>
                <a:spcPts val="1200"/>
              </a:spcBef>
              <a:buAutoNum type="arabicPeriod"/>
            </a:pPr>
            <a:r>
              <a:rPr lang="en-GB" dirty="0"/>
              <a:t>Fast ion physics,</a:t>
            </a:r>
          </a:p>
          <a:p>
            <a:pPr marL="514350" indent="-514350">
              <a:spcBef>
                <a:spcPts val="1200"/>
              </a:spcBef>
              <a:buAutoNum type="arabicPeriod"/>
            </a:pPr>
            <a:r>
              <a:rPr lang="en-GB" dirty="0"/>
              <a:t>Development and validation of high-level real-time control strategies </a:t>
            </a:r>
          </a:p>
          <a:p>
            <a:pPr marL="514350" indent="-514350">
              <a:spcBef>
                <a:spcPts val="1200"/>
              </a:spcBef>
              <a:buAutoNum type="arabicPeriod"/>
            </a:pPr>
            <a:endParaRPr lang="en-GB" dirty="0"/>
          </a:p>
          <a:p>
            <a:pPr>
              <a:spcBef>
                <a:spcPts val="1200"/>
              </a:spcBef>
            </a:pPr>
            <a:r>
              <a:rPr lang="en-GB" dirty="0"/>
              <a:t>Are these priorities adequate for the machine carbon phase? Do they need to be updated for the W wall? If so, how?</a:t>
            </a:r>
          </a:p>
          <a:p>
            <a:pPr marL="0" indent="0">
              <a:spcBef>
                <a:spcPts val="1200"/>
              </a:spcBef>
              <a:buNone/>
            </a:pPr>
            <a:endParaRPr lang="en-US" dirty="0"/>
          </a:p>
          <a:p>
            <a:pPr>
              <a:spcBef>
                <a:spcPts val="1200"/>
              </a:spcBef>
            </a:pPr>
            <a:r>
              <a:rPr lang="en-GB" dirty="0"/>
              <a:t>The implementation document will need to be updated as the existing document is outdated: A new draft will be prepared by F4E (M. Cavinato based on an initial input from C. Sozzi), it will need to include iteration with WP PWIE, WP SA, WP TE, WP TM and the PMU</a:t>
            </a:r>
          </a:p>
        </p:txBody>
      </p:sp>
      <p:sp>
        <p:nvSpPr>
          <p:cNvPr id="4" name="Footer Placeholder 3">
            <a:extLst>
              <a:ext uri="{FF2B5EF4-FFF2-40B4-BE49-F238E27FC236}">
                <a16:creationId xmlns:a16="http://schemas.microsoft.com/office/drawing/2014/main" id="{325F3ED1-AEF6-FAE1-DB60-104C22BF15F7}"/>
              </a:ext>
            </a:extLst>
          </p:cNvPr>
          <p:cNvSpPr>
            <a:spLocks noGrp="1"/>
          </p:cNvSpPr>
          <p:nvPr>
            <p:ph type="ftr" sz="quarter" idx="11"/>
          </p:nvPr>
        </p:nvSpPr>
        <p:spPr>
          <a:xfrm>
            <a:off x="825624" y="6555770"/>
            <a:ext cx="4401696" cy="329614"/>
          </a:xfrm>
        </p:spPr>
        <p:txBody>
          <a:bodyPr anchor="t">
            <a:noAutofit/>
          </a:bodyPr>
          <a:lstStyle/>
          <a:p>
            <a:pPr lvl="0">
              <a:spcAft>
                <a:spcPts val="600"/>
              </a:spcAft>
              <a:defRPr/>
            </a:pPr>
            <a:r>
              <a:rPr lang="en-US" dirty="0">
                <a:solidFill>
                  <a:prstClr val="white"/>
                </a:solidFill>
              </a:rPr>
              <a:t>M. Wischmeier</a:t>
            </a:r>
            <a:r>
              <a:rPr lang="en-DE" dirty="0">
                <a:solidFill>
                  <a:prstClr val="white"/>
                </a:solidFill>
              </a:rPr>
              <a:t> </a:t>
            </a:r>
            <a:r>
              <a:rPr lang="en-GB" dirty="0">
                <a:solidFill>
                  <a:prstClr val="white"/>
                </a:solidFill>
              </a:rPr>
              <a:t>| EUROfusion</a:t>
            </a:r>
            <a:r>
              <a:rPr lang="en-DE" dirty="0">
                <a:solidFill>
                  <a:prstClr val="white"/>
                </a:solidFill>
              </a:rPr>
              <a:t> </a:t>
            </a:r>
            <a:r>
              <a:rPr lang="en-GB" dirty="0">
                <a:solidFill>
                  <a:prstClr val="white"/>
                </a:solidFill>
              </a:rPr>
              <a:t>| </a:t>
            </a:r>
            <a:r>
              <a:rPr lang="en-US" dirty="0">
                <a:solidFill>
                  <a:prstClr val="white"/>
                </a:solidFill>
              </a:rPr>
              <a:t>2026</a:t>
            </a:r>
            <a:endParaRPr lang="en-GB" dirty="0">
              <a:solidFill>
                <a:prstClr val="white"/>
              </a:solidFill>
            </a:endParaRPr>
          </a:p>
        </p:txBody>
      </p:sp>
      <p:sp>
        <p:nvSpPr>
          <p:cNvPr id="5" name="Slide Number Placeholder 4">
            <a:extLst>
              <a:ext uri="{FF2B5EF4-FFF2-40B4-BE49-F238E27FC236}">
                <a16:creationId xmlns:a16="http://schemas.microsoft.com/office/drawing/2014/main" id="{6BD9DFF5-EE85-4511-5C5E-5ACA8942A9DB}"/>
              </a:ext>
            </a:extLst>
          </p:cNvPr>
          <p:cNvSpPr>
            <a:spLocks noGrp="1"/>
          </p:cNvSpPr>
          <p:nvPr>
            <p:ph type="sldNum" sz="quarter" idx="12"/>
          </p:nvPr>
        </p:nvSpPr>
        <p:spPr>
          <a:xfrm>
            <a:off x="0" y="6590037"/>
            <a:ext cx="720080" cy="199174"/>
          </a:xfrm>
        </p:spPr>
        <p:txBody>
          <a:bodyPr anchor="ctr">
            <a:noAutofit/>
          </a:bodyPr>
          <a:lstStyle/>
          <a:p>
            <a:pPr>
              <a:lnSpc>
                <a:spcPct val="90000"/>
              </a:lnSpc>
              <a:spcAft>
                <a:spcPts val="600"/>
              </a:spcAft>
            </a:pPr>
            <a:fld id="{6A6D9FA1-99C7-4910-8E32-B85D378B0060}" type="slidenum">
              <a:rPr lang="en-GB" sz="1100" smtClean="0">
                <a:solidFill>
                  <a:prstClr val="white"/>
                </a:solidFill>
              </a:rPr>
              <a:pPr>
                <a:lnSpc>
                  <a:spcPct val="90000"/>
                </a:lnSpc>
                <a:spcAft>
                  <a:spcPts val="600"/>
                </a:spcAft>
              </a:pPr>
              <a:t>1</a:t>
            </a:fld>
            <a:endParaRPr lang="en-GB" sz="1100" dirty="0">
              <a:solidFill>
                <a:prstClr val="white"/>
              </a:solidFill>
            </a:endParaRPr>
          </a:p>
        </p:txBody>
      </p:sp>
    </p:spTree>
    <p:extLst>
      <p:ext uri="{BB962C8B-B14F-4D97-AF65-F5344CB8AC3E}">
        <p14:creationId xmlns:p14="http://schemas.microsoft.com/office/powerpoint/2010/main" val="343296693"/>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1BC0A4813F98B4E8220D530BDF75A91" ma:contentTypeVersion="14" ma:contentTypeDescription="Create a new document." ma:contentTypeScope="" ma:versionID="3830514e9c7495405a5d92ae566dfc7b">
  <xsd:schema xmlns:xsd="http://www.w3.org/2001/XMLSchema" xmlns:xs="http://www.w3.org/2001/XMLSchema" xmlns:p="http://schemas.microsoft.com/office/2006/metadata/properties" xmlns:ns2="11177149-811b-4568-8567-9b6fe1f0ad04" xmlns:ns3="09999def-ddca-44de-babb-767cbacbe94d" targetNamespace="http://schemas.microsoft.com/office/2006/metadata/properties" ma:root="true" ma:fieldsID="4bdd4f0be0b06ea428e35c2901d8fb68" ns2:_="" ns3:_="">
    <xsd:import namespace="11177149-811b-4568-8567-9b6fe1f0ad04"/>
    <xsd:import namespace="09999def-ddca-44de-babb-767cbacbe94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177149-811b-4568-8567-9b6fe1f0ad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999def-ddca-44de-babb-767cbacbe94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3afb5ea-19e9-4afc-baab-01e1ef14ec3b}" ma:internalName="TaxCatchAll" ma:showField="CatchAllData" ma:web="09999def-ddca-44de-babb-767cbacbe9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9999def-ddca-44de-babb-767cbacbe94d" xsi:nil="true"/>
    <lcf76f155ced4ddcb4097134ff3c332f xmlns="11177149-811b-4568-8567-9b6fe1f0ad0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3D9181E-FECB-463F-B520-A8D079261319}">
  <ds:schemaRefs>
    <ds:schemaRef ds:uri="http://schemas.microsoft.com/sharepoint/v3/contenttype/forms"/>
  </ds:schemaRefs>
</ds:datastoreItem>
</file>

<file path=customXml/itemProps2.xml><?xml version="1.0" encoding="utf-8"?>
<ds:datastoreItem xmlns:ds="http://schemas.openxmlformats.org/officeDocument/2006/customXml" ds:itemID="{694BA530-B96E-47E8-B899-9E3B800A79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177149-811b-4568-8567-9b6fe1f0ad04"/>
    <ds:schemaRef ds:uri="09999def-ddca-44de-babb-767cbacbe9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2EFAF3-8BD2-471A-BE2C-028CE399F812}">
  <ds:schemaRefs>
    <ds:schemaRef ds:uri="http://purl.org/dc/dcmitype/"/>
    <ds:schemaRef ds:uri="http://purl.org/dc/terms/"/>
    <ds:schemaRef ds:uri="http://www.w3.org/XML/1998/namespace"/>
    <ds:schemaRef ds:uri="09999def-ddca-44de-babb-767cbacbe94d"/>
    <ds:schemaRef ds:uri="http://schemas.microsoft.com/office/infopath/2007/PartnerControls"/>
    <ds:schemaRef ds:uri="http://schemas.microsoft.com/office/2006/metadata/properties"/>
    <ds:schemaRef ds:uri="11177149-811b-4568-8567-9b6fe1f0ad04"/>
    <ds:schemaRef ds:uri="http://schemas.microsoft.com/office/2006/documentManagement/type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804</TotalTime>
  <Words>157</Words>
  <Application>Microsoft Office PowerPoint</Application>
  <PresentationFormat>Widescreen</PresentationFormat>
  <Paragraphs>13</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EUROfusion.1line_5_3_2019</vt:lpstr>
      <vt:lpstr>JT-60SA mid- and long term EUROfusion scientific priorities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Joao Figueiredo</cp:lastModifiedBy>
  <cp:revision>44</cp:revision>
  <cp:lastPrinted>2026-03-13T10:37:28Z</cp:lastPrinted>
  <dcterms:created xsi:type="dcterms:W3CDTF">2023-11-15T09:40:03Z</dcterms:created>
  <dcterms:modified xsi:type="dcterms:W3CDTF">2026-04-13T08:29:15Z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0x01010071BC0A4813F98B4E8220D530BDF75A91</vt:lpwstr>
  </property>
</Properties>
</file>