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5" r:id="rId3"/>
    <p:sldId id="333" r:id="rId4"/>
    <p:sldId id="329" r:id="rId5"/>
    <p:sldId id="334" r:id="rId6"/>
    <p:sldId id="335" r:id="rId7"/>
    <p:sldId id="336" r:id="rId8"/>
    <p:sldId id="337" r:id="rId9"/>
    <p:sldId id="332" r:id="rId10"/>
    <p:sldId id="339" r:id="rId11"/>
    <p:sldId id="328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CC9900"/>
    <a:srgbClr val="CCCC00"/>
    <a:srgbClr val="FF9900"/>
    <a:srgbClr val="00FF00"/>
    <a:srgbClr val="4D4D4D"/>
    <a:srgbClr val="5F5F5F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3" autoAdjust="0"/>
  </p:normalViewPr>
  <p:slideViewPr>
    <p:cSldViewPr showGuides="1"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91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20/07/2020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80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34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03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661248"/>
            <a:ext cx="864096" cy="87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5661248"/>
            <a:ext cx="864096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8028384" y="6553861"/>
            <a:ext cx="1080037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6A6D9FA1-99C7-4910-8E32-B85D378B0060}" type="slidenum">
              <a:rPr lang="en-GB" sz="1600" b="1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GB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20/07/2020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569" y="2492896"/>
            <a:ext cx="7979823" cy="1296144"/>
          </a:xfrm>
        </p:spPr>
        <p:txBody>
          <a:bodyPr/>
          <a:lstStyle/>
          <a:p>
            <a:r>
              <a:rPr lang="en-US" sz="2600" dirty="0" smtClean="0"/>
              <a:t>ICRF </a:t>
            </a:r>
            <a:r>
              <a:rPr lang="en-US" sz="2600" dirty="0"/>
              <a:t>HCD </a:t>
            </a:r>
            <a:r>
              <a:rPr lang="en-US" sz="2600" dirty="0" smtClean="0"/>
              <a:t>for DEMO: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de-DE" sz="2600" dirty="0" err="1" smtClean="0"/>
              <a:t>Some</a:t>
            </a:r>
            <a:r>
              <a:rPr lang="de-DE" sz="2600" dirty="0" smtClean="0"/>
              <a:t> </a:t>
            </a:r>
            <a:r>
              <a:rPr lang="de-DE" sz="2600" dirty="0" err="1" smtClean="0"/>
              <a:t>information</a:t>
            </a:r>
            <a:r>
              <a:rPr lang="de-DE" sz="2600" dirty="0" smtClean="0"/>
              <a:t> on </a:t>
            </a:r>
            <a:r>
              <a:rPr lang="de-DE" sz="2600" dirty="0" err="1" smtClean="0"/>
              <a:t>antenna</a:t>
            </a:r>
            <a:r>
              <a:rPr lang="de-DE" sz="2600" dirty="0" smtClean="0"/>
              <a:t> design</a:t>
            </a:r>
            <a:endParaRPr lang="en-US" sz="24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15" y="4149080"/>
            <a:ext cx="9363121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IPP/POLITO: </a:t>
            </a:r>
            <a:r>
              <a:rPr lang="en-US" b="0" dirty="0" smtClean="0"/>
              <a:t>V</a:t>
            </a:r>
            <a:r>
              <a:rPr lang="en-US" b="0" dirty="0"/>
              <a:t>. </a:t>
            </a:r>
            <a:r>
              <a:rPr lang="en-US" b="0" dirty="0" err="1"/>
              <a:t>Bobkov</a:t>
            </a:r>
            <a:r>
              <a:rPr lang="en-US" b="0" dirty="0"/>
              <a:t>, H. </a:t>
            </a:r>
            <a:r>
              <a:rPr lang="en-US" b="0" dirty="0" err="1"/>
              <a:t>Faugel</a:t>
            </a:r>
            <a:r>
              <a:rPr lang="en-US" b="0" dirty="0"/>
              <a:t>, </a:t>
            </a:r>
            <a:r>
              <a:rPr lang="en-US" b="0" dirty="0" smtClean="0"/>
              <a:t>Th. Franke, A</a:t>
            </a:r>
            <a:r>
              <a:rPr lang="en-US" b="0" dirty="0" smtClean="0"/>
              <a:t>. </a:t>
            </a:r>
            <a:r>
              <a:rPr lang="en-US" b="0" dirty="0" err="1" smtClean="0"/>
              <a:t>Kostic</a:t>
            </a:r>
            <a:r>
              <a:rPr lang="en-US" b="0" dirty="0" smtClean="0"/>
              <a:t>, D. </a:t>
            </a:r>
            <a:r>
              <a:rPr lang="en-US" b="0" dirty="0" err="1" smtClean="0"/>
              <a:t>Milanesio</a:t>
            </a:r>
            <a:r>
              <a:rPr lang="en-US" b="0" dirty="0" smtClean="0"/>
              <a:t>, R. </a:t>
            </a:r>
            <a:r>
              <a:rPr lang="en-US" b="0" dirty="0" err="1" smtClean="0"/>
              <a:t>Maggiora</a:t>
            </a:r>
            <a:r>
              <a:rPr lang="en-US" b="0" dirty="0" smtClean="0"/>
              <a:t>, R</a:t>
            </a:r>
            <a:r>
              <a:rPr lang="en-US" b="0" dirty="0"/>
              <a:t>. </a:t>
            </a:r>
            <a:r>
              <a:rPr lang="en-US" b="0" dirty="0" err="1"/>
              <a:t>Ochoukov</a:t>
            </a:r>
            <a:r>
              <a:rPr lang="en-US" b="0" dirty="0"/>
              <a:t>, </a:t>
            </a:r>
            <a:r>
              <a:rPr lang="en-US" b="0" dirty="0" smtClean="0"/>
              <a:t>M</a:t>
            </a:r>
            <a:r>
              <a:rPr lang="en-US" b="0" dirty="0"/>
              <a:t>. </a:t>
            </a:r>
            <a:r>
              <a:rPr lang="en-US" b="0" dirty="0" err="1"/>
              <a:t>Usolceva</a:t>
            </a:r>
            <a:r>
              <a:rPr lang="en-US" b="0" dirty="0"/>
              <a:t>, W. </a:t>
            </a:r>
            <a:r>
              <a:rPr lang="en-US" b="0" dirty="0" err="1"/>
              <a:t>Tierens</a:t>
            </a:r>
            <a:r>
              <a:rPr lang="en-US" b="0" dirty="0"/>
              <a:t>, F. </a:t>
            </a:r>
            <a:r>
              <a:rPr lang="en-US" b="0" dirty="0" smtClean="0"/>
              <a:t>Zeus, W. Zhang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692696"/>
            <a:ext cx="230578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-60000">
            <a:off x="6663007" y="728676"/>
            <a:ext cx="2362838" cy="3385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3</a:t>
            </a:r>
            <a:r>
              <a:rPr lang="de-DE" sz="1600" b="1" dirty="0" smtClean="0">
                <a:latin typeface="Arial Narrow" panose="020B0606020202030204" pitchFamily="34" charset="0"/>
              </a:rPr>
              <a:t>5kV   33kV  </a:t>
            </a:r>
            <a:r>
              <a:rPr lang="de-DE" sz="1600" b="1" dirty="0" err="1" smtClean="0">
                <a:latin typeface="Arial Narrow" panose="020B0606020202030204" pitchFamily="34" charset="0"/>
              </a:rPr>
              <a:t>33kV</a:t>
            </a:r>
            <a:r>
              <a:rPr lang="de-DE" sz="1600" b="1" dirty="0" smtClean="0">
                <a:latin typeface="Arial Narrow" panose="020B0606020202030204" pitchFamily="34" charset="0"/>
              </a:rPr>
              <a:t>  35kV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128792" cy="457200"/>
          </a:xfrm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en-US" sz="2400" dirty="0" smtClean="0"/>
              <a:t>Further </a:t>
            </a:r>
            <a:r>
              <a:rPr lang="en-US" sz="2400" dirty="0"/>
              <a:t>o</a:t>
            </a:r>
            <a:r>
              <a:rPr lang="en-US" sz="2400" dirty="0" smtClean="0"/>
              <a:t>ptimized: case 11 antenna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518"/>
          <a:stretch/>
        </p:blipFill>
        <p:spPr>
          <a:xfrm>
            <a:off x="55050" y="1340768"/>
            <a:ext cx="3236011" cy="187220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635724" y="570034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005064"/>
            <a:ext cx="3888432" cy="25922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31840" y="1196752"/>
            <a:ext cx="28803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Near-fields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voltage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balance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baseline="-25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spectrum</a:t>
            </a:r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4334684" y="2154147"/>
            <a:ext cx="688143" cy="1941704"/>
            <a:chOff x="7956377" y="3861047"/>
            <a:chExt cx="688143" cy="1941704"/>
          </a:xfrm>
        </p:grpSpPr>
        <p:sp>
          <p:nvSpPr>
            <p:cNvPr id="15" name="Rectangle 14"/>
            <p:cNvSpPr/>
            <p:nvPr/>
          </p:nvSpPr>
          <p:spPr>
            <a:xfrm>
              <a:off x="8028384" y="4077072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28384" y="4365104"/>
              <a:ext cx="216024" cy="216024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28384" y="4653136"/>
              <a:ext cx="216024" cy="216024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28384" y="4941168"/>
              <a:ext cx="216024" cy="216024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28384" y="5229200"/>
              <a:ext cx="216024" cy="21602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8085680" y="5243912"/>
              <a:ext cx="717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8000"/>
                  </a:solidFill>
                </a:rPr>
                <a:t>good</a:t>
              </a:r>
              <a:endParaRPr lang="en-US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8150955" y="3954503"/>
              <a:ext cx="587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bad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56377" y="3861047"/>
              <a:ext cx="648071" cy="18722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11560" y="4581128"/>
            <a:ext cx="3707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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sz="2200" baseline="-25000" dirty="0" smtClean="0">
                <a:solidFill>
                  <a:srgbClr val="0000FF"/>
                </a:solidFill>
                <a:sym typeface="Symbol"/>
              </a:rPr>
              <a:t>||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spectrum significantly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better than in case 10</a:t>
            </a:r>
            <a:endParaRPr lang="en-US" sz="2200" dirty="0" smtClean="0">
              <a:solidFill>
                <a:srgbClr val="0000FF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6284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2520280" cy="35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-60000">
            <a:off x="88884" y="1519480"/>
            <a:ext cx="2362838" cy="3693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Narrow" panose="020B0606020202030204" pitchFamily="34" charset="0"/>
              </a:rPr>
              <a:t>3</a:t>
            </a:r>
            <a:r>
              <a:rPr lang="de-DE" b="1" dirty="0" smtClean="0">
                <a:latin typeface="Arial Narrow" panose="020B0606020202030204" pitchFamily="34" charset="0"/>
              </a:rPr>
              <a:t>5kV   33kV  </a:t>
            </a:r>
            <a:r>
              <a:rPr lang="de-DE" b="1" dirty="0" err="1" smtClean="0">
                <a:latin typeface="Arial Narrow" panose="020B0606020202030204" pitchFamily="34" charset="0"/>
              </a:rPr>
              <a:t>33kV</a:t>
            </a:r>
            <a:r>
              <a:rPr lang="de-DE" b="1" dirty="0" smtClean="0">
                <a:latin typeface="Arial Narrow" panose="020B0606020202030204" pitchFamily="34" charset="0"/>
              </a:rPr>
              <a:t>  35kV</a:t>
            </a:r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case-11: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7824" y="1124744"/>
            <a:ext cx="57606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 Further optimization steps:</a:t>
            </a:r>
          </a:p>
          <a:p>
            <a:endParaRPr lang="en-US" sz="10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FF"/>
                </a:solidFill>
                <a:sym typeface="Symbol"/>
              </a:rPr>
              <a:t>comparison between triplets and quadruplets in detailed geometry</a:t>
            </a:r>
          </a:p>
          <a:p>
            <a:endParaRPr lang="en-US" sz="10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FF"/>
                </a:solidFill>
                <a:sym typeface="Symbol"/>
              </a:rPr>
              <a:t>using larger depth </a:t>
            </a:r>
          </a:p>
          <a:p>
            <a:r>
              <a:rPr lang="en-US" sz="22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   for central straps</a:t>
            </a:r>
          </a:p>
          <a:p>
            <a:endParaRPr lang="en-US" sz="10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FF"/>
                </a:solidFill>
                <a:sym typeface="Symbol"/>
              </a:rPr>
              <a:t>curvature of return </a:t>
            </a:r>
          </a:p>
          <a:p>
            <a:r>
              <a:rPr lang="en-US" sz="22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   conductor to match BB banana shape</a:t>
            </a:r>
          </a:p>
          <a:p>
            <a:r>
              <a:rPr lang="en-US" sz="22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   and toroidal tilting of antenna face</a:t>
            </a:r>
          </a:p>
          <a:p>
            <a:endParaRPr lang="en-US" sz="10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Tx/>
              <a:buChar char="-"/>
            </a:pPr>
            <a:r>
              <a:rPr lang="en-US" sz="2200" dirty="0">
                <a:solidFill>
                  <a:srgbClr val="0000FF"/>
                </a:solidFill>
                <a:sym typeface="Symbol"/>
              </a:rPr>
              <a:t>e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ffect of poloidal phasing</a:t>
            </a:r>
            <a:endParaRPr lang="en-US" sz="2200" dirty="0">
              <a:solidFill>
                <a:srgbClr val="0000FF"/>
              </a:solidFill>
              <a:sym typeface="Symbol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300192" y="2348880"/>
            <a:ext cx="1940024" cy="1288568"/>
            <a:chOff x="5440288" y="1697831"/>
            <a:chExt cx="3240360" cy="215225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40288" y="1700808"/>
              <a:ext cx="3240360" cy="130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69807" y="1697831"/>
              <a:ext cx="1959768" cy="2152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" name="Straight Arrow Connector 15"/>
          <p:cNvCxnSpPr/>
          <p:nvPr/>
        </p:nvCxnSpPr>
        <p:spPr>
          <a:xfrm>
            <a:off x="5580112" y="2831456"/>
            <a:ext cx="648072" cy="0"/>
          </a:xfrm>
          <a:prstGeom prst="straightConnector1">
            <a:avLst/>
          </a:prstGeom>
          <a:ln w="190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424936" cy="457200"/>
          </a:xfrm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en-US" sz="2400" dirty="0" smtClean="0"/>
              <a:t>Further </a:t>
            </a:r>
            <a:r>
              <a:rPr lang="en-US" sz="2400" dirty="0" err="1" smtClean="0"/>
              <a:t>optimisation</a:t>
            </a:r>
            <a:r>
              <a:rPr lang="en-US" sz="2400" dirty="0" smtClean="0"/>
              <a:t> in the future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0" y="537321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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Nevertheless the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current state of the TAH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antenna should be a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good representative for MCNP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simulations – further development of antenna design should not affect neutron shielding significantly </a:t>
            </a:r>
            <a:endParaRPr lang="en-US" sz="2200" dirty="0" smtClean="0">
              <a:solidFill>
                <a:srgbClr val="0000FF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2832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424936" cy="457200"/>
          </a:xfrm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en-US" sz="2400" dirty="0" smtClean="0"/>
              <a:t>Possible mounting options in relation to area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sym typeface="Symbol"/>
              </a:rPr>
              <a:t></a:t>
            </a:r>
            <a:r>
              <a:rPr lang="en-US" sz="2400" dirty="0" smtClean="0"/>
              <a:t>power capability)</a:t>
            </a:r>
            <a:endParaRPr lang="en-US" sz="24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915816" y="1340768"/>
            <a:ext cx="2760974" cy="2304256"/>
            <a:chOff x="5770736" y="1363133"/>
            <a:chExt cx="2855913" cy="238349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70736" y="1363133"/>
              <a:ext cx="2855913" cy="238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"/>
            <p:cNvSpPr/>
            <p:nvPr/>
          </p:nvSpPr>
          <p:spPr>
            <a:xfrm>
              <a:off x="6878638" y="1974319"/>
              <a:ext cx="861714" cy="520957"/>
            </a:xfrm>
            <a:custGeom>
              <a:avLst/>
              <a:gdLst>
                <a:gd name="connsiteX0" fmla="*/ 0 w 648072"/>
                <a:gd name="connsiteY0" fmla="*/ 0 h 432048"/>
                <a:gd name="connsiteX1" fmla="*/ 648072 w 648072"/>
                <a:gd name="connsiteY1" fmla="*/ 0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0 h 432048"/>
                <a:gd name="connsiteX1" fmla="*/ 612353 w 648072"/>
                <a:gd name="connsiteY1" fmla="*/ 7144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7143 h 439191"/>
                <a:gd name="connsiteX1" fmla="*/ 626640 w 648072"/>
                <a:gd name="connsiteY1" fmla="*/ 0 h 439191"/>
                <a:gd name="connsiteX2" fmla="*/ 648072 w 648072"/>
                <a:gd name="connsiteY2" fmla="*/ 439191 h 439191"/>
                <a:gd name="connsiteX3" fmla="*/ 0 w 648072"/>
                <a:gd name="connsiteY3" fmla="*/ 439191 h 439191"/>
                <a:gd name="connsiteX4" fmla="*/ 0 w 648072"/>
                <a:gd name="connsiteY4" fmla="*/ 7143 h 439191"/>
                <a:gd name="connsiteX0" fmla="*/ 0 w 633784"/>
                <a:gd name="connsiteY0" fmla="*/ 7143 h 439191"/>
                <a:gd name="connsiteX1" fmla="*/ 626640 w 633784"/>
                <a:gd name="connsiteY1" fmla="*/ 0 h 439191"/>
                <a:gd name="connsiteX2" fmla="*/ 633784 w 633784"/>
                <a:gd name="connsiteY2" fmla="*/ 436809 h 439191"/>
                <a:gd name="connsiteX3" fmla="*/ 0 w 633784"/>
                <a:gd name="connsiteY3" fmla="*/ 439191 h 439191"/>
                <a:gd name="connsiteX4" fmla="*/ 0 w 633784"/>
                <a:gd name="connsiteY4" fmla="*/ 7143 h 439191"/>
                <a:gd name="connsiteX0" fmla="*/ 0 w 641116"/>
                <a:gd name="connsiteY0" fmla="*/ 7143 h 439191"/>
                <a:gd name="connsiteX1" fmla="*/ 626640 w 641116"/>
                <a:gd name="connsiteY1" fmla="*/ 0 h 439191"/>
                <a:gd name="connsiteX2" fmla="*/ 633784 w 641116"/>
                <a:gd name="connsiteY2" fmla="*/ 436809 h 439191"/>
                <a:gd name="connsiteX3" fmla="*/ 0 w 641116"/>
                <a:gd name="connsiteY3" fmla="*/ 439191 h 439191"/>
                <a:gd name="connsiteX4" fmla="*/ 0 w 641116"/>
                <a:gd name="connsiteY4" fmla="*/ 7143 h 439191"/>
                <a:gd name="connsiteX0" fmla="*/ 0 w 636038"/>
                <a:gd name="connsiteY0" fmla="*/ 7143 h 439191"/>
                <a:gd name="connsiteX1" fmla="*/ 626640 w 636038"/>
                <a:gd name="connsiteY1" fmla="*/ 0 h 439191"/>
                <a:gd name="connsiteX2" fmla="*/ 633784 w 636038"/>
                <a:gd name="connsiteY2" fmla="*/ 436809 h 439191"/>
                <a:gd name="connsiteX3" fmla="*/ 0 w 636038"/>
                <a:gd name="connsiteY3" fmla="*/ 439191 h 439191"/>
                <a:gd name="connsiteX4" fmla="*/ 0 w 636038"/>
                <a:gd name="connsiteY4" fmla="*/ 7143 h 439191"/>
                <a:gd name="connsiteX0" fmla="*/ 0 w 634586"/>
                <a:gd name="connsiteY0" fmla="*/ 7143 h 439191"/>
                <a:gd name="connsiteX1" fmla="*/ 595683 w 634586"/>
                <a:gd name="connsiteY1" fmla="*/ 0 h 439191"/>
                <a:gd name="connsiteX2" fmla="*/ 633784 w 634586"/>
                <a:gd name="connsiteY2" fmla="*/ 436809 h 439191"/>
                <a:gd name="connsiteX3" fmla="*/ 0 w 634586"/>
                <a:gd name="connsiteY3" fmla="*/ 439191 h 439191"/>
                <a:gd name="connsiteX4" fmla="*/ 0 w 634586"/>
                <a:gd name="connsiteY4" fmla="*/ 7143 h 439191"/>
                <a:gd name="connsiteX0" fmla="*/ 0 w 616065"/>
                <a:gd name="connsiteY0" fmla="*/ 7143 h 439191"/>
                <a:gd name="connsiteX1" fmla="*/ 595683 w 616065"/>
                <a:gd name="connsiteY1" fmla="*/ 0 h 439191"/>
                <a:gd name="connsiteX2" fmla="*/ 614734 w 616065"/>
                <a:gd name="connsiteY2" fmla="*/ 432047 h 439191"/>
                <a:gd name="connsiteX3" fmla="*/ 0 w 616065"/>
                <a:gd name="connsiteY3" fmla="*/ 439191 h 439191"/>
                <a:gd name="connsiteX4" fmla="*/ 0 w 616065"/>
                <a:gd name="connsiteY4" fmla="*/ 7143 h 439191"/>
                <a:gd name="connsiteX0" fmla="*/ 0 w 616065"/>
                <a:gd name="connsiteY0" fmla="*/ 7143 h 439191"/>
                <a:gd name="connsiteX1" fmla="*/ 595683 w 616065"/>
                <a:gd name="connsiteY1" fmla="*/ 0 h 439191"/>
                <a:gd name="connsiteX2" fmla="*/ 614734 w 616065"/>
                <a:gd name="connsiteY2" fmla="*/ 432047 h 439191"/>
                <a:gd name="connsiteX3" fmla="*/ 0 w 616065"/>
                <a:gd name="connsiteY3" fmla="*/ 439191 h 439191"/>
                <a:gd name="connsiteX4" fmla="*/ 0 w 616065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119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119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500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500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26194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14287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28775"/>
                <a:gd name="connsiteY0" fmla="*/ 9188 h 441572"/>
                <a:gd name="connsiteX1" fmla="*/ 607589 w 628775"/>
                <a:gd name="connsiteY1" fmla="*/ 0 h 441572"/>
                <a:gd name="connsiteX2" fmla="*/ 626640 w 628775"/>
                <a:gd name="connsiteY2" fmla="*/ 432047 h 441572"/>
                <a:gd name="connsiteX3" fmla="*/ 38099 w 628775"/>
                <a:gd name="connsiteY3" fmla="*/ 441572 h 441572"/>
                <a:gd name="connsiteX4" fmla="*/ 0 w 628775"/>
                <a:gd name="connsiteY4" fmla="*/ 9188 h 441572"/>
                <a:gd name="connsiteX0" fmla="*/ 0 w 628775"/>
                <a:gd name="connsiteY0" fmla="*/ 9188 h 445662"/>
                <a:gd name="connsiteX1" fmla="*/ 607589 w 628775"/>
                <a:gd name="connsiteY1" fmla="*/ 0 h 445662"/>
                <a:gd name="connsiteX2" fmla="*/ 626640 w 628775"/>
                <a:gd name="connsiteY2" fmla="*/ 432047 h 445662"/>
                <a:gd name="connsiteX3" fmla="*/ 26193 w 628775"/>
                <a:gd name="connsiteY3" fmla="*/ 445662 h 445662"/>
                <a:gd name="connsiteX4" fmla="*/ 0 w 628775"/>
                <a:gd name="connsiteY4" fmla="*/ 9188 h 445662"/>
                <a:gd name="connsiteX0" fmla="*/ 0 w 628775"/>
                <a:gd name="connsiteY0" fmla="*/ 9188 h 445662"/>
                <a:gd name="connsiteX1" fmla="*/ 607589 w 628775"/>
                <a:gd name="connsiteY1" fmla="*/ 0 h 445662"/>
                <a:gd name="connsiteX2" fmla="*/ 626640 w 628775"/>
                <a:gd name="connsiteY2" fmla="*/ 432047 h 445662"/>
                <a:gd name="connsiteX3" fmla="*/ 26193 w 628775"/>
                <a:gd name="connsiteY3" fmla="*/ 445662 h 445662"/>
                <a:gd name="connsiteX4" fmla="*/ 0 w 628775"/>
                <a:gd name="connsiteY4" fmla="*/ 9188 h 445662"/>
                <a:gd name="connsiteX0" fmla="*/ 0 w 635919"/>
                <a:gd name="connsiteY0" fmla="*/ 13280 h 445662"/>
                <a:gd name="connsiteX1" fmla="*/ 614733 w 635919"/>
                <a:gd name="connsiteY1" fmla="*/ 0 h 445662"/>
                <a:gd name="connsiteX2" fmla="*/ 633784 w 635919"/>
                <a:gd name="connsiteY2" fmla="*/ 432047 h 445662"/>
                <a:gd name="connsiteX3" fmla="*/ 33337 w 635919"/>
                <a:gd name="connsiteY3" fmla="*/ 445662 h 445662"/>
                <a:gd name="connsiteX4" fmla="*/ 0 w 635919"/>
                <a:gd name="connsiteY4" fmla="*/ 13280 h 445662"/>
                <a:gd name="connsiteX0" fmla="*/ 0 w 646996"/>
                <a:gd name="connsiteY0" fmla="*/ 13280 h 445662"/>
                <a:gd name="connsiteX1" fmla="*/ 614733 w 646996"/>
                <a:gd name="connsiteY1" fmla="*/ 0 h 445662"/>
                <a:gd name="connsiteX2" fmla="*/ 645690 w 646996"/>
                <a:gd name="connsiteY2" fmla="*/ 430001 h 445662"/>
                <a:gd name="connsiteX3" fmla="*/ 33337 w 646996"/>
                <a:gd name="connsiteY3" fmla="*/ 445662 h 445662"/>
                <a:gd name="connsiteX4" fmla="*/ 0 w 646996"/>
                <a:gd name="connsiteY4" fmla="*/ 13280 h 445662"/>
                <a:gd name="connsiteX0" fmla="*/ 0 w 645690"/>
                <a:gd name="connsiteY0" fmla="*/ 13280 h 445662"/>
                <a:gd name="connsiteX1" fmla="*/ 614733 w 645690"/>
                <a:gd name="connsiteY1" fmla="*/ 0 h 445662"/>
                <a:gd name="connsiteX2" fmla="*/ 645690 w 645690"/>
                <a:gd name="connsiteY2" fmla="*/ 430001 h 445662"/>
                <a:gd name="connsiteX3" fmla="*/ 33337 w 645690"/>
                <a:gd name="connsiteY3" fmla="*/ 445662 h 445662"/>
                <a:gd name="connsiteX4" fmla="*/ 0 w 645690"/>
                <a:gd name="connsiteY4" fmla="*/ 13280 h 445662"/>
                <a:gd name="connsiteX0" fmla="*/ 0 w 652834"/>
                <a:gd name="connsiteY0" fmla="*/ 13280 h 445662"/>
                <a:gd name="connsiteX1" fmla="*/ 614733 w 652834"/>
                <a:gd name="connsiteY1" fmla="*/ 0 h 445662"/>
                <a:gd name="connsiteX2" fmla="*/ 652834 w 652834"/>
                <a:gd name="connsiteY2" fmla="*/ 440227 h 445662"/>
                <a:gd name="connsiteX3" fmla="*/ 33337 w 652834"/>
                <a:gd name="connsiteY3" fmla="*/ 445662 h 445662"/>
                <a:gd name="connsiteX4" fmla="*/ 0 w 652834"/>
                <a:gd name="connsiteY4" fmla="*/ 13280 h 445662"/>
                <a:gd name="connsiteX0" fmla="*/ 0 w 652834"/>
                <a:gd name="connsiteY0" fmla="*/ 13280 h 445662"/>
                <a:gd name="connsiteX1" fmla="*/ 614733 w 652834"/>
                <a:gd name="connsiteY1" fmla="*/ 0 h 445662"/>
                <a:gd name="connsiteX2" fmla="*/ 652834 w 652834"/>
                <a:gd name="connsiteY2" fmla="*/ 440227 h 445662"/>
                <a:gd name="connsiteX3" fmla="*/ 33337 w 652834"/>
                <a:gd name="connsiteY3" fmla="*/ 445662 h 445662"/>
                <a:gd name="connsiteX4" fmla="*/ 0 w 652834"/>
                <a:gd name="connsiteY4" fmla="*/ 13280 h 445662"/>
                <a:gd name="connsiteX0" fmla="*/ 0 w 651035"/>
                <a:gd name="connsiteY0" fmla="*/ 1169 h 447869"/>
                <a:gd name="connsiteX1" fmla="*/ 612934 w 651035"/>
                <a:gd name="connsiteY1" fmla="*/ 2207 h 447869"/>
                <a:gd name="connsiteX2" fmla="*/ 651035 w 651035"/>
                <a:gd name="connsiteY2" fmla="*/ 442434 h 447869"/>
                <a:gd name="connsiteX3" fmla="*/ 31538 w 651035"/>
                <a:gd name="connsiteY3" fmla="*/ 447869 h 447869"/>
                <a:gd name="connsiteX4" fmla="*/ 0 w 651035"/>
                <a:gd name="connsiteY4" fmla="*/ 1169 h 447869"/>
                <a:gd name="connsiteX0" fmla="*/ 0 w 651035"/>
                <a:gd name="connsiteY0" fmla="*/ 782 h 447482"/>
                <a:gd name="connsiteX1" fmla="*/ 616532 w 651035"/>
                <a:gd name="connsiteY1" fmla="*/ 7956 h 447482"/>
                <a:gd name="connsiteX2" fmla="*/ 651035 w 651035"/>
                <a:gd name="connsiteY2" fmla="*/ 442047 h 447482"/>
                <a:gd name="connsiteX3" fmla="*/ 31538 w 651035"/>
                <a:gd name="connsiteY3" fmla="*/ 447482 h 447482"/>
                <a:gd name="connsiteX4" fmla="*/ 0 w 651035"/>
                <a:gd name="connsiteY4" fmla="*/ 782 h 44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35" h="447482">
                  <a:moveTo>
                    <a:pt x="0" y="782"/>
                  </a:moveTo>
                  <a:cubicBezTo>
                    <a:pt x="204911" y="-3645"/>
                    <a:pt x="411621" y="12383"/>
                    <a:pt x="616532" y="7956"/>
                  </a:cubicBezTo>
                  <a:cubicBezTo>
                    <a:pt x="630819" y="155940"/>
                    <a:pt x="641510" y="215145"/>
                    <a:pt x="651035" y="442047"/>
                  </a:cubicBezTo>
                  <a:lnTo>
                    <a:pt x="31538" y="447482"/>
                  </a:lnTo>
                  <a:cubicBezTo>
                    <a:pt x="22014" y="248056"/>
                    <a:pt x="16669" y="147180"/>
                    <a:pt x="0" y="782"/>
                  </a:cubicBezTo>
                  <a:close/>
                </a:path>
              </a:pathLst>
            </a:custGeom>
            <a:solidFill>
              <a:srgbClr val="00FF00">
                <a:alpha val="40784"/>
              </a:srgb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tangle 2"/>
            <p:cNvSpPr/>
            <p:nvPr/>
          </p:nvSpPr>
          <p:spPr>
            <a:xfrm>
              <a:off x="6869112" y="2488081"/>
              <a:ext cx="868288" cy="524042"/>
            </a:xfrm>
            <a:custGeom>
              <a:avLst/>
              <a:gdLst>
                <a:gd name="connsiteX0" fmla="*/ 0 w 648072"/>
                <a:gd name="connsiteY0" fmla="*/ 0 h 432048"/>
                <a:gd name="connsiteX1" fmla="*/ 648072 w 648072"/>
                <a:gd name="connsiteY1" fmla="*/ 0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0 h 432048"/>
                <a:gd name="connsiteX1" fmla="*/ 612353 w 648072"/>
                <a:gd name="connsiteY1" fmla="*/ 7144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7143 h 439191"/>
                <a:gd name="connsiteX1" fmla="*/ 626640 w 648072"/>
                <a:gd name="connsiteY1" fmla="*/ 0 h 439191"/>
                <a:gd name="connsiteX2" fmla="*/ 648072 w 648072"/>
                <a:gd name="connsiteY2" fmla="*/ 439191 h 439191"/>
                <a:gd name="connsiteX3" fmla="*/ 0 w 648072"/>
                <a:gd name="connsiteY3" fmla="*/ 439191 h 439191"/>
                <a:gd name="connsiteX4" fmla="*/ 0 w 648072"/>
                <a:gd name="connsiteY4" fmla="*/ 7143 h 439191"/>
                <a:gd name="connsiteX0" fmla="*/ 0 w 633784"/>
                <a:gd name="connsiteY0" fmla="*/ 7143 h 439191"/>
                <a:gd name="connsiteX1" fmla="*/ 626640 w 633784"/>
                <a:gd name="connsiteY1" fmla="*/ 0 h 439191"/>
                <a:gd name="connsiteX2" fmla="*/ 633784 w 633784"/>
                <a:gd name="connsiteY2" fmla="*/ 436809 h 439191"/>
                <a:gd name="connsiteX3" fmla="*/ 0 w 633784"/>
                <a:gd name="connsiteY3" fmla="*/ 439191 h 439191"/>
                <a:gd name="connsiteX4" fmla="*/ 0 w 633784"/>
                <a:gd name="connsiteY4" fmla="*/ 7143 h 439191"/>
                <a:gd name="connsiteX0" fmla="*/ 0 w 641116"/>
                <a:gd name="connsiteY0" fmla="*/ 7143 h 439191"/>
                <a:gd name="connsiteX1" fmla="*/ 626640 w 641116"/>
                <a:gd name="connsiteY1" fmla="*/ 0 h 439191"/>
                <a:gd name="connsiteX2" fmla="*/ 633784 w 641116"/>
                <a:gd name="connsiteY2" fmla="*/ 436809 h 439191"/>
                <a:gd name="connsiteX3" fmla="*/ 0 w 641116"/>
                <a:gd name="connsiteY3" fmla="*/ 439191 h 439191"/>
                <a:gd name="connsiteX4" fmla="*/ 0 w 641116"/>
                <a:gd name="connsiteY4" fmla="*/ 7143 h 439191"/>
                <a:gd name="connsiteX0" fmla="*/ 0 w 636038"/>
                <a:gd name="connsiteY0" fmla="*/ 7143 h 439191"/>
                <a:gd name="connsiteX1" fmla="*/ 626640 w 636038"/>
                <a:gd name="connsiteY1" fmla="*/ 0 h 439191"/>
                <a:gd name="connsiteX2" fmla="*/ 633784 w 636038"/>
                <a:gd name="connsiteY2" fmla="*/ 436809 h 439191"/>
                <a:gd name="connsiteX3" fmla="*/ 0 w 636038"/>
                <a:gd name="connsiteY3" fmla="*/ 439191 h 439191"/>
                <a:gd name="connsiteX4" fmla="*/ 0 w 636038"/>
                <a:gd name="connsiteY4" fmla="*/ 7143 h 439191"/>
                <a:gd name="connsiteX0" fmla="*/ 0 w 634586"/>
                <a:gd name="connsiteY0" fmla="*/ 7143 h 439191"/>
                <a:gd name="connsiteX1" fmla="*/ 595683 w 634586"/>
                <a:gd name="connsiteY1" fmla="*/ 0 h 439191"/>
                <a:gd name="connsiteX2" fmla="*/ 633784 w 634586"/>
                <a:gd name="connsiteY2" fmla="*/ 436809 h 439191"/>
                <a:gd name="connsiteX3" fmla="*/ 0 w 634586"/>
                <a:gd name="connsiteY3" fmla="*/ 439191 h 439191"/>
                <a:gd name="connsiteX4" fmla="*/ 0 w 634586"/>
                <a:gd name="connsiteY4" fmla="*/ 7143 h 439191"/>
                <a:gd name="connsiteX0" fmla="*/ 0 w 616065"/>
                <a:gd name="connsiteY0" fmla="*/ 7143 h 439191"/>
                <a:gd name="connsiteX1" fmla="*/ 595683 w 616065"/>
                <a:gd name="connsiteY1" fmla="*/ 0 h 439191"/>
                <a:gd name="connsiteX2" fmla="*/ 614734 w 616065"/>
                <a:gd name="connsiteY2" fmla="*/ 432047 h 439191"/>
                <a:gd name="connsiteX3" fmla="*/ 0 w 616065"/>
                <a:gd name="connsiteY3" fmla="*/ 439191 h 439191"/>
                <a:gd name="connsiteX4" fmla="*/ 0 w 616065"/>
                <a:gd name="connsiteY4" fmla="*/ 7143 h 439191"/>
                <a:gd name="connsiteX0" fmla="*/ 0 w 616065"/>
                <a:gd name="connsiteY0" fmla="*/ 7143 h 439191"/>
                <a:gd name="connsiteX1" fmla="*/ 595683 w 616065"/>
                <a:gd name="connsiteY1" fmla="*/ 0 h 439191"/>
                <a:gd name="connsiteX2" fmla="*/ 614734 w 616065"/>
                <a:gd name="connsiteY2" fmla="*/ 432047 h 439191"/>
                <a:gd name="connsiteX3" fmla="*/ 0 w 616065"/>
                <a:gd name="connsiteY3" fmla="*/ 439191 h 439191"/>
                <a:gd name="connsiteX4" fmla="*/ 0 w 616065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119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119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500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500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26194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14287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07344"/>
                <a:gd name="connsiteY0" fmla="*/ 7143 h 441572"/>
                <a:gd name="connsiteX1" fmla="*/ 586158 w 607344"/>
                <a:gd name="connsiteY1" fmla="*/ 0 h 441572"/>
                <a:gd name="connsiteX2" fmla="*/ 605209 w 607344"/>
                <a:gd name="connsiteY2" fmla="*/ 432047 h 441572"/>
                <a:gd name="connsiteX3" fmla="*/ 16668 w 607344"/>
                <a:gd name="connsiteY3" fmla="*/ 441572 h 441572"/>
                <a:gd name="connsiteX4" fmla="*/ 0 w 607344"/>
                <a:gd name="connsiteY4" fmla="*/ 7143 h 441572"/>
                <a:gd name="connsiteX0" fmla="*/ 0 w 607344"/>
                <a:gd name="connsiteY0" fmla="*/ 7143 h 441572"/>
                <a:gd name="connsiteX1" fmla="*/ 586158 w 607344"/>
                <a:gd name="connsiteY1" fmla="*/ 0 h 441572"/>
                <a:gd name="connsiteX2" fmla="*/ 605209 w 607344"/>
                <a:gd name="connsiteY2" fmla="*/ 432047 h 441572"/>
                <a:gd name="connsiteX3" fmla="*/ 16668 w 607344"/>
                <a:gd name="connsiteY3" fmla="*/ 441572 h 441572"/>
                <a:gd name="connsiteX4" fmla="*/ 0 w 607344"/>
                <a:gd name="connsiteY4" fmla="*/ 7143 h 441572"/>
                <a:gd name="connsiteX0" fmla="*/ 9526 w 616870"/>
                <a:gd name="connsiteY0" fmla="*/ 7143 h 445744"/>
                <a:gd name="connsiteX1" fmla="*/ 595684 w 616870"/>
                <a:gd name="connsiteY1" fmla="*/ 0 h 445744"/>
                <a:gd name="connsiteX2" fmla="*/ 614735 w 616870"/>
                <a:gd name="connsiteY2" fmla="*/ 432047 h 445744"/>
                <a:gd name="connsiteX3" fmla="*/ 0 w 616870"/>
                <a:gd name="connsiteY3" fmla="*/ 445744 h 445744"/>
                <a:gd name="connsiteX4" fmla="*/ 9526 w 616870"/>
                <a:gd name="connsiteY4" fmla="*/ 7143 h 445744"/>
                <a:gd name="connsiteX0" fmla="*/ 14288 w 621632"/>
                <a:gd name="connsiteY0" fmla="*/ 7143 h 445744"/>
                <a:gd name="connsiteX1" fmla="*/ 600446 w 621632"/>
                <a:gd name="connsiteY1" fmla="*/ 0 h 445744"/>
                <a:gd name="connsiteX2" fmla="*/ 619497 w 621632"/>
                <a:gd name="connsiteY2" fmla="*/ 432047 h 445744"/>
                <a:gd name="connsiteX3" fmla="*/ 0 w 621632"/>
                <a:gd name="connsiteY3" fmla="*/ 445744 h 445744"/>
                <a:gd name="connsiteX4" fmla="*/ 14288 w 621632"/>
                <a:gd name="connsiteY4" fmla="*/ 7143 h 445744"/>
                <a:gd name="connsiteX0" fmla="*/ 14288 w 621632"/>
                <a:gd name="connsiteY0" fmla="*/ 7143 h 445744"/>
                <a:gd name="connsiteX1" fmla="*/ 600446 w 621632"/>
                <a:gd name="connsiteY1" fmla="*/ 0 h 445744"/>
                <a:gd name="connsiteX2" fmla="*/ 619497 w 621632"/>
                <a:gd name="connsiteY2" fmla="*/ 432047 h 445744"/>
                <a:gd name="connsiteX3" fmla="*/ 0 w 621632"/>
                <a:gd name="connsiteY3" fmla="*/ 445744 h 445744"/>
                <a:gd name="connsiteX4" fmla="*/ 14288 w 621632"/>
                <a:gd name="connsiteY4" fmla="*/ 7143 h 445744"/>
                <a:gd name="connsiteX0" fmla="*/ 14288 w 606055"/>
                <a:gd name="connsiteY0" fmla="*/ 7143 h 445744"/>
                <a:gd name="connsiteX1" fmla="*/ 600446 w 606055"/>
                <a:gd name="connsiteY1" fmla="*/ 0 h 445744"/>
                <a:gd name="connsiteX2" fmla="*/ 590922 w 606055"/>
                <a:gd name="connsiteY2" fmla="*/ 436220 h 445744"/>
                <a:gd name="connsiteX3" fmla="*/ 0 w 606055"/>
                <a:gd name="connsiteY3" fmla="*/ 445744 h 445744"/>
                <a:gd name="connsiteX4" fmla="*/ 14288 w 606055"/>
                <a:gd name="connsiteY4" fmla="*/ 7143 h 445744"/>
                <a:gd name="connsiteX0" fmla="*/ 14288 w 606055"/>
                <a:gd name="connsiteY0" fmla="*/ 7143 h 446507"/>
                <a:gd name="connsiteX1" fmla="*/ 600446 w 606055"/>
                <a:gd name="connsiteY1" fmla="*/ 0 h 446507"/>
                <a:gd name="connsiteX2" fmla="*/ 590922 w 606055"/>
                <a:gd name="connsiteY2" fmla="*/ 446507 h 446507"/>
                <a:gd name="connsiteX3" fmla="*/ 0 w 606055"/>
                <a:gd name="connsiteY3" fmla="*/ 445744 h 446507"/>
                <a:gd name="connsiteX4" fmla="*/ 14288 w 606055"/>
                <a:gd name="connsiteY4" fmla="*/ 7143 h 446507"/>
                <a:gd name="connsiteX0" fmla="*/ 14288 w 606055"/>
                <a:gd name="connsiteY0" fmla="*/ 7143 h 446507"/>
                <a:gd name="connsiteX1" fmla="*/ 600446 w 606055"/>
                <a:gd name="connsiteY1" fmla="*/ 0 h 446507"/>
                <a:gd name="connsiteX2" fmla="*/ 590922 w 606055"/>
                <a:gd name="connsiteY2" fmla="*/ 446507 h 446507"/>
                <a:gd name="connsiteX3" fmla="*/ 0 w 606055"/>
                <a:gd name="connsiteY3" fmla="*/ 445744 h 446507"/>
                <a:gd name="connsiteX4" fmla="*/ 14288 w 606055"/>
                <a:gd name="connsiteY4" fmla="*/ 7143 h 446507"/>
                <a:gd name="connsiteX0" fmla="*/ 14288 w 604942"/>
                <a:gd name="connsiteY0" fmla="*/ 7143 h 450622"/>
                <a:gd name="connsiteX1" fmla="*/ 600446 w 604942"/>
                <a:gd name="connsiteY1" fmla="*/ 0 h 450622"/>
                <a:gd name="connsiteX2" fmla="*/ 583898 w 604942"/>
                <a:gd name="connsiteY2" fmla="*/ 450622 h 450622"/>
                <a:gd name="connsiteX3" fmla="*/ 0 w 604942"/>
                <a:gd name="connsiteY3" fmla="*/ 445744 h 450622"/>
                <a:gd name="connsiteX4" fmla="*/ 14288 w 604942"/>
                <a:gd name="connsiteY4" fmla="*/ 7143 h 450622"/>
                <a:gd name="connsiteX0" fmla="*/ 14288 w 605907"/>
                <a:gd name="connsiteY0" fmla="*/ 7143 h 450622"/>
                <a:gd name="connsiteX1" fmla="*/ 600446 w 605907"/>
                <a:gd name="connsiteY1" fmla="*/ 0 h 450622"/>
                <a:gd name="connsiteX2" fmla="*/ 583898 w 605907"/>
                <a:gd name="connsiteY2" fmla="*/ 450622 h 450622"/>
                <a:gd name="connsiteX3" fmla="*/ 0 w 605907"/>
                <a:gd name="connsiteY3" fmla="*/ 445744 h 450622"/>
                <a:gd name="connsiteX4" fmla="*/ 14288 w 605907"/>
                <a:gd name="connsiteY4" fmla="*/ 7143 h 450622"/>
                <a:gd name="connsiteX0" fmla="*/ 0 w 610349"/>
                <a:gd name="connsiteY0" fmla="*/ 5086 h 450622"/>
                <a:gd name="connsiteX1" fmla="*/ 604888 w 610349"/>
                <a:gd name="connsiteY1" fmla="*/ 0 h 450622"/>
                <a:gd name="connsiteX2" fmla="*/ 588340 w 610349"/>
                <a:gd name="connsiteY2" fmla="*/ 450622 h 450622"/>
                <a:gd name="connsiteX3" fmla="*/ 4442 w 610349"/>
                <a:gd name="connsiteY3" fmla="*/ 445744 h 450622"/>
                <a:gd name="connsiteX4" fmla="*/ 0 w 610349"/>
                <a:gd name="connsiteY4" fmla="*/ 5086 h 450622"/>
                <a:gd name="connsiteX0" fmla="*/ 11947 w 622296"/>
                <a:gd name="connsiteY0" fmla="*/ 5086 h 450622"/>
                <a:gd name="connsiteX1" fmla="*/ 616835 w 622296"/>
                <a:gd name="connsiteY1" fmla="*/ 0 h 450622"/>
                <a:gd name="connsiteX2" fmla="*/ 600287 w 622296"/>
                <a:gd name="connsiteY2" fmla="*/ 450622 h 450622"/>
                <a:gd name="connsiteX3" fmla="*/ 0 w 622296"/>
                <a:gd name="connsiteY3" fmla="*/ 443687 h 450622"/>
                <a:gd name="connsiteX4" fmla="*/ 11947 w 622296"/>
                <a:gd name="connsiteY4" fmla="*/ 5086 h 450622"/>
                <a:gd name="connsiteX0" fmla="*/ 11947 w 622296"/>
                <a:gd name="connsiteY0" fmla="*/ 5086 h 450622"/>
                <a:gd name="connsiteX1" fmla="*/ 616835 w 622296"/>
                <a:gd name="connsiteY1" fmla="*/ 0 h 450622"/>
                <a:gd name="connsiteX2" fmla="*/ 600287 w 622296"/>
                <a:gd name="connsiteY2" fmla="*/ 450622 h 450622"/>
                <a:gd name="connsiteX3" fmla="*/ 0 w 622296"/>
                <a:gd name="connsiteY3" fmla="*/ 443687 h 450622"/>
                <a:gd name="connsiteX4" fmla="*/ 11947 w 622296"/>
                <a:gd name="connsiteY4" fmla="*/ 5086 h 450622"/>
                <a:gd name="connsiteX0" fmla="*/ 11947 w 626242"/>
                <a:gd name="connsiteY0" fmla="*/ 17429 h 462965"/>
                <a:gd name="connsiteX1" fmla="*/ 621518 w 626242"/>
                <a:gd name="connsiteY1" fmla="*/ 0 h 462965"/>
                <a:gd name="connsiteX2" fmla="*/ 600287 w 626242"/>
                <a:gd name="connsiteY2" fmla="*/ 462965 h 462965"/>
                <a:gd name="connsiteX3" fmla="*/ 0 w 626242"/>
                <a:gd name="connsiteY3" fmla="*/ 456030 h 462965"/>
                <a:gd name="connsiteX4" fmla="*/ 11947 w 626242"/>
                <a:gd name="connsiteY4" fmla="*/ 17429 h 462965"/>
                <a:gd name="connsiteX0" fmla="*/ 11947 w 624360"/>
                <a:gd name="connsiteY0" fmla="*/ 17429 h 462965"/>
                <a:gd name="connsiteX1" fmla="*/ 621518 w 624360"/>
                <a:gd name="connsiteY1" fmla="*/ 0 h 462965"/>
                <a:gd name="connsiteX2" fmla="*/ 600287 w 624360"/>
                <a:gd name="connsiteY2" fmla="*/ 462965 h 462965"/>
                <a:gd name="connsiteX3" fmla="*/ 0 w 624360"/>
                <a:gd name="connsiteY3" fmla="*/ 456030 h 462965"/>
                <a:gd name="connsiteX4" fmla="*/ 11947 w 624360"/>
                <a:gd name="connsiteY4" fmla="*/ 17429 h 462965"/>
                <a:gd name="connsiteX0" fmla="*/ 18971 w 631384"/>
                <a:gd name="connsiteY0" fmla="*/ 17429 h 462965"/>
                <a:gd name="connsiteX1" fmla="*/ 628542 w 631384"/>
                <a:gd name="connsiteY1" fmla="*/ 0 h 462965"/>
                <a:gd name="connsiteX2" fmla="*/ 607311 w 631384"/>
                <a:gd name="connsiteY2" fmla="*/ 462965 h 462965"/>
                <a:gd name="connsiteX3" fmla="*/ 0 w 631384"/>
                <a:gd name="connsiteY3" fmla="*/ 456030 h 462965"/>
                <a:gd name="connsiteX4" fmla="*/ 18971 w 631384"/>
                <a:gd name="connsiteY4" fmla="*/ 17429 h 462965"/>
                <a:gd name="connsiteX0" fmla="*/ 18971 w 631384"/>
                <a:gd name="connsiteY0" fmla="*/ 17429 h 462965"/>
                <a:gd name="connsiteX1" fmla="*/ 628542 w 631384"/>
                <a:gd name="connsiteY1" fmla="*/ 0 h 462965"/>
                <a:gd name="connsiteX2" fmla="*/ 607311 w 631384"/>
                <a:gd name="connsiteY2" fmla="*/ 462965 h 462965"/>
                <a:gd name="connsiteX3" fmla="*/ 0 w 631384"/>
                <a:gd name="connsiteY3" fmla="*/ 456030 h 462965"/>
                <a:gd name="connsiteX4" fmla="*/ 18971 w 631384"/>
                <a:gd name="connsiteY4" fmla="*/ 17429 h 462965"/>
                <a:gd name="connsiteX0" fmla="*/ 18971 w 631384"/>
                <a:gd name="connsiteY0" fmla="*/ 7143 h 452679"/>
                <a:gd name="connsiteX1" fmla="*/ 628542 w 631384"/>
                <a:gd name="connsiteY1" fmla="*/ 0 h 452679"/>
                <a:gd name="connsiteX2" fmla="*/ 607311 w 631384"/>
                <a:gd name="connsiteY2" fmla="*/ 452679 h 452679"/>
                <a:gd name="connsiteX3" fmla="*/ 0 w 631384"/>
                <a:gd name="connsiteY3" fmla="*/ 445744 h 452679"/>
                <a:gd name="connsiteX4" fmla="*/ 18971 w 631384"/>
                <a:gd name="connsiteY4" fmla="*/ 7143 h 452679"/>
                <a:gd name="connsiteX0" fmla="*/ 18971 w 631384"/>
                <a:gd name="connsiteY0" fmla="*/ 7189 h 452725"/>
                <a:gd name="connsiteX1" fmla="*/ 628542 w 631384"/>
                <a:gd name="connsiteY1" fmla="*/ 46 h 452725"/>
                <a:gd name="connsiteX2" fmla="*/ 607311 w 631384"/>
                <a:gd name="connsiteY2" fmla="*/ 452725 h 452725"/>
                <a:gd name="connsiteX3" fmla="*/ 0 w 631384"/>
                <a:gd name="connsiteY3" fmla="*/ 445790 h 452725"/>
                <a:gd name="connsiteX4" fmla="*/ 18971 w 631384"/>
                <a:gd name="connsiteY4" fmla="*/ 7189 h 452725"/>
                <a:gd name="connsiteX0" fmla="*/ 25995 w 638408"/>
                <a:gd name="connsiteY0" fmla="*/ 7189 h 452725"/>
                <a:gd name="connsiteX1" fmla="*/ 635566 w 638408"/>
                <a:gd name="connsiteY1" fmla="*/ 46 h 452725"/>
                <a:gd name="connsiteX2" fmla="*/ 614335 w 638408"/>
                <a:gd name="connsiteY2" fmla="*/ 452725 h 452725"/>
                <a:gd name="connsiteX3" fmla="*/ 0 w 638408"/>
                <a:gd name="connsiteY3" fmla="*/ 443733 h 452725"/>
                <a:gd name="connsiteX4" fmla="*/ 25995 w 638408"/>
                <a:gd name="connsiteY4" fmla="*/ 7189 h 452725"/>
                <a:gd name="connsiteX0" fmla="*/ 25995 w 638408"/>
                <a:gd name="connsiteY0" fmla="*/ 7189 h 452725"/>
                <a:gd name="connsiteX1" fmla="*/ 635566 w 638408"/>
                <a:gd name="connsiteY1" fmla="*/ 46 h 452725"/>
                <a:gd name="connsiteX2" fmla="*/ 614335 w 638408"/>
                <a:gd name="connsiteY2" fmla="*/ 452725 h 452725"/>
                <a:gd name="connsiteX3" fmla="*/ 0 w 638408"/>
                <a:gd name="connsiteY3" fmla="*/ 443733 h 452725"/>
                <a:gd name="connsiteX4" fmla="*/ 25995 w 638408"/>
                <a:gd name="connsiteY4" fmla="*/ 7189 h 452725"/>
                <a:gd name="connsiteX0" fmla="*/ 31291 w 643704"/>
                <a:gd name="connsiteY0" fmla="*/ 7189 h 452725"/>
                <a:gd name="connsiteX1" fmla="*/ 640862 w 643704"/>
                <a:gd name="connsiteY1" fmla="*/ 46 h 452725"/>
                <a:gd name="connsiteX2" fmla="*/ 619631 w 643704"/>
                <a:gd name="connsiteY2" fmla="*/ 452725 h 452725"/>
                <a:gd name="connsiteX3" fmla="*/ 0 w 643704"/>
                <a:gd name="connsiteY3" fmla="*/ 431391 h 452725"/>
                <a:gd name="connsiteX4" fmla="*/ 31291 w 643704"/>
                <a:gd name="connsiteY4" fmla="*/ 7189 h 4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704" h="452725">
                  <a:moveTo>
                    <a:pt x="31291" y="7189"/>
                  </a:moveTo>
                  <a:cubicBezTo>
                    <a:pt x="234481" y="1379"/>
                    <a:pt x="432989" y="-316"/>
                    <a:pt x="640862" y="46"/>
                  </a:cubicBezTo>
                  <a:cubicBezTo>
                    <a:pt x="650466" y="160373"/>
                    <a:pt x="633799" y="271092"/>
                    <a:pt x="619631" y="452725"/>
                  </a:cubicBezTo>
                  <a:cubicBezTo>
                    <a:pt x="417647" y="444242"/>
                    <a:pt x="196974" y="431645"/>
                    <a:pt x="0" y="431391"/>
                  </a:cubicBezTo>
                  <a:cubicBezTo>
                    <a:pt x="16510" y="308593"/>
                    <a:pt x="36175" y="209622"/>
                    <a:pt x="31291" y="7189"/>
                  </a:cubicBezTo>
                  <a:close/>
                </a:path>
              </a:pathLst>
            </a:custGeom>
            <a:solidFill>
              <a:srgbClr val="00FF00">
                <a:alpha val="40784"/>
              </a:srgb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45346" y="980728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i="1" dirty="0" smtClean="0">
                <a:sym typeface="Symbol"/>
              </a:rPr>
              <a:t>“</a:t>
            </a:r>
            <a:r>
              <a:rPr lang="en-US" i="1" dirty="0" err="1" smtClean="0">
                <a:sym typeface="Symbol"/>
              </a:rPr>
              <a:t>Poloidally</a:t>
            </a:r>
            <a:r>
              <a:rPr lang="en-US" i="1" dirty="0" smtClean="0">
                <a:sym typeface="Symbol"/>
              </a:rPr>
              <a:t> Arranged </a:t>
            </a:r>
            <a:r>
              <a:rPr lang="en-US" i="1" dirty="0">
                <a:sym typeface="Symbol"/>
              </a:rPr>
              <a:t>H</a:t>
            </a:r>
            <a:r>
              <a:rPr lang="en-US" i="1" dirty="0" smtClean="0">
                <a:sym typeface="Symbol"/>
              </a:rPr>
              <a:t>alves”: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084168" y="1340768"/>
            <a:ext cx="2760974" cy="2304256"/>
            <a:chOff x="6588224" y="1844824"/>
            <a:chExt cx="2855913" cy="2383491"/>
          </a:xfrm>
        </p:grpSpPr>
        <p:grpSp>
          <p:nvGrpSpPr>
            <p:cNvPr id="13" name="Group 12"/>
            <p:cNvGrpSpPr/>
            <p:nvPr/>
          </p:nvGrpSpPr>
          <p:grpSpPr>
            <a:xfrm>
              <a:off x="6588224" y="1844824"/>
              <a:ext cx="2855913" cy="2383491"/>
              <a:chOff x="5796136" y="1422400"/>
              <a:chExt cx="2855913" cy="2383491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96136" y="1422400"/>
                <a:ext cx="2855913" cy="2383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2"/>
              <p:cNvSpPr/>
              <p:nvPr/>
            </p:nvSpPr>
            <p:spPr>
              <a:xfrm>
                <a:off x="6983691" y="1986735"/>
                <a:ext cx="344210" cy="1120455"/>
              </a:xfrm>
              <a:custGeom>
                <a:avLst/>
                <a:gdLst>
                  <a:gd name="connsiteX0" fmla="*/ 0 w 648072"/>
                  <a:gd name="connsiteY0" fmla="*/ 0 h 432048"/>
                  <a:gd name="connsiteX1" fmla="*/ 648072 w 648072"/>
                  <a:gd name="connsiteY1" fmla="*/ 0 h 432048"/>
                  <a:gd name="connsiteX2" fmla="*/ 648072 w 648072"/>
                  <a:gd name="connsiteY2" fmla="*/ 432048 h 432048"/>
                  <a:gd name="connsiteX3" fmla="*/ 0 w 648072"/>
                  <a:gd name="connsiteY3" fmla="*/ 432048 h 432048"/>
                  <a:gd name="connsiteX4" fmla="*/ 0 w 648072"/>
                  <a:gd name="connsiteY4" fmla="*/ 0 h 432048"/>
                  <a:gd name="connsiteX0" fmla="*/ 0 w 648072"/>
                  <a:gd name="connsiteY0" fmla="*/ 0 h 432048"/>
                  <a:gd name="connsiteX1" fmla="*/ 612353 w 648072"/>
                  <a:gd name="connsiteY1" fmla="*/ 7144 h 432048"/>
                  <a:gd name="connsiteX2" fmla="*/ 648072 w 648072"/>
                  <a:gd name="connsiteY2" fmla="*/ 432048 h 432048"/>
                  <a:gd name="connsiteX3" fmla="*/ 0 w 648072"/>
                  <a:gd name="connsiteY3" fmla="*/ 432048 h 432048"/>
                  <a:gd name="connsiteX4" fmla="*/ 0 w 648072"/>
                  <a:gd name="connsiteY4" fmla="*/ 0 h 432048"/>
                  <a:gd name="connsiteX0" fmla="*/ 0 w 648072"/>
                  <a:gd name="connsiteY0" fmla="*/ 7143 h 439191"/>
                  <a:gd name="connsiteX1" fmla="*/ 626640 w 648072"/>
                  <a:gd name="connsiteY1" fmla="*/ 0 h 439191"/>
                  <a:gd name="connsiteX2" fmla="*/ 648072 w 648072"/>
                  <a:gd name="connsiteY2" fmla="*/ 439191 h 439191"/>
                  <a:gd name="connsiteX3" fmla="*/ 0 w 648072"/>
                  <a:gd name="connsiteY3" fmla="*/ 439191 h 439191"/>
                  <a:gd name="connsiteX4" fmla="*/ 0 w 648072"/>
                  <a:gd name="connsiteY4" fmla="*/ 7143 h 439191"/>
                  <a:gd name="connsiteX0" fmla="*/ 0 w 633784"/>
                  <a:gd name="connsiteY0" fmla="*/ 7143 h 439191"/>
                  <a:gd name="connsiteX1" fmla="*/ 626640 w 633784"/>
                  <a:gd name="connsiteY1" fmla="*/ 0 h 439191"/>
                  <a:gd name="connsiteX2" fmla="*/ 633784 w 633784"/>
                  <a:gd name="connsiteY2" fmla="*/ 436809 h 439191"/>
                  <a:gd name="connsiteX3" fmla="*/ 0 w 633784"/>
                  <a:gd name="connsiteY3" fmla="*/ 439191 h 439191"/>
                  <a:gd name="connsiteX4" fmla="*/ 0 w 633784"/>
                  <a:gd name="connsiteY4" fmla="*/ 7143 h 439191"/>
                  <a:gd name="connsiteX0" fmla="*/ 0 w 641116"/>
                  <a:gd name="connsiteY0" fmla="*/ 7143 h 439191"/>
                  <a:gd name="connsiteX1" fmla="*/ 626640 w 641116"/>
                  <a:gd name="connsiteY1" fmla="*/ 0 h 439191"/>
                  <a:gd name="connsiteX2" fmla="*/ 633784 w 641116"/>
                  <a:gd name="connsiteY2" fmla="*/ 436809 h 439191"/>
                  <a:gd name="connsiteX3" fmla="*/ 0 w 641116"/>
                  <a:gd name="connsiteY3" fmla="*/ 439191 h 439191"/>
                  <a:gd name="connsiteX4" fmla="*/ 0 w 641116"/>
                  <a:gd name="connsiteY4" fmla="*/ 7143 h 439191"/>
                  <a:gd name="connsiteX0" fmla="*/ 0 w 636038"/>
                  <a:gd name="connsiteY0" fmla="*/ 7143 h 439191"/>
                  <a:gd name="connsiteX1" fmla="*/ 626640 w 636038"/>
                  <a:gd name="connsiteY1" fmla="*/ 0 h 439191"/>
                  <a:gd name="connsiteX2" fmla="*/ 633784 w 636038"/>
                  <a:gd name="connsiteY2" fmla="*/ 436809 h 439191"/>
                  <a:gd name="connsiteX3" fmla="*/ 0 w 636038"/>
                  <a:gd name="connsiteY3" fmla="*/ 439191 h 439191"/>
                  <a:gd name="connsiteX4" fmla="*/ 0 w 636038"/>
                  <a:gd name="connsiteY4" fmla="*/ 7143 h 439191"/>
                  <a:gd name="connsiteX0" fmla="*/ 0 w 634586"/>
                  <a:gd name="connsiteY0" fmla="*/ 7143 h 439191"/>
                  <a:gd name="connsiteX1" fmla="*/ 595683 w 634586"/>
                  <a:gd name="connsiteY1" fmla="*/ 0 h 439191"/>
                  <a:gd name="connsiteX2" fmla="*/ 633784 w 634586"/>
                  <a:gd name="connsiteY2" fmla="*/ 436809 h 439191"/>
                  <a:gd name="connsiteX3" fmla="*/ 0 w 634586"/>
                  <a:gd name="connsiteY3" fmla="*/ 439191 h 439191"/>
                  <a:gd name="connsiteX4" fmla="*/ 0 w 634586"/>
                  <a:gd name="connsiteY4" fmla="*/ 7143 h 439191"/>
                  <a:gd name="connsiteX0" fmla="*/ 0 w 616065"/>
                  <a:gd name="connsiteY0" fmla="*/ 7143 h 439191"/>
                  <a:gd name="connsiteX1" fmla="*/ 595683 w 616065"/>
                  <a:gd name="connsiteY1" fmla="*/ 0 h 439191"/>
                  <a:gd name="connsiteX2" fmla="*/ 614734 w 616065"/>
                  <a:gd name="connsiteY2" fmla="*/ 432047 h 439191"/>
                  <a:gd name="connsiteX3" fmla="*/ 0 w 616065"/>
                  <a:gd name="connsiteY3" fmla="*/ 439191 h 439191"/>
                  <a:gd name="connsiteX4" fmla="*/ 0 w 616065"/>
                  <a:gd name="connsiteY4" fmla="*/ 7143 h 439191"/>
                  <a:gd name="connsiteX0" fmla="*/ 0 w 616065"/>
                  <a:gd name="connsiteY0" fmla="*/ 7143 h 439191"/>
                  <a:gd name="connsiteX1" fmla="*/ 595683 w 616065"/>
                  <a:gd name="connsiteY1" fmla="*/ 0 h 439191"/>
                  <a:gd name="connsiteX2" fmla="*/ 614734 w 616065"/>
                  <a:gd name="connsiteY2" fmla="*/ 432047 h 439191"/>
                  <a:gd name="connsiteX3" fmla="*/ 0 w 616065"/>
                  <a:gd name="connsiteY3" fmla="*/ 439191 h 439191"/>
                  <a:gd name="connsiteX4" fmla="*/ 0 w 616065"/>
                  <a:gd name="connsiteY4" fmla="*/ 7143 h 439191"/>
                  <a:gd name="connsiteX0" fmla="*/ 0 w 616869"/>
                  <a:gd name="connsiteY0" fmla="*/ 7143 h 439191"/>
                  <a:gd name="connsiteX1" fmla="*/ 595683 w 616869"/>
                  <a:gd name="connsiteY1" fmla="*/ 0 h 439191"/>
                  <a:gd name="connsiteX2" fmla="*/ 614734 w 616869"/>
                  <a:gd name="connsiteY2" fmla="*/ 432047 h 439191"/>
                  <a:gd name="connsiteX3" fmla="*/ 0 w 616869"/>
                  <a:gd name="connsiteY3" fmla="*/ 439191 h 439191"/>
                  <a:gd name="connsiteX4" fmla="*/ 0 w 616869"/>
                  <a:gd name="connsiteY4" fmla="*/ 7143 h 439191"/>
                  <a:gd name="connsiteX0" fmla="*/ 0 w 616869"/>
                  <a:gd name="connsiteY0" fmla="*/ 7143 h 439191"/>
                  <a:gd name="connsiteX1" fmla="*/ 595683 w 616869"/>
                  <a:gd name="connsiteY1" fmla="*/ 0 h 439191"/>
                  <a:gd name="connsiteX2" fmla="*/ 614734 w 616869"/>
                  <a:gd name="connsiteY2" fmla="*/ 432047 h 439191"/>
                  <a:gd name="connsiteX3" fmla="*/ 0 w 616869"/>
                  <a:gd name="connsiteY3" fmla="*/ 439191 h 439191"/>
                  <a:gd name="connsiteX4" fmla="*/ 0 w 616869"/>
                  <a:gd name="connsiteY4" fmla="*/ 7143 h 439191"/>
                  <a:gd name="connsiteX0" fmla="*/ 0 w 616869"/>
                  <a:gd name="connsiteY0" fmla="*/ 7143 h 439191"/>
                  <a:gd name="connsiteX1" fmla="*/ 595683 w 616869"/>
                  <a:gd name="connsiteY1" fmla="*/ 0 h 439191"/>
                  <a:gd name="connsiteX2" fmla="*/ 614734 w 616869"/>
                  <a:gd name="connsiteY2" fmla="*/ 432047 h 439191"/>
                  <a:gd name="connsiteX3" fmla="*/ 0 w 616869"/>
                  <a:gd name="connsiteY3" fmla="*/ 439191 h 439191"/>
                  <a:gd name="connsiteX4" fmla="*/ 0 w 616869"/>
                  <a:gd name="connsiteY4" fmla="*/ 7143 h 439191"/>
                  <a:gd name="connsiteX0" fmla="*/ 0 w 616869"/>
                  <a:gd name="connsiteY0" fmla="*/ 7143 h 441572"/>
                  <a:gd name="connsiteX1" fmla="*/ 595683 w 616869"/>
                  <a:gd name="connsiteY1" fmla="*/ 0 h 441572"/>
                  <a:gd name="connsiteX2" fmla="*/ 614734 w 616869"/>
                  <a:gd name="connsiteY2" fmla="*/ 432047 h 441572"/>
                  <a:gd name="connsiteX3" fmla="*/ 11906 w 616869"/>
                  <a:gd name="connsiteY3" fmla="*/ 441572 h 441572"/>
                  <a:gd name="connsiteX4" fmla="*/ 0 w 616869"/>
                  <a:gd name="connsiteY4" fmla="*/ 7143 h 441572"/>
                  <a:gd name="connsiteX0" fmla="*/ 0 w 616869"/>
                  <a:gd name="connsiteY0" fmla="*/ 7143 h 441572"/>
                  <a:gd name="connsiteX1" fmla="*/ 595683 w 616869"/>
                  <a:gd name="connsiteY1" fmla="*/ 0 h 441572"/>
                  <a:gd name="connsiteX2" fmla="*/ 614734 w 616869"/>
                  <a:gd name="connsiteY2" fmla="*/ 432047 h 441572"/>
                  <a:gd name="connsiteX3" fmla="*/ 11906 w 616869"/>
                  <a:gd name="connsiteY3" fmla="*/ 441572 h 441572"/>
                  <a:gd name="connsiteX4" fmla="*/ 0 w 616869"/>
                  <a:gd name="connsiteY4" fmla="*/ 7143 h 441572"/>
                  <a:gd name="connsiteX0" fmla="*/ 0 w 616869"/>
                  <a:gd name="connsiteY0" fmla="*/ 7143 h 441572"/>
                  <a:gd name="connsiteX1" fmla="*/ 595683 w 616869"/>
                  <a:gd name="connsiteY1" fmla="*/ 0 h 441572"/>
                  <a:gd name="connsiteX2" fmla="*/ 614734 w 616869"/>
                  <a:gd name="connsiteY2" fmla="*/ 432047 h 441572"/>
                  <a:gd name="connsiteX3" fmla="*/ 50006 w 616869"/>
                  <a:gd name="connsiteY3" fmla="*/ 441572 h 441572"/>
                  <a:gd name="connsiteX4" fmla="*/ 0 w 616869"/>
                  <a:gd name="connsiteY4" fmla="*/ 7143 h 441572"/>
                  <a:gd name="connsiteX0" fmla="*/ 0 w 616869"/>
                  <a:gd name="connsiteY0" fmla="*/ 7143 h 441572"/>
                  <a:gd name="connsiteX1" fmla="*/ 595683 w 616869"/>
                  <a:gd name="connsiteY1" fmla="*/ 0 h 441572"/>
                  <a:gd name="connsiteX2" fmla="*/ 614734 w 616869"/>
                  <a:gd name="connsiteY2" fmla="*/ 432047 h 441572"/>
                  <a:gd name="connsiteX3" fmla="*/ 50006 w 616869"/>
                  <a:gd name="connsiteY3" fmla="*/ 441572 h 441572"/>
                  <a:gd name="connsiteX4" fmla="*/ 0 w 616869"/>
                  <a:gd name="connsiteY4" fmla="*/ 7143 h 441572"/>
                  <a:gd name="connsiteX0" fmla="*/ 0 w 616869"/>
                  <a:gd name="connsiteY0" fmla="*/ 7143 h 439191"/>
                  <a:gd name="connsiteX1" fmla="*/ 595683 w 616869"/>
                  <a:gd name="connsiteY1" fmla="*/ 0 h 439191"/>
                  <a:gd name="connsiteX2" fmla="*/ 614734 w 616869"/>
                  <a:gd name="connsiteY2" fmla="*/ 432047 h 439191"/>
                  <a:gd name="connsiteX3" fmla="*/ 26194 w 616869"/>
                  <a:gd name="connsiteY3" fmla="*/ 439191 h 439191"/>
                  <a:gd name="connsiteX4" fmla="*/ 0 w 616869"/>
                  <a:gd name="connsiteY4" fmla="*/ 7143 h 439191"/>
                  <a:gd name="connsiteX0" fmla="*/ 0 w 616869"/>
                  <a:gd name="connsiteY0" fmla="*/ 7143 h 439191"/>
                  <a:gd name="connsiteX1" fmla="*/ 595683 w 616869"/>
                  <a:gd name="connsiteY1" fmla="*/ 0 h 439191"/>
                  <a:gd name="connsiteX2" fmla="*/ 614734 w 616869"/>
                  <a:gd name="connsiteY2" fmla="*/ 432047 h 439191"/>
                  <a:gd name="connsiteX3" fmla="*/ 14287 w 616869"/>
                  <a:gd name="connsiteY3" fmla="*/ 439191 h 439191"/>
                  <a:gd name="connsiteX4" fmla="*/ 0 w 616869"/>
                  <a:gd name="connsiteY4" fmla="*/ 7143 h 439191"/>
                  <a:gd name="connsiteX0" fmla="*/ 0 w 616869"/>
                  <a:gd name="connsiteY0" fmla="*/ 7143 h 441572"/>
                  <a:gd name="connsiteX1" fmla="*/ 595683 w 616869"/>
                  <a:gd name="connsiteY1" fmla="*/ 0 h 441572"/>
                  <a:gd name="connsiteX2" fmla="*/ 614734 w 616869"/>
                  <a:gd name="connsiteY2" fmla="*/ 432047 h 441572"/>
                  <a:gd name="connsiteX3" fmla="*/ 26193 w 616869"/>
                  <a:gd name="connsiteY3" fmla="*/ 441572 h 441572"/>
                  <a:gd name="connsiteX4" fmla="*/ 0 w 616869"/>
                  <a:gd name="connsiteY4" fmla="*/ 7143 h 441572"/>
                  <a:gd name="connsiteX0" fmla="*/ 0 w 616869"/>
                  <a:gd name="connsiteY0" fmla="*/ 7143 h 441572"/>
                  <a:gd name="connsiteX1" fmla="*/ 595683 w 616869"/>
                  <a:gd name="connsiteY1" fmla="*/ 0 h 441572"/>
                  <a:gd name="connsiteX2" fmla="*/ 614734 w 616869"/>
                  <a:gd name="connsiteY2" fmla="*/ 432047 h 441572"/>
                  <a:gd name="connsiteX3" fmla="*/ 26193 w 616869"/>
                  <a:gd name="connsiteY3" fmla="*/ 441572 h 441572"/>
                  <a:gd name="connsiteX4" fmla="*/ 0 w 616869"/>
                  <a:gd name="connsiteY4" fmla="*/ 7143 h 441572"/>
                  <a:gd name="connsiteX0" fmla="*/ 0 w 616869"/>
                  <a:gd name="connsiteY0" fmla="*/ 7143 h 441572"/>
                  <a:gd name="connsiteX1" fmla="*/ 595683 w 616869"/>
                  <a:gd name="connsiteY1" fmla="*/ 0 h 441572"/>
                  <a:gd name="connsiteX2" fmla="*/ 614734 w 616869"/>
                  <a:gd name="connsiteY2" fmla="*/ 432047 h 441572"/>
                  <a:gd name="connsiteX3" fmla="*/ 26193 w 616869"/>
                  <a:gd name="connsiteY3" fmla="*/ 441572 h 441572"/>
                  <a:gd name="connsiteX4" fmla="*/ 0 w 616869"/>
                  <a:gd name="connsiteY4" fmla="*/ 7143 h 441572"/>
                  <a:gd name="connsiteX0" fmla="*/ 0 w 628775"/>
                  <a:gd name="connsiteY0" fmla="*/ 9188 h 441572"/>
                  <a:gd name="connsiteX1" fmla="*/ 607589 w 628775"/>
                  <a:gd name="connsiteY1" fmla="*/ 0 h 441572"/>
                  <a:gd name="connsiteX2" fmla="*/ 626640 w 628775"/>
                  <a:gd name="connsiteY2" fmla="*/ 432047 h 441572"/>
                  <a:gd name="connsiteX3" fmla="*/ 38099 w 628775"/>
                  <a:gd name="connsiteY3" fmla="*/ 441572 h 441572"/>
                  <a:gd name="connsiteX4" fmla="*/ 0 w 628775"/>
                  <a:gd name="connsiteY4" fmla="*/ 9188 h 441572"/>
                  <a:gd name="connsiteX0" fmla="*/ 0 w 628775"/>
                  <a:gd name="connsiteY0" fmla="*/ 9188 h 445662"/>
                  <a:gd name="connsiteX1" fmla="*/ 607589 w 628775"/>
                  <a:gd name="connsiteY1" fmla="*/ 0 h 445662"/>
                  <a:gd name="connsiteX2" fmla="*/ 626640 w 628775"/>
                  <a:gd name="connsiteY2" fmla="*/ 432047 h 445662"/>
                  <a:gd name="connsiteX3" fmla="*/ 26193 w 628775"/>
                  <a:gd name="connsiteY3" fmla="*/ 445662 h 445662"/>
                  <a:gd name="connsiteX4" fmla="*/ 0 w 628775"/>
                  <a:gd name="connsiteY4" fmla="*/ 9188 h 445662"/>
                  <a:gd name="connsiteX0" fmla="*/ 0 w 628775"/>
                  <a:gd name="connsiteY0" fmla="*/ 9188 h 445662"/>
                  <a:gd name="connsiteX1" fmla="*/ 607589 w 628775"/>
                  <a:gd name="connsiteY1" fmla="*/ 0 h 445662"/>
                  <a:gd name="connsiteX2" fmla="*/ 626640 w 628775"/>
                  <a:gd name="connsiteY2" fmla="*/ 432047 h 445662"/>
                  <a:gd name="connsiteX3" fmla="*/ 26193 w 628775"/>
                  <a:gd name="connsiteY3" fmla="*/ 445662 h 445662"/>
                  <a:gd name="connsiteX4" fmla="*/ 0 w 628775"/>
                  <a:gd name="connsiteY4" fmla="*/ 9188 h 445662"/>
                  <a:gd name="connsiteX0" fmla="*/ 0 w 635919"/>
                  <a:gd name="connsiteY0" fmla="*/ 13280 h 445662"/>
                  <a:gd name="connsiteX1" fmla="*/ 614733 w 635919"/>
                  <a:gd name="connsiteY1" fmla="*/ 0 h 445662"/>
                  <a:gd name="connsiteX2" fmla="*/ 633784 w 635919"/>
                  <a:gd name="connsiteY2" fmla="*/ 432047 h 445662"/>
                  <a:gd name="connsiteX3" fmla="*/ 33337 w 635919"/>
                  <a:gd name="connsiteY3" fmla="*/ 445662 h 445662"/>
                  <a:gd name="connsiteX4" fmla="*/ 0 w 635919"/>
                  <a:gd name="connsiteY4" fmla="*/ 13280 h 445662"/>
                  <a:gd name="connsiteX0" fmla="*/ 0 w 646996"/>
                  <a:gd name="connsiteY0" fmla="*/ 13280 h 445662"/>
                  <a:gd name="connsiteX1" fmla="*/ 614733 w 646996"/>
                  <a:gd name="connsiteY1" fmla="*/ 0 h 445662"/>
                  <a:gd name="connsiteX2" fmla="*/ 645690 w 646996"/>
                  <a:gd name="connsiteY2" fmla="*/ 430001 h 445662"/>
                  <a:gd name="connsiteX3" fmla="*/ 33337 w 646996"/>
                  <a:gd name="connsiteY3" fmla="*/ 445662 h 445662"/>
                  <a:gd name="connsiteX4" fmla="*/ 0 w 646996"/>
                  <a:gd name="connsiteY4" fmla="*/ 13280 h 445662"/>
                  <a:gd name="connsiteX0" fmla="*/ 0 w 645690"/>
                  <a:gd name="connsiteY0" fmla="*/ 13280 h 445662"/>
                  <a:gd name="connsiteX1" fmla="*/ 614733 w 645690"/>
                  <a:gd name="connsiteY1" fmla="*/ 0 h 445662"/>
                  <a:gd name="connsiteX2" fmla="*/ 645690 w 645690"/>
                  <a:gd name="connsiteY2" fmla="*/ 430001 h 445662"/>
                  <a:gd name="connsiteX3" fmla="*/ 33337 w 645690"/>
                  <a:gd name="connsiteY3" fmla="*/ 445662 h 445662"/>
                  <a:gd name="connsiteX4" fmla="*/ 0 w 645690"/>
                  <a:gd name="connsiteY4" fmla="*/ 13280 h 445662"/>
                  <a:gd name="connsiteX0" fmla="*/ 0 w 652834"/>
                  <a:gd name="connsiteY0" fmla="*/ 13280 h 445662"/>
                  <a:gd name="connsiteX1" fmla="*/ 614733 w 652834"/>
                  <a:gd name="connsiteY1" fmla="*/ 0 h 445662"/>
                  <a:gd name="connsiteX2" fmla="*/ 652834 w 652834"/>
                  <a:gd name="connsiteY2" fmla="*/ 440227 h 445662"/>
                  <a:gd name="connsiteX3" fmla="*/ 33337 w 652834"/>
                  <a:gd name="connsiteY3" fmla="*/ 445662 h 445662"/>
                  <a:gd name="connsiteX4" fmla="*/ 0 w 652834"/>
                  <a:gd name="connsiteY4" fmla="*/ 13280 h 445662"/>
                  <a:gd name="connsiteX0" fmla="*/ 0 w 652834"/>
                  <a:gd name="connsiteY0" fmla="*/ 13280 h 445662"/>
                  <a:gd name="connsiteX1" fmla="*/ 614733 w 652834"/>
                  <a:gd name="connsiteY1" fmla="*/ 0 h 445662"/>
                  <a:gd name="connsiteX2" fmla="*/ 652834 w 652834"/>
                  <a:gd name="connsiteY2" fmla="*/ 440227 h 445662"/>
                  <a:gd name="connsiteX3" fmla="*/ 33337 w 652834"/>
                  <a:gd name="connsiteY3" fmla="*/ 445662 h 445662"/>
                  <a:gd name="connsiteX4" fmla="*/ 0 w 652834"/>
                  <a:gd name="connsiteY4" fmla="*/ 13280 h 445662"/>
                  <a:gd name="connsiteX0" fmla="*/ 0 w 677951"/>
                  <a:gd name="connsiteY0" fmla="*/ 4009 h 445662"/>
                  <a:gd name="connsiteX1" fmla="*/ 639850 w 677951"/>
                  <a:gd name="connsiteY1" fmla="*/ 0 h 445662"/>
                  <a:gd name="connsiteX2" fmla="*/ 677951 w 677951"/>
                  <a:gd name="connsiteY2" fmla="*/ 440227 h 445662"/>
                  <a:gd name="connsiteX3" fmla="*/ 58454 w 677951"/>
                  <a:gd name="connsiteY3" fmla="*/ 445662 h 445662"/>
                  <a:gd name="connsiteX4" fmla="*/ 0 w 677951"/>
                  <a:gd name="connsiteY4" fmla="*/ 4009 h 445662"/>
                  <a:gd name="connsiteX0" fmla="*/ 0 w 677951"/>
                  <a:gd name="connsiteY0" fmla="*/ 4009 h 445662"/>
                  <a:gd name="connsiteX1" fmla="*/ 639850 w 677951"/>
                  <a:gd name="connsiteY1" fmla="*/ 0 h 445662"/>
                  <a:gd name="connsiteX2" fmla="*/ 677951 w 677951"/>
                  <a:gd name="connsiteY2" fmla="*/ 440227 h 445662"/>
                  <a:gd name="connsiteX3" fmla="*/ 58454 w 677951"/>
                  <a:gd name="connsiteY3" fmla="*/ 445662 h 445662"/>
                  <a:gd name="connsiteX4" fmla="*/ 0 w 677951"/>
                  <a:gd name="connsiteY4" fmla="*/ 4009 h 445662"/>
                  <a:gd name="connsiteX0" fmla="*/ 0 w 677951"/>
                  <a:gd name="connsiteY0" fmla="*/ 4009 h 445662"/>
                  <a:gd name="connsiteX1" fmla="*/ 638445 w 677951"/>
                  <a:gd name="connsiteY1" fmla="*/ 6228 h 445662"/>
                  <a:gd name="connsiteX2" fmla="*/ 639850 w 677951"/>
                  <a:gd name="connsiteY2" fmla="*/ 0 h 445662"/>
                  <a:gd name="connsiteX3" fmla="*/ 677951 w 677951"/>
                  <a:gd name="connsiteY3" fmla="*/ 440227 h 445662"/>
                  <a:gd name="connsiteX4" fmla="*/ 58454 w 677951"/>
                  <a:gd name="connsiteY4" fmla="*/ 445662 h 445662"/>
                  <a:gd name="connsiteX5" fmla="*/ 0 w 677951"/>
                  <a:gd name="connsiteY5" fmla="*/ 4009 h 445662"/>
                  <a:gd name="connsiteX0" fmla="*/ 3856 w 681807"/>
                  <a:gd name="connsiteY0" fmla="*/ 4009 h 443808"/>
                  <a:gd name="connsiteX1" fmla="*/ 642301 w 681807"/>
                  <a:gd name="connsiteY1" fmla="*/ 6228 h 443808"/>
                  <a:gd name="connsiteX2" fmla="*/ 643706 w 681807"/>
                  <a:gd name="connsiteY2" fmla="*/ 0 h 443808"/>
                  <a:gd name="connsiteX3" fmla="*/ 681807 w 681807"/>
                  <a:gd name="connsiteY3" fmla="*/ 440227 h 443808"/>
                  <a:gd name="connsiteX4" fmla="*/ 2029 w 681807"/>
                  <a:gd name="connsiteY4" fmla="*/ 443808 h 443808"/>
                  <a:gd name="connsiteX5" fmla="*/ 3856 w 681807"/>
                  <a:gd name="connsiteY5" fmla="*/ 4009 h 443808"/>
                  <a:gd name="connsiteX0" fmla="*/ 1827 w 679778"/>
                  <a:gd name="connsiteY0" fmla="*/ 4009 h 443808"/>
                  <a:gd name="connsiteX1" fmla="*/ 640272 w 679778"/>
                  <a:gd name="connsiteY1" fmla="*/ 6228 h 443808"/>
                  <a:gd name="connsiteX2" fmla="*/ 641677 w 679778"/>
                  <a:gd name="connsiteY2" fmla="*/ 0 h 443808"/>
                  <a:gd name="connsiteX3" fmla="*/ 679778 w 679778"/>
                  <a:gd name="connsiteY3" fmla="*/ 440227 h 443808"/>
                  <a:gd name="connsiteX4" fmla="*/ 0 w 679778"/>
                  <a:gd name="connsiteY4" fmla="*/ 443808 h 443808"/>
                  <a:gd name="connsiteX5" fmla="*/ 1827 w 679778"/>
                  <a:gd name="connsiteY5" fmla="*/ 4009 h 443808"/>
                  <a:gd name="connsiteX0" fmla="*/ 1827 w 679778"/>
                  <a:gd name="connsiteY0" fmla="*/ 4009 h 443808"/>
                  <a:gd name="connsiteX1" fmla="*/ 640272 w 679778"/>
                  <a:gd name="connsiteY1" fmla="*/ 6228 h 443808"/>
                  <a:gd name="connsiteX2" fmla="*/ 641677 w 679778"/>
                  <a:gd name="connsiteY2" fmla="*/ 0 h 443808"/>
                  <a:gd name="connsiteX3" fmla="*/ 679778 w 679778"/>
                  <a:gd name="connsiteY3" fmla="*/ 440227 h 443808"/>
                  <a:gd name="connsiteX4" fmla="*/ 0 w 679778"/>
                  <a:gd name="connsiteY4" fmla="*/ 443808 h 443808"/>
                  <a:gd name="connsiteX5" fmla="*/ 1827 w 679778"/>
                  <a:gd name="connsiteY5" fmla="*/ 4009 h 443808"/>
                  <a:gd name="connsiteX0" fmla="*/ 1827 w 679778"/>
                  <a:gd name="connsiteY0" fmla="*/ 4009 h 443808"/>
                  <a:gd name="connsiteX1" fmla="*/ 640272 w 679778"/>
                  <a:gd name="connsiteY1" fmla="*/ 6228 h 443808"/>
                  <a:gd name="connsiteX2" fmla="*/ 641677 w 679778"/>
                  <a:gd name="connsiteY2" fmla="*/ 0 h 443808"/>
                  <a:gd name="connsiteX3" fmla="*/ 679778 w 679778"/>
                  <a:gd name="connsiteY3" fmla="*/ 440227 h 443808"/>
                  <a:gd name="connsiteX4" fmla="*/ 0 w 679778"/>
                  <a:gd name="connsiteY4" fmla="*/ 443808 h 443808"/>
                  <a:gd name="connsiteX5" fmla="*/ 1827 w 679778"/>
                  <a:gd name="connsiteY5" fmla="*/ 4009 h 443808"/>
                  <a:gd name="connsiteX0" fmla="*/ 1827 w 679778"/>
                  <a:gd name="connsiteY0" fmla="*/ 4009 h 443808"/>
                  <a:gd name="connsiteX1" fmla="*/ 640272 w 679778"/>
                  <a:gd name="connsiteY1" fmla="*/ 6228 h 443808"/>
                  <a:gd name="connsiteX2" fmla="*/ 641677 w 679778"/>
                  <a:gd name="connsiteY2" fmla="*/ 0 h 443808"/>
                  <a:gd name="connsiteX3" fmla="*/ 679778 w 679778"/>
                  <a:gd name="connsiteY3" fmla="*/ 440227 h 443808"/>
                  <a:gd name="connsiteX4" fmla="*/ 0 w 679778"/>
                  <a:gd name="connsiteY4" fmla="*/ 443808 h 443808"/>
                  <a:gd name="connsiteX5" fmla="*/ 1827 w 679778"/>
                  <a:gd name="connsiteY5" fmla="*/ 4009 h 443808"/>
                  <a:gd name="connsiteX0" fmla="*/ 6850 w 684801"/>
                  <a:gd name="connsiteY0" fmla="*/ 4009 h 440227"/>
                  <a:gd name="connsiteX1" fmla="*/ 645295 w 684801"/>
                  <a:gd name="connsiteY1" fmla="*/ 6228 h 440227"/>
                  <a:gd name="connsiteX2" fmla="*/ 646700 w 684801"/>
                  <a:gd name="connsiteY2" fmla="*/ 0 h 440227"/>
                  <a:gd name="connsiteX3" fmla="*/ 684801 w 684801"/>
                  <a:gd name="connsiteY3" fmla="*/ 440227 h 440227"/>
                  <a:gd name="connsiteX4" fmla="*/ 0 w 684801"/>
                  <a:gd name="connsiteY4" fmla="*/ 438245 h 440227"/>
                  <a:gd name="connsiteX5" fmla="*/ 6850 w 684801"/>
                  <a:gd name="connsiteY5" fmla="*/ 4009 h 440227"/>
                  <a:gd name="connsiteX0" fmla="*/ 6850 w 690227"/>
                  <a:gd name="connsiteY0" fmla="*/ 4009 h 440227"/>
                  <a:gd name="connsiteX1" fmla="*/ 645295 w 690227"/>
                  <a:gd name="connsiteY1" fmla="*/ 6228 h 440227"/>
                  <a:gd name="connsiteX2" fmla="*/ 646700 w 690227"/>
                  <a:gd name="connsiteY2" fmla="*/ 0 h 440227"/>
                  <a:gd name="connsiteX3" fmla="*/ 684801 w 690227"/>
                  <a:gd name="connsiteY3" fmla="*/ 440227 h 440227"/>
                  <a:gd name="connsiteX4" fmla="*/ 0 w 690227"/>
                  <a:gd name="connsiteY4" fmla="*/ 438245 h 440227"/>
                  <a:gd name="connsiteX5" fmla="*/ 6850 w 690227"/>
                  <a:gd name="connsiteY5" fmla="*/ 4009 h 440227"/>
                  <a:gd name="connsiteX0" fmla="*/ 6850 w 684801"/>
                  <a:gd name="connsiteY0" fmla="*/ 4009 h 440227"/>
                  <a:gd name="connsiteX1" fmla="*/ 645295 w 684801"/>
                  <a:gd name="connsiteY1" fmla="*/ 6228 h 440227"/>
                  <a:gd name="connsiteX2" fmla="*/ 646700 w 684801"/>
                  <a:gd name="connsiteY2" fmla="*/ 0 h 440227"/>
                  <a:gd name="connsiteX3" fmla="*/ 684801 w 684801"/>
                  <a:gd name="connsiteY3" fmla="*/ 440227 h 440227"/>
                  <a:gd name="connsiteX4" fmla="*/ 0 w 684801"/>
                  <a:gd name="connsiteY4" fmla="*/ 438245 h 440227"/>
                  <a:gd name="connsiteX5" fmla="*/ 6850 w 684801"/>
                  <a:gd name="connsiteY5" fmla="*/ 4009 h 440227"/>
                  <a:gd name="connsiteX0" fmla="*/ 6850 w 692231"/>
                  <a:gd name="connsiteY0" fmla="*/ 4009 h 440227"/>
                  <a:gd name="connsiteX1" fmla="*/ 645295 w 692231"/>
                  <a:gd name="connsiteY1" fmla="*/ 6228 h 440227"/>
                  <a:gd name="connsiteX2" fmla="*/ 646700 w 692231"/>
                  <a:gd name="connsiteY2" fmla="*/ 0 h 440227"/>
                  <a:gd name="connsiteX3" fmla="*/ 684801 w 692231"/>
                  <a:gd name="connsiteY3" fmla="*/ 440227 h 440227"/>
                  <a:gd name="connsiteX4" fmla="*/ 0 w 692231"/>
                  <a:gd name="connsiteY4" fmla="*/ 438245 h 440227"/>
                  <a:gd name="connsiteX5" fmla="*/ 6850 w 692231"/>
                  <a:gd name="connsiteY5" fmla="*/ 4009 h 440227"/>
                  <a:gd name="connsiteX0" fmla="*/ 6850 w 707747"/>
                  <a:gd name="connsiteY0" fmla="*/ 4009 h 440227"/>
                  <a:gd name="connsiteX1" fmla="*/ 645295 w 707747"/>
                  <a:gd name="connsiteY1" fmla="*/ 6228 h 440227"/>
                  <a:gd name="connsiteX2" fmla="*/ 646700 w 707747"/>
                  <a:gd name="connsiteY2" fmla="*/ 0 h 440227"/>
                  <a:gd name="connsiteX3" fmla="*/ 684801 w 707747"/>
                  <a:gd name="connsiteY3" fmla="*/ 440227 h 440227"/>
                  <a:gd name="connsiteX4" fmla="*/ 0 w 707747"/>
                  <a:gd name="connsiteY4" fmla="*/ 438245 h 440227"/>
                  <a:gd name="connsiteX5" fmla="*/ 6850 w 707747"/>
                  <a:gd name="connsiteY5" fmla="*/ 4009 h 440227"/>
                  <a:gd name="connsiteX0" fmla="*/ 6850 w 707747"/>
                  <a:gd name="connsiteY0" fmla="*/ 4009 h 440227"/>
                  <a:gd name="connsiteX1" fmla="*/ 499615 w 707747"/>
                  <a:gd name="connsiteY1" fmla="*/ 69269 h 440227"/>
                  <a:gd name="connsiteX2" fmla="*/ 646700 w 707747"/>
                  <a:gd name="connsiteY2" fmla="*/ 0 h 440227"/>
                  <a:gd name="connsiteX3" fmla="*/ 684801 w 707747"/>
                  <a:gd name="connsiteY3" fmla="*/ 440227 h 440227"/>
                  <a:gd name="connsiteX4" fmla="*/ 0 w 707747"/>
                  <a:gd name="connsiteY4" fmla="*/ 438245 h 440227"/>
                  <a:gd name="connsiteX5" fmla="*/ 6850 w 707747"/>
                  <a:gd name="connsiteY5" fmla="*/ 4009 h 440227"/>
                  <a:gd name="connsiteX0" fmla="*/ 6850 w 707747"/>
                  <a:gd name="connsiteY0" fmla="*/ 4009 h 440227"/>
                  <a:gd name="connsiteX1" fmla="*/ 499615 w 707747"/>
                  <a:gd name="connsiteY1" fmla="*/ 72050 h 440227"/>
                  <a:gd name="connsiteX2" fmla="*/ 646700 w 707747"/>
                  <a:gd name="connsiteY2" fmla="*/ 0 h 440227"/>
                  <a:gd name="connsiteX3" fmla="*/ 684801 w 707747"/>
                  <a:gd name="connsiteY3" fmla="*/ 440227 h 440227"/>
                  <a:gd name="connsiteX4" fmla="*/ 0 w 707747"/>
                  <a:gd name="connsiteY4" fmla="*/ 438245 h 440227"/>
                  <a:gd name="connsiteX5" fmla="*/ 6850 w 707747"/>
                  <a:gd name="connsiteY5" fmla="*/ 4009 h 440227"/>
                  <a:gd name="connsiteX0" fmla="*/ 6850 w 707747"/>
                  <a:gd name="connsiteY0" fmla="*/ 4009 h 440227"/>
                  <a:gd name="connsiteX1" fmla="*/ 646700 w 707747"/>
                  <a:gd name="connsiteY1" fmla="*/ 0 h 440227"/>
                  <a:gd name="connsiteX2" fmla="*/ 684801 w 707747"/>
                  <a:gd name="connsiteY2" fmla="*/ 440227 h 440227"/>
                  <a:gd name="connsiteX3" fmla="*/ 0 w 707747"/>
                  <a:gd name="connsiteY3" fmla="*/ 438245 h 440227"/>
                  <a:gd name="connsiteX4" fmla="*/ 6850 w 707747"/>
                  <a:gd name="connsiteY4" fmla="*/ 4009 h 440227"/>
                  <a:gd name="connsiteX0" fmla="*/ 6850 w 726140"/>
                  <a:gd name="connsiteY0" fmla="*/ 0 h 436218"/>
                  <a:gd name="connsiteX1" fmla="*/ 681862 w 726140"/>
                  <a:gd name="connsiteY1" fmla="*/ 626 h 436218"/>
                  <a:gd name="connsiteX2" fmla="*/ 684801 w 726140"/>
                  <a:gd name="connsiteY2" fmla="*/ 436218 h 436218"/>
                  <a:gd name="connsiteX3" fmla="*/ 0 w 726140"/>
                  <a:gd name="connsiteY3" fmla="*/ 434236 h 436218"/>
                  <a:gd name="connsiteX4" fmla="*/ 6850 w 726140"/>
                  <a:gd name="connsiteY4" fmla="*/ 0 h 436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140" h="436218">
                    <a:moveTo>
                      <a:pt x="6850" y="0"/>
                    </a:moveTo>
                    <a:lnTo>
                      <a:pt x="681862" y="626"/>
                    </a:lnTo>
                    <a:cubicBezTo>
                      <a:pt x="761454" y="218140"/>
                      <a:pt x="715464" y="208389"/>
                      <a:pt x="684801" y="436218"/>
                    </a:cubicBezTo>
                    <a:lnTo>
                      <a:pt x="0" y="434236"/>
                    </a:lnTo>
                    <a:cubicBezTo>
                      <a:pt x="85921" y="188456"/>
                      <a:pt x="43614" y="158450"/>
                      <a:pt x="6850" y="0"/>
                    </a:cubicBezTo>
                    <a:close/>
                  </a:path>
                </a:pathLst>
              </a:custGeom>
              <a:solidFill>
                <a:srgbClr val="00FF00">
                  <a:alpha val="40784"/>
                </a:srgbClr>
              </a:solidFill>
              <a:ln w="63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6" name="Rectangle 2"/>
            <p:cNvSpPr/>
            <p:nvPr/>
          </p:nvSpPr>
          <p:spPr>
            <a:xfrm>
              <a:off x="8101384" y="2396503"/>
              <a:ext cx="324614" cy="1130752"/>
            </a:xfrm>
            <a:custGeom>
              <a:avLst/>
              <a:gdLst>
                <a:gd name="connsiteX0" fmla="*/ 0 w 648072"/>
                <a:gd name="connsiteY0" fmla="*/ 0 h 432048"/>
                <a:gd name="connsiteX1" fmla="*/ 648072 w 648072"/>
                <a:gd name="connsiteY1" fmla="*/ 0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0 h 432048"/>
                <a:gd name="connsiteX1" fmla="*/ 612353 w 648072"/>
                <a:gd name="connsiteY1" fmla="*/ 7144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7143 h 439191"/>
                <a:gd name="connsiteX1" fmla="*/ 626640 w 648072"/>
                <a:gd name="connsiteY1" fmla="*/ 0 h 439191"/>
                <a:gd name="connsiteX2" fmla="*/ 648072 w 648072"/>
                <a:gd name="connsiteY2" fmla="*/ 439191 h 439191"/>
                <a:gd name="connsiteX3" fmla="*/ 0 w 648072"/>
                <a:gd name="connsiteY3" fmla="*/ 439191 h 439191"/>
                <a:gd name="connsiteX4" fmla="*/ 0 w 648072"/>
                <a:gd name="connsiteY4" fmla="*/ 7143 h 439191"/>
                <a:gd name="connsiteX0" fmla="*/ 0 w 633784"/>
                <a:gd name="connsiteY0" fmla="*/ 7143 h 439191"/>
                <a:gd name="connsiteX1" fmla="*/ 626640 w 633784"/>
                <a:gd name="connsiteY1" fmla="*/ 0 h 439191"/>
                <a:gd name="connsiteX2" fmla="*/ 633784 w 633784"/>
                <a:gd name="connsiteY2" fmla="*/ 436809 h 439191"/>
                <a:gd name="connsiteX3" fmla="*/ 0 w 633784"/>
                <a:gd name="connsiteY3" fmla="*/ 439191 h 439191"/>
                <a:gd name="connsiteX4" fmla="*/ 0 w 633784"/>
                <a:gd name="connsiteY4" fmla="*/ 7143 h 439191"/>
                <a:gd name="connsiteX0" fmla="*/ 0 w 641116"/>
                <a:gd name="connsiteY0" fmla="*/ 7143 h 439191"/>
                <a:gd name="connsiteX1" fmla="*/ 626640 w 641116"/>
                <a:gd name="connsiteY1" fmla="*/ 0 h 439191"/>
                <a:gd name="connsiteX2" fmla="*/ 633784 w 641116"/>
                <a:gd name="connsiteY2" fmla="*/ 436809 h 439191"/>
                <a:gd name="connsiteX3" fmla="*/ 0 w 641116"/>
                <a:gd name="connsiteY3" fmla="*/ 439191 h 439191"/>
                <a:gd name="connsiteX4" fmla="*/ 0 w 641116"/>
                <a:gd name="connsiteY4" fmla="*/ 7143 h 439191"/>
                <a:gd name="connsiteX0" fmla="*/ 0 w 636038"/>
                <a:gd name="connsiteY0" fmla="*/ 7143 h 439191"/>
                <a:gd name="connsiteX1" fmla="*/ 626640 w 636038"/>
                <a:gd name="connsiteY1" fmla="*/ 0 h 439191"/>
                <a:gd name="connsiteX2" fmla="*/ 633784 w 636038"/>
                <a:gd name="connsiteY2" fmla="*/ 436809 h 439191"/>
                <a:gd name="connsiteX3" fmla="*/ 0 w 636038"/>
                <a:gd name="connsiteY3" fmla="*/ 439191 h 439191"/>
                <a:gd name="connsiteX4" fmla="*/ 0 w 636038"/>
                <a:gd name="connsiteY4" fmla="*/ 7143 h 439191"/>
                <a:gd name="connsiteX0" fmla="*/ 0 w 634586"/>
                <a:gd name="connsiteY0" fmla="*/ 7143 h 439191"/>
                <a:gd name="connsiteX1" fmla="*/ 595683 w 634586"/>
                <a:gd name="connsiteY1" fmla="*/ 0 h 439191"/>
                <a:gd name="connsiteX2" fmla="*/ 633784 w 634586"/>
                <a:gd name="connsiteY2" fmla="*/ 436809 h 439191"/>
                <a:gd name="connsiteX3" fmla="*/ 0 w 634586"/>
                <a:gd name="connsiteY3" fmla="*/ 439191 h 439191"/>
                <a:gd name="connsiteX4" fmla="*/ 0 w 634586"/>
                <a:gd name="connsiteY4" fmla="*/ 7143 h 439191"/>
                <a:gd name="connsiteX0" fmla="*/ 0 w 616065"/>
                <a:gd name="connsiteY0" fmla="*/ 7143 h 439191"/>
                <a:gd name="connsiteX1" fmla="*/ 595683 w 616065"/>
                <a:gd name="connsiteY1" fmla="*/ 0 h 439191"/>
                <a:gd name="connsiteX2" fmla="*/ 614734 w 616065"/>
                <a:gd name="connsiteY2" fmla="*/ 432047 h 439191"/>
                <a:gd name="connsiteX3" fmla="*/ 0 w 616065"/>
                <a:gd name="connsiteY3" fmla="*/ 439191 h 439191"/>
                <a:gd name="connsiteX4" fmla="*/ 0 w 616065"/>
                <a:gd name="connsiteY4" fmla="*/ 7143 h 439191"/>
                <a:gd name="connsiteX0" fmla="*/ 0 w 616065"/>
                <a:gd name="connsiteY0" fmla="*/ 7143 h 439191"/>
                <a:gd name="connsiteX1" fmla="*/ 595683 w 616065"/>
                <a:gd name="connsiteY1" fmla="*/ 0 h 439191"/>
                <a:gd name="connsiteX2" fmla="*/ 614734 w 616065"/>
                <a:gd name="connsiteY2" fmla="*/ 432047 h 439191"/>
                <a:gd name="connsiteX3" fmla="*/ 0 w 616065"/>
                <a:gd name="connsiteY3" fmla="*/ 439191 h 439191"/>
                <a:gd name="connsiteX4" fmla="*/ 0 w 616065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119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119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500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500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26194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14287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28775"/>
                <a:gd name="connsiteY0" fmla="*/ 9188 h 441572"/>
                <a:gd name="connsiteX1" fmla="*/ 607589 w 628775"/>
                <a:gd name="connsiteY1" fmla="*/ 0 h 441572"/>
                <a:gd name="connsiteX2" fmla="*/ 626640 w 628775"/>
                <a:gd name="connsiteY2" fmla="*/ 432047 h 441572"/>
                <a:gd name="connsiteX3" fmla="*/ 38099 w 628775"/>
                <a:gd name="connsiteY3" fmla="*/ 441572 h 441572"/>
                <a:gd name="connsiteX4" fmla="*/ 0 w 628775"/>
                <a:gd name="connsiteY4" fmla="*/ 9188 h 441572"/>
                <a:gd name="connsiteX0" fmla="*/ 0 w 628775"/>
                <a:gd name="connsiteY0" fmla="*/ 9188 h 445662"/>
                <a:gd name="connsiteX1" fmla="*/ 607589 w 628775"/>
                <a:gd name="connsiteY1" fmla="*/ 0 h 445662"/>
                <a:gd name="connsiteX2" fmla="*/ 626640 w 628775"/>
                <a:gd name="connsiteY2" fmla="*/ 432047 h 445662"/>
                <a:gd name="connsiteX3" fmla="*/ 26193 w 628775"/>
                <a:gd name="connsiteY3" fmla="*/ 445662 h 445662"/>
                <a:gd name="connsiteX4" fmla="*/ 0 w 628775"/>
                <a:gd name="connsiteY4" fmla="*/ 9188 h 445662"/>
                <a:gd name="connsiteX0" fmla="*/ 0 w 628775"/>
                <a:gd name="connsiteY0" fmla="*/ 9188 h 445662"/>
                <a:gd name="connsiteX1" fmla="*/ 607589 w 628775"/>
                <a:gd name="connsiteY1" fmla="*/ 0 h 445662"/>
                <a:gd name="connsiteX2" fmla="*/ 626640 w 628775"/>
                <a:gd name="connsiteY2" fmla="*/ 432047 h 445662"/>
                <a:gd name="connsiteX3" fmla="*/ 26193 w 628775"/>
                <a:gd name="connsiteY3" fmla="*/ 445662 h 445662"/>
                <a:gd name="connsiteX4" fmla="*/ 0 w 628775"/>
                <a:gd name="connsiteY4" fmla="*/ 9188 h 445662"/>
                <a:gd name="connsiteX0" fmla="*/ 0 w 635919"/>
                <a:gd name="connsiteY0" fmla="*/ 13280 h 445662"/>
                <a:gd name="connsiteX1" fmla="*/ 614733 w 635919"/>
                <a:gd name="connsiteY1" fmla="*/ 0 h 445662"/>
                <a:gd name="connsiteX2" fmla="*/ 633784 w 635919"/>
                <a:gd name="connsiteY2" fmla="*/ 432047 h 445662"/>
                <a:gd name="connsiteX3" fmla="*/ 33337 w 635919"/>
                <a:gd name="connsiteY3" fmla="*/ 445662 h 445662"/>
                <a:gd name="connsiteX4" fmla="*/ 0 w 635919"/>
                <a:gd name="connsiteY4" fmla="*/ 13280 h 445662"/>
                <a:gd name="connsiteX0" fmla="*/ 0 w 646996"/>
                <a:gd name="connsiteY0" fmla="*/ 13280 h 445662"/>
                <a:gd name="connsiteX1" fmla="*/ 614733 w 646996"/>
                <a:gd name="connsiteY1" fmla="*/ 0 h 445662"/>
                <a:gd name="connsiteX2" fmla="*/ 645690 w 646996"/>
                <a:gd name="connsiteY2" fmla="*/ 430001 h 445662"/>
                <a:gd name="connsiteX3" fmla="*/ 33337 w 646996"/>
                <a:gd name="connsiteY3" fmla="*/ 445662 h 445662"/>
                <a:gd name="connsiteX4" fmla="*/ 0 w 646996"/>
                <a:gd name="connsiteY4" fmla="*/ 13280 h 445662"/>
                <a:gd name="connsiteX0" fmla="*/ 0 w 645690"/>
                <a:gd name="connsiteY0" fmla="*/ 13280 h 445662"/>
                <a:gd name="connsiteX1" fmla="*/ 614733 w 645690"/>
                <a:gd name="connsiteY1" fmla="*/ 0 h 445662"/>
                <a:gd name="connsiteX2" fmla="*/ 645690 w 645690"/>
                <a:gd name="connsiteY2" fmla="*/ 430001 h 445662"/>
                <a:gd name="connsiteX3" fmla="*/ 33337 w 645690"/>
                <a:gd name="connsiteY3" fmla="*/ 445662 h 445662"/>
                <a:gd name="connsiteX4" fmla="*/ 0 w 645690"/>
                <a:gd name="connsiteY4" fmla="*/ 13280 h 445662"/>
                <a:gd name="connsiteX0" fmla="*/ 0 w 652834"/>
                <a:gd name="connsiteY0" fmla="*/ 13280 h 445662"/>
                <a:gd name="connsiteX1" fmla="*/ 614733 w 652834"/>
                <a:gd name="connsiteY1" fmla="*/ 0 h 445662"/>
                <a:gd name="connsiteX2" fmla="*/ 652834 w 652834"/>
                <a:gd name="connsiteY2" fmla="*/ 440227 h 445662"/>
                <a:gd name="connsiteX3" fmla="*/ 33337 w 652834"/>
                <a:gd name="connsiteY3" fmla="*/ 445662 h 445662"/>
                <a:gd name="connsiteX4" fmla="*/ 0 w 652834"/>
                <a:gd name="connsiteY4" fmla="*/ 13280 h 445662"/>
                <a:gd name="connsiteX0" fmla="*/ 0 w 652834"/>
                <a:gd name="connsiteY0" fmla="*/ 13280 h 445662"/>
                <a:gd name="connsiteX1" fmla="*/ 614733 w 652834"/>
                <a:gd name="connsiteY1" fmla="*/ 0 h 445662"/>
                <a:gd name="connsiteX2" fmla="*/ 652834 w 652834"/>
                <a:gd name="connsiteY2" fmla="*/ 440227 h 445662"/>
                <a:gd name="connsiteX3" fmla="*/ 33337 w 652834"/>
                <a:gd name="connsiteY3" fmla="*/ 445662 h 445662"/>
                <a:gd name="connsiteX4" fmla="*/ 0 w 652834"/>
                <a:gd name="connsiteY4" fmla="*/ 13280 h 445662"/>
                <a:gd name="connsiteX0" fmla="*/ 0 w 677951"/>
                <a:gd name="connsiteY0" fmla="*/ 4009 h 445662"/>
                <a:gd name="connsiteX1" fmla="*/ 639850 w 677951"/>
                <a:gd name="connsiteY1" fmla="*/ 0 h 445662"/>
                <a:gd name="connsiteX2" fmla="*/ 677951 w 677951"/>
                <a:gd name="connsiteY2" fmla="*/ 440227 h 445662"/>
                <a:gd name="connsiteX3" fmla="*/ 58454 w 677951"/>
                <a:gd name="connsiteY3" fmla="*/ 445662 h 445662"/>
                <a:gd name="connsiteX4" fmla="*/ 0 w 677951"/>
                <a:gd name="connsiteY4" fmla="*/ 4009 h 445662"/>
                <a:gd name="connsiteX0" fmla="*/ 0 w 677951"/>
                <a:gd name="connsiteY0" fmla="*/ 4009 h 445662"/>
                <a:gd name="connsiteX1" fmla="*/ 639850 w 677951"/>
                <a:gd name="connsiteY1" fmla="*/ 0 h 445662"/>
                <a:gd name="connsiteX2" fmla="*/ 677951 w 677951"/>
                <a:gd name="connsiteY2" fmla="*/ 440227 h 445662"/>
                <a:gd name="connsiteX3" fmla="*/ 58454 w 677951"/>
                <a:gd name="connsiteY3" fmla="*/ 445662 h 445662"/>
                <a:gd name="connsiteX4" fmla="*/ 0 w 677951"/>
                <a:gd name="connsiteY4" fmla="*/ 4009 h 445662"/>
                <a:gd name="connsiteX0" fmla="*/ 0 w 677951"/>
                <a:gd name="connsiteY0" fmla="*/ 4009 h 445662"/>
                <a:gd name="connsiteX1" fmla="*/ 638445 w 677951"/>
                <a:gd name="connsiteY1" fmla="*/ 6228 h 445662"/>
                <a:gd name="connsiteX2" fmla="*/ 639850 w 677951"/>
                <a:gd name="connsiteY2" fmla="*/ 0 h 445662"/>
                <a:gd name="connsiteX3" fmla="*/ 677951 w 677951"/>
                <a:gd name="connsiteY3" fmla="*/ 440227 h 445662"/>
                <a:gd name="connsiteX4" fmla="*/ 58454 w 677951"/>
                <a:gd name="connsiteY4" fmla="*/ 445662 h 445662"/>
                <a:gd name="connsiteX5" fmla="*/ 0 w 677951"/>
                <a:gd name="connsiteY5" fmla="*/ 4009 h 445662"/>
                <a:gd name="connsiteX0" fmla="*/ 3856 w 681807"/>
                <a:gd name="connsiteY0" fmla="*/ 4009 h 443808"/>
                <a:gd name="connsiteX1" fmla="*/ 642301 w 681807"/>
                <a:gd name="connsiteY1" fmla="*/ 6228 h 443808"/>
                <a:gd name="connsiteX2" fmla="*/ 643706 w 681807"/>
                <a:gd name="connsiteY2" fmla="*/ 0 h 443808"/>
                <a:gd name="connsiteX3" fmla="*/ 681807 w 681807"/>
                <a:gd name="connsiteY3" fmla="*/ 440227 h 443808"/>
                <a:gd name="connsiteX4" fmla="*/ 2029 w 681807"/>
                <a:gd name="connsiteY4" fmla="*/ 443808 h 443808"/>
                <a:gd name="connsiteX5" fmla="*/ 3856 w 681807"/>
                <a:gd name="connsiteY5" fmla="*/ 4009 h 443808"/>
                <a:gd name="connsiteX0" fmla="*/ 1827 w 679778"/>
                <a:gd name="connsiteY0" fmla="*/ 4009 h 443808"/>
                <a:gd name="connsiteX1" fmla="*/ 640272 w 679778"/>
                <a:gd name="connsiteY1" fmla="*/ 6228 h 443808"/>
                <a:gd name="connsiteX2" fmla="*/ 641677 w 679778"/>
                <a:gd name="connsiteY2" fmla="*/ 0 h 443808"/>
                <a:gd name="connsiteX3" fmla="*/ 679778 w 679778"/>
                <a:gd name="connsiteY3" fmla="*/ 440227 h 443808"/>
                <a:gd name="connsiteX4" fmla="*/ 0 w 679778"/>
                <a:gd name="connsiteY4" fmla="*/ 443808 h 443808"/>
                <a:gd name="connsiteX5" fmla="*/ 1827 w 679778"/>
                <a:gd name="connsiteY5" fmla="*/ 4009 h 443808"/>
                <a:gd name="connsiteX0" fmla="*/ 1827 w 679778"/>
                <a:gd name="connsiteY0" fmla="*/ 4009 h 443808"/>
                <a:gd name="connsiteX1" fmla="*/ 640272 w 679778"/>
                <a:gd name="connsiteY1" fmla="*/ 6228 h 443808"/>
                <a:gd name="connsiteX2" fmla="*/ 641677 w 679778"/>
                <a:gd name="connsiteY2" fmla="*/ 0 h 443808"/>
                <a:gd name="connsiteX3" fmla="*/ 679778 w 679778"/>
                <a:gd name="connsiteY3" fmla="*/ 440227 h 443808"/>
                <a:gd name="connsiteX4" fmla="*/ 0 w 679778"/>
                <a:gd name="connsiteY4" fmla="*/ 443808 h 443808"/>
                <a:gd name="connsiteX5" fmla="*/ 1827 w 679778"/>
                <a:gd name="connsiteY5" fmla="*/ 4009 h 443808"/>
                <a:gd name="connsiteX0" fmla="*/ 1827 w 679778"/>
                <a:gd name="connsiteY0" fmla="*/ 4009 h 443808"/>
                <a:gd name="connsiteX1" fmla="*/ 640272 w 679778"/>
                <a:gd name="connsiteY1" fmla="*/ 6228 h 443808"/>
                <a:gd name="connsiteX2" fmla="*/ 641677 w 679778"/>
                <a:gd name="connsiteY2" fmla="*/ 0 h 443808"/>
                <a:gd name="connsiteX3" fmla="*/ 679778 w 679778"/>
                <a:gd name="connsiteY3" fmla="*/ 440227 h 443808"/>
                <a:gd name="connsiteX4" fmla="*/ 0 w 679778"/>
                <a:gd name="connsiteY4" fmla="*/ 443808 h 443808"/>
                <a:gd name="connsiteX5" fmla="*/ 1827 w 679778"/>
                <a:gd name="connsiteY5" fmla="*/ 4009 h 443808"/>
                <a:gd name="connsiteX0" fmla="*/ 1827 w 679778"/>
                <a:gd name="connsiteY0" fmla="*/ 4009 h 443808"/>
                <a:gd name="connsiteX1" fmla="*/ 640272 w 679778"/>
                <a:gd name="connsiteY1" fmla="*/ 6228 h 443808"/>
                <a:gd name="connsiteX2" fmla="*/ 641677 w 679778"/>
                <a:gd name="connsiteY2" fmla="*/ 0 h 443808"/>
                <a:gd name="connsiteX3" fmla="*/ 679778 w 679778"/>
                <a:gd name="connsiteY3" fmla="*/ 440227 h 443808"/>
                <a:gd name="connsiteX4" fmla="*/ 0 w 679778"/>
                <a:gd name="connsiteY4" fmla="*/ 443808 h 443808"/>
                <a:gd name="connsiteX5" fmla="*/ 1827 w 679778"/>
                <a:gd name="connsiteY5" fmla="*/ 4009 h 443808"/>
                <a:gd name="connsiteX0" fmla="*/ 6850 w 684801"/>
                <a:gd name="connsiteY0" fmla="*/ 4009 h 440227"/>
                <a:gd name="connsiteX1" fmla="*/ 645295 w 684801"/>
                <a:gd name="connsiteY1" fmla="*/ 6228 h 440227"/>
                <a:gd name="connsiteX2" fmla="*/ 646700 w 684801"/>
                <a:gd name="connsiteY2" fmla="*/ 0 h 440227"/>
                <a:gd name="connsiteX3" fmla="*/ 684801 w 684801"/>
                <a:gd name="connsiteY3" fmla="*/ 440227 h 440227"/>
                <a:gd name="connsiteX4" fmla="*/ 0 w 684801"/>
                <a:gd name="connsiteY4" fmla="*/ 438245 h 440227"/>
                <a:gd name="connsiteX5" fmla="*/ 6850 w 684801"/>
                <a:gd name="connsiteY5" fmla="*/ 4009 h 440227"/>
                <a:gd name="connsiteX0" fmla="*/ 6850 w 684801"/>
                <a:gd name="connsiteY0" fmla="*/ 4009 h 440227"/>
                <a:gd name="connsiteX1" fmla="*/ 645295 w 684801"/>
                <a:gd name="connsiteY1" fmla="*/ 6228 h 440227"/>
                <a:gd name="connsiteX2" fmla="*/ 646700 w 684801"/>
                <a:gd name="connsiteY2" fmla="*/ 0 h 440227"/>
                <a:gd name="connsiteX3" fmla="*/ 684801 w 684801"/>
                <a:gd name="connsiteY3" fmla="*/ 440227 h 440227"/>
                <a:gd name="connsiteX4" fmla="*/ 0 w 684801"/>
                <a:gd name="connsiteY4" fmla="*/ 438245 h 440227"/>
                <a:gd name="connsiteX5" fmla="*/ 6850 w 684801"/>
                <a:gd name="connsiteY5" fmla="*/ 4009 h 4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801" h="440227">
                  <a:moveTo>
                    <a:pt x="6850" y="4009"/>
                  </a:moveTo>
                  <a:lnTo>
                    <a:pt x="645295" y="6228"/>
                  </a:lnTo>
                  <a:lnTo>
                    <a:pt x="646700" y="0"/>
                  </a:lnTo>
                  <a:cubicBezTo>
                    <a:pt x="660987" y="147984"/>
                    <a:pt x="675276" y="213325"/>
                    <a:pt x="684801" y="440227"/>
                  </a:cubicBezTo>
                  <a:lnTo>
                    <a:pt x="0" y="438245"/>
                  </a:lnTo>
                  <a:cubicBezTo>
                    <a:pt x="85921" y="192465"/>
                    <a:pt x="28543" y="181001"/>
                    <a:pt x="6850" y="4009"/>
                  </a:cubicBezTo>
                  <a:close/>
                </a:path>
              </a:pathLst>
            </a:custGeom>
            <a:solidFill>
              <a:srgbClr val="00FF00">
                <a:alpha val="40784"/>
              </a:srgb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12160" y="980728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i="1" dirty="0" smtClean="0">
                <a:sym typeface="Symbol"/>
              </a:rPr>
              <a:t>“</a:t>
            </a:r>
            <a:r>
              <a:rPr lang="en-US" i="1" dirty="0" err="1" smtClean="0">
                <a:sym typeface="Symbol"/>
              </a:rPr>
              <a:t>Toroidally</a:t>
            </a:r>
            <a:r>
              <a:rPr lang="en-US" i="1" dirty="0" smtClean="0">
                <a:sym typeface="Symbol"/>
              </a:rPr>
              <a:t> Arranged </a:t>
            </a:r>
            <a:r>
              <a:rPr lang="en-US" i="1" dirty="0">
                <a:sym typeface="Symbol"/>
              </a:rPr>
              <a:t>H</a:t>
            </a:r>
            <a:r>
              <a:rPr lang="en-US" i="1" dirty="0" smtClean="0">
                <a:sym typeface="Symbol"/>
              </a:rPr>
              <a:t>alves”: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5796" y="980728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i="1" dirty="0" smtClean="0">
                <a:sym typeface="Symbol"/>
              </a:rPr>
              <a:t>“Port plug”:</a:t>
            </a: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8981" y="1340768"/>
            <a:ext cx="2760974" cy="2304256"/>
            <a:chOff x="6444208" y="1916832"/>
            <a:chExt cx="2553237" cy="213088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44208" y="1916832"/>
              <a:ext cx="2553237" cy="213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"/>
            <p:cNvSpPr/>
            <p:nvPr/>
          </p:nvSpPr>
          <p:spPr>
            <a:xfrm>
              <a:off x="7605179" y="2415810"/>
              <a:ext cx="399376" cy="1013823"/>
            </a:xfrm>
            <a:custGeom>
              <a:avLst/>
              <a:gdLst>
                <a:gd name="connsiteX0" fmla="*/ 0 w 648072"/>
                <a:gd name="connsiteY0" fmla="*/ 0 h 432048"/>
                <a:gd name="connsiteX1" fmla="*/ 648072 w 648072"/>
                <a:gd name="connsiteY1" fmla="*/ 0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0 h 432048"/>
                <a:gd name="connsiteX1" fmla="*/ 612353 w 648072"/>
                <a:gd name="connsiteY1" fmla="*/ 7144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7143 h 439191"/>
                <a:gd name="connsiteX1" fmla="*/ 626640 w 648072"/>
                <a:gd name="connsiteY1" fmla="*/ 0 h 439191"/>
                <a:gd name="connsiteX2" fmla="*/ 648072 w 648072"/>
                <a:gd name="connsiteY2" fmla="*/ 439191 h 439191"/>
                <a:gd name="connsiteX3" fmla="*/ 0 w 648072"/>
                <a:gd name="connsiteY3" fmla="*/ 439191 h 439191"/>
                <a:gd name="connsiteX4" fmla="*/ 0 w 648072"/>
                <a:gd name="connsiteY4" fmla="*/ 7143 h 439191"/>
                <a:gd name="connsiteX0" fmla="*/ 0 w 633784"/>
                <a:gd name="connsiteY0" fmla="*/ 7143 h 439191"/>
                <a:gd name="connsiteX1" fmla="*/ 626640 w 633784"/>
                <a:gd name="connsiteY1" fmla="*/ 0 h 439191"/>
                <a:gd name="connsiteX2" fmla="*/ 633784 w 633784"/>
                <a:gd name="connsiteY2" fmla="*/ 436809 h 439191"/>
                <a:gd name="connsiteX3" fmla="*/ 0 w 633784"/>
                <a:gd name="connsiteY3" fmla="*/ 439191 h 439191"/>
                <a:gd name="connsiteX4" fmla="*/ 0 w 633784"/>
                <a:gd name="connsiteY4" fmla="*/ 7143 h 439191"/>
                <a:gd name="connsiteX0" fmla="*/ 0 w 641116"/>
                <a:gd name="connsiteY0" fmla="*/ 7143 h 439191"/>
                <a:gd name="connsiteX1" fmla="*/ 626640 w 641116"/>
                <a:gd name="connsiteY1" fmla="*/ 0 h 439191"/>
                <a:gd name="connsiteX2" fmla="*/ 633784 w 641116"/>
                <a:gd name="connsiteY2" fmla="*/ 436809 h 439191"/>
                <a:gd name="connsiteX3" fmla="*/ 0 w 641116"/>
                <a:gd name="connsiteY3" fmla="*/ 439191 h 439191"/>
                <a:gd name="connsiteX4" fmla="*/ 0 w 641116"/>
                <a:gd name="connsiteY4" fmla="*/ 7143 h 439191"/>
                <a:gd name="connsiteX0" fmla="*/ 0 w 636038"/>
                <a:gd name="connsiteY0" fmla="*/ 7143 h 439191"/>
                <a:gd name="connsiteX1" fmla="*/ 626640 w 636038"/>
                <a:gd name="connsiteY1" fmla="*/ 0 h 439191"/>
                <a:gd name="connsiteX2" fmla="*/ 633784 w 636038"/>
                <a:gd name="connsiteY2" fmla="*/ 436809 h 439191"/>
                <a:gd name="connsiteX3" fmla="*/ 0 w 636038"/>
                <a:gd name="connsiteY3" fmla="*/ 439191 h 439191"/>
                <a:gd name="connsiteX4" fmla="*/ 0 w 636038"/>
                <a:gd name="connsiteY4" fmla="*/ 7143 h 439191"/>
                <a:gd name="connsiteX0" fmla="*/ 0 w 634586"/>
                <a:gd name="connsiteY0" fmla="*/ 7143 h 439191"/>
                <a:gd name="connsiteX1" fmla="*/ 595683 w 634586"/>
                <a:gd name="connsiteY1" fmla="*/ 0 h 439191"/>
                <a:gd name="connsiteX2" fmla="*/ 633784 w 634586"/>
                <a:gd name="connsiteY2" fmla="*/ 436809 h 439191"/>
                <a:gd name="connsiteX3" fmla="*/ 0 w 634586"/>
                <a:gd name="connsiteY3" fmla="*/ 439191 h 439191"/>
                <a:gd name="connsiteX4" fmla="*/ 0 w 634586"/>
                <a:gd name="connsiteY4" fmla="*/ 7143 h 439191"/>
                <a:gd name="connsiteX0" fmla="*/ 0 w 616065"/>
                <a:gd name="connsiteY0" fmla="*/ 7143 h 439191"/>
                <a:gd name="connsiteX1" fmla="*/ 595683 w 616065"/>
                <a:gd name="connsiteY1" fmla="*/ 0 h 439191"/>
                <a:gd name="connsiteX2" fmla="*/ 614734 w 616065"/>
                <a:gd name="connsiteY2" fmla="*/ 432047 h 439191"/>
                <a:gd name="connsiteX3" fmla="*/ 0 w 616065"/>
                <a:gd name="connsiteY3" fmla="*/ 439191 h 439191"/>
                <a:gd name="connsiteX4" fmla="*/ 0 w 616065"/>
                <a:gd name="connsiteY4" fmla="*/ 7143 h 439191"/>
                <a:gd name="connsiteX0" fmla="*/ 0 w 616065"/>
                <a:gd name="connsiteY0" fmla="*/ 7143 h 439191"/>
                <a:gd name="connsiteX1" fmla="*/ 595683 w 616065"/>
                <a:gd name="connsiteY1" fmla="*/ 0 h 439191"/>
                <a:gd name="connsiteX2" fmla="*/ 614734 w 616065"/>
                <a:gd name="connsiteY2" fmla="*/ 432047 h 439191"/>
                <a:gd name="connsiteX3" fmla="*/ 0 w 616065"/>
                <a:gd name="connsiteY3" fmla="*/ 439191 h 439191"/>
                <a:gd name="connsiteX4" fmla="*/ 0 w 616065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0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119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119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500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50006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26194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39191"/>
                <a:gd name="connsiteX1" fmla="*/ 595683 w 616869"/>
                <a:gd name="connsiteY1" fmla="*/ 0 h 439191"/>
                <a:gd name="connsiteX2" fmla="*/ 614734 w 616869"/>
                <a:gd name="connsiteY2" fmla="*/ 432047 h 439191"/>
                <a:gd name="connsiteX3" fmla="*/ 14287 w 616869"/>
                <a:gd name="connsiteY3" fmla="*/ 439191 h 439191"/>
                <a:gd name="connsiteX4" fmla="*/ 0 w 616869"/>
                <a:gd name="connsiteY4" fmla="*/ 7143 h 439191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16869"/>
                <a:gd name="connsiteY0" fmla="*/ 7143 h 441572"/>
                <a:gd name="connsiteX1" fmla="*/ 595683 w 616869"/>
                <a:gd name="connsiteY1" fmla="*/ 0 h 441572"/>
                <a:gd name="connsiteX2" fmla="*/ 614734 w 616869"/>
                <a:gd name="connsiteY2" fmla="*/ 432047 h 441572"/>
                <a:gd name="connsiteX3" fmla="*/ 26193 w 616869"/>
                <a:gd name="connsiteY3" fmla="*/ 441572 h 441572"/>
                <a:gd name="connsiteX4" fmla="*/ 0 w 616869"/>
                <a:gd name="connsiteY4" fmla="*/ 7143 h 441572"/>
                <a:gd name="connsiteX0" fmla="*/ 0 w 628775"/>
                <a:gd name="connsiteY0" fmla="*/ 9188 h 441572"/>
                <a:gd name="connsiteX1" fmla="*/ 607589 w 628775"/>
                <a:gd name="connsiteY1" fmla="*/ 0 h 441572"/>
                <a:gd name="connsiteX2" fmla="*/ 626640 w 628775"/>
                <a:gd name="connsiteY2" fmla="*/ 432047 h 441572"/>
                <a:gd name="connsiteX3" fmla="*/ 38099 w 628775"/>
                <a:gd name="connsiteY3" fmla="*/ 441572 h 441572"/>
                <a:gd name="connsiteX4" fmla="*/ 0 w 628775"/>
                <a:gd name="connsiteY4" fmla="*/ 9188 h 441572"/>
                <a:gd name="connsiteX0" fmla="*/ 0 w 628775"/>
                <a:gd name="connsiteY0" fmla="*/ 9188 h 445662"/>
                <a:gd name="connsiteX1" fmla="*/ 607589 w 628775"/>
                <a:gd name="connsiteY1" fmla="*/ 0 h 445662"/>
                <a:gd name="connsiteX2" fmla="*/ 626640 w 628775"/>
                <a:gd name="connsiteY2" fmla="*/ 432047 h 445662"/>
                <a:gd name="connsiteX3" fmla="*/ 26193 w 628775"/>
                <a:gd name="connsiteY3" fmla="*/ 445662 h 445662"/>
                <a:gd name="connsiteX4" fmla="*/ 0 w 628775"/>
                <a:gd name="connsiteY4" fmla="*/ 9188 h 445662"/>
                <a:gd name="connsiteX0" fmla="*/ 0 w 628775"/>
                <a:gd name="connsiteY0" fmla="*/ 9188 h 445662"/>
                <a:gd name="connsiteX1" fmla="*/ 607589 w 628775"/>
                <a:gd name="connsiteY1" fmla="*/ 0 h 445662"/>
                <a:gd name="connsiteX2" fmla="*/ 626640 w 628775"/>
                <a:gd name="connsiteY2" fmla="*/ 432047 h 445662"/>
                <a:gd name="connsiteX3" fmla="*/ 26193 w 628775"/>
                <a:gd name="connsiteY3" fmla="*/ 445662 h 445662"/>
                <a:gd name="connsiteX4" fmla="*/ 0 w 628775"/>
                <a:gd name="connsiteY4" fmla="*/ 9188 h 445662"/>
                <a:gd name="connsiteX0" fmla="*/ 0 w 635919"/>
                <a:gd name="connsiteY0" fmla="*/ 13280 h 445662"/>
                <a:gd name="connsiteX1" fmla="*/ 614733 w 635919"/>
                <a:gd name="connsiteY1" fmla="*/ 0 h 445662"/>
                <a:gd name="connsiteX2" fmla="*/ 633784 w 635919"/>
                <a:gd name="connsiteY2" fmla="*/ 432047 h 445662"/>
                <a:gd name="connsiteX3" fmla="*/ 33337 w 635919"/>
                <a:gd name="connsiteY3" fmla="*/ 445662 h 445662"/>
                <a:gd name="connsiteX4" fmla="*/ 0 w 635919"/>
                <a:gd name="connsiteY4" fmla="*/ 13280 h 445662"/>
                <a:gd name="connsiteX0" fmla="*/ 0 w 646996"/>
                <a:gd name="connsiteY0" fmla="*/ 13280 h 445662"/>
                <a:gd name="connsiteX1" fmla="*/ 614733 w 646996"/>
                <a:gd name="connsiteY1" fmla="*/ 0 h 445662"/>
                <a:gd name="connsiteX2" fmla="*/ 645690 w 646996"/>
                <a:gd name="connsiteY2" fmla="*/ 430001 h 445662"/>
                <a:gd name="connsiteX3" fmla="*/ 33337 w 646996"/>
                <a:gd name="connsiteY3" fmla="*/ 445662 h 445662"/>
                <a:gd name="connsiteX4" fmla="*/ 0 w 646996"/>
                <a:gd name="connsiteY4" fmla="*/ 13280 h 445662"/>
                <a:gd name="connsiteX0" fmla="*/ 0 w 645690"/>
                <a:gd name="connsiteY0" fmla="*/ 13280 h 445662"/>
                <a:gd name="connsiteX1" fmla="*/ 614733 w 645690"/>
                <a:gd name="connsiteY1" fmla="*/ 0 h 445662"/>
                <a:gd name="connsiteX2" fmla="*/ 645690 w 645690"/>
                <a:gd name="connsiteY2" fmla="*/ 430001 h 445662"/>
                <a:gd name="connsiteX3" fmla="*/ 33337 w 645690"/>
                <a:gd name="connsiteY3" fmla="*/ 445662 h 445662"/>
                <a:gd name="connsiteX4" fmla="*/ 0 w 645690"/>
                <a:gd name="connsiteY4" fmla="*/ 13280 h 445662"/>
                <a:gd name="connsiteX0" fmla="*/ 0 w 652834"/>
                <a:gd name="connsiteY0" fmla="*/ 13280 h 445662"/>
                <a:gd name="connsiteX1" fmla="*/ 614733 w 652834"/>
                <a:gd name="connsiteY1" fmla="*/ 0 h 445662"/>
                <a:gd name="connsiteX2" fmla="*/ 652834 w 652834"/>
                <a:gd name="connsiteY2" fmla="*/ 440227 h 445662"/>
                <a:gd name="connsiteX3" fmla="*/ 33337 w 652834"/>
                <a:gd name="connsiteY3" fmla="*/ 445662 h 445662"/>
                <a:gd name="connsiteX4" fmla="*/ 0 w 652834"/>
                <a:gd name="connsiteY4" fmla="*/ 13280 h 445662"/>
                <a:gd name="connsiteX0" fmla="*/ 0 w 652834"/>
                <a:gd name="connsiteY0" fmla="*/ 13280 h 445662"/>
                <a:gd name="connsiteX1" fmla="*/ 614733 w 652834"/>
                <a:gd name="connsiteY1" fmla="*/ 0 h 445662"/>
                <a:gd name="connsiteX2" fmla="*/ 652834 w 652834"/>
                <a:gd name="connsiteY2" fmla="*/ 440227 h 445662"/>
                <a:gd name="connsiteX3" fmla="*/ 33337 w 652834"/>
                <a:gd name="connsiteY3" fmla="*/ 445662 h 445662"/>
                <a:gd name="connsiteX4" fmla="*/ 0 w 652834"/>
                <a:gd name="connsiteY4" fmla="*/ 13280 h 445662"/>
                <a:gd name="connsiteX0" fmla="*/ 0 w 677951"/>
                <a:gd name="connsiteY0" fmla="*/ 4009 h 445662"/>
                <a:gd name="connsiteX1" fmla="*/ 639850 w 677951"/>
                <a:gd name="connsiteY1" fmla="*/ 0 h 445662"/>
                <a:gd name="connsiteX2" fmla="*/ 677951 w 677951"/>
                <a:gd name="connsiteY2" fmla="*/ 440227 h 445662"/>
                <a:gd name="connsiteX3" fmla="*/ 58454 w 677951"/>
                <a:gd name="connsiteY3" fmla="*/ 445662 h 445662"/>
                <a:gd name="connsiteX4" fmla="*/ 0 w 677951"/>
                <a:gd name="connsiteY4" fmla="*/ 4009 h 445662"/>
                <a:gd name="connsiteX0" fmla="*/ 0 w 677951"/>
                <a:gd name="connsiteY0" fmla="*/ 4009 h 445662"/>
                <a:gd name="connsiteX1" fmla="*/ 639850 w 677951"/>
                <a:gd name="connsiteY1" fmla="*/ 0 h 445662"/>
                <a:gd name="connsiteX2" fmla="*/ 677951 w 677951"/>
                <a:gd name="connsiteY2" fmla="*/ 440227 h 445662"/>
                <a:gd name="connsiteX3" fmla="*/ 58454 w 677951"/>
                <a:gd name="connsiteY3" fmla="*/ 445662 h 445662"/>
                <a:gd name="connsiteX4" fmla="*/ 0 w 677951"/>
                <a:gd name="connsiteY4" fmla="*/ 4009 h 445662"/>
                <a:gd name="connsiteX0" fmla="*/ 0 w 677951"/>
                <a:gd name="connsiteY0" fmla="*/ 4009 h 445662"/>
                <a:gd name="connsiteX1" fmla="*/ 638445 w 677951"/>
                <a:gd name="connsiteY1" fmla="*/ 6228 h 445662"/>
                <a:gd name="connsiteX2" fmla="*/ 639850 w 677951"/>
                <a:gd name="connsiteY2" fmla="*/ 0 h 445662"/>
                <a:gd name="connsiteX3" fmla="*/ 677951 w 677951"/>
                <a:gd name="connsiteY3" fmla="*/ 440227 h 445662"/>
                <a:gd name="connsiteX4" fmla="*/ 58454 w 677951"/>
                <a:gd name="connsiteY4" fmla="*/ 445662 h 445662"/>
                <a:gd name="connsiteX5" fmla="*/ 0 w 677951"/>
                <a:gd name="connsiteY5" fmla="*/ 4009 h 445662"/>
                <a:gd name="connsiteX0" fmla="*/ 3856 w 681807"/>
                <a:gd name="connsiteY0" fmla="*/ 4009 h 443808"/>
                <a:gd name="connsiteX1" fmla="*/ 642301 w 681807"/>
                <a:gd name="connsiteY1" fmla="*/ 6228 h 443808"/>
                <a:gd name="connsiteX2" fmla="*/ 643706 w 681807"/>
                <a:gd name="connsiteY2" fmla="*/ 0 h 443808"/>
                <a:gd name="connsiteX3" fmla="*/ 681807 w 681807"/>
                <a:gd name="connsiteY3" fmla="*/ 440227 h 443808"/>
                <a:gd name="connsiteX4" fmla="*/ 2029 w 681807"/>
                <a:gd name="connsiteY4" fmla="*/ 443808 h 443808"/>
                <a:gd name="connsiteX5" fmla="*/ 3856 w 681807"/>
                <a:gd name="connsiteY5" fmla="*/ 4009 h 443808"/>
                <a:gd name="connsiteX0" fmla="*/ 1827 w 679778"/>
                <a:gd name="connsiteY0" fmla="*/ 4009 h 443808"/>
                <a:gd name="connsiteX1" fmla="*/ 640272 w 679778"/>
                <a:gd name="connsiteY1" fmla="*/ 6228 h 443808"/>
                <a:gd name="connsiteX2" fmla="*/ 641677 w 679778"/>
                <a:gd name="connsiteY2" fmla="*/ 0 h 443808"/>
                <a:gd name="connsiteX3" fmla="*/ 679778 w 679778"/>
                <a:gd name="connsiteY3" fmla="*/ 440227 h 443808"/>
                <a:gd name="connsiteX4" fmla="*/ 0 w 679778"/>
                <a:gd name="connsiteY4" fmla="*/ 443808 h 443808"/>
                <a:gd name="connsiteX5" fmla="*/ 1827 w 679778"/>
                <a:gd name="connsiteY5" fmla="*/ 4009 h 443808"/>
                <a:gd name="connsiteX0" fmla="*/ 1827 w 679778"/>
                <a:gd name="connsiteY0" fmla="*/ 4009 h 443808"/>
                <a:gd name="connsiteX1" fmla="*/ 640272 w 679778"/>
                <a:gd name="connsiteY1" fmla="*/ 6228 h 443808"/>
                <a:gd name="connsiteX2" fmla="*/ 641677 w 679778"/>
                <a:gd name="connsiteY2" fmla="*/ 0 h 443808"/>
                <a:gd name="connsiteX3" fmla="*/ 679778 w 679778"/>
                <a:gd name="connsiteY3" fmla="*/ 440227 h 443808"/>
                <a:gd name="connsiteX4" fmla="*/ 0 w 679778"/>
                <a:gd name="connsiteY4" fmla="*/ 443808 h 443808"/>
                <a:gd name="connsiteX5" fmla="*/ 1827 w 679778"/>
                <a:gd name="connsiteY5" fmla="*/ 4009 h 443808"/>
                <a:gd name="connsiteX0" fmla="*/ 1827 w 679778"/>
                <a:gd name="connsiteY0" fmla="*/ 4009 h 443808"/>
                <a:gd name="connsiteX1" fmla="*/ 640272 w 679778"/>
                <a:gd name="connsiteY1" fmla="*/ 6228 h 443808"/>
                <a:gd name="connsiteX2" fmla="*/ 641677 w 679778"/>
                <a:gd name="connsiteY2" fmla="*/ 0 h 443808"/>
                <a:gd name="connsiteX3" fmla="*/ 679778 w 679778"/>
                <a:gd name="connsiteY3" fmla="*/ 440227 h 443808"/>
                <a:gd name="connsiteX4" fmla="*/ 0 w 679778"/>
                <a:gd name="connsiteY4" fmla="*/ 443808 h 443808"/>
                <a:gd name="connsiteX5" fmla="*/ 1827 w 679778"/>
                <a:gd name="connsiteY5" fmla="*/ 4009 h 443808"/>
                <a:gd name="connsiteX0" fmla="*/ 1827 w 679778"/>
                <a:gd name="connsiteY0" fmla="*/ 4009 h 443808"/>
                <a:gd name="connsiteX1" fmla="*/ 640272 w 679778"/>
                <a:gd name="connsiteY1" fmla="*/ 6228 h 443808"/>
                <a:gd name="connsiteX2" fmla="*/ 641677 w 679778"/>
                <a:gd name="connsiteY2" fmla="*/ 0 h 443808"/>
                <a:gd name="connsiteX3" fmla="*/ 679778 w 679778"/>
                <a:gd name="connsiteY3" fmla="*/ 440227 h 443808"/>
                <a:gd name="connsiteX4" fmla="*/ 0 w 679778"/>
                <a:gd name="connsiteY4" fmla="*/ 443808 h 443808"/>
                <a:gd name="connsiteX5" fmla="*/ 1827 w 679778"/>
                <a:gd name="connsiteY5" fmla="*/ 4009 h 443808"/>
                <a:gd name="connsiteX0" fmla="*/ 6850 w 684801"/>
                <a:gd name="connsiteY0" fmla="*/ 4009 h 440227"/>
                <a:gd name="connsiteX1" fmla="*/ 645295 w 684801"/>
                <a:gd name="connsiteY1" fmla="*/ 6228 h 440227"/>
                <a:gd name="connsiteX2" fmla="*/ 646700 w 684801"/>
                <a:gd name="connsiteY2" fmla="*/ 0 h 440227"/>
                <a:gd name="connsiteX3" fmla="*/ 684801 w 684801"/>
                <a:gd name="connsiteY3" fmla="*/ 440227 h 440227"/>
                <a:gd name="connsiteX4" fmla="*/ 0 w 684801"/>
                <a:gd name="connsiteY4" fmla="*/ 438245 h 440227"/>
                <a:gd name="connsiteX5" fmla="*/ 6850 w 684801"/>
                <a:gd name="connsiteY5" fmla="*/ 4009 h 440227"/>
                <a:gd name="connsiteX0" fmla="*/ 6850 w 684801"/>
                <a:gd name="connsiteY0" fmla="*/ 4009 h 440227"/>
                <a:gd name="connsiteX1" fmla="*/ 645295 w 684801"/>
                <a:gd name="connsiteY1" fmla="*/ 6228 h 440227"/>
                <a:gd name="connsiteX2" fmla="*/ 646700 w 684801"/>
                <a:gd name="connsiteY2" fmla="*/ 0 h 440227"/>
                <a:gd name="connsiteX3" fmla="*/ 684801 w 684801"/>
                <a:gd name="connsiteY3" fmla="*/ 440227 h 440227"/>
                <a:gd name="connsiteX4" fmla="*/ 0 w 684801"/>
                <a:gd name="connsiteY4" fmla="*/ 438245 h 440227"/>
                <a:gd name="connsiteX5" fmla="*/ 6850 w 684801"/>
                <a:gd name="connsiteY5" fmla="*/ 4009 h 440227"/>
                <a:gd name="connsiteX0" fmla="*/ 0 w 773475"/>
                <a:gd name="connsiteY0" fmla="*/ 7120 h 440227"/>
                <a:gd name="connsiteX1" fmla="*/ 733969 w 773475"/>
                <a:gd name="connsiteY1" fmla="*/ 6228 h 440227"/>
                <a:gd name="connsiteX2" fmla="*/ 735374 w 773475"/>
                <a:gd name="connsiteY2" fmla="*/ 0 h 440227"/>
                <a:gd name="connsiteX3" fmla="*/ 773475 w 773475"/>
                <a:gd name="connsiteY3" fmla="*/ 440227 h 440227"/>
                <a:gd name="connsiteX4" fmla="*/ 88674 w 773475"/>
                <a:gd name="connsiteY4" fmla="*/ 438245 h 440227"/>
                <a:gd name="connsiteX5" fmla="*/ 0 w 773475"/>
                <a:gd name="connsiteY5" fmla="*/ 7120 h 440227"/>
                <a:gd name="connsiteX0" fmla="*/ 0 w 773475"/>
                <a:gd name="connsiteY0" fmla="*/ 7120 h 440227"/>
                <a:gd name="connsiteX1" fmla="*/ 733969 w 773475"/>
                <a:gd name="connsiteY1" fmla="*/ 6228 h 440227"/>
                <a:gd name="connsiteX2" fmla="*/ 735374 w 773475"/>
                <a:gd name="connsiteY2" fmla="*/ 0 h 440227"/>
                <a:gd name="connsiteX3" fmla="*/ 773475 w 773475"/>
                <a:gd name="connsiteY3" fmla="*/ 440227 h 440227"/>
                <a:gd name="connsiteX4" fmla="*/ 88674 w 773475"/>
                <a:gd name="connsiteY4" fmla="*/ 438245 h 440227"/>
                <a:gd name="connsiteX5" fmla="*/ 0 w 773475"/>
                <a:gd name="connsiteY5" fmla="*/ 7120 h 440227"/>
                <a:gd name="connsiteX0" fmla="*/ 0 w 893707"/>
                <a:gd name="connsiteY0" fmla="*/ 892 h 433999"/>
                <a:gd name="connsiteX1" fmla="*/ 733969 w 893707"/>
                <a:gd name="connsiteY1" fmla="*/ 0 h 433999"/>
                <a:gd name="connsiteX2" fmla="*/ 892704 w 893707"/>
                <a:gd name="connsiteY2" fmla="*/ 8289 h 433999"/>
                <a:gd name="connsiteX3" fmla="*/ 773475 w 893707"/>
                <a:gd name="connsiteY3" fmla="*/ 433999 h 433999"/>
                <a:gd name="connsiteX4" fmla="*/ 88674 w 893707"/>
                <a:gd name="connsiteY4" fmla="*/ 432017 h 433999"/>
                <a:gd name="connsiteX5" fmla="*/ 0 w 893707"/>
                <a:gd name="connsiteY5" fmla="*/ 892 h 433999"/>
                <a:gd name="connsiteX0" fmla="*/ 0 w 893707"/>
                <a:gd name="connsiteY0" fmla="*/ 0 h 433107"/>
                <a:gd name="connsiteX1" fmla="*/ 892704 w 893707"/>
                <a:gd name="connsiteY1" fmla="*/ 7397 h 433107"/>
                <a:gd name="connsiteX2" fmla="*/ 773475 w 893707"/>
                <a:gd name="connsiteY2" fmla="*/ 433107 h 433107"/>
                <a:gd name="connsiteX3" fmla="*/ 88674 w 893707"/>
                <a:gd name="connsiteY3" fmla="*/ 431125 h 433107"/>
                <a:gd name="connsiteX4" fmla="*/ 0 w 893707"/>
                <a:gd name="connsiteY4" fmla="*/ 0 h 433107"/>
                <a:gd name="connsiteX0" fmla="*/ 0 w 865839"/>
                <a:gd name="connsiteY0" fmla="*/ 0 h 433107"/>
                <a:gd name="connsiteX1" fmla="*/ 864608 w 865839"/>
                <a:gd name="connsiteY1" fmla="*/ 3249 h 433107"/>
                <a:gd name="connsiteX2" fmla="*/ 773475 w 865839"/>
                <a:gd name="connsiteY2" fmla="*/ 433107 h 433107"/>
                <a:gd name="connsiteX3" fmla="*/ 88674 w 865839"/>
                <a:gd name="connsiteY3" fmla="*/ 431125 h 433107"/>
                <a:gd name="connsiteX4" fmla="*/ 0 w 865839"/>
                <a:gd name="connsiteY4" fmla="*/ 0 h 433107"/>
                <a:gd name="connsiteX0" fmla="*/ 0 w 898792"/>
                <a:gd name="connsiteY0" fmla="*/ 0 h 433107"/>
                <a:gd name="connsiteX1" fmla="*/ 864608 w 898792"/>
                <a:gd name="connsiteY1" fmla="*/ 3249 h 433107"/>
                <a:gd name="connsiteX2" fmla="*/ 773475 w 898792"/>
                <a:gd name="connsiteY2" fmla="*/ 433107 h 433107"/>
                <a:gd name="connsiteX3" fmla="*/ 88674 w 898792"/>
                <a:gd name="connsiteY3" fmla="*/ 431125 h 433107"/>
                <a:gd name="connsiteX4" fmla="*/ 0 w 898792"/>
                <a:gd name="connsiteY4" fmla="*/ 0 h 433107"/>
                <a:gd name="connsiteX0" fmla="*/ 0 w 935546"/>
                <a:gd name="connsiteY0" fmla="*/ 0 h 441403"/>
                <a:gd name="connsiteX1" fmla="*/ 864608 w 935546"/>
                <a:gd name="connsiteY1" fmla="*/ 3249 h 441403"/>
                <a:gd name="connsiteX2" fmla="*/ 835284 w 935546"/>
                <a:gd name="connsiteY2" fmla="*/ 441403 h 441403"/>
                <a:gd name="connsiteX3" fmla="*/ 88674 w 935546"/>
                <a:gd name="connsiteY3" fmla="*/ 431125 h 441403"/>
                <a:gd name="connsiteX4" fmla="*/ 0 w 935546"/>
                <a:gd name="connsiteY4" fmla="*/ 0 h 441403"/>
                <a:gd name="connsiteX0" fmla="*/ 6848 w 942394"/>
                <a:gd name="connsiteY0" fmla="*/ 0 h 441495"/>
                <a:gd name="connsiteX1" fmla="*/ 871456 w 942394"/>
                <a:gd name="connsiteY1" fmla="*/ 3249 h 441495"/>
                <a:gd name="connsiteX2" fmla="*/ 842132 w 942394"/>
                <a:gd name="connsiteY2" fmla="*/ 441403 h 441495"/>
                <a:gd name="connsiteX3" fmla="*/ 0 w 942394"/>
                <a:gd name="connsiteY3" fmla="*/ 441495 h 441495"/>
                <a:gd name="connsiteX4" fmla="*/ 6848 w 942394"/>
                <a:gd name="connsiteY4" fmla="*/ 0 h 441495"/>
                <a:gd name="connsiteX0" fmla="*/ 6848 w 942394"/>
                <a:gd name="connsiteY0" fmla="*/ 0 h 441495"/>
                <a:gd name="connsiteX1" fmla="*/ 871456 w 942394"/>
                <a:gd name="connsiteY1" fmla="*/ 3249 h 441495"/>
                <a:gd name="connsiteX2" fmla="*/ 842132 w 942394"/>
                <a:gd name="connsiteY2" fmla="*/ 441403 h 441495"/>
                <a:gd name="connsiteX3" fmla="*/ 0 w 942394"/>
                <a:gd name="connsiteY3" fmla="*/ 441495 h 441495"/>
                <a:gd name="connsiteX4" fmla="*/ 6848 w 942394"/>
                <a:gd name="connsiteY4" fmla="*/ 0 h 44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394" h="441495">
                  <a:moveTo>
                    <a:pt x="6848" y="0"/>
                  </a:moveTo>
                  <a:lnTo>
                    <a:pt x="871456" y="3249"/>
                  </a:lnTo>
                  <a:cubicBezTo>
                    <a:pt x="885743" y="151233"/>
                    <a:pt x="1040509" y="217612"/>
                    <a:pt x="842132" y="441403"/>
                  </a:cubicBezTo>
                  <a:lnTo>
                    <a:pt x="0" y="441495"/>
                  </a:lnTo>
                  <a:cubicBezTo>
                    <a:pt x="102775" y="240305"/>
                    <a:pt x="107205" y="176992"/>
                    <a:pt x="6848" y="0"/>
                  </a:cubicBezTo>
                  <a:close/>
                </a:path>
              </a:pathLst>
            </a:custGeom>
            <a:solidFill>
              <a:srgbClr val="00FF00">
                <a:alpha val="40784"/>
              </a:srgb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57459" y="3767009"/>
            <a:ext cx="3010685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008000"/>
                </a:solidFill>
                <a:sym typeface="Symbol"/>
              </a:rPr>
              <a:t> Max. size for 9” feeders: </a:t>
            </a:r>
          </a:p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008000"/>
                </a:solidFill>
                <a:sym typeface="Symbol"/>
              </a:rPr>
              <a:t>2.16 x 2.12 m (~4.6 m</a:t>
            </a:r>
            <a:r>
              <a:rPr lang="en-US" sz="2000" baseline="30000" dirty="0" smtClean="0">
                <a:solidFill>
                  <a:srgbClr val="008000"/>
                </a:solidFill>
                <a:sym typeface="Symbol"/>
              </a:rPr>
              <a:t>2</a:t>
            </a:r>
            <a:r>
              <a:rPr lang="en-US" sz="2000" dirty="0" smtClean="0">
                <a:solidFill>
                  <a:srgbClr val="008000"/>
                </a:solidFill>
                <a:sym typeface="Symbol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008000"/>
                </a:solidFill>
                <a:sym typeface="Symbol"/>
              </a:rPr>
              <a:t>assuming 1.08 wide port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12160" y="3767009"/>
            <a:ext cx="2866669" cy="9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008000"/>
                </a:solidFill>
                <a:sym typeface="Symbol"/>
              </a:rPr>
              <a:t> Max. size for 9” feeders: 1.57 x 2.76 m (~4.3 m</a:t>
            </a:r>
            <a:r>
              <a:rPr lang="en-US" sz="2000" baseline="30000" dirty="0" smtClean="0">
                <a:solidFill>
                  <a:srgbClr val="008000"/>
                </a:solidFill>
                <a:sym typeface="Symbol"/>
              </a:rPr>
              <a:t>2</a:t>
            </a:r>
            <a:r>
              <a:rPr lang="en-US" sz="2000" dirty="0" smtClean="0">
                <a:solidFill>
                  <a:srgbClr val="008000"/>
                </a:solidFill>
                <a:sym typeface="Symbol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008000"/>
                </a:solidFill>
                <a:sym typeface="Symbol"/>
              </a:rPr>
              <a:t>assuming 1.08 m port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22168" y="3759458"/>
            <a:ext cx="2975189" cy="143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>
                <a:sym typeface="Symbol"/>
              </a:rPr>
              <a:t> Max. size: port limited</a:t>
            </a:r>
          </a:p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FF0000"/>
                </a:solidFill>
                <a:sym typeface="Symbol"/>
              </a:rPr>
              <a:t>1.04 x 2.76 m (~2.9 m</a:t>
            </a:r>
            <a:r>
              <a:rPr lang="en-US" sz="20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assuming 1.08 m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port</a:t>
            </a:r>
          </a:p>
          <a:p>
            <a:pPr>
              <a:lnSpc>
                <a:spcPts val="2100"/>
              </a:lnSpc>
            </a:pPr>
            <a:r>
              <a:rPr lang="en-US" sz="2000" dirty="0">
                <a:sym typeface="Symbol"/>
              </a:rPr>
              <a:t>can </a:t>
            </a:r>
            <a:r>
              <a:rPr lang="en-US" sz="2000" dirty="0" smtClean="0">
                <a:sym typeface="Symbol"/>
              </a:rPr>
              <a:t>port be </a:t>
            </a:r>
            <a:r>
              <a:rPr lang="en-US" sz="2000" dirty="0">
                <a:sym typeface="Symbol"/>
              </a:rPr>
              <a:t>wider </a:t>
            </a:r>
            <a:r>
              <a:rPr lang="en-US" sz="2000" dirty="0" smtClean="0">
                <a:sym typeface="Symbol"/>
              </a:rPr>
              <a:t>1.08 m ?</a:t>
            </a:r>
            <a:endParaRPr lang="en-US" sz="2000" dirty="0">
              <a:sym typeface="Symbol"/>
            </a:endParaRPr>
          </a:p>
          <a:p>
            <a:pPr>
              <a:lnSpc>
                <a:spcPts val="2100"/>
              </a:lnSpc>
            </a:pPr>
            <a:endParaRPr lang="en-US" sz="2000" dirty="0" smtClean="0">
              <a:sym typeface="Symbo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80320" y="5317953"/>
            <a:ext cx="2411760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 Largest impact on BB at a fixed area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56573" y="6080459"/>
            <a:ext cx="2627784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 Difficult installation with rotation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80320" y="4640299"/>
            <a:ext cx="2555776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008000"/>
                </a:solidFill>
                <a:sym typeface="Symbol"/>
              </a:rPr>
              <a:t> Easier to model during </a:t>
            </a:r>
            <a:r>
              <a:rPr lang="en-US" sz="2000" dirty="0" err="1" smtClean="0">
                <a:solidFill>
                  <a:srgbClr val="008000"/>
                </a:solidFill>
                <a:sym typeface="Symbol"/>
              </a:rPr>
              <a:t>optimisation</a:t>
            </a:r>
            <a:r>
              <a:rPr lang="en-US" sz="2000" dirty="0" smtClean="0">
                <a:solidFill>
                  <a:srgbClr val="008000"/>
                </a:solidFill>
                <a:sym typeface="Symbol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12160" y="5301208"/>
            <a:ext cx="27363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 Mounting procedure different to ITER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12160" y="4797152"/>
            <a:ext cx="252028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 Some impact on BB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3" y="5085184"/>
            <a:ext cx="252028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>
                <a:solidFill>
                  <a:srgbClr val="008000"/>
                </a:solidFill>
                <a:sym typeface="Symbol"/>
              </a:rPr>
              <a:t> Mounting procedure as in ITER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880320" y="980728"/>
            <a:ext cx="2924200" cy="5769024"/>
            <a:chOff x="0" y="1124744"/>
            <a:chExt cx="2924200" cy="576902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0" y="1124744"/>
              <a:ext cx="2771800" cy="56166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52400" y="1277144"/>
              <a:ext cx="2771800" cy="56166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 flipV="1">
            <a:off x="7308304" y="6021288"/>
            <a:ext cx="0" cy="576064"/>
          </a:xfrm>
          <a:prstGeom prst="straightConnector1">
            <a:avLst/>
          </a:prstGeom>
          <a:ln w="4762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566837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4941168"/>
            <a:ext cx="87484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1) Insert first half deep through port</a:t>
            </a:r>
          </a:p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2) </a:t>
            </a:r>
            <a:r>
              <a:rPr lang="en-US" sz="2200" dirty="0">
                <a:solidFill>
                  <a:srgbClr val="0000FF"/>
                </a:solidFill>
                <a:sym typeface="Symbol"/>
              </a:rPr>
              <a:t>S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hift first half to the side</a:t>
            </a:r>
          </a:p>
          <a:p>
            <a:r>
              <a:rPr lang="en-US" sz="2200" b="1" dirty="0" smtClean="0">
                <a:solidFill>
                  <a:srgbClr val="0000FF"/>
                </a:solidFill>
                <a:sym typeface="Symbol"/>
              </a:rPr>
              <a:t>3) Insert second half deep through port (see picture)</a:t>
            </a:r>
          </a:p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4) Shift second half to its end position</a:t>
            </a:r>
          </a:p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5) Shift first half close to the first half and retract to its end position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956376" cy="457200"/>
          </a:xfrm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en-US" sz="2400" dirty="0" smtClean="0"/>
              <a:t>Installation of antenna with </a:t>
            </a:r>
            <a:r>
              <a:rPr lang="en-US" sz="2400" dirty="0" err="1" smtClean="0"/>
              <a:t>toroidally</a:t>
            </a:r>
            <a:r>
              <a:rPr lang="en-US" sz="2400" dirty="0" smtClean="0"/>
              <a:t> arranged halves into vessel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11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9752" y="7647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TAH antenna mounting procedure: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424936" cy="457200"/>
          </a:xfrm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en-US" sz="2400" dirty="0" smtClean="0"/>
              <a:t>Outcome </a:t>
            </a:r>
            <a:r>
              <a:rPr lang="en-US" sz="2400" dirty="0"/>
              <a:t>of the </a:t>
            </a:r>
            <a:r>
              <a:rPr lang="en-US" sz="2400" dirty="0" err="1"/>
              <a:t>optimisation</a:t>
            </a:r>
            <a:r>
              <a:rPr lang="en-US" sz="2400" dirty="0"/>
              <a:t> </a:t>
            </a:r>
            <a:r>
              <a:rPr lang="en-US" sz="2400" dirty="0" smtClean="0"/>
              <a:t>process: still ongoing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19395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19395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19395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19395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19395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19395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193958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497" y="5085184"/>
            <a:ext cx="8928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 Algorithm:</a:t>
            </a:r>
            <a:r>
              <a:rPr lang="en-US" sz="2200" dirty="0">
                <a:solidFill>
                  <a:srgbClr val="0000FF"/>
                </a:solidFill>
                <a:sym typeface="Symbol"/>
              </a:rPr>
              <a:t>	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1) Define geometry and run HFSS calculations </a:t>
            </a:r>
          </a:p>
          <a:p>
            <a:r>
              <a:rPr lang="en-US" sz="2200" dirty="0">
                <a:solidFill>
                  <a:srgbClr val="0000FF"/>
                </a:solidFill>
                <a:sym typeface="Symbol"/>
              </a:rPr>
              <a:t>	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	2) Find optimum </a:t>
            </a:r>
            <a:r>
              <a:rPr lang="en-US" sz="2200" dirty="0" err="1" smtClean="0">
                <a:solidFill>
                  <a:srgbClr val="0000FF"/>
                </a:solidFill>
                <a:sym typeface="Symbol"/>
              </a:rPr>
              <a:t>P</a:t>
            </a:r>
            <a:r>
              <a:rPr lang="en-US" sz="2200" baseline="-25000" dirty="0" err="1" smtClean="0">
                <a:solidFill>
                  <a:srgbClr val="0000FF"/>
                </a:solidFill>
                <a:sym typeface="Symbol"/>
              </a:rPr>
              <a:t>central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/P</a:t>
            </a:r>
            <a:r>
              <a:rPr lang="en-US" sz="2200" baseline="-25000" dirty="0" smtClean="0">
                <a:solidFill>
                  <a:srgbClr val="0000FF"/>
                </a:solidFill>
                <a:sym typeface="Symbol"/>
              </a:rPr>
              <a:t>outer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for min of E</a:t>
            </a:r>
            <a:r>
              <a:rPr lang="en-US" sz="2200" baseline="-25000" dirty="0" smtClean="0">
                <a:solidFill>
                  <a:srgbClr val="0000FF"/>
                </a:solidFill>
                <a:sym typeface="Symbol"/>
              </a:rPr>
              <a:t>||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near-field at PFCs </a:t>
            </a:r>
            <a:endParaRPr lang="en-US" sz="2200" baseline="-250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sz="2200" baseline="-25000" dirty="0">
                <a:solidFill>
                  <a:srgbClr val="0000FF"/>
                </a:solidFill>
                <a:sym typeface="Symbol"/>
              </a:rPr>
              <a:t>	</a:t>
            </a:r>
            <a:r>
              <a:rPr lang="en-US" sz="2200" baseline="-25000" dirty="0" smtClean="0">
                <a:solidFill>
                  <a:srgbClr val="0000FF"/>
                </a:solidFill>
                <a:sym typeface="Symbol"/>
              </a:rPr>
              <a:t>	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3) </a:t>
            </a:r>
            <a:r>
              <a:rPr lang="en-US" sz="2200" dirty="0">
                <a:solidFill>
                  <a:srgbClr val="0000FF"/>
                </a:solidFill>
                <a:sym typeface="Symbol"/>
              </a:rPr>
              <a:t>Compare TL maximum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voltages: voltage balance</a:t>
            </a:r>
          </a:p>
          <a:p>
            <a:r>
              <a:rPr lang="en-US" sz="2200" dirty="0">
                <a:solidFill>
                  <a:srgbClr val="0000FF"/>
                </a:solidFill>
                <a:sym typeface="Symbol"/>
              </a:rPr>
              <a:t>	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	4) </a:t>
            </a:r>
            <a:r>
              <a:rPr lang="en-US" sz="2200" dirty="0">
                <a:solidFill>
                  <a:srgbClr val="0000FF"/>
                </a:solidFill>
                <a:sym typeface="Symbol"/>
              </a:rPr>
              <a:t>Check k</a:t>
            </a:r>
            <a:r>
              <a:rPr lang="en-US" sz="2200" baseline="-25000" dirty="0">
                <a:solidFill>
                  <a:srgbClr val="0000FF"/>
                </a:solidFill>
                <a:sym typeface="Symbol"/>
              </a:rPr>
              <a:t>||</a:t>
            </a:r>
            <a:r>
              <a:rPr lang="en-US" sz="22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spectrum</a:t>
            </a:r>
            <a:endParaRPr lang="en-US" sz="2200" dirty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9832" y="908720"/>
            <a:ext cx="6012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 First use HFSS code with </a:t>
            </a:r>
            <a:r>
              <a:rPr lang="en-US" sz="2200" dirty="0" err="1" smtClean="0">
                <a:solidFill>
                  <a:srgbClr val="0000FF"/>
                </a:solidFill>
                <a:sym typeface="Symbol"/>
              </a:rPr>
              <a:t>lossy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dielectric for comparative analysis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9832" y="1844824"/>
            <a:ext cx="6012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 RAPLICASOL / TOPICA with DEMO-like (ITER-low) profiles after (on-going)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9512" y="1442451"/>
            <a:ext cx="2664296" cy="3210685"/>
            <a:chOff x="692035" y="1442451"/>
            <a:chExt cx="2664296" cy="3210685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0000">
              <a:off x="692035" y="1442451"/>
              <a:ext cx="2664296" cy="206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57646" y="212356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i="1" dirty="0" smtClean="0">
                  <a:latin typeface="Symbol" panose="05050102010706020507" pitchFamily="18" charset="2"/>
                </a:rPr>
                <a:t>0</a:t>
              </a:r>
              <a:endParaRPr lang="de-DE" sz="2000" b="1" i="1" dirty="0">
                <a:latin typeface="Symbol" panose="05050102010706020507" pitchFamily="18" charset="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72188" y="244546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i="1" dirty="0" smtClean="0">
                  <a:latin typeface="Symbol" panose="05050102010706020507" pitchFamily="18" charset="2"/>
                </a:rPr>
                <a:t>0</a:t>
              </a:r>
              <a:endParaRPr lang="de-DE" sz="2000" b="1" i="1" dirty="0">
                <a:latin typeface="Symbol" panose="05050102010706020507" pitchFamily="18" charset="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05719" y="217863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i="1" dirty="0">
                  <a:latin typeface="Symbol" panose="05050102010706020507" pitchFamily="18" charset="2"/>
                </a:rPr>
                <a:t>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24116" y="2309914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i="1" dirty="0">
                  <a:solidFill>
                    <a:schemeClr val="bg1"/>
                  </a:solidFill>
                  <a:latin typeface="Symbol" panose="05050102010706020507" pitchFamily="18" charset="2"/>
                </a:rPr>
                <a:t>p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1378636" y="3347700"/>
              <a:ext cx="105296" cy="516550"/>
            </a:xfrm>
            <a:prstGeom prst="straightConnector1">
              <a:avLst/>
            </a:prstGeom>
            <a:ln w="63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098716" y="3491716"/>
              <a:ext cx="105296" cy="516550"/>
            </a:xfrm>
            <a:prstGeom prst="straightConnector1">
              <a:avLst/>
            </a:prstGeom>
            <a:ln w="63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348961" y="389836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b="1" i="1" baseline="-250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</a:t>
              </a:r>
              <a:endParaRPr lang="en-US" b="1" i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1378636" y="3876180"/>
              <a:ext cx="720080" cy="119592"/>
            </a:xfrm>
            <a:prstGeom prst="straightConnector1">
              <a:avLst/>
            </a:prstGeom>
            <a:ln w="635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706073" y="3203684"/>
              <a:ext cx="201795" cy="978107"/>
            </a:xfrm>
            <a:prstGeom prst="straightConnector1">
              <a:avLst/>
            </a:prstGeom>
            <a:ln w="6350"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704289" y="3584935"/>
              <a:ext cx="189219" cy="944154"/>
            </a:xfrm>
            <a:prstGeom prst="straightConnector1">
              <a:avLst/>
            </a:prstGeom>
            <a:ln w="6350"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234620" y="428380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b="1" i="1" baseline="-250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outer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 flipV="1">
              <a:off x="699404" y="4182124"/>
              <a:ext cx="1996419" cy="346965"/>
            </a:xfrm>
            <a:prstGeom prst="straightConnector1">
              <a:avLst/>
            </a:prstGeom>
            <a:ln w="6350">
              <a:solidFill>
                <a:schemeClr val="accent6">
                  <a:lumMod val="7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3059832" y="3068960"/>
            <a:ext cx="6084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 Things to optimize: minimize near fields, minimize TL </a:t>
            </a:r>
            <a:r>
              <a:rPr lang="en-US" sz="2200" dirty="0">
                <a:solidFill>
                  <a:srgbClr val="0000FF"/>
                </a:solidFill>
                <a:sym typeface="Symbol"/>
              </a:rPr>
              <a:t>v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oltages, balance TL voltages, optimize k</a:t>
            </a:r>
            <a:r>
              <a:rPr lang="en-US" sz="2200" baseline="-25000" dirty="0" smtClean="0">
                <a:solidFill>
                  <a:srgbClr val="0000FF"/>
                </a:solidFill>
                <a:sym typeface="Symbol"/>
              </a:rPr>
              <a:t>||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spectrum (one peak close to 4.5 m</a:t>
            </a:r>
            <a:r>
              <a:rPr lang="en-US" sz="2200" baseline="30000" dirty="0" smtClean="0">
                <a:solidFill>
                  <a:srgbClr val="0000FF"/>
                </a:solidFill>
                <a:sym typeface="Symbol"/>
              </a:rPr>
              <a:t>-1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, avoid </a:t>
            </a:r>
            <a:r>
              <a:rPr lang="en-US" sz="2200" dirty="0">
                <a:solidFill>
                  <a:srgbClr val="0000FF"/>
                </a:solidFill>
                <a:sym typeface="Symbol"/>
              </a:rPr>
              <a:t>k</a:t>
            </a:r>
            <a:r>
              <a:rPr lang="en-US" sz="2200" baseline="-25000" dirty="0">
                <a:solidFill>
                  <a:srgbClr val="0000FF"/>
                </a:solidFill>
                <a:sym typeface="Symbol"/>
              </a:rPr>
              <a:t>||</a:t>
            </a:r>
            <a:r>
              <a:rPr lang="en-US" sz="2200" dirty="0">
                <a:solidFill>
                  <a:srgbClr val="0000FF"/>
                </a:solidFill>
                <a:sym typeface="Symbol"/>
              </a:rPr>
              <a:t>=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0)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424936" cy="457200"/>
          </a:xfrm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en-US" sz="2400" dirty="0" smtClean="0"/>
              <a:t>Antenna design optimization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66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128792" cy="457200"/>
          </a:xfrm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en-US" sz="2400" dirty="0" smtClean="0"/>
              <a:t>Example: case 10 antenna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59468"/>
            <a:ext cx="2304256" cy="411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9209"/>
            <a:ext cx="2693621" cy="427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87624" y="1271217"/>
            <a:ext cx="360040" cy="424847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04048" y="1187460"/>
            <a:ext cx="2704" cy="440423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36512" y="829161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toroidally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arranged halves with maximum width/height: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729" y="56519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 line of halves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721005" y="5507940"/>
            <a:ext cx="1050795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51920" y="5507940"/>
            <a:ext cx="1008112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3189200" y="3002308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2.76 m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543593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1.57 m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67580"/>
            <a:ext cx="2304256" cy="115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16216" y="349171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Depth reduced from ~0.62 cm to ~0.5 cm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(see explanation later)</a:t>
            </a:r>
          </a:p>
        </p:txBody>
      </p:sp>
    </p:spTree>
    <p:extLst>
      <p:ext uri="{BB962C8B-B14F-4D97-AF65-F5344CB8AC3E}">
        <p14:creationId xmlns:p14="http://schemas.microsoft.com/office/powerpoint/2010/main" val="12924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67" y="3784767"/>
            <a:ext cx="3517033" cy="267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97" y="720666"/>
            <a:ext cx="1594348" cy="284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98923" y="823971"/>
            <a:ext cx="2117493" cy="3385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 Narrow" panose="020B0606020202030204" pitchFamily="34" charset="0"/>
              </a:rPr>
              <a:t> 39kV  41kV  </a:t>
            </a:r>
            <a:r>
              <a:rPr lang="de-DE" sz="1600" b="1" dirty="0" err="1" smtClean="0">
                <a:latin typeface="Arial Narrow" panose="020B0606020202030204" pitchFamily="34" charset="0"/>
              </a:rPr>
              <a:t>41kV</a:t>
            </a:r>
            <a:r>
              <a:rPr lang="de-DE" sz="1600" b="1" dirty="0" smtClean="0">
                <a:latin typeface="Arial Narrow" panose="020B0606020202030204" pitchFamily="34" charset="0"/>
              </a:rPr>
              <a:t>  39kV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2204864"/>
            <a:ext cx="2117493" cy="3385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 Narrow" panose="020B0606020202030204" pitchFamily="34" charset="0"/>
              </a:rPr>
              <a:t> 39kV  41kV  </a:t>
            </a:r>
            <a:r>
              <a:rPr lang="de-DE" sz="1600" b="1" dirty="0" err="1" smtClean="0">
                <a:latin typeface="Arial Narrow" panose="020B0606020202030204" pitchFamily="34" charset="0"/>
              </a:rPr>
              <a:t>41kV</a:t>
            </a:r>
            <a:r>
              <a:rPr lang="de-DE" sz="1600" b="1" dirty="0" smtClean="0">
                <a:latin typeface="Arial Narrow" panose="020B0606020202030204" pitchFamily="34" charset="0"/>
              </a:rPr>
              <a:t>  39kV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88100" y="53442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5536" y="116632"/>
            <a:ext cx="712879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2600"/>
              </a:lnSpc>
            </a:pPr>
            <a:r>
              <a:rPr lang="en-US" sz="2400" smtClean="0"/>
              <a:t>Example: case 10 antenna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7773" y="3905180"/>
            <a:ext cx="36081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 Near-fields reduced  well</a:t>
            </a:r>
          </a:p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   close to </a:t>
            </a:r>
            <a:r>
              <a:rPr lang="en-US" sz="2200" dirty="0" err="1" smtClean="0">
                <a:solidFill>
                  <a:srgbClr val="0000FF"/>
                </a:solidFill>
                <a:sym typeface="Symbol"/>
              </a:rPr>
              <a:t>P</a:t>
            </a:r>
            <a:r>
              <a:rPr lang="en-US" sz="2200" baseline="-25000" dirty="0" err="1" smtClean="0">
                <a:solidFill>
                  <a:srgbClr val="0000FF"/>
                </a:solidFill>
                <a:sym typeface="Symbol"/>
              </a:rPr>
              <a:t>central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/P</a:t>
            </a:r>
            <a:r>
              <a:rPr lang="en-US" sz="2200" baseline="-25000" dirty="0" smtClean="0">
                <a:solidFill>
                  <a:srgbClr val="0000FF"/>
                </a:solidFill>
                <a:sym typeface="Symbol"/>
              </a:rPr>
              <a:t>outer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 0.9,  </a:t>
            </a:r>
          </a:p>
          <a:p>
            <a:r>
              <a:rPr lang="en-US" sz="22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 narrow region of decrease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169"/>
          <a:stretch/>
        </p:blipFill>
        <p:spPr>
          <a:xfrm>
            <a:off x="0" y="1183020"/>
            <a:ext cx="3288744" cy="19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97" y="720666"/>
            <a:ext cx="1594348" cy="284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98923" y="823971"/>
            <a:ext cx="2117493" cy="3385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 Narrow" panose="020B0606020202030204" pitchFamily="34" charset="0"/>
              </a:rPr>
              <a:t> 39kV  41kV  </a:t>
            </a:r>
            <a:r>
              <a:rPr lang="de-DE" sz="1600" b="1" dirty="0" err="1" smtClean="0">
                <a:latin typeface="Arial Narrow" panose="020B0606020202030204" pitchFamily="34" charset="0"/>
              </a:rPr>
              <a:t>41kV</a:t>
            </a:r>
            <a:r>
              <a:rPr lang="de-DE" sz="1600" b="1" dirty="0" smtClean="0">
                <a:latin typeface="Arial Narrow" panose="020B0606020202030204" pitchFamily="34" charset="0"/>
              </a:rPr>
              <a:t>  39kV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2204864"/>
            <a:ext cx="2117493" cy="3385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 Narrow" panose="020B0606020202030204" pitchFamily="34" charset="0"/>
              </a:rPr>
              <a:t> 39kV  41kV  </a:t>
            </a:r>
            <a:r>
              <a:rPr lang="de-DE" sz="1600" b="1" dirty="0" err="1" smtClean="0">
                <a:latin typeface="Arial Narrow" panose="020B0606020202030204" pitchFamily="34" charset="0"/>
              </a:rPr>
              <a:t>41kV</a:t>
            </a:r>
            <a:r>
              <a:rPr lang="de-DE" sz="1600" b="1" dirty="0" smtClean="0">
                <a:latin typeface="Arial Narrow" panose="020B0606020202030204" pitchFamily="34" charset="0"/>
              </a:rPr>
              <a:t>  39kV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23855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 Central septum makes second peak of k</a:t>
            </a:r>
            <a:r>
              <a:rPr lang="en-US" sz="2200" baseline="-25000" dirty="0" smtClean="0">
                <a:solidFill>
                  <a:srgbClr val="0000FF"/>
                </a:solidFill>
                <a:sym typeface="Symbol"/>
              </a:rPr>
              <a:t>||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spectrum significantly stronger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773" y="3905180"/>
            <a:ext cx="36081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 Near-fields reduced  well</a:t>
            </a:r>
          </a:p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   close to </a:t>
            </a:r>
            <a:r>
              <a:rPr lang="en-US" sz="2200" dirty="0" err="1" smtClean="0">
                <a:solidFill>
                  <a:srgbClr val="0000FF"/>
                </a:solidFill>
                <a:sym typeface="Symbol"/>
              </a:rPr>
              <a:t>P</a:t>
            </a:r>
            <a:r>
              <a:rPr lang="en-US" sz="2200" baseline="-25000" dirty="0" err="1" smtClean="0">
                <a:solidFill>
                  <a:srgbClr val="0000FF"/>
                </a:solidFill>
                <a:sym typeface="Symbol"/>
              </a:rPr>
              <a:t>central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/P</a:t>
            </a:r>
            <a:r>
              <a:rPr lang="en-US" sz="2200" baseline="-25000" dirty="0" smtClean="0">
                <a:solidFill>
                  <a:srgbClr val="0000FF"/>
                </a:solidFill>
                <a:sym typeface="Symbol"/>
              </a:rPr>
              <a:t>outer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 0.9,  </a:t>
            </a:r>
          </a:p>
          <a:p>
            <a:r>
              <a:rPr lang="en-US" sz="22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 narrow region of decrease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31840" y="1196752"/>
            <a:ext cx="28803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Near-fields</a:t>
            </a:r>
          </a:p>
          <a:p>
            <a:pPr algn="ctr"/>
            <a:r>
              <a:rPr lang="en-US" sz="2000" b="1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voltage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balance</a:t>
            </a:r>
          </a:p>
          <a:p>
            <a:pPr algn="ctr"/>
            <a:r>
              <a:rPr lang="en-US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baseline="-25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sz="20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spectrum</a:t>
            </a:r>
          </a:p>
        </p:txBody>
      </p:sp>
      <p:grpSp>
        <p:nvGrpSpPr>
          <p:cNvPr id="15" name="Group 14"/>
          <p:cNvGrpSpPr/>
          <p:nvPr/>
        </p:nvGrpSpPr>
        <p:grpSpPr>
          <a:xfrm rot="16200000">
            <a:off x="4334684" y="2154147"/>
            <a:ext cx="688143" cy="1941704"/>
            <a:chOff x="7956377" y="3861047"/>
            <a:chExt cx="688143" cy="1941704"/>
          </a:xfrm>
        </p:grpSpPr>
        <p:sp>
          <p:nvSpPr>
            <p:cNvPr id="16" name="Rectangle 15"/>
            <p:cNvSpPr/>
            <p:nvPr/>
          </p:nvSpPr>
          <p:spPr>
            <a:xfrm>
              <a:off x="8028384" y="4077072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28384" y="4365104"/>
              <a:ext cx="216024" cy="216024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28384" y="4653136"/>
              <a:ext cx="216024" cy="216024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28384" y="4941168"/>
              <a:ext cx="216024" cy="216024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28384" y="5229200"/>
              <a:ext cx="216024" cy="21602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8085680" y="5243912"/>
              <a:ext cx="717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8000"/>
                  </a:solidFill>
                </a:rPr>
                <a:t>good</a:t>
              </a:r>
              <a:endParaRPr lang="en-US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5400000">
              <a:off x="8150955" y="3954503"/>
              <a:ext cx="587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bad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56377" y="3861047"/>
              <a:ext cx="648071" cy="18722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128792" cy="457200"/>
          </a:xfrm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en-US" sz="2400" dirty="0" smtClean="0"/>
              <a:t>Example: case 10 antenna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169"/>
          <a:stretch/>
        </p:blipFill>
        <p:spPr>
          <a:xfrm>
            <a:off x="0" y="1183020"/>
            <a:ext cx="3288744" cy="19579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88843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24" y="4149080"/>
            <a:ext cx="3507854" cy="26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692696"/>
            <a:ext cx="230578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-60000">
            <a:off x="6663007" y="728676"/>
            <a:ext cx="2362838" cy="3385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3</a:t>
            </a:r>
            <a:r>
              <a:rPr lang="de-DE" sz="1600" b="1" dirty="0" smtClean="0">
                <a:latin typeface="Arial Narrow" panose="020B0606020202030204" pitchFamily="34" charset="0"/>
              </a:rPr>
              <a:t>5kV   33kV  </a:t>
            </a:r>
            <a:r>
              <a:rPr lang="de-DE" sz="1600" b="1" dirty="0" err="1" smtClean="0">
                <a:latin typeface="Arial Narrow" panose="020B0606020202030204" pitchFamily="34" charset="0"/>
              </a:rPr>
              <a:t>33kV</a:t>
            </a:r>
            <a:r>
              <a:rPr lang="de-DE" sz="1600" b="1" dirty="0" smtClean="0">
                <a:latin typeface="Arial Narrow" panose="020B0606020202030204" pitchFamily="34" charset="0"/>
              </a:rPr>
              <a:t>  35kV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128792" cy="457200"/>
          </a:xfrm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en-US" sz="2400" dirty="0" smtClean="0"/>
              <a:t>Further </a:t>
            </a:r>
            <a:r>
              <a:rPr lang="en-US" sz="2400" dirty="0"/>
              <a:t>o</a:t>
            </a:r>
            <a:r>
              <a:rPr lang="en-US" sz="2400" dirty="0" smtClean="0"/>
              <a:t>ptimized: case 11 antenna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518"/>
          <a:stretch/>
        </p:blipFill>
        <p:spPr>
          <a:xfrm>
            <a:off x="55050" y="1340768"/>
            <a:ext cx="3236011" cy="187220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660232" y="560829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7773" y="3905180"/>
            <a:ext cx="36081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 Near-fields reduced  well</a:t>
            </a:r>
          </a:p>
          <a:p>
            <a:r>
              <a:rPr lang="en-US" sz="2200" dirty="0" smtClean="0">
                <a:solidFill>
                  <a:srgbClr val="0000FF"/>
                </a:solidFill>
                <a:sym typeface="Symbol"/>
              </a:rPr>
              <a:t>   close to </a:t>
            </a:r>
            <a:r>
              <a:rPr lang="en-US" sz="2200" dirty="0" err="1" smtClean="0">
                <a:solidFill>
                  <a:srgbClr val="0000FF"/>
                </a:solidFill>
                <a:sym typeface="Symbol"/>
              </a:rPr>
              <a:t>P</a:t>
            </a:r>
            <a:r>
              <a:rPr lang="en-US" sz="2200" baseline="-25000" dirty="0" err="1" smtClean="0">
                <a:solidFill>
                  <a:srgbClr val="0000FF"/>
                </a:solidFill>
                <a:sym typeface="Symbol"/>
              </a:rPr>
              <a:t>central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/P</a:t>
            </a:r>
            <a:r>
              <a:rPr lang="en-US" sz="2200" baseline="-25000" dirty="0" smtClean="0">
                <a:solidFill>
                  <a:srgbClr val="0000FF"/>
                </a:solidFill>
                <a:sym typeface="Symbol"/>
              </a:rPr>
              <a:t>outer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 0.9,  </a:t>
            </a:r>
          </a:p>
          <a:p>
            <a:r>
              <a:rPr lang="en-US" sz="22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sym typeface="Symbol"/>
              </a:rPr>
              <a:t>  narrow region of decrease</a:t>
            </a:r>
          </a:p>
        </p:txBody>
      </p:sp>
    </p:spTree>
    <p:extLst>
      <p:ext uri="{BB962C8B-B14F-4D97-AF65-F5344CB8AC3E}">
        <p14:creationId xmlns:p14="http://schemas.microsoft.com/office/powerpoint/2010/main" val="28786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fusion.1line_5_3_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EUROfusion.1line_5_3_2019</Template>
  <TotalTime>0</TotalTime>
  <Words>582</Words>
  <Application>Microsoft Office PowerPoint</Application>
  <PresentationFormat>On-screen Show (4:3)</PresentationFormat>
  <Paragraphs>102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EUROfusion.1line_5_3_2019</vt:lpstr>
      <vt:lpstr>ICRF HCD for DEMO:  Some information on antenna design</vt:lpstr>
      <vt:lpstr>Possible mounting options in relation to area  (power capability)</vt:lpstr>
      <vt:lpstr>Installation of antenna with toroidally arranged halves into vessel</vt:lpstr>
      <vt:lpstr>Outcome of the optimisation process: still ongoing </vt:lpstr>
      <vt:lpstr>Antenna design optimization</vt:lpstr>
      <vt:lpstr>Example: case 10 antenna</vt:lpstr>
      <vt:lpstr>PowerPoint Presentation</vt:lpstr>
      <vt:lpstr>Example: case 10 antenna</vt:lpstr>
      <vt:lpstr>Further optimized: case 11 antenna</vt:lpstr>
      <vt:lpstr>Further optimized: case 11 antenna</vt:lpstr>
      <vt:lpstr>Further optimisation in the future</vt:lpstr>
    </vt:vector>
  </TitlesOfParts>
  <Company>IPP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ICRF HCD system for DEMO: workflow of IPP Garching contribution in 2019 and beyond</dc:title>
  <dc:creator>wyb</dc:creator>
  <cp:lastModifiedBy>wyb</cp:lastModifiedBy>
  <cp:revision>1324</cp:revision>
  <cp:lastPrinted>2014-10-16T14:51:28Z</cp:lastPrinted>
  <dcterms:created xsi:type="dcterms:W3CDTF">2019-05-21T02:31:14Z</dcterms:created>
  <dcterms:modified xsi:type="dcterms:W3CDTF">2020-07-20T11:17:11Z</dcterms:modified>
</cp:coreProperties>
</file>