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</p:sldIdLst>
  <p:sldSz cx="12192000" cy="6858000"/>
  <p:notesSz cx="6858000" cy="9144000"/>
  <p:embeddedFontLst>
    <p:embeddedFont>
      <p:font typeface="Azeret Mono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Roboto Mono" panose="020B0604020202020204" charset="0"/>
      <p:regular r:id="rId33"/>
      <p:bold r:id="rId34"/>
      <p:italic r:id="rId35"/>
      <p:boldItalic r:id="rId36"/>
    </p:embeddedFont>
    <p:embeddedFont>
      <p:font typeface="Urbanist" panose="020B0604020202020204" charset="0"/>
      <p:regular r:id="rId37"/>
      <p:bold r:id="rId38"/>
      <p:italic r:id="rId39"/>
      <p:boldItalic r:id="rId40"/>
    </p:embeddedFont>
    <p:embeddedFont>
      <p:font typeface="Urbanist Medium" panose="020B0604020202020204" charset="0"/>
      <p:regular r:id="rId41"/>
      <p:bold r:id="rId42"/>
      <p:italic r:id="rId43"/>
      <p:boldItalic r:id="rId44"/>
    </p:embeddedFont>
    <p:embeddedFont>
      <p:font typeface="Urbanist SemiBold" panose="020B060402020202020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72A"/>
    <a:srgbClr val="0F16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382B55-D504-44F0-BD6C-EF4890CB0D2D}">
  <a:tblStyle styleId="{0C382B55-D504-44F0-BD6C-EF4890CB0D2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30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0" Type="http://schemas.openxmlformats.org/officeDocument/2006/relationships/slide" Target="slides/slide19.xml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72db6aba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3e72db6aba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e72db6aba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3e72db6aba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e72db6abab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3e72db6abab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e72db6abab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3e72db6abab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e771df46fa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3e771df46fa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e8aa2fefb5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3e8aa2fefb5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e8aa2fefb5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3e8aa2fefb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e77653d0a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g3e77653d0a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e77653d0a8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3e77653d0a8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e849fcf144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e849fcf144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e849fcf14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3e849fcf14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e72db6abab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3e72db6aba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e849fcf144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g3e849fcf144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-571500"/>
            <a:ext cx="5715000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152650"/>
            <a:ext cx="11049000" cy="15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571500" y="2025450"/>
            <a:ext cx="110490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BEF264"/>
                </a:solidFill>
                <a:latin typeface="Urbanist"/>
                <a:ea typeface="Urbanist"/>
                <a:cs typeface="Urbanist"/>
                <a:sym typeface="Urbanist"/>
              </a:rPr>
              <a:t>USER GUIDE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295200" y="2870735"/>
            <a:ext cx="116016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BEF264"/>
                </a:solidFill>
                <a:latin typeface="Urbanist"/>
                <a:ea typeface="Urbanist"/>
                <a:cs typeface="Urbanist"/>
                <a:sym typeface="Urbanist"/>
              </a:rPr>
              <a:t>MATLAB </a:t>
            </a:r>
            <a:r>
              <a:rPr lang="en-US" sz="6000" b="1">
                <a:solidFill>
                  <a:srgbClr val="BEF264"/>
                </a:solidFill>
                <a:latin typeface="Urbanist"/>
                <a:ea typeface="Urbanist"/>
                <a:cs typeface="Urbanist"/>
                <a:sym typeface="Urbanist"/>
              </a:rPr>
              <a:t>High Level Interface</a:t>
            </a:r>
            <a:br>
              <a:rPr lang="en-US" sz="6000" b="1">
                <a:solidFill>
                  <a:srgbClr val="BEF264"/>
                </a:solidFill>
                <a:latin typeface="Urbanist"/>
                <a:ea typeface="Urbanist"/>
                <a:cs typeface="Urbanist"/>
                <a:sym typeface="Urbanist"/>
              </a:rPr>
            </a:br>
            <a:r>
              <a:rPr lang="en-US" sz="6000" b="1">
                <a:solidFill>
                  <a:srgbClr val="BEF264"/>
                </a:solidFill>
                <a:latin typeface="Urbanist"/>
                <a:ea typeface="Urbanist"/>
                <a:cs typeface="Urbanist"/>
                <a:sym typeface="Urbanist"/>
              </a:rPr>
              <a:t>for IMAS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1769250" y="5607475"/>
            <a:ext cx="8653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Manipulating </a:t>
            </a:r>
            <a:r>
              <a:rPr lang="en-US" sz="210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Interface Data Structures using the Matlab HLI for IMAS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/>
          <p:nvPr/>
        </p:nvSpPr>
        <p:spPr>
          <a:xfrm>
            <a:off x="809625" y="1374475"/>
            <a:ext cx="3101700" cy="547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50" b="1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&gt;&gt; </a:t>
            </a:r>
            <a:r>
              <a:rPr lang="en-US" sz="1250" b="1" dirty="0">
                <a:solidFill>
                  <a:srgbClr val="0000FF"/>
                </a:solidFill>
                <a:latin typeface="Urbanist"/>
                <a:ea typeface="Urbanist"/>
                <a:cs typeface="Urbanist"/>
                <a:sym typeface="Urbanist"/>
              </a:rPr>
              <a:t>mag = </a:t>
            </a:r>
            <a:r>
              <a:rPr lang="en-US" sz="1250" b="1" dirty="0" err="1">
                <a:solidFill>
                  <a:srgbClr val="0000FF"/>
                </a:solidFill>
                <a:latin typeface="Urbanist"/>
                <a:ea typeface="Urbanist"/>
                <a:cs typeface="Urbanist"/>
                <a:sym typeface="Urbanist"/>
              </a:rPr>
              <a:t>ids_get</a:t>
            </a:r>
            <a:r>
              <a:rPr lang="en-US" sz="1250" b="1" dirty="0">
                <a:solidFill>
                  <a:srgbClr val="0000FF"/>
                </a:solidFill>
                <a:latin typeface="Urbanist"/>
                <a:ea typeface="Urbanist"/>
                <a:cs typeface="Urbanist"/>
                <a:sym typeface="Urbanist"/>
              </a:rPr>
              <a:t>(</a:t>
            </a:r>
            <a:r>
              <a:rPr lang="en-US" sz="1250" b="1" dirty="0" err="1">
                <a:solidFill>
                  <a:srgbClr val="0000FF"/>
                </a:solidFill>
                <a:latin typeface="Urbanist"/>
                <a:ea typeface="Urbanist"/>
                <a:cs typeface="Urbanist"/>
                <a:sym typeface="Urbanist"/>
              </a:rPr>
              <a:t>idx</a:t>
            </a:r>
            <a:r>
              <a:rPr lang="en-US" sz="1250" b="1" dirty="0">
                <a:solidFill>
                  <a:srgbClr val="0000FF"/>
                </a:solidFill>
                <a:latin typeface="Urbanist"/>
                <a:ea typeface="Urbanist"/>
                <a:cs typeface="Urbanist"/>
                <a:sym typeface="Urbanist"/>
              </a:rPr>
              <a:t>,'magnetics')</a:t>
            </a:r>
            <a:endParaRPr sz="1250" b="1" dirty="0">
              <a:solidFill>
                <a:srgbClr val="0000F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50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mag = </a:t>
            </a:r>
            <a:endParaRPr sz="1250" dirty="0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50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        </a:t>
            </a:r>
            <a:r>
              <a:rPr lang="en-US" sz="1250" dirty="0" err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ids_properties</a:t>
            </a:r>
            <a:r>
              <a:rPr lang="en-US" sz="1250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: [1x1 struct]</a:t>
            </a:r>
            <a:endParaRPr sz="1250" dirty="0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50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            </a:t>
            </a:r>
            <a:r>
              <a:rPr lang="en-US" sz="1250" dirty="0">
                <a:solidFill>
                  <a:srgbClr val="FF000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250" dirty="0" err="1">
                <a:solidFill>
                  <a:srgbClr val="FF0000"/>
                </a:solidFill>
                <a:latin typeface="Urbanist"/>
                <a:ea typeface="Urbanist"/>
                <a:cs typeface="Urbanist"/>
                <a:sym typeface="Urbanist"/>
              </a:rPr>
              <a:t>flux_loop</a:t>
            </a:r>
            <a:r>
              <a:rPr lang="en-US" sz="1250" dirty="0">
                <a:solidFill>
                  <a:srgbClr val="FF0000"/>
                </a:solidFill>
                <a:latin typeface="Urbanist"/>
                <a:ea typeface="Urbanist"/>
                <a:cs typeface="Urbanist"/>
                <a:sym typeface="Urbanist"/>
              </a:rPr>
              <a:t>: {17x1 cell}</a:t>
            </a:r>
            <a:endParaRPr sz="1250" dirty="0">
              <a:solidFill>
                <a:srgbClr val="FF0000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50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            </a:t>
            </a:r>
            <a:r>
              <a:rPr lang="en-US" sz="1250" dirty="0" err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bpol_probe</a:t>
            </a:r>
            <a:r>
              <a:rPr lang="en-US" sz="1250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: {130x1 cell}</a:t>
            </a:r>
            <a:endParaRPr sz="1250" dirty="0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50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     </a:t>
            </a:r>
            <a:r>
              <a:rPr lang="en-US" sz="1250" dirty="0" err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b_field_pol_probe</a:t>
            </a:r>
            <a:r>
              <a:rPr lang="en-US" sz="1250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: {}</a:t>
            </a:r>
            <a:endParaRPr sz="1250" dirty="0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50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     </a:t>
            </a:r>
            <a:r>
              <a:rPr lang="en-US" sz="1250" dirty="0" err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b_field_tor_probe</a:t>
            </a:r>
            <a:r>
              <a:rPr lang="en-US" sz="1250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: {}</a:t>
            </a:r>
            <a:endParaRPr sz="1250" dirty="0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50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     </a:t>
            </a:r>
            <a:r>
              <a:rPr lang="en-US" sz="1250" dirty="0" err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b_field_phi_probe</a:t>
            </a:r>
            <a:r>
              <a:rPr lang="en-US" sz="1250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: {}</a:t>
            </a:r>
            <a:endParaRPr sz="1250" dirty="0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50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         </a:t>
            </a:r>
            <a:r>
              <a:rPr lang="en-US" sz="1250" dirty="0" err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rogowski_coil</a:t>
            </a:r>
            <a:r>
              <a:rPr lang="en-US" sz="1250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: {}</a:t>
            </a:r>
            <a:endParaRPr sz="1250" dirty="0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50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                 shunt: {}</a:t>
            </a:r>
            <a:endParaRPr sz="1250" dirty="0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50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                method: {[1x1 struct]}</a:t>
            </a:r>
            <a:endParaRPr sz="1250" dirty="0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50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                    </a:t>
            </a:r>
            <a:r>
              <a:rPr lang="en-US" sz="1250" dirty="0" err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ip</a:t>
            </a:r>
            <a:r>
              <a:rPr lang="en-US" sz="1250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: {}</a:t>
            </a:r>
            <a:endParaRPr sz="1250" dirty="0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50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      </a:t>
            </a:r>
            <a:r>
              <a:rPr lang="en-US" sz="1250" dirty="0" err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diamagnetic_flux</a:t>
            </a:r>
            <a:r>
              <a:rPr lang="en-US" sz="1250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: {}</a:t>
            </a:r>
            <a:endParaRPr sz="1250" dirty="0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50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               latency: -9.0000e+40</a:t>
            </a:r>
            <a:endParaRPr sz="1250" dirty="0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50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…</a:t>
            </a:r>
            <a:endParaRPr sz="2650" dirty="0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50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                 </a:t>
            </a:r>
            <a:r>
              <a:rPr lang="en-US" sz="1250" dirty="0">
                <a:solidFill>
                  <a:srgbClr val="FF000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250" b="1" dirty="0">
                <a:solidFill>
                  <a:srgbClr val="FF0000"/>
                </a:solidFill>
                <a:latin typeface="Urbanist"/>
                <a:ea typeface="Urbanist"/>
                <a:cs typeface="Urbanist"/>
                <a:sym typeface="Urbanist"/>
              </a:rPr>
              <a:t>time</a:t>
            </a:r>
            <a:r>
              <a:rPr lang="en-US" sz="1250" dirty="0">
                <a:solidFill>
                  <a:srgbClr val="FF0000"/>
                </a:solidFill>
                <a:latin typeface="Urbanist"/>
                <a:ea typeface="Urbanist"/>
                <a:cs typeface="Urbanist"/>
                <a:sym typeface="Urbanist"/>
              </a:rPr>
              <a:t>: [24896x1 double]</a:t>
            </a:r>
            <a:endParaRPr sz="1250" dirty="0">
              <a:solidFill>
                <a:srgbClr val="FF0000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" dirty="0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80" name="Google Shape;180;p21"/>
          <p:cNvSpPr txBox="1"/>
          <p:nvPr/>
        </p:nvSpPr>
        <p:spPr>
          <a:xfrm>
            <a:off x="809625" y="148912"/>
            <a:ext cx="11351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8FAFC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EXPLORING THE MAGNETICS IDS (WEST SHOT 54178)</a:t>
            </a:r>
            <a:endParaRPr/>
          </a:p>
        </p:txBody>
      </p:sp>
      <p:sp>
        <p:nvSpPr>
          <p:cNvPr id="181" name="Google Shape;181;p21"/>
          <p:cNvSpPr/>
          <p:nvPr/>
        </p:nvSpPr>
        <p:spPr>
          <a:xfrm>
            <a:off x="571500" y="148912"/>
            <a:ext cx="57300" cy="552600"/>
          </a:xfrm>
          <a:prstGeom prst="rect">
            <a:avLst/>
          </a:prstGeom>
          <a:solidFill>
            <a:srgbClr val="BEF2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1"/>
          <p:cNvSpPr txBox="1"/>
          <p:nvPr/>
        </p:nvSpPr>
        <p:spPr>
          <a:xfrm>
            <a:off x="3501675" y="1277883"/>
            <a:ext cx="4100400" cy="3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&gt;&gt; </a:t>
            </a:r>
            <a:r>
              <a:rPr lang="en-US" sz="1200" b="1">
                <a:solidFill>
                  <a:srgbClr val="0000FF"/>
                </a:solidFill>
                <a:latin typeface="Urbanist"/>
                <a:ea typeface="Urbanist"/>
                <a:cs typeface="Urbanist"/>
                <a:sym typeface="Urbanist"/>
              </a:rPr>
              <a:t>mag.flux_loop{1}</a:t>
            </a:r>
            <a:endParaRPr sz="1200" b="1">
              <a:solidFill>
                <a:srgbClr val="0000F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ans = </a:t>
            </a:r>
            <a:endParaRPr sz="1200" b="1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                   name: 'Flux_loop'</a:t>
            </a:r>
            <a:endParaRPr sz="1200" b="1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             identifier: 'identifiernotdefined'</a:t>
            </a:r>
            <a:endParaRPr sz="1200" b="1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                   type: [1x1 struct]</a:t>
            </a:r>
            <a:endParaRPr sz="1200" b="1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               position: {[1x1 struct]}</a:t>
            </a:r>
            <a:endParaRPr sz="1200" b="1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   indices_differential: []</a:t>
            </a:r>
            <a:endParaRPr sz="1200" b="1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                   area: -9.0000e+40</a:t>
            </a:r>
            <a:endParaRPr sz="1200" b="1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       area_error_upper: -9.0000e+40</a:t>
            </a:r>
            <a:endParaRPr sz="1200" b="1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       area_error_lower: -9.0000e+40</a:t>
            </a:r>
            <a:endParaRPr sz="1200" b="1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       area_error_index: -999999999</a:t>
            </a:r>
            <a:endParaRPr sz="1200" b="1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                    …</a:t>
            </a:r>
            <a:endParaRPr sz="1200" b="1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                   </a:t>
            </a:r>
            <a:r>
              <a:rPr lang="en-US" sz="1200" b="1">
                <a:solidFill>
                  <a:srgbClr val="FF0000"/>
                </a:solidFill>
                <a:latin typeface="Urbanist"/>
                <a:ea typeface="Urbanist"/>
                <a:cs typeface="Urbanist"/>
                <a:sym typeface="Urbanist"/>
              </a:rPr>
              <a:t>flux</a:t>
            </a:r>
            <a:r>
              <a:rPr lang="en-US" sz="1200" b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: [1x1 struct]</a:t>
            </a:r>
            <a:endParaRPr sz="1200" b="1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                voltage: [1x1 struct]</a:t>
            </a:r>
            <a:endParaRPr sz="1200" b="1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83" name="Google Shape;183;p21"/>
          <p:cNvSpPr txBox="1"/>
          <p:nvPr/>
        </p:nvSpPr>
        <p:spPr>
          <a:xfrm>
            <a:off x="6799550" y="1237719"/>
            <a:ext cx="41004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&gt;&gt; </a:t>
            </a:r>
            <a:r>
              <a:rPr lang="en-US" sz="1200" b="1">
                <a:solidFill>
                  <a:srgbClr val="0000FF"/>
                </a:solidFill>
                <a:latin typeface="Urbanist"/>
                <a:ea typeface="Urbanist"/>
                <a:cs typeface="Urbanist"/>
                <a:sym typeface="Urbanist"/>
              </a:rPr>
              <a:t>mag.flux_loop{1}.flux.data(1:3)</a:t>
            </a:r>
            <a:endParaRPr sz="1200" b="1">
              <a:solidFill>
                <a:srgbClr val="0000F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ans =</a:t>
            </a:r>
            <a:endParaRPr sz="1200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   0.0007</a:t>
            </a:r>
            <a:endParaRPr sz="1200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   0.0016</a:t>
            </a:r>
            <a:endParaRPr sz="1200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   0.0049</a:t>
            </a:r>
            <a:endParaRPr sz="1200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pic>
        <p:nvPicPr>
          <p:cNvPr id="184" name="Google Shape;18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4325" y="3069800"/>
            <a:ext cx="4170950" cy="370587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1"/>
          <p:cNvSpPr txBox="1"/>
          <p:nvPr/>
        </p:nvSpPr>
        <p:spPr>
          <a:xfrm>
            <a:off x="6799550" y="2682450"/>
            <a:ext cx="410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&gt;&gt; plot(mag.time, mag.flux_loop{1}.flux.data)</a:t>
            </a:r>
            <a:endParaRPr sz="1200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cxnSp>
        <p:nvCxnSpPr>
          <p:cNvPr id="186" name="Google Shape;186;p21"/>
          <p:cNvCxnSpPr/>
          <p:nvPr/>
        </p:nvCxnSpPr>
        <p:spPr>
          <a:xfrm>
            <a:off x="3315675" y="1266125"/>
            <a:ext cx="0" cy="5332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21"/>
          <p:cNvCxnSpPr/>
          <p:nvPr/>
        </p:nvCxnSpPr>
        <p:spPr>
          <a:xfrm>
            <a:off x="6417575" y="1248450"/>
            <a:ext cx="0" cy="5493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21"/>
          <p:cNvCxnSpPr/>
          <p:nvPr/>
        </p:nvCxnSpPr>
        <p:spPr>
          <a:xfrm rot="10800000">
            <a:off x="3308075" y="4506225"/>
            <a:ext cx="31095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21"/>
          <p:cNvCxnSpPr/>
          <p:nvPr/>
        </p:nvCxnSpPr>
        <p:spPr>
          <a:xfrm rot="10800000">
            <a:off x="6417931" y="2682450"/>
            <a:ext cx="5107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21"/>
          <p:cNvSpPr txBox="1"/>
          <p:nvPr/>
        </p:nvSpPr>
        <p:spPr>
          <a:xfrm>
            <a:off x="3417725" y="4559263"/>
            <a:ext cx="30000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&gt;&gt; mag.flux_loop{1}.flux</a:t>
            </a:r>
            <a:endParaRPr sz="1200" b="1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ans = </a:t>
            </a:r>
            <a:endParaRPr sz="1200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               </a:t>
            </a:r>
            <a:r>
              <a:rPr lang="en-US" sz="1200">
                <a:solidFill>
                  <a:srgbClr val="FF0000"/>
                </a:solidFill>
                <a:latin typeface="Urbanist"/>
                <a:ea typeface="Urbanist"/>
                <a:cs typeface="Urbanist"/>
                <a:sym typeface="Urbanist"/>
              </a:rPr>
              <a:t>data</a:t>
            </a:r>
            <a:r>
              <a:rPr lang="en-US" sz="120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: [24896x1 double]</a:t>
            </a:r>
            <a:endParaRPr sz="1200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   data_error_upper: []</a:t>
            </a:r>
            <a:endParaRPr sz="1200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   data_error_lower: []</a:t>
            </a:r>
            <a:endParaRPr sz="1200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   data_error_index: -999999999</a:t>
            </a:r>
            <a:endParaRPr sz="1200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     validity_timed: []</a:t>
            </a:r>
            <a:endParaRPr sz="1200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           validity: -999999999</a:t>
            </a:r>
            <a:endParaRPr sz="1200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               time: []</a:t>
            </a:r>
            <a:endParaRPr sz="1200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91" name="Google Shape;191;p21"/>
          <p:cNvSpPr txBox="1"/>
          <p:nvPr/>
        </p:nvSpPr>
        <p:spPr>
          <a:xfrm>
            <a:off x="628800" y="1004534"/>
            <a:ext cx="4680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A3E635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Getting Full magnetics IDS</a:t>
            </a:r>
            <a:endParaRPr sz="700"/>
          </a:p>
        </p:txBody>
      </p:sp>
      <p:sp>
        <p:nvSpPr>
          <p:cNvPr id="192" name="Google Shape;192;p21"/>
          <p:cNvSpPr txBox="1"/>
          <p:nvPr/>
        </p:nvSpPr>
        <p:spPr>
          <a:xfrm>
            <a:off x="3586193" y="1016612"/>
            <a:ext cx="4680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A3E635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Accessing first flux loop</a:t>
            </a:r>
            <a:endParaRPr sz="700"/>
          </a:p>
        </p:txBody>
      </p:sp>
      <p:sp>
        <p:nvSpPr>
          <p:cNvPr id="193" name="Google Shape;193;p21"/>
          <p:cNvSpPr txBox="1"/>
          <p:nvPr/>
        </p:nvSpPr>
        <p:spPr>
          <a:xfrm>
            <a:off x="6799543" y="1016612"/>
            <a:ext cx="4680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A3E635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Writing 3 first values of the flux data</a:t>
            </a:r>
            <a:endParaRPr sz="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1750" y="1488238"/>
            <a:ext cx="5238750" cy="249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2"/>
          <p:cNvSpPr txBox="1"/>
          <p:nvPr/>
        </p:nvSpPr>
        <p:spPr>
          <a:xfrm>
            <a:off x="962025" y="1651609"/>
            <a:ext cx="4680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A3E635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Retrieval</a:t>
            </a:r>
            <a:endParaRPr/>
          </a:p>
        </p:txBody>
      </p:sp>
      <p:sp>
        <p:nvSpPr>
          <p:cNvPr id="200" name="Google Shape;200;p22"/>
          <p:cNvSpPr txBox="1"/>
          <p:nvPr/>
        </p:nvSpPr>
        <p:spPr>
          <a:xfrm>
            <a:off x="962025" y="2223109"/>
            <a:ext cx="4457700" cy="22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Instead of loading the full time evolution, </a:t>
            </a:r>
            <a:r>
              <a:rPr lang="en-US" sz="1650">
                <a:solidFill>
                  <a:srgbClr val="0000FF"/>
                </a:solidFill>
                <a:latin typeface="Urbanist"/>
                <a:ea typeface="Urbanist"/>
                <a:cs typeface="Urbanist"/>
                <a:sym typeface="Urbanist"/>
              </a:rPr>
              <a:t>ids_get_slice()</a:t>
            </a:r>
            <a:r>
              <a:rPr lang="en-US" sz="165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pulls a specific timestamp, ideal for integrating IDS data into step-by-step simulations. </a:t>
            </a:r>
            <a:br>
              <a:rPr lang="en-US" sz="165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</a:br>
            <a:r>
              <a:rPr lang="en-US" sz="165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Note that the access layer assumes all time arrays are stored in increasing order.</a:t>
            </a:r>
            <a:endParaRPr/>
          </a:p>
        </p:txBody>
      </p:sp>
      <p:sp>
        <p:nvSpPr>
          <p:cNvPr id="201" name="Google Shape;201;p22"/>
          <p:cNvSpPr txBox="1"/>
          <p:nvPr/>
        </p:nvSpPr>
        <p:spPr>
          <a:xfrm>
            <a:off x="6772275" y="1804009"/>
            <a:ext cx="4680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3E635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Time interpolation</a:t>
            </a:r>
            <a:endParaRPr/>
          </a:p>
        </p:txBody>
      </p:sp>
      <p:sp>
        <p:nvSpPr>
          <p:cNvPr id="202" name="Google Shape;202;p22"/>
          <p:cNvSpPr txBox="1"/>
          <p:nvPr/>
        </p:nvSpPr>
        <p:spPr>
          <a:xfrm>
            <a:off x="6772275" y="2375509"/>
            <a:ext cx="4457700" cy="1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Because requested times rarely align perfectly with data sample frequency, IDS data are interpolated at the requested time using one of the following methods given below.</a:t>
            </a:r>
            <a:br>
              <a:rPr lang="en-US" sz="165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</a:br>
            <a:endParaRPr/>
          </a:p>
        </p:txBody>
      </p:sp>
      <p:sp>
        <p:nvSpPr>
          <p:cNvPr id="203" name="Google Shape;203;p22"/>
          <p:cNvSpPr txBox="1"/>
          <p:nvPr/>
        </p:nvSpPr>
        <p:spPr>
          <a:xfrm>
            <a:off x="809625" y="571500"/>
            <a:ext cx="11351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8FAFC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IDS </a:t>
            </a:r>
            <a:r>
              <a:rPr lang="en-US" sz="3600" b="0" i="0" u="none" strike="noStrike" cap="none">
                <a:solidFill>
                  <a:srgbClr val="F8FAFC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DATA </a:t>
            </a:r>
            <a:r>
              <a:rPr lang="en-US" sz="3600">
                <a:solidFill>
                  <a:srgbClr val="F8FAFC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RETRIEVAL USING TIME SLICING</a:t>
            </a:r>
            <a:endParaRPr/>
          </a:p>
        </p:txBody>
      </p:sp>
      <p:sp>
        <p:nvSpPr>
          <p:cNvPr id="204" name="Google Shape;204;p22"/>
          <p:cNvSpPr/>
          <p:nvPr/>
        </p:nvSpPr>
        <p:spPr>
          <a:xfrm>
            <a:off x="571500" y="571500"/>
            <a:ext cx="57300" cy="552600"/>
          </a:xfrm>
          <a:prstGeom prst="rect">
            <a:avLst/>
          </a:prstGeom>
          <a:solidFill>
            <a:srgbClr val="BEF2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038" y="1488238"/>
            <a:ext cx="4959675" cy="32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0900" y="4121713"/>
            <a:ext cx="4300449" cy="236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2"/>
          <p:cNvSpPr txBox="1"/>
          <p:nvPr/>
        </p:nvSpPr>
        <p:spPr>
          <a:xfrm>
            <a:off x="850574" y="5339763"/>
            <a:ext cx="5531175" cy="984855"/>
          </a:xfrm>
          <a:prstGeom prst="rect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94A3B8"/>
                </a:solidFill>
              </a:rPr>
              <a:t>% Request data at t = 2.1 s</a:t>
            </a:r>
            <a:br>
              <a:rPr lang="en-US" sz="1300" dirty="0">
                <a:solidFill>
                  <a:srgbClr val="A64D79"/>
                </a:solidFill>
              </a:rPr>
            </a:br>
            <a:r>
              <a:rPr lang="en-US" sz="1300" dirty="0" err="1">
                <a:solidFill>
                  <a:srgbClr val="A64D79"/>
                </a:solidFill>
              </a:rPr>
              <a:t>target_time</a:t>
            </a:r>
            <a:r>
              <a:rPr lang="en-US" sz="1300" dirty="0">
                <a:solidFill>
                  <a:srgbClr val="A64D79"/>
                </a:solidFill>
              </a:rPr>
              <a:t> = 2.1;</a:t>
            </a:r>
            <a:br>
              <a:rPr lang="en-US" sz="1300" dirty="0">
                <a:solidFill>
                  <a:srgbClr val="A64D79"/>
                </a:solidFill>
              </a:rPr>
            </a:br>
            <a:r>
              <a:rPr lang="en-US" sz="1300" dirty="0" err="1">
                <a:solidFill>
                  <a:srgbClr val="A64D79"/>
                </a:solidFill>
              </a:rPr>
              <a:t>interp_method</a:t>
            </a:r>
            <a:r>
              <a:rPr lang="en-US" sz="1300" dirty="0">
                <a:solidFill>
                  <a:srgbClr val="A64D79"/>
                </a:solidFill>
              </a:rPr>
              <a:t>=3 </a:t>
            </a:r>
            <a:r>
              <a:rPr lang="en-US" sz="1300" dirty="0">
                <a:solidFill>
                  <a:srgbClr val="94A3B8"/>
                </a:solidFill>
              </a:rPr>
              <a:t>% 3 = linear interpolation</a:t>
            </a:r>
            <a:br>
              <a:rPr lang="en-US" sz="1300" dirty="0">
                <a:solidFill>
                  <a:srgbClr val="A64D79"/>
                </a:solidFill>
              </a:rPr>
            </a:br>
            <a:r>
              <a:rPr lang="en-US" sz="1300" dirty="0" err="1">
                <a:solidFill>
                  <a:srgbClr val="A64D79"/>
                </a:solidFill>
              </a:rPr>
              <a:t>mag_slice</a:t>
            </a:r>
            <a:r>
              <a:rPr lang="en-US" sz="1300" dirty="0">
                <a:solidFill>
                  <a:srgbClr val="A64D79"/>
                </a:solidFill>
              </a:rPr>
              <a:t> = </a:t>
            </a:r>
            <a:r>
              <a:rPr lang="en-US" sz="1300" b="1" dirty="0" err="1">
                <a:solidFill>
                  <a:srgbClr val="A64D79"/>
                </a:solidFill>
              </a:rPr>
              <a:t>ids_get_slice</a:t>
            </a:r>
            <a:r>
              <a:rPr lang="en-US" sz="1300" dirty="0">
                <a:solidFill>
                  <a:srgbClr val="A64D79"/>
                </a:solidFill>
              </a:rPr>
              <a:t>(</a:t>
            </a:r>
            <a:r>
              <a:rPr lang="en-US" sz="1300" dirty="0" err="1">
                <a:solidFill>
                  <a:srgbClr val="A64D79"/>
                </a:solidFill>
              </a:rPr>
              <a:t>idx</a:t>
            </a:r>
            <a:r>
              <a:rPr lang="en-US" sz="1300" dirty="0">
                <a:solidFill>
                  <a:srgbClr val="A64D79"/>
                </a:solidFill>
              </a:rPr>
              <a:t>,'magnetics', </a:t>
            </a:r>
            <a:r>
              <a:rPr lang="en-US" sz="1300" dirty="0" err="1">
                <a:solidFill>
                  <a:srgbClr val="A64D79"/>
                </a:solidFill>
              </a:rPr>
              <a:t>target_time</a:t>
            </a:r>
            <a:r>
              <a:rPr lang="en-US" sz="1300" dirty="0">
                <a:solidFill>
                  <a:srgbClr val="A64D79"/>
                </a:solidFill>
              </a:rPr>
              <a:t>, </a:t>
            </a:r>
            <a:r>
              <a:rPr lang="en-US" sz="1300" dirty="0" err="1">
                <a:solidFill>
                  <a:srgbClr val="A64D79"/>
                </a:solidFill>
              </a:rPr>
              <a:t>interp_method</a:t>
            </a:r>
            <a:r>
              <a:rPr lang="en-US" sz="1300" dirty="0">
                <a:solidFill>
                  <a:srgbClr val="A64D79"/>
                </a:solidFill>
              </a:rPr>
              <a:t>)</a:t>
            </a:r>
            <a:endParaRPr sz="1300" dirty="0">
              <a:solidFill>
                <a:srgbClr val="A64D79"/>
              </a:solidFill>
            </a:endParaRPr>
          </a:p>
        </p:txBody>
      </p:sp>
      <p:sp>
        <p:nvSpPr>
          <p:cNvPr id="208" name="Google Shape;208;p22"/>
          <p:cNvSpPr txBox="1"/>
          <p:nvPr/>
        </p:nvSpPr>
        <p:spPr>
          <a:xfrm>
            <a:off x="751500" y="4800963"/>
            <a:ext cx="1212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2"/>
          <p:cNvSpPr txBox="1"/>
          <p:nvPr/>
        </p:nvSpPr>
        <p:spPr>
          <a:xfrm>
            <a:off x="6364588" y="6530211"/>
            <a:ext cx="8538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2"/>
                </a:solidFill>
              </a:rPr>
              <a:t>ITER documentation:</a:t>
            </a:r>
            <a:r>
              <a:rPr lang="en-US" sz="1200">
                <a:solidFill>
                  <a:schemeClr val="lt2"/>
                </a:solidFill>
              </a:rPr>
              <a:t> </a:t>
            </a:r>
            <a:r>
              <a:rPr lang="en-US" sz="1000">
                <a:solidFill>
                  <a:schemeClr val="lt2"/>
                </a:solidFill>
              </a:rPr>
              <a:t>https://imas-matlab.readthedocs.io/en/latest/load_store_ids.html#id18</a:t>
            </a:r>
            <a:endParaRPr sz="10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3"/>
          <p:cNvSpPr txBox="1"/>
          <p:nvPr/>
        </p:nvSpPr>
        <p:spPr>
          <a:xfrm>
            <a:off x="571500" y="800100"/>
            <a:ext cx="11049000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STEP 03</a:t>
            </a:r>
            <a:endParaRPr/>
          </a:p>
        </p:txBody>
      </p:sp>
      <p:sp>
        <p:nvSpPr>
          <p:cNvPr id="215" name="Google Shape;215;p23"/>
          <p:cNvSpPr txBox="1"/>
          <p:nvPr/>
        </p:nvSpPr>
        <p:spPr>
          <a:xfrm>
            <a:off x="295275" y="1877169"/>
            <a:ext cx="11601450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50" b="1" i="0" u="none" strike="noStrike" cap="none">
                <a:solidFill>
                  <a:srgbClr val="BEF264"/>
                </a:solidFill>
                <a:latin typeface="Urbanist"/>
                <a:ea typeface="Urbanist"/>
                <a:cs typeface="Urbanist"/>
                <a:sym typeface="Urbanist"/>
              </a:rPr>
              <a:t>Writing Data</a:t>
            </a:r>
            <a:endParaRPr/>
          </a:p>
        </p:txBody>
      </p:sp>
      <p:sp>
        <p:nvSpPr>
          <p:cNvPr id="216" name="Google Shape;216;p23"/>
          <p:cNvSpPr/>
          <p:nvPr/>
        </p:nvSpPr>
        <p:spPr>
          <a:xfrm>
            <a:off x="5381625" y="3296394"/>
            <a:ext cx="1428750" cy="76200"/>
          </a:xfrm>
          <a:prstGeom prst="rect">
            <a:avLst/>
          </a:prstGeom>
          <a:solidFill>
            <a:srgbClr val="BEF2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3"/>
          <p:cNvSpPr txBox="1"/>
          <p:nvPr/>
        </p:nvSpPr>
        <p:spPr>
          <a:xfrm>
            <a:off x="571500" y="3753594"/>
            <a:ext cx="11049000" cy="42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Saving a new IDS to the database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" name="Google Shape;222;p24"/>
          <p:cNvGraphicFramePr/>
          <p:nvPr>
            <p:extLst>
              <p:ext uri="{D42A27DB-BD31-4B8C-83A1-F6EECF244321}">
                <p14:modId xmlns:p14="http://schemas.microsoft.com/office/powerpoint/2010/main" val="4140547480"/>
              </p:ext>
            </p:extLst>
          </p:nvPr>
        </p:nvGraphicFramePr>
        <p:xfrm>
          <a:off x="571500" y="2142964"/>
          <a:ext cx="11049000" cy="3167025"/>
        </p:xfrm>
        <a:graphic>
          <a:graphicData uri="http://schemas.openxmlformats.org/drawingml/2006/table">
            <a:tbl>
              <a:tblPr firstRow="1" bandRow="1">
                <a:noFill/>
                <a:tableStyleId>{0C382B55-D504-44F0-BD6C-EF4890CB0D2D}</a:tableStyleId>
              </a:tblPr>
              <a:tblGrid>
                <a:gridCol w="2114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7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3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BEF264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Step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29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BEF264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API Function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29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BEF264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Description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29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 dirty="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1. </a:t>
                      </a:r>
                      <a:r>
                        <a:rPr lang="en-US" sz="1500" dirty="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Opening URI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idx = </a:t>
                      </a:r>
                      <a:r>
                        <a:rPr lang="en-US" sz="1500" b="0" i="0" u="none" strike="noStrike" cap="none">
                          <a:solidFill>
                            <a:srgbClr val="0000FF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imas_</a:t>
                      </a:r>
                      <a:r>
                        <a:rPr lang="en-US" sz="1500">
                          <a:solidFill>
                            <a:srgbClr val="0000FF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open</a:t>
                      </a:r>
                      <a:r>
                        <a:rPr lang="en-US" sz="1500" b="0" i="0" u="none" strike="noStrike" cap="none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(URI, 43)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Creates a new pulse file.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2.Initialization</a:t>
                      </a:r>
                      <a:endParaRPr sz="1500" b="0" i="0" u="none" strike="noStrike" cap="none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ids_object</a:t>
                      </a:r>
                      <a:r>
                        <a:rPr lang="en-US" sz="15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 </a:t>
                      </a:r>
                      <a:r>
                        <a:rPr lang="en-US" sz="1500" dirty="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= </a:t>
                      </a:r>
                      <a:r>
                        <a:rPr lang="en-US" sz="1500" dirty="0" err="1">
                          <a:solidFill>
                            <a:srgbClr val="0000FF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ids_init</a:t>
                      </a:r>
                      <a:r>
                        <a:rPr lang="en-US" sz="1500" dirty="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(</a:t>
                      </a:r>
                      <a:r>
                        <a:rPr lang="en-US" sz="1500" dirty="0" err="1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ids_name</a:t>
                      </a:r>
                      <a:r>
                        <a:rPr lang="en-US" sz="1500" dirty="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)</a:t>
                      </a:r>
                      <a:endParaRPr sz="1500" b="0" i="0" u="none" strike="noStrike" cap="none" dirty="0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50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Populates all branches with their default values (arrays of structures default to empty cells).</a:t>
                      </a:r>
                      <a:endParaRPr sz="1500" b="0" i="0" u="none" strike="noStrike" cap="none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3</a:t>
                      </a:r>
                      <a:r>
                        <a:rPr lang="en-US" sz="1500" b="0" i="0" u="none" strike="noStrike" cap="none" dirty="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. </a:t>
                      </a:r>
                      <a:r>
                        <a:rPr lang="en-US" sz="1500" dirty="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Writing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 dirty="0" err="1">
                          <a:solidFill>
                            <a:srgbClr val="0000FF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ids_put</a:t>
                      </a:r>
                      <a:r>
                        <a:rPr lang="en-US" sz="1500" b="0" i="0" u="none" strike="noStrike" cap="none" dirty="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(</a:t>
                      </a:r>
                      <a:r>
                        <a:rPr lang="en-US" sz="1500" b="0" i="0" u="none" strike="noStrike" cap="none" dirty="0" err="1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idx</a:t>
                      </a:r>
                      <a:r>
                        <a:rPr lang="en-US" sz="1500" b="0" i="0" u="none" strike="noStrike" cap="none" dirty="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, </a:t>
                      </a:r>
                      <a:r>
                        <a:rPr lang="en-US" sz="1500" dirty="0" err="1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ids_name</a:t>
                      </a:r>
                      <a:r>
                        <a:rPr lang="en-US" sz="1500" b="0" i="0" u="none" strike="noStrike" cap="none" dirty="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, </a:t>
                      </a:r>
                      <a:r>
                        <a:rPr lang="en-US" sz="15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ids_object</a:t>
                      </a:r>
                      <a:r>
                        <a:rPr lang="en-US" sz="1500" b="0" i="0" u="none" strike="noStrike" cap="none" dirty="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)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Pushes the </a:t>
                      </a:r>
                      <a:r>
                        <a:rPr lang="en-US" sz="150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IDS data</a:t>
                      </a:r>
                      <a:r>
                        <a:rPr lang="en-US" sz="1500" b="0" i="0" u="none" strike="noStrike" cap="none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 into the </a:t>
                      </a:r>
                      <a:r>
                        <a:rPr lang="en-US" sz="150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pulse file.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4</a:t>
                      </a:r>
                      <a:r>
                        <a:rPr lang="en-US" sz="1500" b="0" i="0" u="none" strike="noStrike" cap="none" dirty="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. </a:t>
                      </a:r>
                      <a:r>
                        <a:rPr lang="en-US" sz="1500" dirty="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Closing file handler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FF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imas_close</a:t>
                      </a:r>
                      <a:r>
                        <a:rPr lang="en-US" sz="1500" b="0" i="0" u="none" strike="noStrike" cap="none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(idx)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 dirty="0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Closes the file handler.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3" name="Google Shape;223;p24"/>
          <p:cNvSpPr/>
          <p:nvPr/>
        </p:nvSpPr>
        <p:spPr>
          <a:xfrm>
            <a:off x="571500" y="2790664"/>
            <a:ext cx="1727400" cy="19200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4"/>
          <p:cNvSpPr/>
          <p:nvPr/>
        </p:nvSpPr>
        <p:spPr>
          <a:xfrm>
            <a:off x="2298799" y="2790664"/>
            <a:ext cx="4323900" cy="19200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4"/>
          <p:cNvSpPr/>
          <p:nvPr/>
        </p:nvSpPr>
        <p:spPr>
          <a:xfrm>
            <a:off x="6622702" y="2790664"/>
            <a:ext cx="4997700" cy="19200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4"/>
          <p:cNvSpPr/>
          <p:nvPr/>
        </p:nvSpPr>
        <p:spPr>
          <a:xfrm>
            <a:off x="571500" y="3424076"/>
            <a:ext cx="1727400" cy="9600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4"/>
          <p:cNvSpPr/>
          <p:nvPr/>
        </p:nvSpPr>
        <p:spPr>
          <a:xfrm>
            <a:off x="2298799" y="3424076"/>
            <a:ext cx="4323900" cy="9600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4"/>
          <p:cNvSpPr/>
          <p:nvPr/>
        </p:nvSpPr>
        <p:spPr>
          <a:xfrm>
            <a:off x="6622702" y="3424076"/>
            <a:ext cx="4997700" cy="9600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4"/>
          <p:cNvSpPr/>
          <p:nvPr/>
        </p:nvSpPr>
        <p:spPr>
          <a:xfrm>
            <a:off x="571500" y="4043201"/>
            <a:ext cx="1727400" cy="9600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4"/>
          <p:cNvSpPr/>
          <p:nvPr/>
        </p:nvSpPr>
        <p:spPr>
          <a:xfrm>
            <a:off x="2298799" y="4043201"/>
            <a:ext cx="4323900" cy="9600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4"/>
          <p:cNvSpPr/>
          <p:nvPr/>
        </p:nvSpPr>
        <p:spPr>
          <a:xfrm>
            <a:off x="6622702" y="4043201"/>
            <a:ext cx="4997700" cy="9600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4"/>
          <p:cNvSpPr/>
          <p:nvPr/>
        </p:nvSpPr>
        <p:spPr>
          <a:xfrm>
            <a:off x="571500" y="4662326"/>
            <a:ext cx="1727400" cy="9600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4"/>
          <p:cNvSpPr/>
          <p:nvPr/>
        </p:nvSpPr>
        <p:spPr>
          <a:xfrm>
            <a:off x="2298799" y="4662326"/>
            <a:ext cx="4323900" cy="9600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4"/>
          <p:cNvSpPr/>
          <p:nvPr/>
        </p:nvSpPr>
        <p:spPr>
          <a:xfrm>
            <a:off x="6622702" y="4662326"/>
            <a:ext cx="4997700" cy="9600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4"/>
          <p:cNvSpPr txBox="1"/>
          <p:nvPr/>
        </p:nvSpPr>
        <p:spPr>
          <a:xfrm>
            <a:off x="809625" y="571500"/>
            <a:ext cx="11351418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8FAFC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SAVE WORKFLOW</a:t>
            </a:r>
            <a:endParaRPr/>
          </a:p>
        </p:txBody>
      </p:sp>
      <p:sp>
        <p:nvSpPr>
          <p:cNvPr id="236" name="Google Shape;236;p24"/>
          <p:cNvSpPr/>
          <p:nvPr/>
        </p:nvSpPr>
        <p:spPr>
          <a:xfrm>
            <a:off x="571500" y="571500"/>
            <a:ext cx="57150" cy="552450"/>
          </a:xfrm>
          <a:prstGeom prst="rect">
            <a:avLst/>
          </a:prstGeom>
          <a:solidFill>
            <a:srgbClr val="BEF2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4"/>
          <p:cNvSpPr txBox="1"/>
          <p:nvPr/>
        </p:nvSpPr>
        <p:spPr>
          <a:xfrm>
            <a:off x="4553503" y="6451232"/>
            <a:ext cx="8538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</a:rPr>
              <a:t>ITER documentation: https://imas-matlab.readthedocs.io/en/latest/load_store_ids.html#store-imas-data</a:t>
            </a:r>
            <a:endParaRPr sz="12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9462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611213"/>
            <a:ext cx="5162550" cy="1837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639442"/>
            <a:ext cx="5162550" cy="283785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5"/>
          <p:cNvSpPr txBox="1"/>
          <p:nvPr/>
        </p:nvSpPr>
        <p:spPr>
          <a:xfrm>
            <a:off x="866775" y="2134492"/>
            <a:ext cx="48006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5275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BEF264"/>
                </a:solidFill>
                <a:latin typeface="Urbanist"/>
                <a:ea typeface="Urbanist"/>
                <a:cs typeface="Urbanist"/>
                <a:sym typeface="Urbanist"/>
              </a:rPr>
              <a:t>TIME ALIGNMENT</a:t>
            </a:r>
            <a:endParaRPr/>
          </a:p>
        </p:txBody>
      </p:sp>
      <p:sp>
        <p:nvSpPr>
          <p:cNvPr id="246" name="Google Shape;246;p25"/>
          <p:cNvSpPr txBox="1"/>
          <p:nvPr/>
        </p:nvSpPr>
        <p:spPr>
          <a:xfrm>
            <a:off x="866774" y="2505967"/>
            <a:ext cx="4716729" cy="58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When </a:t>
            </a:r>
            <a:r>
              <a:rPr lang="en-US" sz="1275" b="0" i="0" u="none" strike="noStrike" cap="none" dirty="0" err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ids_properties.homogeneous_time</a:t>
            </a:r>
            <a:r>
              <a:rPr lang="en-US" sz="1275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= 1, all dependent fields (like b0) </a:t>
            </a:r>
            <a:r>
              <a:rPr lang="en-US" sz="1275" b="1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must match the exact size</a:t>
            </a:r>
            <a:r>
              <a:rPr lang="en-US" sz="1275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of the main time vector.</a:t>
            </a:r>
            <a:endParaRPr dirty="0"/>
          </a:p>
        </p:txBody>
      </p:sp>
      <p:sp>
        <p:nvSpPr>
          <p:cNvPr id="247" name="Google Shape;247;p25"/>
          <p:cNvSpPr txBox="1"/>
          <p:nvPr/>
        </p:nvSpPr>
        <p:spPr>
          <a:xfrm>
            <a:off x="866775" y="4162722"/>
            <a:ext cx="48006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BEF264"/>
                </a:solidFill>
                <a:latin typeface="Urbanist"/>
                <a:ea typeface="Urbanist"/>
                <a:cs typeface="Urbanist"/>
                <a:sym typeface="Urbanist"/>
              </a:rPr>
              <a:t>AUTOMATED FIELDS</a:t>
            </a:r>
            <a:endParaRPr/>
          </a:p>
        </p:txBody>
      </p:sp>
      <p:sp>
        <p:nvSpPr>
          <p:cNvPr id="248" name="Google Shape;248;p25"/>
          <p:cNvSpPr txBox="1"/>
          <p:nvPr/>
        </p:nvSpPr>
        <p:spPr>
          <a:xfrm>
            <a:off x="866775" y="4534197"/>
            <a:ext cx="4572000" cy="4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The Access Layer automatically populates metadata versioning branches upon execution of ids_put:</a:t>
            </a:r>
            <a:endParaRPr/>
          </a:p>
        </p:txBody>
      </p:sp>
      <p:pic>
        <p:nvPicPr>
          <p:cNvPr id="249" name="Google Shape;249;p2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6775" y="2124967"/>
            <a:ext cx="20002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6775" y="4153197"/>
            <a:ext cx="24765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5"/>
          <p:cNvSpPr txBox="1"/>
          <p:nvPr/>
        </p:nvSpPr>
        <p:spPr>
          <a:xfrm>
            <a:off x="1019175" y="5181897"/>
            <a:ext cx="381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•</a:t>
            </a:r>
            <a:endParaRPr/>
          </a:p>
        </p:txBody>
      </p:sp>
      <p:sp>
        <p:nvSpPr>
          <p:cNvPr id="252" name="Google Shape;252;p25"/>
          <p:cNvSpPr txBox="1"/>
          <p:nvPr/>
        </p:nvSpPr>
        <p:spPr>
          <a:xfrm>
            <a:off x="1057275" y="5181897"/>
            <a:ext cx="43815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.../version_put/data_dictionary</a:t>
            </a:r>
            <a:endParaRPr/>
          </a:p>
        </p:txBody>
      </p:sp>
      <p:sp>
        <p:nvSpPr>
          <p:cNvPr id="253" name="Google Shape;253;p25"/>
          <p:cNvSpPr txBox="1"/>
          <p:nvPr/>
        </p:nvSpPr>
        <p:spPr>
          <a:xfrm>
            <a:off x="1019175" y="5467647"/>
            <a:ext cx="381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•</a:t>
            </a:r>
            <a:endParaRPr/>
          </a:p>
        </p:txBody>
      </p:sp>
      <p:sp>
        <p:nvSpPr>
          <p:cNvPr id="254" name="Google Shape;254;p25"/>
          <p:cNvSpPr txBox="1"/>
          <p:nvPr/>
        </p:nvSpPr>
        <p:spPr>
          <a:xfrm>
            <a:off x="1057275" y="5467647"/>
            <a:ext cx="43815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.../version_put/access_layer</a:t>
            </a:r>
            <a:endParaRPr/>
          </a:p>
        </p:txBody>
      </p:sp>
      <p:sp>
        <p:nvSpPr>
          <p:cNvPr id="255" name="Google Shape;255;p25"/>
          <p:cNvSpPr txBox="1"/>
          <p:nvPr/>
        </p:nvSpPr>
        <p:spPr>
          <a:xfrm>
            <a:off x="1019175" y="5753397"/>
            <a:ext cx="381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•</a:t>
            </a:r>
            <a:endParaRPr/>
          </a:p>
        </p:txBody>
      </p:sp>
      <p:sp>
        <p:nvSpPr>
          <p:cNvPr id="256" name="Google Shape;256;p25"/>
          <p:cNvSpPr txBox="1"/>
          <p:nvPr/>
        </p:nvSpPr>
        <p:spPr>
          <a:xfrm>
            <a:off x="1057275" y="5753397"/>
            <a:ext cx="43815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.../version_put/access_layer_language</a:t>
            </a:r>
            <a:endParaRPr/>
          </a:p>
        </p:txBody>
      </p:sp>
      <p:sp>
        <p:nvSpPr>
          <p:cNvPr id="257" name="Google Shape;257;p25"/>
          <p:cNvSpPr txBox="1"/>
          <p:nvPr/>
        </p:nvSpPr>
        <p:spPr>
          <a:xfrm>
            <a:off x="800100" y="744438"/>
            <a:ext cx="11361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50" b="0" i="0" u="none" strike="noStrike" cap="none">
                <a:solidFill>
                  <a:srgbClr val="F8FAFC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POPULATING AN IDS BEFORE SAVING</a:t>
            </a:r>
            <a:endParaRPr/>
          </a:p>
        </p:txBody>
      </p:sp>
      <p:sp>
        <p:nvSpPr>
          <p:cNvPr id="258" name="Google Shape;258;p25"/>
          <p:cNvSpPr/>
          <p:nvPr/>
        </p:nvSpPr>
        <p:spPr>
          <a:xfrm>
            <a:off x="571500" y="744438"/>
            <a:ext cx="76200" cy="533400"/>
          </a:xfrm>
          <a:prstGeom prst="rect">
            <a:avLst/>
          </a:prstGeom>
          <a:solidFill>
            <a:srgbClr val="BEF2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5"/>
          <p:cNvSpPr txBox="1"/>
          <p:nvPr/>
        </p:nvSpPr>
        <p:spPr>
          <a:xfrm>
            <a:off x="11103575" y="5062125"/>
            <a:ext cx="610200" cy="531000"/>
          </a:xfrm>
          <a:prstGeom prst="rect">
            <a:avLst/>
          </a:prstGeom>
          <a:solidFill>
            <a:srgbClr val="10172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3921B4D-A4D5-4A2E-903B-ED9100F52F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0894" y="1471006"/>
            <a:ext cx="6313383" cy="464255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FCB34AE-BF32-403C-A8D2-BB9E4136CBC2}"/>
              </a:ext>
            </a:extLst>
          </p:cNvPr>
          <p:cNvSpPr txBox="1"/>
          <p:nvPr/>
        </p:nvSpPr>
        <p:spPr>
          <a:xfrm>
            <a:off x="11166795" y="5327625"/>
            <a:ext cx="445062" cy="285750"/>
          </a:xfrm>
          <a:prstGeom prst="rect">
            <a:avLst/>
          </a:prstGeom>
          <a:solidFill>
            <a:srgbClr val="0F1628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76675" y="1720304"/>
            <a:ext cx="443865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2929979"/>
            <a:ext cx="3530500" cy="2466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0600" y="2929979"/>
            <a:ext cx="3530649" cy="2466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89850" y="2929979"/>
            <a:ext cx="3530500" cy="2466379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6"/>
          <p:cNvSpPr txBox="1"/>
          <p:nvPr/>
        </p:nvSpPr>
        <p:spPr>
          <a:xfrm>
            <a:off x="571500" y="2263229"/>
            <a:ext cx="110490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Metadata defining how signals </a:t>
            </a:r>
            <a:r>
              <a:rPr lang="en-US" sz="1500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time basis are handled</a:t>
            </a:r>
            <a:r>
              <a:rPr lang="en-US" sz="1500" b="0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.</a:t>
            </a:r>
            <a:endParaRPr/>
          </a:p>
        </p:txBody>
      </p:sp>
      <p:sp>
        <p:nvSpPr>
          <p:cNvPr id="271" name="Google Shape;271;p26"/>
          <p:cNvSpPr txBox="1"/>
          <p:nvPr/>
        </p:nvSpPr>
        <p:spPr>
          <a:xfrm>
            <a:off x="866775" y="3481833"/>
            <a:ext cx="3086948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BEF264"/>
                </a:solidFill>
                <a:latin typeface="Urbanist"/>
                <a:ea typeface="Urbanist"/>
                <a:cs typeface="Urbanist"/>
                <a:sym typeface="Urbanist"/>
              </a:rPr>
              <a:t>HOMOGENEOUS (=1)</a:t>
            </a:r>
            <a:endParaRPr/>
          </a:p>
        </p:txBody>
      </p:sp>
      <p:sp>
        <p:nvSpPr>
          <p:cNvPr id="272" name="Google Shape;272;p26"/>
          <p:cNvSpPr txBox="1"/>
          <p:nvPr/>
        </p:nvSpPr>
        <p:spPr>
          <a:xfrm>
            <a:off x="866775" y="3853308"/>
            <a:ext cx="29399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1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Mechanism:</a:t>
            </a:r>
            <a:r>
              <a:rPr lang="en-US" sz="1275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All quantities in the IDS share a single, global time vector.</a:t>
            </a:r>
            <a:endParaRPr/>
          </a:p>
        </p:txBody>
      </p:sp>
      <p:sp>
        <p:nvSpPr>
          <p:cNvPr id="273" name="Google Shape;273;p26"/>
          <p:cNvSpPr txBox="1"/>
          <p:nvPr/>
        </p:nvSpPr>
        <p:spPr>
          <a:xfrm>
            <a:off x="866775" y="4501008"/>
            <a:ext cx="2939950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0" i="1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Location: Root node (e.g. magnetics.time)</a:t>
            </a:r>
            <a:endParaRPr/>
          </a:p>
        </p:txBody>
      </p:sp>
      <p:sp>
        <p:nvSpPr>
          <p:cNvPr id="274" name="Google Shape;274;p26"/>
          <p:cNvSpPr txBox="1"/>
          <p:nvPr/>
        </p:nvSpPr>
        <p:spPr>
          <a:xfrm>
            <a:off x="4625875" y="3481833"/>
            <a:ext cx="3087104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BEF264"/>
                </a:solidFill>
                <a:latin typeface="Urbanist"/>
                <a:ea typeface="Urbanist"/>
                <a:cs typeface="Urbanist"/>
                <a:sym typeface="Urbanist"/>
              </a:rPr>
              <a:t>HETEROGENEOUS (=0)</a:t>
            </a:r>
            <a:endParaRPr/>
          </a:p>
        </p:txBody>
      </p:sp>
      <p:sp>
        <p:nvSpPr>
          <p:cNvPr id="275" name="Google Shape;275;p26"/>
          <p:cNvSpPr txBox="1"/>
          <p:nvPr/>
        </p:nvSpPr>
        <p:spPr>
          <a:xfrm>
            <a:off x="4625875" y="3853308"/>
            <a:ext cx="2940099" cy="72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1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Mechanism:</a:t>
            </a:r>
            <a:r>
              <a:rPr lang="en-US" sz="1275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Data nodes can have unique timebases (e.g. different frequencies).</a:t>
            </a:r>
            <a:endParaRPr/>
          </a:p>
        </p:txBody>
      </p:sp>
      <p:sp>
        <p:nvSpPr>
          <p:cNvPr id="276" name="Google Shape;276;p26"/>
          <p:cNvSpPr txBox="1"/>
          <p:nvPr/>
        </p:nvSpPr>
        <p:spPr>
          <a:xfrm>
            <a:off x="4625875" y="4743896"/>
            <a:ext cx="2940099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0" i="1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Location: Local nodes (e.g. flux_loop.time)</a:t>
            </a:r>
            <a:endParaRPr/>
          </a:p>
        </p:txBody>
      </p:sp>
      <p:sp>
        <p:nvSpPr>
          <p:cNvPr id="277" name="Google Shape;277;p26"/>
          <p:cNvSpPr txBox="1"/>
          <p:nvPr/>
        </p:nvSpPr>
        <p:spPr>
          <a:xfrm>
            <a:off x="8385125" y="3481833"/>
            <a:ext cx="3086948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BEF264"/>
                </a:solidFill>
                <a:latin typeface="Urbanist"/>
                <a:ea typeface="Urbanist"/>
                <a:cs typeface="Urbanist"/>
                <a:sym typeface="Urbanist"/>
              </a:rPr>
              <a:t>INDEPENDENT (=2)</a:t>
            </a:r>
            <a:endParaRPr/>
          </a:p>
        </p:txBody>
      </p:sp>
      <p:sp>
        <p:nvSpPr>
          <p:cNvPr id="278" name="Google Shape;278;p26"/>
          <p:cNvSpPr txBox="1"/>
          <p:nvPr/>
        </p:nvSpPr>
        <p:spPr>
          <a:xfrm>
            <a:off x="8385125" y="3853308"/>
            <a:ext cx="29399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1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Mechanism:</a:t>
            </a:r>
            <a:r>
              <a:rPr lang="en-US" sz="1275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The IDS contains no time-dependent information.</a:t>
            </a:r>
            <a:endParaRPr/>
          </a:p>
        </p:txBody>
      </p:sp>
      <p:sp>
        <p:nvSpPr>
          <p:cNvPr id="279" name="Google Shape;279;p26"/>
          <p:cNvSpPr txBox="1"/>
          <p:nvPr/>
        </p:nvSpPr>
        <p:spPr>
          <a:xfrm>
            <a:off x="8385125" y="4501008"/>
            <a:ext cx="2939950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0" i="1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Requirement: Time fields must be empty.</a:t>
            </a:r>
            <a:endParaRPr/>
          </a:p>
        </p:txBody>
      </p:sp>
      <p:sp>
        <p:nvSpPr>
          <p:cNvPr id="280" name="Google Shape;280;p26"/>
          <p:cNvSpPr txBox="1"/>
          <p:nvPr/>
        </p:nvSpPr>
        <p:spPr>
          <a:xfrm>
            <a:off x="800100" y="748754"/>
            <a:ext cx="113613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0" i="0" u="none" strike="noStrike" cap="none">
                <a:solidFill>
                  <a:srgbClr val="F8FAFC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THE IDS TIME MODE</a:t>
            </a:r>
            <a:endParaRPr/>
          </a:p>
        </p:txBody>
      </p:sp>
      <p:sp>
        <p:nvSpPr>
          <p:cNvPr id="281" name="Google Shape;281;p26"/>
          <p:cNvSpPr/>
          <p:nvPr/>
        </p:nvSpPr>
        <p:spPr>
          <a:xfrm>
            <a:off x="571500" y="748754"/>
            <a:ext cx="76200" cy="590550"/>
          </a:xfrm>
          <a:prstGeom prst="rect">
            <a:avLst/>
          </a:prstGeom>
          <a:solidFill>
            <a:srgbClr val="BEF2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2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6582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869585"/>
            <a:ext cx="5029200" cy="1838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4921504"/>
            <a:ext cx="5029200" cy="18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7"/>
          <p:cNvSpPr txBox="1"/>
          <p:nvPr/>
        </p:nvSpPr>
        <p:spPr>
          <a:xfrm>
            <a:off x="-3734600" y="3491929"/>
            <a:ext cx="8168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05325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F43F5E"/>
                </a:solidFill>
                <a:latin typeface="Urbanist"/>
                <a:ea typeface="Urbanist"/>
                <a:cs typeface="Urbanist"/>
                <a:sym typeface="Urbanist"/>
              </a:rPr>
              <a:t>1. THE DATA DESTRUCTION TRAP</a:t>
            </a:r>
            <a:endParaRPr/>
          </a:p>
        </p:txBody>
      </p:sp>
      <p:sp>
        <p:nvSpPr>
          <p:cNvPr id="290" name="Google Shape;290;p27"/>
          <p:cNvSpPr txBox="1"/>
          <p:nvPr/>
        </p:nvSpPr>
        <p:spPr>
          <a:xfrm>
            <a:off x="847725" y="3872934"/>
            <a:ext cx="4505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Re-calling ids_allocate('interferometer', 'channel', ) resets the existing </a:t>
            </a:r>
            <a:r>
              <a:rPr lang="en-US" sz="120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index </a:t>
            </a:r>
            <a:r>
              <a:rPr lang="en-US" sz="12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{1}. The previously stored string 'test' </a:t>
            </a:r>
            <a:r>
              <a:rPr lang="en-US" sz="120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is</a:t>
            </a:r>
            <a:r>
              <a:rPr lang="en-US" sz="12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completely wiped out.</a:t>
            </a:r>
            <a:endParaRPr/>
          </a:p>
        </p:txBody>
      </p:sp>
      <p:sp>
        <p:nvSpPr>
          <p:cNvPr id="291" name="Google Shape;291;p27"/>
          <p:cNvSpPr txBox="1"/>
          <p:nvPr/>
        </p:nvSpPr>
        <p:spPr>
          <a:xfrm>
            <a:off x="-3734600" y="5516636"/>
            <a:ext cx="92142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05325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22D3EE"/>
                </a:solidFill>
                <a:latin typeface="Urbanist"/>
                <a:ea typeface="Urbanist"/>
                <a:cs typeface="Urbanist"/>
                <a:sym typeface="Urbanist"/>
              </a:rPr>
              <a:t>2. SAFE GROWTH WORKFLOW</a:t>
            </a:r>
            <a:endParaRPr/>
          </a:p>
        </p:txBody>
      </p:sp>
      <p:sp>
        <p:nvSpPr>
          <p:cNvPr id="292" name="Google Shape;292;p27"/>
          <p:cNvSpPr txBox="1"/>
          <p:nvPr/>
        </p:nvSpPr>
        <p:spPr>
          <a:xfrm>
            <a:off x="847725" y="5868246"/>
            <a:ext cx="4505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By using cell array grouping [existing_cell; new_element], elements {1} and {2} keep their properties intact while appending a fresh, empty {3} slot.</a:t>
            </a:r>
            <a:endParaRPr/>
          </a:p>
        </p:txBody>
      </p:sp>
      <p:pic>
        <p:nvPicPr>
          <p:cNvPr id="293" name="Google Shape;293;p2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7725" y="2987088"/>
            <a:ext cx="441007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7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7725" y="4991946"/>
            <a:ext cx="4410075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7"/>
          <p:cNvSpPr txBox="1"/>
          <p:nvPr/>
        </p:nvSpPr>
        <p:spPr>
          <a:xfrm>
            <a:off x="800100" y="226357"/>
            <a:ext cx="11361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450">
                <a:solidFill>
                  <a:srgbClr val="F8FAFC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RESIZING ARRAYS OF STRUCTURES: IDS_ALLOCATE</a:t>
            </a:r>
            <a:endParaRPr/>
          </a:p>
        </p:txBody>
      </p:sp>
      <p:sp>
        <p:nvSpPr>
          <p:cNvPr id="296" name="Google Shape;296;p27"/>
          <p:cNvSpPr/>
          <p:nvPr/>
        </p:nvSpPr>
        <p:spPr>
          <a:xfrm>
            <a:off x="571500" y="116271"/>
            <a:ext cx="76200" cy="751200"/>
          </a:xfrm>
          <a:prstGeom prst="rect">
            <a:avLst/>
          </a:prstGeom>
          <a:solidFill>
            <a:srgbClr val="BEF2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7"/>
          <p:cNvSpPr txBox="1"/>
          <p:nvPr/>
        </p:nvSpPr>
        <p:spPr>
          <a:xfrm>
            <a:off x="4626607" y="1321803"/>
            <a:ext cx="7488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interferometer.channel = ids_allocate(‘interferometer’, ‘channel’, 10) </a:t>
            </a:r>
            <a:endParaRPr sz="1700" b="1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7"/>
          <p:cNvSpPr txBox="1"/>
          <p:nvPr/>
        </p:nvSpPr>
        <p:spPr>
          <a:xfrm>
            <a:off x="-4462643" y="1450037"/>
            <a:ext cx="921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05325" tIns="0" rIns="0" bIns="0" anchor="t" anchorCtr="0">
            <a:spAutoFit/>
          </a:bodyPr>
          <a:lstStyle/>
          <a:p>
            <a:pPr marL="457200" marR="0" lvl="0" indent="-327025" algn="l" rtl="0">
              <a:spcBef>
                <a:spcPts val="0"/>
              </a:spcBef>
              <a:spcAft>
                <a:spcPts val="0"/>
              </a:spcAft>
              <a:buClr>
                <a:srgbClr val="22D3EE"/>
              </a:buClr>
              <a:buSzPts val="1550"/>
              <a:buFont typeface="Urbanist"/>
              <a:buAutoNum type="arabicPeriod"/>
            </a:pPr>
            <a:r>
              <a:rPr lang="en-US" sz="1550" b="1">
                <a:solidFill>
                  <a:srgbClr val="22D3EE"/>
                </a:solidFill>
                <a:latin typeface="Urbanist"/>
                <a:ea typeface="Urbanist"/>
                <a:cs typeface="Urbanist"/>
                <a:sym typeface="Urbanist"/>
              </a:rPr>
              <a:t>Allocate 10 channels for interferometer IDS →</a:t>
            </a:r>
            <a:endParaRPr sz="1600"/>
          </a:p>
        </p:txBody>
      </p:sp>
      <p:sp>
        <p:nvSpPr>
          <p:cNvPr id="299" name="Google Shape;299;p27"/>
          <p:cNvSpPr txBox="1"/>
          <p:nvPr/>
        </p:nvSpPr>
        <p:spPr>
          <a:xfrm>
            <a:off x="571511" y="2323111"/>
            <a:ext cx="9572613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In MATLAB, IMAS arrays of structures (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AoS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) are implemented as </a:t>
            </a:r>
            <a:r>
              <a:rPr lang="en-US" sz="1500" b="1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cell arrays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. Resizing them correctly is critical.</a:t>
            </a:r>
            <a:endParaRPr dirty="0"/>
          </a:p>
        </p:txBody>
      </p:sp>
      <p:sp>
        <p:nvSpPr>
          <p:cNvPr id="300" name="Google Shape;300;p27"/>
          <p:cNvSpPr txBox="1"/>
          <p:nvPr/>
        </p:nvSpPr>
        <p:spPr>
          <a:xfrm>
            <a:off x="9387589" y="6353497"/>
            <a:ext cx="24633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&lt;empty&gt;</a:t>
            </a:r>
            <a:r>
              <a:rPr lang="en-US" sz="1100">
                <a:solidFill>
                  <a:srgbClr val="666666"/>
                </a:solidFill>
              </a:rPr>
              <a:t> </a:t>
            </a:r>
            <a:endParaRPr sz="3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7"/>
          <p:cNvSpPr txBox="1"/>
          <p:nvPr/>
        </p:nvSpPr>
        <p:spPr>
          <a:xfrm>
            <a:off x="4999172" y="1733827"/>
            <a:ext cx="7488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eq.time_slice{1}.profiles_2d = ids_allocate(‘equilibrium’, ‘time_slice/profiles_2d’, 1) </a:t>
            </a:r>
            <a:endParaRPr sz="1600" b="1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7"/>
          <p:cNvSpPr txBox="1"/>
          <p:nvPr/>
        </p:nvSpPr>
        <p:spPr>
          <a:xfrm>
            <a:off x="-4379047" y="1850125"/>
            <a:ext cx="98613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05325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b="1" dirty="0">
                <a:solidFill>
                  <a:srgbClr val="22D3EE"/>
                </a:solidFill>
                <a:latin typeface="Urbanist"/>
                <a:ea typeface="Urbanist"/>
                <a:cs typeface="Urbanist"/>
                <a:sym typeface="Urbanist"/>
              </a:rPr>
              <a:t>2.    Allocate 1 profiles_2d element for equilibrium IDS →</a:t>
            </a:r>
            <a:endParaRPr sz="1600" dirty="0"/>
          </a:p>
        </p:txBody>
      </p:sp>
      <p:sp>
        <p:nvSpPr>
          <p:cNvPr id="303" name="Google Shape;303;p27"/>
          <p:cNvSpPr txBox="1"/>
          <p:nvPr/>
        </p:nvSpPr>
        <p:spPr>
          <a:xfrm>
            <a:off x="182268" y="824498"/>
            <a:ext cx="7926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94A3B8"/>
                </a:solidFill>
                <a:latin typeface="Calibri"/>
                <a:ea typeface="Calibri"/>
                <a:cs typeface="Calibri"/>
                <a:sym typeface="Calibri"/>
              </a:rPr>
              <a:t>2 examples:</a:t>
            </a:r>
            <a:endParaRPr sz="3200">
              <a:solidFill>
                <a:srgbClr val="94A3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7"/>
          <p:cNvSpPr txBox="1"/>
          <p:nvPr/>
        </p:nvSpPr>
        <p:spPr>
          <a:xfrm>
            <a:off x="9387589" y="4125297"/>
            <a:ext cx="24633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&lt;empty&gt;</a:t>
            </a:r>
            <a:r>
              <a:rPr lang="en-US" sz="1100">
                <a:solidFill>
                  <a:srgbClr val="666666"/>
                </a:solidFill>
              </a:rPr>
              <a:t> </a:t>
            </a:r>
            <a:endParaRPr sz="3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5" name="Google Shape;305;p27"/>
          <p:cNvCxnSpPr>
            <a:cxnSpLocks/>
            <a:stCxn id="290" idx="3"/>
          </p:cNvCxnSpPr>
          <p:nvPr/>
        </p:nvCxnSpPr>
        <p:spPr>
          <a:xfrm flipV="1">
            <a:off x="5353125" y="4188641"/>
            <a:ext cx="539100" cy="53743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6" name="Google Shape;306;p27"/>
          <p:cNvCxnSpPr/>
          <p:nvPr/>
        </p:nvCxnSpPr>
        <p:spPr>
          <a:xfrm>
            <a:off x="5353125" y="5486634"/>
            <a:ext cx="539100" cy="30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7" name="Google Shape;307;p27"/>
          <p:cNvSpPr txBox="1"/>
          <p:nvPr/>
        </p:nvSpPr>
        <p:spPr>
          <a:xfrm>
            <a:off x="5410734" y="6863402"/>
            <a:ext cx="8538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2"/>
                </a:solidFill>
              </a:rPr>
              <a:t>ITER documentation:</a:t>
            </a:r>
            <a:r>
              <a:rPr lang="en-US" sz="1200">
                <a:solidFill>
                  <a:schemeClr val="lt2"/>
                </a:solidFill>
              </a:rPr>
              <a:t> </a:t>
            </a:r>
            <a:r>
              <a:rPr lang="en-US" sz="1000">
                <a:solidFill>
                  <a:schemeClr val="lt2"/>
                </a:solidFill>
              </a:rPr>
              <a:t>https://imas-matlab.readthedocs.io/en/latest/use_ids.html#resizing-an-array-of-structures</a:t>
            </a:r>
            <a:endParaRPr sz="10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2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3953916"/>
            <a:ext cx="5334000" cy="1866304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8"/>
          <p:cNvSpPr txBox="1"/>
          <p:nvPr/>
        </p:nvSpPr>
        <p:spPr>
          <a:xfrm>
            <a:off x="571500" y="2553741"/>
            <a:ext cx="5600700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0" i="0" u="none" strike="noStrike" cap="none">
                <a:solidFill>
                  <a:srgbClr val="BEF264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Releasing Resources</a:t>
            </a:r>
            <a:endParaRPr/>
          </a:p>
        </p:txBody>
      </p:sp>
      <p:sp>
        <p:nvSpPr>
          <p:cNvPr id="315" name="Google Shape;315;p28"/>
          <p:cNvSpPr txBox="1"/>
          <p:nvPr/>
        </p:nvSpPr>
        <p:spPr>
          <a:xfrm>
            <a:off x="571500" y="3096666"/>
            <a:ext cx="5334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Large Interface Data Structures (IDS) can consume significant amounts of RAM, especially with high-resolution 2D grids.</a:t>
            </a:r>
            <a:endParaRPr/>
          </a:p>
        </p:txBody>
      </p:sp>
      <p:pic>
        <p:nvPicPr>
          <p:cNvPr id="316" name="Google Shape;316;p2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24875" y="2753469"/>
            <a:ext cx="85725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8"/>
          <p:cNvSpPr txBox="1"/>
          <p:nvPr/>
        </p:nvSpPr>
        <p:spPr>
          <a:xfrm>
            <a:off x="866775" y="4505771"/>
            <a:ext cx="4980622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BEF264"/>
                </a:solidFill>
                <a:latin typeface="Urbanist"/>
                <a:ea typeface="Urbanist"/>
                <a:cs typeface="Urbanist"/>
                <a:sym typeface="Urbanist"/>
              </a:rPr>
              <a:t>MANUAL MEMORY MANAGEMENT</a:t>
            </a:r>
            <a:endParaRPr/>
          </a:p>
        </p:txBody>
      </p:sp>
      <p:sp>
        <p:nvSpPr>
          <p:cNvPr id="318" name="Google Shape;318;p28"/>
          <p:cNvSpPr txBox="1"/>
          <p:nvPr/>
        </p:nvSpPr>
        <p:spPr>
          <a:xfrm>
            <a:off x="866775" y="4877246"/>
            <a:ext cx="47434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Once you are finished processing an IDS, explicitly </a:t>
            </a:r>
            <a:r>
              <a:rPr lang="en-US" sz="1275" b="1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clear the variable</a:t>
            </a:r>
            <a:r>
              <a:rPr lang="en-US" sz="1275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to release the memory resources used by the data.</a:t>
            </a:r>
            <a:endParaRPr/>
          </a:p>
        </p:txBody>
      </p:sp>
      <p:sp>
        <p:nvSpPr>
          <p:cNvPr id="319" name="Google Shape;319;p28"/>
          <p:cNvSpPr txBox="1"/>
          <p:nvPr/>
        </p:nvSpPr>
        <p:spPr>
          <a:xfrm>
            <a:off x="800100" y="935087"/>
            <a:ext cx="11361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50">
                <a:solidFill>
                  <a:srgbClr val="F8FAFC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FREEING </a:t>
            </a:r>
            <a:r>
              <a:rPr lang="en-US" sz="3450" b="0" i="0" u="none" strike="noStrike" cap="none">
                <a:solidFill>
                  <a:srgbClr val="F8FAFC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MEMORY: DEALLOCATION</a:t>
            </a:r>
            <a:endParaRPr/>
          </a:p>
        </p:txBody>
      </p:sp>
      <p:sp>
        <p:nvSpPr>
          <p:cNvPr id="320" name="Google Shape;320;p28"/>
          <p:cNvSpPr/>
          <p:nvPr/>
        </p:nvSpPr>
        <p:spPr>
          <a:xfrm>
            <a:off x="571500" y="935087"/>
            <a:ext cx="76200" cy="533400"/>
          </a:xfrm>
          <a:prstGeom prst="rect">
            <a:avLst/>
          </a:prstGeom>
          <a:solidFill>
            <a:srgbClr val="BEF2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8"/>
          <p:cNvSpPr txBox="1"/>
          <p:nvPr/>
        </p:nvSpPr>
        <p:spPr>
          <a:xfrm>
            <a:off x="6098968" y="6451232"/>
            <a:ext cx="8538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</a:rPr>
              <a:t>ITER documentation: https://imas-matlab.readthedocs.io/en/latest/use_ids.html</a:t>
            </a:r>
            <a:endParaRPr sz="12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2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111126"/>
            <a:ext cx="5334000" cy="1837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4139356"/>
            <a:ext cx="5334000" cy="1837729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9"/>
          <p:cNvSpPr txBox="1"/>
          <p:nvPr/>
        </p:nvSpPr>
        <p:spPr>
          <a:xfrm>
            <a:off x="895350" y="2634406"/>
            <a:ext cx="4950618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BEF264"/>
                </a:solidFill>
                <a:latin typeface="Urbanist"/>
                <a:ea typeface="Urbanist"/>
                <a:cs typeface="Urbanist"/>
                <a:sym typeface="Urbanist"/>
              </a:rPr>
              <a:t>INSTANCE INDEPENDENCE</a:t>
            </a:r>
            <a:endParaRPr/>
          </a:p>
        </p:txBody>
      </p:sp>
      <p:sp>
        <p:nvSpPr>
          <p:cNvPr id="330" name="Google Shape;330;p29"/>
          <p:cNvSpPr txBox="1"/>
          <p:nvPr/>
        </p:nvSpPr>
        <p:spPr>
          <a:xfrm>
            <a:off x="895350" y="3005881"/>
            <a:ext cx="471487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Assigning an IDS to a new variable (B = A) performs a </a:t>
            </a:r>
            <a:r>
              <a:rPr lang="en-US" sz="1275" b="1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Deep Copy</a:t>
            </a:r>
            <a:r>
              <a:rPr lang="en-US" sz="1275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in MATLAB IMAS API.</a:t>
            </a:r>
            <a:endParaRPr/>
          </a:p>
        </p:txBody>
      </p:sp>
      <p:sp>
        <p:nvSpPr>
          <p:cNvPr id="331" name="Google Shape;331;p29"/>
          <p:cNvSpPr txBox="1"/>
          <p:nvPr/>
        </p:nvSpPr>
        <p:spPr>
          <a:xfrm>
            <a:off x="895350" y="4662636"/>
            <a:ext cx="4950618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BEF264"/>
                </a:solidFill>
                <a:latin typeface="Urbanist"/>
                <a:ea typeface="Urbanist"/>
                <a:cs typeface="Urbanist"/>
                <a:sym typeface="Urbanist"/>
              </a:rPr>
              <a:t>SAFETY GUARANTEE</a:t>
            </a:r>
            <a:endParaRPr/>
          </a:p>
        </p:txBody>
      </p:sp>
      <p:sp>
        <p:nvSpPr>
          <p:cNvPr id="332" name="Google Shape;332;p29"/>
          <p:cNvSpPr txBox="1"/>
          <p:nvPr/>
        </p:nvSpPr>
        <p:spPr>
          <a:xfrm>
            <a:off x="895350" y="5034111"/>
            <a:ext cx="471487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Modifying the copy does </a:t>
            </a:r>
            <a:r>
              <a:rPr lang="en-US" sz="1275" b="1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not</a:t>
            </a:r>
            <a:r>
              <a:rPr lang="en-US" sz="1275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affect the original structure. This is vital for comparative analysis or what-if scenarios.</a:t>
            </a:r>
            <a:endParaRPr/>
          </a:p>
        </p:txBody>
      </p:sp>
      <p:sp>
        <p:nvSpPr>
          <p:cNvPr id="333" name="Google Shape;333;p29"/>
          <p:cNvSpPr txBox="1"/>
          <p:nvPr/>
        </p:nvSpPr>
        <p:spPr>
          <a:xfrm>
            <a:off x="800100" y="935087"/>
            <a:ext cx="11361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50" b="0" i="0" u="none" strike="noStrike" cap="none">
                <a:solidFill>
                  <a:srgbClr val="F8FAFC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CLONING </a:t>
            </a:r>
            <a:r>
              <a:rPr lang="en-US" sz="3450">
                <a:solidFill>
                  <a:srgbClr val="F8FAFC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IDS</a:t>
            </a:r>
            <a:r>
              <a:rPr lang="en-US" sz="3450" b="0" i="0" u="none" strike="noStrike" cap="none">
                <a:solidFill>
                  <a:srgbClr val="F8FAFC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: DEEP COPYING</a:t>
            </a:r>
            <a:endParaRPr/>
          </a:p>
        </p:txBody>
      </p:sp>
      <p:sp>
        <p:nvSpPr>
          <p:cNvPr id="334" name="Google Shape;334;p29"/>
          <p:cNvSpPr/>
          <p:nvPr/>
        </p:nvSpPr>
        <p:spPr>
          <a:xfrm>
            <a:off x="571500" y="935087"/>
            <a:ext cx="76200" cy="533400"/>
          </a:xfrm>
          <a:prstGeom prst="rect">
            <a:avLst/>
          </a:prstGeom>
          <a:solidFill>
            <a:srgbClr val="BEF2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29"/>
          <p:cNvSpPr txBox="1"/>
          <p:nvPr/>
        </p:nvSpPr>
        <p:spPr>
          <a:xfrm>
            <a:off x="6098968" y="6451232"/>
            <a:ext cx="8538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</a:rPr>
              <a:t>ITER documentation: https://imas-matlab.readthedocs.io/en/latest/use_ids.html</a:t>
            </a:r>
            <a:endParaRPr sz="12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3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3096815"/>
            <a:ext cx="5334000" cy="322837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0"/>
          <p:cNvSpPr txBox="1"/>
          <p:nvPr/>
        </p:nvSpPr>
        <p:spPr>
          <a:xfrm>
            <a:off x="571500" y="1953815"/>
            <a:ext cx="5334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When dealing with long plasma pulses or step-by-step physical simulations, keeping the entire time history in your system memory can trigger RAM saturation.</a:t>
            </a:r>
            <a:endParaRPr/>
          </a:p>
        </p:txBody>
      </p:sp>
      <p:pic>
        <p:nvPicPr>
          <p:cNvPr id="343" name="Google Shape;343;p3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00" y="3091755"/>
            <a:ext cx="5334000" cy="13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0"/>
          <p:cNvSpPr txBox="1"/>
          <p:nvPr/>
        </p:nvSpPr>
        <p:spPr>
          <a:xfrm>
            <a:off x="6286500" y="4615755"/>
            <a:ext cx="533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38BDF8"/>
                </a:solidFill>
                <a:latin typeface="Azeret Mono"/>
                <a:ea typeface="Azeret Mono"/>
                <a:cs typeface="Azeret Mono"/>
                <a:sym typeface="Azeret Mono"/>
              </a:rPr>
              <a:t>Loop Iteration → Slice Injection → Database Growth</a:t>
            </a:r>
            <a:endParaRPr/>
          </a:p>
        </p:txBody>
      </p:sp>
      <p:sp>
        <p:nvSpPr>
          <p:cNvPr id="345" name="Google Shape;345;p30"/>
          <p:cNvSpPr txBox="1"/>
          <p:nvPr/>
        </p:nvSpPr>
        <p:spPr>
          <a:xfrm>
            <a:off x="-3808950" y="4182900"/>
            <a:ext cx="88371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4875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BEF264"/>
                </a:solidFill>
                <a:latin typeface="Urbanist"/>
                <a:ea typeface="Urbanist"/>
                <a:cs typeface="Urbanist"/>
                <a:sym typeface="Urbanist"/>
              </a:rPr>
              <a:t>STREAM DIRECTLY TO STORAGE</a:t>
            </a:r>
            <a:endParaRPr/>
          </a:p>
        </p:txBody>
      </p:sp>
      <p:sp>
        <p:nvSpPr>
          <p:cNvPr id="346" name="Google Shape;346;p30"/>
          <p:cNvSpPr txBox="1"/>
          <p:nvPr/>
        </p:nvSpPr>
        <p:spPr>
          <a:xfrm>
            <a:off x="895350" y="4572595"/>
            <a:ext cx="471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The ids_put_slice() function appends a </a:t>
            </a:r>
            <a:r>
              <a:rPr lang="en-US" sz="1350" b="1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single time slice</a:t>
            </a:r>
            <a:r>
              <a:rPr lang="en-US" sz="135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to an existing database entry. The Access Layer handles the sequential stacking at the backend level, keeping your MATLAB workspace footprint</a:t>
            </a:r>
            <a:r>
              <a:rPr lang="en-US" sz="135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35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lightweight.</a:t>
            </a:r>
            <a:endParaRPr/>
          </a:p>
        </p:txBody>
      </p:sp>
      <p:pic>
        <p:nvPicPr>
          <p:cNvPr id="347" name="Google Shape;347;p3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5350" y="3620095"/>
            <a:ext cx="4619625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0"/>
          <p:cNvSpPr txBox="1"/>
          <p:nvPr/>
        </p:nvSpPr>
        <p:spPr>
          <a:xfrm>
            <a:off x="800100" y="896540"/>
            <a:ext cx="1136142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50" b="0" i="0" u="none" strike="noStrike" cap="none">
                <a:solidFill>
                  <a:srgbClr val="F8FAFC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SLICING OPERATIONS: IDS_PUT_SLICE()</a:t>
            </a:r>
            <a:endParaRPr/>
          </a:p>
        </p:txBody>
      </p:sp>
      <p:sp>
        <p:nvSpPr>
          <p:cNvPr id="349" name="Google Shape;349;p30"/>
          <p:cNvSpPr/>
          <p:nvPr/>
        </p:nvSpPr>
        <p:spPr>
          <a:xfrm>
            <a:off x="571500" y="896540"/>
            <a:ext cx="76200" cy="533400"/>
          </a:xfrm>
          <a:prstGeom prst="rect">
            <a:avLst/>
          </a:prstGeom>
          <a:solidFill>
            <a:srgbClr val="BEF2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30"/>
          <p:cNvSpPr txBox="1"/>
          <p:nvPr/>
        </p:nvSpPr>
        <p:spPr>
          <a:xfrm>
            <a:off x="2936380" y="6451225"/>
            <a:ext cx="9528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</a:rPr>
              <a:t>ITER documentation: https://imas-matlab.readthedocs.io/en/latest/load_store_ids.html#append-a-time-slice-to-an-already-stored-ids</a:t>
            </a:r>
            <a:endParaRPr sz="12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2221408"/>
            <a:ext cx="3492400" cy="3348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9650" y="2221408"/>
            <a:ext cx="3492549" cy="3348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7950" y="2221408"/>
            <a:ext cx="3492400" cy="3348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2025" y="2611933"/>
            <a:ext cx="27113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962025" y="3392983"/>
            <a:ext cx="2846918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A3E635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IMAS Library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962025" y="3964483"/>
            <a:ext cx="2711350" cy="67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Loading the environment and initializing the MATLAB setup.</a:t>
            </a:r>
            <a:endParaRPr/>
          </a:p>
        </p:txBody>
      </p:sp>
      <p:pic>
        <p:nvPicPr>
          <p:cNvPr id="99" name="Google Shape;99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40175" y="2611933"/>
            <a:ext cx="2711499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4740175" y="3392983"/>
            <a:ext cx="2847074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A3E635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Reading IDS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4740175" y="3964483"/>
            <a:ext cx="2711499" cy="100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Accessing existing data, extracting structures, and data visualization.</a:t>
            </a:r>
            <a:endParaRPr/>
          </a:p>
        </p:txBody>
      </p:sp>
      <p:pic>
        <p:nvPicPr>
          <p:cNvPr id="102" name="Google Shape;102;p1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18475" y="2611933"/>
            <a:ext cx="27113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/>
        </p:nvSpPr>
        <p:spPr>
          <a:xfrm>
            <a:off x="8518475" y="3392983"/>
            <a:ext cx="2846918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A3E635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Writing IDS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8518475" y="3964483"/>
            <a:ext cx="2711400" cy="121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Creating new database entries, populating and saving them.</a:t>
            </a:r>
            <a:endParaRPr dirty="0"/>
          </a:p>
        </p:txBody>
      </p:sp>
      <p:sp>
        <p:nvSpPr>
          <p:cNvPr id="105" name="Google Shape;105;p14"/>
          <p:cNvSpPr txBox="1"/>
          <p:nvPr/>
        </p:nvSpPr>
        <p:spPr>
          <a:xfrm>
            <a:off x="809625" y="571500"/>
            <a:ext cx="11351418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8FAFC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TUTORIAL OVERVIEW</a:t>
            </a:r>
            <a:endParaRPr/>
          </a:p>
        </p:txBody>
      </p:sp>
      <p:sp>
        <p:nvSpPr>
          <p:cNvPr id="106" name="Google Shape;106;p14"/>
          <p:cNvSpPr/>
          <p:nvPr/>
        </p:nvSpPr>
        <p:spPr>
          <a:xfrm>
            <a:off x="571500" y="571500"/>
            <a:ext cx="57150" cy="552450"/>
          </a:xfrm>
          <a:prstGeom prst="rect">
            <a:avLst/>
          </a:prstGeom>
          <a:solidFill>
            <a:srgbClr val="BEF2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3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492150"/>
            <a:ext cx="4991100" cy="2666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4436961"/>
            <a:ext cx="4991100" cy="156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31"/>
          <p:cNvSpPr txBox="1"/>
          <p:nvPr/>
        </p:nvSpPr>
        <p:spPr>
          <a:xfrm>
            <a:off x="-3707875" y="2130282"/>
            <a:ext cx="84123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958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>
                <a:solidFill>
                  <a:srgbClr val="BEF264"/>
                </a:solidFill>
                <a:latin typeface="Urbanist"/>
                <a:ea typeface="Urbanist"/>
                <a:cs typeface="Urbanist"/>
                <a:sym typeface="Urbanist"/>
              </a:rPr>
              <a:t>STORING TIME SLICES</a:t>
            </a:r>
            <a:endParaRPr/>
          </a:p>
        </p:txBody>
      </p:sp>
      <p:sp>
        <p:nvSpPr>
          <p:cNvPr id="359" name="Google Shape;359;p31"/>
          <p:cNvSpPr txBox="1"/>
          <p:nvPr/>
        </p:nvSpPr>
        <p:spPr>
          <a:xfrm>
            <a:off x="819150" y="2481882"/>
            <a:ext cx="47436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Inside the loop, a time slice is built at the</a:t>
            </a:r>
            <a:r>
              <a:rPr lang="en-US" sz="120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current time of the iteration:</a:t>
            </a:r>
            <a:br>
              <a:rPr lang="en-US" sz="120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</a:br>
            <a:r>
              <a:rPr lang="en-US" sz="120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- for dynamic arrays of structures AOS(itime) only the first index at itime=1 is allocated and set</a:t>
            </a:r>
            <a:br>
              <a:rPr lang="en-US" sz="120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</a:br>
            <a:r>
              <a:rPr lang="en-US" sz="120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- for N-dimensional dynamic signals S(t, i1, i2, …, iN), only a N-1 dimensional slice (or array) is allocated and populated for the current time step t</a:t>
            </a:r>
            <a:endParaRPr/>
          </a:p>
        </p:txBody>
      </p:sp>
      <p:sp>
        <p:nvSpPr>
          <p:cNvPr id="360" name="Google Shape;360;p31"/>
          <p:cNvSpPr txBox="1"/>
          <p:nvPr/>
        </p:nvSpPr>
        <p:spPr>
          <a:xfrm>
            <a:off x="-3674476" y="5038161"/>
            <a:ext cx="7510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958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>
                <a:solidFill>
                  <a:srgbClr val="BEF264"/>
                </a:solidFill>
                <a:latin typeface="Urbanist"/>
                <a:ea typeface="Urbanist"/>
                <a:cs typeface="Urbanist"/>
                <a:sym typeface="Urbanist"/>
              </a:rPr>
              <a:t>BACKENDS</a:t>
            </a:r>
            <a:endParaRPr/>
          </a:p>
        </p:txBody>
      </p:sp>
      <p:sp>
        <p:nvSpPr>
          <p:cNvPr id="361" name="Google Shape;361;p31"/>
          <p:cNvSpPr txBox="1"/>
          <p:nvPr/>
        </p:nvSpPr>
        <p:spPr>
          <a:xfrm>
            <a:off x="819150" y="5389771"/>
            <a:ext cx="449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This pattern remains identical whether using MDSplus or HDF5 </a:t>
            </a:r>
            <a:r>
              <a:rPr lang="en-US" sz="120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backends</a:t>
            </a:r>
            <a:r>
              <a:rPr lang="en-US" sz="12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.</a:t>
            </a:r>
            <a:endParaRPr/>
          </a:p>
        </p:txBody>
      </p:sp>
      <p:pic>
        <p:nvPicPr>
          <p:cNvPr id="362" name="Google Shape;362;p3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9150" y="1605587"/>
            <a:ext cx="44005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1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9150" y="4513471"/>
            <a:ext cx="440055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1"/>
          <p:cNvSpPr txBox="1"/>
          <p:nvPr/>
        </p:nvSpPr>
        <p:spPr>
          <a:xfrm>
            <a:off x="800100" y="625375"/>
            <a:ext cx="1136142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50" b="0" i="0" u="none" strike="noStrike" cap="none">
                <a:solidFill>
                  <a:srgbClr val="F8FAFC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CODE EXAMPLE: TIME INTEGRATION LOOP</a:t>
            </a:r>
            <a:endParaRPr/>
          </a:p>
        </p:txBody>
      </p:sp>
      <p:sp>
        <p:nvSpPr>
          <p:cNvPr id="365" name="Google Shape;365;p31"/>
          <p:cNvSpPr/>
          <p:nvPr/>
        </p:nvSpPr>
        <p:spPr>
          <a:xfrm>
            <a:off x="571500" y="625375"/>
            <a:ext cx="76200" cy="533400"/>
          </a:xfrm>
          <a:prstGeom prst="rect">
            <a:avLst/>
          </a:prstGeom>
          <a:solidFill>
            <a:srgbClr val="BEF2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31"/>
          <p:cNvSpPr txBox="1"/>
          <p:nvPr/>
        </p:nvSpPr>
        <p:spPr>
          <a:xfrm>
            <a:off x="9951325" y="5282075"/>
            <a:ext cx="1784400" cy="677100"/>
          </a:xfrm>
          <a:prstGeom prst="rect">
            <a:avLst/>
          </a:prstGeom>
          <a:solidFill>
            <a:srgbClr val="0A101A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67800" y="1671025"/>
            <a:ext cx="6099899" cy="452775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31"/>
          <p:cNvSpPr txBox="1"/>
          <p:nvPr/>
        </p:nvSpPr>
        <p:spPr>
          <a:xfrm>
            <a:off x="9613225" y="5389775"/>
            <a:ext cx="2460600" cy="677100"/>
          </a:xfrm>
          <a:prstGeom prst="rect">
            <a:avLst/>
          </a:prstGeom>
          <a:solidFill>
            <a:srgbClr val="02101B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31"/>
          <p:cNvSpPr txBox="1"/>
          <p:nvPr/>
        </p:nvSpPr>
        <p:spPr>
          <a:xfrm>
            <a:off x="2936380" y="6451225"/>
            <a:ext cx="9528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</a:rPr>
              <a:t>ITER documentation: https://imas-matlab.readthedocs.io/en/latest/load_store_ids.html#append-a-time-slice-to-an-already-stored-ids</a:t>
            </a:r>
            <a:endParaRPr sz="1200">
              <a:solidFill>
                <a:schemeClr val="lt2"/>
              </a:solidFill>
            </a:endParaRPr>
          </a:p>
        </p:txBody>
      </p:sp>
      <p:pic>
        <p:nvPicPr>
          <p:cNvPr id="370" name="Google Shape;370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71101" y="1453175"/>
            <a:ext cx="6302725" cy="4763978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31"/>
          <p:cNvSpPr txBox="1"/>
          <p:nvPr/>
        </p:nvSpPr>
        <p:spPr>
          <a:xfrm>
            <a:off x="10772375" y="5244925"/>
            <a:ext cx="905700" cy="677100"/>
          </a:xfrm>
          <a:prstGeom prst="rect">
            <a:avLst/>
          </a:prstGeom>
          <a:solidFill>
            <a:srgbClr val="030E1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3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33400" y="1714500"/>
            <a:ext cx="5715000" cy="781496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33"/>
          <p:cNvSpPr txBox="1"/>
          <p:nvPr/>
        </p:nvSpPr>
        <p:spPr>
          <a:xfrm>
            <a:off x="295275" y="1985367"/>
            <a:ext cx="116014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BEF264"/>
                </a:solidFill>
                <a:latin typeface="Urbanist"/>
                <a:ea typeface="Urbanist"/>
                <a:cs typeface="Urbanist"/>
                <a:sym typeface="Urbanist"/>
              </a:rPr>
              <a:t>Questions?</a:t>
            </a:r>
            <a:endParaRPr/>
          </a:p>
        </p:txBody>
      </p:sp>
      <p:sp>
        <p:nvSpPr>
          <p:cNvPr id="396" name="Google Shape;396;p33"/>
          <p:cNvSpPr txBox="1"/>
          <p:nvPr/>
        </p:nvSpPr>
        <p:spPr>
          <a:xfrm>
            <a:off x="571500" y="3722637"/>
            <a:ext cx="11049000" cy="42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Thank you for your attention.</a:t>
            </a:r>
            <a:endParaRPr/>
          </a:p>
        </p:txBody>
      </p:sp>
      <p:sp>
        <p:nvSpPr>
          <p:cNvPr id="397" name="Google Shape;397;p33"/>
          <p:cNvSpPr txBox="1"/>
          <p:nvPr/>
        </p:nvSpPr>
        <p:spPr>
          <a:xfrm>
            <a:off x="571500" y="5197078"/>
            <a:ext cx="110490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94A3B8"/>
                </a:solidFill>
                <a:latin typeface="Azeret Mono"/>
                <a:ea typeface="Azeret Mono"/>
                <a:cs typeface="Azeret Mono"/>
                <a:sym typeface="Azeret Mono"/>
              </a:rPr>
              <a:t>Report an issue</a:t>
            </a:r>
            <a:r>
              <a:rPr lang="en-US" sz="1650" b="0" i="0" u="none" strike="noStrike" cap="none">
                <a:solidFill>
                  <a:srgbClr val="94A3B8"/>
                </a:solidFill>
                <a:latin typeface="Azeret Mono"/>
                <a:ea typeface="Azeret Mono"/>
                <a:cs typeface="Azeret Mono"/>
                <a:sym typeface="Azeret Mono"/>
              </a:rPr>
              <a:t>: </a:t>
            </a:r>
            <a:r>
              <a:rPr lang="en-US" sz="1650">
                <a:solidFill>
                  <a:srgbClr val="94A3B8"/>
                </a:solidFill>
                <a:latin typeface="Azeret Mono"/>
                <a:ea typeface="Azeret Mono"/>
                <a:cs typeface="Azeret Mono"/>
                <a:sym typeface="Azeret Mono"/>
              </a:rPr>
              <a:t>https://github.com/iterorganization/IMAS-MATLAB/issues</a:t>
            </a:r>
            <a:endParaRPr/>
          </a:p>
        </p:txBody>
      </p:sp>
      <p:sp>
        <p:nvSpPr>
          <p:cNvPr id="398" name="Google Shape;398;p33"/>
          <p:cNvSpPr txBox="1"/>
          <p:nvPr/>
        </p:nvSpPr>
        <p:spPr>
          <a:xfrm>
            <a:off x="571500" y="5741789"/>
            <a:ext cx="110490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94A3B8"/>
                </a:solidFill>
                <a:latin typeface="Azeret Mono"/>
                <a:ea typeface="Azeret Mono"/>
                <a:cs typeface="Azeret Mono"/>
                <a:sym typeface="Azeret Mono"/>
              </a:rPr>
              <a:t>Documentation: </a:t>
            </a:r>
            <a:r>
              <a:rPr lang="en-US" sz="1650">
                <a:solidFill>
                  <a:srgbClr val="94A3B8"/>
                </a:solidFill>
                <a:latin typeface="Azeret Mono"/>
                <a:ea typeface="Azeret Mono"/>
                <a:cs typeface="Azeret Mono"/>
                <a:sym typeface="Azeret Mono"/>
              </a:rPr>
              <a:t>https://imas-matlab.readthedocs.io/en/latest/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/>
        </p:nvSpPr>
        <p:spPr>
          <a:xfrm>
            <a:off x="571500" y="800100"/>
            <a:ext cx="11049000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STEP 01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295275" y="1877169"/>
            <a:ext cx="11601450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50" b="1" i="0" u="none" strike="noStrike" cap="none">
                <a:solidFill>
                  <a:srgbClr val="BEF264"/>
                </a:solidFill>
                <a:latin typeface="Urbanist"/>
                <a:ea typeface="Urbanist"/>
                <a:cs typeface="Urbanist"/>
                <a:sym typeface="Urbanist"/>
              </a:rPr>
              <a:t>Loading the Library</a:t>
            </a:r>
            <a:endParaRPr/>
          </a:p>
        </p:txBody>
      </p:sp>
      <p:sp>
        <p:nvSpPr>
          <p:cNvPr id="113" name="Google Shape;113;p15"/>
          <p:cNvSpPr/>
          <p:nvPr/>
        </p:nvSpPr>
        <p:spPr>
          <a:xfrm>
            <a:off x="5381625" y="3296394"/>
            <a:ext cx="1428750" cy="76200"/>
          </a:xfrm>
          <a:prstGeom prst="rect">
            <a:avLst/>
          </a:prstGeom>
          <a:solidFill>
            <a:srgbClr val="BEF2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571500" y="3753594"/>
            <a:ext cx="11049000" cy="42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Setting up your working environment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/>
        </p:nvSpPr>
        <p:spPr>
          <a:xfrm>
            <a:off x="903525" y="2452297"/>
            <a:ext cx="48102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Check available modules:</a:t>
            </a:r>
            <a:br>
              <a:rPr lang="en-US" sz="1650" b="1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</a:br>
            <a:r>
              <a:rPr lang="en-US" sz="1650" dirty="0">
                <a:solidFill>
                  <a:srgbClr val="0000FF"/>
                </a:solidFill>
                <a:latin typeface="Urbanist"/>
                <a:ea typeface="Urbanist"/>
                <a:cs typeface="Urbanist"/>
                <a:sym typeface="Urbanist"/>
              </a:rPr>
              <a:t>module avail IMAS-MATLAB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903525" y="3360744"/>
            <a:ext cx="48102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Loading the module:</a:t>
            </a:r>
            <a:br>
              <a:rPr lang="en-US" sz="1650" b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</a:br>
            <a:r>
              <a:rPr lang="en-US" sz="1650">
                <a:solidFill>
                  <a:srgbClr val="0000FF"/>
                </a:solidFill>
                <a:latin typeface="Urbanist"/>
                <a:ea typeface="Urbanist"/>
                <a:cs typeface="Urbanist"/>
                <a:sym typeface="Urbanist"/>
              </a:rPr>
              <a:t>module load IMAS-MATLAB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903525" y="4347881"/>
            <a:ext cx="6877800" cy="18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Verification:</a:t>
            </a:r>
            <a:r>
              <a:rPr lang="en-US" sz="165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Check if </a:t>
            </a:r>
            <a:r>
              <a:rPr lang="en-US" sz="165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the library is loaded properly</a:t>
            </a:r>
            <a:br>
              <a:rPr lang="en-US" sz="165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</a:br>
            <a:r>
              <a:rPr lang="en-US" sz="165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-&gt; launch Matlab from the terminal</a:t>
            </a:r>
            <a:br>
              <a:rPr lang="en-US" sz="165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</a:br>
            <a:r>
              <a:rPr lang="en-US" sz="165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$ </a:t>
            </a:r>
            <a:r>
              <a:rPr lang="en-US" sz="1650">
                <a:solidFill>
                  <a:srgbClr val="0000FF"/>
                </a:solidFill>
                <a:latin typeface="Urbanist"/>
                <a:ea typeface="Urbanist"/>
                <a:cs typeface="Urbanist"/>
                <a:sym typeface="Urbanist"/>
              </a:rPr>
              <a:t>matlab</a:t>
            </a:r>
            <a:br>
              <a:rPr lang="en-US" sz="165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</a:br>
            <a:r>
              <a:rPr lang="en-US" sz="165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-&gt; check for example if the function ids_get exists from Matlab prompt</a:t>
            </a:r>
            <a:br>
              <a:rPr lang="en-US" sz="165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</a:br>
            <a:r>
              <a:rPr lang="en-US" sz="165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&gt;&gt; </a:t>
            </a:r>
            <a:r>
              <a:rPr lang="en-US" sz="1650" b="0" i="0" u="none" strike="noStrike" cap="none">
                <a:solidFill>
                  <a:srgbClr val="0000FF"/>
                </a:solidFill>
                <a:latin typeface="Urbanist"/>
                <a:ea typeface="Urbanist"/>
                <a:cs typeface="Urbanist"/>
                <a:sym typeface="Urbanist"/>
              </a:rPr>
              <a:t>which ids_get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809625" y="571500"/>
            <a:ext cx="11351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8FAFC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INITIAL CONFIGURATION</a:t>
            </a: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571500" y="571500"/>
            <a:ext cx="57300" cy="552600"/>
          </a:xfrm>
          <a:prstGeom prst="rect">
            <a:avLst/>
          </a:prstGeom>
          <a:solidFill>
            <a:srgbClr val="BEF2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900" y="2452297"/>
            <a:ext cx="24765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900" y="3360744"/>
            <a:ext cx="24765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900" y="4347879"/>
            <a:ext cx="247650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/>
          <p:nvPr/>
        </p:nvSpPr>
        <p:spPr>
          <a:xfrm>
            <a:off x="6200844" y="902608"/>
            <a:ext cx="5662080" cy="4468916"/>
          </a:xfrm>
          <a:prstGeom prst="rect">
            <a:avLst/>
          </a:prstGeom>
          <a:noFill/>
          <a:ln w="9525" cap="flat" cmpd="sng">
            <a:solidFill>
              <a:srgbClr val="F8FA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>
              <a:lnSpc>
                <a:spcPct val="160000"/>
              </a:lnSpc>
            </a:pPr>
            <a:r>
              <a:rPr lang="en-US" sz="1650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Gateway example:</a:t>
            </a:r>
          </a:p>
          <a:p>
            <a:pPr lvl="1">
              <a:lnSpc>
                <a:spcPct val="160000"/>
              </a:lnSpc>
            </a:pPr>
            <a:endParaRPr lang="en-US" sz="1650" dirty="0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lvl="1">
              <a:lnSpc>
                <a:spcPct val="160000"/>
              </a:lnSpc>
            </a:pPr>
            <a:endParaRPr lang="en-US" sz="1650" dirty="0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lvl="1">
              <a:lnSpc>
                <a:spcPct val="160000"/>
              </a:lnSpc>
            </a:pPr>
            <a:endParaRPr lang="en-US" sz="1650" dirty="0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lvl="1">
              <a:lnSpc>
                <a:spcPct val="160000"/>
              </a:lnSpc>
            </a:pPr>
            <a:endParaRPr lang="en-US" sz="1650" dirty="0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lvl="1">
              <a:lnSpc>
                <a:spcPct val="160000"/>
              </a:lnSpc>
            </a:pPr>
            <a:endParaRPr lang="en-US" sz="1650" dirty="0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lvl="1">
              <a:lnSpc>
                <a:spcPct val="160000"/>
              </a:lnSpc>
            </a:pPr>
            <a:endParaRPr lang="en-US" sz="1650" dirty="0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lvl="1">
              <a:lnSpc>
                <a:spcPct val="160000"/>
              </a:lnSpc>
            </a:pPr>
            <a:endParaRPr lang="en-US" sz="1650" dirty="0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lvl="1">
              <a:lnSpc>
                <a:spcPct val="160000"/>
              </a:lnSpc>
            </a:pPr>
            <a:br>
              <a:rPr lang="en-US" sz="1650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</a:br>
            <a:endParaRPr lang="en-US" sz="1650" dirty="0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lvl="1">
              <a:lnSpc>
                <a:spcPct val="160000"/>
              </a:lnSpc>
            </a:pPr>
            <a:endParaRPr sz="1650" dirty="0">
              <a:solidFill>
                <a:srgbClr val="94A3B8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4735400" y="6323967"/>
            <a:ext cx="722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2"/>
                </a:solidFill>
              </a:rPr>
              <a:t>ITER documentation: https://imas-matlab.readthedocs.io/en/latest/getting_started.html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78FF797-FD3D-4DE7-B74B-B3A8D13ED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2056" y="4094623"/>
            <a:ext cx="4876419" cy="119300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0F0AB96-159C-4B6F-B98F-9F89A71D1F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2056" y="1388489"/>
            <a:ext cx="5311713" cy="197406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8FF00F78-5914-4B06-A076-EB93B31BFF43}"/>
              </a:ext>
            </a:extLst>
          </p:cNvPr>
          <p:cNvSpPr txBox="1"/>
          <p:nvPr/>
        </p:nvSpPr>
        <p:spPr>
          <a:xfrm>
            <a:off x="6334040" y="3713267"/>
            <a:ext cx="23810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Inside </a:t>
            </a:r>
            <a:r>
              <a:rPr lang="en-US" sz="1400" dirty="0" err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matlab</a:t>
            </a:r>
            <a:r>
              <a:rPr lang="en-US" sz="1400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: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/>
          <p:nvPr/>
        </p:nvSpPr>
        <p:spPr>
          <a:xfrm>
            <a:off x="571500" y="800100"/>
            <a:ext cx="11049000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STEP 02</a:t>
            </a:r>
            <a:endParaRPr/>
          </a:p>
        </p:txBody>
      </p:sp>
      <p:sp>
        <p:nvSpPr>
          <p:cNvPr id="134" name="Google Shape;134;p17"/>
          <p:cNvSpPr txBox="1"/>
          <p:nvPr/>
        </p:nvSpPr>
        <p:spPr>
          <a:xfrm>
            <a:off x="295275" y="1877169"/>
            <a:ext cx="11601450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50" b="1" i="0" u="none" strike="noStrike" cap="none">
                <a:solidFill>
                  <a:srgbClr val="BEF264"/>
                </a:solidFill>
                <a:latin typeface="Urbanist"/>
                <a:ea typeface="Urbanist"/>
                <a:cs typeface="Urbanist"/>
                <a:sym typeface="Urbanist"/>
              </a:rPr>
              <a:t>Reading Data</a:t>
            </a:r>
            <a:endParaRPr/>
          </a:p>
        </p:txBody>
      </p:sp>
      <p:sp>
        <p:nvSpPr>
          <p:cNvPr id="135" name="Google Shape;135;p17"/>
          <p:cNvSpPr/>
          <p:nvPr/>
        </p:nvSpPr>
        <p:spPr>
          <a:xfrm>
            <a:off x="5381625" y="3296394"/>
            <a:ext cx="1428750" cy="76200"/>
          </a:xfrm>
          <a:prstGeom prst="rect">
            <a:avLst/>
          </a:prstGeom>
          <a:solidFill>
            <a:srgbClr val="BEF2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571500" y="3753594"/>
            <a:ext cx="11049000" cy="42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Exploring an existing Interface Data Structure (IDS)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/>
        </p:nvSpPr>
        <p:spPr>
          <a:xfrm>
            <a:off x="809625" y="710082"/>
            <a:ext cx="4950618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F8FAFC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OPENING A URI</a:t>
            </a:r>
            <a:endParaRPr dirty="0"/>
          </a:p>
        </p:txBody>
      </p:sp>
      <p:sp>
        <p:nvSpPr>
          <p:cNvPr id="142" name="Google Shape;142;p18"/>
          <p:cNvSpPr/>
          <p:nvPr/>
        </p:nvSpPr>
        <p:spPr>
          <a:xfrm>
            <a:off x="571500" y="710082"/>
            <a:ext cx="57150" cy="552450"/>
          </a:xfrm>
          <a:prstGeom prst="rect">
            <a:avLst/>
          </a:prstGeom>
          <a:solidFill>
            <a:srgbClr val="BEF2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571500" y="1853082"/>
            <a:ext cx="49530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Before to </a:t>
            </a:r>
            <a:r>
              <a:rPr lang="en-US" sz="165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read data, use first</a:t>
            </a:r>
            <a:r>
              <a:rPr lang="en-US" sz="1650" b="1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imas_open()</a:t>
            </a:r>
            <a:r>
              <a:rPr lang="en-US" sz="165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by specifying </a:t>
            </a:r>
            <a:r>
              <a:rPr lang="en-US" sz="165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an URI.</a:t>
            </a:r>
            <a:endParaRPr/>
          </a:p>
        </p:txBody>
      </p:sp>
      <p:sp>
        <p:nvSpPr>
          <p:cNvPr id="144" name="Google Shape;144;p18"/>
          <p:cNvSpPr txBox="1"/>
          <p:nvPr/>
        </p:nvSpPr>
        <p:spPr>
          <a:xfrm>
            <a:off x="571500" y="4352204"/>
            <a:ext cx="4953000" cy="57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1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Note: The idx handle is required for all subsequent data operations.</a:t>
            </a:r>
            <a:endParaRPr/>
          </a:p>
        </p:txBody>
      </p:sp>
      <p:sp>
        <p:nvSpPr>
          <p:cNvPr id="145" name="Google Shape;145;p18"/>
          <p:cNvSpPr txBox="1"/>
          <p:nvPr/>
        </p:nvSpPr>
        <p:spPr>
          <a:xfrm>
            <a:off x="5822050" y="1159558"/>
            <a:ext cx="6015300" cy="30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What’s an IMAS URI?</a:t>
            </a:r>
            <a:endParaRPr sz="1800" b="1" dirty="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chemeClr val="lt2"/>
                </a:solidFill>
                <a:latin typeface="Urbanist"/>
                <a:ea typeface="Urbanist"/>
                <a:cs typeface="Urbanist"/>
                <a:sym typeface="Urbanist"/>
              </a:rPr>
              <a:t>URIs follow the format: </a:t>
            </a:r>
            <a:r>
              <a:rPr lang="en-US" sz="1800" dirty="0" err="1">
                <a:solidFill>
                  <a:schemeClr val="accent1"/>
                </a:solidFill>
                <a:latin typeface="Urbanist"/>
                <a:ea typeface="Urbanist"/>
                <a:cs typeface="Urbanist"/>
                <a:sym typeface="Urbanist"/>
              </a:rPr>
              <a:t>imas:backend?query_options</a:t>
            </a:r>
            <a:endParaRPr sz="1800" dirty="0">
              <a:solidFill>
                <a:schemeClr val="accen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chemeClr val="lt2"/>
                </a:solidFill>
                <a:latin typeface="Urbanist"/>
                <a:ea typeface="Urbanist"/>
                <a:cs typeface="Urbanist"/>
                <a:sym typeface="Urbanist"/>
              </a:rPr>
              <a:t>For example: </a:t>
            </a:r>
            <a:br>
              <a:rPr lang="en-US" sz="1800" dirty="0">
                <a:solidFill>
                  <a:schemeClr val="lt2"/>
                </a:solidFill>
                <a:latin typeface="Urbanist"/>
                <a:ea typeface="Urbanist"/>
                <a:cs typeface="Urbanist"/>
                <a:sym typeface="Urbanist"/>
              </a:rPr>
            </a:br>
            <a:r>
              <a:rPr lang="en-US" sz="1800" dirty="0">
                <a:solidFill>
                  <a:schemeClr val="lt2"/>
                </a:solidFill>
                <a:latin typeface="Urbanist"/>
                <a:ea typeface="Urbanist"/>
                <a:cs typeface="Urbanist"/>
                <a:sym typeface="Urbanist"/>
              </a:rPr>
              <a:t>‘</a:t>
            </a:r>
            <a:r>
              <a:rPr lang="en-US" sz="1800" dirty="0">
                <a:solidFill>
                  <a:srgbClr val="0000FF"/>
                </a:solidFill>
                <a:latin typeface="Urbanist"/>
                <a:ea typeface="Urbanist"/>
                <a:cs typeface="Urbanist"/>
                <a:sym typeface="Urbanist"/>
              </a:rPr>
              <a:t>imas:hdf5?path=/path/to/data</a:t>
            </a:r>
            <a:r>
              <a:rPr lang="en-US" sz="1800" dirty="0">
                <a:solidFill>
                  <a:schemeClr val="lt2"/>
                </a:solidFill>
                <a:latin typeface="Urbanist"/>
                <a:ea typeface="Urbanist"/>
                <a:cs typeface="Urbanist"/>
                <a:sym typeface="Urbanist"/>
              </a:rPr>
              <a:t>‘ → Read from HDF5 files ‘</a:t>
            </a:r>
            <a:r>
              <a:rPr lang="en-US" sz="1800" dirty="0" err="1">
                <a:solidFill>
                  <a:srgbClr val="0000FF"/>
                </a:solidFill>
                <a:latin typeface="Urbanist"/>
                <a:ea typeface="Urbanist"/>
                <a:cs typeface="Urbanist"/>
                <a:sym typeface="Urbanist"/>
              </a:rPr>
              <a:t>imas:mdsplus?path</a:t>
            </a:r>
            <a:r>
              <a:rPr lang="en-US" sz="1800" dirty="0">
                <a:solidFill>
                  <a:srgbClr val="0000FF"/>
                </a:solidFill>
                <a:latin typeface="Urbanist"/>
                <a:ea typeface="Urbanist"/>
                <a:cs typeface="Urbanist"/>
                <a:sym typeface="Urbanist"/>
              </a:rPr>
              <a:t>=./</a:t>
            </a:r>
            <a:r>
              <a:rPr lang="en-US" sz="1800" dirty="0" err="1">
                <a:solidFill>
                  <a:srgbClr val="0000FF"/>
                </a:solidFill>
                <a:latin typeface="Urbanist"/>
                <a:ea typeface="Urbanist"/>
                <a:cs typeface="Urbanist"/>
                <a:sym typeface="Urbanist"/>
              </a:rPr>
              <a:t>test_db</a:t>
            </a:r>
            <a:r>
              <a:rPr lang="en-US" sz="1800" dirty="0">
                <a:solidFill>
                  <a:schemeClr val="lt2"/>
                </a:solidFill>
                <a:latin typeface="Urbanist"/>
                <a:ea typeface="Urbanist"/>
                <a:cs typeface="Urbanist"/>
                <a:sym typeface="Urbanist"/>
              </a:rPr>
              <a:t>‘ → Read from </a:t>
            </a:r>
            <a:r>
              <a:rPr lang="en-US" sz="1800" dirty="0" err="1">
                <a:solidFill>
                  <a:schemeClr val="lt2"/>
                </a:solidFill>
                <a:latin typeface="Urbanist"/>
                <a:ea typeface="Urbanist"/>
                <a:cs typeface="Urbanist"/>
                <a:sym typeface="Urbanist"/>
              </a:rPr>
              <a:t>MDSplus</a:t>
            </a:r>
            <a:r>
              <a:rPr lang="en-US" sz="1800" dirty="0">
                <a:solidFill>
                  <a:schemeClr val="lt2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br>
              <a:rPr lang="en-US" sz="1800" dirty="0">
                <a:solidFill>
                  <a:schemeClr val="lt2"/>
                </a:solidFill>
                <a:latin typeface="Urbanist"/>
                <a:ea typeface="Urbanist"/>
                <a:cs typeface="Urbanist"/>
                <a:sym typeface="Urbanist"/>
              </a:rPr>
            </a:br>
            <a:r>
              <a:rPr lang="en-US" sz="1800" dirty="0">
                <a:solidFill>
                  <a:schemeClr val="lt2"/>
                </a:solidFill>
                <a:latin typeface="Urbanist"/>
                <a:ea typeface="Urbanist"/>
                <a:cs typeface="Urbanist"/>
                <a:sym typeface="Urbanist"/>
              </a:rPr>
              <a:t>‘</a:t>
            </a:r>
            <a:r>
              <a:rPr lang="en-US" sz="1800" dirty="0" err="1">
                <a:solidFill>
                  <a:srgbClr val="0000FF"/>
                </a:solidFill>
                <a:latin typeface="Urbanist"/>
                <a:ea typeface="Urbanist"/>
                <a:cs typeface="Urbanist"/>
                <a:sym typeface="Urbanist"/>
              </a:rPr>
              <a:t>imas:uda?backend</a:t>
            </a:r>
            <a:r>
              <a:rPr lang="en-US" sz="1800" dirty="0">
                <a:solidFill>
                  <a:srgbClr val="0000FF"/>
                </a:solidFill>
                <a:latin typeface="Urbanist"/>
                <a:ea typeface="Urbanist"/>
                <a:cs typeface="Urbanist"/>
                <a:sym typeface="Urbanist"/>
              </a:rPr>
              <a:t>=hdf5</a:t>
            </a:r>
            <a:r>
              <a:rPr lang="en-US" sz="1800" dirty="0">
                <a:solidFill>
                  <a:schemeClr val="lt2"/>
                </a:solidFill>
                <a:latin typeface="Urbanist"/>
                <a:ea typeface="Urbanist"/>
                <a:cs typeface="Urbanist"/>
                <a:sym typeface="Urbanist"/>
              </a:rPr>
              <a:t>‘ → Read from UDA </a:t>
            </a:r>
            <a:r>
              <a:rPr lang="en-US" sz="1800" dirty="0" err="1">
                <a:solidFill>
                  <a:schemeClr val="lt2"/>
                </a:solidFill>
                <a:latin typeface="Urbanist"/>
                <a:ea typeface="Urbanist"/>
                <a:cs typeface="Urbanist"/>
                <a:sym typeface="Urbanist"/>
              </a:rPr>
              <a:t>backend</a:t>
            </a:r>
            <a:r>
              <a:rPr lang="en-US" sz="1800" dirty="0" err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d</a:t>
            </a:r>
            <a:endParaRPr sz="1800" dirty="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130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5822050" y="3962447"/>
            <a:ext cx="6290400" cy="2154900"/>
          </a:xfrm>
          <a:prstGeom prst="rect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2"/>
                </a:solidFill>
              </a:rPr>
              <a:t>% Open a database entry (WEST example)</a:t>
            </a:r>
            <a:endParaRPr sz="1600" dirty="0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C27BA0"/>
                </a:solidFill>
              </a:rPr>
              <a:t>uri</a:t>
            </a:r>
            <a:r>
              <a:rPr lang="en-US" sz="1600" b="1" dirty="0">
                <a:solidFill>
                  <a:srgbClr val="C27BA0"/>
                </a:solidFill>
              </a:rPr>
              <a:t> </a:t>
            </a:r>
            <a:r>
              <a:rPr lang="en-US" sz="1600" dirty="0">
                <a:solidFill>
                  <a:srgbClr val="C27BA0"/>
                </a:solidFill>
              </a:rPr>
              <a:t>= 'imas:hdf5?path=/</a:t>
            </a:r>
            <a:r>
              <a:rPr lang="en-US" sz="1600" dirty="0" err="1">
                <a:solidFill>
                  <a:srgbClr val="C27BA0"/>
                </a:solidFill>
              </a:rPr>
              <a:t>Imas_public</a:t>
            </a:r>
            <a:r>
              <a:rPr lang="en-US" sz="1600" dirty="0">
                <a:solidFill>
                  <a:srgbClr val="C27BA0"/>
                </a:solidFill>
              </a:rPr>
              <a:t>/public/</a:t>
            </a:r>
            <a:r>
              <a:rPr lang="en-US" sz="1600" dirty="0" err="1">
                <a:solidFill>
                  <a:srgbClr val="C27BA0"/>
                </a:solidFill>
              </a:rPr>
              <a:t>imasdb</a:t>
            </a:r>
            <a:r>
              <a:rPr lang="en-US" sz="1600" dirty="0">
                <a:solidFill>
                  <a:srgbClr val="C27BA0"/>
                </a:solidFill>
              </a:rPr>
              <a:t>/west/3/54178/0';</a:t>
            </a:r>
            <a:endParaRPr sz="1600" dirty="0">
              <a:solidFill>
                <a:srgbClr val="C27B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rgbClr val="C27BA0"/>
                </a:solidFill>
              </a:rPr>
              <a:t>idx</a:t>
            </a:r>
            <a:r>
              <a:rPr lang="en-US" sz="1600" dirty="0">
                <a:solidFill>
                  <a:srgbClr val="C27BA0"/>
                </a:solidFill>
              </a:rPr>
              <a:t> = </a:t>
            </a:r>
            <a:r>
              <a:rPr lang="en-US" sz="1600" b="1" dirty="0" err="1">
                <a:solidFill>
                  <a:srgbClr val="C27BA0"/>
                </a:solidFill>
              </a:rPr>
              <a:t>imas_open</a:t>
            </a:r>
            <a:r>
              <a:rPr lang="en-US" sz="1600" dirty="0">
                <a:solidFill>
                  <a:srgbClr val="C27BA0"/>
                </a:solidFill>
              </a:rPr>
              <a:t>(</a:t>
            </a:r>
            <a:r>
              <a:rPr lang="en-US" sz="1600" dirty="0" err="1">
                <a:solidFill>
                  <a:srgbClr val="C27BA0"/>
                </a:solidFill>
              </a:rPr>
              <a:t>uri</a:t>
            </a:r>
            <a:r>
              <a:rPr lang="en-US" sz="1600" dirty="0">
                <a:solidFill>
                  <a:srgbClr val="C27BA0"/>
                </a:solidFill>
              </a:rPr>
              <a:t>, 40);</a:t>
            </a:r>
            <a:endParaRPr sz="1600" dirty="0">
              <a:solidFill>
                <a:srgbClr val="C27B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C27B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C27BA0"/>
                </a:solidFill>
              </a:rPr>
              <a:t>if </a:t>
            </a:r>
            <a:r>
              <a:rPr lang="en-US" sz="1600" dirty="0" err="1">
                <a:solidFill>
                  <a:srgbClr val="C27BA0"/>
                </a:solidFill>
              </a:rPr>
              <a:t>idx</a:t>
            </a:r>
            <a:r>
              <a:rPr lang="en-US" sz="1600" dirty="0">
                <a:solidFill>
                  <a:srgbClr val="C27BA0"/>
                </a:solidFill>
              </a:rPr>
              <a:t> &lt; 0</a:t>
            </a:r>
            <a:endParaRPr sz="1600" dirty="0">
              <a:solidFill>
                <a:srgbClr val="C27B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C27BA0"/>
                </a:solidFill>
              </a:rPr>
              <a:t>    error('Unable to open database');</a:t>
            </a:r>
            <a:endParaRPr sz="1600" dirty="0">
              <a:solidFill>
                <a:srgbClr val="C27B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C27BA0"/>
                </a:solidFill>
              </a:rPr>
              <a:t>end</a:t>
            </a:r>
            <a:endParaRPr sz="1600" dirty="0">
              <a:solidFill>
                <a:srgbClr val="C27B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00FF"/>
              </a:solidFill>
            </a:endParaRPr>
          </a:p>
        </p:txBody>
      </p:sp>
      <p:cxnSp>
        <p:nvCxnSpPr>
          <p:cNvPr id="147" name="Google Shape;147;p18"/>
          <p:cNvCxnSpPr>
            <a:cxnSpLocks/>
          </p:cNvCxnSpPr>
          <p:nvPr/>
        </p:nvCxnSpPr>
        <p:spPr>
          <a:xfrm>
            <a:off x="4861249" y="4581331"/>
            <a:ext cx="898994" cy="83975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8" name="Google Shape;148;p18"/>
          <p:cNvSpPr txBox="1"/>
          <p:nvPr/>
        </p:nvSpPr>
        <p:spPr>
          <a:xfrm>
            <a:off x="1873886" y="6401814"/>
            <a:ext cx="1068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2"/>
                </a:solidFill>
              </a:rPr>
              <a:t>ITER documentation: https://imas-matlab.readthedocs.io/en/latest/load_store_ids.html#open-an-existing-imas-database-entry</a:t>
            </a:r>
            <a:endParaRPr dirty="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1348675"/>
            <a:ext cx="5238750" cy="292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1348675"/>
            <a:ext cx="5238750" cy="1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/>
        </p:nvSpPr>
        <p:spPr>
          <a:xfrm>
            <a:off x="962025" y="1796496"/>
            <a:ext cx="4680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A3E635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Retrieval</a:t>
            </a:r>
            <a:endParaRPr/>
          </a:p>
        </p:txBody>
      </p:sp>
      <p:sp>
        <p:nvSpPr>
          <p:cNvPr id="156" name="Google Shape;156;p19"/>
          <p:cNvSpPr txBox="1"/>
          <p:nvPr/>
        </p:nvSpPr>
        <p:spPr>
          <a:xfrm>
            <a:off x="962025" y="2367996"/>
            <a:ext cx="4457700" cy="121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The </a:t>
            </a:r>
            <a:r>
              <a:rPr lang="en-US" sz="1650" b="0" i="0" u="none" strike="noStrike" cap="none" dirty="0" err="1">
                <a:solidFill>
                  <a:srgbClr val="0000FF"/>
                </a:solidFill>
                <a:latin typeface="Urbanist"/>
                <a:ea typeface="Urbanist"/>
                <a:cs typeface="Urbanist"/>
                <a:sym typeface="Urbanist"/>
              </a:rPr>
              <a:t>ids_get</a:t>
            </a:r>
            <a:r>
              <a:rPr lang="en-US" sz="1650" b="0" i="0" u="none" strike="noStrike" cap="none" dirty="0">
                <a:solidFill>
                  <a:srgbClr val="0000FF"/>
                </a:solidFill>
                <a:latin typeface="Urbanist"/>
                <a:ea typeface="Urbanist"/>
                <a:cs typeface="Urbanist"/>
                <a:sym typeface="Urbanist"/>
              </a:rPr>
              <a:t>(</a:t>
            </a:r>
            <a:r>
              <a:rPr lang="en-US" sz="1650" b="0" i="0" u="none" strike="noStrike" cap="none" dirty="0" err="1">
                <a:solidFill>
                  <a:srgbClr val="0000FF"/>
                </a:solidFill>
                <a:latin typeface="Urbanist"/>
                <a:ea typeface="Urbanist"/>
                <a:cs typeface="Urbanist"/>
                <a:sym typeface="Urbanist"/>
              </a:rPr>
              <a:t>idx</a:t>
            </a:r>
            <a:r>
              <a:rPr lang="en-US" sz="1650" b="0" i="0" u="none" strike="noStrike" cap="none" dirty="0">
                <a:solidFill>
                  <a:srgbClr val="0000FF"/>
                </a:solidFill>
                <a:latin typeface="Urbanist"/>
                <a:ea typeface="Urbanist"/>
                <a:cs typeface="Urbanist"/>
                <a:sym typeface="Urbanist"/>
              </a:rPr>
              <a:t>, 'name')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function </a:t>
            </a:r>
            <a:r>
              <a:rPr lang="en-US" sz="1650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loads 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the complete data structure into MATLAB memory.</a:t>
            </a:r>
            <a:br>
              <a:rPr lang="en-US" sz="1650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</a:br>
            <a:r>
              <a:rPr lang="en-US" sz="1650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For example:</a:t>
            </a:r>
            <a:endParaRPr dirty="0"/>
          </a:p>
        </p:txBody>
      </p:sp>
      <p:sp>
        <p:nvSpPr>
          <p:cNvPr id="157" name="Google Shape;157;p19"/>
          <p:cNvSpPr txBox="1"/>
          <p:nvPr/>
        </p:nvSpPr>
        <p:spPr>
          <a:xfrm>
            <a:off x="6772275" y="1498477"/>
            <a:ext cx="4680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A3E635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Exploration</a:t>
            </a:r>
            <a:endParaRPr/>
          </a:p>
        </p:txBody>
      </p:sp>
      <p:sp>
        <p:nvSpPr>
          <p:cNvPr id="158" name="Google Shape;158;p19"/>
          <p:cNvSpPr txBox="1"/>
          <p:nvPr/>
        </p:nvSpPr>
        <p:spPr>
          <a:xfrm>
            <a:off x="6772275" y="2069977"/>
            <a:ext cx="44577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Use </a:t>
            </a:r>
            <a:r>
              <a:rPr lang="en-US" sz="1650" b="0" i="0" u="none" strike="noStrike" cap="none" dirty="0">
                <a:solidFill>
                  <a:srgbClr val="0000FF"/>
                </a:solidFill>
                <a:latin typeface="Urbanist"/>
                <a:ea typeface="Urbanist"/>
                <a:cs typeface="Urbanist"/>
                <a:sym typeface="Urbanist"/>
              </a:rPr>
              <a:t>eq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(or </a:t>
            </a:r>
            <a:r>
              <a:rPr lang="en-US" sz="1650" b="1" i="0" u="none" strike="noStrike" cap="none" dirty="0">
                <a:solidFill>
                  <a:srgbClr val="0000FF"/>
                </a:solidFill>
                <a:latin typeface="Urbanist"/>
                <a:ea typeface="Urbanist"/>
                <a:cs typeface="Urbanist"/>
                <a:sym typeface="Urbanist"/>
              </a:rPr>
              <a:t>eq</a:t>
            </a:r>
            <a:r>
              <a:rPr lang="en-US" sz="1650" b="1" dirty="0">
                <a:solidFill>
                  <a:srgbClr val="0000FF"/>
                </a:solidFill>
                <a:latin typeface="Urbanist"/>
                <a:ea typeface="Urbanist"/>
                <a:cs typeface="Urbanist"/>
                <a:sym typeface="Urbanist"/>
              </a:rPr>
              <a:t>.</a:t>
            </a:r>
            <a:r>
              <a:rPr lang="en-US" sz="1650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follows by a struct name) 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to explore the </a:t>
            </a:r>
            <a:r>
              <a:rPr lang="en-US" sz="1650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IDS tree.</a:t>
            </a:r>
            <a:endParaRPr dirty="0"/>
          </a:p>
        </p:txBody>
      </p:sp>
      <p:sp>
        <p:nvSpPr>
          <p:cNvPr id="159" name="Google Shape;159;p19"/>
          <p:cNvSpPr txBox="1"/>
          <p:nvPr/>
        </p:nvSpPr>
        <p:spPr>
          <a:xfrm>
            <a:off x="809625" y="571500"/>
            <a:ext cx="11351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8FAFC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IDS FULL </a:t>
            </a:r>
            <a:r>
              <a:rPr lang="en-US" sz="3600" b="0" i="0" u="none" strike="noStrike" cap="none">
                <a:solidFill>
                  <a:srgbClr val="F8FAFC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DATA FETCHING: IDS_GET</a:t>
            </a:r>
            <a:endParaRPr/>
          </a:p>
        </p:txBody>
      </p:sp>
      <p:sp>
        <p:nvSpPr>
          <p:cNvPr id="160" name="Google Shape;160;p19"/>
          <p:cNvSpPr/>
          <p:nvPr/>
        </p:nvSpPr>
        <p:spPr>
          <a:xfrm>
            <a:off x="571500" y="571500"/>
            <a:ext cx="57150" cy="552450"/>
          </a:xfrm>
          <a:prstGeom prst="rect">
            <a:avLst/>
          </a:prstGeom>
          <a:solidFill>
            <a:srgbClr val="BEF2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2090475" y="4480925"/>
            <a:ext cx="3000000" cy="2185800"/>
          </a:xfrm>
          <a:prstGeom prst="rect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rgbClr val="A64D79"/>
                </a:solidFill>
              </a:rPr>
              <a:t>&gt;&gt; eq = </a:t>
            </a:r>
            <a:r>
              <a:rPr lang="en-US" sz="1300" b="1" dirty="0" err="1">
                <a:solidFill>
                  <a:srgbClr val="A64D79"/>
                </a:solidFill>
              </a:rPr>
              <a:t>ids_get</a:t>
            </a:r>
            <a:r>
              <a:rPr lang="en-US" sz="1300" b="1" dirty="0">
                <a:solidFill>
                  <a:srgbClr val="A64D79"/>
                </a:solidFill>
              </a:rPr>
              <a:t>(</a:t>
            </a:r>
            <a:r>
              <a:rPr lang="en-US" sz="1300" b="1" dirty="0" err="1">
                <a:solidFill>
                  <a:srgbClr val="A64D79"/>
                </a:solidFill>
              </a:rPr>
              <a:t>idx</a:t>
            </a:r>
            <a:r>
              <a:rPr lang="en-US" sz="1300" b="1" dirty="0">
                <a:solidFill>
                  <a:srgbClr val="A64D79"/>
                </a:solidFill>
              </a:rPr>
              <a:t>,'equilibrium')</a:t>
            </a:r>
            <a:endParaRPr sz="1300" b="1" dirty="0">
              <a:solidFill>
                <a:srgbClr val="A64D7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A64D7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A64D79"/>
                </a:solidFill>
              </a:rPr>
              <a:t>eq = </a:t>
            </a:r>
            <a:endParaRPr sz="1300" dirty="0">
              <a:solidFill>
                <a:srgbClr val="A64D7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A64D7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A64D79"/>
                </a:solidFill>
              </a:rPr>
              <a:t>           </a:t>
            </a:r>
            <a:r>
              <a:rPr lang="en-US" sz="1300" dirty="0" err="1">
                <a:solidFill>
                  <a:srgbClr val="A64D79"/>
                </a:solidFill>
              </a:rPr>
              <a:t>ids_properties</a:t>
            </a:r>
            <a:r>
              <a:rPr lang="en-US" sz="1300" dirty="0">
                <a:solidFill>
                  <a:srgbClr val="A64D79"/>
                </a:solidFill>
              </a:rPr>
              <a:t>: [1x1 struct]</a:t>
            </a:r>
            <a:endParaRPr sz="1300" dirty="0">
              <a:solidFill>
                <a:srgbClr val="A64D7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A64D79"/>
                </a:solidFill>
              </a:rPr>
              <a:t>    </a:t>
            </a:r>
            <a:r>
              <a:rPr lang="en-US" sz="1300" dirty="0" err="1">
                <a:solidFill>
                  <a:srgbClr val="A64D79"/>
                </a:solidFill>
              </a:rPr>
              <a:t>vacuum_toroidal_field</a:t>
            </a:r>
            <a:r>
              <a:rPr lang="en-US" sz="1300" dirty="0">
                <a:solidFill>
                  <a:srgbClr val="A64D79"/>
                </a:solidFill>
              </a:rPr>
              <a:t>: [1x1 struct]</a:t>
            </a:r>
            <a:endParaRPr sz="1300" dirty="0">
              <a:solidFill>
                <a:srgbClr val="A64D7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A64D79"/>
                </a:solidFill>
              </a:rPr>
              <a:t>                </a:t>
            </a:r>
            <a:r>
              <a:rPr lang="en-US" sz="1300" dirty="0" err="1">
                <a:solidFill>
                  <a:srgbClr val="A64D79"/>
                </a:solidFill>
              </a:rPr>
              <a:t>grids_ggd</a:t>
            </a:r>
            <a:r>
              <a:rPr lang="en-US" sz="1300" dirty="0">
                <a:solidFill>
                  <a:srgbClr val="A64D79"/>
                </a:solidFill>
              </a:rPr>
              <a:t>: {[1x1 struct]}</a:t>
            </a:r>
            <a:endParaRPr sz="1300" dirty="0">
              <a:solidFill>
                <a:srgbClr val="A64D7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A64D79"/>
                </a:solidFill>
              </a:rPr>
              <a:t>               </a:t>
            </a:r>
            <a:r>
              <a:rPr lang="en-US" sz="1300" dirty="0" err="1">
                <a:solidFill>
                  <a:srgbClr val="A64D79"/>
                </a:solidFill>
              </a:rPr>
              <a:t>time_slice</a:t>
            </a:r>
            <a:r>
              <a:rPr lang="en-US" sz="1300" dirty="0">
                <a:solidFill>
                  <a:srgbClr val="A64D79"/>
                </a:solidFill>
              </a:rPr>
              <a:t>: {49x1 cell}</a:t>
            </a:r>
            <a:endParaRPr sz="1300" dirty="0">
              <a:solidFill>
                <a:srgbClr val="A64D7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A64D79"/>
                </a:solidFill>
              </a:rPr>
              <a:t>                     code: [1x1 struct]</a:t>
            </a:r>
            <a:endParaRPr sz="1300" dirty="0">
              <a:solidFill>
                <a:srgbClr val="A64D7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A64D79"/>
                </a:solidFill>
              </a:rPr>
              <a:t>                     time: [49x1 double]</a:t>
            </a:r>
            <a:endParaRPr sz="1300" dirty="0">
              <a:solidFill>
                <a:srgbClr val="A64D79"/>
              </a:solidFill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7352891" y="3376895"/>
            <a:ext cx="2498400" cy="2585293"/>
          </a:xfrm>
          <a:prstGeom prst="rect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rgbClr val="A64D79"/>
                </a:solidFill>
                <a:latin typeface="Urbanist"/>
                <a:ea typeface="Urbanist"/>
                <a:cs typeface="Urbanist"/>
                <a:sym typeface="Urbanist"/>
              </a:rPr>
              <a:t>&gt;&gt; </a:t>
            </a:r>
            <a:r>
              <a:rPr lang="en-US" sz="1300" b="1" dirty="0" err="1">
                <a:solidFill>
                  <a:srgbClr val="A64D79"/>
                </a:solidFill>
                <a:latin typeface="Urbanist"/>
                <a:ea typeface="Urbanist"/>
                <a:cs typeface="Urbanist"/>
                <a:sym typeface="Urbanist"/>
              </a:rPr>
              <a:t>eq.vacuum_toroidal_field</a:t>
            </a:r>
            <a:endParaRPr sz="1300" b="1" dirty="0">
              <a:solidFill>
                <a:srgbClr val="A64D79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A64D79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 err="1">
                <a:solidFill>
                  <a:srgbClr val="A64D79"/>
                </a:solidFill>
                <a:latin typeface="Urbanist"/>
                <a:ea typeface="Urbanist"/>
                <a:cs typeface="Urbanist"/>
                <a:sym typeface="Urbanist"/>
              </a:rPr>
              <a:t>ans</a:t>
            </a:r>
            <a:r>
              <a:rPr lang="en-US" sz="1300" dirty="0">
                <a:solidFill>
                  <a:srgbClr val="A64D79"/>
                </a:solidFill>
                <a:latin typeface="Urbanist"/>
                <a:ea typeface="Urbanist"/>
                <a:cs typeface="Urbanist"/>
                <a:sym typeface="Urbanist"/>
              </a:rPr>
              <a:t> = </a:t>
            </a:r>
            <a:endParaRPr sz="1300" dirty="0">
              <a:solidFill>
                <a:srgbClr val="A64D79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A64D79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A64D79"/>
                </a:solidFill>
                <a:latin typeface="Urbanist"/>
                <a:ea typeface="Urbanist"/>
                <a:cs typeface="Urbanist"/>
                <a:sym typeface="Urbanist"/>
              </a:rPr>
              <a:t>r0: 2.3700</a:t>
            </a:r>
            <a:endParaRPr sz="1300" dirty="0">
              <a:solidFill>
                <a:srgbClr val="A64D79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A64D79"/>
                </a:solidFill>
                <a:latin typeface="Urbanist"/>
                <a:ea typeface="Urbanist"/>
                <a:cs typeface="Urbanist"/>
                <a:sym typeface="Urbanist"/>
              </a:rPr>
              <a:t>r0_error_upper: -9.0000e+40</a:t>
            </a:r>
            <a:endParaRPr sz="1300" dirty="0">
              <a:solidFill>
                <a:srgbClr val="A64D79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A64D79"/>
                </a:solidFill>
                <a:latin typeface="Urbanist"/>
                <a:ea typeface="Urbanist"/>
                <a:cs typeface="Urbanist"/>
                <a:sym typeface="Urbanist"/>
              </a:rPr>
              <a:t>r0_error_lower: -9.0000e+40</a:t>
            </a:r>
            <a:endParaRPr sz="1300" dirty="0">
              <a:solidFill>
                <a:srgbClr val="A64D79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A64D79"/>
                </a:solidFill>
                <a:latin typeface="Urbanist"/>
                <a:ea typeface="Urbanist"/>
                <a:cs typeface="Urbanist"/>
                <a:sym typeface="Urbanist"/>
              </a:rPr>
              <a:t>r0_error_index: 0</a:t>
            </a:r>
            <a:endParaRPr sz="1300" dirty="0">
              <a:solidFill>
                <a:srgbClr val="A64D79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A64D79"/>
                </a:solidFill>
                <a:latin typeface="Urbanist"/>
                <a:ea typeface="Urbanist"/>
                <a:cs typeface="Urbanist"/>
                <a:sym typeface="Urbanist"/>
              </a:rPr>
              <a:t>                b0: [49x1 double]</a:t>
            </a:r>
            <a:endParaRPr sz="1300" dirty="0">
              <a:solidFill>
                <a:srgbClr val="A64D79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A64D79"/>
                </a:solidFill>
                <a:latin typeface="Urbanist"/>
                <a:ea typeface="Urbanist"/>
                <a:cs typeface="Urbanist"/>
                <a:sym typeface="Urbanist"/>
              </a:rPr>
              <a:t>b0_error_upper: []</a:t>
            </a:r>
            <a:endParaRPr sz="1300" dirty="0">
              <a:solidFill>
                <a:srgbClr val="A64D79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A64D79"/>
                </a:solidFill>
                <a:latin typeface="Urbanist"/>
                <a:ea typeface="Urbanist"/>
                <a:cs typeface="Urbanist"/>
                <a:sym typeface="Urbanist"/>
              </a:rPr>
              <a:t>b0_error_lower: []</a:t>
            </a:r>
            <a:endParaRPr sz="1300" dirty="0">
              <a:solidFill>
                <a:srgbClr val="A64D79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A64D79"/>
                </a:solidFill>
                <a:latin typeface="Urbanist"/>
                <a:ea typeface="Urbanist"/>
                <a:cs typeface="Urbanist"/>
                <a:sym typeface="Urbanist"/>
              </a:rPr>
              <a:t>b0_error_index: 0</a:t>
            </a:r>
          </a:p>
        </p:txBody>
      </p:sp>
      <p:sp>
        <p:nvSpPr>
          <p:cNvPr id="163" name="Google Shape;163;p19"/>
          <p:cNvSpPr txBox="1"/>
          <p:nvPr/>
        </p:nvSpPr>
        <p:spPr>
          <a:xfrm>
            <a:off x="809625" y="4480925"/>
            <a:ext cx="1212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5957516" y="3908928"/>
            <a:ext cx="1328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9"/>
          <p:cNvSpPr txBox="1"/>
          <p:nvPr/>
        </p:nvSpPr>
        <p:spPr>
          <a:xfrm>
            <a:off x="10150841" y="3376895"/>
            <a:ext cx="1688400" cy="1385400"/>
          </a:xfrm>
          <a:prstGeom prst="rect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A64D79"/>
                </a:solidFill>
                <a:latin typeface="Urbanist"/>
                <a:ea typeface="Urbanist"/>
                <a:cs typeface="Urbanist"/>
                <a:sym typeface="Urbanist"/>
              </a:rPr>
              <a:t>&gt;&gt; eq.grids_ggd{1}</a:t>
            </a:r>
            <a:endParaRPr sz="1300" b="1">
              <a:solidFill>
                <a:srgbClr val="A64D79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A64D79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A64D79"/>
                </a:solidFill>
                <a:latin typeface="Urbanist"/>
                <a:ea typeface="Urbanist"/>
                <a:cs typeface="Urbanist"/>
                <a:sym typeface="Urbanist"/>
              </a:rPr>
              <a:t>ans = </a:t>
            </a:r>
            <a:endParaRPr sz="1300">
              <a:solidFill>
                <a:srgbClr val="A64D79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A64D79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A64D79"/>
                </a:solidFill>
                <a:latin typeface="Urbanist"/>
                <a:ea typeface="Urbanist"/>
                <a:cs typeface="Urbanist"/>
                <a:sym typeface="Urbanist"/>
              </a:rPr>
              <a:t>    'grid'</a:t>
            </a:r>
            <a:endParaRPr sz="1300">
              <a:solidFill>
                <a:srgbClr val="A64D79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A64D79"/>
                </a:solidFill>
                <a:latin typeface="Urbanist"/>
                <a:ea typeface="Urbanist"/>
                <a:cs typeface="Urbanist"/>
                <a:sym typeface="Urbanist"/>
              </a:rPr>
              <a:t>    'time'</a:t>
            </a:r>
            <a:endParaRPr sz="1300">
              <a:solidFill>
                <a:srgbClr val="A64D79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66" name="Google Shape;166;p19"/>
          <p:cNvSpPr txBox="1"/>
          <p:nvPr/>
        </p:nvSpPr>
        <p:spPr>
          <a:xfrm>
            <a:off x="5229644" y="6439158"/>
            <a:ext cx="8538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2"/>
                </a:solidFill>
              </a:rPr>
              <a:t>ITER documentation:</a:t>
            </a:r>
            <a:r>
              <a:rPr lang="en-US" sz="1300">
                <a:solidFill>
                  <a:schemeClr val="lt2"/>
                </a:solidFill>
              </a:rPr>
              <a:t> </a:t>
            </a:r>
            <a:r>
              <a:rPr lang="en-US" sz="1100">
                <a:solidFill>
                  <a:schemeClr val="lt2"/>
                </a:solidFill>
              </a:rPr>
              <a:t>https://imas-matlab.readthedocs.io/en/latest/load_store_ids.html#load-an-entire-ids</a:t>
            </a:r>
            <a:endParaRPr sz="11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/>
          <p:nvPr/>
        </p:nvSpPr>
        <p:spPr>
          <a:xfrm>
            <a:off x="962025" y="1796496"/>
            <a:ext cx="5644048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A3E635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Retrieval</a:t>
            </a:r>
            <a:r>
              <a:rPr lang="en-US" sz="2400" dirty="0">
                <a:solidFill>
                  <a:srgbClr val="A3E635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 a specific IDS occurrence</a:t>
            </a:r>
            <a:endParaRPr dirty="0"/>
          </a:p>
        </p:txBody>
      </p:sp>
      <p:sp>
        <p:nvSpPr>
          <p:cNvPr id="172" name="Google Shape;172;p20"/>
          <p:cNvSpPr txBox="1"/>
          <p:nvPr/>
        </p:nvSpPr>
        <p:spPr>
          <a:xfrm>
            <a:off x="962025" y="2368000"/>
            <a:ext cx="7845900" cy="2437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Use ‘</a:t>
            </a:r>
            <a:r>
              <a:rPr lang="en-US" sz="1650" dirty="0" err="1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ids_name</a:t>
            </a:r>
            <a:r>
              <a:rPr lang="en-US" sz="1650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/occurrence’ to retrieve a specific occurrence.</a:t>
            </a:r>
            <a:br>
              <a:rPr lang="en-US" sz="1650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</a:br>
            <a:br>
              <a:rPr lang="en-US" sz="1650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</a:br>
            <a:r>
              <a:rPr lang="en-US" sz="1650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For example:</a:t>
            </a:r>
            <a:br>
              <a:rPr lang="en-US" sz="1650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</a:br>
            <a:r>
              <a:rPr lang="en-US" sz="1650" dirty="0">
                <a:solidFill>
                  <a:srgbClr val="0000FF"/>
                </a:solidFill>
                <a:latin typeface="Urbanist"/>
                <a:ea typeface="Urbanist"/>
                <a:cs typeface="Urbanist"/>
                <a:sym typeface="Urbanist"/>
              </a:rPr>
              <a:t>eq = </a:t>
            </a:r>
            <a:r>
              <a:rPr lang="en-US" sz="1650" dirty="0" err="1">
                <a:solidFill>
                  <a:srgbClr val="0000FF"/>
                </a:solidFill>
                <a:latin typeface="Urbanist"/>
                <a:ea typeface="Urbanist"/>
                <a:cs typeface="Urbanist"/>
                <a:sym typeface="Urbanist"/>
              </a:rPr>
              <a:t>ids_get</a:t>
            </a:r>
            <a:r>
              <a:rPr lang="en-US" sz="1650" dirty="0">
                <a:solidFill>
                  <a:srgbClr val="0000FF"/>
                </a:solidFill>
                <a:latin typeface="Urbanist"/>
                <a:ea typeface="Urbanist"/>
                <a:cs typeface="Urbanist"/>
                <a:sym typeface="Urbanist"/>
              </a:rPr>
              <a:t>(</a:t>
            </a:r>
            <a:r>
              <a:rPr lang="en-US" sz="1650" dirty="0" err="1">
                <a:solidFill>
                  <a:srgbClr val="0000FF"/>
                </a:solidFill>
                <a:latin typeface="Urbanist"/>
                <a:ea typeface="Urbanist"/>
                <a:cs typeface="Urbanist"/>
                <a:sym typeface="Urbanist"/>
              </a:rPr>
              <a:t>idx</a:t>
            </a:r>
            <a:r>
              <a:rPr lang="en-US" sz="1650" dirty="0">
                <a:solidFill>
                  <a:srgbClr val="0000FF"/>
                </a:solidFill>
                <a:latin typeface="Urbanist"/>
                <a:ea typeface="Urbanist"/>
                <a:cs typeface="Urbanist"/>
                <a:sym typeface="Urbanist"/>
              </a:rPr>
              <a:t>, ‘equilibrium/1’)</a:t>
            </a:r>
            <a:br>
              <a:rPr lang="en-US" sz="1650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</a:br>
            <a:br>
              <a:rPr lang="en-US" sz="1650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</a:br>
            <a:r>
              <a:rPr lang="en-US" sz="1650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will retrieve the occurrence 1 of the equilibrium IDS.</a:t>
            </a:r>
            <a:endParaRPr dirty="0"/>
          </a:p>
        </p:txBody>
      </p:sp>
      <p:sp>
        <p:nvSpPr>
          <p:cNvPr id="173" name="Google Shape;173;p20"/>
          <p:cNvSpPr txBox="1"/>
          <p:nvPr/>
        </p:nvSpPr>
        <p:spPr>
          <a:xfrm>
            <a:off x="809625" y="571500"/>
            <a:ext cx="11351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8FAFC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DATA FETCHING</a:t>
            </a:r>
            <a:r>
              <a:rPr lang="en-US" sz="3600">
                <a:solidFill>
                  <a:srgbClr val="F8FAFC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 OF A SPECIFIC IDS OCCURRENCE</a:t>
            </a:r>
            <a:endParaRPr/>
          </a:p>
        </p:txBody>
      </p:sp>
      <p:sp>
        <p:nvSpPr>
          <p:cNvPr id="174" name="Google Shape;174;p20"/>
          <p:cNvSpPr/>
          <p:nvPr/>
        </p:nvSpPr>
        <p:spPr>
          <a:xfrm>
            <a:off x="571500" y="571500"/>
            <a:ext cx="57300" cy="552600"/>
          </a:xfrm>
          <a:prstGeom prst="rect">
            <a:avLst/>
          </a:prstGeom>
          <a:solidFill>
            <a:srgbClr val="BEF2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3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606450"/>
            <a:ext cx="5334000" cy="2437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4044255"/>
            <a:ext cx="5334000" cy="2437804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32"/>
          <p:cNvSpPr txBox="1"/>
          <p:nvPr/>
        </p:nvSpPr>
        <p:spPr>
          <a:xfrm>
            <a:off x="6286500" y="1758850"/>
            <a:ext cx="5334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You can optionally crawl specific meta-paths like comments simultaneously:</a:t>
            </a:r>
            <a:endParaRPr/>
          </a:p>
        </p:txBody>
      </p:sp>
      <p:sp>
        <p:nvSpPr>
          <p:cNvPr id="380" name="Google Shape;380;p32"/>
          <p:cNvSpPr txBox="1"/>
          <p:nvPr/>
        </p:nvSpPr>
        <p:spPr>
          <a:xfrm>
            <a:off x="-3220100" y="2064850"/>
            <a:ext cx="6608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387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BEF264"/>
                </a:solidFill>
                <a:latin typeface="Urbanist"/>
                <a:ea typeface="Urbanist"/>
                <a:cs typeface="Urbanist"/>
                <a:sym typeface="Urbanist"/>
              </a:rPr>
              <a:t>MAP NON-EMPTY INSTANCES</a:t>
            </a:r>
            <a:endParaRPr/>
          </a:p>
        </p:txBody>
      </p:sp>
      <p:sp>
        <p:nvSpPr>
          <p:cNvPr id="381" name="Google Shape;381;p32"/>
          <p:cNvSpPr txBox="1"/>
          <p:nvPr/>
        </p:nvSpPr>
        <p:spPr>
          <a:xfrm>
            <a:off x="819150" y="2958405"/>
            <a:ext cx="4838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With imas_list_all_occurrences() you can list all non-empty occurrences of an IDS using its name in the dataset, and optionally return the content of a descriptive node path.</a:t>
            </a:r>
            <a:r>
              <a:rPr lang="en-US" sz="12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.</a:t>
            </a:r>
            <a:endParaRPr/>
          </a:p>
        </p:txBody>
      </p:sp>
      <p:sp>
        <p:nvSpPr>
          <p:cNvPr id="382" name="Google Shape;382;p32"/>
          <p:cNvSpPr txBox="1"/>
          <p:nvPr/>
        </p:nvSpPr>
        <p:spPr>
          <a:xfrm>
            <a:off x="-3163736" y="4512475"/>
            <a:ext cx="7204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10125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BEF264"/>
                </a:solidFill>
                <a:latin typeface="Urbanist"/>
                <a:ea typeface="Urbanist"/>
                <a:cs typeface="Urbanist"/>
                <a:sym typeface="Urbanist"/>
              </a:rPr>
              <a:t>BACKEND VERSION CONSTRAINT</a:t>
            </a:r>
            <a:endParaRPr/>
          </a:p>
        </p:txBody>
      </p:sp>
      <p:sp>
        <p:nvSpPr>
          <p:cNvPr id="383" name="Google Shape;383;p32"/>
          <p:cNvSpPr txBox="1"/>
          <p:nvPr/>
        </p:nvSpPr>
        <p:spPr>
          <a:xfrm>
            <a:off x="847725" y="5396210"/>
            <a:ext cx="4810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MDS+ backend Warning:</a:t>
            </a:r>
            <a:r>
              <a:rPr lang="en-US" sz="12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20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occurrences infos are </a:t>
            </a:r>
            <a:r>
              <a:rPr lang="en-US" sz="12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natively stored only for </a:t>
            </a:r>
            <a:r>
              <a:rPr lang="en-US" sz="1200" b="1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Access Layer version &gt; 5.0.0</a:t>
            </a:r>
            <a:r>
              <a:rPr lang="en-US" sz="1200" b="0" i="0" u="none" strike="noStrike" cap="non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. Calling this function on legacy pulse files (≤ 5.0.0) will raise an exception handle.</a:t>
            </a:r>
            <a:endParaRPr/>
          </a:p>
        </p:txBody>
      </p:sp>
      <p:pic>
        <p:nvPicPr>
          <p:cNvPr id="384" name="Google Shape;384;p32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9150" y="2082101"/>
            <a:ext cx="47434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2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32238" y="4530169"/>
            <a:ext cx="4714875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2"/>
          <p:cNvSpPr txBox="1"/>
          <p:nvPr/>
        </p:nvSpPr>
        <p:spPr>
          <a:xfrm>
            <a:off x="800100" y="739675"/>
            <a:ext cx="11361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50" b="0" i="0" u="none" strike="noStrike" cap="none">
                <a:solidFill>
                  <a:srgbClr val="F8FAFC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LISTING ALL IDS OCCURRENCES</a:t>
            </a:r>
            <a:r>
              <a:rPr lang="en-US" sz="3450">
                <a:solidFill>
                  <a:srgbClr val="F8FAFC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 FROM A BACKEND</a:t>
            </a:r>
            <a:endParaRPr/>
          </a:p>
        </p:txBody>
      </p:sp>
      <p:sp>
        <p:nvSpPr>
          <p:cNvPr id="387" name="Google Shape;387;p32"/>
          <p:cNvSpPr/>
          <p:nvPr/>
        </p:nvSpPr>
        <p:spPr>
          <a:xfrm>
            <a:off x="571500" y="739675"/>
            <a:ext cx="76200" cy="533400"/>
          </a:xfrm>
          <a:prstGeom prst="rect">
            <a:avLst/>
          </a:prstGeom>
          <a:solidFill>
            <a:srgbClr val="BEF2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32"/>
          <p:cNvSpPr txBox="1"/>
          <p:nvPr/>
        </p:nvSpPr>
        <p:spPr>
          <a:xfrm>
            <a:off x="2658679" y="6451225"/>
            <a:ext cx="9528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</a:rPr>
              <a:t>ITER documentation: https://imas-matlab.readthedocs.io/en/latest/load_store_ids.html#listing-all-occurrences-of-an-ids-from-a-backend</a:t>
            </a:r>
            <a:endParaRPr sz="1200">
              <a:solidFill>
                <a:schemeClr val="lt2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1726F0D-ED92-4AB0-94A1-E2C3C0E86121}"/>
              </a:ext>
            </a:extLst>
          </p:cNvPr>
          <p:cNvSpPr txBox="1"/>
          <p:nvPr/>
        </p:nvSpPr>
        <p:spPr>
          <a:xfrm>
            <a:off x="11012627" y="4720225"/>
            <a:ext cx="494270" cy="307777"/>
          </a:xfrm>
          <a:prstGeom prst="rect">
            <a:avLst/>
          </a:prstGeom>
          <a:solidFill>
            <a:srgbClr val="12172A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5007178-B0DD-4F27-9BC4-7252955E3A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2272600"/>
            <a:ext cx="5828825" cy="30214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2160</Words>
  <Application>Microsoft Office PowerPoint</Application>
  <PresentationFormat>Grand écran</PresentationFormat>
  <Paragraphs>238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Calibri</vt:lpstr>
      <vt:lpstr>Urbanist Medium</vt:lpstr>
      <vt:lpstr>Azeret Mono</vt:lpstr>
      <vt:lpstr>Roboto Mono</vt:lpstr>
      <vt:lpstr>Arial</vt:lpstr>
      <vt:lpstr>Urbanist SemiBold</vt:lpstr>
      <vt:lpstr>Urbanist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FLEURY Ludovic</dc:creator>
  <cp:lastModifiedBy>FLEURY Ludovic 218007</cp:lastModifiedBy>
  <cp:revision>17</cp:revision>
  <dcterms:modified xsi:type="dcterms:W3CDTF">2026-06-25T07:49:05Z</dcterms:modified>
</cp:coreProperties>
</file>