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78" r:id="rId11"/>
    <p:sldId id="264" r:id="rId12"/>
    <p:sldId id="265" r:id="rId13"/>
    <p:sldId id="281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6" r:id="rId24"/>
  </p:sldIdLst>
  <p:sldSz cx="12192000" cy="6858000"/>
  <p:notesSz cx="6858000" cy="9144000"/>
  <p:embeddedFontLst>
    <p:embeddedFont>
      <p:font typeface="Azeret Mono" panose="020B060402020202020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Roboto Mono" panose="020B0604020202020204" charset="0"/>
      <p:regular r:id="rId34"/>
      <p:bold r:id="rId35"/>
      <p:italic r:id="rId36"/>
      <p:boldItalic r:id="rId37"/>
    </p:embeddedFont>
    <p:embeddedFont>
      <p:font typeface="Urbanist" panose="020B0604020202020204" charset="0"/>
      <p:regular r:id="rId38"/>
      <p:bold r:id="rId39"/>
      <p:italic r:id="rId40"/>
      <p:boldItalic r:id="rId41"/>
    </p:embeddedFont>
    <p:embeddedFont>
      <p:font typeface="Urbanist Medium" panose="020B0604020202020204" charset="0"/>
      <p:regular r:id="rId42"/>
      <p:bold r:id="rId43"/>
      <p:italic r:id="rId44"/>
      <p:boldItalic r:id="rId45"/>
    </p:embeddedFont>
    <p:embeddedFont>
      <p:font typeface="Urbanist SemiBold" panose="020B060402020202020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1327"/>
    <a:srgbClr val="12172A"/>
    <a:srgbClr val="0F16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C382B55-D504-44F0-BD6C-EF4890CB0D2D}">
  <a:tblStyle styleId="{0C382B55-D504-44F0-BD6C-EF4890CB0D2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46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e849fcf144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g3e849fcf144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26130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72db6abab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g3e72db6abab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e72db6abab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3e72db6abab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e72db6abab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3e72db6abab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21180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e72db6abab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3e72db6abab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e72db6abab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g3e72db6abab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e771df46fa_2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e771df46fa_2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e8aa2fefb5_2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g3e8aa2fefb5_2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e8aa2fefb5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g3e8aa2fefb5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e77653d0a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g3e77653d0a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e77653d0a8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g3e77653d0a8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e849fcf14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3e849fcf14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e72db6abab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3e72db6abab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e849fcf144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g3e849fcf144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6400" y="-571500"/>
            <a:ext cx="5715000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152650"/>
            <a:ext cx="11049000" cy="15811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571500" y="2025450"/>
            <a:ext cx="11049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USER GUIDE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95200" y="2870735"/>
            <a:ext cx="116016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MATLAB </a:t>
            </a:r>
            <a:r>
              <a:rPr lang="en-US" sz="6000" b="1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High Level Interface</a:t>
            </a:r>
            <a:br>
              <a:rPr lang="en-US" sz="6000" b="1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6000" b="1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for IMAS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1769250" y="5607475"/>
            <a:ext cx="8653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Manipulating </a:t>
            </a:r>
            <a:r>
              <a:rPr lang="en-US" sz="21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Interface Data Structures using the Matlab HLI for IMAS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06450"/>
            <a:ext cx="5334000" cy="2437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044255"/>
            <a:ext cx="5334000" cy="2437804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2"/>
          <p:cNvSpPr txBox="1"/>
          <p:nvPr/>
        </p:nvSpPr>
        <p:spPr>
          <a:xfrm>
            <a:off x="6286500" y="1758850"/>
            <a:ext cx="5334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You can optionally crawl specific meta-paths like comments simultaneously:</a:t>
            </a:r>
            <a:endParaRPr/>
          </a:p>
        </p:txBody>
      </p:sp>
      <p:sp>
        <p:nvSpPr>
          <p:cNvPr id="380" name="Google Shape;380;p32"/>
          <p:cNvSpPr txBox="1"/>
          <p:nvPr/>
        </p:nvSpPr>
        <p:spPr>
          <a:xfrm>
            <a:off x="-3220100" y="2064850"/>
            <a:ext cx="6608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387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MAP NON-EMPTY INSTANCES</a:t>
            </a:r>
            <a:endParaRPr/>
          </a:p>
        </p:txBody>
      </p:sp>
      <p:sp>
        <p:nvSpPr>
          <p:cNvPr id="381" name="Google Shape;381;p32"/>
          <p:cNvSpPr txBox="1"/>
          <p:nvPr/>
        </p:nvSpPr>
        <p:spPr>
          <a:xfrm>
            <a:off x="819150" y="2958405"/>
            <a:ext cx="4838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With imas_list_all_occurrences() you can list all non-empty occurrences of an IDS using its name in the dataset, and optionally return the content of a descriptive node path.</a:t>
            </a: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/>
          </a:p>
        </p:txBody>
      </p:sp>
      <p:sp>
        <p:nvSpPr>
          <p:cNvPr id="382" name="Google Shape;382;p32"/>
          <p:cNvSpPr txBox="1"/>
          <p:nvPr/>
        </p:nvSpPr>
        <p:spPr>
          <a:xfrm>
            <a:off x="-3163736" y="4512475"/>
            <a:ext cx="7204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01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BACKEND VERSION CONSTRAINT</a:t>
            </a:r>
            <a:endParaRPr/>
          </a:p>
        </p:txBody>
      </p:sp>
      <p:sp>
        <p:nvSpPr>
          <p:cNvPr id="383" name="Google Shape;383;p32"/>
          <p:cNvSpPr txBox="1"/>
          <p:nvPr/>
        </p:nvSpPr>
        <p:spPr>
          <a:xfrm>
            <a:off x="847725" y="5396210"/>
            <a:ext cx="4810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MDS+ backend Warning:</a:t>
            </a: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occurrences infos are </a:t>
            </a: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natively stored only for </a:t>
            </a:r>
            <a:r>
              <a:rPr lang="en-US" sz="1200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Access Layer version &gt; 5.0.0</a:t>
            </a: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 Calling this function on legacy pulse files (≤ 5.0.0) will raise an exception handle.</a:t>
            </a:r>
            <a:endParaRPr/>
          </a:p>
        </p:txBody>
      </p:sp>
      <p:pic>
        <p:nvPicPr>
          <p:cNvPr id="384" name="Google Shape;384;p3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9150" y="2082101"/>
            <a:ext cx="47434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32238" y="4530169"/>
            <a:ext cx="47148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2"/>
          <p:cNvSpPr txBox="1"/>
          <p:nvPr/>
        </p:nvSpPr>
        <p:spPr>
          <a:xfrm>
            <a:off x="800100" y="739675"/>
            <a:ext cx="11361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 dirty="0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LISTING ALL OCCURRENCES</a:t>
            </a:r>
            <a:r>
              <a:rPr lang="en-US" sz="3450" dirty="0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 FROM AN IDS</a:t>
            </a:r>
            <a:endParaRPr dirty="0"/>
          </a:p>
        </p:txBody>
      </p:sp>
      <p:sp>
        <p:nvSpPr>
          <p:cNvPr id="387" name="Google Shape;387;p32"/>
          <p:cNvSpPr/>
          <p:nvPr/>
        </p:nvSpPr>
        <p:spPr>
          <a:xfrm>
            <a:off x="571500" y="739675"/>
            <a:ext cx="76200" cy="5334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2"/>
          <p:cNvSpPr txBox="1"/>
          <p:nvPr/>
        </p:nvSpPr>
        <p:spPr>
          <a:xfrm>
            <a:off x="2658679" y="6451225"/>
            <a:ext cx="952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2"/>
                </a:solidFill>
              </a:rPr>
              <a:t>ITER documentation: https://imas-matlab.readthedocs.io/en/latest/load_store_ids.html#listing-all-occurrences-of-an-ids-from-a-backend</a:t>
            </a:r>
            <a:endParaRPr sz="1200">
              <a:solidFill>
                <a:schemeClr val="lt2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1726F0D-ED92-4AB0-94A1-E2C3C0E86121}"/>
              </a:ext>
            </a:extLst>
          </p:cNvPr>
          <p:cNvSpPr txBox="1"/>
          <p:nvPr/>
        </p:nvSpPr>
        <p:spPr>
          <a:xfrm>
            <a:off x="11012627" y="4720225"/>
            <a:ext cx="494270" cy="307777"/>
          </a:xfrm>
          <a:prstGeom prst="rect">
            <a:avLst/>
          </a:prstGeom>
          <a:solidFill>
            <a:srgbClr val="12172A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007178-B0DD-4F27-9BC4-7252955E3A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2272600"/>
            <a:ext cx="5828825" cy="302142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5254000-0299-4C72-9D60-3C2AAA48C8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4307" y="2776226"/>
            <a:ext cx="8659433" cy="246731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8190F3DE-CA29-4E60-B76E-969F29A2EF67}"/>
              </a:ext>
            </a:extLst>
          </p:cNvPr>
          <p:cNvSpPr txBox="1"/>
          <p:nvPr/>
        </p:nvSpPr>
        <p:spPr>
          <a:xfrm>
            <a:off x="11191875" y="4657515"/>
            <a:ext cx="343597" cy="307777"/>
          </a:xfrm>
          <a:prstGeom prst="rect">
            <a:avLst/>
          </a:prstGeom>
          <a:solidFill>
            <a:srgbClr val="0E1327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6079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1"/>
          <p:cNvSpPr txBox="1"/>
          <p:nvPr/>
        </p:nvSpPr>
        <p:spPr>
          <a:xfrm>
            <a:off x="809625" y="1374475"/>
            <a:ext cx="3101700" cy="547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b="1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&gt;&gt; </a:t>
            </a:r>
            <a:r>
              <a:rPr lang="en-US" sz="1250" b="1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mag = </a:t>
            </a:r>
            <a:r>
              <a:rPr lang="en-US" sz="1250" b="1" dirty="0" err="1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ids_get</a:t>
            </a:r>
            <a:r>
              <a:rPr lang="en-US" sz="1250" b="1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(</a:t>
            </a:r>
            <a:r>
              <a:rPr lang="en-US" sz="1250" b="1" dirty="0" err="1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idx</a:t>
            </a:r>
            <a:r>
              <a:rPr lang="en-US" sz="1250" b="1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,'magnetics')</a:t>
            </a:r>
            <a:endParaRPr sz="1250" b="1" dirty="0">
              <a:solidFill>
                <a:srgbClr val="0000F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mag = </a:t>
            </a:r>
            <a:endParaRPr sz="12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</a:t>
            </a:r>
            <a:r>
              <a:rPr lang="en-US" sz="1250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ids_properties</a:t>
            </a: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[1x1 struct]</a:t>
            </a:r>
            <a:endParaRPr sz="12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</a:t>
            </a:r>
            <a:r>
              <a:rPr lang="en-US" sz="1250" dirty="0">
                <a:solidFill>
                  <a:srgbClr val="FF0000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250" dirty="0" err="1">
                <a:solidFill>
                  <a:srgbClr val="FF0000"/>
                </a:solidFill>
                <a:latin typeface="Urbanist"/>
                <a:ea typeface="Urbanist"/>
                <a:cs typeface="Urbanist"/>
                <a:sym typeface="Urbanist"/>
              </a:rPr>
              <a:t>flux_loop</a:t>
            </a:r>
            <a:r>
              <a:rPr lang="en-US" sz="1250" dirty="0">
                <a:solidFill>
                  <a:srgbClr val="FF0000"/>
                </a:solidFill>
                <a:latin typeface="Urbanist"/>
                <a:ea typeface="Urbanist"/>
                <a:cs typeface="Urbanist"/>
                <a:sym typeface="Urbanist"/>
              </a:rPr>
              <a:t>: {17x1 cell}</a:t>
            </a:r>
            <a:endParaRPr sz="1250" dirty="0">
              <a:solidFill>
                <a:srgbClr val="FF0000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</a:t>
            </a:r>
            <a:r>
              <a:rPr lang="en-US" sz="1250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bpol_probe</a:t>
            </a: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{130x1 cell}</a:t>
            </a:r>
            <a:endParaRPr sz="12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</a:t>
            </a:r>
            <a:r>
              <a:rPr lang="en-US" sz="1250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b_field_pol_probe</a:t>
            </a: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{}</a:t>
            </a:r>
            <a:endParaRPr sz="12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</a:t>
            </a:r>
            <a:r>
              <a:rPr lang="en-US" sz="1250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b_field_tor_probe</a:t>
            </a: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{}</a:t>
            </a:r>
            <a:endParaRPr sz="12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</a:t>
            </a:r>
            <a:r>
              <a:rPr lang="en-US" sz="1250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b_field_phi_probe</a:t>
            </a: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{}</a:t>
            </a:r>
            <a:endParaRPr sz="12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</a:t>
            </a:r>
            <a:r>
              <a:rPr lang="en-US" sz="1250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rogowski_coil</a:t>
            </a: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{}</a:t>
            </a:r>
            <a:endParaRPr sz="12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  shunt: {}</a:t>
            </a:r>
            <a:endParaRPr sz="12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 method: {[1x1 struct]}</a:t>
            </a:r>
            <a:endParaRPr sz="12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     </a:t>
            </a:r>
            <a:r>
              <a:rPr lang="en-US" sz="1250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ip</a:t>
            </a: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{}</a:t>
            </a:r>
            <a:endParaRPr sz="12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</a:t>
            </a:r>
            <a:r>
              <a:rPr lang="en-US" sz="1250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diamagnetic_flux</a:t>
            </a: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{}</a:t>
            </a:r>
            <a:endParaRPr sz="12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latency: -9.0000e+40</a:t>
            </a:r>
            <a:endParaRPr sz="12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…</a:t>
            </a:r>
            <a:endParaRPr sz="26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  </a:t>
            </a:r>
            <a:r>
              <a:rPr lang="en-US" sz="1250" dirty="0">
                <a:solidFill>
                  <a:srgbClr val="FF0000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250" b="1" dirty="0">
                <a:solidFill>
                  <a:srgbClr val="FF0000"/>
                </a:solidFill>
                <a:latin typeface="Urbanist"/>
                <a:ea typeface="Urbanist"/>
                <a:cs typeface="Urbanist"/>
                <a:sym typeface="Urbanist"/>
              </a:rPr>
              <a:t>time</a:t>
            </a:r>
            <a:r>
              <a:rPr lang="en-US" sz="1250" dirty="0">
                <a:solidFill>
                  <a:srgbClr val="FF0000"/>
                </a:solidFill>
                <a:latin typeface="Urbanist"/>
                <a:ea typeface="Urbanist"/>
                <a:cs typeface="Urbanist"/>
                <a:sym typeface="Urbanist"/>
              </a:rPr>
              <a:t>: [24896x1 double]</a:t>
            </a:r>
            <a:endParaRPr sz="1250" dirty="0">
              <a:solidFill>
                <a:srgbClr val="FF0000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0" name="Google Shape;180;p21"/>
          <p:cNvSpPr txBox="1"/>
          <p:nvPr/>
        </p:nvSpPr>
        <p:spPr>
          <a:xfrm>
            <a:off x="809625" y="14891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EXPLORING THE MAGNETICS IDS (WEST SHOT 54178)</a:t>
            </a:r>
            <a:endParaRPr/>
          </a:p>
        </p:txBody>
      </p:sp>
      <p:sp>
        <p:nvSpPr>
          <p:cNvPr id="181" name="Google Shape;181;p21"/>
          <p:cNvSpPr/>
          <p:nvPr/>
        </p:nvSpPr>
        <p:spPr>
          <a:xfrm>
            <a:off x="571500" y="148912"/>
            <a:ext cx="57300" cy="5526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1"/>
          <p:cNvSpPr txBox="1"/>
          <p:nvPr/>
        </p:nvSpPr>
        <p:spPr>
          <a:xfrm>
            <a:off x="3501675" y="1277883"/>
            <a:ext cx="4100400" cy="3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&gt;&gt; </a:t>
            </a:r>
            <a:r>
              <a:rPr lang="en-US" sz="1200" b="1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mag.flux_loop{1}</a:t>
            </a:r>
            <a:endParaRPr sz="1200" b="1">
              <a:solidFill>
                <a:srgbClr val="0000F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ans = 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    name: 'Flux_loop'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identifier: 'identifiernotdefined'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    type: [1x1 struct]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position: {[1x1 struct]}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indices_differential: []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    area: -9.0000e+40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area_error_upper: -9.0000e+40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area_error_lower: -9.0000e+40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area_error_index: -999999999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     …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    </a:t>
            </a:r>
            <a:r>
              <a:rPr lang="en-US" sz="1200" b="1">
                <a:solidFill>
                  <a:srgbClr val="FF0000"/>
                </a:solidFill>
                <a:latin typeface="Urbanist"/>
                <a:ea typeface="Urbanist"/>
                <a:cs typeface="Urbanist"/>
                <a:sym typeface="Urbanist"/>
              </a:rPr>
              <a:t>flux</a:t>
            </a: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[1x1 struct]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 voltage: [1x1 struct]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3" name="Google Shape;183;p21"/>
          <p:cNvSpPr txBox="1"/>
          <p:nvPr/>
        </p:nvSpPr>
        <p:spPr>
          <a:xfrm>
            <a:off x="6799550" y="1237719"/>
            <a:ext cx="41004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&gt;&gt; </a:t>
            </a:r>
            <a:r>
              <a:rPr lang="en-US" sz="1200" b="1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mag.flux_loop{1}.flux.data(1:3)</a:t>
            </a:r>
            <a:endParaRPr sz="1200" b="1">
              <a:solidFill>
                <a:srgbClr val="0000F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ans =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0.0007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0.0016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0.0049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184" name="Google Shape;18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74325" y="3069800"/>
            <a:ext cx="4170950" cy="370587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1"/>
          <p:cNvSpPr txBox="1"/>
          <p:nvPr/>
        </p:nvSpPr>
        <p:spPr>
          <a:xfrm>
            <a:off x="6799550" y="2682450"/>
            <a:ext cx="4100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&gt;&gt; plot(mag.time, mag.flux_loop{1}.flux.data)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cxnSp>
        <p:nvCxnSpPr>
          <p:cNvPr id="186" name="Google Shape;186;p21"/>
          <p:cNvCxnSpPr/>
          <p:nvPr/>
        </p:nvCxnSpPr>
        <p:spPr>
          <a:xfrm>
            <a:off x="3315675" y="1266125"/>
            <a:ext cx="0" cy="5332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21"/>
          <p:cNvCxnSpPr/>
          <p:nvPr/>
        </p:nvCxnSpPr>
        <p:spPr>
          <a:xfrm>
            <a:off x="6417575" y="1248450"/>
            <a:ext cx="0" cy="5493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21"/>
          <p:cNvCxnSpPr/>
          <p:nvPr/>
        </p:nvCxnSpPr>
        <p:spPr>
          <a:xfrm rot="10800000">
            <a:off x="3308075" y="4506225"/>
            <a:ext cx="31095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21"/>
          <p:cNvCxnSpPr/>
          <p:nvPr/>
        </p:nvCxnSpPr>
        <p:spPr>
          <a:xfrm rot="10800000">
            <a:off x="6417931" y="2682450"/>
            <a:ext cx="51072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21"/>
          <p:cNvSpPr txBox="1"/>
          <p:nvPr/>
        </p:nvSpPr>
        <p:spPr>
          <a:xfrm>
            <a:off x="3417725" y="4559263"/>
            <a:ext cx="30000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&gt;&gt; mag.flux_loop{1}.flux</a:t>
            </a:r>
            <a:endParaRPr sz="1200" b="1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ans = 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</a:t>
            </a:r>
            <a:r>
              <a:rPr lang="en-US" sz="1200">
                <a:solidFill>
                  <a:srgbClr val="FF0000"/>
                </a:solidFill>
                <a:latin typeface="Urbanist"/>
                <a:ea typeface="Urbanist"/>
                <a:cs typeface="Urbanist"/>
                <a:sym typeface="Urbanist"/>
              </a:rPr>
              <a:t>data</a:t>
            </a: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[24896x1 double]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data_error_upper: []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data_error_lower: []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data_error_index: -999999999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validity_timed: []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validity: -999999999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            time: []</a:t>
            </a:r>
            <a:endParaRPr sz="12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1" name="Google Shape;191;p21"/>
          <p:cNvSpPr txBox="1"/>
          <p:nvPr/>
        </p:nvSpPr>
        <p:spPr>
          <a:xfrm>
            <a:off x="628800" y="1004534"/>
            <a:ext cx="4680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Getting Full magnetics IDS</a:t>
            </a:r>
            <a:endParaRPr sz="700"/>
          </a:p>
        </p:txBody>
      </p:sp>
      <p:sp>
        <p:nvSpPr>
          <p:cNvPr id="192" name="Google Shape;192;p21"/>
          <p:cNvSpPr txBox="1"/>
          <p:nvPr/>
        </p:nvSpPr>
        <p:spPr>
          <a:xfrm>
            <a:off x="3586193" y="1016612"/>
            <a:ext cx="4680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Accessing first flux loop</a:t>
            </a:r>
            <a:endParaRPr sz="700"/>
          </a:p>
        </p:txBody>
      </p:sp>
      <p:sp>
        <p:nvSpPr>
          <p:cNvPr id="193" name="Google Shape;193;p21"/>
          <p:cNvSpPr txBox="1"/>
          <p:nvPr/>
        </p:nvSpPr>
        <p:spPr>
          <a:xfrm>
            <a:off x="6799543" y="1016612"/>
            <a:ext cx="4680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Writing 3 first values of the flux data</a:t>
            </a:r>
            <a:endParaRPr sz="7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750" y="1488238"/>
            <a:ext cx="5238750" cy="249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2"/>
          <p:cNvSpPr txBox="1"/>
          <p:nvPr/>
        </p:nvSpPr>
        <p:spPr>
          <a:xfrm>
            <a:off x="962025" y="1651609"/>
            <a:ext cx="4680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Retrieval</a:t>
            </a:r>
            <a:endParaRPr/>
          </a:p>
        </p:txBody>
      </p:sp>
      <p:sp>
        <p:nvSpPr>
          <p:cNvPr id="200" name="Google Shape;200;p22"/>
          <p:cNvSpPr txBox="1"/>
          <p:nvPr/>
        </p:nvSpPr>
        <p:spPr>
          <a:xfrm>
            <a:off x="962025" y="2223109"/>
            <a:ext cx="4457700" cy="2437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Instead of loading the full time evolution, </a:t>
            </a:r>
            <a:r>
              <a:rPr lang="en-US" sz="1650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ids_get_slice</a:t>
            </a:r>
            <a:r>
              <a:rPr lang="en-US" sz="1650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() </a:t>
            </a: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pulls a specific timestamp, ideal for integrating IDS data into step-by-step simulations. </a:t>
            </a:r>
            <a:b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Note that the access layer assumes all time arrays are stored in increasing order.</a:t>
            </a:r>
            <a:endParaRPr dirty="0"/>
          </a:p>
        </p:txBody>
      </p:sp>
      <p:sp>
        <p:nvSpPr>
          <p:cNvPr id="201" name="Google Shape;201;p22"/>
          <p:cNvSpPr txBox="1"/>
          <p:nvPr/>
        </p:nvSpPr>
        <p:spPr>
          <a:xfrm>
            <a:off x="6772275" y="1804009"/>
            <a:ext cx="4680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Time interpolation</a:t>
            </a:r>
            <a:endParaRPr/>
          </a:p>
        </p:txBody>
      </p:sp>
      <p:sp>
        <p:nvSpPr>
          <p:cNvPr id="202" name="Google Shape;202;p22"/>
          <p:cNvSpPr txBox="1"/>
          <p:nvPr/>
        </p:nvSpPr>
        <p:spPr>
          <a:xfrm>
            <a:off x="6772275" y="2375509"/>
            <a:ext cx="4457700" cy="1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Because requested times rarely align perfectly with data sample frequency, IDS data are interpolated at the requested time using one of the following methods given below.</a:t>
            </a:r>
            <a:br>
              <a:rPr lang="en-US" sz="16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endParaRPr/>
          </a:p>
        </p:txBody>
      </p:sp>
      <p:sp>
        <p:nvSpPr>
          <p:cNvPr id="203" name="Google Shape;203;p22"/>
          <p:cNvSpPr txBox="1"/>
          <p:nvPr/>
        </p:nvSpPr>
        <p:spPr>
          <a:xfrm>
            <a:off x="809625" y="571500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IDS </a:t>
            </a:r>
            <a:r>
              <a:rPr lang="en-US" sz="3600" b="0" i="0" u="none" strike="noStrike" cap="none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DATA </a:t>
            </a:r>
            <a:r>
              <a:rPr lang="en-US" sz="3600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RETRIEVAL USING TIME SLICING</a:t>
            </a:r>
            <a:endParaRPr/>
          </a:p>
        </p:txBody>
      </p:sp>
      <p:sp>
        <p:nvSpPr>
          <p:cNvPr id="204" name="Google Shape;204;p22"/>
          <p:cNvSpPr/>
          <p:nvPr/>
        </p:nvSpPr>
        <p:spPr>
          <a:xfrm>
            <a:off x="571500" y="571500"/>
            <a:ext cx="57300" cy="5526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500" y="1488238"/>
            <a:ext cx="4959675" cy="322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50900" y="4121713"/>
            <a:ext cx="4300449" cy="2360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2"/>
          <p:cNvSpPr txBox="1"/>
          <p:nvPr/>
        </p:nvSpPr>
        <p:spPr>
          <a:xfrm>
            <a:off x="850574" y="5339763"/>
            <a:ext cx="5531175" cy="984855"/>
          </a:xfrm>
          <a:prstGeom prst="rect">
            <a:avLst/>
          </a:prstGeom>
          <a:noFill/>
          <a:ln w="9525" cap="flat" cmpd="sng">
            <a:solidFill>
              <a:srgbClr val="783F0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94A3B8"/>
                </a:solidFill>
              </a:rPr>
              <a:t>% Request data at t = 2.1 s</a:t>
            </a:r>
            <a:br>
              <a:rPr lang="en-US" sz="1300" dirty="0">
                <a:solidFill>
                  <a:srgbClr val="A64D79"/>
                </a:solidFill>
              </a:rPr>
            </a:br>
            <a:r>
              <a:rPr lang="en-US" sz="1300" dirty="0" err="1">
                <a:solidFill>
                  <a:srgbClr val="A64D79"/>
                </a:solidFill>
              </a:rPr>
              <a:t>target_time</a:t>
            </a:r>
            <a:r>
              <a:rPr lang="en-US" sz="1300" dirty="0">
                <a:solidFill>
                  <a:srgbClr val="A64D79"/>
                </a:solidFill>
              </a:rPr>
              <a:t> = 2.1;</a:t>
            </a:r>
            <a:br>
              <a:rPr lang="en-US" sz="1300" dirty="0">
                <a:solidFill>
                  <a:srgbClr val="A64D79"/>
                </a:solidFill>
              </a:rPr>
            </a:br>
            <a:r>
              <a:rPr lang="en-US" sz="1300" dirty="0" err="1">
                <a:solidFill>
                  <a:srgbClr val="A64D79"/>
                </a:solidFill>
              </a:rPr>
              <a:t>interp_method</a:t>
            </a:r>
            <a:r>
              <a:rPr lang="en-US" sz="1300" dirty="0">
                <a:solidFill>
                  <a:srgbClr val="A64D79"/>
                </a:solidFill>
              </a:rPr>
              <a:t>=3 </a:t>
            </a:r>
            <a:r>
              <a:rPr lang="en-US" sz="1300" dirty="0">
                <a:solidFill>
                  <a:srgbClr val="94A3B8"/>
                </a:solidFill>
              </a:rPr>
              <a:t>% 3 = linear interpolation</a:t>
            </a:r>
            <a:br>
              <a:rPr lang="en-US" sz="1300" dirty="0">
                <a:solidFill>
                  <a:srgbClr val="A64D79"/>
                </a:solidFill>
              </a:rPr>
            </a:br>
            <a:r>
              <a:rPr lang="en-US" sz="1300" dirty="0" err="1">
                <a:solidFill>
                  <a:srgbClr val="A64D79"/>
                </a:solidFill>
              </a:rPr>
              <a:t>mag_slice</a:t>
            </a:r>
            <a:r>
              <a:rPr lang="en-US" sz="1300" dirty="0">
                <a:solidFill>
                  <a:srgbClr val="A64D79"/>
                </a:solidFill>
              </a:rPr>
              <a:t> = </a:t>
            </a:r>
            <a:r>
              <a:rPr lang="en-US" sz="1300" b="1" dirty="0" err="1">
                <a:solidFill>
                  <a:srgbClr val="A64D79"/>
                </a:solidFill>
              </a:rPr>
              <a:t>ids_get_slice</a:t>
            </a:r>
            <a:r>
              <a:rPr lang="en-US" sz="1300" dirty="0">
                <a:solidFill>
                  <a:srgbClr val="A64D79"/>
                </a:solidFill>
              </a:rPr>
              <a:t>(</a:t>
            </a:r>
            <a:r>
              <a:rPr lang="en-US" sz="1300" dirty="0" err="1">
                <a:solidFill>
                  <a:srgbClr val="A64D79"/>
                </a:solidFill>
              </a:rPr>
              <a:t>idx</a:t>
            </a:r>
            <a:r>
              <a:rPr lang="en-US" sz="1300" dirty="0">
                <a:solidFill>
                  <a:srgbClr val="A64D79"/>
                </a:solidFill>
              </a:rPr>
              <a:t>,'magnetics', </a:t>
            </a:r>
            <a:r>
              <a:rPr lang="en-US" sz="1300" dirty="0" err="1">
                <a:solidFill>
                  <a:srgbClr val="A64D79"/>
                </a:solidFill>
              </a:rPr>
              <a:t>target_time</a:t>
            </a:r>
            <a:r>
              <a:rPr lang="en-US" sz="1300" dirty="0">
                <a:solidFill>
                  <a:srgbClr val="A64D79"/>
                </a:solidFill>
              </a:rPr>
              <a:t>, </a:t>
            </a:r>
            <a:r>
              <a:rPr lang="en-US" sz="1300" dirty="0" err="1">
                <a:solidFill>
                  <a:srgbClr val="A64D79"/>
                </a:solidFill>
              </a:rPr>
              <a:t>interp_method</a:t>
            </a:r>
            <a:r>
              <a:rPr lang="en-US" sz="1300" dirty="0">
                <a:solidFill>
                  <a:srgbClr val="A64D79"/>
                </a:solidFill>
              </a:rPr>
              <a:t>)</a:t>
            </a:r>
            <a:endParaRPr sz="1300" dirty="0">
              <a:solidFill>
                <a:srgbClr val="A64D79"/>
              </a:solidFill>
            </a:endParaRPr>
          </a:p>
        </p:txBody>
      </p:sp>
      <p:sp>
        <p:nvSpPr>
          <p:cNvPr id="208" name="Google Shape;208;p22"/>
          <p:cNvSpPr txBox="1"/>
          <p:nvPr/>
        </p:nvSpPr>
        <p:spPr>
          <a:xfrm>
            <a:off x="751500" y="4800963"/>
            <a:ext cx="12129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Example</a:t>
            </a:r>
            <a:endParaRPr sz="2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2"/>
          <p:cNvSpPr txBox="1"/>
          <p:nvPr/>
        </p:nvSpPr>
        <p:spPr>
          <a:xfrm>
            <a:off x="6364588" y="6530211"/>
            <a:ext cx="8538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2"/>
                </a:solidFill>
              </a:rPr>
              <a:t>ITER documentation:</a:t>
            </a:r>
            <a:r>
              <a:rPr lang="en-US" sz="1200">
                <a:solidFill>
                  <a:schemeClr val="lt2"/>
                </a:solidFill>
              </a:rPr>
              <a:t> </a:t>
            </a:r>
            <a:r>
              <a:rPr lang="en-US" sz="1000">
                <a:solidFill>
                  <a:schemeClr val="lt2"/>
                </a:solidFill>
              </a:rPr>
              <a:t>https://imas-matlab.readthedocs.io/en/latest/load_store_ids.html#id18</a:t>
            </a:r>
            <a:endParaRPr sz="10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800" y="1490090"/>
            <a:ext cx="9681060" cy="2185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800" y="3877512"/>
            <a:ext cx="9738360" cy="235836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2"/>
          <p:cNvSpPr txBox="1"/>
          <p:nvPr/>
        </p:nvSpPr>
        <p:spPr>
          <a:xfrm>
            <a:off x="962025" y="1491589"/>
            <a:ext cx="4680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i</a:t>
            </a:r>
            <a:r>
              <a:rPr lang="en-US" sz="2400" b="0" i="0" u="none" strike="noStrike" cap="none" dirty="0" err="1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ds_get_sample</a:t>
            </a:r>
            <a:endParaRPr dirty="0"/>
          </a:p>
        </p:txBody>
      </p:sp>
      <p:sp>
        <p:nvSpPr>
          <p:cNvPr id="200" name="Google Shape;200;p22"/>
          <p:cNvSpPr txBox="1"/>
          <p:nvPr/>
        </p:nvSpPr>
        <p:spPr>
          <a:xfrm>
            <a:off x="962024" y="2063089"/>
            <a:ext cx="9850756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out = </a:t>
            </a:r>
            <a:r>
              <a:rPr lang="en-US" sz="1650" b="1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ids_get_sample</a:t>
            </a: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(</a:t>
            </a:r>
            <a:r>
              <a:rPr lang="en-US" sz="1650" b="1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expIdx</a:t>
            </a: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, </a:t>
            </a:r>
            <a:r>
              <a:rPr lang="en-US" sz="1650" b="1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IDSpath</a:t>
            </a: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[, </a:t>
            </a:r>
            <a:r>
              <a:rPr lang="en-US" sz="1650" b="1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occurence</a:t>
            </a: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], </a:t>
            </a:r>
            <a:r>
              <a:rPr lang="en-US" sz="1650" b="1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tmin</a:t>
            </a: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, </a:t>
            </a:r>
            <a:r>
              <a:rPr lang="en-US" sz="1650" b="1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tmax</a:t>
            </a: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, </a:t>
            </a:r>
            <a:r>
              <a:rPr lang="en-US" sz="1650" b="1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dtime</a:t>
            </a: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, </a:t>
            </a:r>
            <a:r>
              <a:rPr lang="en-US" sz="1650" b="1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interp</a:t>
            </a: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)</a:t>
            </a:r>
            <a:b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Read the contents of an IDS over a specific time range into memory.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This method fetches an IDS with all time slices in a time range between </a:t>
            </a:r>
            <a:r>
              <a:rPr lang="en-US" sz="1650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tmin</a:t>
            </a: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and </a:t>
            </a:r>
            <a:r>
              <a:rPr lang="en-US" sz="1650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tmax</a:t>
            </a: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b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00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Example: out = </a:t>
            </a:r>
            <a:r>
              <a:rPr lang="en-US" sz="1600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ids_get_sample</a:t>
            </a:r>
            <a:r>
              <a:rPr lang="en-US" sz="1600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expIdx</a:t>
            </a:r>
            <a:r>
              <a:rPr lang="en-US" sz="1600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, 'magnetics’, 2.5, 7.5, 0.2, 3)</a:t>
            </a:r>
            <a:endParaRPr lang="en-US" dirty="0"/>
          </a:p>
        </p:txBody>
      </p:sp>
      <p:sp>
        <p:nvSpPr>
          <p:cNvPr id="201" name="Google Shape;201;p22"/>
          <p:cNvSpPr txBox="1"/>
          <p:nvPr/>
        </p:nvSpPr>
        <p:spPr>
          <a:xfrm>
            <a:off x="866790" y="3903168"/>
            <a:ext cx="4680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imas_partial_get</a:t>
            </a:r>
            <a:endParaRPr dirty="0"/>
          </a:p>
        </p:txBody>
      </p:sp>
      <p:sp>
        <p:nvSpPr>
          <p:cNvPr id="202" name="Google Shape;202;p22"/>
          <p:cNvSpPr txBox="1"/>
          <p:nvPr/>
        </p:nvSpPr>
        <p:spPr>
          <a:xfrm>
            <a:off x="1006326" y="4420922"/>
            <a:ext cx="9850756" cy="161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out = </a:t>
            </a:r>
            <a:r>
              <a:rPr lang="en-US" sz="1650" b="1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imas_partial_get</a:t>
            </a: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(</a:t>
            </a:r>
            <a:r>
              <a:rPr lang="en-US" sz="1650" b="1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expIdx</a:t>
            </a: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, </a:t>
            </a:r>
            <a:r>
              <a:rPr lang="en-US" sz="1650" b="1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IDSname</a:t>
            </a: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, </a:t>
            </a:r>
            <a:r>
              <a:rPr lang="en-US" sz="1650" b="1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occurence</a:t>
            </a:r>
            <a:r>
              <a:rPr lang="en-US" sz="1650" b="1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, includes, excludes [, debug])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Read the partial contents of an IDS into memory.</a:t>
            </a:r>
          </a:p>
          <a:p>
            <a:pPr>
              <a:lnSpc>
                <a:spcPct val="160000"/>
              </a:lnSpc>
            </a:pP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This method fetches partially the IDS according to 'includes' and 'excludes' queries.</a:t>
            </a:r>
            <a:b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00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Example: out = </a:t>
            </a:r>
            <a:r>
              <a:rPr lang="en-US" sz="1600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imas_partial_get</a:t>
            </a:r>
            <a:r>
              <a:rPr lang="en-US" sz="1600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expIdx</a:t>
            </a:r>
            <a:r>
              <a:rPr lang="en-US" sz="1600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, 'magnetics', includes='</a:t>
            </a:r>
            <a:r>
              <a:rPr lang="en-US" sz="1600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flux_loop</a:t>
            </a:r>
            <a:r>
              <a:rPr lang="en-US" sz="1600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(1:6);</a:t>
            </a:r>
            <a:r>
              <a:rPr lang="en-US" sz="1600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bpol_probe</a:t>
            </a:r>
            <a:r>
              <a:rPr lang="en-US" sz="1600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(1:2)’)</a:t>
            </a:r>
            <a:endParaRPr lang="en-US" sz="1400" dirty="0">
              <a:solidFill>
                <a:schemeClr val="bg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3" name="Google Shape;203;p22"/>
          <p:cNvSpPr txBox="1"/>
          <p:nvPr/>
        </p:nvSpPr>
        <p:spPr>
          <a:xfrm>
            <a:off x="809625" y="571500"/>
            <a:ext cx="113514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FETCHING PARTIAL DATA</a:t>
            </a:r>
            <a:endParaRPr dirty="0"/>
          </a:p>
        </p:txBody>
      </p:sp>
      <p:sp>
        <p:nvSpPr>
          <p:cNvPr id="204" name="Google Shape;204;p22"/>
          <p:cNvSpPr/>
          <p:nvPr/>
        </p:nvSpPr>
        <p:spPr>
          <a:xfrm>
            <a:off x="571500" y="571500"/>
            <a:ext cx="57300" cy="5526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B2AEFC9-D241-4DA1-BD3A-A8976BD0C1CD}"/>
              </a:ext>
            </a:extLst>
          </p:cNvPr>
          <p:cNvSpPr txBox="1"/>
          <p:nvPr/>
        </p:nvSpPr>
        <p:spPr>
          <a:xfrm>
            <a:off x="3600450" y="1644887"/>
            <a:ext cx="70426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lt2"/>
                </a:solidFill>
              </a:rPr>
              <a:t>ITER documentation:</a:t>
            </a:r>
            <a:r>
              <a:rPr lang="en-US" sz="1800" dirty="0">
                <a:solidFill>
                  <a:schemeClr val="lt2"/>
                </a:solidFill>
              </a:rPr>
              <a:t> </a:t>
            </a:r>
            <a:r>
              <a:rPr lang="fr-FR" sz="1200" dirty="0">
                <a:solidFill>
                  <a:schemeClr val="bg1"/>
                </a:solidFill>
              </a:rPr>
              <a:t>https://imas-matlab.readthedocs.io/en/latest/api_ids.html#ids_get_sample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D85ED47-3195-40CE-8447-991FD69ADBBF}"/>
              </a:ext>
            </a:extLst>
          </p:cNvPr>
          <p:cNvSpPr txBox="1"/>
          <p:nvPr/>
        </p:nvSpPr>
        <p:spPr>
          <a:xfrm>
            <a:off x="3600450" y="4019599"/>
            <a:ext cx="70426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lt2"/>
                </a:solidFill>
              </a:rPr>
              <a:t>Not </a:t>
            </a:r>
            <a:r>
              <a:rPr lang="fr-FR" sz="1200" dirty="0" err="1">
                <a:solidFill>
                  <a:schemeClr val="lt2"/>
                </a:solidFill>
              </a:rPr>
              <a:t>yet</a:t>
            </a:r>
            <a:r>
              <a:rPr lang="fr-FR" sz="1200" dirty="0">
                <a:solidFill>
                  <a:schemeClr val="lt2"/>
                </a:solidFill>
              </a:rPr>
              <a:t> </a:t>
            </a:r>
            <a:r>
              <a:rPr lang="fr-FR" sz="1200" dirty="0" err="1">
                <a:solidFill>
                  <a:schemeClr val="lt2"/>
                </a:solidFill>
              </a:rPr>
              <a:t>documented</a:t>
            </a:r>
            <a:r>
              <a:rPr lang="fr-FR" sz="1200" dirty="0">
                <a:solidFill>
                  <a:schemeClr val="lt2"/>
                </a:solidFill>
              </a:rPr>
              <a:t>: </a:t>
            </a:r>
            <a:r>
              <a:rPr lang="fr-FR" sz="1200" dirty="0" err="1">
                <a:solidFill>
                  <a:schemeClr val="lt2"/>
                </a:solidFill>
              </a:rPr>
              <a:t>avaibility</a:t>
            </a:r>
            <a:r>
              <a:rPr lang="fr-FR" sz="1200" dirty="0">
                <a:solidFill>
                  <a:schemeClr val="lt2"/>
                </a:solidFill>
              </a:rPr>
              <a:t> of </a:t>
            </a:r>
            <a:r>
              <a:rPr lang="fr-FR" sz="1200" dirty="0" err="1">
                <a:solidFill>
                  <a:schemeClr val="lt2"/>
                </a:solidFill>
              </a:rPr>
              <a:t>this</a:t>
            </a:r>
            <a:r>
              <a:rPr lang="fr-FR" sz="1200" dirty="0">
                <a:solidFill>
                  <a:schemeClr val="lt2"/>
                </a:solidFill>
              </a:rPr>
              <a:t> </a:t>
            </a:r>
            <a:r>
              <a:rPr lang="fr-FR" sz="1200" dirty="0" err="1">
                <a:solidFill>
                  <a:schemeClr val="lt2"/>
                </a:solidFill>
              </a:rPr>
              <a:t>feature</a:t>
            </a:r>
            <a:r>
              <a:rPr lang="fr-FR" sz="1200" dirty="0">
                <a:solidFill>
                  <a:schemeClr val="lt2"/>
                </a:solidFill>
              </a:rPr>
              <a:t> </a:t>
            </a:r>
            <a:r>
              <a:rPr lang="fr-FR" sz="1200" dirty="0" err="1">
                <a:solidFill>
                  <a:schemeClr val="lt2"/>
                </a:solidFill>
              </a:rPr>
              <a:t>depends</a:t>
            </a:r>
            <a:r>
              <a:rPr lang="fr-FR" sz="1200" dirty="0">
                <a:solidFill>
                  <a:schemeClr val="lt2"/>
                </a:solidFill>
              </a:rPr>
              <a:t> on plugins installation</a:t>
            </a:r>
            <a:endParaRPr lang="fr-F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440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3"/>
          <p:cNvSpPr txBox="1"/>
          <p:nvPr/>
        </p:nvSpPr>
        <p:spPr>
          <a:xfrm>
            <a:off x="571500" y="800100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STEP 03</a:t>
            </a:r>
            <a:endParaRPr/>
          </a:p>
        </p:txBody>
      </p:sp>
      <p:sp>
        <p:nvSpPr>
          <p:cNvPr id="215" name="Google Shape;215;p23"/>
          <p:cNvSpPr txBox="1"/>
          <p:nvPr/>
        </p:nvSpPr>
        <p:spPr>
          <a:xfrm>
            <a:off x="295275" y="1877169"/>
            <a:ext cx="11601450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7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Writing Data</a:t>
            </a:r>
            <a:endParaRPr/>
          </a:p>
        </p:txBody>
      </p:sp>
      <p:sp>
        <p:nvSpPr>
          <p:cNvPr id="216" name="Google Shape;216;p23"/>
          <p:cNvSpPr/>
          <p:nvPr/>
        </p:nvSpPr>
        <p:spPr>
          <a:xfrm>
            <a:off x="5381625" y="3296394"/>
            <a:ext cx="1428750" cy="762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3"/>
          <p:cNvSpPr txBox="1"/>
          <p:nvPr/>
        </p:nvSpPr>
        <p:spPr>
          <a:xfrm>
            <a:off x="571500" y="3753594"/>
            <a:ext cx="11049000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Saving a new IDS to the database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" name="Google Shape;222;p24"/>
          <p:cNvGraphicFramePr/>
          <p:nvPr>
            <p:extLst>
              <p:ext uri="{D42A27DB-BD31-4B8C-83A1-F6EECF244321}">
                <p14:modId xmlns:p14="http://schemas.microsoft.com/office/powerpoint/2010/main" val="1690722677"/>
              </p:ext>
            </p:extLst>
          </p:nvPr>
        </p:nvGraphicFramePr>
        <p:xfrm>
          <a:off x="571500" y="2142964"/>
          <a:ext cx="11049000" cy="3800425"/>
        </p:xfrm>
        <a:graphic>
          <a:graphicData uri="http://schemas.openxmlformats.org/drawingml/2006/table">
            <a:tbl>
              <a:tblPr firstRow="1" bandRow="1">
                <a:noFill/>
                <a:tableStyleId>{0C382B55-D504-44F0-BD6C-EF4890CB0D2D}</a:tableStyleId>
              </a:tblPr>
              <a:tblGrid>
                <a:gridCol w="2114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7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3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rgbClr val="BEF264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Step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rgbClr val="BEF264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API Function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BEF264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Description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1. </a:t>
                      </a:r>
                      <a:r>
                        <a:rPr lang="en-US" sz="15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Opening URI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idx = </a:t>
                      </a:r>
                      <a:r>
                        <a:rPr lang="en-US" sz="1500" b="0" i="0" u="none" strike="noStrike" cap="none">
                          <a:solidFill>
                            <a:srgbClr val="0000FF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imas_</a:t>
                      </a:r>
                      <a:r>
                        <a:rPr lang="en-US" sz="1500">
                          <a:solidFill>
                            <a:srgbClr val="0000FF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open</a:t>
                      </a:r>
                      <a:r>
                        <a:rPr lang="en-US" sz="1500" b="0" i="0" u="none" strike="noStrike" cap="non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(URI, 43)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Creates a new pulse file.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2.Initialization</a:t>
                      </a:r>
                      <a:endParaRPr sz="1500" b="0" i="0" u="none" strike="noStrike" cap="none" dirty="0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ids_object</a:t>
                      </a:r>
                      <a:r>
                        <a:rPr lang="en-US" sz="15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 </a:t>
                      </a:r>
                      <a:r>
                        <a:rPr lang="en-US" sz="15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= </a:t>
                      </a:r>
                      <a:r>
                        <a:rPr lang="en-US" sz="1500" dirty="0" err="1">
                          <a:solidFill>
                            <a:srgbClr val="0000FF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ids_init</a:t>
                      </a:r>
                      <a:r>
                        <a:rPr lang="en-US" sz="15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(</a:t>
                      </a:r>
                      <a:r>
                        <a:rPr lang="en-US" sz="1500" dirty="0" err="1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ids_name</a:t>
                      </a:r>
                      <a:r>
                        <a:rPr lang="en-US" sz="15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)</a:t>
                      </a:r>
                      <a:endParaRPr sz="1500" b="0" i="0" u="none" strike="noStrike" cap="none" dirty="0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2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Populates all branches with their default values (arrays of structures default to empty cells and default values for scalars).</a:t>
                      </a:r>
                      <a:endParaRPr sz="1200" b="0" i="0" u="none" strike="noStrike" cap="none" dirty="0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3. Setting IDS data</a:t>
                      </a:r>
                      <a:endParaRPr sz="1500" b="0" i="0" u="none" strike="noStrike" cap="none" dirty="0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ids_object.ids_properties.homogeneous_time</a:t>
                      </a:r>
                      <a:r>
                        <a:rPr lang="en-US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 = 1;</a:t>
                      </a:r>
                      <a:br>
                        <a:rPr lang="en-US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</a:br>
                      <a:r>
                        <a:rPr lang="en-US" sz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ids_object.time</a:t>
                      </a:r>
                      <a:r>
                        <a:rPr lang="en-US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 = [1., 2., 3.];</a:t>
                      </a:r>
                      <a:endParaRPr sz="1200" b="0" i="0" u="none" strike="noStrike" cap="none" dirty="0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L="63500" marR="63500" marT="25400" marB="2540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5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Populates the IDS object created at the previous step.</a:t>
                      </a:r>
                      <a:endParaRPr sz="1500" b="0" i="0" u="none" strike="noStrike" cap="none" dirty="0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L="63500" marR="63500" marT="25400" marB="2540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131014"/>
                  </a:ext>
                </a:extLst>
              </a:tr>
              <a:tr h="633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4. </a:t>
                      </a:r>
                      <a:r>
                        <a:rPr lang="en-US" sz="15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Writing</a:t>
                      </a:r>
                      <a:endParaRPr sz="150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 err="1">
                          <a:solidFill>
                            <a:srgbClr val="0000FF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ids_put</a:t>
                      </a:r>
                      <a:r>
                        <a:rPr lang="en-US" sz="1600" b="0" i="0" u="none" strike="noStrike" cap="none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(</a:t>
                      </a:r>
                      <a:r>
                        <a:rPr lang="en-US" sz="1600" b="0" i="0" u="none" strike="noStrike" cap="none" dirty="0" err="1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idx</a:t>
                      </a:r>
                      <a:r>
                        <a:rPr lang="en-US" sz="1600" b="0" i="0" u="none" strike="noStrike" cap="none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, </a:t>
                      </a:r>
                      <a:r>
                        <a:rPr lang="en-US" sz="1600" dirty="0" err="1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ids_name</a:t>
                      </a:r>
                      <a:r>
                        <a:rPr lang="en-US" sz="1600" b="0" i="0" u="none" strike="noStrike" cap="none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, </a:t>
                      </a:r>
                      <a:r>
                        <a:rPr lang="en-US" sz="16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ids_object</a:t>
                      </a:r>
                      <a:r>
                        <a:rPr lang="en-US" sz="1600" b="0" i="0" u="none" strike="noStrike" cap="none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)</a:t>
                      </a:r>
                      <a:endParaRPr sz="160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Pushes the </a:t>
                      </a:r>
                      <a:r>
                        <a:rPr lang="en-US" sz="15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IDS data</a:t>
                      </a:r>
                      <a:r>
                        <a:rPr lang="en-US" sz="1500" b="0" i="0" u="none" strike="noStrike" cap="none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 into the </a:t>
                      </a:r>
                      <a:r>
                        <a:rPr lang="en-US" sz="15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pulse file.</a:t>
                      </a:r>
                      <a:endParaRPr sz="150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5. </a:t>
                      </a:r>
                      <a:r>
                        <a:rPr lang="en-US" sz="1500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Closing file handler</a:t>
                      </a:r>
                      <a:endParaRPr sz="150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FF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imas_close</a:t>
                      </a:r>
                      <a:r>
                        <a:rPr lang="en-US" sz="1500" b="0" i="0" u="none" strike="noStrike" cap="non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(idx)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Closes the file handler.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3" name="Google Shape;223;p24"/>
          <p:cNvSpPr/>
          <p:nvPr/>
        </p:nvSpPr>
        <p:spPr>
          <a:xfrm>
            <a:off x="571500" y="2790664"/>
            <a:ext cx="1727400" cy="192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4"/>
          <p:cNvSpPr/>
          <p:nvPr/>
        </p:nvSpPr>
        <p:spPr>
          <a:xfrm>
            <a:off x="2298799" y="2790664"/>
            <a:ext cx="4323900" cy="192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4"/>
          <p:cNvSpPr/>
          <p:nvPr/>
        </p:nvSpPr>
        <p:spPr>
          <a:xfrm>
            <a:off x="6622702" y="2790664"/>
            <a:ext cx="4997700" cy="192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4"/>
          <p:cNvSpPr/>
          <p:nvPr/>
        </p:nvSpPr>
        <p:spPr>
          <a:xfrm>
            <a:off x="571500" y="3424076"/>
            <a:ext cx="1727400" cy="96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4"/>
          <p:cNvSpPr/>
          <p:nvPr/>
        </p:nvSpPr>
        <p:spPr>
          <a:xfrm>
            <a:off x="2298799" y="3424076"/>
            <a:ext cx="4323900" cy="96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4"/>
          <p:cNvSpPr/>
          <p:nvPr/>
        </p:nvSpPr>
        <p:spPr>
          <a:xfrm>
            <a:off x="6622702" y="3424076"/>
            <a:ext cx="4997700" cy="96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4"/>
          <p:cNvSpPr/>
          <p:nvPr/>
        </p:nvSpPr>
        <p:spPr>
          <a:xfrm>
            <a:off x="571500" y="4043201"/>
            <a:ext cx="1727400" cy="96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4"/>
          <p:cNvSpPr/>
          <p:nvPr/>
        </p:nvSpPr>
        <p:spPr>
          <a:xfrm>
            <a:off x="2298799" y="4043201"/>
            <a:ext cx="4323900" cy="96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4"/>
          <p:cNvSpPr/>
          <p:nvPr/>
        </p:nvSpPr>
        <p:spPr>
          <a:xfrm>
            <a:off x="6622702" y="4043201"/>
            <a:ext cx="4997700" cy="96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4"/>
          <p:cNvSpPr/>
          <p:nvPr/>
        </p:nvSpPr>
        <p:spPr>
          <a:xfrm>
            <a:off x="571500" y="4662326"/>
            <a:ext cx="1727400" cy="96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4"/>
          <p:cNvSpPr/>
          <p:nvPr/>
        </p:nvSpPr>
        <p:spPr>
          <a:xfrm>
            <a:off x="2298799" y="4662326"/>
            <a:ext cx="4323900" cy="96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4"/>
          <p:cNvSpPr/>
          <p:nvPr/>
        </p:nvSpPr>
        <p:spPr>
          <a:xfrm>
            <a:off x="6622702" y="4662326"/>
            <a:ext cx="4997700" cy="96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4"/>
          <p:cNvSpPr txBox="1"/>
          <p:nvPr/>
        </p:nvSpPr>
        <p:spPr>
          <a:xfrm>
            <a:off x="809625" y="571500"/>
            <a:ext cx="11351418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SAVE WORKFLOW</a:t>
            </a:r>
            <a:endParaRPr/>
          </a:p>
        </p:txBody>
      </p:sp>
      <p:sp>
        <p:nvSpPr>
          <p:cNvPr id="236" name="Google Shape;236;p24"/>
          <p:cNvSpPr/>
          <p:nvPr/>
        </p:nvSpPr>
        <p:spPr>
          <a:xfrm>
            <a:off x="571500" y="571500"/>
            <a:ext cx="57150" cy="55245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4"/>
          <p:cNvSpPr txBox="1"/>
          <p:nvPr/>
        </p:nvSpPr>
        <p:spPr>
          <a:xfrm>
            <a:off x="4553503" y="6451232"/>
            <a:ext cx="8538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2"/>
                </a:solidFill>
              </a:rPr>
              <a:t>ITER documentation: https://imas-matlab.readthedocs.io/en/latest/load_store_ids.html#store-imas-data</a:t>
            </a:r>
            <a:endParaRPr sz="12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94627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1213"/>
            <a:ext cx="5162550" cy="1837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639442"/>
            <a:ext cx="5162550" cy="2837854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5"/>
          <p:cNvSpPr txBox="1"/>
          <p:nvPr/>
        </p:nvSpPr>
        <p:spPr>
          <a:xfrm>
            <a:off x="866775" y="2134492"/>
            <a:ext cx="48006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527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TIME ALIGNMENT</a:t>
            </a:r>
            <a:endParaRPr/>
          </a:p>
        </p:txBody>
      </p:sp>
      <p:sp>
        <p:nvSpPr>
          <p:cNvPr id="246" name="Google Shape;246;p25"/>
          <p:cNvSpPr txBox="1"/>
          <p:nvPr/>
        </p:nvSpPr>
        <p:spPr>
          <a:xfrm>
            <a:off x="866774" y="2505967"/>
            <a:ext cx="4716729" cy="58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When </a:t>
            </a:r>
            <a:r>
              <a:rPr lang="en-US" sz="1275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ids_properties.homogeneous_time</a:t>
            </a:r>
            <a:r>
              <a:rPr lang="en-US" sz="1275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= 1, all dependent fields (like b0) </a:t>
            </a:r>
            <a:r>
              <a:rPr lang="en-US" sz="1275" b="1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must match the exact size</a:t>
            </a:r>
            <a:r>
              <a:rPr lang="en-US" sz="1275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of the main time vector.</a:t>
            </a:r>
            <a:endParaRPr dirty="0"/>
          </a:p>
        </p:txBody>
      </p:sp>
      <p:sp>
        <p:nvSpPr>
          <p:cNvPr id="247" name="Google Shape;247;p25"/>
          <p:cNvSpPr txBox="1"/>
          <p:nvPr/>
        </p:nvSpPr>
        <p:spPr>
          <a:xfrm>
            <a:off x="866775" y="4162722"/>
            <a:ext cx="48006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9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AUTOMATED FIELDS</a:t>
            </a:r>
            <a:endParaRPr/>
          </a:p>
        </p:txBody>
      </p:sp>
      <p:sp>
        <p:nvSpPr>
          <p:cNvPr id="248" name="Google Shape;248;p25"/>
          <p:cNvSpPr txBox="1"/>
          <p:nvPr/>
        </p:nvSpPr>
        <p:spPr>
          <a:xfrm>
            <a:off x="866775" y="4534197"/>
            <a:ext cx="4572000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The Access Layer automatically populates metadata versioning branches upon execution of ids_put:</a:t>
            </a:r>
            <a:endParaRPr/>
          </a:p>
        </p:txBody>
      </p:sp>
      <p:pic>
        <p:nvPicPr>
          <p:cNvPr id="249" name="Google Shape;249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6775" y="2124967"/>
            <a:ext cx="2000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6775" y="4153197"/>
            <a:ext cx="24765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5"/>
          <p:cNvSpPr txBox="1"/>
          <p:nvPr/>
        </p:nvSpPr>
        <p:spPr>
          <a:xfrm>
            <a:off x="1019175" y="5181897"/>
            <a:ext cx="38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252" name="Google Shape;252;p25"/>
          <p:cNvSpPr txBox="1"/>
          <p:nvPr/>
        </p:nvSpPr>
        <p:spPr>
          <a:xfrm>
            <a:off x="1057275" y="5181897"/>
            <a:ext cx="43815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.../version_put/data_dictionary</a:t>
            </a:r>
            <a:endParaRPr/>
          </a:p>
        </p:txBody>
      </p:sp>
      <p:sp>
        <p:nvSpPr>
          <p:cNvPr id="253" name="Google Shape;253;p25"/>
          <p:cNvSpPr txBox="1"/>
          <p:nvPr/>
        </p:nvSpPr>
        <p:spPr>
          <a:xfrm>
            <a:off x="1019175" y="5467647"/>
            <a:ext cx="38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254" name="Google Shape;254;p25"/>
          <p:cNvSpPr txBox="1"/>
          <p:nvPr/>
        </p:nvSpPr>
        <p:spPr>
          <a:xfrm>
            <a:off x="1057275" y="5467647"/>
            <a:ext cx="43815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.../version_put/access_layer</a:t>
            </a:r>
            <a:endParaRPr/>
          </a:p>
        </p:txBody>
      </p:sp>
      <p:sp>
        <p:nvSpPr>
          <p:cNvPr id="255" name="Google Shape;255;p25"/>
          <p:cNvSpPr txBox="1"/>
          <p:nvPr/>
        </p:nvSpPr>
        <p:spPr>
          <a:xfrm>
            <a:off x="1019175" y="5753397"/>
            <a:ext cx="38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256" name="Google Shape;256;p25"/>
          <p:cNvSpPr txBox="1"/>
          <p:nvPr/>
        </p:nvSpPr>
        <p:spPr>
          <a:xfrm>
            <a:off x="1057275" y="5753397"/>
            <a:ext cx="43815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.../version_put/access_layer_language</a:t>
            </a:r>
            <a:endParaRPr/>
          </a:p>
        </p:txBody>
      </p:sp>
      <p:sp>
        <p:nvSpPr>
          <p:cNvPr id="257" name="Google Shape;257;p25"/>
          <p:cNvSpPr txBox="1"/>
          <p:nvPr/>
        </p:nvSpPr>
        <p:spPr>
          <a:xfrm>
            <a:off x="800100" y="744438"/>
            <a:ext cx="11361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POPULATING AN IDS BEFORE SAVING</a:t>
            </a:r>
            <a:endParaRPr/>
          </a:p>
        </p:txBody>
      </p:sp>
      <p:sp>
        <p:nvSpPr>
          <p:cNvPr id="258" name="Google Shape;258;p25"/>
          <p:cNvSpPr/>
          <p:nvPr/>
        </p:nvSpPr>
        <p:spPr>
          <a:xfrm>
            <a:off x="571500" y="744438"/>
            <a:ext cx="76200" cy="5334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5"/>
          <p:cNvSpPr txBox="1"/>
          <p:nvPr/>
        </p:nvSpPr>
        <p:spPr>
          <a:xfrm>
            <a:off x="11103575" y="5062125"/>
            <a:ext cx="610200" cy="531000"/>
          </a:xfrm>
          <a:prstGeom prst="rect">
            <a:avLst/>
          </a:prstGeom>
          <a:solidFill>
            <a:srgbClr val="10172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921B4D-A4D5-4A2E-903B-ED9100F52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0894" y="1471006"/>
            <a:ext cx="6313383" cy="464255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CB34AE-BF32-403C-A8D2-BB9E4136CBC2}"/>
              </a:ext>
            </a:extLst>
          </p:cNvPr>
          <p:cNvSpPr txBox="1"/>
          <p:nvPr/>
        </p:nvSpPr>
        <p:spPr>
          <a:xfrm>
            <a:off x="11166795" y="5327625"/>
            <a:ext cx="445062" cy="285750"/>
          </a:xfrm>
          <a:prstGeom prst="rect">
            <a:avLst/>
          </a:prstGeom>
          <a:solidFill>
            <a:srgbClr val="0F1628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6675" y="1720304"/>
            <a:ext cx="4438650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2929979"/>
            <a:ext cx="3530500" cy="2466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0600" y="2929979"/>
            <a:ext cx="3530649" cy="2466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89850" y="2929979"/>
            <a:ext cx="3530500" cy="2466379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6"/>
          <p:cNvSpPr txBox="1"/>
          <p:nvPr/>
        </p:nvSpPr>
        <p:spPr>
          <a:xfrm>
            <a:off x="571500" y="2263229"/>
            <a:ext cx="11049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Metadata defining how signals </a:t>
            </a:r>
            <a:r>
              <a:rPr lang="en-US" sz="15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time basis are handled</a:t>
            </a:r>
            <a:r>
              <a:rPr lang="en-US" sz="1500" b="0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/>
          </a:p>
        </p:txBody>
      </p:sp>
      <p:sp>
        <p:nvSpPr>
          <p:cNvPr id="271" name="Google Shape;271;p26"/>
          <p:cNvSpPr txBox="1"/>
          <p:nvPr/>
        </p:nvSpPr>
        <p:spPr>
          <a:xfrm>
            <a:off x="866775" y="3481833"/>
            <a:ext cx="3086948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HOMOGENEOUS (=1)</a:t>
            </a:r>
            <a:endParaRPr/>
          </a:p>
        </p:txBody>
      </p:sp>
      <p:sp>
        <p:nvSpPr>
          <p:cNvPr id="272" name="Google Shape;272;p26"/>
          <p:cNvSpPr txBox="1"/>
          <p:nvPr/>
        </p:nvSpPr>
        <p:spPr>
          <a:xfrm>
            <a:off x="866775" y="3853308"/>
            <a:ext cx="29399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Mechanism:</a:t>
            </a:r>
            <a:r>
              <a:rPr lang="en-US" sz="1275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All quantities in the IDS share a single, global time vector.</a:t>
            </a:r>
            <a:endParaRPr/>
          </a:p>
        </p:txBody>
      </p:sp>
      <p:sp>
        <p:nvSpPr>
          <p:cNvPr id="273" name="Google Shape;273;p26"/>
          <p:cNvSpPr txBox="1"/>
          <p:nvPr/>
        </p:nvSpPr>
        <p:spPr>
          <a:xfrm>
            <a:off x="866775" y="4501008"/>
            <a:ext cx="2939950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1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Location: Root node (e.g. magnetics.time)</a:t>
            </a:r>
            <a:endParaRPr/>
          </a:p>
        </p:txBody>
      </p:sp>
      <p:sp>
        <p:nvSpPr>
          <p:cNvPr id="274" name="Google Shape;274;p26"/>
          <p:cNvSpPr txBox="1"/>
          <p:nvPr/>
        </p:nvSpPr>
        <p:spPr>
          <a:xfrm>
            <a:off x="4625875" y="3481833"/>
            <a:ext cx="3087104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HETEROGENEOUS (=0)</a:t>
            </a:r>
            <a:endParaRPr/>
          </a:p>
        </p:txBody>
      </p:sp>
      <p:sp>
        <p:nvSpPr>
          <p:cNvPr id="275" name="Google Shape;275;p26"/>
          <p:cNvSpPr txBox="1"/>
          <p:nvPr/>
        </p:nvSpPr>
        <p:spPr>
          <a:xfrm>
            <a:off x="4625875" y="3853308"/>
            <a:ext cx="2940099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Mechanism:</a:t>
            </a:r>
            <a:r>
              <a:rPr lang="en-US" sz="1275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Data nodes can have unique timebases (e.g. different frequencies).</a:t>
            </a:r>
            <a:endParaRPr/>
          </a:p>
        </p:txBody>
      </p:sp>
      <p:sp>
        <p:nvSpPr>
          <p:cNvPr id="276" name="Google Shape;276;p26"/>
          <p:cNvSpPr txBox="1"/>
          <p:nvPr/>
        </p:nvSpPr>
        <p:spPr>
          <a:xfrm>
            <a:off x="4625875" y="4743896"/>
            <a:ext cx="3087104" cy="259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1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Location: Local nodes (e.g. </a:t>
            </a:r>
            <a:r>
              <a:rPr lang="en-US" sz="1125" b="0" i="1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flux_loop</a:t>
            </a:r>
            <a:r>
              <a:rPr lang="en-US" sz="1125" b="0" i="1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{</a:t>
            </a:r>
            <a:r>
              <a:rPr lang="en-US" sz="1125" b="0" i="1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</a:t>
            </a:r>
            <a:r>
              <a:rPr lang="en-US" sz="1125" b="0" i="1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}.</a:t>
            </a:r>
            <a:r>
              <a:rPr lang="en-US" sz="1125" b="0" i="1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flux.time</a:t>
            </a:r>
            <a:r>
              <a:rPr lang="en-US" sz="1125" b="0" i="1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)</a:t>
            </a:r>
            <a:endParaRPr dirty="0"/>
          </a:p>
        </p:txBody>
      </p:sp>
      <p:sp>
        <p:nvSpPr>
          <p:cNvPr id="277" name="Google Shape;277;p26"/>
          <p:cNvSpPr txBox="1"/>
          <p:nvPr/>
        </p:nvSpPr>
        <p:spPr>
          <a:xfrm>
            <a:off x="8385125" y="3481833"/>
            <a:ext cx="3086948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INDEPENDENT (=2)</a:t>
            </a:r>
            <a:endParaRPr/>
          </a:p>
        </p:txBody>
      </p:sp>
      <p:sp>
        <p:nvSpPr>
          <p:cNvPr id="278" name="Google Shape;278;p26"/>
          <p:cNvSpPr txBox="1"/>
          <p:nvPr/>
        </p:nvSpPr>
        <p:spPr>
          <a:xfrm>
            <a:off x="8385125" y="3853308"/>
            <a:ext cx="29399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Mechanism:</a:t>
            </a:r>
            <a:r>
              <a:rPr lang="en-US" sz="1275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The IDS contains no time-dependent information.</a:t>
            </a:r>
            <a:endParaRPr/>
          </a:p>
        </p:txBody>
      </p:sp>
      <p:sp>
        <p:nvSpPr>
          <p:cNvPr id="279" name="Google Shape;279;p26"/>
          <p:cNvSpPr txBox="1"/>
          <p:nvPr/>
        </p:nvSpPr>
        <p:spPr>
          <a:xfrm>
            <a:off x="8385125" y="4501008"/>
            <a:ext cx="2939950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1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Requirement: Time fields must be empty.</a:t>
            </a:r>
            <a:endParaRPr/>
          </a:p>
        </p:txBody>
      </p:sp>
      <p:sp>
        <p:nvSpPr>
          <p:cNvPr id="280" name="Google Shape;280;p26"/>
          <p:cNvSpPr txBox="1"/>
          <p:nvPr/>
        </p:nvSpPr>
        <p:spPr>
          <a:xfrm>
            <a:off x="800100" y="748754"/>
            <a:ext cx="113613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THE IDS TIME MODE</a:t>
            </a:r>
            <a:endParaRPr/>
          </a:p>
        </p:txBody>
      </p:sp>
      <p:sp>
        <p:nvSpPr>
          <p:cNvPr id="281" name="Google Shape;281;p26"/>
          <p:cNvSpPr/>
          <p:nvPr/>
        </p:nvSpPr>
        <p:spPr>
          <a:xfrm>
            <a:off x="571500" y="748754"/>
            <a:ext cx="76200" cy="59055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26582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869585"/>
            <a:ext cx="5029200" cy="1838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921504"/>
            <a:ext cx="5029200" cy="181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7"/>
          <p:cNvSpPr txBox="1"/>
          <p:nvPr/>
        </p:nvSpPr>
        <p:spPr>
          <a:xfrm>
            <a:off x="-3734600" y="3491929"/>
            <a:ext cx="8168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053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F43F5E"/>
                </a:solidFill>
                <a:latin typeface="Urbanist"/>
                <a:ea typeface="Urbanist"/>
                <a:cs typeface="Urbanist"/>
                <a:sym typeface="Urbanist"/>
              </a:rPr>
              <a:t>1. THE DATA DESTRUCTION TRAP</a:t>
            </a:r>
            <a:endParaRPr/>
          </a:p>
        </p:txBody>
      </p:sp>
      <p:sp>
        <p:nvSpPr>
          <p:cNvPr id="290" name="Google Shape;290;p27"/>
          <p:cNvSpPr txBox="1"/>
          <p:nvPr/>
        </p:nvSpPr>
        <p:spPr>
          <a:xfrm>
            <a:off x="847725" y="3872934"/>
            <a:ext cx="4505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Re-calling ids_allocate('interferometer', 'channel', ) resets the existing </a:t>
            </a: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index </a:t>
            </a: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{1}. The previously stored string 'test' </a:t>
            </a: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is</a:t>
            </a: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completely wiped out.</a:t>
            </a:r>
            <a:endParaRPr/>
          </a:p>
        </p:txBody>
      </p:sp>
      <p:sp>
        <p:nvSpPr>
          <p:cNvPr id="291" name="Google Shape;291;p27"/>
          <p:cNvSpPr txBox="1"/>
          <p:nvPr/>
        </p:nvSpPr>
        <p:spPr>
          <a:xfrm>
            <a:off x="-3734600" y="5516636"/>
            <a:ext cx="92142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053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2. SAFE GROWTH WORKFLOW</a:t>
            </a:r>
            <a:endParaRPr/>
          </a:p>
        </p:txBody>
      </p:sp>
      <p:sp>
        <p:nvSpPr>
          <p:cNvPr id="292" name="Google Shape;292;p27"/>
          <p:cNvSpPr txBox="1"/>
          <p:nvPr/>
        </p:nvSpPr>
        <p:spPr>
          <a:xfrm>
            <a:off x="847725" y="5868246"/>
            <a:ext cx="4505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By using cell array grouping [existing_cell; new_element], elements {1} and {2} keep their properties intact while appending a fresh, empty {3} slot.</a:t>
            </a:r>
            <a:endParaRPr/>
          </a:p>
        </p:txBody>
      </p:sp>
      <p:pic>
        <p:nvPicPr>
          <p:cNvPr id="293" name="Google Shape;293;p2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7725" y="2987088"/>
            <a:ext cx="441007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47725" y="4991946"/>
            <a:ext cx="44100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7"/>
          <p:cNvSpPr txBox="1"/>
          <p:nvPr/>
        </p:nvSpPr>
        <p:spPr>
          <a:xfrm>
            <a:off x="800100" y="226357"/>
            <a:ext cx="11361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450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RESIZING ARRAYS OF STRUCTURES: IDS_ALLOCATE</a:t>
            </a:r>
            <a:endParaRPr/>
          </a:p>
        </p:txBody>
      </p:sp>
      <p:sp>
        <p:nvSpPr>
          <p:cNvPr id="296" name="Google Shape;296;p27"/>
          <p:cNvSpPr/>
          <p:nvPr/>
        </p:nvSpPr>
        <p:spPr>
          <a:xfrm>
            <a:off x="571500" y="116271"/>
            <a:ext cx="76200" cy="7512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7"/>
          <p:cNvSpPr txBox="1"/>
          <p:nvPr/>
        </p:nvSpPr>
        <p:spPr>
          <a:xfrm>
            <a:off x="4626607" y="1321803"/>
            <a:ext cx="7488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 err="1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interferometer.channel</a:t>
            </a:r>
            <a:r>
              <a:rPr lang="en-US" sz="1700" b="1" dirty="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lang="en-US" sz="1700" b="1" dirty="0" err="1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ids_allocate</a:t>
            </a:r>
            <a:r>
              <a:rPr lang="en-US" sz="1700" b="1" dirty="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(‘interferometer’, ‘channel’, 10) </a:t>
            </a:r>
            <a:endParaRPr sz="1700" b="1" dirty="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7"/>
          <p:cNvSpPr txBox="1"/>
          <p:nvPr/>
        </p:nvSpPr>
        <p:spPr>
          <a:xfrm>
            <a:off x="-4462643" y="1450037"/>
            <a:ext cx="92142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05325" tIns="0" rIns="0" bIns="0" anchor="t" anchorCtr="0">
            <a:spAutoFit/>
          </a:bodyPr>
          <a:lstStyle/>
          <a:p>
            <a:pPr marL="457200" marR="0" lvl="0" indent="-327025" algn="l" rtl="0">
              <a:spcBef>
                <a:spcPts val="0"/>
              </a:spcBef>
              <a:spcAft>
                <a:spcPts val="0"/>
              </a:spcAft>
              <a:buClr>
                <a:srgbClr val="22D3EE"/>
              </a:buClr>
              <a:buSzPts val="1550"/>
              <a:buFont typeface="Urbanist"/>
              <a:buAutoNum type="arabicPeriod"/>
            </a:pPr>
            <a:r>
              <a:rPr lang="en-US" sz="1550" b="1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Allocate 10 channels for interferometer IDS →</a:t>
            </a:r>
            <a:endParaRPr sz="1600"/>
          </a:p>
        </p:txBody>
      </p:sp>
      <p:sp>
        <p:nvSpPr>
          <p:cNvPr id="299" name="Google Shape;299;p27"/>
          <p:cNvSpPr txBox="1"/>
          <p:nvPr/>
        </p:nvSpPr>
        <p:spPr>
          <a:xfrm>
            <a:off x="571511" y="2323111"/>
            <a:ext cx="9572613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In MATLAB, IMAS arrays of structures (</a:t>
            </a:r>
            <a:r>
              <a:rPr lang="en-US" sz="150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AoS</a:t>
            </a:r>
            <a:r>
              <a:rPr lang="en-US" sz="15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) are implemented as </a:t>
            </a:r>
            <a:r>
              <a:rPr lang="en-US" sz="1500" b="1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cell arrays</a:t>
            </a:r>
            <a:r>
              <a:rPr lang="en-US" sz="15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 Resizing them correctly is critical.</a:t>
            </a:r>
            <a:endParaRPr dirty="0"/>
          </a:p>
        </p:txBody>
      </p:sp>
      <p:sp>
        <p:nvSpPr>
          <p:cNvPr id="300" name="Google Shape;300;p27"/>
          <p:cNvSpPr txBox="1"/>
          <p:nvPr/>
        </p:nvSpPr>
        <p:spPr>
          <a:xfrm>
            <a:off x="9387589" y="6353497"/>
            <a:ext cx="24633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&lt;empty&gt;</a:t>
            </a:r>
            <a:r>
              <a:rPr lang="en-US" sz="1100">
                <a:solidFill>
                  <a:srgbClr val="666666"/>
                </a:solidFill>
              </a:rPr>
              <a:t> </a:t>
            </a:r>
            <a:endParaRPr sz="32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7"/>
          <p:cNvSpPr txBox="1"/>
          <p:nvPr/>
        </p:nvSpPr>
        <p:spPr>
          <a:xfrm>
            <a:off x="4999172" y="1733827"/>
            <a:ext cx="7488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eq.time_slice</a:t>
            </a:r>
            <a:r>
              <a:rPr lang="en-US" sz="1600" b="1" dirty="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{1}.profiles_2d = </a:t>
            </a:r>
            <a:r>
              <a:rPr lang="en-US" sz="1600" b="1" dirty="0" err="1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ids_allocate</a:t>
            </a:r>
            <a:r>
              <a:rPr lang="en-US" sz="1600" b="1" dirty="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(‘equilibrium’, ‘</a:t>
            </a:r>
            <a:r>
              <a:rPr lang="en-US" sz="1600" b="1" dirty="0" err="1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time_slice</a:t>
            </a:r>
            <a:r>
              <a:rPr lang="en-US" sz="1600" b="1" dirty="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/profiles_2d’, 1) </a:t>
            </a:r>
            <a:endParaRPr sz="1600" b="1" dirty="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7"/>
          <p:cNvSpPr txBox="1"/>
          <p:nvPr/>
        </p:nvSpPr>
        <p:spPr>
          <a:xfrm>
            <a:off x="-4379047" y="1850125"/>
            <a:ext cx="98613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053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1" dirty="0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2.    Allocate 1 profiles_2d element for equilibrium IDS →</a:t>
            </a:r>
            <a:endParaRPr sz="1600" dirty="0"/>
          </a:p>
        </p:txBody>
      </p:sp>
      <p:sp>
        <p:nvSpPr>
          <p:cNvPr id="303" name="Google Shape;303;p27"/>
          <p:cNvSpPr txBox="1"/>
          <p:nvPr/>
        </p:nvSpPr>
        <p:spPr>
          <a:xfrm>
            <a:off x="182268" y="824498"/>
            <a:ext cx="792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2 examples:</a:t>
            </a:r>
            <a:endParaRPr sz="3200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7"/>
          <p:cNvSpPr txBox="1"/>
          <p:nvPr/>
        </p:nvSpPr>
        <p:spPr>
          <a:xfrm>
            <a:off x="9387589" y="4125297"/>
            <a:ext cx="24633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&lt;empty&gt;</a:t>
            </a:r>
            <a:r>
              <a:rPr lang="en-US" sz="1100">
                <a:solidFill>
                  <a:srgbClr val="666666"/>
                </a:solidFill>
              </a:rPr>
              <a:t> </a:t>
            </a:r>
            <a:endParaRPr sz="32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5" name="Google Shape;305;p27"/>
          <p:cNvCxnSpPr>
            <a:cxnSpLocks/>
            <a:stCxn id="290" idx="3"/>
          </p:cNvCxnSpPr>
          <p:nvPr/>
        </p:nvCxnSpPr>
        <p:spPr>
          <a:xfrm flipV="1">
            <a:off x="5353125" y="4188641"/>
            <a:ext cx="539100" cy="53743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6" name="Google Shape;306;p27"/>
          <p:cNvCxnSpPr/>
          <p:nvPr/>
        </p:nvCxnSpPr>
        <p:spPr>
          <a:xfrm>
            <a:off x="5353125" y="5486634"/>
            <a:ext cx="539100" cy="300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07" name="Google Shape;307;p27"/>
          <p:cNvSpPr txBox="1"/>
          <p:nvPr/>
        </p:nvSpPr>
        <p:spPr>
          <a:xfrm>
            <a:off x="5410734" y="6863402"/>
            <a:ext cx="8538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2"/>
                </a:solidFill>
              </a:rPr>
              <a:t>ITER documentation:</a:t>
            </a:r>
            <a:r>
              <a:rPr lang="en-US" sz="1200">
                <a:solidFill>
                  <a:schemeClr val="lt2"/>
                </a:solidFill>
              </a:rPr>
              <a:t> </a:t>
            </a:r>
            <a:r>
              <a:rPr lang="en-US" sz="1000">
                <a:solidFill>
                  <a:schemeClr val="lt2"/>
                </a:solidFill>
              </a:rPr>
              <a:t>https://imas-matlab.readthedocs.io/en/latest/use_ids.html#resizing-an-array-of-structures</a:t>
            </a:r>
            <a:endParaRPr sz="10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2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953916"/>
            <a:ext cx="5334000" cy="1866304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28"/>
          <p:cNvSpPr txBox="1"/>
          <p:nvPr/>
        </p:nvSpPr>
        <p:spPr>
          <a:xfrm>
            <a:off x="571500" y="2553741"/>
            <a:ext cx="5600700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0" i="0" u="none" strike="noStrike" cap="none">
                <a:solidFill>
                  <a:srgbClr val="BEF264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Releasing Resources</a:t>
            </a:r>
            <a:endParaRPr/>
          </a:p>
        </p:txBody>
      </p:sp>
      <p:sp>
        <p:nvSpPr>
          <p:cNvPr id="315" name="Google Shape;315;p28"/>
          <p:cNvSpPr txBox="1"/>
          <p:nvPr/>
        </p:nvSpPr>
        <p:spPr>
          <a:xfrm>
            <a:off x="571500" y="3096666"/>
            <a:ext cx="533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Large Interface Data Structures (IDS) can consume significant amounts of RAM, especially with high-resolution 2D grids.</a:t>
            </a:r>
            <a:endParaRPr/>
          </a:p>
        </p:txBody>
      </p:sp>
      <p:pic>
        <p:nvPicPr>
          <p:cNvPr id="316" name="Google Shape;316;p2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24875" y="2753469"/>
            <a:ext cx="85725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8"/>
          <p:cNvSpPr txBox="1"/>
          <p:nvPr/>
        </p:nvSpPr>
        <p:spPr>
          <a:xfrm>
            <a:off x="866775" y="4505771"/>
            <a:ext cx="4980622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MANUAL MEMORY MANAGEMENT</a:t>
            </a:r>
            <a:endParaRPr/>
          </a:p>
        </p:txBody>
      </p:sp>
      <p:sp>
        <p:nvSpPr>
          <p:cNvPr id="318" name="Google Shape;318;p28"/>
          <p:cNvSpPr txBox="1"/>
          <p:nvPr/>
        </p:nvSpPr>
        <p:spPr>
          <a:xfrm>
            <a:off x="866775" y="4877246"/>
            <a:ext cx="4743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Once you are finished processing an IDS, explicitly </a:t>
            </a:r>
            <a:r>
              <a:rPr lang="en-US" sz="1275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clear the variable</a:t>
            </a:r>
            <a:r>
              <a:rPr lang="en-US" sz="1275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to release the memory resources used by the data.</a:t>
            </a:r>
            <a:endParaRPr/>
          </a:p>
        </p:txBody>
      </p:sp>
      <p:sp>
        <p:nvSpPr>
          <p:cNvPr id="319" name="Google Shape;319;p28"/>
          <p:cNvSpPr txBox="1"/>
          <p:nvPr/>
        </p:nvSpPr>
        <p:spPr>
          <a:xfrm>
            <a:off x="800100" y="935087"/>
            <a:ext cx="11361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FREEING </a:t>
            </a:r>
            <a:r>
              <a:rPr lang="en-US" sz="345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MEMORY: DEALLOCATION</a:t>
            </a:r>
            <a:endParaRPr/>
          </a:p>
        </p:txBody>
      </p:sp>
      <p:sp>
        <p:nvSpPr>
          <p:cNvPr id="320" name="Google Shape;320;p28"/>
          <p:cNvSpPr/>
          <p:nvPr/>
        </p:nvSpPr>
        <p:spPr>
          <a:xfrm>
            <a:off x="571500" y="935087"/>
            <a:ext cx="76200" cy="5334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8"/>
          <p:cNvSpPr txBox="1"/>
          <p:nvPr/>
        </p:nvSpPr>
        <p:spPr>
          <a:xfrm>
            <a:off x="6098968" y="6451232"/>
            <a:ext cx="8538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2"/>
                </a:solidFill>
              </a:rPr>
              <a:t>ITER documentation: https://imas-matlab.readthedocs.io/en/latest/use_ids.html</a:t>
            </a:r>
            <a:endParaRPr sz="12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221408"/>
            <a:ext cx="3492400" cy="3348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9650" y="2221408"/>
            <a:ext cx="3492549" cy="3348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27950" y="2221408"/>
            <a:ext cx="3492400" cy="3348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2611933"/>
            <a:ext cx="27113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962025" y="3392983"/>
            <a:ext cx="2846918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IMAS Library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962025" y="3964483"/>
            <a:ext cx="271135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Loading the environment and initializing the MATLAB setup.</a:t>
            </a:r>
            <a:endParaRPr/>
          </a:p>
        </p:txBody>
      </p:sp>
      <p:pic>
        <p:nvPicPr>
          <p:cNvPr id="99" name="Google Shape;99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40175" y="2611933"/>
            <a:ext cx="2711499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4740175" y="3392983"/>
            <a:ext cx="2847074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Reading IDS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4740175" y="3964483"/>
            <a:ext cx="2711499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Accessing existing data, extracting structures, and data visualization.</a:t>
            </a:r>
            <a:endParaRPr/>
          </a:p>
        </p:txBody>
      </p:sp>
      <p:pic>
        <p:nvPicPr>
          <p:cNvPr id="102" name="Google Shape;102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18475" y="2611933"/>
            <a:ext cx="27113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/>
        </p:nvSpPr>
        <p:spPr>
          <a:xfrm>
            <a:off x="8518475" y="3392983"/>
            <a:ext cx="2846918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Writing IDS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8518475" y="3964483"/>
            <a:ext cx="2711400" cy="121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Creating new database entries, populating and saving them.</a:t>
            </a:r>
            <a:endParaRPr dirty="0"/>
          </a:p>
        </p:txBody>
      </p:sp>
      <p:sp>
        <p:nvSpPr>
          <p:cNvPr id="105" name="Google Shape;105;p14"/>
          <p:cNvSpPr txBox="1"/>
          <p:nvPr/>
        </p:nvSpPr>
        <p:spPr>
          <a:xfrm>
            <a:off x="809625" y="571500"/>
            <a:ext cx="11351418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TUTORIAL OVERVIEW</a:t>
            </a:r>
            <a:endParaRPr/>
          </a:p>
        </p:txBody>
      </p:sp>
      <p:sp>
        <p:nvSpPr>
          <p:cNvPr id="106" name="Google Shape;106;p14"/>
          <p:cNvSpPr/>
          <p:nvPr/>
        </p:nvSpPr>
        <p:spPr>
          <a:xfrm>
            <a:off x="571500" y="571500"/>
            <a:ext cx="57150" cy="55245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111126"/>
            <a:ext cx="5334000" cy="1837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139356"/>
            <a:ext cx="5334000" cy="1837729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9"/>
          <p:cNvSpPr txBox="1"/>
          <p:nvPr/>
        </p:nvSpPr>
        <p:spPr>
          <a:xfrm>
            <a:off x="895350" y="2634406"/>
            <a:ext cx="4950618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INSTANCE INDEPENDENCE</a:t>
            </a:r>
            <a:endParaRPr/>
          </a:p>
        </p:txBody>
      </p:sp>
      <p:sp>
        <p:nvSpPr>
          <p:cNvPr id="330" name="Google Shape;330;p29"/>
          <p:cNvSpPr txBox="1"/>
          <p:nvPr/>
        </p:nvSpPr>
        <p:spPr>
          <a:xfrm>
            <a:off x="895350" y="3005881"/>
            <a:ext cx="471487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Assigning an IDS to a new variable (B = A) performs a </a:t>
            </a:r>
            <a:r>
              <a:rPr lang="en-US" sz="1275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Deep Copy</a:t>
            </a:r>
            <a:r>
              <a:rPr lang="en-US" sz="1275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in MATLAB IMAS API.</a:t>
            </a:r>
            <a:endParaRPr/>
          </a:p>
        </p:txBody>
      </p:sp>
      <p:sp>
        <p:nvSpPr>
          <p:cNvPr id="331" name="Google Shape;331;p29"/>
          <p:cNvSpPr txBox="1"/>
          <p:nvPr/>
        </p:nvSpPr>
        <p:spPr>
          <a:xfrm>
            <a:off x="895350" y="4662636"/>
            <a:ext cx="4950618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SAFETY GUARANTEE</a:t>
            </a:r>
            <a:endParaRPr/>
          </a:p>
        </p:txBody>
      </p:sp>
      <p:sp>
        <p:nvSpPr>
          <p:cNvPr id="332" name="Google Shape;332;p29"/>
          <p:cNvSpPr txBox="1"/>
          <p:nvPr/>
        </p:nvSpPr>
        <p:spPr>
          <a:xfrm>
            <a:off x="895350" y="5034111"/>
            <a:ext cx="471487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Modifying the copy does </a:t>
            </a:r>
            <a:r>
              <a:rPr lang="en-US" sz="1275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not</a:t>
            </a:r>
            <a:r>
              <a:rPr lang="en-US" sz="1275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affect the original structure. This is vital for comparative analysis or what-if scenarios.</a:t>
            </a:r>
            <a:endParaRPr/>
          </a:p>
        </p:txBody>
      </p:sp>
      <p:sp>
        <p:nvSpPr>
          <p:cNvPr id="333" name="Google Shape;333;p29"/>
          <p:cNvSpPr txBox="1"/>
          <p:nvPr/>
        </p:nvSpPr>
        <p:spPr>
          <a:xfrm>
            <a:off x="800100" y="935087"/>
            <a:ext cx="11361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CLONING </a:t>
            </a:r>
            <a:r>
              <a:rPr lang="en-US" sz="3450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IDS</a:t>
            </a:r>
            <a:r>
              <a:rPr lang="en-US" sz="345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: DEEP COPYING</a:t>
            </a:r>
            <a:endParaRPr/>
          </a:p>
        </p:txBody>
      </p:sp>
      <p:sp>
        <p:nvSpPr>
          <p:cNvPr id="334" name="Google Shape;334;p29"/>
          <p:cNvSpPr/>
          <p:nvPr/>
        </p:nvSpPr>
        <p:spPr>
          <a:xfrm>
            <a:off x="571500" y="935087"/>
            <a:ext cx="76200" cy="5334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9"/>
          <p:cNvSpPr txBox="1"/>
          <p:nvPr/>
        </p:nvSpPr>
        <p:spPr>
          <a:xfrm>
            <a:off x="6098968" y="6451232"/>
            <a:ext cx="8538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2"/>
                </a:solidFill>
              </a:rPr>
              <a:t>ITER documentation: https://imas-matlab.readthedocs.io/en/latest/use_ids.html</a:t>
            </a:r>
            <a:endParaRPr sz="12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096815"/>
            <a:ext cx="5334000" cy="3228379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0"/>
          <p:cNvSpPr txBox="1"/>
          <p:nvPr/>
        </p:nvSpPr>
        <p:spPr>
          <a:xfrm>
            <a:off x="571500" y="1953815"/>
            <a:ext cx="533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When dealing with long plasma pulses or step-by-step physical simulations, keeping the entire time history in your system memory can trigger RAM saturation.</a:t>
            </a:r>
            <a:endParaRPr/>
          </a:p>
        </p:txBody>
      </p:sp>
      <p:pic>
        <p:nvPicPr>
          <p:cNvPr id="343" name="Google Shape;343;p3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6500" y="3091755"/>
            <a:ext cx="5334000" cy="13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0"/>
          <p:cNvSpPr txBox="1"/>
          <p:nvPr/>
        </p:nvSpPr>
        <p:spPr>
          <a:xfrm>
            <a:off x="6286500" y="4615755"/>
            <a:ext cx="5334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8BDF8"/>
                </a:solidFill>
                <a:latin typeface="Azeret Mono"/>
                <a:ea typeface="Azeret Mono"/>
                <a:cs typeface="Azeret Mono"/>
                <a:sym typeface="Azeret Mono"/>
              </a:rPr>
              <a:t>Loop Iteration → Slice Injection → Database Growth</a:t>
            </a:r>
            <a:endParaRPr/>
          </a:p>
        </p:txBody>
      </p:sp>
      <p:sp>
        <p:nvSpPr>
          <p:cNvPr id="345" name="Google Shape;345;p30"/>
          <p:cNvSpPr txBox="1"/>
          <p:nvPr/>
        </p:nvSpPr>
        <p:spPr>
          <a:xfrm>
            <a:off x="-3808950" y="4182900"/>
            <a:ext cx="88371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487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STREAM DIRECTLY TO STORAGE</a:t>
            </a:r>
            <a:endParaRPr/>
          </a:p>
        </p:txBody>
      </p:sp>
      <p:sp>
        <p:nvSpPr>
          <p:cNvPr id="346" name="Google Shape;346;p30"/>
          <p:cNvSpPr txBox="1"/>
          <p:nvPr/>
        </p:nvSpPr>
        <p:spPr>
          <a:xfrm>
            <a:off x="895350" y="4572595"/>
            <a:ext cx="4714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The ids_put_slice() function appends a </a:t>
            </a:r>
            <a:r>
              <a:rPr lang="en-US" sz="1350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single time slice</a:t>
            </a:r>
            <a:r>
              <a:rPr lang="en-US" sz="135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to an existing database entry. The Access Layer handles the sequential stacking at the backend level, keeping your MATLAB workspace footprint</a:t>
            </a:r>
            <a:r>
              <a:rPr lang="en-US" sz="13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lightweight.</a:t>
            </a:r>
            <a:endParaRPr/>
          </a:p>
        </p:txBody>
      </p:sp>
      <p:pic>
        <p:nvPicPr>
          <p:cNvPr id="347" name="Google Shape;347;p3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5350" y="3620095"/>
            <a:ext cx="461962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30"/>
          <p:cNvSpPr txBox="1"/>
          <p:nvPr/>
        </p:nvSpPr>
        <p:spPr>
          <a:xfrm>
            <a:off x="800100" y="896540"/>
            <a:ext cx="1136142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SLICING OPERATIONS: IDS_PUT_SLICE()</a:t>
            </a:r>
            <a:endParaRPr/>
          </a:p>
        </p:txBody>
      </p:sp>
      <p:sp>
        <p:nvSpPr>
          <p:cNvPr id="349" name="Google Shape;349;p30"/>
          <p:cNvSpPr/>
          <p:nvPr/>
        </p:nvSpPr>
        <p:spPr>
          <a:xfrm>
            <a:off x="571500" y="896540"/>
            <a:ext cx="76200" cy="5334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30"/>
          <p:cNvSpPr txBox="1"/>
          <p:nvPr/>
        </p:nvSpPr>
        <p:spPr>
          <a:xfrm>
            <a:off x="2936380" y="6451225"/>
            <a:ext cx="952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2"/>
                </a:solidFill>
              </a:rPr>
              <a:t>ITER documentation: https://imas-matlab.readthedocs.io/en/latest/load_store_ids.html#append-a-time-slice-to-an-already-stored-ids</a:t>
            </a:r>
            <a:endParaRPr sz="12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492150"/>
            <a:ext cx="4991100" cy="2666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436961"/>
            <a:ext cx="4991100" cy="1569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1"/>
          <p:cNvSpPr txBox="1"/>
          <p:nvPr/>
        </p:nvSpPr>
        <p:spPr>
          <a:xfrm>
            <a:off x="-3707875" y="2130282"/>
            <a:ext cx="84123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958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STORING TIME SLICES</a:t>
            </a:r>
            <a:endParaRPr/>
          </a:p>
        </p:txBody>
      </p:sp>
      <p:sp>
        <p:nvSpPr>
          <p:cNvPr id="359" name="Google Shape;359;p31"/>
          <p:cNvSpPr txBox="1"/>
          <p:nvPr/>
        </p:nvSpPr>
        <p:spPr>
          <a:xfrm>
            <a:off x="819150" y="2481882"/>
            <a:ext cx="47436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Inside the loop, a time slice is built at the</a:t>
            </a: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current time of the iteration:</a:t>
            </a:r>
            <a:b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- for dynamic arrays of structures AOS(itime) only the first index at itime=1 is allocated and set</a:t>
            </a:r>
            <a:b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- for N-dimensional dynamic signals S(t, i1, i2, …, iN), only a N-1 dimensional slice (or array) is allocated and populated for the current time step t</a:t>
            </a:r>
            <a:endParaRPr/>
          </a:p>
        </p:txBody>
      </p:sp>
      <p:sp>
        <p:nvSpPr>
          <p:cNvPr id="360" name="Google Shape;360;p31"/>
          <p:cNvSpPr txBox="1"/>
          <p:nvPr/>
        </p:nvSpPr>
        <p:spPr>
          <a:xfrm>
            <a:off x="-3674476" y="5038161"/>
            <a:ext cx="75108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958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BACKENDS</a:t>
            </a:r>
            <a:endParaRPr/>
          </a:p>
        </p:txBody>
      </p:sp>
      <p:sp>
        <p:nvSpPr>
          <p:cNvPr id="361" name="Google Shape;361;p31"/>
          <p:cNvSpPr txBox="1"/>
          <p:nvPr/>
        </p:nvSpPr>
        <p:spPr>
          <a:xfrm>
            <a:off x="819150" y="5389771"/>
            <a:ext cx="449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This pattern remains identical whether using MDSplus or HDF5 </a:t>
            </a: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backends</a:t>
            </a: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/>
          </a:p>
        </p:txBody>
      </p:sp>
      <p:pic>
        <p:nvPicPr>
          <p:cNvPr id="362" name="Google Shape;362;p3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9150" y="1605587"/>
            <a:ext cx="44005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3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9150" y="4513471"/>
            <a:ext cx="44005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31"/>
          <p:cNvSpPr txBox="1"/>
          <p:nvPr/>
        </p:nvSpPr>
        <p:spPr>
          <a:xfrm>
            <a:off x="800100" y="625375"/>
            <a:ext cx="1136142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CODE EXAMPLE: TIME INTEGRATION LOOP</a:t>
            </a:r>
            <a:endParaRPr/>
          </a:p>
        </p:txBody>
      </p:sp>
      <p:sp>
        <p:nvSpPr>
          <p:cNvPr id="365" name="Google Shape;365;p31"/>
          <p:cNvSpPr/>
          <p:nvPr/>
        </p:nvSpPr>
        <p:spPr>
          <a:xfrm>
            <a:off x="571500" y="625375"/>
            <a:ext cx="76200" cy="5334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31"/>
          <p:cNvSpPr txBox="1"/>
          <p:nvPr/>
        </p:nvSpPr>
        <p:spPr>
          <a:xfrm>
            <a:off x="9951325" y="5282075"/>
            <a:ext cx="1784400" cy="677100"/>
          </a:xfrm>
          <a:prstGeom prst="rect">
            <a:avLst/>
          </a:prstGeom>
          <a:solidFill>
            <a:srgbClr val="0A101A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7" name="Google Shape;367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67800" y="1671025"/>
            <a:ext cx="6099899" cy="4527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1"/>
          <p:cNvSpPr txBox="1"/>
          <p:nvPr/>
        </p:nvSpPr>
        <p:spPr>
          <a:xfrm>
            <a:off x="9613225" y="5389775"/>
            <a:ext cx="2460600" cy="677100"/>
          </a:xfrm>
          <a:prstGeom prst="rect">
            <a:avLst/>
          </a:prstGeom>
          <a:solidFill>
            <a:srgbClr val="02101B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31"/>
          <p:cNvSpPr txBox="1"/>
          <p:nvPr/>
        </p:nvSpPr>
        <p:spPr>
          <a:xfrm>
            <a:off x="2936380" y="6451225"/>
            <a:ext cx="952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2"/>
                </a:solidFill>
              </a:rPr>
              <a:t>ITER documentation: https://imas-matlab.readthedocs.io/en/latest/load_store_ids.html#append-a-time-slice-to-an-already-stored-ids</a:t>
            </a:r>
            <a:endParaRPr sz="1200">
              <a:solidFill>
                <a:schemeClr val="lt2"/>
              </a:solidFill>
            </a:endParaRPr>
          </a:p>
        </p:txBody>
      </p:sp>
      <p:pic>
        <p:nvPicPr>
          <p:cNvPr id="370" name="Google Shape;370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71101" y="1453175"/>
            <a:ext cx="6302725" cy="4763978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1"/>
          <p:cNvSpPr txBox="1"/>
          <p:nvPr/>
        </p:nvSpPr>
        <p:spPr>
          <a:xfrm>
            <a:off x="10772375" y="5244925"/>
            <a:ext cx="905700" cy="677100"/>
          </a:xfrm>
          <a:prstGeom prst="rect">
            <a:avLst/>
          </a:prstGeom>
          <a:solidFill>
            <a:srgbClr val="030E1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33400" y="1714500"/>
            <a:ext cx="5715000" cy="781496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33"/>
          <p:cNvSpPr txBox="1"/>
          <p:nvPr/>
        </p:nvSpPr>
        <p:spPr>
          <a:xfrm>
            <a:off x="295275" y="1985367"/>
            <a:ext cx="1160145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Questions?</a:t>
            </a:r>
            <a:endParaRPr/>
          </a:p>
        </p:txBody>
      </p:sp>
      <p:sp>
        <p:nvSpPr>
          <p:cNvPr id="396" name="Google Shape;396;p33"/>
          <p:cNvSpPr txBox="1"/>
          <p:nvPr/>
        </p:nvSpPr>
        <p:spPr>
          <a:xfrm>
            <a:off x="571500" y="3722637"/>
            <a:ext cx="11049000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Thank you for your attention.</a:t>
            </a:r>
            <a:endParaRPr/>
          </a:p>
        </p:txBody>
      </p:sp>
      <p:sp>
        <p:nvSpPr>
          <p:cNvPr id="397" name="Google Shape;397;p33"/>
          <p:cNvSpPr txBox="1"/>
          <p:nvPr/>
        </p:nvSpPr>
        <p:spPr>
          <a:xfrm>
            <a:off x="571500" y="5197078"/>
            <a:ext cx="11049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94A3B8"/>
                </a:solidFill>
                <a:latin typeface="Azeret Mono"/>
                <a:ea typeface="Azeret Mono"/>
                <a:cs typeface="Azeret Mono"/>
                <a:sym typeface="Azeret Mono"/>
              </a:rPr>
              <a:t>Report an issue</a:t>
            </a:r>
            <a:r>
              <a:rPr lang="en-US" sz="1650" b="0" i="0" u="none" strike="noStrike" cap="none">
                <a:solidFill>
                  <a:srgbClr val="94A3B8"/>
                </a:solidFill>
                <a:latin typeface="Azeret Mono"/>
                <a:ea typeface="Azeret Mono"/>
                <a:cs typeface="Azeret Mono"/>
                <a:sym typeface="Azeret Mono"/>
              </a:rPr>
              <a:t>: </a:t>
            </a:r>
            <a:r>
              <a:rPr lang="en-US" sz="1650">
                <a:solidFill>
                  <a:srgbClr val="94A3B8"/>
                </a:solidFill>
                <a:latin typeface="Azeret Mono"/>
                <a:ea typeface="Azeret Mono"/>
                <a:cs typeface="Azeret Mono"/>
                <a:sym typeface="Azeret Mono"/>
              </a:rPr>
              <a:t>https://github.com/iterorganization/IMAS-MATLAB/issues</a:t>
            </a:r>
            <a:endParaRPr/>
          </a:p>
        </p:txBody>
      </p:sp>
      <p:sp>
        <p:nvSpPr>
          <p:cNvPr id="398" name="Google Shape;398;p33"/>
          <p:cNvSpPr txBox="1"/>
          <p:nvPr/>
        </p:nvSpPr>
        <p:spPr>
          <a:xfrm>
            <a:off x="571500" y="5741789"/>
            <a:ext cx="11049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94A3B8"/>
                </a:solidFill>
                <a:latin typeface="Azeret Mono"/>
                <a:ea typeface="Azeret Mono"/>
                <a:cs typeface="Azeret Mono"/>
                <a:sym typeface="Azeret Mono"/>
              </a:rPr>
              <a:t>Documentation: </a:t>
            </a:r>
            <a:r>
              <a:rPr lang="en-US" sz="1650">
                <a:solidFill>
                  <a:srgbClr val="94A3B8"/>
                </a:solidFill>
                <a:latin typeface="Azeret Mono"/>
                <a:ea typeface="Azeret Mono"/>
                <a:cs typeface="Azeret Mono"/>
                <a:sym typeface="Azeret Mono"/>
              </a:rPr>
              <a:t>https://imas-matlab.readthedocs.io/en/latest/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/>
          <p:nvPr/>
        </p:nvSpPr>
        <p:spPr>
          <a:xfrm>
            <a:off x="571500" y="800100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STEP 01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295275" y="1877169"/>
            <a:ext cx="11601450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7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Loading the Library</a:t>
            </a:r>
            <a:endParaRPr/>
          </a:p>
        </p:txBody>
      </p:sp>
      <p:sp>
        <p:nvSpPr>
          <p:cNvPr id="113" name="Google Shape;113;p15"/>
          <p:cNvSpPr/>
          <p:nvPr/>
        </p:nvSpPr>
        <p:spPr>
          <a:xfrm>
            <a:off x="5381625" y="3296394"/>
            <a:ext cx="1428750" cy="762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5"/>
          <p:cNvSpPr txBox="1"/>
          <p:nvPr/>
        </p:nvSpPr>
        <p:spPr>
          <a:xfrm>
            <a:off x="571500" y="3753594"/>
            <a:ext cx="11049000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Setting up your working environment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/>
        </p:nvSpPr>
        <p:spPr>
          <a:xfrm>
            <a:off x="903525" y="2452297"/>
            <a:ext cx="48102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Check available modules:</a:t>
            </a:r>
            <a:br>
              <a:rPr lang="en-US" sz="1650" b="1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50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module avail IMAS-MATLAB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120" name="Google Shape;120;p16"/>
          <p:cNvSpPr txBox="1"/>
          <p:nvPr/>
        </p:nvSpPr>
        <p:spPr>
          <a:xfrm>
            <a:off x="903525" y="3360744"/>
            <a:ext cx="48102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Loading the module:</a:t>
            </a:r>
            <a:br>
              <a:rPr lang="en-US" sz="1650" b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5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module load IMAS-MATLAB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21" name="Google Shape;121;p16"/>
          <p:cNvSpPr txBox="1"/>
          <p:nvPr/>
        </p:nvSpPr>
        <p:spPr>
          <a:xfrm>
            <a:off x="903525" y="4347881"/>
            <a:ext cx="6877800" cy="18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Verification:</a:t>
            </a:r>
            <a:r>
              <a:rPr lang="en-US" sz="165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Check if </a:t>
            </a:r>
            <a:r>
              <a:rPr lang="en-US" sz="16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the library is loaded properly</a:t>
            </a:r>
            <a:br>
              <a:rPr lang="en-US" sz="16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-&gt; launch Matlab from the terminal</a:t>
            </a:r>
            <a:br>
              <a:rPr lang="en-US" sz="16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$ </a:t>
            </a:r>
            <a:r>
              <a:rPr lang="en-US" sz="165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matlab</a:t>
            </a:r>
            <a:br>
              <a:rPr lang="en-US" sz="16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-&gt; check for example if the function ids_get exists from Matlab prompt</a:t>
            </a:r>
            <a:br>
              <a:rPr lang="en-US" sz="16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5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&gt;&gt; </a:t>
            </a:r>
            <a:r>
              <a:rPr lang="en-US" sz="1650" b="0" i="0" u="none" strike="noStrike" cap="none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which ids_get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809625" y="571500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INITIAL CONFIGURATION</a:t>
            </a:r>
            <a:endParaRPr/>
          </a:p>
        </p:txBody>
      </p:sp>
      <p:sp>
        <p:nvSpPr>
          <p:cNvPr id="123" name="Google Shape;123;p16"/>
          <p:cNvSpPr/>
          <p:nvPr/>
        </p:nvSpPr>
        <p:spPr>
          <a:xfrm>
            <a:off x="571500" y="571500"/>
            <a:ext cx="57300" cy="5526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900" y="2452297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900" y="3360744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900" y="4347879"/>
            <a:ext cx="2476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6200844" y="902608"/>
            <a:ext cx="5662080" cy="4468916"/>
          </a:xfrm>
          <a:prstGeom prst="rect">
            <a:avLst/>
          </a:prstGeom>
          <a:noFill/>
          <a:ln w="9525" cap="flat" cmpd="sng">
            <a:solidFill>
              <a:srgbClr val="F8FA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1">
              <a:lnSpc>
                <a:spcPct val="160000"/>
              </a:lnSpc>
            </a:pP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   Gateway example:</a:t>
            </a:r>
          </a:p>
          <a:p>
            <a:pPr lvl="1">
              <a:lnSpc>
                <a:spcPct val="160000"/>
              </a:lnSpc>
            </a:pPr>
            <a:endParaRPr lang="en-US" sz="16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lvl="1">
              <a:lnSpc>
                <a:spcPct val="160000"/>
              </a:lnSpc>
            </a:pPr>
            <a:endParaRPr lang="en-US" sz="16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lvl="1">
              <a:lnSpc>
                <a:spcPct val="160000"/>
              </a:lnSpc>
            </a:pPr>
            <a:endParaRPr lang="en-US" sz="16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lvl="1">
              <a:lnSpc>
                <a:spcPct val="160000"/>
              </a:lnSpc>
            </a:pPr>
            <a:endParaRPr lang="en-US" sz="16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lvl="1">
              <a:lnSpc>
                <a:spcPct val="160000"/>
              </a:lnSpc>
            </a:pPr>
            <a:endParaRPr lang="en-US" sz="16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lvl="1">
              <a:lnSpc>
                <a:spcPct val="160000"/>
              </a:lnSpc>
            </a:pPr>
            <a:endParaRPr lang="en-US" sz="16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lvl="1">
              <a:lnSpc>
                <a:spcPct val="160000"/>
              </a:lnSpc>
            </a:pPr>
            <a:endParaRPr lang="en-US" sz="16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lvl="1">
              <a:lnSpc>
                <a:spcPct val="160000"/>
              </a:lnSpc>
            </a:pPr>
            <a:b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endParaRPr lang="en-US" sz="16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lvl="1">
              <a:lnSpc>
                <a:spcPct val="160000"/>
              </a:lnSpc>
            </a:pPr>
            <a:endParaRPr sz="1650" dirty="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4735400" y="6323967"/>
            <a:ext cx="7220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2"/>
                </a:solidFill>
              </a:rPr>
              <a:t>ITER documentation: https://imas-matlab.readthedocs.io/en/latest/getting_started.html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78FF797-FD3D-4DE7-B74B-B3A8D13ED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2056" y="4094623"/>
            <a:ext cx="4876419" cy="119300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0F0AB96-159C-4B6F-B98F-9F89A71D1F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2056" y="1388489"/>
            <a:ext cx="5311713" cy="197406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FF00F78-5914-4B06-A076-EB93B31BFF43}"/>
              </a:ext>
            </a:extLst>
          </p:cNvPr>
          <p:cNvSpPr txBox="1"/>
          <p:nvPr/>
        </p:nvSpPr>
        <p:spPr>
          <a:xfrm>
            <a:off x="6334040" y="3713267"/>
            <a:ext cx="238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Inside </a:t>
            </a:r>
            <a:r>
              <a:rPr lang="en-US" sz="1400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matlab</a:t>
            </a:r>
            <a:r>
              <a:rPr lang="en-US" sz="140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836C102-6BA7-43AE-9453-D442F93A9EC1}"/>
              </a:ext>
            </a:extLst>
          </p:cNvPr>
          <p:cNvSpPr txBox="1"/>
          <p:nvPr/>
        </p:nvSpPr>
        <p:spPr>
          <a:xfrm>
            <a:off x="6334040" y="3504723"/>
            <a:ext cx="123463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>
                <a:solidFill>
                  <a:schemeClr val="bg1"/>
                </a:solidFill>
              </a:rPr>
              <a:t>&lt;g2lfleur@viz06 -&gt; </a:t>
            </a:r>
            <a:r>
              <a:rPr lang="fr-FR" sz="700" dirty="0" err="1">
                <a:solidFill>
                  <a:schemeClr val="bg1"/>
                </a:solidFill>
              </a:rPr>
              <a:t>matlab</a:t>
            </a:r>
            <a:endParaRPr lang="fr-FR" sz="7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/>
          <p:nvPr/>
        </p:nvSpPr>
        <p:spPr>
          <a:xfrm>
            <a:off x="571500" y="800100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STEP 02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295275" y="1877169"/>
            <a:ext cx="11601450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7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Reading Data</a:t>
            </a:r>
            <a:endParaRPr/>
          </a:p>
        </p:txBody>
      </p:sp>
      <p:sp>
        <p:nvSpPr>
          <p:cNvPr id="135" name="Google Shape;135;p17"/>
          <p:cNvSpPr/>
          <p:nvPr/>
        </p:nvSpPr>
        <p:spPr>
          <a:xfrm>
            <a:off x="5381625" y="3296394"/>
            <a:ext cx="1428750" cy="762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7"/>
          <p:cNvSpPr txBox="1"/>
          <p:nvPr/>
        </p:nvSpPr>
        <p:spPr>
          <a:xfrm>
            <a:off x="571500" y="3753594"/>
            <a:ext cx="11049000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Exploring an existing Interface Data Structure (IDS)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 txBox="1"/>
          <p:nvPr/>
        </p:nvSpPr>
        <p:spPr>
          <a:xfrm>
            <a:off x="809625" y="710082"/>
            <a:ext cx="4950618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OPENING A URI</a:t>
            </a:r>
            <a:endParaRPr dirty="0"/>
          </a:p>
        </p:txBody>
      </p:sp>
      <p:sp>
        <p:nvSpPr>
          <p:cNvPr id="142" name="Google Shape;142;p18"/>
          <p:cNvSpPr/>
          <p:nvPr/>
        </p:nvSpPr>
        <p:spPr>
          <a:xfrm>
            <a:off x="571500" y="710082"/>
            <a:ext cx="57150" cy="55245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8"/>
          <p:cNvSpPr txBox="1"/>
          <p:nvPr/>
        </p:nvSpPr>
        <p:spPr>
          <a:xfrm>
            <a:off x="571500" y="1853082"/>
            <a:ext cx="4953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Before to </a:t>
            </a:r>
            <a:r>
              <a:rPr lang="en-US" sz="165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read data, use first</a:t>
            </a:r>
            <a:r>
              <a:rPr lang="en-US" sz="1650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imas_open()</a:t>
            </a:r>
            <a:r>
              <a:rPr lang="en-US" sz="165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by specifying </a:t>
            </a:r>
            <a:r>
              <a:rPr lang="en-US" sz="165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an URI.</a:t>
            </a:r>
            <a:endParaRPr/>
          </a:p>
        </p:txBody>
      </p:sp>
      <p:sp>
        <p:nvSpPr>
          <p:cNvPr id="144" name="Google Shape;144;p18"/>
          <p:cNvSpPr txBox="1"/>
          <p:nvPr/>
        </p:nvSpPr>
        <p:spPr>
          <a:xfrm>
            <a:off x="571500" y="3303829"/>
            <a:ext cx="4953000" cy="57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1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Note: The </a:t>
            </a:r>
            <a:r>
              <a:rPr lang="en-US" sz="1350" b="0" i="1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idx</a:t>
            </a:r>
            <a:r>
              <a:rPr lang="en-US" sz="1350" b="0" i="1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handle is required for all subsequent data operations.</a:t>
            </a:r>
            <a:endParaRPr dirty="0"/>
          </a:p>
        </p:txBody>
      </p:sp>
      <p:sp>
        <p:nvSpPr>
          <p:cNvPr id="145" name="Google Shape;145;p18"/>
          <p:cNvSpPr txBox="1"/>
          <p:nvPr/>
        </p:nvSpPr>
        <p:spPr>
          <a:xfrm>
            <a:off x="5236564" y="916956"/>
            <a:ext cx="6600786" cy="3573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dirty="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What’s an IMAS URI?</a:t>
            </a:r>
            <a:endParaRPr sz="1800" b="1" dirty="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lt2"/>
                </a:solidFill>
                <a:latin typeface="Urbanist"/>
                <a:ea typeface="Urbanist"/>
                <a:cs typeface="Urbanist"/>
                <a:sym typeface="Urbanist"/>
              </a:rPr>
              <a:t>URIs follow the format: </a:t>
            </a:r>
            <a:r>
              <a:rPr lang="en-US" sz="1800" dirty="0" err="1">
                <a:solidFill>
                  <a:schemeClr val="accent1"/>
                </a:solidFill>
                <a:latin typeface="Urbanist"/>
                <a:ea typeface="Urbanist"/>
                <a:cs typeface="Urbanist"/>
                <a:sym typeface="Urbanist"/>
              </a:rPr>
              <a:t>imas:backend?query_options</a:t>
            </a:r>
            <a:endParaRPr sz="1800" dirty="0">
              <a:solidFill>
                <a:schemeClr val="accent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lt2"/>
                </a:solidFill>
                <a:latin typeface="Urbanist"/>
                <a:ea typeface="Urbanist"/>
                <a:cs typeface="Urbanist"/>
                <a:sym typeface="Urbanist"/>
              </a:rPr>
              <a:t>For example: </a:t>
            </a:r>
            <a:br>
              <a:rPr lang="en-US" sz="1800" dirty="0">
                <a:solidFill>
                  <a:schemeClr val="lt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800" dirty="0">
                <a:solidFill>
                  <a:schemeClr val="lt2"/>
                </a:solidFill>
                <a:latin typeface="Urbanist"/>
                <a:ea typeface="Urbanist"/>
                <a:cs typeface="Urbanist"/>
                <a:sym typeface="Urbanist"/>
              </a:rPr>
              <a:t>‘</a:t>
            </a:r>
            <a:r>
              <a:rPr lang="en-US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imas:hdf5?path=/path/to/data</a:t>
            </a:r>
            <a:r>
              <a:rPr lang="en-US" sz="1800" dirty="0">
                <a:solidFill>
                  <a:schemeClr val="lt2"/>
                </a:solidFill>
                <a:latin typeface="Urbanist"/>
                <a:ea typeface="Urbanist"/>
                <a:cs typeface="Urbanist"/>
                <a:sym typeface="Urbanist"/>
              </a:rPr>
              <a:t>‘ → Read from HDF5 files ‘</a:t>
            </a:r>
            <a:r>
              <a:rPr lang="en-US" dirty="0" err="1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imas:mdsplus?path</a:t>
            </a:r>
            <a:r>
              <a:rPr lang="en-US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=./</a:t>
            </a:r>
            <a:r>
              <a:rPr lang="en-US" dirty="0" err="1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test_db</a:t>
            </a:r>
            <a:r>
              <a:rPr lang="en-US" sz="1800" dirty="0">
                <a:solidFill>
                  <a:schemeClr val="lt2"/>
                </a:solidFill>
                <a:latin typeface="Urbanist"/>
                <a:ea typeface="Urbanist"/>
                <a:cs typeface="Urbanist"/>
                <a:sym typeface="Urbanist"/>
              </a:rPr>
              <a:t>‘ → Read from </a:t>
            </a:r>
            <a:r>
              <a:rPr lang="en-US" sz="1800" dirty="0" err="1">
                <a:solidFill>
                  <a:schemeClr val="lt2"/>
                </a:solidFill>
                <a:latin typeface="Urbanist"/>
                <a:ea typeface="Urbanist"/>
                <a:cs typeface="Urbanist"/>
                <a:sym typeface="Urbanist"/>
              </a:rPr>
              <a:t>MDSplus</a:t>
            </a:r>
            <a:r>
              <a:rPr lang="en-US" sz="1800" dirty="0">
                <a:solidFill>
                  <a:schemeClr val="lt2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br>
              <a:rPr lang="en-US" sz="1800" dirty="0">
                <a:solidFill>
                  <a:schemeClr val="lt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800" dirty="0">
                <a:solidFill>
                  <a:schemeClr val="lt2"/>
                </a:solidFill>
                <a:latin typeface="Urbanist"/>
                <a:ea typeface="Urbanist"/>
                <a:cs typeface="Urbanist"/>
                <a:sym typeface="Urbanist"/>
              </a:rPr>
              <a:t>‘</a:t>
            </a:r>
            <a:r>
              <a:rPr lang="en-US" sz="1800" dirty="0" err="1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i</a:t>
            </a:r>
            <a:r>
              <a:rPr lang="en-US" dirty="0" err="1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mas:uda?backend</a:t>
            </a:r>
            <a:r>
              <a:rPr lang="en-US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=hdf5; path=/</a:t>
            </a:r>
            <a:r>
              <a:rPr lang="en-US" dirty="0" err="1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Imas_public</a:t>
            </a:r>
            <a:r>
              <a:rPr lang="en-US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/public/</a:t>
            </a:r>
            <a:r>
              <a:rPr lang="en-US" dirty="0" err="1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imasdb</a:t>
            </a:r>
            <a:r>
              <a:rPr lang="en-US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/west/3/57410/3</a:t>
            </a:r>
            <a:r>
              <a:rPr lang="en-US" sz="1800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;</a:t>
            </a:r>
            <a:r>
              <a:rPr lang="en-US" sz="1800" dirty="0">
                <a:solidFill>
                  <a:schemeClr val="lt2"/>
                </a:solidFill>
                <a:latin typeface="Urbanist"/>
                <a:ea typeface="Urbanist"/>
                <a:cs typeface="Urbanist"/>
                <a:sym typeface="Urbanist"/>
              </a:rPr>
              <a:t>‘ → Read from UDA </a:t>
            </a:r>
            <a:r>
              <a:rPr lang="en-US" sz="1800" dirty="0" err="1">
                <a:solidFill>
                  <a:schemeClr val="lt2"/>
                </a:solidFill>
                <a:latin typeface="Urbanist"/>
                <a:ea typeface="Urbanist"/>
                <a:cs typeface="Urbanist"/>
                <a:sym typeface="Urbanist"/>
              </a:rPr>
              <a:t>backend</a:t>
            </a:r>
            <a:r>
              <a:rPr lang="en-US" sz="1800" dirty="0" err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d</a:t>
            </a:r>
            <a:endParaRPr sz="1800" dirty="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8"/>
          <p:cNvSpPr txBox="1"/>
          <p:nvPr/>
        </p:nvSpPr>
        <p:spPr>
          <a:xfrm>
            <a:off x="5330100" y="3969141"/>
            <a:ext cx="6290400" cy="1908184"/>
          </a:xfrm>
          <a:prstGeom prst="rect">
            <a:avLst/>
          </a:prstGeom>
          <a:noFill/>
          <a:ln w="9525" cap="flat" cmpd="sng">
            <a:solidFill>
              <a:srgbClr val="783F0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lt2"/>
                </a:solidFill>
              </a:rPr>
              <a:t>% Open a database entry (WEST example)</a:t>
            </a:r>
            <a:endParaRPr sz="1600" dirty="0">
              <a:solidFill>
                <a:schemeClr val="l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C27BA0"/>
                </a:solidFill>
              </a:rPr>
              <a:t>uri</a:t>
            </a:r>
            <a:r>
              <a:rPr lang="en-US" sz="1600" b="1" dirty="0">
                <a:solidFill>
                  <a:srgbClr val="C27BA0"/>
                </a:solidFill>
              </a:rPr>
              <a:t> </a:t>
            </a:r>
            <a:r>
              <a:rPr lang="en-US" sz="1600" dirty="0">
                <a:solidFill>
                  <a:srgbClr val="C27BA0"/>
                </a:solidFill>
              </a:rPr>
              <a:t>= 'imas:hdf5?path=/</a:t>
            </a:r>
            <a:r>
              <a:rPr lang="en-US" sz="1600" dirty="0" err="1">
                <a:solidFill>
                  <a:srgbClr val="C27BA0"/>
                </a:solidFill>
              </a:rPr>
              <a:t>Imas_public</a:t>
            </a:r>
            <a:r>
              <a:rPr lang="en-US" sz="1600" dirty="0">
                <a:solidFill>
                  <a:srgbClr val="C27BA0"/>
                </a:solidFill>
              </a:rPr>
              <a:t>/public/</a:t>
            </a:r>
            <a:r>
              <a:rPr lang="en-US" sz="1600" dirty="0" err="1">
                <a:solidFill>
                  <a:srgbClr val="C27BA0"/>
                </a:solidFill>
              </a:rPr>
              <a:t>imasdb</a:t>
            </a:r>
            <a:r>
              <a:rPr lang="en-US" sz="1600" dirty="0">
                <a:solidFill>
                  <a:srgbClr val="C27BA0"/>
                </a:solidFill>
              </a:rPr>
              <a:t>/west/3/54178/0';</a:t>
            </a:r>
            <a:endParaRPr sz="1600" dirty="0">
              <a:solidFill>
                <a:srgbClr val="C27BA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C27BA0"/>
                </a:solidFill>
              </a:rPr>
              <a:t>idx</a:t>
            </a:r>
            <a:r>
              <a:rPr lang="en-US" sz="1600" dirty="0">
                <a:solidFill>
                  <a:srgbClr val="C27BA0"/>
                </a:solidFill>
              </a:rPr>
              <a:t> = </a:t>
            </a:r>
            <a:r>
              <a:rPr lang="en-US" sz="1600" b="1" dirty="0" err="1">
                <a:solidFill>
                  <a:srgbClr val="C27BA0"/>
                </a:solidFill>
              </a:rPr>
              <a:t>imas_open</a:t>
            </a:r>
            <a:r>
              <a:rPr lang="en-US" sz="1600" dirty="0">
                <a:solidFill>
                  <a:srgbClr val="C27BA0"/>
                </a:solidFill>
              </a:rPr>
              <a:t>(</a:t>
            </a:r>
            <a:r>
              <a:rPr lang="en-US" sz="1600" dirty="0" err="1">
                <a:solidFill>
                  <a:srgbClr val="C27BA0"/>
                </a:solidFill>
              </a:rPr>
              <a:t>uri</a:t>
            </a:r>
            <a:r>
              <a:rPr lang="en-US" sz="1600" dirty="0">
                <a:solidFill>
                  <a:srgbClr val="C27BA0"/>
                </a:solidFill>
              </a:rPr>
              <a:t>, 40);</a:t>
            </a:r>
            <a:endParaRPr sz="1600" dirty="0">
              <a:solidFill>
                <a:srgbClr val="C27BA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C27BA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C27BA0"/>
                </a:solidFill>
              </a:rPr>
              <a:t>if </a:t>
            </a:r>
            <a:r>
              <a:rPr lang="en-US" sz="1600" dirty="0" err="1">
                <a:solidFill>
                  <a:srgbClr val="C27BA0"/>
                </a:solidFill>
              </a:rPr>
              <a:t>idx</a:t>
            </a:r>
            <a:r>
              <a:rPr lang="en-US" sz="1600" dirty="0">
                <a:solidFill>
                  <a:srgbClr val="C27BA0"/>
                </a:solidFill>
              </a:rPr>
              <a:t> &lt; 0</a:t>
            </a:r>
            <a:endParaRPr sz="1600" dirty="0">
              <a:solidFill>
                <a:srgbClr val="C27BA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C27BA0"/>
                </a:solidFill>
              </a:rPr>
              <a:t>    error('Unable to open database');</a:t>
            </a:r>
            <a:endParaRPr sz="1600" dirty="0">
              <a:solidFill>
                <a:srgbClr val="C27BA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C27BA0"/>
                </a:solidFill>
              </a:rPr>
              <a:t>end</a:t>
            </a:r>
            <a:endParaRPr sz="1600" dirty="0">
              <a:solidFill>
                <a:srgbClr val="C27BA0"/>
              </a:solidFill>
            </a:endParaRPr>
          </a:p>
        </p:txBody>
      </p:sp>
      <p:cxnSp>
        <p:nvCxnSpPr>
          <p:cNvPr id="147" name="Google Shape;147;p18"/>
          <p:cNvCxnSpPr>
            <a:cxnSpLocks/>
          </p:cNvCxnSpPr>
          <p:nvPr/>
        </p:nvCxnSpPr>
        <p:spPr>
          <a:xfrm>
            <a:off x="4176147" y="3624462"/>
            <a:ext cx="1060417" cy="97553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8" name="Google Shape;148;p18"/>
          <p:cNvSpPr txBox="1"/>
          <p:nvPr/>
        </p:nvSpPr>
        <p:spPr>
          <a:xfrm>
            <a:off x="1873886" y="6401814"/>
            <a:ext cx="10685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2"/>
                </a:solidFill>
              </a:rPr>
              <a:t>ITER documentation: https://imas-matlab.readthedocs.io/en/latest/load_store_ids.html#open-an-existing-imas-database-entry</a:t>
            </a:r>
            <a:endParaRPr dirty="0">
              <a:solidFill>
                <a:schemeClr val="lt2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946197-1DA6-4D0A-8C7E-CC52340AE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490725"/>
            <a:ext cx="4484089" cy="179092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348675"/>
            <a:ext cx="5238750" cy="292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1348675"/>
            <a:ext cx="5238750" cy="1679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9"/>
          <p:cNvSpPr txBox="1"/>
          <p:nvPr/>
        </p:nvSpPr>
        <p:spPr>
          <a:xfrm>
            <a:off x="962025" y="1796496"/>
            <a:ext cx="4680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Retrieval</a:t>
            </a:r>
            <a:endParaRPr/>
          </a:p>
        </p:txBody>
      </p:sp>
      <p:sp>
        <p:nvSpPr>
          <p:cNvPr id="156" name="Google Shape;156;p19"/>
          <p:cNvSpPr txBox="1"/>
          <p:nvPr/>
        </p:nvSpPr>
        <p:spPr>
          <a:xfrm>
            <a:off x="962025" y="2367996"/>
            <a:ext cx="4457700" cy="121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The </a:t>
            </a:r>
            <a:r>
              <a:rPr lang="en-US" sz="1650" b="0" i="0" u="none" strike="noStrike" cap="none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ids_get</a:t>
            </a:r>
            <a:r>
              <a:rPr lang="en-US" sz="1650" b="0" i="0" u="none" strike="noStrike" cap="none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(</a:t>
            </a:r>
            <a:r>
              <a:rPr lang="en-US" sz="1650" b="0" i="0" u="none" strike="noStrike" cap="none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idx</a:t>
            </a:r>
            <a:r>
              <a:rPr lang="en-US" sz="1650" b="0" i="0" u="none" strike="noStrike" cap="none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, 'name') 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function </a:t>
            </a: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loads 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the complete data structure into MATLAB memory.</a:t>
            </a:r>
            <a:b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For example:</a:t>
            </a:r>
            <a:endParaRPr dirty="0"/>
          </a:p>
        </p:txBody>
      </p:sp>
      <p:sp>
        <p:nvSpPr>
          <p:cNvPr id="157" name="Google Shape;157;p19"/>
          <p:cNvSpPr txBox="1"/>
          <p:nvPr/>
        </p:nvSpPr>
        <p:spPr>
          <a:xfrm>
            <a:off x="6772275" y="1498477"/>
            <a:ext cx="4680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Exploration</a:t>
            </a:r>
            <a:endParaRPr/>
          </a:p>
        </p:txBody>
      </p:sp>
      <p:sp>
        <p:nvSpPr>
          <p:cNvPr id="158" name="Google Shape;158;p19"/>
          <p:cNvSpPr txBox="1"/>
          <p:nvPr/>
        </p:nvSpPr>
        <p:spPr>
          <a:xfrm>
            <a:off x="6772275" y="2069977"/>
            <a:ext cx="44577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Use </a:t>
            </a:r>
            <a:r>
              <a:rPr lang="en-US" sz="1650" b="0" i="0" u="none" strike="noStrike" cap="none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eq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(or </a:t>
            </a:r>
            <a:r>
              <a:rPr lang="en-US" sz="1650" b="1" i="0" u="none" strike="noStrike" cap="none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eq</a:t>
            </a:r>
            <a:r>
              <a:rPr lang="en-US" sz="1650" b="1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follows by a struct name) 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to explore the </a:t>
            </a: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IDS tree.</a:t>
            </a:r>
            <a:endParaRPr dirty="0"/>
          </a:p>
        </p:txBody>
      </p:sp>
      <p:sp>
        <p:nvSpPr>
          <p:cNvPr id="159" name="Google Shape;159;p19"/>
          <p:cNvSpPr txBox="1"/>
          <p:nvPr/>
        </p:nvSpPr>
        <p:spPr>
          <a:xfrm>
            <a:off x="809625" y="571500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IDS FULL </a:t>
            </a:r>
            <a:r>
              <a:rPr lang="en-US" sz="3600" b="0" i="0" u="none" strike="noStrike" cap="none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DATA FETCHING: IDS_GET</a:t>
            </a:r>
            <a:endParaRPr/>
          </a:p>
        </p:txBody>
      </p:sp>
      <p:sp>
        <p:nvSpPr>
          <p:cNvPr id="160" name="Google Shape;160;p19"/>
          <p:cNvSpPr/>
          <p:nvPr/>
        </p:nvSpPr>
        <p:spPr>
          <a:xfrm>
            <a:off x="571500" y="571500"/>
            <a:ext cx="57150" cy="55245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9"/>
          <p:cNvSpPr txBox="1"/>
          <p:nvPr/>
        </p:nvSpPr>
        <p:spPr>
          <a:xfrm>
            <a:off x="2090475" y="4480925"/>
            <a:ext cx="3000000" cy="2185800"/>
          </a:xfrm>
          <a:prstGeom prst="rect">
            <a:avLst/>
          </a:prstGeom>
          <a:noFill/>
          <a:ln w="9525" cap="flat" cmpd="sng">
            <a:solidFill>
              <a:srgbClr val="783F0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A64D79"/>
                </a:solidFill>
              </a:rPr>
              <a:t>&gt;&gt; eq = </a:t>
            </a:r>
            <a:r>
              <a:rPr lang="en-US" sz="1300" b="1" dirty="0" err="1">
                <a:solidFill>
                  <a:srgbClr val="A64D79"/>
                </a:solidFill>
              </a:rPr>
              <a:t>ids_get</a:t>
            </a:r>
            <a:r>
              <a:rPr lang="en-US" sz="1300" b="1" dirty="0">
                <a:solidFill>
                  <a:srgbClr val="A64D79"/>
                </a:solidFill>
              </a:rPr>
              <a:t>(</a:t>
            </a:r>
            <a:r>
              <a:rPr lang="en-US" sz="1300" b="1" dirty="0" err="1">
                <a:solidFill>
                  <a:srgbClr val="A64D79"/>
                </a:solidFill>
              </a:rPr>
              <a:t>idx</a:t>
            </a:r>
            <a:r>
              <a:rPr lang="en-US" sz="1300" b="1" dirty="0">
                <a:solidFill>
                  <a:srgbClr val="A64D79"/>
                </a:solidFill>
              </a:rPr>
              <a:t>,'equilibrium')</a:t>
            </a:r>
            <a:endParaRPr sz="1300" b="1" dirty="0">
              <a:solidFill>
                <a:srgbClr val="A64D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A64D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</a:rPr>
              <a:t>eq = </a:t>
            </a:r>
            <a:endParaRPr sz="1300" dirty="0">
              <a:solidFill>
                <a:srgbClr val="A64D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A64D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</a:rPr>
              <a:t>           </a:t>
            </a:r>
            <a:r>
              <a:rPr lang="en-US" sz="1300" dirty="0" err="1">
                <a:solidFill>
                  <a:srgbClr val="A64D79"/>
                </a:solidFill>
              </a:rPr>
              <a:t>ids_properties</a:t>
            </a:r>
            <a:r>
              <a:rPr lang="en-US" sz="1300" dirty="0">
                <a:solidFill>
                  <a:srgbClr val="A64D79"/>
                </a:solidFill>
              </a:rPr>
              <a:t>: [1x1 struct]</a:t>
            </a:r>
            <a:endParaRPr sz="1300" dirty="0">
              <a:solidFill>
                <a:srgbClr val="A64D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</a:rPr>
              <a:t>    </a:t>
            </a:r>
            <a:r>
              <a:rPr lang="en-US" sz="1300" dirty="0" err="1">
                <a:solidFill>
                  <a:srgbClr val="A64D79"/>
                </a:solidFill>
              </a:rPr>
              <a:t>vacuum_toroidal_field</a:t>
            </a:r>
            <a:r>
              <a:rPr lang="en-US" sz="1300" dirty="0">
                <a:solidFill>
                  <a:srgbClr val="A64D79"/>
                </a:solidFill>
              </a:rPr>
              <a:t>: [1x1 struct]</a:t>
            </a:r>
            <a:endParaRPr sz="1300" dirty="0">
              <a:solidFill>
                <a:srgbClr val="A64D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</a:rPr>
              <a:t>                </a:t>
            </a:r>
            <a:r>
              <a:rPr lang="en-US" sz="1300" dirty="0" err="1">
                <a:solidFill>
                  <a:srgbClr val="A64D79"/>
                </a:solidFill>
              </a:rPr>
              <a:t>grids_ggd</a:t>
            </a:r>
            <a:r>
              <a:rPr lang="en-US" sz="1300" dirty="0">
                <a:solidFill>
                  <a:srgbClr val="A64D79"/>
                </a:solidFill>
              </a:rPr>
              <a:t>: {[1x1 struct]}</a:t>
            </a:r>
            <a:endParaRPr sz="1300" dirty="0">
              <a:solidFill>
                <a:srgbClr val="A64D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</a:rPr>
              <a:t>               </a:t>
            </a:r>
            <a:r>
              <a:rPr lang="en-US" sz="1300" dirty="0" err="1">
                <a:solidFill>
                  <a:srgbClr val="A64D79"/>
                </a:solidFill>
              </a:rPr>
              <a:t>time_slice</a:t>
            </a:r>
            <a:r>
              <a:rPr lang="en-US" sz="1300" dirty="0">
                <a:solidFill>
                  <a:srgbClr val="A64D79"/>
                </a:solidFill>
              </a:rPr>
              <a:t>: {49x1 cell}</a:t>
            </a:r>
            <a:endParaRPr sz="1300" dirty="0">
              <a:solidFill>
                <a:srgbClr val="A64D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</a:rPr>
              <a:t>                     code: [1x1 struct]</a:t>
            </a:r>
            <a:endParaRPr sz="1300" dirty="0">
              <a:solidFill>
                <a:srgbClr val="A64D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</a:rPr>
              <a:t>                     time: [49x1 double]</a:t>
            </a:r>
            <a:endParaRPr sz="1300" dirty="0">
              <a:solidFill>
                <a:srgbClr val="A64D79"/>
              </a:solidFill>
            </a:endParaRPr>
          </a:p>
        </p:txBody>
      </p:sp>
      <p:sp>
        <p:nvSpPr>
          <p:cNvPr id="162" name="Google Shape;162;p19"/>
          <p:cNvSpPr txBox="1"/>
          <p:nvPr/>
        </p:nvSpPr>
        <p:spPr>
          <a:xfrm>
            <a:off x="7352891" y="3376895"/>
            <a:ext cx="2498400" cy="2585293"/>
          </a:xfrm>
          <a:prstGeom prst="rect">
            <a:avLst/>
          </a:prstGeom>
          <a:noFill/>
          <a:ln w="9525" cap="flat" cmpd="sng">
            <a:solidFill>
              <a:srgbClr val="783F0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&gt;&gt; </a:t>
            </a:r>
            <a:r>
              <a:rPr lang="en-US" sz="1300" b="1" dirty="0" err="1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eq.vacuum_toroidal_field</a:t>
            </a:r>
            <a:endParaRPr sz="1300" b="1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 err="1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ans</a:t>
            </a:r>
            <a:r>
              <a:rPr lang="en-US" sz="1300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 = </a:t>
            </a: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r0: 2.3700</a:t>
            </a: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r0_error_upper: -9.0000e+40</a:t>
            </a: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r0_error_lower: -9.0000e+40</a:t>
            </a: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r0_error_index: 0</a:t>
            </a: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b0: [49x1 double]</a:t>
            </a: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b0_error_upper: []</a:t>
            </a: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b0_error_lower: []</a:t>
            </a: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b0_error_index: 0</a:t>
            </a:r>
          </a:p>
        </p:txBody>
      </p:sp>
      <p:sp>
        <p:nvSpPr>
          <p:cNvPr id="163" name="Google Shape;163;p19"/>
          <p:cNvSpPr txBox="1"/>
          <p:nvPr/>
        </p:nvSpPr>
        <p:spPr>
          <a:xfrm>
            <a:off x="809625" y="4480925"/>
            <a:ext cx="12129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Example</a:t>
            </a:r>
            <a:endParaRPr sz="2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5957516" y="3908928"/>
            <a:ext cx="13287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Example</a:t>
            </a:r>
            <a:endParaRPr sz="2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9"/>
          <p:cNvSpPr txBox="1"/>
          <p:nvPr/>
        </p:nvSpPr>
        <p:spPr>
          <a:xfrm>
            <a:off x="10150841" y="3376895"/>
            <a:ext cx="1688400" cy="1384964"/>
          </a:xfrm>
          <a:prstGeom prst="rect">
            <a:avLst/>
          </a:prstGeom>
          <a:noFill/>
          <a:ln w="9525" cap="flat" cmpd="sng">
            <a:solidFill>
              <a:srgbClr val="783F0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&gt;&gt; </a:t>
            </a:r>
            <a:r>
              <a:rPr lang="en-US" sz="1300" b="1" dirty="0" err="1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eq.grids_ggd</a:t>
            </a:r>
            <a:r>
              <a:rPr lang="en-US" sz="1300" b="1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{1}</a:t>
            </a:r>
            <a:endParaRPr sz="1300" b="1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 err="1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ans</a:t>
            </a:r>
            <a:r>
              <a:rPr lang="en-US" sz="1300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 = </a:t>
            </a: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A64D79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   grid: {[1x1 struct]}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A64D79"/>
                </a:solidFill>
                <a:latin typeface="Urbanist"/>
                <a:ea typeface="Urbanist"/>
                <a:cs typeface="Urbanist"/>
                <a:sym typeface="Urbanist"/>
              </a:rPr>
              <a:t>   time: 32.1071</a:t>
            </a:r>
          </a:p>
        </p:txBody>
      </p:sp>
      <p:sp>
        <p:nvSpPr>
          <p:cNvPr id="166" name="Google Shape;166;p19"/>
          <p:cNvSpPr txBox="1"/>
          <p:nvPr/>
        </p:nvSpPr>
        <p:spPr>
          <a:xfrm>
            <a:off x="5229644" y="6439158"/>
            <a:ext cx="8538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2"/>
                </a:solidFill>
              </a:rPr>
              <a:t>ITER documentation:</a:t>
            </a:r>
            <a:r>
              <a:rPr lang="en-US" sz="1300">
                <a:solidFill>
                  <a:schemeClr val="lt2"/>
                </a:solidFill>
              </a:rPr>
              <a:t> </a:t>
            </a:r>
            <a:r>
              <a:rPr lang="en-US" sz="1100">
                <a:solidFill>
                  <a:schemeClr val="lt2"/>
                </a:solidFill>
              </a:rPr>
              <a:t>https://imas-matlab.readthedocs.io/en/latest/load_store_ids.html#load-an-entire-ids</a:t>
            </a:r>
            <a:endParaRPr sz="11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0"/>
          <p:cNvSpPr txBox="1"/>
          <p:nvPr/>
        </p:nvSpPr>
        <p:spPr>
          <a:xfrm>
            <a:off x="962025" y="1796496"/>
            <a:ext cx="5644048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Retrieval</a:t>
            </a:r>
            <a:r>
              <a:rPr lang="en-US" sz="2400" dirty="0">
                <a:solidFill>
                  <a:srgbClr val="A3E635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 a specific IDS occurrence</a:t>
            </a:r>
            <a:endParaRPr dirty="0"/>
          </a:p>
        </p:txBody>
      </p:sp>
      <p:sp>
        <p:nvSpPr>
          <p:cNvPr id="172" name="Google Shape;172;p20"/>
          <p:cNvSpPr txBox="1"/>
          <p:nvPr/>
        </p:nvSpPr>
        <p:spPr>
          <a:xfrm>
            <a:off x="962025" y="2368000"/>
            <a:ext cx="7845900" cy="2437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Use ‘</a:t>
            </a:r>
            <a:r>
              <a:rPr lang="en-US" sz="1650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ids_name</a:t>
            </a: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/occurrence’ to retrieve a specific occurrence.</a:t>
            </a:r>
            <a:b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For example:</a:t>
            </a:r>
            <a:b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50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eq = </a:t>
            </a:r>
            <a:r>
              <a:rPr lang="en-US" sz="1650" dirty="0" err="1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ids_get</a:t>
            </a:r>
            <a:r>
              <a:rPr lang="en-US" sz="1650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(</a:t>
            </a:r>
            <a:r>
              <a:rPr lang="en-US" sz="1650" dirty="0" err="1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idx</a:t>
            </a:r>
            <a:r>
              <a:rPr lang="en-US" sz="1650" dirty="0">
                <a:solidFill>
                  <a:srgbClr val="0000FF"/>
                </a:solidFill>
                <a:latin typeface="Urbanist"/>
                <a:ea typeface="Urbanist"/>
                <a:cs typeface="Urbanist"/>
                <a:sym typeface="Urbanist"/>
              </a:rPr>
              <a:t>, ‘equilibrium/2’)</a:t>
            </a:r>
            <a:b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lang="en-US" sz="165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will retrieve the occurrence 2 (third occurrence) of the equilibrium IDS.</a:t>
            </a:r>
            <a:endParaRPr dirty="0"/>
          </a:p>
        </p:txBody>
      </p:sp>
      <p:sp>
        <p:nvSpPr>
          <p:cNvPr id="173" name="Google Shape;173;p20"/>
          <p:cNvSpPr txBox="1"/>
          <p:nvPr/>
        </p:nvSpPr>
        <p:spPr>
          <a:xfrm>
            <a:off x="809625" y="571500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DATA FETCHING</a:t>
            </a:r>
            <a:r>
              <a:rPr lang="en-US" sz="3600">
                <a:solidFill>
                  <a:srgbClr val="F8FAFC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 OF A SPECIFIC IDS OCCURRENCE</a:t>
            </a:r>
            <a:endParaRPr/>
          </a:p>
        </p:txBody>
      </p:sp>
      <p:sp>
        <p:nvSpPr>
          <p:cNvPr id="174" name="Google Shape;174;p20"/>
          <p:cNvSpPr/>
          <p:nvPr/>
        </p:nvSpPr>
        <p:spPr>
          <a:xfrm>
            <a:off x="571500" y="571500"/>
            <a:ext cx="57300" cy="5526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06450"/>
            <a:ext cx="5334000" cy="2437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044255"/>
            <a:ext cx="5334000" cy="2437804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2"/>
          <p:cNvSpPr txBox="1"/>
          <p:nvPr/>
        </p:nvSpPr>
        <p:spPr>
          <a:xfrm>
            <a:off x="6286500" y="1758850"/>
            <a:ext cx="5334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You can optionally crawl specific meta-paths like comments simultaneously:</a:t>
            </a:r>
            <a:endParaRPr/>
          </a:p>
        </p:txBody>
      </p:sp>
      <p:sp>
        <p:nvSpPr>
          <p:cNvPr id="380" name="Google Shape;380;p32"/>
          <p:cNvSpPr txBox="1"/>
          <p:nvPr/>
        </p:nvSpPr>
        <p:spPr>
          <a:xfrm>
            <a:off x="-3220100" y="2064850"/>
            <a:ext cx="6608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387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MAP NON-EMPTY INSTANCES</a:t>
            </a:r>
            <a:endParaRPr/>
          </a:p>
        </p:txBody>
      </p:sp>
      <p:sp>
        <p:nvSpPr>
          <p:cNvPr id="381" name="Google Shape;381;p32"/>
          <p:cNvSpPr txBox="1"/>
          <p:nvPr/>
        </p:nvSpPr>
        <p:spPr>
          <a:xfrm>
            <a:off x="819150" y="2958405"/>
            <a:ext cx="48387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With </a:t>
            </a:r>
            <a:r>
              <a:rPr lang="en-US" sz="1200" dirty="0" err="1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imas_list_all_occurrences</a:t>
            </a:r>
            <a:r>
              <a:rPr lang="en-US" sz="1200" dirty="0">
                <a:solidFill>
                  <a:schemeClr val="bg1"/>
                </a:solidFill>
                <a:latin typeface="Urbanist"/>
                <a:ea typeface="Urbanist"/>
                <a:cs typeface="Urbanist"/>
                <a:sym typeface="Urbanist"/>
              </a:rPr>
              <a:t>() </a:t>
            </a:r>
            <a:r>
              <a:rPr lang="en-US" sz="1200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you can list all non-empty occurrences of an IDS using its name in the dataset, and optionally return the content of a descriptive node path.</a:t>
            </a:r>
            <a:r>
              <a:rPr lang="en-US" sz="12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 dirty="0"/>
          </a:p>
        </p:txBody>
      </p:sp>
      <p:sp>
        <p:nvSpPr>
          <p:cNvPr id="382" name="Google Shape;382;p32"/>
          <p:cNvSpPr txBox="1"/>
          <p:nvPr/>
        </p:nvSpPr>
        <p:spPr>
          <a:xfrm>
            <a:off x="-3163736" y="4512475"/>
            <a:ext cx="7204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01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BACKEND VERSION CONSTRAINT</a:t>
            </a:r>
            <a:endParaRPr/>
          </a:p>
        </p:txBody>
      </p:sp>
      <p:sp>
        <p:nvSpPr>
          <p:cNvPr id="383" name="Google Shape;383;p32"/>
          <p:cNvSpPr txBox="1"/>
          <p:nvPr/>
        </p:nvSpPr>
        <p:spPr>
          <a:xfrm>
            <a:off x="847725" y="5396210"/>
            <a:ext cx="4810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MDS+ backend Warning:</a:t>
            </a: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2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occurrences infos are </a:t>
            </a: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natively stored only for </a:t>
            </a:r>
            <a:r>
              <a:rPr lang="en-US" sz="1200" b="1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Access Layer version &gt; 5.0.0</a:t>
            </a:r>
            <a:r>
              <a:rPr lang="en-US" sz="12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 Calling this function on legacy pulse files (≤ 5.0.0) will raise an exception handle.</a:t>
            </a:r>
            <a:endParaRPr/>
          </a:p>
        </p:txBody>
      </p:sp>
      <p:pic>
        <p:nvPicPr>
          <p:cNvPr id="384" name="Google Shape;384;p3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9150" y="2082101"/>
            <a:ext cx="47434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32238" y="4530169"/>
            <a:ext cx="47148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2"/>
          <p:cNvSpPr txBox="1"/>
          <p:nvPr/>
        </p:nvSpPr>
        <p:spPr>
          <a:xfrm>
            <a:off x="800100" y="739675"/>
            <a:ext cx="11361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 dirty="0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LISTING ALL OCCURRENCES</a:t>
            </a:r>
            <a:r>
              <a:rPr lang="en-US" sz="3450" dirty="0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 FROM AN IDS</a:t>
            </a:r>
            <a:endParaRPr dirty="0"/>
          </a:p>
        </p:txBody>
      </p:sp>
      <p:sp>
        <p:nvSpPr>
          <p:cNvPr id="387" name="Google Shape;387;p32"/>
          <p:cNvSpPr/>
          <p:nvPr/>
        </p:nvSpPr>
        <p:spPr>
          <a:xfrm>
            <a:off x="571500" y="739675"/>
            <a:ext cx="76200" cy="53340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2"/>
          <p:cNvSpPr txBox="1"/>
          <p:nvPr/>
        </p:nvSpPr>
        <p:spPr>
          <a:xfrm>
            <a:off x="2658679" y="6451225"/>
            <a:ext cx="952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2"/>
                </a:solidFill>
              </a:rPr>
              <a:t>ITER documentation: https://imas-matlab.readthedocs.io/en/latest/load_store_ids.html#listing-all-occurrences-of-an-ids-from-a-backend</a:t>
            </a:r>
            <a:endParaRPr sz="1200">
              <a:solidFill>
                <a:schemeClr val="lt2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1726F0D-ED92-4AB0-94A1-E2C3C0E86121}"/>
              </a:ext>
            </a:extLst>
          </p:cNvPr>
          <p:cNvSpPr txBox="1"/>
          <p:nvPr/>
        </p:nvSpPr>
        <p:spPr>
          <a:xfrm>
            <a:off x="11012627" y="4720225"/>
            <a:ext cx="494270" cy="307777"/>
          </a:xfrm>
          <a:prstGeom prst="rect">
            <a:avLst/>
          </a:prstGeom>
          <a:solidFill>
            <a:srgbClr val="12172A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007178-B0DD-4F27-9BC4-7252955E3A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2272600"/>
            <a:ext cx="5828825" cy="302142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D0100B1-80B4-4638-A725-07BB97754DFA}"/>
              </a:ext>
            </a:extLst>
          </p:cNvPr>
          <p:cNvSpPr txBox="1"/>
          <p:nvPr/>
        </p:nvSpPr>
        <p:spPr>
          <a:xfrm>
            <a:off x="11191875" y="4657515"/>
            <a:ext cx="343597" cy="307777"/>
          </a:xfrm>
          <a:prstGeom prst="rect">
            <a:avLst/>
          </a:prstGeom>
          <a:solidFill>
            <a:srgbClr val="0E1327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2560</Words>
  <Application>Microsoft Office PowerPoint</Application>
  <PresentationFormat>Grand écran</PresentationFormat>
  <Paragraphs>259</Paragraphs>
  <Slides>23</Slides>
  <Notes>23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1" baseType="lpstr">
      <vt:lpstr>Azeret Mono</vt:lpstr>
      <vt:lpstr>Urbanist</vt:lpstr>
      <vt:lpstr>Arial</vt:lpstr>
      <vt:lpstr>Roboto Mono</vt:lpstr>
      <vt:lpstr>Urbanist SemiBold</vt:lpstr>
      <vt:lpstr>Urbanist Medium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FLEURY Ludovic</dc:creator>
  <cp:lastModifiedBy>FLEURY Ludovic 218007</cp:lastModifiedBy>
  <cp:revision>41</cp:revision>
  <dcterms:modified xsi:type="dcterms:W3CDTF">2026-07-09T06:49:18Z</dcterms:modified>
</cp:coreProperties>
</file>