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2"/>
  </p:notesMasterIdLst>
  <p:sldIdLst>
    <p:sldId id="256" r:id="rId5"/>
    <p:sldId id="257" r:id="rId6"/>
    <p:sldId id="271" r:id="rId7"/>
    <p:sldId id="274" r:id="rId8"/>
    <p:sldId id="272" r:id="rId9"/>
    <p:sldId id="275"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1"/>
  </p:normalViewPr>
  <p:slideViewPr>
    <p:cSldViewPr snapToGrid="0">
      <p:cViewPr varScale="1">
        <p:scale>
          <a:sx n="105" d="100"/>
          <a:sy n="105" d="100"/>
        </p:scale>
        <p:origin x="74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6/23/26</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p:txBody>
          <a:bodyPr/>
          <a:lstStyle/>
          <a:p>
            <a:r>
              <a:rPr lang="en-US" dirty="0"/>
              <a:t>Introduction to SP F</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US" dirty="0"/>
              <a:t>Andrei Goriaev</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lstStyle/>
          <a:p>
            <a:r>
              <a:rPr lang="en-US" dirty="0"/>
              <a:t>LPP-ERM/KMS</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dirty="0"/>
              <a:t>WP PWIE SP F lick-off meeting</a:t>
            </a:r>
          </a:p>
        </p:txBody>
      </p:sp>
    </p:spTree>
    <p:extLst>
      <p:ext uri="{BB962C8B-B14F-4D97-AF65-F5344CB8AC3E}">
        <p14:creationId xmlns:p14="http://schemas.microsoft.com/office/powerpoint/2010/main" val="167461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PWIE SP F in 2026 - 2027</a:t>
            </a:r>
            <a:endParaRPr lang="en-HU"/>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544488" y="1458504"/>
            <a:ext cx="11103024" cy="4393656"/>
          </a:xfrm>
        </p:spPr>
        <p:txBody>
          <a:bodyPr>
            <a:normAutofit/>
          </a:bodyPr>
          <a:lstStyle/>
          <a:p>
            <a:r>
              <a:rPr lang="en-US" sz="2800" dirty="0"/>
              <a:t>SP F: Wall conditioning and boronization physics</a:t>
            </a:r>
          </a:p>
          <a:p>
            <a:pPr lvl="1"/>
            <a:endParaRPr lang="en-US" sz="2000" dirty="0"/>
          </a:p>
          <a:p>
            <a:pPr lvl="1"/>
            <a:r>
              <a:rPr lang="en-US" sz="2000" dirty="0"/>
              <a:t>SP F1: Boronization physics and fuel retention </a:t>
            </a:r>
          </a:p>
          <a:p>
            <a:pPr lvl="2"/>
            <a:r>
              <a:rPr lang="en-GB" dirty="0"/>
              <a:t>Boronization physics studies in ASDEX-Upgrade, WEST and laboratory devices</a:t>
            </a:r>
          </a:p>
          <a:p>
            <a:pPr lvl="2"/>
            <a:r>
              <a:rPr lang="en-GB" dirty="0"/>
              <a:t>Fuel retention studies for boronization development support in TOMAS</a:t>
            </a:r>
          </a:p>
          <a:p>
            <a:pPr lvl="1"/>
            <a:endParaRPr lang="en-US" sz="2000" dirty="0"/>
          </a:p>
          <a:p>
            <a:pPr lvl="1"/>
            <a:r>
              <a:rPr lang="en-US" sz="2000" dirty="0"/>
              <a:t>SP F2: Wall conditioning plasma and diagnostics</a:t>
            </a:r>
            <a:r>
              <a:rPr lang="en-BE" sz="2000" dirty="0"/>
              <a:t> </a:t>
            </a:r>
          </a:p>
          <a:p>
            <a:pPr lvl="2"/>
            <a:r>
              <a:rPr lang="en-BE" dirty="0"/>
              <a:t>Wall conditioning plasma studies and diagnostic development in TOMAS</a:t>
            </a:r>
          </a:p>
          <a:p>
            <a:pPr lvl="2"/>
            <a:r>
              <a:rPr lang="en-GB" dirty="0"/>
              <a:t>In-situ diagnostics development for wall conditioning studies in TOMAS and linear plasma devices PSI-2 and </a:t>
            </a:r>
            <a:r>
              <a:rPr lang="en-GB" dirty="0" err="1"/>
              <a:t>BiGym</a:t>
            </a:r>
            <a:endParaRPr lang="en-GB" dirty="0"/>
          </a:p>
          <a:p>
            <a:pPr lvl="2"/>
            <a:endParaRPr lang="en-BE"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908D-CB60-087B-7BC0-081971B8A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48350-769D-41FC-A7E4-63AB0F732A03}"/>
              </a:ext>
            </a:extLst>
          </p:cNvPr>
          <p:cNvSpPr>
            <a:spLocks noGrp="1"/>
          </p:cNvSpPr>
          <p:nvPr>
            <p:ph type="title"/>
          </p:nvPr>
        </p:nvSpPr>
        <p:spPr/>
        <p:txBody>
          <a:bodyPr/>
          <a:lstStyle/>
          <a:p>
            <a:r>
              <a:rPr lang="en-US" dirty="0"/>
              <a:t>SP F1: Boronization physics and fuel retention </a:t>
            </a:r>
            <a:endParaRPr lang="en-HU"/>
          </a:p>
        </p:txBody>
      </p:sp>
      <p:sp>
        <p:nvSpPr>
          <p:cNvPr id="3" name="Content Placeholder 2">
            <a:extLst>
              <a:ext uri="{FF2B5EF4-FFF2-40B4-BE49-F238E27FC236}">
                <a16:creationId xmlns:a16="http://schemas.microsoft.com/office/drawing/2014/main" id="{B09E0849-F93A-2E00-3B65-996B5F6388C6}"/>
              </a:ext>
            </a:extLst>
          </p:cNvPr>
          <p:cNvSpPr>
            <a:spLocks noGrp="1"/>
          </p:cNvSpPr>
          <p:nvPr>
            <p:ph idx="1"/>
          </p:nvPr>
        </p:nvSpPr>
        <p:spPr>
          <a:xfrm>
            <a:off x="653644" y="2080296"/>
            <a:ext cx="9172536" cy="4149816"/>
          </a:xfrm>
        </p:spPr>
        <p:txBody>
          <a:bodyPr>
            <a:normAutofit/>
          </a:bodyPr>
          <a:lstStyle/>
          <a:p>
            <a:pPr lvl="0">
              <a:spcBef>
                <a:spcPts val="1200"/>
              </a:spcBef>
            </a:pPr>
            <a:r>
              <a:rPr lang="en-US" sz="2000" dirty="0"/>
              <a:t>Exposure of samples to non-uniform (half diborane injection points) boronizations in WEST and analysis of the characterization results </a:t>
            </a:r>
          </a:p>
          <a:p>
            <a:pPr lvl="0">
              <a:spcBef>
                <a:spcPts val="1200"/>
              </a:spcBef>
            </a:pPr>
            <a:r>
              <a:rPr lang="en-US" sz="2000" dirty="0"/>
              <a:t>Exposure of witness samples on Laser-Blow-Off (LBO) manipulator during AUG glow discharge boronization (GDB) and characterization of boron (B) and deuterium (D) retention using ion beam analysis (IBA) </a:t>
            </a:r>
            <a:endParaRPr lang="en-BE" sz="2000" dirty="0"/>
          </a:p>
          <a:p>
            <a:pPr lvl="0">
              <a:spcBef>
                <a:spcPts val="1200"/>
              </a:spcBef>
            </a:pPr>
            <a:r>
              <a:rPr lang="en-US" sz="2000" dirty="0"/>
              <a:t>Analysis of long-term silicon (Si) samples by ion beam analysis (IBA) to determine the campaign-integrated spatial distribution of boron content and deuterium retention behavior for samples from experimental campaign 2025</a:t>
            </a:r>
            <a:endParaRPr lang="en-BE" sz="2000" dirty="0"/>
          </a:p>
          <a:p>
            <a:pPr lvl="0">
              <a:spcBef>
                <a:spcPts val="1200"/>
              </a:spcBef>
            </a:pPr>
            <a:r>
              <a:rPr lang="en-US" sz="2000" dirty="0"/>
              <a:t>Comparison of laboratory B and B-D layers with coatings generated in boronizations in fusion experiments</a:t>
            </a:r>
            <a:endParaRPr lang="en-BE" sz="2000" dirty="0"/>
          </a:p>
        </p:txBody>
      </p:sp>
      <p:sp>
        <p:nvSpPr>
          <p:cNvPr id="4" name="Footer Placeholder 3">
            <a:extLst>
              <a:ext uri="{FF2B5EF4-FFF2-40B4-BE49-F238E27FC236}">
                <a16:creationId xmlns:a16="http://schemas.microsoft.com/office/drawing/2014/main" id="{D43D798F-96AF-8BF8-37DB-0EE05B6D1031}"/>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49AC81CE-C063-4C5E-8EEB-ED2737782B0D}"/>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7" name="TextBox 6">
            <a:extLst>
              <a:ext uri="{FF2B5EF4-FFF2-40B4-BE49-F238E27FC236}">
                <a16:creationId xmlns:a16="http://schemas.microsoft.com/office/drawing/2014/main" id="{330924AA-8E24-4727-BA7D-2E3993B057FC}"/>
              </a:ext>
            </a:extLst>
          </p:cNvPr>
          <p:cNvSpPr txBox="1"/>
          <p:nvPr/>
        </p:nvSpPr>
        <p:spPr>
          <a:xfrm>
            <a:off x="735900" y="1086470"/>
            <a:ext cx="10720200" cy="461665"/>
          </a:xfrm>
          <a:prstGeom prst="rect">
            <a:avLst/>
          </a:prstGeom>
          <a:noFill/>
        </p:spPr>
        <p:txBody>
          <a:bodyPr wrap="square" rtlCol="0">
            <a:spAutoFit/>
          </a:bodyPr>
          <a:lstStyle/>
          <a:p>
            <a:pPr algn="l"/>
            <a:r>
              <a:rPr lang="en-BE" sz="2400" b="1" dirty="0"/>
              <a:t>Boronization physics studies in ASDEX-Upgrade, WEST and laboratory devices</a:t>
            </a:r>
          </a:p>
        </p:txBody>
      </p:sp>
      <p:sp>
        <p:nvSpPr>
          <p:cNvPr id="8" name="TextBox 7">
            <a:extLst>
              <a:ext uri="{FF2B5EF4-FFF2-40B4-BE49-F238E27FC236}">
                <a16:creationId xmlns:a16="http://schemas.microsoft.com/office/drawing/2014/main" id="{EFF37AE6-2C05-626E-82EE-7C61C9F4D642}"/>
              </a:ext>
            </a:extLst>
          </p:cNvPr>
          <p:cNvSpPr txBox="1"/>
          <p:nvPr/>
        </p:nvSpPr>
        <p:spPr>
          <a:xfrm>
            <a:off x="10435208" y="2080296"/>
            <a:ext cx="1463040" cy="3539430"/>
          </a:xfrm>
          <a:prstGeom prst="rect">
            <a:avLst/>
          </a:prstGeom>
          <a:noFill/>
        </p:spPr>
        <p:txBody>
          <a:bodyPr wrap="square" rtlCol="0">
            <a:spAutoFit/>
          </a:bodyPr>
          <a:lstStyle/>
          <a:p>
            <a:r>
              <a:rPr lang="en-US" sz="2800" b="1" dirty="0"/>
              <a:t>CEA</a:t>
            </a:r>
            <a:endParaRPr lang="en-BE" sz="2800" b="1" dirty="0"/>
          </a:p>
          <a:p>
            <a:pPr algn="l"/>
            <a:endParaRPr lang="en-BE" sz="2800" b="1" dirty="0"/>
          </a:p>
          <a:p>
            <a:pPr algn="l"/>
            <a:r>
              <a:rPr lang="en-BE" sz="2800" b="1" dirty="0"/>
              <a:t>MPG</a:t>
            </a:r>
          </a:p>
          <a:p>
            <a:pPr algn="l"/>
            <a:endParaRPr lang="en-BE" sz="2800" b="1" dirty="0"/>
          </a:p>
          <a:p>
            <a:pPr algn="l"/>
            <a:endParaRPr lang="en-BE" sz="2800" b="1" dirty="0"/>
          </a:p>
          <a:p>
            <a:pPr algn="l"/>
            <a:r>
              <a:rPr lang="en-BE" sz="2800" b="1" dirty="0"/>
              <a:t>MPG</a:t>
            </a:r>
          </a:p>
          <a:p>
            <a:pPr algn="l"/>
            <a:endParaRPr lang="en-BE" sz="2800" b="1" dirty="0"/>
          </a:p>
          <a:p>
            <a:pPr algn="l"/>
            <a:r>
              <a:rPr lang="en-BE" sz="2800" b="1" dirty="0"/>
              <a:t>FZJ</a:t>
            </a:r>
          </a:p>
        </p:txBody>
      </p:sp>
      <p:sp>
        <p:nvSpPr>
          <p:cNvPr id="10" name="Right Arrow 9">
            <a:extLst>
              <a:ext uri="{FF2B5EF4-FFF2-40B4-BE49-F238E27FC236}">
                <a16:creationId xmlns:a16="http://schemas.microsoft.com/office/drawing/2014/main" id="{5CA28AD7-C398-3157-4515-59DF9A6437D5}"/>
              </a:ext>
            </a:extLst>
          </p:cNvPr>
          <p:cNvSpPr/>
          <p:nvPr/>
        </p:nvSpPr>
        <p:spPr>
          <a:xfrm>
            <a:off x="9880758" y="2304288"/>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ight Arrow 10">
            <a:extLst>
              <a:ext uri="{FF2B5EF4-FFF2-40B4-BE49-F238E27FC236}">
                <a16:creationId xmlns:a16="http://schemas.microsoft.com/office/drawing/2014/main" id="{E66B8FF4-5DDF-7FC8-FF9F-4870EA6165DC}"/>
              </a:ext>
            </a:extLst>
          </p:cNvPr>
          <p:cNvSpPr/>
          <p:nvPr/>
        </p:nvSpPr>
        <p:spPr>
          <a:xfrm>
            <a:off x="9880758" y="3139689"/>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ight Arrow 11">
            <a:extLst>
              <a:ext uri="{FF2B5EF4-FFF2-40B4-BE49-F238E27FC236}">
                <a16:creationId xmlns:a16="http://schemas.microsoft.com/office/drawing/2014/main" id="{6B20C3E1-6645-2A33-E30B-5A9F686FEAD3}"/>
              </a:ext>
            </a:extLst>
          </p:cNvPr>
          <p:cNvSpPr/>
          <p:nvPr/>
        </p:nvSpPr>
        <p:spPr>
          <a:xfrm>
            <a:off x="9880758" y="4377178"/>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ight Arrow 12">
            <a:extLst>
              <a:ext uri="{FF2B5EF4-FFF2-40B4-BE49-F238E27FC236}">
                <a16:creationId xmlns:a16="http://schemas.microsoft.com/office/drawing/2014/main" id="{D7A971EB-153B-3325-EBA3-80D14CB3BE42}"/>
              </a:ext>
            </a:extLst>
          </p:cNvPr>
          <p:cNvSpPr/>
          <p:nvPr/>
        </p:nvSpPr>
        <p:spPr>
          <a:xfrm>
            <a:off x="9874662" y="5285482"/>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35165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4B5BD-7000-5F54-8675-8B34F8249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8AE08-B58C-8F05-6517-B5E4C9752952}"/>
              </a:ext>
            </a:extLst>
          </p:cNvPr>
          <p:cNvSpPr>
            <a:spLocks noGrp="1"/>
          </p:cNvSpPr>
          <p:nvPr>
            <p:ph type="title"/>
          </p:nvPr>
        </p:nvSpPr>
        <p:spPr/>
        <p:txBody>
          <a:bodyPr/>
          <a:lstStyle/>
          <a:p>
            <a:r>
              <a:rPr lang="en-US" dirty="0"/>
              <a:t>SP F1: Boronization physics and fuel retention </a:t>
            </a:r>
            <a:endParaRPr lang="en-HU"/>
          </a:p>
        </p:txBody>
      </p:sp>
      <p:sp>
        <p:nvSpPr>
          <p:cNvPr id="3" name="Content Placeholder 2">
            <a:extLst>
              <a:ext uri="{FF2B5EF4-FFF2-40B4-BE49-F238E27FC236}">
                <a16:creationId xmlns:a16="http://schemas.microsoft.com/office/drawing/2014/main" id="{A88FDB3D-31C2-9292-955A-B3E08E1E539E}"/>
              </a:ext>
            </a:extLst>
          </p:cNvPr>
          <p:cNvSpPr>
            <a:spLocks noGrp="1"/>
          </p:cNvSpPr>
          <p:nvPr>
            <p:ph idx="1"/>
          </p:nvPr>
        </p:nvSpPr>
        <p:spPr>
          <a:xfrm>
            <a:off x="544488" y="2307686"/>
            <a:ext cx="8416632" cy="3601176"/>
          </a:xfrm>
        </p:spPr>
        <p:txBody>
          <a:bodyPr>
            <a:normAutofit/>
          </a:bodyPr>
          <a:lstStyle/>
          <a:p>
            <a:pPr lvl="0" fontAlgn="base">
              <a:spcBef>
                <a:spcPts val="1200"/>
              </a:spcBef>
            </a:pPr>
            <a:r>
              <a:rPr lang="en-GB" sz="2000" dirty="0"/>
              <a:t>Exposure of hydrogen and deuterium doped boron-coated samples in TOMAS wall conditioning plasmas supporting boronization studies for ITER and W7-X </a:t>
            </a:r>
          </a:p>
          <a:p>
            <a:pPr lvl="0" fontAlgn="base">
              <a:spcBef>
                <a:spcPts val="1200"/>
              </a:spcBef>
            </a:pPr>
            <a:r>
              <a:rPr lang="en-US" sz="2000" dirty="0"/>
              <a:t>Production of hydrogen-dopped boron-coatings on W substrate in laboratory devices and supporting coating analysis for TOMAS and PSI-2 exposure experiments </a:t>
            </a:r>
            <a:endParaRPr lang="en-BE" sz="2000" dirty="0"/>
          </a:p>
          <a:p>
            <a:pPr lvl="0">
              <a:spcBef>
                <a:spcPts val="1200"/>
              </a:spcBef>
            </a:pPr>
            <a:r>
              <a:rPr lang="en-US" sz="2000" dirty="0"/>
              <a:t>Production of B:W:N:O layers with doped deuterium via ion implantation, followed by pre-characterization and post-mortem analysis after exposure in TOMAS wall conditioning plasmas</a:t>
            </a:r>
            <a:endParaRPr lang="en-BE" sz="2000" dirty="0"/>
          </a:p>
        </p:txBody>
      </p:sp>
      <p:sp>
        <p:nvSpPr>
          <p:cNvPr id="4" name="Footer Placeholder 3">
            <a:extLst>
              <a:ext uri="{FF2B5EF4-FFF2-40B4-BE49-F238E27FC236}">
                <a16:creationId xmlns:a16="http://schemas.microsoft.com/office/drawing/2014/main" id="{1C7432D3-DDC6-FDB8-5F1F-D8FC389E3BBC}"/>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BC8E3B35-1842-080E-A0AD-548DE13015DD}"/>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6" name="TextBox 5">
            <a:extLst>
              <a:ext uri="{FF2B5EF4-FFF2-40B4-BE49-F238E27FC236}">
                <a16:creationId xmlns:a16="http://schemas.microsoft.com/office/drawing/2014/main" id="{F3FCC090-CDA8-0BFA-2746-7F0C6E86D180}"/>
              </a:ext>
            </a:extLst>
          </p:cNvPr>
          <p:cNvSpPr txBox="1"/>
          <p:nvPr/>
        </p:nvSpPr>
        <p:spPr>
          <a:xfrm>
            <a:off x="735900" y="1186656"/>
            <a:ext cx="10720200" cy="461665"/>
          </a:xfrm>
          <a:prstGeom prst="rect">
            <a:avLst/>
          </a:prstGeom>
          <a:noFill/>
        </p:spPr>
        <p:txBody>
          <a:bodyPr wrap="square" rtlCol="0">
            <a:spAutoFit/>
          </a:bodyPr>
          <a:lstStyle/>
          <a:p>
            <a:pPr algn="l"/>
            <a:r>
              <a:rPr lang="en-BE" sz="2400" b="1" dirty="0"/>
              <a:t>Fuel retention studies for boronization development support in TOMAS</a:t>
            </a:r>
          </a:p>
        </p:txBody>
      </p:sp>
      <p:sp>
        <p:nvSpPr>
          <p:cNvPr id="7" name="TextBox 6">
            <a:extLst>
              <a:ext uri="{FF2B5EF4-FFF2-40B4-BE49-F238E27FC236}">
                <a16:creationId xmlns:a16="http://schemas.microsoft.com/office/drawing/2014/main" id="{A7FFC37C-AE80-DBFF-98AC-6EEA7D749DC7}"/>
              </a:ext>
            </a:extLst>
          </p:cNvPr>
          <p:cNvSpPr txBox="1"/>
          <p:nvPr/>
        </p:nvSpPr>
        <p:spPr>
          <a:xfrm>
            <a:off x="9717024" y="2453990"/>
            <a:ext cx="2474976" cy="2831544"/>
          </a:xfrm>
          <a:prstGeom prst="rect">
            <a:avLst/>
          </a:prstGeom>
          <a:noFill/>
        </p:spPr>
        <p:txBody>
          <a:bodyPr wrap="square" rtlCol="0">
            <a:spAutoFit/>
          </a:bodyPr>
          <a:lstStyle/>
          <a:p>
            <a:r>
              <a:rPr lang="en-US" sz="2800" b="1" dirty="0"/>
              <a:t>LPP-ERM/KMS</a:t>
            </a:r>
            <a:endParaRPr lang="en-BE" sz="2800" b="1" dirty="0"/>
          </a:p>
          <a:p>
            <a:pPr algn="l"/>
            <a:endParaRPr lang="en-BE" sz="2400" b="1" dirty="0"/>
          </a:p>
          <a:p>
            <a:pPr algn="l"/>
            <a:endParaRPr lang="en-BE" sz="2400" b="1" dirty="0"/>
          </a:p>
          <a:p>
            <a:pPr algn="l"/>
            <a:r>
              <a:rPr lang="en-BE" sz="2800" b="1" dirty="0"/>
              <a:t>FZJ</a:t>
            </a:r>
          </a:p>
          <a:p>
            <a:pPr algn="l"/>
            <a:endParaRPr lang="en-BE" sz="2800" b="1" dirty="0"/>
          </a:p>
          <a:p>
            <a:pPr algn="l"/>
            <a:endParaRPr lang="en-BE" b="1" dirty="0"/>
          </a:p>
          <a:p>
            <a:pPr algn="l"/>
            <a:r>
              <a:rPr lang="en-BE" sz="2800" b="1" dirty="0"/>
              <a:t>VR</a:t>
            </a:r>
          </a:p>
        </p:txBody>
      </p:sp>
      <p:sp>
        <p:nvSpPr>
          <p:cNvPr id="8" name="Right Arrow 7">
            <a:extLst>
              <a:ext uri="{FF2B5EF4-FFF2-40B4-BE49-F238E27FC236}">
                <a16:creationId xmlns:a16="http://schemas.microsoft.com/office/drawing/2014/main" id="{998B64BF-EB27-938D-526A-544BE91668B1}"/>
              </a:ext>
            </a:extLst>
          </p:cNvPr>
          <p:cNvSpPr/>
          <p:nvPr/>
        </p:nvSpPr>
        <p:spPr>
          <a:xfrm>
            <a:off x="9089136" y="2682240"/>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ight Arrow 8">
            <a:extLst>
              <a:ext uri="{FF2B5EF4-FFF2-40B4-BE49-F238E27FC236}">
                <a16:creationId xmlns:a16="http://schemas.microsoft.com/office/drawing/2014/main" id="{F45FEC6E-04AC-5E40-ADEF-6DFFCF699D10}"/>
              </a:ext>
            </a:extLst>
          </p:cNvPr>
          <p:cNvSpPr/>
          <p:nvPr/>
        </p:nvSpPr>
        <p:spPr>
          <a:xfrm>
            <a:off x="9089136" y="3790514"/>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ight Arrow 9">
            <a:extLst>
              <a:ext uri="{FF2B5EF4-FFF2-40B4-BE49-F238E27FC236}">
                <a16:creationId xmlns:a16="http://schemas.microsoft.com/office/drawing/2014/main" id="{5AF34F68-B5E4-C2B3-1478-2C11E5128CC7}"/>
              </a:ext>
            </a:extLst>
          </p:cNvPr>
          <p:cNvSpPr/>
          <p:nvPr/>
        </p:nvSpPr>
        <p:spPr>
          <a:xfrm>
            <a:off x="9083040" y="4898788"/>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50462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A482-3FB6-72FB-3A6B-0A719E12A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ED972-CEA3-EDB0-1D95-23660D0F578D}"/>
              </a:ext>
            </a:extLst>
          </p:cNvPr>
          <p:cNvSpPr>
            <a:spLocks noGrp="1"/>
          </p:cNvSpPr>
          <p:nvPr>
            <p:ph type="title"/>
          </p:nvPr>
        </p:nvSpPr>
        <p:spPr/>
        <p:txBody>
          <a:bodyPr/>
          <a:lstStyle/>
          <a:p>
            <a:r>
              <a:rPr lang="en-US" dirty="0"/>
              <a:t>SP F2: Wall conditioning plasma and diagnostics </a:t>
            </a:r>
            <a:endParaRPr lang="en-HU"/>
          </a:p>
        </p:txBody>
      </p:sp>
      <p:sp>
        <p:nvSpPr>
          <p:cNvPr id="3" name="Content Placeholder 2">
            <a:extLst>
              <a:ext uri="{FF2B5EF4-FFF2-40B4-BE49-F238E27FC236}">
                <a16:creationId xmlns:a16="http://schemas.microsoft.com/office/drawing/2014/main" id="{77B90E9E-FF34-6DD2-D0EA-39A7E3D86778}"/>
              </a:ext>
            </a:extLst>
          </p:cNvPr>
          <p:cNvSpPr>
            <a:spLocks noGrp="1"/>
          </p:cNvSpPr>
          <p:nvPr>
            <p:ph idx="1"/>
          </p:nvPr>
        </p:nvSpPr>
        <p:spPr>
          <a:xfrm>
            <a:off x="544488" y="1519464"/>
            <a:ext cx="8038680" cy="5269747"/>
          </a:xfrm>
        </p:spPr>
        <p:txBody>
          <a:bodyPr>
            <a:normAutofit/>
          </a:bodyPr>
          <a:lstStyle/>
          <a:p>
            <a:pPr lvl="0">
              <a:spcBef>
                <a:spcPts val="1200"/>
              </a:spcBef>
            </a:pPr>
            <a:r>
              <a:rPr lang="en-GB" sz="2000" dirty="0"/>
              <a:t>Exploration of optimal breakdown conditions and magnetic configurations for Electron Cyclotron Wall Conditioning scenarios for JT-60SA and ITER </a:t>
            </a:r>
          </a:p>
          <a:p>
            <a:pPr lvl="0">
              <a:spcBef>
                <a:spcPts val="1200"/>
              </a:spcBef>
            </a:pPr>
            <a:r>
              <a:rPr lang="en-GB" sz="2000" dirty="0"/>
              <a:t>Characterization and analysis of H and D mixed wall conditioning plasmas in TOMAS utilizing the improved data analysis methods for TOMAS plasma diagnostics</a:t>
            </a:r>
            <a:endParaRPr lang="en-BE" sz="2000" dirty="0"/>
          </a:p>
          <a:p>
            <a:pPr lvl="0">
              <a:spcBef>
                <a:spcPts val="1200"/>
              </a:spcBef>
            </a:pPr>
            <a:r>
              <a:rPr lang="en-GB" sz="2000" dirty="0"/>
              <a:t>Study of the combined glow + microwave discharges and ICWC wall conditioning scenarios in TOMAS</a:t>
            </a:r>
          </a:p>
          <a:p>
            <a:pPr lvl="0">
              <a:spcBef>
                <a:spcPts val="1200"/>
              </a:spcBef>
            </a:pPr>
            <a:endParaRPr lang="en-GB" sz="2000" dirty="0"/>
          </a:p>
          <a:p>
            <a:pPr lvl="0">
              <a:spcBef>
                <a:spcPts val="1200"/>
              </a:spcBef>
            </a:pPr>
            <a:r>
              <a:rPr lang="en-GB" sz="2000" dirty="0"/>
              <a:t>Development of a thermal desorption probe for TOMAS wall conditions characterization</a:t>
            </a:r>
            <a:endParaRPr lang="en-BE" sz="2000" dirty="0"/>
          </a:p>
          <a:p>
            <a:pPr lvl="0">
              <a:spcBef>
                <a:spcPts val="1200"/>
              </a:spcBef>
            </a:pPr>
            <a:r>
              <a:rPr lang="en-GB" sz="2000" dirty="0"/>
              <a:t>Adaptation of the multichannel broadband spectrometer for characterization of TOMAS wall conditioning plasmas</a:t>
            </a:r>
            <a:endParaRPr lang="en-BE" sz="2000" dirty="0"/>
          </a:p>
          <a:p>
            <a:pPr marL="0" lvl="0" indent="0">
              <a:spcBef>
                <a:spcPts val="1200"/>
              </a:spcBef>
              <a:buNone/>
            </a:pPr>
            <a:endParaRPr lang="en-BE" sz="2000" dirty="0"/>
          </a:p>
        </p:txBody>
      </p:sp>
      <p:sp>
        <p:nvSpPr>
          <p:cNvPr id="4" name="Footer Placeholder 3">
            <a:extLst>
              <a:ext uri="{FF2B5EF4-FFF2-40B4-BE49-F238E27FC236}">
                <a16:creationId xmlns:a16="http://schemas.microsoft.com/office/drawing/2014/main" id="{9C6FA02E-4933-FDAF-09B5-0EEBFABDA2A2}"/>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1E1DC509-2568-0590-A8E0-845E3FFA305A}"/>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6" name="TextBox 5">
            <a:extLst>
              <a:ext uri="{FF2B5EF4-FFF2-40B4-BE49-F238E27FC236}">
                <a16:creationId xmlns:a16="http://schemas.microsoft.com/office/drawing/2014/main" id="{B2787ADF-B4BD-A409-FEC9-439EDAF3CECF}"/>
              </a:ext>
            </a:extLst>
          </p:cNvPr>
          <p:cNvSpPr txBox="1"/>
          <p:nvPr/>
        </p:nvSpPr>
        <p:spPr>
          <a:xfrm>
            <a:off x="735900" y="820720"/>
            <a:ext cx="10720200" cy="461665"/>
          </a:xfrm>
          <a:prstGeom prst="rect">
            <a:avLst/>
          </a:prstGeom>
          <a:noFill/>
        </p:spPr>
        <p:txBody>
          <a:bodyPr wrap="square" rtlCol="0">
            <a:spAutoFit/>
          </a:bodyPr>
          <a:lstStyle/>
          <a:p>
            <a:pPr algn="l"/>
            <a:r>
              <a:rPr lang="en-BE" sz="2400" b="1" dirty="0"/>
              <a:t>Wall conditioning plasma studies and diagnostic development in TOMAS</a:t>
            </a:r>
          </a:p>
        </p:txBody>
      </p:sp>
      <p:sp>
        <p:nvSpPr>
          <p:cNvPr id="7" name="TextBox 6">
            <a:extLst>
              <a:ext uri="{FF2B5EF4-FFF2-40B4-BE49-F238E27FC236}">
                <a16:creationId xmlns:a16="http://schemas.microsoft.com/office/drawing/2014/main" id="{1DD0A9D2-1964-7955-6A0B-AC4DBBA21A8E}"/>
              </a:ext>
            </a:extLst>
          </p:cNvPr>
          <p:cNvSpPr txBox="1"/>
          <p:nvPr/>
        </p:nvSpPr>
        <p:spPr>
          <a:xfrm>
            <a:off x="9420264" y="1519464"/>
            <a:ext cx="2474976" cy="5016758"/>
          </a:xfrm>
          <a:prstGeom prst="rect">
            <a:avLst/>
          </a:prstGeom>
          <a:noFill/>
        </p:spPr>
        <p:txBody>
          <a:bodyPr wrap="square" rtlCol="0">
            <a:spAutoFit/>
          </a:bodyPr>
          <a:lstStyle/>
          <a:p>
            <a:r>
              <a:rPr lang="en-US" sz="2800" b="1" dirty="0"/>
              <a:t>LPP-ERM/KMS</a:t>
            </a:r>
            <a:endParaRPr lang="en-BE" sz="2800" b="1" dirty="0"/>
          </a:p>
          <a:p>
            <a:pPr algn="l"/>
            <a:endParaRPr lang="en-BE" sz="2400" b="1" dirty="0"/>
          </a:p>
          <a:p>
            <a:pPr algn="l"/>
            <a:endParaRPr lang="en-BE" sz="2400" b="1" dirty="0"/>
          </a:p>
          <a:p>
            <a:r>
              <a:rPr lang="en-US" sz="2800" b="1" dirty="0"/>
              <a:t>LPP-ERM/KMS</a:t>
            </a:r>
            <a:endParaRPr lang="en-BE" sz="2800" b="1" dirty="0"/>
          </a:p>
          <a:p>
            <a:pPr algn="l"/>
            <a:endParaRPr lang="en-BE" sz="1000" b="1" dirty="0"/>
          </a:p>
          <a:p>
            <a:pPr algn="l"/>
            <a:endParaRPr lang="en-BE" sz="2000" b="1" dirty="0"/>
          </a:p>
          <a:p>
            <a:pPr algn="l"/>
            <a:r>
              <a:rPr lang="en-BE" sz="2800" b="1" dirty="0"/>
              <a:t>KIPT</a:t>
            </a:r>
          </a:p>
          <a:p>
            <a:pPr algn="l"/>
            <a:endParaRPr lang="en-BE" sz="2800" b="1" dirty="0"/>
          </a:p>
          <a:p>
            <a:pPr algn="l"/>
            <a:endParaRPr lang="en-BE" b="1" dirty="0"/>
          </a:p>
          <a:p>
            <a:pPr algn="l"/>
            <a:endParaRPr lang="en-BE" b="1" dirty="0"/>
          </a:p>
          <a:p>
            <a:r>
              <a:rPr lang="en-BE" sz="2800" b="1" dirty="0"/>
              <a:t>KIPT</a:t>
            </a:r>
          </a:p>
          <a:p>
            <a:endParaRPr lang="en-BE" sz="2800" b="1" dirty="0"/>
          </a:p>
          <a:p>
            <a:endParaRPr lang="en-BE" sz="1000" b="1" dirty="0"/>
          </a:p>
          <a:p>
            <a:r>
              <a:rPr lang="en-BE" sz="2800" b="1" dirty="0"/>
              <a:t>FZJ</a:t>
            </a:r>
          </a:p>
        </p:txBody>
      </p:sp>
      <p:sp>
        <p:nvSpPr>
          <p:cNvPr id="8" name="Right Arrow 7">
            <a:extLst>
              <a:ext uri="{FF2B5EF4-FFF2-40B4-BE49-F238E27FC236}">
                <a16:creationId xmlns:a16="http://schemas.microsoft.com/office/drawing/2014/main" id="{D82DA210-D75C-C24C-B4BF-F78BCCB0F339}"/>
              </a:ext>
            </a:extLst>
          </p:cNvPr>
          <p:cNvSpPr/>
          <p:nvPr/>
        </p:nvSpPr>
        <p:spPr>
          <a:xfrm>
            <a:off x="8688744" y="1743456"/>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ight Arrow 8">
            <a:extLst>
              <a:ext uri="{FF2B5EF4-FFF2-40B4-BE49-F238E27FC236}">
                <a16:creationId xmlns:a16="http://schemas.microsoft.com/office/drawing/2014/main" id="{BED65378-DCA4-5547-8327-96202760E021}"/>
              </a:ext>
            </a:extLst>
          </p:cNvPr>
          <p:cNvSpPr/>
          <p:nvPr/>
        </p:nvSpPr>
        <p:spPr>
          <a:xfrm>
            <a:off x="8698860" y="2859024"/>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ight Arrow 9">
            <a:extLst>
              <a:ext uri="{FF2B5EF4-FFF2-40B4-BE49-F238E27FC236}">
                <a16:creationId xmlns:a16="http://schemas.microsoft.com/office/drawing/2014/main" id="{C89B44E2-C781-05B5-32AC-476942FBF1EA}"/>
              </a:ext>
            </a:extLst>
          </p:cNvPr>
          <p:cNvSpPr/>
          <p:nvPr/>
        </p:nvSpPr>
        <p:spPr>
          <a:xfrm>
            <a:off x="8682516" y="3822192"/>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ight Arrow 10">
            <a:extLst>
              <a:ext uri="{FF2B5EF4-FFF2-40B4-BE49-F238E27FC236}">
                <a16:creationId xmlns:a16="http://schemas.microsoft.com/office/drawing/2014/main" id="{C4BE9B40-D658-0EEA-FF4E-6F70A2C2E4CE}"/>
              </a:ext>
            </a:extLst>
          </p:cNvPr>
          <p:cNvSpPr/>
          <p:nvPr/>
        </p:nvSpPr>
        <p:spPr>
          <a:xfrm>
            <a:off x="8690556" y="5145024"/>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ight Arrow 11">
            <a:extLst>
              <a:ext uri="{FF2B5EF4-FFF2-40B4-BE49-F238E27FC236}">
                <a16:creationId xmlns:a16="http://schemas.microsoft.com/office/drawing/2014/main" id="{5DB3D05D-5F7F-9002-AC11-83E905FD4E7A}"/>
              </a:ext>
            </a:extLst>
          </p:cNvPr>
          <p:cNvSpPr/>
          <p:nvPr/>
        </p:nvSpPr>
        <p:spPr>
          <a:xfrm>
            <a:off x="8708976" y="6120384"/>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09032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3B22F-9AF9-8C6C-092C-25CFA7AA0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25869-1BDA-303D-4691-F9EC48BD5E78}"/>
              </a:ext>
            </a:extLst>
          </p:cNvPr>
          <p:cNvSpPr>
            <a:spLocks noGrp="1"/>
          </p:cNvSpPr>
          <p:nvPr>
            <p:ph type="title"/>
          </p:nvPr>
        </p:nvSpPr>
        <p:spPr/>
        <p:txBody>
          <a:bodyPr/>
          <a:lstStyle/>
          <a:p>
            <a:r>
              <a:rPr lang="en-US" dirty="0"/>
              <a:t>SP F2: Wall conditioning plasma and diagnostics </a:t>
            </a:r>
            <a:endParaRPr lang="en-HU"/>
          </a:p>
        </p:txBody>
      </p:sp>
      <p:sp>
        <p:nvSpPr>
          <p:cNvPr id="3" name="Content Placeholder 2">
            <a:extLst>
              <a:ext uri="{FF2B5EF4-FFF2-40B4-BE49-F238E27FC236}">
                <a16:creationId xmlns:a16="http://schemas.microsoft.com/office/drawing/2014/main" id="{DC78D53A-94DF-BDAD-74EC-CC8B252EDD7F}"/>
              </a:ext>
            </a:extLst>
          </p:cNvPr>
          <p:cNvSpPr>
            <a:spLocks noGrp="1"/>
          </p:cNvSpPr>
          <p:nvPr>
            <p:ph idx="1"/>
          </p:nvPr>
        </p:nvSpPr>
        <p:spPr>
          <a:xfrm>
            <a:off x="544488" y="2677704"/>
            <a:ext cx="7867992" cy="3406104"/>
          </a:xfrm>
        </p:spPr>
        <p:txBody>
          <a:bodyPr>
            <a:normAutofit/>
          </a:bodyPr>
          <a:lstStyle/>
          <a:p>
            <a:pPr lvl="0">
              <a:spcBef>
                <a:spcPts val="1200"/>
              </a:spcBef>
            </a:pPr>
            <a:r>
              <a:rPr lang="en-GB" sz="2000" dirty="0"/>
              <a:t>Production and characterization of boron-coated W samples with different boron thickness and deuterium concentration for LIBS studies in PSI-2 </a:t>
            </a:r>
            <a:endParaRPr lang="en-BE" sz="2000" dirty="0"/>
          </a:p>
          <a:p>
            <a:pPr lvl="0">
              <a:spcBef>
                <a:spcPts val="1200"/>
              </a:spcBef>
            </a:pPr>
            <a:r>
              <a:rPr lang="en-GB" sz="2000" dirty="0"/>
              <a:t>Commissioning of LIBS on </a:t>
            </a:r>
            <a:r>
              <a:rPr lang="en-GB" sz="2000" dirty="0" err="1"/>
              <a:t>BiGyM</a:t>
            </a:r>
            <a:r>
              <a:rPr lang="en-GB" sz="2000" dirty="0"/>
              <a:t> and first tests with boron-coated samples </a:t>
            </a:r>
            <a:endParaRPr lang="en-BE" sz="2000" dirty="0"/>
          </a:p>
          <a:p>
            <a:pPr lvl="0">
              <a:spcBef>
                <a:spcPts val="1200"/>
              </a:spcBef>
            </a:pPr>
            <a:r>
              <a:rPr lang="en-GB" sz="2000" dirty="0"/>
              <a:t>Implementation of in-situ laser-based diagnostics on TOMAS </a:t>
            </a:r>
            <a:endParaRPr lang="en-BE" sz="2000" dirty="0"/>
          </a:p>
          <a:p>
            <a:pPr lvl="0">
              <a:spcBef>
                <a:spcPts val="1200"/>
              </a:spcBef>
            </a:pPr>
            <a:r>
              <a:rPr lang="en-GB" sz="2000" dirty="0"/>
              <a:t>Further optimisation of LID-QMS in PSI-2 regarding sensitivity </a:t>
            </a:r>
            <a:endParaRPr lang="en-BE" sz="2000" dirty="0"/>
          </a:p>
          <a:p>
            <a:pPr lvl="0">
              <a:spcBef>
                <a:spcPts val="1200"/>
              </a:spcBef>
            </a:pPr>
            <a:endParaRPr lang="en-BE" sz="2000" dirty="0"/>
          </a:p>
        </p:txBody>
      </p:sp>
      <p:sp>
        <p:nvSpPr>
          <p:cNvPr id="4" name="Footer Placeholder 3">
            <a:extLst>
              <a:ext uri="{FF2B5EF4-FFF2-40B4-BE49-F238E27FC236}">
                <a16:creationId xmlns:a16="http://schemas.microsoft.com/office/drawing/2014/main" id="{B833C574-C506-9649-E1B1-10A7BA2CBE7A}"/>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E881EE82-7518-F36F-A51B-7FBB00656996}"/>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6" name="TextBox 5">
            <a:extLst>
              <a:ext uri="{FF2B5EF4-FFF2-40B4-BE49-F238E27FC236}">
                <a16:creationId xmlns:a16="http://schemas.microsoft.com/office/drawing/2014/main" id="{B06920FF-A70F-2EF8-CA65-6AD9063F4D15}"/>
              </a:ext>
            </a:extLst>
          </p:cNvPr>
          <p:cNvSpPr txBox="1"/>
          <p:nvPr/>
        </p:nvSpPr>
        <p:spPr>
          <a:xfrm>
            <a:off x="735900" y="1186656"/>
            <a:ext cx="10720200" cy="830997"/>
          </a:xfrm>
          <a:prstGeom prst="rect">
            <a:avLst/>
          </a:prstGeom>
          <a:noFill/>
        </p:spPr>
        <p:txBody>
          <a:bodyPr wrap="square" rtlCol="0">
            <a:spAutoFit/>
          </a:bodyPr>
          <a:lstStyle/>
          <a:p>
            <a:pPr algn="l"/>
            <a:r>
              <a:rPr lang="en-BE" sz="2400" b="1" dirty="0"/>
              <a:t>In-situ diagnostics development for wall conditioning studies in TOMAS and linear plasma devices PSI-2 and BiGym</a:t>
            </a:r>
          </a:p>
        </p:txBody>
      </p:sp>
      <p:sp>
        <p:nvSpPr>
          <p:cNvPr id="7" name="TextBox 6">
            <a:extLst>
              <a:ext uri="{FF2B5EF4-FFF2-40B4-BE49-F238E27FC236}">
                <a16:creationId xmlns:a16="http://schemas.microsoft.com/office/drawing/2014/main" id="{B13FF5E2-008D-94A0-53A9-FCC63EAB0317}"/>
              </a:ext>
            </a:extLst>
          </p:cNvPr>
          <p:cNvSpPr txBox="1"/>
          <p:nvPr/>
        </p:nvSpPr>
        <p:spPr>
          <a:xfrm>
            <a:off x="9497568" y="2811816"/>
            <a:ext cx="2474976" cy="2677656"/>
          </a:xfrm>
          <a:prstGeom prst="rect">
            <a:avLst/>
          </a:prstGeom>
          <a:noFill/>
        </p:spPr>
        <p:txBody>
          <a:bodyPr wrap="square" rtlCol="0">
            <a:spAutoFit/>
          </a:bodyPr>
          <a:lstStyle/>
          <a:p>
            <a:r>
              <a:rPr lang="en-US" sz="2800" b="1" dirty="0"/>
              <a:t>IAP</a:t>
            </a:r>
            <a:endParaRPr lang="en-BE" sz="2800" b="1" dirty="0"/>
          </a:p>
          <a:p>
            <a:pPr algn="l"/>
            <a:endParaRPr lang="en-BE" sz="3200" b="1" dirty="0"/>
          </a:p>
          <a:p>
            <a:pPr algn="l"/>
            <a:r>
              <a:rPr lang="en-BE" sz="2800" b="1" dirty="0"/>
              <a:t>ENEA</a:t>
            </a:r>
          </a:p>
          <a:p>
            <a:pPr algn="l"/>
            <a:endParaRPr lang="en-BE" sz="2000" b="1" dirty="0"/>
          </a:p>
          <a:p>
            <a:pPr algn="l"/>
            <a:r>
              <a:rPr lang="en-BE" sz="2800" b="1" dirty="0"/>
              <a:t>FZJ</a:t>
            </a:r>
          </a:p>
          <a:p>
            <a:pPr algn="l"/>
            <a:r>
              <a:rPr lang="en-BE" sz="2800" b="1" dirty="0"/>
              <a:t>FZJ</a:t>
            </a:r>
          </a:p>
        </p:txBody>
      </p:sp>
      <p:sp>
        <p:nvSpPr>
          <p:cNvPr id="8" name="Right Arrow 7">
            <a:extLst>
              <a:ext uri="{FF2B5EF4-FFF2-40B4-BE49-F238E27FC236}">
                <a16:creationId xmlns:a16="http://schemas.microsoft.com/office/drawing/2014/main" id="{34E2F310-5069-CE98-8049-E18C8FAC857F}"/>
              </a:ext>
            </a:extLst>
          </p:cNvPr>
          <p:cNvSpPr/>
          <p:nvPr/>
        </p:nvSpPr>
        <p:spPr>
          <a:xfrm>
            <a:off x="8668512" y="3011424"/>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ight Arrow 8">
            <a:extLst>
              <a:ext uri="{FF2B5EF4-FFF2-40B4-BE49-F238E27FC236}">
                <a16:creationId xmlns:a16="http://schemas.microsoft.com/office/drawing/2014/main" id="{94B1AA5D-ABAF-DE98-4597-5E9D20D7B31E}"/>
              </a:ext>
            </a:extLst>
          </p:cNvPr>
          <p:cNvSpPr/>
          <p:nvPr/>
        </p:nvSpPr>
        <p:spPr>
          <a:xfrm>
            <a:off x="8668512" y="3931188"/>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ight Arrow 9">
            <a:extLst>
              <a:ext uri="{FF2B5EF4-FFF2-40B4-BE49-F238E27FC236}">
                <a16:creationId xmlns:a16="http://schemas.microsoft.com/office/drawing/2014/main" id="{285737E7-CCAD-EF63-AE3D-A9C48A23B31F}"/>
              </a:ext>
            </a:extLst>
          </p:cNvPr>
          <p:cNvSpPr/>
          <p:nvPr/>
        </p:nvSpPr>
        <p:spPr>
          <a:xfrm>
            <a:off x="8668512" y="4657468"/>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ight Arrow 10">
            <a:extLst>
              <a:ext uri="{FF2B5EF4-FFF2-40B4-BE49-F238E27FC236}">
                <a16:creationId xmlns:a16="http://schemas.microsoft.com/office/drawing/2014/main" id="{139CF281-EB07-C177-AAE0-685DA90969D4}"/>
              </a:ext>
            </a:extLst>
          </p:cNvPr>
          <p:cNvSpPr/>
          <p:nvPr/>
        </p:nvSpPr>
        <p:spPr>
          <a:xfrm>
            <a:off x="8674608" y="5090284"/>
            <a:ext cx="499872" cy="158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57139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EC77D-8563-2C20-8B7D-794816D52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09044-DC13-A0CD-9E26-E4315E520C64}"/>
              </a:ext>
            </a:extLst>
          </p:cNvPr>
          <p:cNvSpPr>
            <a:spLocks noGrp="1"/>
          </p:cNvSpPr>
          <p:nvPr>
            <p:ph type="title"/>
          </p:nvPr>
        </p:nvSpPr>
        <p:spPr/>
        <p:txBody>
          <a:bodyPr/>
          <a:lstStyle/>
          <a:p>
            <a:r>
              <a:rPr lang="en-US" dirty="0"/>
              <a:t>Structure of subproject meetings on 2026</a:t>
            </a:r>
            <a:endParaRPr lang="en-HU"/>
          </a:p>
        </p:txBody>
      </p:sp>
      <p:sp>
        <p:nvSpPr>
          <p:cNvPr id="3" name="Content Placeholder 2">
            <a:extLst>
              <a:ext uri="{FF2B5EF4-FFF2-40B4-BE49-F238E27FC236}">
                <a16:creationId xmlns:a16="http://schemas.microsoft.com/office/drawing/2014/main" id="{BFE1D7FE-3E51-00B4-B8FA-6EA23D0C6569}"/>
              </a:ext>
            </a:extLst>
          </p:cNvPr>
          <p:cNvSpPr>
            <a:spLocks noGrp="1"/>
          </p:cNvSpPr>
          <p:nvPr>
            <p:ph idx="1"/>
          </p:nvPr>
        </p:nvSpPr>
        <p:spPr/>
        <p:txBody>
          <a:bodyPr/>
          <a:lstStyle/>
          <a:p>
            <a:r>
              <a:rPr lang="en-US" u="sng" dirty="0"/>
              <a:t>PWIE SP F kick-off meeting 2026</a:t>
            </a:r>
          </a:p>
          <a:p>
            <a:pPr lvl="1"/>
            <a:r>
              <a:rPr lang="en-US" b="1" dirty="0"/>
              <a:t>When: </a:t>
            </a:r>
            <a:r>
              <a:rPr lang="en-US" dirty="0"/>
              <a:t>23 June</a:t>
            </a:r>
          </a:p>
          <a:p>
            <a:pPr lvl="1"/>
            <a:r>
              <a:rPr lang="en-US" b="1" dirty="0"/>
              <a:t>Where: </a:t>
            </a:r>
            <a:r>
              <a:rPr lang="en-US" dirty="0"/>
              <a:t>On-line</a:t>
            </a:r>
          </a:p>
          <a:p>
            <a:pPr lvl="1"/>
            <a:r>
              <a:rPr lang="en-US" b="1" dirty="0"/>
              <a:t>Format: </a:t>
            </a:r>
            <a:r>
              <a:rPr lang="en-US" dirty="0"/>
              <a:t>2 – 3 slides per task, 5 minutes (talk) + 3 minutes (Q&amp;A)</a:t>
            </a:r>
          </a:p>
          <a:p>
            <a:pPr lvl="1"/>
            <a:r>
              <a:rPr lang="en-US" b="1" dirty="0"/>
              <a:t>Aim: </a:t>
            </a:r>
            <a:r>
              <a:rPr lang="en-US" dirty="0"/>
              <a:t>describe the planned work + any progress already achieved</a:t>
            </a:r>
            <a:endParaRPr lang="en-HU"/>
          </a:p>
          <a:p>
            <a:r>
              <a:rPr lang="en-US" dirty="0"/>
              <a:t>PWIE SP F monitoring meeting 2026</a:t>
            </a:r>
          </a:p>
          <a:p>
            <a:pPr lvl="1"/>
            <a:r>
              <a:rPr lang="en-US" b="1" dirty="0"/>
              <a:t>When: </a:t>
            </a:r>
            <a:r>
              <a:rPr lang="en-US" dirty="0"/>
              <a:t>end of October</a:t>
            </a:r>
          </a:p>
          <a:p>
            <a:pPr lvl="1"/>
            <a:r>
              <a:rPr lang="en-US" b="1" dirty="0"/>
              <a:t>Where: </a:t>
            </a:r>
            <a:r>
              <a:rPr lang="en-US" dirty="0"/>
              <a:t>On-line</a:t>
            </a:r>
          </a:p>
          <a:p>
            <a:pPr lvl="1"/>
            <a:r>
              <a:rPr lang="en-US" b="1" dirty="0"/>
              <a:t>Format: </a:t>
            </a:r>
            <a:r>
              <a:rPr lang="en-US" dirty="0"/>
              <a:t>2 – 3 slides per task, 5 minutes (talk) + 3 minutes (Q&amp;A)</a:t>
            </a:r>
          </a:p>
          <a:p>
            <a:pPr lvl="1"/>
            <a:r>
              <a:rPr lang="en-US" b="1" dirty="0"/>
              <a:t>Aim: </a:t>
            </a:r>
            <a:r>
              <a:rPr lang="en-US" dirty="0"/>
              <a:t>show achieved progress + delayed or incomplete work</a:t>
            </a:r>
            <a:endParaRPr lang="en-HU"/>
          </a:p>
          <a:p>
            <a:r>
              <a:rPr lang="en-US" dirty="0"/>
              <a:t>PWIE Report meeting 2026</a:t>
            </a:r>
          </a:p>
          <a:p>
            <a:pPr lvl="1"/>
            <a:r>
              <a:rPr lang="en-US" b="1" dirty="0"/>
              <a:t>When: </a:t>
            </a:r>
            <a:r>
              <a:rPr lang="en-US" dirty="0"/>
              <a:t>16 - 19 November</a:t>
            </a:r>
          </a:p>
          <a:p>
            <a:pPr lvl="1"/>
            <a:r>
              <a:rPr lang="en-US" b="1" dirty="0"/>
              <a:t>Where: </a:t>
            </a:r>
            <a:r>
              <a:rPr lang="en-US" dirty="0"/>
              <a:t>Aix-en-Provence, France</a:t>
            </a:r>
          </a:p>
          <a:p>
            <a:pPr lvl="1"/>
            <a:r>
              <a:rPr lang="en-US" b="1" dirty="0"/>
              <a:t>Format: </a:t>
            </a:r>
            <a:r>
              <a:rPr lang="en-US" dirty="0"/>
              <a:t>1 review talk of subproject leader + 2 – 3 highlight talks (per subproject)</a:t>
            </a:r>
          </a:p>
          <a:p>
            <a:pPr lvl="1"/>
            <a:r>
              <a:rPr lang="en-US" b="1" dirty="0"/>
              <a:t>Aim: </a:t>
            </a:r>
            <a:r>
              <a:rPr lang="en-US" dirty="0"/>
              <a:t>report on tasks assigned in 2026</a:t>
            </a:r>
            <a:endParaRPr lang="en-HU"/>
          </a:p>
        </p:txBody>
      </p:sp>
      <p:sp>
        <p:nvSpPr>
          <p:cNvPr id="4" name="Footer Placeholder 3">
            <a:extLst>
              <a:ext uri="{FF2B5EF4-FFF2-40B4-BE49-F238E27FC236}">
                <a16:creationId xmlns:a16="http://schemas.microsoft.com/office/drawing/2014/main" id="{5ED054ED-464A-9360-21EE-A1D92F30A13A}"/>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20015CFF-F44E-5774-9915-00E1ACCB08DA}"/>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Tree>
    <p:extLst>
      <p:ext uri="{BB962C8B-B14F-4D97-AF65-F5344CB8AC3E}">
        <p14:creationId xmlns:p14="http://schemas.microsoft.com/office/powerpoint/2010/main" val="20666397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248</TotalTime>
  <Words>719</Words>
  <Application>Microsoft Macintosh PowerPoint</Application>
  <PresentationFormat>Widescreen</PresentationFormat>
  <Paragraphs>102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Poppins</vt:lpstr>
      <vt:lpstr>EUROfusion.1line_5_3_2019</vt:lpstr>
      <vt:lpstr>Introduction to SP F</vt:lpstr>
      <vt:lpstr>PWIE SP F in 2026 - 2027</vt:lpstr>
      <vt:lpstr>SP F1: Boronization physics and fuel retention </vt:lpstr>
      <vt:lpstr>SP F1: Boronization physics and fuel retention </vt:lpstr>
      <vt:lpstr>SP F2: Wall conditioning plasma and diagnostics </vt:lpstr>
      <vt:lpstr>SP F2: Wall conditioning plasma and diagnostics </vt:lpstr>
      <vt:lpstr>Structure of subproject meetings on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Andrei Goriaev</cp:lastModifiedBy>
  <cp:revision>43</cp:revision>
  <dcterms:created xsi:type="dcterms:W3CDTF">2023-11-15T09:40:03Z</dcterms:created>
  <dcterms:modified xsi:type="dcterms:W3CDTF">2026-06-23T10:11:07Z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