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8"/>
  </p:notesMasterIdLst>
  <p:sldIdLst>
    <p:sldId id="256" r:id="rId5"/>
    <p:sldId id="257"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41" autoAdjust="0"/>
    <p:restoredTop sz="94660"/>
  </p:normalViewPr>
  <p:slideViewPr>
    <p:cSldViewPr snapToGrid="0">
      <p:cViewPr varScale="1">
        <p:scale>
          <a:sx n="112" d="100"/>
          <a:sy n="112" d="100"/>
        </p:scale>
        <p:origin x="6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04504-7796-4C7F-851A-B7F1387E744A}" type="datetimeFigureOut">
              <a:rPr lang="en-GB" smtClean="0"/>
              <a:t>22/06/2026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C27D5-0D75-4E3E-AD55-CAC614F7556B}" type="slidenum">
              <a:rPr lang="en-GB" smtClean="0"/>
              <a:t>‹#›</a:t>
            </a:fld>
            <a:endParaRPr lang="en-GB"/>
          </a:p>
        </p:txBody>
      </p:sp>
    </p:spTree>
    <p:extLst>
      <p:ext uri="{BB962C8B-B14F-4D97-AF65-F5344CB8AC3E}">
        <p14:creationId xmlns:p14="http://schemas.microsoft.com/office/powerpoint/2010/main" val="3839155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EUROfusion Values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0F34A-EC61-A88D-5B28-ACC03E4B4F65}"/>
              </a:ext>
            </a:extLst>
          </p:cNvPr>
          <p:cNvSpPr>
            <a:spLocks noGrp="1"/>
          </p:cNvSpPr>
          <p:nvPr>
            <p:ph type="title"/>
          </p:nvPr>
        </p:nvSpPr>
        <p:spPr>
          <a:xfrm>
            <a:off x="407368" y="2388614"/>
            <a:ext cx="7685072" cy="620251"/>
          </a:xfrm>
        </p:spPr>
        <p:txBody>
          <a:bodyPr>
            <a:normAutofit fontScale="90000"/>
          </a:bodyPr>
          <a:lstStyle/>
          <a:p>
            <a:r>
              <a:rPr lang="en-US" dirty="0"/>
              <a:t>Evaluation of hydrogen-dopped boron coating stability, erosion rates, and lifetime under wall conditioning plasmas</a:t>
            </a:r>
          </a:p>
        </p:txBody>
      </p:sp>
      <p:sp>
        <p:nvSpPr>
          <p:cNvPr id="3" name="Text Placeholder 2">
            <a:extLst>
              <a:ext uri="{FF2B5EF4-FFF2-40B4-BE49-F238E27FC236}">
                <a16:creationId xmlns:a16="http://schemas.microsoft.com/office/drawing/2014/main" id="{A1F6F87C-F134-22FF-864D-586BA0A91E4D}"/>
              </a:ext>
            </a:extLst>
          </p:cNvPr>
          <p:cNvSpPr>
            <a:spLocks noGrp="1"/>
          </p:cNvSpPr>
          <p:nvPr>
            <p:ph type="body" sz="quarter" idx="10"/>
          </p:nvPr>
        </p:nvSpPr>
        <p:spPr/>
        <p:txBody>
          <a:bodyPr>
            <a:normAutofit fontScale="55000" lnSpcReduction="20000"/>
          </a:bodyPr>
          <a:lstStyle/>
          <a:p>
            <a:r>
              <a:rPr lang="en-US" dirty="0"/>
              <a:t>A. Goriaev, K. Crombé, D. López-Rodríguez, J. Buermans</a:t>
            </a:r>
          </a:p>
        </p:txBody>
      </p:sp>
      <p:sp>
        <p:nvSpPr>
          <p:cNvPr id="4" name="Text Placeholder 3">
            <a:extLst>
              <a:ext uri="{FF2B5EF4-FFF2-40B4-BE49-F238E27FC236}">
                <a16:creationId xmlns:a16="http://schemas.microsoft.com/office/drawing/2014/main" id="{8B53230C-8714-DC33-BDC4-41CD23DCF4A8}"/>
              </a:ext>
            </a:extLst>
          </p:cNvPr>
          <p:cNvSpPr>
            <a:spLocks noGrp="1"/>
          </p:cNvSpPr>
          <p:nvPr>
            <p:ph type="body" sz="quarter" idx="11"/>
          </p:nvPr>
        </p:nvSpPr>
        <p:spPr/>
        <p:txBody>
          <a:bodyPr/>
          <a:lstStyle/>
          <a:p>
            <a:r>
              <a:rPr lang="en-US" dirty="0"/>
              <a:t>LPP-ERM/KMS</a:t>
            </a:r>
          </a:p>
        </p:txBody>
      </p:sp>
      <p:sp>
        <p:nvSpPr>
          <p:cNvPr id="5" name="Text Placeholder 4">
            <a:extLst>
              <a:ext uri="{FF2B5EF4-FFF2-40B4-BE49-F238E27FC236}">
                <a16:creationId xmlns:a16="http://schemas.microsoft.com/office/drawing/2014/main" id="{69B1C4E6-8430-E382-942E-FCFA9EFDCB6F}"/>
              </a:ext>
            </a:extLst>
          </p:cNvPr>
          <p:cNvSpPr>
            <a:spLocks noGrp="1"/>
          </p:cNvSpPr>
          <p:nvPr>
            <p:ph type="body" sz="quarter" idx="12"/>
          </p:nvPr>
        </p:nvSpPr>
        <p:spPr/>
        <p:txBody>
          <a:bodyPr/>
          <a:lstStyle/>
          <a:p>
            <a:r>
              <a:rPr lang="en-US" dirty="0"/>
              <a:t>WP PWIE SP F lick-off meeting</a:t>
            </a:r>
          </a:p>
        </p:txBody>
      </p:sp>
    </p:spTree>
    <p:extLst>
      <p:ext uri="{BB962C8B-B14F-4D97-AF65-F5344CB8AC3E}">
        <p14:creationId xmlns:p14="http://schemas.microsoft.com/office/powerpoint/2010/main" val="1674616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aph of a graph showing a number of points&#10;&#10;AI-generated content may be incorrect.">
            <a:extLst>
              <a:ext uri="{FF2B5EF4-FFF2-40B4-BE49-F238E27FC236}">
                <a16:creationId xmlns:a16="http://schemas.microsoft.com/office/drawing/2014/main" id="{CE193492-F38A-1EF3-834E-0C2AF1342630}"/>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742177" y="3516076"/>
            <a:ext cx="4279363" cy="2567618"/>
          </a:xfrm>
          <a:prstGeom prst="rect">
            <a:avLst/>
          </a:prstGeom>
        </p:spPr>
      </p:pic>
      <p:pic>
        <p:nvPicPr>
          <p:cNvPr id="4" name="Picture 3" descr="A graph of a graph of energy&#10;&#10;AI-generated content may be incorrect.">
            <a:extLst>
              <a:ext uri="{FF2B5EF4-FFF2-40B4-BE49-F238E27FC236}">
                <a16:creationId xmlns:a16="http://schemas.microsoft.com/office/drawing/2014/main" id="{F855C56F-6F57-CDDA-C460-A9F17651730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742177" y="861383"/>
            <a:ext cx="4279362" cy="2567617"/>
          </a:xfrm>
          <a:prstGeom prst="rect">
            <a:avLst/>
          </a:prstGeom>
        </p:spPr>
      </p:pic>
      <p:sp>
        <p:nvSpPr>
          <p:cNvPr id="2" name="Titre 1">
            <a:extLst>
              <a:ext uri="{FF2B5EF4-FFF2-40B4-BE49-F238E27FC236}">
                <a16:creationId xmlns:a16="http://schemas.microsoft.com/office/drawing/2014/main" id="{D74FD918-4636-3AD1-725C-4CFB22102A0F}"/>
              </a:ext>
            </a:extLst>
          </p:cNvPr>
          <p:cNvSpPr>
            <a:spLocks noGrp="1"/>
          </p:cNvSpPr>
          <p:nvPr>
            <p:ph type="title"/>
          </p:nvPr>
        </p:nvSpPr>
        <p:spPr>
          <a:xfrm>
            <a:off x="983432" y="192514"/>
            <a:ext cx="10572686" cy="464319"/>
          </a:xfrm>
        </p:spPr>
        <p:txBody>
          <a:bodyPr/>
          <a:lstStyle/>
          <a:p>
            <a:pPr marL="214313" indent="-214313">
              <a:spcBef>
                <a:spcPts val="0"/>
              </a:spcBef>
              <a:buFont typeface="Arial"/>
              <a:buChar char="•"/>
              <a:defRPr/>
            </a:pPr>
            <a:r>
              <a:rPr lang="en-US" dirty="0">
                <a:cs typeface="Calibri"/>
              </a:rPr>
              <a:t>SP F1 D005: </a:t>
            </a:r>
            <a:r>
              <a:rPr lang="en-GB" dirty="0"/>
              <a:t>Evaluation of hydrogen-dopped boron coating stability, erosion rates, and lifetime under wall conditioning plasmas </a:t>
            </a:r>
            <a:endParaRPr lang="en-US" dirty="0">
              <a:cs typeface="Calibri"/>
            </a:endParaRPr>
          </a:p>
        </p:txBody>
      </p:sp>
      <p:sp>
        <p:nvSpPr>
          <p:cNvPr id="3" name="Espace réservé du contenu 2">
            <a:extLst>
              <a:ext uri="{FF2B5EF4-FFF2-40B4-BE49-F238E27FC236}">
                <a16:creationId xmlns:a16="http://schemas.microsoft.com/office/drawing/2014/main" id="{AF84369C-82E3-577D-E575-74F6A508CBA3}"/>
              </a:ext>
            </a:extLst>
          </p:cNvPr>
          <p:cNvSpPr>
            <a:spLocks noGrp="1"/>
          </p:cNvSpPr>
          <p:nvPr>
            <p:ph idx="1"/>
          </p:nvPr>
        </p:nvSpPr>
        <p:spPr>
          <a:xfrm>
            <a:off x="0" y="778439"/>
            <a:ext cx="8102516" cy="5688632"/>
          </a:xfrm>
        </p:spPr>
        <p:txBody>
          <a:bodyPr>
            <a:noAutofit/>
          </a:bodyPr>
          <a:lstStyle/>
          <a:p>
            <a:pPr marL="0" indent="0">
              <a:spcBef>
                <a:spcPts val="0"/>
              </a:spcBef>
              <a:buNone/>
              <a:defRPr/>
            </a:pPr>
            <a:r>
              <a:rPr lang="en-US" sz="2200" dirty="0">
                <a:latin typeface="+mn-lt"/>
                <a:cs typeface="Calibri"/>
              </a:rPr>
              <a:t>Wall Conditioning plas</a:t>
            </a:r>
            <a:r>
              <a:rPr lang="en-US" sz="2200" dirty="0">
                <a:cs typeface="Calibri"/>
              </a:rPr>
              <a:t>ma characterization</a:t>
            </a:r>
          </a:p>
          <a:p>
            <a:pPr marL="0" indent="0">
              <a:spcBef>
                <a:spcPts val="0"/>
              </a:spcBef>
              <a:buNone/>
              <a:defRPr/>
            </a:pPr>
            <a:endParaRPr lang="en-US" sz="900" dirty="0">
              <a:latin typeface="+mn-lt"/>
              <a:cs typeface="Calibri"/>
            </a:endParaRPr>
          </a:p>
          <a:p>
            <a:pPr marL="685800" lvl="1" indent="-342900">
              <a:spcBef>
                <a:spcPts val="0"/>
              </a:spcBef>
              <a:buFont typeface="+mj-lt"/>
              <a:buAutoNum type="arabicPeriod"/>
              <a:defRPr/>
            </a:pPr>
            <a:r>
              <a:rPr lang="en-US" sz="2000" dirty="0"/>
              <a:t>Characterization of deuterium Glow Discharge (GD) plasma by Residual Field Energy Analyzer and Langmuir probes</a:t>
            </a:r>
            <a:endParaRPr lang="en-GB" sz="2000" dirty="0"/>
          </a:p>
          <a:p>
            <a:pPr lvl="2">
              <a:spcBef>
                <a:spcPts val="0"/>
              </a:spcBef>
              <a:defRPr/>
            </a:pPr>
            <a:r>
              <a:rPr lang="en-US" dirty="0"/>
              <a:t>Local ion energy distribution functions -&gt; Average ion energy and flux density as function of pressure, GD current and RFEA probe position</a:t>
            </a:r>
            <a:endParaRPr lang="en-GB" dirty="0"/>
          </a:p>
          <a:p>
            <a:pPr lvl="2">
              <a:spcBef>
                <a:spcPts val="0"/>
              </a:spcBef>
              <a:defRPr/>
            </a:pPr>
            <a:r>
              <a:rPr lang="en-GB" dirty="0">
                <a:cs typeface="+mn-cs"/>
              </a:rPr>
              <a:t>Quasi – 2D scan of electron temperature, density and plasma potential as functions of pressure and GD current</a:t>
            </a:r>
          </a:p>
          <a:p>
            <a:pPr marL="685800" lvl="2" indent="0">
              <a:spcBef>
                <a:spcPts val="0"/>
              </a:spcBef>
              <a:buNone/>
              <a:defRPr/>
            </a:pPr>
            <a:endParaRPr lang="en-GB" dirty="0">
              <a:latin typeface="+mn-lt"/>
              <a:cs typeface="Calibri"/>
            </a:endParaRPr>
          </a:p>
          <a:p>
            <a:pPr marL="685800" lvl="1" indent="-342900">
              <a:spcBef>
                <a:spcPts val="0"/>
              </a:spcBef>
              <a:buFont typeface="+mj-lt"/>
              <a:buAutoNum type="arabicPeriod"/>
              <a:defRPr/>
            </a:pPr>
            <a:r>
              <a:rPr lang="en-US" sz="2000" dirty="0"/>
              <a:t>Characterization of deuterium Ion Cyclotron Wall Conditioning plasma by Residual Field Energy Analyzer, Langmuir probes and Time-of-Flight Neutral Particle Analyzer</a:t>
            </a:r>
            <a:endParaRPr lang="en-GB" sz="2000" dirty="0"/>
          </a:p>
          <a:p>
            <a:pPr lvl="2">
              <a:spcBef>
                <a:spcPts val="0"/>
              </a:spcBef>
              <a:defRPr/>
            </a:pPr>
            <a:r>
              <a:rPr lang="en-US" dirty="0"/>
              <a:t>Local ion energy distribution functions -&gt; Average energy ion and flux density as functions of pressure, RF frequency, RF power, magnetic field and RFEA probe position</a:t>
            </a:r>
            <a:endParaRPr lang="en-GB" dirty="0"/>
          </a:p>
          <a:p>
            <a:pPr lvl="2">
              <a:spcBef>
                <a:spcPts val="0"/>
              </a:spcBef>
              <a:defRPr/>
            </a:pPr>
            <a:r>
              <a:rPr lang="en-GB" dirty="0"/>
              <a:t>Quasi – 2D scan of electron temperature, density and plasma potential as </a:t>
            </a:r>
            <a:r>
              <a:rPr lang="en-US" dirty="0"/>
              <a:t>functions of pressure, RF frequency, RF power, magnetic field and</a:t>
            </a:r>
          </a:p>
          <a:p>
            <a:pPr lvl="2">
              <a:spcBef>
                <a:spcPts val="0"/>
              </a:spcBef>
              <a:defRPr/>
            </a:pPr>
            <a:r>
              <a:rPr lang="en-GB" dirty="0">
                <a:latin typeface="+mn-lt"/>
                <a:cs typeface="Calibri"/>
              </a:rPr>
              <a:t>Charge exchange neutral energy distribution function -&gt; </a:t>
            </a:r>
            <a:r>
              <a:rPr lang="en-US" dirty="0"/>
              <a:t>Average CX neutral energy and differential flux as functions of pressure, RF frequency, RF power, magnetic field </a:t>
            </a:r>
          </a:p>
          <a:p>
            <a:pPr marL="685800" lvl="2" indent="0">
              <a:spcBef>
                <a:spcPts val="0"/>
              </a:spcBef>
              <a:buNone/>
              <a:defRPr/>
            </a:pPr>
            <a:endParaRPr lang="en-US" dirty="0"/>
          </a:p>
          <a:p>
            <a:pPr marL="685800" lvl="1" indent="-342900">
              <a:spcBef>
                <a:spcPts val="0"/>
              </a:spcBef>
              <a:buFont typeface="+mj-lt"/>
              <a:buAutoNum type="arabicPeriod"/>
              <a:defRPr/>
            </a:pPr>
            <a:r>
              <a:rPr lang="en-US" sz="2000" dirty="0">
                <a:cs typeface="Calibri"/>
              </a:rPr>
              <a:t>Comparison with hydrogen plasma characterization</a:t>
            </a:r>
            <a:endParaRPr lang="en-GB" sz="2000" dirty="0">
              <a:cs typeface="Calibri"/>
            </a:endParaRPr>
          </a:p>
          <a:p>
            <a:pPr marL="214313" indent="-214313" eaLnBrk="1" fontAlgn="auto" hangingPunct="1">
              <a:spcBef>
                <a:spcPts val="0"/>
              </a:spcBef>
              <a:spcAft>
                <a:spcPts val="0"/>
              </a:spcAft>
              <a:buFont typeface="Arial"/>
              <a:buChar char="•"/>
              <a:defRPr/>
            </a:pPr>
            <a:endParaRPr lang="en-US" b="1" dirty="0">
              <a:latin typeface="+mn-lt"/>
              <a:cs typeface="Calibri"/>
            </a:endParaRPr>
          </a:p>
          <a:p>
            <a:pPr marL="0" indent="0" eaLnBrk="1" fontAlgn="auto" hangingPunct="1">
              <a:spcBef>
                <a:spcPts val="0"/>
              </a:spcBef>
              <a:spcAft>
                <a:spcPts val="0"/>
              </a:spcAft>
              <a:buNone/>
              <a:defRPr/>
            </a:pPr>
            <a:endParaRPr lang="en-US" dirty="0">
              <a:latin typeface="+mn-lt"/>
              <a:cs typeface="Calibri"/>
            </a:endParaRPr>
          </a:p>
          <a:p>
            <a:endParaRPr lang="fr-FR" dirty="0"/>
          </a:p>
        </p:txBody>
      </p:sp>
      <p:sp>
        <p:nvSpPr>
          <p:cNvPr id="15" name="TextBox 14">
            <a:extLst>
              <a:ext uri="{FF2B5EF4-FFF2-40B4-BE49-F238E27FC236}">
                <a16:creationId xmlns:a16="http://schemas.microsoft.com/office/drawing/2014/main" id="{63C1C782-3843-181A-3054-BAB2FC5A231A}"/>
              </a:ext>
            </a:extLst>
          </p:cNvPr>
          <p:cNvSpPr txBox="1"/>
          <p:nvPr/>
        </p:nvSpPr>
        <p:spPr>
          <a:xfrm>
            <a:off x="8102516" y="6170770"/>
            <a:ext cx="3833004" cy="276999"/>
          </a:xfrm>
          <a:prstGeom prst="rect">
            <a:avLst/>
          </a:prstGeom>
          <a:noFill/>
        </p:spPr>
        <p:txBody>
          <a:bodyPr wrap="square" rtlCol="0">
            <a:spAutoFit/>
          </a:bodyPr>
          <a:lstStyle/>
          <a:p>
            <a:pPr algn="ctr"/>
            <a:r>
              <a:rPr lang="nl-BE" sz="1200" i="1" dirty="0"/>
              <a:t>Characterization of deuterium Glow Discharge by RFEA</a:t>
            </a:r>
          </a:p>
        </p:txBody>
      </p:sp>
      <p:sp>
        <p:nvSpPr>
          <p:cNvPr id="9" name="Footer Placeholder 3">
            <a:extLst>
              <a:ext uri="{FF2B5EF4-FFF2-40B4-BE49-F238E27FC236}">
                <a16:creationId xmlns:a16="http://schemas.microsoft.com/office/drawing/2014/main" id="{FFCEA7CB-D548-6606-2FDA-910BC2198512}"/>
              </a:ext>
            </a:extLst>
          </p:cNvPr>
          <p:cNvSpPr>
            <a:spLocks noGrp="1"/>
          </p:cNvSpPr>
          <p:nvPr>
            <p:ph type="ftr" sz="quarter" idx="11"/>
          </p:nvPr>
        </p:nvSpPr>
        <p:spPr>
          <a:xfrm>
            <a:off x="825624" y="6555770"/>
            <a:ext cx="4319400" cy="329614"/>
          </a:xfrm>
        </p:spPr>
        <p:txBody>
          <a:bodyPr/>
          <a:lstStyle/>
          <a:p>
            <a:r>
              <a:rPr lang="en-GB" dirty="0">
                <a:solidFill>
                  <a:prstClr val="white"/>
                </a:solidFill>
              </a:rPr>
              <a:t>A. Goriaev | PWIE SP F kick-off  meeting 2026| 23 June 2026</a:t>
            </a:r>
          </a:p>
        </p:txBody>
      </p:sp>
      <p:sp>
        <p:nvSpPr>
          <p:cNvPr id="11" name="Slide Number Placeholder 4">
            <a:extLst>
              <a:ext uri="{FF2B5EF4-FFF2-40B4-BE49-F238E27FC236}">
                <a16:creationId xmlns:a16="http://schemas.microsoft.com/office/drawing/2014/main" id="{BC9310F7-B160-2C19-3D9E-06D30BAD34EB}"/>
              </a:ext>
            </a:extLst>
          </p:cNvPr>
          <p:cNvSpPr>
            <a:spLocks noGrp="1"/>
          </p:cNvSpPr>
          <p:nvPr>
            <p:ph type="sldNum" sz="quarter" idx="12"/>
          </p:nvPr>
        </p:nvSpPr>
        <p:spPr>
          <a:xfrm>
            <a:off x="0" y="6590037"/>
            <a:ext cx="720080" cy="199174"/>
          </a:xfrm>
        </p:spPr>
        <p:txBody>
          <a:bodyPr/>
          <a:lstStyle/>
          <a:p>
            <a:fld id="{6A6D9FA1-99C7-4910-8E32-B85D378B0060}" type="slidenum">
              <a:rPr lang="en-GB" smtClean="0">
                <a:solidFill>
                  <a:prstClr val="white"/>
                </a:solidFill>
              </a:rPr>
              <a:pPr/>
              <a:t>2</a:t>
            </a:fld>
            <a:endParaRPr lang="en-GB">
              <a:solidFill>
                <a:prstClr val="white"/>
              </a:solidFill>
            </a:endParaRPr>
          </a:p>
        </p:txBody>
      </p:sp>
    </p:spTree>
    <p:extLst>
      <p:ext uri="{BB962C8B-B14F-4D97-AF65-F5344CB8AC3E}">
        <p14:creationId xmlns:p14="http://schemas.microsoft.com/office/powerpoint/2010/main" val="1476262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F5D19-608A-0B05-99FF-E2EE791FFF1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315439C-3669-B8E9-B031-2389E53DE95C}"/>
              </a:ext>
            </a:extLst>
          </p:cNvPr>
          <p:cNvSpPr>
            <a:spLocks noGrp="1"/>
          </p:cNvSpPr>
          <p:nvPr>
            <p:ph type="title"/>
          </p:nvPr>
        </p:nvSpPr>
        <p:spPr>
          <a:xfrm>
            <a:off x="983432" y="192514"/>
            <a:ext cx="10572686" cy="464319"/>
          </a:xfrm>
        </p:spPr>
        <p:txBody>
          <a:bodyPr/>
          <a:lstStyle/>
          <a:p>
            <a:pPr marL="214313" indent="-214313">
              <a:spcBef>
                <a:spcPts val="0"/>
              </a:spcBef>
              <a:buFont typeface="Arial"/>
              <a:buChar char="•"/>
              <a:defRPr/>
            </a:pPr>
            <a:r>
              <a:rPr lang="en-US" dirty="0">
                <a:cs typeface="Calibri"/>
              </a:rPr>
              <a:t>SP F1 D005: </a:t>
            </a:r>
            <a:r>
              <a:rPr lang="en-GB" dirty="0"/>
              <a:t>Evaluation of hydrogen-dopped boron coating stability, erosion rates, and lifetime under wall conditioning plasmas </a:t>
            </a:r>
            <a:endParaRPr lang="en-US" dirty="0">
              <a:cs typeface="Calibri"/>
            </a:endParaRPr>
          </a:p>
        </p:txBody>
      </p:sp>
      <p:sp>
        <p:nvSpPr>
          <p:cNvPr id="3" name="Espace réservé du contenu 2">
            <a:extLst>
              <a:ext uri="{FF2B5EF4-FFF2-40B4-BE49-F238E27FC236}">
                <a16:creationId xmlns:a16="http://schemas.microsoft.com/office/drawing/2014/main" id="{361B0DDB-30EF-85CA-5955-00A2DF14A73F}"/>
              </a:ext>
            </a:extLst>
          </p:cNvPr>
          <p:cNvSpPr>
            <a:spLocks noGrp="1"/>
          </p:cNvSpPr>
          <p:nvPr>
            <p:ph idx="1"/>
          </p:nvPr>
        </p:nvSpPr>
        <p:spPr>
          <a:xfrm>
            <a:off x="170460" y="778439"/>
            <a:ext cx="7652015" cy="5688632"/>
          </a:xfrm>
        </p:spPr>
        <p:txBody>
          <a:bodyPr>
            <a:noAutofit/>
          </a:bodyPr>
          <a:lstStyle/>
          <a:p>
            <a:pPr marL="0" indent="0">
              <a:spcBef>
                <a:spcPts val="0"/>
              </a:spcBef>
              <a:buNone/>
              <a:defRPr/>
            </a:pPr>
            <a:r>
              <a:rPr lang="en-US" sz="2200" dirty="0">
                <a:latin typeface="+mn-lt"/>
                <a:cs typeface="Calibri"/>
              </a:rPr>
              <a:t>Boron-coated mixed layers exposure to GD and ICWC plasmas</a:t>
            </a:r>
          </a:p>
          <a:p>
            <a:pPr marL="0" indent="0">
              <a:spcBef>
                <a:spcPts val="0"/>
              </a:spcBef>
              <a:buNone/>
              <a:defRPr/>
            </a:pPr>
            <a:endParaRPr lang="en-US" sz="2200" dirty="0">
              <a:latin typeface="+mn-lt"/>
              <a:cs typeface="Calibri"/>
            </a:endParaRPr>
          </a:p>
          <a:p>
            <a:pPr marL="685800" lvl="1" indent="-342900">
              <a:spcBef>
                <a:spcPts val="0"/>
              </a:spcBef>
              <a:buFont typeface="+mj-lt"/>
              <a:buAutoNum type="arabicPeriod"/>
              <a:defRPr/>
            </a:pPr>
            <a:r>
              <a:rPr lang="en-US" sz="2000" dirty="0"/>
              <a:t>Sample exposure to GD and ICWC at selected plasma parameters</a:t>
            </a:r>
            <a:endParaRPr lang="en-GB" sz="2000" dirty="0"/>
          </a:p>
          <a:p>
            <a:pPr lvl="2">
              <a:spcBef>
                <a:spcPts val="0"/>
              </a:spcBef>
              <a:defRPr/>
            </a:pPr>
            <a:r>
              <a:rPr lang="en-GB" dirty="0"/>
              <a:t>B:H layers on W substrate prepared and characterized by FZJ IFN-1</a:t>
            </a:r>
            <a:r>
              <a:rPr lang="en-US" dirty="0"/>
              <a:t> (see talk A. Houben)</a:t>
            </a:r>
            <a:endParaRPr lang="en-GB" dirty="0"/>
          </a:p>
          <a:p>
            <a:pPr lvl="2">
              <a:spcBef>
                <a:spcPts val="0"/>
              </a:spcBef>
              <a:defRPr/>
            </a:pPr>
            <a:r>
              <a:rPr lang="en-GB" dirty="0">
                <a:cs typeface="+mn-cs"/>
              </a:rPr>
              <a:t>Mixed B:D:W layers (with O and N) on W substrate </a:t>
            </a:r>
            <a:r>
              <a:rPr lang="en-GB" dirty="0"/>
              <a:t>prepared and characterized by </a:t>
            </a:r>
            <a:r>
              <a:rPr lang="en-US" dirty="0"/>
              <a:t>VR (see talk E. </a:t>
            </a:r>
            <a:r>
              <a:rPr lang="en-US" dirty="0" err="1"/>
              <a:t>Pitthan</a:t>
            </a:r>
            <a:r>
              <a:rPr lang="en-US" dirty="0"/>
              <a:t> Filho)</a:t>
            </a:r>
          </a:p>
          <a:p>
            <a:pPr lvl="2">
              <a:spcBef>
                <a:spcPts val="0"/>
              </a:spcBef>
              <a:defRPr/>
            </a:pPr>
            <a:endParaRPr lang="en-US" dirty="0">
              <a:cs typeface="+mn-cs"/>
            </a:endParaRPr>
          </a:p>
          <a:p>
            <a:pPr marL="685800" lvl="1" indent="-342900">
              <a:spcBef>
                <a:spcPts val="0"/>
              </a:spcBef>
              <a:buFont typeface="+mj-lt"/>
              <a:buAutoNum type="arabicPeriod"/>
              <a:defRPr/>
            </a:pPr>
            <a:r>
              <a:rPr lang="en-US" sz="2000" dirty="0">
                <a:cs typeface="+mn-cs"/>
              </a:rPr>
              <a:t>Analysis of layer erosion </a:t>
            </a:r>
          </a:p>
          <a:p>
            <a:pPr marL="985837" lvl="2" indent="-342900">
              <a:spcBef>
                <a:spcPts val="0"/>
              </a:spcBef>
              <a:defRPr/>
            </a:pPr>
            <a:r>
              <a:rPr lang="en-US" sz="1800" dirty="0">
                <a:cs typeface="+mn-cs"/>
              </a:rPr>
              <a:t>Calculation of erosion rates based on plasma parameters</a:t>
            </a:r>
          </a:p>
          <a:p>
            <a:pPr marL="985837" lvl="2" indent="-342900">
              <a:spcBef>
                <a:spcPts val="0"/>
              </a:spcBef>
              <a:defRPr/>
            </a:pPr>
            <a:r>
              <a:rPr lang="en-US" sz="1800" dirty="0">
                <a:cs typeface="+mn-cs"/>
              </a:rPr>
              <a:t>Comparison with experimental results</a:t>
            </a:r>
          </a:p>
          <a:p>
            <a:pPr marL="985837" lvl="2" indent="-342900">
              <a:spcBef>
                <a:spcPts val="0"/>
              </a:spcBef>
              <a:defRPr/>
            </a:pPr>
            <a:endParaRPr lang="en-US" sz="1800" dirty="0">
              <a:cs typeface="+mn-cs"/>
            </a:endParaRPr>
          </a:p>
          <a:p>
            <a:pPr marL="685800" lvl="1" indent="-342900">
              <a:spcBef>
                <a:spcPts val="0"/>
              </a:spcBef>
              <a:buFont typeface="+mj-lt"/>
              <a:buAutoNum type="arabicPeriod"/>
              <a:defRPr/>
            </a:pPr>
            <a:r>
              <a:rPr lang="en-US" sz="2000" dirty="0">
                <a:cs typeface="+mn-cs"/>
              </a:rPr>
              <a:t>Evaluation of isotope exchange effect and impurity removal</a:t>
            </a:r>
          </a:p>
          <a:p>
            <a:pPr marL="985837" lvl="2" indent="-342900">
              <a:spcBef>
                <a:spcPts val="0"/>
              </a:spcBef>
              <a:defRPr/>
            </a:pPr>
            <a:r>
              <a:rPr lang="en-US" sz="1800" dirty="0">
                <a:cs typeface="+mn-cs"/>
              </a:rPr>
              <a:t>Dependence on plasma parameters</a:t>
            </a:r>
          </a:p>
          <a:p>
            <a:pPr marL="985837" lvl="2" indent="-342900">
              <a:spcBef>
                <a:spcPts val="0"/>
              </a:spcBef>
              <a:defRPr/>
            </a:pPr>
            <a:r>
              <a:rPr lang="en-US" sz="1800" dirty="0">
                <a:cs typeface="+mn-cs"/>
              </a:rPr>
              <a:t>Exposure duration and sample temperature</a:t>
            </a:r>
          </a:p>
          <a:p>
            <a:pPr marL="985837" lvl="2" indent="-342900">
              <a:spcBef>
                <a:spcPts val="0"/>
              </a:spcBef>
              <a:defRPr/>
            </a:pPr>
            <a:endParaRPr lang="en-US" sz="1800" dirty="0">
              <a:cs typeface="+mn-cs"/>
            </a:endParaRPr>
          </a:p>
          <a:p>
            <a:pPr marL="685800" lvl="1" indent="-342900">
              <a:spcBef>
                <a:spcPts val="0"/>
              </a:spcBef>
              <a:buFont typeface="+mj-lt"/>
              <a:buAutoNum type="arabicPeriod"/>
              <a:defRPr/>
            </a:pPr>
            <a:r>
              <a:rPr lang="en-US" sz="2000" dirty="0">
                <a:cs typeface="+mn-cs"/>
              </a:rPr>
              <a:t>Comparison of isotope exchange rates and impurity removal with previous exposure experiments</a:t>
            </a:r>
          </a:p>
          <a:p>
            <a:pPr marL="985837" lvl="2" indent="-342900">
              <a:spcBef>
                <a:spcPts val="0"/>
              </a:spcBef>
              <a:defRPr/>
            </a:pPr>
            <a:r>
              <a:rPr lang="en-US" dirty="0">
                <a:cs typeface="+mn-cs"/>
              </a:rPr>
              <a:t>Isotope exchange in B:D layers in H plasmas</a:t>
            </a:r>
          </a:p>
          <a:p>
            <a:pPr marL="985837" lvl="2" indent="-342900">
              <a:spcBef>
                <a:spcPts val="0"/>
              </a:spcBef>
              <a:defRPr/>
            </a:pPr>
            <a:r>
              <a:rPr lang="en-US" dirty="0">
                <a:cs typeface="+mn-cs"/>
              </a:rPr>
              <a:t>Impurity removal from B:C mixed layers</a:t>
            </a:r>
          </a:p>
          <a:p>
            <a:pPr marL="985837" lvl="2" indent="-342900">
              <a:spcBef>
                <a:spcPts val="0"/>
              </a:spcBef>
              <a:defRPr/>
            </a:pPr>
            <a:endParaRPr lang="en-GB" dirty="0">
              <a:cs typeface="+mn-cs"/>
            </a:endParaRPr>
          </a:p>
          <a:p>
            <a:pPr marL="685800" lvl="2" indent="0">
              <a:spcBef>
                <a:spcPts val="0"/>
              </a:spcBef>
              <a:buNone/>
              <a:defRPr/>
            </a:pPr>
            <a:endParaRPr lang="en-GB" dirty="0">
              <a:latin typeface="+mn-lt"/>
              <a:cs typeface="Calibri"/>
            </a:endParaRPr>
          </a:p>
          <a:p>
            <a:pPr marL="214313" indent="-214313" eaLnBrk="1" fontAlgn="auto" hangingPunct="1">
              <a:spcBef>
                <a:spcPts val="0"/>
              </a:spcBef>
              <a:spcAft>
                <a:spcPts val="0"/>
              </a:spcAft>
              <a:buFont typeface="Arial"/>
              <a:buChar char="•"/>
              <a:defRPr/>
            </a:pPr>
            <a:endParaRPr lang="en-US" b="1" dirty="0">
              <a:latin typeface="+mn-lt"/>
              <a:cs typeface="Calibri"/>
            </a:endParaRPr>
          </a:p>
          <a:p>
            <a:pPr marL="0" indent="0" eaLnBrk="1" fontAlgn="auto" hangingPunct="1">
              <a:spcBef>
                <a:spcPts val="0"/>
              </a:spcBef>
              <a:spcAft>
                <a:spcPts val="0"/>
              </a:spcAft>
              <a:buNone/>
              <a:defRPr/>
            </a:pPr>
            <a:endParaRPr lang="en-US" dirty="0">
              <a:latin typeface="+mn-lt"/>
              <a:cs typeface="Calibri"/>
            </a:endParaRPr>
          </a:p>
          <a:p>
            <a:endParaRPr lang="fr-FR" dirty="0"/>
          </a:p>
        </p:txBody>
      </p:sp>
      <p:pic>
        <p:nvPicPr>
          <p:cNvPr id="6" name="Picture 5">
            <a:extLst>
              <a:ext uri="{FF2B5EF4-FFF2-40B4-BE49-F238E27FC236}">
                <a16:creationId xmlns:a16="http://schemas.microsoft.com/office/drawing/2014/main" id="{2D88ED6C-413A-5255-FFBA-1D172DC8B5D2}"/>
              </a:ext>
            </a:extLst>
          </p:cNvPr>
          <p:cNvPicPr>
            <a:picLocks noChangeAspect="1"/>
          </p:cNvPicPr>
          <p:nvPr/>
        </p:nvPicPr>
        <p:blipFill>
          <a:blip r:embed="rId2"/>
          <a:srcRect r="50345"/>
          <a:stretch>
            <a:fillRect/>
          </a:stretch>
        </p:blipFill>
        <p:spPr>
          <a:xfrm>
            <a:off x="8023860" y="1433672"/>
            <a:ext cx="3746220" cy="3372797"/>
          </a:xfrm>
          <a:prstGeom prst="rect">
            <a:avLst/>
          </a:prstGeom>
        </p:spPr>
      </p:pic>
      <p:sp>
        <p:nvSpPr>
          <p:cNvPr id="7" name="TextBox 6">
            <a:extLst>
              <a:ext uri="{FF2B5EF4-FFF2-40B4-BE49-F238E27FC236}">
                <a16:creationId xmlns:a16="http://schemas.microsoft.com/office/drawing/2014/main" id="{3312C855-7054-045B-A8B4-B0CCA6D6E743}"/>
              </a:ext>
            </a:extLst>
          </p:cNvPr>
          <p:cNvSpPr txBox="1"/>
          <p:nvPr/>
        </p:nvSpPr>
        <p:spPr>
          <a:xfrm>
            <a:off x="8188536" y="4947760"/>
            <a:ext cx="3833004" cy="461665"/>
          </a:xfrm>
          <a:prstGeom prst="rect">
            <a:avLst/>
          </a:prstGeom>
          <a:noFill/>
        </p:spPr>
        <p:txBody>
          <a:bodyPr wrap="square" rtlCol="0">
            <a:spAutoFit/>
          </a:bodyPr>
          <a:lstStyle/>
          <a:p>
            <a:pPr algn="ctr"/>
            <a:r>
              <a:rPr lang="nl-BE" sz="1200" i="1" dirty="0"/>
              <a:t>Exposure of thin (~160 nm) B:D layers to TOMAS hydrogen wall conditioning plasmas</a:t>
            </a:r>
          </a:p>
        </p:txBody>
      </p:sp>
      <p:sp>
        <p:nvSpPr>
          <p:cNvPr id="8" name="Footer Placeholder 3">
            <a:extLst>
              <a:ext uri="{FF2B5EF4-FFF2-40B4-BE49-F238E27FC236}">
                <a16:creationId xmlns:a16="http://schemas.microsoft.com/office/drawing/2014/main" id="{EA67D338-1C9F-B871-AE72-7D553789F00E}"/>
              </a:ext>
            </a:extLst>
          </p:cNvPr>
          <p:cNvSpPr>
            <a:spLocks noGrp="1"/>
          </p:cNvSpPr>
          <p:nvPr>
            <p:ph type="ftr" sz="quarter" idx="11"/>
          </p:nvPr>
        </p:nvSpPr>
        <p:spPr>
          <a:xfrm>
            <a:off x="825624" y="6555770"/>
            <a:ext cx="4319400" cy="329614"/>
          </a:xfrm>
        </p:spPr>
        <p:txBody>
          <a:bodyPr/>
          <a:lstStyle/>
          <a:p>
            <a:r>
              <a:rPr lang="en-GB" dirty="0">
                <a:solidFill>
                  <a:prstClr val="white"/>
                </a:solidFill>
              </a:rPr>
              <a:t>A. Goriaev | PWIE SP F kick-off  meeting 2026| 23 June 2026</a:t>
            </a:r>
          </a:p>
        </p:txBody>
      </p:sp>
      <p:sp>
        <p:nvSpPr>
          <p:cNvPr id="9" name="Slide Number Placeholder 4">
            <a:extLst>
              <a:ext uri="{FF2B5EF4-FFF2-40B4-BE49-F238E27FC236}">
                <a16:creationId xmlns:a16="http://schemas.microsoft.com/office/drawing/2014/main" id="{5B5A2B4A-3BC3-0F01-7EB5-F0AD5D06538A}"/>
              </a:ext>
            </a:extLst>
          </p:cNvPr>
          <p:cNvSpPr>
            <a:spLocks noGrp="1"/>
          </p:cNvSpPr>
          <p:nvPr>
            <p:ph type="sldNum" sz="quarter" idx="12"/>
          </p:nvPr>
        </p:nvSpPr>
        <p:spPr>
          <a:xfrm>
            <a:off x="0" y="6590037"/>
            <a:ext cx="720080" cy="199174"/>
          </a:xfrm>
        </p:spPr>
        <p:txBody>
          <a:bodyPr/>
          <a:lstStyle/>
          <a:p>
            <a:fld id="{6A6D9FA1-99C7-4910-8E32-B85D378B0060}" type="slidenum">
              <a:rPr lang="en-GB" smtClean="0">
                <a:solidFill>
                  <a:prstClr val="white"/>
                </a:solidFill>
              </a:rPr>
              <a:pPr/>
              <a:t>3</a:t>
            </a:fld>
            <a:endParaRPr lang="en-GB">
              <a:solidFill>
                <a:prstClr val="white"/>
              </a:solidFill>
            </a:endParaRPr>
          </a:p>
        </p:txBody>
      </p:sp>
    </p:spTree>
    <p:extLst>
      <p:ext uri="{BB962C8B-B14F-4D97-AF65-F5344CB8AC3E}">
        <p14:creationId xmlns:p14="http://schemas.microsoft.com/office/powerpoint/2010/main" val="553334850"/>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2.xml><?xml version="1.0" encoding="utf-8"?>
<ds:datastoreItem xmlns:ds="http://schemas.openxmlformats.org/officeDocument/2006/customXml" ds:itemID="{E1581EFF-75CA-400B-8B14-07B3BB5FE4A6}">
  <ds:schemaRefs>
    <ds:schemaRef ds:uri="http://schemas.microsoft.com/office/2006/metadata/properties"/>
    <ds:schemaRef ds:uri="http://schemas.microsoft.com/office/infopath/2007/PartnerControls"/>
    <ds:schemaRef ds:uri="e5ba6352-0726-4226-96e7-82f7f1c59ac0"/>
    <ds:schemaRef ds:uri="cbbfa1f3-60c2-42de-b5b6-3ee8cb87d964"/>
  </ds:schemaRefs>
</ds:datastoreItem>
</file>

<file path=customXml/itemProps3.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1445</TotalTime>
  <Words>436</Words>
  <Application>Microsoft Macintosh PowerPoint</Application>
  <PresentationFormat>Widescreen</PresentationFormat>
  <Paragraphs>45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Arial</vt:lpstr>
      <vt:lpstr>Calibri</vt:lpstr>
      <vt:lpstr>EUROfusion.1line_5_3_2019</vt:lpstr>
      <vt:lpstr>Evaluation of hydrogen-dopped boron coating stability, erosion rates, and lifetime under wall conditioning plasmas</vt:lpstr>
      <vt:lpstr>SP F1 D005: Evaluation of hydrogen-dopped boron coating stability, erosion rates, and lifetime under wall conditioning plasmas </vt:lpstr>
      <vt:lpstr>SP F1 D005: Evaluation of hydrogen-dopped boron coating stability, erosion rates, and lifetime under wall conditioning plasmas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Andrei Goriaev</cp:lastModifiedBy>
  <cp:revision>64</cp:revision>
  <dcterms:created xsi:type="dcterms:W3CDTF">2023-11-15T09:40:03Z</dcterms:created>
  <dcterms:modified xsi:type="dcterms:W3CDTF">2026-06-23T10:14:09Z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SIP_Label_22759de7-3255-46b5-8dfe-736652f9c6c1_Enabled">
    <vt:lpwstr>true</vt:lpwstr>
  </property>
  <property fmtid="{D5CDD505-2E9C-101B-9397-08002B2CF9AE}" pid="4" name="MSIP_Label_22759de7-3255-46b5-8dfe-736652f9c6c1_SetDate">
    <vt:lpwstr>2025-07-07T12:31:27Z</vt:lpwstr>
  </property>
  <property fmtid="{D5CDD505-2E9C-101B-9397-08002B2CF9AE}" pid="5" name="MSIP_Label_22759de7-3255-46b5-8dfe-736652f9c6c1_Method">
    <vt:lpwstr>Standard</vt:lpwstr>
  </property>
  <property fmtid="{D5CDD505-2E9C-101B-9397-08002B2CF9AE}" pid="6" name="MSIP_Label_22759de7-3255-46b5-8dfe-736652f9c6c1_Name">
    <vt:lpwstr>22759de7-3255-46b5-8dfe-736652f9c6c1</vt:lpwstr>
  </property>
  <property fmtid="{D5CDD505-2E9C-101B-9397-08002B2CF9AE}" pid="7" name="MSIP_Label_22759de7-3255-46b5-8dfe-736652f9c6c1_SiteId">
    <vt:lpwstr>c6ac664b-ae27-4d5d-b4e6-bb5717196fc7</vt:lpwstr>
  </property>
  <property fmtid="{D5CDD505-2E9C-101B-9397-08002B2CF9AE}" pid="8" name="MSIP_Label_22759de7-3255-46b5-8dfe-736652f9c6c1_ActionId">
    <vt:lpwstr>01fea838-fad8-4232-8606-7ed802574ac1</vt:lpwstr>
  </property>
  <property fmtid="{D5CDD505-2E9C-101B-9397-08002B2CF9AE}" pid="9" name="MSIP_Label_22759de7-3255-46b5-8dfe-736652f9c6c1_ContentBits">
    <vt:lpwstr>0</vt:lpwstr>
  </property>
</Properties>
</file>