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
  </p:notesMasterIdLst>
  <p:sldIdLst>
    <p:sldId id="256" r:id="rId5"/>
    <p:sldId id="257" r:id="rId6"/>
    <p:sldId id="261" r:id="rId7"/>
    <p:sldId id="258"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94660"/>
  </p:normalViewPr>
  <p:slideViewPr>
    <p:cSldViewPr snapToGrid="0">
      <p:cViewPr varScale="1">
        <p:scale>
          <a:sx n="112" d="100"/>
          <a:sy n="112" d="100"/>
        </p:scale>
        <p:origin x="6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388614"/>
            <a:ext cx="8325152" cy="1177546"/>
          </a:xfrm>
        </p:spPr>
        <p:txBody>
          <a:bodyPr>
            <a:normAutofit fontScale="90000"/>
          </a:bodyPr>
          <a:lstStyle/>
          <a:p>
            <a:r>
              <a:rPr lang="en-GB" dirty="0"/>
              <a:t>Exploration of optimal breakdown conditions and magnetic configurations for Electron Cyclotron Wall Conditioning scenarios for JT-60SA and ITER</a:t>
            </a:r>
            <a:br>
              <a:rPr lang="en-GB" dirty="0"/>
            </a:br>
            <a:endParaRPr lang="en-US" dirty="0"/>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normAutofit fontScale="55000" lnSpcReduction="20000"/>
          </a:bodyPr>
          <a:lstStyle/>
          <a:p>
            <a:r>
              <a:rPr lang="en-US" dirty="0"/>
              <a:t>A. Goriaev, J. Buermans, K. Crombé, D. López-Rodríguez</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lstStyle/>
          <a:p>
            <a:r>
              <a:rPr lang="en-US" dirty="0"/>
              <a:t>LPP-ERM/KMS</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WP PWIE SP F lick-off meeting</a:t>
            </a:r>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a:xfrm>
            <a:off x="983432" y="192514"/>
            <a:ext cx="11208568" cy="920355"/>
          </a:xfrm>
        </p:spPr>
        <p:txBody>
          <a:bodyPr/>
          <a:lstStyle/>
          <a:p>
            <a:pPr>
              <a:spcBef>
                <a:spcPts val="0"/>
              </a:spcBef>
              <a:defRPr/>
            </a:pPr>
            <a:r>
              <a:rPr lang="en-US" dirty="0">
                <a:cs typeface="Calibri"/>
              </a:rPr>
              <a:t>SP F2 D001: </a:t>
            </a:r>
            <a:r>
              <a:rPr lang="en-GB" dirty="0"/>
              <a:t>Exploration of optimal breakdown conditions and magnetic configurations for Electron Cyclotron Wall Conditioning scenarios for JT-60SA and ITER </a:t>
            </a:r>
            <a:endParaRPr lang="en-US" dirty="0">
              <a:cs typeface="Calibri"/>
            </a:endParaRPr>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54294" y="1196752"/>
            <a:ext cx="7016133" cy="5688632"/>
          </a:xfrm>
        </p:spPr>
        <p:txBody>
          <a:bodyPr>
            <a:normAutofit lnSpcReduction="10000"/>
          </a:bodyPr>
          <a:lstStyle/>
          <a:p>
            <a:pPr marL="0" indent="0">
              <a:spcBef>
                <a:spcPts val="0"/>
              </a:spcBef>
              <a:buNone/>
              <a:defRPr/>
            </a:pPr>
            <a:r>
              <a:rPr lang="en-US" sz="2200" dirty="0">
                <a:latin typeface="+mn-lt"/>
                <a:cs typeface="Calibri"/>
              </a:rPr>
              <a:t>Breakdown experiments on TOMAS to complement the TCV experiments and observations on other devices.</a:t>
            </a:r>
          </a:p>
          <a:p>
            <a:pPr marL="0" indent="0">
              <a:spcBef>
                <a:spcPts val="0"/>
              </a:spcBef>
              <a:buNone/>
              <a:defRPr/>
            </a:pPr>
            <a:endParaRPr lang="en-US" sz="700" dirty="0">
              <a:latin typeface="+mn-lt"/>
              <a:cs typeface="Calibri"/>
            </a:endParaRPr>
          </a:p>
          <a:p>
            <a:pPr marL="685800" lvl="1" indent="-342900">
              <a:spcBef>
                <a:spcPts val="0"/>
              </a:spcBef>
              <a:buFont typeface="+mj-lt"/>
              <a:buAutoNum type="arabicPeriod"/>
              <a:defRPr/>
            </a:pPr>
            <a:r>
              <a:rPr lang="en-GB" sz="2000" dirty="0"/>
              <a:t>Compare fundamental and second harmonic</a:t>
            </a:r>
            <a:r>
              <a:rPr lang="nl-BE" sz="2000" i="1" baseline="30000" dirty="0">
                <a:cs typeface="Calibri"/>
              </a:rPr>
              <a:t>1</a:t>
            </a:r>
            <a:endParaRPr lang="en-GB" sz="2000" dirty="0"/>
          </a:p>
          <a:p>
            <a:pPr lvl="2">
              <a:spcBef>
                <a:spcPts val="0"/>
              </a:spcBef>
              <a:defRPr/>
            </a:pPr>
            <a:r>
              <a:rPr lang="en-GB" dirty="0"/>
              <a:t>Fundamental wave is optimal for breakdown, but encounters a density limit, leading to conversions and parametric decay</a:t>
            </a:r>
            <a:r>
              <a:rPr lang="nl-BE" i="1" baseline="30000" dirty="0"/>
              <a:t>2</a:t>
            </a:r>
            <a:endParaRPr lang="en-GB" dirty="0"/>
          </a:p>
          <a:p>
            <a:pPr lvl="2">
              <a:spcBef>
                <a:spcPts val="0"/>
              </a:spcBef>
              <a:defRPr/>
            </a:pPr>
            <a:r>
              <a:rPr lang="en-GB" dirty="0"/>
              <a:t>Second harmonic is optimal for increased plasma density, but can cause stray radiation and parametric decay at the start</a:t>
            </a:r>
            <a:r>
              <a:rPr lang="en-GB" i="1" baseline="30000" dirty="0"/>
              <a:t>1</a:t>
            </a:r>
            <a:endParaRPr lang="en-GB" dirty="0">
              <a:cs typeface="+mn-cs"/>
            </a:endParaRPr>
          </a:p>
          <a:p>
            <a:pPr marL="685800" lvl="2" indent="0">
              <a:spcBef>
                <a:spcPts val="0"/>
              </a:spcBef>
              <a:buNone/>
              <a:defRPr/>
            </a:pPr>
            <a:endParaRPr lang="en-GB" dirty="0">
              <a:latin typeface="+mn-lt"/>
              <a:cs typeface="Calibri"/>
            </a:endParaRPr>
          </a:p>
          <a:p>
            <a:pPr marL="685800" lvl="1" indent="-342900">
              <a:spcBef>
                <a:spcPts val="0"/>
              </a:spcBef>
              <a:buFont typeface="+mj-lt"/>
              <a:buAutoNum type="arabicPeriod"/>
              <a:defRPr/>
            </a:pPr>
            <a:r>
              <a:rPr lang="en-GB" sz="2000" dirty="0">
                <a:latin typeface="+mn-lt"/>
                <a:cs typeface="Calibri"/>
              </a:rPr>
              <a:t>Explore the influence of several parameters on the breakdown time</a:t>
            </a:r>
            <a:r>
              <a:rPr lang="nl-BE" sz="2000" i="1" baseline="30000" dirty="0">
                <a:cs typeface="Calibri"/>
              </a:rPr>
              <a:t>1</a:t>
            </a:r>
            <a:r>
              <a:rPr lang="nl-BE" sz="2000" i="1" baseline="30000" dirty="0"/>
              <a:t>,2</a:t>
            </a:r>
            <a:endParaRPr lang="en-GB" sz="2000" dirty="0">
              <a:latin typeface="+mn-lt"/>
              <a:cs typeface="Calibri"/>
            </a:endParaRPr>
          </a:p>
          <a:p>
            <a:pPr marL="985837" lvl="2" indent="-342900">
              <a:spcBef>
                <a:spcPts val="0"/>
              </a:spcBef>
              <a:defRPr/>
            </a:pPr>
            <a:r>
              <a:rPr lang="en-GB" dirty="0">
                <a:cs typeface="Calibri"/>
              </a:rPr>
              <a:t>Injected power, toroidal/poloidal injection angle, toroidal magnetic field, horizontal/vertical poloidal field, gas pressure and gas species.</a:t>
            </a:r>
            <a:endParaRPr lang="en-GB" dirty="0">
              <a:latin typeface="+mn-lt"/>
              <a:cs typeface="Calibri"/>
            </a:endParaRPr>
          </a:p>
          <a:p>
            <a:pPr marL="685800" lvl="2" indent="0">
              <a:spcBef>
                <a:spcPts val="0"/>
              </a:spcBef>
              <a:buNone/>
              <a:defRPr/>
            </a:pPr>
            <a:endParaRPr lang="en-GB" dirty="0">
              <a:latin typeface="+mn-lt"/>
              <a:cs typeface="Calibri"/>
            </a:endParaRPr>
          </a:p>
          <a:p>
            <a:pPr marL="685800" lvl="1" indent="-342900">
              <a:spcBef>
                <a:spcPts val="0"/>
              </a:spcBef>
              <a:buFont typeface="+mj-lt"/>
              <a:buAutoNum type="arabicPeriod"/>
              <a:defRPr/>
            </a:pPr>
            <a:r>
              <a:rPr lang="en-GB" sz="2000" dirty="0">
                <a:cs typeface="Calibri"/>
              </a:rPr>
              <a:t>Explore the influence of several parameters on the density build-up</a:t>
            </a:r>
            <a:r>
              <a:rPr lang="nl-BE" sz="2000" i="1" baseline="30000" dirty="0">
                <a:cs typeface="Calibri"/>
              </a:rPr>
              <a:t>1</a:t>
            </a:r>
            <a:r>
              <a:rPr lang="nl-BE" sz="2000" i="1" baseline="30000" dirty="0"/>
              <a:t>,3</a:t>
            </a:r>
            <a:endParaRPr lang="en-GB" sz="2000" dirty="0">
              <a:cs typeface="Calibri"/>
            </a:endParaRPr>
          </a:p>
          <a:p>
            <a:pPr marL="985837" lvl="2" indent="-342900">
              <a:spcBef>
                <a:spcPts val="0"/>
              </a:spcBef>
              <a:defRPr/>
            </a:pPr>
            <a:r>
              <a:rPr lang="en-GB" dirty="0">
                <a:cs typeface="Calibri"/>
              </a:rPr>
              <a:t>Injected power, toroidal/poloidal injection angle, toroidal magnetic field, horizontal/vertical poloidal field, gas pressure and gas species.</a:t>
            </a:r>
          </a:p>
          <a:p>
            <a:pPr lvl="1">
              <a:spcBef>
                <a:spcPts val="0"/>
              </a:spcBef>
              <a:defRPr/>
            </a:pPr>
            <a:endParaRPr lang="en-GB" dirty="0">
              <a:cs typeface="Calibri"/>
            </a:endParaRPr>
          </a:p>
          <a:p>
            <a:pPr marL="0" indent="0">
              <a:spcBef>
                <a:spcPts val="0"/>
              </a:spcBef>
              <a:buNone/>
              <a:defRPr/>
            </a:pPr>
            <a:r>
              <a:rPr lang="en-GB" sz="1600" dirty="0">
                <a:cs typeface="Calibri"/>
              </a:rPr>
              <a:t>Paper and presentation (AAPPS-DPP 2026) under preparation:</a:t>
            </a:r>
          </a:p>
          <a:p>
            <a:pPr marL="0" indent="0">
              <a:spcBef>
                <a:spcPts val="0"/>
              </a:spcBef>
              <a:buNone/>
              <a:defRPr/>
            </a:pPr>
            <a:r>
              <a:rPr lang="en-GB" sz="1600" dirty="0">
                <a:cs typeface="Calibri"/>
              </a:rPr>
              <a:t>Exploration of optimal breakdown conditions and magnetic configurations for Electron Cyclotron Wall Conditioning scenarios for JT-60SA</a:t>
            </a:r>
            <a:endParaRPr lang="en-US" sz="1600"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8" name="Rectangle 7">
            <a:extLst>
              <a:ext uri="{FF2B5EF4-FFF2-40B4-BE49-F238E27FC236}">
                <a16:creationId xmlns:a16="http://schemas.microsoft.com/office/drawing/2014/main" id="{709C731E-B8DB-D7E7-820F-CF3D7333DBF5}"/>
              </a:ext>
            </a:extLst>
          </p:cNvPr>
          <p:cNvSpPr/>
          <p:nvPr/>
        </p:nvSpPr>
        <p:spPr>
          <a:xfrm>
            <a:off x="7952976" y="948906"/>
            <a:ext cx="3603142" cy="4595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TextBox 14">
            <a:extLst>
              <a:ext uri="{FF2B5EF4-FFF2-40B4-BE49-F238E27FC236}">
                <a16:creationId xmlns:a16="http://schemas.microsoft.com/office/drawing/2014/main" id="{63C1C782-3843-181A-3054-BAB2FC5A231A}"/>
              </a:ext>
            </a:extLst>
          </p:cNvPr>
          <p:cNvSpPr txBox="1"/>
          <p:nvPr/>
        </p:nvSpPr>
        <p:spPr>
          <a:xfrm>
            <a:off x="7952976" y="5714362"/>
            <a:ext cx="3833004" cy="738664"/>
          </a:xfrm>
          <a:prstGeom prst="rect">
            <a:avLst/>
          </a:prstGeom>
          <a:noFill/>
        </p:spPr>
        <p:txBody>
          <a:bodyPr wrap="square" rtlCol="0">
            <a:spAutoFit/>
          </a:bodyPr>
          <a:lstStyle/>
          <a:p>
            <a:r>
              <a:rPr lang="nl-BE" sz="1400" i="1" baseline="30000" dirty="0"/>
              <a:t>1</a:t>
            </a:r>
            <a:r>
              <a:rPr lang="nl-BE" sz="1400" i="1" dirty="0"/>
              <a:t>M. Fukumoto et al, Nucl. Mater. Energy, 2025</a:t>
            </a:r>
          </a:p>
          <a:p>
            <a:r>
              <a:rPr lang="nl-BE" sz="1400" i="1" baseline="30000" dirty="0"/>
              <a:t>2</a:t>
            </a:r>
            <a:r>
              <a:rPr lang="nl-BE" sz="1400" i="1" dirty="0"/>
              <a:t>J. Buermans et al, EPS plasma conference, 2024</a:t>
            </a:r>
          </a:p>
          <a:p>
            <a:r>
              <a:rPr lang="nl-BE" sz="1400" i="1" baseline="30000" dirty="0"/>
              <a:t>3</a:t>
            </a:r>
            <a:r>
              <a:rPr lang="nl-BE" sz="1400" i="1" dirty="0"/>
              <a:t>J. Buermans et al, EPS plasma conference, 2025</a:t>
            </a:r>
          </a:p>
        </p:txBody>
      </p:sp>
      <p:pic>
        <p:nvPicPr>
          <p:cNvPr id="12" name="Picture 11">
            <a:extLst>
              <a:ext uri="{FF2B5EF4-FFF2-40B4-BE49-F238E27FC236}">
                <a16:creationId xmlns:a16="http://schemas.microsoft.com/office/drawing/2014/main" id="{4266E968-A10B-8D27-58C5-8A7B1319F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134" y="3338423"/>
            <a:ext cx="3251899" cy="2055425"/>
          </a:xfrm>
          <a:prstGeom prst="rect">
            <a:avLst/>
          </a:prstGeom>
        </p:spPr>
      </p:pic>
      <p:pic>
        <p:nvPicPr>
          <p:cNvPr id="17" name="Picture 16">
            <a:extLst>
              <a:ext uri="{FF2B5EF4-FFF2-40B4-BE49-F238E27FC236}">
                <a16:creationId xmlns:a16="http://schemas.microsoft.com/office/drawing/2014/main" id="{EA17C620-B82F-1A38-1AE7-795B55EB2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134" y="1119034"/>
            <a:ext cx="3251899" cy="2049261"/>
          </a:xfrm>
          <a:prstGeom prst="rect">
            <a:avLst/>
          </a:prstGeom>
        </p:spPr>
      </p:pic>
      <p:sp>
        <p:nvSpPr>
          <p:cNvPr id="18" name="TextBox 17">
            <a:extLst>
              <a:ext uri="{FF2B5EF4-FFF2-40B4-BE49-F238E27FC236}">
                <a16:creationId xmlns:a16="http://schemas.microsoft.com/office/drawing/2014/main" id="{9B027FAD-1CF2-5633-8E67-0D2BB14B3B4E}"/>
              </a:ext>
            </a:extLst>
          </p:cNvPr>
          <p:cNvSpPr txBox="1"/>
          <p:nvPr/>
        </p:nvSpPr>
        <p:spPr>
          <a:xfrm rot="3062038">
            <a:off x="8161198" y="2991749"/>
            <a:ext cx="3019245" cy="523220"/>
          </a:xfrm>
          <a:prstGeom prst="rect">
            <a:avLst/>
          </a:prstGeom>
          <a:noFill/>
        </p:spPr>
        <p:txBody>
          <a:bodyPr wrap="square" rtlCol="0">
            <a:spAutoFit/>
          </a:bodyPr>
          <a:lstStyle/>
          <a:p>
            <a:pPr algn="l"/>
            <a:r>
              <a:rPr lang="en-GB" sz="2800" b="1" dirty="0">
                <a:solidFill>
                  <a:schemeClr val="bg1">
                    <a:lumMod val="75000"/>
                  </a:schemeClr>
                </a:solidFill>
              </a:rPr>
              <a:t>Preliminary results</a:t>
            </a:r>
            <a:endParaRPr lang="en-BE" sz="2800" b="1" dirty="0">
              <a:solidFill>
                <a:schemeClr val="bg1">
                  <a:lumMod val="75000"/>
                </a:schemeClr>
              </a:solidFill>
            </a:endParaRPr>
          </a:p>
        </p:txBody>
      </p:sp>
      <p:sp>
        <p:nvSpPr>
          <p:cNvPr id="4" name="Footer Placeholder 3">
            <a:extLst>
              <a:ext uri="{FF2B5EF4-FFF2-40B4-BE49-F238E27FC236}">
                <a16:creationId xmlns:a16="http://schemas.microsoft.com/office/drawing/2014/main" id="{9199739F-6E60-3281-4C04-180C61F15A7D}"/>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5" name="Slide Number Placeholder 4">
            <a:extLst>
              <a:ext uri="{FF2B5EF4-FFF2-40B4-BE49-F238E27FC236}">
                <a16:creationId xmlns:a16="http://schemas.microsoft.com/office/drawing/2014/main" id="{151E8DA9-CAAD-D302-5A50-18BB2FFD4D88}"/>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147626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2292-CB8D-BD97-82A2-F06AA4947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1054A-32EC-9D81-342B-337E6CB58F31}"/>
              </a:ext>
            </a:extLst>
          </p:cNvPr>
          <p:cNvSpPr>
            <a:spLocks noGrp="1"/>
          </p:cNvSpPr>
          <p:nvPr>
            <p:ph type="title"/>
          </p:nvPr>
        </p:nvSpPr>
        <p:spPr>
          <a:xfrm>
            <a:off x="407368" y="2252184"/>
            <a:ext cx="8942372" cy="1177546"/>
          </a:xfrm>
        </p:spPr>
        <p:txBody>
          <a:bodyPr>
            <a:normAutofit fontScale="90000"/>
          </a:bodyPr>
          <a:lstStyle/>
          <a:p>
            <a:r>
              <a:rPr lang="en-GB" dirty="0"/>
              <a:t>Characterization and analysis of H and D mixed wall conditioning plasmas in TOMAS utilizing the improved data analysis methods for TOMAS plasma diagnostics</a:t>
            </a:r>
            <a:endParaRPr lang="en-US" dirty="0"/>
          </a:p>
        </p:txBody>
      </p:sp>
      <p:sp>
        <p:nvSpPr>
          <p:cNvPr id="3" name="Text Placeholder 2">
            <a:extLst>
              <a:ext uri="{FF2B5EF4-FFF2-40B4-BE49-F238E27FC236}">
                <a16:creationId xmlns:a16="http://schemas.microsoft.com/office/drawing/2014/main" id="{06E56C37-A1D7-9524-1702-CAAB9821C427}"/>
              </a:ext>
            </a:extLst>
          </p:cNvPr>
          <p:cNvSpPr>
            <a:spLocks noGrp="1"/>
          </p:cNvSpPr>
          <p:nvPr>
            <p:ph type="body" sz="quarter" idx="10"/>
          </p:nvPr>
        </p:nvSpPr>
        <p:spPr/>
        <p:txBody>
          <a:bodyPr>
            <a:normAutofit fontScale="55000" lnSpcReduction="20000"/>
          </a:bodyPr>
          <a:lstStyle/>
          <a:p>
            <a:r>
              <a:rPr lang="en-US" dirty="0"/>
              <a:t>A. Goriaev, D. López-Rodríguez, K. Crombé, J. Buermans</a:t>
            </a:r>
          </a:p>
        </p:txBody>
      </p:sp>
      <p:sp>
        <p:nvSpPr>
          <p:cNvPr id="4" name="Text Placeholder 3">
            <a:extLst>
              <a:ext uri="{FF2B5EF4-FFF2-40B4-BE49-F238E27FC236}">
                <a16:creationId xmlns:a16="http://schemas.microsoft.com/office/drawing/2014/main" id="{5CA63017-3AE1-4030-ACEE-EEFABF7539F9}"/>
              </a:ext>
            </a:extLst>
          </p:cNvPr>
          <p:cNvSpPr>
            <a:spLocks noGrp="1"/>
          </p:cNvSpPr>
          <p:nvPr>
            <p:ph type="body" sz="quarter" idx="11"/>
          </p:nvPr>
        </p:nvSpPr>
        <p:spPr/>
        <p:txBody>
          <a:bodyPr/>
          <a:lstStyle/>
          <a:p>
            <a:r>
              <a:rPr lang="en-US" dirty="0"/>
              <a:t>LPP-ERM/KMS</a:t>
            </a:r>
          </a:p>
        </p:txBody>
      </p:sp>
      <p:sp>
        <p:nvSpPr>
          <p:cNvPr id="5" name="Text Placeholder 4">
            <a:extLst>
              <a:ext uri="{FF2B5EF4-FFF2-40B4-BE49-F238E27FC236}">
                <a16:creationId xmlns:a16="http://schemas.microsoft.com/office/drawing/2014/main" id="{5F889442-FE8B-1B2C-F4F2-AE4D2DAF7307}"/>
              </a:ext>
            </a:extLst>
          </p:cNvPr>
          <p:cNvSpPr>
            <a:spLocks noGrp="1"/>
          </p:cNvSpPr>
          <p:nvPr>
            <p:ph type="body" sz="quarter" idx="12"/>
          </p:nvPr>
        </p:nvSpPr>
        <p:spPr/>
        <p:txBody>
          <a:bodyPr/>
          <a:lstStyle/>
          <a:p>
            <a:r>
              <a:rPr lang="en-US" dirty="0"/>
              <a:t>WP PWIE SP F lick-off meeting</a:t>
            </a:r>
          </a:p>
        </p:txBody>
      </p:sp>
    </p:spTree>
    <p:extLst>
      <p:ext uri="{BB962C8B-B14F-4D97-AF65-F5344CB8AC3E}">
        <p14:creationId xmlns:p14="http://schemas.microsoft.com/office/powerpoint/2010/main" val="151232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F23D-DFF5-0F85-D79A-932BFC8E99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701CD3-58F9-C321-9DED-8F6B727DD4AC}"/>
              </a:ext>
            </a:extLst>
          </p:cNvPr>
          <p:cNvSpPr>
            <a:spLocks noGrp="1"/>
          </p:cNvSpPr>
          <p:nvPr>
            <p:ph type="title"/>
          </p:nvPr>
        </p:nvSpPr>
        <p:spPr>
          <a:xfrm>
            <a:off x="983432" y="192514"/>
            <a:ext cx="10802548" cy="776133"/>
          </a:xfrm>
        </p:spPr>
        <p:txBody>
          <a:bodyPr/>
          <a:lstStyle/>
          <a:p>
            <a:pPr>
              <a:spcBef>
                <a:spcPts val="0"/>
              </a:spcBef>
              <a:defRPr/>
            </a:pPr>
            <a:r>
              <a:rPr lang="en-US" dirty="0">
                <a:cs typeface="Calibri"/>
              </a:rPr>
              <a:t>SP F2 D002: </a:t>
            </a:r>
            <a:r>
              <a:rPr lang="en-GB" dirty="0"/>
              <a:t>Characterization and analysis of H and D mixed wall conditioning plasmas in TOMAS utilizing the improved data analysis methods for TOMAS plasma diagnostics </a:t>
            </a:r>
            <a:endParaRPr lang="en-US" dirty="0">
              <a:cs typeface="Calibri"/>
            </a:endParaRPr>
          </a:p>
        </p:txBody>
      </p:sp>
      <p:sp>
        <p:nvSpPr>
          <p:cNvPr id="3" name="Espace réservé du contenu 2">
            <a:extLst>
              <a:ext uri="{FF2B5EF4-FFF2-40B4-BE49-F238E27FC236}">
                <a16:creationId xmlns:a16="http://schemas.microsoft.com/office/drawing/2014/main" id="{2828809F-3AEB-F589-9589-544F8F0F83F1}"/>
              </a:ext>
            </a:extLst>
          </p:cNvPr>
          <p:cNvSpPr>
            <a:spLocks noGrp="1"/>
          </p:cNvSpPr>
          <p:nvPr>
            <p:ph idx="1"/>
          </p:nvPr>
        </p:nvSpPr>
        <p:spPr>
          <a:xfrm>
            <a:off x="559508" y="1093882"/>
            <a:ext cx="7016133" cy="5284058"/>
          </a:xfrm>
        </p:spPr>
        <p:txBody>
          <a:bodyPr>
            <a:noAutofit/>
          </a:bodyPr>
          <a:lstStyle/>
          <a:p>
            <a:pPr marL="0" indent="0">
              <a:spcBef>
                <a:spcPts val="0"/>
              </a:spcBef>
              <a:buNone/>
              <a:defRPr/>
            </a:pPr>
            <a:r>
              <a:rPr lang="en-US" sz="2200" dirty="0">
                <a:latin typeface="+mn-lt"/>
                <a:cs typeface="Calibri"/>
              </a:rPr>
              <a:t>Characterization of H+D mixed ICWC plasma at various magnetic field strengths, RF frequencies and power and gas compositions</a:t>
            </a:r>
          </a:p>
          <a:p>
            <a:pPr marL="0" indent="0">
              <a:spcBef>
                <a:spcPts val="0"/>
              </a:spcBef>
              <a:buNone/>
              <a:defRPr/>
            </a:pPr>
            <a:endParaRPr lang="en-US" sz="2200" dirty="0">
              <a:latin typeface="+mn-lt"/>
              <a:cs typeface="Calibri"/>
            </a:endParaRPr>
          </a:p>
          <a:p>
            <a:pPr marL="685800" lvl="1" indent="-342900">
              <a:spcBef>
                <a:spcPts val="0"/>
              </a:spcBef>
              <a:buFont typeface="+mj-lt"/>
              <a:buAutoNum type="arabicPeriod"/>
              <a:defRPr/>
            </a:pPr>
            <a:r>
              <a:rPr lang="en-US" sz="2000" dirty="0"/>
              <a:t>Langmuir probes</a:t>
            </a:r>
            <a:endParaRPr lang="en-GB" sz="2000" dirty="0"/>
          </a:p>
          <a:p>
            <a:pPr lvl="2">
              <a:spcBef>
                <a:spcPts val="0"/>
              </a:spcBef>
              <a:defRPr/>
            </a:pPr>
            <a:r>
              <a:rPr lang="en-GB" dirty="0">
                <a:latin typeface="+mn-lt"/>
                <a:cs typeface="Calibri"/>
              </a:rPr>
              <a:t>Horizontal and vertical scans of electron density, electron temperature and plasma potential</a:t>
            </a:r>
          </a:p>
          <a:p>
            <a:pPr lvl="2">
              <a:spcBef>
                <a:spcPts val="0"/>
              </a:spcBef>
              <a:defRPr/>
            </a:pPr>
            <a:endParaRPr lang="en-GB" dirty="0">
              <a:latin typeface="+mn-lt"/>
              <a:cs typeface="Calibri"/>
            </a:endParaRPr>
          </a:p>
          <a:p>
            <a:pPr marL="685800" lvl="1" indent="-342900">
              <a:spcBef>
                <a:spcPts val="0"/>
              </a:spcBef>
              <a:buFont typeface="+mj-lt"/>
              <a:buAutoNum type="arabicPeriod"/>
              <a:defRPr/>
            </a:pPr>
            <a:r>
              <a:rPr lang="en-US" sz="2000" dirty="0">
                <a:latin typeface="+mn-lt"/>
                <a:cs typeface="Calibri"/>
              </a:rPr>
              <a:t>Time-of-Flight Neutral Particle Analyzer</a:t>
            </a:r>
            <a:endParaRPr lang="en-GB" sz="2000" dirty="0">
              <a:latin typeface="+mn-lt"/>
              <a:cs typeface="Calibri"/>
            </a:endParaRPr>
          </a:p>
          <a:p>
            <a:pPr marL="985837" lvl="2" indent="-342900">
              <a:spcBef>
                <a:spcPts val="0"/>
              </a:spcBef>
              <a:defRPr/>
            </a:pPr>
            <a:r>
              <a:rPr lang="en-GB" dirty="0">
                <a:cs typeface="Calibri"/>
              </a:rPr>
              <a:t>Charge exchange neutral ion energy distribution functions -&gt; Average neutral energy and differential flux</a:t>
            </a:r>
            <a:endParaRPr lang="en-GB" dirty="0">
              <a:latin typeface="+mn-lt"/>
              <a:cs typeface="Calibri"/>
            </a:endParaRPr>
          </a:p>
          <a:p>
            <a:pPr marL="685800" lvl="2" indent="0">
              <a:spcBef>
                <a:spcPts val="0"/>
              </a:spcBef>
              <a:buNone/>
              <a:defRPr/>
            </a:pPr>
            <a:endParaRPr lang="en-GB" dirty="0">
              <a:latin typeface="+mn-lt"/>
              <a:cs typeface="Calibri"/>
            </a:endParaRPr>
          </a:p>
          <a:p>
            <a:pPr marL="685800" lvl="1" indent="-342900">
              <a:spcBef>
                <a:spcPts val="0"/>
              </a:spcBef>
              <a:buFont typeface="+mj-lt"/>
              <a:buAutoNum type="arabicPeriod"/>
              <a:defRPr/>
            </a:pPr>
            <a:r>
              <a:rPr lang="en-US" sz="2000" dirty="0">
                <a:cs typeface="Calibri"/>
              </a:rPr>
              <a:t>Residual Field Energy Analyzer</a:t>
            </a:r>
            <a:endParaRPr lang="en-GB" sz="2000" dirty="0">
              <a:cs typeface="Calibri"/>
            </a:endParaRPr>
          </a:p>
          <a:p>
            <a:pPr marL="985837" lvl="2" indent="-342900">
              <a:spcBef>
                <a:spcPts val="0"/>
              </a:spcBef>
              <a:defRPr/>
            </a:pPr>
            <a:r>
              <a:rPr lang="en-US" dirty="0">
                <a:cs typeface="Calibri"/>
              </a:rPr>
              <a:t>Local ion energy distribution functions -&gt; Average ion energy and ion flux density</a:t>
            </a:r>
          </a:p>
          <a:p>
            <a:pPr marL="985837" lvl="2" indent="-342900">
              <a:spcBef>
                <a:spcPts val="0"/>
              </a:spcBef>
              <a:defRPr/>
            </a:pPr>
            <a:endParaRPr lang="en-US" b="1" dirty="0">
              <a:cs typeface="Calibri"/>
            </a:endParaRPr>
          </a:p>
          <a:p>
            <a:pPr marL="685800" lvl="1" indent="-342900">
              <a:spcBef>
                <a:spcPts val="0"/>
              </a:spcBef>
              <a:buFont typeface="+mj-lt"/>
              <a:buAutoNum type="arabicPeriod"/>
              <a:defRPr/>
            </a:pPr>
            <a:r>
              <a:rPr lang="en-US" sz="2000" dirty="0">
                <a:cs typeface="Calibri"/>
              </a:rPr>
              <a:t>Spectroscopy (see talk of M. Sackers)</a:t>
            </a:r>
          </a:p>
          <a:p>
            <a:pPr marL="985837" lvl="2" indent="-342900">
              <a:spcBef>
                <a:spcPts val="0"/>
              </a:spcBef>
              <a:defRPr/>
            </a:pPr>
            <a:r>
              <a:rPr lang="en-US" dirty="0">
                <a:cs typeface="Calibri"/>
              </a:rPr>
              <a:t>Test of multi-channel high resolution spectrometer in mixed ICWC plasma</a:t>
            </a:r>
          </a:p>
        </p:txBody>
      </p:sp>
      <p:sp>
        <p:nvSpPr>
          <p:cNvPr id="15" name="TextBox 14">
            <a:extLst>
              <a:ext uri="{FF2B5EF4-FFF2-40B4-BE49-F238E27FC236}">
                <a16:creationId xmlns:a16="http://schemas.microsoft.com/office/drawing/2014/main" id="{ECE047E7-18C1-AA5A-D2EB-7284396448A5}"/>
              </a:ext>
            </a:extLst>
          </p:cNvPr>
          <p:cNvSpPr txBox="1"/>
          <p:nvPr/>
        </p:nvSpPr>
        <p:spPr>
          <a:xfrm>
            <a:off x="8124426" y="4971412"/>
            <a:ext cx="3833004" cy="646331"/>
          </a:xfrm>
          <a:prstGeom prst="rect">
            <a:avLst/>
          </a:prstGeom>
          <a:noFill/>
        </p:spPr>
        <p:txBody>
          <a:bodyPr wrap="square" rtlCol="0">
            <a:spAutoFit/>
          </a:bodyPr>
          <a:lstStyle/>
          <a:p>
            <a:pPr algn="ctr"/>
            <a:r>
              <a:rPr lang="nl-BE" sz="1200" i="1" dirty="0"/>
              <a:t>Differential flux of neutrals from the ToF-NPA in hydrogen and deuterium at f = 45MHz [D. Lopez-Rodriguez, PhD thesis, submitted]</a:t>
            </a:r>
          </a:p>
        </p:txBody>
      </p:sp>
      <p:pic>
        <p:nvPicPr>
          <p:cNvPr id="4" name="Picture 3">
            <a:extLst>
              <a:ext uri="{FF2B5EF4-FFF2-40B4-BE49-F238E27FC236}">
                <a16:creationId xmlns:a16="http://schemas.microsoft.com/office/drawing/2014/main" id="{B13A7CC9-67CD-146B-0617-9ADDD8BA5B0D}"/>
              </a:ext>
            </a:extLst>
          </p:cNvPr>
          <p:cNvPicPr>
            <a:picLocks noChangeAspect="1"/>
          </p:cNvPicPr>
          <p:nvPr/>
        </p:nvPicPr>
        <p:blipFill>
          <a:blip r:embed="rId2"/>
          <a:stretch>
            <a:fillRect/>
          </a:stretch>
        </p:blipFill>
        <p:spPr>
          <a:xfrm>
            <a:off x="8124426" y="1699672"/>
            <a:ext cx="3827330" cy="2922270"/>
          </a:xfrm>
          <a:prstGeom prst="rect">
            <a:avLst/>
          </a:prstGeom>
        </p:spPr>
      </p:pic>
      <p:sp>
        <p:nvSpPr>
          <p:cNvPr id="5" name="Footer Placeholder 3">
            <a:extLst>
              <a:ext uri="{FF2B5EF4-FFF2-40B4-BE49-F238E27FC236}">
                <a16:creationId xmlns:a16="http://schemas.microsoft.com/office/drawing/2014/main" id="{62B1D3EE-52AF-1C53-D2B0-EE52B2E1907F}"/>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6" name="Slide Number Placeholder 4">
            <a:extLst>
              <a:ext uri="{FF2B5EF4-FFF2-40B4-BE49-F238E27FC236}">
                <a16:creationId xmlns:a16="http://schemas.microsoft.com/office/drawing/2014/main" id="{48AF3D6F-0F2D-05C9-A3ED-90945ED5F460}"/>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4</a:t>
            </a:fld>
            <a:endParaRPr lang="en-GB">
              <a:solidFill>
                <a:prstClr val="white"/>
              </a:solidFill>
            </a:endParaRPr>
          </a:p>
        </p:txBody>
      </p:sp>
    </p:spTree>
    <p:extLst>
      <p:ext uri="{BB962C8B-B14F-4D97-AF65-F5344CB8AC3E}">
        <p14:creationId xmlns:p14="http://schemas.microsoft.com/office/powerpoint/2010/main" val="30484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EE33-F9E9-4A95-1BF3-3BC0988F5E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86FCB9-386B-DA4C-0853-6C8E7F843ACA}"/>
              </a:ext>
            </a:extLst>
          </p:cNvPr>
          <p:cNvSpPr>
            <a:spLocks noGrp="1"/>
          </p:cNvSpPr>
          <p:nvPr>
            <p:ph type="title"/>
          </p:nvPr>
        </p:nvSpPr>
        <p:spPr>
          <a:xfrm>
            <a:off x="983432" y="192514"/>
            <a:ext cx="10802548" cy="776133"/>
          </a:xfrm>
        </p:spPr>
        <p:txBody>
          <a:bodyPr/>
          <a:lstStyle/>
          <a:p>
            <a:pPr>
              <a:spcBef>
                <a:spcPts val="0"/>
              </a:spcBef>
              <a:defRPr/>
            </a:pPr>
            <a:r>
              <a:rPr lang="en-US" dirty="0">
                <a:cs typeface="Calibri"/>
              </a:rPr>
              <a:t>SP F2 D002: </a:t>
            </a:r>
            <a:r>
              <a:rPr lang="en-GB" dirty="0"/>
              <a:t>Characterization and analysis of H and D mixed wall conditioning plasmas in TOMAS utilizing the improved data analysis methods for TOMAS plasma diagnostics </a:t>
            </a:r>
            <a:endParaRPr lang="en-US" dirty="0">
              <a:cs typeface="Calibri"/>
            </a:endParaRPr>
          </a:p>
        </p:txBody>
      </p:sp>
      <p:sp>
        <p:nvSpPr>
          <p:cNvPr id="3" name="Espace réservé du contenu 2">
            <a:extLst>
              <a:ext uri="{FF2B5EF4-FFF2-40B4-BE49-F238E27FC236}">
                <a16:creationId xmlns:a16="http://schemas.microsoft.com/office/drawing/2014/main" id="{6A462183-113E-52E2-712E-C525CEAE74BC}"/>
              </a:ext>
            </a:extLst>
          </p:cNvPr>
          <p:cNvSpPr>
            <a:spLocks noGrp="1"/>
          </p:cNvSpPr>
          <p:nvPr>
            <p:ph idx="1"/>
          </p:nvPr>
        </p:nvSpPr>
        <p:spPr>
          <a:xfrm>
            <a:off x="635882" y="1196752"/>
            <a:ext cx="7016133" cy="5688632"/>
          </a:xfrm>
        </p:spPr>
        <p:txBody>
          <a:bodyPr>
            <a:normAutofit/>
          </a:bodyPr>
          <a:lstStyle/>
          <a:p>
            <a:pPr marL="0" indent="0">
              <a:spcBef>
                <a:spcPts val="0"/>
              </a:spcBef>
              <a:buNone/>
              <a:defRPr/>
            </a:pPr>
            <a:r>
              <a:rPr lang="en-US" sz="2200" dirty="0">
                <a:latin typeface="+mn-lt"/>
                <a:cs typeface="Calibri"/>
              </a:rPr>
              <a:t>ICWC plasma break-down studies </a:t>
            </a:r>
            <a:r>
              <a:rPr lang="en-US" sz="2200" dirty="0">
                <a:cs typeface="Calibri"/>
              </a:rPr>
              <a:t>at at various magnetic field strengths, RF frequencies and power and gas compositions</a:t>
            </a:r>
            <a:endParaRPr lang="en-US" sz="2200" dirty="0">
              <a:latin typeface="+mn-lt"/>
              <a:cs typeface="Calibri"/>
            </a:endParaRPr>
          </a:p>
          <a:p>
            <a:pPr marL="0" indent="0">
              <a:spcBef>
                <a:spcPts val="0"/>
              </a:spcBef>
              <a:buNone/>
              <a:defRPr/>
            </a:pPr>
            <a:endParaRPr lang="en-US" sz="2200" dirty="0">
              <a:latin typeface="+mn-lt"/>
              <a:cs typeface="Calibri"/>
            </a:endParaRPr>
          </a:p>
          <a:p>
            <a:pPr marL="685800" lvl="1" indent="-342900">
              <a:spcBef>
                <a:spcPts val="0"/>
              </a:spcBef>
              <a:buFont typeface="+mj-lt"/>
              <a:buAutoNum type="arabicPeriod"/>
              <a:defRPr/>
            </a:pPr>
            <a:r>
              <a:rPr lang="en-US" sz="2000" dirty="0"/>
              <a:t>Langmuir probe scan</a:t>
            </a:r>
            <a:endParaRPr lang="en-GB" sz="2000" dirty="0"/>
          </a:p>
          <a:p>
            <a:pPr lvl="2">
              <a:spcBef>
                <a:spcPts val="0"/>
              </a:spcBef>
              <a:defRPr/>
            </a:pPr>
            <a:r>
              <a:rPr lang="en-US" dirty="0"/>
              <a:t>Localization of plasma expansion and density build-up </a:t>
            </a:r>
            <a:endParaRPr lang="en-GB" dirty="0"/>
          </a:p>
          <a:p>
            <a:pPr lvl="2">
              <a:spcBef>
                <a:spcPts val="0"/>
              </a:spcBef>
              <a:defRPr/>
            </a:pPr>
            <a:r>
              <a:rPr lang="en-GB" dirty="0">
                <a:cs typeface="+mn-cs"/>
              </a:rPr>
              <a:t>Evaluation of break-down time and density build-up time</a:t>
            </a:r>
          </a:p>
          <a:p>
            <a:pPr marL="685800" lvl="2" indent="0">
              <a:spcBef>
                <a:spcPts val="0"/>
              </a:spcBef>
              <a:buNone/>
              <a:defRPr/>
            </a:pPr>
            <a:endParaRPr lang="en-GB" dirty="0">
              <a:latin typeface="+mn-lt"/>
              <a:cs typeface="Calibri"/>
            </a:endParaRPr>
          </a:p>
          <a:p>
            <a:pPr marL="685800" lvl="1" indent="-342900">
              <a:spcBef>
                <a:spcPts val="0"/>
              </a:spcBef>
              <a:buFont typeface="+mj-lt"/>
              <a:buAutoNum type="arabicPeriod"/>
              <a:defRPr/>
            </a:pPr>
            <a:r>
              <a:rPr lang="en-US" sz="2000" dirty="0">
                <a:latin typeface="+mn-lt"/>
                <a:cs typeface="Calibri"/>
              </a:rPr>
              <a:t>Fast cameras</a:t>
            </a:r>
            <a:endParaRPr lang="en-GB" sz="2000" dirty="0">
              <a:latin typeface="+mn-lt"/>
              <a:cs typeface="Calibri"/>
            </a:endParaRPr>
          </a:p>
          <a:p>
            <a:pPr lvl="2">
              <a:spcBef>
                <a:spcPts val="0"/>
              </a:spcBef>
              <a:defRPr/>
            </a:pPr>
            <a:r>
              <a:rPr lang="en-US" dirty="0"/>
              <a:t>Localization of plasma expansion and density build-up </a:t>
            </a:r>
          </a:p>
          <a:p>
            <a:pPr lvl="2">
              <a:spcBef>
                <a:spcPts val="0"/>
              </a:spcBef>
              <a:defRPr/>
            </a:pPr>
            <a:r>
              <a:rPr lang="en-GB" dirty="0"/>
              <a:t>Evaluation of break-down time and density build-up time</a:t>
            </a:r>
          </a:p>
          <a:p>
            <a:pPr lvl="2">
              <a:spcBef>
                <a:spcPts val="0"/>
              </a:spcBef>
              <a:defRPr/>
            </a:pPr>
            <a:r>
              <a:rPr lang="en-GB" dirty="0"/>
              <a:t>Comparison to Langmuir probe scan</a:t>
            </a:r>
          </a:p>
          <a:p>
            <a:pPr marL="685800" lvl="2" indent="0">
              <a:spcBef>
                <a:spcPts val="0"/>
              </a:spcBef>
              <a:buNone/>
              <a:defRPr/>
            </a:pPr>
            <a:endParaRPr lang="en-GB" dirty="0"/>
          </a:p>
          <a:p>
            <a:pPr marL="728663" lvl="1" indent="-342900">
              <a:spcBef>
                <a:spcPts val="0"/>
              </a:spcBef>
              <a:buFont typeface="+mj-lt"/>
              <a:buAutoNum type="arabicPeriod"/>
              <a:defRPr/>
            </a:pPr>
            <a:r>
              <a:rPr lang="en-GB" sz="2000" dirty="0"/>
              <a:t>Determination of the most suitable ICWC break-down scenarios</a:t>
            </a:r>
          </a:p>
          <a:p>
            <a:pPr lvl="2">
              <a:spcBef>
                <a:spcPts val="0"/>
              </a:spcBef>
              <a:defRPr/>
            </a:pPr>
            <a:r>
              <a:rPr lang="en-GB" dirty="0">
                <a:cs typeface="Calibri"/>
              </a:rPr>
              <a:t>Mapping parameter range where ICWC break-down is possible</a:t>
            </a:r>
          </a:p>
          <a:p>
            <a:pPr lvl="2">
              <a:spcBef>
                <a:spcPts val="0"/>
              </a:spcBef>
              <a:defRPr/>
            </a:pPr>
            <a:r>
              <a:rPr lang="en-GB" dirty="0">
                <a:cs typeface="Calibri"/>
              </a:rPr>
              <a:t>Analysis of break-down time dependencies on experimental parameters</a:t>
            </a:r>
            <a:endParaRPr lang="en-GB" dirty="0">
              <a:latin typeface="+mn-lt"/>
              <a:cs typeface="Calibri"/>
            </a:endParaRPr>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15" name="TextBox 14">
            <a:extLst>
              <a:ext uri="{FF2B5EF4-FFF2-40B4-BE49-F238E27FC236}">
                <a16:creationId xmlns:a16="http://schemas.microsoft.com/office/drawing/2014/main" id="{D760AB29-A4DF-10AE-6C20-26A7EB2C2C0D}"/>
              </a:ext>
            </a:extLst>
          </p:cNvPr>
          <p:cNvSpPr txBox="1"/>
          <p:nvPr/>
        </p:nvSpPr>
        <p:spPr>
          <a:xfrm>
            <a:off x="8124426" y="4971412"/>
            <a:ext cx="3833004" cy="646331"/>
          </a:xfrm>
          <a:prstGeom prst="rect">
            <a:avLst/>
          </a:prstGeom>
          <a:noFill/>
        </p:spPr>
        <p:txBody>
          <a:bodyPr wrap="square" rtlCol="0">
            <a:spAutoFit/>
          </a:bodyPr>
          <a:lstStyle/>
          <a:p>
            <a:pPr algn="ctr"/>
            <a:r>
              <a:rPr lang="nl-BE" sz="1200" i="1" dirty="0"/>
              <a:t>Comparison of electron density profiles in hydrogen and</a:t>
            </a:r>
          </a:p>
          <a:p>
            <a:pPr algn="ctr"/>
            <a:r>
              <a:rPr lang="nl-BE" sz="1200" i="1" dirty="0"/>
              <a:t>deuterium at matched discharge parameters: B</a:t>
            </a:r>
            <a:r>
              <a:rPr lang="nl-BE" sz="1200" i="1" baseline="-25000" dirty="0"/>
              <a:t>0</a:t>
            </a:r>
            <a:r>
              <a:rPr lang="nl-BE" sz="1200" i="1" dirty="0"/>
              <a:t> = 0.090T,</a:t>
            </a:r>
          </a:p>
          <a:p>
            <a:pPr algn="ctr"/>
            <a:r>
              <a:rPr lang="nl-BE" sz="1200" i="1" dirty="0"/>
              <a:t>p = 6 * 10</a:t>
            </a:r>
            <a:r>
              <a:rPr lang="nl-BE" sz="1200" i="1" baseline="30000" dirty="0"/>
              <a:t>−4 </a:t>
            </a:r>
            <a:r>
              <a:rPr lang="nl-BE" sz="1200" i="1" dirty="0"/>
              <a:t>mbar, P</a:t>
            </a:r>
            <a:r>
              <a:rPr lang="nl-BE" sz="1200" i="1" baseline="-25000" dirty="0"/>
              <a:t>RF</a:t>
            </a:r>
            <a:r>
              <a:rPr lang="nl-BE" sz="1200" i="1" dirty="0"/>
              <a:t> = 5 kW, and f = 25 MHz</a:t>
            </a:r>
          </a:p>
        </p:txBody>
      </p:sp>
      <p:pic>
        <p:nvPicPr>
          <p:cNvPr id="5" name="Picture 4">
            <a:extLst>
              <a:ext uri="{FF2B5EF4-FFF2-40B4-BE49-F238E27FC236}">
                <a16:creationId xmlns:a16="http://schemas.microsoft.com/office/drawing/2014/main" id="{65C07CDB-AAAD-0A6F-0818-6F7728522C07}"/>
              </a:ext>
            </a:extLst>
          </p:cNvPr>
          <p:cNvPicPr>
            <a:picLocks noChangeAspect="1"/>
          </p:cNvPicPr>
          <p:nvPr/>
        </p:nvPicPr>
        <p:blipFill>
          <a:blip r:embed="rId2"/>
          <a:stretch>
            <a:fillRect/>
          </a:stretch>
        </p:blipFill>
        <p:spPr>
          <a:xfrm>
            <a:off x="7888667" y="1511300"/>
            <a:ext cx="4068763" cy="3255010"/>
          </a:xfrm>
          <a:prstGeom prst="rect">
            <a:avLst/>
          </a:prstGeom>
        </p:spPr>
      </p:pic>
      <p:sp>
        <p:nvSpPr>
          <p:cNvPr id="6" name="Footer Placeholder 3">
            <a:extLst>
              <a:ext uri="{FF2B5EF4-FFF2-40B4-BE49-F238E27FC236}">
                <a16:creationId xmlns:a16="http://schemas.microsoft.com/office/drawing/2014/main" id="{4FEAD9C9-0A3C-46C9-1572-6EA6B06F8146}"/>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7" name="Slide Number Placeholder 4">
            <a:extLst>
              <a:ext uri="{FF2B5EF4-FFF2-40B4-BE49-F238E27FC236}">
                <a16:creationId xmlns:a16="http://schemas.microsoft.com/office/drawing/2014/main" id="{B65D7FBA-0B30-4DC8-1B36-5FFD18F724DB}"/>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5</a:t>
            </a:fld>
            <a:endParaRPr lang="en-GB">
              <a:solidFill>
                <a:prstClr val="white"/>
              </a:solidFill>
            </a:endParaRPr>
          </a:p>
        </p:txBody>
      </p:sp>
    </p:spTree>
    <p:extLst>
      <p:ext uri="{BB962C8B-B14F-4D97-AF65-F5344CB8AC3E}">
        <p14:creationId xmlns:p14="http://schemas.microsoft.com/office/powerpoint/2010/main" val="189817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AFF2-F072-CACA-8061-894FFDD8762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C5F245F-081B-34BF-AAF8-5B62051BFFAA}"/>
              </a:ext>
            </a:extLst>
          </p:cNvPr>
          <p:cNvPicPr>
            <a:picLocks noChangeAspect="1"/>
          </p:cNvPicPr>
          <p:nvPr/>
        </p:nvPicPr>
        <p:blipFill>
          <a:blip r:embed="rId2"/>
          <a:srcRect l="4762" r="6251"/>
          <a:stretch>
            <a:fillRect/>
          </a:stretch>
        </p:blipFill>
        <p:spPr>
          <a:xfrm>
            <a:off x="6858000" y="1548130"/>
            <a:ext cx="4983867" cy="3098800"/>
          </a:xfrm>
          <a:prstGeom prst="rect">
            <a:avLst/>
          </a:prstGeom>
        </p:spPr>
      </p:pic>
      <p:sp>
        <p:nvSpPr>
          <p:cNvPr id="2" name="Titre 1">
            <a:extLst>
              <a:ext uri="{FF2B5EF4-FFF2-40B4-BE49-F238E27FC236}">
                <a16:creationId xmlns:a16="http://schemas.microsoft.com/office/drawing/2014/main" id="{874F45F3-ACD4-D8A0-3441-6E9DB7EA165A}"/>
              </a:ext>
            </a:extLst>
          </p:cNvPr>
          <p:cNvSpPr>
            <a:spLocks noGrp="1"/>
          </p:cNvSpPr>
          <p:nvPr>
            <p:ph type="title"/>
          </p:nvPr>
        </p:nvSpPr>
        <p:spPr>
          <a:xfrm>
            <a:off x="983432" y="192514"/>
            <a:ext cx="10802548" cy="776133"/>
          </a:xfrm>
        </p:spPr>
        <p:txBody>
          <a:bodyPr/>
          <a:lstStyle/>
          <a:p>
            <a:pPr>
              <a:spcBef>
                <a:spcPts val="0"/>
              </a:spcBef>
              <a:defRPr/>
            </a:pPr>
            <a:r>
              <a:rPr lang="en-US" dirty="0">
                <a:cs typeface="Calibri"/>
              </a:rPr>
              <a:t>SP F2 D002: </a:t>
            </a:r>
            <a:r>
              <a:rPr lang="en-GB" dirty="0"/>
              <a:t>Characterization and analysis of H and D mixed wall conditioning plasmas in TOMAS utilizing the improved data analysis methods for TOMAS plasma diagnostics </a:t>
            </a:r>
            <a:endParaRPr lang="en-US" dirty="0">
              <a:cs typeface="Calibri"/>
            </a:endParaRPr>
          </a:p>
        </p:txBody>
      </p:sp>
      <p:sp>
        <p:nvSpPr>
          <p:cNvPr id="3" name="Espace réservé du contenu 2">
            <a:extLst>
              <a:ext uri="{FF2B5EF4-FFF2-40B4-BE49-F238E27FC236}">
                <a16:creationId xmlns:a16="http://schemas.microsoft.com/office/drawing/2014/main" id="{89D0A4DD-591A-8A23-564F-CACCFCB1B1BE}"/>
              </a:ext>
            </a:extLst>
          </p:cNvPr>
          <p:cNvSpPr>
            <a:spLocks noGrp="1"/>
          </p:cNvSpPr>
          <p:nvPr>
            <p:ph idx="1"/>
          </p:nvPr>
        </p:nvSpPr>
        <p:spPr>
          <a:xfrm>
            <a:off x="350133" y="1196752"/>
            <a:ext cx="6599308" cy="5688632"/>
          </a:xfrm>
        </p:spPr>
        <p:txBody>
          <a:bodyPr>
            <a:normAutofit/>
          </a:bodyPr>
          <a:lstStyle/>
          <a:p>
            <a:pPr marL="0" indent="0">
              <a:spcBef>
                <a:spcPts val="0"/>
              </a:spcBef>
              <a:buNone/>
              <a:defRPr/>
            </a:pPr>
            <a:r>
              <a:rPr lang="en-US" sz="2200" dirty="0">
                <a:latin typeface="+mn-lt"/>
                <a:cs typeface="Calibri"/>
              </a:rPr>
              <a:t>Further analysis and extrapolation of ICWC scenarios</a:t>
            </a:r>
          </a:p>
          <a:p>
            <a:pPr marL="0" indent="0">
              <a:spcBef>
                <a:spcPts val="0"/>
              </a:spcBef>
              <a:buNone/>
              <a:defRPr/>
            </a:pPr>
            <a:endParaRPr lang="en-US" sz="2200" dirty="0">
              <a:latin typeface="+mn-lt"/>
              <a:cs typeface="Calibri"/>
            </a:endParaRPr>
          </a:p>
          <a:p>
            <a:pPr marL="685800" lvl="1" indent="-342900">
              <a:spcBef>
                <a:spcPts val="0"/>
              </a:spcBef>
              <a:buFont typeface="+mj-lt"/>
              <a:buAutoNum type="arabicPeriod"/>
              <a:defRPr/>
            </a:pPr>
            <a:r>
              <a:rPr lang="en-GB" sz="2000" dirty="0"/>
              <a:t>Analysis and comparison with pure H and D plasmas</a:t>
            </a:r>
          </a:p>
          <a:p>
            <a:pPr marL="985837" lvl="2" indent="-342900">
              <a:spcBef>
                <a:spcPts val="0"/>
              </a:spcBef>
              <a:defRPr/>
            </a:pPr>
            <a:r>
              <a:rPr lang="en-US" dirty="0">
                <a:cs typeface="+mn-cs"/>
              </a:rPr>
              <a:t>Determination of plasma parameters profile dependencies and qualitative trends in isotope mixtures</a:t>
            </a:r>
          </a:p>
          <a:p>
            <a:pPr marL="685800" lvl="2" indent="0">
              <a:spcBef>
                <a:spcPts val="0"/>
              </a:spcBef>
              <a:buNone/>
              <a:defRPr/>
            </a:pPr>
            <a:endParaRPr lang="en-US" dirty="0">
              <a:cs typeface="+mn-cs"/>
            </a:endParaRPr>
          </a:p>
          <a:p>
            <a:pPr marL="842963" lvl="1" indent="-457200">
              <a:spcBef>
                <a:spcPts val="0"/>
              </a:spcBef>
              <a:buFont typeface="+mj-lt"/>
              <a:buAutoNum type="arabicPeriod"/>
              <a:defRPr/>
            </a:pPr>
            <a:r>
              <a:rPr lang="en-GB" sz="2000" dirty="0"/>
              <a:t>Utilizing the mixed ICWC plasma characterization test cases for TOMATOR-1D validation and development of new 3D model</a:t>
            </a:r>
          </a:p>
          <a:p>
            <a:pPr marL="985837" lvl="2" indent="-342900">
              <a:spcBef>
                <a:spcPts val="0"/>
              </a:spcBef>
              <a:defRPr/>
            </a:pPr>
            <a:r>
              <a:rPr lang="en-GB" dirty="0">
                <a:cs typeface="+mn-cs"/>
              </a:rPr>
              <a:t>Support to predict the wave propagation, the per-species power deposition, and the resulting plasma in the low-density, weakly-ionised regime</a:t>
            </a:r>
          </a:p>
          <a:p>
            <a:pPr marL="985837" lvl="2" indent="-342900">
              <a:spcBef>
                <a:spcPts val="0"/>
              </a:spcBef>
              <a:defRPr/>
            </a:pPr>
            <a:endParaRPr lang="en-GB" sz="1800" dirty="0"/>
          </a:p>
          <a:p>
            <a:pPr marL="685800" lvl="1" indent="-342900">
              <a:spcBef>
                <a:spcPts val="0"/>
              </a:spcBef>
              <a:buFont typeface="+mj-lt"/>
              <a:buAutoNum type="arabicPeriod"/>
              <a:defRPr/>
            </a:pPr>
            <a:r>
              <a:rPr lang="en-GB" sz="2000" dirty="0">
                <a:cs typeface="+mn-cs"/>
              </a:rPr>
              <a:t>Extrapolation to large fusion devices scenarios </a:t>
            </a:r>
          </a:p>
          <a:p>
            <a:pPr marL="985837" lvl="2" indent="-342900">
              <a:spcBef>
                <a:spcPts val="0"/>
              </a:spcBef>
              <a:defRPr/>
            </a:pPr>
            <a:r>
              <a:rPr lang="en-GB" dirty="0">
                <a:cs typeface="+mn-cs"/>
              </a:rPr>
              <a:t>Extension of the available measurements to the low-energy regime relevant for ICWC sample exposure studies</a:t>
            </a:r>
          </a:p>
          <a:p>
            <a:pPr marL="685800" lvl="2" indent="0">
              <a:spcBef>
                <a:spcPts val="0"/>
              </a:spcBef>
              <a:buNone/>
              <a:defRPr/>
            </a:pPr>
            <a:endParaRPr lang="en-GB" dirty="0">
              <a:cs typeface="+mn-cs"/>
            </a:endParaRPr>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15" name="TextBox 14">
            <a:extLst>
              <a:ext uri="{FF2B5EF4-FFF2-40B4-BE49-F238E27FC236}">
                <a16:creationId xmlns:a16="http://schemas.microsoft.com/office/drawing/2014/main" id="{08B17D5C-CC27-BF32-90F1-1D9DA0D6D0A0}"/>
              </a:ext>
            </a:extLst>
          </p:cNvPr>
          <p:cNvSpPr txBox="1"/>
          <p:nvPr/>
        </p:nvSpPr>
        <p:spPr>
          <a:xfrm>
            <a:off x="6982467" y="4903247"/>
            <a:ext cx="4859400" cy="646331"/>
          </a:xfrm>
          <a:prstGeom prst="rect">
            <a:avLst/>
          </a:prstGeom>
          <a:noFill/>
        </p:spPr>
        <p:txBody>
          <a:bodyPr wrap="square" rtlCol="0">
            <a:spAutoFit/>
          </a:bodyPr>
          <a:lstStyle/>
          <a:p>
            <a:pPr algn="ctr"/>
            <a:r>
              <a:rPr lang="nl-BE" sz="1200" i="1" dirty="0"/>
              <a:t>Differential flux of neutrals for ICRF plasmas in TOMAS,  Tore Supra and JET, with TOMAS hydrogen and deuterium curves overlaid at P</a:t>
            </a:r>
            <a:r>
              <a:rPr lang="nl-BE" sz="1200" i="1" baseline="-25000" dirty="0"/>
              <a:t>RF</a:t>
            </a:r>
            <a:r>
              <a:rPr lang="nl-BE" sz="1200" i="1" dirty="0"/>
              <a:t> = 5 kW, f = 45MHz, B</a:t>
            </a:r>
            <a:r>
              <a:rPr lang="nl-BE" sz="1200" i="1" baseline="-25000" dirty="0"/>
              <a:t>0</a:t>
            </a:r>
            <a:r>
              <a:rPr lang="nl-BE" sz="1200" i="1" dirty="0"/>
              <a:t> = 0.10T.  [D. Lopez-Rodriguez, PhD thesis, submitted]</a:t>
            </a:r>
          </a:p>
        </p:txBody>
      </p:sp>
      <p:sp>
        <p:nvSpPr>
          <p:cNvPr id="7" name="Footer Placeholder 3">
            <a:extLst>
              <a:ext uri="{FF2B5EF4-FFF2-40B4-BE49-F238E27FC236}">
                <a16:creationId xmlns:a16="http://schemas.microsoft.com/office/drawing/2014/main" id="{A4CC68FD-530A-9838-4CA9-9468CADAA6C5}"/>
              </a:ext>
            </a:extLst>
          </p:cNvPr>
          <p:cNvSpPr>
            <a:spLocks noGrp="1"/>
          </p:cNvSpPr>
          <p:nvPr>
            <p:ph type="ftr" sz="quarter" idx="11"/>
          </p:nvPr>
        </p:nvSpPr>
        <p:spPr>
          <a:xfrm>
            <a:off x="825624" y="6555770"/>
            <a:ext cx="4319400" cy="329614"/>
          </a:xfrm>
        </p:spPr>
        <p:txBody>
          <a:bodyPr/>
          <a:lstStyle/>
          <a:p>
            <a:r>
              <a:rPr lang="en-GB" dirty="0">
                <a:solidFill>
                  <a:prstClr val="white"/>
                </a:solidFill>
              </a:rPr>
              <a:t>A. Goriaev | PWIE SP F kick-off  meeting 2026| 23 June 2026</a:t>
            </a:r>
          </a:p>
        </p:txBody>
      </p:sp>
      <p:sp>
        <p:nvSpPr>
          <p:cNvPr id="8" name="Slide Number Placeholder 4">
            <a:extLst>
              <a:ext uri="{FF2B5EF4-FFF2-40B4-BE49-F238E27FC236}">
                <a16:creationId xmlns:a16="http://schemas.microsoft.com/office/drawing/2014/main" id="{544AD5AA-4171-EBDF-DBCD-176477CA9925}"/>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a:solidFill>
                <a:prstClr val="white"/>
              </a:solidFill>
            </a:endParaRPr>
          </a:p>
        </p:txBody>
      </p:sp>
    </p:spTree>
    <p:extLst>
      <p:ext uri="{BB962C8B-B14F-4D97-AF65-F5344CB8AC3E}">
        <p14:creationId xmlns:p14="http://schemas.microsoft.com/office/powerpoint/2010/main" val="23037653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1361</TotalTime>
  <Words>817</Words>
  <Application>Microsoft Macintosh PowerPoint</Application>
  <PresentationFormat>Widescreen</PresentationFormat>
  <Paragraphs>82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EUROfusion.1line_5_3_2019</vt:lpstr>
      <vt:lpstr>Exploration of optimal breakdown conditions and magnetic configurations for Electron Cyclotron Wall Conditioning scenarios for JT-60SA and ITER </vt:lpstr>
      <vt:lpstr>SP F2 D001: Exploration of optimal breakdown conditions and magnetic configurations for Electron Cyclotron Wall Conditioning scenarios for JT-60SA and ITER </vt:lpstr>
      <vt:lpstr>Characterization and analysis of H and D mixed wall conditioning plasmas in TOMAS utilizing the improved data analysis methods for TOMAS plasma diagnostics</vt:lpstr>
      <vt:lpstr>SP F2 D002: Characterization and analysis of H and D mixed wall conditioning plasmas in TOMAS utilizing the improved data analysis methods for TOMAS plasma diagnostics </vt:lpstr>
      <vt:lpstr>SP F2 D002: Characterization and analysis of H and D mixed wall conditioning plasmas in TOMAS utilizing the improved data analysis methods for TOMAS plasma diagnostics </vt:lpstr>
      <vt:lpstr>SP F2 D002: Characterization and analysis of H and D mixed wall conditioning plasmas in TOMAS utilizing the improved data analysis methods for TOMAS plasma diagnostics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Andrei Goriaev</cp:lastModifiedBy>
  <cp:revision>83</cp:revision>
  <dcterms:created xsi:type="dcterms:W3CDTF">2023-11-15T09:40:03Z</dcterms:created>
  <dcterms:modified xsi:type="dcterms:W3CDTF">2026-06-23T10:16:59Z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ies>
</file>