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342" r:id="rId3"/>
    <p:sldId id="343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81549-9DD4-42B3-84C8-26C28C1A276D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B5F5E-419E-495D-AB4C-B01BC916BE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09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Indicate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subproject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3464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7DF36-58E4-56C8-1D62-0187AA4E9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398E3C-F53F-EB4A-1461-81C5F4F32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E0B08-BE27-B56E-4B19-AFB53E669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3ACD8-3C6C-3473-AF64-94D2228ED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DC677-0A91-CD65-3AD9-91BA84A1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28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5E893-D6AC-8840-F995-93F5BFDF0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BD4420-8758-4542-03CB-C4BEA7C07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86B18-DF75-6465-65D4-84CF40B15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D7AEA-A4FC-C018-ACAE-F669BDF79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A789B-34B9-7C09-47C8-6CC889E80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981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C0DB84-6384-06BA-0477-43809D3EAA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742415-D0A7-6625-BC36-CC22D660A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438B1-6168-608C-91E1-7F9F5D41A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3694-2FC0-E531-CCC6-8DA062901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FE687-8636-010E-A675-86DD3B257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6739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EUROfusion_content_empt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525344"/>
            <a:ext cx="12192000" cy="33265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83432" y="192515"/>
            <a:ext cx="9451776" cy="457200"/>
          </a:xfrm>
        </p:spPr>
        <p:txBody>
          <a:bodyPr>
            <a:noAutofit/>
          </a:bodyPr>
          <a:lstStyle>
            <a:lvl1pPr algn="l">
              <a:lnSpc>
                <a:spcPts val="2400"/>
              </a:lnSpc>
              <a:defRPr sz="2800" b="1">
                <a:solidFill>
                  <a:schemeClr val="tx2"/>
                </a:solidFill>
                <a:latin typeface="+mn-lt"/>
                <a:cs typeface="Arial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>
          <a:xfrm>
            <a:off x="825624" y="6555770"/>
            <a:ext cx="4512994" cy="329614"/>
          </a:xfrm>
          <a:prstGeom prst="rect">
            <a:avLst/>
          </a:prstGeom>
        </p:spPr>
        <p:txBody>
          <a:bodyPr anchor="t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white"/>
                </a:solidFill>
              </a:rPr>
              <a:t>A. Hakola| WPPWIE reporting meeting | 17-21 November 2025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>
          <a:xfrm>
            <a:off x="0" y="6590037"/>
            <a:ext cx="720080" cy="199173"/>
          </a:xfr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A6D9FA1-99C7-4910-8E32-B85D378B0060}" type="slidenum">
              <a:rPr lang="en-GB">
                <a:solidFill>
                  <a:prstClr val="white"/>
                </a:solidFill>
              </a:rPr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pic>
        <p:nvPicPr>
          <p:cNvPr id="1026" name="Picture 2" descr="EUROfusion - Realising Fusion Energy"/>
          <p:cNvPicPr>
            <a:picLocks noChangeAspect="1" noChangeArrowheads="1"/>
          </p:cNvPicPr>
          <p:nvPr userDrawn="1"/>
        </p:nvPicPr>
        <p:blipFill>
          <a:blip r:embed="rId2"/>
          <a:stretch/>
        </p:blipFill>
        <p:spPr bwMode="auto">
          <a:xfrm>
            <a:off x="191344" y="57007"/>
            <a:ext cx="636023" cy="636023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alphaModFix amt="65000"/>
          </a:blip>
          <a:stretch/>
        </p:blipFill>
        <p:spPr bwMode="auto">
          <a:xfrm>
            <a:off x="7247890" y="252412"/>
            <a:ext cx="4944110" cy="63531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3840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7381" y="2348880"/>
            <a:ext cx="11329259" cy="1296144"/>
          </a:xfrm>
        </p:spPr>
        <p:txBody>
          <a:bodyPr>
            <a:noAutofit/>
          </a:bodyPr>
          <a:lstStyle>
            <a:lvl1pPr algn="l">
              <a:defRPr sz="4667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7381" y="4293096"/>
            <a:ext cx="5856651" cy="432048"/>
          </a:xfrm>
        </p:spPr>
        <p:txBody>
          <a:bodyPr>
            <a:normAutofit/>
          </a:bodyPr>
          <a:lstStyle>
            <a:lvl1pPr marL="0" indent="0" algn="l">
              <a:buNone/>
              <a:defRPr sz="2933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Name </a:t>
            </a:r>
            <a:r>
              <a:rPr lang="en-US"/>
              <a:t>of presenter</a:t>
            </a:r>
            <a:endParaRPr lang="en-US" dirty="0"/>
          </a:p>
        </p:txBody>
      </p:sp>
      <p:sp>
        <p:nvSpPr>
          <p:cNvPr id="5" name="AutoShape 2" descr="https://idw-online.de/pages/de/institutionlogo921"/>
          <p:cNvSpPr>
            <a:spLocks noChangeAspect="1" noChangeArrowheads="1"/>
          </p:cNvSpPr>
          <p:nvPr userDrawn="1"/>
        </p:nvSpPr>
        <p:spPr bwMode="auto">
          <a:xfrm>
            <a:off x="207435" y="-457199"/>
            <a:ext cx="14351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0" hasCustomPrompt="1"/>
          </p:nvPr>
        </p:nvSpPr>
        <p:spPr>
          <a:xfrm>
            <a:off x="527383" y="5691684"/>
            <a:ext cx="1727167" cy="905669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Logo of presenter</a:t>
            </a:r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7632172" y="5661248"/>
            <a:ext cx="4224469" cy="93610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24307044" y="40252897"/>
            <a:ext cx="13233195" cy="1781641"/>
            <a:chOff x="18230283" y="40396912"/>
            <a:chExt cx="9924896" cy="1781641"/>
          </a:xfrm>
        </p:grpSpPr>
        <p:sp>
          <p:nvSpPr>
            <p:cNvPr id="10" name="Rectangle 9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556246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933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3" name="Picture 12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14" name="Group 13"/>
          <p:cNvGrpSpPr/>
          <p:nvPr userDrawn="1"/>
        </p:nvGrpSpPr>
        <p:grpSpPr>
          <a:xfrm>
            <a:off x="24510244" y="40405297"/>
            <a:ext cx="13233195" cy="1781641"/>
            <a:chOff x="18230283" y="40396912"/>
            <a:chExt cx="9924896" cy="1781641"/>
          </a:xfrm>
        </p:grpSpPr>
        <p:sp>
          <p:nvSpPr>
            <p:cNvPr id="15" name="Rectangle 14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556246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933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6" name="Picture 15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 userDrawn="1"/>
        </p:nvGrpSpPr>
        <p:grpSpPr>
          <a:xfrm>
            <a:off x="24713444" y="40557697"/>
            <a:ext cx="13233195" cy="1781641"/>
            <a:chOff x="18230283" y="40396912"/>
            <a:chExt cx="9924896" cy="1781641"/>
          </a:xfrm>
        </p:grpSpPr>
        <p:sp>
          <p:nvSpPr>
            <p:cNvPr id="18" name="Rectangle 17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556246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933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9" name="Picture 18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 userDrawn="1"/>
        </p:nvGrpSpPr>
        <p:grpSpPr>
          <a:xfrm>
            <a:off x="24916644" y="40710097"/>
            <a:ext cx="13233195" cy="1781641"/>
            <a:chOff x="18230283" y="40396912"/>
            <a:chExt cx="9924896" cy="1781641"/>
          </a:xfrm>
        </p:grpSpPr>
        <p:sp>
          <p:nvSpPr>
            <p:cNvPr id="21" name="Rectangle 20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556246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933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22" name="Picture 21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pic>
        <p:nvPicPr>
          <p:cNvPr id="24" name="Bild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7348"/>
          <a:stretch/>
        </p:blipFill>
        <p:spPr>
          <a:xfrm>
            <a:off x="0" y="0"/>
            <a:ext cx="12192000" cy="5568000"/>
          </a:xfrm>
          <a:prstGeom prst="rect">
            <a:avLst/>
          </a:prstGeom>
        </p:spPr>
      </p:pic>
      <p:pic>
        <p:nvPicPr>
          <p:cNvPr id="25" name="Bild 13" descr="EU_und_Text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128" y="5760001"/>
            <a:ext cx="4608512" cy="86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6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DDFE4-582C-2536-C79C-248E32D27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F8945-284F-11CD-1397-8C6BE6FA8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41B5F-BD0C-ABA9-4DB9-5E5C2F7A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C5475-E3A0-7B81-9750-91830384F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66A03-8375-CD40-6D8F-F9C63C982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429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F8603-0DAD-0F60-B20D-A3C2CF399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76632-0924-E973-9F50-3927F1D6D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9BF75-2BAF-608C-10EB-A3AA75A8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59BEB-EFCC-E307-C633-2326806B0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5A555-C048-25D1-B2A3-0DB47B8B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04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058C3-4F7F-7AC6-8633-228915A71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7DCC4-928F-9371-D822-55A330FAE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BCA10-0305-C091-00EC-A166BEB05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BBB14-B843-E802-6046-9F1A2B5C9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48E9E-6208-48BB-2483-0A9520E30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88188-005D-45D0-9E15-6D4C791B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98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95E30-687F-7B69-870C-26235449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9A656-EF98-11C5-BE82-25CE48D7C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6FFC3-2322-B40A-5731-C523F759D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6012EB-306D-C146-0AC2-EC103340C7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E44B6F-F20D-E622-39D2-0B8C8A6A0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8A4A4C-08D3-6D79-9220-07F26EC39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712C6-972E-7CE6-6908-39689B73B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B03B82-7ADF-FAD6-AE35-A91EA73E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252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5096-65D9-D80F-69DC-2BBD7E271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0AF989-A356-5FDD-84E1-350AE5C79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C43C89-1F71-48EC-1795-9C5A8F56E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034C76-66F0-6900-543F-2D4CAE13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853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AD1A01-BB7C-9AD6-15E2-857ECEA0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6BC4D-924D-19A7-EC97-E40492F39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E77177-969D-2B80-6E8F-0E919BC9E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80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75E3E-415F-5971-54B8-195493CF4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29FB1-5B42-76FC-80B1-F4719C517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C7F36B-2A51-3373-2AD9-B435960AC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CA60BB-305E-B204-E37A-BDCF98FE8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531186-10DE-C585-A307-F06A2085E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CD3D7-057E-381F-B711-0BFAE3CD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06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841D4-96BF-61B2-A1C7-0FA62E5BA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0E4ACF-36EF-B1BD-A456-0DEF64CA3E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4C4536-36E8-2971-FD05-22FEBAD09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DD7EF-E1A4-BE02-4839-673C4D76F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03CF0-C548-52BA-D399-1076AC50C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88010E-C4DE-032D-CC12-B731FE8A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7462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47FAA-13F1-B82E-9B55-ED848BBC8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AFB79-C844-CCE5-A393-FBF551221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9252C-DAEC-7806-CF6E-BC4F89B471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F453FC-F30D-40D6-A75B-3CFF8961D5BF}" type="datetimeFigureOut">
              <a:rPr lang="fi-FI" smtClean="0"/>
              <a:t>23.6.2026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9589B-8AF5-A350-1731-36FE84F1D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DDF50-D596-879F-A8A7-EC748742C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D82C44-6211-4B1F-BE21-A6E2C4A1F2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73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360" y="2276872"/>
            <a:ext cx="11191355" cy="1632181"/>
          </a:xfrm>
        </p:spPr>
        <p:txBody>
          <a:bodyPr/>
          <a:lstStyle/>
          <a:p>
            <a:pPr>
              <a:spcAft>
                <a:spcPts val="1600"/>
              </a:spcAft>
            </a:pPr>
            <a:r>
              <a:rPr lang="en-GB" sz="2000" dirty="0"/>
              <a:t>WP PWIE SP </a:t>
            </a:r>
            <a:r>
              <a:rPr lang="ro-RO" sz="2000" dirty="0"/>
              <a:t>F</a:t>
            </a:r>
            <a:r>
              <a:rPr lang="en-GB" sz="2000" dirty="0"/>
              <a:t> - kick-off meeting for 2026 activities</a:t>
            </a:r>
            <a:br>
              <a:rPr lang="en-US" sz="2000" dirty="0"/>
            </a:br>
            <a:br>
              <a:rPr lang="en-US" sz="2000" dirty="0"/>
            </a:br>
            <a:r>
              <a:rPr lang="en-GB" sz="2000" dirty="0"/>
              <a:t>Production and characterization of boron-coated W samples with different boron thickness and deuterium concentration for LIBS studies in PSI-2 (IAP)</a:t>
            </a:r>
            <a:endParaRPr lang="en-US" sz="20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42212A5-C41D-4D73-A390-EC6447AFE4C3}"/>
              </a:ext>
            </a:extLst>
          </p:cNvPr>
          <p:cNvSpPr txBox="1">
            <a:spLocks/>
          </p:cNvSpPr>
          <p:nvPr/>
        </p:nvSpPr>
        <p:spPr>
          <a:xfrm>
            <a:off x="4559829" y="1639312"/>
            <a:ext cx="7488832" cy="50239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500" b="1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1600"/>
              </a:spcAft>
            </a:pP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7F5377-ED89-4356-93DD-3E1F7382ABBC}"/>
              </a:ext>
            </a:extLst>
          </p:cNvPr>
          <p:cNvSpPr/>
          <p:nvPr/>
        </p:nvSpPr>
        <p:spPr>
          <a:xfrm>
            <a:off x="335359" y="4513766"/>
            <a:ext cx="1054951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1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Corneliu Porosnicu, Paul Dinca, Bogdan Butoi</a:t>
            </a:r>
            <a:r>
              <a:rPr lang="ro-RO" altLang="en-US" sz="21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1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all EPPA team </a:t>
            </a:r>
            <a:endParaRPr lang="en-GB" sz="21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40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DB3CE-B5B2-AA54-5206-0C449734E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32B82C7A-FC23-2B75-F299-D6A52DD01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000" y="146795"/>
            <a:ext cx="10871400" cy="457200"/>
          </a:xfrm>
        </p:spPr>
        <p:txBody>
          <a:bodyPr/>
          <a:lstStyle/>
          <a:p>
            <a:r>
              <a:rPr lang="en-GB" sz="1800" dirty="0"/>
              <a:t>Production and characterization of boron-coated W samples with different boron thickness and deuterium concentration for LIBS studies in PSI-2</a:t>
            </a:r>
            <a:endParaRPr lang="fr-FR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1AA441-853D-106D-D4FF-6F86DBCAAE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1745" y="3497897"/>
            <a:ext cx="2475230" cy="2879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CA7CD7F-6359-AB30-99FE-3460663FA1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1745" y="1078151"/>
            <a:ext cx="2475230" cy="235085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9F67000-6BB7-4471-41DD-7BC6B1E44924}"/>
              </a:ext>
            </a:extLst>
          </p:cNvPr>
          <p:cNvSpPr txBox="1"/>
          <p:nvPr/>
        </p:nvSpPr>
        <p:spPr>
          <a:xfrm>
            <a:off x="1328802" y="814089"/>
            <a:ext cx="75529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400"/>
              </a:spcAft>
            </a:pP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Deposition of B (</a:t>
            </a:r>
            <a:r>
              <a:rPr lang="ro-RO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and 5</a:t>
            </a: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µm) on</a:t>
            </a:r>
            <a:r>
              <a:rPr lang="ro-RO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specific D (0, 3, 5 at%)</a:t>
            </a: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content</a:t>
            </a: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2FEB98-09D9-16DD-C9D0-40939FDFE304}"/>
              </a:ext>
            </a:extLst>
          </p:cNvPr>
          <p:cNvSpPr txBox="1"/>
          <p:nvPr/>
        </p:nvSpPr>
        <p:spPr>
          <a:xfrm>
            <a:off x="137013" y="1217869"/>
            <a:ext cx="38589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 err="1"/>
              <a:t>Substrat</a:t>
            </a:r>
            <a:r>
              <a:rPr lang="ro-RO" dirty="0"/>
              <a:t>es for each:</a:t>
            </a:r>
            <a:endParaRPr lang="en-GB" dirty="0"/>
          </a:p>
          <a:p>
            <a:r>
              <a:rPr lang="en-GB" dirty="0"/>
              <a:t>	W (36*36)</a:t>
            </a:r>
            <a:r>
              <a:rPr lang="ro-RO" dirty="0"/>
              <a:t> – 1 pc</a:t>
            </a:r>
            <a:endParaRPr lang="en-GB" dirty="0"/>
          </a:p>
          <a:p>
            <a:r>
              <a:rPr lang="en-GB" dirty="0"/>
              <a:t>	3 </a:t>
            </a:r>
            <a:r>
              <a:rPr lang="en-GB" dirty="0" err="1"/>
              <a:t>buc</a:t>
            </a:r>
            <a:r>
              <a:rPr lang="en-GB" dirty="0"/>
              <a:t> W (12*15) </a:t>
            </a:r>
            <a:r>
              <a:rPr lang="ro-RO" dirty="0"/>
              <a:t>– 3 pcs</a:t>
            </a:r>
            <a:endParaRPr lang="en-GB" dirty="0"/>
          </a:p>
          <a:p>
            <a:r>
              <a:rPr lang="en-GB" dirty="0"/>
              <a:t>	7 </a:t>
            </a:r>
            <a:r>
              <a:rPr lang="en-GB" dirty="0" err="1"/>
              <a:t>buc</a:t>
            </a:r>
            <a:r>
              <a:rPr lang="en-GB" dirty="0"/>
              <a:t> Si (12*15) </a:t>
            </a:r>
            <a:r>
              <a:rPr lang="ro-RO" dirty="0"/>
              <a:t>– 7pcs</a:t>
            </a:r>
            <a:endParaRPr lang="en-GB" dirty="0"/>
          </a:p>
          <a:p>
            <a:r>
              <a:rPr lang="ro-RO" dirty="0"/>
              <a:t>Rotated substrate</a:t>
            </a:r>
            <a:endParaRPr lang="en-GB" dirty="0"/>
          </a:p>
          <a:p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BE0824-C610-87FF-5261-F777153ED4AA}"/>
              </a:ext>
            </a:extLst>
          </p:cNvPr>
          <p:cNvSpPr txBox="1"/>
          <p:nvPr/>
        </p:nvSpPr>
        <p:spPr>
          <a:xfrm>
            <a:off x="1440388" y="2686176"/>
            <a:ext cx="5111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Samples were sent to FZJ for LIBS studies in PSI -2</a:t>
            </a:r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CC7784-1507-368F-792C-4BF8D5CB5F60}"/>
              </a:ext>
            </a:extLst>
          </p:cNvPr>
          <p:cNvSpPr txBox="1"/>
          <p:nvPr/>
        </p:nvSpPr>
        <p:spPr>
          <a:xfrm>
            <a:off x="603488" y="3046488"/>
            <a:ext cx="6409944" cy="2031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pl-PL" dirty="0"/>
              <a:t>No	Sample code	Sample Type</a:t>
            </a:r>
          </a:p>
          <a:p>
            <a:r>
              <a:rPr lang="pl-PL" dirty="0"/>
              <a:t>1	60260114_1	B ,    no D,      5000 nm, (36*36) W 1</a:t>
            </a:r>
          </a:p>
          <a:p>
            <a:r>
              <a:rPr lang="pl-PL" dirty="0"/>
              <a:t>2	60260120_1	B + D (10%), 2000 nm, (36*36) W 1</a:t>
            </a:r>
          </a:p>
          <a:p>
            <a:r>
              <a:rPr lang="pl-PL" dirty="0"/>
              <a:t>3	60260121_1	B + D (10%), 5000 nm, (36*36) W 1</a:t>
            </a:r>
          </a:p>
          <a:p>
            <a:r>
              <a:rPr lang="pl-PL" dirty="0"/>
              <a:t>4	60260127_1	B + D (3%), 2000 nm, (36*36) W 1</a:t>
            </a:r>
          </a:p>
          <a:p>
            <a:r>
              <a:rPr lang="pl-PL" dirty="0"/>
              <a:t>5	60260202_1	B + D (3%), 5000 nm, (36*36) W 1</a:t>
            </a:r>
          </a:p>
          <a:p>
            <a:r>
              <a:rPr lang="pl-PL" dirty="0"/>
              <a:t>6	60260210_1	B + D (5%), 5000 nm, (36*36) W 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1DBB3BB-A289-BC49-CCE2-DE721FEEA3CA}"/>
              </a:ext>
            </a:extLst>
          </p:cNvPr>
          <p:cNvSpPr txBox="1"/>
          <p:nvPr/>
        </p:nvSpPr>
        <p:spPr>
          <a:xfrm>
            <a:off x="4170426" y="1393515"/>
            <a:ext cx="3262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dirty="0"/>
              <a:t>Gas flow: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= 20 </a:t>
            </a:r>
            <a:r>
              <a:rPr lang="en-GB" dirty="0" err="1"/>
              <a:t>sccm</a:t>
            </a:r>
            <a:endParaRPr lang="en-GB" dirty="0"/>
          </a:p>
          <a:p>
            <a:r>
              <a:rPr lang="ro-RO" dirty="0"/>
              <a:t>	</a:t>
            </a:r>
            <a:r>
              <a:rPr lang="en-GB" dirty="0"/>
              <a:t>D</a:t>
            </a:r>
            <a:r>
              <a:rPr lang="en-GB" baseline="-25000" dirty="0"/>
              <a:t>2</a:t>
            </a:r>
            <a:r>
              <a:rPr lang="en-GB" dirty="0"/>
              <a:t> = 20 </a:t>
            </a:r>
            <a:r>
              <a:rPr lang="en-GB" dirty="0" err="1"/>
              <a:t>sccm</a:t>
            </a:r>
            <a:endParaRPr lang="en-GB" dirty="0"/>
          </a:p>
          <a:p>
            <a:endParaRPr lang="en-GB" dirty="0"/>
          </a:p>
          <a:p>
            <a:r>
              <a:rPr lang="ro-RO" dirty="0"/>
              <a:t>p</a:t>
            </a:r>
            <a:r>
              <a:rPr lang="en-GB" dirty="0"/>
              <a:t>=</a:t>
            </a:r>
            <a:r>
              <a:rPr lang="ro-RO" dirty="0"/>
              <a:t>0.8 to </a:t>
            </a:r>
            <a:r>
              <a:rPr lang="en-GB" dirty="0"/>
              <a:t>1*10</a:t>
            </a:r>
            <a:r>
              <a:rPr lang="en-GB" baseline="30000" dirty="0"/>
              <a:t>-2</a:t>
            </a:r>
            <a:r>
              <a:rPr lang="en-GB" dirty="0"/>
              <a:t> mbar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007A3CC-925E-1A11-42E6-B2287E5974AB}"/>
              </a:ext>
            </a:extLst>
          </p:cNvPr>
          <p:cNvSpPr txBox="1"/>
          <p:nvPr/>
        </p:nvSpPr>
        <p:spPr>
          <a:xfrm>
            <a:off x="804672" y="5253459"/>
            <a:ext cx="6981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One sample prepared, ready to be sent: 2</a:t>
            </a: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µm</a:t>
            </a:r>
            <a:r>
              <a:rPr lang="ro-RO" dirty="0"/>
              <a:t> B on W, D content: 3at%</a:t>
            </a:r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227C6C-6FDB-6858-36D4-61AE4397D4D7}"/>
              </a:ext>
            </a:extLst>
          </p:cNvPr>
          <p:cNvSpPr txBox="1"/>
          <p:nvPr/>
        </p:nvSpPr>
        <p:spPr>
          <a:xfrm>
            <a:off x="381094" y="5613771"/>
            <a:ext cx="7828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TDS, SEM (top and surface) and XPS analisys performed on whitness samples.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35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64919-5589-0ADE-45D1-4450B283D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8827B272-881D-54B1-6A66-24EE927C0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000" y="146795"/>
            <a:ext cx="10871400" cy="457200"/>
          </a:xfrm>
        </p:spPr>
        <p:txBody>
          <a:bodyPr/>
          <a:lstStyle/>
          <a:p>
            <a:r>
              <a:rPr lang="en-GB" sz="1800" dirty="0"/>
              <a:t>Production and characterization of boron-coated W samples with different boron thickness and deuterium concentration for LIBS studies in PSI-2</a:t>
            </a:r>
            <a:endParaRPr lang="fr-FR" sz="1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235146-7FD6-0976-739E-67ACA402C3F1}"/>
              </a:ext>
            </a:extLst>
          </p:cNvPr>
          <p:cNvSpPr txBox="1"/>
          <p:nvPr/>
        </p:nvSpPr>
        <p:spPr>
          <a:xfrm>
            <a:off x="1328802" y="814089"/>
            <a:ext cx="75529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400"/>
              </a:spcAft>
            </a:pP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Deposition of B (</a:t>
            </a:r>
            <a:r>
              <a:rPr lang="ro-RO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and 5</a:t>
            </a: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µm) on</a:t>
            </a:r>
            <a:r>
              <a:rPr lang="ro-RO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specific D (0, 3, 5 at%)</a:t>
            </a: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content</a:t>
            </a: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43F7F4-CD05-CD96-0556-5AA586A819A9}"/>
              </a:ext>
            </a:extLst>
          </p:cNvPr>
          <p:cNvSpPr txBox="1"/>
          <p:nvPr/>
        </p:nvSpPr>
        <p:spPr>
          <a:xfrm>
            <a:off x="137013" y="1217869"/>
            <a:ext cx="38589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 err="1"/>
              <a:t>Substrat</a:t>
            </a:r>
            <a:r>
              <a:rPr lang="ro-RO" dirty="0"/>
              <a:t>es for each:</a:t>
            </a:r>
            <a:endParaRPr lang="en-GB" dirty="0"/>
          </a:p>
          <a:p>
            <a:r>
              <a:rPr lang="en-GB" dirty="0"/>
              <a:t>	W (36*36)</a:t>
            </a:r>
            <a:r>
              <a:rPr lang="ro-RO" dirty="0"/>
              <a:t> – 1 pc</a:t>
            </a:r>
            <a:endParaRPr lang="en-GB" dirty="0"/>
          </a:p>
          <a:p>
            <a:r>
              <a:rPr lang="en-GB" dirty="0"/>
              <a:t>	3 </a:t>
            </a:r>
            <a:r>
              <a:rPr lang="en-GB" dirty="0" err="1"/>
              <a:t>buc</a:t>
            </a:r>
            <a:r>
              <a:rPr lang="en-GB" dirty="0"/>
              <a:t> W (12*15) </a:t>
            </a:r>
            <a:r>
              <a:rPr lang="ro-RO" dirty="0"/>
              <a:t>– 3 pcs</a:t>
            </a:r>
            <a:endParaRPr lang="en-GB" dirty="0"/>
          </a:p>
          <a:p>
            <a:r>
              <a:rPr lang="en-GB" dirty="0"/>
              <a:t>	7 </a:t>
            </a:r>
            <a:r>
              <a:rPr lang="en-GB" dirty="0" err="1"/>
              <a:t>buc</a:t>
            </a:r>
            <a:r>
              <a:rPr lang="en-GB" dirty="0"/>
              <a:t> Si (12*15) </a:t>
            </a:r>
            <a:r>
              <a:rPr lang="ro-RO" dirty="0"/>
              <a:t>– 7pcs</a:t>
            </a:r>
            <a:endParaRPr lang="en-GB" dirty="0"/>
          </a:p>
          <a:p>
            <a:r>
              <a:rPr lang="ro-RO" dirty="0"/>
              <a:t>Rotated substrate</a:t>
            </a:r>
            <a:endParaRPr lang="en-GB" dirty="0"/>
          </a:p>
          <a:p>
            <a:endParaRPr lang="en-GB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B77FEA-C0F5-866E-75C3-F3444FCC94E6}"/>
              </a:ext>
            </a:extLst>
          </p:cNvPr>
          <p:cNvSpPr txBox="1"/>
          <p:nvPr/>
        </p:nvSpPr>
        <p:spPr>
          <a:xfrm>
            <a:off x="4170426" y="1393515"/>
            <a:ext cx="3262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dirty="0"/>
              <a:t>Gas flow: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= 20 </a:t>
            </a:r>
            <a:r>
              <a:rPr lang="en-GB" dirty="0" err="1"/>
              <a:t>sccm</a:t>
            </a:r>
            <a:endParaRPr lang="en-GB" dirty="0"/>
          </a:p>
          <a:p>
            <a:r>
              <a:rPr lang="ro-RO" dirty="0"/>
              <a:t>	</a:t>
            </a:r>
            <a:r>
              <a:rPr lang="en-GB" dirty="0"/>
              <a:t>D</a:t>
            </a:r>
            <a:r>
              <a:rPr lang="en-GB" baseline="-25000" dirty="0"/>
              <a:t>2</a:t>
            </a:r>
            <a:r>
              <a:rPr lang="en-GB" dirty="0"/>
              <a:t> = 20 </a:t>
            </a:r>
            <a:r>
              <a:rPr lang="en-GB" dirty="0" err="1"/>
              <a:t>sccm</a:t>
            </a:r>
            <a:endParaRPr lang="en-GB" dirty="0"/>
          </a:p>
          <a:p>
            <a:endParaRPr lang="en-GB" dirty="0"/>
          </a:p>
          <a:p>
            <a:r>
              <a:rPr lang="ro-RO" dirty="0"/>
              <a:t>p</a:t>
            </a:r>
            <a:r>
              <a:rPr lang="en-GB" dirty="0"/>
              <a:t>=</a:t>
            </a:r>
            <a:r>
              <a:rPr lang="ro-RO" dirty="0"/>
              <a:t>0.8 to </a:t>
            </a:r>
            <a:r>
              <a:rPr lang="en-GB" dirty="0"/>
              <a:t>1*10</a:t>
            </a:r>
            <a:r>
              <a:rPr lang="en-GB" baseline="30000" dirty="0"/>
              <a:t>-2</a:t>
            </a:r>
            <a:r>
              <a:rPr lang="en-GB" dirty="0"/>
              <a:t> mbar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1679BF-13EB-F462-18A9-833B7F1BC2A1}"/>
              </a:ext>
            </a:extLst>
          </p:cNvPr>
          <p:cNvSpPr txBox="1"/>
          <p:nvPr/>
        </p:nvSpPr>
        <p:spPr>
          <a:xfrm>
            <a:off x="7701099" y="3860439"/>
            <a:ext cx="417050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LIA-LIBS-QMS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Studies. Objectives: 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distinction </a:t>
            </a:r>
            <a:r>
              <a:rPr lang="en-GB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betwen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 isotopes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B-D (2026) and B-T (2027) samples using laser ablation and MW-plasma </a:t>
            </a:r>
            <a:r>
              <a:rPr lang="en-GB" sz="1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(ongoing with Institute of Physics Belgrade)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4A6B421-B794-05D5-7C8B-6BC159E92D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836688"/>
              </p:ext>
            </p:extLst>
          </p:nvPr>
        </p:nvGraphicFramePr>
        <p:xfrm>
          <a:off x="7656895" y="998755"/>
          <a:ext cx="4258911" cy="3032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66807907" imgH="47262607" progId="Origin50.Graph">
                  <p:embed/>
                </p:oleObj>
              </mc:Choice>
              <mc:Fallback>
                <p:oleObj name="Graph" r:id="rId2" imgW="66807907" imgH="47262607" progId="Origin50.Graph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35332B3-80AB-FA23-E6C2-57C9F89576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0095" b="49773"/>
                      <a:stretch>
                        <a:fillRect/>
                      </a:stretch>
                    </p:blipFill>
                    <p:spPr bwMode="auto">
                      <a:xfrm>
                        <a:off x="7656895" y="998755"/>
                        <a:ext cx="4258911" cy="30320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4947E25-4594-A093-CF11-01E95A413E5D}"/>
              </a:ext>
            </a:extLst>
          </p:cNvPr>
          <p:cNvSpPr txBox="1"/>
          <p:nvPr/>
        </p:nvSpPr>
        <p:spPr>
          <a:xfrm>
            <a:off x="1440388" y="2686176"/>
            <a:ext cx="5111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Samples were sent to FZJ for LIBS studies in PSI -2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4C2ACD-1349-40FA-FAE7-277515295E92}"/>
              </a:ext>
            </a:extLst>
          </p:cNvPr>
          <p:cNvSpPr txBox="1"/>
          <p:nvPr/>
        </p:nvSpPr>
        <p:spPr>
          <a:xfrm>
            <a:off x="603488" y="3046488"/>
            <a:ext cx="6409944" cy="2031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pl-PL" dirty="0"/>
              <a:t>No	Sample code	Sample Type</a:t>
            </a:r>
          </a:p>
          <a:p>
            <a:r>
              <a:rPr lang="pl-PL" dirty="0"/>
              <a:t>1	60260114_1	B ,    no D,      5000 nm, (36*36) W 1</a:t>
            </a:r>
          </a:p>
          <a:p>
            <a:r>
              <a:rPr lang="pl-PL" dirty="0"/>
              <a:t>2	60260120_1	B + D (10%), 2000 nm, (36*36) W 1</a:t>
            </a:r>
          </a:p>
          <a:p>
            <a:r>
              <a:rPr lang="pl-PL" dirty="0"/>
              <a:t>3	60260121_1	B + D (10%), 5000 nm, (36*36) W 1</a:t>
            </a:r>
          </a:p>
          <a:p>
            <a:r>
              <a:rPr lang="pl-PL" dirty="0"/>
              <a:t>4	60260127_1	B + D (3%), 2000 nm, (36*36) W 1</a:t>
            </a:r>
          </a:p>
          <a:p>
            <a:r>
              <a:rPr lang="pl-PL" dirty="0"/>
              <a:t>5	60260202_1	B + D (3%), 5000 nm, (36*36) W 1</a:t>
            </a:r>
          </a:p>
          <a:p>
            <a:r>
              <a:rPr lang="pl-PL" dirty="0"/>
              <a:t>6	60260210_1	B + D (5%), 5000 nm, (36*36) W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108C91-E47A-D218-E685-AE21E4F90386}"/>
              </a:ext>
            </a:extLst>
          </p:cNvPr>
          <p:cNvSpPr txBox="1"/>
          <p:nvPr/>
        </p:nvSpPr>
        <p:spPr>
          <a:xfrm>
            <a:off x="804672" y="5253459"/>
            <a:ext cx="6981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One sample prepared, ready to be sent: 2</a:t>
            </a: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µm</a:t>
            </a:r>
            <a:r>
              <a:rPr lang="ro-RO" dirty="0"/>
              <a:t> B on W, D content: 3at%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18736E-217A-0ED6-EBAC-23820451B1E7}"/>
              </a:ext>
            </a:extLst>
          </p:cNvPr>
          <p:cNvSpPr txBox="1"/>
          <p:nvPr/>
        </p:nvSpPr>
        <p:spPr>
          <a:xfrm>
            <a:off x="381094" y="5613771"/>
            <a:ext cx="7828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TDS, SEM (top and surface) and XPS analisys performed on whitness samples.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441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594</Words>
  <Application>Microsoft Office PowerPoint</Application>
  <PresentationFormat>Widescreen</PresentationFormat>
  <Paragraphs>47</Paragraphs>
  <Slides>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Times New Roman</vt:lpstr>
      <vt:lpstr>Office Theme</vt:lpstr>
      <vt:lpstr>Graph</vt:lpstr>
      <vt:lpstr>WP PWIE SP F - kick-off meeting for 2026 activities  Production and characterization of boron-coated W samples with different boron thickness and deuterium concentration for LIBS studies in PSI-2 (IAP)</vt:lpstr>
      <vt:lpstr>Production and characterization of boron-coated W samples with different boron thickness and deuterium concentration for LIBS studies in PSI-2</vt:lpstr>
      <vt:lpstr>Production and characterization of boron-coated W samples with different boron thickness and deuterium concentration for LIBS studies in PSI-2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Hakola Antti</dc:creator>
  <cp:lastModifiedBy>LUCA POROSNICU</cp:lastModifiedBy>
  <cp:revision>11</cp:revision>
  <dcterms:created xsi:type="dcterms:W3CDTF">2025-10-20T14:18:08Z</dcterms:created>
  <dcterms:modified xsi:type="dcterms:W3CDTF">2026-06-23T14:15:04Z</dcterms:modified>
</cp:coreProperties>
</file>