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13"/>
  </p:notesMasterIdLst>
  <p:sldIdLst>
    <p:sldId id="256" r:id="rId5"/>
    <p:sldId id="257" r:id="rId6"/>
    <p:sldId id="268" r:id="rId7"/>
    <p:sldId id="269" r:id="rId8"/>
    <p:sldId id="270" r:id="rId9"/>
    <p:sldId id="274" r:id="rId10"/>
    <p:sldId id="271" r:id="rId11"/>
    <p:sldId id="27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96"/>
  </p:normalViewPr>
  <p:slideViewPr>
    <p:cSldViewPr snapToGrid="0">
      <p:cViewPr varScale="1">
        <p:scale>
          <a:sx n="93" d="100"/>
          <a:sy n="93" d="100"/>
        </p:scale>
        <p:origin x="784" y="200"/>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H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447B9C-FA66-3140-BA18-EEBDC97CAF72}" type="datetimeFigureOut">
              <a:rPr lang="en-HU" smtClean="0"/>
              <a:t>6/22/26</a:t>
            </a:fld>
            <a:endParaRPr lang="en-H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H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H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H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C3A324-DFA8-D040-9055-3D6CD64BF146}" type="slidenum">
              <a:rPr lang="en-HU" smtClean="0"/>
              <a:t>‹#›</a:t>
            </a:fld>
            <a:endParaRPr lang="en-HU"/>
          </a:p>
        </p:txBody>
      </p:sp>
    </p:spTree>
    <p:extLst>
      <p:ext uri="{BB962C8B-B14F-4D97-AF65-F5344CB8AC3E}">
        <p14:creationId xmlns:p14="http://schemas.microsoft.com/office/powerpoint/2010/main" val="3665277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BBC3A324-DFA8-D040-9055-3D6CD64BF146}" type="slidenum">
              <a:rPr lang="en-HU" smtClean="0"/>
              <a:t>3</a:t>
            </a:fld>
            <a:endParaRPr lang="en-HU"/>
          </a:p>
        </p:txBody>
      </p:sp>
    </p:spTree>
    <p:extLst>
      <p:ext uri="{BB962C8B-B14F-4D97-AF65-F5344CB8AC3E}">
        <p14:creationId xmlns:p14="http://schemas.microsoft.com/office/powerpoint/2010/main" val="979011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BBC3A324-DFA8-D040-9055-3D6CD64BF146}" type="slidenum">
              <a:rPr lang="en-HU" smtClean="0"/>
              <a:t>7</a:t>
            </a:fld>
            <a:endParaRPr lang="en-HU"/>
          </a:p>
        </p:txBody>
      </p:sp>
    </p:spTree>
    <p:extLst>
      <p:ext uri="{BB962C8B-B14F-4D97-AF65-F5344CB8AC3E}">
        <p14:creationId xmlns:p14="http://schemas.microsoft.com/office/powerpoint/2010/main" val="39160605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hyperlink" Target="http://www.flaticon.com/" TargetMode="External"/><Relationship Id="rId9"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a:t>Click to edit Master title style</a:t>
            </a:r>
            <a:endParaRPr lang="en-DE"/>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407043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a:t>Click to edit Master text styles</a:t>
            </a:r>
          </a:p>
          <a:p>
            <a:pPr lvl="1"/>
            <a:r>
              <a:rPr lang="en-US"/>
              <a:t>Second level</a:t>
            </a:r>
          </a:p>
          <a:p>
            <a:pPr lvl="2"/>
            <a:r>
              <a:rPr lang="en-US"/>
              <a:t>Third level</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solidFill>
                  <a:prstClr val="white"/>
                </a:solidFill>
              </a:rPr>
              <a:t>Author | Event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spTree>
    <p:extLst>
      <p:ext uri="{BB962C8B-B14F-4D97-AF65-F5344CB8AC3E}">
        <p14:creationId xmlns:p14="http://schemas.microsoft.com/office/powerpoint/2010/main" val="428518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a:t>Click to edit Master title style</a:t>
            </a:r>
            <a:endParaRPr lang="en-GB"/>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solidFill>
                  <a:prstClr val="white"/>
                </a:solidFill>
              </a:rPr>
              <a:t>Author | Event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9801FBB-9E6A-4AE4-3DF9-7243B31E29C4}"/>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spTree>
    <p:extLst>
      <p:ext uri="{BB962C8B-B14F-4D97-AF65-F5344CB8AC3E}">
        <p14:creationId xmlns:p14="http://schemas.microsoft.com/office/powerpoint/2010/main" val="1696459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solidFill>
                  <a:prstClr val="white"/>
                </a:solidFill>
              </a:rPr>
              <a:t>EUROfusion Values | Event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
        <p:nvSpPr>
          <p:cNvPr id="10" name="TextBox 9">
            <a:extLst>
              <a:ext uri="{FF2B5EF4-FFF2-40B4-BE49-F238E27FC236}">
                <a16:creationId xmlns:a16="http://schemas.microsoft.com/office/drawing/2014/main" id="{C4FC0C94-3F09-A426-49C2-6BCA659CC317}"/>
              </a:ext>
            </a:extLst>
          </p:cNvPr>
          <p:cNvSpPr txBox="1"/>
          <p:nvPr userDrawn="1"/>
        </p:nvSpPr>
        <p:spPr>
          <a:xfrm>
            <a:off x="924244" y="132857"/>
            <a:ext cx="4452105" cy="523220"/>
          </a:xfrm>
          <a:prstGeom prst="rect">
            <a:avLst/>
          </a:prstGeom>
          <a:noFill/>
        </p:spPr>
        <p:txBody>
          <a:bodyPr wrap="square">
            <a:spAutoFit/>
          </a:bodyPr>
          <a:lstStyle/>
          <a:p>
            <a:pPr marL="0" indent="0">
              <a:buNone/>
            </a:pPr>
            <a:r>
              <a:rPr lang="en-GB" sz="2800" b="1" err="1">
                <a:solidFill>
                  <a:schemeClr val="tx2"/>
                </a:solidFill>
              </a:rPr>
              <a:t>EUROfusion</a:t>
            </a:r>
            <a:r>
              <a:rPr lang="en-GB" sz="2800" b="1">
                <a:solidFill>
                  <a:schemeClr val="tx2"/>
                </a:solidFill>
              </a:rPr>
              <a:t> values</a:t>
            </a:r>
          </a:p>
        </p:txBody>
      </p:sp>
      <p:pic>
        <p:nvPicPr>
          <p:cNvPr id="2" name="Picture 1">
            <a:extLst>
              <a:ext uri="{FF2B5EF4-FFF2-40B4-BE49-F238E27FC236}">
                <a16:creationId xmlns:a16="http://schemas.microsoft.com/office/drawing/2014/main" id="{F84EBC05-6609-C5DD-15BD-05B21625A052}"/>
              </a:ext>
            </a:extLst>
          </p:cNvPr>
          <p:cNvPicPr>
            <a:picLocks noChangeAspect="1"/>
          </p:cNvPicPr>
          <p:nvPr userDrawn="1"/>
        </p:nvPicPr>
        <p:blipFill>
          <a:blip r:embed="rId4"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spTree>
    <p:extLst>
      <p:ext uri="{BB962C8B-B14F-4D97-AF65-F5344CB8AC3E}">
        <p14:creationId xmlns:p14="http://schemas.microsoft.com/office/powerpoint/2010/main" val="1308084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UROfus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err="1">
                <a:solidFill>
                  <a:prstClr val="white"/>
                </a:solidFill>
              </a:rPr>
              <a:t>EUROfusion</a:t>
            </a:r>
            <a:r>
              <a:rPr lang="en-GB">
                <a:solidFill>
                  <a:prstClr val="white"/>
                </a:solidFill>
              </a:rPr>
              <a: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85B798E-0E11-AC76-5A3B-7AEDB8476845}"/>
              </a:ext>
            </a:extLst>
          </p:cNvPr>
          <p:cNvSpPr txBox="1"/>
          <p:nvPr userDrawn="1"/>
        </p:nvSpPr>
        <p:spPr>
          <a:xfrm>
            <a:off x="910563" y="1044063"/>
            <a:ext cx="6574160" cy="5021055"/>
          </a:xfrm>
          <a:prstGeom prst="rect">
            <a:avLst/>
          </a:prstGeom>
          <a:noFill/>
        </p:spPr>
        <p:txBody>
          <a:bodyPr wrap="square">
            <a:spAutoFit/>
          </a:bodyPr>
          <a:lstStyle/>
          <a:p>
            <a:pPr marL="0" indent="0">
              <a:buNone/>
            </a:pPr>
            <a:r>
              <a:rPr lang="en-GB" sz="2400"/>
              <a:t>EUROfusion integrates R&amp;D in fusion science and technology to realize fusion in:</a:t>
            </a:r>
          </a:p>
          <a:p>
            <a:pPr marL="0" indent="0">
              <a:buNone/>
            </a:pPr>
            <a:endParaRPr lang="en-GB" sz="2400"/>
          </a:p>
          <a:p>
            <a:pPr marL="808038" indent="-808038">
              <a:lnSpc>
                <a:spcPct val="150000"/>
              </a:lnSpc>
              <a:buNone/>
            </a:pPr>
            <a:r>
              <a:rPr lang="en-GB" sz="2400" b="1"/>
              <a:t>29</a:t>
            </a:r>
            <a:r>
              <a:rPr lang="en-GB" sz="2400"/>
              <a:t> 	Countries</a:t>
            </a:r>
          </a:p>
          <a:p>
            <a:pPr marL="808038" indent="-808038">
              <a:lnSpc>
                <a:spcPct val="150000"/>
              </a:lnSpc>
              <a:buNone/>
            </a:pPr>
            <a:r>
              <a:rPr lang="en-GB" sz="2400" b="1"/>
              <a:t>31</a:t>
            </a:r>
            <a:r>
              <a:rPr lang="en-GB" sz="2400"/>
              <a:t> 	Research </a:t>
            </a:r>
            <a:r>
              <a:rPr lang="en-GB" sz="2400" err="1"/>
              <a:t>Centers</a:t>
            </a:r>
            <a:r>
              <a:rPr lang="en-GB" sz="2400"/>
              <a:t> and Institutes</a:t>
            </a:r>
          </a:p>
          <a:p>
            <a:pPr marL="0" indent="0">
              <a:lnSpc>
                <a:spcPct val="150000"/>
              </a:lnSpc>
              <a:buNone/>
            </a:pPr>
            <a:r>
              <a:rPr lang="en-GB" sz="2400" b="1"/>
              <a:t>169</a:t>
            </a:r>
            <a:r>
              <a:rPr lang="en-GB" sz="2400"/>
              <a:t>     Universities, industry partners and others</a:t>
            </a:r>
          </a:p>
          <a:p>
            <a:pPr marL="0" indent="0">
              <a:lnSpc>
                <a:spcPct val="150000"/>
              </a:lnSpc>
              <a:buNone/>
            </a:pPr>
            <a:endParaRPr lang="en-GB" sz="2400"/>
          </a:p>
          <a:p>
            <a:pPr marL="0" indent="0">
              <a:lnSpc>
                <a:spcPct val="150000"/>
              </a:lnSpc>
              <a:buNone/>
            </a:pPr>
            <a:r>
              <a:rPr lang="en-GB" sz="2400"/>
              <a:t>And brings together:</a:t>
            </a:r>
          </a:p>
          <a:p>
            <a:pPr algn="l">
              <a:lnSpc>
                <a:spcPct val="150000"/>
              </a:lnSpc>
            </a:pPr>
            <a:r>
              <a:rPr lang="en-GB" sz="2400" b="0" i="0" u="none" strike="noStrike">
                <a:solidFill>
                  <a:schemeClr val="tx1"/>
                </a:solidFill>
                <a:effectLst/>
                <a:latin typeface="+mn-lt"/>
              </a:rPr>
              <a:t>~</a:t>
            </a:r>
            <a:r>
              <a:rPr lang="en-GB" sz="2400" b="1" i="0" u="none" strike="noStrike">
                <a:solidFill>
                  <a:schemeClr val="tx1"/>
                </a:solidFill>
                <a:effectLst/>
                <a:latin typeface="+mn-lt"/>
              </a:rPr>
              <a:t>1000</a:t>
            </a:r>
            <a:r>
              <a:rPr lang="en-GB" sz="2400" b="0" i="0" u="none" strike="noStrike">
                <a:solidFill>
                  <a:schemeClr val="tx1"/>
                </a:solidFill>
                <a:effectLst/>
                <a:latin typeface="+mn-lt"/>
              </a:rPr>
              <a:t> MSc and PhD students</a:t>
            </a:r>
          </a:p>
          <a:p>
            <a:pPr algn="l">
              <a:lnSpc>
                <a:spcPct val="150000"/>
              </a:lnSpc>
            </a:pPr>
            <a:r>
              <a:rPr lang="en-GB" sz="2400" b="0" i="0" u="none" strike="noStrike">
                <a:solidFill>
                  <a:schemeClr val="tx1"/>
                </a:solidFill>
                <a:effectLst/>
                <a:latin typeface="+mn-lt"/>
              </a:rPr>
              <a:t>~</a:t>
            </a:r>
            <a:r>
              <a:rPr lang="en-GB" sz="2400" b="1" i="0" u="none" strike="noStrike">
                <a:solidFill>
                  <a:schemeClr val="tx1"/>
                </a:solidFill>
                <a:effectLst/>
                <a:latin typeface="+mn-lt"/>
              </a:rPr>
              <a:t>4000</a:t>
            </a:r>
            <a:r>
              <a:rPr lang="en-GB" sz="2400" b="0" i="0" u="none" strike="noStrike">
                <a:solidFill>
                  <a:schemeClr val="tx1"/>
                </a:solidFill>
                <a:effectLst/>
                <a:latin typeface="+mn-lt"/>
              </a:rPr>
              <a:t> Researcher, Engineers &amp; Support Staff</a:t>
            </a:r>
          </a:p>
        </p:txBody>
      </p:sp>
      <p:pic>
        <p:nvPicPr>
          <p:cNvPr id="2" name="Picture 1">
            <a:extLst>
              <a:ext uri="{FF2B5EF4-FFF2-40B4-BE49-F238E27FC236}">
                <a16:creationId xmlns:a16="http://schemas.microsoft.com/office/drawing/2014/main" id="{C3E709DA-A623-E292-E86E-AD6FBCDEE9FD}"/>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sp>
        <p:nvSpPr>
          <p:cNvPr id="3" name="Title 1">
            <a:extLst>
              <a:ext uri="{FF2B5EF4-FFF2-40B4-BE49-F238E27FC236}">
                <a16:creationId xmlns:a16="http://schemas.microsoft.com/office/drawing/2014/main" id="{85518383-0A9F-8787-EE49-6ABD1BDB1C74}"/>
              </a:ext>
            </a:extLst>
          </p:cNvPr>
          <p:cNvSpPr>
            <a:spLocks noGrp="1"/>
          </p:cNvSpPr>
          <p:nvPr>
            <p:ph type="title" hasCustomPrompt="1"/>
          </p:nvPr>
        </p:nvSpPr>
        <p:spPr>
          <a:xfrm>
            <a:off x="910563" y="191331"/>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GB" err="1"/>
              <a:t>EUROfusion</a:t>
            </a:r>
            <a:r>
              <a:rPr lang="en-GB"/>
              <a:t> in numbers</a:t>
            </a:r>
          </a:p>
        </p:txBody>
      </p:sp>
    </p:spTree>
    <p:extLst>
      <p:ext uri="{BB962C8B-B14F-4D97-AF65-F5344CB8AC3E}">
        <p14:creationId xmlns:p14="http://schemas.microsoft.com/office/powerpoint/2010/main" val="1067269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UROfusion_governanc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3" y="6555770"/>
            <a:ext cx="3764849" cy="329614"/>
          </a:xfrm>
          <a:prstGeom prst="rect">
            <a:avLst/>
          </a:prstGeom>
        </p:spPr>
        <p:txBody>
          <a:bodyPr anchor="t"/>
          <a:lstStyle>
            <a:lvl1pPr>
              <a:defRPr sz="1200">
                <a:solidFill>
                  <a:schemeClr val="bg1"/>
                </a:solidFill>
              </a:defRPr>
            </a:lvl1pPr>
          </a:lstStyle>
          <a:p>
            <a:r>
              <a:rPr lang="en-GB" err="1">
                <a:solidFill>
                  <a:prstClr val="white"/>
                </a:solidFill>
              </a:rPr>
              <a:t>EUROfusion</a:t>
            </a:r>
            <a:r>
              <a:rPr lang="en-GB">
                <a:solidFill>
                  <a:prstClr val="white"/>
                </a:solidFill>
              </a:rPr>
              <a:t> Organisation | Event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diagram of a company structure&#10;&#10;Description automatically generated">
            <a:extLst>
              <a:ext uri="{FF2B5EF4-FFF2-40B4-BE49-F238E27FC236}">
                <a16:creationId xmlns:a16="http://schemas.microsoft.com/office/drawing/2014/main" id="{E6A79DA8-5CC9-F046-C150-72773BF962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0" y="637040"/>
            <a:ext cx="10865734" cy="5792565"/>
          </a:xfrm>
          <a:prstGeom prst="rect">
            <a:avLst/>
          </a:prstGeom>
        </p:spPr>
      </p:pic>
      <p:sp>
        <p:nvSpPr>
          <p:cNvPr id="12" name="TextBox 11">
            <a:extLst>
              <a:ext uri="{FF2B5EF4-FFF2-40B4-BE49-F238E27FC236}">
                <a16:creationId xmlns:a16="http://schemas.microsoft.com/office/drawing/2014/main" id="{C16436CB-AC07-4BBB-7928-069CF8956E3B}"/>
              </a:ext>
            </a:extLst>
          </p:cNvPr>
          <p:cNvSpPr txBox="1"/>
          <p:nvPr userDrawn="1"/>
        </p:nvSpPr>
        <p:spPr>
          <a:xfrm>
            <a:off x="904001" y="107476"/>
            <a:ext cx="4452105" cy="523220"/>
          </a:xfrm>
          <a:prstGeom prst="rect">
            <a:avLst/>
          </a:prstGeom>
          <a:noFill/>
        </p:spPr>
        <p:txBody>
          <a:bodyPr wrap="square">
            <a:spAutoFit/>
          </a:bodyPr>
          <a:lstStyle/>
          <a:p>
            <a:pPr marL="0" indent="0">
              <a:buNone/>
            </a:pPr>
            <a:r>
              <a:rPr lang="en-GB" sz="2800" b="1">
                <a:solidFill>
                  <a:schemeClr val="tx2"/>
                </a:solidFill>
              </a:rPr>
              <a:t>Organisation</a:t>
            </a:r>
          </a:p>
        </p:txBody>
      </p:sp>
      <p:pic>
        <p:nvPicPr>
          <p:cNvPr id="2" name="Picture 1">
            <a:extLst>
              <a:ext uri="{FF2B5EF4-FFF2-40B4-BE49-F238E27FC236}">
                <a16:creationId xmlns:a16="http://schemas.microsoft.com/office/drawing/2014/main" id="{4B54540B-5211-6405-3954-CAE563B89955}"/>
              </a:ext>
            </a:extLst>
          </p:cNvPr>
          <p:cNvPicPr>
            <a:picLocks noChangeAspect="1"/>
          </p:cNvPicPr>
          <p:nvPr userDrawn="1"/>
        </p:nvPicPr>
        <p:blipFill>
          <a:blip r:embed="rId4"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spTree>
    <p:extLst>
      <p:ext uri="{BB962C8B-B14F-4D97-AF65-F5344CB8AC3E}">
        <p14:creationId xmlns:p14="http://schemas.microsoft.com/office/powerpoint/2010/main" val="40540056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UROfusion_Member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solidFill>
                  <a:prstClr val="white"/>
                </a:solidFill>
              </a:rPr>
              <a:t>EUROfusion members | Event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sp>
        <p:nvSpPr>
          <p:cNvPr id="1068" name="Freeform 670">
            <a:extLst>
              <a:ext uri="{FF2B5EF4-FFF2-40B4-BE49-F238E27FC236}">
                <a16:creationId xmlns:a16="http://schemas.microsoft.com/office/drawing/2014/main" id="{81A1DEEC-2A9D-1C6E-CC34-5471FF5B2262}"/>
              </a:ext>
            </a:extLst>
          </p:cNvPr>
          <p:cNvSpPr>
            <a:spLocks/>
          </p:cNvSpPr>
          <p:nvPr userDrawn="1"/>
        </p:nvSpPr>
        <p:spPr bwMode="auto">
          <a:xfrm>
            <a:off x="5012187"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9" name="Freeform 670">
            <a:extLst>
              <a:ext uri="{FF2B5EF4-FFF2-40B4-BE49-F238E27FC236}">
                <a16:creationId xmlns:a16="http://schemas.microsoft.com/office/drawing/2014/main" id="{DD28ED6B-C9A4-6EAC-2807-0D16A137E2EC}"/>
              </a:ext>
            </a:extLst>
          </p:cNvPr>
          <p:cNvSpPr>
            <a:spLocks/>
          </p:cNvSpPr>
          <p:nvPr userDrawn="1"/>
        </p:nvSpPr>
        <p:spPr bwMode="auto">
          <a:xfrm>
            <a:off x="6120119"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0" name="Freeform 670">
            <a:extLst>
              <a:ext uri="{FF2B5EF4-FFF2-40B4-BE49-F238E27FC236}">
                <a16:creationId xmlns:a16="http://schemas.microsoft.com/office/drawing/2014/main" id="{14AD6EF0-F27C-6CFF-C602-919A7AE0B58A}"/>
              </a:ext>
            </a:extLst>
          </p:cNvPr>
          <p:cNvSpPr>
            <a:spLocks/>
          </p:cNvSpPr>
          <p:nvPr userDrawn="1"/>
        </p:nvSpPr>
        <p:spPr bwMode="auto">
          <a:xfrm>
            <a:off x="7228051"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1" name="Freeform 670">
            <a:extLst>
              <a:ext uri="{FF2B5EF4-FFF2-40B4-BE49-F238E27FC236}">
                <a16:creationId xmlns:a16="http://schemas.microsoft.com/office/drawing/2014/main" id="{F60E9AAB-849F-A8C5-330D-46BB37984F09}"/>
              </a:ext>
            </a:extLst>
          </p:cNvPr>
          <p:cNvSpPr>
            <a:spLocks/>
          </p:cNvSpPr>
          <p:nvPr userDrawn="1"/>
        </p:nvSpPr>
        <p:spPr bwMode="auto">
          <a:xfrm>
            <a:off x="833598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2" name="Freeform 670">
            <a:extLst>
              <a:ext uri="{FF2B5EF4-FFF2-40B4-BE49-F238E27FC236}">
                <a16:creationId xmlns:a16="http://schemas.microsoft.com/office/drawing/2014/main" id="{9914344A-1277-8DCC-4EFE-35EC234BD2AB}"/>
              </a:ext>
            </a:extLst>
          </p:cNvPr>
          <p:cNvSpPr>
            <a:spLocks/>
          </p:cNvSpPr>
          <p:nvPr userDrawn="1"/>
        </p:nvSpPr>
        <p:spPr bwMode="auto">
          <a:xfrm>
            <a:off x="944391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3" name="Freeform 670">
            <a:extLst>
              <a:ext uri="{FF2B5EF4-FFF2-40B4-BE49-F238E27FC236}">
                <a16:creationId xmlns:a16="http://schemas.microsoft.com/office/drawing/2014/main" id="{667EF842-7C49-4605-D086-521E15FB6EF1}"/>
              </a:ext>
            </a:extLst>
          </p:cNvPr>
          <p:cNvSpPr>
            <a:spLocks/>
          </p:cNvSpPr>
          <p:nvPr userDrawn="1"/>
        </p:nvSpPr>
        <p:spPr bwMode="auto">
          <a:xfrm>
            <a:off x="3904255"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4" name="Freeform 670">
            <a:extLst>
              <a:ext uri="{FF2B5EF4-FFF2-40B4-BE49-F238E27FC236}">
                <a16:creationId xmlns:a16="http://schemas.microsoft.com/office/drawing/2014/main" id="{34F934C6-9A8B-705B-137F-18A4B61BB556}"/>
              </a:ext>
            </a:extLst>
          </p:cNvPr>
          <p:cNvSpPr>
            <a:spLocks/>
          </p:cNvSpPr>
          <p:nvPr userDrawn="1"/>
        </p:nvSpPr>
        <p:spPr bwMode="auto">
          <a:xfrm>
            <a:off x="279632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5" name="Freeform 670">
            <a:extLst>
              <a:ext uri="{FF2B5EF4-FFF2-40B4-BE49-F238E27FC236}">
                <a16:creationId xmlns:a16="http://schemas.microsoft.com/office/drawing/2014/main" id="{6D94AC23-16CB-CCC0-ABAA-7F731897EC76}"/>
              </a:ext>
            </a:extLst>
          </p:cNvPr>
          <p:cNvSpPr>
            <a:spLocks/>
          </p:cNvSpPr>
          <p:nvPr userDrawn="1"/>
        </p:nvSpPr>
        <p:spPr bwMode="auto">
          <a:xfrm>
            <a:off x="1688391"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73BD9AAF-FD9A-1CC2-D729-3753918186B2}"/>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164694" y="130244"/>
            <a:ext cx="4944110" cy="6353175"/>
          </a:xfrm>
          <a:prstGeom prst="rect">
            <a:avLst/>
          </a:prstGeom>
          <a:noFill/>
        </p:spPr>
      </p:pic>
      <p:pic>
        <p:nvPicPr>
          <p:cNvPr id="10" name="Picture 9" descr="A map of europe with yellow dots&#10;&#10;Description automatically generated">
            <a:extLst>
              <a:ext uri="{FF2B5EF4-FFF2-40B4-BE49-F238E27FC236}">
                <a16:creationId xmlns:a16="http://schemas.microsoft.com/office/drawing/2014/main" id="{D5DD0C48-F720-08EA-F6CF-5E3528E640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9849" y="-34528"/>
            <a:ext cx="11634651" cy="6544491"/>
          </a:xfrm>
          <a:prstGeom prst="rect">
            <a:avLst/>
          </a:prstGeom>
        </p:spPr>
      </p:pic>
      <p:pic>
        <p:nvPicPr>
          <p:cNvPr id="11" name="Picture 10">
            <a:extLst>
              <a:ext uri="{FF2B5EF4-FFF2-40B4-BE49-F238E27FC236}">
                <a16:creationId xmlns:a16="http://schemas.microsoft.com/office/drawing/2014/main" id="{91352402-9C53-2D42-47B4-F358B7FF6AF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39876" y="1032376"/>
            <a:ext cx="3240620" cy="812901"/>
          </a:xfrm>
          <a:prstGeom prst="rect">
            <a:avLst/>
          </a:prstGeom>
        </p:spPr>
      </p:pic>
      <p:pic>
        <p:nvPicPr>
          <p:cNvPr id="13" name="Picture 12">
            <a:extLst>
              <a:ext uri="{FF2B5EF4-FFF2-40B4-BE49-F238E27FC236}">
                <a16:creationId xmlns:a16="http://schemas.microsoft.com/office/drawing/2014/main" id="{7685BD55-BC1C-6498-4299-C61B8157571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09355" y="1973364"/>
            <a:ext cx="3240620" cy="801916"/>
          </a:xfrm>
          <a:prstGeom prst="rect">
            <a:avLst/>
          </a:prstGeom>
        </p:spPr>
      </p:pic>
      <p:pic>
        <p:nvPicPr>
          <p:cNvPr id="15" name="Picture 14">
            <a:extLst>
              <a:ext uri="{FF2B5EF4-FFF2-40B4-BE49-F238E27FC236}">
                <a16:creationId xmlns:a16="http://schemas.microsoft.com/office/drawing/2014/main" id="{1874E19B-511F-0030-2D8B-B2ACBF39BAD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057884" y="2973110"/>
            <a:ext cx="2416734" cy="801916"/>
          </a:xfrm>
          <a:prstGeom prst="rect">
            <a:avLst/>
          </a:prstGeom>
        </p:spPr>
      </p:pic>
      <p:pic>
        <p:nvPicPr>
          <p:cNvPr id="17" name="Picture 16">
            <a:extLst>
              <a:ext uri="{FF2B5EF4-FFF2-40B4-BE49-F238E27FC236}">
                <a16:creationId xmlns:a16="http://schemas.microsoft.com/office/drawing/2014/main" id="{27268761-FB3D-E1F8-20BB-D829350ED86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980194" y="2052019"/>
            <a:ext cx="3251605" cy="801916"/>
          </a:xfrm>
          <a:prstGeom prst="rect">
            <a:avLst/>
          </a:prstGeom>
        </p:spPr>
      </p:pic>
      <p:pic>
        <p:nvPicPr>
          <p:cNvPr id="19" name="Picture 18">
            <a:extLst>
              <a:ext uri="{FF2B5EF4-FFF2-40B4-BE49-F238E27FC236}">
                <a16:creationId xmlns:a16="http://schemas.microsoft.com/office/drawing/2014/main" id="{D2FCBC92-3D1A-6374-B1CA-E903024761A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097658" y="1037437"/>
            <a:ext cx="3240620" cy="812901"/>
          </a:xfrm>
          <a:prstGeom prst="rect">
            <a:avLst/>
          </a:prstGeom>
        </p:spPr>
      </p:pic>
      <p:pic>
        <p:nvPicPr>
          <p:cNvPr id="21" name="Picture 20">
            <a:extLst>
              <a:ext uri="{FF2B5EF4-FFF2-40B4-BE49-F238E27FC236}">
                <a16:creationId xmlns:a16="http://schemas.microsoft.com/office/drawing/2014/main" id="{2EFD888F-46F1-6AF2-B54A-DB8AED2A23A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59849" y="4916690"/>
            <a:ext cx="3240620" cy="812901"/>
          </a:xfrm>
          <a:prstGeom prst="rect">
            <a:avLst/>
          </a:prstGeom>
        </p:spPr>
      </p:pic>
      <p:pic>
        <p:nvPicPr>
          <p:cNvPr id="23" name="Picture 22">
            <a:extLst>
              <a:ext uri="{FF2B5EF4-FFF2-40B4-BE49-F238E27FC236}">
                <a16:creationId xmlns:a16="http://schemas.microsoft.com/office/drawing/2014/main" id="{A5D099B7-7F0C-F012-4ACA-A9AE1F801CF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59849" y="3930865"/>
            <a:ext cx="3240620" cy="801916"/>
          </a:xfrm>
          <a:prstGeom prst="rect">
            <a:avLst/>
          </a:prstGeom>
        </p:spPr>
      </p:pic>
      <p:pic>
        <p:nvPicPr>
          <p:cNvPr id="25" name="Picture 24">
            <a:extLst>
              <a:ext uri="{FF2B5EF4-FFF2-40B4-BE49-F238E27FC236}">
                <a16:creationId xmlns:a16="http://schemas.microsoft.com/office/drawing/2014/main" id="{3187A4B3-34C9-3C95-62A9-002571104AA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09355" y="2959189"/>
            <a:ext cx="3240620" cy="801916"/>
          </a:xfrm>
          <a:prstGeom prst="rect">
            <a:avLst/>
          </a:prstGeom>
        </p:spPr>
      </p:pic>
      <p:sp>
        <p:nvSpPr>
          <p:cNvPr id="12" name="TextBox 11">
            <a:extLst>
              <a:ext uri="{FF2B5EF4-FFF2-40B4-BE49-F238E27FC236}">
                <a16:creationId xmlns:a16="http://schemas.microsoft.com/office/drawing/2014/main" id="{C8275B34-5F14-82E5-77B3-EBE27FBE272A}"/>
              </a:ext>
            </a:extLst>
          </p:cNvPr>
          <p:cNvSpPr txBox="1"/>
          <p:nvPr userDrawn="1"/>
        </p:nvSpPr>
        <p:spPr>
          <a:xfrm>
            <a:off x="918170" y="122656"/>
            <a:ext cx="7100415" cy="954107"/>
          </a:xfrm>
          <a:prstGeom prst="rect">
            <a:avLst/>
          </a:prstGeom>
          <a:noFill/>
        </p:spPr>
        <p:txBody>
          <a:bodyPr wrap="square">
            <a:spAutoFit/>
          </a:bodyPr>
          <a:lstStyle/>
          <a:p>
            <a:pPr marL="0" indent="0">
              <a:buNone/>
            </a:pPr>
            <a:r>
              <a:rPr lang="en-GB" sz="2800" b="1" err="1">
                <a:solidFill>
                  <a:schemeClr val="tx2"/>
                </a:solidFill>
              </a:rPr>
              <a:t>EUROfusion</a:t>
            </a:r>
            <a:r>
              <a:rPr lang="en-GB" sz="2800" b="1">
                <a:solidFill>
                  <a:schemeClr val="tx2"/>
                </a:solidFill>
              </a:rPr>
              <a:t> Consortium Members &amp; Partners</a:t>
            </a:r>
          </a:p>
          <a:p>
            <a:pPr marL="0" indent="0">
              <a:buNone/>
            </a:pPr>
            <a:endParaRPr lang="en-GB" sz="2800" b="1" err="1">
              <a:solidFill>
                <a:schemeClr val="tx2"/>
              </a:solidFill>
            </a:endParaRPr>
          </a:p>
        </p:txBody>
      </p:sp>
    </p:spTree>
    <p:extLst>
      <p:ext uri="{BB962C8B-B14F-4D97-AF65-F5344CB8AC3E}">
        <p14:creationId xmlns:p14="http://schemas.microsoft.com/office/powerpoint/2010/main" val="2045912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UROfusion_internal_org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3" y="6555770"/>
            <a:ext cx="4118488" cy="329614"/>
          </a:xfrm>
          <a:prstGeom prst="rect">
            <a:avLst/>
          </a:prstGeom>
        </p:spPr>
        <p:txBody>
          <a:bodyPr anchor="t"/>
          <a:lstStyle>
            <a:lvl1pPr>
              <a:defRPr sz="1200">
                <a:solidFill>
                  <a:schemeClr val="bg1"/>
                </a:solidFill>
              </a:defRPr>
            </a:lvl1pPr>
          </a:lstStyle>
          <a:p>
            <a:r>
              <a:rPr lang="en-GB">
                <a:solidFill>
                  <a:prstClr val="white"/>
                </a:solidFill>
              </a:rPr>
              <a:t>EUROfusion Internal Organization | Event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2484EB3-402E-4F49-FFDD-1AF24F678560}"/>
              </a:ext>
            </a:extLst>
          </p:cNvPr>
          <p:cNvSpPr txBox="1"/>
          <p:nvPr userDrawn="1"/>
        </p:nvSpPr>
        <p:spPr>
          <a:xfrm>
            <a:off x="895294" y="107476"/>
            <a:ext cx="6155721" cy="523220"/>
          </a:xfrm>
          <a:prstGeom prst="rect">
            <a:avLst/>
          </a:prstGeom>
          <a:noFill/>
        </p:spPr>
        <p:txBody>
          <a:bodyPr wrap="square">
            <a:spAutoFit/>
          </a:bodyPr>
          <a:lstStyle/>
          <a:p>
            <a:pPr marL="0" indent="0">
              <a:buNone/>
            </a:pPr>
            <a:r>
              <a:rPr lang="en-GB" sz="2800" b="1" err="1">
                <a:solidFill>
                  <a:schemeClr val="tx2"/>
                </a:solidFill>
              </a:rPr>
              <a:t>EUROfusion</a:t>
            </a:r>
            <a:r>
              <a:rPr lang="en-GB" sz="2800" b="1">
                <a:solidFill>
                  <a:schemeClr val="tx2"/>
                </a:solidFill>
              </a:rPr>
              <a:t> internal organisation</a:t>
            </a:r>
          </a:p>
        </p:txBody>
      </p:sp>
      <p:pic>
        <p:nvPicPr>
          <p:cNvPr id="7" name="Picture 6">
            <a:extLst>
              <a:ext uri="{FF2B5EF4-FFF2-40B4-BE49-F238E27FC236}">
                <a16:creationId xmlns:a16="http://schemas.microsoft.com/office/drawing/2014/main" id="{FC763037-8E92-533F-A2B0-EF01A1FA3FB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pic>
        <p:nvPicPr>
          <p:cNvPr id="13" name="Picture 12" descr="A computer screen shot of a computer&#10;&#10;Description automatically generated">
            <a:extLst>
              <a:ext uri="{FF2B5EF4-FFF2-40B4-BE49-F238E27FC236}">
                <a16:creationId xmlns:a16="http://schemas.microsoft.com/office/drawing/2014/main" id="{03FA7AAB-EA32-20E6-77CB-9DAA1586D8E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0" y="813385"/>
            <a:ext cx="9892333" cy="5509541"/>
          </a:xfrm>
          <a:prstGeom prst="rect">
            <a:avLst/>
          </a:prstGeom>
        </p:spPr>
      </p:pic>
    </p:spTree>
    <p:extLst>
      <p:ext uri="{BB962C8B-B14F-4D97-AF65-F5344CB8AC3E}">
        <p14:creationId xmlns:p14="http://schemas.microsoft.com/office/powerpoint/2010/main" val="30489193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EUROfusion_channel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err="1">
                <a:solidFill>
                  <a:prstClr val="white"/>
                </a:solidFill>
              </a:rPr>
              <a:t>Eurofusion</a:t>
            </a:r>
            <a:r>
              <a:rPr lang="en-GB">
                <a:solidFill>
                  <a:prstClr val="white"/>
                </a:solidFill>
              </a:rPr>
              <a:t> channels | Event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9801FBB-9E6A-4AE4-3DF9-7243B31E29C4}"/>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sp>
        <p:nvSpPr>
          <p:cNvPr id="6" name="TextBox 5">
            <a:extLst>
              <a:ext uri="{FF2B5EF4-FFF2-40B4-BE49-F238E27FC236}">
                <a16:creationId xmlns:a16="http://schemas.microsoft.com/office/drawing/2014/main" id="{5966BD16-7752-454F-C58B-251A11EFB1B2}"/>
              </a:ext>
            </a:extLst>
          </p:cNvPr>
          <p:cNvSpPr txBox="1"/>
          <p:nvPr userDrawn="1"/>
        </p:nvSpPr>
        <p:spPr>
          <a:xfrm>
            <a:off x="7670800" y="6031332"/>
            <a:ext cx="4521200" cy="307777"/>
          </a:xfrm>
          <a:prstGeom prst="rect">
            <a:avLst/>
          </a:prstGeom>
          <a:noFill/>
        </p:spPr>
        <p:txBody>
          <a:bodyPr wrap="square">
            <a:spAutoFit/>
          </a:bodyPr>
          <a:lstStyle/>
          <a:p>
            <a:r>
              <a:rPr lang="en-GB" sz="1400" b="0" i="0">
                <a:solidFill>
                  <a:srgbClr val="374957"/>
                </a:solidFill>
                <a:effectLst/>
                <a:latin typeface="Poppins" pitchFamily="2" charset="77"/>
                <a:cs typeface="Poppins" pitchFamily="2" charset="77"/>
              </a:rPr>
              <a:t>"Icon made by </a:t>
            </a:r>
            <a:r>
              <a:rPr lang="en-GB" sz="1400" b="0" i="0" u="none" strike="noStrike" err="1">
                <a:solidFill>
                  <a:srgbClr val="22244E"/>
                </a:solidFill>
                <a:effectLst/>
                <a:latin typeface="Poppins" pitchFamily="2" charset="77"/>
                <a:cs typeface="Poppins" pitchFamily="2" charset="77"/>
              </a:rPr>
              <a:t>Freepik</a:t>
            </a:r>
            <a:r>
              <a:rPr lang="en-GB" sz="1400" b="0" i="0" u="none" strike="noStrike">
                <a:solidFill>
                  <a:srgbClr val="22244E"/>
                </a:solidFill>
                <a:effectLst/>
                <a:latin typeface="Poppins" pitchFamily="2" charset="77"/>
                <a:cs typeface="Poppins" pitchFamily="2" charset="77"/>
              </a:rPr>
              <a:t> </a:t>
            </a:r>
            <a:r>
              <a:rPr lang="en-GB" sz="1400" b="0" i="0">
                <a:solidFill>
                  <a:srgbClr val="374957"/>
                </a:solidFill>
                <a:effectLst/>
                <a:latin typeface="Poppins" pitchFamily="2" charset="77"/>
                <a:cs typeface="Poppins" pitchFamily="2" charset="77"/>
              </a:rPr>
              <a:t>from </a:t>
            </a:r>
            <a:r>
              <a:rPr lang="en-GB" sz="1400" b="0" i="0" u="none" strike="noStrike">
                <a:solidFill>
                  <a:srgbClr val="22244E"/>
                </a:solidFill>
                <a:effectLst/>
                <a:latin typeface="Poppins" pitchFamily="2" charset="77"/>
                <a:cs typeface="Poppins" pitchFamily="2" charset="77"/>
                <a:hlinkClick r:id="rId4"/>
              </a:rPr>
              <a:t>www.flaticon.com</a:t>
            </a:r>
            <a:r>
              <a:rPr lang="en-GB" sz="1400" b="0" i="0">
                <a:solidFill>
                  <a:srgbClr val="374957"/>
                </a:solidFill>
                <a:effectLst/>
                <a:latin typeface="Poppins" pitchFamily="2" charset="77"/>
                <a:cs typeface="Poppins" pitchFamily="2" charset="77"/>
              </a:rPr>
              <a:t>"</a:t>
            </a:r>
            <a:endParaRPr lang="en-HU" sz="1400">
              <a:latin typeface="Poppins" pitchFamily="2" charset="77"/>
              <a:cs typeface="Poppins" pitchFamily="2" charset="77"/>
            </a:endParaRP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138A6984-7C86-595B-8E5D-01900B91B6E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38031" y="1159085"/>
            <a:ext cx="656521" cy="656521"/>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D8722D63-74D6-7BF0-51FD-94F45C212BA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1438031" y="2013707"/>
            <a:ext cx="656521" cy="656521"/>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A3CAC57B-2782-2657-2AD5-AAE913C1979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38030" y="2868329"/>
            <a:ext cx="656521" cy="656521"/>
          </a:xfrm>
          <a:prstGeom prst="rect">
            <a:avLst/>
          </a:prstGeom>
        </p:spPr>
      </p:pic>
      <p:pic>
        <p:nvPicPr>
          <p:cNvPr id="16" name="Picture 15" descr="A white x on a black background&#10;&#10;Description automatically generated">
            <a:extLst>
              <a:ext uri="{FF2B5EF4-FFF2-40B4-BE49-F238E27FC236}">
                <a16:creationId xmlns:a16="http://schemas.microsoft.com/office/drawing/2014/main" id="{0F37F52F-AF8C-654D-F3B1-ED83AD4E20F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429462" y="3722951"/>
            <a:ext cx="665089" cy="665089"/>
          </a:xfrm>
          <a:prstGeom prst="rect">
            <a:avLst/>
          </a:prstGeom>
        </p:spPr>
      </p:pic>
      <p:pic>
        <p:nvPicPr>
          <p:cNvPr id="20" name="Picture 19" descr="A black and white globe&#10;&#10;Description automatically generated">
            <a:extLst>
              <a:ext uri="{FF2B5EF4-FFF2-40B4-BE49-F238E27FC236}">
                <a16:creationId xmlns:a16="http://schemas.microsoft.com/office/drawing/2014/main" id="{D29BE78D-AA53-704B-61E8-A12E1D56936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29461" y="5449331"/>
            <a:ext cx="665088" cy="665088"/>
          </a:xfrm>
          <a:prstGeom prst="rect">
            <a:avLst/>
          </a:prstGeom>
        </p:spPr>
      </p:pic>
      <p:pic>
        <p:nvPicPr>
          <p:cNvPr id="22" name="Picture 21" descr="A black background with a black square&#10;&#10;Description automatically generated with medium confidence">
            <a:extLst>
              <a:ext uri="{FF2B5EF4-FFF2-40B4-BE49-F238E27FC236}">
                <a16:creationId xmlns:a16="http://schemas.microsoft.com/office/drawing/2014/main" id="{AA77A93C-B0C1-ADE8-6757-95598466950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429461" y="4586141"/>
            <a:ext cx="665089" cy="665089"/>
          </a:xfrm>
          <a:prstGeom prst="rect">
            <a:avLst/>
          </a:prstGeom>
        </p:spPr>
      </p:pic>
      <p:sp>
        <p:nvSpPr>
          <p:cNvPr id="23" name="TextBox 22">
            <a:extLst>
              <a:ext uri="{FF2B5EF4-FFF2-40B4-BE49-F238E27FC236}">
                <a16:creationId xmlns:a16="http://schemas.microsoft.com/office/drawing/2014/main" id="{3F4C3661-F367-DD87-C4F0-0F3D609FF14F}"/>
              </a:ext>
            </a:extLst>
          </p:cNvPr>
          <p:cNvSpPr txBox="1"/>
          <p:nvPr userDrawn="1"/>
        </p:nvSpPr>
        <p:spPr>
          <a:xfrm>
            <a:off x="2367280" y="5631222"/>
            <a:ext cx="2719071" cy="400110"/>
          </a:xfrm>
          <a:prstGeom prst="rect">
            <a:avLst/>
          </a:prstGeom>
          <a:noFill/>
        </p:spPr>
        <p:txBody>
          <a:bodyPr wrap="square">
            <a:spAutoFit/>
          </a:bodyPr>
          <a:lstStyle/>
          <a:p>
            <a:r>
              <a:rPr lang="en-GB" sz="2000" b="0" i="0">
                <a:solidFill>
                  <a:srgbClr val="374957"/>
                </a:solidFill>
                <a:effectLst/>
                <a:latin typeface="Poppins" pitchFamily="2" charset="77"/>
                <a:cs typeface="Poppins" pitchFamily="2" charset="77"/>
              </a:rPr>
              <a:t>euro-</a:t>
            </a:r>
            <a:r>
              <a:rPr lang="en-GB" sz="2000" b="0" i="0" err="1">
                <a:solidFill>
                  <a:srgbClr val="374957"/>
                </a:solidFill>
                <a:effectLst/>
                <a:latin typeface="Poppins" pitchFamily="2" charset="77"/>
                <a:cs typeface="Poppins" pitchFamily="2" charset="77"/>
              </a:rPr>
              <a:t>fusion.org</a:t>
            </a:r>
            <a:endParaRPr lang="en-HU" sz="2000">
              <a:latin typeface="Poppins" pitchFamily="2" charset="77"/>
              <a:cs typeface="Poppins" pitchFamily="2" charset="77"/>
            </a:endParaRPr>
          </a:p>
        </p:txBody>
      </p:sp>
      <p:sp>
        <p:nvSpPr>
          <p:cNvPr id="24" name="TextBox 23">
            <a:extLst>
              <a:ext uri="{FF2B5EF4-FFF2-40B4-BE49-F238E27FC236}">
                <a16:creationId xmlns:a16="http://schemas.microsoft.com/office/drawing/2014/main" id="{610AD9B7-CA49-CFD0-EC71-07952B731B92}"/>
              </a:ext>
            </a:extLst>
          </p:cNvPr>
          <p:cNvSpPr txBox="1"/>
          <p:nvPr userDrawn="1"/>
        </p:nvSpPr>
        <p:spPr>
          <a:xfrm>
            <a:off x="2367280" y="4758255"/>
            <a:ext cx="2719071" cy="400110"/>
          </a:xfrm>
          <a:prstGeom prst="rect">
            <a:avLst/>
          </a:prstGeom>
          <a:noFill/>
        </p:spPr>
        <p:txBody>
          <a:bodyPr wrap="square">
            <a:spAutoFit/>
          </a:bodyPr>
          <a:lstStyle/>
          <a:p>
            <a:r>
              <a:rPr lang="en-GB" sz="2000" b="0" i="0">
                <a:solidFill>
                  <a:srgbClr val="374957"/>
                </a:solidFill>
                <a:effectLst/>
                <a:latin typeface="Poppins" pitchFamily="2" charset="77"/>
                <a:cs typeface="Poppins" pitchFamily="2" charset="77"/>
              </a:rPr>
              <a:t>@Euro-</a:t>
            </a:r>
            <a:r>
              <a:rPr lang="en-GB" sz="2000" b="0" i="0" err="1">
                <a:solidFill>
                  <a:srgbClr val="374957"/>
                </a:solidFill>
                <a:effectLst/>
                <a:latin typeface="Poppins" pitchFamily="2" charset="77"/>
                <a:cs typeface="Poppins" pitchFamily="2" charset="77"/>
              </a:rPr>
              <a:t>fusionorg</a:t>
            </a:r>
            <a:endParaRPr lang="en-HU" sz="2000">
              <a:latin typeface="Poppins" pitchFamily="2" charset="77"/>
              <a:cs typeface="Poppins" pitchFamily="2" charset="77"/>
            </a:endParaRPr>
          </a:p>
        </p:txBody>
      </p:sp>
      <p:sp>
        <p:nvSpPr>
          <p:cNvPr id="25" name="TextBox 24">
            <a:extLst>
              <a:ext uri="{FF2B5EF4-FFF2-40B4-BE49-F238E27FC236}">
                <a16:creationId xmlns:a16="http://schemas.microsoft.com/office/drawing/2014/main" id="{037898E9-5B8E-5DA0-DF2B-DC22864A93CC}"/>
              </a:ext>
            </a:extLst>
          </p:cNvPr>
          <p:cNvSpPr txBox="1"/>
          <p:nvPr userDrawn="1"/>
        </p:nvSpPr>
        <p:spPr>
          <a:xfrm>
            <a:off x="2367279" y="3885288"/>
            <a:ext cx="2719071" cy="400110"/>
          </a:xfrm>
          <a:prstGeom prst="rect">
            <a:avLst/>
          </a:prstGeom>
          <a:noFill/>
        </p:spPr>
        <p:txBody>
          <a:bodyPr wrap="square">
            <a:spAutoFit/>
          </a:bodyPr>
          <a:lstStyle/>
          <a:p>
            <a:r>
              <a:rPr lang="en-GB" sz="2000" b="0" i="0">
                <a:solidFill>
                  <a:srgbClr val="374957"/>
                </a:solidFill>
                <a:effectLst/>
                <a:latin typeface="Poppins" pitchFamily="2" charset="77"/>
                <a:cs typeface="Poppins" pitchFamily="2" charset="77"/>
              </a:rPr>
              <a:t>@</a:t>
            </a:r>
            <a:r>
              <a:rPr lang="en-GB" sz="2000" b="0" i="0" err="1">
                <a:solidFill>
                  <a:srgbClr val="374957"/>
                </a:solidFill>
                <a:effectLst/>
                <a:latin typeface="Poppins" pitchFamily="2" charset="77"/>
                <a:cs typeface="Poppins" pitchFamily="2" charset="77"/>
              </a:rPr>
              <a:t>FusionInCloseUp</a:t>
            </a:r>
            <a:endParaRPr lang="en-HU" sz="2000">
              <a:latin typeface="Poppins" pitchFamily="2" charset="77"/>
              <a:cs typeface="Poppins" pitchFamily="2" charset="77"/>
            </a:endParaRPr>
          </a:p>
        </p:txBody>
      </p:sp>
      <p:sp>
        <p:nvSpPr>
          <p:cNvPr id="26" name="TextBox 25">
            <a:extLst>
              <a:ext uri="{FF2B5EF4-FFF2-40B4-BE49-F238E27FC236}">
                <a16:creationId xmlns:a16="http://schemas.microsoft.com/office/drawing/2014/main" id="{36FB1264-C2E8-DD08-2C49-DD49CB0ABAD1}"/>
              </a:ext>
            </a:extLst>
          </p:cNvPr>
          <p:cNvSpPr txBox="1"/>
          <p:nvPr userDrawn="1"/>
        </p:nvSpPr>
        <p:spPr>
          <a:xfrm>
            <a:off x="2385719" y="3009022"/>
            <a:ext cx="2226921" cy="400110"/>
          </a:xfrm>
          <a:prstGeom prst="rect">
            <a:avLst/>
          </a:prstGeom>
          <a:noFill/>
        </p:spPr>
        <p:txBody>
          <a:bodyPr wrap="square">
            <a:spAutoFit/>
          </a:bodyPr>
          <a:lstStyle/>
          <a:p>
            <a:r>
              <a:rPr lang="en-GB" sz="2000" b="0" i="0">
                <a:solidFill>
                  <a:srgbClr val="374957"/>
                </a:solidFill>
                <a:effectLst/>
                <a:latin typeface="Poppins" pitchFamily="2" charset="77"/>
                <a:cs typeface="Poppins" pitchFamily="2" charset="77"/>
              </a:rPr>
              <a:t>fusion2050</a:t>
            </a:r>
            <a:endParaRPr lang="en-HU" sz="2000">
              <a:latin typeface="Poppins" pitchFamily="2" charset="77"/>
              <a:cs typeface="Poppins" pitchFamily="2" charset="77"/>
            </a:endParaRPr>
          </a:p>
        </p:txBody>
      </p:sp>
      <p:sp>
        <p:nvSpPr>
          <p:cNvPr id="27" name="TextBox 26">
            <a:extLst>
              <a:ext uri="{FF2B5EF4-FFF2-40B4-BE49-F238E27FC236}">
                <a16:creationId xmlns:a16="http://schemas.microsoft.com/office/drawing/2014/main" id="{5307E400-DD53-4AFF-D83E-2882C9D3BCFF}"/>
              </a:ext>
            </a:extLst>
          </p:cNvPr>
          <p:cNvSpPr txBox="1"/>
          <p:nvPr userDrawn="1"/>
        </p:nvSpPr>
        <p:spPr>
          <a:xfrm>
            <a:off x="2385719" y="2144578"/>
            <a:ext cx="3486761" cy="400110"/>
          </a:xfrm>
          <a:prstGeom prst="rect">
            <a:avLst/>
          </a:prstGeom>
          <a:noFill/>
        </p:spPr>
        <p:txBody>
          <a:bodyPr wrap="square">
            <a:spAutoFit/>
          </a:bodyPr>
          <a:lstStyle/>
          <a:p>
            <a:r>
              <a:rPr lang="en-GB" sz="2000" b="0" i="0">
                <a:solidFill>
                  <a:srgbClr val="374957"/>
                </a:solidFill>
                <a:effectLst/>
                <a:latin typeface="Poppins" pitchFamily="2" charset="77"/>
                <a:cs typeface="Poppins" pitchFamily="2" charset="77"/>
              </a:rPr>
              <a:t>@</a:t>
            </a:r>
            <a:r>
              <a:rPr lang="en-GB" sz="2000" b="0" i="0" err="1">
                <a:solidFill>
                  <a:srgbClr val="374957"/>
                </a:solidFill>
                <a:effectLst/>
                <a:latin typeface="Poppins" pitchFamily="2" charset="77"/>
                <a:cs typeface="Poppins" pitchFamily="2" charset="77"/>
              </a:rPr>
              <a:t>eurofusion_consortium</a:t>
            </a:r>
            <a:endParaRPr lang="en-HU" sz="2000">
              <a:latin typeface="Poppins" pitchFamily="2" charset="77"/>
              <a:cs typeface="Poppins" pitchFamily="2" charset="77"/>
            </a:endParaRPr>
          </a:p>
        </p:txBody>
      </p:sp>
      <p:sp>
        <p:nvSpPr>
          <p:cNvPr id="28" name="TextBox 27">
            <a:extLst>
              <a:ext uri="{FF2B5EF4-FFF2-40B4-BE49-F238E27FC236}">
                <a16:creationId xmlns:a16="http://schemas.microsoft.com/office/drawing/2014/main" id="{66A624E3-3044-B88F-1376-898A84380400}"/>
              </a:ext>
            </a:extLst>
          </p:cNvPr>
          <p:cNvSpPr txBox="1"/>
          <p:nvPr userDrawn="1"/>
        </p:nvSpPr>
        <p:spPr>
          <a:xfrm>
            <a:off x="2385719" y="1280134"/>
            <a:ext cx="2115161" cy="400110"/>
          </a:xfrm>
          <a:prstGeom prst="rect">
            <a:avLst/>
          </a:prstGeom>
          <a:noFill/>
        </p:spPr>
        <p:txBody>
          <a:bodyPr wrap="square">
            <a:spAutoFit/>
          </a:bodyPr>
          <a:lstStyle/>
          <a:p>
            <a:r>
              <a:rPr lang="en-GB" sz="2000" b="0" i="0" err="1">
                <a:solidFill>
                  <a:srgbClr val="374957"/>
                </a:solidFill>
                <a:effectLst/>
                <a:latin typeface="Poppins" pitchFamily="2" charset="77"/>
                <a:cs typeface="Poppins" pitchFamily="2" charset="77"/>
              </a:rPr>
              <a:t>eurofusion</a:t>
            </a:r>
            <a:endParaRPr lang="en-HU" sz="2000">
              <a:latin typeface="Poppins" pitchFamily="2" charset="77"/>
              <a:cs typeface="Poppins" pitchFamily="2" charset="77"/>
            </a:endParaRPr>
          </a:p>
        </p:txBody>
      </p:sp>
      <p:sp>
        <p:nvSpPr>
          <p:cNvPr id="29" name="TextBox 28">
            <a:extLst>
              <a:ext uri="{FF2B5EF4-FFF2-40B4-BE49-F238E27FC236}">
                <a16:creationId xmlns:a16="http://schemas.microsoft.com/office/drawing/2014/main" id="{52F7C2E1-47EF-402C-1FD2-5E75EF1540AD}"/>
              </a:ext>
            </a:extLst>
          </p:cNvPr>
          <p:cNvSpPr txBox="1"/>
          <p:nvPr userDrawn="1"/>
        </p:nvSpPr>
        <p:spPr>
          <a:xfrm>
            <a:off x="959768" y="136177"/>
            <a:ext cx="6155721" cy="523220"/>
          </a:xfrm>
          <a:prstGeom prst="rect">
            <a:avLst/>
          </a:prstGeom>
          <a:noFill/>
        </p:spPr>
        <p:txBody>
          <a:bodyPr wrap="square">
            <a:spAutoFit/>
          </a:bodyPr>
          <a:lstStyle/>
          <a:p>
            <a:pPr marL="0" indent="0">
              <a:buNone/>
            </a:pPr>
            <a:r>
              <a:rPr lang="en-GB" sz="2800" b="1" err="1">
                <a:solidFill>
                  <a:schemeClr val="tx2"/>
                </a:solidFill>
              </a:rPr>
              <a:t>EUROfusion</a:t>
            </a:r>
            <a:r>
              <a:rPr lang="en-GB" sz="2800" b="1">
                <a:solidFill>
                  <a:schemeClr val="tx2"/>
                </a:solidFill>
              </a:rPr>
              <a:t> channels</a:t>
            </a:r>
          </a:p>
        </p:txBody>
      </p:sp>
    </p:spTree>
    <p:extLst>
      <p:ext uri="{BB962C8B-B14F-4D97-AF65-F5344CB8AC3E}">
        <p14:creationId xmlns:p14="http://schemas.microsoft.com/office/powerpoint/2010/main" val="955192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4" r:id="rId3"/>
    <p:sldLayoutId id="2147483669" r:id="rId4"/>
    <p:sldLayoutId id="2147483665" r:id="rId5"/>
    <p:sldLayoutId id="2147483666" r:id="rId6"/>
    <p:sldLayoutId id="2147483668" r:id="rId7"/>
    <p:sldLayoutId id="2147483667" r:id="rId8"/>
    <p:sldLayoutId id="2147483670" r:id="rId9"/>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8.jp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_rels/slide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0F34A-EC61-A88D-5B28-ACC03E4B4F65}"/>
              </a:ext>
            </a:extLst>
          </p:cNvPr>
          <p:cNvSpPr>
            <a:spLocks noGrp="1"/>
          </p:cNvSpPr>
          <p:nvPr>
            <p:ph type="title"/>
          </p:nvPr>
        </p:nvSpPr>
        <p:spPr>
          <a:xfrm>
            <a:off x="407368" y="2074188"/>
            <a:ext cx="7143359" cy="620251"/>
          </a:xfrm>
        </p:spPr>
        <p:txBody>
          <a:bodyPr>
            <a:noAutofit/>
          </a:bodyPr>
          <a:lstStyle/>
          <a:p>
            <a:r>
              <a:rPr lang="en-GB" sz="3200" dirty="0">
                <a:solidFill>
                  <a:schemeClr val="accent1">
                    <a:lumMod val="75000"/>
                  </a:schemeClr>
                </a:solidFill>
                <a:effectLst/>
                <a:latin typeface="+mn-lt"/>
                <a:ea typeface="SimSun" panose="02010600030101010101" pitchFamily="2" charset="-122"/>
              </a:rPr>
              <a:t>Commissioning of </a:t>
            </a:r>
            <a:r>
              <a:rPr lang="en-GB" sz="3200" dirty="0" err="1">
                <a:solidFill>
                  <a:schemeClr val="accent1">
                    <a:lumMod val="75000"/>
                  </a:schemeClr>
                </a:solidFill>
                <a:effectLst/>
                <a:latin typeface="+mn-lt"/>
                <a:ea typeface="SimSun" panose="02010600030101010101" pitchFamily="2" charset="-122"/>
              </a:rPr>
              <a:t>ps</a:t>
            </a:r>
            <a:r>
              <a:rPr lang="en-GB" sz="3200" dirty="0">
                <a:solidFill>
                  <a:schemeClr val="accent1">
                    <a:lumMod val="75000"/>
                  </a:schemeClr>
                </a:solidFill>
                <a:effectLst/>
                <a:latin typeface="+mn-lt"/>
                <a:ea typeface="SimSun" panose="02010600030101010101" pitchFamily="2" charset="-122"/>
              </a:rPr>
              <a:t>-LIBS on </a:t>
            </a:r>
            <a:r>
              <a:rPr lang="en-GB" sz="3200" dirty="0" err="1">
                <a:solidFill>
                  <a:schemeClr val="accent1">
                    <a:lumMod val="75000"/>
                  </a:schemeClr>
                </a:solidFill>
                <a:effectLst/>
                <a:latin typeface="+mn-lt"/>
                <a:ea typeface="SimSun" panose="02010600030101010101" pitchFamily="2" charset="-122"/>
              </a:rPr>
              <a:t>BiG</a:t>
            </a:r>
            <a:r>
              <a:rPr lang="en-GB" sz="3200" i="1" dirty="0" err="1">
                <a:solidFill>
                  <a:schemeClr val="accent1">
                    <a:lumMod val="75000"/>
                  </a:schemeClr>
                </a:solidFill>
                <a:effectLst/>
                <a:latin typeface="+mn-lt"/>
                <a:ea typeface="SimSun" panose="02010600030101010101" pitchFamily="2" charset="-122"/>
              </a:rPr>
              <a:t>y</a:t>
            </a:r>
            <a:r>
              <a:rPr lang="en-GB" sz="3200" dirty="0" err="1">
                <a:solidFill>
                  <a:schemeClr val="accent1">
                    <a:lumMod val="75000"/>
                  </a:schemeClr>
                </a:solidFill>
                <a:effectLst/>
                <a:latin typeface="+mn-lt"/>
                <a:ea typeface="SimSun" panose="02010600030101010101" pitchFamily="2" charset="-122"/>
              </a:rPr>
              <a:t>M</a:t>
            </a:r>
            <a:r>
              <a:rPr lang="en-GB" sz="3200" dirty="0">
                <a:solidFill>
                  <a:schemeClr val="accent1">
                    <a:lumMod val="75000"/>
                  </a:schemeClr>
                </a:solidFill>
                <a:effectLst/>
                <a:latin typeface="+mn-lt"/>
                <a:ea typeface="SimSun" panose="02010600030101010101" pitchFamily="2" charset="-122"/>
              </a:rPr>
              <a:t> and first tests with boron-coated samples</a:t>
            </a:r>
            <a:r>
              <a:rPr lang="en-IT" sz="3200" dirty="0">
                <a:solidFill>
                  <a:schemeClr val="accent1">
                    <a:lumMod val="75000"/>
                  </a:schemeClr>
                </a:solidFill>
                <a:effectLst/>
                <a:latin typeface="+mn-lt"/>
              </a:rPr>
              <a:t> </a:t>
            </a:r>
            <a:endParaRPr lang="en-US" sz="3200" dirty="0">
              <a:solidFill>
                <a:schemeClr val="accent1">
                  <a:lumMod val="75000"/>
                </a:schemeClr>
              </a:solidFill>
              <a:latin typeface="+mn-lt"/>
            </a:endParaRPr>
          </a:p>
        </p:txBody>
      </p:sp>
      <p:sp>
        <p:nvSpPr>
          <p:cNvPr id="3" name="Text Placeholder 2">
            <a:extLst>
              <a:ext uri="{FF2B5EF4-FFF2-40B4-BE49-F238E27FC236}">
                <a16:creationId xmlns:a16="http://schemas.microsoft.com/office/drawing/2014/main" id="{A1F6F87C-F134-22FF-864D-586BA0A91E4D}"/>
              </a:ext>
            </a:extLst>
          </p:cNvPr>
          <p:cNvSpPr>
            <a:spLocks noGrp="1"/>
          </p:cNvSpPr>
          <p:nvPr>
            <p:ph type="body" sz="quarter" idx="10"/>
          </p:nvPr>
        </p:nvSpPr>
        <p:spPr>
          <a:xfrm>
            <a:off x="407366" y="3693074"/>
            <a:ext cx="9803433" cy="457848"/>
          </a:xfrm>
        </p:spPr>
        <p:txBody>
          <a:bodyPr>
            <a:normAutofit fontScale="40000" lnSpcReduction="20000"/>
          </a:bodyPr>
          <a:lstStyle/>
          <a:p>
            <a:r>
              <a:rPr lang="en-US" sz="6000" dirty="0"/>
              <a:t>L. Laguardia, A. Cremona, S. Almaviva, S. </a:t>
            </a:r>
            <a:r>
              <a:rPr lang="en-US" sz="6000" dirty="0" err="1"/>
              <a:t>Cipelli</a:t>
            </a:r>
            <a:r>
              <a:rPr lang="en-US" sz="6000" dirty="0"/>
              <a:t>, A. Uccello, F. </a:t>
            </a:r>
            <a:r>
              <a:rPr lang="en-US" sz="6000" dirty="0" err="1"/>
              <a:t>Cani</a:t>
            </a:r>
            <a:endParaRPr lang="en-US" sz="6000" dirty="0"/>
          </a:p>
          <a:p>
            <a:endParaRPr lang="en-US" dirty="0"/>
          </a:p>
        </p:txBody>
      </p:sp>
      <p:sp>
        <p:nvSpPr>
          <p:cNvPr id="5" name="Text Placeholder 4">
            <a:extLst>
              <a:ext uri="{FF2B5EF4-FFF2-40B4-BE49-F238E27FC236}">
                <a16:creationId xmlns:a16="http://schemas.microsoft.com/office/drawing/2014/main" id="{69B1C4E6-8430-E382-942E-FCFA9EFDCB6F}"/>
              </a:ext>
            </a:extLst>
          </p:cNvPr>
          <p:cNvSpPr>
            <a:spLocks noGrp="1"/>
          </p:cNvSpPr>
          <p:nvPr>
            <p:ph type="body" sz="quarter" idx="12"/>
          </p:nvPr>
        </p:nvSpPr>
        <p:spPr>
          <a:xfrm>
            <a:off x="407366" y="1368322"/>
            <a:ext cx="5544614" cy="338554"/>
          </a:xfrm>
        </p:spPr>
        <p:txBody>
          <a:bodyPr>
            <a:noAutofit/>
          </a:bodyPr>
          <a:lstStyle/>
          <a:p>
            <a:r>
              <a:rPr lang="en-GB" sz="2000" b="1" i="0" dirty="0">
                <a:solidFill>
                  <a:srgbClr val="242424"/>
                </a:solidFill>
                <a:effectLst/>
              </a:rPr>
              <a:t>WP PWIE SP F kick-off meeting for 2026 activities</a:t>
            </a:r>
            <a:endParaRPr lang="en-US" sz="2000" dirty="0"/>
          </a:p>
        </p:txBody>
      </p:sp>
      <p:pic>
        <p:nvPicPr>
          <p:cNvPr id="11" name="Picture 10">
            <a:extLst>
              <a:ext uri="{FF2B5EF4-FFF2-40B4-BE49-F238E27FC236}">
                <a16:creationId xmlns:a16="http://schemas.microsoft.com/office/drawing/2014/main" id="{131149D8-379F-81C0-D444-E91091E21427}"/>
              </a:ext>
            </a:extLst>
          </p:cNvPr>
          <p:cNvPicPr>
            <a:picLocks noChangeAspect="1"/>
          </p:cNvPicPr>
          <p:nvPr/>
        </p:nvPicPr>
        <p:blipFill>
          <a:blip r:embed="rId2"/>
          <a:stretch>
            <a:fillRect/>
          </a:stretch>
        </p:blipFill>
        <p:spPr>
          <a:xfrm>
            <a:off x="2798139" y="4700728"/>
            <a:ext cx="2282909" cy="808110"/>
          </a:xfrm>
          <a:prstGeom prst="rect">
            <a:avLst/>
          </a:prstGeom>
        </p:spPr>
      </p:pic>
      <p:pic>
        <p:nvPicPr>
          <p:cNvPr id="14" name="Picture 13">
            <a:extLst>
              <a:ext uri="{FF2B5EF4-FFF2-40B4-BE49-F238E27FC236}">
                <a16:creationId xmlns:a16="http://schemas.microsoft.com/office/drawing/2014/main" id="{8DAEA127-3C93-CAA1-8EFA-3D9AAEAF1836}"/>
              </a:ext>
            </a:extLst>
          </p:cNvPr>
          <p:cNvPicPr>
            <a:picLocks noChangeAspect="1"/>
          </p:cNvPicPr>
          <p:nvPr/>
        </p:nvPicPr>
        <p:blipFill>
          <a:blip r:embed="rId3"/>
          <a:stretch>
            <a:fillRect/>
          </a:stretch>
        </p:blipFill>
        <p:spPr>
          <a:xfrm>
            <a:off x="407366" y="4752833"/>
            <a:ext cx="2036535" cy="699813"/>
          </a:xfrm>
          <a:prstGeom prst="rect">
            <a:avLst/>
          </a:prstGeom>
        </p:spPr>
      </p:pic>
    </p:spTree>
    <p:extLst>
      <p:ext uri="{BB962C8B-B14F-4D97-AF65-F5344CB8AC3E}">
        <p14:creationId xmlns:p14="http://schemas.microsoft.com/office/powerpoint/2010/main" val="1674616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D397-D38A-3397-51BD-DD0B8251A3DA}"/>
              </a:ext>
            </a:extLst>
          </p:cNvPr>
          <p:cNvSpPr>
            <a:spLocks noGrp="1"/>
          </p:cNvSpPr>
          <p:nvPr>
            <p:ph type="title"/>
          </p:nvPr>
        </p:nvSpPr>
        <p:spPr>
          <a:xfrm>
            <a:off x="983432" y="294055"/>
            <a:ext cx="9451776" cy="457200"/>
          </a:xfrm>
        </p:spPr>
        <p:txBody>
          <a:bodyPr/>
          <a:lstStyle/>
          <a:p>
            <a:r>
              <a:rPr lang="en-US" sz="2800" b="1" spc="-15" dirty="0">
                <a:solidFill>
                  <a:schemeClr val="accent1">
                    <a:lumMod val="75000"/>
                  </a:schemeClr>
                </a:solidFill>
                <a:effectLst/>
                <a:latin typeface="Calibri" panose="020F0502020204030204" pitchFamily="34" charset="0"/>
                <a:ea typeface="SimSun" panose="02010600030101010101" pitchFamily="2" charset="-122"/>
              </a:rPr>
              <a:t>Deliverable 2026</a:t>
            </a:r>
            <a:endParaRPr lang="en-HU">
              <a:solidFill>
                <a:schemeClr val="accent1">
                  <a:lumMod val="75000"/>
                </a:schemeClr>
              </a:solidFill>
            </a:endParaRPr>
          </a:p>
        </p:txBody>
      </p:sp>
      <p:sp>
        <p:nvSpPr>
          <p:cNvPr id="4" name="Footer Placeholder 3">
            <a:extLst>
              <a:ext uri="{FF2B5EF4-FFF2-40B4-BE49-F238E27FC236}">
                <a16:creationId xmlns:a16="http://schemas.microsoft.com/office/drawing/2014/main" id="{64069EAA-8768-7963-F730-76DD7402F9E6}"/>
              </a:ext>
            </a:extLst>
          </p:cNvPr>
          <p:cNvSpPr>
            <a:spLocks noGrp="1"/>
          </p:cNvSpPr>
          <p:nvPr>
            <p:ph type="ftr" sz="quarter" idx="11"/>
          </p:nvPr>
        </p:nvSpPr>
        <p:spPr>
          <a:xfrm>
            <a:off x="825624" y="6555770"/>
            <a:ext cx="4646262" cy="302230"/>
          </a:xfrm>
        </p:spPr>
        <p:txBody>
          <a:bodyPr/>
          <a:lstStyle/>
          <a:p>
            <a:r>
              <a:rPr lang="en-GB" b="1" dirty="0">
                <a:solidFill>
                  <a:prstClr val="white"/>
                </a:solidFill>
              </a:rPr>
              <a:t>L. Laguardia </a:t>
            </a:r>
            <a:r>
              <a:rPr lang="en-GB" dirty="0">
                <a:solidFill>
                  <a:prstClr val="white"/>
                </a:solidFill>
              </a:rPr>
              <a:t>| </a:t>
            </a:r>
            <a:r>
              <a:rPr lang="en-GB" sz="1200" b="1" i="0" dirty="0">
                <a:effectLst/>
              </a:rPr>
              <a:t>WP PWIE SP F kick-off meeting</a:t>
            </a:r>
            <a:r>
              <a:rPr lang="en-GB" dirty="0"/>
              <a:t> </a:t>
            </a:r>
            <a:r>
              <a:rPr lang="en-GB" dirty="0">
                <a:solidFill>
                  <a:prstClr val="white"/>
                </a:solidFill>
              </a:rPr>
              <a:t>| </a:t>
            </a:r>
            <a:r>
              <a:rPr lang="en-GB" b="1" dirty="0"/>
              <a:t>23 June  2026</a:t>
            </a:r>
          </a:p>
        </p:txBody>
      </p:sp>
      <p:sp>
        <p:nvSpPr>
          <p:cNvPr id="5" name="Slide Number Placeholder 4">
            <a:extLst>
              <a:ext uri="{FF2B5EF4-FFF2-40B4-BE49-F238E27FC236}">
                <a16:creationId xmlns:a16="http://schemas.microsoft.com/office/drawing/2014/main" id="{5E380DE6-EE5A-EB7F-7060-3335CB37EFBE}"/>
              </a:ext>
            </a:extLst>
          </p:cNvPr>
          <p:cNvSpPr>
            <a:spLocks noGrp="1"/>
          </p:cNvSpPr>
          <p:nvPr>
            <p:ph type="sldNum" sz="quarter" idx="12"/>
          </p:nvPr>
        </p:nvSpPr>
        <p:spPr/>
        <p:txBody>
          <a:bodyPr/>
          <a:lstStyle/>
          <a:p>
            <a:fld id="{6A6D9FA1-99C7-4910-8E32-B85D378B0060}" type="slidenum">
              <a:rPr lang="en-GB" smtClean="0">
                <a:solidFill>
                  <a:prstClr val="white"/>
                </a:solidFill>
              </a:rPr>
              <a:pPr/>
              <a:t>2</a:t>
            </a:fld>
            <a:endParaRPr lang="en-GB">
              <a:solidFill>
                <a:prstClr val="white"/>
              </a:solidFill>
            </a:endParaRPr>
          </a:p>
        </p:txBody>
      </p:sp>
      <p:graphicFrame>
        <p:nvGraphicFramePr>
          <p:cNvPr id="6" name="Table 5">
            <a:extLst>
              <a:ext uri="{FF2B5EF4-FFF2-40B4-BE49-F238E27FC236}">
                <a16:creationId xmlns:a16="http://schemas.microsoft.com/office/drawing/2014/main" id="{D1087F22-53E2-B5AC-F39F-8BFD18550725}"/>
              </a:ext>
            </a:extLst>
          </p:cNvPr>
          <p:cNvGraphicFramePr>
            <a:graphicFrameLocks noGrp="1"/>
          </p:cNvGraphicFramePr>
          <p:nvPr>
            <p:extLst>
              <p:ext uri="{D42A27DB-BD31-4B8C-83A1-F6EECF244321}">
                <p14:modId xmlns:p14="http://schemas.microsoft.com/office/powerpoint/2010/main" val="2935265983"/>
              </p:ext>
            </p:extLst>
          </p:nvPr>
        </p:nvGraphicFramePr>
        <p:xfrm>
          <a:off x="983432" y="801989"/>
          <a:ext cx="10562812" cy="1245587"/>
        </p:xfrm>
        <a:graphic>
          <a:graphicData uri="http://schemas.openxmlformats.org/drawingml/2006/table">
            <a:tbl>
              <a:tblPr firstRow="1" firstCol="1" bandRow="1">
                <a:tableStyleId>{5C22544A-7EE6-4342-B048-85BDC9FD1C3A}</a:tableStyleId>
              </a:tblPr>
              <a:tblGrid>
                <a:gridCol w="1897093">
                  <a:extLst>
                    <a:ext uri="{9D8B030D-6E8A-4147-A177-3AD203B41FA5}">
                      <a16:colId xmlns:a16="http://schemas.microsoft.com/office/drawing/2014/main" val="2160287787"/>
                    </a:ext>
                  </a:extLst>
                </a:gridCol>
                <a:gridCol w="8665719">
                  <a:extLst>
                    <a:ext uri="{9D8B030D-6E8A-4147-A177-3AD203B41FA5}">
                      <a16:colId xmlns:a16="http://schemas.microsoft.com/office/drawing/2014/main" val="3705661811"/>
                    </a:ext>
                  </a:extLst>
                </a:gridCol>
              </a:tblGrid>
              <a:tr h="406703">
                <a:tc>
                  <a:txBody>
                    <a:bodyPr/>
                    <a:lstStyle/>
                    <a:p>
                      <a:pPr>
                        <a:lnSpc>
                          <a:spcPct val="115000"/>
                        </a:lnSpc>
                        <a:spcBef>
                          <a:spcPts val="240"/>
                        </a:spcBef>
                        <a:spcAft>
                          <a:spcPts val="240"/>
                        </a:spcAft>
                        <a:tabLst>
                          <a:tab pos="-914400" algn="l"/>
                          <a:tab pos="228600" algn="l"/>
                        </a:tabLst>
                      </a:pPr>
                      <a:r>
                        <a:rPr lang="en-US" sz="2400" spc="-15" dirty="0">
                          <a:effectLst/>
                        </a:rPr>
                        <a:t>Deliverable ID</a:t>
                      </a:r>
                      <a:endParaRPr lang="en-IT" sz="2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2400" spc="-15" dirty="0">
                          <a:effectLst/>
                        </a:rPr>
                        <a:t>Deliverable Title</a:t>
                      </a:r>
                      <a:endParaRPr lang="en-IT" sz="2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957384808"/>
                  </a:ext>
                </a:extLst>
              </a:tr>
              <a:tr h="838884">
                <a:tc>
                  <a:txBody>
                    <a:bodyPr/>
                    <a:lstStyle/>
                    <a:p>
                      <a:pPr>
                        <a:lnSpc>
                          <a:spcPct val="115000"/>
                        </a:lnSpc>
                        <a:spcBef>
                          <a:spcPts val="240"/>
                        </a:spcBef>
                        <a:spcAft>
                          <a:spcPts val="240"/>
                        </a:spcAft>
                        <a:tabLst>
                          <a:tab pos="-914400" algn="l"/>
                          <a:tab pos="228600" algn="l"/>
                        </a:tabLst>
                      </a:pPr>
                      <a:r>
                        <a:rPr lang="en-US" sz="2400" spc="-15" dirty="0">
                          <a:effectLst/>
                        </a:rPr>
                        <a:t>D007</a:t>
                      </a:r>
                      <a:endParaRPr lang="en-IT" sz="2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pPr>
                      <a:r>
                        <a:rPr lang="en-US" sz="2400" spc="-15" dirty="0">
                          <a:effectLst/>
                        </a:rPr>
                        <a:t>Complete installation and optical integration of LIBS on </a:t>
                      </a:r>
                      <a:r>
                        <a:rPr lang="en-US" sz="2400" spc="-15" dirty="0" err="1">
                          <a:effectLst/>
                        </a:rPr>
                        <a:t>BiG</a:t>
                      </a:r>
                      <a:r>
                        <a:rPr lang="en-US" sz="2400" i="1" spc="-15" dirty="0" err="1">
                          <a:effectLst/>
                        </a:rPr>
                        <a:t>y</a:t>
                      </a:r>
                      <a:r>
                        <a:rPr lang="en-US" sz="2400" spc="-15" dirty="0" err="1">
                          <a:effectLst/>
                        </a:rPr>
                        <a:t>M</a:t>
                      </a:r>
                      <a:r>
                        <a:rPr lang="en-US" sz="2400" spc="-15" dirty="0">
                          <a:effectLst/>
                        </a:rPr>
                        <a:t> and perform system calibration with test samples (ENEA)</a:t>
                      </a:r>
                      <a:endParaRPr lang="en-IT" sz="2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200281950"/>
                  </a:ext>
                </a:extLst>
              </a:tr>
            </a:tbl>
          </a:graphicData>
        </a:graphic>
      </p:graphicFrame>
      <p:graphicFrame>
        <p:nvGraphicFramePr>
          <p:cNvPr id="9" name="Table 8">
            <a:extLst>
              <a:ext uri="{FF2B5EF4-FFF2-40B4-BE49-F238E27FC236}">
                <a16:creationId xmlns:a16="http://schemas.microsoft.com/office/drawing/2014/main" id="{3957ACF0-FCC7-6AA0-4A44-F44F0C633949}"/>
              </a:ext>
            </a:extLst>
          </p:cNvPr>
          <p:cNvGraphicFramePr>
            <a:graphicFrameLocks noGrp="1"/>
          </p:cNvGraphicFramePr>
          <p:nvPr>
            <p:extLst>
              <p:ext uri="{D42A27DB-BD31-4B8C-83A1-F6EECF244321}">
                <p14:modId xmlns:p14="http://schemas.microsoft.com/office/powerpoint/2010/main" val="1185935361"/>
              </p:ext>
            </p:extLst>
          </p:nvPr>
        </p:nvGraphicFramePr>
        <p:xfrm>
          <a:off x="957228" y="2663585"/>
          <a:ext cx="10615220" cy="796606"/>
        </p:xfrm>
        <a:graphic>
          <a:graphicData uri="http://schemas.openxmlformats.org/drawingml/2006/table">
            <a:tbl>
              <a:tblPr firstRow="1" firstCol="1" bandRow="1">
                <a:tableStyleId>{5C22544A-7EE6-4342-B048-85BDC9FD1C3A}</a:tableStyleId>
              </a:tblPr>
              <a:tblGrid>
                <a:gridCol w="2676700">
                  <a:extLst>
                    <a:ext uri="{9D8B030D-6E8A-4147-A177-3AD203B41FA5}">
                      <a16:colId xmlns:a16="http://schemas.microsoft.com/office/drawing/2014/main" val="2735251644"/>
                    </a:ext>
                  </a:extLst>
                </a:gridCol>
                <a:gridCol w="1695796">
                  <a:extLst>
                    <a:ext uri="{9D8B030D-6E8A-4147-A177-3AD203B41FA5}">
                      <a16:colId xmlns:a16="http://schemas.microsoft.com/office/drawing/2014/main" val="3270432849"/>
                    </a:ext>
                  </a:extLst>
                </a:gridCol>
                <a:gridCol w="698269">
                  <a:extLst>
                    <a:ext uri="{9D8B030D-6E8A-4147-A177-3AD203B41FA5}">
                      <a16:colId xmlns:a16="http://schemas.microsoft.com/office/drawing/2014/main" val="3134146466"/>
                    </a:ext>
                  </a:extLst>
                </a:gridCol>
                <a:gridCol w="5544455">
                  <a:extLst>
                    <a:ext uri="{9D8B030D-6E8A-4147-A177-3AD203B41FA5}">
                      <a16:colId xmlns:a16="http://schemas.microsoft.com/office/drawing/2014/main" val="1646015254"/>
                    </a:ext>
                  </a:extLst>
                </a:gridCol>
              </a:tblGrid>
              <a:tr h="212818">
                <a:tc>
                  <a:txBody>
                    <a:bodyPr/>
                    <a:lstStyle/>
                    <a:p>
                      <a:pPr>
                        <a:lnSpc>
                          <a:spcPct val="115000"/>
                        </a:lnSpc>
                        <a:spcBef>
                          <a:spcPts val="240"/>
                        </a:spcBef>
                        <a:spcAft>
                          <a:spcPts val="240"/>
                        </a:spcAft>
                        <a:tabLst>
                          <a:tab pos="-914400" algn="l"/>
                          <a:tab pos="457200" algn="l"/>
                          <a:tab pos="1029970" algn="l"/>
                          <a:tab pos="1371600" algn="l"/>
                        </a:tabLst>
                      </a:pPr>
                      <a:r>
                        <a:rPr lang="en-US" sz="2400" spc="-15" dirty="0">
                          <a:effectLst/>
                        </a:rPr>
                        <a:t>Deliverable Owner</a:t>
                      </a:r>
                      <a:endParaRPr lang="en-IT" sz="2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2400" spc="-15" dirty="0">
                          <a:effectLst/>
                        </a:rPr>
                        <a:t>Beneficiary</a:t>
                      </a:r>
                      <a:endParaRPr lang="en-IT" sz="2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2400" spc="-15">
                          <a:effectLst/>
                        </a:rPr>
                        <a:t>PM</a:t>
                      </a:r>
                      <a:endParaRPr lang="en-IT" sz="24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2400" spc="-15">
                          <a:effectLst/>
                        </a:rPr>
                        <a:t>Deliverable (Team)</a:t>
                      </a:r>
                      <a:endParaRPr lang="en-IT" sz="24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527698320"/>
                  </a:ext>
                </a:extLst>
              </a:tr>
              <a:tr h="400683">
                <a:tc>
                  <a:txBody>
                    <a:bodyPr/>
                    <a:lstStyle/>
                    <a:p>
                      <a:pPr>
                        <a:lnSpc>
                          <a:spcPct val="115000"/>
                        </a:lnSpc>
                        <a:spcBef>
                          <a:spcPts val="240"/>
                        </a:spcBef>
                        <a:spcAft>
                          <a:spcPts val="240"/>
                        </a:spcAft>
                        <a:tabLst>
                          <a:tab pos="-914400" algn="l"/>
                          <a:tab pos="457200" algn="l"/>
                          <a:tab pos="1029970" algn="l"/>
                          <a:tab pos="1371600" algn="l"/>
                        </a:tabLst>
                      </a:pPr>
                      <a:r>
                        <a:rPr lang="de-DE" sz="2400" spc="-15" dirty="0">
                          <a:effectLst/>
                        </a:rPr>
                        <a:t>L. Laguardia</a:t>
                      </a:r>
                      <a:endParaRPr lang="en-IT" sz="2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de-DE" sz="2400" spc="-15" dirty="0">
                          <a:effectLst/>
                        </a:rPr>
                        <a:t>ENEA</a:t>
                      </a:r>
                      <a:endParaRPr lang="en-IT" sz="2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de-DE" sz="2400" spc="-15" dirty="0">
                          <a:effectLst/>
                        </a:rPr>
                        <a:t>4</a:t>
                      </a:r>
                      <a:endParaRPr lang="en-IT" sz="2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GB" sz="2400" dirty="0">
                          <a:effectLst/>
                        </a:rPr>
                        <a:t>L. Laguardia, S. Almaviva, A. Cremona</a:t>
                      </a:r>
                      <a:endParaRPr lang="en-IT" sz="2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532279816"/>
                  </a:ext>
                </a:extLst>
              </a:tr>
            </a:tbl>
          </a:graphicData>
        </a:graphic>
      </p:graphicFrame>
      <p:sp>
        <p:nvSpPr>
          <p:cNvPr id="11" name="TextBox 10">
            <a:extLst>
              <a:ext uri="{FF2B5EF4-FFF2-40B4-BE49-F238E27FC236}">
                <a16:creationId xmlns:a16="http://schemas.microsoft.com/office/drawing/2014/main" id="{B7A41799-6551-7CC7-5C40-860B0DFA480C}"/>
              </a:ext>
            </a:extLst>
          </p:cNvPr>
          <p:cNvSpPr txBox="1"/>
          <p:nvPr/>
        </p:nvSpPr>
        <p:spPr>
          <a:xfrm>
            <a:off x="900437" y="2076159"/>
            <a:ext cx="6101542" cy="523220"/>
          </a:xfrm>
          <a:prstGeom prst="rect">
            <a:avLst/>
          </a:prstGeom>
          <a:noFill/>
        </p:spPr>
        <p:txBody>
          <a:bodyPr wrap="square">
            <a:spAutoFit/>
          </a:bodyPr>
          <a:lstStyle/>
          <a:p>
            <a:r>
              <a:rPr lang="en-US" sz="2800" b="1" spc="-15" dirty="0">
                <a:solidFill>
                  <a:schemeClr val="accent1">
                    <a:lumMod val="75000"/>
                  </a:schemeClr>
                </a:solidFill>
                <a:effectLst/>
                <a:ea typeface="SimSun" panose="02010600030101010101" pitchFamily="2" charset="-122"/>
              </a:rPr>
              <a:t>Human Resources 2026</a:t>
            </a:r>
            <a:r>
              <a:rPr lang="en-IT" sz="2400" dirty="0">
                <a:effectLst/>
              </a:rPr>
              <a:t> </a:t>
            </a:r>
            <a:endParaRPr lang="en-IT" sz="2400" dirty="0"/>
          </a:p>
        </p:txBody>
      </p:sp>
      <p:graphicFrame>
        <p:nvGraphicFramePr>
          <p:cNvPr id="12" name="Table 11">
            <a:extLst>
              <a:ext uri="{FF2B5EF4-FFF2-40B4-BE49-F238E27FC236}">
                <a16:creationId xmlns:a16="http://schemas.microsoft.com/office/drawing/2014/main" id="{849FA728-B37E-6C7E-B04B-647602CBADDB}"/>
              </a:ext>
            </a:extLst>
          </p:cNvPr>
          <p:cNvGraphicFramePr>
            <a:graphicFrameLocks noGrp="1"/>
          </p:cNvGraphicFramePr>
          <p:nvPr>
            <p:extLst>
              <p:ext uri="{D42A27DB-BD31-4B8C-83A1-F6EECF244321}">
                <p14:modId xmlns:p14="http://schemas.microsoft.com/office/powerpoint/2010/main" val="1773472489"/>
              </p:ext>
            </p:extLst>
          </p:nvPr>
        </p:nvGraphicFramePr>
        <p:xfrm>
          <a:off x="931025" y="4132776"/>
          <a:ext cx="10615219" cy="1005730"/>
        </p:xfrm>
        <a:graphic>
          <a:graphicData uri="http://schemas.openxmlformats.org/drawingml/2006/table">
            <a:tbl>
              <a:tblPr firstRow="1" firstCol="1" bandRow="1">
                <a:tableStyleId>{5C22544A-7EE6-4342-B048-85BDC9FD1C3A}</a:tableStyleId>
              </a:tblPr>
              <a:tblGrid>
                <a:gridCol w="2147467">
                  <a:extLst>
                    <a:ext uri="{9D8B030D-6E8A-4147-A177-3AD203B41FA5}">
                      <a16:colId xmlns:a16="http://schemas.microsoft.com/office/drawing/2014/main" val="2085996425"/>
                    </a:ext>
                  </a:extLst>
                </a:gridCol>
                <a:gridCol w="3343176">
                  <a:extLst>
                    <a:ext uri="{9D8B030D-6E8A-4147-A177-3AD203B41FA5}">
                      <a16:colId xmlns:a16="http://schemas.microsoft.com/office/drawing/2014/main" val="2582129859"/>
                    </a:ext>
                  </a:extLst>
                </a:gridCol>
                <a:gridCol w="1101740">
                  <a:extLst>
                    <a:ext uri="{9D8B030D-6E8A-4147-A177-3AD203B41FA5}">
                      <a16:colId xmlns:a16="http://schemas.microsoft.com/office/drawing/2014/main" val="1926662460"/>
                    </a:ext>
                  </a:extLst>
                </a:gridCol>
                <a:gridCol w="4022836">
                  <a:extLst>
                    <a:ext uri="{9D8B030D-6E8A-4147-A177-3AD203B41FA5}">
                      <a16:colId xmlns:a16="http://schemas.microsoft.com/office/drawing/2014/main" val="1080697373"/>
                    </a:ext>
                  </a:extLst>
                </a:gridCol>
              </a:tblGrid>
              <a:tr h="374742">
                <a:tc>
                  <a:txBody>
                    <a:bodyPr/>
                    <a:lstStyle/>
                    <a:p>
                      <a:pPr>
                        <a:lnSpc>
                          <a:spcPct val="115000"/>
                        </a:lnSpc>
                        <a:spcBef>
                          <a:spcPts val="240"/>
                        </a:spcBef>
                        <a:spcAft>
                          <a:spcPts val="240"/>
                        </a:spcAft>
                        <a:tabLst>
                          <a:tab pos="-914400" algn="l"/>
                          <a:tab pos="457200" algn="l"/>
                          <a:tab pos="1029970" algn="l"/>
                          <a:tab pos="1371600" algn="l"/>
                        </a:tabLst>
                      </a:pPr>
                      <a:r>
                        <a:rPr lang="en-US" sz="2400" spc="-15" dirty="0">
                          <a:effectLst/>
                        </a:rPr>
                        <a:t>Device</a:t>
                      </a:r>
                      <a:endParaRPr lang="en-IT" sz="2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2400" spc="-15">
                          <a:effectLst/>
                        </a:rPr>
                        <a:t>Beneficiary</a:t>
                      </a:r>
                      <a:endParaRPr lang="en-IT" sz="24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2400" spc="-15" dirty="0">
                          <a:effectLst/>
                        </a:rPr>
                        <a:t>Days</a:t>
                      </a:r>
                      <a:endParaRPr lang="en-IT" sz="2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2400" spc="-15">
                          <a:effectLst/>
                        </a:rPr>
                        <a:t>  Related Deliverable</a:t>
                      </a:r>
                      <a:endParaRPr lang="en-IT" sz="24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437042677"/>
                  </a:ext>
                </a:extLst>
              </a:tr>
              <a:tr h="609807">
                <a:tc>
                  <a:txBody>
                    <a:bodyPr/>
                    <a:lstStyle/>
                    <a:p>
                      <a:pPr>
                        <a:lnSpc>
                          <a:spcPct val="115000"/>
                        </a:lnSpc>
                        <a:spcBef>
                          <a:spcPts val="240"/>
                        </a:spcBef>
                        <a:spcAft>
                          <a:spcPts val="240"/>
                        </a:spcAft>
                        <a:tabLst>
                          <a:tab pos="-914400" algn="l"/>
                          <a:tab pos="457200" algn="l"/>
                          <a:tab pos="1029970" algn="l"/>
                          <a:tab pos="1371600" algn="l"/>
                        </a:tabLst>
                      </a:pPr>
                      <a:r>
                        <a:rPr lang="en-US" sz="2400" spc="-15" dirty="0" err="1">
                          <a:effectLst/>
                        </a:rPr>
                        <a:t>G</a:t>
                      </a:r>
                      <a:r>
                        <a:rPr lang="en-US" sz="2400" i="1" spc="-15" dirty="0" err="1">
                          <a:effectLst/>
                        </a:rPr>
                        <a:t>y</a:t>
                      </a:r>
                      <a:r>
                        <a:rPr lang="en-US" sz="2400" spc="-15" dirty="0" err="1">
                          <a:effectLst/>
                        </a:rPr>
                        <a:t>M</a:t>
                      </a:r>
                      <a:r>
                        <a:rPr lang="en-US" sz="2400" spc="-15" dirty="0">
                          <a:effectLst/>
                        </a:rPr>
                        <a:t>/</a:t>
                      </a:r>
                      <a:r>
                        <a:rPr lang="en-US" sz="2400" spc="-15" dirty="0" err="1">
                          <a:effectLst/>
                        </a:rPr>
                        <a:t>BiG</a:t>
                      </a:r>
                      <a:r>
                        <a:rPr lang="en-US" sz="2400" i="1" spc="-15" dirty="0" err="1">
                          <a:effectLst/>
                        </a:rPr>
                        <a:t>y</a:t>
                      </a:r>
                      <a:r>
                        <a:rPr lang="en-US" sz="2400" spc="-15" dirty="0" err="1">
                          <a:effectLst/>
                        </a:rPr>
                        <a:t>M</a:t>
                      </a:r>
                      <a:endParaRPr lang="en-IT" sz="2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US" sz="2400" spc="-15" dirty="0">
                          <a:effectLst/>
                        </a:rPr>
                        <a:t>ENEA</a:t>
                      </a:r>
                      <a:endParaRPr lang="en-IT" sz="2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2400" spc="-15" dirty="0">
                          <a:effectLst/>
                        </a:rPr>
                        <a:t>5</a:t>
                      </a:r>
                      <a:endParaRPr lang="en-IT" sz="2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2400" spc="-15" dirty="0">
                          <a:effectLst/>
                        </a:rPr>
                        <a:t>D007</a:t>
                      </a:r>
                      <a:endParaRPr lang="en-IT" sz="2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507123663"/>
                  </a:ext>
                </a:extLst>
              </a:tr>
            </a:tbl>
          </a:graphicData>
        </a:graphic>
      </p:graphicFrame>
      <p:sp>
        <p:nvSpPr>
          <p:cNvPr id="14" name="TextBox 13">
            <a:extLst>
              <a:ext uri="{FF2B5EF4-FFF2-40B4-BE49-F238E27FC236}">
                <a16:creationId xmlns:a16="http://schemas.microsoft.com/office/drawing/2014/main" id="{2BF67835-93FA-1354-B374-F486A42B8F0C}"/>
              </a:ext>
            </a:extLst>
          </p:cNvPr>
          <p:cNvSpPr txBox="1"/>
          <p:nvPr/>
        </p:nvSpPr>
        <p:spPr>
          <a:xfrm>
            <a:off x="957228" y="3517112"/>
            <a:ext cx="6101542" cy="558743"/>
          </a:xfrm>
          <a:prstGeom prst="rect">
            <a:avLst/>
          </a:prstGeom>
          <a:noFill/>
        </p:spPr>
        <p:txBody>
          <a:bodyPr wrap="square">
            <a:spAutoFit/>
          </a:bodyPr>
          <a:lstStyle/>
          <a:p>
            <a:pPr>
              <a:lnSpc>
                <a:spcPct val="115000"/>
              </a:lnSpc>
              <a:spcBef>
                <a:spcPts val="240"/>
              </a:spcBef>
              <a:spcAft>
                <a:spcPts val="240"/>
              </a:spcAft>
              <a:tabLst>
                <a:tab pos="-914400" algn="l"/>
                <a:tab pos="457200" algn="l"/>
                <a:tab pos="1029970" algn="l"/>
                <a:tab pos="1371600" algn="l"/>
              </a:tabLst>
            </a:pPr>
            <a:r>
              <a:rPr lang="en-US" sz="2800" b="1" spc="-15" dirty="0">
                <a:solidFill>
                  <a:schemeClr val="accent1">
                    <a:lumMod val="75000"/>
                  </a:schemeClr>
                </a:solidFill>
                <a:effectLst/>
                <a:latin typeface="Calibri" panose="020F0502020204030204" pitchFamily="34" charset="0"/>
                <a:ea typeface="SimSun" panose="02010600030101010101" pitchFamily="2" charset="-122"/>
                <a:cs typeface="Calibri" panose="020F0502020204030204" pitchFamily="34" charset="0"/>
              </a:rPr>
              <a:t>Machine Resources 2026</a:t>
            </a:r>
            <a:endParaRPr lang="en-IT" sz="2800" dirty="0">
              <a:solidFill>
                <a:schemeClr val="accent1">
                  <a:lumMod val="75000"/>
                </a:schemeClr>
              </a:solidFill>
              <a:effectLst/>
              <a:latin typeface="Calibri" panose="020F050202020403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431817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CBA6A-5193-9405-3FE5-A42E05F703B9}"/>
              </a:ext>
            </a:extLst>
          </p:cNvPr>
          <p:cNvSpPr>
            <a:spLocks noGrp="1"/>
          </p:cNvSpPr>
          <p:nvPr>
            <p:ph type="title"/>
          </p:nvPr>
        </p:nvSpPr>
        <p:spPr/>
        <p:txBody>
          <a:bodyPr/>
          <a:lstStyle/>
          <a:p>
            <a:r>
              <a:rPr lang="fi-FI" sz="2800" b="1" dirty="0">
                <a:solidFill>
                  <a:schemeClr val="accent1">
                    <a:lumMod val="75000"/>
                  </a:schemeClr>
                </a:solidFill>
              </a:rPr>
              <a:t>Status of </a:t>
            </a:r>
            <a:r>
              <a:rPr lang="fi-FI" sz="2800" b="1" dirty="0" err="1">
                <a:solidFill>
                  <a:schemeClr val="accent1">
                    <a:lumMod val="75000"/>
                  </a:schemeClr>
                </a:solidFill>
              </a:rPr>
              <a:t>activities</a:t>
            </a:r>
            <a:r>
              <a:rPr lang="fi-FI" sz="2800" b="1" dirty="0">
                <a:solidFill>
                  <a:schemeClr val="accent1">
                    <a:lumMod val="75000"/>
                  </a:schemeClr>
                </a:solidFill>
              </a:rPr>
              <a:t> </a:t>
            </a:r>
            <a:endParaRPr lang="en-HU">
              <a:solidFill>
                <a:schemeClr val="accent1">
                  <a:lumMod val="75000"/>
                </a:schemeClr>
              </a:solidFill>
            </a:endParaRPr>
          </a:p>
        </p:txBody>
      </p:sp>
      <p:sp>
        <p:nvSpPr>
          <p:cNvPr id="4" name="Slide Number Placeholder 3">
            <a:extLst>
              <a:ext uri="{FF2B5EF4-FFF2-40B4-BE49-F238E27FC236}">
                <a16:creationId xmlns:a16="http://schemas.microsoft.com/office/drawing/2014/main" id="{9EC4912C-5B6A-F1AE-6849-2092C20B568F}"/>
              </a:ext>
            </a:extLst>
          </p:cNvPr>
          <p:cNvSpPr>
            <a:spLocks noGrp="1"/>
          </p:cNvSpPr>
          <p:nvPr>
            <p:ph type="sldNum" sz="quarter" idx="12"/>
          </p:nvPr>
        </p:nvSpPr>
        <p:spPr/>
        <p:txBody>
          <a:bodyPr/>
          <a:lstStyle/>
          <a:p>
            <a:fld id="{6A6D9FA1-99C7-4910-8E32-B85D378B0060}" type="slidenum">
              <a:rPr lang="en-GB" smtClean="0">
                <a:solidFill>
                  <a:prstClr val="white"/>
                </a:solidFill>
              </a:rPr>
              <a:pPr/>
              <a:t>3</a:t>
            </a:fld>
            <a:endParaRPr lang="en-GB">
              <a:solidFill>
                <a:prstClr val="white"/>
              </a:solidFill>
            </a:endParaRPr>
          </a:p>
        </p:txBody>
      </p:sp>
      <p:sp>
        <p:nvSpPr>
          <p:cNvPr id="6" name="Titolo 1">
            <a:extLst>
              <a:ext uri="{FF2B5EF4-FFF2-40B4-BE49-F238E27FC236}">
                <a16:creationId xmlns:a16="http://schemas.microsoft.com/office/drawing/2014/main" id="{454F05B8-8FED-87F0-96A7-569F7EB2C89C}"/>
              </a:ext>
            </a:extLst>
          </p:cNvPr>
          <p:cNvSpPr txBox="1">
            <a:spLocks/>
          </p:cNvSpPr>
          <p:nvPr/>
        </p:nvSpPr>
        <p:spPr>
          <a:xfrm>
            <a:off x="0" y="734421"/>
            <a:ext cx="12140222" cy="517331"/>
          </a:xfrm>
          <a:prstGeom prst="rect">
            <a:avLst/>
          </a:prstGeom>
        </p:spPr>
        <p:txBody>
          <a:bodyPr vert="horz" lIns="91440" tIns="45720" rIns="91440" bIns="45720" rtlCol="0" anchor="ctr">
            <a:noAutofit/>
          </a:bodyPr>
          <a:lstStyle>
            <a:lvl1pPr algn="l" defTabSz="685800" rtl="0" eaLnBrk="1" latinLnBrk="0" hangingPunct="1">
              <a:lnSpc>
                <a:spcPts val="2400"/>
              </a:lnSpc>
              <a:spcBef>
                <a:spcPct val="0"/>
              </a:spcBef>
              <a:buNone/>
              <a:defRPr sz="2800" b="1" kern="1200">
                <a:solidFill>
                  <a:schemeClr val="tx2"/>
                </a:solidFill>
                <a:latin typeface="+mn-lt"/>
                <a:ea typeface="+mj-ea"/>
                <a:cs typeface="Arial" panose="020B0604020202020204" pitchFamily="34" charset="0"/>
              </a:defRPr>
            </a:lvl1pPr>
          </a:lstStyle>
          <a:p>
            <a:pPr algn="ctr"/>
            <a:r>
              <a:rPr lang="it-IT" b="0" dirty="0" err="1">
                <a:solidFill>
                  <a:schemeClr val="tx1"/>
                </a:solidFill>
              </a:rPr>
              <a:t>ps</a:t>
            </a:r>
            <a:r>
              <a:rPr lang="it-IT" b="0" dirty="0">
                <a:solidFill>
                  <a:schemeClr val="tx1"/>
                </a:solidFill>
              </a:rPr>
              <a:t>-LIBS </a:t>
            </a:r>
            <a:r>
              <a:rPr lang="it-IT" b="0" dirty="0" err="1">
                <a:solidFill>
                  <a:schemeClr val="tx1"/>
                </a:solidFill>
              </a:rPr>
              <a:t>has</a:t>
            </a:r>
            <a:r>
              <a:rPr lang="it-IT" b="0" dirty="0">
                <a:solidFill>
                  <a:schemeClr val="tx1"/>
                </a:solidFill>
              </a:rPr>
              <a:t> </a:t>
            </a:r>
            <a:r>
              <a:rPr lang="it-IT" b="0" dirty="0" err="1">
                <a:solidFill>
                  <a:schemeClr val="tx1"/>
                </a:solidFill>
              </a:rPr>
              <a:t>been</a:t>
            </a:r>
            <a:r>
              <a:rPr lang="it-IT" b="0" dirty="0">
                <a:solidFill>
                  <a:schemeClr val="tx1"/>
                </a:solidFill>
              </a:rPr>
              <a:t> </a:t>
            </a:r>
            <a:r>
              <a:rPr lang="it-IT" b="0" dirty="0" err="1">
                <a:solidFill>
                  <a:schemeClr val="tx1"/>
                </a:solidFill>
              </a:rPr>
              <a:t>installed</a:t>
            </a:r>
            <a:r>
              <a:rPr lang="it-IT" b="0" dirty="0">
                <a:solidFill>
                  <a:schemeClr val="tx1"/>
                </a:solidFill>
              </a:rPr>
              <a:t> and </a:t>
            </a:r>
            <a:r>
              <a:rPr lang="it-IT" b="0" dirty="0" err="1">
                <a:solidFill>
                  <a:schemeClr val="tx1"/>
                </a:solidFill>
              </a:rPr>
              <a:t>tested</a:t>
            </a:r>
            <a:r>
              <a:rPr lang="it-IT" b="0" dirty="0">
                <a:solidFill>
                  <a:schemeClr val="tx1"/>
                </a:solidFill>
              </a:rPr>
              <a:t> in </a:t>
            </a:r>
            <a:r>
              <a:rPr lang="it-IT" b="0" dirty="0" err="1">
                <a:solidFill>
                  <a:schemeClr val="tx1"/>
                </a:solidFill>
              </a:rPr>
              <a:t>Diagnostic</a:t>
            </a:r>
            <a:r>
              <a:rPr lang="it-IT" b="0" dirty="0">
                <a:solidFill>
                  <a:schemeClr val="tx1"/>
                </a:solidFill>
              </a:rPr>
              <a:t> </a:t>
            </a:r>
            <a:r>
              <a:rPr lang="it-IT" b="0" dirty="0" err="1">
                <a:solidFill>
                  <a:schemeClr val="tx1"/>
                </a:solidFill>
              </a:rPr>
              <a:t>Laboratory</a:t>
            </a:r>
            <a:r>
              <a:rPr lang="it-IT" b="0" dirty="0">
                <a:solidFill>
                  <a:schemeClr val="tx1"/>
                </a:solidFill>
              </a:rPr>
              <a:t> </a:t>
            </a:r>
            <a:r>
              <a:rPr lang="it-IT" b="0" dirty="0" err="1">
                <a:solidFill>
                  <a:schemeClr val="tx1"/>
                </a:solidFill>
              </a:rPr>
              <a:t>at</a:t>
            </a:r>
            <a:r>
              <a:rPr lang="it-IT" b="0" dirty="0">
                <a:solidFill>
                  <a:schemeClr val="tx1"/>
                </a:solidFill>
              </a:rPr>
              <a:t> ISTP RU</a:t>
            </a:r>
            <a:endParaRPr lang="en-GB" b="0" dirty="0">
              <a:solidFill>
                <a:schemeClr val="tx1"/>
              </a:solidFill>
            </a:endParaRPr>
          </a:p>
        </p:txBody>
      </p:sp>
      <p:pic>
        <p:nvPicPr>
          <p:cNvPr id="7" name="Immagine 3" descr="Immagine che contiene interno, contenitore, muro, scatola&#10;&#10;Il contenuto generato dall'IA potrebbe non essere corretto.">
            <a:extLst>
              <a:ext uri="{FF2B5EF4-FFF2-40B4-BE49-F238E27FC236}">
                <a16:creationId xmlns:a16="http://schemas.microsoft.com/office/drawing/2014/main" id="{96D800F9-1CCA-0685-0A3B-5137F0C582BD}"/>
              </a:ext>
            </a:extLst>
          </p:cNvPr>
          <p:cNvPicPr>
            <a:picLocks noChangeAspect="1"/>
          </p:cNvPicPr>
          <p:nvPr/>
        </p:nvPicPr>
        <p:blipFill>
          <a:blip r:embed="rId3">
            <a:extLst>
              <a:ext uri="{28A0092B-C50C-407E-A947-70E740481C1C}">
                <a14:useLocalDpi xmlns:a14="http://schemas.microsoft.com/office/drawing/2010/main" val="0"/>
              </a:ext>
            </a:extLst>
          </a:blip>
          <a:srcRect l="13063" r="16912"/>
          <a:stretch>
            <a:fillRect/>
          </a:stretch>
        </p:blipFill>
        <p:spPr>
          <a:xfrm>
            <a:off x="181396" y="2036274"/>
            <a:ext cx="3351506" cy="2692192"/>
          </a:xfrm>
          <a:prstGeom prst="rect">
            <a:avLst/>
          </a:prstGeom>
        </p:spPr>
      </p:pic>
      <p:pic>
        <p:nvPicPr>
          <p:cNvPr id="8" name="Elemento grafico 4">
            <a:extLst>
              <a:ext uri="{FF2B5EF4-FFF2-40B4-BE49-F238E27FC236}">
                <a16:creationId xmlns:a16="http://schemas.microsoft.com/office/drawing/2014/main" id="{C456A4A7-8824-58C5-F985-7CD77927F2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1395" y="1592070"/>
            <a:ext cx="2065041" cy="376387"/>
          </a:xfrm>
          <a:prstGeom prst="rect">
            <a:avLst/>
          </a:prstGeom>
        </p:spPr>
      </p:pic>
      <p:pic>
        <p:nvPicPr>
          <p:cNvPr id="9" name="Immagine 5" descr="Immagine che contiene interno, pavimento, forniture per ufficio, tavolo&#10;&#10;Il contenuto generato dall'IA potrebbe non essere corretto.">
            <a:extLst>
              <a:ext uri="{FF2B5EF4-FFF2-40B4-BE49-F238E27FC236}">
                <a16:creationId xmlns:a16="http://schemas.microsoft.com/office/drawing/2014/main" id="{CAA5B061-0491-9369-1526-1D290850D144}"/>
              </a:ext>
            </a:extLst>
          </p:cNvPr>
          <p:cNvPicPr>
            <a:picLocks noChangeAspect="1"/>
          </p:cNvPicPr>
          <p:nvPr/>
        </p:nvPicPr>
        <p:blipFill>
          <a:blip r:embed="rId6">
            <a:extLst>
              <a:ext uri="{28A0092B-C50C-407E-A947-70E740481C1C}">
                <a14:useLocalDpi xmlns:a14="http://schemas.microsoft.com/office/drawing/2010/main" val="0"/>
              </a:ext>
            </a:extLst>
          </a:blip>
          <a:srcRect l="6636" t="12317" b="14140"/>
          <a:stretch>
            <a:fillRect/>
          </a:stretch>
        </p:blipFill>
        <p:spPr>
          <a:xfrm>
            <a:off x="4695053" y="2327564"/>
            <a:ext cx="3962784" cy="2341130"/>
          </a:xfrm>
          <a:prstGeom prst="rect">
            <a:avLst/>
          </a:prstGeom>
        </p:spPr>
      </p:pic>
      <p:pic>
        <p:nvPicPr>
          <p:cNvPr id="10" name="Immagine 6">
            <a:extLst>
              <a:ext uri="{FF2B5EF4-FFF2-40B4-BE49-F238E27FC236}">
                <a16:creationId xmlns:a16="http://schemas.microsoft.com/office/drawing/2014/main" id="{5473DA1F-E208-AF4F-29E0-808B3077CF6A}"/>
              </a:ext>
            </a:extLst>
          </p:cNvPr>
          <p:cNvPicPr>
            <a:picLocks noChangeAspect="1"/>
          </p:cNvPicPr>
          <p:nvPr/>
        </p:nvPicPr>
        <p:blipFill>
          <a:blip r:embed="rId7"/>
          <a:stretch>
            <a:fillRect/>
          </a:stretch>
        </p:blipFill>
        <p:spPr>
          <a:xfrm>
            <a:off x="4571085" y="1385946"/>
            <a:ext cx="4088015" cy="788633"/>
          </a:xfrm>
          <a:prstGeom prst="rect">
            <a:avLst/>
          </a:prstGeom>
        </p:spPr>
      </p:pic>
      <p:graphicFrame>
        <p:nvGraphicFramePr>
          <p:cNvPr id="11" name="Tabella 8">
            <a:extLst>
              <a:ext uri="{FF2B5EF4-FFF2-40B4-BE49-F238E27FC236}">
                <a16:creationId xmlns:a16="http://schemas.microsoft.com/office/drawing/2014/main" id="{569865AB-0AE7-CAD6-821F-C0E3C4CC713E}"/>
              </a:ext>
            </a:extLst>
          </p:cNvPr>
          <p:cNvGraphicFramePr>
            <a:graphicFrameLocks noGrp="1"/>
          </p:cNvGraphicFramePr>
          <p:nvPr>
            <p:extLst>
              <p:ext uri="{D42A27DB-BD31-4B8C-83A1-F6EECF244321}">
                <p14:modId xmlns:p14="http://schemas.microsoft.com/office/powerpoint/2010/main" val="4236527906"/>
              </p:ext>
            </p:extLst>
          </p:nvPr>
        </p:nvGraphicFramePr>
        <p:xfrm>
          <a:off x="181396" y="4467570"/>
          <a:ext cx="3357780" cy="1684888"/>
        </p:xfrm>
        <a:graphic>
          <a:graphicData uri="http://schemas.openxmlformats.org/drawingml/2006/table">
            <a:tbl>
              <a:tblPr bandRow="1">
                <a:tableStyleId>{5C22544A-7EE6-4342-B048-85BDC9FD1C3A}</a:tableStyleId>
              </a:tblPr>
              <a:tblGrid>
                <a:gridCol w="2468503">
                  <a:extLst>
                    <a:ext uri="{9D8B030D-6E8A-4147-A177-3AD203B41FA5}">
                      <a16:colId xmlns:a16="http://schemas.microsoft.com/office/drawing/2014/main" val="1091508929"/>
                    </a:ext>
                  </a:extLst>
                </a:gridCol>
                <a:gridCol w="889277">
                  <a:extLst>
                    <a:ext uri="{9D8B030D-6E8A-4147-A177-3AD203B41FA5}">
                      <a16:colId xmlns:a16="http://schemas.microsoft.com/office/drawing/2014/main" val="2104188453"/>
                    </a:ext>
                  </a:extLst>
                </a:gridCol>
              </a:tblGrid>
              <a:tr h="421222">
                <a:tc>
                  <a:txBody>
                    <a:bodyPr/>
                    <a:lstStyle/>
                    <a:p>
                      <a:r>
                        <a:rPr lang="it-IT" sz="1600" dirty="0" err="1"/>
                        <a:t>Nominal</a:t>
                      </a:r>
                      <a:r>
                        <a:rPr lang="it-IT" sz="1600" dirty="0"/>
                        <a:t> </a:t>
                      </a:r>
                      <a:r>
                        <a:rPr lang="el-GR" sz="1600" dirty="0"/>
                        <a:t>λ</a:t>
                      </a:r>
                      <a:r>
                        <a:rPr lang="it-IT" sz="1600" dirty="0"/>
                        <a:t> [nm]</a:t>
                      </a:r>
                      <a:endParaRPr lang="en-GB" sz="1600" dirty="0"/>
                    </a:p>
                  </a:txBody>
                  <a:tcPr/>
                </a:tc>
                <a:tc>
                  <a:txBody>
                    <a:bodyPr/>
                    <a:lstStyle/>
                    <a:p>
                      <a:r>
                        <a:rPr lang="it-IT" sz="1600" dirty="0"/>
                        <a:t>1064</a:t>
                      </a:r>
                      <a:endParaRPr lang="en-GB" sz="1600" dirty="0"/>
                    </a:p>
                  </a:txBody>
                  <a:tcPr/>
                </a:tc>
                <a:extLst>
                  <a:ext uri="{0D108BD9-81ED-4DB2-BD59-A6C34878D82A}">
                    <a16:rowId xmlns:a16="http://schemas.microsoft.com/office/drawing/2014/main" val="804631245"/>
                  </a:ext>
                </a:extLst>
              </a:tr>
              <a:tr h="421222">
                <a:tc>
                  <a:txBody>
                    <a:bodyPr/>
                    <a:lstStyle/>
                    <a:p>
                      <a:r>
                        <a:rPr lang="it-IT" sz="1600" dirty="0" err="1"/>
                        <a:t>Pulse</a:t>
                      </a:r>
                      <a:r>
                        <a:rPr lang="it-IT" sz="1600" dirty="0"/>
                        <a:t> duration [</a:t>
                      </a:r>
                      <a:r>
                        <a:rPr lang="it-IT" sz="1600" dirty="0" err="1"/>
                        <a:t>ps</a:t>
                      </a:r>
                      <a:r>
                        <a:rPr lang="it-IT" sz="1600" dirty="0"/>
                        <a:t>]</a:t>
                      </a:r>
                      <a:endParaRPr lang="en-GB" sz="1600" dirty="0"/>
                    </a:p>
                  </a:txBody>
                  <a:tcPr/>
                </a:tc>
                <a:tc>
                  <a:txBody>
                    <a:bodyPr/>
                    <a:lstStyle/>
                    <a:p>
                      <a:r>
                        <a:rPr lang="it-IT" sz="1600" dirty="0"/>
                        <a:t>29 ± 5</a:t>
                      </a:r>
                      <a:endParaRPr lang="en-GB" sz="1600" dirty="0"/>
                    </a:p>
                  </a:txBody>
                  <a:tcPr/>
                </a:tc>
                <a:extLst>
                  <a:ext uri="{0D108BD9-81ED-4DB2-BD59-A6C34878D82A}">
                    <a16:rowId xmlns:a16="http://schemas.microsoft.com/office/drawing/2014/main" val="3183760961"/>
                  </a:ext>
                </a:extLst>
              </a:tr>
              <a:tr h="421222">
                <a:tc>
                  <a:txBody>
                    <a:bodyPr/>
                    <a:lstStyle/>
                    <a:p>
                      <a:r>
                        <a:rPr lang="it-IT" sz="1600" dirty="0"/>
                        <a:t>Max </a:t>
                      </a:r>
                      <a:r>
                        <a:rPr lang="it-IT" sz="1600" dirty="0" err="1"/>
                        <a:t>pulse</a:t>
                      </a:r>
                      <a:r>
                        <a:rPr lang="it-IT" sz="1600" dirty="0"/>
                        <a:t> energy [</a:t>
                      </a:r>
                      <a:r>
                        <a:rPr lang="it-IT" sz="1600" dirty="0" err="1"/>
                        <a:t>mJ</a:t>
                      </a:r>
                      <a:r>
                        <a:rPr lang="it-IT" sz="1600" dirty="0"/>
                        <a:t>]</a:t>
                      </a:r>
                    </a:p>
                  </a:txBody>
                  <a:tcPr/>
                </a:tc>
                <a:tc>
                  <a:txBody>
                    <a:bodyPr/>
                    <a:lstStyle/>
                    <a:p>
                      <a:r>
                        <a:rPr lang="it-IT" sz="1600" dirty="0"/>
                        <a:t>70</a:t>
                      </a:r>
                      <a:endParaRPr lang="en-GB" sz="1600" dirty="0"/>
                    </a:p>
                  </a:txBody>
                  <a:tcPr/>
                </a:tc>
                <a:extLst>
                  <a:ext uri="{0D108BD9-81ED-4DB2-BD59-A6C34878D82A}">
                    <a16:rowId xmlns:a16="http://schemas.microsoft.com/office/drawing/2014/main" val="3232093590"/>
                  </a:ext>
                </a:extLst>
              </a:tr>
              <a:tr h="421222">
                <a:tc>
                  <a:txBody>
                    <a:bodyPr/>
                    <a:lstStyle/>
                    <a:p>
                      <a:r>
                        <a:rPr lang="it-IT" sz="1600" dirty="0" err="1"/>
                        <a:t>Repetition</a:t>
                      </a:r>
                      <a:r>
                        <a:rPr lang="it-IT" sz="1600" dirty="0"/>
                        <a:t> rate [Hz]</a:t>
                      </a:r>
                      <a:endParaRPr lang="en-GB" sz="1600" dirty="0"/>
                    </a:p>
                  </a:txBody>
                  <a:tcPr/>
                </a:tc>
                <a:tc>
                  <a:txBody>
                    <a:bodyPr/>
                    <a:lstStyle/>
                    <a:p>
                      <a:r>
                        <a:rPr lang="it-IT" sz="1600" dirty="0"/>
                        <a:t>10</a:t>
                      </a:r>
                      <a:endParaRPr lang="en-GB" sz="1600" dirty="0"/>
                    </a:p>
                  </a:txBody>
                  <a:tcPr/>
                </a:tc>
                <a:extLst>
                  <a:ext uri="{0D108BD9-81ED-4DB2-BD59-A6C34878D82A}">
                    <a16:rowId xmlns:a16="http://schemas.microsoft.com/office/drawing/2014/main" val="2711368662"/>
                  </a:ext>
                </a:extLst>
              </a:tr>
            </a:tbl>
          </a:graphicData>
        </a:graphic>
      </p:graphicFrame>
      <p:graphicFrame>
        <p:nvGraphicFramePr>
          <p:cNvPr id="13" name="Tabella 8">
            <a:extLst>
              <a:ext uri="{FF2B5EF4-FFF2-40B4-BE49-F238E27FC236}">
                <a16:creationId xmlns:a16="http://schemas.microsoft.com/office/drawing/2014/main" id="{6F70AC6B-CEF1-6187-D251-73BC2AEDF627}"/>
              </a:ext>
            </a:extLst>
          </p:cNvPr>
          <p:cNvGraphicFramePr>
            <a:graphicFrameLocks noGrp="1"/>
          </p:cNvGraphicFramePr>
          <p:nvPr>
            <p:extLst>
              <p:ext uri="{D42A27DB-BD31-4B8C-83A1-F6EECF244321}">
                <p14:modId xmlns:p14="http://schemas.microsoft.com/office/powerpoint/2010/main" val="829876737"/>
              </p:ext>
            </p:extLst>
          </p:nvPr>
        </p:nvGraphicFramePr>
        <p:xfrm>
          <a:off x="4659086" y="4782880"/>
          <a:ext cx="3993740" cy="1635666"/>
        </p:xfrm>
        <a:graphic>
          <a:graphicData uri="http://schemas.openxmlformats.org/drawingml/2006/table">
            <a:tbl>
              <a:tblPr bandRow="1">
                <a:tableStyleId>{5C22544A-7EE6-4342-B048-85BDC9FD1C3A}</a:tableStyleId>
              </a:tblPr>
              <a:tblGrid>
                <a:gridCol w="2438400">
                  <a:extLst>
                    <a:ext uri="{9D8B030D-6E8A-4147-A177-3AD203B41FA5}">
                      <a16:colId xmlns:a16="http://schemas.microsoft.com/office/drawing/2014/main" val="1091508929"/>
                    </a:ext>
                  </a:extLst>
                </a:gridCol>
                <a:gridCol w="1555340">
                  <a:extLst>
                    <a:ext uri="{9D8B030D-6E8A-4147-A177-3AD203B41FA5}">
                      <a16:colId xmlns:a16="http://schemas.microsoft.com/office/drawing/2014/main" val="2104188453"/>
                    </a:ext>
                  </a:extLst>
                </a:gridCol>
              </a:tblGrid>
              <a:tr h="545222">
                <a:tc>
                  <a:txBody>
                    <a:bodyPr/>
                    <a:lstStyle/>
                    <a:p>
                      <a:r>
                        <a:rPr lang="en-GB" sz="1600" dirty="0"/>
                        <a:t>Spectral resolution (nm)</a:t>
                      </a:r>
                    </a:p>
                  </a:txBody>
                  <a:tcPr/>
                </a:tc>
                <a:tc>
                  <a:txBody>
                    <a:bodyPr/>
                    <a:lstStyle/>
                    <a:p>
                      <a:r>
                        <a:rPr lang="en-GB" sz="1600" dirty="0"/>
                        <a:t>Up to 0.064</a:t>
                      </a:r>
                    </a:p>
                  </a:txBody>
                  <a:tcPr/>
                </a:tc>
                <a:extLst>
                  <a:ext uri="{0D108BD9-81ED-4DB2-BD59-A6C34878D82A}">
                    <a16:rowId xmlns:a16="http://schemas.microsoft.com/office/drawing/2014/main" val="402057715"/>
                  </a:ext>
                </a:extLst>
              </a:tr>
              <a:tr h="545222">
                <a:tc>
                  <a:txBody>
                    <a:bodyPr/>
                    <a:lstStyle/>
                    <a:p>
                      <a:r>
                        <a:rPr lang="it-IT" sz="1600" dirty="0" err="1"/>
                        <a:t>Focal</a:t>
                      </a:r>
                      <a:r>
                        <a:rPr lang="it-IT" sz="1600" dirty="0"/>
                        <a:t> </a:t>
                      </a:r>
                      <a:r>
                        <a:rPr lang="it-IT" sz="1600" dirty="0" err="1"/>
                        <a:t>lenght</a:t>
                      </a:r>
                      <a:r>
                        <a:rPr lang="it-IT" sz="1600" dirty="0"/>
                        <a:t> [mm]</a:t>
                      </a:r>
                      <a:endParaRPr lang="en-GB" sz="1600" dirty="0"/>
                    </a:p>
                  </a:txBody>
                  <a:tcPr/>
                </a:tc>
                <a:tc>
                  <a:txBody>
                    <a:bodyPr/>
                    <a:lstStyle/>
                    <a:p>
                      <a:r>
                        <a:rPr lang="it-IT" sz="1600" dirty="0"/>
                        <a:t>320</a:t>
                      </a:r>
                      <a:endParaRPr lang="en-GB" sz="1600" dirty="0"/>
                    </a:p>
                  </a:txBody>
                  <a:tcPr/>
                </a:tc>
                <a:extLst>
                  <a:ext uri="{0D108BD9-81ED-4DB2-BD59-A6C34878D82A}">
                    <a16:rowId xmlns:a16="http://schemas.microsoft.com/office/drawing/2014/main" val="804631245"/>
                  </a:ext>
                </a:extLst>
              </a:tr>
              <a:tr h="545222">
                <a:tc>
                  <a:txBody>
                    <a:bodyPr/>
                    <a:lstStyle/>
                    <a:p>
                      <a:r>
                        <a:rPr lang="it-IT" sz="1600" dirty="0"/>
                        <a:t>Min </a:t>
                      </a:r>
                      <a:r>
                        <a:rPr lang="it-IT" sz="1600" dirty="0" err="1"/>
                        <a:t>slit</a:t>
                      </a:r>
                      <a:r>
                        <a:rPr lang="it-IT" sz="1600" dirty="0"/>
                        <a:t> </a:t>
                      </a:r>
                      <a:r>
                        <a:rPr lang="it-IT" sz="1600" dirty="0" err="1"/>
                        <a:t>width</a:t>
                      </a:r>
                      <a:r>
                        <a:rPr lang="it-IT" sz="1600" dirty="0"/>
                        <a:t> [</a:t>
                      </a:r>
                      <a:r>
                        <a:rPr lang="el-GR" sz="1600" dirty="0"/>
                        <a:t>μ</a:t>
                      </a:r>
                      <a:r>
                        <a:rPr lang="it-IT" sz="1600" dirty="0"/>
                        <a:t>m]</a:t>
                      </a:r>
                      <a:endParaRPr lang="en-GB" sz="1600" dirty="0"/>
                    </a:p>
                  </a:txBody>
                  <a:tcPr/>
                </a:tc>
                <a:tc>
                  <a:txBody>
                    <a:bodyPr/>
                    <a:lstStyle/>
                    <a:p>
                      <a:r>
                        <a:rPr lang="it-IT" sz="1600" dirty="0"/>
                        <a:t>10</a:t>
                      </a:r>
                      <a:endParaRPr lang="en-GB" sz="1600" dirty="0"/>
                    </a:p>
                  </a:txBody>
                  <a:tcPr/>
                </a:tc>
                <a:extLst>
                  <a:ext uri="{0D108BD9-81ED-4DB2-BD59-A6C34878D82A}">
                    <a16:rowId xmlns:a16="http://schemas.microsoft.com/office/drawing/2014/main" val="3183760961"/>
                  </a:ext>
                </a:extLst>
              </a:tr>
            </a:tbl>
          </a:graphicData>
        </a:graphic>
      </p:graphicFrame>
      <p:sp>
        <p:nvSpPr>
          <p:cNvPr id="14" name="CasellaDiTesto 10">
            <a:extLst>
              <a:ext uri="{FF2B5EF4-FFF2-40B4-BE49-F238E27FC236}">
                <a16:creationId xmlns:a16="http://schemas.microsoft.com/office/drawing/2014/main" id="{C36AE048-DD9F-0DEB-D90E-32141857E180}"/>
              </a:ext>
            </a:extLst>
          </p:cNvPr>
          <p:cNvSpPr txBox="1"/>
          <p:nvPr/>
        </p:nvSpPr>
        <p:spPr>
          <a:xfrm>
            <a:off x="8966715" y="1336458"/>
            <a:ext cx="3173507" cy="2785378"/>
          </a:xfrm>
          <a:prstGeom prst="rect">
            <a:avLst/>
          </a:prstGeom>
          <a:noFill/>
        </p:spPr>
        <p:txBody>
          <a:bodyPr wrap="square" rtlCol="0">
            <a:spAutoFit/>
          </a:bodyPr>
          <a:lstStyle/>
          <a:p>
            <a:pPr marL="285750" indent="-285750" algn="l">
              <a:spcAft>
                <a:spcPts val="600"/>
              </a:spcAft>
              <a:buFont typeface="Arial" panose="020B0604020202020204" pitchFamily="34" charset="0"/>
              <a:buChar char="•"/>
            </a:pPr>
            <a:r>
              <a:rPr lang="en-US" sz="2000" dirty="0"/>
              <a:t>Compact design</a:t>
            </a:r>
          </a:p>
          <a:p>
            <a:pPr marL="285750" indent="-285750" algn="l">
              <a:spcAft>
                <a:spcPts val="600"/>
              </a:spcAft>
              <a:buFont typeface="Arial" panose="020B0604020202020204" pitchFamily="34" charset="0"/>
              <a:buChar char="•"/>
            </a:pPr>
            <a:r>
              <a:rPr lang="en-US" sz="2000" dirty="0"/>
              <a:t>Correction of optical aberrations</a:t>
            </a:r>
          </a:p>
          <a:p>
            <a:pPr marL="285750" indent="-285750" algn="l">
              <a:spcAft>
                <a:spcPts val="600"/>
              </a:spcAft>
              <a:buFont typeface="Arial" panose="020B0604020202020204" pitchFamily="34" charset="0"/>
              <a:buChar char="•"/>
            </a:pPr>
            <a:r>
              <a:rPr lang="en-US" sz="2000" dirty="0"/>
              <a:t>Set of 3 interchangeable gratings</a:t>
            </a:r>
          </a:p>
          <a:p>
            <a:pPr marL="285750" indent="-285750" algn="l">
              <a:spcAft>
                <a:spcPts val="600"/>
              </a:spcAft>
              <a:buFont typeface="Arial" panose="020B0604020202020204" pitchFamily="34" charset="0"/>
              <a:buChar char="•"/>
            </a:pPr>
            <a:r>
              <a:rPr lang="en-US" sz="2000" dirty="0"/>
              <a:t>PMAX Intensified CCD camera (Gen II SR intensifier</a:t>
            </a:r>
            <a:r>
              <a:rPr lang="en-US" sz="1600" dirty="0"/>
              <a:t>)</a:t>
            </a:r>
          </a:p>
        </p:txBody>
      </p:sp>
      <p:pic>
        <p:nvPicPr>
          <p:cNvPr id="16" name="Elemento grafico 20">
            <a:extLst>
              <a:ext uri="{FF2B5EF4-FFF2-40B4-BE49-F238E27FC236}">
                <a16:creationId xmlns:a16="http://schemas.microsoft.com/office/drawing/2014/main" id="{11A0D660-1EFD-1363-4C48-BFBCB3CA2D8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144000" y="4118313"/>
            <a:ext cx="2985273" cy="2229664"/>
          </a:xfrm>
          <a:prstGeom prst="rect">
            <a:avLst/>
          </a:prstGeom>
        </p:spPr>
      </p:pic>
      <p:sp>
        <p:nvSpPr>
          <p:cNvPr id="17" name="TextBox 16">
            <a:extLst>
              <a:ext uri="{FF2B5EF4-FFF2-40B4-BE49-F238E27FC236}">
                <a16:creationId xmlns:a16="http://schemas.microsoft.com/office/drawing/2014/main" id="{3E5417A0-E8EF-BAB7-7A5B-86B8DF08BAC5}"/>
              </a:ext>
            </a:extLst>
          </p:cNvPr>
          <p:cNvSpPr txBox="1"/>
          <p:nvPr/>
        </p:nvSpPr>
        <p:spPr>
          <a:xfrm>
            <a:off x="0" y="6164801"/>
            <a:ext cx="1916871" cy="400110"/>
          </a:xfrm>
          <a:prstGeom prst="rect">
            <a:avLst/>
          </a:prstGeom>
          <a:noFill/>
        </p:spPr>
        <p:txBody>
          <a:bodyPr wrap="none" rtlCol="0">
            <a:spAutoFit/>
          </a:bodyPr>
          <a:lstStyle/>
          <a:p>
            <a:pPr algn="l"/>
            <a:r>
              <a:rPr lang="en-IT" sz="2000" b="1" dirty="0"/>
              <a:t>S. Cipelli curtesy</a:t>
            </a:r>
          </a:p>
        </p:txBody>
      </p:sp>
      <p:sp>
        <p:nvSpPr>
          <p:cNvPr id="19" name="TextBox 18">
            <a:extLst>
              <a:ext uri="{FF2B5EF4-FFF2-40B4-BE49-F238E27FC236}">
                <a16:creationId xmlns:a16="http://schemas.microsoft.com/office/drawing/2014/main" id="{254E2D1D-9C59-1A49-A050-375250348075}"/>
              </a:ext>
            </a:extLst>
          </p:cNvPr>
          <p:cNvSpPr txBox="1"/>
          <p:nvPr/>
        </p:nvSpPr>
        <p:spPr>
          <a:xfrm>
            <a:off x="909860" y="6551124"/>
            <a:ext cx="6161314" cy="276999"/>
          </a:xfrm>
          <a:prstGeom prst="rect">
            <a:avLst/>
          </a:prstGeom>
          <a:noFill/>
        </p:spPr>
        <p:txBody>
          <a:bodyPr wrap="square">
            <a:spAutoFit/>
          </a:bodyPr>
          <a:lstStyle/>
          <a:p>
            <a:r>
              <a:rPr lang="en-GB" sz="1200" b="1" dirty="0">
                <a:solidFill>
                  <a:schemeClr val="bg1"/>
                </a:solidFill>
              </a:rPr>
              <a:t>L. Laguardia | </a:t>
            </a:r>
            <a:r>
              <a:rPr lang="en-GB" sz="1200" b="1" i="0" dirty="0">
                <a:solidFill>
                  <a:schemeClr val="bg1"/>
                </a:solidFill>
                <a:effectLst/>
              </a:rPr>
              <a:t>WP PWIE SP F kick-off meeting</a:t>
            </a:r>
            <a:r>
              <a:rPr lang="en-GB" sz="1200" b="1" dirty="0">
                <a:solidFill>
                  <a:schemeClr val="bg1"/>
                </a:solidFill>
              </a:rPr>
              <a:t> | 23 June  2026</a:t>
            </a:r>
          </a:p>
        </p:txBody>
      </p:sp>
      <p:sp>
        <p:nvSpPr>
          <p:cNvPr id="20" name="TextBox 19">
            <a:extLst>
              <a:ext uri="{FF2B5EF4-FFF2-40B4-BE49-F238E27FC236}">
                <a16:creationId xmlns:a16="http://schemas.microsoft.com/office/drawing/2014/main" id="{A04C82A0-A469-C38B-9BD6-0DA7DF0A0479}"/>
              </a:ext>
            </a:extLst>
          </p:cNvPr>
          <p:cNvSpPr txBox="1"/>
          <p:nvPr/>
        </p:nvSpPr>
        <p:spPr>
          <a:xfrm>
            <a:off x="10822329" y="3867988"/>
            <a:ext cx="800219" cy="338554"/>
          </a:xfrm>
          <a:prstGeom prst="rect">
            <a:avLst/>
          </a:prstGeom>
          <a:noFill/>
        </p:spPr>
        <p:txBody>
          <a:bodyPr wrap="none" rtlCol="0">
            <a:spAutoFit/>
          </a:bodyPr>
          <a:lstStyle/>
          <a:p>
            <a:pPr algn="l"/>
            <a:r>
              <a:rPr lang="en-IT" sz="1600" b="1" dirty="0"/>
              <a:t>H</a:t>
            </a:r>
            <a:r>
              <a:rPr lang="el-GR" sz="1600" b="1" dirty="0"/>
              <a:t>α</a:t>
            </a:r>
            <a:r>
              <a:rPr lang="en-US" sz="1600" b="1" baseline="-25000" dirty="0"/>
              <a:t>,</a:t>
            </a:r>
            <a:r>
              <a:rPr lang="en-US" sz="1600" b="1" dirty="0"/>
              <a:t> D</a:t>
            </a:r>
            <a:r>
              <a:rPr lang="el-GR" sz="1600" b="1" dirty="0"/>
              <a:t>α</a:t>
            </a:r>
            <a:r>
              <a:rPr lang="en-US" sz="1600" b="1" baseline="-25000" dirty="0"/>
              <a:t> </a:t>
            </a:r>
            <a:endParaRPr lang="en-IT" sz="1600" b="1" dirty="0"/>
          </a:p>
        </p:txBody>
      </p:sp>
    </p:spTree>
    <p:extLst>
      <p:ext uri="{BB962C8B-B14F-4D97-AF65-F5344CB8AC3E}">
        <p14:creationId xmlns:p14="http://schemas.microsoft.com/office/powerpoint/2010/main" val="2857641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52E77-BE9E-DA4F-020B-1D7C6316F21F}"/>
              </a:ext>
            </a:extLst>
          </p:cNvPr>
          <p:cNvSpPr>
            <a:spLocks noGrp="1"/>
          </p:cNvSpPr>
          <p:nvPr>
            <p:ph type="title"/>
          </p:nvPr>
        </p:nvSpPr>
        <p:spPr/>
        <p:txBody>
          <a:bodyPr/>
          <a:lstStyle/>
          <a:p>
            <a:r>
              <a:rPr lang="fi-FI" sz="2800" b="1" dirty="0">
                <a:solidFill>
                  <a:schemeClr val="accent1">
                    <a:lumMod val="75000"/>
                  </a:schemeClr>
                </a:solidFill>
              </a:rPr>
              <a:t>Status of </a:t>
            </a:r>
            <a:r>
              <a:rPr lang="fi-FI" sz="2800" b="1" dirty="0" err="1">
                <a:solidFill>
                  <a:schemeClr val="accent1">
                    <a:lumMod val="75000"/>
                  </a:schemeClr>
                </a:solidFill>
              </a:rPr>
              <a:t>activities</a:t>
            </a:r>
            <a:r>
              <a:rPr lang="fi-FI" sz="2800" b="1" dirty="0">
                <a:solidFill>
                  <a:schemeClr val="accent1">
                    <a:lumMod val="75000"/>
                  </a:schemeClr>
                </a:solidFill>
              </a:rPr>
              <a:t> </a:t>
            </a:r>
            <a:endParaRPr lang="en-IT" dirty="0">
              <a:solidFill>
                <a:schemeClr val="accent1">
                  <a:lumMod val="75000"/>
                </a:schemeClr>
              </a:solidFill>
            </a:endParaRPr>
          </a:p>
        </p:txBody>
      </p:sp>
      <p:sp>
        <p:nvSpPr>
          <p:cNvPr id="3" name="Footer Placeholder 2">
            <a:extLst>
              <a:ext uri="{FF2B5EF4-FFF2-40B4-BE49-F238E27FC236}">
                <a16:creationId xmlns:a16="http://schemas.microsoft.com/office/drawing/2014/main" id="{4A122981-B905-5F9A-B01B-E72EE4385F07}"/>
              </a:ext>
            </a:extLst>
          </p:cNvPr>
          <p:cNvSpPr>
            <a:spLocks noGrp="1"/>
          </p:cNvSpPr>
          <p:nvPr>
            <p:ph type="ftr" sz="quarter" idx="11"/>
          </p:nvPr>
        </p:nvSpPr>
        <p:spPr>
          <a:xfrm>
            <a:off x="825624" y="6555770"/>
            <a:ext cx="4472090" cy="324134"/>
          </a:xfrm>
        </p:spPr>
        <p:txBody>
          <a:bodyPr/>
          <a:lstStyle/>
          <a:p>
            <a:r>
              <a:rPr lang="en-GB" sz="1200" b="1" dirty="0">
                <a:solidFill>
                  <a:schemeClr val="bg1"/>
                </a:solidFill>
              </a:rPr>
              <a:t>L. Laguardia | </a:t>
            </a:r>
            <a:r>
              <a:rPr lang="en-GB" sz="1200" b="1" i="0" dirty="0">
                <a:solidFill>
                  <a:schemeClr val="bg1"/>
                </a:solidFill>
                <a:effectLst/>
              </a:rPr>
              <a:t>WP PWIE SP F kick-off meeting</a:t>
            </a:r>
            <a:r>
              <a:rPr lang="en-GB" sz="1200" b="1" dirty="0">
                <a:solidFill>
                  <a:schemeClr val="bg1"/>
                </a:solidFill>
              </a:rPr>
              <a:t> | 23 June  2026</a:t>
            </a:r>
          </a:p>
        </p:txBody>
      </p:sp>
      <p:sp>
        <p:nvSpPr>
          <p:cNvPr id="4" name="Slide Number Placeholder 3">
            <a:extLst>
              <a:ext uri="{FF2B5EF4-FFF2-40B4-BE49-F238E27FC236}">
                <a16:creationId xmlns:a16="http://schemas.microsoft.com/office/drawing/2014/main" id="{4909D2D1-029D-7F53-6CD7-6BAB6876370A}"/>
              </a:ext>
            </a:extLst>
          </p:cNvPr>
          <p:cNvSpPr>
            <a:spLocks noGrp="1"/>
          </p:cNvSpPr>
          <p:nvPr>
            <p:ph type="sldNum" sz="quarter" idx="12"/>
          </p:nvPr>
        </p:nvSpPr>
        <p:spPr/>
        <p:txBody>
          <a:bodyPr/>
          <a:lstStyle/>
          <a:p>
            <a:fld id="{6A6D9FA1-99C7-4910-8E32-B85D378B0060}" type="slidenum">
              <a:rPr lang="en-GB" smtClean="0">
                <a:solidFill>
                  <a:prstClr val="white"/>
                </a:solidFill>
              </a:rPr>
              <a:pPr/>
              <a:t>4</a:t>
            </a:fld>
            <a:endParaRPr lang="en-GB">
              <a:solidFill>
                <a:prstClr val="white"/>
              </a:solidFill>
            </a:endParaRPr>
          </a:p>
        </p:txBody>
      </p:sp>
      <p:pic>
        <p:nvPicPr>
          <p:cNvPr id="5" name="Immagine 8">
            <a:extLst>
              <a:ext uri="{FF2B5EF4-FFF2-40B4-BE49-F238E27FC236}">
                <a16:creationId xmlns:a16="http://schemas.microsoft.com/office/drawing/2014/main" id="{9911418D-973B-6E2D-6713-DD9EFD6891CC}"/>
              </a:ext>
            </a:extLst>
          </p:cNvPr>
          <p:cNvPicPr>
            <a:picLocks noChangeAspect="1"/>
          </p:cNvPicPr>
          <p:nvPr/>
        </p:nvPicPr>
        <p:blipFill rotWithShape="1">
          <a:blip r:embed="rId2">
            <a:extLst>
              <a:ext uri="{28A0092B-C50C-407E-A947-70E740481C1C}">
                <a14:useLocalDpi xmlns:a14="http://schemas.microsoft.com/office/drawing/2010/main" val="0"/>
              </a:ext>
            </a:extLst>
          </a:blip>
          <a:srcRect r="31455"/>
          <a:stretch/>
        </p:blipFill>
        <p:spPr>
          <a:xfrm>
            <a:off x="113403" y="2460815"/>
            <a:ext cx="3701412" cy="3600000"/>
          </a:xfrm>
          <a:prstGeom prst="rect">
            <a:avLst/>
          </a:prstGeom>
        </p:spPr>
      </p:pic>
      <p:pic>
        <p:nvPicPr>
          <p:cNvPr id="6" name="Immagine 10">
            <a:extLst>
              <a:ext uri="{FF2B5EF4-FFF2-40B4-BE49-F238E27FC236}">
                <a16:creationId xmlns:a16="http://schemas.microsoft.com/office/drawing/2014/main" id="{76587012-0599-8DE3-DAC1-6D3D85DA7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2968" y="2730815"/>
            <a:ext cx="4080000" cy="3060000"/>
          </a:xfrm>
          <a:prstGeom prst="rect">
            <a:avLst/>
          </a:prstGeom>
        </p:spPr>
      </p:pic>
      <p:pic>
        <p:nvPicPr>
          <p:cNvPr id="7" name="Immagine 12">
            <a:extLst>
              <a:ext uri="{FF2B5EF4-FFF2-40B4-BE49-F238E27FC236}">
                <a16:creationId xmlns:a16="http://schemas.microsoft.com/office/drawing/2014/main" id="{EB34C8D5-2629-9AB5-3A90-82128907FA5E}"/>
              </a:ext>
            </a:extLst>
          </p:cNvPr>
          <p:cNvPicPr>
            <a:picLocks noChangeAspect="1"/>
          </p:cNvPicPr>
          <p:nvPr/>
        </p:nvPicPr>
        <p:blipFill rotWithShape="1">
          <a:blip r:embed="rId4">
            <a:extLst>
              <a:ext uri="{28A0092B-C50C-407E-A947-70E740481C1C}">
                <a14:useLocalDpi xmlns:a14="http://schemas.microsoft.com/office/drawing/2010/main" val="0"/>
              </a:ext>
            </a:extLst>
          </a:blip>
          <a:srcRect l="20693"/>
          <a:stretch/>
        </p:blipFill>
        <p:spPr>
          <a:xfrm>
            <a:off x="8271835" y="2460815"/>
            <a:ext cx="3806762" cy="3600000"/>
          </a:xfrm>
          <a:prstGeom prst="rect">
            <a:avLst/>
          </a:prstGeom>
        </p:spPr>
      </p:pic>
      <p:sp>
        <p:nvSpPr>
          <p:cNvPr id="8" name="CasellaDiTesto 13">
            <a:extLst>
              <a:ext uri="{FF2B5EF4-FFF2-40B4-BE49-F238E27FC236}">
                <a16:creationId xmlns:a16="http://schemas.microsoft.com/office/drawing/2014/main" id="{9BD9B018-E443-1AE3-38BB-B65FFB26118B}"/>
              </a:ext>
            </a:extLst>
          </p:cNvPr>
          <p:cNvSpPr txBox="1"/>
          <p:nvPr/>
        </p:nvSpPr>
        <p:spPr>
          <a:xfrm>
            <a:off x="-779988" y="2015388"/>
            <a:ext cx="5335793" cy="400110"/>
          </a:xfrm>
          <a:prstGeom prst="rect">
            <a:avLst/>
          </a:prstGeom>
          <a:noFill/>
        </p:spPr>
        <p:txBody>
          <a:bodyPr wrap="square" rtlCol="0">
            <a:spAutoFit/>
          </a:bodyPr>
          <a:lstStyle/>
          <a:p>
            <a:pPr algn="ctr">
              <a:spcAft>
                <a:spcPts val="600"/>
              </a:spcAft>
            </a:pPr>
            <a:r>
              <a:rPr lang="en-US" sz="2000" b="1" dirty="0" err="1"/>
              <a:t>BiGyM</a:t>
            </a:r>
            <a:r>
              <a:rPr lang="en-US" sz="2000" b="1" dirty="0"/>
              <a:t> linear device laboratory</a:t>
            </a:r>
          </a:p>
        </p:txBody>
      </p:sp>
      <p:sp>
        <p:nvSpPr>
          <p:cNvPr id="9" name="CasellaDiTesto 14">
            <a:extLst>
              <a:ext uri="{FF2B5EF4-FFF2-40B4-BE49-F238E27FC236}">
                <a16:creationId xmlns:a16="http://schemas.microsoft.com/office/drawing/2014/main" id="{EA17F244-B352-16B6-00E8-A218E7D85E58}"/>
              </a:ext>
            </a:extLst>
          </p:cNvPr>
          <p:cNvSpPr txBox="1"/>
          <p:nvPr/>
        </p:nvSpPr>
        <p:spPr>
          <a:xfrm>
            <a:off x="8271835" y="1960547"/>
            <a:ext cx="3806763" cy="400110"/>
          </a:xfrm>
          <a:prstGeom prst="rect">
            <a:avLst/>
          </a:prstGeom>
          <a:noFill/>
        </p:spPr>
        <p:txBody>
          <a:bodyPr wrap="square" rtlCol="0">
            <a:spAutoFit/>
          </a:bodyPr>
          <a:lstStyle/>
          <a:p>
            <a:pPr algn="ctr">
              <a:spcAft>
                <a:spcPts val="600"/>
              </a:spcAft>
            </a:pPr>
            <a:r>
              <a:rPr lang="en-US" sz="2000" b="1"/>
              <a:t>Diagnostics laboratory</a:t>
            </a:r>
          </a:p>
        </p:txBody>
      </p:sp>
      <p:sp>
        <p:nvSpPr>
          <p:cNvPr id="10" name="CasellaDiTesto 15">
            <a:extLst>
              <a:ext uri="{FF2B5EF4-FFF2-40B4-BE49-F238E27FC236}">
                <a16:creationId xmlns:a16="http://schemas.microsoft.com/office/drawing/2014/main" id="{88540A51-74C0-364A-DE7A-9660175C3C04}"/>
              </a:ext>
            </a:extLst>
          </p:cNvPr>
          <p:cNvSpPr txBox="1"/>
          <p:nvPr/>
        </p:nvSpPr>
        <p:spPr>
          <a:xfrm>
            <a:off x="2146989" y="3549904"/>
            <a:ext cx="906091" cy="459700"/>
          </a:xfrm>
          <a:prstGeom prst="roundRect">
            <a:avLst/>
          </a:prstGeom>
          <a:solidFill>
            <a:schemeClr val="bg1"/>
          </a:solidFill>
        </p:spPr>
        <p:txBody>
          <a:bodyPr wrap="square" rtlCol="0">
            <a:spAutoFit/>
          </a:bodyPr>
          <a:lstStyle/>
          <a:p>
            <a:pPr algn="ctr">
              <a:spcAft>
                <a:spcPts val="600"/>
              </a:spcAft>
            </a:pPr>
            <a:r>
              <a:rPr lang="it-IT" sz="1050" dirty="0" err="1"/>
              <a:t>Hole</a:t>
            </a:r>
            <a:r>
              <a:rPr lang="it-IT" sz="1050" dirty="0"/>
              <a:t> for the optical </a:t>
            </a:r>
            <a:r>
              <a:rPr lang="it-IT" sz="1050" dirty="0" err="1"/>
              <a:t>path</a:t>
            </a:r>
            <a:endParaRPr lang="en-GB" sz="1050" dirty="0"/>
          </a:p>
        </p:txBody>
      </p:sp>
      <p:cxnSp>
        <p:nvCxnSpPr>
          <p:cNvPr id="11" name="Connettore 2 17">
            <a:extLst>
              <a:ext uri="{FF2B5EF4-FFF2-40B4-BE49-F238E27FC236}">
                <a16:creationId xmlns:a16="http://schemas.microsoft.com/office/drawing/2014/main" id="{94E3343C-F55D-35CF-8DDB-D13A6CFFF32D}"/>
              </a:ext>
            </a:extLst>
          </p:cNvPr>
          <p:cNvCxnSpPr>
            <a:cxnSpLocks/>
            <a:stCxn id="15" idx="3"/>
          </p:cNvCxnSpPr>
          <p:nvPr/>
        </p:nvCxnSpPr>
        <p:spPr>
          <a:xfrm>
            <a:off x="6649663" y="3637280"/>
            <a:ext cx="198153" cy="37232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CasellaDiTesto 19">
            <a:extLst>
              <a:ext uri="{FF2B5EF4-FFF2-40B4-BE49-F238E27FC236}">
                <a16:creationId xmlns:a16="http://schemas.microsoft.com/office/drawing/2014/main" id="{84AF7219-4573-E30F-B899-B5EB62431573}"/>
              </a:ext>
            </a:extLst>
          </p:cNvPr>
          <p:cNvSpPr txBox="1"/>
          <p:nvPr/>
        </p:nvSpPr>
        <p:spPr>
          <a:xfrm>
            <a:off x="10043135" y="3549904"/>
            <a:ext cx="906091" cy="459700"/>
          </a:xfrm>
          <a:prstGeom prst="roundRect">
            <a:avLst/>
          </a:prstGeom>
          <a:solidFill>
            <a:schemeClr val="bg1"/>
          </a:solidFill>
        </p:spPr>
        <p:txBody>
          <a:bodyPr wrap="square" rtlCol="0">
            <a:spAutoFit/>
          </a:bodyPr>
          <a:lstStyle/>
          <a:p>
            <a:pPr algn="ctr">
              <a:spcAft>
                <a:spcPts val="600"/>
              </a:spcAft>
            </a:pPr>
            <a:r>
              <a:rPr lang="it-IT" sz="1050" dirty="0" err="1"/>
              <a:t>Hole</a:t>
            </a:r>
            <a:r>
              <a:rPr lang="it-IT" sz="1050" dirty="0"/>
              <a:t> for the optical </a:t>
            </a:r>
            <a:r>
              <a:rPr lang="it-IT" sz="1050" dirty="0" err="1"/>
              <a:t>path</a:t>
            </a:r>
            <a:endParaRPr lang="en-GB" sz="1050" dirty="0"/>
          </a:p>
        </p:txBody>
      </p:sp>
      <p:cxnSp>
        <p:nvCxnSpPr>
          <p:cNvPr id="13" name="Connettore 2 21">
            <a:extLst>
              <a:ext uri="{FF2B5EF4-FFF2-40B4-BE49-F238E27FC236}">
                <a16:creationId xmlns:a16="http://schemas.microsoft.com/office/drawing/2014/main" id="{A9D7EC65-591F-C07B-4CEA-7D95284475F0}"/>
              </a:ext>
            </a:extLst>
          </p:cNvPr>
          <p:cNvCxnSpPr>
            <a:cxnSpLocks/>
          </p:cNvCxnSpPr>
          <p:nvPr/>
        </p:nvCxnSpPr>
        <p:spPr>
          <a:xfrm flipH="1" flipV="1">
            <a:off x="10071100" y="3241040"/>
            <a:ext cx="429244" cy="3048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CasellaDiTesto 23">
            <a:extLst>
              <a:ext uri="{FF2B5EF4-FFF2-40B4-BE49-F238E27FC236}">
                <a16:creationId xmlns:a16="http://schemas.microsoft.com/office/drawing/2014/main" id="{21DD5F00-B0B0-747C-3767-0C3D68F8CC35}"/>
              </a:ext>
            </a:extLst>
          </p:cNvPr>
          <p:cNvSpPr txBox="1"/>
          <p:nvPr/>
        </p:nvSpPr>
        <p:spPr>
          <a:xfrm>
            <a:off x="10285722" y="5098693"/>
            <a:ext cx="906091" cy="280928"/>
          </a:xfrm>
          <a:prstGeom prst="roundRect">
            <a:avLst/>
          </a:prstGeom>
          <a:solidFill>
            <a:schemeClr val="bg1"/>
          </a:solidFill>
        </p:spPr>
        <p:txBody>
          <a:bodyPr wrap="square" rtlCol="0">
            <a:spAutoFit/>
          </a:bodyPr>
          <a:lstStyle/>
          <a:p>
            <a:pPr algn="ctr">
              <a:spcAft>
                <a:spcPts val="600"/>
              </a:spcAft>
            </a:pPr>
            <a:r>
              <a:rPr lang="it-IT" sz="1050" dirty="0"/>
              <a:t>EKSPLA laser</a:t>
            </a:r>
            <a:endParaRPr lang="en-GB" sz="1050" dirty="0"/>
          </a:p>
        </p:txBody>
      </p:sp>
      <p:sp>
        <p:nvSpPr>
          <p:cNvPr id="15" name="CasellaDiTesto 24">
            <a:extLst>
              <a:ext uri="{FF2B5EF4-FFF2-40B4-BE49-F238E27FC236}">
                <a16:creationId xmlns:a16="http://schemas.microsoft.com/office/drawing/2014/main" id="{AC081694-8BB9-86CF-CAFC-379673E4D543}"/>
              </a:ext>
            </a:extLst>
          </p:cNvPr>
          <p:cNvSpPr txBox="1"/>
          <p:nvPr/>
        </p:nvSpPr>
        <p:spPr>
          <a:xfrm>
            <a:off x="5743572" y="3407430"/>
            <a:ext cx="906091" cy="459700"/>
          </a:xfrm>
          <a:prstGeom prst="roundRect">
            <a:avLst/>
          </a:prstGeom>
          <a:solidFill>
            <a:schemeClr val="bg1"/>
          </a:solidFill>
        </p:spPr>
        <p:txBody>
          <a:bodyPr wrap="square" rtlCol="0">
            <a:spAutoFit/>
          </a:bodyPr>
          <a:lstStyle/>
          <a:p>
            <a:pPr algn="ctr">
              <a:spcAft>
                <a:spcPts val="600"/>
              </a:spcAft>
            </a:pPr>
            <a:r>
              <a:rPr lang="it-IT" sz="1050" dirty="0" err="1"/>
              <a:t>BiGyM</a:t>
            </a:r>
            <a:r>
              <a:rPr lang="it-IT" sz="1050" dirty="0"/>
              <a:t> </a:t>
            </a:r>
            <a:r>
              <a:rPr lang="it-IT" sz="1050" dirty="0" err="1"/>
              <a:t>pre-chamber</a:t>
            </a:r>
            <a:endParaRPr lang="en-GB" sz="1050" dirty="0"/>
          </a:p>
        </p:txBody>
      </p:sp>
      <p:cxnSp>
        <p:nvCxnSpPr>
          <p:cNvPr id="16" name="Connettore 2 25">
            <a:extLst>
              <a:ext uri="{FF2B5EF4-FFF2-40B4-BE49-F238E27FC236}">
                <a16:creationId xmlns:a16="http://schemas.microsoft.com/office/drawing/2014/main" id="{5E66FE07-DA46-FF29-0288-16CF7CCCC367}"/>
              </a:ext>
            </a:extLst>
          </p:cNvPr>
          <p:cNvCxnSpPr/>
          <p:nvPr/>
        </p:nvCxnSpPr>
        <p:spPr>
          <a:xfrm flipH="1" flipV="1">
            <a:off x="1887909" y="3515360"/>
            <a:ext cx="259080" cy="6096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40C9B8B-03DC-D1C1-97E9-F67CC47BB099}"/>
              </a:ext>
            </a:extLst>
          </p:cNvPr>
          <p:cNvSpPr txBox="1"/>
          <p:nvPr/>
        </p:nvSpPr>
        <p:spPr>
          <a:xfrm>
            <a:off x="4079216" y="6108849"/>
            <a:ext cx="6096000" cy="400110"/>
          </a:xfrm>
          <a:prstGeom prst="rect">
            <a:avLst/>
          </a:prstGeom>
          <a:noFill/>
        </p:spPr>
        <p:txBody>
          <a:bodyPr wrap="square">
            <a:spAutoFit/>
          </a:bodyPr>
          <a:lstStyle/>
          <a:p>
            <a:pPr algn="l"/>
            <a:r>
              <a:rPr lang="en-IT" sz="2000" b="1" dirty="0"/>
              <a:t>S. Cipelli curtesy</a:t>
            </a:r>
          </a:p>
        </p:txBody>
      </p:sp>
      <p:sp>
        <p:nvSpPr>
          <p:cNvPr id="19" name="TextBox 18">
            <a:extLst>
              <a:ext uri="{FF2B5EF4-FFF2-40B4-BE49-F238E27FC236}">
                <a16:creationId xmlns:a16="http://schemas.microsoft.com/office/drawing/2014/main" id="{4776EE21-0297-1021-DB75-DFB4244D12BD}"/>
              </a:ext>
            </a:extLst>
          </p:cNvPr>
          <p:cNvSpPr txBox="1"/>
          <p:nvPr/>
        </p:nvSpPr>
        <p:spPr>
          <a:xfrm>
            <a:off x="70370" y="658071"/>
            <a:ext cx="11965195" cy="1200329"/>
          </a:xfrm>
          <a:prstGeom prst="rect">
            <a:avLst/>
          </a:prstGeom>
          <a:noFill/>
        </p:spPr>
        <p:txBody>
          <a:bodyPr wrap="square" rtlCol="0">
            <a:spAutoFit/>
          </a:bodyPr>
          <a:lstStyle/>
          <a:p>
            <a:pPr algn="just"/>
            <a:r>
              <a:rPr lang="en-GB" sz="2400" dirty="0"/>
              <a:t>Over the past year, alongside the </a:t>
            </a:r>
            <a:r>
              <a:rPr lang="en-GB" sz="2400" dirty="0" err="1"/>
              <a:t>G</a:t>
            </a:r>
            <a:r>
              <a:rPr lang="en-GB" sz="2400" i="1" dirty="0" err="1"/>
              <a:t>y</a:t>
            </a:r>
            <a:r>
              <a:rPr lang="en-GB" sz="2400" dirty="0" err="1"/>
              <a:t>M→BiG</a:t>
            </a:r>
            <a:r>
              <a:rPr lang="en-GB" sz="2400" i="1" dirty="0" err="1"/>
              <a:t>y</a:t>
            </a:r>
            <a:r>
              <a:rPr lang="en-GB" sz="2400" dirty="0" err="1"/>
              <a:t>M</a:t>
            </a:r>
            <a:r>
              <a:rPr lang="en-GB" sz="2400" dirty="0"/>
              <a:t> upgrade, the Diagnostics Laboratory was reorganized and equipped with all required safety systems to host LIBS and enable laser beam delivery from the Diagnostics Lab to </a:t>
            </a:r>
            <a:r>
              <a:rPr lang="en-GB" sz="2400" dirty="0" err="1"/>
              <a:t>BiG</a:t>
            </a:r>
            <a:r>
              <a:rPr lang="en-GB" sz="2400" i="1" dirty="0" err="1"/>
              <a:t>y</a:t>
            </a:r>
            <a:r>
              <a:rPr lang="en-GB" sz="2400" dirty="0" err="1"/>
              <a:t>M</a:t>
            </a:r>
            <a:r>
              <a:rPr lang="en-GB" sz="2400" dirty="0"/>
              <a:t>.</a:t>
            </a:r>
            <a:endParaRPr lang="en-IT" sz="2400" b="1" dirty="0"/>
          </a:p>
        </p:txBody>
      </p:sp>
    </p:spTree>
    <p:extLst>
      <p:ext uri="{BB962C8B-B14F-4D97-AF65-F5344CB8AC3E}">
        <p14:creationId xmlns:p14="http://schemas.microsoft.com/office/powerpoint/2010/main" val="2310318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EB8B7-110B-3A16-7367-179C364798BE}"/>
              </a:ext>
            </a:extLst>
          </p:cNvPr>
          <p:cNvSpPr>
            <a:spLocks noGrp="1"/>
          </p:cNvSpPr>
          <p:nvPr>
            <p:ph type="title"/>
          </p:nvPr>
        </p:nvSpPr>
        <p:spPr>
          <a:xfrm>
            <a:off x="34703" y="396383"/>
            <a:ext cx="12157297" cy="452681"/>
          </a:xfrm>
        </p:spPr>
        <p:txBody>
          <a:bodyPr/>
          <a:lstStyle/>
          <a:p>
            <a:pPr algn="ctr"/>
            <a:r>
              <a:rPr lang="en-IT" dirty="0">
                <a:solidFill>
                  <a:schemeClr val="accent1">
                    <a:lumMod val="75000"/>
                  </a:schemeClr>
                </a:solidFill>
              </a:rPr>
              <a:t>ISTP-ENEA PLAN 2026</a:t>
            </a:r>
            <a:br>
              <a:rPr lang="en-IT" dirty="0">
                <a:solidFill>
                  <a:schemeClr val="accent1">
                    <a:lumMod val="75000"/>
                  </a:schemeClr>
                </a:solidFill>
              </a:rPr>
            </a:br>
            <a:r>
              <a:rPr lang="it-IT" dirty="0" err="1">
                <a:solidFill>
                  <a:schemeClr val="accent1">
                    <a:lumMod val="75000"/>
                  </a:schemeClr>
                </a:solidFill>
              </a:rPr>
              <a:t>Commissioning</a:t>
            </a:r>
            <a:r>
              <a:rPr lang="it-IT" dirty="0">
                <a:solidFill>
                  <a:schemeClr val="accent1">
                    <a:lumMod val="75000"/>
                  </a:schemeClr>
                </a:solidFill>
              </a:rPr>
              <a:t>  of an in-situ LIBS on the </a:t>
            </a:r>
            <a:r>
              <a:rPr lang="it-IT" dirty="0" err="1">
                <a:solidFill>
                  <a:schemeClr val="accent1">
                    <a:lumMod val="75000"/>
                  </a:schemeClr>
                </a:solidFill>
              </a:rPr>
              <a:t>BiGyM</a:t>
            </a:r>
            <a:r>
              <a:rPr lang="it-IT" dirty="0">
                <a:solidFill>
                  <a:schemeClr val="accent1">
                    <a:lumMod val="75000"/>
                  </a:schemeClr>
                </a:solidFill>
              </a:rPr>
              <a:t> linear plasma device</a:t>
            </a:r>
            <a:br>
              <a:rPr lang="en-GB" dirty="0">
                <a:solidFill>
                  <a:schemeClr val="accent1">
                    <a:lumMod val="75000"/>
                  </a:schemeClr>
                </a:solidFill>
              </a:rPr>
            </a:br>
            <a:endParaRPr lang="en-IT" dirty="0">
              <a:solidFill>
                <a:schemeClr val="accent1">
                  <a:lumMod val="75000"/>
                </a:schemeClr>
              </a:solidFill>
            </a:endParaRPr>
          </a:p>
        </p:txBody>
      </p:sp>
      <p:sp>
        <p:nvSpPr>
          <p:cNvPr id="3" name="Footer Placeholder 2">
            <a:extLst>
              <a:ext uri="{FF2B5EF4-FFF2-40B4-BE49-F238E27FC236}">
                <a16:creationId xmlns:a16="http://schemas.microsoft.com/office/drawing/2014/main" id="{DB4519B2-A290-D2DF-E6E1-8AC49349E749}"/>
              </a:ext>
            </a:extLst>
          </p:cNvPr>
          <p:cNvSpPr>
            <a:spLocks noGrp="1"/>
          </p:cNvSpPr>
          <p:nvPr>
            <p:ph type="ftr" sz="quarter" idx="11"/>
          </p:nvPr>
        </p:nvSpPr>
        <p:spPr>
          <a:xfrm>
            <a:off x="825623" y="6555770"/>
            <a:ext cx="4198735" cy="369332"/>
          </a:xfrm>
        </p:spPr>
        <p:txBody>
          <a:bodyPr/>
          <a:lstStyle/>
          <a:p>
            <a:r>
              <a:rPr lang="en-GB" sz="1200" b="1" dirty="0">
                <a:solidFill>
                  <a:schemeClr val="bg1"/>
                </a:solidFill>
              </a:rPr>
              <a:t>L. Laguardia | </a:t>
            </a:r>
            <a:r>
              <a:rPr lang="en-GB" sz="1200" b="1" i="0" dirty="0">
                <a:solidFill>
                  <a:schemeClr val="bg1"/>
                </a:solidFill>
                <a:effectLst/>
              </a:rPr>
              <a:t>WP PWIE SP F kick-off meeting</a:t>
            </a:r>
            <a:r>
              <a:rPr lang="en-GB" sz="1200" b="1" dirty="0">
                <a:solidFill>
                  <a:schemeClr val="bg1"/>
                </a:solidFill>
              </a:rPr>
              <a:t> | 23 June  2026</a:t>
            </a:r>
          </a:p>
        </p:txBody>
      </p:sp>
      <p:sp>
        <p:nvSpPr>
          <p:cNvPr id="4" name="Slide Number Placeholder 3">
            <a:extLst>
              <a:ext uri="{FF2B5EF4-FFF2-40B4-BE49-F238E27FC236}">
                <a16:creationId xmlns:a16="http://schemas.microsoft.com/office/drawing/2014/main" id="{990F9B80-2322-4375-4610-C9651BD9B122}"/>
              </a:ext>
            </a:extLst>
          </p:cNvPr>
          <p:cNvSpPr>
            <a:spLocks noGrp="1"/>
          </p:cNvSpPr>
          <p:nvPr>
            <p:ph type="sldNum" sz="quarter" idx="12"/>
          </p:nvPr>
        </p:nvSpPr>
        <p:spPr/>
        <p:txBody>
          <a:bodyPr/>
          <a:lstStyle/>
          <a:p>
            <a:fld id="{6A6D9FA1-99C7-4910-8E32-B85D378B0060}" type="slidenum">
              <a:rPr lang="en-GB" smtClean="0">
                <a:solidFill>
                  <a:prstClr val="white"/>
                </a:solidFill>
              </a:rPr>
              <a:pPr/>
              <a:t>5</a:t>
            </a:fld>
            <a:endParaRPr lang="en-GB">
              <a:solidFill>
                <a:prstClr val="white"/>
              </a:solidFill>
            </a:endParaRPr>
          </a:p>
        </p:txBody>
      </p:sp>
      <p:sp>
        <p:nvSpPr>
          <p:cNvPr id="6" name="Rettangolo 6">
            <a:extLst>
              <a:ext uri="{FF2B5EF4-FFF2-40B4-BE49-F238E27FC236}">
                <a16:creationId xmlns:a16="http://schemas.microsoft.com/office/drawing/2014/main" id="{316D2B97-65B7-5061-4FA4-B32B2F382F4B}"/>
              </a:ext>
            </a:extLst>
          </p:cNvPr>
          <p:cNvSpPr/>
          <p:nvPr/>
        </p:nvSpPr>
        <p:spPr>
          <a:xfrm>
            <a:off x="5024359" y="2148198"/>
            <a:ext cx="2032468" cy="188724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it-IT"/>
          </a:p>
        </p:txBody>
      </p:sp>
      <p:pic>
        <p:nvPicPr>
          <p:cNvPr id="7" name="Immagine 25">
            <a:extLst>
              <a:ext uri="{FF2B5EF4-FFF2-40B4-BE49-F238E27FC236}">
                <a16:creationId xmlns:a16="http://schemas.microsoft.com/office/drawing/2014/main" id="{0136CFBA-2F4D-70F9-286B-436603EF518A}"/>
              </a:ext>
            </a:extLst>
          </p:cNvPr>
          <p:cNvPicPr>
            <a:picLocks noChangeAspect="1"/>
          </p:cNvPicPr>
          <p:nvPr/>
        </p:nvPicPr>
        <p:blipFill rotWithShape="1">
          <a:blip r:embed="rId2">
            <a:extLst>
              <a:ext uri="{28A0092B-C50C-407E-A947-70E740481C1C}">
                <a14:useLocalDpi xmlns:a14="http://schemas.microsoft.com/office/drawing/2010/main" val="0"/>
              </a:ext>
            </a:extLst>
          </a:blip>
          <a:srcRect t="2992" r="5473"/>
          <a:stretch/>
        </p:blipFill>
        <p:spPr>
          <a:xfrm>
            <a:off x="34702" y="1591384"/>
            <a:ext cx="9191279" cy="4308978"/>
          </a:xfrm>
          <a:prstGeom prst="rect">
            <a:avLst/>
          </a:prstGeom>
        </p:spPr>
      </p:pic>
      <p:sp>
        <p:nvSpPr>
          <p:cNvPr id="19" name="CasellaDiTesto 40">
            <a:extLst>
              <a:ext uri="{FF2B5EF4-FFF2-40B4-BE49-F238E27FC236}">
                <a16:creationId xmlns:a16="http://schemas.microsoft.com/office/drawing/2014/main" id="{554BAB35-9E08-9CDE-40D7-F7F3F11E6C89}"/>
              </a:ext>
            </a:extLst>
          </p:cNvPr>
          <p:cNvSpPr txBox="1"/>
          <p:nvPr/>
        </p:nvSpPr>
        <p:spPr>
          <a:xfrm>
            <a:off x="-40854" y="1104362"/>
            <a:ext cx="12232854" cy="461665"/>
          </a:xfrm>
          <a:prstGeom prst="rect">
            <a:avLst/>
          </a:prstGeom>
          <a:noFill/>
        </p:spPr>
        <p:txBody>
          <a:bodyPr wrap="square" rtlCol="0">
            <a:spAutoFit/>
          </a:bodyPr>
          <a:lstStyle/>
          <a:p>
            <a:pPr algn="l">
              <a:spcAft>
                <a:spcPts val="600"/>
              </a:spcAft>
            </a:pPr>
            <a:r>
              <a:rPr lang="it-IT" sz="2400" dirty="0"/>
              <a:t>Technical </a:t>
            </a:r>
            <a:r>
              <a:rPr lang="it-IT" sz="2400" dirty="0" err="1"/>
              <a:t>drawing</a:t>
            </a:r>
            <a:r>
              <a:rPr lang="it-IT" sz="2400" dirty="0"/>
              <a:t> of an optical </a:t>
            </a:r>
            <a:r>
              <a:rPr lang="it-IT" sz="2400" dirty="0" err="1"/>
              <a:t>path</a:t>
            </a:r>
            <a:r>
              <a:rPr lang="it-IT" sz="2400" dirty="0"/>
              <a:t> </a:t>
            </a:r>
            <a:r>
              <a:rPr lang="it-IT" sz="2400" dirty="0" err="1"/>
              <a:t>connecting</a:t>
            </a:r>
            <a:r>
              <a:rPr lang="it-IT" sz="2400" dirty="0"/>
              <a:t> the </a:t>
            </a:r>
            <a:r>
              <a:rPr lang="it-IT" sz="2400" b="1" dirty="0"/>
              <a:t>laser system</a:t>
            </a:r>
            <a:r>
              <a:rPr lang="it-IT" sz="2400" dirty="0"/>
              <a:t> to the </a:t>
            </a:r>
            <a:r>
              <a:rPr lang="it-IT" sz="2400" b="1" dirty="0" err="1"/>
              <a:t>BiGyM</a:t>
            </a:r>
            <a:r>
              <a:rPr lang="it-IT" sz="2400" b="1" dirty="0"/>
              <a:t> </a:t>
            </a:r>
            <a:r>
              <a:rPr lang="it-IT" sz="2400" b="1" dirty="0" err="1"/>
              <a:t>pre-chamber</a:t>
            </a:r>
            <a:endParaRPr lang="en-GB" sz="2400" b="1" dirty="0"/>
          </a:p>
        </p:txBody>
      </p:sp>
      <p:sp>
        <p:nvSpPr>
          <p:cNvPr id="21" name="CasellaDiTesto 42">
            <a:extLst>
              <a:ext uri="{FF2B5EF4-FFF2-40B4-BE49-F238E27FC236}">
                <a16:creationId xmlns:a16="http://schemas.microsoft.com/office/drawing/2014/main" id="{A75AE198-D316-5965-2A30-CC3C04941683}"/>
              </a:ext>
            </a:extLst>
          </p:cNvPr>
          <p:cNvSpPr txBox="1"/>
          <p:nvPr/>
        </p:nvSpPr>
        <p:spPr>
          <a:xfrm>
            <a:off x="2924990" y="2180556"/>
            <a:ext cx="5166586" cy="400110"/>
          </a:xfrm>
          <a:prstGeom prst="rect">
            <a:avLst/>
          </a:prstGeom>
          <a:noFill/>
        </p:spPr>
        <p:txBody>
          <a:bodyPr wrap="square" rtlCol="0">
            <a:spAutoFit/>
          </a:bodyPr>
          <a:lstStyle/>
          <a:p>
            <a:pPr algn="ctr">
              <a:spcAft>
                <a:spcPts val="600"/>
              </a:spcAft>
            </a:pPr>
            <a:r>
              <a:rPr lang="it-IT" sz="2000" b="1" dirty="0">
                <a:solidFill>
                  <a:schemeClr val="bg1"/>
                </a:solidFill>
              </a:rPr>
              <a:t>Side </a:t>
            </a:r>
            <a:r>
              <a:rPr lang="it-IT" sz="2000" b="1" dirty="0" err="1">
                <a:solidFill>
                  <a:schemeClr val="bg1"/>
                </a:solidFill>
              </a:rPr>
              <a:t>view</a:t>
            </a:r>
            <a:endParaRPr lang="en-GB" sz="2000" b="1" dirty="0">
              <a:solidFill>
                <a:schemeClr val="bg1"/>
              </a:solidFill>
            </a:endParaRPr>
          </a:p>
        </p:txBody>
      </p:sp>
      <p:sp>
        <p:nvSpPr>
          <p:cNvPr id="24" name="CasellaDiTesto 46">
            <a:extLst>
              <a:ext uri="{FF2B5EF4-FFF2-40B4-BE49-F238E27FC236}">
                <a16:creationId xmlns:a16="http://schemas.microsoft.com/office/drawing/2014/main" id="{CF823C3D-E214-F8EE-5885-F9F784FA8759}"/>
              </a:ext>
            </a:extLst>
          </p:cNvPr>
          <p:cNvSpPr txBox="1"/>
          <p:nvPr/>
        </p:nvSpPr>
        <p:spPr>
          <a:xfrm>
            <a:off x="9260683" y="1699159"/>
            <a:ext cx="2966018" cy="4093428"/>
          </a:xfrm>
          <a:prstGeom prst="rect">
            <a:avLst/>
          </a:prstGeom>
          <a:noFill/>
        </p:spPr>
        <p:txBody>
          <a:bodyPr wrap="square" rtlCol="0">
            <a:spAutoFit/>
          </a:bodyPr>
          <a:lstStyle/>
          <a:p>
            <a:pPr marL="285750" indent="-285750" algn="l">
              <a:spcAft>
                <a:spcPts val="600"/>
              </a:spcAft>
              <a:buFont typeface="Arial" panose="020B0604020202020204" pitchFamily="34" charset="0"/>
              <a:buChar char="•"/>
            </a:pPr>
            <a:r>
              <a:rPr lang="en-GB" sz="2000" dirty="0">
                <a:ea typeface="Segoe UI Symbol" panose="020B0502040204020203" pitchFamily="34" charset="0"/>
              </a:rPr>
              <a:t>~</a:t>
            </a:r>
            <a:r>
              <a:rPr lang="en-GB" sz="2000" b="1" dirty="0">
                <a:ea typeface="Segoe UI Symbol" panose="020B0502040204020203" pitchFamily="34" charset="0"/>
              </a:rPr>
              <a:t>8 m</a:t>
            </a:r>
            <a:r>
              <a:rPr lang="en-GB" sz="2000" dirty="0">
                <a:ea typeface="Segoe UI Symbol" panose="020B0502040204020203" pitchFamily="34" charset="0"/>
              </a:rPr>
              <a:t> optical path length</a:t>
            </a:r>
          </a:p>
          <a:p>
            <a:pPr marL="285750" indent="-285750" algn="l">
              <a:spcAft>
                <a:spcPts val="600"/>
              </a:spcAft>
              <a:buFont typeface="Arial" panose="020B0604020202020204" pitchFamily="34" charset="0"/>
              <a:buChar char="•"/>
            </a:pPr>
            <a:r>
              <a:rPr lang="en-GB" sz="2000" dirty="0">
                <a:ea typeface="Segoe UI Symbol" panose="020B0502040204020203" pitchFamily="34" charset="0"/>
              </a:rPr>
              <a:t>Beam enclosed by </a:t>
            </a:r>
            <a:r>
              <a:rPr lang="en-GB" sz="2000" b="1" dirty="0">
                <a:ea typeface="Segoe UI Symbol" panose="020B0502040204020203" pitchFamily="34" charset="0"/>
              </a:rPr>
              <a:t>safety tubes</a:t>
            </a:r>
          </a:p>
          <a:p>
            <a:pPr marL="285750" indent="-285750" algn="l">
              <a:spcAft>
                <a:spcPts val="600"/>
              </a:spcAft>
              <a:buFont typeface="Arial" panose="020B0604020202020204" pitchFamily="34" charset="0"/>
              <a:buChar char="•"/>
            </a:pPr>
            <a:r>
              <a:rPr lang="en-GB" sz="2000" dirty="0">
                <a:ea typeface="Segoe UI Symbol" panose="020B0502040204020203" pitchFamily="34" charset="0"/>
              </a:rPr>
              <a:t>Use of </a:t>
            </a:r>
            <a:r>
              <a:rPr lang="en-GB" sz="2000" b="1" dirty="0">
                <a:ea typeface="Segoe UI Symbol" panose="020B0502040204020203" pitchFamily="34" charset="0"/>
              </a:rPr>
              <a:t>3 fixed mirrors </a:t>
            </a:r>
            <a:r>
              <a:rPr lang="en-GB" sz="2000" dirty="0">
                <a:ea typeface="Segoe UI Symbol" panose="020B0502040204020203" pitchFamily="34" charset="0"/>
              </a:rPr>
              <a:t>+</a:t>
            </a:r>
            <a:r>
              <a:rPr lang="en-GB" sz="2000" b="1" dirty="0">
                <a:ea typeface="Segoe UI Symbol" panose="020B0502040204020203" pitchFamily="34" charset="0"/>
              </a:rPr>
              <a:t> 1 motorized steering mirror </a:t>
            </a:r>
            <a:r>
              <a:rPr lang="en-GB" sz="2000" dirty="0">
                <a:ea typeface="Segoe UI Symbol" panose="020B0502040204020203" pitchFamily="34" charset="0"/>
              </a:rPr>
              <a:t>for </a:t>
            </a:r>
            <a:r>
              <a:rPr lang="en-GB" sz="2000" dirty="0"/>
              <a:t>beam position scanning</a:t>
            </a:r>
            <a:endParaRPr lang="en-GB" sz="2000" dirty="0">
              <a:ea typeface="Segoe UI Symbol" panose="020B0502040204020203" pitchFamily="34" charset="0"/>
            </a:endParaRPr>
          </a:p>
          <a:p>
            <a:pPr marL="285750" indent="-285750" algn="l">
              <a:spcAft>
                <a:spcPts val="600"/>
              </a:spcAft>
              <a:buFont typeface="Arial" panose="020B0604020202020204" pitchFamily="34" charset="0"/>
              <a:buChar char="•"/>
            </a:pPr>
            <a:r>
              <a:rPr lang="en-GB" sz="2000" b="1" dirty="0">
                <a:ea typeface="Segoe UI Symbol" panose="020B0502040204020203" pitchFamily="34" charset="0"/>
              </a:rPr>
              <a:t>Focusing lens</a:t>
            </a:r>
          </a:p>
          <a:p>
            <a:pPr marL="285750" indent="-285750" algn="l">
              <a:spcAft>
                <a:spcPts val="600"/>
              </a:spcAft>
              <a:buFont typeface="Arial" panose="020B0604020202020204" pitchFamily="34" charset="0"/>
              <a:buChar char="•"/>
            </a:pPr>
            <a:r>
              <a:rPr lang="en-GB" sz="2000" b="1" dirty="0">
                <a:ea typeface="Segoe UI Symbol" panose="020B0502040204020203" pitchFamily="34" charset="0"/>
              </a:rPr>
              <a:t>Lens</a:t>
            </a:r>
            <a:r>
              <a:rPr lang="en-GB" sz="2000" dirty="0">
                <a:ea typeface="Segoe UI Symbol" panose="020B0502040204020203" pitchFamily="34" charset="0"/>
              </a:rPr>
              <a:t> + </a:t>
            </a:r>
            <a:r>
              <a:rPr lang="en-GB" sz="2000" b="1" dirty="0">
                <a:ea typeface="Segoe UI Symbol" panose="020B0502040204020203" pitchFamily="34" charset="0"/>
              </a:rPr>
              <a:t>optical </a:t>
            </a:r>
            <a:r>
              <a:rPr lang="en-GB" sz="2000" b="1" dirty="0" err="1">
                <a:ea typeface="Segoe UI Symbol" panose="020B0502040204020203" pitchFamily="34" charset="0"/>
              </a:rPr>
              <a:t>fiber</a:t>
            </a:r>
            <a:r>
              <a:rPr lang="en-GB" sz="2000" b="1" dirty="0">
                <a:ea typeface="Segoe UI Symbol" panose="020B0502040204020203" pitchFamily="34" charset="0"/>
              </a:rPr>
              <a:t> </a:t>
            </a:r>
            <a:r>
              <a:rPr lang="en-GB" sz="2000" dirty="0">
                <a:ea typeface="Segoe UI Symbol" panose="020B0502040204020203" pitchFamily="34" charset="0"/>
              </a:rPr>
              <a:t>for collection of plasma light</a:t>
            </a:r>
            <a:endParaRPr lang="en-GB" sz="2000" dirty="0"/>
          </a:p>
        </p:txBody>
      </p:sp>
      <p:sp>
        <p:nvSpPr>
          <p:cNvPr id="27" name="TextBox 26">
            <a:extLst>
              <a:ext uri="{FF2B5EF4-FFF2-40B4-BE49-F238E27FC236}">
                <a16:creationId xmlns:a16="http://schemas.microsoft.com/office/drawing/2014/main" id="{88DF9D19-9C0F-D6DB-FAEB-C35715704305}"/>
              </a:ext>
            </a:extLst>
          </p:cNvPr>
          <p:cNvSpPr txBox="1"/>
          <p:nvPr/>
        </p:nvSpPr>
        <p:spPr>
          <a:xfrm>
            <a:off x="9088593" y="6186438"/>
            <a:ext cx="2966018" cy="369332"/>
          </a:xfrm>
          <a:prstGeom prst="rect">
            <a:avLst/>
          </a:prstGeom>
          <a:noFill/>
        </p:spPr>
        <p:txBody>
          <a:bodyPr wrap="square">
            <a:spAutoFit/>
          </a:bodyPr>
          <a:lstStyle/>
          <a:p>
            <a:pPr algn="l"/>
            <a:r>
              <a:rPr lang="en-IT" sz="1800" b="1" dirty="0"/>
              <a:t>S. Cipelli and F. Cani curtesy</a:t>
            </a:r>
          </a:p>
        </p:txBody>
      </p:sp>
      <p:sp>
        <p:nvSpPr>
          <p:cNvPr id="70" name="TextBox 69">
            <a:extLst>
              <a:ext uri="{FF2B5EF4-FFF2-40B4-BE49-F238E27FC236}">
                <a16:creationId xmlns:a16="http://schemas.microsoft.com/office/drawing/2014/main" id="{58BCFCC1-6AF9-D9FE-96E3-4E36A4DDB3D1}"/>
              </a:ext>
            </a:extLst>
          </p:cNvPr>
          <p:cNvSpPr txBox="1"/>
          <p:nvPr/>
        </p:nvSpPr>
        <p:spPr>
          <a:xfrm>
            <a:off x="0" y="1702271"/>
            <a:ext cx="1233714" cy="646331"/>
          </a:xfrm>
          <a:prstGeom prst="rect">
            <a:avLst/>
          </a:prstGeom>
          <a:solidFill>
            <a:schemeClr val="bg1"/>
          </a:solidFill>
        </p:spPr>
        <p:txBody>
          <a:bodyPr wrap="square" rtlCol="0">
            <a:spAutoFit/>
          </a:bodyPr>
          <a:lstStyle/>
          <a:p>
            <a:pPr algn="l"/>
            <a:r>
              <a:rPr lang="en-IT" b="1" dirty="0"/>
              <a:t>Diagnostic </a:t>
            </a:r>
          </a:p>
          <a:p>
            <a:pPr algn="l"/>
            <a:r>
              <a:rPr lang="en-IT" b="1" dirty="0"/>
              <a:t>Laboratory</a:t>
            </a:r>
          </a:p>
        </p:txBody>
      </p:sp>
      <p:sp>
        <p:nvSpPr>
          <p:cNvPr id="71" name="TextBox 70">
            <a:extLst>
              <a:ext uri="{FF2B5EF4-FFF2-40B4-BE49-F238E27FC236}">
                <a16:creationId xmlns:a16="http://schemas.microsoft.com/office/drawing/2014/main" id="{243FE0D8-69E6-DE74-D450-9E5895226A14}"/>
              </a:ext>
            </a:extLst>
          </p:cNvPr>
          <p:cNvSpPr txBox="1"/>
          <p:nvPr/>
        </p:nvSpPr>
        <p:spPr>
          <a:xfrm>
            <a:off x="7211733" y="1630655"/>
            <a:ext cx="1876860" cy="369332"/>
          </a:xfrm>
          <a:prstGeom prst="rect">
            <a:avLst/>
          </a:prstGeom>
          <a:noFill/>
        </p:spPr>
        <p:txBody>
          <a:bodyPr wrap="none" rtlCol="0">
            <a:spAutoFit/>
          </a:bodyPr>
          <a:lstStyle/>
          <a:p>
            <a:pPr algn="l"/>
            <a:r>
              <a:rPr lang="en-IT" b="1" dirty="0">
                <a:solidFill>
                  <a:schemeClr val="bg1"/>
                </a:solidFill>
              </a:rPr>
              <a:t>BiGyM laboratory</a:t>
            </a:r>
          </a:p>
        </p:txBody>
      </p:sp>
      <p:sp>
        <p:nvSpPr>
          <p:cNvPr id="75" name="Rectangle 74">
            <a:extLst>
              <a:ext uri="{FF2B5EF4-FFF2-40B4-BE49-F238E27FC236}">
                <a16:creationId xmlns:a16="http://schemas.microsoft.com/office/drawing/2014/main" id="{73E399D7-F906-5B48-2D95-5E16C24D8DC5}"/>
              </a:ext>
            </a:extLst>
          </p:cNvPr>
          <p:cNvSpPr/>
          <p:nvPr/>
        </p:nvSpPr>
        <p:spPr>
          <a:xfrm flipH="1">
            <a:off x="999309" y="3256533"/>
            <a:ext cx="45719" cy="1604075"/>
          </a:xfrm>
          <a:prstGeom prst="rect">
            <a:avLst/>
          </a:prstGeom>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76" name="Rectangle 75">
            <a:extLst>
              <a:ext uri="{FF2B5EF4-FFF2-40B4-BE49-F238E27FC236}">
                <a16:creationId xmlns:a16="http://schemas.microsoft.com/office/drawing/2014/main" id="{5CC2E0A7-FE20-0D73-7A10-B9AB06FA66CC}"/>
              </a:ext>
            </a:extLst>
          </p:cNvPr>
          <p:cNvSpPr/>
          <p:nvPr/>
        </p:nvSpPr>
        <p:spPr>
          <a:xfrm rot="16200000">
            <a:off x="769881" y="4627755"/>
            <a:ext cx="45719" cy="511424"/>
          </a:xfrm>
          <a:prstGeom prst="rect">
            <a:avLst/>
          </a:prstGeom>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77" name="TextBox 76">
            <a:extLst>
              <a:ext uri="{FF2B5EF4-FFF2-40B4-BE49-F238E27FC236}">
                <a16:creationId xmlns:a16="http://schemas.microsoft.com/office/drawing/2014/main" id="{44A5255B-AF52-BE8D-2612-0C2250606E4E}"/>
              </a:ext>
            </a:extLst>
          </p:cNvPr>
          <p:cNvSpPr txBox="1"/>
          <p:nvPr/>
        </p:nvSpPr>
        <p:spPr>
          <a:xfrm>
            <a:off x="136299" y="4666195"/>
            <a:ext cx="1010327" cy="646331"/>
          </a:xfrm>
          <a:prstGeom prst="rect">
            <a:avLst/>
          </a:prstGeom>
          <a:noFill/>
        </p:spPr>
        <p:txBody>
          <a:bodyPr wrap="square" rtlCol="0">
            <a:spAutoFit/>
          </a:bodyPr>
          <a:lstStyle/>
          <a:p>
            <a:pPr algn="l"/>
            <a:r>
              <a:rPr lang="en-IT" b="1" dirty="0">
                <a:solidFill>
                  <a:schemeClr val="bg1"/>
                </a:solidFill>
              </a:rPr>
              <a:t>ps-laser</a:t>
            </a:r>
          </a:p>
          <a:p>
            <a:pPr algn="l"/>
            <a:r>
              <a:rPr lang="en-IT" b="1" dirty="0">
                <a:solidFill>
                  <a:schemeClr val="bg1"/>
                </a:solidFill>
              </a:rPr>
              <a:t>source</a:t>
            </a:r>
          </a:p>
        </p:txBody>
      </p:sp>
      <p:sp>
        <p:nvSpPr>
          <p:cNvPr id="78" name="TextBox 77">
            <a:extLst>
              <a:ext uri="{FF2B5EF4-FFF2-40B4-BE49-F238E27FC236}">
                <a16:creationId xmlns:a16="http://schemas.microsoft.com/office/drawing/2014/main" id="{A87669B5-111B-F483-DA97-D99C9CB0D34D}"/>
              </a:ext>
            </a:extLst>
          </p:cNvPr>
          <p:cNvSpPr txBox="1"/>
          <p:nvPr/>
        </p:nvSpPr>
        <p:spPr>
          <a:xfrm>
            <a:off x="3485843" y="5050916"/>
            <a:ext cx="1898957" cy="523220"/>
          </a:xfrm>
          <a:prstGeom prst="rect">
            <a:avLst/>
          </a:prstGeom>
          <a:solidFill>
            <a:schemeClr val="accent5">
              <a:lumMod val="75000"/>
            </a:schemeClr>
          </a:solidFill>
          <a:ln>
            <a:solidFill>
              <a:schemeClr val="accent5">
                <a:lumMod val="75000"/>
              </a:schemeClr>
            </a:solidFill>
          </a:ln>
        </p:spPr>
        <p:txBody>
          <a:bodyPr wrap="square" rtlCol="0">
            <a:spAutoFit/>
          </a:bodyPr>
          <a:lstStyle/>
          <a:p>
            <a:pPr algn="ctr"/>
            <a:r>
              <a:rPr lang="en-IT" sz="1400" b="1" dirty="0">
                <a:solidFill>
                  <a:schemeClr val="bg1"/>
                </a:solidFill>
              </a:rPr>
              <a:t>BiGyM sample</a:t>
            </a:r>
          </a:p>
          <a:p>
            <a:pPr algn="ctr"/>
            <a:r>
              <a:rPr lang="en-GB" sz="1400" b="1" dirty="0">
                <a:solidFill>
                  <a:schemeClr val="bg1"/>
                </a:solidFill>
              </a:rPr>
              <a:t>E</a:t>
            </a:r>
            <a:r>
              <a:rPr lang="en-IT" sz="1400" b="1" dirty="0">
                <a:solidFill>
                  <a:schemeClr val="bg1"/>
                </a:solidFill>
              </a:rPr>
              <a:t>xhange chamber</a:t>
            </a:r>
          </a:p>
        </p:txBody>
      </p:sp>
    </p:spTree>
    <p:extLst>
      <p:ext uri="{BB962C8B-B14F-4D97-AF65-F5344CB8AC3E}">
        <p14:creationId xmlns:p14="http://schemas.microsoft.com/office/powerpoint/2010/main" val="2566940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D1055F3-A072-75DA-9766-FC4CE8675923}"/>
              </a:ext>
            </a:extLst>
          </p:cNvPr>
          <p:cNvSpPr>
            <a:spLocks noGrp="1"/>
          </p:cNvSpPr>
          <p:nvPr>
            <p:ph type="ftr" sz="quarter" idx="11"/>
          </p:nvPr>
        </p:nvSpPr>
        <p:spPr>
          <a:xfrm>
            <a:off x="825624" y="6555770"/>
            <a:ext cx="4762782" cy="359124"/>
          </a:xfrm>
        </p:spPr>
        <p:txBody>
          <a:bodyPr/>
          <a:lstStyle/>
          <a:p>
            <a:r>
              <a:rPr lang="en-GB" sz="1200" b="1" dirty="0">
                <a:solidFill>
                  <a:schemeClr val="bg1"/>
                </a:solidFill>
              </a:rPr>
              <a:t>L. Laguardia | </a:t>
            </a:r>
            <a:r>
              <a:rPr lang="en-GB" sz="1200" b="1" i="0" dirty="0">
                <a:solidFill>
                  <a:schemeClr val="bg1"/>
                </a:solidFill>
                <a:effectLst/>
              </a:rPr>
              <a:t>WP PWIE SP F kick-off meeting</a:t>
            </a:r>
            <a:r>
              <a:rPr lang="en-GB" sz="1200" b="1" dirty="0">
                <a:solidFill>
                  <a:schemeClr val="bg1"/>
                </a:solidFill>
              </a:rPr>
              <a:t> | 23 June 2026  2026</a:t>
            </a:r>
          </a:p>
        </p:txBody>
      </p:sp>
      <p:sp>
        <p:nvSpPr>
          <p:cNvPr id="4" name="Slide Number Placeholder 3">
            <a:extLst>
              <a:ext uri="{FF2B5EF4-FFF2-40B4-BE49-F238E27FC236}">
                <a16:creationId xmlns:a16="http://schemas.microsoft.com/office/drawing/2014/main" id="{00BE7092-BAAE-69A5-C1E5-AFB4ED92390C}"/>
              </a:ext>
            </a:extLst>
          </p:cNvPr>
          <p:cNvSpPr>
            <a:spLocks noGrp="1"/>
          </p:cNvSpPr>
          <p:nvPr>
            <p:ph type="sldNum" sz="quarter" idx="12"/>
          </p:nvPr>
        </p:nvSpPr>
        <p:spPr/>
        <p:txBody>
          <a:bodyPr/>
          <a:lstStyle/>
          <a:p>
            <a:fld id="{6A6D9FA1-99C7-4910-8E32-B85D378B0060}" type="slidenum">
              <a:rPr lang="en-GB" smtClean="0">
                <a:solidFill>
                  <a:prstClr val="white"/>
                </a:solidFill>
              </a:rPr>
              <a:pPr/>
              <a:t>6</a:t>
            </a:fld>
            <a:endParaRPr lang="en-GB">
              <a:solidFill>
                <a:prstClr val="white"/>
              </a:solidFill>
            </a:endParaRPr>
          </a:p>
        </p:txBody>
      </p:sp>
      <p:sp>
        <p:nvSpPr>
          <p:cNvPr id="9" name="Rectangle 8">
            <a:extLst>
              <a:ext uri="{FF2B5EF4-FFF2-40B4-BE49-F238E27FC236}">
                <a16:creationId xmlns:a16="http://schemas.microsoft.com/office/drawing/2014/main" id="{41158C39-41EE-16A7-967E-EE904BD6E294}"/>
              </a:ext>
            </a:extLst>
          </p:cNvPr>
          <p:cNvSpPr/>
          <p:nvPr/>
        </p:nvSpPr>
        <p:spPr>
          <a:xfrm>
            <a:off x="3770343" y="877942"/>
            <a:ext cx="1023764" cy="5596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400" b="1" dirty="0" err="1">
                <a:solidFill>
                  <a:schemeClr val="tx1"/>
                </a:solidFill>
                <a:cs typeface="Times New Roman" panose="02020603050405020304" pitchFamily="18" charset="0"/>
              </a:rPr>
              <a:t>ps</a:t>
            </a:r>
            <a:r>
              <a:rPr lang="cs-CZ" sz="1400" b="1" dirty="0">
                <a:solidFill>
                  <a:schemeClr val="tx1"/>
                </a:solidFill>
                <a:cs typeface="Times New Roman" panose="02020603050405020304" pitchFamily="18" charset="0"/>
              </a:rPr>
              <a:t> </a:t>
            </a:r>
            <a:r>
              <a:rPr lang="cs-CZ" sz="1400" b="1" dirty="0" err="1">
                <a:solidFill>
                  <a:schemeClr val="tx1"/>
                </a:solidFill>
                <a:cs typeface="Times New Roman" panose="02020603050405020304" pitchFamily="18" charset="0"/>
              </a:rPr>
              <a:t>Nd:YAG</a:t>
            </a:r>
            <a:endParaRPr lang="en-IT" sz="1400" dirty="0">
              <a:solidFill>
                <a:schemeClr val="tx1"/>
              </a:solidFill>
            </a:endParaRPr>
          </a:p>
        </p:txBody>
      </p:sp>
      <p:sp>
        <p:nvSpPr>
          <p:cNvPr id="10" name="Rectangle 9">
            <a:extLst>
              <a:ext uri="{FF2B5EF4-FFF2-40B4-BE49-F238E27FC236}">
                <a16:creationId xmlns:a16="http://schemas.microsoft.com/office/drawing/2014/main" id="{6A23A16E-5E28-F051-4AD7-90DF7EE499B1}"/>
              </a:ext>
            </a:extLst>
          </p:cNvPr>
          <p:cNvSpPr/>
          <p:nvPr/>
        </p:nvSpPr>
        <p:spPr>
          <a:xfrm>
            <a:off x="9609644" y="1248945"/>
            <a:ext cx="1323485" cy="43210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sz="1400" b="1" dirty="0">
                <a:solidFill>
                  <a:schemeClr val="bg1"/>
                </a:solidFill>
                <a:latin typeface="Times New Roman" panose="02020603050405020304" pitchFamily="18" charset="0"/>
                <a:cs typeface="Times New Roman" panose="02020603050405020304" pitchFamily="18" charset="0"/>
              </a:rPr>
              <a:t>Princeton spectrometer</a:t>
            </a:r>
          </a:p>
        </p:txBody>
      </p:sp>
      <p:sp>
        <p:nvSpPr>
          <p:cNvPr id="12" name="Rectangle 11">
            <a:extLst>
              <a:ext uri="{FF2B5EF4-FFF2-40B4-BE49-F238E27FC236}">
                <a16:creationId xmlns:a16="http://schemas.microsoft.com/office/drawing/2014/main" id="{544EBFEC-B455-3B3E-190B-90B23C03E30B}"/>
              </a:ext>
            </a:extLst>
          </p:cNvPr>
          <p:cNvSpPr/>
          <p:nvPr/>
        </p:nvSpPr>
        <p:spPr>
          <a:xfrm>
            <a:off x="8292678" y="2141121"/>
            <a:ext cx="575015" cy="1666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nvGrpSpPr>
          <p:cNvPr id="20" name="Group 19">
            <a:extLst>
              <a:ext uri="{FF2B5EF4-FFF2-40B4-BE49-F238E27FC236}">
                <a16:creationId xmlns:a16="http://schemas.microsoft.com/office/drawing/2014/main" id="{12E54B92-36FD-794E-BB76-F0C7BED2516B}"/>
              </a:ext>
            </a:extLst>
          </p:cNvPr>
          <p:cNvGrpSpPr/>
          <p:nvPr/>
        </p:nvGrpSpPr>
        <p:grpSpPr>
          <a:xfrm>
            <a:off x="7025770" y="2982896"/>
            <a:ext cx="1474584" cy="619151"/>
            <a:chOff x="3962400" y="4793674"/>
            <a:chExt cx="2060679" cy="720435"/>
          </a:xfrm>
        </p:grpSpPr>
        <p:sp>
          <p:nvSpPr>
            <p:cNvPr id="13" name="Rectangle 12">
              <a:extLst>
                <a:ext uri="{FF2B5EF4-FFF2-40B4-BE49-F238E27FC236}">
                  <a16:creationId xmlns:a16="http://schemas.microsoft.com/office/drawing/2014/main" id="{2BA8376F-1B45-BD78-420D-F33F9238A678}"/>
                </a:ext>
              </a:extLst>
            </p:cNvPr>
            <p:cNvSpPr/>
            <p:nvPr/>
          </p:nvSpPr>
          <p:spPr>
            <a:xfrm>
              <a:off x="3962400" y="5278582"/>
              <a:ext cx="2060679" cy="23552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sz="1400" dirty="0">
                  <a:solidFill>
                    <a:schemeClr val="bg1"/>
                  </a:solidFill>
                </a:rPr>
                <a:t>Sample Holder</a:t>
              </a:r>
            </a:p>
          </p:txBody>
        </p:sp>
        <p:sp>
          <p:nvSpPr>
            <p:cNvPr id="14" name="Rectangle 13">
              <a:extLst>
                <a:ext uri="{FF2B5EF4-FFF2-40B4-BE49-F238E27FC236}">
                  <a16:creationId xmlns:a16="http://schemas.microsoft.com/office/drawing/2014/main" id="{6C60F288-F32C-681A-36E6-4F5FA41FB76B}"/>
                </a:ext>
              </a:extLst>
            </p:cNvPr>
            <p:cNvSpPr/>
            <p:nvPr/>
          </p:nvSpPr>
          <p:spPr>
            <a:xfrm>
              <a:off x="4418661" y="5112042"/>
              <a:ext cx="1206284" cy="15344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dirty="0">
                  <a:solidFill>
                    <a:schemeClr val="bg1"/>
                  </a:solidFill>
                </a:rPr>
                <a:t>sample</a:t>
              </a:r>
            </a:p>
          </p:txBody>
        </p:sp>
        <p:sp>
          <p:nvSpPr>
            <p:cNvPr id="15" name="Cloud 14">
              <a:extLst>
                <a:ext uri="{FF2B5EF4-FFF2-40B4-BE49-F238E27FC236}">
                  <a16:creationId xmlns:a16="http://schemas.microsoft.com/office/drawing/2014/main" id="{3A3DB023-7073-CB2B-84D9-84A75EE221CC}"/>
                </a:ext>
              </a:extLst>
            </p:cNvPr>
            <p:cNvSpPr/>
            <p:nvPr/>
          </p:nvSpPr>
          <p:spPr>
            <a:xfrm>
              <a:off x="4488873" y="4793674"/>
              <a:ext cx="1024297" cy="290944"/>
            </a:xfrm>
            <a:prstGeom prst="cloud">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cxnSp>
        <p:nvCxnSpPr>
          <p:cNvPr id="17" name="Straight Connector 16">
            <a:extLst>
              <a:ext uri="{FF2B5EF4-FFF2-40B4-BE49-F238E27FC236}">
                <a16:creationId xmlns:a16="http://schemas.microsoft.com/office/drawing/2014/main" id="{D249E112-0BBD-C376-0C75-7EABE3B8D062}"/>
              </a:ext>
            </a:extLst>
          </p:cNvPr>
          <p:cNvCxnSpPr>
            <a:cxnSpLocks/>
          </p:cNvCxnSpPr>
          <p:nvPr/>
        </p:nvCxnSpPr>
        <p:spPr>
          <a:xfrm>
            <a:off x="4821284" y="1175198"/>
            <a:ext cx="1860664" cy="0"/>
          </a:xfrm>
          <a:prstGeom prst="line">
            <a:avLst/>
          </a:prstGeom>
          <a:ln>
            <a:solidFill>
              <a:schemeClr val="accent1">
                <a:shade val="95000"/>
                <a:satMod val="10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7F0D126-E35A-3CD8-7B0F-B0095AC5BE49}"/>
              </a:ext>
            </a:extLst>
          </p:cNvPr>
          <p:cNvCxnSpPr>
            <a:cxnSpLocks/>
          </p:cNvCxnSpPr>
          <p:nvPr/>
        </p:nvCxnSpPr>
        <p:spPr>
          <a:xfrm>
            <a:off x="6376942" y="922659"/>
            <a:ext cx="644298" cy="4944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929621FB-CCAA-502B-9562-CC4AE6BDEF26}"/>
              </a:ext>
            </a:extLst>
          </p:cNvPr>
          <p:cNvSpPr/>
          <p:nvPr/>
        </p:nvSpPr>
        <p:spPr>
          <a:xfrm rot="16200000">
            <a:off x="5871216" y="1090896"/>
            <a:ext cx="399502" cy="156599"/>
          </a:xfrm>
          <a:prstGeom prst="ellipse">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25" name="Straight Connector 24">
            <a:extLst>
              <a:ext uri="{FF2B5EF4-FFF2-40B4-BE49-F238E27FC236}">
                <a16:creationId xmlns:a16="http://schemas.microsoft.com/office/drawing/2014/main" id="{23775604-4487-190D-AF06-FA8E1AF4A534}"/>
              </a:ext>
            </a:extLst>
          </p:cNvPr>
          <p:cNvCxnSpPr>
            <a:cxnSpLocks/>
          </p:cNvCxnSpPr>
          <p:nvPr/>
        </p:nvCxnSpPr>
        <p:spPr>
          <a:xfrm>
            <a:off x="4808121" y="974701"/>
            <a:ext cx="887829" cy="0"/>
          </a:xfrm>
          <a:prstGeom prst="line">
            <a:avLst/>
          </a:prstGeom>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CB6D8961-6A5D-D283-351A-0BF810656C9D}"/>
              </a:ext>
            </a:extLst>
          </p:cNvPr>
          <p:cNvSpPr txBox="1"/>
          <p:nvPr/>
        </p:nvSpPr>
        <p:spPr>
          <a:xfrm rot="2248578">
            <a:off x="6369741" y="748684"/>
            <a:ext cx="986915" cy="523220"/>
          </a:xfrm>
          <a:prstGeom prst="rect">
            <a:avLst/>
          </a:prstGeom>
          <a:noFill/>
        </p:spPr>
        <p:txBody>
          <a:bodyPr wrap="square" rtlCol="0">
            <a:spAutoFit/>
          </a:bodyPr>
          <a:lstStyle/>
          <a:p>
            <a:pPr algn="ctr"/>
            <a:r>
              <a:rPr lang="it-IT" sz="1400" b="1" dirty="0" err="1"/>
              <a:t>Motorized</a:t>
            </a:r>
            <a:r>
              <a:rPr lang="it-IT" sz="1400" b="1" dirty="0"/>
              <a:t> </a:t>
            </a:r>
            <a:r>
              <a:rPr lang="en-IT" sz="1400" b="1" dirty="0"/>
              <a:t>Mirror</a:t>
            </a:r>
          </a:p>
        </p:txBody>
      </p:sp>
      <p:sp>
        <p:nvSpPr>
          <p:cNvPr id="56" name="Oval 55">
            <a:extLst>
              <a:ext uri="{FF2B5EF4-FFF2-40B4-BE49-F238E27FC236}">
                <a16:creationId xmlns:a16="http://schemas.microsoft.com/office/drawing/2014/main" id="{E5B6271F-7C2F-C6E0-47F2-D145393624B9}"/>
              </a:ext>
            </a:extLst>
          </p:cNvPr>
          <p:cNvSpPr/>
          <p:nvPr/>
        </p:nvSpPr>
        <p:spPr>
          <a:xfrm rot="2305421">
            <a:off x="8189675" y="1937279"/>
            <a:ext cx="240511" cy="145514"/>
          </a:xfrm>
          <a:prstGeom prst="ellipse">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60" name="Straight Connector 59">
            <a:extLst>
              <a:ext uri="{FF2B5EF4-FFF2-40B4-BE49-F238E27FC236}">
                <a16:creationId xmlns:a16="http://schemas.microsoft.com/office/drawing/2014/main" id="{C1B82BD8-9ED5-4BAB-8C7D-8DD55351D781}"/>
              </a:ext>
            </a:extLst>
          </p:cNvPr>
          <p:cNvCxnSpPr>
            <a:cxnSpLocks/>
          </p:cNvCxnSpPr>
          <p:nvPr/>
        </p:nvCxnSpPr>
        <p:spPr>
          <a:xfrm flipH="1">
            <a:off x="7743509" y="1939771"/>
            <a:ext cx="463543" cy="1006069"/>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2B22082-9075-6440-3AD9-2865C122AC2D}"/>
              </a:ext>
            </a:extLst>
          </p:cNvPr>
          <p:cNvCxnSpPr>
            <a:cxnSpLocks/>
            <a:stCxn id="56" idx="6"/>
          </p:cNvCxnSpPr>
          <p:nvPr/>
        </p:nvCxnSpPr>
        <p:spPr>
          <a:xfrm flipH="1">
            <a:off x="7752025" y="2084771"/>
            <a:ext cx="652118" cy="858773"/>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ECAC8C2-7A73-42E2-A83A-B1E9E49AC9EB}"/>
              </a:ext>
            </a:extLst>
          </p:cNvPr>
          <p:cNvCxnSpPr>
            <a:cxnSpLocks/>
          </p:cNvCxnSpPr>
          <p:nvPr/>
        </p:nvCxnSpPr>
        <p:spPr>
          <a:xfrm flipH="1">
            <a:off x="8202388" y="1341482"/>
            <a:ext cx="505453" cy="598289"/>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15256D1-A33A-9F63-FCA6-EF9F1AD6F2E7}"/>
              </a:ext>
            </a:extLst>
          </p:cNvPr>
          <p:cNvCxnSpPr>
            <a:cxnSpLocks/>
          </p:cNvCxnSpPr>
          <p:nvPr/>
        </p:nvCxnSpPr>
        <p:spPr>
          <a:xfrm flipH="1">
            <a:off x="8398636" y="1345865"/>
            <a:ext cx="314309" cy="746409"/>
          </a:xfrm>
          <a:prstGeom prst="line">
            <a:avLst/>
          </a:prstGeom>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F70FEF68-81EB-4A3F-0CCD-B5DFA4AB1A1D}"/>
              </a:ext>
            </a:extLst>
          </p:cNvPr>
          <p:cNvSpPr/>
          <p:nvPr/>
        </p:nvSpPr>
        <p:spPr>
          <a:xfrm rot="18127370">
            <a:off x="8686586" y="1234702"/>
            <a:ext cx="140780" cy="913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81" name="TextBox 80">
            <a:extLst>
              <a:ext uri="{FF2B5EF4-FFF2-40B4-BE49-F238E27FC236}">
                <a16:creationId xmlns:a16="http://schemas.microsoft.com/office/drawing/2014/main" id="{86657975-FA26-7544-3DB0-868D706441F5}"/>
              </a:ext>
            </a:extLst>
          </p:cNvPr>
          <p:cNvSpPr txBox="1"/>
          <p:nvPr/>
        </p:nvSpPr>
        <p:spPr>
          <a:xfrm>
            <a:off x="5719672" y="421465"/>
            <a:ext cx="826715" cy="523220"/>
          </a:xfrm>
          <a:prstGeom prst="rect">
            <a:avLst/>
          </a:prstGeom>
          <a:noFill/>
        </p:spPr>
        <p:txBody>
          <a:bodyPr wrap="square" rtlCol="0">
            <a:spAutoFit/>
          </a:bodyPr>
          <a:lstStyle/>
          <a:p>
            <a:pPr algn="ctr"/>
            <a:r>
              <a:rPr lang="en-IT" sz="1400" b="1" dirty="0"/>
              <a:t>Focusing </a:t>
            </a:r>
            <a:r>
              <a:rPr lang="it-IT" sz="1400" b="1" dirty="0" err="1"/>
              <a:t>optics</a:t>
            </a:r>
            <a:endParaRPr lang="en-IT" sz="1400" b="1" dirty="0"/>
          </a:p>
        </p:txBody>
      </p:sp>
      <p:sp>
        <p:nvSpPr>
          <p:cNvPr id="84" name="TextBox 83">
            <a:extLst>
              <a:ext uri="{FF2B5EF4-FFF2-40B4-BE49-F238E27FC236}">
                <a16:creationId xmlns:a16="http://schemas.microsoft.com/office/drawing/2014/main" id="{F903FD47-12BF-EF97-63E4-E189BF59C941}"/>
              </a:ext>
            </a:extLst>
          </p:cNvPr>
          <p:cNvSpPr txBox="1"/>
          <p:nvPr/>
        </p:nvSpPr>
        <p:spPr>
          <a:xfrm>
            <a:off x="6122407" y="2375958"/>
            <a:ext cx="1264575" cy="307777"/>
          </a:xfrm>
          <a:prstGeom prst="rect">
            <a:avLst/>
          </a:prstGeom>
          <a:noFill/>
        </p:spPr>
        <p:txBody>
          <a:bodyPr wrap="square" rtlCol="0">
            <a:spAutoFit/>
          </a:bodyPr>
          <a:lstStyle/>
          <a:p>
            <a:pPr algn="l"/>
            <a:r>
              <a:rPr lang="en-IT" sz="1400" b="1" dirty="0">
                <a:cs typeface="Times New Roman" panose="02020603050405020304" pitchFamily="18" charset="0"/>
              </a:rPr>
              <a:t>Plasma plume</a:t>
            </a:r>
          </a:p>
        </p:txBody>
      </p:sp>
      <p:sp>
        <p:nvSpPr>
          <p:cNvPr id="85" name="Rectangle 84">
            <a:extLst>
              <a:ext uri="{FF2B5EF4-FFF2-40B4-BE49-F238E27FC236}">
                <a16:creationId xmlns:a16="http://schemas.microsoft.com/office/drawing/2014/main" id="{ECDAF9C5-FEE5-4884-02B2-BCB2F52F68EB}"/>
              </a:ext>
            </a:extLst>
          </p:cNvPr>
          <p:cNvSpPr/>
          <p:nvPr/>
        </p:nvSpPr>
        <p:spPr>
          <a:xfrm>
            <a:off x="10933129" y="1333178"/>
            <a:ext cx="790273" cy="2578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sz="1400" b="1" dirty="0">
                <a:solidFill>
                  <a:schemeClr val="bg1"/>
                </a:solidFill>
                <a:latin typeface="Times New Roman" panose="02020603050405020304" pitchFamily="18" charset="0"/>
                <a:cs typeface="Times New Roman" panose="02020603050405020304" pitchFamily="18" charset="0"/>
              </a:rPr>
              <a:t>ICCD</a:t>
            </a:r>
          </a:p>
        </p:txBody>
      </p:sp>
      <p:pic>
        <p:nvPicPr>
          <p:cNvPr id="86" name="Picture 85">
            <a:extLst>
              <a:ext uri="{FF2B5EF4-FFF2-40B4-BE49-F238E27FC236}">
                <a16:creationId xmlns:a16="http://schemas.microsoft.com/office/drawing/2014/main" id="{EA37B43F-BE55-C516-582A-F6138E72E9BB}"/>
              </a:ext>
            </a:extLst>
          </p:cNvPr>
          <p:cNvPicPr>
            <a:picLocks noChangeAspect="1"/>
          </p:cNvPicPr>
          <p:nvPr/>
        </p:nvPicPr>
        <p:blipFill rotWithShape="1">
          <a:blip r:embed="rId2"/>
          <a:srcRect t="1" b="3652"/>
          <a:stretch/>
        </p:blipFill>
        <p:spPr>
          <a:xfrm>
            <a:off x="9609644" y="1968424"/>
            <a:ext cx="2403050" cy="1480021"/>
          </a:xfrm>
          <a:prstGeom prst="rect">
            <a:avLst/>
          </a:prstGeom>
        </p:spPr>
      </p:pic>
      <p:sp>
        <p:nvSpPr>
          <p:cNvPr id="88" name="TextBox 87">
            <a:extLst>
              <a:ext uri="{FF2B5EF4-FFF2-40B4-BE49-F238E27FC236}">
                <a16:creationId xmlns:a16="http://schemas.microsoft.com/office/drawing/2014/main" id="{50F0FB6E-4A92-A785-1B68-1A5D2433E86A}"/>
              </a:ext>
            </a:extLst>
          </p:cNvPr>
          <p:cNvSpPr txBox="1"/>
          <p:nvPr/>
        </p:nvSpPr>
        <p:spPr>
          <a:xfrm>
            <a:off x="6681948" y="3576840"/>
            <a:ext cx="2431879" cy="369332"/>
          </a:xfrm>
          <a:prstGeom prst="rect">
            <a:avLst/>
          </a:prstGeom>
          <a:noFill/>
        </p:spPr>
        <p:txBody>
          <a:bodyPr wrap="square">
            <a:spAutoFit/>
          </a:bodyPr>
          <a:lstStyle/>
          <a:p>
            <a:r>
              <a:rPr lang="it-IT" sz="1800" b="1" dirty="0">
                <a:cs typeface="Times New Roman" panose="02020603050405020304" pitchFamily="18" charset="0"/>
              </a:rPr>
              <a:t>z</a:t>
            </a:r>
            <a:r>
              <a:rPr lang="en-GB" sz="1800" b="1" dirty="0">
                <a:cs typeface="Times New Roman" panose="02020603050405020304" pitchFamily="18" charset="0"/>
              </a:rPr>
              <a:t>-</a:t>
            </a:r>
            <a:r>
              <a:rPr lang="el-GR" b="1" dirty="0">
                <a:cs typeface="Times New Roman" panose="02020603050405020304" pitchFamily="18" charset="0"/>
              </a:rPr>
              <a:t>θ</a:t>
            </a:r>
            <a:r>
              <a:rPr lang="it-IT" b="1" dirty="0">
                <a:cs typeface="Times New Roman" panose="02020603050405020304" pitchFamily="18" charset="0"/>
              </a:rPr>
              <a:t>-</a:t>
            </a:r>
            <a:r>
              <a:rPr lang="el-GR" b="1" dirty="0">
                <a:cs typeface="Times New Roman" panose="02020603050405020304" pitchFamily="18" charset="0"/>
              </a:rPr>
              <a:t>φ</a:t>
            </a:r>
            <a:r>
              <a:rPr lang="en-GB" sz="1800" b="1" dirty="0">
                <a:cs typeface="Times New Roman" panose="02020603050405020304" pitchFamily="18" charset="0"/>
              </a:rPr>
              <a:t> translation stage</a:t>
            </a:r>
          </a:p>
        </p:txBody>
      </p:sp>
      <p:pic>
        <p:nvPicPr>
          <p:cNvPr id="90" name="Immagine 29">
            <a:extLst>
              <a:ext uri="{FF2B5EF4-FFF2-40B4-BE49-F238E27FC236}">
                <a16:creationId xmlns:a16="http://schemas.microsoft.com/office/drawing/2014/main" id="{B489F3FD-8F3D-E6A8-0AF9-8B21F46E3EBC}"/>
              </a:ext>
            </a:extLst>
          </p:cNvPr>
          <p:cNvPicPr>
            <a:picLocks noChangeAspect="1"/>
          </p:cNvPicPr>
          <p:nvPr/>
        </p:nvPicPr>
        <p:blipFill rotWithShape="1">
          <a:blip r:embed="rId3">
            <a:extLst>
              <a:ext uri="{28A0092B-C50C-407E-A947-70E740481C1C}">
                <a14:useLocalDpi xmlns:a14="http://schemas.microsoft.com/office/drawing/2010/main" val="0"/>
              </a:ext>
            </a:extLst>
          </a:blip>
          <a:srcRect l="7356" r="5314" b="7058"/>
          <a:stretch/>
        </p:blipFill>
        <p:spPr>
          <a:xfrm>
            <a:off x="160244" y="1205550"/>
            <a:ext cx="2827804" cy="3374359"/>
          </a:xfrm>
          <a:prstGeom prst="rect">
            <a:avLst/>
          </a:prstGeom>
        </p:spPr>
      </p:pic>
      <p:grpSp>
        <p:nvGrpSpPr>
          <p:cNvPr id="129" name="Group 128">
            <a:extLst>
              <a:ext uri="{FF2B5EF4-FFF2-40B4-BE49-F238E27FC236}">
                <a16:creationId xmlns:a16="http://schemas.microsoft.com/office/drawing/2014/main" id="{83441399-427D-05AF-8A85-630F7B217B52}"/>
              </a:ext>
            </a:extLst>
          </p:cNvPr>
          <p:cNvGrpSpPr/>
          <p:nvPr/>
        </p:nvGrpSpPr>
        <p:grpSpPr>
          <a:xfrm>
            <a:off x="3784124" y="4258588"/>
            <a:ext cx="3723922" cy="2274339"/>
            <a:chOff x="3884677" y="4446396"/>
            <a:chExt cx="3044130" cy="1851894"/>
          </a:xfrm>
        </p:grpSpPr>
        <p:pic>
          <p:nvPicPr>
            <p:cNvPr id="92" name="Immagine 30">
              <a:extLst>
                <a:ext uri="{FF2B5EF4-FFF2-40B4-BE49-F238E27FC236}">
                  <a16:creationId xmlns:a16="http://schemas.microsoft.com/office/drawing/2014/main" id="{8FC3DECD-7963-162F-61CD-79D919BD1BA8}"/>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58464" t="35432" r="26451" b="31314"/>
            <a:stretch/>
          </p:blipFill>
          <p:spPr>
            <a:xfrm>
              <a:off x="4612588" y="4708033"/>
              <a:ext cx="1861478" cy="1512690"/>
            </a:xfrm>
            <a:prstGeom prst="rect">
              <a:avLst/>
            </a:prstGeom>
          </p:spPr>
        </p:pic>
        <p:grpSp>
          <p:nvGrpSpPr>
            <p:cNvPr id="93" name="Gruppo 31">
              <a:extLst>
                <a:ext uri="{FF2B5EF4-FFF2-40B4-BE49-F238E27FC236}">
                  <a16:creationId xmlns:a16="http://schemas.microsoft.com/office/drawing/2014/main" id="{33159CFC-A43B-010E-5085-9DC636FC13EE}"/>
                </a:ext>
              </a:extLst>
            </p:cNvPr>
            <p:cNvGrpSpPr/>
            <p:nvPr/>
          </p:nvGrpSpPr>
          <p:grpSpPr>
            <a:xfrm>
              <a:off x="4422481" y="5969465"/>
              <a:ext cx="442448" cy="287740"/>
              <a:chOff x="9070936" y="2527302"/>
              <a:chExt cx="258400" cy="202340"/>
            </a:xfrm>
          </p:grpSpPr>
          <p:sp>
            <p:nvSpPr>
              <p:cNvPr id="101" name="Cilindro 32">
                <a:extLst>
                  <a:ext uri="{FF2B5EF4-FFF2-40B4-BE49-F238E27FC236}">
                    <a16:creationId xmlns:a16="http://schemas.microsoft.com/office/drawing/2014/main" id="{71C91770-FEC2-F3A5-FFC8-BD150F482E02}"/>
                  </a:ext>
                </a:extLst>
              </p:cNvPr>
              <p:cNvSpPr/>
              <p:nvPr/>
            </p:nvSpPr>
            <p:spPr>
              <a:xfrm rot="2700000">
                <a:off x="9202774" y="2499189"/>
                <a:ext cx="98449" cy="154675"/>
              </a:xfrm>
              <a:prstGeom prst="can">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2" name="Figura a mano libera 32">
                <a:extLst>
                  <a:ext uri="{FF2B5EF4-FFF2-40B4-BE49-F238E27FC236}">
                    <a16:creationId xmlns:a16="http://schemas.microsoft.com/office/drawing/2014/main" id="{581F059B-E430-EDCE-AFE3-CB24DD4ADBE6}"/>
                  </a:ext>
                </a:extLst>
              </p:cNvPr>
              <p:cNvSpPr/>
              <p:nvPr/>
            </p:nvSpPr>
            <p:spPr>
              <a:xfrm>
                <a:off x="9070936" y="2623863"/>
                <a:ext cx="139038" cy="105779"/>
              </a:xfrm>
              <a:custGeom>
                <a:avLst/>
                <a:gdLst>
                  <a:gd name="connsiteX0" fmla="*/ 203568 w 203568"/>
                  <a:gd name="connsiteY0" fmla="*/ 0 h 222250"/>
                  <a:gd name="connsiteX1" fmla="*/ 32118 w 203568"/>
                  <a:gd name="connsiteY1" fmla="*/ 95250 h 222250"/>
                  <a:gd name="connsiteX2" fmla="*/ 368 w 203568"/>
                  <a:gd name="connsiteY2" fmla="*/ 222250 h 222250"/>
                </a:gdLst>
                <a:ahLst/>
                <a:cxnLst>
                  <a:cxn ang="0">
                    <a:pos x="connsiteX0" y="connsiteY0"/>
                  </a:cxn>
                  <a:cxn ang="0">
                    <a:pos x="connsiteX1" y="connsiteY1"/>
                  </a:cxn>
                  <a:cxn ang="0">
                    <a:pos x="connsiteX2" y="connsiteY2"/>
                  </a:cxn>
                </a:cxnLst>
                <a:rect l="l" t="t" r="r" b="b"/>
                <a:pathLst>
                  <a:path w="203568" h="222250">
                    <a:moveTo>
                      <a:pt x="203568" y="0"/>
                    </a:moveTo>
                    <a:cubicBezTo>
                      <a:pt x="134776" y="29104"/>
                      <a:pt x="65985" y="58208"/>
                      <a:pt x="32118" y="95250"/>
                    </a:cubicBezTo>
                    <a:cubicBezTo>
                      <a:pt x="-1749" y="132292"/>
                      <a:pt x="-691" y="177271"/>
                      <a:pt x="368" y="222250"/>
                    </a:cubicBezTo>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94" name="Rettangolo 34">
              <a:extLst>
                <a:ext uri="{FF2B5EF4-FFF2-40B4-BE49-F238E27FC236}">
                  <a16:creationId xmlns:a16="http://schemas.microsoft.com/office/drawing/2014/main" id="{559116CC-1CC9-8DD7-192F-453D4003DE1A}"/>
                </a:ext>
              </a:extLst>
            </p:cNvPr>
            <p:cNvSpPr/>
            <p:nvPr/>
          </p:nvSpPr>
          <p:spPr>
            <a:xfrm rot="2700000">
              <a:off x="5036763" y="5368783"/>
              <a:ext cx="65015" cy="682403"/>
            </a:xfrm>
            <a:prstGeom prst="rect">
              <a:avLst/>
            </a:prstGeom>
            <a:solidFill>
              <a:schemeClr val="accent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5" name="Rettangolo 35">
              <a:extLst>
                <a:ext uri="{FF2B5EF4-FFF2-40B4-BE49-F238E27FC236}">
                  <a16:creationId xmlns:a16="http://schemas.microsoft.com/office/drawing/2014/main" id="{EF766AE1-A624-8136-3B73-CCAC4AF159DF}"/>
                </a:ext>
              </a:extLst>
            </p:cNvPr>
            <p:cNvSpPr/>
            <p:nvPr/>
          </p:nvSpPr>
          <p:spPr>
            <a:xfrm rot="8184879">
              <a:off x="4703463" y="4673511"/>
              <a:ext cx="147655" cy="526776"/>
            </a:xfrm>
            <a:prstGeom prst="rect">
              <a:avLst/>
            </a:prstGeom>
            <a:solidFill>
              <a:schemeClr val="tx1">
                <a:lumMod val="65000"/>
                <a:lumOff val="3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6" name="Triangolo 43">
              <a:extLst>
                <a:ext uri="{FF2B5EF4-FFF2-40B4-BE49-F238E27FC236}">
                  <a16:creationId xmlns:a16="http://schemas.microsoft.com/office/drawing/2014/main" id="{70A7A56D-7B5F-D0CC-7BDF-E6CCEF4F8404}"/>
                </a:ext>
              </a:extLst>
            </p:cNvPr>
            <p:cNvSpPr/>
            <p:nvPr/>
          </p:nvSpPr>
          <p:spPr>
            <a:xfrm rot="8021414">
              <a:off x="4889555" y="4602042"/>
              <a:ext cx="147361" cy="1027904"/>
            </a:xfrm>
            <a:prstGeom prst="triangle">
              <a:avLst/>
            </a:prstGeom>
            <a:solidFill>
              <a:srgbClr val="FF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7" name="Ovale 37">
              <a:extLst>
                <a:ext uri="{FF2B5EF4-FFF2-40B4-BE49-F238E27FC236}">
                  <a16:creationId xmlns:a16="http://schemas.microsoft.com/office/drawing/2014/main" id="{CBE0B8F4-481E-851F-6D37-6A7F34C3C9FA}"/>
                </a:ext>
              </a:extLst>
            </p:cNvPr>
            <p:cNvSpPr/>
            <p:nvPr/>
          </p:nvSpPr>
          <p:spPr>
            <a:xfrm>
              <a:off x="5299381" y="5390694"/>
              <a:ext cx="120419" cy="86689"/>
            </a:xfrm>
            <a:prstGeom prst="ellipse">
              <a:avLst/>
            </a:prstGeom>
            <a:solidFill>
              <a:srgbClr val="FF40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atin typeface="Aptos" panose="020B0004020202020204" pitchFamily="34" charset="0"/>
              </a:endParaRPr>
            </a:p>
          </p:txBody>
        </p:sp>
        <p:sp>
          <p:nvSpPr>
            <p:cNvPr id="98" name="CasellaDiTesto 38">
              <a:extLst>
                <a:ext uri="{FF2B5EF4-FFF2-40B4-BE49-F238E27FC236}">
                  <a16:creationId xmlns:a16="http://schemas.microsoft.com/office/drawing/2014/main" id="{BECE1784-23D5-0A7A-95E8-649F4318B47B}"/>
                </a:ext>
              </a:extLst>
            </p:cNvPr>
            <p:cNvSpPr txBox="1"/>
            <p:nvPr/>
          </p:nvSpPr>
          <p:spPr>
            <a:xfrm>
              <a:off x="4760110" y="6047681"/>
              <a:ext cx="2168697" cy="250609"/>
            </a:xfrm>
            <a:prstGeom prst="rect">
              <a:avLst/>
            </a:prstGeom>
            <a:noFill/>
          </p:spPr>
          <p:txBody>
            <a:bodyPr wrap="square" rtlCol="0">
              <a:spAutoFit/>
            </a:bodyPr>
            <a:lstStyle/>
            <a:p>
              <a:r>
                <a:rPr lang="it-IT" sz="1400" dirty="0"/>
                <a:t>Optical </a:t>
              </a:r>
              <a:r>
                <a:rPr lang="it-IT" sz="1400" dirty="0" err="1"/>
                <a:t>fiber</a:t>
              </a:r>
              <a:endParaRPr lang="it-IT" sz="1400" dirty="0"/>
            </a:p>
          </p:txBody>
        </p:sp>
        <p:sp>
          <p:nvSpPr>
            <p:cNvPr id="99" name="CasellaDiTesto 39">
              <a:extLst>
                <a:ext uri="{FF2B5EF4-FFF2-40B4-BE49-F238E27FC236}">
                  <a16:creationId xmlns:a16="http://schemas.microsoft.com/office/drawing/2014/main" id="{2153B924-76D1-EECB-58EC-348C8ED4543A}"/>
                </a:ext>
              </a:extLst>
            </p:cNvPr>
            <p:cNvSpPr txBox="1"/>
            <p:nvPr/>
          </p:nvSpPr>
          <p:spPr>
            <a:xfrm>
              <a:off x="3884677" y="4446396"/>
              <a:ext cx="1871742" cy="250609"/>
            </a:xfrm>
            <a:prstGeom prst="rect">
              <a:avLst/>
            </a:prstGeom>
            <a:noFill/>
          </p:spPr>
          <p:txBody>
            <a:bodyPr wrap="square" rtlCol="0">
              <a:spAutoFit/>
            </a:bodyPr>
            <a:lstStyle/>
            <a:p>
              <a:r>
                <a:rPr lang="it-IT" sz="1400" dirty="0"/>
                <a:t>Laser </a:t>
              </a:r>
              <a:r>
                <a:rPr lang="it-IT" sz="1400" dirty="0" err="1"/>
                <a:t>beam</a:t>
              </a:r>
              <a:r>
                <a:rPr lang="it-IT" sz="1400" dirty="0"/>
                <a:t> guide</a:t>
              </a:r>
            </a:p>
          </p:txBody>
        </p:sp>
      </p:grpSp>
      <p:sp>
        <p:nvSpPr>
          <p:cNvPr id="103" name="Ovale 43">
            <a:extLst>
              <a:ext uri="{FF2B5EF4-FFF2-40B4-BE49-F238E27FC236}">
                <a16:creationId xmlns:a16="http://schemas.microsoft.com/office/drawing/2014/main" id="{0673639A-271B-8D9C-EE9E-6937195E3A9E}"/>
              </a:ext>
            </a:extLst>
          </p:cNvPr>
          <p:cNvSpPr>
            <a:spLocks noChangeAspect="1"/>
          </p:cNvSpPr>
          <p:nvPr/>
        </p:nvSpPr>
        <p:spPr>
          <a:xfrm>
            <a:off x="884630" y="2449941"/>
            <a:ext cx="592101" cy="579135"/>
          </a:xfrm>
          <a:prstGeom prst="ellipse">
            <a:avLst/>
          </a:prstGeom>
          <a:solidFill>
            <a:schemeClr val="accent1">
              <a:lumMod val="40000"/>
              <a:lumOff val="60000"/>
              <a:alpha val="49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04" name="Connettore 2 45">
            <a:extLst>
              <a:ext uri="{FF2B5EF4-FFF2-40B4-BE49-F238E27FC236}">
                <a16:creationId xmlns:a16="http://schemas.microsoft.com/office/drawing/2014/main" id="{3AA4903D-A327-E467-89B5-268514C9A97B}"/>
              </a:ext>
            </a:extLst>
          </p:cNvPr>
          <p:cNvCxnSpPr>
            <a:cxnSpLocks/>
          </p:cNvCxnSpPr>
          <p:nvPr/>
        </p:nvCxnSpPr>
        <p:spPr>
          <a:xfrm>
            <a:off x="1577406" y="3019017"/>
            <a:ext cx="2964818" cy="2335757"/>
          </a:xfrm>
          <a:prstGeom prst="straightConnector1">
            <a:avLst/>
          </a:prstGeom>
          <a:ln w="19050">
            <a:solidFill>
              <a:srgbClr val="203864"/>
            </a:solidFill>
            <a:tailEnd type="triangle"/>
          </a:ln>
        </p:spPr>
        <p:style>
          <a:lnRef idx="1">
            <a:schemeClr val="accent1"/>
          </a:lnRef>
          <a:fillRef idx="0">
            <a:schemeClr val="accent1"/>
          </a:fillRef>
          <a:effectRef idx="0">
            <a:schemeClr val="accent1"/>
          </a:effectRef>
          <a:fontRef idx="minor">
            <a:schemeClr val="tx1"/>
          </a:fontRef>
        </p:style>
      </p:cxnSp>
      <p:sp>
        <p:nvSpPr>
          <p:cNvPr id="108" name="CasellaDiTesto 41">
            <a:extLst>
              <a:ext uri="{FF2B5EF4-FFF2-40B4-BE49-F238E27FC236}">
                <a16:creationId xmlns:a16="http://schemas.microsoft.com/office/drawing/2014/main" id="{20DB2A7C-FA52-AAAC-8C3F-C52263876C8F}"/>
              </a:ext>
            </a:extLst>
          </p:cNvPr>
          <p:cNvSpPr txBox="1"/>
          <p:nvPr/>
        </p:nvSpPr>
        <p:spPr>
          <a:xfrm>
            <a:off x="149833" y="848835"/>
            <a:ext cx="2827803" cy="400110"/>
          </a:xfrm>
          <a:prstGeom prst="rect">
            <a:avLst/>
          </a:prstGeom>
          <a:noFill/>
        </p:spPr>
        <p:txBody>
          <a:bodyPr wrap="square" rtlCol="0">
            <a:spAutoFit/>
          </a:bodyPr>
          <a:lstStyle/>
          <a:p>
            <a:pPr algn="ctr">
              <a:spcAft>
                <a:spcPts val="600"/>
              </a:spcAft>
            </a:pPr>
            <a:r>
              <a:rPr lang="it-IT" sz="2000" b="1" dirty="0" err="1"/>
              <a:t>BiGyM</a:t>
            </a:r>
            <a:r>
              <a:rPr lang="it-IT" sz="2000" b="1" dirty="0"/>
              <a:t> Top </a:t>
            </a:r>
            <a:r>
              <a:rPr lang="it-IT" sz="2000" b="1" dirty="0" err="1"/>
              <a:t>view</a:t>
            </a:r>
            <a:endParaRPr lang="en-GB" sz="2000" b="1" dirty="0"/>
          </a:p>
        </p:txBody>
      </p:sp>
      <p:cxnSp>
        <p:nvCxnSpPr>
          <p:cNvPr id="112" name="Straight Arrow Connector 111">
            <a:extLst>
              <a:ext uri="{FF2B5EF4-FFF2-40B4-BE49-F238E27FC236}">
                <a16:creationId xmlns:a16="http://schemas.microsoft.com/office/drawing/2014/main" id="{914EF982-1587-AA11-89F4-235F18F275A6}"/>
              </a:ext>
            </a:extLst>
          </p:cNvPr>
          <p:cNvCxnSpPr>
            <a:cxnSpLocks/>
          </p:cNvCxnSpPr>
          <p:nvPr/>
        </p:nvCxnSpPr>
        <p:spPr>
          <a:xfrm>
            <a:off x="6977236" y="2651766"/>
            <a:ext cx="476595" cy="3331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B9FA1996-C356-44EC-5744-1093F03ADDA4}"/>
              </a:ext>
            </a:extLst>
          </p:cNvPr>
          <p:cNvCxnSpPr>
            <a:cxnSpLocks/>
          </p:cNvCxnSpPr>
          <p:nvPr/>
        </p:nvCxnSpPr>
        <p:spPr>
          <a:xfrm flipV="1">
            <a:off x="6191339" y="3874950"/>
            <a:ext cx="1441674" cy="10776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A2DD6977-BC2C-2DD8-90E6-3C6D6E7F1665}"/>
              </a:ext>
            </a:extLst>
          </p:cNvPr>
          <p:cNvCxnSpPr>
            <a:cxnSpLocks/>
            <a:endCxn id="210" idx="1"/>
          </p:cNvCxnSpPr>
          <p:nvPr/>
        </p:nvCxnSpPr>
        <p:spPr>
          <a:xfrm>
            <a:off x="7963479" y="3825220"/>
            <a:ext cx="1294604" cy="18947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ttore 2 7">
            <a:extLst>
              <a:ext uri="{FF2B5EF4-FFF2-40B4-BE49-F238E27FC236}">
                <a16:creationId xmlns:a16="http://schemas.microsoft.com/office/drawing/2014/main" id="{49604EAF-B33D-4662-9A4D-44BC5DF7CA24}"/>
              </a:ext>
            </a:extLst>
          </p:cNvPr>
          <p:cNvCxnSpPr>
            <a:cxnSpLocks/>
          </p:cNvCxnSpPr>
          <p:nvPr/>
        </p:nvCxnSpPr>
        <p:spPr>
          <a:xfrm>
            <a:off x="6928457" y="600028"/>
            <a:ext cx="313404" cy="25305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a:extLst>
              <a:ext uri="{FF2B5EF4-FFF2-40B4-BE49-F238E27FC236}">
                <a16:creationId xmlns:a16="http://schemas.microsoft.com/office/drawing/2014/main" id="{0CC88563-2D6A-45C6-980D-7463B61340D4}"/>
              </a:ext>
            </a:extLst>
          </p:cNvPr>
          <p:cNvCxnSpPr>
            <a:cxnSpLocks/>
          </p:cNvCxnSpPr>
          <p:nvPr/>
        </p:nvCxnSpPr>
        <p:spPr>
          <a:xfrm flipH="1">
            <a:off x="6978493" y="587065"/>
            <a:ext cx="215752" cy="28547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1" name="Immagine 60" descr="Immagine che contiene macchina, interno, strumento, Macchina utensile&#10;&#10;Il contenuto generato dall'IA potrebbe non essere corretto.">
            <a:extLst>
              <a:ext uri="{FF2B5EF4-FFF2-40B4-BE49-F238E27FC236}">
                <a16:creationId xmlns:a16="http://schemas.microsoft.com/office/drawing/2014/main" id="{31CD91EB-4D8B-4580-A3D6-358D3EEDEB86}"/>
              </a:ext>
            </a:extLst>
          </p:cNvPr>
          <p:cNvPicPr>
            <a:picLocks noChangeAspect="1"/>
          </p:cNvPicPr>
          <p:nvPr/>
        </p:nvPicPr>
        <p:blipFill>
          <a:blip r:embed="rId5"/>
          <a:srcRect l="17143" t="13312" r="27619"/>
          <a:stretch>
            <a:fillRect/>
          </a:stretch>
        </p:blipFill>
        <p:spPr>
          <a:xfrm rot="5400000">
            <a:off x="3417042" y="1437975"/>
            <a:ext cx="2412769" cy="2839863"/>
          </a:xfrm>
          <a:prstGeom prst="rect">
            <a:avLst/>
          </a:prstGeom>
        </p:spPr>
      </p:pic>
      <p:sp>
        <p:nvSpPr>
          <p:cNvPr id="62" name="CasellaDiTesto 61">
            <a:extLst>
              <a:ext uri="{FF2B5EF4-FFF2-40B4-BE49-F238E27FC236}">
                <a16:creationId xmlns:a16="http://schemas.microsoft.com/office/drawing/2014/main" id="{B78BE048-3846-4984-9B11-D01309850F98}"/>
              </a:ext>
            </a:extLst>
          </p:cNvPr>
          <p:cNvSpPr txBox="1"/>
          <p:nvPr/>
        </p:nvSpPr>
        <p:spPr>
          <a:xfrm rot="19561061">
            <a:off x="3086334" y="2633854"/>
            <a:ext cx="1137703" cy="461665"/>
          </a:xfrm>
          <a:prstGeom prst="rect">
            <a:avLst/>
          </a:prstGeom>
          <a:noFill/>
        </p:spPr>
        <p:txBody>
          <a:bodyPr wrap="square" rtlCol="0">
            <a:spAutoFit/>
          </a:bodyPr>
          <a:lstStyle/>
          <a:p>
            <a:pPr algn="ctr"/>
            <a:r>
              <a:rPr lang="en-US" sz="1200" i="1" dirty="0">
                <a:highlight>
                  <a:srgbClr val="FFFF00"/>
                </a:highlight>
                <a:latin typeface="Titillium" pitchFamily="2" charset="77"/>
              </a:rPr>
              <a:t>Tantalum shield</a:t>
            </a:r>
            <a:endParaRPr lang="en-US" sz="1200" i="1" dirty="0">
              <a:solidFill>
                <a:srgbClr val="FFFF00"/>
              </a:solidFill>
              <a:highlight>
                <a:srgbClr val="FFFF00"/>
              </a:highlight>
              <a:latin typeface="Titillium" pitchFamily="2" charset="77"/>
            </a:endParaRPr>
          </a:p>
        </p:txBody>
      </p:sp>
      <p:sp>
        <p:nvSpPr>
          <p:cNvPr id="64" name="Linea">
            <a:extLst>
              <a:ext uri="{FF2B5EF4-FFF2-40B4-BE49-F238E27FC236}">
                <a16:creationId xmlns:a16="http://schemas.microsoft.com/office/drawing/2014/main" id="{8F046214-2134-4914-B5A1-1B833C29DA47}"/>
              </a:ext>
            </a:extLst>
          </p:cNvPr>
          <p:cNvSpPr/>
          <p:nvPr/>
        </p:nvSpPr>
        <p:spPr>
          <a:xfrm flipH="1">
            <a:off x="5359216" y="2294402"/>
            <a:ext cx="397714" cy="438440"/>
          </a:xfrm>
          <a:prstGeom prst="line">
            <a:avLst/>
          </a:prstGeom>
          <a:ln w="38100">
            <a:solidFill>
              <a:srgbClr val="FFFF00"/>
            </a:solidFill>
            <a:miter lim="400000"/>
            <a:tailEnd type="triangle"/>
          </a:ln>
        </p:spPr>
        <p:txBody>
          <a:bodyPr lIns="66146" tIns="66146" rIns="66146" bIns="66146" anchor="ctr"/>
          <a:lstStyle/>
          <a:p>
            <a:pPr algn="ctr" defTabSz="4876678">
              <a:defRPr sz="6400">
                <a:solidFill>
                  <a:srgbClr val="5E5E5E"/>
                </a:solidFill>
                <a:latin typeface="Helvetica Neue"/>
                <a:ea typeface="Helvetica Neue"/>
                <a:cs typeface="Helvetica Neue"/>
                <a:sym typeface="Helvetica Neue"/>
              </a:defRPr>
            </a:pPr>
            <a:endParaRPr lang="en-US" sz="4800" dirty="0">
              <a:latin typeface="Titillium" pitchFamily="2" charset="77"/>
              <a:cs typeface="Calibri" panose="020F0502020204030204" pitchFamily="34" charset="0"/>
            </a:endParaRPr>
          </a:p>
        </p:txBody>
      </p:sp>
      <p:sp>
        <p:nvSpPr>
          <p:cNvPr id="65" name="CasellaDiTesto 64">
            <a:extLst>
              <a:ext uri="{FF2B5EF4-FFF2-40B4-BE49-F238E27FC236}">
                <a16:creationId xmlns:a16="http://schemas.microsoft.com/office/drawing/2014/main" id="{C0AD6873-8C9A-40AD-BD07-0090BCE7A5CD}"/>
              </a:ext>
            </a:extLst>
          </p:cNvPr>
          <p:cNvSpPr txBox="1"/>
          <p:nvPr/>
        </p:nvSpPr>
        <p:spPr>
          <a:xfrm>
            <a:off x="5337572" y="2415306"/>
            <a:ext cx="610280" cy="369332"/>
          </a:xfrm>
          <a:prstGeom prst="rect">
            <a:avLst/>
          </a:prstGeom>
          <a:noFill/>
        </p:spPr>
        <p:txBody>
          <a:bodyPr wrap="square" rtlCol="0">
            <a:spAutoFit/>
          </a:bodyPr>
          <a:lstStyle/>
          <a:p>
            <a:pPr algn="ctr"/>
            <a:r>
              <a:rPr lang="en-US" b="1" dirty="0">
                <a:solidFill>
                  <a:srgbClr val="FFFF00"/>
                </a:solidFill>
              </a:rPr>
              <a:t>z</a:t>
            </a:r>
          </a:p>
        </p:txBody>
      </p:sp>
      <p:sp>
        <p:nvSpPr>
          <p:cNvPr id="66" name="Arco 65">
            <a:extLst>
              <a:ext uri="{FF2B5EF4-FFF2-40B4-BE49-F238E27FC236}">
                <a16:creationId xmlns:a16="http://schemas.microsoft.com/office/drawing/2014/main" id="{BAB19477-1465-4AE8-8E85-455BFE35F5F9}"/>
              </a:ext>
            </a:extLst>
          </p:cNvPr>
          <p:cNvSpPr/>
          <p:nvPr/>
        </p:nvSpPr>
        <p:spPr>
          <a:xfrm rot="5400000" flipH="1">
            <a:off x="4153788" y="2667975"/>
            <a:ext cx="582000" cy="508870"/>
          </a:xfrm>
          <a:prstGeom prst="arc">
            <a:avLst>
              <a:gd name="adj1" fmla="val 10225450"/>
              <a:gd name="adj2" fmla="val 4559221"/>
            </a:avLst>
          </a:prstGeom>
          <a:ln w="38100">
            <a:solidFill>
              <a:srgbClr val="FFFF00"/>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7" name="CasellaDiTesto 66">
            <a:extLst>
              <a:ext uri="{FF2B5EF4-FFF2-40B4-BE49-F238E27FC236}">
                <a16:creationId xmlns:a16="http://schemas.microsoft.com/office/drawing/2014/main" id="{2E50FA98-6AD0-4E72-8CB6-6F5D4A50C7F7}"/>
              </a:ext>
            </a:extLst>
          </p:cNvPr>
          <p:cNvSpPr txBox="1"/>
          <p:nvPr/>
        </p:nvSpPr>
        <p:spPr>
          <a:xfrm>
            <a:off x="3968137" y="3520789"/>
            <a:ext cx="648077" cy="369332"/>
          </a:xfrm>
          <a:prstGeom prst="rect">
            <a:avLst/>
          </a:prstGeom>
          <a:noFill/>
        </p:spPr>
        <p:txBody>
          <a:bodyPr wrap="square" rtlCol="0">
            <a:spAutoFit/>
          </a:bodyPr>
          <a:lstStyle/>
          <a:p>
            <a:pPr algn="ctr"/>
            <a:r>
              <a:rPr lang="el-GR" b="1" dirty="0">
                <a:solidFill>
                  <a:srgbClr val="FFFF00"/>
                </a:solidFill>
              </a:rPr>
              <a:t>φ</a:t>
            </a:r>
            <a:endParaRPr lang="en-US" b="1" dirty="0">
              <a:solidFill>
                <a:srgbClr val="FFFF00"/>
              </a:solidFill>
            </a:endParaRPr>
          </a:p>
        </p:txBody>
      </p:sp>
      <p:sp>
        <p:nvSpPr>
          <p:cNvPr id="68" name="Arco 67">
            <a:extLst>
              <a:ext uri="{FF2B5EF4-FFF2-40B4-BE49-F238E27FC236}">
                <a16:creationId xmlns:a16="http://schemas.microsoft.com/office/drawing/2014/main" id="{116E444A-E8D8-4649-80A1-1918D4A75D5F}"/>
              </a:ext>
            </a:extLst>
          </p:cNvPr>
          <p:cNvSpPr/>
          <p:nvPr/>
        </p:nvSpPr>
        <p:spPr>
          <a:xfrm rot="11571483">
            <a:off x="3472390" y="2988633"/>
            <a:ext cx="738386" cy="753580"/>
          </a:xfrm>
          <a:prstGeom prst="arc">
            <a:avLst>
              <a:gd name="adj1" fmla="val 12666066"/>
              <a:gd name="adj2" fmla="val 20165228"/>
            </a:avLst>
          </a:prstGeom>
          <a:ln w="38100">
            <a:solidFill>
              <a:srgbClr val="FFFF00"/>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9" name="Immagine 68">
            <a:extLst>
              <a:ext uri="{FF2B5EF4-FFF2-40B4-BE49-F238E27FC236}">
                <a16:creationId xmlns:a16="http://schemas.microsoft.com/office/drawing/2014/main" id="{C01EA39D-CED8-4D09-8C7C-59FA2F931844}"/>
              </a:ext>
            </a:extLst>
          </p:cNvPr>
          <p:cNvPicPr>
            <a:picLocks noChangeAspect="1"/>
          </p:cNvPicPr>
          <p:nvPr/>
        </p:nvPicPr>
        <p:blipFill>
          <a:blip r:embed="rId6"/>
          <a:srcRect l="7964"/>
          <a:stretch>
            <a:fillRect/>
          </a:stretch>
        </p:blipFill>
        <p:spPr>
          <a:xfrm>
            <a:off x="5322942" y="3126810"/>
            <a:ext cx="1330544" cy="1123087"/>
          </a:xfrm>
          <a:prstGeom prst="rect">
            <a:avLst/>
          </a:prstGeom>
        </p:spPr>
      </p:pic>
      <p:sp>
        <p:nvSpPr>
          <p:cNvPr id="78" name="CasellaDiTesto 77">
            <a:extLst>
              <a:ext uri="{FF2B5EF4-FFF2-40B4-BE49-F238E27FC236}">
                <a16:creationId xmlns:a16="http://schemas.microsoft.com/office/drawing/2014/main" id="{FA700DFE-5980-4417-A601-2CD615326521}"/>
              </a:ext>
            </a:extLst>
          </p:cNvPr>
          <p:cNvSpPr txBox="1"/>
          <p:nvPr/>
        </p:nvSpPr>
        <p:spPr>
          <a:xfrm>
            <a:off x="4543939" y="2680020"/>
            <a:ext cx="648077" cy="369332"/>
          </a:xfrm>
          <a:prstGeom prst="rect">
            <a:avLst/>
          </a:prstGeom>
          <a:noFill/>
        </p:spPr>
        <p:txBody>
          <a:bodyPr wrap="square" rtlCol="0">
            <a:spAutoFit/>
          </a:bodyPr>
          <a:lstStyle/>
          <a:p>
            <a:pPr algn="ctr"/>
            <a:r>
              <a:rPr lang="el-GR" b="1" dirty="0">
                <a:solidFill>
                  <a:srgbClr val="FFFF00"/>
                </a:solidFill>
              </a:rPr>
              <a:t>θ</a:t>
            </a:r>
            <a:endParaRPr lang="en-US" b="1" dirty="0">
              <a:solidFill>
                <a:srgbClr val="FFFF00"/>
              </a:solidFill>
            </a:endParaRPr>
          </a:p>
        </p:txBody>
      </p:sp>
      <p:sp>
        <p:nvSpPr>
          <p:cNvPr id="75" name="TextBox 80">
            <a:extLst>
              <a:ext uri="{FF2B5EF4-FFF2-40B4-BE49-F238E27FC236}">
                <a16:creationId xmlns:a16="http://schemas.microsoft.com/office/drawing/2014/main" id="{5D5FC4A4-3832-4921-9808-6106AC81F5C4}"/>
              </a:ext>
            </a:extLst>
          </p:cNvPr>
          <p:cNvSpPr txBox="1"/>
          <p:nvPr/>
        </p:nvSpPr>
        <p:spPr>
          <a:xfrm>
            <a:off x="8331686" y="1959674"/>
            <a:ext cx="1121737" cy="523220"/>
          </a:xfrm>
          <a:prstGeom prst="rect">
            <a:avLst/>
          </a:prstGeom>
          <a:noFill/>
        </p:spPr>
        <p:txBody>
          <a:bodyPr wrap="square" rtlCol="0">
            <a:spAutoFit/>
          </a:bodyPr>
          <a:lstStyle/>
          <a:p>
            <a:pPr algn="ctr"/>
            <a:r>
              <a:rPr lang="it-IT" sz="1400" b="1" dirty="0">
                <a:cs typeface="Times New Roman" panose="02020603050405020304" pitchFamily="18" charset="0"/>
              </a:rPr>
              <a:t>Collection</a:t>
            </a:r>
            <a:r>
              <a:rPr lang="en-IT" sz="1400" b="1" dirty="0">
                <a:cs typeface="Times New Roman" panose="02020603050405020304" pitchFamily="18" charset="0"/>
              </a:rPr>
              <a:t> </a:t>
            </a:r>
            <a:r>
              <a:rPr lang="it-IT" sz="1400" b="1" dirty="0" err="1">
                <a:cs typeface="Times New Roman" panose="02020603050405020304" pitchFamily="18" charset="0"/>
              </a:rPr>
              <a:t>optics</a:t>
            </a:r>
            <a:endParaRPr lang="en-IT" sz="1400" b="1" dirty="0">
              <a:cs typeface="Times New Roman" panose="02020603050405020304" pitchFamily="18" charset="0"/>
            </a:endParaRPr>
          </a:p>
        </p:txBody>
      </p:sp>
      <p:cxnSp>
        <p:nvCxnSpPr>
          <p:cNvPr id="83" name="Straight Connector 24">
            <a:extLst>
              <a:ext uri="{FF2B5EF4-FFF2-40B4-BE49-F238E27FC236}">
                <a16:creationId xmlns:a16="http://schemas.microsoft.com/office/drawing/2014/main" id="{524FDD1E-E524-45A2-8AE0-68287F0D0B0F}"/>
              </a:ext>
            </a:extLst>
          </p:cNvPr>
          <p:cNvCxnSpPr>
            <a:cxnSpLocks/>
          </p:cNvCxnSpPr>
          <p:nvPr/>
        </p:nvCxnSpPr>
        <p:spPr>
          <a:xfrm>
            <a:off x="4806283" y="1366386"/>
            <a:ext cx="9506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Connettore diritto 34">
            <a:extLst>
              <a:ext uri="{FF2B5EF4-FFF2-40B4-BE49-F238E27FC236}">
                <a16:creationId xmlns:a16="http://schemas.microsoft.com/office/drawing/2014/main" id="{DC4EBD69-6704-43DA-83C0-3261D369C5A6}"/>
              </a:ext>
            </a:extLst>
          </p:cNvPr>
          <p:cNvCxnSpPr>
            <a:cxnSpLocks/>
          </p:cNvCxnSpPr>
          <p:nvPr/>
        </p:nvCxnSpPr>
        <p:spPr>
          <a:xfrm>
            <a:off x="5556626" y="797226"/>
            <a:ext cx="187996" cy="248217"/>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Connettore diritto 37">
            <a:extLst>
              <a:ext uri="{FF2B5EF4-FFF2-40B4-BE49-F238E27FC236}">
                <a16:creationId xmlns:a16="http://schemas.microsoft.com/office/drawing/2014/main" id="{46A91D45-6C31-441A-9A84-34160EDFB6BB}"/>
              </a:ext>
            </a:extLst>
          </p:cNvPr>
          <p:cNvCxnSpPr/>
          <p:nvPr/>
        </p:nvCxnSpPr>
        <p:spPr>
          <a:xfrm flipH="1">
            <a:off x="5607524" y="1042937"/>
            <a:ext cx="137098" cy="165847"/>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Connettore diritto 40">
            <a:extLst>
              <a:ext uri="{FF2B5EF4-FFF2-40B4-BE49-F238E27FC236}">
                <a16:creationId xmlns:a16="http://schemas.microsoft.com/office/drawing/2014/main" id="{60372FEF-B54F-4396-A324-1E739817D6AB}"/>
              </a:ext>
            </a:extLst>
          </p:cNvPr>
          <p:cNvCxnSpPr/>
          <p:nvPr/>
        </p:nvCxnSpPr>
        <p:spPr>
          <a:xfrm>
            <a:off x="5605575" y="1198741"/>
            <a:ext cx="157538" cy="177689"/>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Connettore diritto 90">
            <a:extLst>
              <a:ext uri="{FF2B5EF4-FFF2-40B4-BE49-F238E27FC236}">
                <a16:creationId xmlns:a16="http://schemas.microsoft.com/office/drawing/2014/main" id="{9636D0F0-0815-407B-91D5-30C4614E9A04}"/>
              </a:ext>
            </a:extLst>
          </p:cNvPr>
          <p:cNvCxnSpPr>
            <a:cxnSpLocks/>
          </p:cNvCxnSpPr>
          <p:nvPr/>
        </p:nvCxnSpPr>
        <p:spPr>
          <a:xfrm flipH="1">
            <a:off x="5599392" y="1373267"/>
            <a:ext cx="157538" cy="17768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Connettore diritto 99">
            <a:extLst>
              <a:ext uri="{FF2B5EF4-FFF2-40B4-BE49-F238E27FC236}">
                <a16:creationId xmlns:a16="http://schemas.microsoft.com/office/drawing/2014/main" id="{008F1D01-040A-4E75-86EB-655E26D432E2}"/>
              </a:ext>
            </a:extLst>
          </p:cNvPr>
          <p:cNvCxnSpPr>
            <a:cxnSpLocks/>
          </p:cNvCxnSpPr>
          <p:nvPr/>
        </p:nvCxnSpPr>
        <p:spPr>
          <a:xfrm>
            <a:off x="5772784" y="793072"/>
            <a:ext cx="187996" cy="2482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Connettore diritto 104">
            <a:extLst>
              <a:ext uri="{FF2B5EF4-FFF2-40B4-BE49-F238E27FC236}">
                <a16:creationId xmlns:a16="http://schemas.microsoft.com/office/drawing/2014/main" id="{EDFF549B-FB82-4F28-8FFE-337669393980}"/>
              </a:ext>
            </a:extLst>
          </p:cNvPr>
          <p:cNvCxnSpPr/>
          <p:nvPr/>
        </p:nvCxnSpPr>
        <p:spPr>
          <a:xfrm flipH="1">
            <a:off x="5823682" y="1038783"/>
            <a:ext cx="137098" cy="1658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Connettore diritto 105">
            <a:extLst>
              <a:ext uri="{FF2B5EF4-FFF2-40B4-BE49-F238E27FC236}">
                <a16:creationId xmlns:a16="http://schemas.microsoft.com/office/drawing/2014/main" id="{87A3289D-928F-40ED-80C1-0BAFBDEDCD2D}"/>
              </a:ext>
            </a:extLst>
          </p:cNvPr>
          <p:cNvCxnSpPr/>
          <p:nvPr/>
        </p:nvCxnSpPr>
        <p:spPr>
          <a:xfrm>
            <a:off x="5821733" y="1194587"/>
            <a:ext cx="157538" cy="17768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Connettore diritto 106">
            <a:extLst>
              <a:ext uri="{FF2B5EF4-FFF2-40B4-BE49-F238E27FC236}">
                <a16:creationId xmlns:a16="http://schemas.microsoft.com/office/drawing/2014/main" id="{EBCE4942-358C-4085-B42C-56B3BA718DAD}"/>
              </a:ext>
            </a:extLst>
          </p:cNvPr>
          <p:cNvCxnSpPr>
            <a:cxnSpLocks/>
          </p:cNvCxnSpPr>
          <p:nvPr/>
        </p:nvCxnSpPr>
        <p:spPr>
          <a:xfrm flipH="1">
            <a:off x="5815550" y="1369113"/>
            <a:ext cx="157538" cy="17768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6">
            <a:extLst>
              <a:ext uri="{FF2B5EF4-FFF2-40B4-BE49-F238E27FC236}">
                <a16:creationId xmlns:a16="http://schemas.microsoft.com/office/drawing/2014/main" id="{27BA7AA3-464A-429C-9A8B-938568C253D1}"/>
              </a:ext>
            </a:extLst>
          </p:cNvPr>
          <p:cNvCxnSpPr>
            <a:cxnSpLocks/>
          </p:cNvCxnSpPr>
          <p:nvPr/>
        </p:nvCxnSpPr>
        <p:spPr>
          <a:xfrm>
            <a:off x="5655715" y="974701"/>
            <a:ext cx="256135" cy="0"/>
          </a:xfrm>
          <a:prstGeom prst="line">
            <a:avLst/>
          </a:prstGeom>
          <a:ln>
            <a:solidFill>
              <a:schemeClr val="accent1">
                <a:shade val="95000"/>
                <a:satMod val="10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6">
            <a:extLst>
              <a:ext uri="{FF2B5EF4-FFF2-40B4-BE49-F238E27FC236}">
                <a16:creationId xmlns:a16="http://schemas.microsoft.com/office/drawing/2014/main" id="{0BAA477D-7F48-4C32-A4AE-5721B8B8C7A2}"/>
              </a:ext>
            </a:extLst>
          </p:cNvPr>
          <p:cNvCxnSpPr>
            <a:cxnSpLocks/>
          </p:cNvCxnSpPr>
          <p:nvPr/>
        </p:nvCxnSpPr>
        <p:spPr>
          <a:xfrm>
            <a:off x="5744622" y="1366386"/>
            <a:ext cx="256135" cy="0"/>
          </a:xfrm>
          <a:prstGeom prst="line">
            <a:avLst/>
          </a:prstGeom>
          <a:ln>
            <a:solidFill>
              <a:schemeClr val="accent1">
                <a:shade val="95000"/>
                <a:satMod val="10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a:extLst>
              <a:ext uri="{FF2B5EF4-FFF2-40B4-BE49-F238E27FC236}">
                <a16:creationId xmlns:a16="http://schemas.microsoft.com/office/drawing/2014/main" id="{E596253A-103D-47EA-B17C-44FB1A55EB47}"/>
              </a:ext>
            </a:extLst>
          </p:cNvPr>
          <p:cNvCxnSpPr>
            <a:cxnSpLocks/>
          </p:cNvCxnSpPr>
          <p:nvPr/>
        </p:nvCxnSpPr>
        <p:spPr>
          <a:xfrm>
            <a:off x="5911850" y="974701"/>
            <a:ext cx="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Straight Connector 24">
            <a:extLst>
              <a:ext uri="{FF2B5EF4-FFF2-40B4-BE49-F238E27FC236}">
                <a16:creationId xmlns:a16="http://schemas.microsoft.com/office/drawing/2014/main" id="{3FD8394F-48A2-4F42-B924-073BE6DDBB64}"/>
              </a:ext>
            </a:extLst>
          </p:cNvPr>
          <p:cNvCxnSpPr>
            <a:cxnSpLocks/>
          </p:cNvCxnSpPr>
          <p:nvPr/>
        </p:nvCxnSpPr>
        <p:spPr>
          <a:xfrm>
            <a:off x="5960780" y="1367156"/>
            <a:ext cx="9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Connettore diritto 54">
            <a:extLst>
              <a:ext uri="{FF2B5EF4-FFF2-40B4-BE49-F238E27FC236}">
                <a16:creationId xmlns:a16="http://schemas.microsoft.com/office/drawing/2014/main" id="{76A17F23-3612-48C5-B873-E767B282EDBE}"/>
              </a:ext>
            </a:extLst>
          </p:cNvPr>
          <p:cNvCxnSpPr>
            <a:cxnSpLocks/>
          </p:cNvCxnSpPr>
          <p:nvPr/>
        </p:nvCxnSpPr>
        <p:spPr>
          <a:xfrm>
            <a:off x="6674783" y="1171026"/>
            <a:ext cx="1062050" cy="177020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87" name="Connettore diritto 86">
            <a:extLst>
              <a:ext uri="{FF2B5EF4-FFF2-40B4-BE49-F238E27FC236}">
                <a16:creationId xmlns:a16="http://schemas.microsoft.com/office/drawing/2014/main" id="{75489D91-8B66-4578-9F1A-A31832E0002D}"/>
              </a:ext>
            </a:extLst>
          </p:cNvPr>
          <p:cNvCxnSpPr>
            <a:cxnSpLocks/>
          </p:cNvCxnSpPr>
          <p:nvPr/>
        </p:nvCxnSpPr>
        <p:spPr>
          <a:xfrm>
            <a:off x="6050780" y="974701"/>
            <a:ext cx="397645" cy="135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Connettore diritto 120">
            <a:extLst>
              <a:ext uri="{FF2B5EF4-FFF2-40B4-BE49-F238E27FC236}">
                <a16:creationId xmlns:a16="http://schemas.microsoft.com/office/drawing/2014/main" id="{FD5FD74F-91E0-4EF2-8BD9-9F5C8F730320}"/>
              </a:ext>
            </a:extLst>
          </p:cNvPr>
          <p:cNvCxnSpPr>
            <a:cxnSpLocks/>
          </p:cNvCxnSpPr>
          <p:nvPr/>
        </p:nvCxnSpPr>
        <p:spPr>
          <a:xfrm flipV="1">
            <a:off x="6047394" y="1342327"/>
            <a:ext cx="843547" cy="256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Connettore diritto 122">
            <a:extLst>
              <a:ext uri="{FF2B5EF4-FFF2-40B4-BE49-F238E27FC236}">
                <a16:creationId xmlns:a16="http://schemas.microsoft.com/office/drawing/2014/main" id="{0D56B438-01A6-4845-A27A-E787BC681728}"/>
              </a:ext>
            </a:extLst>
          </p:cNvPr>
          <p:cNvCxnSpPr>
            <a:cxnSpLocks/>
          </p:cNvCxnSpPr>
          <p:nvPr/>
        </p:nvCxnSpPr>
        <p:spPr>
          <a:xfrm>
            <a:off x="6448425" y="988268"/>
            <a:ext cx="1288408" cy="19633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 name="Connettore diritto 127">
            <a:extLst>
              <a:ext uri="{FF2B5EF4-FFF2-40B4-BE49-F238E27FC236}">
                <a16:creationId xmlns:a16="http://schemas.microsoft.com/office/drawing/2014/main" id="{CFE286CD-08B9-488F-9403-5FFED3DD8DEA}"/>
              </a:ext>
            </a:extLst>
          </p:cNvPr>
          <p:cNvCxnSpPr>
            <a:cxnSpLocks/>
          </p:cNvCxnSpPr>
          <p:nvPr/>
        </p:nvCxnSpPr>
        <p:spPr>
          <a:xfrm>
            <a:off x="6896672" y="1342327"/>
            <a:ext cx="846837" cy="1603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Connettore diritto 138">
            <a:extLst>
              <a:ext uri="{FF2B5EF4-FFF2-40B4-BE49-F238E27FC236}">
                <a16:creationId xmlns:a16="http://schemas.microsoft.com/office/drawing/2014/main" id="{4B0F0559-D4D1-47C3-BCCB-2B0602A7DBD2}"/>
              </a:ext>
            </a:extLst>
          </p:cNvPr>
          <p:cNvCxnSpPr>
            <a:cxnSpLocks/>
          </p:cNvCxnSpPr>
          <p:nvPr/>
        </p:nvCxnSpPr>
        <p:spPr>
          <a:xfrm flipH="1">
            <a:off x="7749058" y="1350248"/>
            <a:ext cx="953279" cy="1588913"/>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50" name="Figura a mano libera: forma 149">
            <a:extLst>
              <a:ext uri="{FF2B5EF4-FFF2-40B4-BE49-F238E27FC236}">
                <a16:creationId xmlns:a16="http://schemas.microsoft.com/office/drawing/2014/main" id="{8299D368-46ED-4113-AFD8-6115A9C38589}"/>
              </a:ext>
            </a:extLst>
          </p:cNvPr>
          <p:cNvSpPr/>
          <p:nvPr/>
        </p:nvSpPr>
        <p:spPr>
          <a:xfrm>
            <a:off x="8808971" y="970230"/>
            <a:ext cx="800673" cy="539545"/>
          </a:xfrm>
          <a:custGeom>
            <a:avLst/>
            <a:gdLst>
              <a:gd name="connsiteX0" fmla="*/ 0 w 787400"/>
              <a:gd name="connsiteY0" fmla="*/ 292216 h 630363"/>
              <a:gd name="connsiteX1" fmla="*/ 196850 w 787400"/>
              <a:gd name="connsiteY1" fmla="*/ 6466 h 630363"/>
              <a:gd name="connsiteX2" fmla="*/ 495300 w 787400"/>
              <a:gd name="connsiteY2" fmla="*/ 539866 h 630363"/>
              <a:gd name="connsiteX3" fmla="*/ 787400 w 787400"/>
              <a:gd name="connsiteY3" fmla="*/ 628766 h 630363"/>
            </a:gdLst>
            <a:ahLst/>
            <a:cxnLst>
              <a:cxn ang="0">
                <a:pos x="connsiteX0" y="connsiteY0"/>
              </a:cxn>
              <a:cxn ang="0">
                <a:pos x="connsiteX1" y="connsiteY1"/>
              </a:cxn>
              <a:cxn ang="0">
                <a:pos x="connsiteX2" y="connsiteY2"/>
              </a:cxn>
              <a:cxn ang="0">
                <a:pos x="connsiteX3" y="connsiteY3"/>
              </a:cxn>
            </a:cxnLst>
            <a:rect l="l" t="t" r="r" b="b"/>
            <a:pathLst>
              <a:path w="787400" h="630363">
                <a:moveTo>
                  <a:pt x="0" y="292216"/>
                </a:moveTo>
                <a:cubicBezTo>
                  <a:pt x="57150" y="128703"/>
                  <a:pt x="114300" y="-34809"/>
                  <a:pt x="196850" y="6466"/>
                </a:cubicBezTo>
                <a:cubicBezTo>
                  <a:pt x="279400" y="47741"/>
                  <a:pt x="396875" y="436149"/>
                  <a:pt x="495300" y="539866"/>
                </a:cubicBezTo>
                <a:cubicBezTo>
                  <a:pt x="593725" y="643583"/>
                  <a:pt x="712258" y="630883"/>
                  <a:pt x="787400" y="628766"/>
                </a:cubicBezTo>
              </a:path>
            </a:pathLst>
          </a:custGeom>
          <a:noFill/>
          <a:ln>
            <a:solidFill>
              <a:srgbClr val="1C33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8" name="CasellaDiTesto 167">
            <a:extLst>
              <a:ext uri="{FF2B5EF4-FFF2-40B4-BE49-F238E27FC236}">
                <a16:creationId xmlns:a16="http://schemas.microsoft.com/office/drawing/2014/main" id="{C6C2F83D-F0D5-43D3-A80F-9B7293474984}"/>
              </a:ext>
            </a:extLst>
          </p:cNvPr>
          <p:cNvSpPr txBox="1"/>
          <p:nvPr/>
        </p:nvSpPr>
        <p:spPr>
          <a:xfrm>
            <a:off x="9337262" y="3752469"/>
            <a:ext cx="2703764" cy="369332"/>
          </a:xfrm>
          <a:prstGeom prst="rect">
            <a:avLst/>
          </a:prstGeom>
          <a:noFill/>
        </p:spPr>
        <p:txBody>
          <a:bodyPr wrap="square" rtlCol="0">
            <a:spAutoFit/>
          </a:bodyPr>
          <a:lstStyle/>
          <a:p>
            <a:pPr algn="l"/>
            <a:r>
              <a:rPr lang="it-IT" b="1" dirty="0">
                <a:solidFill>
                  <a:srgbClr val="ED0019"/>
                </a:solidFill>
                <a:cs typeface="Times New Roman" panose="02020603050405020304" pitchFamily="18" charset="0"/>
              </a:rPr>
              <a:t>x-y scanning</a:t>
            </a:r>
            <a:endParaRPr lang="en-GB" b="1" dirty="0">
              <a:solidFill>
                <a:srgbClr val="ED0019"/>
              </a:solidFill>
              <a:cs typeface="Times New Roman" panose="02020603050405020304" pitchFamily="18" charset="0"/>
            </a:endParaRPr>
          </a:p>
        </p:txBody>
      </p:sp>
      <p:grpSp>
        <p:nvGrpSpPr>
          <p:cNvPr id="171" name="Group 170">
            <a:extLst>
              <a:ext uri="{FF2B5EF4-FFF2-40B4-BE49-F238E27FC236}">
                <a16:creationId xmlns:a16="http://schemas.microsoft.com/office/drawing/2014/main" id="{D5A8C2F9-F5E2-C4CF-849F-D32CBD11C70F}"/>
              </a:ext>
            </a:extLst>
          </p:cNvPr>
          <p:cNvGrpSpPr/>
          <p:nvPr/>
        </p:nvGrpSpPr>
        <p:grpSpPr>
          <a:xfrm>
            <a:off x="9162101" y="4139209"/>
            <a:ext cx="2899294" cy="2419622"/>
            <a:chOff x="1396506" y="2320554"/>
            <a:chExt cx="2899294" cy="2419622"/>
          </a:xfrm>
        </p:grpSpPr>
        <p:sp>
          <p:nvSpPr>
            <p:cNvPr id="172" name="Rectangle 171">
              <a:extLst>
                <a:ext uri="{FF2B5EF4-FFF2-40B4-BE49-F238E27FC236}">
                  <a16:creationId xmlns:a16="http://schemas.microsoft.com/office/drawing/2014/main" id="{AE0FAD87-9763-8275-D480-27A370ED4A98}"/>
                </a:ext>
              </a:extLst>
            </p:cNvPr>
            <p:cNvSpPr/>
            <p:nvPr/>
          </p:nvSpPr>
          <p:spPr>
            <a:xfrm>
              <a:off x="1830101" y="2595285"/>
              <a:ext cx="1941869" cy="18464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173" name="Straight Connector 172">
              <a:extLst>
                <a:ext uri="{FF2B5EF4-FFF2-40B4-BE49-F238E27FC236}">
                  <a16:creationId xmlns:a16="http://schemas.microsoft.com/office/drawing/2014/main" id="{56671E70-4E66-00EE-6759-1CCF1494E23B}"/>
                </a:ext>
              </a:extLst>
            </p:cNvPr>
            <p:cNvCxnSpPr>
              <a:cxnSpLocks/>
            </p:cNvCxnSpPr>
            <p:nvPr/>
          </p:nvCxnSpPr>
          <p:spPr>
            <a:xfrm flipV="1">
              <a:off x="1997479" y="2593909"/>
              <a:ext cx="0" cy="19599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Arrow Connector 173">
              <a:extLst>
                <a:ext uri="{FF2B5EF4-FFF2-40B4-BE49-F238E27FC236}">
                  <a16:creationId xmlns:a16="http://schemas.microsoft.com/office/drawing/2014/main" id="{35C71954-07E7-ECF3-4ED6-1DA221ABA764}"/>
                </a:ext>
              </a:extLst>
            </p:cNvPr>
            <p:cNvCxnSpPr>
              <a:cxnSpLocks/>
            </p:cNvCxnSpPr>
            <p:nvPr/>
          </p:nvCxnSpPr>
          <p:spPr>
            <a:xfrm>
              <a:off x="1690180" y="4460475"/>
              <a:ext cx="2310431" cy="10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BE37D8E0-AF97-DDCB-9F7D-565BE907B3F2}"/>
                </a:ext>
              </a:extLst>
            </p:cNvPr>
            <p:cNvCxnSpPr>
              <a:cxnSpLocks/>
            </p:cNvCxnSpPr>
            <p:nvPr/>
          </p:nvCxnSpPr>
          <p:spPr>
            <a:xfrm flipV="1">
              <a:off x="2194540" y="2582164"/>
              <a:ext cx="0" cy="19731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EED1828-E467-4041-A2F6-DF3E3214BBD6}"/>
                </a:ext>
              </a:extLst>
            </p:cNvPr>
            <p:cNvCxnSpPr>
              <a:cxnSpLocks/>
            </p:cNvCxnSpPr>
            <p:nvPr/>
          </p:nvCxnSpPr>
          <p:spPr>
            <a:xfrm flipV="1">
              <a:off x="2398222" y="2561626"/>
              <a:ext cx="0" cy="19936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3CC7B1E2-E69B-58BC-FA4E-2B92C4F149B4}"/>
                </a:ext>
              </a:extLst>
            </p:cNvPr>
            <p:cNvCxnSpPr>
              <a:cxnSpLocks/>
            </p:cNvCxnSpPr>
            <p:nvPr/>
          </p:nvCxnSpPr>
          <p:spPr>
            <a:xfrm flipH="1" flipV="1">
              <a:off x="2591164" y="2561626"/>
              <a:ext cx="2465" cy="19945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B1B5D3B9-0A25-7080-0C2D-11C2BABCF6F4}"/>
                </a:ext>
              </a:extLst>
            </p:cNvPr>
            <p:cNvCxnSpPr>
              <a:cxnSpLocks/>
              <a:endCxn id="172" idx="0"/>
            </p:cNvCxnSpPr>
            <p:nvPr/>
          </p:nvCxnSpPr>
          <p:spPr>
            <a:xfrm flipV="1">
              <a:off x="2787457" y="2595285"/>
              <a:ext cx="13579" cy="19687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F4C2C49B-6F3E-156C-3541-3F8E775F40C8}"/>
                </a:ext>
              </a:extLst>
            </p:cNvPr>
            <p:cNvCxnSpPr>
              <a:cxnSpLocks/>
            </p:cNvCxnSpPr>
            <p:nvPr/>
          </p:nvCxnSpPr>
          <p:spPr>
            <a:xfrm flipV="1">
              <a:off x="2984438" y="2593909"/>
              <a:ext cx="0" cy="1969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11BA9A0D-F87A-574D-EB6B-3EF5D7846324}"/>
                </a:ext>
              </a:extLst>
            </p:cNvPr>
            <p:cNvCxnSpPr>
              <a:cxnSpLocks/>
            </p:cNvCxnSpPr>
            <p:nvPr/>
          </p:nvCxnSpPr>
          <p:spPr>
            <a:xfrm flipV="1">
              <a:off x="3194746" y="2593909"/>
              <a:ext cx="0" cy="19638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B3BB2E1F-D1F6-C0E9-1367-70AB19219107}"/>
                </a:ext>
              </a:extLst>
            </p:cNvPr>
            <p:cNvCxnSpPr>
              <a:cxnSpLocks/>
            </p:cNvCxnSpPr>
            <p:nvPr/>
          </p:nvCxnSpPr>
          <p:spPr>
            <a:xfrm flipV="1">
              <a:off x="3390151" y="2593909"/>
              <a:ext cx="3317" cy="19678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B3170D66-1F88-0A14-D518-02EC62DF0EFE}"/>
                </a:ext>
              </a:extLst>
            </p:cNvPr>
            <p:cNvCxnSpPr>
              <a:cxnSpLocks/>
            </p:cNvCxnSpPr>
            <p:nvPr/>
          </p:nvCxnSpPr>
          <p:spPr>
            <a:xfrm flipV="1">
              <a:off x="3575620" y="2593909"/>
              <a:ext cx="0" cy="19682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21E525A3-4388-B331-4554-5AC4E1222CC9}"/>
                </a:ext>
              </a:extLst>
            </p:cNvPr>
            <p:cNvCxnSpPr>
              <a:cxnSpLocks/>
            </p:cNvCxnSpPr>
            <p:nvPr/>
          </p:nvCxnSpPr>
          <p:spPr>
            <a:xfrm flipV="1">
              <a:off x="3771971" y="4368700"/>
              <a:ext cx="0" cy="185256"/>
            </a:xfrm>
            <a:prstGeom prst="line">
              <a:avLst/>
            </a:prstGeom>
          </p:spPr>
          <p:style>
            <a:lnRef idx="1">
              <a:schemeClr val="accent1"/>
            </a:lnRef>
            <a:fillRef idx="0">
              <a:schemeClr val="accent1"/>
            </a:fillRef>
            <a:effectRef idx="0">
              <a:schemeClr val="accent1"/>
            </a:effectRef>
            <a:fontRef idx="minor">
              <a:schemeClr val="tx1"/>
            </a:fontRef>
          </p:style>
        </p:cxnSp>
        <p:sp>
          <p:nvSpPr>
            <p:cNvPr id="184" name="TextBox 183">
              <a:extLst>
                <a:ext uri="{FF2B5EF4-FFF2-40B4-BE49-F238E27FC236}">
                  <a16:creationId xmlns:a16="http://schemas.microsoft.com/office/drawing/2014/main" id="{5E876B54-985B-D07C-CA40-1D1FA6859F6E}"/>
                </a:ext>
              </a:extLst>
            </p:cNvPr>
            <p:cNvSpPr txBox="1"/>
            <p:nvPr/>
          </p:nvSpPr>
          <p:spPr>
            <a:xfrm>
              <a:off x="3927737" y="4441717"/>
              <a:ext cx="368063" cy="194394"/>
            </a:xfrm>
            <a:prstGeom prst="rect">
              <a:avLst/>
            </a:prstGeom>
            <a:noFill/>
          </p:spPr>
          <p:txBody>
            <a:bodyPr wrap="none" rtlCol="0">
              <a:spAutoFit/>
            </a:bodyPr>
            <a:lstStyle/>
            <a:p>
              <a:pPr algn="l"/>
              <a:r>
                <a:rPr lang="en-IT" sz="1400" b="1" dirty="0"/>
                <a:t>X mm</a:t>
              </a:r>
            </a:p>
          </p:txBody>
        </p:sp>
        <p:sp>
          <p:nvSpPr>
            <p:cNvPr id="185" name="TextBox 184">
              <a:extLst>
                <a:ext uri="{FF2B5EF4-FFF2-40B4-BE49-F238E27FC236}">
                  <a16:creationId xmlns:a16="http://schemas.microsoft.com/office/drawing/2014/main" id="{A49571EE-0351-4108-BE8E-A56EBA18ECC1}"/>
                </a:ext>
              </a:extLst>
            </p:cNvPr>
            <p:cNvSpPr txBox="1"/>
            <p:nvPr/>
          </p:nvSpPr>
          <p:spPr>
            <a:xfrm>
              <a:off x="1874889" y="4471254"/>
              <a:ext cx="253596" cy="253916"/>
            </a:xfrm>
            <a:prstGeom prst="rect">
              <a:avLst/>
            </a:prstGeom>
            <a:noFill/>
          </p:spPr>
          <p:txBody>
            <a:bodyPr wrap="none" rtlCol="0">
              <a:spAutoFit/>
            </a:bodyPr>
            <a:lstStyle/>
            <a:p>
              <a:pPr algn="l"/>
              <a:r>
                <a:rPr lang="en-IT" sz="1050" dirty="0"/>
                <a:t>1</a:t>
              </a:r>
            </a:p>
          </p:txBody>
        </p:sp>
        <p:sp>
          <p:nvSpPr>
            <p:cNvPr id="186" name="TextBox 185">
              <a:extLst>
                <a:ext uri="{FF2B5EF4-FFF2-40B4-BE49-F238E27FC236}">
                  <a16:creationId xmlns:a16="http://schemas.microsoft.com/office/drawing/2014/main" id="{282F54C3-57FC-D4EC-A3DD-5E9362572C32}"/>
                </a:ext>
              </a:extLst>
            </p:cNvPr>
            <p:cNvSpPr txBox="1"/>
            <p:nvPr/>
          </p:nvSpPr>
          <p:spPr>
            <a:xfrm>
              <a:off x="3617809" y="4473970"/>
              <a:ext cx="322524" cy="253916"/>
            </a:xfrm>
            <a:prstGeom prst="rect">
              <a:avLst/>
            </a:prstGeom>
            <a:noFill/>
          </p:spPr>
          <p:txBody>
            <a:bodyPr wrap="none" rtlCol="0">
              <a:spAutoFit/>
            </a:bodyPr>
            <a:lstStyle/>
            <a:p>
              <a:pPr algn="l"/>
              <a:r>
                <a:rPr lang="en-IT" sz="1050" dirty="0"/>
                <a:t>10</a:t>
              </a:r>
            </a:p>
          </p:txBody>
        </p:sp>
        <p:sp>
          <p:nvSpPr>
            <p:cNvPr id="187" name="TextBox 186">
              <a:extLst>
                <a:ext uri="{FF2B5EF4-FFF2-40B4-BE49-F238E27FC236}">
                  <a16:creationId xmlns:a16="http://schemas.microsoft.com/office/drawing/2014/main" id="{ED5E747C-2A0B-1A6E-D063-679342096CA1}"/>
                </a:ext>
              </a:extLst>
            </p:cNvPr>
            <p:cNvSpPr txBox="1"/>
            <p:nvPr/>
          </p:nvSpPr>
          <p:spPr>
            <a:xfrm>
              <a:off x="2281232" y="4478340"/>
              <a:ext cx="253596" cy="253916"/>
            </a:xfrm>
            <a:prstGeom prst="rect">
              <a:avLst/>
            </a:prstGeom>
            <a:noFill/>
          </p:spPr>
          <p:txBody>
            <a:bodyPr wrap="none" rtlCol="0">
              <a:spAutoFit/>
            </a:bodyPr>
            <a:lstStyle/>
            <a:p>
              <a:pPr algn="l"/>
              <a:r>
                <a:rPr lang="en-IT" sz="1050" dirty="0"/>
                <a:t>3</a:t>
              </a:r>
            </a:p>
          </p:txBody>
        </p:sp>
        <p:sp>
          <p:nvSpPr>
            <p:cNvPr id="188" name="TextBox 187">
              <a:extLst>
                <a:ext uri="{FF2B5EF4-FFF2-40B4-BE49-F238E27FC236}">
                  <a16:creationId xmlns:a16="http://schemas.microsoft.com/office/drawing/2014/main" id="{53E8A7FE-0A94-60CD-D852-E65A10312062}"/>
                </a:ext>
              </a:extLst>
            </p:cNvPr>
            <p:cNvSpPr txBox="1"/>
            <p:nvPr/>
          </p:nvSpPr>
          <p:spPr>
            <a:xfrm>
              <a:off x="2464366" y="4486260"/>
              <a:ext cx="253596" cy="253916"/>
            </a:xfrm>
            <a:prstGeom prst="rect">
              <a:avLst/>
            </a:prstGeom>
            <a:noFill/>
          </p:spPr>
          <p:txBody>
            <a:bodyPr wrap="none" rtlCol="0">
              <a:spAutoFit/>
            </a:bodyPr>
            <a:lstStyle/>
            <a:p>
              <a:pPr algn="l"/>
              <a:r>
                <a:rPr lang="en-IT" sz="1050" dirty="0"/>
                <a:t>4</a:t>
              </a:r>
            </a:p>
          </p:txBody>
        </p:sp>
        <p:sp>
          <p:nvSpPr>
            <p:cNvPr id="189" name="TextBox 188">
              <a:extLst>
                <a:ext uri="{FF2B5EF4-FFF2-40B4-BE49-F238E27FC236}">
                  <a16:creationId xmlns:a16="http://schemas.microsoft.com/office/drawing/2014/main" id="{C935C45F-B366-E19E-1EAF-E11AA87AE33C}"/>
                </a:ext>
              </a:extLst>
            </p:cNvPr>
            <p:cNvSpPr txBox="1"/>
            <p:nvPr/>
          </p:nvSpPr>
          <p:spPr>
            <a:xfrm>
              <a:off x="2666109" y="4484700"/>
              <a:ext cx="253596" cy="253916"/>
            </a:xfrm>
            <a:prstGeom prst="rect">
              <a:avLst/>
            </a:prstGeom>
            <a:noFill/>
          </p:spPr>
          <p:txBody>
            <a:bodyPr wrap="none" rtlCol="0">
              <a:spAutoFit/>
            </a:bodyPr>
            <a:lstStyle/>
            <a:p>
              <a:pPr algn="l"/>
              <a:r>
                <a:rPr lang="en-IT" sz="1050" dirty="0"/>
                <a:t>5</a:t>
              </a:r>
            </a:p>
          </p:txBody>
        </p:sp>
        <p:sp>
          <p:nvSpPr>
            <p:cNvPr id="190" name="TextBox 189">
              <a:extLst>
                <a:ext uri="{FF2B5EF4-FFF2-40B4-BE49-F238E27FC236}">
                  <a16:creationId xmlns:a16="http://schemas.microsoft.com/office/drawing/2014/main" id="{316B2414-E0B3-B7D0-0831-05F5E86BFAF6}"/>
                </a:ext>
              </a:extLst>
            </p:cNvPr>
            <p:cNvSpPr txBox="1"/>
            <p:nvPr/>
          </p:nvSpPr>
          <p:spPr>
            <a:xfrm>
              <a:off x="2856953" y="4484700"/>
              <a:ext cx="253596" cy="253916"/>
            </a:xfrm>
            <a:prstGeom prst="rect">
              <a:avLst/>
            </a:prstGeom>
            <a:noFill/>
          </p:spPr>
          <p:txBody>
            <a:bodyPr wrap="none" rtlCol="0">
              <a:spAutoFit/>
            </a:bodyPr>
            <a:lstStyle/>
            <a:p>
              <a:pPr algn="l"/>
              <a:r>
                <a:rPr lang="en-IT" sz="1050" dirty="0"/>
                <a:t>6</a:t>
              </a:r>
            </a:p>
          </p:txBody>
        </p:sp>
        <p:sp>
          <p:nvSpPr>
            <p:cNvPr id="191" name="TextBox 190">
              <a:extLst>
                <a:ext uri="{FF2B5EF4-FFF2-40B4-BE49-F238E27FC236}">
                  <a16:creationId xmlns:a16="http://schemas.microsoft.com/office/drawing/2014/main" id="{EE068339-5850-63E2-FCF4-9BD33621198C}"/>
                </a:ext>
              </a:extLst>
            </p:cNvPr>
            <p:cNvSpPr txBox="1"/>
            <p:nvPr/>
          </p:nvSpPr>
          <p:spPr>
            <a:xfrm>
              <a:off x="3067433" y="4484871"/>
              <a:ext cx="253596" cy="253916"/>
            </a:xfrm>
            <a:prstGeom prst="rect">
              <a:avLst/>
            </a:prstGeom>
            <a:noFill/>
          </p:spPr>
          <p:txBody>
            <a:bodyPr wrap="none" rtlCol="0">
              <a:spAutoFit/>
            </a:bodyPr>
            <a:lstStyle/>
            <a:p>
              <a:pPr algn="l"/>
              <a:r>
                <a:rPr lang="en-IT" sz="1050" dirty="0"/>
                <a:t>7</a:t>
              </a:r>
            </a:p>
          </p:txBody>
        </p:sp>
        <p:sp>
          <p:nvSpPr>
            <p:cNvPr id="192" name="TextBox 191">
              <a:extLst>
                <a:ext uri="{FF2B5EF4-FFF2-40B4-BE49-F238E27FC236}">
                  <a16:creationId xmlns:a16="http://schemas.microsoft.com/office/drawing/2014/main" id="{8D1572B8-5965-4CE0-A714-5E8A2F62F580}"/>
                </a:ext>
              </a:extLst>
            </p:cNvPr>
            <p:cNvSpPr txBox="1"/>
            <p:nvPr/>
          </p:nvSpPr>
          <p:spPr>
            <a:xfrm>
              <a:off x="3266670" y="4484469"/>
              <a:ext cx="253596" cy="253916"/>
            </a:xfrm>
            <a:prstGeom prst="rect">
              <a:avLst/>
            </a:prstGeom>
            <a:noFill/>
          </p:spPr>
          <p:txBody>
            <a:bodyPr wrap="none" rtlCol="0">
              <a:spAutoFit/>
            </a:bodyPr>
            <a:lstStyle/>
            <a:p>
              <a:pPr algn="l"/>
              <a:r>
                <a:rPr lang="en-IT" sz="1050" dirty="0"/>
                <a:t>8</a:t>
              </a:r>
            </a:p>
          </p:txBody>
        </p:sp>
        <p:sp>
          <p:nvSpPr>
            <p:cNvPr id="193" name="TextBox 192">
              <a:extLst>
                <a:ext uri="{FF2B5EF4-FFF2-40B4-BE49-F238E27FC236}">
                  <a16:creationId xmlns:a16="http://schemas.microsoft.com/office/drawing/2014/main" id="{1D956AF5-A472-13FB-7797-253A51402329}"/>
                </a:ext>
              </a:extLst>
            </p:cNvPr>
            <p:cNvSpPr txBox="1"/>
            <p:nvPr/>
          </p:nvSpPr>
          <p:spPr>
            <a:xfrm>
              <a:off x="3451989" y="4484700"/>
              <a:ext cx="253596" cy="253916"/>
            </a:xfrm>
            <a:prstGeom prst="rect">
              <a:avLst/>
            </a:prstGeom>
            <a:noFill/>
          </p:spPr>
          <p:txBody>
            <a:bodyPr wrap="none" rtlCol="0">
              <a:spAutoFit/>
            </a:bodyPr>
            <a:lstStyle/>
            <a:p>
              <a:pPr algn="l"/>
              <a:r>
                <a:rPr lang="en-IT" sz="1050" dirty="0"/>
                <a:t>9</a:t>
              </a:r>
            </a:p>
          </p:txBody>
        </p:sp>
        <p:sp>
          <p:nvSpPr>
            <p:cNvPr id="194" name="TextBox 193">
              <a:extLst>
                <a:ext uri="{FF2B5EF4-FFF2-40B4-BE49-F238E27FC236}">
                  <a16:creationId xmlns:a16="http://schemas.microsoft.com/office/drawing/2014/main" id="{A2423388-EEC8-C9F0-2F30-C850B9F54266}"/>
                </a:ext>
              </a:extLst>
            </p:cNvPr>
            <p:cNvSpPr txBox="1"/>
            <p:nvPr/>
          </p:nvSpPr>
          <p:spPr>
            <a:xfrm>
              <a:off x="2066086" y="4478340"/>
              <a:ext cx="253596" cy="253916"/>
            </a:xfrm>
            <a:prstGeom prst="rect">
              <a:avLst/>
            </a:prstGeom>
            <a:noFill/>
          </p:spPr>
          <p:txBody>
            <a:bodyPr wrap="none" rtlCol="0">
              <a:spAutoFit/>
            </a:bodyPr>
            <a:lstStyle/>
            <a:p>
              <a:pPr algn="l"/>
              <a:r>
                <a:rPr lang="en-IT" sz="1050" dirty="0"/>
                <a:t>2</a:t>
              </a:r>
            </a:p>
          </p:txBody>
        </p:sp>
        <p:cxnSp>
          <p:nvCxnSpPr>
            <p:cNvPr id="195" name="Straight Arrow Connector 194">
              <a:extLst>
                <a:ext uri="{FF2B5EF4-FFF2-40B4-BE49-F238E27FC236}">
                  <a16:creationId xmlns:a16="http://schemas.microsoft.com/office/drawing/2014/main" id="{B57D0B56-0D9E-503A-9D29-BC0E4536DC9A}"/>
                </a:ext>
              </a:extLst>
            </p:cNvPr>
            <p:cNvCxnSpPr>
              <a:cxnSpLocks/>
            </p:cNvCxnSpPr>
            <p:nvPr/>
          </p:nvCxnSpPr>
          <p:spPr>
            <a:xfrm flipH="1" flipV="1">
              <a:off x="1811768" y="2321169"/>
              <a:ext cx="4574" cy="22811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2A992B4B-5DA7-F044-0B94-0C9DEF85352D}"/>
                </a:ext>
              </a:extLst>
            </p:cNvPr>
            <p:cNvCxnSpPr>
              <a:cxnSpLocks/>
            </p:cNvCxnSpPr>
            <p:nvPr/>
          </p:nvCxnSpPr>
          <p:spPr>
            <a:xfrm flipH="1">
              <a:off x="1650461" y="4275267"/>
              <a:ext cx="2128610" cy="67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4D7EC852-1FDF-41DC-FF74-E4CCB355E4DA}"/>
                </a:ext>
              </a:extLst>
            </p:cNvPr>
            <p:cNvCxnSpPr>
              <a:cxnSpLocks/>
            </p:cNvCxnSpPr>
            <p:nvPr/>
          </p:nvCxnSpPr>
          <p:spPr>
            <a:xfrm flipH="1">
              <a:off x="1643834" y="4084296"/>
              <a:ext cx="21281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F8081B8A-F79F-6AA3-595E-939525B09358}"/>
                </a:ext>
              </a:extLst>
            </p:cNvPr>
            <p:cNvCxnSpPr>
              <a:cxnSpLocks/>
            </p:cNvCxnSpPr>
            <p:nvPr/>
          </p:nvCxnSpPr>
          <p:spPr>
            <a:xfrm flipH="1">
              <a:off x="1656133" y="3899657"/>
              <a:ext cx="21158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2CEC5658-FD92-3734-763A-D74A9BB7AE5B}"/>
                </a:ext>
              </a:extLst>
            </p:cNvPr>
            <p:cNvCxnSpPr>
              <a:cxnSpLocks/>
            </p:cNvCxnSpPr>
            <p:nvPr/>
          </p:nvCxnSpPr>
          <p:spPr>
            <a:xfrm flipH="1">
              <a:off x="1653359" y="3704519"/>
              <a:ext cx="21186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6B5881F8-EE7B-1E09-03C6-27B67D7AB85C}"/>
                </a:ext>
              </a:extLst>
            </p:cNvPr>
            <p:cNvCxnSpPr>
              <a:cxnSpLocks/>
              <a:stCxn id="172" idx="3"/>
            </p:cNvCxnSpPr>
            <p:nvPr/>
          </p:nvCxnSpPr>
          <p:spPr>
            <a:xfrm flipH="1">
              <a:off x="1657908" y="3518501"/>
              <a:ext cx="2114062" cy="47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810F8603-A152-6B00-6E9D-E9F5916C8C72}"/>
                </a:ext>
              </a:extLst>
            </p:cNvPr>
            <p:cNvCxnSpPr>
              <a:cxnSpLocks/>
            </p:cNvCxnSpPr>
            <p:nvPr/>
          </p:nvCxnSpPr>
          <p:spPr>
            <a:xfrm flipH="1">
              <a:off x="1657589" y="3335242"/>
              <a:ext cx="21143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17776FEB-CB91-F83A-3381-9365CB705AE5}"/>
                </a:ext>
              </a:extLst>
            </p:cNvPr>
            <p:cNvCxnSpPr>
              <a:cxnSpLocks/>
            </p:cNvCxnSpPr>
            <p:nvPr/>
          </p:nvCxnSpPr>
          <p:spPr>
            <a:xfrm flipH="1">
              <a:off x="1654017" y="3147978"/>
              <a:ext cx="211795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2D55C7C3-8BF3-B817-64BB-346FE80A43BF}"/>
                </a:ext>
              </a:extLst>
            </p:cNvPr>
            <p:cNvCxnSpPr>
              <a:cxnSpLocks/>
            </p:cNvCxnSpPr>
            <p:nvPr/>
          </p:nvCxnSpPr>
          <p:spPr>
            <a:xfrm flipH="1">
              <a:off x="1656234" y="2960715"/>
              <a:ext cx="21157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5760ACD1-07D3-F3D4-96C7-8BC266DD1783}"/>
                </a:ext>
              </a:extLst>
            </p:cNvPr>
            <p:cNvCxnSpPr>
              <a:cxnSpLocks/>
            </p:cNvCxnSpPr>
            <p:nvPr/>
          </p:nvCxnSpPr>
          <p:spPr>
            <a:xfrm flipH="1">
              <a:off x="1649883" y="2595285"/>
              <a:ext cx="1760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A530E34C-8ADF-83E2-AF78-2B6B49511547}"/>
                </a:ext>
              </a:extLst>
            </p:cNvPr>
            <p:cNvCxnSpPr>
              <a:cxnSpLocks/>
            </p:cNvCxnSpPr>
            <p:nvPr/>
          </p:nvCxnSpPr>
          <p:spPr>
            <a:xfrm flipH="1">
              <a:off x="1660367" y="2773452"/>
              <a:ext cx="211160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068DC932-596A-2800-7913-B5A54D2E0FDF}"/>
                </a:ext>
              </a:extLst>
            </p:cNvPr>
            <p:cNvSpPr txBox="1"/>
            <p:nvPr/>
          </p:nvSpPr>
          <p:spPr>
            <a:xfrm>
              <a:off x="1521462" y="2320554"/>
              <a:ext cx="521297" cy="261610"/>
            </a:xfrm>
            <a:prstGeom prst="rect">
              <a:avLst/>
            </a:prstGeom>
            <a:noFill/>
          </p:spPr>
          <p:txBody>
            <a:bodyPr wrap="none" rtlCol="0">
              <a:spAutoFit/>
            </a:bodyPr>
            <a:lstStyle/>
            <a:p>
              <a:pPr algn="l"/>
              <a:r>
                <a:rPr lang="en-IT" sz="1100" b="1" dirty="0"/>
                <a:t>Y mm</a:t>
              </a:r>
            </a:p>
          </p:txBody>
        </p:sp>
        <p:sp>
          <p:nvSpPr>
            <p:cNvPr id="207" name="TextBox 206">
              <a:extLst>
                <a:ext uri="{FF2B5EF4-FFF2-40B4-BE49-F238E27FC236}">
                  <a16:creationId xmlns:a16="http://schemas.microsoft.com/office/drawing/2014/main" id="{088FF06D-0EF5-7D75-2045-5280D95A954D}"/>
                </a:ext>
              </a:extLst>
            </p:cNvPr>
            <p:cNvSpPr txBox="1"/>
            <p:nvPr/>
          </p:nvSpPr>
          <p:spPr>
            <a:xfrm>
              <a:off x="1481736" y="4144462"/>
              <a:ext cx="256802" cy="261610"/>
            </a:xfrm>
            <a:prstGeom prst="rect">
              <a:avLst/>
            </a:prstGeom>
            <a:noFill/>
          </p:spPr>
          <p:txBody>
            <a:bodyPr wrap="none" rtlCol="0">
              <a:spAutoFit/>
            </a:bodyPr>
            <a:lstStyle/>
            <a:p>
              <a:pPr algn="l"/>
              <a:r>
                <a:rPr lang="en-IT" sz="1050" dirty="0"/>
                <a:t>1</a:t>
              </a:r>
            </a:p>
          </p:txBody>
        </p:sp>
        <p:sp>
          <p:nvSpPr>
            <p:cNvPr id="208" name="TextBox 207">
              <a:extLst>
                <a:ext uri="{FF2B5EF4-FFF2-40B4-BE49-F238E27FC236}">
                  <a16:creationId xmlns:a16="http://schemas.microsoft.com/office/drawing/2014/main" id="{3C0671B9-1D35-F12A-9813-B40C8D1722C0}"/>
                </a:ext>
              </a:extLst>
            </p:cNvPr>
            <p:cNvSpPr txBox="1"/>
            <p:nvPr/>
          </p:nvSpPr>
          <p:spPr>
            <a:xfrm>
              <a:off x="1488750" y="3947713"/>
              <a:ext cx="256802" cy="261610"/>
            </a:xfrm>
            <a:prstGeom prst="rect">
              <a:avLst/>
            </a:prstGeom>
            <a:noFill/>
          </p:spPr>
          <p:txBody>
            <a:bodyPr wrap="none" rtlCol="0">
              <a:spAutoFit/>
            </a:bodyPr>
            <a:lstStyle/>
            <a:p>
              <a:pPr algn="l"/>
              <a:r>
                <a:rPr lang="en-IT" sz="1050" dirty="0"/>
                <a:t>2</a:t>
              </a:r>
            </a:p>
          </p:txBody>
        </p:sp>
        <p:sp>
          <p:nvSpPr>
            <p:cNvPr id="209" name="TextBox 208">
              <a:extLst>
                <a:ext uri="{FF2B5EF4-FFF2-40B4-BE49-F238E27FC236}">
                  <a16:creationId xmlns:a16="http://schemas.microsoft.com/office/drawing/2014/main" id="{13E1C385-7C4D-D87A-F54E-8B0732B112DC}"/>
                </a:ext>
              </a:extLst>
            </p:cNvPr>
            <p:cNvSpPr txBox="1"/>
            <p:nvPr/>
          </p:nvSpPr>
          <p:spPr>
            <a:xfrm>
              <a:off x="1494957" y="3576636"/>
              <a:ext cx="256802" cy="261610"/>
            </a:xfrm>
            <a:prstGeom prst="rect">
              <a:avLst/>
            </a:prstGeom>
            <a:noFill/>
          </p:spPr>
          <p:txBody>
            <a:bodyPr wrap="none" rtlCol="0">
              <a:spAutoFit/>
            </a:bodyPr>
            <a:lstStyle/>
            <a:p>
              <a:pPr algn="l"/>
              <a:r>
                <a:rPr lang="en-IT" sz="1050" dirty="0"/>
                <a:t>4</a:t>
              </a:r>
            </a:p>
          </p:txBody>
        </p:sp>
        <p:sp>
          <p:nvSpPr>
            <p:cNvPr id="210" name="TextBox 209">
              <a:extLst>
                <a:ext uri="{FF2B5EF4-FFF2-40B4-BE49-F238E27FC236}">
                  <a16:creationId xmlns:a16="http://schemas.microsoft.com/office/drawing/2014/main" id="{5BA1F413-036B-859B-87E3-D75DE4034168}"/>
                </a:ext>
              </a:extLst>
            </p:cNvPr>
            <p:cNvSpPr txBox="1"/>
            <p:nvPr/>
          </p:nvSpPr>
          <p:spPr>
            <a:xfrm>
              <a:off x="1492488" y="3770463"/>
              <a:ext cx="256802" cy="261610"/>
            </a:xfrm>
            <a:prstGeom prst="rect">
              <a:avLst/>
            </a:prstGeom>
            <a:noFill/>
          </p:spPr>
          <p:txBody>
            <a:bodyPr wrap="none" rtlCol="0">
              <a:spAutoFit/>
            </a:bodyPr>
            <a:lstStyle/>
            <a:p>
              <a:pPr algn="l"/>
              <a:r>
                <a:rPr lang="en-IT" sz="1050" dirty="0"/>
                <a:t>3</a:t>
              </a:r>
            </a:p>
          </p:txBody>
        </p:sp>
        <p:sp>
          <p:nvSpPr>
            <p:cNvPr id="211" name="TextBox 210">
              <a:extLst>
                <a:ext uri="{FF2B5EF4-FFF2-40B4-BE49-F238E27FC236}">
                  <a16:creationId xmlns:a16="http://schemas.microsoft.com/office/drawing/2014/main" id="{80F69B08-3E2F-482B-1DC0-CB3EDC9B71BF}"/>
                </a:ext>
              </a:extLst>
            </p:cNvPr>
            <p:cNvSpPr txBox="1"/>
            <p:nvPr/>
          </p:nvSpPr>
          <p:spPr>
            <a:xfrm>
              <a:off x="1494957" y="3386896"/>
              <a:ext cx="256802" cy="261610"/>
            </a:xfrm>
            <a:prstGeom prst="rect">
              <a:avLst/>
            </a:prstGeom>
            <a:noFill/>
          </p:spPr>
          <p:txBody>
            <a:bodyPr wrap="none" rtlCol="0">
              <a:spAutoFit/>
            </a:bodyPr>
            <a:lstStyle/>
            <a:p>
              <a:pPr algn="l"/>
              <a:r>
                <a:rPr lang="en-IT" sz="1050" dirty="0"/>
                <a:t>5</a:t>
              </a:r>
            </a:p>
          </p:txBody>
        </p:sp>
        <p:sp>
          <p:nvSpPr>
            <p:cNvPr id="212" name="TextBox 211">
              <a:extLst>
                <a:ext uri="{FF2B5EF4-FFF2-40B4-BE49-F238E27FC236}">
                  <a16:creationId xmlns:a16="http://schemas.microsoft.com/office/drawing/2014/main" id="{F966A258-6BF9-AF21-7420-F9131EF8441F}"/>
                </a:ext>
              </a:extLst>
            </p:cNvPr>
            <p:cNvSpPr txBox="1"/>
            <p:nvPr/>
          </p:nvSpPr>
          <p:spPr>
            <a:xfrm>
              <a:off x="1486372" y="3198849"/>
              <a:ext cx="256802" cy="261610"/>
            </a:xfrm>
            <a:prstGeom prst="rect">
              <a:avLst/>
            </a:prstGeom>
            <a:noFill/>
          </p:spPr>
          <p:txBody>
            <a:bodyPr wrap="none" rtlCol="0">
              <a:spAutoFit/>
            </a:bodyPr>
            <a:lstStyle/>
            <a:p>
              <a:pPr algn="l"/>
              <a:r>
                <a:rPr lang="en-IT" sz="1050" dirty="0"/>
                <a:t>6</a:t>
              </a:r>
            </a:p>
          </p:txBody>
        </p:sp>
        <p:sp>
          <p:nvSpPr>
            <p:cNvPr id="213" name="TextBox 212">
              <a:extLst>
                <a:ext uri="{FF2B5EF4-FFF2-40B4-BE49-F238E27FC236}">
                  <a16:creationId xmlns:a16="http://schemas.microsoft.com/office/drawing/2014/main" id="{0CF7A360-2243-C2AD-8D9E-0D0D128E67DA}"/>
                </a:ext>
              </a:extLst>
            </p:cNvPr>
            <p:cNvSpPr txBox="1"/>
            <p:nvPr/>
          </p:nvSpPr>
          <p:spPr>
            <a:xfrm>
              <a:off x="1494069" y="2835745"/>
              <a:ext cx="164968" cy="261610"/>
            </a:xfrm>
            <a:prstGeom prst="rect">
              <a:avLst/>
            </a:prstGeom>
            <a:noFill/>
          </p:spPr>
          <p:txBody>
            <a:bodyPr wrap="square" rtlCol="0">
              <a:spAutoFit/>
            </a:bodyPr>
            <a:lstStyle/>
            <a:p>
              <a:pPr algn="l"/>
              <a:r>
                <a:rPr lang="en-IT" sz="1050" dirty="0"/>
                <a:t>8</a:t>
              </a:r>
            </a:p>
          </p:txBody>
        </p:sp>
        <p:sp>
          <p:nvSpPr>
            <p:cNvPr id="214" name="TextBox 213">
              <a:extLst>
                <a:ext uri="{FF2B5EF4-FFF2-40B4-BE49-F238E27FC236}">
                  <a16:creationId xmlns:a16="http://schemas.microsoft.com/office/drawing/2014/main" id="{B3DA4DD5-719C-7AD6-FFE3-11FB6B7FE6B6}"/>
                </a:ext>
              </a:extLst>
            </p:cNvPr>
            <p:cNvSpPr txBox="1"/>
            <p:nvPr/>
          </p:nvSpPr>
          <p:spPr>
            <a:xfrm>
              <a:off x="1512880" y="2644192"/>
              <a:ext cx="135815" cy="261610"/>
            </a:xfrm>
            <a:prstGeom prst="rect">
              <a:avLst/>
            </a:prstGeom>
            <a:noFill/>
          </p:spPr>
          <p:txBody>
            <a:bodyPr wrap="square" rtlCol="0">
              <a:spAutoFit/>
            </a:bodyPr>
            <a:lstStyle/>
            <a:p>
              <a:pPr algn="l"/>
              <a:r>
                <a:rPr lang="en-IT" sz="1050" dirty="0"/>
                <a:t>9</a:t>
              </a:r>
            </a:p>
          </p:txBody>
        </p:sp>
        <p:sp>
          <p:nvSpPr>
            <p:cNvPr id="215" name="TextBox 214">
              <a:extLst>
                <a:ext uri="{FF2B5EF4-FFF2-40B4-BE49-F238E27FC236}">
                  <a16:creationId xmlns:a16="http://schemas.microsoft.com/office/drawing/2014/main" id="{A860440D-11E9-1A9B-38A2-2B5A373EA95A}"/>
                </a:ext>
              </a:extLst>
            </p:cNvPr>
            <p:cNvSpPr txBox="1"/>
            <p:nvPr/>
          </p:nvSpPr>
          <p:spPr>
            <a:xfrm>
              <a:off x="1496924" y="3014828"/>
              <a:ext cx="149486" cy="261610"/>
            </a:xfrm>
            <a:prstGeom prst="rect">
              <a:avLst/>
            </a:prstGeom>
            <a:noFill/>
          </p:spPr>
          <p:txBody>
            <a:bodyPr wrap="square" rtlCol="0">
              <a:spAutoFit/>
            </a:bodyPr>
            <a:lstStyle/>
            <a:p>
              <a:pPr algn="l"/>
              <a:r>
                <a:rPr lang="en-IT" sz="1050" dirty="0"/>
                <a:t>7</a:t>
              </a:r>
            </a:p>
          </p:txBody>
        </p:sp>
        <p:sp>
          <p:nvSpPr>
            <p:cNvPr id="216" name="TextBox 215">
              <a:extLst>
                <a:ext uri="{FF2B5EF4-FFF2-40B4-BE49-F238E27FC236}">
                  <a16:creationId xmlns:a16="http://schemas.microsoft.com/office/drawing/2014/main" id="{5F53AD75-E73C-17C1-CD9C-C6411CE3E70F}"/>
                </a:ext>
              </a:extLst>
            </p:cNvPr>
            <p:cNvSpPr txBox="1"/>
            <p:nvPr/>
          </p:nvSpPr>
          <p:spPr>
            <a:xfrm>
              <a:off x="1396506" y="2463104"/>
              <a:ext cx="328936" cy="261610"/>
            </a:xfrm>
            <a:prstGeom prst="rect">
              <a:avLst/>
            </a:prstGeom>
            <a:noFill/>
          </p:spPr>
          <p:txBody>
            <a:bodyPr wrap="none" rtlCol="0">
              <a:spAutoFit/>
            </a:bodyPr>
            <a:lstStyle/>
            <a:p>
              <a:pPr algn="l"/>
              <a:r>
                <a:rPr lang="en-IT" sz="1050" dirty="0"/>
                <a:t>10</a:t>
              </a:r>
            </a:p>
          </p:txBody>
        </p:sp>
        <p:sp>
          <p:nvSpPr>
            <p:cNvPr id="217" name="Oval 216">
              <a:extLst>
                <a:ext uri="{FF2B5EF4-FFF2-40B4-BE49-F238E27FC236}">
                  <a16:creationId xmlns:a16="http://schemas.microsoft.com/office/drawing/2014/main" id="{A0F4F4FD-3C08-278F-820B-FAAB39284CF3}"/>
                </a:ext>
              </a:extLst>
            </p:cNvPr>
            <p:cNvSpPr/>
            <p:nvPr/>
          </p:nvSpPr>
          <p:spPr>
            <a:xfrm>
              <a:off x="1875861" y="2646076"/>
              <a:ext cx="96995" cy="89517"/>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sp>
          <p:nvSpPr>
            <p:cNvPr id="218" name="Oval 217">
              <a:extLst>
                <a:ext uri="{FF2B5EF4-FFF2-40B4-BE49-F238E27FC236}">
                  <a16:creationId xmlns:a16="http://schemas.microsoft.com/office/drawing/2014/main" id="{F856A553-B4C7-EF1C-067E-74E706F3EED5}"/>
                </a:ext>
              </a:extLst>
            </p:cNvPr>
            <p:cNvSpPr/>
            <p:nvPr/>
          </p:nvSpPr>
          <p:spPr>
            <a:xfrm>
              <a:off x="1858385" y="3002485"/>
              <a:ext cx="96995" cy="89517"/>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sp>
          <p:nvSpPr>
            <p:cNvPr id="219" name="Oval 218">
              <a:extLst>
                <a:ext uri="{FF2B5EF4-FFF2-40B4-BE49-F238E27FC236}">
                  <a16:creationId xmlns:a16="http://schemas.microsoft.com/office/drawing/2014/main" id="{74DD436B-066A-B490-05A2-ADBF4AF259DC}"/>
                </a:ext>
              </a:extLst>
            </p:cNvPr>
            <p:cNvSpPr/>
            <p:nvPr/>
          </p:nvSpPr>
          <p:spPr>
            <a:xfrm>
              <a:off x="1871670" y="2805432"/>
              <a:ext cx="96995" cy="89517"/>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sp>
          <p:nvSpPr>
            <p:cNvPr id="220" name="Oval 219">
              <a:extLst>
                <a:ext uri="{FF2B5EF4-FFF2-40B4-BE49-F238E27FC236}">
                  <a16:creationId xmlns:a16="http://schemas.microsoft.com/office/drawing/2014/main" id="{8C1570C4-2E31-8FE7-BEF3-A22B0CA048B5}"/>
                </a:ext>
              </a:extLst>
            </p:cNvPr>
            <p:cNvSpPr/>
            <p:nvPr/>
          </p:nvSpPr>
          <p:spPr>
            <a:xfrm>
              <a:off x="2045896" y="2651571"/>
              <a:ext cx="96995" cy="89517"/>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sp>
          <p:nvSpPr>
            <p:cNvPr id="221" name="Oval 220">
              <a:extLst>
                <a:ext uri="{FF2B5EF4-FFF2-40B4-BE49-F238E27FC236}">
                  <a16:creationId xmlns:a16="http://schemas.microsoft.com/office/drawing/2014/main" id="{F6816575-B3AB-C967-791A-3CB7E0F2B015}"/>
                </a:ext>
              </a:extLst>
            </p:cNvPr>
            <p:cNvSpPr/>
            <p:nvPr/>
          </p:nvSpPr>
          <p:spPr>
            <a:xfrm>
              <a:off x="2028261" y="2798476"/>
              <a:ext cx="96995" cy="89517"/>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sp>
          <p:nvSpPr>
            <p:cNvPr id="222" name="Oval 221">
              <a:extLst>
                <a:ext uri="{FF2B5EF4-FFF2-40B4-BE49-F238E27FC236}">
                  <a16:creationId xmlns:a16="http://schemas.microsoft.com/office/drawing/2014/main" id="{23884CA7-4217-96CD-A043-EAE44D3A1577}"/>
                </a:ext>
              </a:extLst>
            </p:cNvPr>
            <p:cNvSpPr/>
            <p:nvPr/>
          </p:nvSpPr>
          <p:spPr>
            <a:xfrm>
              <a:off x="2234582" y="2649519"/>
              <a:ext cx="96995" cy="89517"/>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sp>
          <p:nvSpPr>
            <p:cNvPr id="223" name="Oval 222">
              <a:extLst>
                <a:ext uri="{FF2B5EF4-FFF2-40B4-BE49-F238E27FC236}">
                  <a16:creationId xmlns:a16="http://schemas.microsoft.com/office/drawing/2014/main" id="{84DEF7B3-E102-E555-916F-BC4187C5E81B}"/>
                </a:ext>
              </a:extLst>
            </p:cNvPr>
            <p:cNvSpPr/>
            <p:nvPr/>
          </p:nvSpPr>
          <p:spPr>
            <a:xfrm>
              <a:off x="2429822" y="2653229"/>
              <a:ext cx="96995" cy="89517"/>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sp>
          <p:nvSpPr>
            <p:cNvPr id="224" name="Oval 223">
              <a:extLst>
                <a:ext uri="{FF2B5EF4-FFF2-40B4-BE49-F238E27FC236}">
                  <a16:creationId xmlns:a16="http://schemas.microsoft.com/office/drawing/2014/main" id="{94BB9280-521F-E9DE-3B91-EB6290015D84}"/>
                </a:ext>
              </a:extLst>
            </p:cNvPr>
            <p:cNvSpPr/>
            <p:nvPr/>
          </p:nvSpPr>
          <p:spPr>
            <a:xfrm>
              <a:off x="1863635" y="3175586"/>
              <a:ext cx="96995" cy="89517"/>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grpSp>
      <p:cxnSp>
        <p:nvCxnSpPr>
          <p:cNvPr id="226" name="Straight Arrow Connector 225">
            <a:extLst>
              <a:ext uri="{FF2B5EF4-FFF2-40B4-BE49-F238E27FC236}">
                <a16:creationId xmlns:a16="http://schemas.microsoft.com/office/drawing/2014/main" id="{BD94814A-1A81-D362-3C4D-25634115DA22}"/>
              </a:ext>
            </a:extLst>
          </p:cNvPr>
          <p:cNvCxnSpPr/>
          <p:nvPr/>
        </p:nvCxnSpPr>
        <p:spPr>
          <a:xfrm>
            <a:off x="9300530" y="4142838"/>
            <a:ext cx="98529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7" name="Straight Arrow Connector 226">
            <a:extLst>
              <a:ext uri="{FF2B5EF4-FFF2-40B4-BE49-F238E27FC236}">
                <a16:creationId xmlns:a16="http://schemas.microsoft.com/office/drawing/2014/main" id="{250871F5-F821-A817-10DB-65279D4F035A}"/>
              </a:ext>
            </a:extLst>
          </p:cNvPr>
          <p:cNvCxnSpPr>
            <a:cxnSpLocks/>
          </p:cNvCxnSpPr>
          <p:nvPr/>
        </p:nvCxnSpPr>
        <p:spPr>
          <a:xfrm>
            <a:off x="9151262" y="4271695"/>
            <a:ext cx="24463" cy="7985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8290975-D1ED-26A4-601F-9D603DE962E2}"/>
              </a:ext>
            </a:extLst>
          </p:cNvPr>
          <p:cNvSpPr txBox="1"/>
          <p:nvPr/>
        </p:nvSpPr>
        <p:spPr>
          <a:xfrm>
            <a:off x="987280" y="55404"/>
            <a:ext cx="6033960" cy="523220"/>
          </a:xfrm>
          <a:prstGeom prst="rect">
            <a:avLst/>
          </a:prstGeom>
          <a:noFill/>
        </p:spPr>
        <p:txBody>
          <a:bodyPr wrap="none" rtlCol="0">
            <a:spAutoFit/>
          </a:bodyPr>
          <a:lstStyle/>
          <a:p>
            <a:pPr algn="l"/>
            <a:r>
              <a:rPr lang="en-GB" sz="2800" b="1" dirty="0" err="1">
                <a:solidFill>
                  <a:schemeClr val="accent1"/>
                </a:solidFill>
              </a:rPr>
              <a:t>ps</a:t>
            </a:r>
            <a:r>
              <a:rPr lang="en-GB" sz="2800" b="1" dirty="0">
                <a:solidFill>
                  <a:schemeClr val="accent1"/>
                </a:solidFill>
              </a:rPr>
              <a:t>-LIBS optical layout and X–Y scanning</a:t>
            </a:r>
            <a:endParaRPr lang="en-IT" sz="2800" b="1" dirty="0">
              <a:solidFill>
                <a:schemeClr val="accent1"/>
              </a:solidFill>
            </a:endParaRPr>
          </a:p>
        </p:txBody>
      </p:sp>
    </p:spTree>
    <p:extLst>
      <p:ext uri="{BB962C8B-B14F-4D97-AF65-F5344CB8AC3E}">
        <p14:creationId xmlns:p14="http://schemas.microsoft.com/office/powerpoint/2010/main" val="440650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7A711-7054-9083-8B3C-BDAFCB5992DA}"/>
              </a:ext>
            </a:extLst>
          </p:cNvPr>
          <p:cNvSpPr>
            <a:spLocks noGrp="1"/>
          </p:cNvSpPr>
          <p:nvPr>
            <p:ph type="title"/>
          </p:nvPr>
        </p:nvSpPr>
        <p:spPr/>
        <p:txBody>
          <a:bodyPr/>
          <a:lstStyle/>
          <a:p>
            <a:r>
              <a:rPr lang="fi-FI" sz="2800" b="1" dirty="0">
                <a:solidFill>
                  <a:schemeClr val="accent1">
                    <a:lumMod val="75000"/>
                  </a:schemeClr>
                </a:solidFill>
              </a:rPr>
              <a:t>On-</a:t>
            </a:r>
            <a:r>
              <a:rPr lang="fi-FI" sz="2800" b="1" dirty="0" err="1">
                <a:solidFill>
                  <a:schemeClr val="accent1">
                    <a:lumMod val="75000"/>
                  </a:schemeClr>
                </a:solidFill>
              </a:rPr>
              <a:t>going</a:t>
            </a:r>
            <a:r>
              <a:rPr lang="fi-FI" sz="2800" b="1" dirty="0">
                <a:solidFill>
                  <a:schemeClr val="accent1">
                    <a:lumMod val="75000"/>
                  </a:schemeClr>
                </a:solidFill>
              </a:rPr>
              <a:t> </a:t>
            </a:r>
            <a:r>
              <a:rPr lang="fi-FI" sz="2800" b="1" dirty="0" err="1">
                <a:solidFill>
                  <a:schemeClr val="accent1">
                    <a:lumMod val="75000"/>
                  </a:schemeClr>
                </a:solidFill>
              </a:rPr>
              <a:t>activities</a:t>
            </a:r>
            <a:r>
              <a:rPr lang="fi-FI" sz="2800" b="1" dirty="0">
                <a:solidFill>
                  <a:schemeClr val="accent1">
                    <a:lumMod val="75000"/>
                  </a:schemeClr>
                </a:solidFill>
              </a:rPr>
              <a:t> </a:t>
            </a:r>
            <a:endParaRPr lang="en-IT" dirty="0">
              <a:solidFill>
                <a:schemeClr val="accent1">
                  <a:lumMod val="75000"/>
                </a:schemeClr>
              </a:solidFill>
            </a:endParaRPr>
          </a:p>
        </p:txBody>
      </p:sp>
      <p:sp>
        <p:nvSpPr>
          <p:cNvPr id="3" name="Footer Placeholder 2">
            <a:extLst>
              <a:ext uri="{FF2B5EF4-FFF2-40B4-BE49-F238E27FC236}">
                <a16:creationId xmlns:a16="http://schemas.microsoft.com/office/drawing/2014/main" id="{507862B8-898F-25D4-169C-596CBFDCDC38}"/>
              </a:ext>
            </a:extLst>
          </p:cNvPr>
          <p:cNvSpPr>
            <a:spLocks noGrp="1"/>
          </p:cNvSpPr>
          <p:nvPr>
            <p:ph type="ftr" sz="quarter" idx="11"/>
          </p:nvPr>
        </p:nvSpPr>
        <p:spPr>
          <a:xfrm>
            <a:off x="825623" y="6555769"/>
            <a:ext cx="4399515" cy="432961"/>
          </a:xfrm>
        </p:spPr>
        <p:txBody>
          <a:bodyPr/>
          <a:lstStyle/>
          <a:p>
            <a:r>
              <a:rPr lang="en-GB" sz="1200" b="1" dirty="0">
                <a:solidFill>
                  <a:schemeClr val="bg1"/>
                </a:solidFill>
              </a:rPr>
              <a:t>L. Laguardia | </a:t>
            </a:r>
            <a:r>
              <a:rPr lang="en-GB" sz="1200" b="1" i="0" dirty="0">
                <a:solidFill>
                  <a:schemeClr val="bg1"/>
                </a:solidFill>
                <a:effectLst/>
              </a:rPr>
              <a:t>WP PWIE SP F kick-off meeting</a:t>
            </a:r>
            <a:r>
              <a:rPr lang="en-GB" sz="1200" b="1" dirty="0">
                <a:solidFill>
                  <a:schemeClr val="bg1"/>
                </a:solidFill>
              </a:rPr>
              <a:t> | 23 June  2026</a:t>
            </a:r>
          </a:p>
        </p:txBody>
      </p:sp>
      <p:sp>
        <p:nvSpPr>
          <p:cNvPr id="4" name="Slide Number Placeholder 3">
            <a:extLst>
              <a:ext uri="{FF2B5EF4-FFF2-40B4-BE49-F238E27FC236}">
                <a16:creationId xmlns:a16="http://schemas.microsoft.com/office/drawing/2014/main" id="{5FBDAB44-E299-E478-3E3A-77196914FE0D}"/>
              </a:ext>
            </a:extLst>
          </p:cNvPr>
          <p:cNvSpPr>
            <a:spLocks noGrp="1"/>
          </p:cNvSpPr>
          <p:nvPr>
            <p:ph type="sldNum" sz="quarter" idx="12"/>
          </p:nvPr>
        </p:nvSpPr>
        <p:spPr/>
        <p:txBody>
          <a:bodyPr/>
          <a:lstStyle/>
          <a:p>
            <a:fld id="{6A6D9FA1-99C7-4910-8E32-B85D378B0060}" type="slidenum">
              <a:rPr lang="en-GB" smtClean="0">
                <a:solidFill>
                  <a:prstClr val="white"/>
                </a:solidFill>
              </a:rPr>
              <a:pPr/>
              <a:t>7</a:t>
            </a:fld>
            <a:endParaRPr lang="en-GB">
              <a:solidFill>
                <a:prstClr val="white"/>
              </a:solidFill>
            </a:endParaRPr>
          </a:p>
        </p:txBody>
      </p:sp>
      <p:sp>
        <p:nvSpPr>
          <p:cNvPr id="5" name="TextBox 4">
            <a:extLst>
              <a:ext uri="{FF2B5EF4-FFF2-40B4-BE49-F238E27FC236}">
                <a16:creationId xmlns:a16="http://schemas.microsoft.com/office/drawing/2014/main" id="{2298DC0B-5F8D-7244-1AA3-C52EF63FE37C}"/>
              </a:ext>
            </a:extLst>
          </p:cNvPr>
          <p:cNvSpPr txBox="1"/>
          <p:nvPr/>
        </p:nvSpPr>
        <p:spPr>
          <a:xfrm>
            <a:off x="918683" y="707407"/>
            <a:ext cx="3864328" cy="2308324"/>
          </a:xfrm>
          <a:prstGeom prst="rect">
            <a:avLst/>
          </a:prstGeom>
          <a:noFill/>
        </p:spPr>
        <p:txBody>
          <a:bodyPr wrap="none" rtlCol="0">
            <a:spAutoFit/>
          </a:bodyPr>
          <a:lstStyle/>
          <a:p>
            <a:pPr algn="l"/>
            <a:r>
              <a:rPr lang="en-GB" sz="2400" dirty="0"/>
              <a:t>Procurement of:</a:t>
            </a:r>
          </a:p>
          <a:p>
            <a:pPr marL="457200" indent="-457200" algn="l">
              <a:buFont typeface="Arial" panose="020B0604020202020204" pitchFamily="34" charset="0"/>
              <a:buChar char="•"/>
            </a:pPr>
            <a:r>
              <a:rPr lang="en-GB" sz="2400" dirty="0"/>
              <a:t>safety tubes </a:t>
            </a:r>
          </a:p>
          <a:p>
            <a:pPr marL="457200" indent="-457200" algn="l">
              <a:buFont typeface="Arial" panose="020B0604020202020204" pitchFamily="34" charset="0"/>
              <a:buChar char="•"/>
            </a:pPr>
            <a:r>
              <a:rPr lang="en-GB" sz="2400" dirty="0"/>
              <a:t>mirrors</a:t>
            </a:r>
          </a:p>
          <a:p>
            <a:pPr marL="457200" indent="-457200" algn="l">
              <a:buFont typeface="Arial" panose="020B0604020202020204" pitchFamily="34" charset="0"/>
              <a:buChar char="•"/>
            </a:pPr>
            <a:r>
              <a:rPr lang="en-GB" sz="2400" dirty="0">
                <a:ea typeface="Segoe UI Symbol" panose="020B0502040204020203" pitchFamily="34" charset="0"/>
              </a:rPr>
              <a:t>motorized steering mirror</a:t>
            </a:r>
            <a:endParaRPr lang="en-GB" sz="2400" dirty="0"/>
          </a:p>
          <a:p>
            <a:pPr marL="457200" indent="-457200" algn="l">
              <a:buFont typeface="Arial" panose="020B0604020202020204" pitchFamily="34" charset="0"/>
              <a:buChar char="•"/>
            </a:pPr>
            <a:r>
              <a:rPr lang="en-GB" sz="2400" dirty="0"/>
              <a:t>lenses</a:t>
            </a:r>
          </a:p>
          <a:p>
            <a:pPr marL="457200" indent="-457200" algn="l">
              <a:buFont typeface="Arial" panose="020B0604020202020204" pitchFamily="34" charset="0"/>
              <a:buChar char="•"/>
            </a:pPr>
            <a:r>
              <a:rPr lang="en-GB" sz="2400" dirty="0" err="1"/>
              <a:t>fiber</a:t>
            </a:r>
            <a:r>
              <a:rPr lang="en-GB" sz="2400" dirty="0"/>
              <a:t>‑bundle</a:t>
            </a:r>
            <a:endParaRPr lang="en-IT" sz="2400" b="1" dirty="0"/>
          </a:p>
        </p:txBody>
      </p:sp>
      <p:sp>
        <p:nvSpPr>
          <p:cNvPr id="6" name="Title 1">
            <a:extLst>
              <a:ext uri="{FF2B5EF4-FFF2-40B4-BE49-F238E27FC236}">
                <a16:creationId xmlns:a16="http://schemas.microsoft.com/office/drawing/2014/main" id="{B586E6AA-EEC6-D724-620A-262408C3AFC2}"/>
              </a:ext>
            </a:extLst>
          </p:cNvPr>
          <p:cNvSpPr txBox="1">
            <a:spLocks/>
          </p:cNvSpPr>
          <p:nvPr/>
        </p:nvSpPr>
        <p:spPr>
          <a:xfrm>
            <a:off x="139165" y="3421494"/>
            <a:ext cx="9451776" cy="457200"/>
          </a:xfrm>
          <a:prstGeom prst="rect">
            <a:avLst/>
          </a:prstGeom>
        </p:spPr>
        <p:txBody>
          <a:bodyPr vert="horz" lIns="91440" tIns="45720" rIns="91440" bIns="45720" rtlCol="0" anchor="ctr">
            <a:noAutofit/>
          </a:bodyPr>
          <a:lstStyle>
            <a:lvl1pPr algn="l" defTabSz="685800" rtl="0" eaLnBrk="1" latinLnBrk="0" hangingPunct="1">
              <a:lnSpc>
                <a:spcPts val="2400"/>
              </a:lnSpc>
              <a:spcBef>
                <a:spcPct val="0"/>
              </a:spcBef>
              <a:buNone/>
              <a:defRPr sz="2800" b="1" kern="1200">
                <a:solidFill>
                  <a:schemeClr val="tx2"/>
                </a:solidFill>
                <a:latin typeface="+mn-lt"/>
                <a:ea typeface="+mj-ea"/>
                <a:cs typeface="Arial" panose="020B0604020202020204" pitchFamily="34" charset="0"/>
              </a:defRPr>
            </a:lvl1pPr>
          </a:lstStyle>
          <a:p>
            <a:r>
              <a:rPr lang="fi-FI" dirty="0">
                <a:solidFill>
                  <a:schemeClr val="accent1">
                    <a:lumMod val="75000"/>
                  </a:schemeClr>
                </a:solidFill>
              </a:rPr>
              <a:t>Time-</a:t>
            </a:r>
            <a:r>
              <a:rPr lang="fi-FI" dirty="0" err="1">
                <a:solidFill>
                  <a:schemeClr val="accent1">
                    <a:lumMod val="75000"/>
                  </a:schemeClr>
                </a:solidFill>
              </a:rPr>
              <a:t>line</a:t>
            </a:r>
            <a:endParaRPr lang="en-IT" dirty="0">
              <a:solidFill>
                <a:schemeClr val="accent1">
                  <a:lumMod val="75000"/>
                </a:schemeClr>
              </a:solidFill>
            </a:endParaRPr>
          </a:p>
        </p:txBody>
      </p:sp>
      <p:sp>
        <p:nvSpPr>
          <p:cNvPr id="23" name="TextBox 22">
            <a:extLst>
              <a:ext uri="{FF2B5EF4-FFF2-40B4-BE49-F238E27FC236}">
                <a16:creationId xmlns:a16="http://schemas.microsoft.com/office/drawing/2014/main" id="{F1B6EC6C-5D7D-BA28-61FF-6171AF8C1B9B}"/>
              </a:ext>
            </a:extLst>
          </p:cNvPr>
          <p:cNvSpPr txBox="1"/>
          <p:nvPr/>
        </p:nvSpPr>
        <p:spPr>
          <a:xfrm>
            <a:off x="4147291" y="6085289"/>
            <a:ext cx="1621213" cy="461665"/>
          </a:xfrm>
          <a:prstGeom prst="rect">
            <a:avLst/>
          </a:prstGeom>
          <a:noFill/>
        </p:spPr>
        <p:txBody>
          <a:bodyPr wrap="none" rtlCol="0">
            <a:spAutoFit/>
          </a:bodyPr>
          <a:lstStyle/>
          <a:p>
            <a:pPr algn="l"/>
            <a:r>
              <a:rPr lang="en-IT" sz="2400" b="1" dirty="0"/>
              <a:t>Installation</a:t>
            </a:r>
          </a:p>
        </p:txBody>
      </p:sp>
      <p:grpSp>
        <p:nvGrpSpPr>
          <p:cNvPr id="35" name="Group 34">
            <a:extLst>
              <a:ext uri="{FF2B5EF4-FFF2-40B4-BE49-F238E27FC236}">
                <a16:creationId xmlns:a16="http://schemas.microsoft.com/office/drawing/2014/main" id="{CCD58176-7C4E-1A80-BB6C-6D705809066B}"/>
              </a:ext>
            </a:extLst>
          </p:cNvPr>
          <p:cNvGrpSpPr/>
          <p:nvPr/>
        </p:nvGrpSpPr>
        <p:grpSpPr>
          <a:xfrm>
            <a:off x="0" y="3759752"/>
            <a:ext cx="11829142" cy="2798052"/>
            <a:chOff x="1" y="3447946"/>
            <a:chExt cx="11829142" cy="2798052"/>
          </a:xfrm>
        </p:grpSpPr>
        <p:pic>
          <p:nvPicPr>
            <p:cNvPr id="7" name="Picture 6">
              <a:extLst>
                <a:ext uri="{FF2B5EF4-FFF2-40B4-BE49-F238E27FC236}">
                  <a16:creationId xmlns:a16="http://schemas.microsoft.com/office/drawing/2014/main" id="{3A9D4647-F51E-C908-7E6D-57C7E0C5A71C}"/>
                </a:ext>
              </a:extLst>
            </p:cNvPr>
            <p:cNvPicPr>
              <a:picLocks noChangeAspect="1"/>
            </p:cNvPicPr>
            <p:nvPr/>
          </p:nvPicPr>
          <p:blipFill>
            <a:blip r:embed="rId3"/>
            <a:stretch>
              <a:fillRect/>
            </a:stretch>
          </p:blipFill>
          <p:spPr>
            <a:xfrm>
              <a:off x="1" y="4455631"/>
              <a:ext cx="11829142" cy="856598"/>
            </a:xfrm>
            <a:prstGeom prst="rect">
              <a:avLst/>
            </a:prstGeom>
          </p:spPr>
        </p:pic>
        <p:sp>
          <p:nvSpPr>
            <p:cNvPr id="8" name="TextBox 7">
              <a:extLst>
                <a:ext uri="{FF2B5EF4-FFF2-40B4-BE49-F238E27FC236}">
                  <a16:creationId xmlns:a16="http://schemas.microsoft.com/office/drawing/2014/main" id="{822BD50B-A669-C2DF-14AA-D3864A4FD05D}"/>
                </a:ext>
              </a:extLst>
            </p:cNvPr>
            <p:cNvSpPr txBox="1"/>
            <p:nvPr/>
          </p:nvSpPr>
          <p:spPr>
            <a:xfrm>
              <a:off x="720080" y="4672471"/>
              <a:ext cx="682173" cy="400110"/>
            </a:xfrm>
            <a:prstGeom prst="rect">
              <a:avLst/>
            </a:prstGeom>
            <a:solidFill>
              <a:schemeClr val="bg1"/>
            </a:solidFill>
          </p:spPr>
          <p:txBody>
            <a:bodyPr wrap="square" rtlCol="0">
              <a:spAutoFit/>
            </a:bodyPr>
            <a:lstStyle/>
            <a:p>
              <a:pPr algn="ctr"/>
              <a:r>
                <a:rPr lang="en-IT" sz="2000" b="1" dirty="0"/>
                <a:t>July</a:t>
              </a:r>
            </a:p>
          </p:txBody>
        </p:sp>
        <p:sp>
          <p:nvSpPr>
            <p:cNvPr id="9" name="TextBox 8">
              <a:extLst>
                <a:ext uri="{FF2B5EF4-FFF2-40B4-BE49-F238E27FC236}">
                  <a16:creationId xmlns:a16="http://schemas.microsoft.com/office/drawing/2014/main" id="{C2124660-C4AE-0F9E-0637-B78BB2D7F9DA}"/>
                </a:ext>
              </a:extLst>
            </p:cNvPr>
            <p:cNvSpPr txBox="1"/>
            <p:nvPr/>
          </p:nvSpPr>
          <p:spPr>
            <a:xfrm>
              <a:off x="2499243" y="4672471"/>
              <a:ext cx="1139373" cy="400110"/>
            </a:xfrm>
            <a:prstGeom prst="rect">
              <a:avLst/>
            </a:prstGeom>
            <a:solidFill>
              <a:schemeClr val="bg1"/>
            </a:solidFill>
          </p:spPr>
          <p:txBody>
            <a:bodyPr wrap="square" rtlCol="0">
              <a:spAutoFit/>
            </a:bodyPr>
            <a:lstStyle/>
            <a:p>
              <a:pPr algn="ctr"/>
              <a:r>
                <a:rPr lang="en-IT" sz="2000" b="1" dirty="0"/>
                <a:t>August</a:t>
              </a:r>
            </a:p>
          </p:txBody>
        </p:sp>
        <p:sp>
          <p:nvSpPr>
            <p:cNvPr id="10" name="TextBox 9">
              <a:extLst>
                <a:ext uri="{FF2B5EF4-FFF2-40B4-BE49-F238E27FC236}">
                  <a16:creationId xmlns:a16="http://schemas.microsoft.com/office/drawing/2014/main" id="{82F8D197-B5A6-6E99-5AFD-B7AF3B82ED54}"/>
                </a:ext>
              </a:extLst>
            </p:cNvPr>
            <p:cNvSpPr txBox="1"/>
            <p:nvPr/>
          </p:nvSpPr>
          <p:spPr>
            <a:xfrm>
              <a:off x="4100853" y="4672471"/>
              <a:ext cx="1626930" cy="400110"/>
            </a:xfrm>
            <a:prstGeom prst="rect">
              <a:avLst/>
            </a:prstGeom>
            <a:solidFill>
              <a:schemeClr val="bg1"/>
            </a:solidFill>
          </p:spPr>
          <p:txBody>
            <a:bodyPr wrap="square" rtlCol="0">
              <a:spAutoFit/>
            </a:bodyPr>
            <a:lstStyle/>
            <a:p>
              <a:pPr algn="ctr"/>
              <a:r>
                <a:rPr lang="en-IT" sz="2000" b="1" dirty="0"/>
                <a:t>September</a:t>
              </a:r>
            </a:p>
          </p:txBody>
        </p:sp>
        <p:sp>
          <p:nvSpPr>
            <p:cNvPr id="11" name="TextBox 10">
              <a:extLst>
                <a:ext uri="{FF2B5EF4-FFF2-40B4-BE49-F238E27FC236}">
                  <a16:creationId xmlns:a16="http://schemas.microsoft.com/office/drawing/2014/main" id="{73FB4D24-9515-4BD4-B9ED-8A58BB9E0B57}"/>
                </a:ext>
              </a:extLst>
            </p:cNvPr>
            <p:cNvSpPr txBox="1"/>
            <p:nvPr/>
          </p:nvSpPr>
          <p:spPr>
            <a:xfrm>
              <a:off x="6357256" y="4672471"/>
              <a:ext cx="1239845" cy="400110"/>
            </a:xfrm>
            <a:prstGeom prst="rect">
              <a:avLst/>
            </a:prstGeom>
            <a:solidFill>
              <a:schemeClr val="bg1"/>
            </a:solidFill>
          </p:spPr>
          <p:txBody>
            <a:bodyPr wrap="square" rtlCol="0">
              <a:spAutoFit/>
            </a:bodyPr>
            <a:lstStyle/>
            <a:p>
              <a:pPr algn="ctr"/>
              <a:r>
                <a:rPr lang="en-IT" sz="2000" b="1" dirty="0"/>
                <a:t>October</a:t>
              </a:r>
            </a:p>
          </p:txBody>
        </p:sp>
        <p:sp>
          <p:nvSpPr>
            <p:cNvPr id="12" name="TextBox 11">
              <a:extLst>
                <a:ext uri="{FF2B5EF4-FFF2-40B4-BE49-F238E27FC236}">
                  <a16:creationId xmlns:a16="http://schemas.microsoft.com/office/drawing/2014/main" id="{6D801258-F6BF-1565-7FB6-9299F44B6A6B}"/>
                </a:ext>
              </a:extLst>
            </p:cNvPr>
            <p:cNvSpPr txBox="1"/>
            <p:nvPr/>
          </p:nvSpPr>
          <p:spPr>
            <a:xfrm>
              <a:off x="7993414" y="4678204"/>
              <a:ext cx="1626930" cy="400110"/>
            </a:xfrm>
            <a:prstGeom prst="rect">
              <a:avLst/>
            </a:prstGeom>
            <a:solidFill>
              <a:schemeClr val="bg1"/>
            </a:solidFill>
          </p:spPr>
          <p:txBody>
            <a:bodyPr wrap="square" rtlCol="0">
              <a:spAutoFit/>
            </a:bodyPr>
            <a:lstStyle/>
            <a:p>
              <a:pPr algn="ctr"/>
              <a:r>
                <a:rPr lang="en-IT" sz="2000" b="1" dirty="0"/>
                <a:t>November</a:t>
              </a:r>
            </a:p>
          </p:txBody>
        </p:sp>
        <p:sp>
          <p:nvSpPr>
            <p:cNvPr id="13" name="TextBox 12">
              <a:extLst>
                <a:ext uri="{FF2B5EF4-FFF2-40B4-BE49-F238E27FC236}">
                  <a16:creationId xmlns:a16="http://schemas.microsoft.com/office/drawing/2014/main" id="{CE7BDC80-9341-89F2-75ED-ABBFFA5CF8F4}"/>
                </a:ext>
              </a:extLst>
            </p:cNvPr>
            <p:cNvSpPr txBox="1"/>
            <p:nvPr/>
          </p:nvSpPr>
          <p:spPr>
            <a:xfrm>
              <a:off x="10016657" y="4678204"/>
              <a:ext cx="1534372" cy="400110"/>
            </a:xfrm>
            <a:prstGeom prst="rect">
              <a:avLst/>
            </a:prstGeom>
            <a:solidFill>
              <a:schemeClr val="bg1"/>
            </a:solidFill>
          </p:spPr>
          <p:txBody>
            <a:bodyPr wrap="square" rtlCol="0">
              <a:spAutoFit/>
            </a:bodyPr>
            <a:lstStyle/>
            <a:p>
              <a:pPr algn="ctr"/>
              <a:r>
                <a:rPr lang="en-IT" sz="2000" b="1" dirty="0"/>
                <a:t>December</a:t>
              </a:r>
            </a:p>
          </p:txBody>
        </p:sp>
        <p:cxnSp>
          <p:nvCxnSpPr>
            <p:cNvPr id="15" name="Straight Arrow Connector 14">
              <a:extLst>
                <a:ext uri="{FF2B5EF4-FFF2-40B4-BE49-F238E27FC236}">
                  <a16:creationId xmlns:a16="http://schemas.microsoft.com/office/drawing/2014/main" id="{5C376F04-1CAC-1827-D737-DD50F3768655}"/>
                </a:ext>
              </a:extLst>
            </p:cNvPr>
            <p:cNvCxnSpPr/>
            <p:nvPr/>
          </p:nvCxnSpPr>
          <p:spPr>
            <a:xfrm>
              <a:off x="983432" y="5312229"/>
              <a:ext cx="0" cy="55154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DF2329D-C12C-FDCD-1400-030BD2AD297D}"/>
                </a:ext>
              </a:extLst>
            </p:cNvPr>
            <p:cNvSpPr txBox="1"/>
            <p:nvPr/>
          </p:nvSpPr>
          <p:spPr>
            <a:xfrm>
              <a:off x="16360" y="5784333"/>
              <a:ext cx="1848070" cy="461665"/>
            </a:xfrm>
            <a:prstGeom prst="rect">
              <a:avLst/>
            </a:prstGeom>
            <a:noFill/>
          </p:spPr>
          <p:txBody>
            <a:bodyPr wrap="none" rtlCol="0">
              <a:spAutoFit/>
            </a:bodyPr>
            <a:lstStyle/>
            <a:p>
              <a:pPr algn="l"/>
              <a:r>
                <a:rPr lang="en-GB" sz="2400" b="1" dirty="0"/>
                <a:t>Procurement</a:t>
              </a:r>
              <a:endParaRPr lang="en-IT" sz="2400" b="1" dirty="0"/>
            </a:p>
          </p:txBody>
        </p:sp>
        <p:cxnSp>
          <p:nvCxnSpPr>
            <p:cNvPr id="19" name="Straight Arrow Connector 18">
              <a:extLst>
                <a:ext uri="{FF2B5EF4-FFF2-40B4-BE49-F238E27FC236}">
                  <a16:creationId xmlns:a16="http://schemas.microsoft.com/office/drawing/2014/main" id="{071EAECD-0E81-D631-2369-EF6C11A0BFDC}"/>
                </a:ext>
              </a:extLst>
            </p:cNvPr>
            <p:cNvCxnSpPr/>
            <p:nvPr/>
          </p:nvCxnSpPr>
          <p:spPr>
            <a:xfrm flipV="1">
              <a:off x="3068929" y="4036157"/>
              <a:ext cx="0" cy="584073"/>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7F6E3C0-BBDA-435A-348D-7DD7689DF89A}"/>
                </a:ext>
              </a:extLst>
            </p:cNvPr>
            <p:cNvSpPr txBox="1"/>
            <p:nvPr/>
          </p:nvSpPr>
          <p:spPr>
            <a:xfrm>
              <a:off x="2079888" y="3579604"/>
              <a:ext cx="2456378" cy="461665"/>
            </a:xfrm>
            <a:prstGeom prst="rect">
              <a:avLst/>
            </a:prstGeom>
            <a:noFill/>
          </p:spPr>
          <p:txBody>
            <a:bodyPr wrap="none" rtlCol="0">
              <a:spAutoFit/>
            </a:bodyPr>
            <a:lstStyle/>
            <a:p>
              <a:pPr algn="l"/>
              <a:r>
                <a:rPr lang="en-IT" sz="2400" b="1" dirty="0"/>
                <a:t>Summer holydays</a:t>
              </a:r>
            </a:p>
          </p:txBody>
        </p:sp>
        <p:cxnSp>
          <p:nvCxnSpPr>
            <p:cNvPr id="25" name="Straight Arrow Connector 24">
              <a:extLst>
                <a:ext uri="{FF2B5EF4-FFF2-40B4-BE49-F238E27FC236}">
                  <a16:creationId xmlns:a16="http://schemas.microsoft.com/office/drawing/2014/main" id="{59D9F29E-C37E-D3A6-2779-EE4EEBDF02A2}"/>
                </a:ext>
              </a:extLst>
            </p:cNvPr>
            <p:cNvCxnSpPr/>
            <p:nvPr/>
          </p:nvCxnSpPr>
          <p:spPr>
            <a:xfrm flipV="1">
              <a:off x="6977178" y="3911302"/>
              <a:ext cx="0" cy="7089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95CD97E-874E-331B-5200-1D420067BE52}"/>
                </a:ext>
              </a:extLst>
            </p:cNvPr>
            <p:cNvSpPr txBox="1"/>
            <p:nvPr/>
          </p:nvSpPr>
          <p:spPr>
            <a:xfrm>
              <a:off x="4978245" y="3447946"/>
              <a:ext cx="4872616" cy="461665"/>
            </a:xfrm>
            <a:prstGeom prst="rect">
              <a:avLst/>
            </a:prstGeom>
            <a:noFill/>
          </p:spPr>
          <p:txBody>
            <a:bodyPr wrap="none" rtlCol="0">
              <a:spAutoFit/>
            </a:bodyPr>
            <a:lstStyle/>
            <a:p>
              <a:pPr algn="l"/>
              <a:r>
                <a:rPr lang="en-IT" sz="2400" b="1" dirty="0"/>
                <a:t>Testing  with H. Wu and S. Almaviva  </a:t>
              </a:r>
            </a:p>
          </p:txBody>
        </p:sp>
        <p:cxnSp>
          <p:nvCxnSpPr>
            <p:cNvPr id="28" name="Straight Arrow Connector 27">
              <a:extLst>
                <a:ext uri="{FF2B5EF4-FFF2-40B4-BE49-F238E27FC236}">
                  <a16:creationId xmlns:a16="http://schemas.microsoft.com/office/drawing/2014/main" id="{57618DC3-36F4-A07E-D5E4-385919257266}"/>
                </a:ext>
              </a:extLst>
            </p:cNvPr>
            <p:cNvCxnSpPr>
              <a:cxnSpLocks/>
            </p:cNvCxnSpPr>
            <p:nvPr/>
          </p:nvCxnSpPr>
          <p:spPr>
            <a:xfrm>
              <a:off x="8781143" y="5174179"/>
              <a:ext cx="0" cy="59930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66E1D36-1C73-2440-F433-AB4F7A799986}"/>
                </a:ext>
              </a:extLst>
            </p:cNvPr>
            <p:cNvSpPr txBox="1"/>
            <p:nvPr/>
          </p:nvSpPr>
          <p:spPr>
            <a:xfrm>
              <a:off x="8206913" y="5700926"/>
              <a:ext cx="1079526" cy="461665"/>
            </a:xfrm>
            <a:prstGeom prst="rect">
              <a:avLst/>
            </a:prstGeom>
            <a:noFill/>
          </p:spPr>
          <p:txBody>
            <a:bodyPr wrap="none" rtlCol="0">
              <a:spAutoFit/>
            </a:bodyPr>
            <a:lstStyle/>
            <a:p>
              <a:pPr algn="l"/>
              <a:r>
                <a:rPr lang="en-IT" sz="2400" b="1" dirty="0"/>
                <a:t>Testing</a:t>
              </a:r>
            </a:p>
          </p:txBody>
        </p:sp>
        <p:cxnSp>
          <p:nvCxnSpPr>
            <p:cNvPr id="33" name="Straight Arrow Connector 32">
              <a:extLst>
                <a:ext uri="{FF2B5EF4-FFF2-40B4-BE49-F238E27FC236}">
                  <a16:creationId xmlns:a16="http://schemas.microsoft.com/office/drawing/2014/main" id="{22843AC6-6F39-2F80-794E-F865220EAC99}"/>
                </a:ext>
              </a:extLst>
            </p:cNvPr>
            <p:cNvCxnSpPr/>
            <p:nvPr/>
          </p:nvCxnSpPr>
          <p:spPr>
            <a:xfrm flipV="1">
              <a:off x="10783843" y="4024744"/>
              <a:ext cx="0" cy="59548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C223681-2F12-8AEC-DFA8-C7050E09B480}"/>
                </a:ext>
              </a:extLst>
            </p:cNvPr>
            <p:cNvSpPr txBox="1"/>
            <p:nvPr/>
          </p:nvSpPr>
          <p:spPr>
            <a:xfrm>
              <a:off x="10270661" y="3605269"/>
              <a:ext cx="1103507" cy="461665"/>
            </a:xfrm>
            <a:prstGeom prst="rect">
              <a:avLst/>
            </a:prstGeom>
            <a:noFill/>
          </p:spPr>
          <p:txBody>
            <a:bodyPr wrap="none" rtlCol="0">
              <a:spAutoFit/>
            </a:bodyPr>
            <a:lstStyle/>
            <a:p>
              <a:pPr algn="l"/>
              <a:r>
                <a:rPr lang="en-IT" sz="2400" b="1" dirty="0"/>
                <a:t>Results</a:t>
              </a:r>
            </a:p>
          </p:txBody>
        </p:sp>
      </p:grpSp>
      <p:cxnSp>
        <p:nvCxnSpPr>
          <p:cNvPr id="38" name="Straight Arrow Connector 37">
            <a:extLst>
              <a:ext uri="{FF2B5EF4-FFF2-40B4-BE49-F238E27FC236}">
                <a16:creationId xmlns:a16="http://schemas.microsoft.com/office/drawing/2014/main" id="{58006BEE-D0B1-EA4A-DFC1-0E2690295094}"/>
              </a:ext>
            </a:extLst>
          </p:cNvPr>
          <p:cNvCxnSpPr/>
          <p:nvPr/>
        </p:nvCxnSpPr>
        <p:spPr>
          <a:xfrm>
            <a:off x="4865053" y="5624035"/>
            <a:ext cx="0" cy="55154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0261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65496-A7F4-9BF1-1B2F-2739A03709A4}"/>
              </a:ext>
            </a:extLst>
          </p:cNvPr>
          <p:cNvSpPr>
            <a:spLocks noGrp="1"/>
          </p:cNvSpPr>
          <p:nvPr>
            <p:ph type="title"/>
          </p:nvPr>
        </p:nvSpPr>
        <p:spPr/>
        <p:txBody>
          <a:bodyPr/>
          <a:lstStyle/>
          <a:p>
            <a:r>
              <a:rPr lang="en-GB" dirty="0">
                <a:solidFill>
                  <a:schemeClr val="accent1">
                    <a:lumMod val="75000"/>
                  </a:schemeClr>
                </a:solidFill>
                <a:ea typeface="SimSun" panose="02010600030101010101" pitchFamily="2" charset="-122"/>
              </a:rPr>
              <a:t>B</a:t>
            </a:r>
            <a:r>
              <a:rPr lang="en-GB" sz="2800" dirty="0">
                <a:solidFill>
                  <a:schemeClr val="accent1">
                    <a:lumMod val="75000"/>
                  </a:schemeClr>
                </a:solidFill>
                <a:effectLst/>
                <a:latin typeface="+mn-lt"/>
                <a:ea typeface="SimSun" panose="02010600030101010101" pitchFamily="2" charset="-122"/>
              </a:rPr>
              <a:t>oron-coated samples</a:t>
            </a:r>
            <a:endParaRPr lang="en-IT" dirty="0"/>
          </a:p>
        </p:txBody>
      </p:sp>
      <p:sp>
        <p:nvSpPr>
          <p:cNvPr id="3" name="Footer Placeholder 2">
            <a:extLst>
              <a:ext uri="{FF2B5EF4-FFF2-40B4-BE49-F238E27FC236}">
                <a16:creationId xmlns:a16="http://schemas.microsoft.com/office/drawing/2014/main" id="{A1E37CAD-4128-7FD6-7856-35EAA71D25F9}"/>
              </a:ext>
            </a:extLst>
          </p:cNvPr>
          <p:cNvSpPr>
            <a:spLocks noGrp="1"/>
          </p:cNvSpPr>
          <p:nvPr>
            <p:ph type="ftr" sz="quarter" idx="11"/>
          </p:nvPr>
        </p:nvSpPr>
        <p:spPr>
          <a:xfrm>
            <a:off x="825624" y="6555770"/>
            <a:ext cx="5076412" cy="302230"/>
          </a:xfrm>
        </p:spPr>
        <p:txBody>
          <a:bodyPr/>
          <a:lstStyle/>
          <a:p>
            <a:r>
              <a:rPr lang="en-GB" sz="1200" b="1" dirty="0">
                <a:solidFill>
                  <a:schemeClr val="bg1"/>
                </a:solidFill>
              </a:rPr>
              <a:t>L. Laguardia | </a:t>
            </a:r>
            <a:r>
              <a:rPr lang="en-GB" sz="1200" b="1" i="0" dirty="0">
                <a:solidFill>
                  <a:schemeClr val="bg1"/>
                </a:solidFill>
                <a:effectLst/>
              </a:rPr>
              <a:t>WP PWIE SP F kick-off meeting</a:t>
            </a:r>
            <a:r>
              <a:rPr lang="en-GB" sz="1200" b="1" dirty="0">
                <a:solidFill>
                  <a:schemeClr val="bg1"/>
                </a:solidFill>
              </a:rPr>
              <a:t> | 23 June  2026</a:t>
            </a:r>
          </a:p>
        </p:txBody>
      </p:sp>
      <p:sp>
        <p:nvSpPr>
          <p:cNvPr id="4" name="Slide Number Placeholder 3">
            <a:extLst>
              <a:ext uri="{FF2B5EF4-FFF2-40B4-BE49-F238E27FC236}">
                <a16:creationId xmlns:a16="http://schemas.microsoft.com/office/drawing/2014/main" id="{D48B3C28-6049-5285-89EF-64F9388EE986}"/>
              </a:ext>
            </a:extLst>
          </p:cNvPr>
          <p:cNvSpPr>
            <a:spLocks noGrp="1"/>
          </p:cNvSpPr>
          <p:nvPr>
            <p:ph type="sldNum" sz="quarter" idx="12"/>
          </p:nvPr>
        </p:nvSpPr>
        <p:spPr/>
        <p:txBody>
          <a:bodyPr/>
          <a:lstStyle/>
          <a:p>
            <a:fld id="{6A6D9FA1-99C7-4910-8E32-B85D378B0060}" type="slidenum">
              <a:rPr lang="en-GB" smtClean="0">
                <a:solidFill>
                  <a:prstClr val="white"/>
                </a:solidFill>
              </a:rPr>
              <a:pPr/>
              <a:t>8</a:t>
            </a:fld>
            <a:endParaRPr lang="en-GB">
              <a:solidFill>
                <a:prstClr val="white"/>
              </a:solidFill>
            </a:endParaRPr>
          </a:p>
        </p:txBody>
      </p:sp>
      <p:sp>
        <p:nvSpPr>
          <p:cNvPr id="5" name="TextBox 4">
            <a:extLst>
              <a:ext uri="{FF2B5EF4-FFF2-40B4-BE49-F238E27FC236}">
                <a16:creationId xmlns:a16="http://schemas.microsoft.com/office/drawing/2014/main" id="{48C17EFF-DD14-C9B5-A2E4-7EF2585D718E}"/>
              </a:ext>
            </a:extLst>
          </p:cNvPr>
          <p:cNvSpPr txBox="1"/>
          <p:nvPr/>
        </p:nvSpPr>
        <p:spPr>
          <a:xfrm>
            <a:off x="608302" y="1134319"/>
            <a:ext cx="7674092" cy="4493538"/>
          </a:xfrm>
          <a:prstGeom prst="rect">
            <a:avLst/>
          </a:prstGeom>
          <a:noFill/>
        </p:spPr>
        <p:txBody>
          <a:bodyPr wrap="square" rtlCol="0">
            <a:spAutoFit/>
          </a:bodyPr>
          <a:lstStyle/>
          <a:p>
            <a:pPr marL="457200" indent="-457200" algn="l">
              <a:buFont typeface="Arial" panose="020B0604020202020204" pitchFamily="34" charset="0"/>
              <a:buChar char="•"/>
            </a:pPr>
            <a:r>
              <a:rPr lang="en-GB" sz="2600" dirty="0"/>
              <a:t>Where will the boron samples we will use for the first tests come from? From FZJ, from IAP, or from somewhere else?</a:t>
            </a:r>
          </a:p>
          <a:p>
            <a:pPr algn="l"/>
            <a:endParaRPr lang="en-GB" sz="2600" dirty="0"/>
          </a:p>
          <a:p>
            <a:pPr marL="457200" indent="-457200" algn="l">
              <a:buFont typeface="Arial" panose="020B0604020202020204" pitchFamily="34" charset="0"/>
              <a:buChar char="•"/>
            </a:pPr>
            <a:r>
              <a:rPr lang="en-GB" sz="2600" dirty="0"/>
              <a:t>For the first tests with H. Wu and S. Almaviva, we would prefer the samples to already contain D, as it remains to be confirmed whether BiGyM will be ready for PWI experiments in October (although it is scheduled to become available by the end of 2026), leaving open the question of whether deuterium loading onto boron samples will be feasible in time.</a:t>
            </a:r>
            <a:endParaRPr lang="en-IT" sz="2600" b="1" dirty="0"/>
          </a:p>
        </p:txBody>
      </p:sp>
      <p:pic>
        <p:nvPicPr>
          <p:cNvPr id="6" name="Immagine 5">
            <a:extLst>
              <a:ext uri="{FF2B5EF4-FFF2-40B4-BE49-F238E27FC236}">
                <a16:creationId xmlns:a16="http://schemas.microsoft.com/office/drawing/2014/main" id="{3AFACF2C-A2AB-D86C-539A-09DCF9F00A58}"/>
              </a:ext>
            </a:extLst>
          </p:cNvPr>
          <p:cNvPicPr>
            <a:picLocks noChangeAspect="1"/>
          </p:cNvPicPr>
          <p:nvPr/>
        </p:nvPicPr>
        <p:blipFill>
          <a:blip r:embed="rId2"/>
          <a:srcRect l="3080" t="16226" r="40233" b="16384"/>
          <a:stretch>
            <a:fillRect/>
          </a:stretch>
        </p:blipFill>
        <p:spPr>
          <a:xfrm>
            <a:off x="8786388" y="1948936"/>
            <a:ext cx="2797310" cy="2592633"/>
          </a:xfrm>
          <a:prstGeom prst="rect">
            <a:avLst/>
          </a:prstGeom>
          <a:ln>
            <a:noFill/>
            <a:prstDash val="dashDot"/>
          </a:ln>
        </p:spPr>
      </p:pic>
      <p:pic>
        <p:nvPicPr>
          <p:cNvPr id="7" name="Immagine 6">
            <a:extLst>
              <a:ext uri="{FF2B5EF4-FFF2-40B4-BE49-F238E27FC236}">
                <a16:creationId xmlns:a16="http://schemas.microsoft.com/office/drawing/2014/main" id="{544A25F9-2A80-BEB4-A3E9-592C960434B8}"/>
              </a:ext>
            </a:extLst>
          </p:cNvPr>
          <p:cNvPicPr>
            <a:picLocks noChangeAspect="1"/>
          </p:cNvPicPr>
          <p:nvPr/>
        </p:nvPicPr>
        <p:blipFill>
          <a:blip r:embed="rId3"/>
          <a:stretch>
            <a:fillRect/>
          </a:stretch>
        </p:blipFill>
        <p:spPr>
          <a:xfrm>
            <a:off x="8894387" y="2020475"/>
            <a:ext cx="909838" cy="876141"/>
          </a:xfrm>
          <a:prstGeom prst="rect">
            <a:avLst/>
          </a:prstGeom>
        </p:spPr>
      </p:pic>
      <p:sp>
        <p:nvSpPr>
          <p:cNvPr id="8" name="Linea">
            <a:extLst>
              <a:ext uri="{FF2B5EF4-FFF2-40B4-BE49-F238E27FC236}">
                <a16:creationId xmlns:a16="http://schemas.microsoft.com/office/drawing/2014/main" id="{9F943789-5C3B-6804-8446-39E12BAB86B3}"/>
              </a:ext>
            </a:extLst>
          </p:cNvPr>
          <p:cNvSpPr/>
          <p:nvPr/>
        </p:nvSpPr>
        <p:spPr>
          <a:xfrm>
            <a:off x="9491181" y="2685853"/>
            <a:ext cx="270012" cy="337773"/>
          </a:xfrm>
          <a:prstGeom prst="line">
            <a:avLst/>
          </a:prstGeom>
          <a:ln w="12700">
            <a:solidFill>
              <a:srgbClr val="FFFF00"/>
            </a:solidFill>
            <a:miter lim="400000"/>
            <a:tailEnd type="triangle"/>
          </a:ln>
        </p:spPr>
        <p:txBody>
          <a:bodyPr lIns="66146" tIns="66146" rIns="66146" bIns="66146" anchor="ctr"/>
          <a:lstStyle/>
          <a:p>
            <a:pPr algn="ctr" defTabSz="4876678">
              <a:defRPr sz="6400">
                <a:solidFill>
                  <a:srgbClr val="5E5E5E"/>
                </a:solidFill>
                <a:latin typeface="Helvetica Neue"/>
                <a:ea typeface="Helvetica Neue"/>
                <a:cs typeface="Helvetica Neue"/>
                <a:sym typeface="Helvetica Neue"/>
              </a:defRPr>
            </a:pPr>
            <a:endParaRPr lang="en-US" sz="4800" dirty="0">
              <a:latin typeface="Titillium" pitchFamily="2" charset="77"/>
              <a:cs typeface="Calibri" panose="020F0502020204030204" pitchFamily="34" charset="0"/>
            </a:endParaRPr>
          </a:p>
        </p:txBody>
      </p:sp>
      <p:sp>
        <p:nvSpPr>
          <p:cNvPr id="9" name="CasellaDiTesto 8">
            <a:extLst>
              <a:ext uri="{FF2B5EF4-FFF2-40B4-BE49-F238E27FC236}">
                <a16:creationId xmlns:a16="http://schemas.microsoft.com/office/drawing/2014/main" id="{BC091013-BCD5-DAE1-4A18-48AEF6EA7BEA}"/>
              </a:ext>
            </a:extLst>
          </p:cNvPr>
          <p:cNvSpPr txBox="1"/>
          <p:nvPr/>
        </p:nvSpPr>
        <p:spPr>
          <a:xfrm>
            <a:off x="8786388" y="1638536"/>
            <a:ext cx="2797310"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5 Flush-mounted "PSI-2" samples</a:t>
            </a:r>
          </a:p>
        </p:txBody>
      </p:sp>
      <p:sp>
        <p:nvSpPr>
          <p:cNvPr id="11" name="CasellaDiTesto 10">
            <a:extLst>
              <a:ext uri="{FF2B5EF4-FFF2-40B4-BE49-F238E27FC236}">
                <a16:creationId xmlns:a16="http://schemas.microsoft.com/office/drawing/2014/main" id="{1DDE88FD-2E40-E99B-C4E8-AA307BC0E1E9}"/>
              </a:ext>
            </a:extLst>
          </p:cNvPr>
          <p:cNvSpPr txBox="1"/>
          <p:nvPr/>
        </p:nvSpPr>
        <p:spPr>
          <a:xfrm rot="19561061">
            <a:off x="9912299" y="3722702"/>
            <a:ext cx="802564" cy="276999"/>
          </a:xfrm>
          <a:prstGeom prst="rect">
            <a:avLst/>
          </a:prstGeom>
          <a:noFill/>
        </p:spPr>
        <p:txBody>
          <a:bodyPr wrap="square" rtlCol="0">
            <a:spAutoFit/>
          </a:bodyPr>
          <a:lstStyle/>
          <a:p>
            <a:pPr algn="ctr"/>
            <a:r>
              <a:rPr lang="en-US" sz="1200" i="1" dirty="0">
                <a:highlight>
                  <a:srgbClr val="FFFF00"/>
                </a:highlight>
                <a:latin typeface="Calibri" panose="020F0502020204030204" pitchFamily="34" charset="0"/>
                <a:cs typeface="Calibri" panose="020F0502020204030204" pitchFamily="34" charset="0"/>
              </a:rPr>
              <a:t>Tantalum</a:t>
            </a:r>
            <a:endParaRPr lang="en-US" sz="1200" i="1" dirty="0">
              <a:solidFill>
                <a:srgbClr val="FFFF00"/>
              </a:solidFill>
              <a:highlight>
                <a:srgbClr val="FFFF00"/>
              </a:highlight>
              <a:latin typeface="Calibri" panose="020F0502020204030204" pitchFamily="34" charset="0"/>
              <a:cs typeface="Calibri" panose="020F0502020204030204" pitchFamily="34" charset="0"/>
            </a:endParaRPr>
          </a:p>
        </p:txBody>
      </p:sp>
      <p:sp>
        <p:nvSpPr>
          <p:cNvPr id="12" name="CasellaDiTesto 11">
            <a:extLst>
              <a:ext uri="{FF2B5EF4-FFF2-40B4-BE49-F238E27FC236}">
                <a16:creationId xmlns:a16="http://schemas.microsoft.com/office/drawing/2014/main" id="{7D7FCBE7-4657-B47B-10E4-3CD6E503B305}"/>
              </a:ext>
            </a:extLst>
          </p:cNvPr>
          <p:cNvSpPr txBox="1"/>
          <p:nvPr/>
        </p:nvSpPr>
        <p:spPr>
          <a:xfrm>
            <a:off x="8748179" y="4092395"/>
            <a:ext cx="1114062" cy="461665"/>
          </a:xfrm>
          <a:prstGeom prst="rect">
            <a:avLst/>
          </a:prstGeom>
          <a:noFill/>
        </p:spPr>
        <p:txBody>
          <a:bodyPr wrap="square" rtlCol="0">
            <a:spAutoFit/>
          </a:bodyPr>
          <a:lstStyle/>
          <a:p>
            <a:r>
              <a:rPr lang="en-US" sz="1200" i="1" dirty="0">
                <a:highlight>
                  <a:srgbClr val="FFFF00"/>
                </a:highlight>
                <a:latin typeface="Calibri" panose="020F0502020204030204" pitchFamily="34" charset="0"/>
                <a:cs typeface="Calibri" panose="020F0502020204030204" pitchFamily="34" charset="0"/>
              </a:rPr>
              <a:t>Rear-side</a:t>
            </a:r>
          </a:p>
          <a:p>
            <a:r>
              <a:rPr lang="en-US" sz="1200" i="1" dirty="0">
                <a:highlight>
                  <a:srgbClr val="FFFF00"/>
                </a:highlight>
                <a:latin typeface="Calibri" panose="020F0502020204030204" pitchFamily="34" charset="0"/>
                <a:cs typeface="Calibri" panose="020F0502020204030204" pitchFamily="34" charset="0"/>
              </a:rPr>
              <a:t>thermocouples</a:t>
            </a:r>
            <a:endParaRPr lang="en-US" sz="1200" i="1" dirty="0">
              <a:solidFill>
                <a:srgbClr val="FFFF00"/>
              </a:solidFill>
              <a:highlight>
                <a:srgbClr val="FFFF00"/>
              </a:highlight>
              <a:latin typeface="Calibri" panose="020F0502020204030204" pitchFamily="34" charset="0"/>
              <a:cs typeface="Calibri" panose="020F0502020204030204" pitchFamily="34" charset="0"/>
            </a:endParaRPr>
          </a:p>
        </p:txBody>
      </p:sp>
      <p:sp>
        <p:nvSpPr>
          <p:cNvPr id="13" name="Linea">
            <a:extLst>
              <a:ext uri="{FF2B5EF4-FFF2-40B4-BE49-F238E27FC236}">
                <a16:creationId xmlns:a16="http://schemas.microsoft.com/office/drawing/2014/main" id="{4E3824D5-4FE8-8B61-A0F5-714391CECB6F}"/>
              </a:ext>
            </a:extLst>
          </p:cNvPr>
          <p:cNvSpPr/>
          <p:nvPr/>
        </p:nvSpPr>
        <p:spPr>
          <a:xfrm flipV="1">
            <a:off x="9325343" y="3510342"/>
            <a:ext cx="465655" cy="630282"/>
          </a:xfrm>
          <a:prstGeom prst="line">
            <a:avLst/>
          </a:prstGeom>
          <a:ln w="12700">
            <a:solidFill>
              <a:srgbClr val="FFFF00"/>
            </a:solidFill>
            <a:miter lim="400000"/>
            <a:tailEnd type="triangle"/>
          </a:ln>
        </p:spPr>
        <p:txBody>
          <a:bodyPr lIns="66146" tIns="66146" rIns="66146" bIns="66146" anchor="ctr"/>
          <a:lstStyle/>
          <a:p>
            <a:pPr algn="ctr" defTabSz="4876678">
              <a:defRPr sz="6400">
                <a:solidFill>
                  <a:srgbClr val="5E5E5E"/>
                </a:solidFill>
                <a:latin typeface="Helvetica Neue"/>
                <a:ea typeface="Helvetica Neue"/>
                <a:cs typeface="Helvetica Neue"/>
                <a:sym typeface="Helvetica Neue"/>
              </a:defRPr>
            </a:pPr>
            <a:endParaRPr lang="en-US" sz="4800" dirty="0">
              <a:latin typeface="Titillium" pitchFamily="2" charset="77"/>
              <a:cs typeface="Calibri" panose="020F0502020204030204" pitchFamily="34" charset="0"/>
            </a:endParaRPr>
          </a:p>
        </p:txBody>
      </p:sp>
      <p:sp>
        <p:nvSpPr>
          <p:cNvPr id="14" name="Linea">
            <a:extLst>
              <a:ext uri="{FF2B5EF4-FFF2-40B4-BE49-F238E27FC236}">
                <a16:creationId xmlns:a16="http://schemas.microsoft.com/office/drawing/2014/main" id="{67446057-50C0-5162-448C-F06C085812C5}"/>
              </a:ext>
            </a:extLst>
          </p:cNvPr>
          <p:cNvSpPr/>
          <p:nvPr/>
        </p:nvSpPr>
        <p:spPr>
          <a:xfrm flipV="1">
            <a:off x="9284163" y="3510337"/>
            <a:ext cx="311191" cy="690001"/>
          </a:xfrm>
          <a:prstGeom prst="line">
            <a:avLst/>
          </a:prstGeom>
          <a:ln w="12700">
            <a:solidFill>
              <a:srgbClr val="FFFF00"/>
            </a:solidFill>
            <a:miter lim="400000"/>
            <a:tailEnd type="triangle"/>
          </a:ln>
        </p:spPr>
        <p:txBody>
          <a:bodyPr lIns="66146" tIns="66146" rIns="66146" bIns="66146" anchor="ctr"/>
          <a:lstStyle/>
          <a:p>
            <a:pPr algn="ctr" defTabSz="4876678">
              <a:defRPr sz="6400">
                <a:solidFill>
                  <a:srgbClr val="5E5E5E"/>
                </a:solidFill>
                <a:latin typeface="Helvetica Neue"/>
                <a:ea typeface="Helvetica Neue"/>
                <a:cs typeface="Helvetica Neue"/>
                <a:sym typeface="Helvetica Neue"/>
              </a:defRPr>
            </a:pPr>
            <a:endParaRPr lang="en-US" sz="4800" dirty="0">
              <a:latin typeface="Titillium" pitchFamily="2" charset="77"/>
              <a:cs typeface="Calibri" panose="020F0502020204030204" pitchFamily="34" charset="0"/>
            </a:endParaRPr>
          </a:p>
        </p:txBody>
      </p:sp>
    </p:spTree>
    <p:extLst>
      <p:ext uri="{BB962C8B-B14F-4D97-AF65-F5344CB8AC3E}">
        <p14:creationId xmlns:p14="http://schemas.microsoft.com/office/powerpoint/2010/main" val="3061189390"/>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5E97A0C0FEBC408E67B127B9678D93" ma:contentTypeVersion="16" ma:contentTypeDescription="Create a new document." ma:contentTypeScope="" ma:versionID="1d2a0d8c6deb6b6d65149e488cbe144b">
  <xsd:schema xmlns:xsd="http://www.w3.org/2001/XMLSchema" xmlns:xs="http://www.w3.org/2001/XMLSchema" xmlns:p="http://schemas.microsoft.com/office/2006/metadata/properties" xmlns:ns2="cbbfa1f3-60c2-42de-b5b6-3ee8cb87d964" xmlns:ns3="e5ba6352-0726-4226-96e7-82f7f1c59ac0" targetNamespace="http://schemas.microsoft.com/office/2006/metadata/properties" ma:root="true" ma:fieldsID="0760925279f4376d2d8626e0085fb012" ns2:_="" ns3:_="">
    <xsd:import namespace="cbbfa1f3-60c2-42de-b5b6-3ee8cb87d964"/>
    <xsd:import namespace="e5ba6352-0726-4226-96e7-82f7f1c59ac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Dateofreleas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fa1f3-60c2-42de-b5b6-3ee8cb87d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ateofrelease" ma:index="14" nillable="true" ma:displayName="Date of release" ma:format="Dropdown" ma:internalName="Dateofrelease">
      <xsd:simpleType>
        <xsd:restriction base="dms:Text">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ba6352-0726-4226-96e7-82f7f1c59a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5fc3690-ba4d-4b93-9ca3-ace776e65a5b}" ma:internalName="TaxCatchAll" ma:showField="CatchAllData" ma:web="e5ba6352-0726-4226-96e7-82f7f1c59a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5ba6352-0726-4226-96e7-82f7f1c59ac0" xsi:nil="true"/>
    <Dateofrelease xmlns="cbbfa1f3-60c2-42de-b5b6-3ee8cb87d964" xsi:nil="true"/>
    <lcf76f155ced4ddcb4097134ff3c332f xmlns="cbbfa1f3-60c2-42de-b5b6-3ee8cb87d96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8EE7C9-ECD7-4BCA-AD35-42C1959343C6}">
  <ds:schemaRefs>
    <ds:schemaRef ds:uri="cbbfa1f3-60c2-42de-b5b6-3ee8cb87d964"/>
    <ds:schemaRef ds:uri="e5ba6352-0726-4226-96e7-82f7f1c59ac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9FD49AD-6A3B-49D0-B154-A3C5A5485D0C}">
  <ds:schemaRefs>
    <ds:schemaRef ds:uri="cbbfa1f3-60c2-42de-b5b6-3ee8cb87d964"/>
    <ds:schemaRef ds:uri="e5ba6352-0726-4226-96e7-82f7f1c59ac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722FF28-6CAC-40D9-B3BE-DA4AA3273CC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3992</TotalTime>
  <Words>682</Words>
  <Application>Microsoft Macintosh PowerPoint</Application>
  <PresentationFormat>Widescreen</PresentationFormat>
  <Paragraphs>158</Paragraphs>
  <Slides>8</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Aptos</vt:lpstr>
      <vt:lpstr>Arial</vt:lpstr>
      <vt:lpstr>Calibri</vt:lpstr>
      <vt:lpstr>Poppins</vt:lpstr>
      <vt:lpstr>Times New Roman</vt:lpstr>
      <vt:lpstr>Titillium</vt:lpstr>
      <vt:lpstr>EUROfusion.1line_5_3_2019</vt:lpstr>
      <vt:lpstr>Commissioning of ps-LIBS on BiGyM and first tests with boron-coated samples </vt:lpstr>
      <vt:lpstr>Deliverable 2026</vt:lpstr>
      <vt:lpstr>Status of activities </vt:lpstr>
      <vt:lpstr>Status of activities </vt:lpstr>
      <vt:lpstr>ISTP-ENEA PLAN 2026 Commissioning  of an in-situ LIBS on the BiGyM linear plasma device </vt:lpstr>
      <vt:lpstr>PowerPoint Presentation</vt:lpstr>
      <vt:lpstr>On-going activities </vt:lpstr>
      <vt:lpstr>Boron-coated samples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Fabio Vinagre</dc:creator>
  <cp:lastModifiedBy>LAGUARDIA Laura</cp:lastModifiedBy>
  <cp:revision>16</cp:revision>
  <dcterms:created xsi:type="dcterms:W3CDTF">2023-11-15T09:40:03Z</dcterms:created>
  <dcterms:modified xsi:type="dcterms:W3CDTF">2026-06-23T08:32:18Z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y fmtid="{D5CDD505-2E9C-101B-9397-08002B2CF9AE}" pid="3" name="MediaServiceImageTags">
    <vt:lpwstr/>
  </property>
</Properties>
</file>