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0" r:id="rId2"/>
    <p:sldId id="319" r:id="rId3"/>
    <p:sldId id="316" r:id="rId4"/>
    <p:sldId id="320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61" autoAdjust="0"/>
  </p:normalViewPr>
  <p:slideViewPr>
    <p:cSldViewPr showGuides="1">
      <p:cViewPr varScale="1">
        <p:scale>
          <a:sx n="85" d="100"/>
          <a:sy n="85" d="100"/>
        </p:scale>
        <p:origin x="1590" y="96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81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46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36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95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54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LID4096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have also completed a preliminary laboratory demonstration of LID-QMS. In these experiments, amorphous boron–deuterium layers were prepared by magnetron sputtering. The layers were deposited on ITER-grade tungsten substrates. The samples had a deuterium areal density of approximately 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10^17  𝑎𝑡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oms</a:t>
                </a:r>
                <a:r>
                  <a:rPr lang="de-DE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/𝑐𝑚²</a:t>
                </a:r>
                <a:r>
                  <a:rPr lang="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D/B atomic ratio was about 10 at.%.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" sz="1200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the investigated conditions, the desorption fraction exceeded 90 percent when the parameter HFF(</a:t>
                </a:r>
                <a:r>
                  <a:rPr lang="de-DE" b="0" noProof="0" dirty="0"/>
                  <a:t>Heat Flux Factor</a:t>
                </a:r>
                <a:r>
                  <a:rPr lang="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was above approximately 25 megawatt square-root-second per square meter. This result provides a useful experimental reference point for defining the initial LID-QMS operating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parameters</a:t>
                </a:r>
                <a:r>
                  <a:rPr lang="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the future TOMAS experiments.</a:t>
                </a:r>
              </a:p>
              <a:p>
                <a:endParaRPr lang="LID4096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041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20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693" y="5920791"/>
            <a:ext cx="1872337" cy="54534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693" y="5920791"/>
            <a:ext cx="1872337" cy="5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693" y="5920791"/>
            <a:ext cx="1872337" cy="5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693" y="5920791"/>
            <a:ext cx="1872337" cy="5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23 June 2026</a:t>
            </a:r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23 June 2026</a:t>
            </a:r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7">
            <a:extLst>
              <a:ext uri="{FF2B5EF4-FFF2-40B4-BE49-F238E27FC236}">
                <a16:creationId xmlns:a16="http://schemas.microsoft.com/office/drawing/2014/main" id="{1F1F54F7-F7F8-4C35-8F9D-AEEDE89CD3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" dirty="0"/>
              <a:t>Jun 23, 2026</a:t>
            </a:r>
            <a:r>
              <a:rPr lang="en-US" dirty="0"/>
              <a:t>  I  Huace W</a:t>
            </a:r>
            <a:r>
              <a:rPr lang="en-US" altLang="zh-CN" dirty="0"/>
              <a:t>u 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339" y="3896686"/>
            <a:ext cx="11881320" cy="547142"/>
          </a:xfrm>
        </p:spPr>
        <p:txBody>
          <a:bodyPr/>
          <a:lstStyle/>
          <a:p>
            <a:r>
              <a:rPr lang="en-US" sz="3200" noProof="0" dirty="0">
                <a:solidFill>
                  <a:schemeClr val="bg1"/>
                </a:solidFill>
              </a:rPr>
              <a:t>Implementation of </a:t>
            </a:r>
            <a:r>
              <a:rPr lang="en-US" sz="3200" i="1" noProof="0" dirty="0">
                <a:solidFill>
                  <a:schemeClr val="bg1"/>
                </a:solidFill>
              </a:rPr>
              <a:t>in-situ</a:t>
            </a:r>
            <a:r>
              <a:rPr lang="en-US" sz="3200" noProof="0" dirty="0">
                <a:solidFill>
                  <a:schemeClr val="bg1"/>
                </a:solidFill>
              </a:rPr>
              <a:t> laser-based diagnostics on TOMAS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20D87E3-8281-4D07-A018-037CE982C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0A796-09E0-3CED-F9DB-6C0658386103}"/>
              </a:ext>
            </a:extLst>
          </p:cNvPr>
          <p:cNvSpPr txBox="1"/>
          <p:nvPr/>
        </p:nvSpPr>
        <p:spPr>
          <a:xfrm>
            <a:off x="4439816" y="6309320"/>
            <a:ext cx="6143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dirty="0"/>
              <a:t>WP PWIE SP F </a:t>
            </a:r>
            <a:r>
              <a:rPr lang="en-US" dirty="0"/>
              <a:t>k</a:t>
            </a:r>
            <a:r>
              <a:rPr lang="LID4096" dirty="0"/>
              <a:t>ick-off meeting</a:t>
            </a:r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B7396-BF0E-8ADD-9914-D1FCAF57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and grey machine&#10;&#10;AI-generated content may be incorrect.">
            <a:extLst>
              <a:ext uri="{FF2B5EF4-FFF2-40B4-BE49-F238E27FC236}">
                <a16:creationId xmlns:a16="http://schemas.microsoft.com/office/drawing/2014/main" id="{8BB69AA5-1797-7FAE-100A-185A7C3C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84" y="1343818"/>
            <a:ext cx="5613400" cy="4368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0B89E65-DEF4-11B3-0448-CE59ECCB7F84}"/>
              </a:ext>
            </a:extLst>
          </p:cNvPr>
          <p:cNvSpPr txBox="1"/>
          <p:nvPr/>
        </p:nvSpPr>
        <p:spPr>
          <a:xfrm>
            <a:off x="2639616" y="576503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(Body)"/>
              </a:rPr>
              <a:t>Two candidate optical ports for laser diagnostics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9CF138-36EE-7BF3-F055-3F4FFF3E1B78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3968170" y="4365104"/>
            <a:ext cx="75602" cy="13999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9FB09B-8068-88C9-B7CB-C6EDF3821D57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3270664" y="4365104"/>
            <a:ext cx="773108" cy="13999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602069-6FEF-D513-4544-9FDFD29F5E65}"/>
              </a:ext>
            </a:extLst>
          </p:cNvPr>
          <p:cNvSpPr txBox="1"/>
          <p:nvPr/>
        </p:nvSpPr>
        <p:spPr>
          <a:xfrm>
            <a:off x="206248" y="5765035"/>
            <a:ext cx="255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latin typeface="Arial (Body)"/>
              </a:rPr>
              <a:t>The ECRH magnetron will be removed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FA2902-9DA7-F2C2-22B0-FFE97DCA9BB1}"/>
              </a:ext>
            </a:extLst>
          </p:cNvPr>
          <p:cNvCxnSpPr>
            <a:cxnSpLocks/>
          </p:cNvCxnSpPr>
          <p:nvPr/>
        </p:nvCxnSpPr>
        <p:spPr>
          <a:xfrm flipV="1">
            <a:off x="2067052" y="5017163"/>
            <a:ext cx="910844" cy="747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diagram of a machine&#10;&#10;AI-generated content may be incorrect.">
            <a:extLst>
              <a:ext uri="{FF2B5EF4-FFF2-40B4-BE49-F238E27FC236}">
                <a16:creationId xmlns:a16="http://schemas.microsoft.com/office/drawing/2014/main" id="{B62A01BC-9AE6-1C3E-6031-29268F81A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652" y="681036"/>
            <a:ext cx="4991100" cy="51943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D526C5E-D207-15BA-B8AE-410A8DFEA28B}"/>
              </a:ext>
            </a:extLst>
          </p:cNvPr>
          <p:cNvSpPr txBox="1"/>
          <p:nvPr/>
        </p:nvSpPr>
        <p:spPr>
          <a:xfrm>
            <a:off x="7196469" y="5734997"/>
            <a:ext cx="278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(Body)"/>
              </a:rPr>
              <a:t>Two candidate optical ports for laser diagnostics</a:t>
            </a:r>
            <a:endParaRPr lang="en-BE" dirty="0">
              <a:latin typeface="Arial (Body)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B680D5-D7F1-822E-DCEC-6786C40ECA75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8590645" y="3634480"/>
            <a:ext cx="688836" cy="21005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B38FC0-A454-A83E-062F-84828CD0DB59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8441607" y="3418456"/>
            <a:ext cx="149038" cy="23165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E99E602-C90E-549C-B54A-711F5FF20B3D}"/>
              </a:ext>
            </a:extLst>
          </p:cNvPr>
          <p:cNvSpPr txBox="1"/>
          <p:nvPr/>
        </p:nvSpPr>
        <p:spPr>
          <a:xfrm>
            <a:off x="4261499" y="1291401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latin typeface="Arial (Body)"/>
              </a:rPr>
              <a:t>Sample chamber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A9B0483-5462-C303-1386-3E8F8B19F1B4}"/>
              </a:ext>
            </a:extLst>
          </p:cNvPr>
          <p:cNvCxnSpPr>
            <a:cxnSpLocks/>
          </p:cNvCxnSpPr>
          <p:nvPr/>
        </p:nvCxnSpPr>
        <p:spPr>
          <a:xfrm flipH="1">
            <a:off x="3245612" y="1660733"/>
            <a:ext cx="1194204" cy="12775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DF63C1C-9B98-48E1-31C0-CC3C2970EA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264" y="300479"/>
            <a:ext cx="7977984" cy="509994"/>
          </a:xfrm>
        </p:spPr>
        <p:txBody>
          <a:bodyPr/>
          <a:lstStyle/>
          <a:p>
            <a:r>
              <a:rPr lang="en-US" sz="3200" dirty="0">
                <a:latin typeface="Arial (Body)"/>
              </a:rPr>
              <a:t>Design </a:t>
            </a:r>
            <a:r>
              <a:rPr lang="en-US" altLang="zh-CN" sz="3200" dirty="0">
                <a:latin typeface="Arial (Body)"/>
              </a:rPr>
              <a:t>of </a:t>
            </a:r>
            <a:r>
              <a:rPr lang="en-US" sz="3200" i="1" dirty="0">
                <a:latin typeface="Arial (Body)"/>
              </a:rPr>
              <a:t>in-situ</a:t>
            </a:r>
            <a:r>
              <a:rPr lang="en-US" sz="3200" dirty="0">
                <a:latin typeface="Arial (Body)"/>
              </a:rPr>
              <a:t> laser-based diagnostics </a:t>
            </a:r>
            <a:endParaRPr lang="LID4096" sz="3200" dirty="0">
              <a:latin typeface="Arial (Body)"/>
            </a:endParaRP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0BE3285B-D6E8-CB65-D591-0A14C1BE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en-US" dirty="0"/>
              <a:t>23 June 2026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409511D-BC9C-7DA0-5EEE-1A1BCB483A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5AD701-97B8-BF3C-FB06-DE7F0404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637" y="1818495"/>
            <a:ext cx="2273808" cy="646331"/>
          </a:xfrm>
        </p:spPr>
        <p:txBody>
          <a:bodyPr/>
          <a:lstStyle/>
          <a:p>
            <a:r>
              <a:rPr lang="en-BE" dirty="0">
                <a:latin typeface="Arial (Body)"/>
              </a:rPr>
              <a:t>3D view</a:t>
            </a:r>
          </a:p>
        </p:txBody>
      </p:sp>
    </p:spTree>
    <p:extLst>
      <p:ext uri="{BB962C8B-B14F-4D97-AF65-F5344CB8AC3E}">
        <p14:creationId xmlns:p14="http://schemas.microsoft.com/office/powerpoint/2010/main" val="319883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53E7A5-F71B-D57F-5DA5-002AA4AD3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02" y="3469355"/>
            <a:ext cx="3302068" cy="320000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67CD7-89FD-31B1-9C26-9B3BFF366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June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358BD-DDCE-2366-E69C-42F77BB851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76C9E3-1B97-E9A3-71D2-13AF426C3EB0}"/>
              </a:ext>
            </a:extLst>
          </p:cNvPr>
          <p:cNvGrpSpPr/>
          <p:nvPr/>
        </p:nvGrpSpPr>
        <p:grpSpPr>
          <a:xfrm>
            <a:off x="36569" y="2752858"/>
            <a:ext cx="4258734" cy="3489792"/>
            <a:chOff x="4461933" y="2952964"/>
            <a:chExt cx="4258734" cy="3489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876B8-E5E8-7D0B-A85C-A54278C88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3067" y="2952964"/>
              <a:ext cx="3503189" cy="348979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68F167-A1C5-8587-AE5F-EDAA4C00FBD1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6824132" y="4641674"/>
              <a:ext cx="541533" cy="661656"/>
              <a:chOff x="4560851" y="2955897"/>
              <a:chExt cx="2609385" cy="318819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78B24A-55C1-1806-39F5-5A202C8D83B5}"/>
                  </a:ext>
                </a:extLst>
              </p:cNvPr>
              <p:cNvSpPr/>
              <p:nvPr/>
            </p:nvSpPr>
            <p:spPr>
              <a:xfrm>
                <a:off x="4560851" y="2955897"/>
                <a:ext cx="2609385" cy="318819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C3512C-6C33-63E6-B91F-98FBBEB92DD2}"/>
                  </a:ext>
                </a:extLst>
              </p:cNvPr>
              <p:cNvSpPr/>
              <p:nvPr/>
            </p:nvSpPr>
            <p:spPr>
              <a:xfrm>
                <a:off x="5253541" y="4054431"/>
                <a:ext cx="1223999" cy="1223011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B569F0-D139-AA69-9278-57717BEBCF5C}"/>
                </a:ext>
              </a:extLst>
            </p:cNvPr>
            <p:cNvCxnSpPr/>
            <p:nvPr/>
          </p:nvCxnSpPr>
          <p:spPr>
            <a:xfrm>
              <a:off x="4461933" y="4986867"/>
              <a:ext cx="4258734" cy="0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6E42611-3095-0FD7-87E1-FA5367CE0E64}"/>
              </a:ext>
            </a:extLst>
          </p:cNvPr>
          <p:cNvSpPr/>
          <p:nvPr/>
        </p:nvSpPr>
        <p:spPr>
          <a:xfrm>
            <a:off x="2611659" y="2720933"/>
            <a:ext cx="127011" cy="17206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2F2CB0-19B3-68B1-CD6B-3A57084B0223}"/>
              </a:ext>
            </a:extLst>
          </p:cNvPr>
          <p:cNvCxnSpPr>
            <a:cxnSpLocks/>
          </p:cNvCxnSpPr>
          <p:nvPr/>
        </p:nvCxnSpPr>
        <p:spPr>
          <a:xfrm flipH="1" flipV="1">
            <a:off x="3639113" y="4800908"/>
            <a:ext cx="1102913" cy="81366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ECC9D6-8468-656E-DEB9-3A99C4522C4B}"/>
              </a:ext>
            </a:extLst>
          </p:cNvPr>
          <p:cNvSpPr txBox="1"/>
          <p:nvPr/>
        </p:nvSpPr>
        <p:spPr>
          <a:xfrm>
            <a:off x="722406" y="1121117"/>
            <a:ext cx="6431219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TOMAS sample chamber has been modified.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altLang="zh-CN" dirty="0"/>
              <a:t>c</a:t>
            </a:r>
            <a:r>
              <a:rPr lang="en-US" dirty="0"/>
              <a:t>enter of </a:t>
            </a:r>
            <a:r>
              <a:rPr lang="en-US" altLang="zh-CN" dirty="0"/>
              <a:t>s</a:t>
            </a:r>
            <a:r>
              <a:rPr lang="en-US" dirty="0"/>
              <a:t>ample holder can now be positioned at the vessel midplane.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50408-1D38-06BA-BCF8-C69A878165A0}"/>
              </a:ext>
            </a:extLst>
          </p:cNvPr>
          <p:cNvSpPr txBox="1"/>
          <p:nvPr/>
        </p:nvSpPr>
        <p:spPr>
          <a:xfrm>
            <a:off x="3938016" y="5614571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/>
              <a:t>Midplane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7A71BD-39CB-44DE-3D3C-C810FF6E9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602" y="579552"/>
            <a:ext cx="3302068" cy="27774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528B20-D7DC-11DC-1445-C543F1FF5DF7}"/>
              </a:ext>
            </a:extLst>
          </p:cNvPr>
          <p:cNvSpPr txBox="1"/>
          <p:nvPr/>
        </p:nvSpPr>
        <p:spPr>
          <a:xfrm>
            <a:off x="5519904" y="3072384"/>
            <a:ext cx="230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Two ports can be used to test direct laser ablation of samples</a:t>
            </a:r>
            <a:r>
              <a:rPr lang="en-US" dirty="0"/>
              <a:t>.</a:t>
            </a:r>
            <a:endParaRPr lang="en-BE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437C97-ACC0-5E4D-9963-035E12153476}"/>
              </a:ext>
            </a:extLst>
          </p:cNvPr>
          <p:cNvCxnSpPr>
            <a:cxnSpLocks/>
          </p:cNvCxnSpPr>
          <p:nvPr/>
        </p:nvCxnSpPr>
        <p:spPr>
          <a:xfrm>
            <a:off x="7330072" y="3974592"/>
            <a:ext cx="1929392" cy="13330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6DF26E-61E5-A9F7-EE44-CFA1C177AA4B}"/>
              </a:ext>
            </a:extLst>
          </p:cNvPr>
          <p:cNvCxnSpPr>
            <a:cxnSpLocks/>
          </p:cNvCxnSpPr>
          <p:nvPr/>
        </p:nvCxnSpPr>
        <p:spPr>
          <a:xfrm flipV="1">
            <a:off x="7464184" y="3675503"/>
            <a:ext cx="2520248" cy="11011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C301EC1-5FA5-B05A-2477-48B472F18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t="23130" r="28659" b="31814"/>
          <a:stretch>
            <a:fillRect/>
          </a:stretch>
        </p:blipFill>
        <p:spPr>
          <a:xfrm>
            <a:off x="3475181" y="2420888"/>
            <a:ext cx="1773694" cy="2142704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346C903-F164-C8D6-A8B8-D0E1E42EA16D}"/>
              </a:ext>
            </a:extLst>
          </p:cNvPr>
          <p:cNvCxnSpPr>
            <a:cxnSpLocks/>
          </p:cNvCxnSpPr>
          <p:nvPr/>
        </p:nvCxnSpPr>
        <p:spPr>
          <a:xfrm flipV="1">
            <a:off x="2967154" y="4127273"/>
            <a:ext cx="432048" cy="29087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DAFCB-64D9-4AE8-BEC2-C8D28D1837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360" y="352936"/>
            <a:ext cx="11449049" cy="509994"/>
          </a:xfrm>
        </p:spPr>
        <p:txBody>
          <a:bodyPr/>
          <a:lstStyle/>
          <a:p>
            <a:r>
              <a:rPr lang="en-US" sz="3200" dirty="0"/>
              <a:t>Recent Vacuum Manipulator Modification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237056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02EC4-A999-EAD9-F93C-4482CBA2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June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9F08C-2365-51DC-5BD8-924C3D9B5B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>
                <a:latin typeface="Arial (Body)"/>
              </a:rPr>
              <a:t>Page </a:t>
            </a:r>
            <a:fld id="{A52F4D17-1AD6-42D9-B93A-EB002C62F438}" type="slidenum">
              <a:rPr lang="en-US" smtClean="0">
                <a:latin typeface="Arial (Body)"/>
              </a:rPr>
              <a:pPr/>
              <a:t>4</a:t>
            </a:fld>
            <a:endParaRPr lang="en-US" noProof="0" dirty="0">
              <a:latin typeface="Arial (Body)"/>
            </a:endParaRP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F92A647A-279C-EA08-C572-700AC516E543}"/>
              </a:ext>
            </a:extLst>
          </p:cNvPr>
          <p:cNvSpPr txBox="1">
            <a:spLocks/>
          </p:cNvSpPr>
          <p:nvPr/>
        </p:nvSpPr>
        <p:spPr>
          <a:xfrm>
            <a:off x="4625203" y="1258060"/>
            <a:ext cx="4450185" cy="29836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72000" tIns="0" rIns="7200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800" b="1" dirty="0">
                <a:solidFill>
                  <a:srgbClr val="FF0000"/>
                </a:solidFill>
                <a:latin typeface="Arial (Body)"/>
              </a:rPr>
              <a:t>LID-QMS laser parameters:</a:t>
            </a:r>
          </a:p>
          <a:p>
            <a:pPr>
              <a:defRPr/>
            </a:pPr>
            <a:r>
              <a:rPr lang="en-GB" sz="1600" dirty="0">
                <a:solidFill>
                  <a:sysClr val="windowText" lastClr="000000"/>
                </a:solidFill>
                <a:latin typeface="Arial (Body)"/>
              </a:rPr>
              <a:t>pulsed </a:t>
            </a:r>
            <a:r>
              <a:rPr lang="en-GB" sz="1600" dirty="0" err="1">
                <a:solidFill>
                  <a:sysClr val="windowText" lastClr="000000"/>
                </a:solidFill>
                <a:latin typeface="Arial (Body)"/>
              </a:rPr>
              <a:t>Nd:YAG</a:t>
            </a:r>
            <a:r>
              <a:rPr lang="en-GB" sz="1600" dirty="0">
                <a:solidFill>
                  <a:sysClr val="windowText" lastClr="000000"/>
                </a:solidFill>
                <a:latin typeface="Arial (Body)"/>
              </a:rPr>
              <a:t> laser (1064 nm)</a:t>
            </a:r>
          </a:p>
          <a:p>
            <a:pPr>
              <a:defRPr/>
            </a:pPr>
            <a:r>
              <a:rPr lang="" sz="1600" dirty="0"/>
              <a:t>Pulse duration: 0.1-20 ms</a:t>
            </a:r>
          </a:p>
          <a:p>
            <a:pPr>
              <a:defRPr/>
            </a:pPr>
            <a:r>
              <a:rPr lang="" sz="1600" dirty="0"/>
              <a:t>Peak power: up to 40 kW at 2.5 ms pulse duration</a:t>
            </a:r>
          </a:p>
          <a:p>
            <a:pPr>
              <a:defRPr/>
            </a:pPr>
            <a:r>
              <a:rPr lang="" sz="1600" dirty="0"/>
              <a:t>Pulse energy: up to 100 J for pulse durations above 2.5 ms</a:t>
            </a:r>
          </a:p>
          <a:p>
            <a:pPr>
              <a:defRPr/>
            </a:pPr>
            <a:r>
              <a:rPr lang="" sz="1600" dirty="0"/>
              <a:t>Repetition rate: up to 1 kHz, limited to a maximum average power of 500 W</a:t>
            </a:r>
            <a:endParaRPr lang="en-GB" sz="1600" dirty="0">
              <a:solidFill>
                <a:sysClr val="windowText" lastClr="000000"/>
              </a:solidFill>
              <a:latin typeface="Arial (Body)"/>
            </a:endParaRPr>
          </a:p>
        </p:txBody>
      </p:sp>
      <p:pic>
        <p:nvPicPr>
          <p:cNvPr id="7" name="Grafik 11">
            <a:extLst>
              <a:ext uri="{FF2B5EF4-FFF2-40B4-BE49-F238E27FC236}">
                <a16:creationId xmlns:a16="http://schemas.microsoft.com/office/drawing/2014/main" id="{E51299FE-A04F-B55B-1BBB-2B0927A1B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1045523"/>
            <a:ext cx="3809275" cy="3408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3D24C6-7C28-C76F-6AB8-C246B958B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11676" r="1914" b="8449"/>
          <a:stretch>
            <a:fillRect/>
          </a:stretch>
        </p:blipFill>
        <p:spPr>
          <a:xfrm>
            <a:off x="407368" y="1028420"/>
            <a:ext cx="4082842" cy="2525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5D3328-CE5C-8C6E-6D21-994D235F4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26652" r="8681" b="15351"/>
          <a:stretch>
            <a:fillRect/>
          </a:stretch>
        </p:blipFill>
        <p:spPr>
          <a:xfrm>
            <a:off x="410534" y="3808871"/>
            <a:ext cx="4079676" cy="2068401"/>
          </a:xfrm>
          <a:prstGeom prst="rect">
            <a:avLst/>
          </a:prstGeom>
        </p:spPr>
      </p:pic>
      <p:sp>
        <p:nvSpPr>
          <p:cNvPr id="12" name="Rechteck 15">
            <a:extLst>
              <a:ext uri="{FF2B5EF4-FFF2-40B4-BE49-F238E27FC236}">
                <a16:creationId xmlns:a16="http://schemas.microsoft.com/office/drawing/2014/main" id="{CA8B1EFF-6846-0281-3417-00128F511A4F}"/>
              </a:ext>
            </a:extLst>
          </p:cNvPr>
          <p:cNvSpPr/>
          <p:nvPr/>
        </p:nvSpPr>
        <p:spPr>
          <a:xfrm>
            <a:off x="4625203" y="4649779"/>
            <a:ext cx="7392144" cy="1227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Arial (Body)"/>
              </a:rPr>
              <a:t>1. The LID-QMS laser and optical fiber are ready for integration.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Arial (Body)"/>
              </a:rPr>
              <a:t>2. The laser beam quality meet</a:t>
            </a:r>
            <a:r>
              <a:rPr lang="en-US" altLang="zh-CN" sz="1600" b="1" dirty="0">
                <a:solidFill>
                  <a:schemeClr val="tx1"/>
                </a:solidFill>
                <a:latin typeface="Arial (Body)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Arial (Body)"/>
              </a:rPr>
              <a:t> current operating requirements.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tx1"/>
                </a:solidFill>
                <a:latin typeface="Arial (Body)"/>
              </a:rPr>
              <a:t>3. The optical design for coupling the system to TOMAS has been verified.</a:t>
            </a:r>
            <a:endParaRPr lang="de-DE" sz="1600" dirty="0">
              <a:solidFill>
                <a:schemeClr val="tx1"/>
              </a:solidFill>
              <a:latin typeface="Arial (Body)"/>
            </a:endParaRP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109A02C8-ECFA-7F33-D5BD-4B39CDAE9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583" y="216250"/>
            <a:ext cx="11449049" cy="509994"/>
          </a:xfrm>
        </p:spPr>
        <p:txBody>
          <a:bodyPr/>
          <a:lstStyle/>
          <a:p>
            <a:r>
              <a:rPr lang="en-US" sz="3200" dirty="0" err="1">
                <a:latin typeface="Arial (Body)"/>
              </a:rPr>
              <a:t>ms</a:t>
            </a:r>
            <a:r>
              <a:rPr lang="de-DE" sz="3200" dirty="0">
                <a:latin typeface="Arial (Body)"/>
              </a:rPr>
              <a:t>-LID-QMS </a:t>
            </a:r>
            <a:r>
              <a:rPr lang="en-US" altLang="zh-CN" sz="3200" dirty="0">
                <a:latin typeface="Arial (Body)"/>
              </a:rPr>
              <a:t>Set up (will be used for TOMAS)</a:t>
            </a:r>
            <a:endParaRPr lang="de-DE" sz="3200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41941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669A4-6D9C-792F-2A41-7813416A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F0DF37-1962-FBE6-D985-947B01A0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June 2026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0D8973-933D-E386-3EA1-0302EBDD4F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352" y="216250"/>
            <a:ext cx="11449049" cy="509994"/>
          </a:xfrm>
        </p:spPr>
        <p:txBody>
          <a:bodyPr/>
          <a:lstStyle/>
          <a:p>
            <a:r>
              <a:rPr lang="en-US" sz="3200" dirty="0" err="1"/>
              <a:t>ps</a:t>
            </a:r>
            <a:r>
              <a:rPr lang="de-DE" sz="3200" dirty="0"/>
              <a:t>-LIBS </a:t>
            </a:r>
            <a:r>
              <a:rPr lang="en-US" altLang="zh-CN" sz="3200" dirty="0"/>
              <a:t>Set up (</a:t>
            </a:r>
            <a:r>
              <a:rPr lang="en-US" altLang="zh-CN" sz="3200" dirty="0">
                <a:latin typeface="Arial (Body)"/>
              </a:rPr>
              <a:t>will be used for TOMAS</a:t>
            </a:r>
            <a:r>
              <a:rPr lang="en-US" altLang="zh-CN" sz="3200" dirty="0"/>
              <a:t>)</a:t>
            </a:r>
            <a:endParaRPr lang="de-DE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E0C2D-435D-F6A7-31EC-D14D5A6E6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0"/>
          <a:stretch>
            <a:fillRect/>
          </a:stretch>
        </p:blipFill>
        <p:spPr>
          <a:xfrm>
            <a:off x="191344" y="914225"/>
            <a:ext cx="7009950" cy="3987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F0946-4C0A-D17B-ACED-586847E0A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383" y="886390"/>
            <a:ext cx="4749180" cy="50308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C9A72-5BBF-7D7C-2D25-B3024E4D5837}"/>
              </a:ext>
            </a:extLst>
          </p:cNvPr>
          <p:cNvSpPr/>
          <p:nvPr/>
        </p:nvSpPr>
        <p:spPr>
          <a:xfrm>
            <a:off x="7299122" y="3501008"/>
            <a:ext cx="2181253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LID4096" sz="2400" dirty="0" err="1"/>
          </a:p>
        </p:txBody>
      </p:sp>
      <p:sp>
        <p:nvSpPr>
          <p:cNvPr id="10" name="Rechteck 15">
            <a:extLst>
              <a:ext uri="{FF2B5EF4-FFF2-40B4-BE49-F238E27FC236}">
                <a16:creationId xmlns:a16="http://schemas.microsoft.com/office/drawing/2014/main" id="{8078D1E2-9C83-712D-FF2B-6BB775015CC1}"/>
              </a:ext>
            </a:extLst>
          </p:cNvPr>
          <p:cNvSpPr/>
          <p:nvPr/>
        </p:nvSpPr>
        <p:spPr>
          <a:xfrm>
            <a:off x="4936" y="5090009"/>
            <a:ext cx="7315200" cy="1075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</a:rPr>
              <a:t>1. </a:t>
            </a:r>
            <a:r>
              <a:rPr lang="en-US" sz="1400" b="1" dirty="0" err="1">
                <a:solidFill>
                  <a:schemeClr val="tx1"/>
                </a:solidFill>
              </a:rPr>
              <a:t>ps</a:t>
            </a:r>
            <a:r>
              <a:rPr lang="en-US" sz="1400" b="1" dirty="0">
                <a:solidFill>
                  <a:schemeClr val="tx1"/>
                </a:solidFill>
              </a:rPr>
              <a:t>-laser has successfully passed the acceptance test and is ready for integration.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</a:rPr>
              <a:t>2. Its output energy and stability meet the requirements for LIBS measurements.</a:t>
            </a:r>
          </a:p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</a:rPr>
              <a:t>3. Beam-delivery layout and laser-safety system are being finalized.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7684247-F792-B5E6-A2B1-4E245A8840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>
                <a:latin typeface="Arial (Body)"/>
              </a:rPr>
              <a:t>Page </a:t>
            </a:r>
            <a:fld id="{A52F4D17-1AD6-42D9-B93A-EB002C62F438}" type="slidenum">
              <a:rPr lang="en-US" smtClean="0">
                <a:latin typeface="Arial (Body)"/>
              </a:rPr>
              <a:pPr/>
              <a:t>5</a:t>
            </a:fld>
            <a:endParaRPr lang="en-US" noProof="0" dirty="0">
              <a:latin typeface="Arial (Body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5C1B9-A95D-050F-7072-77281CE1D87B}"/>
              </a:ext>
            </a:extLst>
          </p:cNvPr>
          <p:cNvSpPr txBox="1"/>
          <p:nvPr/>
        </p:nvSpPr>
        <p:spPr>
          <a:xfrm>
            <a:off x="6815389" y="6525344"/>
            <a:ext cx="5257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i="1" dirty="0" err="1">
                <a:solidFill>
                  <a:schemeClr val="accent2"/>
                </a:solidFill>
              </a:rPr>
              <a:t>Nucl</a:t>
            </a:r>
            <a:r>
              <a:rPr lang="en-US" altLang="zh-CN" sz="1400" b="1" i="1" dirty="0">
                <a:solidFill>
                  <a:schemeClr val="accent2"/>
                </a:solidFill>
              </a:rPr>
              <a:t>. Mater. Energy  </a:t>
            </a:r>
            <a:r>
              <a:rPr lang="en-US" altLang="zh-CN" sz="1400" b="1" dirty="0">
                <a:solidFill>
                  <a:schemeClr val="accent2"/>
                </a:solidFill>
              </a:rPr>
              <a:t>(41) 2024, 101812 and (45) 2025,102018</a:t>
            </a:r>
            <a:endParaRPr lang="LID4096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3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AD301-7914-2664-B09B-9780F82B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June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90D67-E290-B290-AE2B-F801464413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D27A2-FE8F-2AF2-CD67-1466DB1C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2" y="908720"/>
            <a:ext cx="6120680" cy="3991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99843-6E34-156B-7AC4-2022AACA05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970" t="11017" r="14041" b="15213"/>
          <a:stretch>
            <a:fillRect/>
          </a:stretch>
        </p:blipFill>
        <p:spPr>
          <a:xfrm>
            <a:off x="1335952" y="5006948"/>
            <a:ext cx="1369743" cy="10863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A286F6-98B7-43C9-59C8-E53525406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1445585"/>
            <a:ext cx="2274447" cy="3206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663C0-ECA0-D117-37D1-E63AF4EEE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973" y="1707340"/>
            <a:ext cx="3586125" cy="27432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5CEDE1-8288-7D02-0556-36F855FC08BD}"/>
              </a:ext>
            </a:extLst>
          </p:cNvPr>
          <p:cNvCxnSpPr>
            <a:cxnSpLocks/>
          </p:cNvCxnSpPr>
          <p:nvPr/>
        </p:nvCxnSpPr>
        <p:spPr>
          <a:xfrm>
            <a:off x="2020824" y="3933056"/>
            <a:ext cx="0" cy="100811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02976E55-6478-68EB-BB3D-4C2ED11EB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244155"/>
            <a:ext cx="11449049" cy="509994"/>
          </a:xfrm>
        </p:spPr>
        <p:txBody>
          <a:bodyPr/>
          <a:lstStyle/>
          <a:p>
            <a:r>
              <a:rPr lang="en-US" sz="3200" dirty="0"/>
              <a:t>Preliminary Laboratory Demonstration of LID-QMS</a:t>
            </a:r>
            <a:endParaRPr lang="LID4096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5">
                <a:extLst>
                  <a:ext uri="{FF2B5EF4-FFF2-40B4-BE49-F238E27FC236}">
                    <a16:creationId xmlns:a16="http://schemas.microsoft.com/office/drawing/2014/main" id="{4369626A-FA8F-5BE1-1A52-03ED14A0FC88}"/>
                  </a:ext>
                </a:extLst>
              </p:cNvPr>
              <p:cNvSpPr/>
              <p:nvPr/>
            </p:nvSpPr>
            <p:spPr>
              <a:xfrm>
                <a:off x="3287699" y="4869160"/>
                <a:ext cx="8568941" cy="108634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1. A preliminary LID-QMS experiment was successfully completed in the laboratory.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2. LID-QMS was successfully demonstrated on thin boron layers deposited on tungsten substrates.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3. A desorption fraction above 90% was achieved at HFF &gt;25 𝑀𝑊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rad>
                    <m:r>
                      <a:rPr lang="de-DE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/𝑚².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hteck 15">
                <a:extLst>
                  <a:ext uri="{FF2B5EF4-FFF2-40B4-BE49-F238E27FC236}">
                    <a16:creationId xmlns:a16="http://schemas.microsoft.com/office/drawing/2014/main" id="{4369626A-FA8F-5BE1-1A52-03ED14A0FC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699" y="4869160"/>
                <a:ext cx="8568941" cy="1086348"/>
              </a:xfrm>
              <a:prstGeom prst="rect">
                <a:avLst/>
              </a:prstGeom>
              <a:blipFill>
                <a:blip r:embed="rId7"/>
                <a:stretch>
                  <a:fillRect l="-213" b="-28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95E1AA-20EC-F7EA-D5B8-300A933DBC4C}"/>
                  </a:ext>
                </a:extLst>
              </p:cNvPr>
              <p:cNvSpPr txBox="1"/>
              <p:nvPr/>
            </p:nvSpPr>
            <p:spPr>
              <a:xfrm>
                <a:off x="5341569" y="949963"/>
                <a:ext cx="6097904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CA" dirty="0"/>
                  <a:t>D content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oms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zh-CN" altLang="en-US" noProof="0" dirty="0"/>
                  <a:t>，</a:t>
                </a:r>
                <a:r>
                  <a:rPr lang="en-CA" dirty="0"/>
                  <a:t>D/B ratio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CA" b="0" i="1" dirty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CA" b="0" i="1" noProof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95E1AA-20EC-F7EA-D5B8-300A933DB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569" y="949963"/>
                <a:ext cx="6097904" cy="375552"/>
              </a:xfrm>
              <a:prstGeom prst="rect">
                <a:avLst/>
              </a:prstGeom>
              <a:blipFill>
                <a:blip r:embed="rId8"/>
                <a:stretch>
                  <a:fillRect l="-799" t="-9836" b="-2459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DE832FF-F5BF-EF2A-2FA2-56DBB5E218FA}"/>
              </a:ext>
            </a:extLst>
          </p:cNvPr>
          <p:cNvSpPr txBox="1"/>
          <p:nvPr/>
        </p:nvSpPr>
        <p:spPr>
          <a:xfrm>
            <a:off x="119336" y="6093296"/>
            <a:ext cx="2209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noProof="0" dirty="0"/>
              <a:t>ITER-grade tungsten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0778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CA96E-CAB7-C999-6B60-1B4F7930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018853-823C-4D08-B997-BBF54E22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 June 2026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57B16B-1845-0178-B392-188FF3DA6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7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E032A8-48B4-FE44-7BDE-AAAF8A515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6" y="380882"/>
            <a:ext cx="11449049" cy="509994"/>
          </a:xfrm>
        </p:spPr>
        <p:txBody>
          <a:bodyPr/>
          <a:lstStyle/>
          <a:p>
            <a:r>
              <a:rPr lang="en-CA" sz="3600" dirty="0"/>
              <a:t>Conclusion &amp; </a:t>
            </a:r>
            <a:r>
              <a:rPr lang="en-CA" sz="3600" dirty="0">
                <a:solidFill>
                  <a:schemeClr val="accent2"/>
                </a:solidFill>
              </a:rPr>
              <a:t>Outlook</a:t>
            </a:r>
            <a:endParaRPr lang="de-DE" sz="3600" dirty="0">
              <a:solidFill>
                <a:schemeClr val="accent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C6603ED-AE9F-37A7-BB21-B16867BF8E8B}"/>
              </a:ext>
            </a:extLst>
          </p:cNvPr>
          <p:cNvSpPr/>
          <p:nvPr/>
        </p:nvSpPr>
        <p:spPr>
          <a:xfrm>
            <a:off x="371475" y="1412776"/>
            <a:ext cx="1144905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The TOMAS vacuum manipulator is being modified, with two candidate optical ports reserved for </a:t>
            </a:r>
            <a:r>
              <a:rPr lang="en-US" b="1" i="1" dirty="0">
                <a:solidFill>
                  <a:schemeClr val="tx1"/>
                </a:solidFill>
              </a:rPr>
              <a:t>in-situ</a:t>
            </a:r>
            <a:r>
              <a:rPr lang="en-US" b="1" dirty="0">
                <a:solidFill>
                  <a:schemeClr val="tx1"/>
                </a:solidFill>
              </a:rPr>
              <a:t> laser diagnostics.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Grafik 6">
            <a:extLst>
              <a:ext uri="{FF2B5EF4-FFF2-40B4-BE49-F238E27FC236}">
                <a16:creationId xmlns:a16="http://schemas.microsoft.com/office/drawing/2014/main" id="{B352278C-A3B5-C5EB-5CDC-035A3DA6D3B9}"/>
              </a:ext>
            </a:extLst>
          </p:cNvPr>
          <p:cNvSpPr/>
          <p:nvPr/>
        </p:nvSpPr>
        <p:spPr>
          <a:xfrm>
            <a:off x="489505" y="1649863"/>
            <a:ext cx="170101" cy="339002"/>
          </a:xfrm>
          <a:custGeom>
            <a:avLst/>
            <a:gdLst>
              <a:gd name="connsiteX0" fmla="*/ -194 w 658120"/>
              <a:gd name="connsiteY0" fmla="*/ 1190768 h 1311598"/>
              <a:gd name="connsiteX1" fmla="*/ 163827 w 658120"/>
              <a:gd name="connsiteY1" fmla="*/ 1257443 h 1311598"/>
              <a:gd name="connsiteX2" fmla="*/ 589975 w 658120"/>
              <a:gd name="connsiteY2" fmla="*/ 822722 h 1311598"/>
              <a:gd name="connsiteX3" fmla="*/ 589975 w 658120"/>
              <a:gd name="connsiteY3" fmla="*/ 488109 h 1311598"/>
              <a:gd name="connsiteX4" fmla="*/ 163827 w 658120"/>
              <a:gd name="connsiteY4" fmla="*/ 53388 h 1311598"/>
              <a:gd name="connsiteX5" fmla="*/ -194 w 658120"/>
              <a:gd name="connsiteY5" fmla="*/ 120063 h 13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120" h="1311598">
                <a:moveTo>
                  <a:pt x="-194" y="1190768"/>
                </a:moveTo>
                <a:cubicBezTo>
                  <a:pt x="-194" y="1320213"/>
                  <a:pt x="73244" y="1350217"/>
                  <a:pt x="163827" y="1257443"/>
                </a:cubicBezTo>
                <a:lnTo>
                  <a:pt x="589975" y="822722"/>
                </a:lnTo>
                <a:cubicBezTo>
                  <a:pt x="680577" y="729587"/>
                  <a:pt x="680577" y="581244"/>
                  <a:pt x="589975" y="488109"/>
                </a:cubicBezTo>
                <a:lnTo>
                  <a:pt x="163827" y="53388"/>
                </a:lnTo>
                <a:cubicBezTo>
                  <a:pt x="73244" y="-39004"/>
                  <a:pt x="-194" y="-9001"/>
                  <a:pt x="-194" y="12006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F83B3D7-FEFE-9BB9-C1B2-F9C933CD191C}"/>
              </a:ext>
            </a:extLst>
          </p:cNvPr>
          <p:cNvSpPr/>
          <p:nvPr/>
        </p:nvSpPr>
        <p:spPr>
          <a:xfrm>
            <a:off x="371475" y="2431175"/>
            <a:ext cx="1144905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The laser systems for both LIBS and LID-QMS are ready for integration.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Grafik 6">
            <a:extLst>
              <a:ext uri="{FF2B5EF4-FFF2-40B4-BE49-F238E27FC236}">
                <a16:creationId xmlns:a16="http://schemas.microsoft.com/office/drawing/2014/main" id="{05200C09-4D92-1D21-18B4-132A4CEE393B}"/>
              </a:ext>
            </a:extLst>
          </p:cNvPr>
          <p:cNvSpPr/>
          <p:nvPr/>
        </p:nvSpPr>
        <p:spPr>
          <a:xfrm>
            <a:off x="489505" y="2657975"/>
            <a:ext cx="170101" cy="339002"/>
          </a:xfrm>
          <a:custGeom>
            <a:avLst/>
            <a:gdLst>
              <a:gd name="connsiteX0" fmla="*/ -194 w 658120"/>
              <a:gd name="connsiteY0" fmla="*/ 1190768 h 1311598"/>
              <a:gd name="connsiteX1" fmla="*/ 163827 w 658120"/>
              <a:gd name="connsiteY1" fmla="*/ 1257443 h 1311598"/>
              <a:gd name="connsiteX2" fmla="*/ 589975 w 658120"/>
              <a:gd name="connsiteY2" fmla="*/ 822722 h 1311598"/>
              <a:gd name="connsiteX3" fmla="*/ 589975 w 658120"/>
              <a:gd name="connsiteY3" fmla="*/ 488109 h 1311598"/>
              <a:gd name="connsiteX4" fmla="*/ 163827 w 658120"/>
              <a:gd name="connsiteY4" fmla="*/ 53388 h 1311598"/>
              <a:gd name="connsiteX5" fmla="*/ -194 w 658120"/>
              <a:gd name="connsiteY5" fmla="*/ 120063 h 13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120" h="1311598">
                <a:moveTo>
                  <a:pt x="-194" y="1190768"/>
                </a:moveTo>
                <a:cubicBezTo>
                  <a:pt x="-194" y="1320213"/>
                  <a:pt x="73244" y="1350217"/>
                  <a:pt x="163827" y="1257443"/>
                </a:cubicBezTo>
                <a:lnTo>
                  <a:pt x="589975" y="822722"/>
                </a:lnTo>
                <a:cubicBezTo>
                  <a:pt x="680577" y="729587"/>
                  <a:pt x="680577" y="581244"/>
                  <a:pt x="589975" y="488109"/>
                </a:cubicBezTo>
                <a:lnTo>
                  <a:pt x="163827" y="53388"/>
                </a:lnTo>
                <a:cubicBezTo>
                  <a:pt x="73244" y="-39004"/>
                  <a:pt x="-194" y="-9001"/>
                  <a:pt x="-194" y="12006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E6B6DE7-AB41-4BC5-B3E1-F34C35F23D4F}"/>
              </a:ext>
            </a:extLst>
          </p:cNvPr>
          <p:cNvSpPr/>
          <p:nvPr/>
        </p:nvSpPr>
        <p:spPr>
          <a:xfrm>
            <a:off x="371475" y="3447868"/>
            <a:ext cx="1144905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LID-QMS has been successfully demonstrated on thin boron layers on tungsten substrates. Operating conditions for achieving more than 90% desorption have been identified.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Grafik 6">
            <a:extLst>
              <a:ext uri="{FF2B5EF4-FFF2-40B4-BE49-F238E27FC236}">
                <a16:creationId xmlns:a16="http://schemas.microsoft.com/office/drawing/2014/main" id="{C6C81CED-078E-8234-525C-80F4AC87A981}"/>
              </a:ext>
            </a:extLst>
          </p:cNvPr>
          <p:cNvSpPr/>
          <p:nvPr/>
        </p:nvSpPr>
        <p:spPr>
          <a:xfrm>
            <a:off x="489505" y="3666087"/>
            <a:ext cx="170101" cy="339002"/>
          </a:xfrm>
          <a:custGeom>
            <a:avLst/>
            <a:gdLst>
              <a:gd name="connsiteX0" fmla="*/ -194 w 658120"/>
              <a:gd name="connsiteY0" fmla="*/ 1190768 h 1311598"/>
              <a:gd name="connsiteX1" fmla="*/ 163827 w 658120"/>
              <a:gd name="connsiteY1" fmla="*/ 1257443 h 1311598"/>
              <a:gd name="connsiteX2" fmla="*/ 589975 w 658120"/>
              <a:gd name="connsiteY2" fmla="*/ 822722 h 1311598"/>
              <a:gd name="connsiteX3" fmla="*/ 589975 w 658120"/>
              <a:gd name="connsiteY3" fmla="*/ 488109 h 1311598"/>
              <a:gd name="connsiteX4" fmla="*/ 163827 w 658120"/>
              <a:gd name="connsiteY4" fmla="*/ 53388 h 1311598"/>
              <a:gd name="connsiteX5" fmla="*/ -194 w 658120"/>
              <a:gd name="connsiteY5" fmla="*/ 120063 h 13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120" h="1311598">
                <a:moveTo>
                  <a:pt x="-194" y="1190768"/>
                </a:moveTo>
                <a:cubicBezTo>
                  <a:pt x="-194" y="1320213"/>
                  <a:pt x="73244" y="1350217"/>
                  <a:pt x="163827" y="1257443"/>
                </a:cubicBezTo>
                <a:lnTo>
                  <a:pt x="589975" y="822722"/>
                </a:lnTo>
                <a:cubicBezTo>
                  <a:pt x="680577" y="729587"/>
                  <a:pt x="680577" y="581244"/>
                  <a:pt x="589975" y="488109"/>
                </a:cubicBezTo>
                <a:lnTo>
                  <a:pt x="163827" y="53388"/>
                </a:lnTo>
                <a:cubicBezTo>
                  <a:pt x="73244" y="-39004"/>
                  <a:pt x="-194" y="-9001"/>
                  <a:pt x="-194" y="120063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24171C-A04E-9AFC-59D7-4748FA62917D}"/>
              </a:ext>
            </a:extLst>
          </p:cNvPr>
          <p:cNvSpPr/>
          <p:nvPr/>
        </p:nvSpPr>
        <p:spPr>
          <a:xfrm>
            <a:off x="371475" y="4497705"/>
            <a:ext cx="11449050" cy="109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Select the final optical port and confirm the available line of sight.</a:t>
            </a:r>
          </a:p>
          <a:p>
            <a:r>
              <a:rPr lang="en-US" b="1" dirty="0">
                <a:solidFill>
                  <a:schemeClr val="tx1"/>
                </a:solidFill>
              </a:rPr>
              <a:t>Finalize the optical paths and interface designs for LIBS and LID-QMS.</a:t>
            </a:r>
          </a:p>
          <a:p>
            <a:r>
              <a:rPr lang="en-US" b="1" dirty="0">
                <a:solidFill>
                  <a:schemeClr val="tx1"/>
                </a:solidFill>
              </a:rPr>
              <a:t>Complete installation, alignment, safety integration, and commissioning on TOMAS.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3" name="Grafik 6">
            <a:extLst>
              <a:ext uri="{FF2B5EF4-FFF2-40B4-BE49-F238E27FC236}">
                <a16:creationId xmlns:a16="http://schemas.microsoft.com/office/drawing/2014/main" id="{CBD561D8-5565-A994-05BE-51B440A49473}"/>
              </a:ext>
            </a:extLst>
          </p:cNvPr>
          <p:cNvSpPr/>
          <p:nvPr/>
        </p:nvSpPr>
        <p:spPr>
          <a:xfrm>
            <a:off x="489505" y="4890223"/>
            <a:ext cx="170101" cy="339002"/>
          </a:xfrm>
          <a:custGeom>
            <a:avLst/>
            <a:gdLst>
              <a:gd name="connsiteX0" fmla="*/ -194 w 658120"/>
              <a:gd name="connsiteY0" fmla="*/ 1190768 h 1311598"/>
              <a:gd name="connsiteX1" fmla="*/ 163827 w 658120"/>
              <a:gd name="connsiteY1" fmla="*/ 1257443 h 1311598"/>
              <a:gd name="connsiteX2" fmla="*/ 589975 w 658120"/>
              <a:gd name="connsiteY2" fmla="*/ 822722 h 1311598"/>
              <a:gd name="connsiteX3" fmla="*/ 589975 w 658120"/>
              <a:gd name="connsiteY3" fmla="*/ 488109 h 1311598"/>
              <a:gd name="connsiteX4" fmla="*/ 163827 w 658120"/>
              <a:gd name="connsiteY4" fmla="*/ 53388 h 1311598"/>
              <a:gd name="connsiteX5" fmla="*/ -194 w 658120"/>
              <a:gd name="connsiteY5" fmla="*/ 120063 h 13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120" h="1311598">
                <a:moveTo>
                  <a:pt x="-194" y="1190768"/>
                </a:moveTo>
                <a:cubicBezTo>
                  <a:pt x="-194" y="1320213"/>
                  <a:pt x="73244" y="1350217"/>
                  <a:pt x="163827" y="1257443"/>
                </a:cubicBezTo>
                <a:lnTo>
                  <a:pt x="589975" y="822722"/>
                </a:lnTo>
                <a:cubicBezTo>
                  <a:pt x="680577" y="729587"/>
                  <a:pt x="680577" y="581244"/>
                  <a:pt x="589975" y="488109"/>
                </a:cubicBezTo>
                <a:lnTo>
                  <a:pt x="163827" y="53388"/>
                </a:lnTo>
                <a:cubicBezTo>
                  <a:pt x="73244" y="-39004"/>
                  <a:pt x="-194" y="-9001"/>
                  <a:pt x="-194" y="12006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575068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</Template>
  <TotalTime>1647</TotalTime>
  <Words>476</Words>
  <Application>Microsoft Office PowerPoint</Application>
  <PresentationFormat>Widescreen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(Body)</vt:lpstr>
      <vt:lpstr>Arial</vt:lpstr>
      <vt:lpstr>Calibri</vt:lpstr>
      <vt:lpstr>Cambria Math</vt:lpstr>
      <vt:lpstr>Jülich</vt:lpstr>
      <vt:lpstr>PowerPoint Presentation</vt:lpstr>
      <vt:lpstr>3D 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Wu</dc:creator>
  <cp:lastModifiedBy>Wu, Huace</cp:lastModifiedBy>
  <cp:revision>98</cp:revision>
  <dcterms:created xsi:type="dcterms:W3CDTF">2019-11-11T19:50:09Z</dcterms:created>
  <dcterms:modified xsi:type="dcterms:W3CDTF">2026-06-24T10:03:26Z</dcterms:modified>
</cp:coreProperties>
</file>