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3"/>
  </p:notesMasterIdLst>
  <p:sldIdLst>
    <p:sldId id="256" r:id="rId5"/>
    <p:sldId id="257" r:id="rId6"/>
    <p:sldId id="258" r:id="rId7"/>
    <p:sldId id="259" r:id="rId8"/>
    <p:sldId id="260" r:id="rId9"/>
    <p:sldId id="261" r:id="rId10"/>
    <p:sldId id="262" r:id="rId11"/>
    <p:sldId id="263" r:id="rId12"/>
  </p:sldIdLst>
  <p:sldSz cx="12192000" cy="6858000"/>
  <p:notesSz cx="6858000" cy="9144000"/>
  <p:custDataLst>
    <p:custData r:id="rId1"/>
    <p:custData r:id="rId2"/>
    <p:custData r:id="rId3"/>
  </p:custDataLst>
  <p:defaultTextStyle>
    <a:defPPr>
      <a:defRPr lang="en-US"/>
    </a:defPPr>
    <a:lvl1pPr marL="0" algn="l" defTabSz="914400" rtl="0">
      <a:defRPr sz="1800">
        <a:solidFill>
          <a:schemeClr val="tx1"/>
        </a:solidFill>
        <a:latin typeface="+mn-lt"/>
        <a:ea typeface="+mn-ea"/>
        <a:cs typeface="+mn-cs"/>
      </a:defRPr>
    </a:lvl1pPr>
    <a:lvl2pPr marL="457200" algn="l" defTabSz="914400" rtl="0">
      <a:defRPr sz="1800">
        <a:solidFill>
          <a:schemeClr val="tx1"/>
        </a:solidFill>
        <a:latin typeface="+mn-lt"/>
        <a:ea typeface="+mn-ea"/>
        <a:cs typeface="+mn-cs"/>
      </a:defRPr>
    </a:lvl2pPr>
    <a:lvl3pPr marL="914400" algn="l" defTabSz="914400" rtl="0">
      <a:defRPr sz="1800">
        <a:solidFill>
          <a:schemeClr val="tx1"/>
        </a:solidFill>
        <a:latin typeface="+mn-lt"/>
        <a:ea typeface="+mn-ea"/>
        <a:cs typeface="+mn-cs"/>
      </a:defRPr>
    </a:lvl3pPr>
    <a:lvl4pPr marL="1371600" algn="l" defTabSz="914400" rtl="0">
      <a:defRPr sz="1800">
        <a:solidFill>
          <a:schemeClr val="tx1"/>
        </a:solidFill>
        <a:latin typeface="+mn-lt"/>
        <a:ea typeface="+mn-ea"/>
        <a:cs typeface="+mn-cs"/>
      </a:defRPr>
    </a:lvl4pPr>
    <a:lvl5pPr marL="1828800" algn="l" defTabSz="914400" rtl="0">
      <a:defRPr sz="1800">
        <a:solidFill>
          <a:schemeClr val="tx1"/>
        </a:solidFill>
        <a:latin typeface="+mn-lt"/>
        <a:ea typeface="+mn-ea"/>
        <a:cs typeface="+mn-cs"/>
      </a:defRPr>
    </a:lvl5pPr>
    <a:lvl6pPr marL="2286000" algn="l" defTabSz="914400" rtl="0">
      <a:defRPr sz="1800">
        <a:solidFill>
          <a:schemeClr val="tx1"/>
        </a:solidFill>
        <a:latin typeface="+mn-lt"/>
        <a:ea typeface="+mn-ea"/>
        <a:cs typeface="+mn-cs"/>
      </a:defRPr>
    </a:lvl6pPr>
    <a:lvl7pPr marL="2743200" algn="l" defTabSz="914400" rtl="0">
      <a:defRPr sz="1800">
        <a:solidFill>
          <a:schemeClr val="tx1"/>
        </a:solidFill>
        <a:latin typeface="+mn-lt"/>
        <a:ea typeface="+mn-ea"/>
        <a:cs typeface="+mn-cs"/>
      </a:defRPr>
    </a:lvl7pPr>
    <a:lvl8pPr marL="3200400" algn="l" defTabSz="914400" rtl="0">
      <a:defRPr sz="1800">
        <a:solidFill>
          <a:schemeClr val="tx1"/>
        </a:solidFill>
        <a:latin typeface="+mn-lt"/>
        <a:ea typeface="+mn-ea"/>
        <a:cs typeface="+mn-cs"/>
      </a:defRPr>
    </a:lvl8pPr>
    <a:lvl9pPr marL="3657600" algn="l" defTabSz="914400" rtl="0">
      <a:defRPr sz="1800">
        <a:solidFill>
          <a:schemeClr val="tx1"/>
        </a:solidFill>
        <a:latin typeface="+mn-lt"/>
        <a:ea typeface="+mn-ea"/>
        <a:cs typeface="+mn-cs"/>
      </a:defRPr>
    </a:lvl9pPr>
  </p:defaultTextStyle>
  <p:extLst>
    <p:ext uri="{EFAFB233-063F-42B5-8137-9DF3F51BA10A}">
      <p15:sldGuideLst xmlns:p15="http://schemas.microsoft.com/office/powerpoint/2012/main">
        <p15:guide id="1" pos="3840">
          <p15:clr>
            <a:srgbClr val="A4A3A4"/>
          </p15:clr>
        </p15:guide>
        <p15:guide id="2" orient="horz"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752"/>
  </p:normalViewPr>
  <p:slideViewPr>
    <p:cSldViewPr snapToGrid="0">
      <p:cViewPr varScale="1">
        <p:scale>
          <a:sx n="116" d="100"/>
          <a:sy n="116" d="100"/>
        </p:scale>
        <p:origin x="320" y="184"/>
      </p:cViewPr>
      <p:guideLst>
        <p:guide pos="3840"/>
        <p:guide orient="horz"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bwMode="auto">
        <a:xfrm>
          <a:off x="0" y="0"/>
          <a:ext cx="0" cy="0"/>
          <a:chOff x="0" y="0"/>
          <a:chExt cx="0" cy="0"/>
        </a:xfrm>
      </p:grpSpPr>
      <p:sp>
        <p:nvSpPr>
          <p:cNvPr id="1145069265" name="Header Placeholder 1"/>
          <p:cNvSpPr>
            <a:spLocks noGrp="1"/>
          </p:cNvSpPr>
          <p:nvPr>
            <p:ph type="hdr" sz="quarter"/>
          </p:nvPr>
        </p:nvSpPr>
        <p:spPr bwMode="auto">
          <a:xfrm>
            <a:off x="0" y="0"/>
            <a:ext cx="2971800" cy="458788"/>
          </a:xfrm>
          <a:prstGeom prst="rect">
            <a:avLst/>
          </a:prstGeom>
        </p:spPr>
        <p:txBody>
          <a:bodyPr vert="horz" lIns="91440" tIns="45720" rIns="91440" bIns="45720" rtlCol="0"/>
          <a:lstStyle>
            <a:lvl1pPr algn="l">
              <a:defRPr sz="1200"/>
            </a:lvl1pPr>
          </a:lstStyle>
          <a:p>
            <a:pPr>
              <a:defRPr/>
            </a:pPr>
            <a:endParaRPr lang="en-US"/>
          </a:p>
        </p:txBody>
      </p:sp>
      <p:sp>
        <p:nvSpPr>
          <p:cNvPr id="483324786" name="Date Placeholder 2"/>
          <p:cNvSpPr>
            <a:spLocks noGrp="1"/>
          </p:cNvSpPr>
          <p:nvPr>
            <p:ph type="dt" idx="1"/>
          </p:nvPr>
        </p:nvSpPr>
        <p:spPr bwMode="auto">
          <a:xfrm>
            <a:off x="3884613" y="0"/>
            <a:ext cx="2971800" cy="458788"/>
          </a:xfrm>
          <a:prstGeom prst="rect">
            <a:avLst/>
          </a:prstGeom>
        </p:spPr>
        <p:txBody>
          <a:bodyPr vert="horz" lIns="91440" tIns="45720" rIns="91440" bIns="45720" rtlCol="0"/>
          <a:lstStyle>
            <a:lvl1pPr algn="r">
              <a:defRPr sz="1200"/>
            </a:lvl1pPr>
          </a:lstStyle>
          <a:p>
            <a:pPr>
              <a:defRPr/>
            </a:pPr>
            <a:fld id="{E9E2C850-F28E-ED41-8589-18512767F882}" type="datetimeFigureOut">
              <a:rPr lang="en-US"/>
              <a:t>6/23/26</a:t>
            </a:fld>
            <a:endParaRPr lang="en-US"/>
          </a:p>
        </p:txBody>
      </p:sp>
      <p:sp>
        <p:nvSpPr>
          <p:cNvPr id="365952153" name="Slide Image Placeholder 3"/>
          <p:cNvSpPr>
            <a:spLocks noGrp="1" noRot="1" noChangeAspect="1"/>
          </p:cNvSpPr>
          <p:nvPr>
            <p:ph type="sldImg" idx="2"/>
          </p:nvPr>
        </p:nvSpPr>
        <p:spPr bwMode="auto">
          <a:xfrm>
            <a:off x="685800" y="1143000"/>
            <a:ext cx="5486400" cy="3086100"/>
          </a:xfrm>
          <a:prstGeom prst="rect">
            <a:avLst/>
          </a:prstGeom>
          <a:noFill/>
          <a:ln w="12700">
            <a:solidFill>
              <a:prstClr val="black"/>
            </a:solidFill>
          </a:ln>
        </p:spPr>
        <p:txBody>
          <a:bodyPr vert="horz" lIns="91440" tIns="45720" rIns="91440" bIns="45720" rtlCol="0" anchor="ctr"/>
          <a:lstStyle/>
          <a:p>
            <a:pPr>
              <a:defRPr/>
            </a:pPr>
            <a:endParaRPr lang="en-US"/>
          </a:p>
        </p:txBody>
      </p:sp>
      <p:sp>
        <p:nvSpPr>
          <p:cNvPr id="1544169347" name="Notes Placeholder 4"/>
          <p:cNvSpPr>
            <a:spLocks noGrp="1"/>
          </p:cNvSpPr>
          <p:nvPr>
            <p:ph type="body" sz="quarter" idx="3"/>
          </p:nvPr>
        </p:nvSpPr>
        <p:spPr bwMode="auto">
          <a:xfrm>
            <a:off x="685800" y="4400550"/>
            <a:ext cx="5486400" cy="3600450"/>
          </a:xfrm>
          <a:prstGeom prst="rect">
            <a:avLst/>
          </a:prstGeom>
        </p:spPr>
        <p:txBody>
          <a:bodyPr vert="horz" lIns="91440" tIns="45720" rIns="91440" bIns="45720" rtlCol="0"/>
          <a:lstStyle/>
          <a:p>
            <a:pPr lvl="0">
              <a:defRPr/>
            </a:pPr>
            <a:r>
              <a:rPr lang="en-GB"/>
              <a:t>Click to edit Master text styles</a:t>
            </a:r>
            <a:endParaRPr/>
          </a:p>
          <a:p>
            <a:pPr lvl="1">
              <a:defRPr/>
            </a:pPr>
            <a:r>
              <a:rPr lang="en-GB"/>
              <a:t>Second level</a:t>
            </a:r>
            <a:endParaRPr/>
          </a:p>
          <a:p>
            <a:pPr lvl="2">
              <a:defRPr/>
            </a:pPr>
            <a:r>
              <a:rPr lang="en-GB"/>
              <a:t>Third level</a:t>
            </a:r>
            <a:endParaRPr/>
          </a:p>
          <a:p>
            <a:pPr lvl="3">
              <a:defRPr/>
            </a:pPr>
            <a:r>
              <a:rPr lang="en-GB"/>
              <a:t>Fourth level</a:t>
            </a:r>
            <a:endParaRPr/>
          </a:p>
          <a:p>
            <a:pPr lvl="4">
              <a:defRPr/>
            </a:pPr>
            <a:r>
              <a:rPr lang="en-GB"/>
              <a:t>Fifth level</a:t>
            </a:r>
            <a:endParaRPr lang="en-US"/>
          </a:p>
        </p:txBody>
      </p:sp>
      <p:sp>
        <p:nvSpPr>
          <p:cNvPr id="72968908" name="Footer Placeholder 5"/>
          <p:cNvSpPr>
            <a:spLocks noGrp="1"/>
          </p:cNvSpPr>
          <p:nvPr>
            <p:ph type="ftr" sz="quarter" idx="4"/>
          </p:nvPr>
        </p:nvSpPr>
        <p:spPr bwMode="auto">
          <a:xfrm>
            <a:off x="0" y="8685213"/>
            <a:ext cx="2971800" cy="458787"/>
          </a:xfrm>
          <a:prstGeom prst="rect">
            <a:avLst/>
          </a:prstGeom>
        </p:spPr>
        <p:txBody>
          <a:bodyPr vert="horz" lIns="91440" tIns="45720" rIns="91440" bIns="45720" rtlCol="0" anchor="b"/>
          <a:lstStyle>
            <a:lvl1pPr algn="l">
              <a:defRPr sz="1200"/>
            </a:lvl1pPr>
          </a:lstStyle>
          <a:p>
            <a:pPr>
              <a:defRPr/>
            </a:pPr>
            <a:endParaRPr lang="en-US"/>
          </a:p>
        </p:txBody>
      </p:sp>
      <p:sp>
        <p:nvSpPr>
          <p:cNvPr id="902410534" name="Slide Number Placeholder 6"/>
          <p:cNvSpPr>
            <a:spLocks noGrp="1"/>
          </p:cNvSpPr>
          <p:nvPr>
            <p:ph type="sldNum" sz="quarter" idx="5"/>
          </p:nvPr>
        </p:nvSpPr>
        <p:spPr bwMode="auto">
          <a:xfrm>
            <a:off x="3884613" y="8685213"/>
            <a:ext cx="2971800" cy="458787"/>
          </a:xfrm>
          <a:prstGeom prst="rect">
            <a:avLst/>
          </a:prstGeom>
        </p:spPr>
        <p:txBody>
          <a:bodyPr vert="horz" lIns="91440" tIns="45720" rIns="91440" bIns="45720" rtlCol="0" anchor="b"/>
          <a:lstStyle>
            <a:lvl1pPr algn="r">
              <a:defRPr sz="1200"/>
            </a:lvl1pPr>
          </a:lstStyle>
          <a:p>
            <a:pPr>
              <a:defRPr/>
            </a:pPr>
            <a:fld id="{21A41E3B-4F33-764E-8237-10BC7761DA88}" type="slidenum">
              <a:rPr lang="en-US"/>
              <a:t>‹#›</a:t>
            </a:fld>
            <a:endParaRPr lang="en-US"/>
          </a:p>
        </p:txBody>
      </p:sp>
    </p:spTree>
  </p:cSld>
  <p:clrMap bg1="lt1" tx1="dk1" bg2="lt2" tx2="dk2" accent1="accent1" accent2="accent2" accent3="accent3" accent4="accent4" accent5="accent5" accent6="accent6" hlink="hlink" folHlink="folHlink"/>
  <p:notesStyle>
    <a:lvl1pPr marL="0" algn="l" defTabSz="914400" rtl="0">
      <a:defRPr sz="1200">
        <a:solidFill>
          <a:schemeClr val="tx1"/>
        </a:solidFill>
        <a:latin typeface="+mn-lt"/>
        <a:ea typeface="+mn-ea"/>
        <a:cs typeface="+mn-cs"/>
      </a:defRPr>
    </a:lvl1pPr>
    <a:lvl2pPr marL="457200" algn="l" defTabSz="914400" rtl="0">
      <a:defRPr sz="1200">
        <a:solidFill>
          <a:schemeClr val="tx1"/>
        </a:solidFill>
        <a:latin typeface="+mn-lt"/>
        <a:ea typeface="+mn-ea"/>
        <a:cs typeface="+mn-cs"/>
      </a:defRPr>
    </a:lvl2pPr>
    <a:lvl3pPr marL="914400" algn="l" defTabSz="914400" rtl="0">
      <a:defRPr sz="1200">
        <a:solidFill>
          <a:schemeClr val="tx1"/>
        </a:solidFill>
        <a:latin typeface="+mn-lt"/>
        <a:ea typeface="+mn-ea"/>
        <a:cs typeface="+mn-cs"/>
      </a:defRPr>
    </a:lvl3pPr>
    <a:lvl4pPr marL="1371600" algn="l" defTabSz="914400" rtl="0">
      <a:defRPr sz="1200">
        <a:solidFill>
          <a:schemeClr val="tx1"/>
        </a:solidFill>
        <a:latin typeface="+mn-lt"/>
        <a:ea typeface="+mn-ea"/>
        <a:cs typeface="+mn-cs"/>
      </a:defRPr>
    </a:lvl4pPr>
    <a:lvl5pPr marL="1828800" algn="l" defTabSz="914400" rtl="0">
      <a:defRPr sz="1200">
        <a:solidFill>
          <a:schemeClr val="tx1"/>
        </a:solidFill>
        <a:latin typeface="+mn-lt"/>
        <a:ea typeface="+mn-ea"/>
        <a:cs typeface="+mn-cs"/>
      </a:defRPr>
    </a:lvl5pPr>
    <a:lvl6pPr marL="2286000" algn="l" defTabSz="914400" rtl="0">
      <a:defRPr sz="1200">
        <a:solidFill>
          <a:schemeClr val="tx1"/>
        </a:solidFill>
        <a:latin typeface="+mn-lt"/>
        <a:ea typeface="+mn-ea"/>
        <a:cs typeface="+mn-cs"/>
      </a:defRPr>
    </a:lvl6pPr>
    <a:lvl7pPr marL="2743200" algn="l" defTabSz="914400" rtl="0">
      <a:defRPr sz="1200">
        <a:solidFill>
          <a:schemeClr val="tx1"/>
        </a:solidFill>
        <a:latin typeface="+mn-lt"/>
        <a:ea typeface="+mn-ea"/>
        <a:cs typeface="+mn-cs"/>
      </a:defRPr>
    </a:lvl7pPr>
    <a:lvl8pPr marL="3200400" algn="l" defTabSz="914400" rtl="0">
      <a:defRPr sz="1200">
        <a:solidFill>
          <a:schemeClr val="tx1"/>
        </a:solidFill>
        <a:latin typeface="+mn-lt"/>
        <a:ea typeface="+mn-ea"/>
        <a:cs typeface="+mn-cs"/>
      </a:defRPr>
    </a:lvl8pPr>
    <a:lvl9pPr marL="3657600" algn="l" defTabSz="914400" rtl="0">
      <a:defRPr sz="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4D6231E4-7C8A-77E6-60B4-6C90C1B1718A}" type="slidenum">
              <a:rPr/>
              <a:t>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8AED34A1-78E9-7739-2AD9-1AD8156506A9}" type="slidenum">
              <a:rPr/>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FFA64B45-9213-4193-8736-BA8674C9BEAD}" type="slidenum">
              <a:rPr/>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9E0CE850-2F50-8F77-DB92-6A9CDEADC429}" type="slidenum">
              <a:rPr/>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3B320E2F-EE74-732C-0F43-0D918684610B}" type="slidenum">
              <a:rPr/>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EE3BA6CC-4827-0950-2840-E1399E534D67}" type="slidenum">
              <a:rPr/>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19762C52-4ADB-B343-CB2E-D01231AA3BDF}" type="slidenum">
              <a:rPr/>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4BD0A3E2-5BCA-7BEC-2FF7-DC1CDE96395E}" type="slidenum">
              <a:rPr/>
              <a:t>8</a:t>
            </a:fld>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sv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PhAnim="0" preserve="1" userDrawn="1">
  <p:cSld name="EUROfusion_cover">
    <p:spTree>
      <p:nvGrpSpPr>
        <p:cNvPr id="1" name=""/>
        <p:cNvGrpSpPr/>
        <p:nvPr/>
      </p:nvGrpSpPr>
      <p:grpSpPr bwMode="auto">
        <a:xfrm>
          <a:off x="0" y="0"/>
          <a:ext cx="0" cy="0"/>
          <a:chOff x="0" y="0"/>
          <a:chExt cx="0" cy="0"/>
        </a:xfrm>
      </p:grpSpPr>
      <p:grpSp>
        <p:nvGrpSpPr>
          <p:cNvPr id="308020311" name="Gruppieren 3"/>
          <p:cNvGrpSpPr/>
          <p:nvPr userDrawn="1"/>
        </p:nvGrpSpPr>
        <p:grpSpPr bwMode="auto">
          <a:xfrm>
            <a:off x="411869" y="6034962"/>
            <a:ext cx="4392488" cy="497895"/>
            <a:chOff x="5735960" y="5717361"/>
            <a:chExt cx="6120680" cy="713919"/>
          </a:xfrm>
        </p:grpSpPr>
        <p:pic>
          <p:nvPicPr>
            <p:cNvPr id="25" name="Grafik 24"/>
            <p:cNvPicPr>
              <a:picLocks noChangeAspect="1"/>
            </p:cNvPicPr>
            <p:nvPr userDrawn="1"/>
          </p:nvPicPr>
          <p:blipFill rotWithShape="1">
            <a:blip>
              <a:extLst>
                <a:ext uri="{96DAC541-7B7A-43D3-8B79-37D633B846F1}">
                  <asvg:svgBlip xmlns:asvg="http://schemas.microsoft.com/office/drawing/2016/SVG/main" r:embed="rId2"/>
                </a:ext>
              </a:extLst>
            </a:blip>
            <a:stretch/>
          </p:blipFill>
          <p:spPr bwMode="auto">
            <a:xfrm>
              <a:off x="5735960" y="5774784"/>
              <a:ext cx="997207" cy="656496"/>
            </a:xfrm>
            <a:prstGeom prst="rect">
              <a:avLst/>
            </a:prstGeom>
            <a:noFill/>
            <a:ln>
              <a:noFill/>
            </a:ln>
          </p:spPr>
        </p:pic>
        <p:sp>
          <p:nvSpPr>
            <p:cNvPr id="3" name="Rechteck 2"/>
            <p:cNvSpPr/>
            <p:nvPr userDrawn="1"/>
          </p:nvSpPr>
          <p:spPr bwMode="auto">
            <a:xfrm>
              <a:off x="6744072" y="5717361"/>
              <a:ext cx="5112568" cy="480131"/>
            </a:xfrm>
            <a:prstGeom prst="rect">
              <a:avLst/>
            </a:prstGeom>
            <a:grpFill/>
          </p:spPr>
          <p:txBody>
            <a:bodyPr wrap="square">
              <a:spAutoFit/>
            </a:bodyPr>
            <a:lstStyle/>
            <a:p>
              <a:pPr marL="0" marR="0" lvl="0" indent="0" algn="just" defTabSz="914400" rtl="0">
                <a:lnSpc>
                  <a:spcPct val="90000"/>
                </a:lnSpc>
                <a:spcBef>
                  <a:spcPts val="0"/>
                </a:spcBef>
                <a:spcAft>
                  <a:spcPts val="0"/>
                </a:spcAft>
                <a:buClrTx/>
                <a:buSzTx/>
                <a:buFontTx/>
                <a:buNone/>
                <a:defRPr/>
              </a:pPr>
              <a:r>
                <a:rPr lang="en-GB" sz="700" b="0" i="0" u="none" strike="noStrike" cap="none" spc="0">
                  <a:ln>
                    <a:noFill/>
                  </a:ln>
                  <a:solidFill>
                    <a:prstClr val="black"/>
                  </a:solidFill>
                  <a:latin typeface="Calibri"/>
                  <a:ea typeface="+mn-ea"/>
                  <a:cs typeface="+mn-cs"/>
                </a:rPr>
                <a:t>This work has been carried out within the framework of the EUROfusion Consortium, funded by the European Union via the Euratom Research and Training Programme (Grant Agreement No 101052200 — EUROfusion). Views and opinions expressed are however those of the author(s) only and do not necessarily reflect those of the European Union or the European Commission. Neither the European Union nor the European Commission can be held responsible for them.</a:t>
              </a:r>
              <a:endParaRPr/>
            </a:p>
          </p:txBody>
        </p:sp>
      </p:grpSp>
      <p:pic>
        <p:nvPicPr>
          <p:cNvPr id="668587783" name="Picture 12" descr="Contract between EC and EUROfusion is signed | FuseNet"/>
          <p:cNvPicPr>
            <a:picLocks noChangeAspect="1" noChangeArrowheads="1"/>
          </p:cNvPicPr>
          <p:nvPr userDrawn="1"/>
        </p:nvPicPr>
        <p:blipFill rotWithShape="1">
          <a:blip r:embed="rId3"/>
          <a:stretch/>
        </p:blipFill>
        <p:spPr bwMode="auto">
          <a:xfrm>
            <a:off x="445066" y="325143"/>
            <a:ext cx="2304256" cy="596340"/>
          </a:xfrm>
          <a:prstGeom prst="rect">
            <a:avLst/>
          </a:prstGeom>
          <a:noFill/>
        </p:spPr>
      </p:pic>
      <p:sp>
        <p:nvSpPr>
          <p:cNvPr id="1816944850" name="Title 20"/>
          <p:cNvSpPr>
            <a:spLocks noGrp="1"/>
          </p:cNvSpPr>
          <p:nvPr>
            <p:ph type="title"/>
          </p:nvPr>
        </p:nvSpPr>
        <p:spPr bwMode="auto">
          <a:xfrm>
            <a:off x="407368" y="2074187"/>
            <a:ext cx="5544615" cy="620251"/>
          </a:xfrm>
        </p:spPr>
        <p:txBody>
          <a:bodyPr/>
          <a:lstStyle>
            <a:lvl1pPr algn="l">
              <a:defRPr b="1"/>
            </a:lvl1pPr>
          </a:lstStyle>
          <a:p>
            <a:pPr>
              <a:defRPr/>
            </a:pPr>
            <a:r>
              <a:rPr lang="en-US"/>
              <a:t>Click to edit Master title style</a:t>
            </a:r>
            <a:endParaRPr/>
          </a:p>
        </p:txBody>
      </p:sp>
      <p:sp>
        <p:nvSpPr>
          <p:cNvPr id="676249905" name="Text Placeholder 22"/>
          <p:cNvSpPr>
            <a:spLocks noGrp="1"/>
          </p:cNvSpPr>
          <p:nvPr>
            <p:ph type="body" sz="quarter" idx="10" hasCustomPrompt="1"/>
          </p:nvPr>
        </p:nvSpPr>
        <p:spPr bwMode="auto">
          <a:xfrm>
            <a:off x="407368" y="3693074"/>
            <a:ext cx="4375150" cy="457848"/>
          </a:xfrm>
        </p:spPr>
        <p:txBody>
          <a:bodyPr/>
          <a:lstStyle>
            <a:lvl1pPr marL="0" indent="0">
              <a:buNone/>
              <a:defRPr b="1"/>
            </a:lvl1pPr>
            <a:lvl2pPr marL="342900" indent="0">
              <a:buNone/>
              <a:defRPr/>
            </a:lvl2pPr>
          </a:lstStyle>
          <a:p>
            <a:pPr lvl="0">
              <a:defRPr/>
            </a:pPr>
            <a:r>
              <a:rPr lang="en-US"/>
              <a:t>Click to edit Lecturer’s name</a:t>
            </a:r>
            <a:endParaRPr/>
          </a:p>
        </p:txBody>
      </p:sp>
      <p:sp>
        <p:nvSpPr>
          <p:cNvPr id="1341140180" name="Text Placeholder 22"/>
          <p:cNvSpPr>
            <a:spLocks noGrp="1"/>
          </p:cNvSpPr>
          <p:nvPr>
            <p:ph type="body" sz="quarter" idx="11" hasCustomPrompt="1"/>
          </p:nvPr>
        </p:nvSpPr>
        <p:spPr bwMode="auto">
          <a:xfrm>
            <a:off x="407368" y="4159260"/>
            <a:ext cx="4375150" cy="457848"/>
          </a:xfrm>
        </p:spPr>
        <p:txBody>
          <a:bodyPr/>
          <a:lstStyle>
            <a:lvl1pPr marL="0" indent="0">
              <a:buNone/>
              <a:defRPr b="0"/>
            </a:lvl1pPr>
            <a:lvl2pPr marL="342900" indent="0">
              <a:buNone/>
              <a:defRPr/>
            </a:lvl2pPr>
          </a:lstStyle>
          <a:p>
            <a:pPr lvl="0">
              <a:defRPr/>
            </a:pPr>
            <a:r>
              <a:rPr lang="en-US"/>
              <a:t>Click to edit Lecturer’s affiliation</a:t>
            </a:r>
            <a:endParaRPr/>
          </a:p>
        </p:txBody>
      </p:sp>
      <p:sp>
        <p:nvSpPr>
          <p:cNvPr id="1288616023" name="Text Placeholder 22"/>
          <p:cNvSpPr>
            <a:spLocks noGrp="1"/>
          </p:cNvSpPr>
          <p:nvPr>
            <p:ph type="body" sz="quarter" idx="12" hasCustomPrompt="1"/>
          </p:nvPr>
        </p:nvSpPr>
        <p:spPr bwMode="auto">
          <a:xfrm>
            <a:off x="407368" y="1650286"/>
            <a:ext cx="5544614" cy="338554"/>
          </a:xfrm>
        </p:spPr>
        <p:txBody>
          <a:bodyPr>
            <a:normAutofit/>
          </a:bodyPr>
          <a:lstStyle>
            <a:lvl1pPr marL="0" indent="0">
              <a:buNone/>
              <a:defRPr sz="1600" b="0"/>
            </a:lvl1pPr>
            <a:lvl2pPr marL="342900" indent="0">
              <a:buNone/>
              <a:defRPr/>
            </a:lvl2pPr>
          </a:lstStyle>
          <a:p>
            <a:pPr lvl="0">
              <a:defRPr/>
            </a:pPr>
            <a:r>
              <a:rPr lang="en-US"/>
              <a:t>Click to edit Event title</a:t>
            </a:r>
            <a:endParaRPr/>
          </a:p>
        </p:txBody>
      </p:sp>
      <p:pic>
        <p:nvPicPr>
          <p:cNvPr id="476321189" name="Picture 1"/>
          <p:cNvPicPr>
            <a:picLocks noChangeAspect="1"/>
          </p:cNvPicPr>
          <p:nvPr userDrawn="1"/>
        </p:nvPicPr>
        <p:blipFill rotWithShape="1">
          <a:blip r:embed="rId4">
            <a:alphaModFix/>
          </a:blip>
          <a:stretch/>
        </p:blipFill>
        <p:spPr bwMode="auto">
          <a:xfrm>
            <a:off x="7247890" y="252412"/>
            <a:ext cx="4944110" cy="6353175"/>
          </a:xfrm>
          <a:prstGeom prst="rect">
            <a:avLst/>
          </a:prstGeom>
          <a:solidFill>
            <a:schemeClr val="bg1"/>
          </a:solidFill>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PhAnim="0" type="obj" preserve="1" userDrawn="1">
  <p:cSld name="EUROfusion_content">
    <p:spTree>
      <p:nvGrpSpPr>
        <p:cNvPr id="1" name=""/>
        <p:cNvGrpSpPr/>
        <p:nvPr/>
      </p:nvGrpSpPr>
      <p:grpSpPr bwMode="auto">
        <a:xfrm>
          <a:off x="0" y="0"/>
          <a:ext cx="0" cy="0"/>
          <a:chOff x="0" y="0"/>
          <a:chExt cx="0" cy="0"/>
        </a:xfrm>
      </p:grpSpPr>
      <p:sp>
        <p:nvSpPr>
          <p:cNvPr id="628524107" name="Rectangle 3"/>
          <p:cNvSpPr/>
          <p:nvPr userDrawn="1"/>
        </p:nvSpPr>
        <p:spPr bwMode="auto">
          <a:xfrm>
            <a:off x="0" y="6525344"/>
            <a:ext cx="12192000" cy="332656"/>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ea typeface="+mn-ea"/>
              <a:cs typeface="+mn-cs"/>
            </a:endParaRPr>
          </a:p>
        </p:txBody>
      </p:sp>
      <p:sp>
        <p:nvSpPr>
          <p:cNvPr id="1737279429" name="Title 1"/>
          <p:cNvSpPr>
            <a:spLocks noGrp="1"/>
          </p:cNvSpPr>
          <p:nvPr>
            <p:ph type="title"/>
          </p:nvPr>
        </p:nvSpPr>
        <p:spPr bwMode="auto">
          <a:xfrm>
            <a:off x="983432" y="192515"/>
            <a:ext cx="9451776" cy="457200"/>
          </a:xfrm>
        </p:spPr>
        <p:txBody>
          <a:bodyPr>
            <a:noAutofit/>
          </a:bodyPr>
          <a:lstStyle>
            <a:lvl1pPr algn="l">
              <a:lnSpc>
                <a:spcPts val="2400"/>
              </a:lnSpc>
              <a:defRPr sz="2800" b="1">
                <a:solidFill>
                  <a:schemeClr val="tx2"/>
                </a:solidFill>
                <a:latin typeface="+mn-lt"/>
                <a:cs typeface="Arial"/>
              </a:defRPr>
            </a:lvl1pPr>
          </a:lstStyle>
          <a:p>
            <a:pPr>
              <a:defRPr/>
            </a:pPr>
            <a:r>
              <a:rPr lang="en-US"/>
              <a:t>Click to edit Master title style</a:t>
            </a:r>
            <a:endParaRPr lang="en-GB"/>
          </a:p>
        </p:txBody>
      </p:sp>
      <p:sp>
        <p:nvSpPr>
          <p:cNvPr id="1848460733" name="Content Placeholder 2"/>
          <p:cNvSpPr>
            <a:spLocks noGrp="1"/>
          </p:cNvSpPr>
          <p:nvPr>
            <p:ph idx="1"/>
          </p:nvPr>
        </p:nvSpPr>
        <p:spPr bwMode="auto">
          <a:xfrm>
            <a:off x="609600" y="836712"/>
            <a:ext cx="11103024" cy="5688632"/>
          </a:xfrm>
        </p:spPr>
        <p:txBody>
          <a:bodyPr>
            <a:normAutofit/>
          </a:bodyPr>
          <a:lstStyle>
            <a:lvl1pPr marL="257175" indent="-257175">
              <a:buFont typeface="Arial"/>
              <a:buChar char="•"/>
              <a:defRPr sz="2400">
                <a:latin typeface="+mn-lt"/>
                <a:cs typeface="Arial"/>
              </a:defRPr>
            </a:lvl1pPr>
            <a:lvl2pPr marL="557213" indent="-214313">
              <a:buFont typeface="Arial"/>
              <a:buChar char="•"/>
              <a:defRPr sz="1800">
                <a:latin typeface="+mn-lt"/>
                <a:cs typeface="Arial"/>
              </a:defRPr>
            </a:lvl2pPr>
            <a:lvl3pPr marL="857250" indent="-171450">
              <a:buFont typeface="Arial"/>
              <a:buChar char="•"/>
              <a:defRPr sz="1600">
                <a:latin typeface="+mn-lt"/>
                <a:cs typeface="Arial"/>
              </a:defRPr>
            </a:lvl3pPr>
            <a:lvl4pPr>
              <a:defRPr/>
            </a:lvl4pPr>
            <a:lvl5pPr>
              <a:defRPr/>
            </a:lvl5pPr>
          </a:lstStyle>
          <a:p>
            <a:pPr lvl="0">
              <a:defRPr/>
            </a:pPr>
            <a:r>
              <a:rPr lang="en-US"/>
              <a:t>Click to edit Master text styles</a:t>
            </a:r>
            <a:endParaRPr/>
          </a:p>
          <a:p>
            <a:pPr lvl="1">
              <a:defRPr/>
            </a:pPr>
            <a:r>
              <a:rPr lang="en-US"/>
              <a:t>Second level</a:t>
            </a:r>
            <a:endParaRPr/>
          </a:p>
          <a:p>
            <a:pPr lvl="2">
              <a:defRPr/>
            </a:pPr>
            <a:r>
              <a:rPr lang="en-US"/>
              <a:t>Third level</a:t>
            </a:r>
            <a:endParaRPr/>
          </a:p>
        </p:txBody>
      </p:sp>
      <p:sp>
        <p:nvSpPr>
          <p:cNvPr id="2118959704" name="Footer Placeholder 7"/>
          <p:cNvSpPr>
            <a:spLocks noGrp="1"/>
          </p:cNvSpPr>
          <p:nvPr>
            <p:ph type="ftr" sz="quarter" idx="11"/>
          </p:nvPr>
        </p:nvSpPr>
        <p:spPr bwMode="auto">
          <a:xfrm>
            <a:off x="825624" y="6555770"/>
            <a:ext cx="5270376" cy="329614"/>
          </a:xfrm>
          <a:prstGeom prst="rect">
            <a:avLst/>
          </a:prstGeom>
        </p:spPr>
        <p:txBody>
          <a:bodyPr anchor="t"/>
          <a:lstStyle>
            <a:lvl1pPr>
              <a:defRPr sz="1200">
                <a:solidFill>
                  <a:schemeClr val="bg1"/>
                </a:solidFill>
              </a:defRPr>
            </a:lvl1pPr>
          </a:lstStyle>
          <a:p>
            <a:pPr>
              <a:defRPr/>
            </a:pPr>
            <a:r>
              <a:rPr lang="en-GB">
                <a:solidFill>
                  <a:prstClr val="white"/>
                </a:solidFill>
              </a:rPr>
              <a:t>WPTE TFLs | FSD Discussion on BEST Scientific Exploitation | 22 June 2026</a:t>
            </a:r>
          </a:p>
        </p:txBody>
      </p:sp>
      <p:sp>
        <p:nvSpPr>
          <p:cNvPr id="188345590" name="Slide Number Placeholder 8"/>
          <p:cNvSpPr>
            <a:spLocks noGrp="1"/>
          </p:cNvSpPr>
          <p:nvPr>
            <p:ph type="sldNum" sz="quarter" idx="12"/>
          </p:nvPr>
        </p:nvSpPr>
        <p:spPr bwMode="auto">
          <a:xfrm>
            <a:off x="0" y="6590037"/>
            <a:ext cx="720080" cy="199173"/>
          </a:xfrm>
        </p:spPr>
        <p:txBody>
          <a:bodyPr anchor="ctr"/>
          <a:lstStyle>
            <a:lvl1pPr>
              <a:defRPr sz="1400">
                <a:solidFill>
                  <a:schemeClr val="bg1"/>
                </a:solidFill>
              </a:defRPr>
            </a:lvl1pPr>
          </a:lstStyle>
          <a:p>
            <a:pPr>
              <a:defRPr/>
            </a:pPr>
            <a:fld id="{6A6D9FA1-99C7-4910-8E32-B85D378B0060}" type="slidenum">
              <a:rPr lang="en-GB">
                <a:solidFill>
                  <a:prstClr val="white"/>
                </a:solidFill>
              </a:rPr>
              <a:t>‹#›</a:t>
            </a:fld>
            <a:endParaRPr lang="en-GB">
              <a:solidFill>
                <a:prstClr val="white"/>
              </a:solidFill>
            </a:endParaRPr>
          </a:p>
        </p:txBody>
      </p:sp>
      <p:pic>
        <p:nvPicPr>
          <p:cNvPr id="1775529658" name="Picture 2" descr="EUROfusion - Realising Fusion Energy"/>
          <p:cNvPicPr>
            <a:picLocks noChangeAspect="1" noChangeArrowheads="1"/>
          </p:cNvPicPr>
          <p:nvPr userDrawn="1"/>
        </p:nvPicPr>
        <p:blipFill rotWithShape="1">
          <a:blip r:embed="rId2"/>
          <a:stretch/>
        </p:blipFill>
        <p:spPr bwMode="auto">
          <a:xfrm>
            <a:off x="191344" y="57007"/>
            <a:ext cx="636023" cy="636023"/>
          </a:xfrm>
          <a:prstGeom prst="rect">
            <a:avLst/>
          </a:prstGeom>
          <a:noFill/>
        </p:spPr>
      </p:pic>
      <p:pic>
        <p:nvPicPr>
          <p:cNvPr id="476033511" name="Picture 5"/>
          <p:cNvPicPr>
            <a:picLocks noChangeAspect="1"/>
          </p:cNvPicPr>
          <p:nvPr userDrawn="1"/>
        </p:nvPicPr>
        <p:blipFill rotWithShape="1">
          <a:blip r:embed="rId3">
            <a:alphaModFix amt="65000"/>
          </a:blip>
          <a:stretch/>
        </p:blipFill>
        <p:spPr bwMode="auto">
          <a:xfrm>
            <a:off x="7247890" y="252412"/>
            <a:ext cx="4944110" cy="6353175"/>
          </a:xfrm>
          <a:prstGeom prst="rect">
            <a:avLst/>
          </a:prstGeom>
          <a:noFill/>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PhAnim="0" preserve="1" userDrawn="1">
  <p:cSld name="EUROfusion_content_empty">
    <p:spTree>
      <p:nvGrpSpPr>
        <p:cNvPr id="1" name=""/>
        <p:cNvGrpSpPr/>
        <p:nvPr/>
      </p:nvGrpSpPr>
      <p:grpSpPr bwMode="auto">
        <a:xfrm>
          <a:off x="0" y="0"/>
          <a:ext cx="0" cy="0"/>
          <a:chOff x="0" y="0"/>
          <a:chExt cx="0" cy="0"/>
        </a:xfrm>
      </p:grpSpPr>
      <p:sp>
        <p:nvSpPr>
          <p:cNvPr id="1536936788" name="Rectangle 3"/>
          <p:cNvSpPr/>
          <p:nvPr userDrawn="1"/>
        </p:nvSpPr>
        <p:spPr bwMode="auto">
          <a:xfrm>
            <a:off x="0" y="6525344"/>
            <a:ext cx="12192000" cy="332656"/>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ea typeface="+mn-ea"/>
              <a:cs typeface="+mn-cs"/>
            </a:endParaRPr>
          </a:p>
        </p:txBody>
      </p:sp>
      <p:sp>
        <p:nvSpPr>
          <p:cNvPr id="437981068" name="Title 1"/>
          <p:cNvSpPr>
            <a:spLocks noGrp="1"/>
          </p:cNvSpPr>
          <p:nvPr>
            <p:ph type="title"/>
          </p:nvPr>
        </p:nvSpPr>
        <p:spPr bwMode="auto">
          <a:xfrm>
            <a:off x="983432" y="192515"/>
            <a:ext cx="9451776" cy="457200"/>
          </a:xfrm>
        </p:spPr>
        <p:txBody>
          <a:bodyPr>
            <a:noAutofit/>
          </a:bodyPr>
          <a:lstStyle>
            <a:lvl1pPr algn="l">
              <a:lnSpc>
                <a:spcPts val="2400"/>
              </a:lnSpc>
              <a:defRPr sz="2800" b="1">
                <a:solidFill>
                  <a:schemeClr val="tx2"/>
                </a:solidFill>
                <a:latin typeface="+mn-lt"/>
                <a:cs typeface="Arial"/>
              </a:defRPr>
            </a:lvl1pPr>
          </a:lstStyle>
          <a:p>
            <a:pPr>
              <a:defRPr/>
            </a:pPr>
            <a:r>
              <a:rPr lang="en-US"/>
              <a:t>Click to edit Master title style</a:t>
            </a:r>
            <a:endParaRPr lang="en-GB"/>
          </a:p>
        </p:txBody>
      </p:sp>
      <p:sp>
        <p:nvSpPr>
          <p:cNvPr id="1017719078" name="Slide Number Placeholder 8"/>
          <p:cNvSpPr>
            <a:spLocks noGrp="1"/>
          </p:cNvSpPr>
          <p:nvPr>
            <p:ph type="sldNum" sz="quarter" idx="12"/>
          </p:nvPr>
        </p:nvSpPr>
        <p:spPr bwMode="auto">
          <a:xfrm>
            <a:off x="0" y="6590037"/>
            <a:ext cx="720080" cy="199173"/>
          </a:xfrm>
        </p:spPr>
        <p:txBody>
          <a:bodyPr anchor="ctr"/>
          <a:lstStyle>
            <a:lvl1pPr>
              <a:defRPr sz="1400">
                <a:solidFill>
                  <a:schemeClr val="bg1"/>
                </a:solidFill>
              </a:defRPr>
            </a:lvl1pPr>
          </a:lstStyle>
          <a:p>
            <a:pPr>
              <a:defRPr/>
            </a:pPr>
            <a:fld id="{6A6D9FA1-99C7-4910-8E32-B85D378B0060}" type="slidenum">
              <a:rPr lang="en-GB">
                <a:solidFill>
                  <a:prstClr val="white"/>
                </a:solidFill>
              </a:rPr>
              <a:t>‹#›</a:t>
            </a:fld>
            <a:endParaRPr lang="en-GB">
              <a:solidFill>
                <a:prstClr val="white"/>
              </a:solidFill>
            </a:endParaRPr>
          </a:p>
        </p:txBody>
      </p:sp>
      <p:pic>
        <p:nvPicPr>
          <p:cNvPr id="772641988" name="Picture 2" descr="EUROfusion - Realising Fusion Energy"/>
          <p:cNvPicPr>
            <a:picLocks noChangeAspect="1" noChangeArrowheads="1"/>
          </p:cNvPicPr>
          <p:nvPr userDrawn="1"/>
        </p:nvPicPr>
        <p:blipFill rotWithShape="1">
          <a:blip r:embed="rId2"/>
          <a:stretch/>
        </p:blipFill>
        <p:spPr bwMode="auto">
          <a:xfrm>
            <a:off x="191344" y="57007"/>
            <a:ext cx="636023" cy="636023"/>
          </a:xfrm>
          <a:prstGeom prst="rect">
            <a:avLst/>
          </a:prstGeom>
          <a:noFill/>
        </p:spPr>
      </p:pic>
      <p:pic>
        <p:nvPicPr>
          <p:cNvPr id="539345195" name="Picture 5"/>
          <p:cNvPicPr>
            <a:picLocks noChangeAspect="1"/>
          </p:cNvPicPr>
          <p:nvPr userDrawn="1"/>
        </p:nvPicPr>
        <p:blipFill rotWithShape="1">
          <a:blip r:embed="rId3">
            <a:alphaModFix amt="65000"/>
          </a:blip>
          <a:stretch/>
        </p:blipFill>
        <p:spPr bwMode="auto">
          <a:xfrm>
            <a:off x="7247890" y="252412"/>
            <a:ext cx="4944110" cy="6353175"/>
          </a:xfrm>
          <a:prstGeom prst="rect">
            <a:avLst/>
          </a:prstGeom>
          <a:noFill/>
        </p:spPr>
      </p:pic>
      <p:sp>
        <p:nvSpPr>
          <p:cNvPr id="1725275802" name="Footer Placeholder 7"/>
          <p:cNvSpPr>
            <a:spLocks noGrp="1"/>
          </p:cNvSpPr>
          <p:nvPr>
            <p:ph type="ftr" sz="quarter" idx="11"/>
          </p:nvPr>
        </p:nvSpPr>
        <p:spPr bwMode="auto">
          <a:xfrm>
            <a:off x="825624" y="6555770"/>
            <a:ext cx="5270376" cy="329614"/>
          </a:xfrm>
          <a:prstGeom prst="rect">
            <a:avLst/>
          </a:prstGeom>
        </p:spPr>
        <p:txBody>
          <a:bodyPr anchor="t"/>
          <a:lstStyle>
            <a:lvl1pPr>
              <a:defRPr sz="1200">
                <a:solidFill>
                  <a:schemeClr val="bg1"/>
                </a:solidFill>
              </a:defRPr>
            </a:lvl1pPr>
          </a:lstStyle>
          <a:p>
            <a:pPr>
              <a:defRPr/>
            </a:pPr>
            <a:r>
              <a:rPr lang="en-GB">
                <a:solidFill>
                  <a:prstClr val="white"/>
                </a:solidFill>
              </a:rPr>
              <a:t>WPTE TFLs | FSD Discussion on BEST Scientific Exploitation | 22 June 2026</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PhAnim="0" preserve="1" userDrawn="1">
  <p:cSld name="EUROfusion_Values">
    <p:spTree>
      <p:nvGrpSpPr>
        <p:cNvPr id="1" name=""/>
        <p:cNvGrpSpPr/>
        <p:nvPr/>
      </p:nvGrpSpPr>
      <p:grpSpPr bwMode="auto">
        <a:xfrm>
          <a:off x="0" y="0"/>
          <a:ext cx="0" cy="0"/>
          <a:chOff x="0" y="0"/>
          <a:chExt cx="0" cy="0"/>
        </a:xfrm>
      </p:grpSpPr>
      <p:pic>
        <p:nvPicPr>
          <p:cNvPr id="1977252854" name="Picture 5"/>
          <p:cNvPicPr>
            <a:picLocks noChangeAspect="1"/>
          </p:cNvPicPr>
          <p:nvPr userDrawn="1"/>
        </p:nvPicPr>
        <p:blipFill rotWithShape="1">
          <a:blip r:embed="rId2">
            <a:alphaModFix amt="65000"/>
          </a:blip>
          <a:stretch/>
        </p:blipFill>
        <p:spPr bwMode="auto">
          <a:xfrm>
            <a:off x="7247890" y="252412"/>
            <a:ext cx="4944110" cy="6353175"/>
          </a:xfrm>
          <a:prstGeom prst="rect">
            <a:avLst/>
          </a:prstGeom>
          <a:noFill/>
        </p:spPr>
      </p:pic>
      <p:sp>
        <p:nvSpPr>
          <p:cNvPr id="1058611936" name="Rectangle 4"/>
          <p:cNvSpPr/>
          <p:nvPr userDrawn="1"/>
        </p:nvSpPr>
        <p:spPr bwMode="auto">
          <a:xfrm>
            <a:off x="6408751" y="2146852"/>
            <a:ext cx="2170706" cy="16141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en-GB"/>
          </a:p>
        </p:txBody>
      </p:sp>
      <p:sp>
        <p:nvSpPr>
          <p:cNvPr id="1863739162" name="Rectangle 6"/>
          <p:cNvSpPr/>
          <p:nvPr userDrawn="1"/>
        </p:nvSpPr>
        <p:spPr bwMode="auto">
          <a:xfrm>
            <a:off x="9129423" y="1957346"/>
            <a:ext cx="2170706" cy="187518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en-GB"/>
          </a:p>
        </p:txBody>
      </p:sp>
      <p:sp>
        <p:nvSpPr>
          <p:cNvPr id="237573907" name="Rectangle 3"/>
          <p:cNvSpPr/>
          <p:nvPr userDrawn="1"/>
        </p:nvSpPr>
        <p:spPr bwMode="auto">
          <a:xfrm>
            <a:off x="0" y="6525344"/>
            <a:ext cx="12192000" cy="332656"/>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ea typeface="+mn-ea"/>
              <a:cs typeface="+mn-cs"/>
            </a:endParaRPr>
          </a:p>
        </p:txBody>
      </p:sp>
      <p:sp>
        <p:nvSpPr>
          <p:cNvPr id="246241698" name="Title 1"/>
          <p:cNvSpPr>
            <a:spLocks noGrp="1"/>
          </p:cNvSpPr>
          <p:nvPr>
            <p:ph type="title" hasCustomPrompt="1"/>
          </p:nvPr>
        </p:nvSpPr>
        <p:spPr bwMode="auto">
          <a:xfrm>
            <a:off x="983432" y="192515"/>
            <a:ext cx="9451776" cy="457200"/>
          </a:xfrm>
        </p:spPr>
        <p:txBody>
          <a:bodyPr>
            <a:noAutofit/>
          </a:bodyPr>
          <a:lstStyle>
            <a:lvl1pPr algn="l">
              <a:lnSpc>
                <a:spcPts val="2400"/>
              </a:lnSpc>
              <a:defRPr sz="2800" b="1">
                <a:solidFill>
                  <a:schemeClr val="tx2"/>
                </a:solidFill>
                <a:latin typeface="+mn-lt"/>
                <a:cs typeface="Arial"/>
              </a:defRPr>
            </a:lvl1pPr>
          </a:lstStyle>
          <a:p>
            <a:pPr>
              <a:defRPr/>
            </a:pPr>
            <a:r>
              <a:rPr lang="en-US"/>
              <a:t>EUROfusion Values</a:t>
            </a:r>
            <a:endParaRPr lang="en-GB"/>
          </a:p>
        </p:txBody>
      </p:sp>
      <p:sp>
        <p:nvSpPr>
          <p:cNvPr id="1860840062" name="Footer Placeholder 7"/>
          <p:cNvSpPr>
            <a:spLocks noGrp="1"/>
          </p:cNvSpPr>
          <p:nvPr>
            <p:ph type="ftr" sz="quarter" idx="11"/>
          </p:nvPr>
        </p:nvSpPr>
        <p:spPr bwMode="auto">
          <a:xfrm>
            <a:off x="825624" y="6555770"/>
            <a:ext cx="3470175" cy="329614"/>
          </a:xfrm>
          <a:prstGeom prst="rect">
            <a:avLst/>
          </a:prstGeom>
        </p:spPr>
        <p:txBody>
          <a:bodyPr anchor="t"/>
          <a:lstStyle>
            <a:lvl1pPr>
              <a:defRPr sz="1200">
                <a:solidFill>
                  <a:schemeClr val="bg1"/>
                </a:solidFill>
              </a:defRPr>
            </a:lvl1pPr>
          </a:lstStyle>
          <a:p>
            <a:pPr>
              <a:defRPr/>
            </a:pPr>
            <a:r>
              <a:rPr lang="en-GB">
                <a:solidFill>
                  <a:prstClr val="white"/>
                </a:solidFill>
              </a:rPr>
              <a:t>WPTE TFLs | FSD Discussion on BEST Scientific Exploitation | 22 June 2026</a:t>
            </a:r>
          </a:p>
        </p:txBody>
      </p:sp>
      <p:sp>
        <p:nvSpPr>
          <p:cNvPr id="1782468030" name="Slide Number Placeholder 8"/>
          <p:cNvSpPr>
            <a:spLocks noGrp="1"/>
          </p:cNvSpPr>
          <p:nvPr>
            <p:ph type="sldNum" sz="quarter" idx="12"/>
          </p:nvPr>
        </p:nvSpPr>
        <p:spPr bwMode="auto">
          <a:xfrm>
            <a:off x="0" y="6590037"/>
            <a:ext cx="720080" cy="199173"/>
          </a:xfrm>
        </p:spPr>
        <p:txBody>
          <a:bodyPr anchor="ctr"/>
          <a:lstStyle>
            <a:lvl1pPr>
              <a:defRPr sz="1400">
                <a:solidFill>
                  <a:schemeClr val="bg1"/>
                </a:solidFill>
              </a:defRPr>
            </a:lvl1pPr>
          </a:lstStyle>
          <a:p>
            <a:pPr>
              <a:defRPr/>
            </a:pPr>
            <a:fld id="{6A6D9FA1-99C7-4910-8E32-B85D378B0060}" type="slidenum">
              <a:rPr lang="en-GB">
                <a:solidFill>
                  <a:prstClr val="white"/>
                </a:solidFill>
              </a:rPr>
              <a:t>‹#›</a:t>
            </a:fld>
            <a:endParaRPr lang="en-GB">
              <a:solidFill>
                <a:prstClr val="white"/>
              </a:solidFill>
            </a:endParaRPr>
          </a:p>
        </p:txBody>
      </p:sp>
      <p:pic>
        <p:nvPicPr>
          <p:cNvPr id="948776361" name="Picture 2" descr="EUROfusion - Realising Fusion Energy"/>
          <p:cNvPicPr>
            <a:picLocks noChangeAspect="1" noChangeArrowheads="1"/>
          </p:cNvPicPr>
          <p:nvPr userDrawn="1"/>
        </p:nvPicPr>
        <p:blipFill rotWithShape="1">
          <a:blip r:embed="rId3"/>
          <a:stretch/>
        </p:blipFill>
        <p:spPr bwMode="auto">
          <a:xfrm>
            <a:off x="191344" y="57007"/>
            <a:ext cx="636023" cy="636023"/>
          </a:xfrm>
          <a:prstGeom prst="rect">
            <a:avLst/>
          </a:prstGeom>
          <a:noFill/>
        </p:spPr>
      </p:pic>
      <p:pic>
        <p:nvPicPr>
          <p:cNvPr id="1566322660" name="Picture 2"/>
          <p:cNvPicPr>
            <a:picLocks noChangeAspect="1"/>
          </p:cNvPicPr>
          <p:nvPr userDrawn="1"/>
        </p:nvPicPr>
        <p:blipFill rotWithShape="1">
          <a:blip r:embed="rId4">
            <a:clrChange>
              <a:clrFrom>
                <a:srgbClr val="FFFFFF"/>
              </a:clrFrom>
              <a:clrTo>
                <a:srgbClr val="FFFFFF">
                  <a:alpha val="0"/>
                </a:srgbClr>
              </a:clrTo>
            </a:clrChange>
          </a:blip>
          <a:stretch/>
        </p:blipFill>
        <p:spPr bwMode="auto">
          <a:xfrm>
            <a:off x="5414" y="979851"/>
            <a:ext cx="12181172" cy="557784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bwMode="auto">
        <a:xfrm>
          <a:off x="0" y="0"/>
          <a:ext cx="0" cy="0"/>
          <a:chOff x="0" y="0"/>
          <a:chExt cx="0" cy="0"/>
        </a:xfrm>
      </p:grpSpPr>
      <p:sp>
        <p:nvSpPr>
          <p:cNvPr id="939443350" name="Title Placeholder 1"/>
          <p:cNvSpPr>
            <a:spLocks noGrp="1"/>
          </p:cNvSpPr>
          <p:nvPr>
            <p:ph type="title"/>
          </p:nvPr>
        </p:nvSpPr>
        <p:spPr bwMode="auto">
          <a:xfrm>
            <a:off x="609600" y="274638"/>
            <a:ext cx="10972800" cy="1143000"/>
          </a:xfrm>
          <a:prstGeom prst="rect">
            <a:avLst/>
          </a:prstGeom>
        </p:spPr>
        <p:txBody>
          <a:bodyPr vert="horz" lIns="91440" tIns="45720" rIns="91440" bIns="45720" rtlCol="0" anchor="ctr">
            <a:normAutofit/>
          </a:bodyPr>
          <a:lstStyle/>
          <a:p>
            <a:pPr>
              <a:defRPr/>
            </a:pPr>
            <a:r>
              <a:rPr lang="en-US"/>
              <a:t>Click to edit Master title style</a:t>
            </a:r>
            <a:endParaRPr lang="en-GB"/>
          </a:p>
        </p:txBody>
      </p:sp>
      <p:sp>
        <p:nvSpPr>
          <p:cNvPr id="565455999" name="Text Placeholder 2"/>
          <p:cNvSpPr>
            <a:spLocks noGrp="1"/>
          </p:cNvSpPr>
          <p:nvPr>
            <p:ph type="body" idx="1"/>
          </p:nvPr>
        </p:nvSpPr>
        <p:spPr bwMode="auto">
          <a:xfrm>
            <a:off x="609600" y="1600203"/>
            <a:ext cx="10972800" cy="4525963"/>
          </a:xfrm>
          <a:prstGeom prst="rect">
            <a:avLst/>
          </a:prstGeom>
        </p:spPr>
        <p:txBody>
          <a:bodyPr vert="horz" lIns="91440" tIns="45720" rIns="91440" bIns="45720" rtlCol="0">
            <a:normAutofit/>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lang="en-GB"/>
          </a:p>
        </p:txBody>
      </p:sp>
      <p:sp>
        <p:nvSpPr>
          <p:cNvPr id="1759814129" name="Slide Number Placeholder 5"/>
          <p:cNvSpPr>
            <a:spLocks noGrp="1"/>
          </p:cNvSpPr>
          <p:nvPr>
            <p:ph type="sldNum" sz="quarter" idx="4"/>
          </p:nvPr>
        </p:nvSpPr>
        <p:spPr bwMode="auto">
          <a:xfrm>
            <a:off x="10848528" y="6356353"/>
            <a:ext cx="733872" cy="365125"/>
          </a:xfrm>
          <a:prstGeom prst="rect">
            <a:avLst/>
          </a:prstGeom>
        </p:spPr>
        <p:txBody>
          <a:bodyPr vert="horz" lIns="91440" tIns="45720" rIns="91440" bIns="45720" rtlCol="0" anchor="ctr"/>
          <a:lstStyle>
            <a:lvl1pPr algn="r">
              <a:defRPr sz="1000">
                <a:solidFill>
                  <a:schemeClr val="tx1">
                    <a:tint val="75000"/>
                  </a:schemeClr>
                </a:solidFill>
                <a:latin typeface="+mn-lt"/>
              </a:defRPr>
            </a:lvl1pPr>
          </a:lstStyle>
          <a:p>
            <a:pPr marL="0" marR="0" lvl="0" indent="0" algn="r" defTabSz="914400" rtl="0">
              <a:lnSpc>
                <a:spcPct val="100000"/>
              </a:lnSpc>
              <a:spcBef>
                <a:spcPts val="0"/>
              </a:spcBef>
              <a:spcAft>
                <a:spcPts val="0"/>
              </a:spcAft>
              <a:buClrTx/>
              <a:buSzTx/>
              <a:buFontTx/>
              <a:buNone/>
              <a:defRPr/>
            </a:pPr>
            <a:fld id="{6A6D9FA1-99C7-4910-8E32-B85D378B0060}" type="slidenum">
              <a:rPr lang="en-GB" sz="1000" b="0" i="0" u="none" strike="noStrike" cap="none" spc="0">
                <a:ln>
                  <a:noFill/>
                </a:ln>
                <a:solidFill>
                  <a:prstClr val="black">
                    <a:tint val="75000"/>
                  </a:prstClr>
                </a:solidFill>
                <a:latin typeface="Calibri"/>
                <a:ea typeface="+mn-ea"/>
                <a:cs typeface="+mn-cs"/>
              </a:rPr>
              <a:t>‹#›</a:t>
            </a:fld>
            <a:endParaRPr lang="en-GB" sz="1000" b="0" i="0" u="none" strike="noStrike" cap="none" spc="0">
              <a:ln>
                <a:noFill/>
              </a:ln>
              <a:solidFill>
                <a:prstClr val="black">
                  <a:tint val="75000"/>
                </a:prstClr>
              </a:solidFill>
              <a:latin typeface="Calibri"/>
              <a:ea typeface="+mn-ea"/>
              <a:cs typeface="+mn-cs"/>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hf hdr="0" dt="0"/>
  <p:txStyles>
    <p:titleStyle>
      <a:lvl1pPr algn="ctr" defTabSz="685800" rtl="0">
        <a:spcBef>
          <a:spcPts val="0"/>
        </a:spcBef>
        <a:buNone/>
        <a:defRPr sz="3300">
          <a:solidFill>
            <a:schemeClr val="tx1"/>
          </a:solidFill>
          <a:latin typeface="+mj-lt"/>
          <a:ea typeface="+mj-ea"/>
          <a:cs typeface="+mj-cs"/>
        </a:defRPr>
      </a:lvl1pPr>
    </p:titleStyle>
    <p:bodyStyle>
      <a:lvl1pPr marL="257175" indent="-257175" algn="l" defTabSz="685800" rtl="0">
        <a:spcBef>
          <a:spcPts val="0"/>
        </a:spcBef>
        <a:buFont typeface="Arial"/>
        <a:buChar char="•"/>
        <a:defRPr sz="2400">
          <a:solidFill>
            <a:schemeClr val="tx1"/>
          </a:solidFill>
          <a:latin typeface="+mn-lt"/>
          <a:ea typeface="+mn-ea"/>
          <a:cs typeface="+mn-cs"/>
        </a:defRPr>
      </a:lvl1pPr>
      <a:lvl2pPr marL="557213" indent="-214313" algn="l" defTabSz="685800" rtl="0">
        <a:spcBef>
          <a:spcPts val="0"/>
        </a:spcBef>
        <a:buFont typeface="Arial"/>
        <a:buChar char="–"/>
        <a:defRPr sz="2100">
          <a:solidFill>
            <a:schemeClr val="tx1"/>
          </a:solidFill>
          <a:latin typeface="+mn-lt"/>
          <a:ea typeface="+mn-ea"/>
          <a:cs typeface="+mn-cs"/>
        </a:defRPr>
      </a:lvl2pPr>
      <a:lvl3pPr marL="857250" indent="-171450" algn="l" defTabSz="685800" rtl="0">
        <a:spcBef>
          <a:spcPts val="0"/>
        </a:spcBef>
        <a:buFont typeface="Arial"/>
        <a:buChar char="•"/>
        <a:defRPr sz="1800">
          <a:solidFill>
            <a:schemeClr val="tx1"/>
          </a:solidFill>
          <a:latin typeface="+mn-lt"/>
          <a:ea typeface="+mn-ea"/>
          <a:cs typeface="+mn-cs"/>
        </a:defRPr>
      </a:lvl3pPr>
      <a:lvl4pPr marL="1200150" indent="-171450" algn="l" defTabSz="685800" rtl="0">
        <a:spcBef>
          <a:spcPts val="0"/>
        </a:spcBef>
        <a:buFont typeface="Arial"/>
        <a:buChar char="–"/>
        <a:defRPr sz="1500">
          <a:solidFill>
            <a:schemeClr val="tx1"/>
          </a:solidFill>
          <a:latin typeface="+mn-lt"/>
          <a:ea typeface="+mn-ea"/>
          <a:cs typeface="+mn-cs"/>
        </a:defRPr>
      </a:lvl4pPr>
      <a:lvl5pPr marL="1543050" indent="-171450" algn="l" defTabSz="685800" rtl="0">
        <a:spcBef>
          <a:spcPts val="0"/>
        </a:spcBef>
        <a:buFont typeface="Arial"/>
        <a:buChar char="»"/>
        <a:defRPr sz="1500">
          <a:solidFill>
            <a:schemeClr val="tx1"/>
          </a:solidFill>
          <a:latin typeface="+mn-lt"/>
          <a:ea typeface="+mn-ea"/>
          <a:cs typeface="+mn-cs"/>
        </a:defRPr>
      </a:lvl5pPr>
      <a:lvl6pPr marL="1885950" indent="-171450" algn="l" defTabSz="685800" rtl="0">
        <a:spcBef>
          <a:spcPts val="0"/>
        </a:spcBef>
        <a:buFont typeface="Arial"/>
        <a:buChar char="•"/>
        <a:defRPr sz="1500">
          <a:solidFill>
            <a:schemeClr val="tx1"/>
          </a:solidFill>
          <a:latin typeface="+mn-lt"/>
          <a:ea typeface="+mn-ea"/>
          <a:cs typeface="+mn-cs"/>
        </a:defRPr>
      </a:lvl6pPr>
      <a:lvl7pPr marL="2228850" indent="-171450" algn="l" defTabSz="685800" rtl="0">
        <a:spcBef>
          <a:spcPts val="0"/>
        </a:spcBef>
        <a:buFont typeface="Arial"/>
        <a:buChar char="•"/>
        <a:defRPr sz="1500">
          <a:solidFill>
            <a:schemeClr val="tx1"/>
          </a:solidFill>
          <a:latin typeface="+mn-lt"/>
          <a:ea typeface="+mn-ea"/>
          <a:cs typeface="+mn-cs"/>
        </a:defRPr>
      </a:lvl7pPr>
      <a:lvl8pPr marL="2571750" indent="-171450" algn="l" defTabSz="685800" rtl="0">
        <a:spcBef>
          <a:spcPts val="0"/>
        </a:spcBef>
        <a:buFont typeface="Arial"/>
        <a:buChar char="•"/>
        <a:defRPr sz="1500">
          <a:solidFill>
            <a:schemeClr val="tx1"/>
          </a:solidFill>
          <a:latin typeface="+mn-lt"/>
          <a:ea typeface="+mn-ea"/>
          <a:cs typeface="+mn-cs"/>
        </a:defRPr>
      </a:lvl8pPr>
      <a:lvl9pPr marL="2914650" indent="-171450" algn="l" defTabSz="685800" rtl="0">
        <a:spcBef>
          <a:spcPts val="0"/>
        </a:spcBef>
        <a:buFont typeface="Arial"/>
        <a:buChar char="•"/>
        <a:defRPr sz="1500">
          <a:solidFill>
            <a:schemeClr val="tx1"/>
          </a:solidFill>
          <a:latin typeface="+mn-lt"/>
          <a:ea typeface="+mn-ea"/>
          <a:cs typeface="+mn-cs"/>
        </a:defRPr>
      </a:lvl9pPr>
    </p:bodyStyle>
    <p:otherStyle>
      <a:defPPr>
        <a:defRPr lang="en-US"/>
      </a:defPPr>
      <a:lvl1pPr marL="0" algn="l" defTabSz="685800" rtl="0">
        <a:defRPr sz="1350">
          <a:solidFill>
            <a:schemeClr val="tx1"/>
          </a:solidFill>
          <a:latin typeface="+mn-lt"/>
          <a:ea typeface="+mn-ea"/>
          <a:cs typeface="+mn-cs"/>
        </a:defRPr>
      </a:lvl1pPr>
      <a:lvl2pPr marL="342900" algn="l" defTabSz="685800" rtl="0">
        <a:defRPr sz="1350">
          <a:solidFill>
            <a:schemeClr val="tx1"/>
          </a:solidFill>
          <a:latin typeface="+mn-lt"/>
          <a:ea typeface="+mn-ea"/>
          <a:cs typeface="+mn-cs"/>
        </a:defRPr>
      </a:lvl2pPr>
      <a:lvl3pPr marL="685800" algn="l" defTabSz="685800" rtl="0">
        <a:defRPr sz="1350">
          <a:solidFill>
            <a:schemeClr val="tx1"/>
          </a:solidFill>
          <a:latin typeface="+mn-lt"/>
          <a:ea typeface="+mn-ea"/>
          <a:cs typeface="+mn-cs"/>
        </a:defRPr>
      </a:lvl3pPr>
      <a:lvl4pPr marL="1028700" algn="l" defTabSz="685800" rtl="0">
        <a:defRPr sz="1350">
          <a:solidFill>
            <a:schemeClr val="tx1"/>
          </a:solidFill>
          <a:latin typeface="+mn-lt"/>
          <a:ea typeface="+mn-ea"/>
          <a:cs typeface="+mn-cs"/>
        </a:defRPr>
      </a:lvl4pPr>
      <a:lvl5pPr marL="1371600" algn="l" defTabSz="685800" rtl="0">
        <a:defRPr sz="1350">
          <a:solidFill>
            <a:schemeClr val="tx1"/>
          </a:solidFill>
          <a:latin typeface="+mn-lt"/>
          <a:ea typeface="+mn-ea"/>
          <a:cs typeface="+mn-cs"/>
        </a:defRPr>
      </a:lvl5pPr>
      <a:lvl6pPr marL="1714500" algn="l" defTabSz="685800" rtl="0">
        <a:defRPr sz="1350">
          <a:solidFill>
            <a:schemeClr val="tx1"/>
          </a:solidFill>
          <a:latin typeface="+mn-lt"/>
          <a:ea typeface="+mn-ea"/>
          <a:cs typeface="+mn-cs"/>
        </a:defRPr>
      </a:lvl6pPr>
      <a:lvl7pPr marL="2057400" algn="l" defTabSz="685800" rtl="0">
        <a:defRPr sz="1350">
          <a:solidFill>
            <a:schemeClr val="tx1"/>
          </a:solidFill>
          <a:latin typeface="+mn-lt"/>
          <a:ea typeface="+mn-ea"/>
          <a:cs typeface="+mn-cs"/>
        </a:defRPr>
      </a:lvl7pPr>
      <a:lvl8pPr marL="2400300" algn="l" defTabSz="685800" rtl="0">
        <a:defRPr sz="1350">
          <a:solidFill>
            <a:schemeClr val="tx1"/>
          </a:solidFill>
          <a:latin typeface="+mn-lt"/>
          <a:ea typeface="+mn-ea"/>
          <a:cs typeface="+mn-cs"/>
        </a:defRPr>
      </a:lvl8pPr>
      <a:lvl9pPr marL="2743200" algn="l" defTabSz="685800" rtl="0">
        <a:defRPr sz="135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294257910" name="Title 1"/>
          <p:cNvSpPr>
            <a:spLocks noGrp="1"/>
          </p:cNvSpPr>
          <p:nvPr>
            <p:ph type="title"/>
          </p:nvPr>
        </p:nvSpPr>
        <p:spPr bwMode="auto">
          <a:xfrm>
            <a:off x="407368" y="2220705"/>
            <a:ext cx="6907832" cy="620251"/>
          </a:xfrm>
        </p:spPr>
        <p:txBody>
          <a:bodyPr>
            <a:normAutofit fontScale="90000"/>
          </a:bodyPr>
          <a:lstStyle/>
          <a:p>
            <a:pPr>
              <a:defRPr/>
            </a:pPr>
            <a:r>
              <a:rPr lang="en-GB" sz="3000" b="1">
                <a:solidFill>
                  <a:srgbClr val="1F497D"/>
                </a:solidFill>
                <a:latin typeface="Calibri"/>
              </a:rPr>
              <a:t>WPTE Consideration on </a:t>
            </a:r>
            <a:br>
              <a:rPr lang="en-GB" sz="3000" b="1">
                <a:solidFill>
                  <a:srgbClr val="1F497D"/>
                </a:solidFill>
                <a:latin typeface="Calibri"/>
              </a:rPr>
            </a:br>
            <a:r>
              <a:rPr lang="en-GB" sz="3000" b="1">
                <a:solidFill>
                  <a:srgbClr val="1F497D"/>
                </a:solidFill>
                <a:latin typeface="Calibri"/>
              </a:rPr>
              <a:t>European engagement in </a:t>
            </a:r>
            <a:r>
              <a:rPr sz="3000" b="1">
                <a:solidFill>
                  <a:srgbClr val="1F497D"/>
                </a:solidFill>
                <a:latin typeface="Calibri"/>
              </a:rPr>
              <a:t>BEST </a:t>
            </a:r>
            <a:r>
              <a:rPr lang="en-GB" sz="3000" b="1">
                <a:solidFill>
                  <a:srgbClr val="1F497D"/>
                </a:solidFill>
                <a:latin typeface="Calibri"/>
              </a:rPr>
              <a:t>exploitation</a:t>
            </a:r>
            <a:endParaRPr sz="3000" b="1">
              <a:solidFill>
                <a:srgbClr val="1F497D"/>
              </a:solidFill>
              <a:latin typeface="Calibri"/>
            </a:endParaRPr>
          </a:p>
        </p:txBody>
      </p:sp>
      <p:sp>
        <p:nvSpPr>
          <p:cNvPr id="367679331" name="Text Placeholder 2"/>
          <p:cNvSpPr>
            <a:spLocks noGrp="1"/>
          </p:cNvSpPr>
          <p:nvPr>
            <p:ph type="body" sz="quarter" idx="10"/>
          </p:nvPr>
        </p:nvSpPr>
        <p:spPr bwMode="auto"/>
        <p:txBody>
          <a:bodyPr/>
          <a:lstStyle/>
          <a:p>
            <a:pPr>
              <a:defRPr/>
            </a:pPr>
            <a:r>
              <a:rPr sz="1400"/>
              <a:t>E. Tsitrone &amp; N. Vianello</a:t>
            </a:r>
            <a:endParaRPr/>
          </a:p>
        </p:txBody>
      </p:sp>
      <p:sp>
        <p:nvSpPr>
          <p:cNvPr id="883080010" name="Text Placeholder 3"/>
          <p:cNvSpPr>
            <a:spLocks noGrp="1"/>
          </p:cNvSpPr>
          <p:nvPr>
            <p:ph type="body" sz="quarter" idx="11"/>
          </p:nvPr>
        </p:nvSpPr>
        <p:spPr bwMode="auto"/>
        <p:txBody>
          <a:bodyPr/>
          <a:lstStyle/>
          <a:p>
            <a:pPr>
              <a:defRPr/>
            </a:pPr>
            <a:r>
              <a:rPr sz="1100" i="1">
                <a:solidFill>
                  <a:srgbClr val="4F81BD"/>
                </a:solidFill>
              </a:rPr>
              <a:t>On behalf of WPTE TFLs</a:t>
            </a:r>
            <a:endParaRPr/>
          </a:p>
        </p:txBody>
      </p:sp>
      <p:sp>
        <p:nvSpPr>
          <p:cNvPr id="1814299059" name="Text Placeholder 4"/>
          <p:cNvSpPr>
            <a:spLocks noGrp="1"/>
          </p:cNvSpPr>
          <p:nvPr>
            <p:ph type="body" sz="quarter" idx="12"/>
          </p:nvPr>
        </p:nvSpPr>
        <p:spPr bwMode="auto"/>
        <p:txBody>
          <a:bodyPr/>
          <a:lstStyle/>
          <a:p>
            <a:pPr>
              <a:defRPr/>
            </a:pPr>
            <a:r>
              <a:rPr lang="en-GB" sz="1200">
                <a:solidFill>
                  <a:srgbClr val="4F81BD"/>
                </a:solidFill>
              </a:rPr>
              <a:t>FSD Department Discussion on BEST</a:t>
            </a:r>
            <a:r>
              <a:rPr sz="1200">
                <a:solidFill>
                  <a:srgbClr val="4F81BD"/>
                </a:solidFill>
              </a:rPr>
              <a:t> · June 2026</a:t>
            </a:r>
            <a:endParaRPr/>
          </a:p>
        </p:txBody>
      </p:sp>
      <p:sp>
        <p:nvSpPr>
          <p:cNvPr id="2050587252" name="TextBox 5"/>
          <p:cNvSpPr txBox="1"/>
          <p:nvPr/>
        </p:nvSpPr>
        <p:spPr bwMode="auto">
          <a:xfrm>
            <a:off x="411480" y="4663440"/>
            <a:ext cx="6217920" cy="246221"/>
          </a:xfrm>
          <a:prstGeom prst="rect">
            <a:avLst/>
          </a:prstGeom>
          <a:noFill/>
        </p:spPr>
        <p:txBody>
          <a:bodyPr wrap="square">
            <a:spAutoFit/>
          </a:bodyPr>
          <a:lstStyle/>
          <a:p>
            <a:pPr algn="l">
              <a:defRPr/>
            </a:pPr>
            <a:r>
              <a:rPr lang="en-GB" sz="1000" b="0" i="1">
                <a:solidFill>
                  <a:srgbClr val="4F81BD"/>
                </a:solidFill>
                <a:latin typeface="Calibri"/>
              </a:rPr>
              <a:t>E. Tsitrone, N. Vianello </a:t>
            </a:r>
            <a:r>
              <a:rPr sz="1000" b="0" i="1">
                <a:solidFill>
                  <a:srgbClr val="4F81BD"/>
                </a:solidFill>
                <a:latin typeface="Calibri"/>
              </a:rPr>
              <a:t>A. Hakola  ·  Y. Kazakov  ·  V. Igochine  ·  D. Keeling  ·  B. Labit  ·  V.K. Zotta</a:t>
            </a:r>
            <a:endParaRPr/>
          </a:p>
        </p:txBody>
      </p:sp>
      <p:sp>
        <p:nvSpPr>
          <p:cNvPr id="1995771294" name="Rectangle 6"/>
          <p:cNvSpPr/>
          <p:nvPr/>
        </p:nvSpPr>
        <p:spPr bwMode="auto">
          <a:xfrm>
            <a:off x="411480" y="5138928"/>
            <a:ext cx="1207008" cy="274320"/>
          </a:xfrm>
          <a:prstGeom prst="rect">
            <a:avLst/>
          </a:prstGeom>
          <a:solidFill>
            <a:srgbClr val="1F497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230617779" name="TextBox 7"/>
          <p:cNvSpPr txBox="1"/>
          <p:nvPr/>
        </p:nvSpPr>
        <p:spPr bwMode="auto">
          <a:xfrm>
            <a:off x="411480" y="5138928"/>
            <a:ext cx="1207008" cy="274320"/>
          </a:xfrm>
          <a:prstGeom prst="rect">
            <a:avLst/>
          </a:prstGeom>
          <a:noFill/>
        </p:spPr>
        <p:txBody>
          <a:bodyPr wrap="square">
            <a:spAutoFit/>
          </a:bodyPr>
          <a:lstStyle/>
          <a:p>
            <a:pPr algn="ctr">
              <a:defRPr/>
            </a:pPr>
            <a:r>
              <a:rPr sz="800" b="1" i="0">
                <a:solidFill>
                  <a:srgbClr val="FFFFFF"/>
                </a:solidFill>
                <a:latin typeface="Calibri"/>
              </a:rPr>
              <a:t>D-T Plasma Physics</a:t>
            </a:r>
            <a:endParaRPr/>
          </a:p>
        </p:txBody>
      </p:sp>
      <p:sp>
        <p:nvSpPr>
          <p:cNvPr id="609049529" name="Rectangle 8"/>
          <p:cNvSpPr/>
          <p:nvPr/>
        </p:nvSpPr>
        <p:spPr bwMode="auto">
          <a:xfrm>
            <a:off x="1673352" y="5138928"/>
            <a:ext cx="1207008" cy="274320"/>
          </a:xfrm>
          <a:prstGeom prst="rect">
            <a:avLst/>
          </a:prstGeom>
          <a:solidFill>
            <a:srgbClr val="C0504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716513123" name="TextBox 9"/>
          <p:cNvSpPr txBox="1"/>
          <p:nvPr/>
        </p:nvSpPr>
        <p:spPr bwMode="auto">
          <a:xfrm>
            <a:off x="1673352" y="5138928"/>
            <a:ext cx="1207008" cy="274320"/>
          </a:xfrm>
          <a:prstGeom prst="rect">
            <a:avLst/>
          </a:prstGeom>
          <a:noFill/>
        </p:spPr>
        <p:txBody>
          <a:bodyPr wrap="square">
            <a:spAutoFit/>
          </a:bodyPr>
          <a:lstStyle/>
          <a:p>
            <a:pPr algn="ctr">
              <a:defRPr/>
            </a:pPr>
            <a:r>
              <a:rPr sz="800" b="1" i="0">
                <a:solidFill>
                  <a:srgbClr val="FFFFFF"/>
                </a:solidFill>
                <a:latin typeface="Calibri"/>
              </a:rPr>
              <a:t>MHD &amp; Disruptions</a:t>
            </a:r>
            <a:endParaRPr/>
          </a:p>
        </p:txBody>
      </p:sp>
      <p:sp>
        <p:nvSpPr>
          <p:cNvPr id="904643607" name="Rectangle 10"/>
          <p:cNvSpPr/>
          <p:nvPr/>
        </p:nvSpPr>
        <p:spPr bwMode="auto">
          <a:xfrm>
            <a:off x="2935224" y="5138928"/>
            <a:ext cx="1207008" cy="274320"/>
          </a:xfrm>
          <a:prstGeom prst="rect">
            <a:avLst/>
          </a:prstGeom>
          <a:solidFill>
            <a:srgbClr val="4BACC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705962111" name="TextBox 11"/>
          <p:cNvSpPr txBox="1"/>
          <p:nvPr/>
        </p:nvSpPr>
        <p:spPr bwMode="auto">
          <a:xfrm>
            <a:off x="2935224" y="5138928"/>
            <a:ext cx="1207008" cy="274320"/>
          </a:xfrm>
          <a:prstGeom prst="rect">
            <a:avLst/>
          </a:prstGeom>
          <a:noFill/>
        </p:spPr>
        <p:txBody>
          <a:bodyPr wrap="square">
            <a:spAutoFit/>
          </a:bodyPr>
          <a:lstStyle/>
          <a:p>
            <a:pPr algn="ctr">
              <a:defRPr/>
            </a:pPr>
            <a:r>
              <a:rPr sz="800" b="1" i="0">
                <a:solidFill>
                  <a:srgbClr val="FFFFFF"/>
                </a:solidFill>
                <a:latin typeface="Calibri"/>
              </a:rPr>
              <a:t>PWI &amp; H&amp;CD</a:t>
            </a:r>
            <a:endParaRPr/>
          </a:p>
        </p:txBody>
      </p:sp>
      <p:sp>
        <p:nvSpPr>
          <p:cNvPr id="528495280" name="Rectangle 14"/>
          <p:cNvSpPr/>
          <p:nvPr/>
        </p:nvSpPr>
        <p:spPr bwMode="auto">
          <a:xfrm>
            <a:off x="4252370" y="5150259"/>
            <a:ext cx="1207008" cy="274320"/>
          </a:xfrm>
          <a:prstGeom prst="rect">
            <a:avLst/>
          </a:prstGeom>
          <a:solidFill>
            <a:srgbClr val="E8772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802210906" name="TextBox 15"/>
          <p:cNvSpPr txBox="1"/>
          <p:nvPr/>
        </p:nvSpPr>
        <p:spPr bwMode="auto">
          <a:xfrm>
            <a:off x="4197096" y="5129626"/>
            <a:ext cx="1207008" cy="215444"/>
          </a:xfrm>
          <a:prstGeom prst="rect">
            <a:avLst/>
          </a:prstGeom>
          <a:noFill/>
        </p:spPr>
        <p:txBody>
          <a:bodyPr wrap="square">
            <a:spAutoFit/>
          </a:bodyPr>
          <a:lstStyle/>
          <a:p>
            <a:pPr algn="ctr">
              <a:defRPr/>
            </a:pPr>
            <a:r>
              <a:rPr sz="800" b="1" i="0">
                <a:solidFill>
                  <a:srgbClr val="FFFFFF"/>
                </a:solidFill>
                <a:latin typeface="Calibri"/>
              </a:rPr>
              <a:t>Theory &amp; </a:t>
            </a:r>
            <a:r>
              <a:rPr lang="en-GB" sz="800" b="1" i="0">
                <a:solidFill>
                  <a:srgbClr val="FFFFFF"/>
                </a:solidFill>
                <a:latin typeface="Calibri"/>
              </a:rPr>
              <a:t> Modelling</a:t>
            </a:r>
            <a:endParaRPr sz="800" b="1" i="0">
              <a:solidFill>
                <a:srgbClr val="FFFFFF"/>
              </a:solidFill>
              <a:latin typeface="Calibri"/>
            </a:endParaRPr>
          </a:p>
        </p:txBody>
      </p:sp>
    </p:spTree>
  </p:cSld>
  <p:clrMapOvr>
    <a:masterClrMapping/>
  </p:clrMapOvr>
  <mc:AlternateContent xmlns:mc="http://schemas.openxmlformats.org/markup-compatibility/2006" xmlns:p159="http://schemas.microsoft.com/office/powerpoint/2015/09/main">
    <mc:Choice Requires="p159">
      <p:transition/>
    </mc:Choice>
    <mc:Fallback xmlns:w="http://schemas.openxmlformats.org/wordprocessingml/2006/main" xmlns:m="http://schemas.openxmlformats.org/officeDocument/2006/math" xmlns="">
      <p:transition advClick="1"/>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112286320" name="Title 1"/>
          <p:cNvSpPr>
            <a:spLocks noGrp="1"/>
          </p:cNvSpPr>
          <p:nvPr>
            <p:ph type="title"/>
          </p:nvPr>
        </p:nvSpPr>
        <p:spPr bwMode="auto"/>
        <p:txBody>
          <a:bodyPr/>
          <a:lstStyle/>
          <a:p>
            <a:pPr>
              <a:defRPr/>
            </a:pPr>
            <a:r>
              <a:rPr lang="en-US"/>
              <a:t>Background</a:t>
            </a:r>
            <a:endParaRPr/>
          </a:p>
        </p:txBody>
      </p:sp>
      <p:sp>
        <p:nvSpPr>
          <p:cNvPr id="1015047672" name="Content Placeholder 2"/>
          <p:cNvSpPr>
            <a:spLocks noGrp="1"/>
          </p:cNvSpPr>
          <p:nvPr>
            <p:ph idx="1"/>
          </p:nvPr>
        </p:nvSpPr>
        <p:spPr bwMode="auto">
          <a:xfrm>
            <a:off x="609600" y="836712"/>
            <a:ext cx="5665076" cy="4397440"/>
          </a:xfrm>
        </p:spPr>
        <p:txBody>
          <a:bodyPr>
            <a:normAutofit/>
          </a:bodyPr>
          <a:lstStyle/>
          <a:p>
            <a:pPr>
              <a:defRPr/>
            </a:pPr>
            <a:r>
              <a:rPr lang="en-US" sz="2000"/>
              <a:t>BEST is considered as a step between EAST and CFEDR and do represent the ASIPP strategy</a:t>
            </a:r>
            <a:endParaRPr/>
          </a:p>
          <a:p>
            <a:pPr>
              <a:defRPr/>
            </a:pPr>
            <a:r>
              <a:rPr lang="en-US" sz="2000"/>
              <a:t>It is presented as running in parallel to ITER with lesson transferred and learnt (bidirectional relation) </a:t>
            </a:r>
            <a:endParaRPr/>
          </a:p>
          <a:p>
            <a:pPr>
              <a:defRPr/>
            </a:pPr>
            <a:r>
              <a:rPr lang="en-US" sz="2000"/>
              <a:t>Should be clear that already in FP10 BEST (even with 2 years delay) will largely expand the operational window available EU device (including JT-60SA)</a:t>
            </a:r>
            <a:endParaRPr/>
          </a:p>
        </p:txBody>
      </p:sp>
      <p:sp>
        <p:nvSpPr>
          <p:cNvPr id="1510883067" name="Footer Placeholder 3"/>
          <p:cNvSpPr>
            <a:spLocks noGrp="1"/>
          </p:cNvSpPr>
          <p:nvPr>
            <p:ph type="ftr" sz="quarter" idx="11"/>
          </p:nvPr>
        </p:nvSpPr>
        <p:spPr bwMode="auto"/>
        <p:txBody>
          <a:bodyPr/>
          <a:lstStyle/>
          <a:p>
            <a:pPr>
              <a:defRPr/>
            </a:pPr>
            <a:r>
              <a:rPr lang="en-GB">
                <a:solidFill>
                  <a:prstClr val="white"/>
                </a:solidFill>
              </a:rPr>
              <a:t>WPTE TFLs | FSD Discussion on BEST Scientific Exploitation | 22 June 2026</a:t>
            </a:r>
            <a:endParaRPr/>
          </a:p>
        </p:txBody>
      </p:sp>
      <p:sp>
        <p:nvSpPr>
          <p:cNvPr id="322642774" name="Slide Number Placeholder 4"/>
          <p:cNvSpPr>
            <a:spLocks noGrp="1"/>
          </p:cNvSpPr>
          <p:nvPr>
            <p:ph type="sldNum" sz="quarter" idx="12"/>
          </p:nvPr>
        </p:nvSpPr>
        <p:spPr bwMode="auto"/>
        <p:txBody>
          <a:bodyPr/>
          <a:lstStyle/>
          <a:p>
            <a:pPr>
              <a:defRPr/>
            </a:pPr>
            <a:fld id="{6A6D9FA1-99C7-4910-8E32-B85D378B0060}" type="slidenum">
              <a:rPr lang="en-GB">
                <a:solidFill>
                  <a:prstClr val="white"/>
                </a:solidFill>
              </a:rPr>
              <a:t>2</a:t>
            </a:fld>
            <a:endParaRPr lang="en-GB">
              <a:solidFill>
                <a:prstClr val="white"/>
              </a:solidFill>
            </a:endParaRPr>
          </a:p>
        </p:txBody>
      </p:sp>
      <p:pic>
        <p:nvPicPr>
          <p:cNvPr id="1343699443" name="Image 12"/>
          <p:cNvPicPr>
            <a:picLocks noChangeAspect="1"/>
          </p:cNvPicPr>
          <p:nvPr/>
        </p:nvPicPr>
        <p:blipFill rotWithShape="1">
          <a:blip r:embed="rId3"/>
          <a:stretch/>
        </p:blipFill>
        <p:spPr bwMode="auto">
          <a:xfrm>
            <a:off x="6096000" y="746233"/>
            <a:ext cx="5802136" cy="3488121"/>
          </a:xfrm>
          <a:prstGeom prst="rect">
            <a:avLst/>
          </a:prstGeom>
        </p:spPr>
      </p:pic>
      <p:pic>
        <p:nvPicPr>
          <p:cNvPr id="723284874" name="Picture 7"/>
          <p:cNvPicPr>
            <a:picLocks noChangeAspect="1"/>
          </p:cNvPicPr>
          <p:nvPr/>
        </p:nvPicPr>
        <p:blipFill rotWithShape="1">
          <a:blip r:embed="rId4"/>
          <a:stretch/>
        </p:blipFill>
        <p:spPr bwMode="auto">
          <a:xfrm>
            <a:off x="825624" y="4709562"/>
            <a:ext cx="10834061" cy="1692822"/>
          </a:xfrm>
          <a:prstGeom prst="rect">
            <a:avLst/>
          </a:prstGeom>
        </p:spPr>
      </p:pic>
    </p:spTree>
  </p:cSld>
  <p:clrMapOvr>
    <a:masterClrMapping/>
  </p:clrMapOvr>
  <mc:AlternateContent xmlns:mc="http://schemas.openxmlformats.org/markup-compatibility/2006" xmlns:p159="http://schemas.microsoft.com/office/powerpoint/2015/09/main">
    <mc:Choice Requires="p159">
      <p:transition/>
    </mc:Choice>
    <mc:Fallback xmlns:w="http://schemas.openxmlformats.org/wordprocessingml/2006/main" xmlns:m="http://schemas.openxmlformats.org/officeDocument/2006/math" xmlns="">
      <p:transition advClick="1"/>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80055731" name="Title 1"/>
          <p:cNvSpPr>
            <a:spLocks noGrp="1"/>
          </p:cNvSpPr>
          <p:nvPr>
            <p:ph type="title"/>
          </p:nvPr>
        </p:nvSpPr>
        <p:spPr bwMode="auto"/>
        <p:txBody>
          <a:bodyPr/>
          <a:lstStyle/>
          <a:p>
            <a:pPr>
              <a:defRPr/>
            </a:pPr>
            <a:r>
              <a:rPr sz="2000" b="1">
                <a:solidFill>
                  <a:srgbClr val="1F497D"/>
                </a:solidFill>
                <a:latin typeface="Calibri"/>
              </a:rPr>
              <a:t>Context: BEST Unique Position &amp; Device Parameter Comparison</a:t>
            </a:r>
            <a:endParaRPr/>
          </a:p>
        </p:txBody>
      </p:sp>
      <p:sp>
        <p:nvSpPr>
          <p:cNvPr id="392700708" name="TextBox 3"/>
          <p:cNvSpPr txBox="1"/>
          <p:nvPr/>
        </p:nvSpPr>
        <p:spPr bwMode="auto">
          <a:xfrm>
            <a:off x="256032" y="658368"/>
            <a:ext cx="11676888" cy="230832"/>
          </a:xfrm>
          <a:prstGeom prst="rect">
            <a:avLst/>
          </a:prstGeom>
          <a:noFill/>
        </p:spPr>
        <p:txBody>
          <a:bodyPr wrap="square">
            <a:spAutoFit/>
          </a:bodyPr>
          <a:lstStyle/>
          <a:p>
            <a:pPr algn="l">
              <a:defRPr/>
            </a:pPr>
            <a:r>
              <a:rPr sz="900" b="0" i="1">
                <a:solidFill>
                  <a:srgbClr val="4F81BD"/>
                </a:solidFill>
                <a:latin typeface="Calibri"/>
              </a:rPr>
              <a:t>Period of interest: FP10+2  ·  Complementary</a:t>
            </a:r>
            <a:r>
              <a:rPr lang="en-GB" sz="900" b="0" i="1">
                <a:solidFill>
                  <a:srgbClr val="4F81BD"/>
                </a:solidFill>
                <a:latin typeface="Calibri"/>
              </a:rPr>
              <a:t> and largerly expanding</a:t>
            </a:r>
            <a:r>
              <a:rPr sz="900" b="0" i="1">
                <a:solidFill>
                  <a:srgbClr val="4F81BD"/>
                </a:solidFill>
                <a:latin typeface="Calibri"/>
              </a:rPr>
              <a:t> capabilities to EU devices</a:t>
            </a:r>
            <a:endParaRPr/>
          </a:p>
        </p:txBody>
      </p:sp>
      <p:sp>
        <p:nvSpPr>
          <p:cNvPr id="1765513898" name="Rectangle 4"/>
          <p:cNvSpPr/>
          <p:nvPr/>
        </p:nvSpPr>
        <p:spPr bwMode="auto">
          <a:xfrm>
            <a:off x="256032" y="886968"/>
            <a:ext cx="3837431" cy="256032"/>
          </a:xfrm>
          <a:prstGeom prst="rect">
            <a:avLst/>
          </a:prstGeom>
          <a:solidFill>
            <a:srgbClr val="1F497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737388215" name="TextBox 5"/>
          <p:cNvSpPr txBox="1"/>
          <p:nvPr/>
        </p:nvSpPr>
        <p:spPr bwMode="auto">
          <a:xfrm>
            <a:off x="365760" y="923544"/>
            <a:ext cx="3691127" cy="201168"/>
          </a:xfrm>
          <a:prstGeom prst="rect">
            <a:avLst/>
          </a:prstGeom>
          <a:noFill/>
        </p:spPr>
        <p:txBody>
          <a:bodyPr wrap="square">
            <a:spAutoFit/>
          </a:bodyPr>
          <a:lstStyle/>
          <a:p>
            <a:pPr algn="l">
              <a:defRPr/>
            </a:pPr>
            <a:r>
              <a:rPr sz="1100" b="1" i="0">
                <a:solidFill>
                  <a:srgbClr val="FFFFFF"/>
                </a:solidFill>
                <a:latin typeface="Calibri"/>
              </a:rPr>
              <a:t>Burning Plasma D-T</a:t>
            </a:r>
            <a:endParaRPr/>
          </a:p>
        </p:txBody>
      </p:sp>
      <p:sp>
        <p:nvSpPr>
          <p:cNvPr id="1175982345" name="Rectangle 6"/>
          <p:cNvSpPr/>
          <p:nvPr/>
        </p:nvSpPr>
        <p:spPr bwMode="auto">
          <a:xfrm>
            <a:off x="256032" y="1143000"/>
            <a:ext cx="3837431" cy="731520"/>
          </a:xfrm>
          <a:prstGeom prst="rect">
            <a:avLst/>
          </a:prstGeom>
          <a:solidFill>
            <a:srgbClr val="E8EEF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102100994" name="TextBox 7"/>
          <p:cNvSpPr txBox="1"/>
          <p:nvPr/>
        </p:nvSpPr>
        <p:spPr bwMode="auto">
          <a:xfrm>
            <a:off x="256032" y="1181576"/>
            <a:ext cx="3764279" cy="646331"/>
          </a:xfrm>
          <a:prstGeom prst="rect">
            <a:avLst/>
          </a:prstGeom>
          <a:noFill/>
        </p:spPr>
        <p:txBody>
          <a:bodyPr wrap="square">
            <a:spAutoFit/>
          </a:bodyPr>
          <a:lstStyle/>
          <a:p>
            <a:pPr algn="l">
              <a:defRPr/>
            </a:pPr>
            <a:r>
              <a:rPr sz="1200" b="0">
                <a:solidFill>
                  <a:srgbClr val="1A2533"/>
                </a:solidFill>
                <a:latin typeface="Calibri"/>
              </a:rPr>
              <a:t>D-T during FP10+2 with large alpha fraction; thermonuclear Q~1 (not beam-target). Precedes ITER DT1.</a:t>
            </a:r>
            <a:endParaRPr/>
          </a:p>
        </p:txBody>
      </p:sp>
      <p:sp>
        <p:nvSpPr>
          <p:cNvPr id="375960412" name="Rectangle 8"/>
          <p:cNvSpPr/>
          <p:nvPr/>
        </p:nvSpPr>
        <p:spPr bwMode="auto">
          <a:xfrm>
            <a:off x="4175760" y="886968"/>
            <a:ext cx="3837431" cy="256032"/>
          </a:xfrm>
          <a:prstGeom prst="rect">
            <a:avLst/>
          </a:prstGeom>
          <a:solidFill>
            <a:srgbClr val="4F81B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862145123" name="TextBox 9"/>
          <p:cNvSpPr txBox="1"/>
          <p:nvPr/>
        </p:nvSpPr>
        <p:spPr bwMode="auto">
          <a:xfrm>
            <a:off x="4285488" y="923544"/>
            <a:ext cx="3691127" cy="201168"/>
          </a:xfrm>
          <a:prstGeom prst="rect">
            <a:avLst/>
          </a:prstGeom>
          <a:noFill/>
        </p:spPr>
        <p:txBody>
          <a:bodyPr wrap="square">
            <a:spAutoFit/>
          </a:bodyPr>
          <a:lstStyle/>
          <a:p>
            <a:pPr algn="l">
              <a:defRPr/>
            </a:pPr>
            <a:r>
              <a:rPr sz="1100" b="1" i="0">
                <a:solidFill>
                  <a:srgbClr val="FFFFFF"/>
                </a:solidFill>
                <a:latin typeface="Calibri"/>
              </a:rPr>
              <a:t>High Plasma Current</a:t>
            </a:r>
            <a:endParaRPr/>
          </a:p>
        </p:txBody>
      </p:sp>
      <p:sp>
        <p:nvSpPr>
          <p:cNvPr id="397795282" name="Rectangle 10"/>
          <p:cNvSpPr/>
          <p:nvPr/>
        </p:nvSpPr>
        <p:spPr bwMode="auto">
          <a:xfrm>
            <a:off x="4175760" y="1143000"/>
            <a:ext cx="3837431" cy="731520"/>
          </a:xfrm>
          <a:prstGeom prst="rect">
            <a:avLst/>
          </a:prstGeom>
          <a:solidFill>
            <a:srgbClr val="E8EEF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86855714" name="TextBox 11"/>
          <p:cNvSpPr txBox="1"/>
          <p:nvPr/>
        </p:nvSpPr>
        <p:spPr bwMode="auto">
          <a:xfrm>
            <a:off x="4198619" y="1181576"/>
            <a:ext cx="3791711" cy="461665"/>
          </a:xfrm>
          <a:prstGeom prst="rect">
            <a:avLst/>
          </a:prstGeom>
          <a:noFill/>
        </p:spPr>
        <p:txBody>
          <a:bodyPr wrap="square">
            <a:spAutoFit/>
          </a:bodyPr>
          <a:lstStyle/>
          <a:p>
            <a:pPr algn="l">
              <a:defRPr/>
            </a:pPr>
            <a:r>
              <a:rPr sz="1200" b="0">
                <a:solidFill>
                  <a:srgbClr val="1A2533"/>
                </a:solidFill>
                <a:latin typeface="Calibri"/>
              </a:rPr>
              <a:t>Up to 7 MA before JT-60SA W-wall and DTT. New territory for confinement, stability and disruptions.</a:t>
            </a:r>
            <a:endParaRPr/>
          </a:p>
        </p:txBody>
      </p:sp>
      <p:sp>
        <p:nvSpPr>
          <p:cNvPr id="528140276" name="Rectangle 12"/>
          <p:cNvSpPr/>
          <p:nvPr/>
        </p:nvSpPr>
        <p:spPr bwMode="auto">
          <a:xfrm>
            <a:off x="8095487" y="886968"/>
            <a:ext cx="3837431" cy="256032"/>
          </a:xfrm>
          <a:prstGeom prst="rect">
            <a:avLst/>
          </a:prstGeom>
          <a:solidFill>
            <a:srgbClr val="4BACC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748226651" name="TextBox 13"/>
          <p:cNvSpPr txBox="1"/>
          <p:nvPr/>
        </p:nvSpPr>
        <p:spPr bwMode="auto">
          <a:xfrm>
            <a:off x="8205215" y="923544"/>
            <a:ext cx="3691127" cy="201168"/>
          </a:xfrm>
          <a:prstGeom prst="rect">
            <a:avLst/>
          </a:prstGeom>
          <a:noFill/>
        </p:spPr>
        <p:txBody>
          <a:bodyPr wrap="square">
            <a:spAutoFit/>
          </a:bodyPr>
          <a:lstStyle/>
          <a:p>
            <a:pPr algn="l">
              <a:defRPr/>
            </a:pPr>
            <a:r>
              <a:rPr sz="1100" b="1" i="0">
                <a:solidFill>
                  <a:srgbClr val="FFFFFF"/>
                </a:solidFill>
                <a:latin typeface="Calibri"/>
              </a:rPr>
              <a:t>Full-W in Large Device</a:t>
            </a:r>
            <a:endParaRPr/>
          </a:p>
        </p:txBody>
      </p:sp>
      <p:sp>
        <p:nvSpPr>
          <p:cNvPr id="2141631053" name="Rectangle 14"/>
          <p:cNvSpPr/>
          <p:nvPr/>
        </p:nvSpPr>
        <p:spPr bwMode="auto">
          <a:xfrm>
            <a:off x="8095487" y="1143000"/>
            <a:ext cx="3837431" cy="731520"/>
          </a:xfrm>
          <a:prstGeom prst="rect">
            <a:avLst/>
          </a:prstGeom>
          <a:solidFill>
            <a:srgbClr val="E8EEF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652491202" name="TextBox 15"/>
          <p:cNvSpPr txBox="1"/>
          <p:nvPr/>
        </p:nvSpPr>
        <p:spPr bwMode="auto">
          <a:xfrm>
            <a:off x="8223503" y="1234440"/>
            <a:ext cx="3636263" cy="461665"/>
          </a:xfrm>
          <a:prstGeom prst="rect">
            <a:avLst/>
          </a:prstGeom>
          <a:noFill/>
        </p:spPr>
        <p:txBody>
          <a:bodyPr wrap="square">
            <a:spAutoFit/>
          </a:bodyPr>
          <a:lstStyle/>
          <a:p>
            <a:pPr algn="l">
              <a:defRPr/>
            </a:pPr>
            <a:r>
              <a:rPr sz="1200" b="0">
                <a:solidFill>
                  <a:srgbClr val="1A2533"/>
                </a:solidFill>
                <a:latin typeface="Calibri"/>
              </a:rPr>
              <a:t>Full-W first wall and divertor at BEST scale before JT-60SA W and DTT. Critical ITER/FPP preparation.</a:t>
            </a:r>
            <a:endParaRPr/>
          </a:p>
        </p:txBody>
      </p:sp>
      <p:sp>
        <p:nvSpPr>
          <p:cNvPr id="988290026" name="Rectangle 16"/>
          <p:cNvSpPr/>
          <p:nvPr/>
        </p:nvSpPr>
        <p:spPr bwMode="auto">
          <a:xfrm>
            <a:off x="256032" y="1947671"/>
            <a:ext cx="3837431" cy="256032"/>
          </a:xfrm>
          <a:prstGeom prst="rect">
            <a:avLst/>
          </a:prstGeom>
          <a:solidFill>
            <a:srgbClr val="1F497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443513477" name="TextBox 17"/>
          <p:cNvSpPr txBox="1"/>
          <p:nvPr/>
        </p:nvSpPr>
        <p:spPr bwMode="auto">
          <a:xfrm>
            <a:off x="365760" y="1984248"/>
            <a:ext cx="3691127" cy="201168"/>
          </a:xfrm>
          <a:prstGeom prst="rect">
            <a:avLst/>
          </a:prstGeom>
          <a:noFill/>
        </p:spPr>
        <p:txBody>
          <a:bodyPr wrap="square">
            <a:spAutoFit/>
          </a:bodyPr>
          <a:lstStyle/>
          <a:p>
            <a:pPr algn="l">
              <a:defRPr/>
            </a:pPr>
            <a:r>
              <a:rPr sz="1100" b="1" i="0">
                <a:solidFill>
                  <a:srgbClr val="FFFFFF"/>
                </a:solidFill>
                <a:latin typeface="Calibri"/>
              </a:rPr>
              <a:t>Long-Pulse D-T</a:t>
            </a:r>
            <a:endParaRPr/>
          </a:p>
        </p:txBody>
      </p:sp>
      <p:sp>
        <p:nvSpPr>
          <p:cNvPr id="1660837673" name="Rectangle 18"/>
          <p:cNvSpPr/>
          <p:nvPr/>
        </p:nvSpPr>
        <p:spPr bwMode="auto">
          <a:xfrm>
            <a:off x="256032" y="2203704"/>
            <a:ext cx="3837431" cy="731520"/>
          </a:xfrm>
          <a:prstGeom prst="rect">
            <a:avLst/>
          </a:prstGeom>
          <a:solidFill>
            <a:srgbClr val="E8EEF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787335024" name="TextBox 19"/>
          <p:cNvSpPr txBox="1"/>
          <p:nvPr/>
        </p:nvSpPr>
        <p:spPr bwMode="auto">
          <a:xfrm>
            <a:off x="384048" y="2295144"/>
            <a:ext cx="3636263" cy="461665"/>
          </a:xfrm>
          <a:prstGeom prst="rect">
            <a:avLst/>
          </a:prstGeom>
          <a:noFill/>
        </p:spPr>
        <p:txBody>
          <a:bodyPr wrap="square">
            <a:spAutoFit/>
          </a:bodyPr>
          <a:lstStyle/>
          <a:p>
            <a:pPr algn="l">
              <a:defRPr/>
            </a:pPr>
            <a:r>
              <a:rPr sz="1200" b="0">
                <a:solidFill>
                  <a:srgbClr val="1A2533"/>
                </a:solidFill>
                <a:latin typeface="Calibri"/>
              </a:rPr>
              <a:t>Pulse &gt;&gt; JT-60SA &amp; DTT. DT density evolution, scenario sustainment, fuel retention: unexplored.</a:t>
            </a:r>
            <a:endParaRPr/>
          </a:p>
        </p:txBody>
      </p:sp>
      <p:sp>
        <p:nvSpPr>
          <p:cNvPr id="1961819389" name="Rectangle 20"/>
          <p:cNvSpPr/>
          <p:nvPr/>
        </p:nvSpPr>
        <p:spPr bwMode="auto">
          <a:xfrm>
            <a:off x="4175760" y="1947671"/>
            <a:ext cx="3837431" cy="256032"/>
          </a:xfrm>
          <a:prstGeom prst="rect">
            <a:avLst/>
          </a:prstGeom>
          <a:solidFill>
            <a:srgbClr val="4F81B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393454038" name="TextBox 21"/>
          <p:cNvSpPr txBox="1"/>
          <p:nvPr/>
        </p:nvSpPr>
        <p:spPr bwMode="auto">
          <a:xfrm>
            <a:off x="4285488" y="1984248"/>
            <a:ext cx="3691127" cy="201168"/>
          </a:xfrm>
          <a:prstGeom prst="rect">
            <a:avLst/>
          </a:prstGeom>
          <a:noFill/>
        </p:spPr>
        <p:txBody>
          <a:bodyPr wrap="square">
            <a:spAutoFit/>
          </a:bodyPr>
          <a:lstStyle/>
          <a:p>
            <a:pPr algn="l">
              <a:defRPr/>
            </a:pPr>
            <a:r>
              <a:rPr sz="1100" b="1" i="0">
                <a:solidFill>
                  <a:srgbClr val="FFFFFF"/>
                </a:solidFill>
                <a:latin typeface="Calibri"/>
              </a:rPr>
              <a:t>Versatile Heating Mix</a:t>
            </a:r>
            <a:endParaRPr/>
          </a:p>
        </p:txBody>
      </p:sp>
      <p:sp>
        <p:nvSpPr>
          <p:cNvPr id="1289933898" name="Rectangle 22"/>
          <p:cNvSpPr/>
          <p:nvPr/>
        </p:nvSpPr>
        <p:spPr bwMode="auto">
          <a:xfrm>
            <a:off x="4175760" y="2203704"/>
            <a:ext cx="3837431" cy="731520"/>
          </a:xfrm>
          <a:prstGeom prst="rect">
            <a:avLst/>
          </a:prstGeom>
          <a:solidFill>
            <a:srgbClr val="E8EEF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360876806" name="TextBox 23"/>
          <p:cNvSpPr txBox="1"/>
          <p:nvPr/>
        </p:nvSpPr>
        <p:spPr bwMode="auto">
          <a:xfrm>
            <a:off x="4303775" y="2295144"/>
            <a:ext cx="3636263" cy="461665"/>
          </a:xfrm>
          <a:prstGeom prst="rect">
            <a:avLst/>
          </a:prstGeom>
          <a:noFill/>
        </p:spPr>
        <p:txBody>
          <a:bodyPr wrap="square">
            <a:spAutoFit/>
          </a:bodyPr>
          <a:lstStyle/>
          <a:p>
            <a:pPr algn="l">
              <a:defRPr/>
            </a:pPr>
            <a:r>
              <a:rPr sz="1200" b="0">
                <a:solidFill>
                  <a:srgbClr val="1A2533"/>
                </a:solidFill>
                <a:latin typeface="Calibri"/>
              </a:rPr>
              <a:t>High-power NNBI + ICRH + ECRH with upgrade room. Flexible actuator set for scenario optimisation.</a:t>
            </a:r>
            <a:endParaRPr/>
          </a:p>
        </p:txBody>
      </p:sp>
      <p:sp>
        <p:nvSpPr>
          <p:cNvPr id="1207888692" name="Rectangle 24"/>
          <p:cNvSpPr/>
          <p:nvPr/>
        </p:nvSpPr>
        <p:spPr bwMode="auto">
          <a:xfrm>
            <a:off x="8095487" y="1947671"/>
            <a:ext cx="3837431" cy="256032"/>
          </a:xfrm>
          <a:prstGeom prst="rect">
            <a:avLst/>
          </a:prstGeom>
          <a:solidFill>
            <a:srgbClr val="4BACC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648848240" name="TextBox 25"/>
          <p:cNvSpPr txBox="1"/>
          <p:nvPr/>
        </p:nvSpPr>
        <p:spPr bwMode="auto">
          <a:xfrm>
            <a:off x="8205215" y="1984248"/>
            <a:ext cx="3691127" cy="201168"/>
          </a:xfrm>
          <a:prstGeom prst="rect">
            <a:avLst/>
          </a:prstGeom>
          <a:noFill/>
        </p:spPr>
        <p:txBody>
          <a:bodyPr wrap="square">
            <a:spAutoFit/>
          </a:bodyPr>
          <a:lstStyle/>
          <a:p>
            <a:pPr algn="l">
              <a:defRPr/>
            </a:pPr>
            <a:r>
              <a:rPr sz="1100" b="1" i="0">
                <a:solidFill>
                  <a:srgbClr val="FFFFFF"/>
                </a:solidFill>
                <a:latin typeface="Calibri"/>
              </a:rPr>
              <a:t>ASIPP Strategy Bridge</a:t>
            </a:r>
            <a:endParaRPr/>
          </a:p>
        </p:txBody>
      </p:sp>
      <p:sp>
        <p:nvSpPr>
          <p:cNvPr id="841610892" name="Rectangle 26"/>
          <p:cNvSpPr/>
          <p:nvPr/>
        </p:nvSpPr>
        <p:spPr bwMode="auto">
          <a:xfrm>
            <a:off x="8095487" y="2203704"/>
            <a:ext cx="3837431" cy="731520"/>
          </a:xfrm>
          <a:prstGeom prst="rect">
            <a:avLst/>
          </a:prstGeom>
          <a:solidFill>
            <a:srgbClr val="E8EEF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966291291" name="TextBox 27"/>
          <p:cNvSpPr txBox="1"/>
          <p:nvPr/>
        </p:nvSpPr>
        <p:spPr bwMode="auto">
          <a:xfrm>
            <a:off x="8223503" y="2295144"/>
            <a:ext cx="3636263" cy="461665"/>
          </a:xfrm>
          <a:prstGeom prst="rect">
            <a:avLst/>
          </a:prstGeom>
          <a:noFill/>
        </p:spPr>
        <p:txBody>
          <a:bodyPr wrap="square">
            <a:spAutoFit/>
          </a:bodyPr>
          <a:lstStyle/>
          <a:p>
            <a:pPr algn="l">
              <a:defRPr/>
            </a:pPr>
            <a:r>
              <a:rPr sz="1200" b="0">
                <a:solidFill>
                  <a:srgbClr val="1A2533"/>
                </a:solidFill>
                <a:latin typeface="Calibri"/>
              </a:rPr>
              <a:t>BEST+CRAFT bridge between EAST and CFEDR, also supporting ITER. Size intermediate JET–ITER.</a:t>
            </a:r>
            <a:endParaRPr/>
          </a:p>
        </p:txBody>
      </p:sp>
      <p:sp>
        <p:nvSpPr>
          <p:cNvPr id="827897017" name="TextBox 182"/>
          <p:cNvSpPr txBox="1"/>
          <p:nvPr/>
        </p:nvSpPr>
        <p:spPr bwMode="auto">
          <a:xfrm>
            <a:off x="256032" y="6473951"/>
            <a:ext cx="11676888" cy="182880"/>
          </a:xfrm>
          <a:prstGeom prst="rect">
            <a:avLst/>
          </a:prstGeom>
          <a:noFill/>
        </p:spPr>
        <p:txBody>
          <a:bodyPr wrap="square">
            <a:spAutoFit/>
          </a:bodyPr>
          <a:lstStyle/>
          <a:p>
            <a:pPr algn="l">
              <a:defRPr/>
            </a:pPr>
            <a:r>
              <a:rPr sz="750" b="0" i="1">
                <a:solidFill>
                  <a:srgbClr val="888888"/>
                </a:solidFill>
                <a:latin typeface="Calibri"/>
              </a:rPr>
              <a:t>† JET decommissioned 2023  ·  S.S. = Steady State</a:t>
            </a:r>
            <a:endParaRPr/>
          </a:p>
        </p:txBody>
      </p:sp>
      <p:graphicFrame>
        <p:nvGraphicFramePr>
          <p:cNvPr id="1042308184" name="Tableau 5"/>
          <p:cNvGraphicFramePr>
            <a:graphicFrameLocks noGrp="1"/>
          </p:cNvGraphicFramePr>
          <p:nvPr/>
        </p:nvGraphicFramePr>
        <p:xfrm>
          <a:off x="115653" y="3453241"/>
          <a:ext cx="11620501" cy="2979420"/>
        </p:xfrm>
        <a:graphic>
          <a:graphicData uri="http://schemas.openxmlformats.org/drawingml/2006/table">
            <a:tbl>
              <a:tblPr/>
              <a:tblGrid>
                <a:gridCol w="1330591">
                  <a:extLst>
                    <a:ext uri="{9D8B030D-6E8A-4147-A177-3AD203B41FA5}">
                      <a16:colId xmlns:a16="http://schemas.microsoft.com/office/drawing/2014/main" val="20000"/>
                    </a:ext>
                  </a:extLst>
                </a:gridCol>
                <a:gridCol w="1382681">
                  <a:extLst>
                    <a:ext uri="{9D8B030D-6E8A-4147-A177-3AD203B41FA5}">
                      <a16:colId xmlns:a16="http://schemas.microsoft.com/office/drawing/2014/main" val="20001"/>
                    </a:ext>
                  </a:extLst>
                </a:gridCol>
                <a:gridCol w="762000">
                  <a:extLst>
                    <a:ext uri="{9D8B030D-6E8A-4147-A177-3AD203B41FA5}">
                      <a16:colId xmlns:a16="http://schemas.microsoft.com/office/drawing/2014/main" val="20002"/>
                    </a:ext>
                  </a:extLst>
                </a:gridCol>
                <a:gridCol w="801453">
                  <a:extLst>
                    <a:ext uri="{9D8B030D-6E8A-4147-A177-3AD203B41FA5}">
                      <a16:colId xmlns:a16="http://schemas.microsoft.com/office/drawing/2014/main" val="20003"/>
                    </a:ext>
                  </a:extLst>
                </a:gridCol>
                <a:gridCol w="1304637">
                  <a:extLst>
                    <a:ext uri="{9D8B030D-6E8A-4147-A177-3AD203B41FA5}">
                      <a16:colId xmlns:a16="http://schemas.microsoft.com/office/drawing/2014/main" val="20004"/>
                    </a:ext>
                  </a:extLst>
                </a:gridCol>
                <a:gridCol w="1091623">
                  <a:extLst>
                    <a:ext uri="{9D8B030D-6E8A-4147-A177-3AD203B41FA5}">
                      <a16:colId xmlns:a16="http://schemas.microsoft.com/office/drawing/2014/main" val="20005"/>
                    </a:ext>
                  </a:extLst>
                </a:gridCol>
                <a:gridCol w="1091623">
                  <a:extLst>
                    <a:ext uri="{9D8B030D-6E8A-4147-A177-3AD203B41FA5}">
                      <a16:colId xmlns:a16="http://schemas.microsoft.com/office/drawing/2014/main" val="20006"/>
                    </a:ext>
                  </a:extLst>
                </a:gridCol>
                <a:gridCol w="1250084">
                  <a:extLst>
                    <a:ext uri="{9D8B030D-6E8A-4147-A177-3AD203B41FA5}">
                      <a16:colId xmlns:a16="http://schemas.microsoft.com/office/drawing/2014/main" val="20007"/>
                    </a:ext>
                  </a:extLst>
                </a:gridCol>
                <a:gridCol w="1338118">
                  <a:extLst>
                    <a:ext uri="{9D8B030D-6E8A-4147-A177-3AD203B41FA5}">
                      <a16:colId xmlns:a16="http://schemas.microsoft.com/office/drawing/2014/main" val="20008"/>
                    </a:ext>
                  </a:extLst>
                </a:gridCol>
                <a:gridCol w="1267691">
                  <a:extLst>
                    <a:ext uri="{9D8B030D-6E8A-4147-A177-3AD203B41FA5}">
                      <a16:colId xmlns:a16="http://schemas.microsoft.com/office/drawing/2014/main" val="20009"/>
                    </a:ext>
                  </a:extLst>
                </a:gridCol>
              </a:tblGrid>
              <a:tr h="182880">
                <a:tc>
                  <a:txBody>
                    <a:bodyPr/>
                    <a:lstStyle/>
                    <a:p>
                      <a:pPr algn="ctr">
                        <a:defRPr/>
                      </a:pPr>
                      <a:r>
                        <a:rPr lang="fr-FR" sz="1600" b="0" i="0" u="none" strike="noStrike">
                          <a:solidFill>
                            <a:srgbClr val="000000"/>
                          </a:solidFill>
                          <a:latin typeface="Calibri"/>
                        </a:rPr>
                        <a:t> </a:t>
                      </a:r>
                      <a:endParaRPr/>
                    </a:p>
                  </a:txBody>
                  <a:tcPr marL="7620" marR="7620" marT="7620" marB="0" anchor="ctr">
                    <a:lnL w="6350" algn="ctr">
                      <a:solidFill>
                        <a:srgbClr val="000000"/>
                      </a:solidFill>
                    </a:lnL>
                    <a:lnR w="6350" algn="ctr">
                      <a:solidFill>
                        <a:srgbClr val="000000"/>
                      </a:solidFill>
                    </a:lnR>
                    <a:lnT w="6350" algn="ctr">
                      <a:solidFill>
                        <a:srgbClr val="000000"/>
                      </a:solidFill>
                    </a:lnT>
                    <a:lnB w="6350" algn="ctr">
                      <a:solidFill>
                        <a:srgbClr val="000000"/>
                      </a:solidFill>
                    </a:lnB>
                  </a:tcPr>
                </a:tc>
                <a:tc>
                  <a:txBody>
                    <a:bodyPr/>
                    <a:lstStyle/>
                    <a:p>
                      <a:pPr algn="ctr">
                        <a:defRPr/>
                      </a:pPr>
                      <a:r>
                        <a:rPr lang="fr-FR" sz="1600" b="0" i="0" u="none" strike="noStrike">
                          <a:solidFill>
                            <a:srgbClr val="000000"/>
                          </a:solidFill>
                          <a:latin typeface="Calibri"/>
                        </a:rPr>
                        <a:t>AUG</a:t>
                      </a:r>
                      <a:endParaRPr/>
                    </a:p>
                  </a:txBody>
                  <a:tcPr marL="7620" marR="7620" marT="7620" marB="0" anchor="ctr">
                    <a:lnL w="6350" algn="ctr">
                      <a:solidFill>
                        <a:srgbClr val="000000"/>
                      </a:solidFill>
                    </a:lnL>
                    <a:lnR w="6350" algn="ctr">
                      <a:solidFill>
                        <a:srgbClr val="000000"/>
                      </a:solidFill>
                    </a:lnR>
                    <a:lnT w="6350" algn="ctr">
                      <a:solidFill>
                        <a:srgbClr val="000000"/>
                      </a:solidFill>
                    </a:lnT>
                    <a:lnB w="6350" algn="ctr">
                      <a:solidFill>
                        <a:srgbClr val="000000"/>
                      </a:solidFill>
                    </a:lnB>
                  </a:tcPr>
                </a:tc>
                <a:tc>
                  <a:txBody>
                    <a:bodyPr/>
                    <a:lstStyle/>
                    <a:p>
                      <a:pPr algn="ctr">
                        <a:defRPr/>
                      </a:pPr>
                      <a:r>
                        <a:rPr lang="fr-FR" sz="1600" b="0" i="0" u="none" strike="noStrike">
                          <a:solidFill>
                            <a:srgbClr val="000000"/>
                          </a:solidFill>
                          <a:latin typeface="Calibri"/>
                        </a:rPr>
                        <a:t>MAST-U</a:t>
                      </a:r>
                      <a:endParaRPr/>
                    </a:p>
                  </a:txBody>
                  <a:tcPr marL="7620" marR="7620" marT="7620" marB="0" anchor="ctr">
                    <a:lnL w="6350" algn="ctr">
                      <a:solidFill>
                        <a:srgbClr val="000000"/>
                      </a:solidFill>
                    </a:lnL>
                    <a:lnR w="6350" algn="ctr">
                      <a:solidFill>
                        <a:srgbClr val="000000"/>
                      </a:solidFill>
                    </a:lnR>
                    <a:lnT w="6350" algn="ctr">
                      <a:solidFill>
                        <a:srgbClr val="000000"/>
                      </a:solidFill>
                    </a:lnT>
                    <a:lnB w="6350" algn="ctr">
                      <a:solidFill>
                        <a:srgbClr val="000000"/>
                      </a:solidFill>
                    </a:lnB>
                  </a:tcPr>
                </a:tc>
                <a:tc>
                  <a:txBody>
                    <a:bodyPr/>
                    <a:lstStyle/>
                    <a:p>
                      <a:pPr algn="ctr">
                        <a:defRPr/>
                      </a:pPr>
                      <a:r>
                        <a:rPr lang="fr-FR" sz="1600" b="0" i="0" u="none" strike="noStrike">
                          <a:solidFill>
                            <a:srgbClr val="000000"/>
                          </a:solidFill>
                          <a:latin typeface="Calibri"/>
                        </a:rPr>
                        <a:t>TCV</a:t>
                      </a:r>
                      <a:endParaRPr/>
                    </a:p>
                  </a:txBody>
                  <a:tcPr marL="7620" marR="7620" marT="7620" marB="0" anchor="ctr">
                    <a:lnL w="6350" algn="ctr">
                      <a:solidFill>
                        <a:srgbClr val="000000"/>
                      </a:solidFill>
                    </a:lnL>
                    <a:lnR w="6350" algn="ctr">
                      <a:solidFill>
                        <a:srgbClr val="000000"/>
                      </a:solidFill>
                    </a:lnR>
                    <a:lnT w="6350" algn="ctr">
                      <a:solidFill>
                        <a:srgbClr val="000000"/>
                      </a:solidFill>
                    </a:lnT>
                    <a:lnB w="6350" algn="ctr">
                      <a:solidFill>
                        <a:srgbClr val="000000"/>
                      </a:solidFill>
                    </a:lnB>
                  </a:tcPr>
                </a:tc>
                <a:tc>
                  <a:txBody>
                    <a:bodyPr/>
                    <a:lstStyle/>
                    <a:p>
                      <a:pPr algn="ctr">
                        <a:defRPr/>
                      </a:pPr>
                      <a:r>
                        <a:rPr lang="fr-FR" sz="1600" b="0" i="0" u="none" strike="noStrike">
                          <a:solidFill>
                            <a:srgbClr val="000000"/>
                          </a:solidFill>
                          <a:latin typeface="Calibri"/>
                        </a:rPr>
                        <a:t>WEST</a:t>
                      </a:r>
                      <a:endParaRPr/>
                    </a:p>
                  </a:txBody>
                  <a:tcPr marL="7620" marR="7620" marT="7620" marB="0" anchor="ctr">
                    <a:lnL w="6350" algn="ctr">
                      <a:solidFill>
                        <a:srgbClr val="000000"/>
                      </a:solidFill>
                    </a:lnL>
                    <a:lnR w="6350" algn="ctr">
                      <a:solidFill>
                        <a:srgbClr val="000000"/>
                      </a:solidFill>
                    </a:lnR>
                    <a:lnT w="6350" algn="ctr">
                      <a:solidFill>
                        <a:srgbClr val="000000"/>
                      </a:solidFill>
                    </a:lnT>
                    <a:lnB w="6350" algn="ctr">
                      <a:solidFill>
                        <a:srgbClr val="000000"/>
                      </a:solidFill>
                    </a:lnB>
                  </a:tcPr>
                </a:tc>
                <a:tc>
                  <a:txBody>
                    <a:bodyPr/>
                    <a:lstStyle/>
                    <a:p>
                      <a:pPr algn="ctr">
                        <a:defRPr/>
                      </a:pPr>
                      <a:r>
                        <a:rPr lang="fr-FR" sz="1600" b="0" i="0" u="none" strike="noStrike">
                          <a:solidFill>
                            <a:srgbClr val="000000"/>
                          </a:solidFill>
                          <a:latin typeface="Calibri"/>
                        </a:rPr>
                        <a:t>JET ILW</a:t>
                      </a:r>
                      <a:endParaRPr/>
                    </a:p>
                  </a:txBody>
                  <a:tcPr marL="7620" marR="7620" marT="7620" marB="0" anchor="ctr">
                    <a:lnL w="6350" algn="ctr">
                      <a:solidFill>
                        <a:srgbClr val="000000"/>
                      </a:solidFill>
                    </a:lnL>
                    <a:lnR w="6350" algn="ctr">
                      <a:solidFill>
                        <a:srgbClr val="000000"/>
                      </a:solidFill>
                    </a:lnR>
                    <a:lnT w="6350" algn="ctr">
                      <a:solidFill>
                        <a:srgbClr val="000000"/>
                      </a:solidFill>
                    </a:lnT>
                    <a:lnB w="6350" algn="ctr">
                      <a:solidFill>
                        <a:srgbClr val="000000"/>
                      </a:solidFill>
                    </a:lnB>
                  </a:tcPr>
                </a:tc>
                <a:tc>
                  <a:txBody>
                    <a:bodyPr/>
                    <a:lstStyle/>
                    <a:p>
                      <a:pPr algn="ctr">
                        <a:defRPr/>
                      </a:pPr>
                      <a:r>
                        <a:rPr lang="fr-FR" sz="1600" b="0" i="0" u="none" strike="noStrike">
                          <a:solidFill>
                            <a:srgbClr val="000000"/>
                          </a:solidFill>
                          <a:latin typeface="Calibri"/>
                        </a:rPr>
                        <a:t>JT-60SA C</a:t>
                      </a:r>
                      <a:endParaRPr/>
                    </a:p>
                  </a:txBody>
                  <a:tcPr marL="7620" marR="7620" marT="7620" marB="0" anchor="ctr">
                    <a:lnL w="6350" algn="ctr">
                      <a:solidFill>
                        <a:srgbClr val="000000"/>
                      </a:solidFill>
                    </a:lnL>
                    <a:lnR w="6350" algn="ctr">
                      <a:solidFill>
                        <a:srgbClr val="000000"/>
                      </a:solidFill>
                    </a:lnR>
                    <a:lnT w="6350" algn="ctr">
                      <a:solidFill>
                        <a:srgbClr val="000000"/>
                      </a:solidFill>
                    </a:lnT>
                    <a:lnB w="6350" algn="ctr">
                      <a:solidFill>
                        <a:srgbClr val="000000"/>
                      </a:solidFill>
                    </a:lnB>
                  </a:tcPr>
                </a:tc>
                <a:tc>
                  <a:txBody>
                    <a:bodyPr/>
                    <a:lstStyle/>
                    <a:p>
                      <a:pPr algn="ctr">
                        <a:defRPr/>
                      </a:pPr>
                      <a:r>
                        <a:rPr lang="fr-FR" sz="1600" b="0" i="0" u="none" strike="noStrike">
                          <a:solidFill>
                            <a:srgbClr val="000000"/>
                          </a:solidFill>
                          <a:latin typeface="Calibri"/>
                        </a:rPr>
                        <a:t>JT-60SA W</a:t>
                      </a:r>
                      <a:endParaRPr/>
                    </a:p>
                  </a:txBody>
                  <a:tcPr marL="7620" marR="7620" marT="7620" marB="0" anchor="ctr">
                    <a:lnL w="6350" algn="ctr">
                      <a:solidFill>
                        <a:srgbClr val="000000"/>
                      </a:solidFill>
                    </a:lnL>
                    <a:lnR w="6350" algn="ctr">
                      <a:solidFill>
                        <a:srgbClr val="000000"/>
                      </a:solidFill>
                    </a:lnR>
                    <a:lnT w="6350" algn="ctr">
                      <a:solidFill>
                        <a:srgbClr val="000000"/>
                      </a:solidFill>
                    </a:lnT>
                    <a:lnB w="6350" algn="ctr">
                      <a:solidFill>
                        <a:srgbClr val="000000"/>
                      </a:solidFill>
                    </a:lnB>
                  </a:tcPr>
                </a:tc>
                <a:tc>
                  <a:txBody>
                    <a:bodyPr/>
                    <a:lstStyle/>
                    <a:p>
                      <a:pPr algn="ctr">
                        <a:defRPr/>
                      </a:pPr>
                      <a:r>
                        <a:rPr lang="fr-FR" sz="1600" b="0" i="0" u="none" strike="noStrike">
                          <a:solidFill>
                            <a:srgbClr val="000000"/>
                          </a:solidFill>
                          <a:latin typeface="Calibri"/>
                        </a:rPr>
                        <a:t>DTT</a:t>
                      </a:r>
                      <a:endParaRPr/>
                    </a:p>
                  </a:txBody>
                  <a:tcPr marL="7620" marR="7620" marT="7620" marB="0" anchor="ctr">
                    <a:lnL w="6350" algn="ctr">
                      <a:solidFill>
                        <a:srgbClr val="000000"/>
                      </a:solidFill>
                    </a:lnL>
                    <a:lnR w="6350" algn="ctr">
                      <a:solidFill>
                        <a:srgbClr val="000000"/>
                      </a:solidFill>
                    </a:lnR>
                    <a:lnT w="6350" algn="ctr">
                      <a:solidFill>
                        <a:srgbClr val="000000"/>
                      </a:solidFill>
                    </a:lnT>
                    <a:lnB w="6350" algn="ctr">
                      <a:solidFill>
                        <a:srgbClr val="000000"/>
                      </a:solidFill>
                    </a:lnB>
                  </a:tcPr>
                </a:tc>
                <a:tc>
                  <a:txBody>
                    <a:bodyPr/>
                    <a:lstStyle/>
                    <a:p>
                      <a:pPr algn="ctr">
                        <a:defRPr/>
                      </a:pPr>
                      <a:r>
                        <a:rPr lang="fr-FR" sz="1600" b="0" i="0" u="none" strike="noStrike">
                          <a:solidFill>
                            <a:srgbClr val="000000"/>
                          </a:solidFill>
                          <a:latin typeface="Calibri"/>
                        </a:rPr>
                        <a:t>BEST</a:t>
                      </a:r>
                      <a:endParaRPr/>
                    </a:p>
                  </a:txBody>
                  <a:tcPr marL="7620" marR="7620" marT="7620" marB="0" anchor="ctr">
                    <a:lnL w="6350" algn="ctr">
                      <a:solidFill>
                        <a:srgbClr val="000000"/>
                      </a:solidFill>
                    </a:lnL>
                    <a:lnR w="6350" algn="ctr">
                      <a:solidFill>
                        <a:srgbClr val="000000"/>
                      </a:solidFill>
                    </a:lnR>
                    <a:lnT w="6350" algn="ctr">
                      <a:solidFill>
                        <a:srgbClr val="000000"/>
                      </a:solidFill>
                    </a:lnT>
                    <a:lnB w="6350" algn="ctr">
                      <a:solidFill>
                        <a:srgbClr val="000000"/>
                      </a:solidFill>
                    </a:lnB>
                  </a:tcPr>
                </a:tc>
                <a:extLst>
                  <a:ext uri="{0D108BD9-81ED-4DB2-BD59-A6C34878D82A}">
                    <a16:rowId xmlns:a16="http://schemas.microsoft.com/office/drawing/2014/main" val="10000"/>
                  </a:ext>
                </a:extLst>
              </a:tr>
              <a:tr h="182880">
                <a:tc>
                  <a:txBody>
                    <a:bodyPr/>
                    <a:lstStyle/>
                    <a:p>
                      <a:pPr algn="ctr">
                        <a:defRPr/>
                      </a:pPr>
                      <a:r>
                        <a:rPr lang="fr-FR" sz="1600" b="0" i="0" u="none" strike="noStrike">
                          <a:solidFill>
                            <a:srgbClr val="000000"/>
                          </a:solidFill>
                          <a:latin typeface="Calibri"/>
                        </a:rPr>
                        <a:t>Full W</a:t>
                      </a:r>
                      <a:endParaRPr/>
                    </a:p>
                  </a:txBody>
                  <a:tcPr marL="7620" marR="7620" marT="7620" marB="0" anchor="ctr">
                    <a:lnL w="6350" algn="ctr">
                      <a:solidFill>
                        <a:srgbClr val="000000"/>
                      </a:solidFill>
                    </a:lnL>
                    <a:lnR w="6350" algn="ctr">
                      <a:solidFill>
                        <a:srgbClr val="000000"/>
                      </a:solidFill>
                    </a:lnR>
                    <a:lnT w="6350" algn="ctr">
                      <a:solidFill>
                        <a:srgbClr val="000000"/>
                      </a:solidFill>
                    </a:lnT>
                    <a:lnB w="6350" algn="ctr">
                      <a:solidFill>
                        <a:srgbClr val="000000"/>
                      </a:solidFill>
                    </a:lnB>
                  </a:tcPr>
                </a:tc>
                <a:tc>
                  <a:txBody>
                    <a:bodyPr/>
                    <a:lstStyle/>
                    <a:p>
                      <a:pPr algn="ctr">
                        <a:defRPr/>
                      </a:pPr>
                      <a:r>
                        <a:rPr lang="fr-FR" sz="1600" b="0" i="0" u="none" strike="noStrike">
                          <a:solidFill>
                            <a:srgbClr val="000000"/>
                          </a:solidFill>
                          <a:latin typeface="Calibri"/>
                        </a:rPr>
                        <a:t>inertial cooling</a:t>
                      </a:r>
                    </a:p>
                  </a:txBody>
                  <a:tcPr marL="7620" marR="7620" marT="7620" marB="0" anchor="ctr">
                    <a:lnL w="6350" algn="ctr">
                      <a:solidFill>
                        <a:srgbClr val="000000"/>
                      </a:solidFill>
                    </a:lnL>
                    <a:lnR w="6350" algn="ctr">
                      <a:solidFill>
                        <a:srgbClr val="000000"/>
                      </a:solidFill>
                    </a:lnR>
                    <a:lnT w="6350" algn="ctr">
                      <a:solidFill>
                        <a:srgbClr val="000000"/>
                      </a:solidFill>
                    </a:lnT>
                    <a:lnB w="6350" algn="ctr">
                      <a:solidFill>
                        <a:srgbClr val="000000"/>
                      </a:solidFill>
                    </a:lnB>
                    <a:solidFill>
                      <a:srgbClr val="00B050"/>
                    </a:solidFill>
                  </a:tcPr>
                </a:tc>
                <a:tc>
                  <a:txBody>
                    <a:bodyPr/>
                    <a:lstStyle/>
                    <a:p>
                      <a:pPr algn="ctr">
                        <a:defRPr/>
                      </a:pPr>
                      <a:r>
                        <a:rPr lang="fr-FR" sz="1600" b="0" i="0" u="none" strike="noStrike">
                          <a:solidFill>
                            <a:srgbClr val="000000"/>
                          </a:solidFill>
                          <a:latin typeface="Calibri"/>
                        </a:rPr>
                        <a:t> </a:t>
                      </a:r>
                      <a:endParaRPr/>
                    </a:p>
                  </a:txBody>
                  <a:tcPr marL="7620" marR="7620" marT="7620" marB="0" anchor="ctr">
                    <a:lnL w="6350" algn="ctr">
                      <a:solidFill>
                        <a:srgbClr val="000000"/>
                      </a:solidFill>
                    </a:lnL>
                    <a:lnR w="6350" algn="ctr">
                      <a:solidFill>
                        <a:srgbClr val="000000"/>
                      </a:solidFill>
                    </a:lnR>
                    <a:lnT w="6350" algn="ctr">
                      <a:solidFill>
                        <a:srgbClr val="000000"/>
                      </a:solidFill>
                    </a:lnT>
                    <a:lnB w="6350" algn="ctr">
                      <a:solidFill>
                        <a:srgbClr val="000000"/>
                      </a:solidFill>
                    </a:lnB>
                  </a:tcPr>
                </a:tc>
                <a:tc>
                  <a:txBody>
                    <a:bodyPr/>
                    <a:lstStyle/>
                    <a:p>
                      <a:pPr algn="ctr">
                        <a:defRPr/>
                      </a:pPr>
                      <a:r>
                        <a:rPr lang="fr-FR" sz="1600" b="0" i="0" u="none" strike="noStrike">
                          <a:solidFill>
                            <a:srgbClr val="000000"/>
                          </a:solidFill>
                          <a:latin typeface="Calibri"/>
                        </a:rPr>
                        <a:t> </a:t>
                      </a:r>
                      <a:endParaRPr/>
                    </a:p>
                  </a:txBody>
                  <a:tcPr marL="7620" marR="7620" marT="7620" marB="0" anchor="ctr">
                    <a:lnL w="6350" algn="ctr">
                      <a:solidFill>
                        <a:srgbClr val="000000"/>
                      </a:solidFill>
                    </a:lnL>
                    <a:lnR w="6350" algn="ctr">
                      <a:solidFill>
                        <a:srgbClr val="000000"/>
                      </a:solidFill>
                    </a:lnR>
                    <a:lnT w="6350" algn="ctr">
                      <a:solidFill>
                        <a:srgbClr val="000000"/>
                      </a:solidFill>
                    </a:lnT>
                    <a:lnB w="6350" algn="ctr">
                      <a:solidFill>
                        <a:srgbClr val="000000"/>
                      </a:solidFill>
                    </a:lnB>
                  </a:tcPr>
                </a:tc>
                <a:tc>
                  <a:txBody>
                    <a:bodyPr/>
                    <a:lstStyle/>
                    <a:p>
                      <a:pPr algn="ctr">
                        <a:defRPr/>
                      </a:pPr>
                      <a:r>
                        <a:rPr lang="fr-FR" sz="1600" b="0" i="0" u="none" strike="noStrike">
                          <a:solidFill>
                            <a:srgbClr val="000000"/>
                          </a:solidFill>
                          <a:latin typeface="Calibri"/>
                        </a:rPr>
                        <a:t>active cooling</a:t>
                      </a:r>
                      <a:endParaRPr/>
                    </a:p>
                  </a:txBody>
                  <a:tcPr marL="7620" marR="7620" marT="7620" marB="0" anchor="ctr">
                    <a:lnL w="6350" algn="ctr">
                      <a:solidFill>
                        <a:srgbClr val="000000"/>
                      </a:solidFill>
                    </a:lnL>
                    <a:lnR w="6350" algn="ctr">
                      <a:solidFill>
                        <a:srgbClr val="000000"/>
                      </a:solidFill>
                    </a:lnR>
                    <a:lnT w="6350" algn="ctr">
                      <a:solidFill>
                        <a:srgbClr val="000000"/>
                      </a:solidFill>
                    </a:lnT>
                    <a:lnB w="6350" algn="ctr">
                      <a:solidFill>
                        <a:srgbClr val="000000"/>
                      </a:solidFill>
                    </a:lnB>
                    <a:solidFill>
                      <a:srgbClr val="00B050"/>
                    </a:solidFill>
                  </a:tcPr>
                </a:tc>
                <a:tc>
                  <a:txBody>
                    <a:bodyPr/>
                    <a:lstStyle/>
                    <a:p>
                      <a:pPr algn="ctr">
                        <a:defRPr/>
                      </a:pPr>
                      <a:r>
                        <a:rPr lang="fr-FR" sz="1600" b="0" i="0" u="none" strike="noStrike">
                          <a:solidFill>
                            <a:srgbClr val="000000"/>
                          </a:solidFill>
                          <a:latin typeface="Calibri"/>
                        </a:rPr>
                        <a:t> </a:t>
                      </a:r>
                      <a:endParaRPr/>
                    </a:p>
                  </a:txBody>
                  <a:tcPr marL="7620" marR="7620" marT="7620" marB="0" anchor="ctr">
                    <a:lnL w="6350" algn="ctr">
                      <a:solidFill>
                        <a:srgbClr val="000000"/>
                      </a:solidFill>
                    </a:lnL>
                    <a:lnR w="6350" algn="ctr">
                      <a:solidFill>
                        <a:srgbClr val="000000"/>
                      </a:solidFill>
                    </a:lnR>
                    <a:lnT w="6350" algn="ctr">
                      <a:solidFill>
                        <a:srgbClr val="000000"/>
                      </a:solidFill>
                    </a:lnT>
                    <a:lnB w="6350" algn="ctr">
                      <a:solidFill>
                        <a:srgbClr val="000000"/>
                      </a:solidFill>
                    </a:lnB>
                  </a:tcPr>
                </a:tc>
                <a:tc>
                  <a:txBody>
                    <a:bodyPr/>
                    <a:lstStyle/>
                    <a:p>
                      <a:pPr algn="ctr">
                        <a:defRPr/>
                      </a:pPr>
                      <a:r>
                        <a:rPr lang="fr-FR" sz="1600" b="0" i="0" u="none" strike="noStrike">
                          <a:solidFill>
                            <a:srgbClr val="000000"/>
                          </a:solidFill>
                          <a:latin typeface="Calibri"/>
                        </a:rPr>
                        <a:t> </a:t>
                      </a:r>
                      <a:endParaRPr/>
                    </a:p>
                  </a:txBody>
                  <a:tcPr marL="7620" marR="7620" marT="7620" marB="0" anchor="ctr">
                    <a:lnL w="6350" algn="ctr">
                      <a:solidFill>
                        <a:srgbClr val="000000"/>
                      </a:solidFill>
                    </a:lnL>
                    <a:lnR w="6350" algn="ctr">
                      <a:solidFill>
                        <a:srgbClr val="000000"/>
                      </a:solidFill>
                    </a:lnR>
                    <a:lnT w="6350" algn="ctr">
                      <a:solidFill>
                        <a:srgbClr val="000000"/>
                      </a:solidFill>
                    </a:lnT>
                    <a:lnB w="6350" algn="ctr">
                      <a:solidFill>
                        <a:srgbClr val="000000"/>
                      </a:solidFill>
                    </a:lnB>
                  </a:tcPr>
                </a:tc>
                <a:tc>
                  <a:txBody>
                    <a:bodyPr/>
                    <a:lstStyle/>
                    <a:p>
                      <a:pPr algn="ctr">
                        <a:defRPr/>
                      </a:pPr>
                      <a:r>
                        <a:rPr lang="fr-FR" sz="1600" b="0" i="0" u="none" strike="noStrike">
                          <a:solidFill>
                            <a:srgbClr val="000000"/>
                          </a:solidFill>
                          <a:latin typeface="Calibri"/>
                        </a:rPr>
                        <a:t>active cooling</a:t>
                      </a:r>
                      <a:endParaRPr/>
                    </a:p>
                  </a:txBody>
                  <a:tcPr marL="7620" marR="7620" marT="7620" marB="0" anchor="ctr">
                    <a:lnL w="6350" algn="ctr">
                      <a:solidFill>
                        <a:srgbClr val="000000"/>
                      </a:solidFill>
                    </a:lnL>
                    <a:lnR w="6350" algn="ctr">
                      <a:solidFill>
                        <a:srgbClr val="000000"/>
                      </a:solidFill>
                    </a:lnR>
                    <a:lnT w="6350" algn="ctr">
                      <a:solidFill>
                        <a:srgbClr val="000000"/>
                      </a:solidFill>
                    </a:lnT>
                    <a:lnB w="6350" algn="ctr">
                      <a:solidFill>
                        <a:srgbClr val="000000"/>
                      </a:solidFill>
                    </a:lnB>
                    <a:solidFill>
                      <a:srgbClr val="00B050"/>
                    </a:solidFill>
                  </a:tcPr>
                </a:tc>
                <a:tc>
                  <a:txBody>
                    <a:bodyPr/>
                    <a:lstStyle/>
                    <a:p>
                      <a:pPr algn="ctr">
                        <a:defRPr/>
                      </a:pPr>
                      <a:r>
                        <a:rPr lang="fr-FR" sz="1600" b="0" i="0" u="none" strike="noStrike">
                          <a:solidFill>
                            <a:srgbClr val="000000"/>
                          </a:solidFill>
                          <a:latin typeface="Calibri"/>
                        </a:rPr>
                        <a:t>active cooling</a:t>
                      </a:r>
                      <a:endParaRPr/>
                    </a:p>
                  </a:txBody>
                  <a:tcPr marL="7620" marR="7620" marT="7620" marB="0" anchor="ctr">
                    <a:lnL w="6350" algn="ctr">
                      <a:solidFill>
                        <a:srgbClr val="000000"/>
                      </a:solidFill>
                    </a:lnL>
                    <a:lnR w="6350" algn="ctr">
                      <a:solidFill>
                        <a:srgbClr val="000000"/>
                      </a:solidFill>
                    </a:lnR>
                    <a:lnT w="6350" algn="ctr">
                      <a:solidFill>
                        <a:srgbClr val="000000"/>
                      </a:solidFill>
                    </a:lnT>
                    <a:lnB w="6350" algn="ctr">
                      <a:solidFill>
                        <a:srgbClr val="000000"/>
                      </a:solidFill>
                    </a:lnB>
                    <a:solidFill>
                      <a:srgbClr val="00B050"/>
                    </a:solidFill>
                  </a:tcPr>
                </a:tc>
                <a:tc>
                  <a:txBody>
                    <a:bodyPr/>
                    <a:lstStyle/>
                    <a:p>
                      <a:pPr algn="ctr">
                        <a:defRPr/>
                      </a:pPr>
                      <a:r>
                        <a:rPr lang="fr-FR" sz="1600" b="0" i="0" u="none" strike="noStrike">
                          <a:solidFill>
                            <a:srgbClr val="000000"/>
                          </a:solidFill>
                          <a:latin typeface="Calibri"/>
                        </a:rPr>
                        <a:t>active cooling</a:t>
                      </a:r>
                      <a:endParaRPr/>
                    </a:p>
                  </a:txBody>
                  <a:tcPr marL="7620" marR="7620" marT="7620" marB="0" anchor="ctr">
                    <a:lnL w="6350" algn="ctr">
                      <a:solidFill>
                        <a:srgbClr val="000000"/>
                      </a:solidFill>
                    </a:lnL>
                    <a:lnR w="6350" algn="ctr">
                      <a:solidFill>
                        <a:srgbClr val="000000"/>
                      </a:solidFill>
                    </a:lnR>
                    <a:lnT w="6350" algn="ctr">
                      <a:solidFill>
                        <a:srgbClr val="000000"/>
                      </a:solidFill>
                    </a:lnT>
                    <a:lnB w="6350" algn="ctr">
                      <a:solidFill>
                        <a:srgbClr val="000000"/>
                      </a:solidFill>
                    </a:lnB>
                    <a:solidFill>
                      <a:srgbClr val="00B050"/>
                    </a:solidFill>
                  </a:tcPr>
                </a:tc>
                <a:extLst>
                  <a:ext uri="{0D108BD9-81ED-4DB2-BD59-A6C34878D82A}">
                    <a16:rowId xmlns:a16="http://schemas.microsoft.com/office/drawing/2014/main" val="10001"/>
                  </a:ext>
                </a:extLst>
              </a:tr>
              <a:tr h="182880">
                <a:tc>
                  <a:txBody>
                    <a:bodyPr/>
                    <a:lstStyle/>
                    <a:p>
                      <a:pPr algn="ctr">
                        <a:defRPr/>
                      </a:pPr>
                      <a:r>
                        <a:rPr lang="fr-FR" sz="1600" b="0" i="0" u="none" strike="noStrike">
                          <a:solidFill>
                            <a:srgbClr val="000000"/>
                          </a:solidFill>
                          <a:latin typeface="Calibri"/>
                        </a:rPr>
                        <a:t>High current</a:t>
                      </a:r>
                      <a:endParaRPr/>
                    </a:p>
                  </a:txBody>
                  <a:tcPr marL="7620" marR="7620" marT="7620" marB="0" anchor="ctr">
                    <a:lnL w="6350" algn="ctr">
                      <a:solidFill>
                        <a:srgbClr val="000000"/>
                      </a:solidFill>
                    </a:lnL>
                    <a:lnR w="6350" algn="ctr">
                      <a:solidFill>
                        <a:srgbClr val="000000"/>
                      </a:solidFill>
                    </a:lnR>
                    <a:lnT w="6350" algn="ctr">
                      <a:solidFill>
                        <a:srgbClr val="000000"/>
                      </a:solidFill>
                    </a:lnT>
                    <a:lnB w="6350" algn="ctr">
                      <a:solidFill>
                        <a:srgbClr val="000000"/>
                      </a:solidFill>
                    </a:lnB>
                  </a:tcPr>
                </a:tc>
                <a:tc>
                  <a:txBody>
                    <a:bodyPr/>
                    <a:lstStyle/>
                    <a:p>
                      <a:pPr algn="ctr">
                        <a:defRPr/>
                      </a:pPr>
                      <a:r>
                        <a:rPr lang="fr-FR" sz="1600" b="0" i="0" u="none" strike="noStrike">
                          <a:solidFill>
                            <a:srgbClr val="000000"/>
                          </a:solidFill>
                          <a:latin typeface="Calibri"/>
                        </a:rPr>
                        <a:t> </a:t>
                      </a:r>
                      <a:endParaRPr/>
                    </a:p>
                  </a:txBody>
                  <a:tcPr marL="7620" marR="7620" marT="7620" marB="0" anchor="ctr">
                    <a:lnL w="6350" algn="ctr">
                      <a:solidFill>
                        <a:srgbClr val="000000"/>
                      </a:solidFill>
                    </a:lnL>
                    <a:lnR w="6350" algn="ctr">
                      <a:solidFill>
                        <a:srgbClr val="000000"/>
                      </a:solidFill>
                    </a:lnR>
                    <a:lnT w="6350" algn="ctr">
                      <a:solidFill>
                        <a:srgbClr val="000000"/>
                      </a:solidFill>
                    </a:lnT>
                    <a:lnB w="6350" algn="ctr">
                      <a:solidFill>
                        <a:srgbClr val="000000"/>
                      </a:solidFill>
                    </a:lnB>
                  </a:tcPr>
                </a:tc>
                <a:tc>
                  <a:txBody>
                    <a:bodyPr/>
                    <a:lstStyle/>
                    <a:p>
                      <a:pPr algn="ctr">
                        <a:defRPr/>
                      </a:pPr>
                      <a:r>
                        <a:rPr lang="fr-FR" sz="1600" b="0" i="0" u="none" strike="noStrike">
                          <a:solidFill>
                            <a:srgbClr val="000000"/>
                          </a:solidFill>
                          <a:latin typeface="Calibri"/>
                        </a:rPr>
                        <a:t> </a:t>
                      </a:r>
                      <a:endParaRPr/>
                    </a:p>
                  </a:txBody>
                  <a:tcPr marL="7620" marR="7620" marT="7620" marB="0" anchor="ctr">
                    <a:lnL w="6350" algn="ctr">
                      <a:solidFill>
                        <a:srgbClr val="000000"/>
                      </a:solidFill>
                    </a:lnL>
                    <a:lnR w="6350" algn="ctr">
                      <a:solidFill>
                        <a:srgbClr val="000000"/>
                      </a:solidFill>
                    </a:lnR>
                    <a:lnT w="6350" algn="ctr">
                      <a:solidFill>
                        <a:srgbClr val="000000"/>
                      </a:solidFill>
                    </a:lnT>
                    <a:lnB w="6350" algn="ctr">
                      <a:solidFill>
                        <a:srgbClr val="000000"/>
                      </a:solidFill>
                    </a:lnB>
                  </a:tcPr>
                </a:tc>
                <a:tc>
                  <a:txBody>
                    <a:bodyPr/>
                    <a:lstStyle/>
                    <a:p>
                      <a:pPr algn="ctr">
                        <a:defRPr/>
                      </a:pPr>
                      <a:r>
                        <a:rPr lang="fr-FR" sz="1600" b="0" i="0" u="none" strike="noStrike">
                          <a:solidFill>
                            <a:srgbClr val="000000"/>
                          </a:solidFill>
                          <a:latin typeface="Calibri"/>
                        </a:rPr>
                        <a:t> </a:t>
                      </a:r>
                      <a:endParaRPr/>
                    </a:p>
                  </a:txBody>
                  <a:tcPr marL="7620" marR="7620" marT="7620" marB="0" anchor="ctr">
                    <a:lnL w="6350" algn="ctr">
                      <a:solidFill>
                        <a:srgbClr val="000000"/>
                      </a:solidFill>
                    </a:lnL>
                    <a:lnR w="6350" algn="ctr">
                      <a:solidFill>
                        <a:srgbClr val="000000"/>
                      </a:solidFill>
                    </a:lnR>
                    <a:lnT w="6350" algn="ctr">
                      <a:solidFill>
                        <a:srgbClr val="000000"/>
                      </a:solidFill>
                    </a:lnT>
                    <a:lnB w="6350" algn="ctr">
                      <a:solidFill>
                        <a:srgbClr val="000000"/>
                      </a:solidFill>
                    </a:lnB>
                  </a:tcPr>
                </a:tc>
                <a:tc>
                  <a:txBody>
                    <a:bodyPr/>
                    <a:lstStyle/>
                    <a:p>
                      <a:pPr algn="ctr">
                        <a:defRPr/>
                      </a:pPr>
                      <a:r>
                        <a:rPr lang="fr-FR" sz="1600" b="0" i="0" u="none" strike="noStrike">
                          <a:solidFill>
                            <a:srgbClr val="000000"/>
                          </a:solidFill>
                          <a:latin typeface="Calibri"/>
                        </a:rPr>
                        <a:t> </a:t>
                      </a:r>
                      <a:endParaRPr/>
                    </a:p>
                  </a:txBody>
                  <a:tcPr marL="7620" marR="7620" marT="7620" marB="0" anchor="ctr">
                    <a:lnL w="6350" algn="ctr">
                      <a:solidFill>
                        <a:srgbClr val="000000"/>
                      </a:solidFill>
                    </a:lnL>
                    <a:lnR w="6350" algn="ctr">
                      <a:solidFill>
                        <a:srgbClr val="000000"/>
                      </a:solidFill>
                    </a:lnR>
                    <a:lnT w="6350" algn="ctr">
                      <a:solidFill>
                        <a:srgbClr val="000000"/>
                      </a:solidFill>
                    </a:lnT>
                    <a:lnB w="6350" algn="ctr">
                      <a:solidFill>
                        <a:srgbClr val="000000"/>
                      </a:solidFill>
                    </a:lnB>
                  </a:tcPr>
                </a:tc>
                <a:tc>
                  <a:txBody>
                    <a:bodyPr/>
                    <a:lstStyle/>
                    <a:p>
                      <a:pPr algn="ctr">
                        <a:defRPr/>
                      </a:pPr>
                      <a:r>
                        <a:rPr lang="fr-FR" sz="1600" b="0" i="0" u="none" strike="noStrike">
                          <a:solidFill>
                            <a:srgbClr val="000000"/>
                          </a:solidFill>
                          <a:latin typeface="Calibri"/>
                        </a:rPr>
                        <a:t>3-3.5 MA in ILW</a:t>
                      </a:r>
                      <a:endParaRPr/>
                    </a:p>
                  </a:txBody>
                  <a:tcPr marL="7620" marR="7620" marT="7620" marB="0" anchor="ctr">
                    <a:lnL w="6350" algn="ctr">
                      <a:solidFill>
                        <a:srgbClr val="000000"/>
                      </a:solidFill>
                    </a:lnL>
                    <a:lnR w="6350" algn="ctr">
                      <a:solidFill>
                        <a:srgbClr val="000000"/>
                      </a:solidFill>
                    </a:lnR>
                    <a:lnT w="6350" algn="ctr">
                      <a:solidFill>
                        <a:srgbClr val="000000"/>
                      </a:solidFill>
                    </a:lnT>
                    <a:lnB w="6350" algn="ctr">
                      <a:solidFill>
                        <a:srgbClr val="000000"/>
                      </a:solidFill>
                    </a:lnB>
                    <a:solidFill>
                      <a:srgbClr val="A9D08E"/>
                    </a:solidFill>
                  </a:tcPr>
                </a:tc>
                <a:tc>
                  <a:txBody>
                    <a:bodyPr/>
                    <a:lstStyle/>
                    <a:p>
                      <a:pPr algn="ctr">
                        <a:defRPr/>
                      </a:pPr>
                      <a:r>
                        <a:rPr lang="fr-FR" sz="1600" b="0" i="0" u="none" strike="noStrike">
                          <a:solidFill>
                            <a:srgbClr val="000000"/>
                          </a:solidFill>
                          <a:latin typeface="Calibri"/>
                        </a:rPr>
                        <a:t>5.5 MA</a:t>
                      </a:r>
                      <a:endParaRPr/>
                    </a:p>
                  </a:txBody>
                  <a:tcPr marL="7620" marR="7620" marT="7620" marB="0" anchor="ctr">
                    <a:lnL w="6350" algn="ctr">
                      <a:solidFill>
                        <a:srgbClr val="000000"/>
                      </a:solidFill>
                    </a:lnL>
                    <a:lnR w="6350" algn="ctr">
                      <a:solidFill>
                        <a:srgbClr val="000000"/>
                      </a:solidFill>
                    </a:lnR>
                    <a:lnT w="6350" algn="ctr">
                      <a:solidFill>
                        <a:srgbClr val="000000"/>
                      </a:solidFill>
                    </a:lnT>
                    <a:lnB w="6350" algn="ctr">
                      <a:solidFill>
                        <a:srgbClr val="000000"/>
                      </a:solidFill>
                    </a:lnB>
                    <a:solidFill>
                      <a:srgbClr val="00B050"/>
                    </a:solidFill>
                  </a:tcPr>
                </a:tc>
                <a:tc>
                  <a:txBody>
                    <a:bodyPr/>
                    <a:lstStyle/>
                    <a:p>
                      <a:pPr algn="ctr">
                        <a:defRPr/>
                      </a:pPr>
                      <a:r>
                        <a:rPr lang="fr-FR" sz="1600" b="0" i="0" u="none" strike="noStrike">
                          <a:solidFill>
                            <a:srgbClr val="000000"/>
                          </a:solidFill>
                          <a:latin typeface="Calibri"/>
                        </a:rPr>
                        <a:t>5.5 MA *</a:t>
                      </a:r>
                      <a:endParaRPr/>
                    </a:p>
                  </a:txBody>
                  <a:tcPr marL="7620" marR="7620" marT="7620" marB="0" anchor="ctr">
                    <a:lnL w="6350" algn="ctr">
                      <a:solidFill>
                        <a:srgbClr val="000000"/>
                      </a:solidFill>
                    </a:lnL>
                    <a:lnR w="6350" algn="ctr">
                      <a:solidFill>
                        <a:srgbClr val="000000"/>
                      </a:solidFill>
                    </a:lnR>
                    <a:lnT w="6350" algn="ctr">
                      <a:solidFill>
                        <a:srgbClr val="000000"/>
                      </a:solidFill>
                    </a:lnT>
                    <a:lnB w="6350" algn="ctr">
                      <a:solidFill>
                        <a:srgbClr val="000000"/>
                      </a:solidFill>
                    </a:lnB>
                    <a:solidFill>
                      <a:srgbClr val="00B050"/>
                    </a:solidFill>
                  </a:tcPr>
                </a:tc>
                <a:tc>
                  <a:txBody>
                    <a:bodyPr/>
                    <a:lstStyle/>
                    <a:p>
                      <a:pPr algn="ctr">
                        <a:defRPr/>
                      </a:pPr>
                      <a:r>
                        <a:rPr lang="fr-FR" sz="1600" b="0" i="0" u="none" strike="noStrike">
                          <a:solidFill>
                            <a:srgbClr val="000000"/>
                          </a:solidFill>
                          <a:latin typeface="Calibri"/>
                        </a:rPr>
                        <a:t>5.5 MA</a:t>
                      </a:r>
                      <a:endParaRPr/>
                    </a:p>
                  </a:txBody>
                  <a:tcPr marL="7620" marR="7620" marT="7620" marB="0" anchor="ctr">
                    <a:lnL w="6350" algn="ctr">
                      <a:solidFill>
                        <a:srgbClr val="000000"/>
                      </a:solidFill>
                    </a:lnL>
                    <a:lnR w="6350" algn="ctr">
                      <a:solidFill>
                        <a:srgbClr val="000000"/>
                      </a:solidFill>
                    </a:lnR>
                    <a:lnT w="6350" algn="ctr">
                      <a:solidFill>
                        <a:srgbClr val="000000"/>
                      </a:solidFill>
                    </a:lnT>
                    <a:lnB w="6350" algn="ctr">
                      <a:solidFill>
                        <a:srgbClr val="000000"/>
                      </a:solidFill>
                    </a:lnB>
                    <a:solidFill>
                      <a:srgbClr val="00B050"/>
                    </a:solidFill>
                  </a:tcPr>
                </a:tc>
                <a:tc>
                  <a:txBody>
                    <a:bodyPr/>
                    <a:lstStyle/>
                    <a:p>
                      <a:pPr algn="ctr">
                        <a:defRPr/>
                      </a:pPr>
                      <a:r>
                        <a:rPr lang="fr-FR" sz="1600" b="0" i="0" u="none" strike="noStrike">
                          <a:solidFill>
                            <a:srgbClr val="000000"/>
                          </a:solidFill>
                          <a:latin typeface="Calibri"/>
                        </a:rPr>
                        <a:t>up to 7 MA</a:t>
                      </a:r>
                      <a:endParaRPr/>
                    </a:p>
                  </a:txBody>
                  <a:tcPr marL="7620" marR="7620" marT="7620" marB="0" anchor="ctr">
                    <a:lnL w="6350" algn="ctr">
                      <a:solidFill>
                        <a:srgbClr val="000000"/>
                      </a:solidFill>
                    </a:lnL>
                    <a:lnR w="6350" algn="ctr">
                      <a:solidFill>
                        <a:srgbClr val="000000"/>
                      </a:solidFill>
                    </a:lnR>
                    <a:lnT w="6350" algn="ctr">
                      <a:solidFill>
                        <a:srgbClr val="000000"/>
                      </a:solidFill>
                    </a:lnT>
                    <a:lnB w="6350" algn="ctr">
                      <a:solidFill>
                        <a:srgbClr val="000000"/>
                      </a:solidFill>
                    </a:lnB>
                    <a:solidFill>
                      <a:srgbClr val="00B050"/>
                    </a:solidFill>
                  </a:tcPr>
                </a:tc>
                <a:extLst>
                  <a:ext uri="{0D108BD9-81ED-4DB2-BD59-A6C34878D82A}">
                    <a16:rowId xmlns:a16="http://schemas.microsoft.com/office/drawing/2014/main" val="10002"/>
                  </a:ext>
                </a:extLst>
              </a:tr>
              <a:tr h="182880">
                <a:tc>
                  <a:txBody>
                    <a:bodyPr/>
                    <a:lstStyle/>
                    <a:p>
                      <a:pPr algn="ctr">
                        <a:defRPr/>
                      </a:pPr>
                      <a:r>
                        <a:rPr lang="fr-FR" sz="1600" b="0" i="0" u="none" strike="noStrike">
                          <a:solidFill>
                            <a:srgbClr val="000000"/>
                          </a:solidFill>
                          <a:latin typeface="Calibri"/>
                        </a:rPr>
                        <a:t>DT ops</a:t>
                      </a:r>
                      <a:endParaRPr/>
                    </a:p>
                  </a:txBody>
                  <a:tcPr marL="7620" marR="7620" marT="7620" marB="0" anchor="ctr">
                    <a:lnL w="6350" algn="ctr">
                      <a:solidFill>
                        <a:srgbClr val="000000"/>
                      </a:solidFill>
                    </a:lnL>
                    <a:lnR w="6350" algn="ctr">
                      <a:solidFill>
                        <a:srgbClr val="000000"/>
                      </a:solidFill>
                    </a:lnR>
                    <a:lnT w="6350" algn="ctr">
                      <a:solidFill>
                        <a:srgbClr val="000000"/>
                      </a:solidFill>
                    </a:lnT>
                    <a:lnB w="6350" algn="ctr">
                      <a:solidFill>
                        <a:srgbClr val="000000"/>
                      </a:solidFill>
                    </a:lnB>
                  </a:tcPr>
                </a:tc>
                <a:tc>
                  <a:txBody>
                    <a:bodyPr/>
                    <a:lstStyle/>
                    <a:p>
                      <a:pPr algn="ctr">
                        <a:defRPr/>
                      </a:pPr>
                      <a:r>
                        <a:rPr lang="fr-FR" sz="1600" b="0" i="0" u="none" strike="noStrike">
                          <a:solidFill>
                            <a:srgbClr val="000000"/>
                          </a:solidFill>
                          <a:latin typeface="Calibri"/>
                        </a:rPr>
                        <a:t> </a:t>
                      </a:r>
                      <a:endParaRPr/>
                    </a:p>
                  </a:txBody>
                  <a:tcPr marL="7620" marR="7620" marT="7620" marB="0" anchor="ctr">
                    <a:lnL w="6350" algn="ctr">
                      <a:solidFill>
                        <a:srgbClr val="000000"/>
                      </a:solidFill>
                    </a:lnL>
                    <a:lnR w="6350" algn="ctr">
                      <a:solidFill>
                        <a:srgbClr val="000000"/>
                      </a:solidFill>
                    </a:lnR>
                    <a:lnT w="6350" algn="ctr">
                      <a:solidFill>
                        <a:srgbClr val="000000"/>
                      </a:solidFill>
                    </a:lnT>
                    <a:lnB w="6350" algn="ctr">
                      <a:solidFill>
                        <a:srgbClr val="000000"/>
                      </a:solidFill>
                    </a:lnB>
                  </a:tcPr>
                </a:tc>
                <a:tc>
                  <a:txBody>
                    <a:bodyPr/>
                    <a:lstStyle/>
                    <a:p>
                      <a:pPr algn="ctr">
                        <a:defRPr/>
                      </a:pPr>
                      <a:r>
                        <a:rPr lang="fr-FR" sz="1600" b="0" i="0" u="none" strike="noStrike">
                          <a:solidFill>
                            <a:srgbClr val="000000"/>
                          </a:solidFill>
                          <a:latin typeface="Calibri"/>
                        </a:rPr>
                        <a:t> </a:t>
                      </a:r>
                      <a:endParaRPr/>
                    </a:p>
                  </a:txBody>
                  <a:tcPr marL="7620" marR="7620" marT="7620" marB="0" anchor="ctr">
                    <a:lnL w="6350" algn="ctr">
                      <a:solidFill>
                        <a:srgbClr val="000000"/>
                      </a:solidFill>
                    </a:lnL>
                    <a:lnR w="6350" algn="ctr">
                      <a:solidFill>
                        <a:srgbClr val="000000"/>
                      </a:solidFill>
                    </a:lnR>
                    <a:lnT w="6350" algn="ctr">
                      <a:solidFill>
                        <a:srgbClr val="000000"/>
                      </a:solidFill>
                    </a:lnT>
                    <a:lnB w="6350" algn="ctr">
                      <a:solidFill>
                        <a:srgbClr val="000000"/>
                      </a:solidFill>
                    </a:lnB>
                  </a:tcPr>
                </a:tc>
                <a:tc>
                  <a:txBody>
                    <a:bodyPr/>
                    <a:lstStyle/>
                    <a:p>
                      <a:pPr algn="ctr">
                        <a:defRPr/>
                      </a:pPr>
                      <a:r>
                        <a:rPr lang="fr-FR" sz="1600" b="0" i="0" u="none" strike="noStrike">
                          <a:solidFill>
                            <a:srgbClr val="000000"/>
                          </a:solidFill>
                          <a:latin typeface="Calibri"/>
                        </a:rPr>
                        <a:t> </a:t>
                      </a:r>
                      <a:endParaRPr/>
                    </a:p>
                  </a:txBody>
                  <a:tcPr marL="7620" marR="7620" marT="7620" marB="0" anchor="ctr">
                    <a:lnL w="6350" algn="ctr">
                      <a:solidFill>
                        <a:srgbClr val="000000"/>
                      </a:solidFill>
                    </a:lnL>
                    <a:lnR w="6350" algn="ctr">
                      <a:solidFill>
                        <a:srgbClr val="000000"/>
                      </a:solidFill>
                    </a:lnR>
                    <a:lnT w="6350" algn="ctr">
                      <a:solidFill>
                        <a:srgbClr val="000000"/>
                      </a:solidFill>
                    </a:lnT>
                    <a:lnB w="6350" algn="ctr">
                      <a:solidFill>
                        <a:srgbClr val="000000"/>
                      </a:solidFill>
                    </a:lnB>
                  </a:tcPr>
                </a:tc>
                <a:tc>
                  <a:txBody>
                    <a:bodyPr/>
                    <a:lstStyle/>
                    <a:p>
                      <a:pPr algn="ctr">
                        <a:defRPr/>
                      </a:pPr>
                      <a:endParaRPr lang="fr-FR" sz="1600" b="0" i="0" u="none" strike="noStrike">
                        <a:solidFill>
                          <a:srgbClr val="000000"/>
                        </a:solidFill>
                        <a:latin typeface="Calibri"/>
                      </a:endParaRPr>
                    </a:p>
                  </a:txBody>
                  <a:tcPr marL="7620" marR="7620" marT="7620" marB="0" anchor="ctr">
                    <a:lnL w="6350" algn="ctr">
                      <a:solidFill>
                        <a:srgbClr val="000000"/>
                      </a:solidFill>
                    </a:lnL>
                    <a:lnR w="6350" algn="ctr">
                      <a:solidFill>
                        <a:srgbClr val="000000"/>
                      </a:solidFill>
                    </a:lnR>
                    <a:lnT w="6350" algn="ctr">
                      <a:solidFill>
                        <a:srgbClr val="000000"/>
                      </a:solidFill>
                    </a:lnT>
                    <a:lnB w="6350" algn="ctr">
                      <a:solidFill>
                        <a:srgbClr val="000000"/>
                      </a:solidFill>
                    </a:lnB>
                  </a:tcPr>
                </a:tc>
                <a:tc>
                  <a:txBody>
                    <a:bodyPr/>
                    <a:lstStyle/>
                    <a:p>
                      <a:pPr algn="ctr">
                        <a:defRPr/>
                      </a:pPr>
                      <a:r>
                        <a:rPr lang="fr-FR" sz="1600" b="0" i="0" u="none" strike="noStrike">
                          <a:solidFill>
                            <a:srgbClr val="000000"/>
                          </a:solidFill>
                          <a:latin typeface="Calibri"/>
                        </a:rPr>
                        <a:t>Q~0.3-0.4</a:t>
                      </a:r>
                      <a:endParaRPr/>
                    </a:p>
                  </a:txBody>
                  <a:tcPr marL="7620" marR="7620" marT="7620" marB="0" anchor="ctr">
                    <a:lnL w="6350" algn="ctr">
                      <a:solidFill>
                        <a:srgbClr val="000000"/>
                      </a:solidFill>
                    </a:lnL>
                    <a:lnR w="6350" algn="ctr">
                      <a:solidFill>
                        <a:srgbClr val="000000"/>
                      </a:solidFill>
                    </a:lnR>
                    <a:lnT w="6350" algn="ctr">
                      <a:solidFill>
                        <a:srgbClr val="000000"/>
                      </a:solidFill>
                    </a:lnT>
                    <a:lnB w="6350" algn="ctr">
                      <a:solidFill>
                        <a:srgbClr val="000000"/>
                      </a:solidFill>
                    </a:lnB>
                    <a:solidFill>
                      <a:srgbClr val="00B050"/>
                    </a:solidFill>
                  </a:tcPr>
                </a:tc>
                <a:tc>
                  <a:txBody>
                    <a:bodyPr/>
                    <a:lstStyle/>
                    <a:p>
                      <a:pPr algn="ctr">
                        <a:defRPr/>
                      </a:pPr>
                      <a:endParaRPr lang="fr-FR" sz="1600" b="0" i="0" u="none" strike="noStrike">
                        <a:solidFill>
                          <a:srgbClr val="000000"/>
                        </a:solidFill>
                        <a:latin typeface="Calibri"/>
                      </a:endParaRPr>
                    </a:p>
                  </a:txBody>
                  <a:tcPr marL="7620" marR="7620" marT="7620" marB="0" anchor="ctr">
                    <a:lnL w="6350" algn="ctr">
                      <a:solidFill>
                        <a:srgbClr val="000000"/>
                      </a:solidFill>
                    </a:lnL>
                    <a:lnR w="6350" algn="ctr">
                      <a:solidFill>
                        <a:srgbClr val="000000"/>
                      </a:solidFill>
                    </a:lnR>
                    <a:lnT w="6350" algn="ctr">
                      <a:solidFill>
                        <a:srgbClr val="000000"/>
                      </a:solidFill>
                    </a:lnT>
                    <a:lnB w="6350" algn="ctr">
                      <a:solidFill>
                        <a:srgbClr val="000000"/>
                      </a:solidFill>
                    </a:lnB>
                  </a:tcPr>
                </a:tc>
                <a:tc>
                  <a:txBody>
                    <a:bodyPr/>
                    <a:lstStyle/>
                    <a:p>
                      <a:pPr algn="ctr">
                        <a:defRPr/>
                      </a:pPr>
                      <a:endParaRPr lang="fr-FR" sz="1600" b="0" i="0" u="none" strike="noStrike">
                        <a:solidFill>
                          <a:srgbClr val="000000"/>
                        </a:solidFill>
                        <a:latin typeface="Calibri"/>
                      </a:endParaRPr>
                    </a:p>
                  </a:txBody>
                  <a:tcPr marL="7620" marR="7620" marT="7620" marB="0" anchor="ctr">
                    <a:lnL w="6350" algn="ctr">
                      <a:solidFill>
                        <a:srgbClr val="000000"/>
                      </a:solidFill>
                    </a:lnL>
                    <a:lnR w="6350" algn="ctr">
                      <a:solidFill>
                        <a:srgbClr val="000000"/>
                      </a:solidFill>
                    </a:lnR>
                    <a:lnT w="6350" algn="ctr">
                      <a:solidFill>
                        <a:srgbClr val="000000"/>
                      </a:solidFill>
                    </a:lnT>
                    <a:lnB w="6350" algn="ctr">
                      <a:solidFill>
                        <a:srgbClr val="000000"/>
                      </a:solidFill>
                    </a:lnB>
                  </a:tcPr>
                </a:tc>
                <a:tc>
                  <a:txBody>
                    <a:bodyPr/>
                    <a:lstStyle/>
                    <a:p>
                      <a:pPr algn="ctr">
                        <a:defRPr/>
                      </a:pPr>
                      <a:endParaRPr lang="fr-FR" sz="1600" b="0" i="0" u="none" strike="noStrike">
                        <a:solidFill>
                          <a:srgbClr val="000000"/>
                        </a:solidFill>
                        <a:latin typeface="Calibri"/>
                      </a:endParaRPr>
                    </a:p>
                  </a:txBody>
                  <a:tcPr marL="7620" marR="7620" marT="7620" marB="0" anchor="ctr">
                    <a:lnL w="6350" algn="ctr">
                      <a:solidFill>
                        <a:srgbClr val="000000"/>
                      </a:solidFill>
                    </a:lnL>
                    <a:lnR w="6350" algn="ctr">
                      <a:solidFill>
                        <a:srgbClr val="000000"/>
                      </a:solidFill>
                    </a:lnR>
                    <a:lnT w="6350" algn="ctr">
                      <a:solidFill>
                        <a:srgbClr val="000000"/>
                      </a:solidFill>
                    </a:lnT>
                    <a:lnB w="6350" algn="ctr">
                      <a:solidFill>
                        <a:srgbClr val="000000"/>
                      </a:solidFill>
                    </a:lnB>
                  </a:tcPr>
                </a:tc>
                <a:tc>
                  <a:txBody>
                    <a:bodyPr/>
                    <a:lstStyle/>
                    <a:p>
                      <a:pPr algn="ctr">
                        <a:defRPr/>
                      </a:pPr>
                      <a:r>
                        <a:rPr lang="fr-FR" sz="1600" b="0" i="0" u="none" strike="noStrike">
                          <a:solidFill>
                            <a:srgbClr val="000000"/>
                          </a:solidFill>
                          <a:latin typeface="Calibri"/>
                        </a:rPr>
                        <a:t>Q~0.3-1 (Q~5 transient*)</a:t>
                      </a:r>
                      <a:endParaRPr/>
                    </a:p>
                  </a:txBody>
                  <a:tcPr marL="7620" marR="7620" marT="7620" marB="0" anchor="ctr">
                    <a:lnL w="6350" algn="ctr">
                      <a:solidFill>
                        <a:srgbClr val="000000"/>
                      </a:solidFill>
                    </a:lnL>
                    <a:lnR w="6350" algn="ctr">
                      <a:solidFill>
                        <a:srgbClr val="000000"/>
                      </a:solidFill>
                    </a:lnR>
                    <a:lnT w="6350" algn="ctr">
                      <a:solidFill>
                        <a:srgbClr val="000000"/>
                      </a:solidFill>
                    </a:lnT>
                    <a:lnB w="6350" algn="ctr">
                      <a:solidFill>
                        <a:srgbClr val="000000"/>
                      </a:solidFill>
                    </a:lnB>
                    <a:solidFill>
                      <a:srgbClr val="00B050"/>
                    </a:solidFill>
                  </a:tcPr>
                </a:tc>
                <a:extLst>
                  <a:ext uri="{0D108BD9-81ED-4DB2-BD59-A6C34878D82A}">
                    <a16:rowId xmlns:a16="http://schemas.microsoft.com/office/drawing/2014/main" val="10003"/>
                  </a:ext>
                </a:extLst>
              </a:tr>
              <a:tr h="182880">
                <a:tc>
                  <a:txBody>
                    <a:bodyPr/>
                    <a:lstStyle/>
                    <a:p>
                      <a:pPr algn="ctr">
                        <a:defRPr/>
                      </a:pPr>
                      <a:r>
                        <a:rPr lang="fr-FR" sz="1600" b="0" i="0" u="none" strike="noStrike">
                          <a:solidFill>
                            <a:srgbClr val="000000"/>
                          </a:solidFill>
                          <a:latin typeface="Calibri"/>
                        </a:rPr>
                        <a:t>Long pulse</a:t>
                      </a:r>
                      <a:endParaRPr/>
                    </a:p>
                  </a:txBody>
                  <a:tcPr marL="7620" marR="7620" marT="7620" marB="0" anchor="ctr">
                    <a:lnL w="6350" algn="ctr">
                      <a:solidFill>
                        <a:srgbClr val="000000"/>
                      </a:solidFill>
                    </a:lnL>
                    <a:lnR w="6350" algn="ctr">
                      <a:solidFill>
                        <a:srgbClr val="000000"/>
                      </a:solidFill>
                    </a:lnR>
                    <a:lnT w="6350" algn="ctr">
                      <a:solidFill>
                        <a:srgbClr val="000000"/>
                      </a:solidFill>
                    </a:lnT>
                    <a:lnB w="6350" algn="ctr">
                      <a:solidFill>
                        <a:srgbClr val="000000"/>
                      </a:solidFill>
                    </a:lnB>
                  </a:tcPr>
                </a:tc>
                <a:tc>
                  <a:txBody>
                    <a:bodyPr/>
                    <a:lstStyle/>
                    <a:p>
                      <a:pPr algn="ctr">
                        <a:defRPr/>
                      </a:pPr>
                      <a:r>
                        <a:rPr lang="fr-FR" sz="1600" b="0" i="0" u="none" strike="noStrike">
                          <a:solidFill>
                            <a:srgbClr val="000000"/>
                          </a:solidFill>
                          <a:latin typeface="Calibri"/>
                        </a:rPr>
                        <a:t> </a:t>
                      </a:r>
                      <a:endParaRPr/>
                    </a:p>
                  </a:txBody>
                  <a:tcPr marL="7620" marR="7620" marT="7620" marB="0" anchor="ctr">
                    <a:lnL w="6350" algn="ctr">
                      <a:solidFill>
                        <a:srgbClr val="000000"/>
                      </a:solidFill>
                    </a:lnL>
                    <a:lnR w="6350" algn="ctr">
                      <a:solidFill>
                        <a:srgbClr val="000000"/>
                      </a:solidFill>
                    </a:lnR>
                    <a:lnT w="6350" algn="ctr">
                      <a:solidFill>
                        <a:srgbClr val="000000"/>
                      </a:solidFill>
                    </a:lnT>
                    <a:lnB w="6350" algn="ctr">
                      <a:solidFill>
                        <a:srgbClr val="000000"/>
                      </a:solidFill>
                    </a:lnB>
                  </a:tcPr>
                </a:tc>
                <a:tc>
                  <a:txBody>
                    <a:bodyPr/>
                    <a:lstStyle/>
                    <a:p>
                      <a:pPr algn="ctr">
                        <a:defRPr/>
                      </a:pPr>
                      <a:r>
                        <a:rPr lang="fr-FR" sz="1600" b="0" i="0" u="none" strike="noStrike">
                          <a:solidFill>
                            <a:srgbClr val="000000"/>
                          </a:solidFill>
                          <a:latin typeface="Calibri"/>
                        </a:rPr>
                        <a:t> </a:t>
                      </a:r>
                      <a:endParaRPr/>
                    </a:p>
                  </a:txBody>
                  <a:tcPr marL="7620" marR="7620" marT="7620" marB="0" anchor="ctr">
                    <a:lnL w="6350" algn="ctr">
                      <a:solidFill>
                        <a:srgbClr val="000000"/>
                      </a:solidFill>
                    </a:lnL>
                    <a:lnR w="6350" algn="ctr">
                      <a:solidFill>
                        <a:srgbClr val="000000"/>
                      </a:solidFill>
                    </a:lnR>
                    <a:lnT w="6350" algn="ctr">
                      <a:solidFill>
                        <a:srgbClr val="000000"/>
                      </a:solidFill>
                    </a:lnT>
                    <a:lnB w="6350" algn="ctr">
                      <a:solidFill>
                        <a:srgbClr val="000000"/>
                      </a:solidFill>
                    </a:lnB>
                  </a:tcPr>
                </a:tc>
                <a:tc>
                  <a:txBody>
                    <a:bodyPr/>
                    <a:lstStyle/>
                    <a:p>
                      <a:pPr algn="ctr">
                        <a:defRPr/>
                      </a:pPr>
                      <a:r>
                        <a:rPr lang="fr-FR" sz="1600" b="0" i="0" u="none" strike="noStrike">
                          <a:solidFill>
                            <a:srgbClr val="000000"/>
                          </a:solidFill>
                          <a:latin typeface="Calibri"/>
                        </a:rPr>
                        <a:t> </a:t>
                      </a:r>
                      <a:endParaRPr/>
                    </a:p>
                  </a:txBody>
                  <a:tcPr marL="7620" marR="7620" marT="7620" marB="0" anchor="ctr">
                    <a:lnL w="6350" algn="ctr">
                      <a:solidFill>
                        <a:srgbClr val="000000"/>
                      </a:solidFill>
                    </a:lnL>
                    <a:lnR w="6350" algn="ctr">
                      <a:solidFill>
                        <a:srgbClr val="000000"/>
                      </a:solidFill>
                    </a:lnR>
                    <a:lnT w="6350" algn="ctr">
                      <a:solidFill>
                        <a:srgbClr val="000000"/>
                      </a:solidFill>
                    </a:lnT>
                    <a:lnB w="6350" algn="ctr">
                      <a:solidFill>
                        <a:srgbClr val="000000"/>
                      </a:solidFill>
                    </a:lnB>
                  </a:tcPr>
                </a:tc>
                <a:tc>
                  <a:txBody>
                    <a:bodyPr/>
                    <a:lstStyle/>
                    <a:p>
                      <a:pPr algn="ctr">
                        <a:defRPr/>
                      </a:pPr>
                      <a:r>
                        <a:rPr lang="fr-FR" sz="1600" b="0" i="0" u="none" strike="noStrike">
                          <a:solidFill>
                            <a:srgbClr val="000000"/>
                          </a:solidFill>
                          <a:latin typeface="Calibri"/>
                        </a:rPr>
                        <a:t>1000 s</a:t>
                      </a:r>
                      <a:endParaRPr/>
                    </a:p>
                  </a:txBody>
                  <a:tcPr marL="7620" marR="7620" marT="7620" marB="0" anchor="ctr">
                    <a:lnL w="6350" algn="ctr">
                      <a:solidFill>
                        <a:srgbClr val="000000"/>
                      </a:solidFill>
                    </a:lnL>
                    <a:lnR w="6350" algn="ctr">
                      <a:solidFill>
                        <a:srgbClr val="000000"/>
                      </a:solidFill>
                    </a:lnR>
                    <a:lnT w="6350" algn="ctr">
                      <a:solidFill>
                        <a:srgbClr val="000000"/>
                      </a:solidFill>
                    </a:lnT>
                    <a:lnB w="6350" algn="ctr">
                      <a:solidFill>
                        <a:srgbClr val="000000"/>
                      </a:solidFill>
                    </a:lnB>
                    <a:solidFill>
                      <a:srgbClr val="00B050"/>
                    </a:solidFill>
                  </a:tcPr>
                </a:tc>
                <a:tc>
                  <a:txBody>
                    <a:bodyPr/>
                    <a:lstStyle/>
                    <a:p>
                      <a:pPr algn="ctr">
                        <a:defRPr/>
                      </a:pPr>
                      <a:r>
                        <a:rPr lang="fr-FR" sz="1600" b="0" i="0" u="none" strike="noStrike">
                          <a:solidFill>
                            <a:srgbClr val="000000"/>
                          </a:solidFill>
                          <a:latin typeface="Calibri"/>
                        </a:rPr>
                        <a:t> 60 s</a:t>
                      </a:r>
                      <a:endParaRPr/>
                    </a:p>
                  </a:txBody>
                  <a:tcPr marL="7620" marR="7620" marT="7620" marB="0" anchor="ctr">
                    <a:lnL w="6350" algn="ctr">
                      <a:solidFill>
                        <a:srgbClr val="000000"/>
                      </a:solidFill>
                    </a:lnL>
                    <a:lnR w="6350" algn="ctr">
                      <a:solidFill>
                        <a:srgbClr val="000000"/>
                      </a:solidFill>
                    </a:lnR>
                    <a:lnT w="6350" algn="ctr">
                      <a:solidFill>
                        <a:srgbClr val="000000"/>
                      </a:solidFill>
                    </a:lnT>
                    <a:lnB w="6350" algn="ctr">
                      <a:solidFill>
                        <a:srgbClr val="000000"/>
                      </a:solidFill>
                    </a:lnB>
                    <a:solidFill>
                      <a:schemeClr val="accent3">
                        <a:lumMod val="60000"/>
                        <a:lumOff val="40000"/>
                      </a:schemeClr>
                    </a:solidFill>
                  </a:tcPr>
                </a:tc>
                <a:tc>
                  <a:txBody>
                    <a:bodyPr/>
                    <a:lstStyle/>
                    <a:p>
                      <a:pPr algn="ctr">
                        <a:defRPr/>
                      </a:pPr>
                      <a:r>
                        <a:rPr lang="fr-FR" sz="1600" b="0" i="0" u="none" strike="noStrike">
                          <a:solidFill>
                            <a:srgbClr val="000000"/>
                          </a:solidFill>
                          <a:latin typeface="Calibri"/>
                        </a:rPr>
                        <a:t>100 s</a:t>
                      </a:r>
                      <a:endParaRPr/>
                    </a:p>
                  </a:txBody>
                  <a:tcPr marL="7620" marR="7620" marT="7620" marB="0" anchor="ctr">
                    <a:lnL w="6350" algn="ctr">
                      <a:solidFill>
                        <a:srgbClr val="000000"/>
                      </a:solidFill>
                    </a:lnL>
                    <a:lnR w="6350" algn="ctr">
                      <a:solidFill>
                        <a:srgbClr val="000000"/>
                      </a:solidFill>
                    </a:lnR>
                    <a:lnT w="6350" algn="ctr">
                      <a:solidFill>
                        <a:srgbClr val="000000"/>
                      </a:solidFill>
                    </a:lnT>
                    <a:lnB w="6350" algn="ctr">
                      <a:solidFill>
                        <a:srgbClr val="000000"/>
                      </a:solidFill>
                    </a:lnB>
                    <a:solidFill>
                      <a:srgbClr val="A9D08E"/>
                    </a:solidFill>
                  </a:tcPr>
                </a:tc>
                <a:tc>
                  <a:txBody>
                    <a:bodyPr/>
                    <a:lstStyle/>
                    <a:p>
                      <a:pPr algn="ctr">
                        <a:defRPr/>
                      </a:pPr>
                      <a:r>
                        <a:rPr lang="fr-FR" sz="1600" b="0" i="0" u="none" strike="noStrike">
                          <a:solidFill>
                            <a:srgbClr val="000000"/>
                          </a:solidFill>
                          <a:latin typeface="Calibri"/>
                        </a:rPr>
                        <a:t>100 s</a:t>
                      </a:r>
                      <a:endParaRPr/>
                    </a:p>
                  </a:txBody>
                  <a:tcPr marL="7620" marR="7620" marT="7620" marB="0" anchor="ctr">
                    <a:lnL w="6350" algn="ctr">
                      <a:solidFill>
                        <a:srgbClr val="000000"/>
                      </a:solidFill>
                    </a:lnL>
                    <a:lnR w="6350" algn="ctr">
                      <a:solidFill>
                        <a:srgbClr val="000000"/>
                      </a:solidFill>
                    </a:lnR>
                    <a:lnT w="6350" algn="ctr">
                      <a:solidFill>
                        <a:srgbClr val="000000"/>
                      </a:solidFill>
                    </a:lnT>
                    <a:lnB w="6350" algn="ctr">
                      <a:solidFill>
                        <a:srgbClr val="000000"/>
                      </a:solidFill>
                    </a:lnB>
                    <a:solidFill>
                      <a:srgbClr val="A9D08E"/>
                    </a:solidFill>
                  </a:tcPr>
                </a:tc>
                <a:tc>
                  <a:txBody>
                    <a:bodyPr/>
                    <a:lstStyle/>
                    <a:p>
                      <a:pPr algn="ctr">
                        <a:defRPr/>
                      </a:pPr>
                      <a:r>
                        <a:rPr lang="fr-FR" sz="1600" b="0" i="0" u="none" strike="noStrike">
                          <a:solidFill>
                            <a:srgbClr val="000000"/>
                          </a:solidFill>
                          <a:latin typeface="Calibri"/>
                        </a:rPr>
                        <a:t>60 s</a:t>
                      </a:r>
                      <a:endParaRPr/>
                    </a:p>
                  </a:txBody>
                  <a:tcPr marL="7620" marR="7620" marT="7620" marB="0" anchor="ctr">
                    <a:lnL w="6350" algn="ctr">
                      <a:solidFill>
                        <a:srgbClr val="000000"/>
                      </a:solidFill>
                    </a:lnL>
                    <a:lnR w="6350" algn="ctr">
                      <a:solidFill>
                        <a:srgbClr val="000000"/>
                      </a:solidFill>
                    </a:lnR>
                    <a:lnT w="6350" algn="ctr">
                      <a:solidFill>
                        <a:srgbClr val="000000"/>
                      </a:solidFill>
                    </a:lnT>
                    <a:lnB w="6350" algn="ctr">
                      <a:solidFill>
                        <a:srgbClr val="000000"/>
                      </a:solidFill>
                    </a:lnB>
                    <a:solidFill>
                      <a:srgbClr val="A9D08E"/>
                    </a:solidFill>
                  </a:tcPr>
                </a:tc>
                <a:tc>
                  <a:txBody>
                    <a:bodyPr/>
                    <a:lstStyle/>
                    <a:p>
                      <a:pPr algn="ctr">
                        <a:defRPr/>
                      </a:pPr>
                      <a:r>
                        <a:rPr lang="fr-FR" sz="1600" b="0" i="0" u="none" strike="noStrike">
                          <a:solidFill>
                            <a:srgbClr val="000000"/>
                          </a:solidFill>
                          <a:latin typeface="Calibri"/>
                        </a:rPr>
                        <a:t>100-1000 s</a:t>
                      </a:r>
                      <a:endParaRPr/>
                    </a:p>
                  </a:txBody>
                  <a:tcPr marL="7620" marR="7620" marT="7620" marB="0" anchor="ctr">
                    <a:lnL w="6350" algn="ctr">
                      <a:solidFill>
                        <a:srgbClr val="000000"/>
                      </a:solidFill>
                    </a:lnL>
                    <a:lnR w="6350" algn="ctr">
                      <a:solidFill>
                        <a:srgbClr val="000000"/>
                      </a:solidFill>
                    </a:lnR>
                    <a:lnT w="6350" algn="ctr">
                      <a:solidFill>
                        <a:srgbClr val="000000"/>
                      </a:solidFill>
                    </a:lnT>
                    <a:lnB w="6350" algn="ctr">
                      <a:solidFill>
                        <a:srgbClr val="000000"/>
                      </a:solidFill>
                    </a:lnB>
                    <a:solidFill>
                      <a:srgbClr val="00B050"/>
                    </a:solidFill>
                  </a:tcPr>
                </a:tc>
                <a:extLst>
                  <a:ext uri="{0D108BD9-81ED-4DB2-BD59-A6C34878D82A}">
                    <a16:rowId xmlns:a16="http://schemas.microsoft.com/office/drawing/2014/main" val="10004"/>
                  </a:ext>
                </a:extLst>
              </a:tr>
              <a:tr h="182880">
                <a:tc>
                  <a:txBody>
                    <a:bodyPr/>
                    <a:lstStyle/>
                    <a:p>
                      <a:pPr algn="ctr">
                        <a:defRPr/>
                      </a:pPr>
                      <a:r>
                        <a:rPr lang="fr-FR" sz="1600" b="0" i="0" u="none" strike="noStrike">
                          <a:solidFill>
                            <a:srgbClr val="000000"/>
                          </a:solidFill>
                          <a:latin typeface="Calibri"/>
                        </a:rPr>
                        <a:t>ADC</a:t>
                      </a:r>
                      <a:endParaRPr/>
                    </a:p>
                  </a:txBody>
                  <a:tcPr marL="7620" marR="7620" marT="7620" marB="0" anchor="ctr">
                    <a:lnL w="6350" algn="ctr">
                      <a:solidFill>
                        <a:srgbClr val="000000"/>
                      </a:solidFill>
                    </a:lnL>
                    <a:lnR w="6350" algn="ctr">
                      <a:solidFill>
                        <a:srgbClr val="000000"/>
                      </a:solidFill>
                    </a:lnR>
                    <a:lnT w="6350" algn="ctr">
                      <a:solidFill>
                        <a:srgbClr val="000000"/>
                      </a:solidFill>
                    </a:lnT>
                    <a:lnB w="6350" algn="ctr">
                      <a:solidFill>
                        <a:srgbClr val="000000"/>
                      </a:solidFill>
                    </a:lnB>
                  </a:tcPr>
                </a:tc>
                <a:tc>
                  <a:txBody>
                    <a:bodyPr/>
                    <a:lstStyle/>
                    <a:p>
                      <a:pPr algn="ctr">
                        <a:defRPr/>
                      </a:pPr>
                      <a:r>
                        <a:rPr lang="fr-FR" sz="1600" b="0" i="0" u="none" strike="noStrike">
                          <a:solidFill>
                            <a:srgbClr val="000000"/>
                          </a:solidFill>
                          <a:latin typeface="Calibri"/>
                        </a:rPr>
                        <a:t>All</a:t>
                      </a:r>
                      <a:endParaRPr/>
                    </a:p>
                  </a:txBody>
                  <a:tcPr marL="7620" marR="7620" marT="7620" marB="0" anchor="ctr">
                    <a:lnL w="6350" algn="ctr">
                      <a:solidFill>
                        <a:srgbClr val="000000"/>
                      </a:solidFill>
                    </a:lnL>
                    <a:lnR w="6350" algn="ctr">
                      <a:solidFill>
                        <a:srgbClr val="000000"/>
                      </a:solidFill>
                    </a:lnR>
                    <a:lnT w="6350" algn="ctr">
                      <a:solidFill>
                        <a:srgbClr val="000000"/>
                      </a:solidFill>
                    </a:lnT>
                    <a:lnB w="6350" algn="ctr">
                      <a:solidFill>
                        <a:srgbClr val="000000"/>
                      </a:solidFill>
                    </a:lnB>
                    <a:solidFill>
                      <a:srgbClr val="00B050"/>
                    </a:solidFill>
                  </a:tcPr>
                </a:tc>
                <a:tc>
                  <a:txBody>
                    <a:bodyPr/>
                    <a:lstStyle/>
                    <a:p>
                      <a:pPr algn="ctr">
                        <a:defRPr/>
                      </a:pPr>
                      <a:r>
                        <a:rPr lang="fr-FR" sz="1600" b="0" i="0" u="none" strike="noStrike">
                          <a:solidFill>
                            <a:srgbClr val="000000"/>
                          </a:solidFill>
                          <a:latin typeface="Calibri"/>
                        </a:rPr>
                        <a:t>All + Super X</a:t>
                      </a:r>
                      <a:endParaRPr/>
                    </a:p>
                  </a:txBody>
                  <a:tcPr marL="7620" marR="7620" marT="7620" marB="0" anchor="ctr">
                    <a:lnL w="6350" algn="ctr">
                      <a:solidFill>
                        <a:srgbClr val="000000"/>
                      </a:solidFill>
                    </a:lnL>
                    <a:lnR w="6350" algn="ctr">
                      <a:solidFill>
                        <a:srgbClr val="000000"/>
                      </a:solidFill>
                    </a:lnR>
                    <a:lnT w="6350" algn="ctr">
                      <a:solidFill>
                        <a:srgbClr val="000000"/>
                      </a:solidFill>
                    </a:lnT>
                    <a:lnB w="6350" algn="ctr">
                      <a:solidFill>
                        <a:srgbClr val="000000"/>
                      </a:solidFill>
                    </a:lnB>
                    <a:solidFill>
                      <a:srgbClr val="00B050"/>
                    </a:solidFill>
                  </a:tcPr>
                </a:tc>
                <a:tc>
                  <a:txBody>
                    <a:bodyPr/>
                    <a:lstStyle/>
                    <a:p>
                      <a:pPr algn="ctr">
                        <a:defRPr/>
                      </a:pPr>
                      <a:r>
                        <a:rPr lang="fr-FR" sz="1600" b="0" i="0" u="none" strike="noStrike">
                          <a:solidFill>
                            <a:srgbClr val="000000"/>
                          </a:solidFill>
                          <a:latin typeface="Calibri"/>
                        </a:rPr>
                        <a:t>All</a:t>
                      </a:r>
                      <a:endParaRPr/>
                    </a:p>
                  </a:txBody>
                  <a:tcPr marL="7620" marR="7620" marT="7620" marB="0" anchor="ctr">
                    <a:lnL w="6350" algn="ctr">
                      <a:solidFill>
                        <a:srgbClr val="000000"/>
                      </a:solidFill>
                    </a:lnL>
                    <a:lnR w="6350" algn="ctr">
                      <a:solidFill>
                        <a:srgbClr val="000000"/>
                      </a:solidFill>
                    </a:lnR>
                    <a:lnT w="6350" algn="ctr">
                      <a:solidFill>
                        <a:srgbClr val="000000"/>
                      </a:solidFill>
                    </a:lnT>
                    <a:lnB w="6350" algn="ctr">
                      <a:solidFill>
                        <a:srgbClr val="000000"/>
                      </a:solidFill>
                    </a:lnB>
                    <a:solidFill>
                      <a:srgbClr val="00B050"/>
                    </a:solidFill>
                  </a:tcPr>
                </a:tc>
                <a:tc>
                  <a:txBody>
                    <a:bodyPr/>
                    <a:lstStyle/>
                    <a:p>
                      <a:pPr algn="ctr">
                        <a:defRPr/>
                      </a:pPr>
                      <a:r>
                        <a:rPr lang="fr-FR" sz="1600" b="0" i="0" u="none" strike="noStrike">
                          <a:solidFill>
                            <a:srgbClr val="000000"/>
                          </a:solidFill>
                          <a:latin typeface="Calibri"/>
                        </a:rPr>
                        <a:t>DN</a:t>
                      </a:r>
                      <a:endParaRPr/>
                    </a:p>
                  </a:txBody>
                  <a:tcPr marL="7620" marR="7620" marT="7620" marB="0" anchor="ctr">
                    <a:lnL w="6350" algn="ctr">
                      <a:solidFill>
                        <a:srgbClr val="000000"/>
                      </a:solidFill>
                    </a:lnL>
                    <a:lnR w="6350" algn="ctr">
                      <a:solidFill>
                        <a:srgbClr val="000000"/>
                      </a:solidFill>
                    </a:lnR>
                    <a:lnT w="6350" algn="ctr">
                      <a:solidFill>
                        <a:srgbClr val="000000"/>
                      </a:solidFill>
                    </a:lnT>
                    <a:lnB w="6350" algn="ctr">
                      <a:solidFill>
                        <a:srgbClr val="000000"/>
                      </a:solidFill>
                    </a:lnB>
                    <a:solidFill>
                      <a:srgbClr val="A9D08E"/>
                    </a:solidFill>
                  </a:tcPr>
                </a:tc>
                <a:tc>
                  <a:txBody>
                    <a:bodyPr/>
                    <a:lstStyle/>
                    <a:p>
                      <a:pPr algn="ctr">
                        <a:defRPr/>
                      </a:pPr>
                      <a:r>
                        <a:rPr lang="fr-FR" sz="1600" b="0" i="0" u="none" strike="noStrike">
                          <a:solidFill>
                            <a:srgbClr val="000000"/>
                          </a:solidFill>
                          <a:latin typeface="Calibri"/>
                        </a:rPr>
                        <a:t> </a:t>
                      </a:r>
                      <a:endParaRPr/>
                    </a:p>
                  </a:txBody>
                  <a:tcPr marL="7620" marR="7620" marT="7620" marB="0" anchor="ctr">
                    <a:lnL w="6350" algn="ctr">
                      <a:solidFill>
                        <a:srgbClr val="000000"/>
                      </a:solidFill>
                    </a:lnL>
                    <a:lnR w="6350" algn="ctr">
                      <a:solidFill>
                        <a:srgbClr val="000000"/>
                      </a:solidFill>
                    </a:lnR>
                    <a:lnT w="6350" algn="ctr">
                      <a:solidFill>
                        <a:srgbClr val="000000"/>
                      </a:solidFill>
                    </a:lnT>
                    <a:lnB w="6350" algn="ctr">
                      <a:solidFill>
                        <a:srgbClr val="000000"/>
                      </a:solidFill>
                    </a:lnB>
                  </a:tcPr>
                </a:tc>
                <a:tc>
                  <a:txBody>
                    <a:bodyPr/>
                    <a:lstStyle/>
                    <a:p>
                      <a:pPr algn="ctr">
                        <a:defRPr/>
                      </a:pPr>
                      <a:r>
                        <a:rPr lang="fr-FR" sz="1600" b="0" i="0" u="none" strike="noStrike">
                          <a:solidFill>
                            <a:srgbClr val="000000"/>
                          </a:solidFill>
                          <a:latin typeface="Calibri"/>
                        </a:rPr>
                        <a:t> </a:t>
                      </a:r>
                      <a:endParaRPr/>
                    </a:p>
                  </a:txBody>
                  <a:tcPr marL="7620" marR="7620" marT="7620" marB="0" anchor="ctr">
                    <a:lnL w="6350" algn="ctr">
                      <a:solidFill>
                        <a:srgbClr val="000000"/>
                      </a:solidFill>
                    </a:lnL>
                    <a:lnR w="6350" algn="ctr">
                      <a:solidFill>
                        <a:srgbClr val="000000"/>
                      </a:solidFill>
                    </a:lnR>
                    <a:lnT w="6350" algn="ctr">
                      <a:solidFill>
                        <a:srgbClr val="000000"/>
                      </a:solidFill>
                    </a:lnT>
                    <a:lnB w="6350" algn="ctr">
                      <a:solidFill>
                        <a:srgbClr val="000000"/>
                      </a:solidFill>
                    </a:lnB>
                  </a:tcPr>
                </a:tc>
                <a:tc>
                  <a:txBody>
                    <a:bodyPr/>
                    <a:lstStyle/>
                    <a:p>
                      <a:pPr algn="ctr">
                        <a:defRPr/>
                      </a:pPr>
                      <a:r>
                        <a:rPr lang="fr-FR" sz="1600" b="0" i="0" u="none" strike="noStrike">
                          <a:solidFill>
                            <a:srgbClr val="000000"/>
                          </a:solidFill>
                          <a:latin typeface="Calibri"/>
                        </a:rPr>
                        <a:t> </a:t>
                      </a:r>
                      <a:endParaRPr/>
                    </a:p>
                  </a:txBody>
                  <a:tcPr marL="7620" marR="7620" marT="7620" marB="0" anchor="ctr">
                    <a:lnL w="6350" algn="ctr">
                      <a:solidFill>
                        <a:srgbClr val="000000"/>
                      </a:solidFill>
                    </a:lnL>
                    <a:lnR w="6350" algn="ctr">
                      <a:solidFill>
                        <a:srgbClr val="000000"/>
                      </a:solidFill>
                    </a:lnR>
                    <a:lnT w="6350" algn="ctr">
                      <a:solidFill>
                        <a:srgbClr val="000000"/>
                      </a:solidFill>
                    </a:lnT>
                    <a:lnB w="6350" algn="ctr">
                      <a:solidFill>
                        <a:srgbClr val="000000"/>
                      </a:solidFill>
                    </a:lnB>
                  </a:tcPr>
                </a:tc>
                <a:tc>
                  <a:txBody>
                    <a:bodyPr/>
                    <a:lstStyle/>
                    <a:p>
                      <a:pPr algn="ctr">
                        <a:defRPr/>
                      </a:pPr>
                      <a:r>
                        <a:rPr lang="fr-FR" sz="1600" b="0" i="0" u="none" strike="noStrike">
                          <a:solidFill>
                            <a:srgbClr val="000000"/>
                          </a:solidFill>
                          <a:latin typeface="Calibri"/>
                        </a:rPr>
                        <a:t>All</a:t>
                      </a:r>
                      <a:endParaRPr/>
                    </a:p>
                  </a:txBody>
                  <a:tcPr marL="7620" marR="7620" marT="7620" marB="0" anchor="ctr">
                    <a:lnL w="6350" algn="ctr">
                      <a:solidFill>
                        <a:srgbClr val="000000"/>
                      </a:solidFill>
                    </a:lnL>
                    <a:lnR w="6350" algn="ctr">
                      <a:solidFill>
                        <a:srgbClr val="000000"/>
                      </a:solidFill>
                    </a:lnR>
                    <a:lnT w="6350" algn="ctr">
                      <a:solidFill>
                        <a:srgbClr val="000000"/>
                      </a:solidFill>
                    </a:lnT>
                    <a:lnB w="6350" algn="ctr">
                      <a:solidFill>
                        <a:srgbClr val="000000"/>
                      </a:solidFill>
                    </a:lnB>
                    <a:solidFill>
                      <a:srgbClr val="00B050"/>
                    </a:solidFill>
                  </a:tcPr>
                </a:tc>
                <a:tc>
                  <a:txBody>
                    <a:bodyPr/>
                    <a:lstStyle/>
                    <a:p>
                      <a:pPr algn="ctr">
                        <a:defRPr/>
                      </a:pPr>
                      <a:r>
                        <a:rPr lang="fr-FR" sz="1600" b="0" i="0" u="none" strike="noStrike">
                          <a:solidFill>
                            <a:srgbClr val="000000"/>
                          </a:solidFill>
                          <a:latin typeface="Calibri"/>
                        </a:rPr>
                        <a:t> </a:t>
                      </a:r>
                      <a:endParaRPr/>
                    </a:p>
                  </a:txBody>
                  <a:tcPr marL="7620" marR="7620" marT="7620" marB="0" anchor="ctr">
                    <a:lnL w="6350" algn="ctr">
                      <a:solidFill>
                        <a:srgbClr val="000000"/>
                      </a:solidFill>
                    </a:lnL>
                    <a:lnR w="6350" algn="ctr">
                      <a:solidFill>
                        <a:srgbClr val="000000"/>
                      </a:solidFill>
                    </a:lnR>
                    <a:lnT w="6350" algn="ctr">
                      <a:solidFill>
                        <a:srgbClr val="000000"/>
                      </a:solidFill>
                    </a:lnT>
                    <a:lnB w="6350" algn="ctr">
                      <a:solidFill>
                        <a:srgbClr val="000000"/>
                      </a:solidFill>
                    </a:lnB>
                  </a:tcPr>
                </a:tc>
                <a:extLst>
                  <a:ext uri="{0D108BD9-81ED-4DB2-BD59-A6C34878D82A}">
                    <a16:rowId xmlns:a16="http://schemas.microsoft.com/office/drawing/2014/main" val="10005"/>
                  </a:ext>
                </a:extLst>
              </a:tr>
              <a:tr h="182880">
                <a:tc>
                  <a:txBody>
                    <a:bodyPr/>
                    <a:lstStyle/>
                    <a:p>
                      <a:pPr algn="ctr">
                        <a:defRPr/>
                      </a:pPr>
                      <a:r>
                        <a:rPr lang="fr-FR" sz="1600" b="0" i="0" u="none" strike="noStrike">
                          <a:solidFill>
                            <a:srgbClr val="000000"/>
                          </a:solidFill>
                          <a:latin typeface="Calibri"/>
                        </a:rPr>
                        <a:t>Heating mix</a:t>
                      </a:r>
                      <a:endParaRPr/>
                    </a:p>
                  </a:txBody>
                  <a:tcPr marL="7620" marR="7620" marT="7620" marB="0" anchor="ctr">
                    <a:lnL w="6350" algn="ctr">
                      <a:solidFill>
                        <a:srgbClr val="000000"/>
                      </a:solidFill>
                    </a:lnL>
                    <a:lnR w="6350" algn="ctr">
                      <a:solidFill>
                        <a:srgbClr val="000000"/>
                      </a:solidFill>
                    </a:lnR>
                    <a:lnT w="6350" algn="ctr">
                      <a:solidFill>
                        <a:srgbClr val="000000"/>
                      </a:solidFill>
                    </a:lnT>
                    <a:lnB w="6350" algn="ctr">
                      <a:solidFill>
                        <a:srgbClr val="000000"/>
                      </a:solidFill>
                    </a:lnB>
                  </a:tcPr>
                </a:tc>
                <a:tc>
                  <a:txBody>
                    <a:bodyPr/>
                    <a:lstStyle/>
                    <a:p>
                      <a:pPr algn="ctr">
                        <a:defRPr/>
                      </a:pPr>
                      <a:r>
                        <a:rPr lang="fr-FR" sz="1600" b="0" i="0" u="none" strike="noStrike">
                          <a:solidFill>
                            <a:srgbClr val="000000"/>
                          </a:solidFill>
                          <a:latin typeface="Calibri"/>
                        </a:rPr>
                        <a:t>P NBI + ECRH + ICRH</a:t>
                      </a:r>
                      <a:endParaRPr/>
                    </a:p>
                  </a:txBody>
                  <a:tcPr marL="7620" marR="7620" marT="7620" marB="0" anchor="ctr">
                    <a:lnL w="6350" algn="ctr">
                      <a:solidFill>
                        <a:srgbClr val="000000"/>
                      </a:solidFill>
                    </a:lnL>
                    <a:lnR w="6350" algn="ctr">
                      <a:solidFill>
                        <a:srgbClr val="000000"/>
                      </a:solidFill>
                    </a:lnR>
                    <a:lnT w="6350" algn="ctr">
                      <a:solidFill>
                        <a:srgbClr val="000000"/>
                      </a:solidFill>
                    </a:lnT>
                    <a:lnB w="6350" algn="ctr">
                      <a:solidFill>
                        <a:srgbClr val="000000"/>
                      </a:solidFill>
                    </a:lnB>
                    <a:noFill/>
                  </a:tcPr>
                </a:tc>
                <a:tc>
                  <a:txBody>
                    <a:bodyPr/>
                    <a:lstStyle/>
                    <a:p>
                      <a:pPr algn="ctr">
                        <a:defRPr/>
                      </a:pPr>
                      <a:r>
                        <a:rPr lang="fr-FR" sz="1600" b="0" i="0" u="none" strike="noStrike">
                          <a:solidFill>
                            <a:srgbClr val="000000"/>
                          </a:solidFill>
                          <a:latin typeface="Calibri"/>
                        </a:rPr>
                        <a:t>P NBI + EBW</a:t>
                      </a:r>
                      <a:endParaRPr/>
                    </a:p>
                  </a:txBody>
                  <a:tcPr marL="7620" marR="7620" marT="7620" marB="0" anchor="ctr">
                    <a:lnL w="6350" algn="ctr">
                      <a:solidFill>
                        <a:srgbClr val="000000"/>
                      </a:solidFill>
                    </a:lnL>
                    <a:lnR w="6350" algn="ctr">
                      <a:solidFill>
                        <a:srgbClr val="000000"/>
                      </a:solidFill>
                    </a:lnR>
                    <a:lnT w="6350" algn="ctr">
                      <a:solidFill>
                        <a:srgbClr val="000000"/>
                      </a:solidFill>
                    </a:lnT>
                    <a:lnB w="6350" algn="ctr">
                      <a:solidFill>
                        <a:srgbClr val="000000"/>
                      </a:solidFill>
                    </a:lnB>
                    <a:noFill/>
                  </a:tcPr>
                </a:tc>
                <a:tc>
                  <a:txBody>
                    <a:bodyPr/>
                    <a:lstStyle/>
                    <a:p>
                      <a:pPr algn="ctr">
                        <a:defRPr/>
                      </a:pPr>
                      <a:r>
                        <a:rPr lang="fr-FR" sz="1600" b="0" i="0" u="none" strike="noStrike">
                          <a:solidFill>
                            <a:srgbClr val="000000"/>
                          </a:solidFill>
                          <a:latin typeface="Calibri"/>
                        </a:rPr>
                        <a:t>P NBI + ECRH</a:t>
                      </a:r>
                      <a:endParaRPr/>
                    </a:p>
                  </a:txBody>
                  <a:tcPr marL="7620" marR="7620" marT="7620" marB="0" anchor="ctr">
                    <a:lnL w="6350" algn="ctr">
                      <a:solidFill>
                        <a:srgbClr val="000000"/>
                      </a:solidFill>
                    </a:lnL>
                    <a:lnR w="6350" algn="ctr">
                      <a:solidFill>
                        <a:srgbClr val="000000"/>
                      </a:solidFill>
                    </a:lnR>
                    <a:lnT w="6350" algn="ctr">
                      <a:solidFill>
                        <a:srgbClr val="000000"/>
                      </a:solidFill>
                    </a:lnT>
                    <a:lnB w="6350" algn="ctr">
                      <a:solidFill>
                        <a:srgbClr val="000000"/>
                      </a:solidFill>
                    </a:lnB>
                    <a:noFill/>
                  </a:tcPr>
                </a:tc>
                <a:tc>
                  <a:txBody>
                    <a:bodyPr/>
                    <a:lstStyle/>
                    <a:p>
                      <a:pPr algn="ctr">
                        <a:defRPr/>
                      </a:pPr>
                      <a:r>
                        <a:rPr lang="fr-FR" sz="1600" b="0" i="0" u="none" strike="noStrike">
                          <a:solidFill>
                            <a:srgbClr val="000000"/>
                          </a:solidFill>
                          <a:latin typeface="Calibri"/>
                        </a:rPr>
                        <a:t>LH+ICRH+ECRH</a:t>
                      </a:r>
                      <a:endParaRPr/>
                    </a:p>
                  </a:txBody>
                  <a:tcPr marL="7620" marR="7620" marT="7620" marB="0" anchor="ctr">
                    <a:lnL w="6350" algn="ctr">
                      <a:solidFill>
                        <a:srgbClr val="000000"/>
                      </a:solidFill>
                    </a:lnL>
                    <a:lnR w="6350" algn="ctr">
                      <a:solidFill>
                        <a:srgbClr val="000000"/>
                      </a:solidFill>
                    </a:lnR>
                    <a:lnT w="6350" algn="ctr">
                      <a:solidFill>
                        <a:srgbClr val="000000"/>
                      </a:solidFill>
                    </a:lnT>
                    <a:lnB w="6350" algn="ctr">
                      <a:solidFill>
                        <a:srgbClr val="000000"/>
                      </a:solidFill>
                    </a:lnB>
                    <a:noFill/>
                  </a:tcPr>
                </a:tc>
                <a:tc>
                  <a:txBody>
                    <a:bodyPr/>
                    <a:lstStyle/>
                    <a:p>
                      <a:pPr algn="ctr">
                        <a:defRPr/>
                      </a:pPr>
                      <a:r>
                        <a:rPr lang="fr-FR" sz="1600" b="0" i="0" u="none" strike="noStrike">
                          <a:solidFill>
                            <a:srgbClr val="000000"/>
                          </a:solidFill>
                          <a:latin typeface="Calibri"/>
                        </a:rPr>
                        <a:t> P NBI + ICRH</a:t>
                      </a:r>
                      <a:endParaRPr/>
                    </a:p>
                  </a:txBody>
                  <a:tcPr marL="7620" marR="7620" marT="7620" marB="0" anchor="ctr">
                    <a:lnL w="6350" algn="ctr">
                      <a:solidFill>
                        <a:srgbClr val="000000"/>
                      </a:solidFill>
                    </a:lnL>
                    <a:lnR w="6350" algn="ctr">
                      <a:solidFill>
                        <a:srgbClr val="000000"/>
                      </a:solidFill>
                    </a:lnR>
                    <a:lnT w="6350" algn="ctr">
                      <a:solidFill>
                        <a:srgbClr val="000000"/>
                      </a:solidFill>
                    </a:lnT>
                    <a:lnB w="6350" algn="ctr">
                      <a:solidFill>
                        <a:srgbClr val="000000"/>
                      </a:solidFill>
                    </a:lnB>
                    <a:noFill/>
                  </a:tcPr>
                </a:tc>
                <a:tc>
                  <a:txBody>
                    <a:bodyPr/>
                    <a:lstStyle/>
                    <a:p>
                      <a:pPr algn="ctr">
                        <a:defRPr/>
                      </a:pPr>
                      <a:r>
                        <a:rPr lang="fr-FR" sz="1600" b="0" i="0" u="none" strike="noStrike">
                          <a:solidFill>
                            <a:srgbClr val="000000"/>
                          </a:solidFill>
                          <a:latin typeface="Calibri"/>
                        </a:rPr>
                        <a:t>P and N NBI+ECRH</a:t>
                      </a:r>
                      <a:endParaRPr/>
                    </a:p>
                  </a:txBody>
                  <a:tcPr marL="7620" marR="7620" marT="7620" marB="0" anchor="ctr">
                    <a:lnL w="6350" algn="ctr">
                      <a:solidFill>
                        <a:srgbClr val="000000"/>
                      </a:solidFill>
                    </a:lnL>
                    <a:lnR w="6350" algn="ctr">
                      <a:solidFill>
                        <a:srgbClr val="000000"/>
                      </a:solidFill>
                    </a:lnR>
                    <a:lnT w="6350" algn="ctr">
                      <a:solidFill>
                        <a:srgbClr val="000000"/>
                      </a:solidFill>
                    </a:lnT>
                    <a:lnB w="6350" algn="ctr">
                      <a:solidFill>
                        <a:srgbClr val="000000"/>
                      </a:solidFill>
                    </a:lnB>
                    <a:noFill/>
                  </a:tcPr>
                </a:tc>
                <a:tc>
                  <a:txBody>
                    <a:bodyPr/>
                    <a:lstStyle/>
                    <a:p>
                      <a:pPr algn="ctr">
                        <a:defRPr/>
                      </a:pPr>
                      <a:r>
                        <a:rPr lang="fr-FR" sz="1600" b="0" i="0" u="none" strike="noStrike">
                          <a:solidFill>
                            <a:srgbClr val="000000"/>
                          </a:solidFill>
                          <a:latin typeface="Calibri"/>
                        </a:rPr>
                        <a:t>P and N NBI+ECRH</a:t>
                      </a:r>
                      <a:endParaRPr/>
                    </a:p>
                  </a:txBody>
                  <a:tcPr marL="7620" marR="7620" marT="7620" marB="0" anchor="ctr">
                    <a:lnL w="6350" algn="ctr">
                      <a:solidFill>
                        <a:srgbClr val="000000"/>
                      </a:solidFill>
                    </a:lnL>
                    <a:lnR w="6350" algn="ctr">
                      <a:solidFill>
                        <a:srgbClr val="000000"/>
                      </a:solidFill>
                    </a:lnR>
                    <a:lnT w="6350" algn="ctr">
                      <a:solidFill>
                        <a:srgbClr val="000000"/>
                      </a:solidFill>
                    </a:lnT>
                    <a:lnB w="6350" algn="ctr">
                      <a:solidFill>
                        <a:srgbClr val="000000"/>
                      </a:solidFill>
                    </a:lnB>
                    <a:noFill/>
                  </a:tcPr>
                </a:tc>
                <a:tc>
                  <a:txBody>
                    <a:bodyPr/>
                    <a:lstStyle/>
                    <a:p>
                      <a:pPr algn="ctr">
                        <a:defRPr/>
                      </a:pPr>
                      <a:r>
                        <a:rPr lang="fr-FR" sz="1600" b="0" i="0" u="none" strike="noStrike">
                          <a:solidFill>
                            <a:srgbClr val="000000"/>
                          </a:solidFill>
                          <a:latin typeface="Calibri"/>
                        </a:rPr>
                        <a:t>ECRH+ICRH (+ N NBI)</a:t>
                      </a:r>
                      <a:endParaRPr/>
                    </a:p>
                  </a:txBody>
                  <a:tcPr marL="7620" marR="7620" marT="7620" marB="0" anchor="ctr">
                    <a:lnL w="6350" algn="ctr">
                      <a:solidFill>
                        <a:srgbClr val="000000"/>
                      </a:solidFill>
                    </a:lnL>
                    <a:lnR w="6350" algn="ctr">
                      <a:solidFill>
                        <a:srgbClr val="000000"/>
                      </a:solidFill>
                    </a:lnR>
                    <a:lnT w="6350" algn="ctr">
                      <a:solidFill>
                        <a:srgbClr val="000000"/>
                      </a:solidFill>
                    </a:lnT>
                    <a:lnB w="6350" algn="ctr">
                      <a:solidFill>
                        <a:srgbClr val="000000"/>
                      </a:solidFill>
                    </a:lnB>
                    <a:noFill/>
                  </a:tcPr>
                </a:tc>
                <a:tc>
                  <a:txBody>
                    <a:bodyPr/>
                    <a:lstStyle/>
                    <a:p>
                      <a:pPr algn="ctr">
                        <a:defRPr/>
                      </a:pPr>
                      <a:r>
                        <a:rPr lang="fr-FR" sz="1600" b="0" i="0" u="none" strike="noStrike">
                          <a:solidFill>
                            <a:srgbClr val="000000"/>
                          </a:solidFill>
                          <a:latin typeface="Calibri"/>
                        </a:rPr>
                        <a:t>D P NBI (and N NBI) + ECRH + ICRH + LH</a:t>
                      </a:r>
                      <a:endParaRPr/>
                    </a:p>
                  </a:txBody>
                  <a:tcPr marL="7620" marR="7620" marT="7620" marB="0" anchor="ctr">
                    <a:lnL w="6350" algn="ctr">
                      <a:solidFill>
                        <a:srgbClr val="000000"/>
                      </a:solidFill>
                    </a:lnL>
                    <a:lnR w="6350" algn="ctr">
                      <a:solidFill>
                        <a:srgbClr val="000000"/>
                      </a:solidFill>
                    </a:lnR>
                    <a:lnT w="6350" algn="ctr">
                      <a:solidFill>
                        <a:srgbClr val="000000"/>
                      </a:solidFill>
                    </a:lnT>
                    <a:lnB w="6350" algn="ctr">
                      <a:solidFill>
                        <a:srgbClr val="000000"/>
                      </a:solidFill>
                    </a:lnB>
                    <a:noFill/>
                  </a:tcPr>
                </a:tc>
                <a:extLst>
                  <a:ext uri="{0D108BD9-81ED-4DB2-BD59-A6C34878D82A}">
                    <a16:rowId xmlns:a16="http://schemas.microsoft.com/office/drawing/2014/main" val="10006"/>
                  </a:ext>
                </a:extLst>
              </a:tr>
            </a:tbl>
          </a:graphicData>
        </a:graphic>
      </p:graphicFrame>
      <p:sp>
        <p:nvSpPr>
          <p:cNvPr id="60006764" name="Footer Placeholder 184"/>
          <p:cNvSpPr>
            <a:spLocks noGrp="1"/>
          </p:cNvSpPr>
          <p:nvPr>
            <p:ph type="ftr" sz="quarter" idx="11"/>
          </p:nvPr>
        </p:nvSpPr>
        <p:spPr bwMode="auto"/>
        <p:txBody>
          <a:bodyPr/>
          <a:lstStyle/>
          <a:p>
            <a:pPr>
              <a:defRPr/>
            </a:pPr>
            <a:r>
              <a:rPr lang="en-GB">
                <a:solidFill>
                  <a:prstClr val="white"/>
                </a:solidFill>
              </a:rPr>
              <a:t>WPTE TFLs | FSD Discussion on BEST Scientific Exploitation | 22 June 2026</a:t>
            </a:r>
          </a:p>
        </p:txBody>
      </p:sp>
      <p:sp>
        <p:nvSpPr>
          <p:cNvPr id="296532468" name="Slide Number Placeholder 185"/>
          <p:cNvSpPr>
            <a:spLocks noGrp="1"/>
          </p:cNvSpPr>
          <p:nvPr>
            <p:ph type="sldNum" sz="quarter" idx="12"/>
          </p:nvPr>
        </p:nvSpPr>
        <p:spPr bwMode="auto"/>
        <p:txBody>
          <a:bodyPr/>
          <a:lstStyle/>
          <a:p>
            <a:pPr>
              <a:defRPr/>
            </a:pPr>
            <a:fld id="{6A6D9FA1-99C7-4910-8E32-B85D378B0060}" type="slidenum">
              <a:rPr lang="en-GB">
                <a:solidFill>
                  <a:prstClr val="white"/>
                </a:solidFill>
              </a:rPr>
              <a:t>3</a:t>
            </a:fld>
            <a:endParaRPr lang="en-GB">
              <a:solidFill>
                <a:prstClr val="white"/>
              </a:solidFill>
            </a:endParaRPr>
          </a:p>
        </p:txBody>
      </p:sp>
    </p:spTree>
  </p:cSld>
  <p:clrMapOvr>
    <a:masterClrMapping/>
  </p:clrMapOvr>
  <mc:AlternateContent xmlns:mc="http://schemas.openxmlformats.org/markup-compatibility/2006" xmlns:p159="http://schemas.microsoft.com/office/powerpoint/2015/09/main">
    <mc:Choice Requires="p159">
      <p:transition/>
    </mc:Choice>
    <mc:Fallback xmlns:w="http://schemas.openxmlformats.org/wordprocessingml/2006/main" xmlns:m="http://schemas.openxmlformats.org/officeDocument/2006/math" xmlns="">
      <p:transition advClick="1"/>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711565255" name="Title 1"/>
          <p:cNvSpPr>
            <a:spLocks noGrp="1"/>
          </p:cNvSpPr>
          <p:nvPr>
            <p:ph type="title"/>
          </p:nvPr>
        </p:nvSpPr>
        <p:spPr bwMode="auto"/>
        <p:txBody>
          <a:bodyPr/>
          <a:lstStyle/>
          <a:p>
            <a:pPr>
              <a:defRPr/>
            </a:pPr>
            <a:r>
              <a:rPr sz="2000" b="1">
                <a:solidFill>
                  <a:srgbClr val="1F497D"/>
                </a:solidFill>
                <a:latin typeface="Calibri"/>
              </a:rPr>
              <a:t>Theme 1  ·  D-T Plasma Physics &amp; Scenario Development</a:t>
            </a:r>
            <a:endParaRPr/>
          </a:p>
        </p:txBody>
      </p:sp>
      <p:sp>
        <p:nvSpPr>
          <p:cNvPr id="1747631949" name="TextBox 3"/>
          <p:cNvSpPr txBox="1"/>
          <p:nvPr/>
        </p:nvSpPr>
        <p:spPr bwMode="auto">
          <a:xfrm>
            <a:off x="7500893" y="46341"/>
            <a:ext cx="5089691" cy="230832"/>
          </a:xfrm>
          <a:prstGeom prst="rect">
            <a:avLst/>
          </a:prstGeom>
          <a:noFill/>
        </p:spPr>
        <p:txBody>
          <a:bodyPr wrap="square">
            <a:spAutoFit/>
          </a:bodyPr>
          <a:lstStyle/>
          <a:p>
            <a:pPr algn="l">
              <a:defRPr/>
            </a:pPr>
            <a:r>
              <a:rPr sz="900" b="0" i="1">
                <a:solidFill>
                  <a:srgbClr val="4F81BD"/>
                </a:solidFill>
                <a:latin typeface="Calibri"/>
              </a:rPr>
              <a:t>Chapters 2 (Plasma Scenarios)  ·  4 (Transport &amp; Integrated Modelling)  ·  9 (Energetic Particles)</a:t>
            </a:r>
            <a:endParaRPr/>
          </a:p>
        </p:txBody>
      </p:sp>
      <p:sp>
        <p:nvSpPr>
          <p:cNvPr id="1719813674" name="TextBox 5"/>
          <p:cNvSpPr txBox="1"/>
          <p:nvPr/>
        </p:nvSpPr>
        <p:spPr bwMode="auto">
          <a:xfrm>
            <a:off x="295656" y="700058"/>
            <a:ext cx="5541264" cy="256032"/>
          </a:xfrm>
          <a:prstGeom prst="rect">
            <a:avLst/>
          </a:prstGeom>
          <a:solidFill>
            <a:schemeClr val="tx2"/>
          </a:solidFill>
        </p:spPr>
        <p:txBody>
          <a:bodyPr wrap="square">
            <a:spAutoFit/>
          </a:bodyPr>
          <a:lstStyle/>
          <a:p>
            <a:pPr algn="l">
              <a:defRPr/>
            </a:pPr>
            <a:r>
              <a:rPr sz="1100" b="1" i="0">
                <a:solidFill>
                  <a:srgbClr val="FFFFFF"/>
                </a:solidFill>
                <a:latin typeface="Calibri"/>
              </a:rPr>
              <a:t>Scenario &amp; Transport  (Ch. 2, 4)</a:t>
            </a:r>
            <a:endParaRPr/>
          </a:p>
        </p:txBody>
      </p:sp>
      <p:sp>
        <p:nvSpPr>
          <p:cNvPr id="785387474" name="TextBox 7"/>
          <p:cNvSpPr txBox="1"/>
          <p:nvPr/>
        </p:nvSpPr>
        <p:spPr bwMode="auto">
          <a:xfrm>
            <a:off x="295656" y="999906"/>
            <a:ext cx="5541264" cy="5693866"/>
          </a:xfrm>
          <a:prstGeom prst="rect">
            <a:avLst/>
          </a:prstGeom>
          <a:solidFill>
            <a:schemeClr val="accent1">
              <a:lumMod val="20000"/>
              <a:lumOff val="80000"/>
            </a:schemeClr>
          </a:solidFill>
        </p:spPr>
        <p:txBody>
          <a:bodyPr wrap="square">
            <a:spAutoFit/>
          </a:bodyPr>
          <a:lstStyle/>
          <a:p>
            <a:pPr algn="l">
              <a:defRPr/>
            </a:pPr>
            <a:r>
              <a:rPr sz="1400" b="1">
                <a:solidFill>
                  <a:srgbClr val="1F497D"/>
                </a:solidFill>
                <a:latin typeface="Calibri"/>
              </a:rPr>
              <a:t>QCE as main workhorse: </a:t>
            </a:r>
            <a:endParaRPr/>
          </a:p>
          <a:p>
            <a:pPr algn="l">
              <a:defRPr/>
            </a:pPr>
            <a:r>
              <a:rPr sz="1400" b="0">
                <a:solidFill>
                  <a:srgbClr val="1A2533"/>
                </a:solidFill>
                <a:latin typeface="Calibri"/>
              </a:rPr>
              <a:t>q₉₅~3 at large current — novel territory. H₉₈=1 gives Q~1–1.5 at 6–7 MA.</a:t>
            </a:r>
            <a:endParaRPr/>
          </a:p>
          <a:p>
            <a:pPr algn="l">
              <a:defRPr/>
            </a:pPr>
            <a:endParaRPr sz="1400" b="0">
              <a:solidFill>
                <a:srgbClr val="1A2533"/>
              </a:solidFill>
              <a:latin typeface="Calibri"/>
            </a:endParaRPr>
          </a:p>
          <a:p>
            <a:pPr algn="l">
              <a:defRPr/>
            </a:pPr>
            <a:r>
              <a:rPr sz="1400" b="1">
                <a:solidFill>
                  <a:srgbClr val="1F497D"/>
                </a:solidFill>
                <a:latin typeface="Calibri"/>
              </a:rPr>
              <a:t>D→DT portability: </a:t>
            </a:r>
            <a:endParaRPr/>
          </a:p>
          <a:p>
            <a:pPr algn="l">
              <a:defRPr/>
            </a:pPr>
            <a:r>
              <a:rPr sz="1400" b="0">
                <a:solidFill>
                  <a:srgbClr val="1A2533"/>
                </a:solidFill>
                <a:latin typeface="Calibri"/>
              </a:rPr>
              <a:t>Development in D up to 5 MA; DT required for 7 MA (mirrors ITER/</a:t>
            </a:r>
            <a:r>
              <a:rPr lang="en-GB" sz="1400" b="0">
                <a:solidFill>
                  <a:srgbClr val="1A2533"/>
                </a:solidFill>
                <a:latin typeface="Calibri"/>
              </a:rPr>
              <a:t>and concide with knowledge acquired on JET</a:t>
            </a:r>
            <a:r>
              <a:rPr sz="1400" b="0">
                <a:solidFill>
                  <a:srgbClr val="1A2533"/>
                </a:solidFill>
                <a:latin typeface="Calibri"/>
              </a:rPr>
              <a:t>). JET DT frad &gt; DD — radiation assumptions need revisiting.</a:t>
            </a:r>
            <a:endParaRPr/>
          </a:p>
          <a:p>
            <a:pPr algn="l">
              <a:defRPr/>
            </a:pPr>
            <a:endParaRPr sz="1400" b="0">
              <a:solidFill>
                <a:srgbClr val="1A2533"/>
              </a:solidFill>
              <a:latin typeface="Calibri"/>
            </a:endParaRPr>
          </a:p>
          <a:p>
            <a:pPr algn="l">
              <a:defRPr/>
            </a:pPr>
            <a:r>
              <a:rPr sz="1400" b="1">
                <a:solidFill>
                  <a:srgbClr val="1F497D"/>
                </a:solidFill>
                <a:latin typeface="Calibri"/>
              </a:rPr>
              <a:t>ELM mitigation </a:t>
            </a:r>
            <a:r>
              <a:rPr lang="en-GB" sz="1400" b="1">
                <a:solidFill>
                  <a:srgbClr val="1F497D"/>
                </a:solidFill>
                <a:latin typeface="Calibri"/>
              </a:rPr>
              <a:t>deemed </a:t>
            </a:r>
            <a:r>
              <a:rPr sz="1400" b="1">
                <a:solidFill>
                  <a:srgbClr val="1F497D"/>
                </a:solidFill>
                <a:latin typeface="Calibri"/>
              </a:rPr>
              <a:t>essential: </a:t>
            </a:r>
            <a:endParaRPr/>
          </a:p>
          <a:p>
            <a:pPr algn="l">
              <a:defRPr/>
            </a:pPr>
            <a:r>
              <a:rPr sz="1400" b="0">
                <a:solidFill>
                  <a:srgbClr val="1A2533"/>
                </a:solidFill>
                <a:latin typeface="Calibri"/>
              </a:rPr>
              <a:t>Type-I ELMs </a:t>
            </a:r>
            <a:r>
              <a:rPr lang="en-GB" sz="1400" b="0">
                <a:solidFill>
                  <a:srgbClr val="1A2533"/>
                </a:solidFill>
                <a:latin typeface="Calibri"/>
              </a:rPr>
              <a:t>challengin</a:t>
            </a:r>
            <a:r>
              <a:rPr sz="1400" b="0">
                <a:solidFill>
                  <a:srgbClr val="1A2533"/>
                </a:solidFill>
                <a:latin typeface="Calibri"/>
              </a:rPr>
              <a:t> with full-W. QCE + small-ELM at &gt;20 MW significantly expands JET envelope.</a:t>
            </a:r>
            <a:r>
              <a:rPr lang="en-GB" sz="1400" b="0">
                <a:solidFill>
                  <a:srgbClr val="1A2533"/>
                </a:solidFill>
                <a:latin typeface="Calibri"/>
              </a:rPr>
              <a:t> Se point above on operating at reduced q95</a:t>
            </a:r>
            <a:endParaRPr sz="1400" b="0">
              <a:solidFill>
                <a:srgbClr val="1A2533"/>
              </a:solidFill>
              <a:latin typeface="Calibri"/>
            </a:endParaRPr>
          </a:p>
          <a:p>
            <a:pPr algn="l">
              <a:defRPr/>
            </a:pPr>
            <a:endParaRPr sz="1400" b="0">
              <a:solidFill>
                <a:srgbClr val="1A2533"/>
              </a:solidFill>
              <a:latin typeface="Calibri"/>
            </a:endParaRPr>
          </a:p>
          <a:p>
            <a:pPr algn="l">
              <a:defRPr/>
            </a:pPr>
            <a:r>
              <a:rPr sz="1400" b="1">
                <a:solidFill>
                  <a:srgbClr val="1F497D"/>
                </a:solidFill>
                <a:latin typeface="Calibri"/>
              </a:rPr>
              <a:t>Long-pulse DT: </a:t>
            </a:r>
            <a:endParaRPr/>
          </a:p>
          <a:p>
            <a:pPr algn="l">
              <a:defRPr/>
            </a:pPr>
            <a:r>
              <a:rPr lang="en-GB" sz="1400" b="0">
                <a:solidFill>
                  <a:srgbClr val="1A2533"/>
                </a:solidFill>
                <a:latin typeface="Calibri"/>
              </a:rPr>
              <a:t>Limited experience (JET limited in power/pulse length). Clearl expansion of available dataset also to check </a:t>
            </a:r>
            <a:r>
              <a:rPr sz="1400" b="0">
                <a:solidFill>
                  <a:srgbClr val="1A2533"/>
                </a:solidFill>
                <a:latin typeface="Calibri"/>
              </a:rPr>
              <a:t>Density evolution over full flat-top</a:t>
            </a:r>
            <a:r>
              <a:rPr lang="en-GB" sz="1400" b="0">
                <a:solidFill>
                  <a:srgbClr val="1A2533"/>
                </a:solidFill>
                <a:latin typeface="Calibri"/>
              </a:rPr>
              <a:t>. Current profile tailoring via LHCD deemed important</a:t>
            </a:r>
            <a:endParaRPr sz="1400" b="0">
              <a:solidFill>
                <a:srgbClr val="1A2533"/>
              </a:solidFill>
              <a:latin typeface="Calibri"/>
            </a:endParaRPr>
          </a:p>
          <a:p>
            <a:pPr algn="l">
              <a:defRPr/>
            </a:pPr>
            <a:endParaRPr sz="1400" b="0">
              <a:solidFill>
                <a:srgbClr val="1A2533"/>
              </a:solidFill>
              <a:latin typeface="Calibri"/>
            </a:endParaRPr>
          </a:p>
          <a:p>
            <a:pPr algn="l">
              <a:defRPr/>
            </a:pPr>
            <a:r>
              <a:rPr sz="1400" b="1">
                <a:solidFill>
                  <a:srgbClr val="1F497D"/>
                </a:solidFill>
                <a:latin typeface="Calibri"/>
              </a:rPr>
              <a:t>Deep fuelling (FOAK): </a:t>
            </a:r>
            <a:endParaRPr/>
          </a:p>
          <a:p>
            <a:pPr algn="l">
              <a:defRPr/>
            </a:pPr>
            <a:r>
              <a:rPr sz="1400" b="0">
                <a:solidFill>
                  <a:srgbClr val="1A2533"/>
                </a:solidFill>
                <a:latin typeface="Calibri"/>
              </a:rPr>
              <a:t>Fast pellets (55 mm³, 5 Hz, ρ&lt;0.7) + Compact Torus Injector. CTI core fuelling exceeds NBI — genuinely first-of-a-kind.</a:t>
            </a:r>
            <a:endParaRPr/>
          </a:p>
          <a:p>
            <a:pPr algn="l">
              <a:defRPr/>
            </a:pPr>
            <a:endParaRPr sz="1400" b="0">
              <a:solidFill>
                <a:srgbClr val="1A2533"/>
              </a:solidFill>
              <a:latin typeface="Calibri"/>
            </a:endParaRPr>
          </a:p>
          <a:p>
            <a:pPr algn="l">
              <a:defRPr/>
            </a:pPr>
            <a:r>
              <a:rPr sz="1400" b="1">
                <a:solidFill>
                  <a:srgbClr val="1F497D"/>
                </a:solidFill>
                <a:latin typeface="Calibri"/>
              </a:rPr>
              <a:t>Advanced scenario: </a:t>
            </a:r>
            <a:endParaRPr/>
          </a:p>
          <a:p>
            <a:pPr algn="l">
              <a:defRPr/>
            </a:pPr>
            <a:r>
              <a:rPr sz="1400" b="0">
                <a:solidFill>
                  <a:srgbClr val="1A2533"/>
                </a:solidFill>
                <a:latin typeface="Calibri"/>
              </a:rPr>
              <a:t>Paux=40 MW, Q~3–5 exploration — less mature, limited Ip shaping actuators. Complementary to JT-60SA.</a:t>
            </a:r>
            <a:endParaRPr/>
          </a:p>
        </p:txBody>
      </p:sp>
      <p:sp>
        <p:nvSpPr>
          <p:cNvPr id="1213521736" name="TextBox 9"/>
          <p:cNvSpPr txBox="1"/>
          <p:nvPr/>
        </p:nvSpPr>
        <p:spPr bwMode="auto">
          <a:xfrm>
            <a:off x="6053328" y="732320"/>
            <a:ext cx="5879592" cy="261610"/>
          </a:xfrm>
          <a:prstGeom prst="rect">
            <a:avLst/>
          </a:prstGeom>
          <a:solidFill>
            <a:schemeClr val="accent5">
              <a:lumMod val="75000"/>
            </a:schemeClr>
          </a:solidFill>
        </p:spPr>
        <p:txBody>
          <a:bodyPr wrap="square">
            <a:spAutoFit/>
          </a:bodyPr>
          <a:lstStyle/>
          <a:p>
            <a:pPr algn="l">
              <a:defRPr/>
            </a:pPr>
            <a:r>
              <a:rPr sz="1100" b="1" i="0">
                <a:solidFill>
                  <a:srgbClr val="FFFFFF"/>
                </a:solidFill>
                <a:latin typeface="Calibri"/>
              </a:rPr>
              <a:t>Energetic Particles  (Ch. 9)</a:t>
            </a:r>
            <a:endParaRPr/>
          </a:p>
        </p:txBody>
      </p:sp>
      <p:sp>
        <p:nvSpPr>
          <p:cNvPr id="1557249556" name="TextBox 11"/>
          <p:cNvSpPr txBox="1"/>
          <p:nvPr/>
        </p:nvSpPr>
        <p:spPr bwMode="auto">
          <a:xfrm>
            <a:off x="6053328" y="1049463"/>
            <a:ext cx="5879592" cy="2677656"/>
          </a:xfrm>
          <a:prstGeom prst="rect">
            <a:avLst/>
          </a:prstGeom>
          <a:solidFill>
            <a:schemeClr val="accent5">
              <a:lumMod val="20000"/>
              <a:lumOff val="80000"/>
            </a:schemeClr>
          </a:solidFill>
          <a:ln>
            <a:solidFill>
              <a:schemeClr val="accent5">
                <a:lumMod val="75000"/>
              </a:schemeClr>
            </a:solidFill>
          </a:ln>
        </p:spPr>
        <p:txBody>
          <a:bodyPr wrap="square">
            <a:spAutoFit/>
          </a:bodyPr>
          <a:lstStyle/>
          <a:p>
            <a:pPr algn="l">
              <a:defRPr/>
            </a:pPr>
            <a:r>
              <a:rPr sz="1200" b="1" dirty="0">
                <a:solidFill>
                  <a:srgbClr val="1A2533"/>
                </a:solidFill>
                <a:latin typeface="Calibri"/>
              </a:rPr>
              <a:t>Large alpha fraction: </a:t>
            </a:r>
            <a:endParaRPr dirty="0"/>
          </a:p>
          <a:p>
            <a:pPr algn="l">
              <a:defRPr/>
            </a:pPr>
            <a:r>
              <a:rPr sz="1200" b="0" dirty="0">
                <a:solidFill>
                  <a:srgbClr val="1A2533"/>
                </a:solidFill>
                <a:latin typeface="Calibri"/>
              </a:rPr>
              <a:t>Genuine burning plasma — distinct from JT-60SA </a:t>
            </a:r>
            <a:r>
              <a:rPr lang="en-GB" sz="1200" b="0" dirty="0">
                <a:solidFill>
                  <a:srgbClr val="1A2533"/>
                </a:solidFill>
                <a:latin typeface="Calibri"/>
              </a:rPr>
              <a:t>where EP will be generated by heating (N-NBI and ECRH </a:t>
            </a:r>
            <a:r>
              <a:rPr lang="en-GB" sz="1200" b="0">
                <a:solidFill>
                  <a:srgbClr val="1A2533"/>
                </a:solidFill>
                <a:latin typeface="Calibri"/>
              </a:rPr>
              <a:t>accelerated)</a:t>
            </a:r>
            <a:r>
              <a:rPr sz="1200" b="0">
                <a:solidFill>
                  <a:srgbClr val="1A2533"/>
                </a:solidFill>
                <a:latin typeface="Calibri"/>
              </a:rPr>
              <a:t>. </a:t>
            </a:r>
            <a:r>
              <a:rPr sz="1200" b="0" dirty="0">
                <a:solidFill>
                  <a:srgbClr val="1A2533"/>
                </a:solidFill>
                <a:latin typeface="Calibri"/>
              </a:rPr>
              <a:t>Large thermonuclear alpha drive.</a:t>
            </a:r>
            <a:endParaRPr dirty="0"/>
          </a:p>
          <a:p>
            <a:pPr algn="l">
              <a:defRPr/>
            </a:pPr>
            <a:endParaRPr sz="1200" b="0" dirty="0">
              <a:solidFill>
                <a:srgbClr val="1A2533"/>
              </a:solidFill>
              <a:latin typeface="Calibri"/>
            </a:endParaRPr>
          </a:p>
          <a:p>
            <a:pPr algn="l">
              <a:defRPr/>
            </a:pPr>
            <a:r>
              <a:rPr sz="1200" b="1" dirty="0">
                <a:solidFill>
                  <a:srgbClr val="1A2533"/>
                </a:solidFill>
                <a:latin typeface="Calibri"/>
              </a:rPr>
              <a:t>Alpha–turbulence: </a:t>
            </a:r>
            <a:endParaRPr dirty="0"/>
          </a:p>
          <a:p>
            <a:pPr algn="l">
              <a:defRPr/>
            </a:pPr>
            <a:r>
              <a:rPr sz="1200" b="0" dirty="0">
                <a:solidFill>
                  <a:srgbClr val="1A2533"/>
                </a:solidFill>
                <a:latin typeface="Calibri"/>
              </a:rPr>
              <a:t>GK studies: ~10% ITG </a:t>
            </a:r>
            <a:r>
              <a:rPr sz="1200" b="0" dirty="0" err="1">
                <a:solidFill>
                  <a:srgbClr val="1A2533"/>
                </a:solidFill>
                <a:latin typeface="Calibri"/>
              </a:rPr>
              <a:t>stabilisation</a:t>
            </a:r>
            <a:r>
              <a:rPr sz="1200" b="0" dirty="0">
                <a:solidFill>
                  <a:srgbClr val="1A2533"/>
                </a:solidFill>
                <a:latin typeface="Calibri"/>
              </a:rPr>
              <a:t> via EM effects; fast-ion impact small at baseline </a:t>
            </a:r>
            <a:r>
              <a:rPr sz="1200" b="0" dirty="0" err="1">
                <a:solidFill>
                  <a:srgbClr val="1A2533"/>
                </a:solidFill>
                <a:latin typeface="Calibri"/>
              </a:rPr>
              <a:t>Paux</a:t>
            </a:r>
            <a:r>
              <a:rPr sz="1200" b="0" dirty="0">
                <a:solidFill>
                  <a:srgbClr val="1A2533"/>
                </a:solidFill>
                <a:latin typeface="Calibri"/>
              </a:rPr>
              <a:t> → alpha benefit requires high-Q operation</a:t>
            </a:r>
            <a:r>
              <a:rPr lang="en-GB" sz="1200" b="0" dirty="0">
                <a:solidFill>
                  <a:srgbClr val="1A2533"/>
                </a:solidFill>
                <a:latin typeface="Calibri"/>
              </a:rPr>
              <a:t> extending to unexplored territory before ITER</a:t>
            </a:r>
            <a:r>
              <a:rPr sz="1200" b="0" dirty="0">
                <a:solidFill>
                  <a:srgbClr val="1A2533"/>
                </a:solidFill>
                <a:latin typeface="Calibri"/>
              </a:rPr>
              <a:t>.</a:t>
            </a:r>
            <a:endParaRPr dirty="0"/>
          </a:p>
          <a:p>
            <a:pPr algn="l">
              <a:defRPr/>
            </a:pPr>
            <a:endParaRPr sz="1200" b="0" dirty="0">
              <a:solidFill>
                <a:srgbClr val="1A2533"/>
              </a:solidFill>
              <a:latin typeface="Calibri"/>
            </a:endParaRPr>
          </a:p>
          <a:p>
            <a:pPr algn="l">
              <a:defRPr/>
            </a:pPr>
            <a:r>
              <a:rPr sz="1200" b="1" dirty="0">
                <a:solidFill>
                  <a:srgbClr val="1A2533"/>
                </a:solidFill>
                <a:latin typeface="Calibri"/>
              </a:rPr>
              <a:t>EP/wave coupling: </a:t>
            </a:r>
            <a:endParaRPr dirty="0"/>
          </a:p>
          <a:p>
            <a:pPr algn="l">
              <a:defRPr/>
            </a:pPr>
            <a:r>
              <a:rPr sz="1200" b="0" dirty="0">
                <a:solidFill>
                  <a:srgbClr val="1A2533"/>
                </a:solidFill>
                <a:latin typeface="Calibri"/>
              </a:rPr>
              <a:t>ICRH + NNBI + alphas — direct test of alpha heating efficacy and </a:t>
            </a:r>
            <a:r>
              <a:rPr sz="1200" b="0" dirty="0" err="1">
                <a:solidFill>
                  <a:srgbClr val="1A2533"/>
                </a:solidFill>
                <a:latin typeface="Calibri"/>
              </a:rPr>
              <a:t>Alfvénic</a:t>
            </a:r>
            <a:r>
              <a:rPr sz="1200" b="0" dirty="0">
                <a:solidFill>
                  <a:srgbClr val="1A2533"/>
                </a:solidFill>
                <a:latin typeface="Calibri"/>
              </a:rPr>
              <a:t> instability drive.</a:t>
            </a:r>
            <a:endParaRPr dirty="0"/>
          </a:p>
          <a:p>
            <a:pPr algn="l">
              <a:defRPr/>
            </a:pPr>
            <a:endParaRPr sz="1200" b="0" dirty="0">
              <a:solidFill>
                <a:srgbClr val="1A2533"/>
              </a:solidFill>
              <a:latin typeface="Calibri"/>
            </a:endParaRPr>
          </a:p>
          <a:p>
            <a:pPr algn="l">
              <a:defRPr/>
            </a:pPr>
            <a:r>
              <a:rPr sz="1200" b="1" dirty="0">
                <a:solidFill>
                  <a:srgbClr val="1A2533"/>
                </a:solidFill>
                <a:latin typeface="Calibri"/>
              </a:rPr>
              <a:t>Live diagnostic tests: </a:t>
            </a:r>
            <a:endParaRPr dirty="0"/>
          </a:p>
          <a:p>
            <a:pPr algn="l">
              <a:defRPr/>
            </a:pPr>
            <a:r>
              <a:rPr sz="1200" b="0" dirty="0">
                <a:solidFill>
                  <a:srgbClr val="1A2533"/>
                </a:solidFill>
                <a:latin typeface="Calibri"/>
              </a:rPr>
              <a:t>Confined and lost alpha distributions. New territory if Q~5: self-regulation, 4He ash accumulation.</a:t>
            </a:r>
            <a:endParaRPr dirty="0"/>
          </a:p>
        </p:txBody>
      </p:sp>
      <p:sp>
        <p:nvSpPr>
          <p:cNvPr id="1899550632" name="TextBox 13"/>
          <p:cNvSpPr txBox="1"/>
          <p:nvPr/>
        </p:nvSpPr>
        <p:spPr bwMode="auto">
          <a:xfrm>
            <a:off x="6057900" y="4657836"/>
            <a:ext cx="5846723" cy="1802922"/>
          </a:xfrm>
          <a:prstGeom prst="rect">
            <a:avLst/>
          </a:prstGeom>
          <a:solidFill>
            <a:srgbClr val="FEF5E7"/>
          </a:solidFill>
          <a:ln>
            <a:solidFill>
              <a:srgbClr val="E87722"/>
            </a:solidFill>
          </a:ln>
        </p:spPr>
        <p:txBody>
          <a:bodyPr wrap="square">
            <a:spAutoFit/>
          </a:bodyPr>
          <a:lstStyle/>
          <a:p>
            <a:pPr algn="l">
              <a:defRPr/>
            </a:pPr>
            <a:r>
              <a:rPr sz="1600" b="1">
                <a:solidFill>
                  <a:srgbClr val="E87722"/>
                </a:solidFill>
                <a:latin typeface="Calibri"/>
              </a:rPr>
              <a:t>⚑  TFL assessment:  </a:t>
            </a:r>
            <a:endParaRPr/>
          </a:p>
          <a:p>
            <a:pPr algn="l">
              <a:defRPr/>
            </a:pPr>
            <a:r>
              <a:rPr sz="1600" b="0">
                <a:solidFill>
                  <a:srgbClr val="6B3200"/>
                </a:solidFill>
                <a:latin typeface="Calibri"/>
              </a:rPr>
              <a:t>QCE at large current (q₉₅~3) is unproven in nowadays tokamaks. H₉₈≥1.1 in a full-W device is not guaranteed — JET DT experience shows higher W impurity burden than in D. The RP must include contingency scenarios if QCE cannot sustain Q&gt;1. Alpha turbulence stabilisation is likely marginal at baseline Paux; high-Q regime is needed to see the effect.</a:t>
            </a:r>
            <a:endParaRPr/>
          </a:p>
        </p:txBody>
      </p:sp>
      <p:sp>
        <p:nvSpPr>
          <p:cNvPr id="1827553699" name="Footer Placeholder 14"/>
          <p:cNvSpPr>
            <a:spLocks noGrp="1"/>
          </p:cNvSpPr>
          <p:nvPr>
            <p:ph type="ftr" sz="quarter" idx="11"/>
          </p:nvPr>
        </p:nvSpPr>
        <p:spPr bwMode="auto"/>
        <p:txBody>
          <a:bodyPr/>
          <a:lstStyle/>
          <a:p>
            <a:pPr>
              <a:defRPr/>
            </a:pPr>
            <a:r>
              <a:rPr lang="en-GB">
                <a:solidFill>
                  <a:prstClr val="white"/>
                </a:solidFill>
              </a:rPr>
              <a:t>WPTE TFLs | FSD Discussion on BEST Scientific Exploitation | 22 June 2026</a:t>
            </a:r>
          </a:p>
        </p:txBody>
      </p:sp>
      <p:sp>
        <p:nvSpPr>
          <p:cNvPr id="973571675" name="Slide Number Placeholder 15"/>
          <p:cNvSpPr>
            <a:spLocks noGrp="1"/>
          </p:cNvSpPr>
          <p:nvPr>
            <p:ph type="sldNum" sz="quarter" idx="12"/>
          </p:nvPr>
        </p:nvSpPr>
        <p:spPr bwMode="auto"/>
        <p:txBody>
          <a:bodyPr/>
          <a:lstStyle/>
          <a:p>
            <a:pPr>
              <a:defRPr/>
            </a:pPr>
            <a:fld id="{6A6D9FA1-99C7-4910-8E32-B85D378B0060}" type="slidenum">
              <a:rPr lang="en-GB">
                <a:solidFill>
                  <a:prstClr val="white"/>
                </a:solidFill>
              </a:rPr>
              <a:t>4</a:t>
            </a:fld>
            <a:endParaRPr lang="en-GB">
              <a:solidFill>
                <a:prstClr val="white"/>
              </a:solidFill>
            </a:endParaRPr>
          </a:p>
        </p:txBody>
      </p:sp>
    </p:spTree>
  </p:cSld>
  <p:clrMapOvr>
    <a:masterClrMapping/>
  </p:clrMapOvr>
  <mc:AlternateContent xmlns:mc="http://schemas.openxmlformats.org/markup-compatibility/2006" xmlns:p159="http://schemas.microsoft.com/office/powerpoint/2015/09/main">
    <mc:Choice Requires="p159">
      <p:transition/>
    </mc:Choice>
    <mc:Fallback xmlns:w="http://schemas.openxmlformats.org/wordprocessingml/2006/main" xmlns:m="http://schemas.openxmlformats.org/officeDocument/2006/math" xmlns="">
      <p:transition advClick="1"/>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261167018" name="Title 1"/>
          <p:cNvSpPr>
            <a:spLocks noGrp="1"/>
          </p:cNvSpPr>
          <p:nvPr>
            <p:ph type="title"/>
          </p:nvPr>
        </p:nvSpPr>
        <p:spPr bwMode="auto"/>
        <p:txBody>
          <a:bodyPr/>
          <a:lstStyle/>
          <a:p>
            <a:pPr>
              <a:defRPr/>
            </a:pPr>
            <a:r>
              <a:rPr sz="2000" b="1">
                <a:solidFill>
                  <a:srgbClr val="1F497D"/>
                </a:solidFill>
                <a:latin typeface="Calibri"/>
              </a:rPr>
              <a:t>Theme 2  ·  MHD Stability, Control &amp; Disruptions</a:t>
            </a:r>
            <a:endParaRPr/>
          </a:p>
        </p:txBody>
      </p:sp>
      <p:sp>
        <p:nvSpPr>
          <p:cNvPr id="2130958637" name="TextBox 3"/>
          <p:cNvSpPr txBox="1"/>
          <p:nvPr/>
        </p:nvSpPr>
        <p:spPr bwMode="auto">
          <a:xfrm>
            <a:off x="9868955" y="27923"/>
            <a:ext cx="11676888" cy="219456"/>
          </a:xfrm>
          <a:prstGeom prst="rect">
            <a:avLst/>
          </a:prstGeom>
          <a:noFill/>
        </p:spPr>
        <p:txBody>
          <a:bodyPr wrap="square">
            <a:spAutoFit/>
          </a:bodyPr>
          <a:lstStyle/>
          <a:p>
            <a:pPr algn="l">
              <a:defRPr/>
            </a:pPr>
            <a:r>
              <a:rPr sz="900" b="0" i="1">
                <a:solidFill>
                  <a:srgbClr val="4F81BD"/>
                </a:solidFill>
                <a:latin typeface="Calibri"/>
              </a:rPr>
              <a:t>Chapter 8  |  MHD, Control and Disruptions</a:t>
            </a:r>
            <a:endParaRPr/>
          </a:p>
        </p:txBody>
      </p:sp>
      <p:sp>
        <p:nvSpPr>
          <p:cNvPr id="1381686010" name="TextBox 5"/>
          <p:cNvSpPr txBox="1"/>
          <p:nvPr/>
        </p:nvSpPr>
        <p:spPr bwMode="auto">
          <a:xfrm>
            <a:off x="384048" y="877824"/>
            <a:ext cx="3630168" cy="261610"/>
          </a:xfrm>
          <a:prstGeom prst="rect">
            <a:avLst/>
          </a:prstGeom>
          <a:solidFill>
            <a:schemeClr val="tx2"/>
          </a:solidFill>
        </p:spPr>
        <p:txBody>
          <a:bodyPr wrap="square">
            <a:spAutoFit/>
          </a:bodyPr>
          <a:lstStyle/>
          <a:p>
            <a:pPr algn="l">
              <a:defRPr/>
            </a:pPr>
            <a:r>
              <a:rPr sz="1100" b="1" i="0">
                <a:solidFill>
                  <a:srgbClr val="FFFFFF"/>
                </a:solidFill>
                <a:latin typeface="Calibri"/>
              </a:rPr>
              <a:t>MHD Stability with Alpha Particles</a:t>
            </a:r>
            <a:endParaRPr/>
          </a:p>
        </p:txBody>
      </p:sp>
      <p:sp>
        <p:nvSpPr>
          <p:cNvPr id="270038204" name="TextBox 7"/>
          <p:cNvSpPr txBox="1"/>
          <p:nvPr/>
        </p:nvSpPr>
        <p:spPr bwMode="auto">
          <a:xfrm>
            <a:off x="384048" y="1207008"/>
            <a:ext cx="3630168" cy="4297680"/>
          </a:xfrm>
          <a:prstGeom prst="rect">
            <a:avLst/>
          </a:prstGeom>
          <a:solidFill>
            <a:schemeClr val="tx2">
              <a:lumMod val="20000"/>
              <a:lumOff val="80000"/>
            </a:schemeClr>
          </a:solidFill>
          <a:ln>
            <a:solidFill>
              <a:schemeClr val="tx2">
                <a:lumMod val="60000"/>
                <a:lumOff val="40000"/>
              </a:schemeClr>
            </a:solidFill>
          </a:ln>
        </p:spPr>
        <p:txBody>
          <a:bodyPr wrap="square">
            <a:noAutofit/>
          </a:bodyPr>
          <a:lstStyle/>
          <a:p>
            <a:pPr algn="l">
              <a:defRPr/>
            </a:pPr>
            <a:r>
              <a:rPr sz="1400" b="1">
                <a:solidFill>
                  <a:srgbClr val="1F497D"/>
                </a:solidFill>
                <a:latin typeface="Calibri"/>
              </a:rPr>
              <a:t>Alpha-driven instabilities: </a:t>
            </a:r>
            <a:endParaRPr/>
          </a:p>
          <a:p>
            <a:pPr algn="l">
              <a:defRPr/>
            </a:pPr>
            <a:r>
              <a:rPr sz="1400" b="0">
                <a:solidFill>
                  <a:srgbClr val="1A2533"/>
                </a:solidFill>
                <a:latin typeface="Calibri"/>
              </a:rPr>
              <a:t>TAE, EAE, RSAE driven by large alpha fraction — qualitatively different from beam-driven EPs on JET or JT-60SA. Competes with bulk plasma damping.</a:t>
            </a:r>
            <a:r>
              <a:rPr lang="en-GB" sz="1400" b="0">
                <a:solidFill>
                  <a:srgbClr val="1A2533"/>
                </a:solidFill>
                <a:latin typeface="Calibri"/>
              </a:rPr>
              <a:t> There will be as well fast particle from ICRH and medium energy from N-NBI</a:t>
            </a:r>
            <a:endParaRPr sz="1400" b="0">
              <a:solidFill>
                <a:srgbClr val="1A2533"/>
              </a:solidFill>
              <a:latin typeface="Calibri"/>
            </a:endParaRPr>
          </a:p>
          <a:p>
            <a:pPr algn="l">
              <a:defRPr/>
            </a:pPr>
            <a:endParaRPr sz="1400" b="0">
              <a:solidFill>
                <a:srgbClr val="1A2533"/>
              </a:solidFill>
              <a:latin typeface="Calibri"/>
            </a:endParaRPr>
          </a:p>
          <a:p>
            <a:pPr algn="l">
              <a:defRPr/>
            </a:pPr>
            <a:r>
              <a:rPr sz="1400" b="1">
                <a:solidFill>
                  <a:srgbClr val="1F497D"/>
                </a:solidFill>
                <a:latin typeface="Calibri"/>
              </a:rPr>
              <a:t>Burning plasma MHD: </a:t>
            </a:r>
            <a:endParaRPr/>
          </a:p>
          <a:p>
            <a:pPr algn="l">
              <a:defRPr/>
            </a:pPr>
            <a:r>
              <a:rPr sz="1400" b="0">
                <a:solidFill>
                  <a:srgbClr val="1A2533"/>
                </a:solidFill>
                <a:latin typeface="Calibri"/>
              </a:rPr>
              <a:t>BEST accesses the regime where alpha-particle drive is dominant. Critical unknown for ITER extrapolation — must be measured before ITER DT1.</a:t>
            </a:r>
            <a:endParaRPr/>
          </a:p>
          <a:p>
            <a:pPr algn="l">
              <a:defRPr/>
            </a:pPr>
            <a:endParaRPr sz="1400" b="0">
              <a:solidFill>
                <a:srgbClr val="1A2533"/>
              </a:solidFill>
              <a:latin typeface="Calibri"/>
            </a:endParaRPr>
          </a:p>
          <a:p>
            <a:pPr algn="l">
              <a:defRPr/>
            </a:pPr>
            <a:r>
              <a:rPr sz="1400" b="1">
                <a:solidFill>
                  <a:srgbClr val="1F497D"/>
                </a:solidFill>
                <a:latin typeface="Calibri"/>
              </a:rPr>
              <a:t>Integrated stability: </a:t>
            </a:r>
            <a:endParaRPr/>
          </a:p>
          <a:p>
            <a:pPr algn="l">
              <a:defRPr/>
            </a:pPr>
            <a:r>
              <a:rPr sz="1400" b="0">
                <a:solidFill>
                  <a:srgbClr val="1A2533"/>
                </a:solidFill>
                <a:latin typeface="Calibri"/>
              </a:rPr>
              <a:t>NTMs, sawteeth, ELMs simultaneously in DT plasma with alpha drive — unprecedented simultaneous control challenge.</a:t>
            </a:r>
            <a:endParaRPr/>
          </a:p>
        </p:txBody>
      </p:sp>
      <p:sp>
        <p:nvSpPr>
          <p:cNvPr id="2022085461" name="TextBox 9"/>
          <p:cNvSpPr txBox="1"/>
          <p:nvPr/>
        </p:nvSpPr>
        <p:spPr bwMode="auto">
          <a:xfrm>
            <a:off x="4306823" y="877824"/>
            <a:ext cx="3630169" cy="261610"/>
          </a:xfrm>
          <a:prstGeom prst="rect">
            <a:avLst/>
          </a:prstGeom>
          <a:solidFill>
            <a:schemeClr val="accent2"/>
          </a:solidFill>
        </p:spPr>
        <p:txBody>
          <a:bodyPr wrap="square">
            <a:spAutoFit/>
          </a:bodyPr>
          <a:lstStyle/>
          <a:p>
            <a:pPr algn="l">
              <a:defRPr/>
            </a:pPr>
            <a:r>
              <a:rPr sz="1100" b="1" i="0">
                <a:solidFill>
                  <a:srgbClr val="FFFFFF"/>
                </a:solidFill>
                <a:latin typeface="Calibri"/>
              </a:rPr>
              <a:t>Disruption Avoidance &amp; Mitigation</a:t>
            </a:r>
            <a:endParaRPr/>
          </a:p>
        </p:txBody>
      </p:sp>
      <p:sp>
        <p:nvSpPr>
          <p:cNvPr id="178824670" name="TextBox 11"/>
          <p:cNvSpPr txBox="1"/>
          <p:nvPr/>
        </p:nvSpPr>
        <p:spPr bwMode="auto">
          <a:xfrm>
            <a:off x="4306824" y="1207008"/>
            <a:ext cx="3630168" cy="4297680"/>
          </a:xfrm>
          <a:prstGeom prst="rect">
            <a:avLst/>
          </a:prstGeom>
          <a:solidFill>
            <a:schemeClr val="accent2">
              <a:lumMod val="20000"/>
              <a:lumOff val="80000"/>
            </a:schemeClr>
          </a:solidFill>
          <a:ln>
            <a:solidFill>
              <a:schemeClr val="accent2">
                <a:lumMod val="75000"/>
              </a:schemeClr>
            </a:solidFill>
          </a:ln>
        </p:spPr>
        <p:txBody>
          <a:bodyPr wrap="square">
            <a:noAutofit/>
          </a:bodyPr>
          <a:lstStyle/>
          <a:p>
            <a:pPr algn="l">
              <a:defRPr/>
            </a:pPr>
            <a:r>
              <a:rPr sz="1400" b="1">
                <a:solidFill>
                  <a:srgbClr val="C0504D"/>
                </a:solidFill>
                <a:latin typeface="Calibri"/>
              </a:rPr>
              <a:t>Higher hazard than JET: </a:t>
            </a:r>
            <a:endParaRPr/>
          </a:p>
          <a:p>
            <a:pPr algn="l">
              <a:defRPr/>
            </a:pPr>
            <a:r>
              <a:rPr sz="1400" b="0">
                <a:solidFill>
                  <a:srgbClr val="1A2533"/>
                </a:solidFill>
                <a:latin typeface="Calibri"/>
              </a:rPr>
              <a:t>7 MA stored energy — thermal and EM disruption loads more severe than any current device.</a:t>
            </a:r>
            <a:endParaRPr/>
          </a:p>
          <a:p>
            <a:pPr algn="l">
              <a:defRPr/>
            </a:pPr>
            <a:endParaRPr sz="1400" b="0">
              <a:solidFill>
                <a:srgbClr val="1A2533"/>
              </a:solidFill>
              <a:latin typeface="Calibri"/>
            </a:endParaRPr>
          </a:p>
          <a:p>
            <a:pPr algn="l">
              <a:defRPr/>
            </a:pPr>
            <a:r>
              <a:rPr sz="1400" b="1">
                <a:solidFill>
                  <a:srgbClr val="C0504D"/>
                </a:solidFill>
                <a:latin typeface="Calibri"/>
              </a:rPr>
              <a:t>SPI listed, DMS absent: </a:t>
            </a:r>
            <a:endParaRPr/>
          </a:p>
          <a:p>
            <a:pPr algn="l">
              <a:defRPr/>
            </a:pPr>
            <a:r>
              <a:rPr sz="1400" b="0">
                <a:solidFill>
                  <a:srgbClr val="1A2533"/>
                </a:solidFill>
                <a:latin typeface="Calibri"/>
              </a:rPr>
              <a:t>Shattered Pellet Injection mentioned but Disruption Mitigation System (DMS) design is absent from RP v1.1 — this is a critical gap.</a:t>
            </a:r>
            <a:endParaRPr/>
          </a:p>
          <a:p>
            <a:pPr algn="l">
              <a:defRPr/>
            </a:pPr>
            <a:endParaRPr sz="1400" b="0">
              <a:solidFill>
                <a:srgbClr val="1A2533"/>
              </a:solidFill>
              <a:latin typeface="Calibri"/>
            </a:endParaRPr>
          </a:p>
          <a:p>
            <a:pPr algn="l">
              <a:defRPr/>
            </a:pPr>
            <a:r>
              <a:rPr sz="1400" b="1">
                <a:solidFill>
                  <a:srgbClr val="1A2533"/>
                </a:solidFill>
                <a:latin typeface="Calibri"/>
              </a:rPr>
              <a:t>AI/ML control: </a:t>
            </a:r>
            <a:endParaRPr/>
          </a:p>
          <a:p>
            <a:pPr algn="l">
              <a:defRPr/>
            </a:pPr>
            <a:r>
              <a:rPr sz="1400" b="0">
                <a:solidFill>
                  <a:srgbClr val="1A2533"/>
                </a:solidFill>
                <a:latin typeface="Calibri"/>
              </a:rPr>
              <a:t>Real-time disruption prediction and avoidance; path toward disruption-free operations.</a:t>
            </a:r>
            <a:endParaRPr/>
          </a:p>
          <a:p>
            <a:pPr algn="l">
              <a:defRPr/>
            </a:pPr>
            <a:endParaRPr sz="1400" b="0">
              <a:solidFill>
                <a:srgbClr val="1A2533"/>
              </a:solidFill>
              <a:latin typeface="Calibri"/>
            </a:endParaRPr>
          </a:p>
          <a:p>
            <a:pPr algn="l">
              <a:defRPr/>
            </a:pPr>
            <a:r>
              <a:rPr sz="1400" b="1">
                <a:solidFill>
                  <a:srgbClr val="1A2533"/>
                </a:solidFill>
                <a:latin typeface="Calibri"/>
              </a:rPr>
              <a:t>Runaway electrons: </a:t>
            </a:r>
            <a:endParaRPr/>
          </a:p>
          <a:p>
            <a:pPr algn="l">
              <a:defRPr/>
            </a:pPr>
            <a:r>
              <a:rPr sz="1400" b="0">
                <a:solidFill>
                  <a:srgbClr val="1A2533"/>
                </a:solidFill>
                <a:latin typeface="Calibri"/>
              </a:rPr>
              <a:t>Generation and suppression at 7 MA — nuclear licensing prerequisite.</a:t>
            </a:r>
            <a:endParaRPr/>
          </a:p>
        </p:txBody>
      </p:sp>
      <p:sp>
        <p:nvSpPr>
          <p:cNvPr id="1589143128" name="TextBox 13"/>
          <p:cNvSpPr txBox="1"/>
          <p:nvPr/>
        </p:nvSpPr>
        <p:spPr bwMode="auto">
          <a:xfrm>
            <a:off x="8229599" y="877824"/>
            <a:ext cx="3685032" cy="274320"/>
          </a:xfrm>
          <a:prstGeom prst="rect">
            <a:avLst/>
          </a:prstGeom>
          <a:solidFill>
            <a:schemeClr val="accent5">
              <a:lumMod val="75000"/>
            </a:schemeClr>
          </a:solidFill>
        </p:spPr>
        <p:txBody>
          <a:bodyPr wrap="square">
            <a:spAutoFit/>
          </a:bodyPr>
          <a:lstStyle/>
          <a:p>
            <a:pPr algn="l">
              <a:defRPr/>
            </a:pPr>
            <a:r>
              <a:rPr sz="1100" b="1" i="0">
                <a:solidFill>
                  <a:srgbClr val="FFFFFF"/>
                </a:solidFill>
                <a:latin typeface="Calibri"/>
              </a:rPr>
              <a:t>Control Integration &amp; Commissioning</a:t>
            </a:r>
            <a:endParaRPr/>
          </a:p>
        </p:txBody>
      </p:sp>
      <p:sp>
        <p:nvSpPr>
          <p:cNvPr id="1074398532" name="TextBox 15"/>
          <p:cNvSpPr txBox="1"/>
          <p:nvPr/>
        </p:nvSpPr>
        <p:spPr bwMode="auto">
          <a:xfrm>
            <a:off x="8229600" y="1207008"/>
            <a:ext cx="3630168" cy="4297680"/>
          </a:xfrm>
          <a:prstGeom prst="rect">
            <a:avLst/>
          </a:prstGeom>
          <a:solidFill>
            <a:schemeClr val="accent5">
              <a:lumMod val="20000"/>
              <a:lumOff val="80000"/>
            </a:schemeClr>
          </a:solidFill>
          <a:ln>
            <a:solidFill>
              <a:schemeClr val="accent5">
                <a:lumMod val="75000"/>
              </a:schemeClr>
            </a:solidFill>
          </a:ln>
        </p:spPr>
        <p:txBody>
          <a:bodyPr wrap="square">
            <a:noAutofit/>
          </a:bodyPr>
          <a:lstStyle/>
          <a:p>
            <a:pPr algn="l">
              <a:defRPr/>
            </a:pPr>
            <a:r>
              <a:rPr sz="1400" b="1">
                <a:solidFill>
                  <a:srgbClr val="1A2533"/>
                </a:solidFill>
                <a:latin typeface="Calibri"/>
              </a:rPr>
              <a:t>Ramp-up/down: </a:t>
            </a:r>
            <a:endParaRPr/>
          </a:p>
          <a:p>
            <a:pPr algn="l">
              <a:defRPr/>
            </a:pPr>
            <a:r>
              <a:rPr sz="1400" b="0">
                <a:solidFill>
                  <a:srgbClr val="1A2533"/>
                </a:solidFill>
                <a:latin typeface="Calibri"/>
              </a:rPr>
              <a:t>Versatile heating mix to minimise flux consumption — directly transferable to ITER/FPP.</a:t>
            </a:r>
            <a:endParaRPr/>
          </a:p>
          <a:p>
            <a:pPr algn="l">
              <a:defRPr/>
            </a:pPr>
            <a:endParaRPr sz="1400" b="0">
              <a:solidFill>
                <a:srgbClr val="1A2533"/>
              </a:solidFill>
              <a:latin typeface="Calibri"/>
            </a:endParaRPr>
          </a:p>
          <a:p>
            <a:pPr algn="l">
              <a:defRPr/>
            </a:pPr>
            <a:r>
              <a:rPr sz="1400" b="1">
                <a:solidFill>
                  <a:srgbClr val="1A2533"/>
                </a:solidFill>
                <a:latin typeface="Calibri"/>
              </a:rPr>
              <a:t>Commissioning baseline: </a:t>
            </a:r>
            <a:endParaRPr/>
          </a:p>
          <a:p>
            <a:pPr algn="l">
              <a:defRPr/>
            </a:pPr>
            <a:r>
              <a:rPr sz="1400" b="0">
                <a:solidFill>
                  <a:srgbClr val="1A2533"/>
                </a:solidFill>
                <a:latin typeface="Calibri"/>
              </a:rPr>
              <a:t>Machine commissioning phase establishes control infrastructure before D-T operations commence.</a:t>
            </a:r>
            <a:endParaRPr/>
          </a:p>
          <a:p>
            <a:pPr algn="l">
              <a:defRPr/>
            </a:pPr>
            <a:endParaRPr sz="1400" b="0">
              <a:solidFill>
                <a:srgbClr val="1A2533"/>
              </a:solidFill>
              <a:latin typeface="Calibri"/>
            </a:endParaRPr>
          </a:p>
          <a:p>
            <a:pPr algn="l">
              <a:defRPr/>
            </a:pPr>
            <a:r>
              <a:rPr sz="1400" b="1">
                <a:solidFill>
                  <a:srgbClr val="1A2533"/>
                </a:solidFill>
                <a:latin typeface="Calibri"/>
              </a:rPr>
              <a:t>Methods transfer: </a:t>
            </a:r>
            <a:endParaRPr/>
          </a:p>
          <a:p>
            <a:pPr algn="l">
              <a:defRPr/>
            </a:pPr>
            <a:r>
              <a:rPr sz="1400" b="0">
                <a:solidFill>
                  <a:srgbClr val="1A2533"/>
                </a:solidFill>
                <a:latin typeface="Calibri"/>
              </a:rPr>
              <a:t>AI/ML plasma control and integrated MHD control methods feed directly into ITER and EU Pilot Plant commissioning strategy.</a:t>
            </a:r>
            <a:endParaRPr/>
          </a:p>
        </p:txBody>
      </p:sp>
      <p:sp>
        <p:nvSpPr>
          <p:cNvPr id="872048243" name="TextBox 17"/>
          <p:cNvSpPr txBox="1"/>
          <p:nvPr/>
        </p:nvSpPr>
        <p:spPr bwMode="auto">
          <a:xfrm>
            <a:off x="384048" y="5705856"/>
            <a:ext cx="11475719" cy="738664"/>
          </a:xfrm>
          <a:prstGeom prst="rect">
            <a:avLst/>
          </a:prstGeom>
          <a:solidFill>
            <a:srgbClr val="FEF5E7"/>
          </a:solidFill>
          <a:ln>
            <a:solidFill>
              <a:srgbClr val="E87722"/>
            </a:solidFill>
          </a:ln>
        </p:spPr>
        <p:txBody>
          <a:bodyPr wrap="square">
            <a:spAutoFit/>
          </a:bodyPr>
          <a:lstStyle/>
          <a:p>
            <a:pPr algn="l">
              <a:defRPr/>
            </a:pPr>
            <a:r>
              <a:rPr sz="1400" b="1">
                <a:solidFill>
                  <a:srgbClr val="E87722"/>
                </a:solidFill>
                <a:latin typeface="Calibri"/>
              </a:rPr>
              <a:t>⚑  TFL assessment:  </a:t>
            </a:r>
            <a:endParaRPr/>
          </a:p>
          <a:p>
            <a:pPr algn="l">
              <a:defRPr/>
            </a:pPr>
            <a:r>
              <a:rPr sz="1400" b="0">
                <a:solidFill>
                  <a:srgbClr val="6B3200"/>
                </a:solidFill>
                <a:latin typeface="Calibri"/>
              </a:rPr>
              <a:t>Chapter 8 is the least developed in RP v1.1. A credible DMS design — SPI specifications, runaway suppression strategy, and nuclear licensing requirements — is MANDATORY before 7 MA D-T operations. </a:t>
            </a:r>
            <a:r>
              <a:rPr lang="en-GB" sz="1400" b="0">
                <a:solidFill>
                  <a:srgbClr val="6B3200"/>
                </a:solidFill>
                <a:latin typeface="Calibri"/>
              </a:rPr>
              <a:t>This might represent an area of interest for EU to expand EU strategy to a wider range in parallel to JT-60SA</a:t>
            </a:r>
            <a:endParaRPr sz="1400" b="0">
              <a:solidFill>
                <a:srgbClr val="6B3200"/>
              </a:solidFill>
              <a:latin typeface="Calibri"/>
            </a:endParaRPr>
          </a:p>
        </p:txBody>
      </p:sp>
      <p:sp>
        <p:nvSpPr>
          <p:cNvPr id="1349605147" name="Footer Placeholder 18"/>
          <p:cNvSpPr>
            <a:spLocks noGrp="1"/>
          </p:cNvSpPr>
          <p:nvPr>
            <p:ph type="ftr" sz="quarter" idx="11"/>
          </p:nvPr>
        </p:nvSpPr>
        <p:spPr bwMode="auto"/>
        <p:txBody>
          <a:bodyPr/>
          <a:lstStyle/>
          <a:p>
            <a:pPr>
              <a:defRPr/>
            </a:pPr>
            <a:r>
              <a:rPr lang="en-GB">
                <a:solidFill>
                  <a:prstClr val="white"/>
                </a:solidFill>
              </a:rPr>
              <a:t>WPTE TFLs | FSD Discussion on BEST Scientific Exploitation | 22 June 2026</a:t>
            </a:r>
          </a:p>
        </p:txBody>
      </p:sp>
      <p:sp>
        <p:nvSpPr>
          <p:cNvPr id="1969983839" name="Slide Number Placeholder 19"/>
          <p:cNvSpPr>
            <a:spLocks noGrp="1"/>
          </p:cNvSpPr>
          <p:nvPr>
            <p:ph type="sldNum" sz="quarter" idx="12"/>
          </p:nvPr>
        </p:nvSpPr>
        <p:spPr bwMode="auto"/>
        <p:txBody>
          <a:bodyPr/>
          <a:lstStyle/>
          <a:p>
            <a:pPr>
              <a:defRPr/>
            </a:pPr>
            <a:fld id="{6A6D9FA1-99C7-4910-8E32-B85D378B0060}" type="slidenum">
              <a:rPr lang="en-GB">
                <a:solidFill>
                  <a:prstClr val="white"/>
                </a:solidFill>
              </a:rPr>
              <a:t>5</a:t>
            </a:fld>
            <a:endParaRPr lang="en-GB">
              <a:solidFill>
                <a:prstClr val="white"/>
              </a:solidFill>
            </a:endParaRPr>
          </a:p>
        </p:txBody>
      </p:sp>
    </p:spTree>
  </p:cSld>
  <p:clrMapOvr>
    <a:masterClrMapping/>
  </p:clrMapOvr>
  <mc:AlternateContent xmlns:mc="http://schemas.openxmlformats.org/markup-compatibility/2006" xmlns:p159="http://schemas.microsoft.com/office/powerpoint/2015/09/main">
    <mc:Choice Requires="p159">
      <p:transition/>
    </mc:Choice>
    <mc:Fallback xmlns:w="http://schemas.openxmlformats.org/wordprocessingml/2006/main" xmlns:m="http://schemas.openxmlformats.org/officeDocument/2006/math" xmlns="">
      <p:transition advClick="1"/>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72279262" name="Title 1"/>
          <p:cNvSpPr>
            <a:spLocks noGrp="1"/>
          </p:cNvSpPr>
          <p:nvPr>
            <p:ph type="title"/>
          </p:nvPr>
        </p:nvSpPr>
        <p:spPr bwMode="auto"/>
        <p:txBody>
          <a:bodyPr/>
          <a:lstStyle/>
          <a:p>
            <a:pPr>
              <a:defRPr/>
            </a:pPr>
            <a:r>
              <a:rPr sz="2000" b="1">
                <a:solidFill>
                  <a:srgbClr val="1F497D"/>
                </a:solidFill>
                <a:latin typeface="Calibri"/>
              </a:rPr>
              <a:t>Theme 3  ·  Plasma-Wall Interaction, Divertor &amp; Heating</a:t>
            </a:r>
            <a:endParaRPr/>
          </a:p>
        </p:txBody>
      </p:sp>
      <p:sp>
        <p:nvSpPr>
          <p:cNvPr id="1501702582" name="TextBox 3"/>
          <p:cNvSpPr txBox="1"/>
          <p:nvPr/>
        </p:nvSpPr>
        <p:spPr bwMode="auto">
          <a:xfrm>
            <a:off x="8368401" y="27923"/>
            <a:ext cx="11676888" cy="219456"/>
          </a:xfrm>
          <a:prstGeom prst="rect">
            <a:avLst/>
          </a:prstGeom>
          <a:noFill/>
        </p:spPr>
        <p:txBody>
          <a:bodyPr wrap="square">
            <a:spAutoFit/>
          </a:bodyPr>
          <a:lstStyle/>
          <a:p>
            <a:pPr algn="l">
              <a:defRPr/>
            </a:pPr>
            <a:r>
              <a:rPr sz="900" b="0" i="1">
                <a:solidFill>
                  <a:srgbClr val="4F81BD"/>
                </a:solidFill>
                <a:latin typeface="Calibri"/>
              </a:rPr>
              <a:t>Chapter 6 (Divertor, SOL &amp; PWI)  ·  Chapter 5 (Heating, Current Drive &amp; Fuelling)</a:t>
            </a:r>
            <a:endParaRPr/>
          </a:p>
        </p:txBody>
      </p:sp>
      <p:sp>
        <p:nvSpPr>
          <p:cNvPr id="1995101496" name="TextBox 5"/>
          <p:cNvSpPr txBox="1"/>
          <p:nvPr/>
        </p:nvSpPr>
        <p:spPr bwMode="auto">
          <a:xfrm>
            <a:off x="384048" y="896112"/>
            <a:ext cx="6766560" cy="261610"/>
          </a:xfrm>
          <a:prstGeom prst="rect">
            <a:avLst/>
          </a:prstGeom>
          <a:solidFill>
            <a:schemeClr val="accent6">
              <a:lumMod val="75000"/>
            </a:schemeClr>
          </a:solidFill>
        </p:spPr>
        <p:txBody>
          <a:bodyPr wrap="square">
            <a:spAutoFit/>
          </a:bodyPr>
          <a:lstStyle/>
          <a:p>
            <a:pPr algn="l">
              <a:defRPr/>
            </a:pPr>
            <a:r>
              <a:rPr sz="1100" b="1" i="0">
                <a:solidFill>
                  <a:srgbClr val="FFFFFF"/>
                </a:solidFill>
                <a:latin typeface="Calibri"/>
              </a:rPr>
              <a:t>Plasma-Wall Interaction &amp; Divertor  (Ch. 6)</a:t>
            </a:r>
            <a:endParaRPr/>
          </a:p>
        </p:txBody>
      </p:sp>
      <p:sp>
        <p:nvSpPr>
          <p:cNvPr id="83164250" name="TextBox 7"/>
          <p:cNvSpPr txBox="1"/>
          <p:nvPr/>
        </p:nvSpPr>
        <p:spPr bwMode="auto">
          <a:xfrm>
            <a:off x="384048" y="1188720"/>
            <a:ext cx="6766560" cy="4315968"/>
          </a:xfrm>
          <a:prstGeom prst="rect">
            <a:avLst/>
          </a:prstGeom>
          <a:solidFill>
            <a:schemeClr val="accent1">
              <a:lumMod val="20000"/>
              <a:lumOff val="80000"/>
            </a:schemeClr>
          </a:solidFill>
          <a:ln>
            <a:solidFill>
              <a:schemeClr val="accent1">
                <a:lumMod val="75000"/>
              </a:schemeClr>
            </a:solidFill>
          </a:ln>
        </p:spPr>
        <p:txBody>
          <a:bodyPr wrap="square">
            <a:noAutofit/>
          </a:bodyPr>
          <a:lstStyle/>
          <a:p>
            <a:pPr algn="l">
              <a:defRPr/>
            </a:pPr>
            <a:r>
              <a:rPr sz="1200" b="1">
                <a:solidFill>
                  <a:srgbClr val="E87722"/>
                </a:solidFill>
                <a:latin typeface="Calibri"/>
              </a:rPr>
              <a:t>Full-W at scale: </a:t>
            </a:r>
            <a:endParaRPr/>
          </a:p>
          <a:p>
            <a:pPr algn="l">
              <a:defRPr/>
            </a:pPr>
            <a:r>
              <a:rPr sz="1200" b="0">
                <a:solidFill>
                  <a:srgbClr val="1A2533"/>
                </a:solidFill>
                <a:latin typeface="Calibri"/>
              </a:rPr>
              <a:t>V-shaped SND (corner config., VT option). λ_q ~1 mm at high Ip — divertor power handling in novel parameter space.</a:t>
            </a:r>
            <a:endParaRPr/>
          </a:p>
          <a:p>
            <a:pPr algn="l">
              <a:defRPr/>
            </a:pPr>
            <a:endParaRPr sz="1200" b="0">
              <a:solidFill>
                <a:srgbClr val="1A2533"/>
              </a:solidFill>
              <a:latin typeface="Calibri"/>
            </a:endParaRPr>
          </a:p>
          <a:p>
            <a:pPr algn="l">
              <a:defRPr/>
            </a:pPr>
            <a:r>
              <a:rPr sz="1200" b="1">
                <a:solidFill>
                  <a:srgbClr val="E87722"/>
                </a:solidFill>
                <a:latin typeface="Calibri"/>
              </a:rPr>
              <a:t>No-ELM regime mandatory: </a:t>
            </a:r>
            <a:endParaRPr/>
          </a:p>
          <a:p>
            <a:pPr algn="l">
              <a:defRPr/>
            </a:pPr>
            <a:r>
              <a:rPr lang="en-GB" sz="1200" b="0">
                <a:solidFill>
                  <a:srgbClr val="1A2533"/>
                </a:solidFill>
                <a:latin typeface="Calibri"/>
              </a:rPr>
              <a:t>Unmitigated </a:t>
            </a:r>
            <a:r>
              <a:rPr sz="1200" b="0">
                <a:solidFill>
                  <a:srgbClr val="1A2533"/>
                </a:solidFill>
                <a:latin typeface="Calibri"/>
              </a:rPr>
              <a:t>Type-I ELMs incompatible with W wall at these heat fluxes. QCE + XPR + detached divertor are the reference</a:t>
            </a:r>
            <a:r>
              <a:rPr lang="en-GB" sz="1200" b="0">
                <a:solidFill>
                  <a:srgbClr val="1A2533"/>
                </a:solidFill>
                <a:latin typeface="Calibri"/>
              </a:rPr>
              <a:t> with Ar as primary impurities  might inform as well for VNS/Pilot</a:t>
            </a:r>
            <a:r>
              <a:rPr sz="1200" b="0">
                <a:solidFill>
                  <a:srgbClr val="1A2533"/>
                </a:solidFill>
                <a:latin typeface="Calibri"/>
              </a:rPr>
              <a:t>.</a:t>
            </a:r>
            <a:endParaRPr/>
          </a:p>
          <a:p>
            <a:pPr algn="l">
              <a:defRPr/>
            </a:pPr>
            <a:endParaRPr sz="1200" b="0">
              <a:solidFill>
                <a:srgbClr val="1A2533"/>
              </a:solidFill>
              <a:latin typeface="Calibri"/>
            </a:endParaRPr>
          </a:p>
          <a:p>
            <a:pPr algn="l">
              <a:defRPr/>
            </a:pPr>
            <a:r>
              <a:rPr sz="1200" b="1">
                <a:solidFill>
                  <a:srgbClr val="E87722"/>
                </a:solidFill>
                <a:latin typeface="Calibri"/>
              </a:rPr>
              <a:t>Core-edge integration: </a:t>
            </a:r>
            <a:endParaRPr/>
          </a:p>
          <a:p>
            <a:pPr algn="l">
              <a:defRPr/>
            </a:pPr>
            <a:r>
              <a:rPr lang="en-GB" sz="1200" b="0">
                <a:solidFill>
                  <a:srgbClr val="1A2533"/>
                </a:solidFill>
                <a:latin typeface="Calibri"/>
              </a:rPr>
              <a:t>Core edge integrated scenario will be essential for BEST performance activities and on this respect </a:t>
            </a:r>
            <a:r>
              <a:rPr lang="en-GB" sz="1200">
                <a:solidFill>
                  <a:srgbClr val="1A2533"/>
                </a:solidFill>
                <a:latin typeface="Calibri"/>
              </a:rPr>
              <a:t>EU involvement will expand the work initiated on JET</a:t>
            </a:r>
            <a:endParaRPr sz="1200" b="0">
              <a:solidFill>
                <a:srgbClr val="1A2533"/>
              </a:solidFill>
              <a:latin typeface="Calibri"/>
            </a:endParaRPr>
          </a:p>
          <a:p>
            <a:pPr algn="l">
              <a:defRPr/>
            </a:pPr>
            <a:endParaRPr sz="1200" b="0">
              <a:solidFill>
                <a:srgbClr val="1A2533"/>
              </a:solidFill>
              <a:latin typeface="Calibri"/>
            </a:endParaRPr>
          </a:p>
          <a:p>
            <a:pPr algn="l">
              <a:defRPr/>
            </a:pPr>
            <a:r>
              <a:rPr sz="1200" b="1">
                <a:solidFill>
                  <a:srgbClr val="E87722"/>
                </a:solidFill>
                <a:latin typeface="Calibri"/>
              </a:rPr>
              <a:t>First-wall erosion in Q&gt;1: </a:t>
            </a:r>
            <a:endParaRPr/>
          </a:p>
          <a:p>
            <a:pPr algn="l">
              <a:defRPr/>
            </a:pPr>
            <a:r>
              <a:rPr sz="1200" b="0">
                <a:solidFill>
                  <a:srgbClr val="1A2533"/>
                </a:solidFill>
                <a:latin typeface="Calibri"/>
              </a:rPr>
              <a:t>Real-time W erosion monitoring essential. Fuel retention in DD/DT/T, He pumping, fast-particle wall loads</a:t>
            </a:r>
            <a:r>
              <a:rPr lang="en-GB" sz="1200" b="0">
                <a:solidFill>
                  <a:srgbClr val="1A2533"/>
                </a:solidFill>
                <a:latin typeface="Calibri"/>
              </a:rPr>
              <a:t> considered as topic of interest. Also characterization of first-wall heat loads will be essential information before ITER (and inform 2</a:t>
            </a:r>
            <a:r>
              <a:rPr lang="en-GB" sz="1200" b="0" baseline="30000">
                <a:solidFill>
                  <a:srgbClr val="1A2533"/>
                </a:solidFill>
                <a:latin typeface="Calibri"/>
              </a:rPr>
              <a:t>nd</a:t>
            </a:r>
            <a:r>
              <a:rPr lang="en-GB" sz="1200" b="0">
                <a:solidFill>
                  <a:srgbClr val="1A2533"/>
                </a:solidFill>
                <a:latin typeface="Calibri"/>
              </a:rPr>
              <a:t> first wall design for )</a:t>
            </a:r>
            <a:r>
              <a:rPr sz="1200" b="0">
                <a:solidFill>
                  <a:srgbClr val="1A2533"/>
                </a:solidFill>
                <a:latin typeface="Calibri"/>
              </a:rPr>
              <a:t>.</a:t>
            </a:r>
            <a:endParaRPr/>
          </a:p>
          <a:p>
            <a:pPr algn="l">
              <a:defRPr/>
            </a:pPr>
            <a:endParaRPr sz="1200" b="0">
              <a:solidFill>
                <a:srgbClr val="1A2533"/>
              </a:solidFill>
              <a:latin typeface="Calibri"/>
            </a:endParaRPr>
          </a:p>
          <a:p>
            <a:pPr algn="l">
              <a:defRPr/>
            </a:pPr>
            <a:r>
              <a:rPr sz="1200" b="1">
                <a:solidFill>
                  <a:srgbClr val="1A2533"/>
                </a:solidFill>
                <a:latin typeface="Calibri"/>
              </a:rPr>
              <a:t>Conditioning: </a:t>
            </a:r>
            <a:endParaRPr/>
          </a:p>
          <a:p>
            <a:pPr algn="l">
              <a:defRPr/>
            </a:pPr>
            <a:r>
              <a:rPr sz="1200" b="0">
                <a:solidFill>
                  <a:srgbClr val="1A2533"/>
                </a:solidFill>
                <a:latin typeface="Calibri"/>
              </a:rPr>
              <a:t>GDC/ICWC boronisation + Impurity Powder Dropper.</a:t>
            </a:r>
            <a:endParaRPr/>
          </a:p>
          <a:p>
            <a:pPr algn="l">
              <a:defRPr/>
            </a:pPr>
            <a:endParaRPr sz="1200" b="0">
              <a:solidFill>
                <a:srgbClr val="1A2533"/>
              </a:solidFill>
              <a:latin typeface="Calibri"/>
            </a:endParaRPr>
          </a:p>
          <a:p>
            <a:pPr algn="l">
              <a:defRPr/>
            </a:pPr>
            <a:r>
              <a:rPr sz="1200" b="1">
                <a:solidFill>
                  <a:srgbClr val="C0504D"/>
                </a:solidFill>
                <a:latin typeface="Calibri"/>
              </a:rPr>
              <a:t>Not in RP v1.1: </a:t>
            </a:r>
            <a:endParaRPr/>
          </a:p>
          <a:p>
            <a:pPr algn="l">
              <a:defRPr/>
            </a:pPr>
            <a:r>
              <a:rPr sz="1200" b="0">
                <a:solidFill>
                  <a:srgbClr val="C0504D"/>
                </a:solidFill>
                <a:latin typeface="Calibri"/>
              </a:rPr>
              <a:t>RE/disruption wall loads and RT control are</a:t>
            </a:r>
            <a:r>
              <a:rPr lang="en-GB" sz="1200" b="0">
                <a:solidFill>
                  <a:srgbClr val="C0504D"/>
                </a:solidFill>
                <a:latin typeface="Calibri"/>
              </a:rPr>
              <a:t> not discussed, need to be assessed and considered</a:t>
            </a:r>
            <a:r>
              <a:rPr sz="1200" b="0">
                <a:solidFill>
                  <a:srgbClr val="C0504D"/>
                </a:solidFill>
                <a:latin typeface="Calibri"/>
              </a:rPr>
              <a:t>.</a:t>
            </a:r>
            <a:endParaRPr/>
          </a:p>
        </p:txBody>
      </p:sp>
      <p:sp>
        <p:nvSpPr>
          <p:cNvPr id="1266637499" name="TextBox 9"/>
          <p:cNvSpPr txBox="1"/>
          <p:nvPr/>
        </p:nvSpPr>
        <p:spPr bwMode="auto">
          <a:xfrm>
            <a:off x="7461504" y="896112"/>
            <a:ext cx="4398263" cy="261610"/>
          </a:xfrm>
          <a:prstGeom prst="rect">
            <a:avLst/>
          </a:prstGeom>
          <a:solidFill>
            <a:srgbClr val="0070C0"/>
          </a:solidFill>
        </p:spPr>
        <p:txBody>
          <a:bodyPr wrap="square">
            <a:spAutoFit/>
          </a:bodyPr>
          <a:lstStyle/>
          <a:p>
            <a:pPr algn="l">
              <a:defRPr/>
            </a:pPr>
            <a:r>
              <a:rPr sz="1100" b="1" i="0">
                <a:solidFill>
                  <a:srgbClr val="FFFFFF"/>
                </a:solidFill>
                <a:latin typeface="Calibri"/>
              </a:rPr>
              <a:t>Heating, CD &amp; Fuelling  (Ch. 5)</a:t>
            </a:r>
            <a:endParaRPr/>
          </a:p>
        </p:txBody>
      </p:sp>
      <p:sp>
        <p:nvSpPr>
          <p:cNvPr id="1154063284" name="TextBox 11"/>
          <p:cNvSpPr txBox="1"/>
          <p:nvPr/>
        </p:nvSpPr>
        <p:spPr bwMode="auto">
          <a:xfrm>
            <a:off x="7461504" y="1188720"/>
            <a:ext cx="4398264" cy="4315968"/>
          </a:xfrm>
          <a:prstGeom prst="rect">
            <a:avLst/>
          </a:prstGeom>
          <a:solidFill>
            <a:schemeClr val="accent1">
              <a:lumMod val="20000"/>
              <a:lumOff val="80000"/>
            </a:schemeClr>
          </a:solidFill>
          <a:ln>
            <a:solidFill>
              <a:schemeClr val="accent1">
                <a:lumMod val="75000"/>
              </a:schemeClr>
            </a:solidFill>
          </a:ln>
        </p:spPr>
        <p:txBody>
          <a:bodyPr wrap="square">
            <a:noAutofit/>
          </a:bodyPr>
          <a:lstStyle/>
          <a:p>
            <a:pPr algn="l">
              <a:defRPr/>
            </a:pPr>
            <a:r>
              <a:rPr sz="1200" b="1">
                <a:solidFill>
                  <a:srgbClr val="4F81BD"/>
                </a:solidFill>
                <a:latin typeface="Calibri"/>
              </a:rPr>
              <a:t>NNBI: </a:t>
            </a:r>
            <a:endParaRPr/>
          </a:p>
          <a:p>
            <a:pPr algn="l">
              <a:defRPr/>
            </a:pPr>
            <a:r>
              <a:rPr sz="1200" b="0">
                <a:solidFill>
                  <a:srgbClr val="1A2533"/>
                </a:solidFill>
                <a:latin typeface="Calibri"/>
              </a:rPr>
              <a:t>Complementary to ITER</a:t>
            </a:r>
            <a:r>
              <a:rPr lang="en-GB" sz="1200" b="0">
                <a:solidFill>
                  <a:srgbClr val="1A2533"/>
                </a:solidFill>
                <a:latin typeface="Calibri"/>
              </a:rPr>
              <a:t>/ JT-60SA </a:t>
            </a:r>
            <a:r>
              <a:rPr sz="1200" b="0">
                <a:solidFill>
                  <a:srgbClr val="1A2533"/>
                </a:solidFill>
                <a:latin typeface="Calibri"/>
              </a:rPr>
              <a:t> NNBI — long-pulse performance data for EU Pilot Plant.</a:t>
            </a:r>
            <a:endParaRPr/>
          </a:p>
          <a:p>
            <a:pPr algn="l">
              <a:defRPr/>
            </a:pPr>
            <a:endParaRPr sz="1200" b="0">
              <a:solidFill>
                <a:srgbClr val="1A2533"/>
              </a:solidFill>
              <a:latin typeface="Calibri"/>
            </a:endParaRPr>
          </a:p>
          <a:p>
            <a:pPr algn="l">
              <a:defRPr/>
            </a:pPr>
            <a:r>
              <a:rPr sz="1200" b="1">
                <a:solidFill>
                  <a:srgbClr val="4F81BD"/>
                </a:solidFill>
                <a:latin typeface="Calibri"/>
              </a:rPr>
              <a:t>Deep fuelling (FOAK): </a:t>
            </a:r>
            <a:endParaRPr/>
          </a:p>
          <a:p>
            <a:pPr algn="l">
              <a:defRPr/>
            </a:pPr>
            <a:r>
              <a:rPr sz="1200" b="0">
                <a:solidFill>
                  <a:srgbClr val="1A2533"/>
                </a:solidFill>
                <a:latin typeface="Calibri"/>
              </a:rPr>
              <a:t>9×GIM + 3×pellet + 2×mol. beam + 1×CTI. Core CTI fuelling exceeds NBI source — truly first-of-a-kind.</a:t>
            </a:r>
            <a:endParaRPr/>
          </a:p>
          <a:p>
            <a:pPr algn="l">
              <a:defRPr/>
            </a:pPr>
            <a:endParaRPr sz="1200" b="0">
              <a:solidFill>
                <a:srgbClr val="1A2533"/>
              </a:solidFill>
              <a:latin typeface="Calibri"/>
            </a:endParaRPr>
          </a:p>
          <a:p>
            <a:pPr algn="l">
              <a:defRPr/>
            </a:pPr>
            <a:r>
              <a:rPr sz="1200" b="1">
                <a:solidFill>
                  <a:srgbClr val="4F81BD"/>
                </a:solidFill>
                <a:latin typeface="Calibri"/>
              </a:rPr>
              <a:t>RF-only heating: </a:t>
            </a:r>
            <a:endParaRPr/>
          </a:p>
          <a:p>
            <a:pPr algn="l">
              <a:defRPr/>
            </a:pPr>
            <a:r>
              <a:rPr sz="1200" b="0">
                <a:solidFill>
                  <a:srgbClr val="1A2533"/>
                </a:solidFill>
                <a:latin typeface="Calibri"/>
              </a:rPr>
              <a:t>Can ICRH/ECRH alone sustain plasma? Directly relevant to FPP where NBI may be absent.</a:t>
            </a:r>
            <a:endParaRPr/>
          </a:p>
          <a:p>
            <a:pPr algn="l">
              <a:defRPr/>
            </a:pPr>
            <a:endParaRPr sz="1200" b="0">
              <a:solidFill>
                <a:srgbClr val="1A2533"/>
              </a:solidFill>
              <a:latin typeface="Calibri"/>
            </a:endParaRPr>
          </a:p>
          <a:p>
            <a:pPr algn="l">
              <a:defRPr/>
            </a:pPr>
            <a:r>
              <a:rPr sz="1200" b="1">
                <a:solidFill>
                  <a:srgbClr val="4F81BD"/>
                </a:solidFill>
                <a:latin typeface="Calibri"/>
              </a:rPr>
              <a:t>Ramp-up/down: </a:t>
            </a:r>
            <a:endParaRPr/>
          </a:p>
          <a:p>
            <a:pPr algn="l">
              <a:defRPr/>
            </a:pPr>
            <a:r>
              <a:rPr sz="1200" b="0">
                <a:solidFill>
                  <a:srgbClr val="1A2533"/>
                </a:solidFill>
                <a:latin typeface="Calibri"/>
              </a:rPr>
              <a:t>Versatile actuator mix, minimise flux consumption — ITER operational relevance.</a:t>
            </a:r>
            <a:endParaRPr/>
          </a:p>
          <a:p>
            <a:pPr algn="l">
              <a:defRPr/>
            </a:pPr>
            <a:endParaRPr sz="1200" b="0">
              <a:solidFill>
                <a:srgbClr val="1A2533"/>
              </a:solidFill>
              <a:latin typeface="Calibri"/>
            </a:endParaRPr>
          </a:p>
          <a:p>
            <a:pPr algn="l">
              <a:defRPr/>
            </a:pPr>
            <a:r>
              <a:rPr sz="1200" b="1">
                <a:solidFill>
                  <a:srgbClr val="4F81BD"/>
                </a:solidFill>
                <a:latin typeface="Calibri"/>
              </a:rPr>
              <a:t>Long-pulse NBI: </a:t>
            </a:r>
            <a:endParaRPr/>
          </a:p>
          <a:p>
            <a:pPr algn="l">
              <a:defRPr/>
            </a:pPr>
            <a:r>
              <a:rPr sz="1200" b="0">
                <a:solidFill>
                  <a:srgbClr val="1A2533"/>
                </a:solidFill>
                <a:latin typeface="Calibri"/>
              </a:rPr>
              <a:t>Long-pulse P-NBI and N-NBI input for EU Pilot Plant design.</a:t>
            </a:r>
            <a:endParaRPr/>
          </a:p>
        </p:txBody>
      </p:sp>
      <p:sp>
        <p:nvSpPr>
          <p:cNvPr id="210310182" name="TextBox 13"/>
          <p:cNvSpPr txBox="1"/>
          <p:nvPr/>
        </p:nvSpPr>
        <p:spPr bwMode="auto">
          <a:xfrm>
            <a:off x="384048" y="5644740"/>
            <a:ext cx="11475719" cy="646331"/>
          </a:xfrm>
          <a:prstGeom prst="rect">
            <a:avLst/>
          </a:prstGeom>
          <a:solidFill>
            <a:srgbClr val="FFF5E7"/>
          </a:solidFill>
          <a:ln>
            <a:solidFill>
              <a:srgbClr val="E87722"/>
            </a:solidFill>
          </a:ln>
        </p:spPr>
        <p:txBody>
          <a:bodyPr wrap="square">
            <a:spAutoFit/>
          </a:bodyPr>
          <a:lstStyle/>
          <a:p>
            <a:pPr algn="l">
              <a:defRPr/>
            </a:pPr>
            <a:r>
              <a:rPr sz="1200" b="1">
                <a:solidFill>
                  <a:srgbClr val="E87722"/>
                </a:solidFill>
                <a:latin typeface="Calibri"/>
              </a:rPr>
              <a:t>⚑  TFL assessment:  </a:t>
            </a:r>
            <a:endParaRPr/>
          </a:p>
          <a:p>
            <a:pPr algn="l">
              <a:defRPr/>
            </a:pPr>
            <a:r>
              <a:rPr sz="1200" b="0">
                <a:solidFill>
                  <a:srgbClr val="6B3200"/>
                </a:solidFill>
                <a:latin typeface="Calibri"/>
              </a:rPr>
              <a:t>Full-W wall at 7 MA is the highest-risk operational challenge. N-NBI upgrade (required for Q~5) has no defined timeline. Long-pulse wall monitoring identified as needed but no diagnostic specification given. RE/disruption loads must be addressed before DT phase.</a:t>
            </a:r>
            <a:endParaRPr/>
          </a:p>
        </p:txBody>
      </p:sp>
      <p:sp>
        <p:nvSpPr>
          <p:cNvPr id="1283720296" name="Footer Placeholder 14"/>
          <p:cNvSpPr>
            <a:spLocks noGrp="1"/>
          </p:cNvSpPr>
          <p:nvPr>
            <p:ph type="ftr" sz="quarter" idx="11"/>
          </p:nvPr>
        </p:nvSpPr>
        <p:spPr bwMode="auto"/>
        <p:txBody>
          <a:bodyPr/>
          <a:lstStyle/>
          <a:p>
            <a:pPr>
              <a:defRPr/>
            </a:pPr>
            <a:r>
              <a:rPr lang="en-GB">
                <a:solidFill>
                  <a:prstClr val="white"/>
                </a:solidFill>
              </a:rPr>
              <a:t>WPTE TFLs | FSD Discussion on BEST Scientific Exploitation | 22 June 2026</a:t>
            </a:r>
          </a:p>
        </p:txBody>
      </p:sp>
      <p:sp>
        <p:nvSpPr>
          <p:cNvPr id="829459460" name="Slide Number Placeholder 15"/>
          <p:cNvSpPr>
            <a:spLocks noGrp="1"/>
          </p:cNvSpPr>
          <p:nvPr>
            <p:ph type="sldNum" sz="quarter" idx="12"/>
          </p:nvPr>
        </p:nvSpPr>
        <p:spPr bwMode="auto"/>
        <p:txBody>
          <a:bodyPr/>
          <a:lstStyle/>
          <a:p>
            <a:pPr>
              <a:defRPr/>
            </a:pPr>
            <a:fld id="{6A6D9FA1-99C7-4910-8E32-B85D378B0060}" type="slidenum">
              <a:rPr lang="en-GB">
                <a:solidFill>
                  <a:prstClr val="white"/>
                </a:solidFill>
              </a:rPr>
              <a:t>6</a:t>
            </a:fld>
            <a:endParaRPr lang="en-GB">
              <a:solidFill>
                <a:prstClr val="white"/>
              </a:solidFill>
            </a:endParaRPr>
          </a:p>
        </p:txBody>
      </p:sp>
    </p:spTree>
  </p:cSld>
  <p:clrMapOvr>
    <a:masterClrMapping/>
  </p:clrMapOvr>
  <mc:AlternateContent xmlns:mc="http://schemas.openxmlformats.org/markup-compatibility/2006" xmlns:p159="http://schemas.microsoft.com/office/powerpoint/2015/09/main">
    <mc:Choice Requires="p159">
      <p:transition/>
    </mc:Choice>
    <mc:Fallback xmlns:w="http://schemas.openxmlformats.org/wordprocessingml/2006/main" xmlns:m="http://schemas.openxmlformats.org/officeDocument/2006/math" xmlns="">
      <p:transition advClick="1"/>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72303180" name="Title 1"/>
          <p:cNvSpPr>
            <a:spLocks noGrp="1"/>
          </p:cNvSpPr>
          <p:nvPr>
            <p:ph type="title"/>
          </p:nvPr>
        </p:nvSpPr>
        <p:spPr bwMode="auto"/>
        <p:txBody>
          <a:bodyPr/>
          <a:lstStyle/>
          <a:p>
            <a:pPr>
              <a:defRPr/>
            </a:pPr>
            <a:r>
              <a:rPr sz="2000" b="1">
                <a:solidFill>
                  <a:srgbClr val="1F497D"/>
                </a:solidFill>
                <a:latin typeface="Calibri"/>
              </a:rPr>
              <a:t>Theme </a:t>
            </a:r>
            <a:r>
              <a:rPr lang="en-GB" sz="2000" b="1">
                <a:solidFill>
                  <a:srgbClr val="1F497D"/>
                </a:solidFill>
                <a:latin typeface="Calibri"/>
              </a:rPr>
              <a:t>4</a:t>
            </a:r>
            <a:r>
              <a:rPr sz="2000" b="1">
                <a:solidFill>
                  <a:srgbClr val="1F497D"/>
                </a:solidFill>
                <a:latin typeface="Calibri"/>
              </a:rPr>
              <a:t>  ·  Theory</a:t>
            </a:r>
            <a:r>
              <a:rPr lang="en-GB" sz="2000" b="1">
                <a:solidFill>
                  <a:srgbClr val="1F497D"/>
                </a:solidFill>
                <a:latin typeface="Calibri"/>
              </a:rPr>
              <a:t> and </a:t>
            </a:r>
            <a:r>
              <a:rPr sz="2000" b="1">
                <a:solidFill>
                  <a:srgbClr val="1F497D"/>
                </a:solidFill>
                <a:latin typeface="Calibri"/>
              </a:rPr>
              <a:t> Modelling</a:t>
            </a:r>
            <a:endParaRPr/>
          </a:p>
        </p:txBody>
      </p:sp>
      <p:sp>
        <p:nvSpPr>
          <p:cNvPr id="249382885" name="TextBox 3"/>
          <p:cNvSpPr txBox="1"/>
          <p:nvPr/>
        </p:nvSpPr>
        <p:spPr bwMode="auto">
          <a:xfrm>
            <a:off x="9904124" y="82787"/>
            <a:ext cx="11676888" cy="219456"/>
          </a:xfrm>
          <a:prstGeom prst="rect">
            <a:avLst/>
          </a:prstGeom>
          <a:noFill/>
        </p:spPr>
        <p:txBody>
          <a:bodyPr wrap="square">
            <a:spAutoFit/>
          </a:bodyPr>
          <a:lstStyle/>
          <a:p>
            <a:pPr algn="l">
              <a:defRPr/>
            </a:pPr>
            <a:r>
              <a:rPr sz="900" b="0" i="1">
                <a:solidFill>
                  <a:srgbClr val="4F81BD"/>
                </a:solidFill>
                <a:latin typeface="Calibri"/>
              </a:rPr>
              <a:t>Chapter 10  |  Theory and Simulations</a:t>
            </a:r>
            <a:endParaRPr/>
          </a:p>
        </p:txBody>
      </p:sp>
      <p:sp>
        <p:nvSpPr>
          <p:cNvPr id="921602612" name="TextBox 5"/>
          <p:cNvSpPr txBox="1"/>
          <p:nvPr/>
        </p:nvSpPr>
        <p:spPr bwMode="auto">
          <a:xfrm>
            <a:off x="256032" y="881390"/>
            <a:ext cx="5486400" cy="261610"/>
          </a:xfrm>
          <a:prstGeom prst="rect">
            <a:avLst/>
          </a:prstGeom>
          <a:solidFill>
            <a:srgbClr val="4E81BD"/>
          </a:solidFill>
          <a:ln>
            <a:solidFill>
              <a:srgbClr val="4E81BD"/>
            </a:solidFill>
          </a:ln>
        </p:spPr>
        <p:txBody>
          <a:bodyPr wrap="square">
            <a:spAutoFit/>
          </a:bodyPr>
          <a:lstStyle/>
          <a:p>
            <a:pPr algn="l">
              <a:defRPr/>
            </a:pPr>
            <a:r>
              <a:rPr sz="1100" b="1" i="0">
                <a:solidFill>
                  <a:srgbClr val="FFFFFF"/>
                </a:solidFill>
                <a:latin typeface="Calibri"/>
              </a:rPr>
              <a:t>Scientific Scope  (Ch. 10)</a:t>
            </a:r>
            <a:endParaRPr/>
          </a:p>
        </p:txBody>
      </p:sp>
      <p:sp>
        <p:nvSpPr>
          <p:cNvPr id="1356506299" name="TextBox 7"/>
          <p:cNvSpPr txBox="1"/>
          <p:nvPr/>
        </p:nvSpPr>
        <p:spPr bwMode="auto">
          <a:xfrm>
            <a:off x="256032" y="1197863"/>
            <a:ext cx="5486400" cy="4087367"/>
          </a:xfrm>
          <a:prstGeom prst="rect">
            <a:avLst/>
          </a:prstGeom>
          <a:solidFill>
            <a:srgbClr val="E8EFF5"/>
          </a:solidFill>
          <a:ln>
            <a:solidFill>
              <a:srgbClr val="4E81BD"/>
            </a:solidFill>
          </a:ln>
        </p:spPr>
        <p:txBody>
          <a:bodyPr wrap="square">
            <a:noAutofit/>
          </a:bodyPr>
          <a:lstStyle/>
          <a:p>
            <a:pPr algn="l">
              <a:defRPr/>
            </a:pPr>
            <a:r>
              <a:rPr sz="1200" b="1">
                <a:solidFill>
                  <a:srgbClr val="4F81BD"/>
                </a:solidFill>
                <a:latin typeface="Calibri"/>
              </a:rPr>
              <a:t>ATEP</a:t>
            </a:r>
            <a:r>
              <a:rPr lang="en-GB" sz="1200" b="1">
                <a:solidFill>
                  <a:srgbClr val="4F81BD"/>
                </a:solidFill>
                <a:latin typeface="Calibri"/>
              </a:rPr>
              <a:t> and FI code</a:t>
            </a:r>
            <a:r>
              <a:rPr sz="1200" b="1">
                <a:solidFill>
                  <a:srgbClr val="4F81BD"/>
                </a:solidFill>
                <a:latin typeface="Calibri"/>
              </a:rPr>
              <a:t> validation on BEST: </a:t>
            </a:r>
            <a:endParaRPr/>
          </a:p>
          <a:p>
            <a:pPr algn="l">
              <a:defRPr/>
            </a:pPr>
            <a:r>
              <a:rPr sz="1200" b="0">
                <a:solidFill>
                  <a:srgbClr val="1A2533"/>
                </a:solidFill>
                <a:latin typeface="Calibri"/>
              </a:rPr>
              <a:t>Burning plasma transport — coupling between EP-driven self-organised modes and global transport. Expand JET-validated ATEP to higher Q regime</a:t>
            </a:r>
            <a:r>
              <a:rPr lang="en-GB" sz="1200" b="0">
                <a:solidFill>
                  <a:srgbClr val="1A2533"/>
                </a:solidFill>
                <a:latin typeface="Calibri"/>
              </a:rPr>
              <a:t> with larger fraction of naturally born energetic particles</a:t>
            </a:r>
            <a:r>
              <a:rPr sz="1200" b="0">
                <a:solidFill>
                  <a:srgbClr val="1A2533"/>
                </a:solidFill>
                <a:latin typeface="Calibri"/>
              </a:rPr>
              <a:t>.</a:t>
            </a:r>
            <a:endParaRPr/>
          </a:p>
          <a:p>
            <a:pPr algn="l">
              <a:defRPr/>
            </a:pPr>
            <a:endParaRPr sz="1200" b="0">
              <a:solidFill>
                <a:srgbClr val="1A2533"/>
              </a:solidFill>
              <a:latin typeface="Calibri"/>
            </a:endParaRPr>
          </a:p>
          <a:p>
            <a:pPr algn="l">
              <a:defRPr/>
            </a:pPr>
            <a:r>
              <a:rPr sz="1200" b="1">
                <a:solidFill>
                  <a:srgbClr val="4F81BD"/>
                </a:solidFill>
                <a:latin typeface="Calibri"/>
              </a:rPr>
              <a:t>EPED &amp; pedestal: </a:t>
            </a:r>
            <a:endParaRPr/>
          </a:p>
          <a:p>
            <a:pPr algn="l">
              <a:defRPr/>
            </a:pPr>
            <a:r>
              <a:rPr lang="en-GB" sz="1200" b="0">
                <a:solidFill>
                  <a:srgbClr val="1A2533"/>
                </a:solidFill>
                <a:latin typeface="Calibri"/>
              </a:rPr>
              <a:t>Allo</a:t>
            </a:r>
            <a:r>
              <a:rPr lang="en-GB" sz="1200">
                <a:solidFill>
                  <a:srgbClr val="1A2533"/>
                </a:solidFill>
                <a:latin typeface="Calibri"/>
              </a:rPr>
              <a:t>w testing for existence and prediction of no-ELM regimes with low pedestal nu* expanding our pedestal prediction capabilities</a:t>
            </a:r>
            <a:endParaRPr sz="1200" b="0">
              <a:solidFill>
                <a:srgbClr val="1A2533"/>
              </a:solidFill>
              <a:latin typeface="Calibri"/>
            </a:endParaRPr>
          </a:p>
          <a:p>
            <a:pPr algn="l">
              <a:defRPr/>
            </a:pPr>
            <a:endParaRPr sz="1200" b="0">
              <a:solidFill>
                <a:srgbClr val="1A2533"/>
              </a:solidFill>
              <a:latin typeface="Calibri"/>
            </a:endParaRPr>
          </a:p>
          <a:p>
            <a:pPr algn="l">
              <a:defRPr/>
            </a:pPr>
            <a:r>
              <a:rPr sz="1200" b="1">
                <a:solidFill>
                  <a:srgbClr val="4F81BD"/>
                </a:solidFill>
                <a:latin typeface="Calibri"/>
              </a:rPr>
              <a:t>EU code suite: </a:t>
            </a:r>
            <a:endParaRPr/>
          </a:p>
          <a:p>
            <a:pPr algn="l">
              <a:defRPr/>
            </a:pPr>
            <a:r>
              <a:rPr lang="en-GB" sz="1200">
                <a:solidFill>
                  <a:srgbClr val="1A2533"/>
                </a:solidFill>
                <a:latin typeface="Calibri"/>
              </a:rPr>
              <a:t>Validation of EU code (</a:t>
            </a:r>
            <a:r>
              <a:rPr sz="1200" b="0">
                <a:solidFill>
                  <a:srgbClr val="1A2533"/>
                </a:solidFill>
                <a:latin typeface="Calibri"/>
              </a:rPr>
              <a:t>JINTRAC, ASTRA, GK codes</a:t>
            </a:r>
            <a:r>
              <a:rPr lang="en-GB" sz="1200" b="0">
                <a:solidFill>
                  <a:srgbClr val="1A2533"/>
                </a:solidFill>
                <a:latin typeface="Calibri"/>
              </a:rPr>
              <a:t>) on wider operational space even w.r.t. Keep in mind that China has access to IO Codes and indeed </a:t>
            </a:r>
            <a:r>
              <a:rPr sz="1200" b="0">
                <a:solidFill>
                  <a:srgbClr val="1A2533"/>
                </a:solidFill>
                <a:latin typeface="Calibri"/>
              </a:rPr>
              <a:t>IO recommends using IO code suite.</a:t>
            </a:r>
            <a:endParaRPr/>
          </a:p>
          <a:p>
            <a:pPr algn="l">
              <a:defRPr/>
            </a:pPr>
            <a:endParaRPr sz="1200" b="0">
              <a:solidFill>
                <a:srgbClr val="1A2533"/>
              </a:solidFill>
              <a:latin typeface="Calibri"/>
            </a:endParaRPr>
          </a:p>
          <a:p>
            <a:pPr algn="l">
              <a:defRPr/>
            </a:pPr>
            <a:r>
              <a:rPr sz="1200" b="1">
                <a:solidFill>
                  <a:srgbClr val="1A2533"/>
                </a:solidFill>
                <a:latin typeface="Calibri"/>
              </a:rPr>
              <a:t>TSVV validation: </a:t>
            </a:r>
            <a:endParaRPr/>
          </a:p>
          <a:p>
            <a:pPr algn="l">
              <a:defRPr/>
            </a:pPr>
            <a:r>
              <a:rPr sz="1200" b="1">
                <a:solidFill>
                  <a:srgbClr val="1A2533"/>
                </a:solidFill>
                <a:latin typeface="Calibri"/>
              </a:rPr>
              <a:t>BEST data critical for burning plasma TSVV tools</a:t>
            </a:r>
            <a:r>
              <a:rPr lang="en-GB" sz="1200" b="1">
                <a:solidFill>
                  <a:srgbClr val="1A2533"/>
                </a:solidFill>
                <a:latin typeface="Calibri"/>
              </a:rPr>
              <a:t>. To be checked willingness to use IMAS as data access which will simplify usage of EU codes</a:t>
            </a:r>
            <a:endParaRPr sz="1200" b="0">
              <a:solidFill>
                <a:srgbClr val="1A2533"/>
              </a:solidFill>
              <a:latin typeface="Calibri"/>
            </a:endParaRPr>
          </a:p>
        </p:txBody>
      </p:sp>
      <p:sp>
        <p:nvSpPr>
          <p:cNvPr id="1817950223" name="TextBox 13"/>
          <p:cNvSpPr txBox="1"/>
          <p:nvPr/>
        </p:nvSpPr>
        <p:spPr bwMode="auto">
          <a:xfrm>
            <a:off x="384048" y="5705856"/>
            <a:ext cx="11475719" cy="461665"/>
          </a:xfrm>
          <a:prstGeom prst="rect">
            <a:avLst/>
          </a:prstGeom>
          <a:solidFill>
            <a:srgbClr val="FEF5E7"/>
          </a:solidFill>
          <a:ln>
            <a:solidFill>
              <a:srgbClr val="E87722"/>
            </a:solidFill>
          </a:ln>
        </p:spPr>
        <p:txBody>
          <a:bodyPr wrap="square">
            <a:spAutoFit/>
          </a:bodyPr>
          <a:lstStyle/>
          <a:p>
            <a:pPr algn="l">
              <a:defRPr/>
            </a:pPr>
            <a:r>
              <a:rPr sz="1200" b="1">
                <a:solidFill>
                  <a:srgbClr val="E87722"/>
                </a:solidFill>
                <a:latin typeface="Calibri"/>
              </a:rPr>
              <a:t>⚑  TFL assessment:  </a:t>
            </a:r>
            <a:endParaRPr/>
          </a:p>
          <a:p>
            <a:pPr algn="l">
              <a:defRPr/>
            </a:pPr>
            <a:r>
              <a:rPr lang="en-GB" sz="1200" b="0">
                <a:solidFill>
                  <a:srgbClr val="6B3200"/>
                </a:solidFill>
                <a:latin typeface="Calibri"/>
              </a:rPr>
              <a:t>Having (full access) to BEST data will provide unvailable dataset for validation of EU tools in an operation range unreachable within EU/JT-60SA devices </a:t>
            </a:r>
            <a:endParaRPr sz="1200" b="0">
              <a:solidFill>
                <a:srgbClr val="6B3200"/>
              </a:solidFill>
              <a:latin typeface="Calibri"/>
            </a:endParaRPr>
          </a:p>
        </p:txBody>
      </p:sp>
      <p:sp>
        <p:nvSpPr>
          <p:cNvPr id="1386379111" name="Footer Placeholder 14"/>
          <p:cNvSpPr>
            <a:spLocks noGrp="1"/>
          </p:cNvSpPr>
          <p:nvPr>
            <p:ph type="ftr" sz="quarter" idx="11"/>
          </p:nvPr>
        </p:nvSpPr>
        <p:spPr bwMode="auto"/>
        <p:txBody>
          <a:bodyPr/>
          <a:lstStyle/>
          <a:p>
            <a:pPr>
              <a:defRPr/>
            </a:pPr>
            <a:r>
              <a:rPr lang="en-GB">
                <a:solidFill>
                  <a:prstClr val="white"/>
                </a:solidFill>
              </a:rPr>
              <a:t>WPTE TFLs | FSD Discussion on BEST Scientific Exploitation | 22 June 2026</a:t>
            </a:r>
          </a:p>
        </p:txBody>
      </p:sp>
      <p:sp>
        <p:nvSpPr>
          <p:cNvPr id="605939079" name="Slide Number Placeholder 15"/>
          <p:cNvSpPr>
            <a:spLocks noGrp="1"/>
          </p:cNvSpPr>
          <p:nvPr>
            <p:ph type="sldNum" sz="quarter" idx="12"/>
          </p:nvPr>
        </p:nvSpPr>
        <p:spPr bwMode="auto"/>
        <p:txBody>
          <a:bodyPr/>
          <a:lstStyle/>
          <a:p>
            <a:pPr>
              <a:defRPr/>
            </a:pPr>
            <a:fld id="{6A6D9FA1-99C7-4910-8E32-B85D378B0060}" type="slidenum">
              <a:rPr lang="en-GB">
                <a:solidFill>
                  <a:prstClr val="white"/>
                </a:solidFill>
              </a:rPr>
              <a:t>7</a:t>
            </a:fld>
            <a:endParaRPr lang="en-GB">
              <a:solidFill>
                <a:prstClr val="white"/>
              </a:solidFill>
            </a:endParaRPr>
          </a:p>
        </p:txBody>
      </p:sp>
    </p:spTree>
  </p:cSld>
  <p:clrMapOvr>
    <a:masterClrMapping/>
  </p:clrMapOvr>
  <mc:AlternateContent xmlns:mc="http://schemas.openxmlformats.org/markup-compatibility/2006" xmlns:p159="http://schemas.microsoft.com/office/powerpoint/2015/09/main">
    <mc:Choice Requires="p159">
      <p:transition/>
    </mc:Choice>
    <mc:Fallback xmlns:w="http://schemas.openxmlformats.org/wordprocessingml/2006/main" xmlns:m="http://schemas.openxmlformats.org/officeDocument/2006/math" xmlns="">
      <p:transition advClick="1"/>
    </mc:Fallback>
  </mc:AlternateContent>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714665211" name="Title 1"/>
          <p:cNvSpPr>
            <a:spLocks noGrp="1"/>
          </p:cNvSpPr>
          <p:nvPr>
            <p:ph type="title"/>
          </p:nvPr>
        </p:nvSpPr>
        <p:spPr bwMode="auto"/>
        <p:txBody>
          <a:bodyPr/>
          <a:lstStyle/>
          <a:p>
            <a:pPr>
              <a:defRPr/>
            </a:pPr>
            <a:r>
              <a:rPr lang="en-US"/>
              <a:t>Conclusions</a:t>
            </a:r>
            <a:endParaRPr/>
          </a:p>
        </p:txBody>
      </p:sp>
      <p:sp>
        <p:nvSpPr>
          <p:cNvPr id="1275084997" name="Footer Placeholder 2"/>
          <p:cNvSpPr>
            <a:spLocks noGrp="1"/>
          </p:cNvSpPr>
          <p:nvPr>
            <p:ph type="ftr" sz="quarter" idx="11"/>
          </p:nvPr>
        </p:nvSpPr>
        <p:spPr bwMode="auto">
          <a:xfrm>
            <a:off x="825623" y="6555770"/>
            <a:ext cx="5360687" cy="329614"/>
          </a:xfrm>
          <a:prstGeom prst="rect">
            <a:avLst/>
          </a:prstGeom>
        </p:spPr>
        <p:txBody>
          <a:bodyPr/>
          <a:lstStyle/>
          <a:p>
            <a:pPr>
              <a:defRPr/>
            </a:pPr>
            <a:r>
              <a:rPr lang="en-GB">
                <a:solidFill>
                  <a:prstClr val="white"/>
                </a:solidFill>
              </a:rPr>
              <a:t>WPTE TFLs | FSD Discussion on BEST Scientific Exploitation | 22 June 2026</a:t>
            </a:r>
            <a:endParaRPr/>
          </a:p>
        </p:txBody>
      </p:sp>
      <p:sp>
        <p:nvSpPr>
          <p:cNvPr id="716306877" name="Slide Number Placeholder 3"/>
          <p:cNvSpPr>
            <a:spLocks noGrp="1"/>
          </p:cNvSpPr>
          <p:nvPr>
            <p:ph type="sldNum" sz="quarter" idx="12"/>
          </p:nvPr>
        </p:nvSpPr>
        <p:spPr bwMode="auto"/>
        <p:txBody>
          <a:bodyPr/>
          <a:lstStyle/>
          <a:p>
            <a:pPr>
              <a:defRPr/>
            </a:pPr>
            <a:fld id="{6A6D9FA1-99C7-4910-8E32-B85D378B0060}" type="slidenum">
              <a:rPr lang="en-GB">
                <a:solidFill>
                  <a:prstClr val="white"/>
                </a:solidFill>
              </a:rPr>
              <a:t>8</a:t>
            </a:fld>
            <a:endParaRPr lang="en-GB">
              <a:solidFill>
                <a:prstClr val="white"/>
              </a:solidFill>
            </a:endParaRPr>
          </a:p>
        </p:txBody>
      </p:sp>
      <p:sp>
        <p:nvSpPr>
          <p:cNvPr id="1204312626" name="TextBox 5"/>
          <p:cNvSpPr txBox="1"/>
          <p:nvPr/>
        </p:nvSpPr>
        <p:spPr bwMode="auto">
          <a:xfrm>
            <a:off x="180621" y="959555"/>
            <a:ext cx="11869506" cy="4480920"/>
          </a:xfrm>
          <a:prstGeom prst="rect">
            <a:avLst/>
          </a:prstGeom>
          <a:noFill/>
        </p:spPr>
        <p:txBody>
          <a:bodyPr wrap="square" rtlCol="0">
            <a:spAutoFit/>
          </a:bodyPr>
          <a:lstStyle/>
          <a:p>
            <a:pPr marL="342900" indent="-342900" algn="l">
              <a:buFont typeface="Arial"/>
              <a:buChar char="•"/>
              <a:defRPr/>
            </a:pPr>
            <a:r>
              <a:rPr lang="en-US" sz="2400"/>
              <a:t>TFL consideration based primarily on BEST Research Plan document: purely scientific leaving apart any potential issues on collaboration framework</a:t>
            </a:r>
            <a:endParaRPr/>
          </a:p>
          <a:p>
            <a:pPr marL="342900" indent="-342900" algn="l">
              <a:buFont typeface="Arial"/>
              <a:buChar char="•"/>
              <a:defRPr/>
            </a:pPr>
            <a:r>
              <a:rPr lang="en-US" sz="2400"/>
              <a:t>Access to BEST data will widely expand parameter space explored in EU devices even w.r.t. JT-60SA (e.g. EP and burning plasma condition)</a:t>
            </a:r>
            <a:endParaRPr/>
          </a:p>
          <a:p>
            <a:pPr marL="342900" indent="-342900" algn="l">
              <a:buFont typeface="Arial"/>
              <a:buChar char="•"/>
              <a:defRPr/>
            </a:pPr>
            <a:r>
              <a:rPr lang="en-US" sz="2400"/>
              <a:t>Will offer the possibility to keep D-T operation experience after JET and before ITER</a:t>
            </a:r>
            <a:endParaRPr/>
          </a:p>
          <a:p>
            <a:pPr marL="342900" indent="-342900" algn="l">
              <a:buFont typeface="Arial"/>
              <a:buChar char="•"/>
              <a:defRPr/>
            </a:pPr>
            <a:r>
              <a:rPr lang="en-US" sz="2400"/>
              <a:t>Might provide confirmation of extrapolability of FOAK like scenarios (ELM-free, detachment, good confinement, D-T operation…): unclear if expected scenario might provide information also for Pilot physics (burning plasmas vs beam-target with dominant NBI heating)</a:t>
            </a:r>
            <a:endParaRPr/>
          </a:p>
          <a:p>
            <a:pPr marL="342900" indent="-342900" algn="l">
              <a:buFont typeface="Arial"/>
              <a:buChar char="•"/>
              <a:defRPr/>
            </a:pPr>
            <a:r>
              <a:rPr lang="en-US" sz="2400"/>
              <a:t>TFL view: BEST is a unique scientific opportunity in the FP10+2 window. EU engagement must be strategic, rights-based — essential to maximise EU scientific return (win-win approach) while managing geopolitical risk</a:t>
            </a:r>
            <a:endParaRPr/>
          </a:p>
        </p:txBody>
      </p:sp>
    </p:spTree>
  </p:cSld>
  <p:clrMapOvr>
    <a:masterClrMapping/>
  </p:clrMapOvr>
  <mc:AlternateContent xmlns:mc="http://schemas.openxmlformats.org/markup-compatibility/2006" xmlns:p159="http://schemas.microsoft.com/office/powerpoint/2015/09/main">
    <mc:Choice Requires="p159">
      <p:transition/>
    </mc:Choice>
    <mc:Fallback xmlns:w="http://schemas.openxmlformats.org/wordprocessingml/2006/main" xmlns:m="http://schemas.openxmlformats.org/officeDocument/2006/math" xmlns="">
      <p:transition advClick="1"/>
    </mc:Fallback>
  </mc:AlternateContent>
</p:sld>
</file>

<file path=ppt/theme/theme1.xml><?xml version="1.0" encoding="utf-8"?>
<a:theme xmlns:a="http://schemas.openxmlformats.org/drawingml/2006/main" name="EUROfusion.1line_5_3_2019">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majorFont>
      <a:minorFont>
        <a:latin typeface="Calibri"/>
        <a:ea typeface="Arial"/>
        <a:cs typeface="Arial"/>
      </a:minorFont>
    </a:fontScheme>
    <a:fmtScheme name="Office">
      <a:fillStyleLst>
        <a:solidFill>
          <a:schemeClr val="phClr"/>
        </a:solidFill>
        <a:gradFill>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gradFill>
        <a:gradFill>
          <a:gsLst>
            <a:gs pos="0">
              <a:schemeClr val="phClr">
                <a:tint val="80000"/>
                <a:satMod val="300000"/>
              </a:schemeClr>
            </a:gs>
            <a:gs pos="100000">
              <a:schemeClr val="phClr">
                <a:shade val="30000"/>
                <a:satMod val="200000"/>
              </a:schemeClr>
            </a:gs>
          </a:gsLst>
          <a:path path="circle"/>
        </a:gradFill>
      </a:bgFillStyleLst>
    </a:fmtScheme>
  </a:themeElements>
  <a:objectDefaults>
    <a:txDef>
      <a:spPr bwMode="auto">
        <a:prstGeom prst="rect">
          <a:avLst/>
        </a:prstGeom>
        <a:noFill/>
      </a:spPr>
      <a:body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Arial"/>
        <a:cs typeface="Arial"/>
      </a:majorFont>
      <a:minorFont>
        <a:latin typeface="Aptos"/>
        <a:ea typeface="Arial"/>
        <a:cs typeface="Arial"/>
      </a:minorFont>
    </a:fontScheme>
    <a:fmtScheme name="Offic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bwMode="auto"/>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C5E97A0C0FEBC408E67B127B9678D93" ma:contentTypeVersion="16" ma:contentTypeDescription="Create a new document." ma:contentTypeScope="" ma:versionID="1d2a0d8c6deb6b6d65149e488cbe144b">
  <xsd:schema xmlns:xsd="http://www.w3.org/2001/XMLSchema" xmlns:xs="http://www.w3.org/2001/XMLSchema" xmlns:p="http://schemas.microsoft.com/office/2006/metadata/properties" xmlns:ns2="cbbfa1f3-60c2-42de-b5b6-3ee8cb87d964" xmlns:ns3="e5ba6352-0726-4226-96e7-82f7f1c59ac0" targetNamespace="http://schemas.microsoft.com/office/2006/metadata/properties" ma:root="true" ma:fieldsID="0760925279f4376d2d8626e0085fb012" ns2:_="" ns3:_="">
    <xsd:import namespace="cbbfa1f3-60c2-42de-b5b6-3ee8cb87d964"/>
    <xsd:import namespace="e5ba6352-0726-4226-96e7-82f7f1c59ac0"/>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Dateofrelease"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DateTaken"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bbfa1f3-60c2-42de-b5b6-3ee8cb87d96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Dateofrelease" ma:index="14" nillable="true" ma:displayName="Date of release" ma:format="Dropdown" ma:internalName="Dateofrelease">
      <xsd:simpleType>
        <xsd:restriction base="dms:Text">
          <xsd:maxLength value="255"/>
        </xsd:restriction>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51e10cb2-14f7-4eda-9ec0-27c7232f3f48"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ternalName="MediaServiceDateTake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5ba6352-0726-4226-96e7-82f7f1c59ac0"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a5fc3690-ba4d-4b93-9ca3-ace776e65a5b}" ma:internalName="TaxCatchAll" ma:showField="CatchAllData" ma:web="e5ba6352-0726-4226-96e7-82f7f1c59ac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This value indicates the number of saves or revisions. The application is responsible for updating this value after each revision.</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e5ba6352-0726-4226-96e7-82f7f1c59ac0" xsi:nil="true"/>
    <Dateofrelease xmlns="cbbfa1f3-60c2-42de-b5b6-3ee8cb87d964" xsi:nil="true"/>
    <lcf76f155ced4ddcb4097134ff3c332f xmlns="cbbfa1f3-60c2-42de-b5b6-3ee8cb87d96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94A49E3-F403-324A-A10C-A3495C16DF8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bbfa1f3-60c2-42de-b5b6-3ee8cb87d964"/>
    <ds:schemaRef ds:uri="e5ba6352-0726-4226-96e7-82f7f1c59ac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 ds:uri="http://www.w3.org/2001/XMLSchema-instance"/>
  </ds:schemaRefs>
</ds:datastoreItem>
</file>

<file path=customXml/itemProps2.xml><?xml version="1.0" encoding="utf-8"?>
<ds:datastoreItem xmlns:ds="http://schemas.openxmlformats.org/officeDocument/2006/customXml" ds:itemID="{551BC7AF-BD0F-0B4F-B622-E54CECF0791C}">
  <ds:schemaRefs>
    <ds:schemaRef ds:uri="http://schemas.microsoft.com/sharepoint/v3/contenttype/forms"/>
  </ds:schemaRefs>
</ds:datastoreItem>
</file>

<file path=customXml/itemProps3.xml><?xml version="1.0" encoding="utf-8"?>
<ds:datastoreItem xmlns:ds="http://schemas.openxmlformats.org/officeDocument/2006/customXml" ds:itemID="{8F3B8399-E65A-B347-A000-7470EF1F4EBF}">
  <ds:schemaRefs>
    <ds:schemaRef ds:uri="http://purl.org/dc/dcmitype/"/>
    <ds:schemaRef ds:uri="e5ba6352-0726-4226-96e7-82f7f1c59ac0"/>
    <ds:schemaRef ds:uri="http://purl.org/dc/elements/1.1/"/>
    <ds:schemaRef ds:uri="http://www.w3.org/XML/1998/namespace"/>
    <ds:schemaRef ds:uri="cbbfa1f3-60c2-42de-b5b6-3ee8cb87d964"/>
    <ds:schemaRef ds:uri="http://schemas.microsoft.com/office/2006/documentManagement/types"/>
    <ds:schemaRef ds:uri="http://purl.org/dc/terms/"/>
    <ds:schemaRef ds:uri="http://schemas.microsoft.com/office/infopath/2007/PartnerControls"/>
    <ds:schemaRef ds:uri="http://schemas.openxmlformats.org/package/2006/metadata/core-properties"/>
    <ds:schemaRef ds:uri="http://schemas.microsoft.com/office/2006/metadata/properties"/>
    <ds:schemaRef ds:uri="http://www.w3.org/2001/XMLSchema-instance"/>
  </ds:schemaRefs>
</ds:datastoreItem>
</file>

<file path=docProps/app.xml><?xml version="1.0" encoding="utf-8"?>
<Properties xmlns="http://schemas.openxmlformats.org/officeDocument/2006/extended-properties" xmlns:vt="http://schemas.openxmlformats.org/officeDocument/2006/docPropsVTypes">
  <Template/>
  <TotalTime>1</TotalTime>
  <Words>2031</Words>
  <Application>Microsoft Macintosh PowerPoint</Application>
  <PresentationFormat>Widescreen</PresentationFormat>
  <Paragraphs>243</Paragraphs>
  <Slides>8</Slides>
  <Notes>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Aptos</vt:lpstr>
      <vt:lpstr>Arial</vt:lpstr>
      <vt:lpstr>Calibri</vt:lpstr>
      <vt:lpstr>EUROfusion.1line_5_3_2019</vt:lpstr>
      <vt:lpstr>WPTE Consideration on  European engagement in BEST exploitation</vt:lpstr>
      <vt:lpstr>Background</vt:lpstr>
      <vt:lpstr>Context: BEST Unique Position &amp; Device Parameter Comparison</vt:lpstr>
      <vt:lpstr>Theme 1  ·  D-T Plasma Physics &amp; Scenario Development</vt:lpstr>
      <vt:lpstr>Theme 2  ·  MHD Stability, Control &amp; Disruptions</vt:lpstr>
      <vt:lpstr>Theme 3  ·  Plasma-Wall Interaction, Divertor &amp; Heating</vt:lpstr>
      <vt:lpstr>Theme 4  ·  Theory and  Modelling</vt:lpstr>
      <vt:lpstr>Conclusions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Fabio Vinagre</dc:creator>
  <cp:lastModifiedBy>NICOLA VIANELLO</cp:lastModifiedBy>
  <cp:revision>20</cp:revision>
  <dcterms:created xsi:type="dcterms:W3CDTF">2023-11-15T09:40:03Z</dcterms:created>
  <dcterms:modified xsi:type="dcterms:W3CDTF">2026-06-23T10:30:12Z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0x0101006C5E97A0C0FEBC408E67B127B9678D93</vt:lpwstr>
  </property>
  <property fmtid="{D5CDD505-2E9C-101B-9397-08002B2CF9AE}" pid="3" name="MediaServiceImageTags">
    <vt:lpwstr/>
  </property>
</Properties>
</file>