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Lst>
  <p:sldIdLst>
    <p:sldId id="261" r:id="rId5"/>
    <p:sldId id="263" r:id="rId6"/>
  </p:sldIdLst>
  <p:sldSz cx="12192000" cy="6858000"/>
  <p:notesSz cx="6858000"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A48"/>
    <a:srgbClr val="3E6E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69" autoAdjust="0"/>
    <p:restoredTop sz="94660"/>
  </p:normalViewPr>
  <p:slideViewPr>
    <p:cSldViewPr snapToGrid="0">
      <p:cViewPr varScale="1">
        <p:scale>
          <a:sx n="127" d="100"/>
          <a:sy n="127" d="100"/>
        </p:scale>
        <p:origin x="624" y="19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UROfusion_cover">
    <p:spTree>
      <p:nvGrpSpPr>
        <p:cNvPr id="1" name=""/>
        <p:cNvGrpSpPr/>
        <p:nvPr/>
      </p:nvGrpSpPr>
      <p:grpSpPr>
        <a:xfrm>
          <a:off x="0" y="0"/>
          <a:ext cx="0" cy="0"/>
          <a:chOff x="0" y="0"/>
          <a:chExt cx="0" cy="0"/>
        </a:xfrm>
      </p:grpSpPr>
      <p:grpSp>
        <p:nvGrpSpPr>
          <p:cNvPr id="4" name="Gruppieren 3"/>
          <p:cNvGrpSpPr/>
          <p:nvPr userDrawn="1"/>
        </p:nvGrpSpPr>
        <p:grpSpPr>
          <a:xfrm>
            <a:off x="411869" y="6034962"/>
            <a:ext cx="4392488" cy="497895"/>
            <a:chOff x="5735960" y="5717361"/>
            <a:chExt cx="6120680" cy="713919"/>
          </a:xfrm>
        </p:grpSpPr>
        <p:pic>
          <p:nvPicPr>
            <p:cNvPr id="25" name="Grafik 24"/>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5735960" y="5774784"/>
              <a:ext cx="997207" cy="656496"/>
            </a:xfrm>
            <a:prstGeom prst="rect">
              <a:avLst/>
            </a:prstGeom>
            <a:noFill/>
            <a:ln>
              <a:noFill/>
            </a:ln>
          </p:spPr>
        </p:pic>
        <p:sp>
          <p:nvSpPr>
            <p:cNvPr id="3" name="Rechteck 2"/>
            <p:cNvSpPr/>
            <p:nvPr userDrawn="1"/>
          </p:nvSpPr>
          <p:spPr>
            <a:xfrm>
              <a:off x="6744072" y="5717361"/>
              <a:ext cx="5112568" cy="480131"/>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alibri"/>
                  <a:ea typeface="+mn-ea"/>
                  <a:cs typeface="+mn-cs"/>
                </a:rPr>
                <a:t>This work has been carried out within the framework of the EUROfusion Consortium, funded by the European Union via the Euratom Research and Training Programme (Grant Agreement No 101052200 — EUROfusion). Views and opinions expressed are however those of the author(s) only and do not necessarily reflect those of the European Union or the European Commission. Neither the European Union nor the European Commission can be held responsible for them.</a:t>
              </a:r>
            </a:p>
          </p:txBody>
        </p:sp>
      </p:grpSp>
      <p:pic>
        <p:nvPicPr>
          <p:cNvPr id="2060" name="Picture 12" descr="Contract between EC and EUROfusion is signed | FuseNet">
            <a:extLst>
              <a:ext uri="{FF2B5EF4-FFF2-40B4-BE49-F238E27FC236}">
                <a16:creationId xmlns:a16="http://schemas.microsoft.com/office/drawing/2014/main" id="{E55ACA25-9DC9-FAB0-0545-200C2AAAE0C4}"/>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45066" y="325143"/>
            <a:ext cx="2304256" cy="59634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20">
            <a:extLst>
              <a:ext uri="{FF2B5EF4-FFF2-40B4-BE49-F238E27FC236}">
                <a16:creationId xmlns:a16="http://schemas.microsoft.com/office/drawing/2014/main" id="{596FC8EF-089A-D210-0D75-51A8CBEF1EC8}"/>
              </a:ext>
            </a:extLst>
          </p:cNvPr>
          <p:cNvSpPr>
            <a:spLocks noGrp="1"/>
          </p:cNvSpPr>
          <p:nvPr>
            <p:ph type="title"/>
          </p:nvPr>
        </p:nvSpPr>
        <p:spPr>
          <a:xfrm>
            <a:off x="407368" y="2074188"/>
            <a:ext cx="5544615" cy="620251"/>
          </a:xfrm>
        </p:spPr>
        <p:txBody>
          <a:bodyPr/>
          <a:lstStyle>
            <a:lvl1pPr algn="l">
              <a:defRPr b="1"/>
            </a:lvl1pPr>
          </a:lstStyle>
          <a:p>
            <a:r>
              <a:rPr lang="en-US" dirty="0"/>
              <a:t>Click to edit Master title style</a:t>
            </a:r>
            <a:endParaRPr lang="en-DE" dirty="0"/>
          </a:p>
        </p:txBody>
      </p:sp>
      <p:sp>
        <p:nvSpPr>
          <p:cNvPr id="14" name="Text Placeholder 22">
            <a:extLst>
              <a:ext uri="{FF2B5EF4-FFF2-40B4-BE49-F238E27FC236}">
                <a16:creationId xmlns:a16="http://schemas.microsoft.com/office/drawing/2014/main" id="{A1DB4B7A-0368-ADFA-B0E8-5A32A1976D23}"/>
              </a:ext>
            </a:extLst>
          </p:cNvPr>
          <p:cNvSpPr>
            <a:spLocks noGrp="1"/>
          </p:cNvSpPr>
          <p:nvPr>
            <p:ph type="body" sz="quarter" idx="10" hasCustomPrompt="1"/>
          </p:nvPr>
        </p:nvSpPr>
        <p:spPr>
          <a:xfrm>
            <a:off x="407368" y="3693074"/>
            <a:ext cx="4375150" cy="457848"/>
          </a:xfrm>
        </p:spPr>
        <p:txBody>
          <a:bodyPr/>
          <a:lstStyle>
            <a:lvl1pPr marL="0" indent="0">
              <a:buNone/>
              <a:defRPr b="1"/>
            </a:lvl1pPr>
            <a:lvl2pPr marL="342900" indent="0">
              <a:buNone/>
              <a:defRPr/>
            </a:lvl2pPr>
          </a:lstStyle>
          <a:p>
            <a:pPr lvl="0"/>
            <a:r>
              <a:rPr lang="en-US" dirty="0"/>
              <a:t>Click to edit Lecturer’s name</a:t>
            </a:r>
          </a:p>
        </p:txBody>
      </p:sp>
      <p:sp>
        <p:nvSpPr>
          <p:cNvPr id="15" name="Text Placeholder 22">
            <a:extLst>
              <a:ext uri="{FF2B5EF4-FFF2-40B4-BE49-F238E27FC236}">
                <a16:creationId xmlns:a16="http://schemas.microsoft.com/office/drawing/2014/main" id="{29BB6B8D-6CB9-54B7-0DF9-DBDB0E37634E}"/>
              </a:ext>
            </a:extLst>
          </p:cNvPr>
          <p:cNvSpPr>
            <a:spLocks noGrp="1"/>
          </p:cNvSpPr>
          <p:nvPr>
            <p:ph type="body" sz="quarter" idx="11" hasCustomPrompt="1"/>
          </p:nvPr>
        </p:nvSpPr>
        <p:spPr>
          <a:xfrm>
            <a:off x="407368" y="4159260"/>
            <a:ext cx="4375150" cy="457848"/>
          </a:xfrm>
        </p:spPr>
        <p:txBody>
          <a:bodyPr/>
          <a:lstStyle>
            <a:lvl1pPr marL="0" indent="0">
              <a:buNone/>
              <a:defRPr b="0"/>
            </a:lvl1pPr>
            <a:lvl2pPr marL="342900" indent="0">
              <a:buNone/>
              <a:defRPr/>
            </a:lvl2pPr>
          </a:lstStyle>
          <a:p>
            <a:pPr lvl="0"/>
            <a:r>
              <a:rPr lang="en-US" dirty="0"/>
              <a:t>Click to edit Lecturer’s affiliation</a:t>
            </a:r>
          </a:p>
        </p:txBody>
      </p:sp>
      <p:sp>
        <p:nvSpPr>
          <p:cNvPr id="20" name="Text Placeholder 22">
            <a:extLst>
              <a:ext uri="{FF2B5EF4-FFF2-40B4-BE49-F238E27FC236}">
                <a16:creationId xmlns:a16="http://schemas.microsoft.com/office/drawing/2014/main" id="{4EC3B6D3-D545-C458-117A-3FC426AC87B1}"/>
              </a:ext>
            </a:extLst>
          </p:cNvPr>
          <p:cNvSpPr>
            <a:spLocks noGrp="1"/>
          </p:cNvSpPr>
          <p:nvPr>
            <p:ph type="body" sz="quarter" idx="12" hasCustomPrompt="1"/>
          </p:nvPr>
        </p:nvSpPr>
        <p:spPr>
          <a:xfrm>
            <a:off x="407368" y="1650286"/>
            <a:ext cx="5544614" cy="338554"/>
          </a:xfrm>
        </p:spPr>
        <p:txBody>
          <a:bodyPr>
            <a:normAutofit/>
          </a:bodyPr>
          <a:lstStyle>
            <a:lvl1pPr marL="0" indent="0">
              <a:buNone/>
              <a:defRPr sz="1600" b="0"/>
            </a:lvl1pPr>
            <a:lvl2pPr marL="342900" indent="0">
              <a:buNone/>
              <a:defRPr/>
            </a:lvl2pPr>
          </a:lstStyle>
          <a:p>
            <a:pPr lvl="0"/>
            <a:r>
              <a:rPr lang="en-US" dirty="0"/>
              <a:t>Click to edit Event title</a:t>
            </a:r>
          </a:p>
        </p:txBody>
      </p:sp>
      <p:pic>
        <p:nvPicPr>
          <p:cNvPr id="2" name="Picture 1">
            <a:extLst>
              <a:ext uri="{FF2B5EF4-FFF2-40B4-BE49-F238E27FC236}">
                <a16:creationId xmlns:a16="http://schemas.microsoft.com/office/drawing/2014/main" id="{54C79CBA-5ECC-767B-846D-8D461051DE87}"/>
              </a:ext>
            </a:extLst>
          </p:cNvPr>
          <p:cNvPicPr>
            <a:picLocks noChangeAspect="1"/>
          </p:cNvPicPr>
          <p:nvPr userDrawn="1"/>
        </p:nvPicPr>
        <p:blipFill>
          <a:blip r:embed="rId4">
            <a:alphaModFix/>
            <a:extLst>
              <a:ext uri="{28A0092B-C50C-407E-A947-70E740481C1C}">
                <a14:useLocalDpi xmlns:a14="http://schemas.microsoft.com/office/drawing/2010/main" val="0"/>
              </a:ext>
            </a:extLst>
          </a:blip>
          <a:srcRect/>
          <a:stretch>
            <a:fillRect/>
          </a:stretch>
        </p:blipFill>
        <p:spPr>
          <a:xfrm>
            <a:off x="7247890" y="252412"/>
            <a:ext cx="4944110" cy="6353175"/>
          </a:xfrm>
          <a:prstGeom prst="rect">
            <a:avLst/>
          </a:prstGeom>
          <a:solidFill>
            <a:schemeClr val="bg1"/>
          </a:solidFill>
        </p:spPr>
      </p:pic>
    </p:spTree>
    <p:extLst>
      <p:ext uri="{BB962C8B-B14F-4D97-AF65-F5344CB8AC3E}">
        <p14:creationId xmlns:p14="http://schemas.microsoft.com/office/powerpoint/2010/main" val="640704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EUROfusion_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ECB478-BAE3-9650-1ED0-40553289DFEC}"/>
              </a:ext>
            </a:extLst>
          </p:cNvPr>
          <p:cNvSpPr/>
          <p:nvPr userDrawn="1"/>
        </p:nvSpPr>
        <p:spPr>
          <a:xfrm>
            <a:off x="0" y="6525344"/>
            <a:ext cx="12192000" cy="3326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983432" y="192515"/>
            <a:ext cx="9451776" cy="457200"/>
          </a:xfrm>
        </p:spPr>
        <p:txBody>
          <a:bodyPr>
            <a:noAutofit/>
          </a:bodyPr>
          <a:lstStyle>
            <a:lvl1pPr algn="l">
              <a:lnSpc>
                <a:spcPts val="2400"/>
              </a:lnSpc>
              <a:defRPr sz="2800" b="1">
                <a:solidFill>
                  <a:schemeClr val="tx2"/>
                </a:solidFill>
                <a:latin typeface="+mn-lt"/>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09600" y="836712"/>
            <a:ext cx="11103024" cy="5688632"/>
          </a:xfrm>
        </p:spPr>
        <p:txBody>
          <a:bodyPr>
            <a:normAutofit/>
          </a:bodyPr>
          <a:lstStyle>
            <a:lvl1pPr marL="257175" indent="-257175">
              <a:buFont typeface="Arial" panose="020B0604020202020204" pitchFamily="34" charset="0"/>
              <a:buChar char="•"/>
              <a:defRPr sz="2400">
                <a:latin typeface="+mn-lt"/>
                <a:cs typeface="Arial" panose="020B0604020202020204" pitchFamily="34" charset="0"/>
              </a:defRPr>
            </a:lvl1pPr>
            <a:lvl2pPr marL="557213" indent="-214313">
              <a:buFont typeface="Arial" panose="020B0604020202020204" pitchFamily="34" charset="0"/>
              <a:buChar char="•"/>
              <a:defRPr sz="1800">
                <a:latin typeface="+mn-lt"/>
                <a:cs typeface="Arial" panose="020B0604020202020204" pitchFamily="34" charset="0"/>
              </a:defRPr>
            </a:lvl2pPr>
            <a:lvl3pPr marL="857250" indent="-171450">
              <a:buFont typeface="Arial" panose="020B0604020202020204" pitchFamily="34" charset="0"/>
              <a:buChar char="•"/>
              <a:defRPr sz="1600">
                <a:latin typeface="+mn-lt"/>
                <a:cs typeface="Arial" panose="020B0604020202020204" pitchFamily="34" charset="0"/>
              </a:defRPr>
            </a:lvl3pPr>
            <a:lvl4pPr>
              <a:defRPr/>
            </a:lvl4pPr>
            <a:lvl5pPr>
              <a:defRPr/>
            </a:lvl5pPr>
          </a:lstStyle>
          <a:p>
            <a:pPr lvl="0"/>
            <a:r>
              <a:rPr lang="en-US" dirty="0"/>
              <a:t>Click to edit Master text styles</a:t>
            </a:r>
          </a:p>
          <a:p>
            <a:pPr lvl="1"/>
            <a:r>
              <a:rPr lang="en-US" dirty="0"/>
              <a:t>Second level</a:t>
            </a:r>
          </a:p>
          <a:p>
            <a:pPr lvl="2"/>
            <a:r>
              <a:rPr lang="en-US" dirty="0"/>
              <a:t>Third level</a:t>
            </a:r>
          </a:p>
        </p:txBody>
      </p:sp>
      <p:sp>
        <p:nvSpPr>
          <p:cNvPr id="8" name="Footer Placeholder 7"/>
          <p:cNvSpPr>
            <a:spLocks noGrp="1"/>
          </p:cNvSpPr>
          <p:nvPr>
            <p:ph type="ftr" sz="quarter" idx="11"/>
          </p:nvPr>
        </p:nvSpPr>
        <p:spPr>
          <a:xfrm>
            <a:off x="825624" y="6555770"/>
            <a:ext cx="3470176" cy="329614"/>
          </a:xfrm>
          <a:prstGeom prst="rect">
            <a:avLst/>
          </a:prstGeom>
        </p:spPr>
        <p:txBody>
          <a:bodyPr anchor="t"/>
          <a:lstStyle>
            <a:lvl1pPr>
              <a:defRPr sz="1200">
                <a:solidFill>
                  <a:schemeClr val="bg1"/>
                </a:solidFill>
              </a:defRPr>
            </a:lvl1pPr>
          </a:lstStyle>
          <a:p>
            <a:r>
              <a:rPr lang="en-GB" dirty="0">
                <a:solidFill>
                  <a:prstClr val="white"/>
                </a:solidFill>
              </a:rPr>
              <a:t>Author | Event | dd Month </a:t>
            </a:r>
            <a:r>
              <a:rPr lang="en-GB" dirty="0" err="1">
                <a:solidFill>
                  <a:prstClr val="white"/>
                </a:solidFill>
              </a:rPr>
              <a:t>yyyy</a:t>
            </a:r>
            <a:endParaRPr lang="en-GB" dirty="0">
              <a:solidFill>
                <a:prstClr val="white"/>
              </a:solidFill>
            </a:endParaRPr>
          </a:p>
        </p:txBody>
      </p:sp>
      <p:sp>
        <p:nvSpPr>
          <p:cNvPr id="9" name="Slide Number Placeholder 8"/>
          <p:cNvSpPr>
            <a:spLocks noGrp="1"/>
          </p:cNvSpPr>
          <p:nvPr>
            <p:ph type="sldNum" sz="quarter" idx="12"/>
          </p:nvPr>
        </p:nvSpPr>
        <p:spPr>
          <a:xfrm>
            <a:off x="0" y="6590037"/>
            <a:ext cx="720080" cy="199174"/>
          </a:xfrm>
        </p:spPr>
        <p:txBody>
          <a:bodyPr anchor="ctr"/>
          <a:lstStyle>
            <a:lvl1pPr>
              <a:defRPr sz="1400">
                <a:solidFill>
                  <a:schemeClr val="bg1"/>
                </a:solidFill>
              </a:defRPr>
            </a:lvl1pPr>
          </a:lstStyle>
          <a:p>
            <a:fld id="{6A6D9FA1-99C7-4910-8E32-B85D378B0060}" type="slidenum">
              <a:rPr lang="en-GB" smtClean="0">
                <a:solidFill>
                  <a:prstClr val="white"/>
                </a:solidFill>
              </a:rPr>
              <a:pPr/>
              <a:t>‹#›</a:t>
            </a:fld>
            <a:endParaRPr lang="en-GB" dirty="0">
              <a:solidFill>
                <a:prstClr val="white"/>
              </a:solidFill>
            </a:endParaRPr>
          </a:p>
        </p:txBody>
      </p:sp>
      <p:pic>
        <p:nvPicPr>
          <p:cNvPr id="1026" name="Picture 2" descr="EUROfusion - Realising Fusion Energy">
            <a:extLst>
              <a:ext uri="{FF2B5EF4-FFF2-40B4-BE49-F238E27FC236}">
                <a16:creationId xmlns:a16="http://schemas.microsoft.com/office/drawing/2014/main" id="{D76DEB2B-40A9-CD88-03A2-1B2D1E8A0C70}"/>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1344" y="57007"/>
            <a:ext cx="636023" cy="6360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0CFE93D-B60A-5519-67CA-2FB5FDAACE49}"/>
              </a:ext>
            </a:extLst>
          </p:cNvPr>
          <p:cNvPicPr>
            <a:picLocks noChangeAspect="1"/>
          </p:cNvPicPr>
          <p:nvPr userDrawn="1"/>
        </p:nvPicPr>
        <p:blipFill>
          <a:blip r:embed="rId3">
            <a:alphaModFix amt="65000"/>
            <a:extLst>
              <a:ext uri="{28A0092B-C50C-407E-A947-70E740481C1C}">
                <a14:useLocalDpi xmlns:a14="http://schemas.microsoft.com/office/drawing/2010/main" val="0"/>
              </a:ext>
            </a:extLst>
          </a:blip>
          <a:srcRect/>
          <a:stretch>
            <a:fillRect/>
          </a:stretch>
        </p:blipFill>
        <p:spPr>
          <a:xfrm>
            <a:off x="7247890" y="252412"/>
            <a:ext cx="4944110" cy="6353175"/>
          </a:xfrm>
          <a:prstGeom prst="rect">
            <a:avLst/>
          </a:prstGeom>
          <a:noFill/>
        </p:spPr>
      </p:pic>
    </p:spTree>
    <p:extLst>
      <p:ext uri="{BB962C8B-B14F-4D97-AF65-F5344CB8AC3E}">
        <p14:creationId xmlns:p14="http://schemas.microsoft.com/office/powerpoint/2010/main" val="4285183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UROfusion_content_empt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ECB478-BAE3-9650-1ED0-40553289DFEC}"/>
              </a:ext>
            </a:extLst>
          </p:cNvPr>
          <p:cNvSpPr/>
          <p:nvPr userDrawn="1"/>
        </p:nvSpPr>
        <p:spPr>
          <a:xfrm>
            <a:off x="0" y="6525344"/>
            <a:ext cx="12192000" cy="3326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983432" y="192515"/>
            <a:ext cx="9451776" cy="457200"/>
          </a:xfrm>
        </p:spPr>
        <p:txBody>
          <a:bodyPr>
            <a:noAutofit/>
          </a:bodyPr>
          <a:lstStyle>
            <a:lvl1pPr algn="l">
              <a:lnSpc>
                <a:spcPts val="2400"/>
              </a:lnSpc>
              <a:defRPr sz="2800" b="1">
                <a:solidFill>
                  <a:schemeClr val="tx2"/>
                </a:solidFill>
                <a:latin typeface="+mn-lt"/>
                <a:cs typeface="Arial" panose="020B0604020202020204" pitchFamily="34" charset="0"/>
              </a:defRPr>
            </a:lvl1pPr>
          </a:lstStyle>
          <a:p>
            <a:r>
              <a:rPr lang="en-US" dirty="0"/>
              <a:t>Click to edit Master title style</a:t>
            </a:r>
            <a:endParaRPr lang="en-GB" dirty="0"/>
          </a:p>
        </p:txBody>
      </p:sp>
      <p:sp>
        <p:nvSpPr>
          <p:cNvPr id="8" name="Footer Placeholder 7"/>
          <p:cNvSpPr>
            <a:spLocks noGrp="1"/>
          </p:cNvSpPr>
          <p:nvPr>
            <p:ph type="ftr" sz="quarter" idx="11"/>
          </p:nvPr>
        </p:nvSpPr>
        <p:spPr>
          <a:xfrm>
            <a:off x="825624" y="6555770"/>
            <a:ext cx="3470176" cy="329614"/>
          </a:xfrm>
          <a:prstGeom prst="rect">
            <a:avLst/>
          </a:prstGeom>
        </p:spPr>
        <p:txBody>
          <a:bodyPr anchor="t"/>
          <a:lstStyle>
            <a:lvl1pPr>
              <a:defRPr sz="1200">
                <a:solidFill>
                  <a:schemeClr val="bg1"/>
                </a:solidFill>
              </a:defRPr>
            </a:lvl1pPr>
          </a:lstStyle>
          <a:p>
            <a:r>
              <a:rPr lang="en-GB" dirty="0">
                <a:solidFill>
                  <a:prstClr val="white"/>
                </a:solidFill>
              </a:rPr>
              <a:t>Author | Event | dd Month </a:t>
            </a:r>
            <a:r>
              <a:rPr lang="en-GB" dirty="0" err="1">
                <a:solidFill>
                  <a:prstClr val="white"/>
                </a:solidFill>
              </a:rPr>
              <a:t>yyyy</a:t>
            </a:r>
            <a:endParaRPr lang="en-GB" dirty="0">
              <a:solidFill>
                <a:prstClr val="white"/>
              </a:solidFill>
            </a:endParaRPr>
          </a:p>
        </p:txBody>
      </p:sp>
      <p:sp>
        <p:nvSpPr>
          <p:cNvPr id="9" name="Slide Number Placeholder 8"/>
          <p:cNvSpPr>
            <a:spLocks noGrp="1"/>
          </p:cNvSpPr>
          <p:nvPr>
            <p:ph type="sldNum" sz="quarter" idx="12"/>
          </p:nvPr>
        </p:nvSpPr>
        <p:spPr>
          <a:xfrm>
            <a:off x="0" y="6590037"/>
            <a:ext cx="720080" cy="199174"/>
          </a:xfrm>
        </p:spPr>
        <p:txBody>
          <a:bodyPr anchor="ctr"/>
          <a:lstStyle>
            <a:lvl1pPr>
              <a:defRPr sz="1400">
                <a:solidFill>
                  <a:schemeClr val="bg1"/>
                </a:solidFill>
              </a:defRPr>
            </a:lvl1pPr>
          </a:lstStyle>
          <a:p>
            <a:fld id="{6A6D9FA1-99C7-4910-8E32-B85D378B0060}" type="slidenum">
              <a:rPr lang="en-GB" smtClean="0">
                <a:solidFill>
                  <a:prstClr val="white"/>
                </a:solidFill>
              </a:rPr>
              <a:pPr/>
              <a:t>‹#›</a:t>
            </a:fld>
            <a:endParaRPr lang="en-GB" dirty="0">
              <a:solidFill>
                <a:prstClr val="white"/>
              </a:solidFill>
            </a:endParaRPr>
          </a:p>
        </p:txBody>
      </p:sp>
      <p:pic>
        <p:nvPicPr>
          <p:cNvPr id="1026" name="Picture 2" descr="EUROfusion - Realising Fusion Energy">
            <a:extLst>
              <a:ext uri="{FF2B5EF4-FFF2-40B4-BE49-F238E27FC236}">
                <a16:creationId xmlns:a16="http://schemas.microsoft.com/office/drawing/2014/main" id="{D76DEB2B-40A9-CD88-03A2-1B2D1E8A0C70}"/>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1344" y="57007"/>
            <a:ext cx="636023" cy="6360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0CFE93D-B60A-5519-67CA-2FB5FDAACE49}"/>
              </a:ext>
            </a:extLst>
          </p:cNvPr>
          <p:cNvPicPr>
            <a:picLocks noChangeAspect="1"/>
          </p:cNvPicPr>
          <p:nvPr userDrawn="1"/>
        </p:nvPicPr>
        <p:blipFill>
          <a:blip r:embed="rId3">
            <a:alphaModFix amt="65000"/>
            <a:extLst>
              <a:ext uri="{28A0092B-C50C-407E-A947-70E740481C1C}">
                <a14:useLocalDpi xmlns:a14="http://schemas.microsoft.com/office/drawing/2010/main" val="0"/>
              </a:ext>
            </a:extLst>
          </a:blip>
          <a:srcRect/>
          <a:stretch>
            <a:fillRect/>
          </a:stretch>
        </p:blipFill>
        <p:spPr>
          <a:xfrm>
            <a:off x="7247890" y="252412"/>
            <a:ext cx="4944110" cy="6353175"/>
          </a:xfrm>
          <a:prstGeom prst="rect">
            <a:avLst/>
          </a:prstGeom>
          <a:noFill/>
        </p:spPr>
      </p:pic>
    </p:spTree>
    <p:extLst>
      <p:ext uri="{BB962C8B-B14F-4D97-AF65-F5344CB8AC3E}">
        <p14:creationId xmlns:p14="http://schemas.microsoft.com/office/powerpoint/2010/main" val="1696459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UROfusion_Valu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0CFE93D-B60A-5519-67CA-2FB5FDAACE49}"/>
              </a:ext>
            </a:extLst>
          </p:cNvPr>
          <p:cNvPicPr>
            <a:picLocks noChangeAspect="1"/>
          </p:cNvPicPr>
          <p:nvPr userDrawn="1"/>
        </p:nvPicPr>
        <p:blipFill>
          <a:blip r:embed="rId2">
            <a:alphaModFix amt="65000"/>
            <a:extLst>
              <a:ext uri="{28A0092B-C50C-407E-A947-70E740481C1C}">
                <a14:useLocalDpi xmlns:a14="http://schemas.microsoft.com/office/drawing/2010/main" val="0"/>
              </a:ext>
            </a:extLst>
          </a:blip>
          <a:srcRect/>
          <a:stretch>
            <a:fillRect/>
          </a:stretch>
        </p:blipFill>
        <p:spPr>
          <a:xfrm>
            <a:off x="7247890" y="252412"/>
            <a:ext cx="4944110" cy="6353175"/>
          </a:xfrm>
          <a:prstGeom prst="rect">
            <a:avLst/>
          </a:prstGeom>
          <a:noFill/>
        </p:spPr>
      </p:pic>
      <p:sp>
        <p:nvSpPr>
          <p:cNvPr id="5" name="Rectangle 4">
            <a:extLst>
              <a:ext uri="{FF2B5EF4-FFF2-40B4-BE49-F238E27FC236}">
                <a16:creationId xmlns:a16="http://schemas.microsoft.com/office/drawing/2014/main" id="{A136BB05-CDE1-71D8-95B1-3A5C6CD699AD}"/>
              </a:ext>
            </a:extLst>
          </p:cNvPr>
          <p:cNvSpPr/>
          <p:nvPr userDrawn="1"/>
        </p:nvSpPr>
        <p:spPr>
          <a:xfrm>
            <a:off x="6408751" y="2146852"/>
            <a:ext cx="2170706" cy="161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464233-290E-F450-429D-1C58FA6BE3BA}"/>
              </a:ext>
            </a:extLst>
          </p:cNvPr>
          <p:cNvSpPr/>
          <p:nvPr userDrawn="1"/>
        </p:nvSpPr>
        <p:spPr>
          <a:xfrm>
            <a:off x="9129423" y="1957346"/>
            <a:ext cx="2170706" cy="18751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7ECB478-BAE3-9650-1ED0-40553289DFEC}"/>
              </a:ext>
            </a:extLst>
          </p:cNvPr>
          <p:cNvSpPr/>
          <p:nvPr userDrawn="1"/>
        </p:nvSpPr>
        <p:spPr>
          <a:xfrm>
            <a:off x="0" y="6525344"/>
            <a:ext cx="12192000" cy="3326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hasCustomPrompt="1"/>
          </p:nvPr>
        </p:nvSpPr>
        <p:spPr>
          <a:xfrm>
            <a:off x="983432" y="192515"/>
            <a:ext cx="9451776" cy="457200"/>
          </a:xfrm>
        </p:spPr>
        <p:txBody>
          <a:bodyPr>
            <a:noAutofit/>
          </a:bodyPr>
          <a:lstStyle>
            <a:lvl1pPr algn="l">
              <a:lnSpc>
                <a:spcPts val="2400"/>
              </a:lnSpc>
              <a:defRPr sz="2800" b="1">
                <a:solidFill>
                  <a:schemeClr val="tx2"/>
                </a:solidFill>
                <a:latin typeface="+mn-lt"/>
                <a:cs typeface="Arial" panose="020B0604020202020204" pitchFamily="34" charset="0"/>
              </a:defRPr>
            </a:lvl1pPr>
          </a:lstStyle>
          <a:p>
            <a:r>
              <a:rPr lang="en-US" dirty="0"/>
              <a:t>EUROfusion Values</a:t>
            </a:r>
            <a:endParaRPr lang="en-GB" dirty="0"/>
          </a:p>
        </p:txBody>
      </p:sp>
      <p:sp>
        <p:nvSpPr>
          <p:cNvPr id="8" name="Footer Placeholder 7"/>
          <p:cNvSpPr>
            <a:spLocks noGrp="1"/>
          </p:cNvSpPr>
          <p:nvPr>
            <p:ph type="ftr" sz="quarter" idx="11"/>
          </p:nvPr>
        </p:nvSpPr>
        <p:spPr>
          <a:xfrm>
            <a:off x="825624" y="6555770"/>
            <a:ext cx="3470176" cy="329614"/>
          </a:xfrm>
          <a:prstGeom prst="rect">
            <a:avLst/>
          </a:prstGeom>
        </p:spPr>
        <p:txBody>
          <a:bodyPr anchor="t"/>
          <a:lstStyle>
            <a:lvl1pPr>
              <a:defRPr sz="1200">
                <a:solidFill>
                  <a:schemeClr val="bg1"/>
                </a:solidFill>
              </a:defRPr>
            </a:lvl1pPr>
          </a:lstStyle>
          <a:p>
            <a:r>
              <a:rPr lang="en-GB" dirty="0">
                <a:solidFill>
                  <a:prstClr val="white"/>
                </a:solidFill>
              </a:rPr>
              <a:t>EUROfusion Values | Event | dd Month </a:t>
            </a:r>
            <a:r>
              <a:rPr lang="en-GB" dirty="0" err="1">
                <a:solidFill>
                  <a:prstClr val="white"/>
                </a:solidFill>
              </a:rPr>
              <a:t>yyyy</a:t>
            </a:r>
            <a:endParaRPr lang="en-GB" dirty="0">
              <a:solidFill>
                <a:prstClr val="white"/>
              </a:solidFill>
            </a:endParaRPr>
          </a:p>
        </p:txBody>
      </p:sp>
      <p:sp>
        <p:nvSpPr>
          <p:cNvPr id="9" name="Slide Number Placeholder 8"/>
          <p:cNvSpPr>
            <a:spLocks noGrp="1"/>
          </p:cNvSpPr>
          <p:nvPr>
            <p:ph type="sldNum" sz="quarter" idx="12"/>
          </p:nvPr>
        </p:nvSpPr>
        <p:spPr>
          <a:xfrm>
            <a:off x="0" y="6590037"/>
            <a:ext cx="720080" cy="199174"/>
          </a:xfrm>
        </p:spPr>
        <p:txBody>
          <a:bodyPr anchor="ctr"/>
          <a:lstStyle>
            <a:lvl1pPr>
              <a:defRPr sz="1400">
                <a:solidFill>
                  <a:schemeClr val="bg1"/>
                </a:solidFill>
              </a:defRPr>
            </a:lvl1pPr>
          </a:lstStyle>
          <a:p>
            <a:fld id="{6A6D9FA1-99C7-4910-8E32-B85D378B0060}" type="slidenum">
              <a:rPr lang="en-GB" smtClean="0">
                <a:solidFill>
                  <a:prstClr val="white"/>
                </a:solidFill>
              </a:rPr>
              <a:pPr/>
              <a:t>‹#›</a:t>
            </a:fld>
            <a:endParaRPr lang="en-GB" dirty="0">
              <a:solidFill>
                <a:prstClr val="white"/>
              </a:solidFill>
            </a:endParaRPr>
          </a:p>
        </p:txBody>
      </p:sp>
      <p:pic>
        <p:nvPicPr>
          <p:cNvPr id="1026" name="Picture 2" descr="EUROfusion - Realising Fusion Energy">
            <a:extLst>
              <a:ext uri="{FF2B5EF4-FFF2-40B4-BE49-F238E27FC236}">
                <a16:creationId xmlns:a16="http://schemas.microsoft.com/office/drawing/2014/main" id="{D76DEB2B-40A9-CD88-03A2-1B2D1E8A0C70}"/>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91344" y="57007"/>
            <a:ext cx="636023" cy="63602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8D0878B-E5A6-2FA4-87BE-E46364DC8E55}"/>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414" y="979851"/>
            <a:ext cx="12181172" cy="5577840"/>
          </a:xfrm>
          <a:prstGeom prst="rect">
            <a:avLst/>
          </a:prstGeom>
        </p:spPr>
      </p:pic>
    </p:spTree>
    <p:extLst>
      <p:ext uri="{BB962C8B-B14F-4D97-AF65-F5344CB8AC3E}">
        <p14:creationId xmlns:p14="http://schemas.microsoft.com/office/powerpoint/2010/main" val="13080846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10848528" y="6356353"/>
            <a:ext cx="733872" cy="365125"/>
          </a:xfrm>
          <a:prstGeom prst="rect">
            <a:avLst/>
          </a:prstGeom>
        </p:spPr>
        <p:txBody>
          <a:bodyPr vert="horz" lIns="91440" tIns="45720" rIns="91440" bIns="45720" rtlCol="0" anchor="ctr"/>
          <a:lstStyle>
            <a:lvl1pPr algn="r">
              <a:defRPr sz="1000">
                <a:solidFill>
                  <a:schemeClr val="tx1">
                    <a:tint val="7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6D9FA1-99C7-4910-8E32-B85D378B0060}" type="slidenum">
              <a:rPr kumimoji="0" lang="en-GB" sz="10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02646876"/>
      </p:ext>
    </p:extLst>
  </p:cSld>
  <p:clrMap bg1="lt1" tx1="dk1" bg2="lt2" tx2="dk2" accent1="accent1" accent2="accent2" accent3="accent3" accent4="accent4" accent5="accent5" accent6="accent6" hlink="hlink" folHlink="folHlink"/>
  <p:sldLayoutIdLst>
    <p:sldLayoutId id="2147483658" r:id="rId1"/>
    <p:sldLayoutId id="2147483663" r:id="rId2"/>
    <p:sldLayoutId id="2147483664" r:id="rId3"/>
    <p:sldLayoutId id="2147483669" r:id="rId4"/>
  </p:sldLayoutIdLst>
  <p:hf hd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3432" y="146304"/>
            <a:ext cx="10515600" cy="640080"/>
          </a:xfrm>
        </p:spPr>
        <p:txBody>
          <a:bodyPr anchor="ctr">
            <a:normAutofit/>
          </a:bodyPr>
          <a:lstStyle/>
          <a:p>
            <a:r>
              <a:rPr lang="en-GB" dirty="0"/>
              <a:t>BEST EUROfusion scientific priorities – proposed high-level priorities</a:t>
            </a:r>
          </a:p>
        </p:txBody>
      </p:sp>
      <p:sp>
        <p:nvSpPr>
          <p:cNvPr id="3" name="Content Placeholder 2"/>
          <p:cNvSpPr>
            <a:spLocks noGrp="1"/>
          </p:cNvSpPr>
          <p:nvPr>
            <p:ph idx="1"/>
          </p:nvPr>
        </p:nvSpPr>
        <p:spPr>
          <a:xfrm>
            <a:off x="609600" y="836712"/>
            <a:ext cx="11090313" cy="5624378"/>
          </a:xfrm>
        </p:spPr>
        <p:txBody>
          <a:bodyPr>
            <a:normAutofit lnSpcReduction="10000"/>
          </a:bodyPr>
          <a:lstStyle/>
          <a:p>
            <a:pPr marL="0" indent="0">
              <a:spcBef>
                <a:spcPts val="1200"/>
              </a:spcBef>
              <a:buNone/>
            </a:pPr>
            <a:r>
              <a:rPr lang="en-GB" b="1" u="sng" dirty="0"/>
              <a:t>Proposed priorities for BEST (pre-ITER D-T, towards ITER / FoaK / pilot plant)</a:t>
            </a:r>
          </a:p>
          <a:p>
            <a:pPr marL="514350" indent="-514350">
              <a:spcBef>
                <a:spcPts val="1400"/>
              </a:spcBef>
              <a:buAutoNum type="arabicPeriod"/>
            </a:pPr>
            <a:r>
              <a:rPr lang="en-GB" dirty="0"/>
              <a:t>D-T burning-plasma and alpha / fast-ion physics at Q ≥ 1 –sustainability of the pulses</a:t>
            </a:r>
          </a:p>
          <a:p>
            <a:pPr marL="514350" indent="-514350">
              <a:spcBef>
                <a:spcPts val="1400"/>
              </a:spcBef>
              <a:buAutoNum type="arabicPeriod"/>
            </a:pPr>
            <a:r>
              <a:rPr lang="en-GB" dirty="0"/>
              <a:t>Power and particle exhaust and PWI in an integrated full-W, neutron, long-pulse environment</a:t>
            </a:r>
          </a:p>
          <a:p>
            <a:pPr marL="514350" indent="-514350">
              <a:spcBef>
                <a:spcPts val="1400"/>
              </a:spcBef>
              <a:buAutoNum type="arabicPeriod"/>
            </a:pPr>
            <a:r>
              <a:rPr lang="en-GB" dirty="0"/>
              <a:t>Integrated tritium fuel cycle, tritium-inventory control and TBM operation – </a:t>
            </a:r>
            <a:r>
              <a:rPr lang="en-GB" dirty="0" err="1"/>
              <a:t>fr</a:t>
            </a:r>
            <a:r>
              <a:rPr lang="en-GB" dirty="0"/>
              <a:t> later as sensible topic</a:t>
            </a:r>
          </a:p>
          <a:p>
            <a:pPr marL="514350" indent="-514350">
              <a:spcBef>
                <a:spcPts val="1400"/>
              </a:spcBef>
              <a:buAutoNum type="arabicPeriod"/>
            </a:pPr>
            <a:r>
              <a:rPr lang="en-GB" dirty="0"/>
              <a:t>Reactor-integrated long-pulse scenarios and real-time control at low torque</a:t>
            </a:r>
          </a:p>
          <a:p>
            <a:pPr>
              <a:spcBef>
                <a:spcPts val="1500"/>
              </a:spcBef>
            </a:pPr>
            <a:r>
              <a:rPr lang="en-GB" sz="2000" dirty="0"/>
              <a:t>added value, strategic interest and complementarity – not “essential for Europe”. Test: each priority is (i) distinctive vs AUG / WEST / TCV / MAST-U / JT-60SA / W7-X in 2028–2034, and (ii) of strategic interest towards ITER or FoaK / pilot plant. </a:t>
            </a:r>
          </a:p>
          <a:p>
            <a:pPr>
              <a:spcBef>
                <a:spcPts val="1500"/>
              </a:spcBef>
            </a:pPr>
            <a:r>
              <a:rPr lang="en-GB" sz="2000" dirty="0"/>
              <a:t>Question of level of Engagement:  monitoring to targeted participation?;</a:t>
            </a:r>
          </a:p>
          <a:p>
            <a:pPr>
              <a:spcBef>
                <a:spcPts val="1500"/>
              </a:spcBef>
            </a:pPr>
            <a:r>
              <a:rPr lang="en-GB" sz="2000" dirty="0"/>
              <a:t>Area of diagnostics collaboration</a:t>
            </a:r>
          </a:p>
          <a:p>
            <a:pPr>
              <a:spcBef>
                <a:spcPts val="1500"/>
              </a:spcBef>
            </a:pPr>
            <a:r>
              <a:rPr lang="en-GB" sz="2000" dirty="0"/>
              <a:t>Introduction of EU samples and analysis (?)</a:t>
            </a:r>
          </a:p>
        </p:txBody>
      </p:sp>
      <p:sp>
        <p:nvSpPr>
          <p:cNvPr id="4" name="Footer Placeholder 3"/>
          <p:cNvSpPr>
            <a:spLocks noGrp="1"/>
          </p:cNvSpPr>
          <p:nvPr>
            <p:ph type="ftr" sz="quarter" idx="11"/>
          </p:nvPr>
        </p:nvSpPr>
        <p:spPr>
          <a:xfrm>
            <a:off x="825624" y="6555770"/>
            <a:ext cx="6000000" cy="329614"/>
          </a:xfrm>
        </p:spPr>
        <p:txBody>
          <a:bodyPr anchor="t">
            <a:noAutofit/>
          </a:bodyPr>
          <a:lstStyle/>
          <a:p>
            <a:pPr lvl="0">
              <a:spcAft>
                <a:spcPts val="600"/>
              </a:spcAft>
              <a:defRPr/>
            </a:pPr>
            <a:r>
              <a:rPr lang="en-GB" dirty="0">
                <a:solidFill>
                  <a:prstClr val="white"/>
                </a:solidFill>
              </a:rPr>
              <a:t>M. Wischmeier | EUROfusion – BEST priorities | 2026</a:t>
            </a:r>
          </a:p>
        </p:txBody>
      </p:sp>
      <p:sp>
        <p:nvSpPr>
          <p:cNvPr id="5" name="Slide Number Placeholder 4"/>
          <p:cNvSpPr>
            <a:spLocks noGrp="1"/>
          </p:cNvSpPr>
          <p:nvPr>
            <p:ph type="sldNum" sz="quarter" idx="12"/>
          </p:nvPr>
        </p:nvSpPr>
        <p:spPr>
          <a:xfrm>
            <a:off x="0" y="6590037"/>
            <a:ext cx="720080" cy="199174"/>
          </a:xfrm>
        </p:spPr>
        <p:txBody>
          <a:bodyPr anchor="ctr">
            <a:noAutofit/>
          </a:bodyPr>
          <a:lstStyle/>
          <a:p>
            <a:pPr>
              <a:lnSpc>
                <a:spcPct val="90000"/>
              </a:lnSpc>
              <a:spcAft>
                <a:spcPts val="600"/>
              </a:spcAft>
            </a:pPr>
            <a:fld id="{6A6D9FA1-99C7-4910-8E32-B85D378B0060}" type="slidenum">
              <a:rPr lang="en-GB" sz="1100" smtClean="0">
                <a:solidFill>
                  <a:prstClr val="white"/>
                </a:solidFill>
              </a:rPr>
              <a:t>1</a:t>
            </a:fld>
            <a:endParaRPr lang="en-GB" sz="1100" dirty="0">
              <a:solidFill>
                <a:prstClr val="white"/>
              </a:solidFill>
            </a:endParaRPr>
          </a:p>
        </p:txBody>
      </p:sp>
    </p:spTree>
    <p:extLst>
      <p:ext uri="{BB962C8B-B14F-4D97-AF65-F5344CB8AC3E}">
        <p14:creationId xmlns:p14="http://schemas.microsoft.com/office/powerpoint/2010/main" val="343296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3432" y="118000"/>
            <a:ext cx="10515600" cy="500000"/>
          </a:xfrm>
        </p:spPr>
        <p:txBody>
          <a:bodyPr anchor="ctr">
            <a:normAutofit/>
          </a:bodyPr>
          <a:lstStyle/>
          <a:p>
            <a:r>
              <a:rPr lang="en-GB" dirty="0"/>
              <a:t>BEST added value – distinctiveness and complementarity</a:t>
            </a:r>
          </a:p>
        </p:txBody>
      </p:sp>
      <p:graphicFrame>
        <p:nvGraphicFramePr>
          <p:cNvPr id="3" name="Scoring Matrix"/>
          <p:cNvGraphicFramePr>
            <a:graphicFrameLocks noGrp="1"/>
          </p:cNvGraphicFramePr>
          <p:nvPr>
            <p:extLst>
              <p:ext uri="{D42A27DB-BD31-4B8C-83A1-F6EECF244321}">
                <p14:modId xmlns:p14="http://schemas.microsoft.com/office/powerpoint/2010/main" val="3031661547"/>
              </p:ext>
            </p:extLst>
          </p:nvPr>
        </p:nvGraphicFramePr>
        <p:xfrm>
          <a:off x="278130" y="650000"/>
          <a:ext cx="11735740" cy="4180000"/>
        </p:xfrm>
        <a:graphic>
          <a:graphicData uri="http://schemas.openxmlformats.org/drawingml/2006/table">
            <a:tbl>
              <a:tblPr firstRow="1">
                <a:tableStyleId>{5C22544A-7EE6-4342-B048-85BDC9FD1C3A}</a:tableStyleId>
              </a:tblPr>
              <a:tblGrid>
                <a:gridCol w="4035740">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900000">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gridCol w="900000">
                  <a:extLst>
                    <a:ext uri="{9D8B030D-6E8A-4147-A177-3AD203B41FA5}">
                      <a16:colId xmlns:a16="http://schemas.microsoft.com/office/drawing/2014/main" val="20005"/>
                    </a:ext>
                  </a:extLst>
                </a:gridCol>
                <a:gridCol w="900000">
                  <a:extLst>
                    <a:ext uri="{9D8B030D-6E8A-4147-A177-3AD203B41FA5}">
                      <a16:colId xmlns:a16="http://schemas.microsoft.com/office/drawing/2014/main" val="20006"/>
                    </a:ext>
                  </a:extLst>
                </a:gridCol>
                <a:gridCol w="900000">
                  <a:extLst>
                    <a:ext uri="{9D8B030D-6E8A-4147-A177-3AD203B41FA5}">
                      <a16:colId xmlns:a16="http://schemas.microsoft.com/office/drawing/2014/main" val="20007"/>
                    </a:ext>
                  </a:extLst>
                </a:gridCol>
                <a:gridCol w="1400000">
                  <a:extLst>
                    <a:ext uri="{9D8B030D-6E8A-4147-A177-3AD203B41FA5}">
                      <a16:colId xmlns:a16="http://schemas.microsoft.com/office/drawing/2014/main" val="20008"/>
                    </a:ext>
                  </a:extLst>
                </a:gridCol>
              </a:tblGrid>
              <a:tr h="540000">
                <a:tc>
                  <a:txBody>
                    <a:bodyPr/>
                    <a:lstStyle/>
                    <a:p>
                      <a:pPr marL="0" indent="0">
                        <a:buNone/>
                      </a:pPr>
                      <a:r>
                        <a:rPr lang="en-GB" sz="1200" b="1" dirty="0">
                          <a:solidFill>
                            <a:prstClr val="white"/>
                          </a:solidFill>
                        </a:rPr>
                        <a:t>Reactor-relevant research theme</a:t>
                      </a:r>
                    </a:p>
                  </a:txBody>
                  <a:tcPr marL="82296" marR="82296" marT="20000" marB="20000" anchor="ctr">
                    <a:solidFill>
                      <a:srgbClr val="1F3864"/>
                    </a:solidFill>
                  </a:tcPr>
                </a:tc>
                <a:tc>
                  <a:txBody>
                    <a:bodyPr/>
                    <a:lstStyle/>
                    <a:p>
                      <a:pPr marL="0" indent="0" algn="ctr">
                        <a:buNone/>
                      </a:pPr>
                      <a:r>
                        <a:rPr lang="en-GB" sz="1200" b="1" dirty="0">
                          <a:solidFill>
                            <a:prstClr val="white"/>
                          </a:solidFill>
                        </a:rPr>
                        <a:t>BEST</a:t>
                      </a:r>
                    </a:p>
                  </a:txBody>
                  <a:tcPr marL="36000" marR="36000" marT="20000" marB="20000" anchor="ctr">
                    <a:solidFill>
                      <a:srgbClr val="2E5496"/>
                    </a:solidFill>
                  </a:tcPr>
                </a:tc>
                <a:tc>
                  <a:txBody>
                    <a:bodyPr/>
                    <a:lstStyle/>
                    <a:p>
                      <a:pPr marL="0" indent="0" algn="ctr">
                        <a:buNone/>
                      </a:pPr>
                      <a:r>
                        <a:rPr lang="en-GB" sz="1200" b="1" dirty="0">
                          <a:solidFill>
                            <a:prstClr val="white"/>
                          </a:solidFill>
                        </a:rPr>
                        <a:t>SA-C</a:t>
                      </a:r>
                    </a:p>
                  </a:txBody>
                  <a:tcPr marL="36000" marR="36000" marT="20000" marB="20000" anchor="ctr">
                    <a:solidFill>
                      <a:srgbClr val="1F3864"/>
                    </a:solidFill>
                  </a:tcPr>
                </a:tc>
                <a:tc>
                  <a:txBody>
                    <a:bodyPr/>
                    <a:lstStyle/>
                    <a:p>
                      <a:pPr marL="0" indent="0" algn="ctr">
                        <a:buNone/>
                      </a:pPr>
                      <a:r>
                        <a:rPr lang="en-GB" sz="1200" b="1" dirty="0">
                          <a:solidFill>
                            <a:prstClr val="white"/>
                          </a:solidFill>
                        </a:rPr>
                        <a:t>SA-W</a:t>
                      </a:r>
                    </a:p>
                  </a:txBody>
                  <a:tcPr marL="36000" marR="36000" marT="20000" marB="20000" anchor="ctr">
                    <a:solidFill>
                      <a:srgbClr val="1F3864"/>
                    </a:solidFill>
                  </a:tcPr>
                </a:tc>
                <a:tc>
                  <a:txBody>
                    <a:bodyPr/>
                    <a:lstStyle/>
                    <a:p>
                      <a:pPr marL="0" indent="0" algn="ctr">
                        <a:buNone/>
                      </a:pPr>
                      <a:r>
                        <a:rPr lang="en-GB" sz="1200" b="1" dirty="0">
                          <a:solidFill>
                            <a:prstClr val="white"/>
                          </a:solidFill>
                        </a:rPr>
                        <a:t>AUG</a:t>
                      </a:r>
                    </a:p>
                  </a:txBody>
                  <a:tcPr marL="36000" marR="36000" marT="20000" marB="20000" anchor="ctr">
                    <a:solidFill>
                      <a:srgbClr val="1F3864"/>
                    </a:solidFill>
                  </a:tcPr>
                </a:tc>
                <a:tc>
                  <a:txBody>
                    <a:bodyPr/>
                    <a:lstStyle/>
                    <a:p>
                      <a:pPr marL="0" indent="0" algn="ctr">
                        <a:buNone/>
                      </a:pPr>
                      <a:r>
                        <a:rPr lang="en-GB" sz="1200" b="1" dirty="0">
                          <a:solidFill>
                            <a:prstClr val="white"/>
                          </a:solidFill>
                        </a:rPr>
                        <a:t>WEST</a:t>
                      </a:r>
                    </a:p>
                  </a:txBody>
                  <a:tcPr marL="36000" marR="36000" marT="20000" marB="20000" anchor="ctr">
                    <a:solidFill>
                      <a:srgbClr val="1F3864"/>
                    </a:solidFill>
                  </a:tcPr>
                </a:tc>
                <a:tc>
                  <a:txBody>
                    <a:bodyPr/>
                    <a:lstStyle/>
                    <a:p>
                      <a:pPr marL="0" indent="0" algn="ctr">
                        <a:buNone/>
                      </a:pPr>
                      <a:r>
                        <a:rPr lang="en-GB" sz="1200" b="1" dirty="0">
                          <a:solidFill>
                            <a:prstClr val="white"/>
                          </a:solidFill>
                        </a:rPr>
                        <a:t>TCV</a:t>
                      </a:r>
                    </a:p>
                  </a:txBody>
                  <a:tcPr marL="36000" marR="36000" marT="20000" marB="20000" anchor="ctr">
                    <a:solidFill>
                      <a:srgbClr val="1F3864"/>
                    </a:solidFill>
                  </a:tcPr>
                </a:tc>
                <a:tc>
                  <a:txBody>
                    <a:bodyPr/>
                    <a:lstStyle/>
                    <a:p>
                      <a:pPr marL="0" indent="0" algn="ctr">
                        <a:buNone/>
                      </a:pPr>
                      <a:r>
                        <a:rPr lang="en-GB" sz="1200" b="1" dirty="0">
                          <a:solidFill>
                            <a:prstClr val="white"/>
                          </a:solidFill>
                        </a:rPr>
                        <a:t>MAST</a:t>
                      </a:r>
                    </a:p>
                  </a:txBody>
                  <a:tcPr marL="36000" marR="36000" marT="20000" marB="20000" anchor="ctr">
                    <a:solidFill>
                      <a:srgbClr val="1F3864"/>
                    </a:solidFill>
                  </a:tcPr>
                </a:tc>
                <a:tc>
                  <a:txBody>
                    <a:bodyPr/>
                    <a:lstStyle/>
                    <a:p>
                      <a:pPr marL="0" indent="0" algn="ctr">
                        <a:buNone/>
                      </a:pPr>
                      <a:r>
                        <a:rPr lang="en-GB" sz="1100" b="1" dirty="0">
                          <a:solidFill>
                            <a:prstClr val="white"/>
                          </a:solidFill>
                        </a:rPr>
                        <a:t>Relevance for ITER / FoaK</a:t>
                      </a:r>
                    </a:p>
                  </a:txBody>
                  <a:tcPr marL="50000" marR="50000" marT="20000" marB="20000" anchor="ctr">
                    <a:solidFill>
                      <a:srgbClr val="1F3864"/>
                    </a:solidFill>
                  </a:tcPr>
                </a:tc>
                <a:extLst>
                  <a:ext uri="{0D108BD9-81ED-4DB2-BD59-A6C34878D82A}">
                    <a16:rowId xmlns:a16="http://schemas.microsoft.com/office/drawing/2014/main" val="20000"/>
                  </a:ext>
                </a:extLst>
              </a:tr>
              <a:tr h="520000">
                <a:tc>
                  <a:txBody>
                    <a:bodyPr/>
                    <a:lstStyle/>
                    <a:p>
                      <a:pPr marL="0" indent="0">
                        <a:buNone/>
                      </a:pPr>
                      <a:r>
                        <a:rPr lang="en-GB" sz="1200" dirty="0">
                          <a:solidFill>
                            <a:srgbClr val="1F3864"/>
                          </a:solidFill>
                        </a:rPr>
                        <a:t>D-T burning-plasma / alpha heating</a:t>
                      </a:r>
                    </a:p>
                  </a:txBody>
                  <a:tcPr marL="82296" marR="82296" marT="10000" marB="10000" anchor="ctr">
                    <a:solidFill>
                      <a:srgbClr val="EAEFF7"/>
                    </a:solidFill>
                  </a:tcPr>
                </a:tc>
                <a:tc>
                  <a:txBody>
                    <a:bodyPr/>
                    <a:lstStyle/>
                    <a:p>
                      <a:pPr marL="0" indent="0" algn="ctr">
                        <a:buNone/>
                      </a:pPr>
                      <a:endParaRPr dirty="0"/>
                    </a:p>
                  </a:txBody>
                  <a:tcPr marL="0" marR="0" marT="10000" marB="10000" anchor="ctr">
                    <a:solidFill>
                      <a:srgbClr val="92D050"/>
                    </a:solidFill>
                  </a:tcPr>
                </a:tc>
                <a:tc>
                  <a:txBody>
                    <a:bodyPr/>
                    <a:lstStyle/>
                    <a:p>
                      <a:pPr marL="0" indent="0" algn="ctr">
                        <a:buNone/>
                      </a:pPr>
                      <a:endParaRPr/>
                    </a:p>
                  </a:txBody>
                  <a:tcPr marL="0" marR="0" marT="10000" marB="10000" anchor="ctr">
                    <a:solidFill>
                      <a:srgbClr val="C00000"/>
                    </a:solidFill>
                  </a:tcPr>
                </a:tc>
                <a:tc>
                  <a:txBody>
                    <a:bodyPr/>
                    <a:lstStyle/>
                    <a:p>
                      <a:pPr marL="0" indent="0" algn="ctr">
                        <a:buNone/>
                      </a:pPr>
                      <a:r>
                        <a:rPr lang="en-US" dirty="0"/>
                        <a:t>*</a:t>
                      </a:r>
                      <a:endParaRPr dirty="0"/>
                    </a:p>
                  </a:txBody>
                  <a:tcPr marL="0" marR="0" marT="10000" marB="10000" anchor="ctr">
                    <a:solidFill>
                      <a:srgbClr val="FFC000"/>
                    </a:solidFill>
                  </a:tcPr>
                </a:tc>
                <a:tc>
                  <a:txBody>
                    <a:bodyPr/>
                    <a:lstStyle/>
                    <a:p>
                      <a:pPr marL="0" indent="0" algn="ctr">
                        <a:buNone/>
                      </a:pPr>
                      <a:endParaRPr/>
                    </a:p>
                  </a:txBody>
                  <a:tcPr marL="0" marR="0" marT="10000" marB="10000" anchor="ctr">
                    <a:solidFill>
                      <a:srgbClr val="C00000"/>
                    </a:solidFill>
                  </a:tcPr>
                </a:tc>
                <a:tc>
                  <a:txBody>
                    <a:bodyPr/>
                    <a:lstStyle/>
                    <a:p>
                      <a:pPr marL="0" indent="0" algn="ctr">
                        <a:buNone/>
                      </a:pPr>
                      <a:endParaRPr/>
                    </a:p>
                  </a:txBody>
                  <a:tcPr marL="0" marR="0" marT="10000" marB="10000" anchor="ctr">
                    <a:solidFill>
                      <a:srgbClr val="C00000"/>
                    </a:solidFill>
                  </a:tcPr>
                </a:tc>
                <a:tc>
                  <a:txBody>
                    <a:bodyPr/>
                    <a:lstStyle/>
                    <a:p>
                      <a:pPr marL="0" indent="0" algn="ctr">
                        <a:buNone/>
                      </a:pPr>
                      <a:endParaRPr/>
                    </a:p>
                  </a:txBody>
                  <a:tcPr marL="0" marR="0" marT="10000" marB="10000" anchor="ctr">
                    <a:solidFill>
                      <a:srgbClr val="C00000"/>
                    </a:solidFill>
                  </a:tcPr>
                </a:tc>
                <a:tc>
                  <a:txBody>
                    <a:bodyPr/>
                    <a:lstStyle/>
                    <a:p>
                      <a:pPr marL="0" indent="0" algn="ctr">
                        <a:buNone/>
                      </a:pPr>
                      <a:endParaRPr/>
                    </a:p>
                  </a:txBody>
                  <a:tcPr marL="0" marR="0" marT="10000" marB="10000" anchor="ctr">
                    <a:solidFill>
                      <a:srgbClr val="C00000"/>
                    </a:solidFill>
                  </a:tcPr>
                </a:tc>
                <a:tc>
                  <a:txBody>
                    <a:bodyPr/>
                    <a:lstStyle/>
                    <a:p>
                      <a:pPr marL="0" indent="0" algn="ctr">
                        <a:buNone/>
                      </a:pPr>
                      <a:r>
                        <a:rPr lang="en-GB" sz="1100" b="1" dirty="0"/>
                        <a:t>High</a:t>
                      </a:r>
                    </a:p>
                  </a:txBody>
                  <a:tcPr marL="0" marR="0" marT="10000" marB="10000" anchor="ctr">
                    <a:solidFill>
                      <a:srgbClr val="EAEFF7"/>
                    </a:solidFill>
                  </a:tcPr>
                </a:tc>
                <a:extLst>
                  <a:ext uri="{0D108BD9-81ED-4DB2-BD59-A6C34878D82A}">
                    <a16:rowId xmlns:a16="http://schemas.microsoft.com/office/drawing/2014/main" val="20001"/>
                  </a:ext>
                </a:extLst>
              </a:tr>
              <a:tr h="520000">
                <a:tc>
                  <a:txBody>
                    <a:bodyPr/>
                    <a:lstStyle/>
                    <a:p>
                      <a:pPr marL="0" indent="0">
                        <a:buNone/>
                      </a:pPr>
                      <a:r>
                        <a:rPr lang="en-GB" sz="1200" dirty="0">
                          <a:solidFill>
                            <a:srgbClr val="1F3864"/>
                          </a:solidFill>
                        </a:rPr>
                        <a:t>Power / particle exhaust &amp; PWI (full-W, neutrons)</a:t>
                      </a:r>
                    </a:p>
                  </a:txBody>
                  <a:tcPr marL="82296" marR="82296" marT="10000" marB="10000" anchor="ctr">
                    <a:solidFill>
                      <a:srgbClr val="F5F8FC"/>
                    </a:solidFill>
                  </a:tcPr>
                </a:tc>
                <a:tc>
                  <a:txBody>
                    <a:bodyPr/>
                    <a:lstStyle/>
                    <a:p>
                      <a:pPr marL="0" indent="0" algn="ctr">
                        <a:buNone/>
                      </a:pPr>
                      <a:endParaRPr dirty="0"/>
                    </a:p>
                  </a:txBody>
                  <a:tcPr marL="0" marR="0" marT="10000" marB="10000" anchor="ctr">
                    <a:solidFill>
                      <a:srgbClr val="92D050"/>
                    </a:solidFill>
                  </a:tcPr>
                </a:tc>
                <a:tc>
                  <a:txBody>
                    <a:bodyPr/>
                    <a:lstStyle/>
                    <a:p>
                      <a:pPr marL="0" indent="0" algn="ctr">
                        <a:buNone/>
                      </a:pPr>
                      <a:endParaRPr/>
                    </a:p>
                  </a:txBody>
                  <a:tcPr marL="0" marR="0" marT="10000" marB="10000" anchor="ctr">
                    <a:pattFill prst="dashUpDiag">
                      <a:fgClr>
                        <a:srgbClr val="ED7D31"/>
                      </a:fgClr>
                      <a:bgClr>
                        <a:srgbClr val="FFFFFF"/>
                      </a:bgClr>
                    </a:pattFill>
                  </a:tcPr>
                </a:tc>
                <a:tc>
                  <a:txBody>
                    <a:bodyPr/>
                    <a:lstStyle/>
                    <a:p>
                      <a:pPr marL="0" indent="0" algn="ctr">
                        <a:buNone/>
                      </a:pPr>
                      <a:endParaRPr dirty="0"/>
                    </a:p>
                  </a:txBody>
                  <a:tcPr marL="0" marR="0" marT="10000" marB="10000" anchor="ctr">
                    <a:solidFill>
                      <a:srgbClr val="92D05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r>
                        <a:rPr lang="en-GB" sz="1100" b="1" dirty="0"/>
                        <a:t>High</a:t>
                      </a:r>
                    </a:p>
                  </a:txBody>
                  <a:tcPr marL="0" marR="0" marT="10000" marB="10000" anchor="ctr">
                    <a:solidFill>
                      <a:srgbClr val="F5F8FC"/>
                    </a:solidFill>
                  </a:tcPr>
                </a:tc>
                <a:extLst>
                  <a:ext uri="{0D108BD9-81ED-4DB2-BD59-A6C34878D82A}">
                    <a16:rowId xmlns:a16="http://schemas.microsoft.com/office/drawing/2014/main" val="20002"/>
                  </a:ext>
                </a:extLst>
              </a:tr>
              <a:tr h="520000">
                <a:tc>
                  <a:txBody>
                    <a:bodyPr/>
                    <a:lstStyle/>
                    <a:p>
                      <a:pPr marL="0" indent="0">
                        <a:buNone/>
                      </a:pPr>
                      <a:r>
                        <a:rPr lang="en-GB" sz="1200" dirty="0">
                          <a:solidFill>
                            <a:srgbClr val="1F3864"/>
                          </a:solidFill>
                        </a:rPr>
                        <a:t>Integrated tritium fuel cycle / inventory / TBM</a:t>
                      </a:r>
                    </a:p>
                  </a:txBody>
                  <a:tcPr marL="82296" marR="82296" marT="10000" marB="10000" anchor="ctr">
                    <a:solidFill>
                      <a:srgbClr val="EAEFF7"/>
                    </a:solidFill>
                  </a:tcPr>
                </a:tc>
                <a:tc>
                  <a:txBody>
                    <a:bodyPr/>
                    <a:lstStyle/>
                    <a:p>
                      <a:pPr marL="0" indent="0" algn="ctr">
                        <a:buNone/>
                      </a:pPr>
                      <a:endParaRPr dirty="0"/>
                    </a:p>
                  </a:txBody>
                  <a:tcPr marL="0" marR="0" marT="10000" marB="10000" anchor="ctr">
                    <a:solidFill>
                      <a:srgbClr val="92D050"/>
                    </a:solidFill>
                  </a:tcPr>
                </a:tc>
                <a:tc>
                  <a:txBody>
                    <a:bodyPr/>
                    <a:lstStyle/>
                    <a:p>
                      <a:pPr marL="0" indent="0" algn="ctr">
                        <a:buNone/>
                      </a:pPr>
                      <a:endParaRPr/>
                    </a:p>
                  </a:txBody>
                  <a:tcPr marL="0" marR="0" marT="10000" marB="10000" anchor="ctr">
                    <a:solidFill>
                      <a:srgbClr val="C00000"/>
                    </a:solidFill>
                  </a:tcPr>
                </a:tc>
                <a:tc>
                  <a:txBody>
                    <a:bodyPr/>
                    <a:lstStyle/>
                    <a:p>
                      <a:pPr marL="0" indent="0" algn="ctr">
                        <a:buNone/>
                      </a:pPr>
                      <a:endParaRPr/>
                    </a:p>
                  </a:txBody>
                  <a:tcPr marL="0" marR="0" marT="10000" marB="10000" anchor="ctr">
                    <a:solidFill>
                      <a:srgbClr val="C00000"/>
                    </a:solidFill>
                  </a:tcPr>
                </a:tc>
                <a:tc>
                  <a:txBody>
                    <a:bodyPr/>
                    <a:lstStyle/>
                    <a:p>
                      <a:pPr marL="0" indent="0" algn="ctr">
                        <a:buNone/>
                      </a:pPr>
                      <a:endParaRPr/>
                    </a:p>
                  </a:txBody>
                  <a:tcPr marL="0" marR="0" marT="10000" marB="10000" anchor="ctr">
                    <a:solidFill>
                      <a:srgbClr val="C00000"/>
                    </a:solidFill>
                  </a:tcPr>
                </a:tc>
                <a:tc>
                  <a:txBody>
                    <a:bodyPr/>
                    <a:lstStyle/>
                    <a:p>
                      <a:pPr marL="0" indent="0" algn="ctr">
                        <a:buNone/>
                      </a:pPr>
                      <a:endParaRPr/>
                    </a:p>
                  </a:txBody>
                  <a:tcPr marL="0" marR="0" marT="10000" marB="10000" anchor="ctr">
                    <a:solidFill>
                      <a:srgbClr val="C00000"/>
                    </a:solidFill>
                  </a:tcPr>
                </a:tc>
                <a:tc>
                  <a:txBody>
                    <a:bodyPr/>
                    <a:lstStyle/>
                    <a:p>
                      <a:pPr marL="0" indent="0" algn="ctr">
                        <a:buNone/>
                      </a:pPr>
                      <a:endParaRPr/>
                    </a:p>
                  </a:txBody>
                  <a:tcPr marL="0" marR="0" marT="10000" marB="10000" anchor="ctr">
                    <a:solidFill>
                      <a:srgbClr val="C00000"/>
                    </a:solidFill>
                  </a:tcPr>
                </a:tc>
                <a:tc>
                  <a:txBody>
                    <a:bodyPr/>
                    <a:lstStyle/>
                    <a:p>
                      <a:pPr marL="0" indent="0" algn="ctr">
                        <a:buNone/>
                      </a:pPr>
                      <a:endParaRPr/>
                    </a:p>
                  </a:txBody>
                  <a:tcPr marL="0" marR="0" marT="10000" marB="10000" anchor="ctr">
                    <a:solidFill>
                      <a:srgbClr val="C00000"/>
                    </a:solidFill>
                  </a:tcPr>
                </a:tc>
                <a:tc>
                  <a:txBody>
                    <a:bodyPr/>
                    <a:lstStyle/>
                    <a:p>
                      <a:pPr marL="0" indent="0" algn="ctr">
                        <a:buNone/>
                      </a:pPr>
                      <a:r>
                        <a:rPr lang="en-GB" sz="1100" b="1" dirty="0"/>
                        <a:t>High</a:t>
                      </a:r>
                    </a:p>
                  </a:txBody>
                  <a:tcPr marL="0" marR="0" marT="10000" marB="10000" anchor="ctr">
                    <a:solidFill>
                      <a:srgbClr val="EAEFF7"/>
                    </a:solidFill>
                  </a:tcPr>
                </a:tc>
                <a:extLst>
                  <a:ext uri="{0D108BD9-81ED-4DB2-BD59-A6C34878D82A}">
                    <a16:rowId xmlns:a16="http://schemas.microsoft.com/office/drawing/2014/main" val="20003"/>
                  </a:ext>
                </a:extLst>
              </a:tr>
              <a:tr h="520000">
                <a:tc>
                  <a:txBody>
                    <a:bodyPr/>
                    <a:lstStyle/>
                    <a:p>
                      <a:pPr marL="0" indent="0">
                        <a:buNone/>
                      </a:pPr>
                      <a:r>
                        <a:rPr lang="en-GB" sz="1200" dirty="0">
                          <a:solidFill>
                            <a:srgbClr val="1F3864"/>
                          </a:solidFill>
                        </a:rPr>
                        <a:t>High-performance long-pulse scenarios (no-ELM)</a:t>
                      </a:r>
                    </a:p>
                  </a:txBody>
                  <a:tcPr marL="82296" marR="82296" marT="10000" marB="10000" anchor="ctr">
                    <a:solidFill>
                      <a:srgbClr val="F5F8FC"/>
                    </a:solidFill>
                  </a:tcPr>
                </a:tc>
                <a:tc>
                  <a:txBody>
                    <a:bodyPr/>
                    <a:lstStyle/>
                    <a:p>
                      <a:pPr marL="0" indent="0" algn="ctr">
                        <a:buNone/>
                      </a:pPr>
                      <a:endParaRPr dirty="0"/>
                    </a:p>
                  </a:txBody>
                  <a:tcPr marL="0" marR="0" marT="10000" marB="10000" anchor="ctr">
                    <a:solidFill>
                      <a:srgbClr val="92D050"/>
                    </a:solidFill>
                  </a:tcPr>
                </a:tc>
                <a:tc>
                  <a:txBody>
                    <a:bodyPr/>
                    <a:lstStyle/>
                    <a:p>
                      <a:pPr marL="0" indent="0" algn="ctr">
                        <a:buNone/>
                      </a:pPr>
                      <a:endParaRPr dirty="0"/>
                    </a:p>
                  </a:txBody>
                  <a:tcPr marL="0" marR="0" marT="10000" marB="10000" anchor="ctr">
                    <a:solidFill>
                      <a:srgbClr val="92D050"/>
                    </a:solidFill>
                  </a:tcPr>
                </a:tc>
                <a:tc>
                  <a:txBody>
                    <a:bodyPr/>
                    <a:lstStyle/>
                    <a:p>
                      <a:pPr marL="0" indent="0" algn="ctr">
                        <a:buNone/>
                      </a:pPr>
                      <a:endParaRPr dirty="0"/>
                    </a:p>
                  </a:txBody>
                  <a:tcPr marL="0" marR="0" marT="10000" marB="10000" anchor="ctr">
                    <a:solidFill>
                      <a:srgbClr val="92D05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sz="1350" kern="1200" dirty="0">
                        <a:solidFill>
                          <a:schemeClr val="dk1"/>
                        </a:solidFill>
                        <a:latin typeface="+mn-lt"/>
                        <a:ea typeface="+mn-ea"/>
                        <a:cs typeface="+mn-cs"/>
                      </a:endParaRPr>
                    </a:p>
                  </a:txBody>
                  <a:tcPr marL="0" marR="0" marT="10000" marB="10000" anchor="ctr">
                    <a:solidFill>
                      <a:srgbClr val="FFC00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a:p>
                  </a:txBody>
                  <a:tcPr marL="0" marR="0" marT="10000" marB="10000" anchor="ctr">
                    <a:pattFill prst="dashUpDiag">
                      <a:fgClr>
                        <a:srgbClr val="ED7D31"/>
                      </a:fgClr>
                      <a:bgClr>
                        <a:srgbClr val="FFFFFF"/>
                      </a:bgClr>
                    </a:pattFill>
                  </a:tcPr>
                </a:tc>
                <a:tc>
                  <a:txBody>
                    <a:bodyPr/>
                    <a:lstStyle/>
                    <a:p>
                      <a:pPr marL="0" indent="0" algn="ctr">
                        <a:buNone/>
                      </a:pPr>
                      <a:r>
                        <a:rPr lang="en-GB" sz="1100" b="1" dirty="0"/>
                        <a:t>High</a:t>
                      </a:r>
                    </a:p>
                  </a:txBody>
                  <a:tcPr marL="0" marR="0" marT="10000" marB="10000" anchor="ctr">
                    <a:solidFill>
                      <a:srgbClr val="F5F8FC"/>
                    </a:solidFill>
                  </a:tcPr>
                </a:tc>
                <a:extLst>
                  <a:ext uri="{0D108BD9-81ED-4DB2-BD59-A6C34878D82A}">
                    <a16:rowId xmlns:a16="http://schemas.microsoft.com/office/drawing/2014/main" val="20004"/>
                  </a:ext>
                </a:extLst>
              </a:tr>
              <a:tr h="520000">
                <a:tc>
                  <a:txBody>
                    <a:bodyPr/>
                    <a:lstStyle/>
                    <a:p>
                      <a:pPr marL="0" indent="0">
                        <a:buNone/>
                      </a:pPr>
                      <a:r>
                        <a:rPr lang="en-GB" sz="1200" dirty="0">
                          <a:solidFill>
                            <a:srgbClr val="1F3864"/>
                          </a:solidFill>
                        </a:rPr>
                        <a:t>Disruption avoidance &amp; runaway-electron control</a:t>
                      </a:r>
                    </a:p>
                  </a:txBody>
                  <a:tcPr marL="82296" marR="82296" marT="10000" marB="10000" anchor="ctr">
                    <a:solidFill>
                      <a:srgbClr val="EAEFF7"/>
                    </a:solidFill>
                  </a:tcPr>
                </a:tc>
                <a:tc>
                  <a:txBody>
                    <a:bodyPr/>
                    <a:lstStyle/>
                    <a:p>
                      <a:pPr marL="0" indent="0" algn="ctr">
                        <a:buNone/>
                      </a:pPr>
                      <a:endParaRPr dirty="0"/>
                    </a:p>
                  </a:txBody>
                  <a:tcPr marL="0" marR="0" marT="10000" marB="10000" anchor="ctr">
                    <a:solidFill>
                      <a:srgbClr val="92D05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dirty="0"/>
                    </a:p>
                  </a:txBody>
                  <a:tcPr marL="0" marR="0" marT="10000" marB="10000" anchor="ctr">
                    <a:solidFill>
                      <a:srgbClr val="92D05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a:p>
                  </a:txBody>
                  <a:tcPr marL="0" marR="0" marT="10000" marB="10000" anchor="ctr">
                    <a:pattFill prst="dashUpDiag">
                      <a:fgClr>
                        <a:srgbClr val="ED7D31"/>
                      </a:fgClr>
                      <a:bgClr>
                        <a:srgbClr val="FFFFFF"/>
                      </a:bgClr>
                    </a:pattFill>
                  </a:tcPr>
                </a:tc>
                <a:tc>
                  <a:txBody>
                    <a:bodyPr/>
                    <a:lstStyle/>
                    <a:p>
                      <a:pPr marL="0" indent="0" algn="ctr">
                        <a:buNone/>
                      </a:pPr>
                      <a:r>
                        <a:rPr lang="en-GB" sz="1100" b="1" dirty="0"/>
                        <a:t>High</a:t>
                      </a:r>
                    </a:p>
                  </a:txBody>
                  <a:tcPr marL="0" marR="0" marT="10000" marB="10000" anchor="ctr">
                    <a:solidFill>
                      <a:srgbClr val="EAEFF7"/>
                    </a:solidFill>
                  </a:tcPr>
                </a:tc>
                <a:extLst>
                  <a:ext uri="{0D108BD9-81ED-4DB2-BD59-A6C34878D82A}">
                    <a16:rowId xmlns:a16="http://schemas.microsoft.com/office/drawing/2014/main" val="20005"/>
                  </a:ext>
                </a:extLst>
              </a:tr>
              <a:tr h="520000">
                <a:tc>
                  <a:txBody>
                    <a:bodyPr/>
                    <a:lstStyle/>
                    <a:p>
                      <a:pPr marL="0" indent="0">
                        <a:buNone/>
                      </a:pPr>
                      <a:r>
                        <a:rPr lang="en-GB" sz="1200" dirty="0">
                          <a:solidFill>
                            <a:srgbClr val="1F3864"/>
                          </a:solidFill>
                        </a:rPr>
                        <a:t>Energetic-particle / fast-ion instabilities</a:t>
                      </a:r>
                    </a:p>
                  </a:txBody>
                  <a:tcPr marL="82296" marR="82296" marT="10000" marB="10000" anchor="ctr">
                    <a:solidFill>
                      <a:srgbClr val="F5F8FC"/>
                    </a:solidFill>
                  </a:tcPr>
                </a:tc>
                <a:tc>
                  <a:txBody>
                    <a:bodyPr/>
                    <a:lstStyle/>
                    <a:p>
                      <a:pPr marL="0" indent="0" algn="ctr">
                        <a:buNone/>
                      </a:pPr>
                      <a:endParaRPr dirty="0"/>
                    </a:p>
                  </a:txBody>
                  <a:tcPr marL="0" marR="0" marT="10000" marB="10000" anchor="ctr">
                    <a:solidFill>
                      <a:srgbClr val="92D05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a:p>
                  </a:txBody>
                  <a:tcPr marL="0" marR="0" marT="10000" marB="10000" anchor="ctr">
                    <a:pattFill prst="dashUpDiag">
                      <a:fgClr>
                        <a:srgbClr val="ED7D31"/>
                      </a:fgClr>
                      <a:bgClr>
                        <a:srgbClr val="FFFFFF"/>
                      </a:bgClr>
                    </a:pattFill>
                  </a:tcPr>
                </a:tc>
                <a:tc>
                  <a:txBody>
                    <a:bodyPr/>
                    <a:lstStyle/>
                    <a:p>
                      <a:pPr marL="0" indent="0" algn="ctr">
                        <a:buNone/>
                      </a:pPr>
                      <a:endParaRPr/>
                    </a:p>
                  </a:txBody>
                  <a:tcPr marL="0" marR="0" marT="10000" marB="10000" anchor="ctr">
                    <a:pattFill prst="dashUpDiag">
                      <a:fgClr>
                        <a:srgbClr val="ED7D31"/>
                      </a:fgClr>
                      <a:bgClr>
                        <a:srgbClr val="FFFFFF"/>
                      </a:bgClr>
                    </a:patt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r>
                        <a:rPr lang="en-GB" sz="1100" b="1" dirty="0"/>
                        <a:t>High</a:t>
                      </a:r>
                    </a:p>
                  </a:txBody>
                  <a:tcPr marL="0" marR="0" marT="10000" marB="10000" anchor="ctr">
                    <a:solidFill>
                      <a:srgbClr val="F5F8FC"/>
                    </a:solidFill>
                  </a:tcPr>
                </a:tc>
                <a:extLst>
                  <a:ext uri="{0D108BD9-81ED-4DB2-BD59-A6C34878D82A}">
                    <a16:rowId xmlns:a16="http://schemas.microsoft.com/office/drawing/2014/main" val="20006"/>
                  </a:ext>
                </a:extLst>
              </a:tr>
              <a:tr h="520000">
                <a:tc>
                  <a:txBody>
                    <a:bodyPr/>
                    <a:lstStyle/>
                    <a:p>
                      <a:pPr marL="0" indent="0">
                        <a:buNone/>
                      </a:pPr>
                      <a:r>
                        <a:rPr lang="en-GB" sz="1200" dirty="0">
                          <a:solidFill>
                            <a:srgbClr val="1F3864"/>
                          </a:solidFill>
                        </a:rPr>
                        <a:t>Real-time / AI-ML control &amp; model validation</a:t>
                      </a:r>
                    </a:p>
                  </a:txBody>
                  <a:tcPr marL="82296" marR="82296" marT="10000" marB="10000" anchor="ctr">
                    <a:solidFill>
                      <a:srgbClr val="EAEFF7"/>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r>
                        <a:rPr lang="en-US" dirty="0"/>
                        <a:t>?</a:t>
                      </a:r>
                      <a:endParaRPr dirty="0"/>
                    </a:p>
                  </a:txBody>
                  <a:tcPr marL="0" marR="0" marT="10000" marB="10000" anchor="ctr">
                    <a:solidFill>
                      <a:srgbClr val="92D050"/>
                    </a:solidFill>
                  </a:tcPr>
                </a:tc>
                <a:tc>
                  <a:txBody>
                    <a:bodyPr/>
                    <a:lstStyle/>
                    <a:p>
                      <a:pPr marL="0" indent="0" algn="ctr">
                        <a:buNone/>
                      </a:pPr>
                      <a:r>
                        <a:rPr lang="en-US" dirty="0"/>
                        <a:t>Facility review(?)</a:t>
                      </a:r>
                      <a:endParaRPr dirty="0"/>
                    </a:p>
                  </a:txBody>
                  <a:tcPr marL="0" marR="0" marT="10000" marB="10000" anchor="ctr">
                    <a:solidFill>
                      <a:srgbClr val="92D050"/>
                    </a:solidFill>
                  </a:tcPr>
                </a:tc>
                <a:tc>
                  <a:txBody>
                    <a:bodyPr/>
                    <a:lstStyle/>
                    <a:p>
                      <a:pPr marL="0" indent="0" algn="ctr">
                        <a:buNone/>
                      </a:pPr>
                      <a:endParaRPr/>
                    </a:p>
                  </a:txBody>
                  <a:tcPr marL="0" marR="0" marT="10000" marB="10000" anchor="ctr">
                    <a:pattFill prst="dashUpDiag">
                      <a:fgClr>
                        <a:srgbClr val="ED7D31"/>
                      </a:fgClr>
                      <a:bgClr>
                        <a:srgbClr val="FFFFFF"/>
                      </a:bgClr>
                    </a:pattFill>
                  </a:tcPr>
                </a:tc>
                <a:tc>
                  <a:txBody>
                    <a:bodyPr/>
                    <a:lstStyle/>
                    <a:p>
                      <a:pPr marL="0" indent="0" algn="ctr">
                        <a:buNone/>
                      </a:pPr>
                      <a:endParaRPr dirty="0"/>
                    </a:p>
                  </a:txBody>
                  <a:tcPr marL="0" marR="0" marT="10000" marB="10000" anchor="ctr">
                    <a:solidFill>
                      <a:srgbClr val="92D050"/>
                    </a:solidFill>
                  </a:tcPr>
                </a:tc>
                <a:tc>
                  <a:txBody>
                    <a:bodyPr/>
                    <a:lstStyle/>
                    <a:p>
                      <a:pPr marL="0" indent="0" algn="ctr">
                        <a:buNone/>
                      </a:pPr>
                      <a:endParaRPr dirty="0"/>
                    </a:p>
                  </a:txBody>
                  <a:tcPr marL="0" marR="0" marT="10000" marB="10000" anchor="ctr">
                    <a:solidFill>
                      <a:srgbClr val="FFC000"/>
                    </a:solidFill>
                  </a:tcPr>
                </a:tc>
                <a:tc>
                  <a:txBody>
                    <a:bodyPr/>
                    <a:lstStyle/>
                    <a:p>
                      <a:pPr marL="0" indent="0" algn="ctr">
                        <a:buNone/>
                      </a:pPr>
                      <a:r>
                        <a:rPr lang="en-GB" sz="1100" b="1"/>
                        <a:t>Medium - High </a:t>
                      </a:r>
                      <a:r>
                        <a:rPr lang="en-GB" sz="1100" b="1" dirty="0"/>
                        <a:t>?</a:t>
                      </a:r>
                    </a:p>
                  </a:txBody>
                  <a:tcPr marL="0" marR="0" marT="10000" marB="10000" anchor="ctr">
                    <a:solidFill>
                      <a:srgbClr val="EAEFF7"/>
                    </a:solidFill>
                  </a:tcPr>
                </a:tc>
                <a:extLst>
                  <a:ext uri="{0D108BD9-81ED-4DB2-BD59-A6C34878D82A}">
                    <a16:rowId xmlns:a16="http://schemas.microsoft.com/office/drawing/2014/main" val="20007"/>
                  </a:ext>
                </a:extLst>
              </a:tr>
            </a:tbl>
          </a:graphicData>
        </a:graphic>
      </p:graphicFrame>
      <p:sp>
        <p:nvSpPr>
          <p:cNvPr id="6" name="Legend"/>
          <p:cNvSpPr txBox="1"/>
          <p:nvPr/>
        </p:nvSpPr>
        <p:spPr>
          <a:xfrm>
            <a:off x="278130" y="5470000"/>
            <a:ext cx="11635740" cy="707886"/>
          </a:xfrm>
          <a:prstGeom prst="rect">
            <a:avLst/>
          </a:prstGeom>
          <a:noFill/>
        </p:spPr>
        <p:txBody>
          <a:bodyPr wrap="square" lIns="0" tIns="0" rtlCol="0">
            <a:spAutoFit/>
          </a:bodyPr>
          <a:lstStyle/>
          <a:p>
            <a:pPr>
              <a:spcBef>
                <a:spcPts val="0"/>
              </a:spcBef>
            </a:pPr>
            <a:r>
              <a:rPr lang="en-GB" sz="1100" b="1" dirty="0">
                <a:solidFill>
                  <a:srgbClr val="92D050"/>
                </a:solidFill>
              </a:rPr>
              <a:t>■</a:t>
            </a:r>
            <a:r>
              <a:rPr lang="en-GB" sz="1100" dirty="0"/>
              <a:t> distinctive / high added value </a:t>
            </a:r>
            <a:r>
              <a:rPr lang="en-GB" sz="1100" b="1" dirty="0">
                <a:solidFill>
                  <a:srgbClr val="FFC000"/>
                </a:solidFill>
              </a:rPr>
              <a:t>■</a:t>
            </a:r>
            <a:r>
              <a:rPr lang="en-GB" sz="1100" dirty="0"/>
              <a:t> beneficial / complementary </a:t>
            </a:r>
            <a:r>
              <a:rPr lang="en-GB" sz="1100" b="1" dirty="0">
                <a:solidFill>
                  <a:srgbClr val="ED7D31"/>
                </a:solidFill>
              </a:rPr>
              <a:t>▨</a:t>
            </a:r>
            <a:r>
              <a:rPr lang="en-GB" sz="1100" dirty="0"/>
              <a:t> limited / supporting (dashed) </a:t>
            </a:r>
            <a:r>
              <a:rPr lang="en-GB" sz="1100" b="1" dirty="0">
                <a:solidFill>
                  <a:srgbClr val="C00000"/>
                </a:solidFill>
              </a:rPr>
              <a:t>■</a:t>
            </a:r>
            <a:r>
              <a:rPr lang="en-GB" sz="1100" dirty="0"/>
              <a:t> not addressed  SA-C / SA-W = JT-60SA carbon / W phase</a:t>
            </a:r>
          </a:p>
          <a:p>
            <a:pPr>
              <a:spcBef>
                <a:spcPts val="600"/>
              </a:spcBef>
            </a:pPr>
            <a:r>
              <a:rPr lang="en-GB" sz="1100" b="1" dirty="0"/>
              <a:t>Read:</a:t>
            </a:r>
            <a:r>
              <a:rPr lang="en-GB" sz="1100" dirty="0"/>
              <a:t> BEST priority where BEST is green and pull is High (rows 1–3). BEST’s value is timely D-T / nuclear input ahead of ITER D-T (2039); themes 4–6 are led by JT-60SA and the EU fleet.</a:t>
            </a:r>
          </a:p>
          <a:p>
            <a:pPr>
              <a:spcBef>
                <a:spcPts val="600"/>
              </a:spcBef>
            </a:pPr>
            <a:r>
              <a:rPr lang="en-GB" sz="1100" dirty="0"/>
              <a:t>* Additional ECRH in OP7 to emulate alpha particle physics through e- heating – in addition to the already foreseen 7MW!</a:t>
            </a:r>
          </a:p>
        </p:txBody>
      </p:sp>
      <p:sp>
        <p:nvSpPr>
          <p:cNvPr id="4" name="Footer Placeholder 3"/>
          <p:cNvSpPr>
            <a:spLocks noGrp="1"/>
          </p:cNvSpPr>
          <p:nvPr>
            <p:ph type="ftr" sz="quarter" idx="11"/>
          </p:nvPr>
        </p:nvSpPr>
        <p:spPr>
          <a:xfrm>
            <a:off x="825624" y="6555770"/>
            <a:ext cx="6000000" cy="329614"/>
          </a:xfrm>
        </p:spPr>
        <p:txBody>
          <a:bodyPr anchor="t">
            <a:noAutofit/>
          </a:bodyPr>
          <a:lstStyle/>
          <a:p>
            <a:pPr lvl="0">
              <a:spcAft>
                <a:spcPts val="600"/>
              </a:spcAft>
              <a:defRPr/>
            </a:pPr>
            <a:r>
              <a:rPr lang="en-GB" dirty="0">
                <a:solidFill>
                  <a:prstClr val="white"/>
                </a:solidFill>
              </a:rPr>
              <a:t>M. Wischmeier | EUROfusion – BEST priorities | 2026</a:t>
            </a:r>
          </a:p>
        </p:txBody>
      </p:sp>
      <p:sp>
        <p:nvSpPr>
          <p:cNvPr id="5" name="Slide Number Placeholder 4"/>
          <p:cNvSpPr>
            <a:spLocks noGrp="1"/>
          </p:cNvSpPr>
          <p:nvPr>
            <p:ph type="sldNum" sz="quarter" idx="12"/>
          </p:nvPr>
        </p:nvSpPr>
        <p:spPr>
          <a:xfrm>
            <a:off x="0" y="6590037"/>
            <a:ext cx="720080" cy="199174"/>
          </a:xfrm>
        </p:spPr>
        <p:txBody>
          <a:bodyPr anchor="ctr">
            <a:noAutofit/>
          </a:bodyPr>
          <a:lstStyle/>
          <a:p>
            <a:pPr>
              <a:lnSpc>
                <a:spcPct val="90000"/>
              </a:lnSpc>
              <a:spcAft>
                <a:spcPts val="600"/>
              </a:spcAft>
            </a:pPr>
            <a:fld id="{6A6D9FA1-99C7-4910-8E32-B85D378B0060}" type="slidenum">
              <a:rPr lang="en-GB" sz="1100" smtClean="0">
                <a:solidFill>
                  <a:prstClr val="white"/>
                </a:solidFill>
              </a:rPr>
              <a:t>2</a:t>
            </a:fld>
            <a:endParaRPr lang="en-GB" sz="1100" dirty="0">
              <a:solidFill>
                <a:prstClr val="white"/>
              </a:solidFill>
            </a:endParaRPr>
          </a:p>
        </p:txBody>
      </p:sp>
    </p:spTree>
    <p:extLst>
      <p:ext uri="{BB962C8B-B14F-4D97-AF65-F5344CB8AC3E}">
        <p14:creationId xmlns:p14="http://schemas.microsoft.com/office/powerpoint/2010/main" val="343296695"/>
      </p:ext>
    </p:extLst>
  </p:cSld>
  <p:clrMapOvr>
    <a:masterClrMapping/>
  </p:clrMapOvr>
</p:sld>
</file>

<file path=ppt/theme/theme1.xml><?xml version="1.0" encoding="utf-8"?>
<a:theme xmlns:a="http://schemas.openxmlformats.org/drawingml/2006/main" name="EUROfusion.1line_5_3_201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lgn="l">
          <a:defRPr sz="2800" b="1" dirty="0" smtClean="0"/>
        </a:defPPr>
      </a:lst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9999def-ddca-44de-babb-767cbacbe94d" xsi:nil="true"/>
    <lcf76f155ced4ddcb4097134ff3c332f xmlns="11177149-811b-4568-8567-9b6fe1f0ad0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1BC0A4813F98B4E8220D530BDF75A91" ma:contentTypeVersion="14" ma:contentTypeDescription="Create a new document." ma:contentTypeScope="" ma:versionID="3830514e9c7495405a5d92ae566dfc7b">
  <xsd:schema xmlns:xsd="http://www.w3.org/2001/XMLSchema" xmlns:xs="http://www.w3.org/2001/XMLSchema" xmlns:p="http://schemas.microsoft.com/office/2006/metadata/properties" xmlns:ns2="11177149-811b-4568-8567-9b6fe1f0ad04" xmlns:ns3="09999def-ddca-44de-babb-767cbacbe94d" targetNamespace="http://schemas.microsoft.com/office/2006/metadata/properties" ma:root="true" ma:fieldsID="4bdd4f0be0b06ea428e35c2901d8fb68" ns2:_="" ns3:_="">
    <xsd:import namespace="11177149-811b-4568-8567-9b6fe1f0ad04"/>
    <xsd:import namespace="09999def-ddca-44de-babb-767cbacbe94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177149-811b-4568-8567-9b6fe1f0ad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e10cb2-14f7-4eda-9ec0-27c7232f3f4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9999def-ddca-44de-babb-767cbacbe94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3afb5ea-19e9-4afc-baab-01e1ef14ec3b}" ma:internalName="TaxCatchAll" ma:showField="CatchAllData" ma:web="09999def-ddca-44de-babb-767cbacbe94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52EFAF3-8BD2-471A-BE2C-028CE399F812}">
  <ds:schemaRefs>
    <ds:schemaRef ds:uri="09999def-ddca-44de-babb-767cbacbe94d"/>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purl.org/dc/dcmitype/"/>
    <ds:schemaRef ds:uri="http://purl.org/dc/elements/1.1/"/>
    <ds:schemaRef ds:uri="http://schemas.microsoft.com/office/infopath/2007/PartnerControls"/>
    <ds:schemaRef ds:uri="11177149-811b-4568-8567-9b6fe1f0ad04"/>
    <ds:schemaRef ds:uri="http://www.w3.org/XML/1998/namespace"/>
  </ds:schemaRefs>
</ds:datastoreItem>
</file>

<file path=customXml/itemProps2.xml><?xml version="1.0" encoding="utf-8"?>
<ds:datastoreItem xmlns:ds="http://schemas.openxmlformats.org/officeDocument/2006/customXml" ds:itemID="{694BA530-B96E-47E8-B899-9E3B800A79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177149-811b-4568-8567-9b6fe1f0ad04"/>
    <ds:schemaRef ds:uri="09999def-ddca-44de-babb-767cbacbe9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D9181E-FECB-463F-B520-A8D07926131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2239</TotalTime>
  <Words>353</Words>
  <Application>Microsoft Macintosh PowerPoint</Application>
  <PresentationFormat>Widescreen</PresentationFormat>
  <Paragraphs>44</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EUROfusion.1line_5_3_2019</vt:lpstr>
      <vt:lpstr>BEST EUROfusion scientific priorities – proposed high-level priorities</vt:lpstr>
      <vt:lpstr>BEST added value – distinctiveness and complementarity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Priorities for EUROFusion in BEST</dc:subject>
  <dc:creator>Marco Wischmeier</dc:creator>
  <cp:keywords/>
  <dc:description>draft for discussion</dc:description>
  <cp:lastModifiedBy>Marco Wischmeier</cp:lastModifiedBy>
  <cp:revision>64</cp:revision>
  <cp:lastPrinted>2026-03-13T10:37:28Z</cp:lastPrinted>
  <dcterms:created xsi:type="dcterms:W3CDTF">2023-11-15T09:40:03Z</dcterms:created>
  <dcterms:modified xsi:type="dcterms:W3CDTF">2026-06-23T10:24:38Z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0x01010071BC0A4813F98B4E8220D530BDF75A91</vt:lpwstr>
  </property>
</Properties>
</file>