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87" r:id="rId3"/>
    <p:sldId id="407" r:id="rId4"/>
    <p:sldId id="408" r:id="rId5"/>
    <p:sldId id="413" r:id="rId6"/>
    <p:sldId id="409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52694C65-C0F5-4D6B-B74D-3A727C2AFC8C}">
          <p14:sldIdLst>
            <p14:sldId id="256"/>
            <p14:sldId id="387"/>
            <p14:sldId id="407"/>
            <p14:sldId id="408"/>
            <p14:sldId id="413"/>
            <p14:sldId id="4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ou, Guangming (KIT)" initials="ZGM" lastIdx="2" clrIdx="0">
    <p:extLst>
      <p:ext uri="{19B8F6BF-5375-455C-9EA6-DF929625EA0E}">
        <p15:presenceInfo xmlns:p15="http://schemas.microsoft.com/office/powerpoint/2012/main" userId="8ec06d3cf6c16d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E6E6E6"/>
    <a:srgbClr val="008F24"/>
    <a:srgbClr val="CBD7EC"/>
    <a:srgbClr val="264BA5"/>
    <a:srgbClr val="FFFFFF"/>
    <a:srgbClr val="8D0047"/>
    <a:srgbClr val="FF00FF"/>
    <a:srgbClr val="C99FA1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5656" autoAdjust="0"/>
  </p:normalViewPr>
  <p:slideViewPr>
    <p:cSldViewPr showGuides="1">
      <p:cViewPr varScale="1">
        <p:scale>
          <a:sx n="107" d="100"/>
          <a:sy n="107" d="100"/>
        </p:scale>
        <p:origin x="672" y="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77" d="100"/>
          <a:sy n="77" d="100"/>
        </p:scale>
        <p:origin x="-3954" y="-102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/>
            </a:lvl1pPr>
          </a:lstStyle>
          <a:p>
            <a:fld id="{15B2C45A-E869-45FE-B529-AF49C0F3C669}" type="datetimeFigureOut">
              <a:rPr lang="en-GB" smtClean="0">
                <a:latin typeface="Arial" panose="020B0604020202020204" pitchFamily="34" charset="0"/>
              </a:rPr>
              <a:pPr/>
              <a:t>03/08/2026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/>
            </a:lvl1pPr>
          </a:lstStyle>
          <a:p>
            <a:fld id="{A1166760-0E69-430F-A97F-08802152DB5E}" type="slidenum">
              <a:rPr lang="en-GB" smtClean="0">
                <a:latin typeface="Arial" panose="020B0604020202020204" pitchFamily="34" charset="0"/>
              </a:rPr>
              <a:pPr/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649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F93E6C17-F35F-4654-8DE9-B693AC206066}" type="datetimeFigureOut">
              <a:rPr lang="en-GB" smtClean="0"/>
              <a:pPr/>
              <a:t>03/08/2026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2" tIns="47781" rIns="95562" bIns="4778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5562" tIns="47781" rIns="95562" bIns="47781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l">
              <a:defRPr sz="13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5562" tIns="47781" rIns="95562" bIns="47781" rtlCol="0" anchor="b"/>
          <a:lstStyle>
            <a:lvl1pPr algn="r">
              <a:defRPr sz="1300">
                <a:latin typeface="Arial" panose="020B0604020202020204" pitchFamily="34" charset="0"/>
              </a:defRPr>
            </a:lvl1pPr>
          </a:lstStyle>
          <a:p>
            <a:fld id="{49027E0A-1465-4A40-B1D5-9126D49509F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334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27E0A-1465-4A40-B1D5-9126D49509F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1495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8" r="273" b="28155"/>
          <a:stretch/>
        </p:blipFill>
        <p:spPr>
          <a:xfrm>
            <a:off x="11324" y="-27384"/>
            <a:ext cx="12169352" cy="55756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27381" y="2348880"/>
            <a:ext cx="11329259" cy="1296144"/>
          </a:xfrm>
        </p:spPr>
        <p:txBody>
          <a:bodyPr>
            <a:noAutofit/>
          </a:bodyPr>
          <a:lstStyle>
            <a:lvl1pPr algn="l">
              <a:defRPr sz="35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7381" y="4293096"/>
            <a:ext cx="5856651" cy="432048"/>
          </a:xfrm>
        </p:spPr>
        <p:txBody>
          <a:bodyPr>
            <a:normAutofit/>
          </a:bodyPr>
          <a:lstStyle>
            <a:lvl1pPr marL="0" indent="0" algn="l">
              <a:buNone/>
              <a:defRPr sz="2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Name </a:t>
            </a:r>
            <a:r>
              <a:rPr lang="en-US"/>
              <a:t>of presenter</a:t>
            </a:r>
            <a:endParaRPr lang="en-US" dirty="0"/>
          </a:p>
        </p:txBody>
      </p:sp>
      <p:sp>
        <p:nvSpPr>
          <p:cNvPr id="5" name="AutoShape 2" descr="https://idw-online.de/pages/de/institutionlogo921"/>
          <p:cNvSpPr>
            <a:spLocks noChangeAspect="1" noChangeArrowheads="1"/>
          </p:cNvSpPr>
          <p:nvPr userDrawn="1"/>
        </p:nvSpPr>
        <p:spPr bwMode="auto">
          <a:xfrm>
            <a:off x="207434" y="-457200"/>
            <a:ext cx="14351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6" name="Picture Placeholder 10"/>
          <p:cNvSpPr>
            <a:spLocks noGrp="1"/>
          </p:cNvSpPr>
          <p:nvPr>
            <p:ph type="pic" sz="quarter" idx="10" hasCustomPrompt="1"/>
          </p:nvPr>
        </p:nvSpPr>
        <p:spPr>
          <a:xfrm>
            <a:off x="527382" y="5691684"/>
            <a:ext cx="1727167" cy="905669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Logo of presenter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295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360" y="1124744"/>
            <a:ext cx="11593288" cy="524396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52184" y="6525344"/>
            <a:ext cx="4176464" cy="288033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E3E3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n>
                <a:noFill/>
              </a:ln>
              <a:effectLst/>
            </a:endParaRPr>
          </a:p>
        </p:txBody>
      </p:sp>
      <p:pic>
        <p:nvPicPr>
          <p:cNvPr id="9" name="Picture 8" descr="EurofusionDis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2585" y="95282"/>
            <a:ext cx="720079" cy="712203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35360" y="228600"/>
            <a:ext cx="9601744" cy="457200"/>
          </a:xfrm>
        </p:spPr>
        <p:txBody>
          <a:bodyPr>
            <a:noAutofit/>
          </a:bodyPr>
          <a:lstStyle>
            <a:lvl1pPr algn="l">
              <a:lnSpc>
                <a:spcPts val="3200"/>
              </a:lnSpc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Second line of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975160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352" y="274638"/>
            <a:ext cx="1166529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3352" y="1340769"/>
            <a:ext cx="11665296" cy="47853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3352" y="6356351"/>
            <a:ext cx="1080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EB1851A-CFBC-47C7-80F8-04FF84B1759D}" type="datetimeFigureOut">
              <a:rPr lang="en-GB" smtClean="0"/>
              <a:pPr/>
              <a:t>03/08/2026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91744" y="6356351"/>
            <a:ext cx="47525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3848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A6D9FA1-99C7-4910-8E32-B85D378B006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642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360" y="2456892"/>
            <a:ext cx="7488832" cy="1044116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Integrated Digital Twin Framework for Breeding Blanket Systems: 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Coupling Plasma, Fuel Cycle, and Thermal Hydraulic dynamics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1384" y="4581128"/>
            <a:ext cx="5711908" cy="390600"/>
          </a:xfrm>
        </p:spPr>
        <p:txBody>
          <a:bodyPr>
            <a:noAutofit/>
          </a:bodyPr>
          <a:lstStyle/>
          <a:p>
            <a:r>
              <a:rPr lang="pt-BR" sz="1600" dirty="0"/>
              <a:t>Carlos Moreno</a:t>
            </a:r>
          </a:p>
          <a:p>
            <a:r>
              <a:rPr lang="pt-BR" sz="1600" dirty="0"/>
              <a:t>carlos.moreno@heffen.es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1DD19B9-73D4-9FC9-5586-4EE1BBF504E6}"/>
              </a:ext>
            </a:extLst>
          </p:cNvPr>
          <p:cNvGrpSpPr/>
          <p:nvPr/>
        </p:nvGrpSpPr>
        <p:grpSpPr>
          <a:xfrm>
            <a:off x="2317425" y="5599108"/>
            <a:ext cx="1296144" cy="731634"/>
            <a:chOff x="9233909" y="4971728"/>
            <a:chExt cx="2985699" cy="126080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879F37E-F58C-51EA-4053-30416FD26AD9}"/>
                </a:ext>
              </a:extLst>
            </p:cNvPr>
            <p:cNvSpPr/>
            <p:nvPr/>
          </p:nvSpPr>
          <p:spPr bwMode="auto">
            <a:xfrm>
              <a:off x="9233909" y="4971728"/>
              <a:ext cx="2985699" cy="1190077"/>
            </a:xfrm>
            <a:prstGeom prst="rect">
              <a:avLst/>
            </a:prstGeom>
            <a:solidFill>
              <a:srgbClr val="0539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19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82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1" name="Imagen 341">
              <a:extLst>
                <a:ext uri="{FF2B5EF4-FFF2-40B4-BE49-F238E27FC236}">
                  <a16:creationId xmlns:a16="http://schemas.microsoft.com/office/drawing/2014/main" id="{AC7CC60C-4842-2EC4-71B4-0BF65E2E2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237" y="4995404"/>
              <a:ext cx="2759758" cy="1237133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E0A5635E-2B7F-1B31-43BC-A868AF937B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888" y="5701837"/>
            <a:ext cx="1080575" cy="526176"/>
          </a:xfrm>
          <a:prstGeom prst="rect">
            <a:avLst/>
          </a:prstGeom>
        </p:spPr>
      </p:pic>
      <p:pic>
        <p:nvPicPr>
          <p:cNvPr id="18" name="Imagen 343">
            <a:extLst>
              <a:ext uri="{FF2B5EF4-FFF2-40B4-BE49-F238E27FC236}">
                <a16:creationId xmlns:a16="http://schemas.microsoft.com/office/drawing/2014/main" id="{8ACAC2C0-AED0-B6EB-DB9C-993D29FC50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91" r="29337"/>
          <a:stretch>
            <a:fillRect/>
          </a:stretch>
        </p:blipFill>
        <p:spPr>
          <a:xfrm>
            <a:off x="192965" y="5840527"/>
            <a:ext cx="2099680" cy="7178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089A403-9687-4BF3-2BF0-682F87135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0139" y="6290723"/>
            <a:ext cx="1630846" cy="5150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8692D42-DCEC-11ED-F810-CB3DE2056D6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041" y="5766039"/>
            <a:ext cx="4968552" cy="101919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49AF2A6-698D-814C-629E-B2D0B1F51525}"/>
              </a:ext>
            </a:extLst>
          </p:cNvPr>
          <p:cNvSpPr txBox="1"/>
          <p:nvPr/>
        </p:nvSpPr>
        <p:spPr>
          <a:xfrm>
            <a:off x="359338" y="3563718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DSO Jour Fixe Meeting | Aug 3rd, 2026</a:t>
            </a:r>
            <a:endParaRPr lang="en-GB" sz="14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7402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609CBB5-27DC-4264-AB3D-AAF07F6B2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/>
                </a:solidFill>
              </a:rPr>
              <a:t>Objectives</a:t>
            </a:r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D51FA2C9-7237-49A5-A181-B0FAC0DB2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2184" y="6525344"/>
            <a:ext cx="4176464" cy="288033"/>
          </a:xfrm>
        </p:spPr>
        <p:txBody>
          <a:bodyPr/>
          <a:lstStyle/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2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9770A0-7B9B-2366-69E4-237BC2EDF483}"/>
              </a:ext>
            </a:extLst>
          </p:cNvPr>
          <p:cNvSpPr txBox="1"/>
          <p:nvPr/>
        </p:nvSpPr>
        <p:spPr>
          <a:xfrm>
            <a:off x="335360" y="1052736"/>
            <a:ext cx="993710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noProof="0" dirty="0">
                <a:solidFill>
                  <a:srgbClr val="05399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Main Objective</a:t>
            </a:r>
          </a:p>
          <a:p>
            <a:r>
              <a:rPr lang="en-GB" noProof="0" dirty="0">
                <a:solidFill>
                  <a:srgbClr val="05399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 a dynamic, integrated simulation framework for tritium transport, coupling </a:t>
            </a:r>
            <a:r>
              <a:rPr lang="en-GB" noProof="0" dirty="0" err="1">
                <a:solidFill>
                  <a:srgbClr val="05399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EcosimPro</a:t>
            </a:r>
            <a:r>
              <a:rPr lang="en-GB" noProof="0" dirty="0">
                <a:solidFill>
                  <a:srgbClr val="05399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® models with fuel cycle and incorporating thermal-hydraulic temperature profiles from RELAP5/mod3.3, while preparing the plasma-edge interface.</a:t>
            </a:r>
          </a:p>
          <a:p>
            <a:endParaRPr lang="en-GB" noProof="0" dirty="0">
              <a:solidFill>
                <a:srgbClr val="05399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b="1" noProof="0" dirty="0">
                <a:solidFill>
                  <a:srgbClr val="05399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 Objectives</a:t>
            </a:r>
          </a:p>
          <a:p>
            <a:endParaRPr lang="en-GB" noProof="0" dirty="0">
              <a:solidFill>
                <a:srgbClr val="05399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1F5CEF0-DBF7-760E-2BA3-E8BD55BEE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00181"/>
              </p:ext>
            </p:extLst>
          </p:nvPr>
        </p:nvGraphicFramePr>
        <p:xfrm>
          <a:off x="335360" y="2780928"/>
          <a:ext cx="10249816" cy="3535680"/>
        </p:xfrm>
        <a:graphic>
          <a:graphicData uri="http://schemas.openxmlformats.org/drawingml/2006/table">
            <a:tbl>
              <a:tblPr/>
              <a:tblGrid>
                <a:gridCol w="2820526">
                  <a:extLst>
                    <a:ext uri="{9D8B030D-6E8A-4147-A177-3AD203B41FA5}">
                      <a16:colId xmlns:a16="http://schemas.microsoft.com/office/drawing/2014/main" val="578282293"/>
                    </a:ext>
                  </a:extLst>
                </a:gridCol>
                <a:gridCol w="7429290">
                  <a:extLst>
                    <a:ext uri="{9D8B030D-6E8A-4147-A177-3AD203B41FA5}">
                      <a16:colId xmlns:a16="http://schemas.microsoft.com/office/drawing/2014/main" val="179262767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Domain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Objective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34052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Fuel Cycle Integration</a:t>
                      </a:r>
                      <a:endParaRPr lang="en-GB" sz="1400" noProof="0" dirty="0">
                        <a:solidFill>
                          <a:srgbClr val="05399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Develop dynamic interface between </a:t>
                      </a:r>
                      <a:r>
                        <a:rPr lang="en-GB" sz="1400" noProof="0" dirty="0" err="1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EcosimPro</a:t>
                      </a: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® and fuel cycle simulators (Julia-based TFV code or ASPEN); exchange tritium partial pressures and extraction fluxes at every simulation timestep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321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Thermal Integration</a:t>
                      </a:r>
                      <a:endParaRPr lang="en-GB" sz="1400" noProof="0" dirty="0">
                        <a:solidFill>
                          <a:srgbClr val="05399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Implement two-way coupling between </a:t>
                      </a:r>
                      <a:r>
                        <a:rPr lang="en-GB" sz="1400" noProof="0" dirty="0" err="1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EcosimPro</a:t>
                      </a: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® and RELAP5/mod3.3; enable dynamic feedback of temperature distributions to update tritium transport parameters (diffusion coefficients, solubility, release rates)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12377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Plasma-Edge Interface</a:t>
                      </a:r>
                      <a:endParaRPr lang="en-GB" sz="1400" noProof="0" dirty="0">
                        <a:solidFill>
                          <a:srgbClr val="05399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Consolidate and validate exchange variables at plasma-facing first wall; ensure compatibility with plasma-edge codes (TRIM, IMAS data exchange approach)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833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Validation &amp; Demonstration</a:t>
                      </a:r>
                      <a:endParaRPr lang="en-GB" sz="1400" noProof="0" dirty="0">
                        <a:solidFill>
                          <a:srgbClr val="05399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Apply framework to realistic DEMO breeding blanket scenarios; benchmark against standalone simulations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77262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="1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AI/ML Enhancement</a:t>
                      </a:r>
                      <a:endParaRPr lang="en-GB" sz="1400" noProof="0" dirty="0">
                        <a:solidFill>
                          <a:srgbClr val="05399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53991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Explore surrogate modelling approaches; develop reference surrogate model for system element; establish computational/accuracy criteria for surrogate model usability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3A82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2182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575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609CBB5-27DC-4264-AB3D-AAF07F6B2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/>
                </a:solidFill>
              </a:rPr>
              <a:t>Thermal Integration</a:t>
            </a:r>
          </a:p>
        </p:txBody>
      </p:sp>
      <p:sp>
        <p:nvSpPr>
          <p:cNvPr id="5" name="Fußzeilenplatzhalter 2">
            <a:extLst>
              <a:ext uri="{FF2B5EF4-FFF2-40B4-BE49-F238E27FC236}">
                <a16:creationId xmlns:a16="http://schemas.microsoft.com/office/drawing/2014/main" id="{43FAED5E-4838-4427-B866-50F2ADE02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52184" y="6525344"/>
            <a:ext cx="4176464" cy="288033"/>
          </a:xfrm>
        </p:spPr>
        <p:txBody>
          <a:bodyPr/>
          <a:lstStyle/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3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4B5359-877C-E778-2B16-8AC1F5B6C7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994419"/>
            <a:ext cx="4032448" cy="57712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E749E6B-8479-1C6A-BAF1-01A185ED815F}"/>
              </a:ext>
            </a:extLst>
          </p:cNvPr>
          <p:cNvSpPr txBox="1"/>
          <p:nvPr/>
        </p:nvSpPr>
        <p:spPr>
          <a:xfrm>
            <a:off x="4704184" y="1717892"/>
            <a:ext cx="7224464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/>
              <a:t>A </a:t>
            </a:r>
            <a:r>
              <a:rPr lang="es-ES" sz="1600" b="1" dirty="0"/>
              <a:t>single representative </a:t>
            </a:r>
            <a:r>
              <a:rPr lang="es-ES" sz="1600" b="1" dirty="0" err="1"/>
              <a:t>PbLi</a:t>
            </a:r>
            <a:r>
              <a:rPr lang="es-ES" sz="1600" b="1" dirty="0"/>
              <a:t> </a:t>
            </a:r>
            <a:r>
              <a:rPr lang="es-ES" sz="1600" b="1" dirty="0" err="1"/>
              <a:t>breeder</a:t>
            </a:r>
            <a:r>
              <a:rPr lang="es-ES" sz="1600" b="1" dirty="0"/>
              <a:t> box</a:t>
            </a:r>
            <a:r>
              <a:rPr lang="es-ES" sz="1600" dirty="0"/>
              <a:t> has </a:t>
            </a:r>
            <a:r>
              <a:rPr lang="es-ES" sz="1600" dirty="0" err="1"/>
              <a:t>been</a:t>
            </a:r>
            <a:r>
              <a:rPr lang="es-ES" sz="1600" dirty="0"/>
              <a:t> </a:t>
            </a:r>
            <a:r>
              <a:rPr lang="es-ES" sz="1600" dirty="0" err="1"/>
              <a:t>selected</a:t>
            </a:r>
            <a:r>
              <a:rPr lang="es-ES" sz="1600" dirty="0"/>
              <a:t> </a:t>
            </a:r>
            <a:r>
              <a:rPr lang="es-ES" sz="1600" dirty="0" err="1"/>
              <a:t>for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initial</a:t>
            </a:r>
            <a:r>
              <a:rPr lang="es-ES" sz="1600" dirty="0"/>
              <a:t> </a:t>
            </a:r>
            <a:r>
              <a:rPr lang="es-ES" sz="1600" dirty="0" err="1"/>
              <a:t>EcosimPro</a:t>
            </a:r>
            <a:r>
              <a:rPr lang="es-ES" sz="1600" dirty="0"/>
              <a:t>–RELAP </a:t>
            </a:r>
            <a:r>
              <a:rPr lang="es-ES" sz="1600" dirty="0" err="1"/>
              <a:t>model</a:t>
            </a:r>
            <a:r>
              <a:rPr lang="es-ES" sz="1600" dirty="0"/>
              <a:t>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/>
              <a:t>The </a:t>
            </a:r>
            <a:r>
              <a:rPr lang="es-ES" sz="1600" b="1" dirty="0"/>
              <a:t>39 </a:t>
            </a:r>
            <a:r>
              <a:rPr lang="es-ES" sz="1600" b="1" dirty="0" err="1"/>
              <a:t>cooling</a:t>
            </a:r>
            <a:r>
              <a:rPr lang="es-ES" sz="1600" b="1" dirty="0"/>
              <a:t> </a:t>
            </a:r>
            <a:r>
              <a:rPr lang="es-ES" sz="1600" b="1" dirty="0" err="1"/>
              <a:t>tubes</a:t>
            </a:r>
            <a:r>
              <a:rPr lang="es-ES" sz="1600" dirty="0"/>
              <a:t> are </a:t>
            </a:r>
            <a:r>
              <a:rPr lang="es-ES" sz="1600" dirty="0" err="1"/>
              <a:t>represented</a:t>
            </a:r>
            <a:r>
              <a:rPr lang="es-ES" sz="1600" dirty="0"/>
              <a:t> </a:t>
            </a:r>
            <a:r>
              <a:rPr lang="es-ES" sz="1600" dirty="0" err="1"/>
              <a:t>by</a:t>
            </a:r>
            <a:r>
              <a:rPr lang="es-ES" sz="1600" dirty="0"/>
              <a:t> one </a:t>
            </a:r>
            <a:r>
              <a:rPr lang="es-ES" sz="1600" dirty="0" err="1"/>
              <a:t>tube</a:t>
            </a:r>
            <a:r>
              <a:rPr lang="es-ES" sz="1600" dirty="0"/>
              <a:t> </a:t>
            </a:r>
            <a:r>
              <a:rPr lang="es-ES" sz="1600" dirty="0" err="1"/>
              <a:t>with</a:t>
            </a:r>
            <a:r>
              <a:rPr lang="es-ES" sz="1600" dirty="0"/>
              <a:t> </a:t>
            </a:r>
            <a:r>
              <a:rPr lang="es-ES" sz="1600" dirty="0" err="1"/>
              <a:t>unchanged</a:t>
            </a:r>
            <a:r>
              <a:rPr lang="es-ES" sz="1600" dirty="0"/>
              <a:t> </a:t>
            </a:r>
            <a:r>
              <a:rPr lang="es-ES" sz="1600" dirty="0" err="1"/>
              <a:t>geometry</a:t>
            </a:r>
            <a:r>
              <a:rPr lang="es-ES" sz="1600" dirty="0"/>
              <a:t>, </a:t>
            </a:r>
            <a:r>
              <a:rPr lang="es-ES" sz="1600" dirty="0" err="1"/>
              <a:t>scaling</a:t>
            </a:r>
            <a:r>
              <a:rPr lang="es-ES" sz="1600" dirty="0"/>
              <a:t> </a:t>
            </a:r>
            <a:r>
              <a:rPr lang="es-ES" sz="1600" dirty="0" err="1"/>
              <a:t>the</a:t>
            </a:r>
            <a:r>
              <a:rPr lang="es-ES" sz="1600" dirty="0"/>
              <a:t> </a:t>
            </a:r>
            <a:r>
              <a:rPr lang="es-ES" sz="1600" dirty="0" err="1"/>
              <a:t>heat</a:t>
            </a:r>
            <a:r>
              <a:rPr lang="es-ES" sz="1600" dirty="0"/>
              <a:t>-transfer </a:t>
            </a:r>
            <a:r>
              <a:rPr lang="es-ES" sz="1600" dirty="0" err="1"/>
              <a:t>surface</a:t>
            </a:r>
            <a:r>
              <a:rPr lang="es-ES" sz="1600" dirty="0"/>
              <a:t> </a:t>
            </a:r>
            <a:r>
              <a:rPr lang="es-ES" sz="1600" dirty="0" err="1"/>
              <a:t>or</a:t>
            </a:r>
            <a:r>
              <a:rPr lang="es-ES" sz="1600" dirty="0"/>
              <a:t> flux </a:t>
            </a:r>
            <a:r>
              <a:rPr lang="es-ES" sz="1600" dirty="0" err="1"/>
              <a:t>by</a:t>
            </a:r>
            <a:r>
              <a:rPr lang="es-ES" sz="1600" dirty="0"/>
              <a:t> 39.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/>
              <a:t>The </a:t>
            </a:r>
            <a:r>
              <a:rPr lang="es-ES" sz="1600" b="1" dirty="0"/>
              <a:t>15 mm First Wall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dirty="0" err="1"/>
              <a:t>included</a:t>
            </a:r>
            <a:r>
              <a:rPr lang="es-ES" sz="1600" dirty="0"/>
              <a:t>; </a:t>
            </a:r>
            <a:r>
              <a:rPr lang="es-ES" sz="1600" dirty="0" err="1"/>
              <a:t>cooling</a:t>
            </a:r>
            <a:r>
              <a:rPr lang="es-ES" sz="1600" dirty="0"/>
              <a:t> </a:t>
            </a:r>
            <a:r>
              <a:rPr lang="es-ES" sz="1600" dirty="0" err="1"/>
              <a:t>water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dirty="0" err="1"/>
              <a:t>treated</a:t>
            </a:r>
            <a:r>
              <a:rPr lang="es-ES" sz="1600" dirty="0"/>
              <a:t> as a </a:t>
            </a:r>
            <a:r>
              <a:rPr lang="es-ES" sz="1600" dirty="0" err="1"/>
              <a:t>permeation</a:t>
            </a:r>
            <a:r>
              <a:rPr lang="es-ES" sz="1600" dirty="0"/>
              <a:t> </a:t>
            </a:r>
            <a:r>
              <a:rPr lang="es-ES" sz="1600" dirty="0" err="1"/>
              <a:t>sink</a:t>
            </a:r>
            <a:r>
              <a:rPr lang="es-ES" sz="1600" dirty="0"/>
              <a:t>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/>
              <a:t>The </a:t>
            </a:r>
            <a:r>
              <a:rPr lang="es-ES" sz="1600" dirty="0" err="1"/>
              <a:t>blanket</a:t>
            </a:r>
            <a:r>
              <a:rPr lang="es-ES" sz="1600" dirty="0"/>
              <a:t> </a:t>
            </a:r>
            <a:r>
              <a:rPr lang="es-ES" sz="1600" dirty="0" err="1"/>
              <a:t>model</a:t>
            </a:r>
            <a:r>
              <a:rPr lang="es-ES" sz="1600" dirty="0"/>
              <a:t> uses </a:t>
            </a:r>
            <a:r>
              <a:rPr lang="es-ES" sz="1600" b="1" dirty="0"/>
              <a:t>895 m³ of </a:t>
            </a:r>
            <a:r>
              <a:rPr lang="es-ES" sz="1600" b="1" dirty="0" err="1"/>
              <a:t>PbLi</a:t>
            </a:r>
            <a:r>
              <a:rPr lang="es-ES" sz="1600" dirty="0"/>
              <a:t>, </a:t>
            </a:r>
            <a:r>
              <a:rPr lang="es-ES" sz="1600" dirty="0" err="1"/>
              <a:t>equivalent</a:t>
            </a:r>
            <a:r>
              <a:rPr lang="es-ES" sz="1600" dirty="0"/>
              <a:t> to </a:t>
            </a:r>
            <a:r>
              <a:rPr lang="es-ES" sz="1600" dirty="0" err="1"/>
              <a:t>about</a:t>
            </a:r>
            <a:r>
              <a:rPr lang="es-ES" sz="1600" dirty="0"/>
              <a:t> </a:t>
            </a:r>
            <a:r>
              <a:rPr lang="es-ES" sz="1600" b="1" dirty="0"/>
              <a:t>55.3 </a:t>
            </a:r>
            <a:r>
              <a:rPr lang="es-ES" sz="1600" b="1" dirty="0" err="1"/>
              <a:t>segments</a:t>
            </a:r>
            <a:r>
              <a:rPr lang="es-ES" sz="1600" b="1" dirty="0"/>
              <a:t> and 1,147 </a:t>
            </a:r>
            <a:r>
              <a:rPr lang="es-ES" sz="1600" b="1" dirty="0" err="1"/>
              <a:t>breeder</a:t>
            </a:r>
            <a:r>
              <a:rPr lang="es-ES" sz="1600" b="1" dirty="0"/>
              <a:t> boxes</a:t>
            </a:r>
            <a:r>
              <a:rPr lang="es-ES" sz="1600" dirty="0"/>
              <a:t>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 err="1"/>
              <a:t>PbLi</a:t>
            </a:r>
            <a:r>
              <a:rPr lang="es-ES" sz="1600" dirty="0"/>
              <a:t> </a:t>
            </a:r>
            <a:r>
              <a:rPr lang="es-ES" sz="1600" dirty="0" err="1"/>
              <a:t>flow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dirty="0" err="1"/>
              <a:t>derived</a:t>
            </a:r>
            <a:r>
              <a:rPr lang="es-ES" sz="1600" dirty="0"/>
              <a:t> from </a:t>
            </a:r>
            <a:r>
              <a:rPr lang="es-ES" sz="1600" dirty="0" err="1"/>
              <a:t>the</a:t>
            </a:r>
            <a:r>
              <a:rPr lang="es-ES" sz="1600" dirty="0"/>
              <a:t> box </a:t>
            </a:r>
            <a:r>
              <a:rPr lang="es-ES" sz="1600" dirty="0" err="1"/>
              <a:t>geometry</a:t>
            </a:r>
            <a:r>
              <a:rPr lang="es-ES" sz="1600" dirty="0"/>
              <a:t> and a </a:t>
            </a:r>
            <a:r>
              <a:rPr lang="es-ES" sz="1600" dirty="0" err="1"/>
              <a:t>reference</a:t>
            </a:r>
            <a:r>
              <a:rPr lang="es-ES" sz="1600" dirty="0"/>
              <a:t> </a:t>
            </a:r>
            <a:r>
              <a:rPr lang="es-ES" sz="1600" dirty="0" err="1"/>
              <a:t>velocity</a:t>
            </a:r>
            <a:r>
              <a:rPr lang="es-ES" sz="1600" dirty="0"/>
              <a:t> of </a:t>
            </a:r>
            <a:r>
              <a:rPr lang="es-ES" sz="1600" b="1" dirty="0"/>
              <a:t>1.1 mm/s</a:t>
            </a:r>
            <a:r>
              <a:rPr lang="es-ES" sz="1600" dirty="0"/>
              <a:t>, </a:t>
            </a:r>
            <a:r>
              <a:rPr lang="es-ES" sz="1600" dirty="0" err="1"/>
              <a:t>then</a:t>
            </a:r>
            <a:r>
              <a:rPr lang="es-ES" sz="1600" dirty="0"/>
              <a:t> </a:t>
            </a:r>
            <a:r>
              <a:rPr lang="es-ES" sz="1600" dirty="0" err="1"/>
              <a:t>distributed</a:t>
            </a:r>
            <a:r>
              <a:rPr lang="es-ES" sz="1600" dirty="0"/>
              <a:t> </a:t>
            </a:r>
            <a:r>
              <a:rPr lang="es-ES" sz="1600" dirty="0" err="1"/>
              <a:t>among</a:t>
            </a:r>
            <a:r>
              <a:rPr lang="es-ES" sz="1600" dirty="0"/>
              <a:t> </a:t>
            </a:r>
            <a:r>
              <a:rPr lang="es-ES" sz="1600" b="1" dirty="0" err="1"/>
              <a:t>six</a:t>
            </a:r>
            <a:r>
              <a:rPr lang="es-ES" sz="1600" b="1" dirty="0"/>
              <a:t> </a:t>
            </a:r>
            <a:r>
              <a:rPr lang="es-ES" sz="1600" b="1" dirty="0" err="1"/>
              <a:t>loops</a:t>
            </a:r>
            <a:r>
              <a:rPr lang="es-ES" sz="1600" dirty="0"/>
              <a:t>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/>
              <a:t>External </a:t>
            </a:r>
            <a:r>
              <a:rPr lang="es-ES" sz="1600" dirty="0" err="1"/>
              <a:t>PbLi</a:t>
            </a:r>
            <a:r>
              <a:rPr lang="es-ES" sz="1600" dirty="0"/>
              <a:t> </a:t>
            </a:r>
            <a:r>
              <a:rPr lang="es-ES" sz="1600" dirty="0" err="1"/>
              <a:t>inventory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b="1" dirty="0"/>
              <a:t>565 m³</a:t>
            </a:r>
            <a:r>
              <a:rPr lang="es-ES" sz="1600" dirty="0"/>
              <a:t>, </a:t>
            </a:r>
            <a:r>
              <a:rPr lang="es-ES" sz="1600" dirty="0" err="1"/>
              <a:t>with</a:t>
            </a:r>
            <a:r>
              <a:rPr lang="es-ES" sz="1600" dirty="0"/>
              <a:t> </a:t>
            </a:r>
            <a:r>
              <a:rPr lang="es-ES" sz="1600" dirty="0" err="1"/>
              <a:t>approximately</a:t>
            </a:r>
            <a:r>
              <a:rPr lang="es-ES" sz="1600" dirty="0"/>
              <a:t> </a:t>
            </a:r>
            <a:r>
              <a:rPr lang="es-ES" sz="1600" b="1" dirty="0"/>
              <a:t>200 m per </a:t>
            </a:r>
            <a:r>
              <a:rPr lang="es-ES" sz="1600" b="1" dirty="0" err="1"/>
              <a:t>loop</a:t>
            </a:r>
            <a:r>
              <a:rPr lang="es-ES" sz="1600" dirty="0"/>
              <a:t> and </a:t>
            </a:r>
            <a:r>
              <a:rPr lang="es-ES" sz="1600" b="1" dirty="0"/>
              <a:t>82% </a:t>
            </a:r>
            <a:r>
              <a:rPr lang="es-ES" sz="1600" b="1" dirty="0" err="1"/>
              <a:t>extraction</a:t>
            </a:r>
            <a:r>
              <a:rPr lang="es-ES" sz="1600" b="1" dirty="0"/>
              <a:t> </a:t>
            </a:r>
            <a:r>
              <a:rPr lang="es-ES" sz="1600" b="1" dirty="0" err="1"/>
              <a:t>efficiency</a:t>
            </a:r>
            <a:r>
              <a:rPr lang="es-ES" sz="1600" dirty="0"/>
              <a:t>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 err="1"/>
              <a:t>Tritium</a:t>
            </a:r>
            <a:r>
              <a:rPr lang="es-ES" sz="1600" dirty="0"/>
              <a:t> </a:t>
            </a:r>
            <a:r>
              <a:rPr lang="es-ES" sz="1600" dirty="0" err="1"/>
              <a:t>generation</a:t>
            </a:r>
            <a:r>
              <a:rPr lang="es-ES" sz="1600" dirty="0"/>
              <a:t> </a:t>
            </a:r>
            <a:r>
              <a:rPr lang="es-ES" sz="1600" dirty="0" err="1"/>
              <a:t>is</a:t>
            </a:r>
            <a:r>
              <a:rPr lang="es-ES" sz="1600" dirty="0"/>
              <a:t> </a:t>
            </a:r>
            <a:r>
              <a:rPr lang="es-ES" sz="1600" dirty="0" err="1"/>
              <a:t>fixed</a:t>
            </a:r>
            <a:r>
              <a:rPr lang="es-ES" sz="1600" dirty="0"/>
              <a:t> at </a:t>
            </a:r>
            <a:r>
              <a:rPr lang="es-ES" sz="1600" b="1" dirty="0"/>
              <a:t>320.26 g/</a:t>
            </a:r>
            <a:r>
              <a:rPr lang="es-ES" sz="1600" b="1" dirty="0" err="1"/>
              <a:t>day</a:t>
            </a:r>
            <a:r>
              <a:rPr lang="es-ES" sz="1600" b="1" dirty="0"/>
              <a:t> </a:t>
            </a:r>
            <a:r>
              <a:rPr lang="es-ES" sz="1600" b="1" dirty="0" err="1"/>
              <a:t>for</a:t>
            </a:r>
            <a:r>
              <a:rPr lang="es-ES" sz="1600" b="1" dirty="0"/>
              <a:t> </a:t>
            </a:r>
            <a:r>
              <a:rPr lang="es-ES" sz="1600" b="1" dirty="0" err="1"/>
              <a:t>the</a:t>
            </a:r>
            <a:r>
              <a:rPr lang="es-ES" sz="1600" b="1" dirty="0"/>
              <a:t> full </a:t>
            </a:r>
            <a:r>
              <a:rPr lang="es-ES" sz="1600" b="1" dirty="0" err="1"/>
              <a:t>blanket</a:t>
            </a:r>
            <a:r>
              <a:rPr lang="es-ES" sz="1600" dirty="0"/>
              <a:t> and </a:t>
            </a:r>
            <a:r>
              <a:rPr lang="es-ES" sz="1600" dirty="0" err="1"/>
              <a:t>scaled</a:t>
            </a:r>
            <a:r>
              <a:rPr lang="es-ES" sz="1600" dirty="0"/>
              <a:t> to </a:t>
            </a:r>
            <a:r>
              <a:rPr lang="es-ES" sz="1600" dirty="0" err="1"/>
              <a:t>the</a:t>
            </a:r>
            <a:r>
              <a:rPr lang="es-ES" sz="1600" dirty="0"/>
              <a:t> representative box.</a:t>
            </a:r>
          </a:p>
          <a:p>
            <a:pPr marL="34290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s-ES" sz="1600" dirty="0" err="1"/>
              <a:t>Trapping</a:t>
            </a:r>
            <a:r>
              <a:rPr lang="es-ES" sz="1600" dirty="0"/>
              <a:t> and </a:t>
            </a:r>
            <a:r>
              <a:rPr lang="es-ES" sz="1600" dirty="0" err="1"/>
              <a:t>detailed</a:t>
            </a:r>
            <a:r>
              <a:rPr lang="es-ES" sz="1600" dirty="0"/>
              <a:t> </a:t>
            </a:r>
            <a:r>
              <a:rPr lang="es-ES" sz="1600" dirty="0" err="1"/>
              <a:t>water</a:t>
            </a:r>
            <a:r>
              <a:rPr lang="es-ES" sz="1600" dirty="0"/>
              <a:t> </a:t>
            </a:r>
            <a:r>
              <a:rPr lang="es-ES" sz="1600" dirty="0" err="1"/>
              <a:t>loops</a:t>
            </a:r>
            <a:r>
              <a:rPr lang="es-ES" sz="1600" dirty="0"/>
              <a:t> are </a:t>
            </a:r>
            <a:r>
              <a:rPr lang="es-ES" sz="1600" dirty="0" err="1"/>
              <a:t>excluded</a:t>
            </a:r>
            <a:r>
              <a:rPr lang="es-ES" sz="1600" dirty="0"/>
              <a:t> </a:t>
            </a:r>
            <a:r>
              <a:rPr lang="es-ES" sz="1600" dirty="0" err="1"/>
              <a:t>initially</a:t>
            </a:r>
            <a:r>
              <a:rPr lang="es-ES" sz="1600" dirty="0"/>
              <a:t>; </a:t>
            </a:r>
            <a:r>
              <a:rPr lang="es-ES" sz="1600" b="1" dirty="0"/>
              <a:t>10- and 20-cell RELAP </a:t>
            </a:r>
            <a:r>
              <a:rPr lang="es-ES" sz="1600" b="1" dirty="0" err="1"/>
              <a:t>models</a:t>
            </a:r>
            <a:r>
              <a:rPr lang="es-ES" sz="1600" dirty="0"/>
              <a:t> </a:t>
            </a:r>
            <a:r>
              <a:rPr lang="es-ES" sz="1600" dirty="0" err="1"/>
              <a:t>will</a:t>
            </a:r>
            <a:r>
              <a:rPr lang="es-ES" sz="1600" dirty="0"/>
              <a:t> support </a:t>
            </a:r>
            <a:r>
              <a:rPr lang="es-ES" sz="1600" dirty="0" err="1"/>
              <a:t>sensitivity</a:t>
            </a:r>
            <a:r>
              <a:rPr lang="es-ES" sz="1600" dirty="0"/>
              <a:t> </a:t>
            </a:r>
            <a:r>
              <a:rPr lang="es-ES" sz="1600" dirty="0" err="1"/>
              <a:t>studies</a:t>
            </a:r>
            <a:r>
              <a:rPr lang="es-ES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1056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98D9142-09E2-4C15-968A-31A30B94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4</a:t>
            </a:fld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CE1AA7B-9A78-48AF-BD13-2CC8ABEC8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28600"/>
            <a:ext cx="10225136" cy="4572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Train and validate surrogate models for specific system elements</a:t>
            </a:r>
          </a:p>
        </p:txBody>
      </p:sp>
      <p:pic>
        <p:nvPicPr>
          <p:cNvPr id="27" name="Imagen 9">
            <a:extLst>
              <a:ext uri="{FF2B5EF4-FFF2-40B4-BE49-F238E27FC236}">
                <a16:creationId xmlns:a16="http://schemas.microsoft.com/office/drawing/2014/main" id="{0FDB93CA-C773-6980-F28C-5F1412F41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16" y="3009894"/>
            <a:ext cx="5257786" cy="3004449"/>
          </a:xfrm>
          <a:prstGeom prst="rect">
            <a:avLst/>
          </a:prstGeom>
        </p:spPr>
      </p:pic>
      <p:sp>
        <p:nvSpPr>
          <p:cNvPr id="28" name="CuadroTexto 10">
            <a:extLst>
              <a:ext uri="{FF2B5EF4-FFF2-40B4-BE49-F238E27FC236}">
                <a16:creationId xmlns:a16="http://schemas.microsoft.com/office/drawing/2014/main" id="{99378B8B-8FEC-4670-1E95-01396DD649A8}"/>
              </a:ext>
            </a:extLst>
          </p:cNvPr>
          <p:cNvSpPr txBox="1"/>
          <p:nvPr/>
        </p:nvSpPr>
        <p:spPr>
          <a:xfrm>
            <a:off x="384638" y="1372706"/>
            <a:ext cx="10886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First assessment on using a MLP Neural Network for computing directly steady state signals </a:t>
            </a:r>
          </a:p>
        </p:txBody>
      </p:sp>
      <p:pic>
        <p:nvPicPr>
          <p:cNvPr id="29" name="Imagen 13">
            <a:extLst>
              <a:ext uri="{FF2B5EF4-FFF2-40B4-BE49-F238E27FC236}">
                <a16:creationId xmlns:a16="http://schemas.microsoft.com/office/drawing/2014/main" id="{C1E06354-E3D7-E7C0-FC16-5D5387835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591" y="2636912"/>
            <a:ext cx="2180952" cy="1190476"/>
          </a:xfrm>
          <a:prstGeom prst="rect">
            <a:avLst/>
          </a:prstGeom>
        </p:spPr>
      </p:pic>
      <p:sp>
        <p:nvSpPr>
          <p:cNvPr id="30" name="CuadroTexto 15">
            <a:extLst>
              <a:ext uri="{FF2B5EF4-FFF2-40B4-BE49-F238E27FC236}">
                <a16:creationId xmlns:a16="http://schemas.microsoft.com/office/drawing/2014/main" id="{FF93ECB8-E63C-69BD-9528-F00E86E264A9}"/>
              </a:ext>
            </a:extLst>
          </p:cNvPr>
          <p:cNvSpPr txBox="1"/>
          <p:nvPr/>
        </p:nvSpPr>
        <p:spPr>
          <a:xfrm>
            <a:off x="1657068" y="1916832"/>
            <a:ext cx="3473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Transient </a:t>
            </a:r>
            <a:r>
              <a:rPr lang="en-US" dirty="0" err="1"/>
              <a:t>EcosimPro</a:t>
            </a:r>
            <a:r>
              <a:rPr lang="en-US" dirty="0"/>
              <a:t> model: Tritium permeation through a liquid pipe</a:t>
            </a:r>
          </a:p>
        </p:txBody>
      </p:sp>
      <p:sp>
        <p:nvSpPr>
          <p:cNvPr id="31" name="CuadroTexto 22">
            <a:extLst>
              <a:ext uri="{FF2B5EF4-FFF2-40B4-BE49-F238E27FC236}">
                <a16:creationId xmlns:a16="http://schemas.microsoft.com/office/drawing/2014/main" id="{5D9878E4-6241-87D4-F60B-CBB68F7ECD41}"/>
              </a:ext>
            </a:extLst>
          </p:cNvPr>
          <p:cNvSpPr txBox="1"/>
          <p:nvPr/>
        </p:nvSpPr>
        <p:spPr>
          <a:xfrm>
            <a:off x="402170" y="3808596"/>
            <a:ext cx="17252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892 simulations</a:t>
            </a:r>
          </a:p>
        </p:txBody>
      </p:sp>
      <p:sp>
        <p:nvSpPr>
          <p:cNvPr id="32" name="Flecha: a la derecha 23">
            <a:extLst>
              <a:ext uri="{FF2B5EF4-FFF2-40B4-BE49-F238E27FC236}">
                <a16:creationId xmlns:a16="http://schemas.microsoft.com/office/drawing/2014/main" id="{6E210340-00A2-8324-FC1A-973C6E519901}"/>
              </a:ext>
            </a:extLst>
          </p:cNvPr>
          <p:cNvSpPr/>
          <p:nvPr/>
        </p:nvSpPr>
        <p:spPr>
          <a:xfrm>
            <a:off x="2830339" y="4613693"/>
            <a:ext cx="976117" cy="26856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4" descr="https://raw.githubusercontent.com/FluxML/Flux.jl/master/docs/src/assets/logo.png#gh-light-mode-only">
            <a:extLst>
              <a:ext uri="{FF2B5EF4-FFF2-40B4-BE49-F238E27FC236}">
                <a16:creationId xmlns:a16="http://schemas.microsoft.com/office/drawing/2014/main" id="{C4600D80-91E6-003F-61DA-2B7E9334F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330" y="5727381"/>
            <a:ext cx="1997665" cy="67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Julian Programming Language">
            <a:extLst>
              <a:ext uri="{FF2B5EF4-FFF2-40B4-BE49-F238E27FC236}">
                <a16:creationId xmlns:a16="http://schemas.microsoft.com/office/drawing/2014/main" id="{C637657D-E077-B1B6-3139-263335D3D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98" y="5646310"/>
            <a:ext cx="1295475" cy="8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CuadroTexto 24">
            <a:extLst>
              <a:ext uri="{FF2B5EF4-FFF2-40B4-BE49-F238E27FC236}">
                <a16:creationId xmlns:a16="http://schemas.microsoft.com/office/drawing/2014/main" id="{E3AEA299-590D-B143-60DE-477306CEE522}"/>
              </a:ext>
            </a:extLst>
          </p:cNvPr>
          <p:cNvSpPr txBox="1"/>
          <p:nvPr/>
        </p:nvSpPr>
        <p:spPr>
          <a:xfrm>
            <a:off x="6606296" y="3546627"/>
            <a:ext cx="439914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</a:t>
            </a:r>
          </a:p>
        </p:txBody>
      </p:sp>
      <p:sp>
        <p:nvSpPr>
          <p:cNvPr id="36" name="CuadroTexto 28">
            <a:extLst>
              <a:ext uri="{FF2B5EF4-FFF2-40B4-BE49-F238E27FC236}">
                <a16:creationId xmlns:a16="http://schemas.microsoft.com/office/drawing/2014/main" id="{5C585BC9-3E82-D08E-5D4F-F4FBFC2FBD74}"/>
              </a:ext>
            </a:extLst>
          </p:cNvPr>
          <p:cNvSpPr txBox="1"/>
          <p:nvPr/>
        </p:nvSpPr>
        <p:spPr>
          <a:xfrm>
            <a:off x="6677543" y="4265780"/>
            <a:ext cx="439914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Sh</a:t>
            </a:r>
            <a:endParaRPr lang="en-US" dirty="0"/>
          </a:p>
        </p:txBody>
      </p:sp>
      <p:sp>
        <p:nvSpPr>
          <p:cNvPr id="37" name="CuadroTexto 29">
            <a:extLst>
              <a:ext uri="{FF2B5EF4-FFF2-40B4-BE49-F238E27FC236}">
                <a16:creationId xmlns:a16="http://schemas.microsoft.com/office/drawing/2014/main" id="{C547F573-203D-2530-8A74-4E24393A054C}"/>
              </a:ext>
            </a:extLst>
          </p:cNvPr>
          <p:cNvSpPr txBox="1"/>
          <p:nvPr/>
        </p:nvSpPr>
        <p:spPr>
          <a:xfrm>
            <a:off x="6617711" y="5053278"/>
            <a:ext cx="439914" cy="379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</a:t>
            </a:r>
          </a:p>
        </p:txBody>
      </p:sp>
      <p:sp>
        <p:nvSpPr>
          <p:cNvPr id="38" name="CuadroTexto 25">
            <a:extLst>
              <a:ext uri="{FF2B5EF4-FFF2-40B4-BE49-F238E27FC236}">
                <a16:creationId xmlns:a16="http://schemas.microsoft.com/office/drawing/2014/main" id="{81871757-E67A-C7FB-DD58-3A4C7FCE2A5D}"/>
              </a:ext>
            </a:extLst>
          </p:cNvPr>
          <p:cNvSpPr txBox="1"/>
          <p:nvPr/>
        </p:nvSpPr>
        <p:spPr>
          <a:xfrm>
            <a:off x="3847995" y="6014343"/>
            <a:ext cx="612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Implementation and training in parallel (CPU) build with flux package written in Julia for high performance</a:t>
            </a:r>
          </a:p>
        </p:txBody>
      </p:sp>
      <p:grpSp>
        <p:nvGrpSpPr>
          <p:cNvPr id="39" name="Grupo 31">
            <a:extLst>
              <a:ext uri="{FF2B5EF4-FFF2-40B4-BE49-F238E27FC236}">
                <a16:creationId xmlns:a16="http://schemas.microsoft.com/office/drawing/2014/main" id="{9106D441-F050-6987-6AA7-F4DD78E9316C}"/>
              </a:ext>
            </a:extLst>
          </p:cNvPr>
          <p:cNvGrpSpPr/>
          <p:nvPr/>
        </p:nvGrpSpPr>
        <p:grpSpPr>
          <a:xfrm>
            <a:off x="39580" y="4319729"/>
            <a:ext cx="2717608" cy="923330"/>
            <a:chOff x="2788616" y="2704716"/>
            <a:chExt cx="2717608" cy="923330"/>
          </a:xfrm>
        </p:grpSpPr>
        <p:sp>
          <p:nvSpPr>
            <p:cNvPr id="40" name="Cerrar llave 16">
              <a:extLst>
                <a:ext uri="{FF2B5EF4-FFF2-40B4-BE49-F238E27FC236}">
                  <a16:creationId xmlns:a16="http://schemas.microsoft.com/office/drawing/2014/main" id="{B8CBD170-4966-0439-9E03-EF0FEDAAAD64}"/>
                </a:ext>
              </a:extLst>
            </p:cNvPr>
            <p:cNvSpPr/>
            <p:nvPr/>
          </p:nvSpPr>
          <p:spPr>
            <a:xfrm flipH="1">
              <a:off x="2788616" y="2704716"/>
              <a:ext cx="345058" cy="92333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CuadroTexto 33">
              <a:extLst>
                <a:ext uri="{FF2B5EF4-FFF2-40B4-BE49-F238E27FC236}">
                  <a16:creationId xmlns:a16="http://schemas.microsoft.com/office/drawing/2014/main" id="{19C317AF-FB95-7038-1A83-ACA50053B9AF}"/>
                </a:ext>
              </a:extLst>
            </p:cNvPr>
            <p:cNvSpPr txBox="1"/>
            <p:nvPr/>
          </p:nvSpPr>
          <p:spPr>
            <a:xfrm>
              <a:off x="3037108" y="2704716"/>
              <a:ext cx="246911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 err="1"/>
                <a:t>Péclet</a:t>
              </a:r>
              <a:r>
                <a:rPr lang="en-US" dirty="0"/>
                <a:t>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Sherwood number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Permeation number</a:t>
              </a:r>
            </a:p>
          </p:txBody>
        </p:sp>
      </p:grpSp>
      <p:grpSp>
        <p:nvGrpSpPr>
          <p:cNvPr id="42" name="Grupo 34">
            <a:extLst>
              <a:ext uri="{FF2B5EF4-FFF2-40B4-BE49-F238E27FC236}">
                <a16:creationId xmlns:a16="http://schemas.microsoft.com/office/drawing/2014/main" id="{C5338347-615A-B551-EBB5-E73A10D846F4}"/>
              </a:ext>
            </a:extLst>
          </p:cNvPr>
          <p:cNvGrpSpPr/>
          <p:nvPr/>
        </p:nvGrpSpPr>
        <p:grpSpPr>
          <a:xfrm>
            <a:off x="3969257" y="4240612"/>
            <a:ext cx="2141660" cy="954827"/>
            <a:chOff x="2923474" y="4021842"/>
            <a:chExt cx="2141660" cy="954827"/>
          </a:xfrm>
        </p:grpSpPr>
        <p:sp>
          <p:nvSpPr>
            <p:cNvPr id="43" name="CuadroTexto 17">
              <a:extLst>
                <a:ext uri="{FF2B5EF4-FFF2-40B4-BE49-F238E27FC236}">
                  <a16:creationId xmlns:a16="http://schemas.microsoft.com/office/drawing/2014/main" id="{FCE6D210-D01E-0C56-31F0-21A1A91CB06B}"/>
                </a:ext>
              </a:extLst>
            </p:cNvPr>
            <p:cNvSpPr txBox="1"/>
            <p:nvPr/>
          </p:nvSpPr>
          <p:spPr>
            <a:xfrm>
              <a:off x="3175949" y="4021842"/>
              <a:ext cx="188918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Training set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Test set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Validation set</a:t>
              </a:r>
            </a:p>
          </p:txBody>
        </p:sp>
        <p:sp>
          <p:nvSpPr>
            <p:cNvPr id="44" name="Cerrar llave 36">
              <a:extLst>
                <a:ext uri="{FF2B5EF4-FFF2-40B4-BE49-F238E27FC236}">
                  <a16:creationId xmlns:a16="http://schemas.microsoft.com/office/drawing/2014/main" id="{CBF04423-2423-EF32-7451-95BDA906421D}"/>
                </a:ext>
              </a:extLst>
            </p:cNvPr>
            <p:cNvSpPr/>
            <p:nvPr/>
          </p:nvSpPr>
          <p:spPr>
            <a:xfrm flipH="1">
              <a:off x="2923474" y="4053339"/>
              <a:ext cx="345058" cy="923330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CuadroTexto 35">
            <a:extLst>
              <a:ext uri="{FF2B5EF4-FFF2-40B4-BE49-F238E27FC236}">
                <a16:creationId xmlns:a16="http://schemas.microsoft.com/office/drawing/2014/main" id="{13A499C2-94EC-BB43-A681-D721C2FE2814}"/>
              </a:ext>
            </a:extLst>
          </p:cNvPr>
          <p:cNvSpPr txBox="1"/>
          <p:nvPr/>
        </p:nvSpPr>
        <p:spPr>
          <a:xfrm>
            <a:off x="2721352" y="4931844"/>
            <a:ext cx="1026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Data shuffling</a:t>
            </a:r>
          </a:p>
        </p:txBody>
      </p:sp>
      <p:sp>
        <p:nvSpPr>
          <p:cNvPr id="46" name="Flecha: a la derecha 37">
            <a:extLst>
              <a:ext uri="{FF2B5EF4-FFF2-40B4-BE49-F238E27FC236}">
                <a16:creationId xmlns:a16="http://schemas.microsoft.com/office/drawing/2014/main" id="{0047A1B9-2B5C-9123-EA88-95E77A8EBD48}"/>
              </a:ext>
            </a:extLst>
          </p:cNvPr>
          <p:cNvSpPr/>
          <p:nvPr/>
        </p:nvSpPr>
        <p:spPr>
          <a:xfrm>
            <a:off x="5898078" y="4291535"/>
            <a:ext cx="604887" cy="3204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CuadroTexto 3">
            <a:extLst>
              <a:ext uri="{FF2B5EF4-FFF2-40B4-BE49-F238E27FC236}">
                <a16:creationId xmlns:a16="http://schemas.microsoft.com/office/drawing/2014/main" id="{6DE94D9B-CB63-7168-1AFE-00C3479FE037}"/>
              </a:ext>
            </a:extLst>
          </p:cNvPr>
          <p:cNvSpPr txBox="1"/>
          <p:nvPr/>
        </p:nvSpPr>
        <p:spPr>
          <a:xfrm>
            <a:off x="333004" y="847292"/>
            <a:ext cx="12025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Multilayer Perceptron Neural Network (MLP) as subrogate model  </a:t>
            </a:r>
          </a:p>
        </p:txBody>
      </p:sp>
    </p:spTree>
    <p:extLst>
      <p:ext uri="{BB962C8B-B14F-4D97-AF65-F5344CB8AC3E}">
        <p14:creationId xmlns:p14="http://schemas.microsoft.com/office/powerpoint/2010/main" val="399967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E27DD-A4D0-4DE1-A66B-C93B820DE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D9D1D1-AA0B-E96B-9172-8563DDDBE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5</a:t>
            </a:fld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305648-FE40-B3DF-2199-38B2DDCA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228600"/>
            <a:ext cx="10225136" cy="457200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Train and validate surrogate models for specific system elements</a:t>
            </a:r>
          </a:p>
        </p:txBody>
      </p:sp>
      <p:sp>
        <p:nvSpPr>
          <p:cNvPr id="2" name="CuadroTexto 3">
            <a:extLst>
              <a:ext uri="{FF2B5EF4-FFF2-40B4-BE49-F238E27FC236}">
                <a16:creationId xmlns:a16="http://schemas.microsoft.com/office/drawing/2014/main" id="{73C1F83A-5208-167C-A660-18BB46A59228}"/>
              </a:ext>
            </a:extLst>
          </p:cNvPr>
          <p:cNvSpPr txBox="1"/>
          <p:nvPr/>
        </p:nvSpPr>
        <p:spPr>
          <a:xfrm>
            <a:off x="333004" y="847292"/>
            <a:ext cx="12025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Multilayer Perceptron Neural Network (MLP) as subrogate model  </a:t>
            </a:r>
          </a:p>
        </p:txBody>
      </p:sp>
      <p:sp>
        <p:nvSpPr>
          <p:cNvPr id="5" name="CuadroTexto 10">
            <a:extLst>
              <a:ext uri="{FF2B5EF4-FFF2-40B4-BE49-F238E27FC236}">
                <a16:creationId xmlns:a16="http://schemas.microsoft.com/office/drawing/2014/main" id="{B612DAA3-9FBD-E629-32B9-2B8195560AD5}"/>
              </a:ext>
            </a:extLst>
          </p:cNvPr>
          <p:cNvSpPr txBox="1"/>
          <p:nvPr/>
        </p:nvSpPr>
        <p:spPr>
          <a:xfrm>
            <a:off x="333004" y="1378659"/>
            <a:ext cx="108865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So far the performance of the network is poor nor being able to produce accurate predictions within the validation test: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Too broad input data set including too many different regimes -&gt; Split the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Tuning of hyperparameters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Change of methodology to time series predictor (convolutional network)</a:t>
            </a:r>
          </a:p>
        </p:txBody>
      </p:sp>
      <p:grpSp>
        <p:nvGrpSpPr>
          <p:cNvPr id="6" name="Grupo 4">
            <a:extLst>
              <a:ext uri="{FF2B5EF4-FFF2-40B4-BE49-F238E27FC236}">
                <a16:creationId xmlns:a16="http://schemas.microsoft.com/office/drawing/2014/main" id="{5597994F-FECC-72C6-9DED-94B7BAC747F1}"/>
              </a:ext>
            </a:extLst>
          </p:cNvPr>
          <p:cNvGrpSpPr/>
          <p:nvPr/>
        </p:nvGrpSpPr>
        <p:grpSpPr>
          <a:xfrm>
            <a:off x="60620" y="3263609"/>
            <a:ext cx="5777108" cy="3152586"/>
            <a:chOff x="198441" y="2441215"/>
            <a:chExt cx="6121528" cy="3498016"/>
          </a:xfrm>
        </p:grpSpPr>
        <p:pic>
          <p:nvPicPr>
            <p:cNvPr id="7" name="Imagen 9">
              <a:extLst>
                <a:ext uri="{FF2B5EF4-FFF2-40B4-BE49-F238E27FC236}">
                  <a16:creationId xmlns:a16="http://schemas.microsoft.com/office/drawing/2014/main" id="{E287A4B7-AF00-A216-D178-642C2B89D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441" y="2441215"/>
              <a:ext cx="6121528" cy="3498016"/>
            </a:xfrm>
            <a:prstGeom prst="rect">
              <a:avLst/>
            </a:prstGeom>
          </p:spPr>
        </p:pic>
        <p:sp>
          <p:nvSpPr>
            <p:cNvPr id="8" name="CuadroTexto 24">
              <a:extLst>
                <a:ext uri="{FF2B5EF4-FFF2-40B4-BE49-F238E27FC236}">
                  <a16:creationId xmlns:a16="http://schemas.microsoft.com/office/drawing/2014/main" id="{EAEAA1FE-2F29-52B3-5741-9EE77DE74EC9}"/>
                </a:ext>
              </a:extLst>
            </p:cNvPr>
            <p:cNvSpPr txBox="1"/>
            <p:nvPr/>
          </p:nvSpPr>
          <p:spPr>
            <a:xfrm>
              <a:off x="271749" y="3089207"/>
              <a:ext cx="439914" cy="379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Pe</a:t>
              </a:r>
            </a:p>
          </p:txBody>
        </p:sp>
        <p:sp>
          <p:nvSpPr>
            <p:cNvPr id="9" name="CuadroTexto 28">
              <a:extLst>
                <a:ext uri="{FF2B5EF4-FFF2-40B4-BE49-F238E27FC236}">
                  <a16:creationId xmlns:a16="http://schemas.microsoft.com/office/drawing/2014/main" id="{C753D8F0-89F6-4C8E-1C6F-CFFFCA1E88C1}"/>
                </a:ext>
              </a:extLst>
            </p:cNvPr>
            <p:cNvSpPr txBox="1"/>
            <p:nvPr/>
          </p:nvSpPr>
          <p:spPr>
            <a:xfrm>
              <a:off x="269604" y="3988710"/>
              <a:ext cx="439914" cy="379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Sh</a:t>
              </a:r>
              <a:endParaRPr lang="en-US" dirty="0"/>
            </a:p>
          </p:txBody>
        </p:sp>
        <p:sp>
          <p:nvSpPr>
            <p:cNvPr id="10" name="CuadroTexto 29">
              <a:extLst>
                <a:ext uri="{FF2B5EF4-FFF2-40B4-BE49-F238E27FC236}">
                  <a16:creationId xmlns:a16="http://schemas.microsoft.com/office/drawing/2014/main" id="{8C7CCF0C-50BF-F8E1-0272-3A6B169CD7E2}"/>
                </a:ext>
              </a:extLst>
            </p:cNvPr>
            <p:cNvSpPr txBox="1"/>
            <p:nvPr/>
          </p:nvSpPr>
          <p:spPr>
            <a:xfrm>
              <a:off x="269604" y="4931343"/>
              <a:ext cx="439914" cy="379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W</a:t>
              </a:r>
            </a:p>
          </p:txBody>
        </p:sp>
      </p:grpSp>
      <p:pic>
        <p:nvPicPr>
          <p:cNvPr id="11" name="Imagen 2">
            <a:extLst>
              <a:ext uri="{FF2B5EF4-FFF2-40B4-BE49-F238E27FC236}">
                <a16:creationId xmlns:a16="http://schemas.microsoft.com/office/drawing/2014/main" id="{1AB9F899-8CB4-E653-9B6F-5C663A923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373" y="2941297"/>
            <a:ext cx="5455275" cy="3636850"/>
          </a:xfrm>
          <a:prstGeom prst="rect">
            <a:avLst/>
          </a:prstGeom>
        </p:spPr>
      </p:pic>
      <p:sp>
        <p:nvSpPr>
          <p:cNvPr id="12" name="Flecha: a la derecha 5">
            <a:extLst>
              <a:ext uri="{FF2B5EF4-FFF2-40B4-BE49-F238E27FC236}">
                <a16:creationId xmlns:a16="http://schemas.microsoft.com/office/drawing/2014/main" id="{168EC00D-92B5-8033-2377-F1E5DF423BC5}"/>
              </a:ext>
            </a:extLst>
          </p:cNvPr>
          <p:cNvSpPr/>
          <p:nvPr/>
        </p:nvSpPr>
        <p:spPr>
          <a:xfrm>
            <a:off x="5596188" y="4658288"/>
            <a:ext cx="415163" cy="27884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3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98D9142-09E2-4C15-968A-31A30B943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GB" dirty="0"/>
              <a:t>C. Moreno | DSO Jour Fixe | 03.08.2026 | Page </a:t>
            </a:r>
            <a:fld id="{6A6D9FA1-99C7-4910-8E32-B85D378B0060}" type="slidenum">
              <a:rPr lang="en-GB" smtClean="0"/>
              <a:pPr algn="r"/>
              <a:t>6</a:t>
            </a:fld>
            <a:endParaRPr lang="en-GB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ECE1AA7B-9A78-48AF-BD13-2CC8ABEC8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chemeClr val="accent1"/>
                </a:solidFill>
              </a:rPr>
              <a:t>Next steps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50432A-4D86-5A76-CB65-1340996A0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589" y="1281384"/>
            <a:ext cx="11593288" cy="5243960"/>
          </a:xfrm>
        </p:spPr>
        <p:txBody>
          <a:bodyPr>
            <a:normAutofit fontScale="85000" lnSpcReduction="20000"/>
          </a:bodyPr>
          <a:lstStyle/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 err="1"/>
              <a:t>Finalise</a:t>
            </a:r>
            <a:r>
              <a:rPr lang="es-ES" sz="2200" dirty="0"/>
              <a:t>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b="1" dirty="0"/>
              <a:t>representative WCLL </a:t>
            </a:r>
            <a:r>
              <a:rPr lang="es-ES" sz="2200" b="1" dirty="0" err="1"/>
              <a:t>breeder</a:t>
            </a:r>
            <a:r>
              <a:rPr lang="es-ES" sz="2200" b="1" dirty="0"/>
              <a:t>-box </a:t>
            </a:r>
            <a:r>
              <a:rPr lang="es-ES" sz="2200" b="1" dirty="0" err="1"/>
              <a:t>models</a:t>
            </a:r>
            <a:r>
              <a:rPr lang="es-ES" sz="2200" dirty="0"/>
              <a:t> in </a:t>
            </a:r>
            <a:r>
              <a:rPr lang="es-ES" sz="2200" dirty="0" err="1"/>
              <a:t>EcosimPro</a:t>
            </a:r>
            <a:r>
              <a:rPr lang="es-ES" sz="2200" dirty="0"/>
              <a:t> and RELAP5, </a:t>
            </a:r>
            <a:r>
              <a:rPr lang="es-ES" sz="2200" dirty="0" err="1"/>
              <a:t>including</a:t>
            </a:r>
            <a:r>
              <a:rPr lang="es-ES" sz="2200" dirty="0"/>
              <a:t> </a:t>
            </a:r>
            <a:r>
              <a:rPr lang="es-ES" sz="2200" dirty="0" err="1"/>
              <a:t>consistent</a:t>
            </a:r>
            <a:r>
              <a:rPr lang="es-ES" sz="2200" dirty="0"/>
              <a:t> </a:t>
            </a:r>
            <a:r>
              <a:rPr lang="es-ES" sz="2200" dirty="0" err="1"/>
              <a:t>geometry</a:t>
            </a:r>
            <a:r>
              <a:rPr lang="es-ES" sz="2200" dirty="0"/>
              <a:t>, </a:t>
            </a:r>
            <a:r>
              <a:rPr lang="es-ES" sz="2200" dirty="0" err="1"/>
              <a:t>heat</a:t>
            </a:r>
            <a:r>
              <a:rPr lang="es-ES" sz="2200" dirty="0"/>
              <a:t> </a:t>
            </a:r>
            <a:r>
              <a:rPr lang="es-ES" sz="2200" dirty="0" err="1"/>
              <a:t>loads</a:t>
            </a:r>
            <a:r>
              <a:rPr lang="es-ES" sz="2200" dirty="0"/>
              <a:t>, </a:t>
            </a:r>
            <a:r>
              <a:rPr lang="es-ES" sz="2200" dirty="0" err="1"/>
              <a:t>PbLi</a:t>
            </a:r>
            <a:r>
              <a:rPr lang="es-ES" sz="2200" dirty="0"/>
              <a:t> </a:t>
            </a:r>
            <a:r>
              <a:rPr lang="es-ES" sz="2200" dirty="0" err="1"/>
              <a:t>flow</a:t>
            </a:r>
            <a:r>
              <a:rPr lang="es-ES" sz="2200" dirty="0"/>
              <a:t> and </a:t>
            </a:r>
            <a:r>
              <a:rPr lang="es-ES" sz="2200" dirty="0" err="1"/>
              <a:t>boundary</a:t>
            </a:r>
            <a:r>
              <a:rPr lang="es-ES" sz="2200" dirty="0"/>
              <a:t> </a:t>
            </a:r>
            <a:r>
              <a:rPr lang="es-ES" sz="2200" dirty="0" err="1"/>
              <a:t>conditions</a:t>
            </a:r>
            <a:r>
              <a:rPr lang="es-ES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/>
              <a:t>Define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b="1" dirty="0" err="1"/>
              <a:t>EcosimPro</a:t>
            </a:r>
            <a:r>
              <a:rPr lang="es-ES" sz="2200" b="1" dirty="0"/>
              <a:t>–RELAP5 </a:t>
            </a:r>
            <a:r>
              <a:rPr lang="es-ES" sz="2200" b="1" dirty="0" err="1"/>
              <a:t>coupling</a:t>
            </a:r>
            <a:r>
              <a:rPr lang="es-ES" sz="2200" b="1" dirty="0"/>
              <a:t> </a:t>
            </a:r>
            <a:r>
              <a:rPr lang="es-ES" sz="2200" b="1" dirty="0" err="1"/>
              <a:t>architecture</a:t>
            </a:r>
            <a:r>
              <a:rPr lang="es-ES" sz="2200" dirty="0"/>
              <a:t>, </a:t>
            </a:r>
            <a:r>
              <a:rPr lang="es-ES" sz="2200" dirty="0" err="1"/>
              <a:t>exchanged</a:t>
            </a:r>
            <a:r>
              <a:rPr lang="es-ES" sz="2200" dirty="0"/>
              <a:t> variables, </a:t>
            </a:r>
            <a:r>
              <a:rPr lang="es-ES" sz="2200" dirty="0" err="1"/>
              <a:t>timestep</a:t>
            </a:r>
            <a:r>
              <a:rPr lang="es-ES" sz="2200" dirty="0"/>
              <a:t> </a:t>
            </a:r>
            <a:r>
              <a:rPr lang="es-ES" sz="2200" dirty="0" err="1"/>
              <a:t>synchronisation</a:t>
            </a:r>
            <a:r>
              <a:rPr lang="es-ES" sz="2200" dirty="0"/>
              <a:t> and data-</a:t>
            </a:r>
            <a:r>
              <a:rPr lang="es-ES" sz="2200" dirty="0" err="1"/>
              <a:t>mapping</a:t>
            </a:r>
            <a:r>
              <a:rPr lang="es-ES" sz="2200" dirty="0"/>
              <a:t> </a:t>
            </a:r>
            <a:r>
              <a:rPr lang="es-ES" sz="2200" dirty="0" err="1"/>
              <a:t>strategy</a:t>
            </a:r>
            <a:r>
              <a:rPr lang="es-ES" sz="22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2200" dirty="0" err="1"/>
              <a:t>Implement</a:t>
            </a:r>
            <a:r>
              <a:rPr lang="es-ES" sz="2200" dirty="0"/>
              <a:t> </a:t>
            </a:r>
            <a:r>
              <a:rPr lang="es-ES" sz="2200" dirty="0" err="1"/>
              <a:t>temperature</a:t>
            </a:r>
            <a:r>
              <a:rPr lang="es-ES" sz="2200" dirty="0"/>
              <a:t> </a:t>
            </a:r>
            <a:r>
              <a:rPr lang="es-ES" sz="2200" dirty="0" err="1"/>
              <a:t>feedback</a:t>
            </a:r>
            <a:r>
              <a:rPr lang="es-ES" sz="2200" dirty="0"/>
              <a:t> in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dirty="0" err="1"/>
              <a:t>tritium</a:t>
            </a:r>
            <a:r>
              <a:rPr lang="es-ES" sz="2200" dirty="0"/>
              <a:t> </a:t>
            </a:r>
            <a:r>
              <a:rPr lang="es-ES" sz="2200" dirty="0" err="1"/>
              <a:t>model</a:t>
            </a:r>
            <a:r>
              <a:rPr lang="es-ES" sz="2200" dirty="0"/>
              <a:t> to </a:t>
            </a:r>
            <a:r>
              <a:rPr lang="es-ES" sz="2200" dirty="0" err="1"/>
              <a:t>dynamically</a:t>
            </a:r>
            <a:r>
              <a:rPr lang="es-ES" sz="2200" dirty="0"/>
              <a:t> </a:t>
            </a:r>
            <a:r>
              <a:rPr lang="es-ES" sz="2200" dirty="0" err="1"/>
              <a:t>update</a:t>
            </a:r>
            <a:r>
              <a:rPr lang="es-ES" sz="2200" dirty="0"/>
              <a:t> </a:t>
            </a:r>
            <a:r>
              <a:rPr lang="es-ES" sz="2200" b="1" dirty="0" err="1"/>
              <a:t>solubility</a:t>
            </a:r>
            <a:r>
              <a:rPr lang="es-ES" sz="2200" b="1" dirty="0"/>
              <a:t>, </a:t>
            </a:r>
            <a:r>
              <a:rPr lang="es-ES" sz="2200" b="1" dirty="0" err="1"/>
              <a:t>diffusivity</a:t>
            </a:r>
            <a:r>
              <a:rPr lang="es-ES" sz="2200" b="1" dirty="0"/>
              <a:t>, </a:t>
            </a:r>
            <a:r>
              <a:rPr lang="es-ES" sz="2200" b="1" dirty="0" err="1"/>
              <a:t>permeation</a:t>
            </a:r>
            <a:r>
              <a:rPr lang="es-ES" sz="2200" b="1" dirty="0"/>
              <a:t> and </a:t>
            </a:r>
            <a:r>
              <a:rPr lang="es-ES" sz="2200" b="1" dirty="0" err="1"/>
              <a:t>release</a:t>
            </a:r>
            <a:r>
              <a:rPr lang="es-ES" sz="2200" b="1" dirty="0"/>
              <a:t> </a:t>
            </a:r>
            <a:r>
              <a:rPr lang="es-ES" sz="2200" b="1" dirty="0" err="1"/>
              <a:t>rates</a:t>
            </a:r>
            <a:r>
              <a:rPr lang="es-ES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 err="1"/>
              <a:t>Perform</a:t>
            </a:r>
            <a:r>
              <a:rPr lang="es-ES" sz="2200" dirty="0"/>
              <a:t> </a:t>
            </a:r>
            <a:r>
              <a:rPr lang="es-ES" sz="2200" dirty="0" err="1"/>
              <a:t>initial</a:t>
            </a:r>
            <a:r>
              <a:rPr lang="es-ES" sz="2200" dirty="0"/>
              <a:t> </a:t>
            </a:r>
            <a:r>
              <a:rPr lang="es-ES" sz="2200" b="1" dirty="0"/>
              <a:t>10- and 20-cell </a:t>
            </a:r>
            <a:r>
              <a:rPr lang="es-ES" sz="2200" b="1" dirty="0" err="1"/>
              <a:t>discretisation</a:t>
            </a:r>
            <a:r>
              <a:rPr lang="es-ES" sz="2200" b="1" dirty="0"/>
              <a:t> </a:t>
            </a:r>
            <a:r>
              <a:rPr lang="es-ES" sz="2200" b="1" dirty="0" err="1"/>
              <a:t>sensitivity</a:t>
            </a:r>
            <a:r>
              <a:rPr lang="es-ES" sz="2200" b="1" dirty="0"/>
              <a:t> </a:t>
            </a:r>
            <a:r>
              <a:rPr lang="es-ES" sz="2200" b="1" dirty="0" err="1"/>
              <a:t>studies</a:t>
            </a:r>
            <a:r>
              <a:rPr lang="es-ES" sz="2200" dirty="0"/>
              <a:t> and </a:t>
            </a:r>
            <a:r>
              <a:rPr lang="es-ES" sz="2200" dirty="0" err="1"/>
              <a:t>benchmark</a:t>
            </a:r>
            <a:r>
              <a:rPr lang="es-ES" sz="2200" dirty="0"/>
              <a:t> </a:t>
            </a:r>
            <a:r>
              <a:rPr lang="es-ES" sz="2200" dirty="0" err="1"/>
              <a:t>coupled</a:t>
            </a:r>
            <a:r>
              <a:rPr lang="es-ES" sz="2200" dirty="0"/>
              <a:t> </a:t>
            </a:r>
            <a:r>
              <a:rPr lang="es-ES" sz="2200" dirty="0" err="1"/>
              <a:t>results</a:t>
            </a:r>
            <a:r>
              <a:rPr lang="es-ES" sz="2200" dirty="0"/>
              <a:t> </a:t>
            </a:r>
            <a:r>
              <a:rPr lang="es-ES" sz="2200" dirty="0" err="1"/>
              <a:t>against</a:t>
            </a:r>
            <a:r>
              <a:rPr lang="es-ES" sz="2200" dirty="0"/>
              <a:t> </a:t>
            </a:r>
            <a:r>
              <a:rPr lang="es-ES" sz="2200" dirty="0" err="1"/>
              <a:t>standalone</a:t>
            </a:r>
            <a:r>
              <a:rPr lang="es-ES" sz="2200" dirty="0"/>
              <a:t> </a:t>
            </a:r>
            <a:r>
              <a:rPr lang="es-ES" sz="2200" dirty="0" err="1"/>
              <a:t>simulations</a:t>
            </a:r>
            <a:r>
              <a:rPr lang="es-ES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/>
              <a:t>Refine </a:t>
            </a:r>
            <a:r>
              <a:rPr lang="es-ES" sz="2200" dirty="0" err="1"/>
              <a:t>the</a:t>
            </a:r>
            <a:r>
              <a:rPr lang="es-ES" sz="2200" dirty="0"/>
              <a:t> ML </a:t>
            </a:r>
            <a:r>
              <a:rPr lang="es-ES" sz="2200" dirty="0" err="1"/>
              <a:t>approach</a:t>
            </a:r>
            <a:r>
              <a:rPr lang="es-ES" sz="2200" dirty="0"/>
              <a:t> </a:t>
            </a:r>
            <a:r>
              <a:rPr lang="es-ES" sz="2200" dirty="0" err="1"/>
              <a:t>by</a:t>
            </a:r>
            <a:r>
              <a:rPr lang="es-ES" sz="2200" dirty="0"/>
              <a:t> </a:t>
            </a:r>
            <a:r>
              <a:rPr lang="es-ES" sz="2200" b="1" dirty="0" err="1"/>
              <a:t>splitting</a:t>
            </a:r>
            <a:r>
              <a:rPr lang="es-ES" sz="2200" b="1" dirty="0"/>
              <a:t> </a:t>
            </a:r>
            <a:r>
              <a:rPr lang="es-ES" sz="2200" b="1" dirty="0" err="1"/>
              <a:t>the</a:t>
            </a:r>
            <a:r>
              <a:rPr lang="es-ES" sz="2200" b="1" dirty="0"/>
              <a:t> training </a:t>
            </a:r>
            <a:r>
              <a:rPr lang="es-ES" sz="2200" b="1" dirty="0" err="1"/>
              <a:t>domain</a:t>
            </a:r>
            <a:r>
              <a:rPr lang="es-ES" sz="2200" b="1" dirty="0"/>
              <a:t> </a:t>
            </a:r>
            <a:r>
              <a:rPr lang="es-ES" sz="2200" b="1" dirty="0" err="1"/>
              <a:t>into</a:t>
            </a:r>
            <a:r>
              <a:rPr lang="es-ES" sz="2200" b="1" dirty="0"/>
              <a:t> </a:t>
            </a:r>
            <a:r>
              <a:rPr lang="es-ES" sz="2200" b="1" dirty="0" err="1"/>
              <a:t>operating</a:t>
            </a:r>
            <a:r>
              <a:rPr lang="es-ES" sz="2200" b="1" dirty="0"/>
              <a:t> </a:t>
            </a:r>
            <a:r>
              <a:rPr lang="es-ES" sz="2200" b="1" dirty="0" err="1"/>
              <a:t>regimes</a:t>
            </a:r>
            <a:r>
              <a:rPr lang="es-ES" sz="2200" dirty="0"/>
              <a:t>, </a:t>
            </a:r>
            <a:r>
              <a:rPr lang="es-ES" sz="2200" dirty="0" err="1"/>
              <a:t>tuning</a:t>
            </a:r>
            <a:r>
              <a:rPr lang="es-ES" sz="2200" dirty="0"/>
              <a:t> </a:t>
            </a:r>
            <a:r>
              <a:rPr lang="es-ES" sz="2200" dirty="0" err="1"/>
              <a:t>hyperparameters</a:t>
            </a:r>
            <a:r>
              <a:rPr lang="es-ES" sz="2200" dirty="0"/>
              <a:t> and </a:t>
            </a:r>
            <a:r>
              <a:rPr lang="es-ES" sz="2200" dirty="0" err="1"/>
              <a:t>assessing</a:t>
            </a:r>
            <a:r>
              <a:rPr lang="es-ES" sz="2200" dirty="0"/>
              <a:t> time-series </a:t>
            </a:r>
            <a:r>
              <a:rPr lang="es-ES" sz="2200" dirty="0" err="1"/>
              <a:t>architectures</a:t>
            </a:r>
            <a:r>
              <a:rPr lang="es-ES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 err="1"/>
              <a:t>Benchmark</a:t>
            </a:r>
            <a:r>
              <a:rPr lang="es-ES" sz="2200" dirty="0"/>
              <a:t> </a:t>
            </a:r>
            <a:r>
              <a:rPr lang="es-ES" sz="2200" dirty="0" err="1"/>
              <a:t>surrogate</a:t>
            </a:r>
            <a:r>
              <a:rPr lang="es-ES" sz="2200" dirty="0"/>
              <a:t> </a:t>
            </a:r>
            <a:r>
              <a:rPr lang="es-ES" sz="2200" dirty="0" err="1"/>
              <a:t>models</a:t>
            </a:r>
            <a:r>
              <a:rPr lang="es-ES" sz="2200" dirty="0"/>
              <a:t> </a:t>
            </a:r>
            <a:r>
              <a:rPr lang="es-ES" sz="2200" dirty="0" err="1"/>
              <a:t>against</a:t>
            </a:r>
            <a:r>
              <a:rPr lang="es-ES" sz="2200" dirty="0"/>
              <a:t> </a:t>
            </a:r>
            <a:r>
              <a:rPr lang="es-ES" sz="2200" dirty="0" err="1"/>
              <a:t>first-principles</a:t>
            </a:r>
            <a:r>
              <a:rPr lang="es-ES" sz="2200" dirty="0"/>
              <a:t> </a:t>
            </a:r>
            <a:r>
              <a:rPr lang="es-ES" sz="2200" dirty="0" err="1"/>
              <a:t>models</a:t>
            </a:r>
            <a:r>
              <a:rPr lang="es-ES" sz="2200" dirty="0"/>
              <a:t> in </a:t>
            </a:r>
            <a:r>
              <a:rPr lang="es-ES" sz="2200" dirty="0" err="1"/>
              <a:t>terms</a:t>
            </a:r>
            <a:r>
              <a:rPr lang="es-ES" sz="2200" dirty="0"/>
              <a:t> of </a:t>
            </a:r>
            <a:r>
              <a:rPr lang="es-ES" sz="2200" b="1" dirty="0" err="1"/>
              <a:t>accuracy</a:t>
            </a:r>
            <a:r>
              <a:rPr lang="es-ES" sz="2200" b="1" dirty="0"/>
              <a:t>, </a:t>
            </a:r>
            <a:r>
              <a:rPr lang="es-ES" sz="2200" b="1" dirty="0" err="1"/>
              <a:t>robustness</a:t>
            </a:r>
            <a:r>
              <a:rPr lang="es-ES" sz="2200" b="1" dirty="0"/>
              <a:t> and </a:t>
            </a:r>
            <a:r>
              <a:rPr lang="es-ES" sz="2200" b="1" dirty="0" err="1"/>
              <a:t>computational</a:t>
            </a:r>
            <a:r>
              <a:rPr lang="es-ES" sz="2200" b="1" dirty="0"/>
              <a:t> </a:t>
            </a:r>
            <a:r>
              <a:rPr lang="es-ES" sz="2200" b="1" dirty="0" err="1"/>
              <a:t>speed</a:t>
            </a:r>
            <a:r>
              <a:rPr lang="es-ES" sz="2200" dirty="0"/>
              <a:t>.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Explore TRIM simulations of ion implantation profiles in the First Wall and define the relevant source terms for the plasma-edge interface.</a:t>
            </a:r>
            <a:endParaRPr lang="es-ES" sz="2200" dirty="0"/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s-ES" sz="2200" dirty="0"/>
              <a:t>Prepare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dirty="0" err="1"/>
              <a:t>subsequent</a:t>
            </a:r>
            <a:r>
              <a:rPr lang="es-ES" sz="2200" dirty="0"/>
              <a:t> </a:t>
            </a:r>
            <a:r>
              <a:rPr lang="es-ES" sz="2200" dirty="0" err="1"/>
              <a:t>integration</a:t>
            </a:r>
            <a:r>
              <a:rPr lang="es-ES" sz="2200" dirty="0"/>
              <a:t> </a:t>
            </a:r>
            <a:r>
              <a:rPr lang="es-ES" sz="2200" dirty="0" err="1"/>
              <a:t>with</a:t>
            </a:r>
            <a:r>
              <a:rPr lang="es-ES" sz="2200" dirty="0"/>
              <a:t>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b="1" dirty="0"/>
              <a:t>fuel-</a:t>
            </a:r>
            <a:r>
              <a:rPr lang="es-ES" sz="2200" b="1" dirty="0" err="1"/>
              <a:t>cycle</a:t>
            </a:r>
            <a:r>
              <a:rPr lang="es-ES" sz="2200" b="1" dirty="0"/>
              <a:t> </a:t>
            </a:r>
            <a:r>
              <a:rPr lang="es-ES" sz="2200" b="1" dirty="0" err="1"/>
              <a:t>model</a:t>
            </a:r>
            <a:r>
              <a:rPr lang="es-ES" sz="2200" dirty="0"/>
              <a:t> and define </a:t>
            </a:r>
            <a:r>
              <a:rPr lang="es-ES" sz="2200" dirty="0" err="1"/>
              <a:t>the</a:t>
            </a:r>
            <a:r>
              <a:rPr lang="es-ES" sz="2200" dirty="0"/>
              <a:t> </a:t>
            </a:r>
            <a:r>
              <a:rPr lang="es-ES" sz="2200" dirty="0" err="1"/>
              <a:t>first</a:t>
            </a:r>
            <a:r>
              <a:rPr lang="es-ES" sz="2200" dirty="0"/>
              <a:t> representative DEMO </a:t>
            </a:r>
            <a:r>
              <a:rPr lang="es-ES" sz="2200" dirty="0" err="1"/>
              <a:t>transient</a:t>
            </a:r>
            <a:r>
              <a:rPr lang="es-ES" sz="2200" dirty="0"/>
              <a:t> </a:t>
            </a:r>
            <a:r>
              <a:rPr lang="es-ES" sz="2200" dirty="0" err="1"/>
              <a:t>for</a:t>
            </a:r>
            <a:r>
              <a:rPr lang="es-ES" sz="2200" dirty="0"/>
              <a:t> </a:t>
            </a:r>
            <a:r>
              <a:rPr lang="es-ES" sz="2200" dirty="0" err="1"/>
              <a:t>integrated</a:t>
            </a:r>
            <a:r>
              <a:rPr lang="es-ES" sz="2200" dirty="0"/>
              <a:t> </a:t>
            </a:r>
            <a:r>
              <a:rPr lang="es-ES" sz="2200" dirty="0" err="1"/>
              <a:t>validation</a:t>
            </a:r>
            <a:r>
              <a:rPr lang="es-ES" sz="2200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6746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736</Words>
  <Application>Microsoft Office PowerPoint</Application>
  <PresentationFormat>Widescreen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Integrated Digital Twin Framework for Breeding Blanket Systems:  Coupling Plasma, Fuel Cycle, and Thermal Hydraulic dynamics</vt:lpstr>
      <vt:lpstr>Objectives</vt:lpstr>
      <vt:lpstr>Thermal Integration</vt:lpstr>
      <vt:lpstr>Train and validate surrogate models for specific system elements</vt:lpstr>
      <vt:lpstr>Train and validate surrogate models for specific system elements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Nieckchen Petra</dc:creator>
  <cp:lastModifiedBy>Carlos Moreno</cp:lastModifiedBy>
  <cp:revision>1223</cp:revision>
  <cp:lastPrinted>2021-09-01T15:47:35Z</cp:lastPrinted>
  <dcterms:created xsi:type="dcterms:W3CDTF">2014-10-27T16:40:37Z</dcterms:created>
  <dcterms:modified xsi:type="dcterms:W3CDTF">2026-08-03T11:19:39Z</dcterms:modified>
</cp:coreProperties>
</file>