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24"/>
  </p:notesMasterIdLst>
  <p:sldIdLst>
    <p:sldId id="304" r:id="rId3"/>
    <p:sldId id="308" r:id="rId4"/>
    <p:sldId id="330" r:id="rId5"/>
    <p:sldId id="307" r:id="rId6"/>
    <p:sldId id="331" r:id="rId7"/>
    <p:sldId id="315" r:id="rId8"/>
    <p:sldId id="311" r:id="rId9"/>
    <p:sldId id="312" r:id="rId10"/>
    <p:sldId id="314" r:id="rId11"/>
    <p:sldId id="316" r:id="rId12"/>
    <p:sldId id="313" r:id="rId13"/>
    <p:sldId id="317" r:id="rId14"/>
    <p:sldId id="320" r:id="rId15"/>
    <p:sldId id="291" r:id="rId16"/>
    <p:sldId id="318" r:id="rId17"/>
    <p:sldId id="322" r:id="rId18"/>
    <p:sldId id="323" r:id="rId19"/>
    <p:sldId id="305" r:id="rId20"/>
    <p:sldId id="329" r:id="rId21"/>
    <p:sldId id="309" r:id="rId22"/>
    <p:sldId id="31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6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F7C766C-194F-4CD8-B9E3-A51C3A8C9DAF}" v="31" dt="2026-09-14T05:57:23.523"/>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är Strand" userId="5fbb2697-8666-435e-ab8d-30be0bd8401d" providerId="ADAL" clId="{D7A3BDEE-99FE-42D9-BE51-458E51A3EDA5}"/>
    <pc:docChg chg="undo custSel addSld delSld modSld sldOrd">
      <pc:chgData name="Pär Strand" userId="5fbb2697-8666-435e-ab8d-30be0bd8401d" providerId="ADAL" clId="{D7A3BDEE-99FE-42D9-BE51-458E51A3EDA5}" dt="2026-09-14T11:21:49.432" v="4797" actId="1076"/>
      <pc:docMkLst>
        <pc:docMk/>
      </pc:docMkLst>
      <pc:sldChg chg="del">
        <pc:chgData name="Pär Strand" userId="5fbb2697-8666-435e-ab8d-30be0bd8401d" providerId="ADAL" clId="{D7A3BDEE-99FE-42D9-BE51-458E51A3EDA5}" dt="2026-09-13T09:39:37.397" v="1" actId="47"/>
        <pc:sldMkLst>
          <pc:docMk/>
          <pc:sldMk cId="923807826" sldId="257"/>
        </pc:sldMkLst>
      </pc:sldChg>
      <pc:sldChg chg="del">
        <pc:chgData name="Pär Strand" userId="5fbb2697-8666-435e-ab8d-30be0bd8401d" providerId="ADAL" clId="{D7A3BDEE-99FE-42D9-BE51-458E51A3EDA5}" dt="2026-09-13T09:39:29.980" v="0" actId="47"/>
        <pc:sldMkLst>
          <pc:docMk/>
          <pc:sldMk cId="3019428330" sldId="258"/>
        </pc:sldMkLst>
      </pc:sldChg>
      <pc:sldChg chg="del">
        <pc:chgData name="Pär Strand" userId="5fbb2697-8666-435e-ab8d-30be0bd8401d" providerId="ADAL" clId="{D7A3BDEE-99FE-42D9-BE51-458E51A3EDA5}" dt="2026-09-14T05:59:49.612" v="4743" actId="47"/>
        <pc:sldMkLst>
          <pc:docMk/>
          <pc:sldMk cId="2709082224" sldId="259"/>
        </pc:sldMkLst>
      </pc:sldChg>
      <pc:sldChg chg="modSp add mod">
        <pc:chgData name="Pär Strand" userId="5fbb2697-8666-435e-ab8d-30be0bd8401d" providerId="ADAL" clId="{D7A3BDEE-99FE-42D9-BE51-458E51A3EDA5}" dt="2026-09-14T03:57:02.858" v="1884" actId="1076"/>
        <pc:sldMkLst>
          <pc:docMk/>
          <pc:sldMk cId="4074605209" sldId="291"/>
        </pc:sldMkLst>
        <pc:spChg chg="mod">
          <ac:chgData name="Pär Strand" userId="5fbb2697-8666-435e-ab8d-30be0bd8401d" providerId="ADAL" clId="{D7A3BDEE-99FE-42D9-BE51-458E51A3EDA5}" dt="2026-09-13T14:08:20.776" v="1657"/>
          <ac:spMkLst>
            <pc:docMk/>
            <pc:sldMk cId="4074605209" sldId="291"/>
            <ac:spMk id="4" creationId="{E1A5C47F-81FD-D739-B78F-14CB50407147}"/>
          </ac:spMkLst>
        </pc:spChg>
        <pc:spChg chg="mod">
          <ac:chgData name="Pär Strand" userId="5fbb2697-8666-435e-ab8d-30be0bd8401d" providerId="ADAL" clId="{D7A3BDEE-99FE-42D9-BE51-458E51A3EDA5}" dt="2026-09-14T03:57:02.858" v="1884" actId="1076"/>
          <ac:spMkLst>
            <pc:docMk/>
            <pc:sldMk cId="4074605209" sldId="291"/>
            <ac:spMk id="23" creationId="{A38A8E2C-24DD-1C38-60A3-B250682C9E9A}"/>
          </ac:spMkLst>
        </pc:spChg>
      </pc:sldChg>
      <pc:sldChg chg="modSp mod">
        <pc:chgData name="Pär Strand" userId="5fbb2697-8666-435e-ab8d-30be0bd8401d" providerId="ADAL" clId="{D7A3BDEE-99FE-42D9-BE51-458E51A3EDA5}" dt="2026-09-14T11:21:49.432" v="4797" actId="1076"/>
        <pc:sldMkLst>
          <pc:docMk/>
          <pc:sldMk cId="351104457" sldId="304"/>
        </pc:sldMkLst>
        <pc:spChg chg="mod">
          <ac:chgData name="Pär Strand" userId="5fbb2697-8666-435e-ab8d-30be0bd8401d" providerId="ADAL" clId="{D7A3BDEE-99FE-42D9-BE51-458E51A3EDA5}" dt="2026-09-14T11:21:49.432" v="4797" actId="1076"/>
          <ac:spMkLst>
            <pc:docMk/>
            <pc:sldMk cId="351104457" sldId="304"/>
            <ac:spMk id="2" creationId="{FA90DF84-45A5-E8B6-2356-A083BD3B6272}"/>
          </ac:spMkLst>
        </pc:spChg>
      </pc:sldChg>
      <pc:sldChg chg="modSp add mod">
        <pc:chgData name="Pär Strand" userId="5fbb2697-8666-435e-ab8d-30be0bd8401d" providerId="ADAL" clId="{D7A3BDEE-99FE-42D9-BE51-458E51A3EDA5}" dt="2026-09-14T04:33:43.255" v="3583" actId="207"/>
        <pc:sldMkLst>
          <pc:docMk/>
          <pc:sldMk cId="642039008" sldId="305"/>
        </pc:sldMkLst>
        <pc:spChg chg="mod">
          <ac:chgData name="Pär Strand" userId="5fbb2697-8666-435e-ab8d-30be0bd8401d" providerId="ADAL" clId="{D7A3BDEE-99FE-42D9-BE51-458E51A3EDA5}" dt="2026-09-14T04:32:17.972" v="3481" actId="20577"/>
          <ac:spMkLst>
            <pc:docMk/>
            <pc:sldMk cId="642039008" sldId="305"/>
            <ac:spMk id="2" creationId="{F1A4EBBA-FE71-39F0-CEE8-FD542AD61EEB}"/>
          </ac:spMkLst>
        </pc:spChg>
        <pc:spChg chg="mod">
          <ac:chgData name="Pär Strand" userId="5fbb2697-8666-435e-ab8d-30be0bd8401d" providerId="ADAL" clId="{D7A3BDEE-99FE-42D9-BE51-458E51A3EDA5}" dt="2026-09-14T04:33:43.255" v="3583" actId="207"/>
          <ac:spMkLst>
            <pc:docMk/>
            <pc:sldMk cId="642039008" sldId="305"/>
            <ac:spMk id="7" creationId="{35BCE2BC-F241-ECD3-9189-4C64B0451EE3}"/>
          </ac:spMkLst>
        </pc:spChg>
      </pc:sldChg>
      <pc:sldChg chg="modSp mod">
        <pc:chgData name="Pär Strand" userId="5fbb2697-8666-435e-ab8d-30be0bd8401d" providerId="ADAL" clId="{D7A3BDEE-99FE-42D9-BE51-458E51A3EDA5}" dt="2026-09-14T05:03:00.328" v="3601" actId="20577"/>
        <pc:sldMkLst>
          <pc:docMk/>
          <pc:sldMk cId="41293966" sldId="307"/>
        </pc:sldMkLst>
        <pc:spChg chg="mod">
          <ac:chgData name="Pär Strand" userId="5fbb2697-8666-435e-ab8d-30be0bd8401d" providerId="ADAL" clId="{D7A3BDEE-99FE-42D9-BE51-458E51A3EDA5}" dt="2026-09-14T05:03:00.328" v="3601" actId="20577"/>
          <ac:spMkLst>
            <pc:docMk/>
            <pc:sldMk cId="41293966" sldId="307"/>
            <ac:spMk id="3" creationId="{5DE2AF46-754C-11CF-9CBE-AF49285AF4A7}"/>
          </ac:spMkLst>
        </pc:spChg>
        <pc:spChg chg="mod">
          <ac:chgData name="Pär Strand" userId="5fbb2697-8666-435e-ab8d-30be0bd8401d" providerId="ADAL" clId="{D7A3BDEE-99FE-42D9-BE51-458E51A3EDA5}" dt="2026-09-13T14:06:58.872" v="1647"/>
          <ac:spMkLst>
            <pc:docMk/>
            <pc:sldMk cId="41293966" sldId="307"/>
            <ac:spMk id="6" creationId="{8EE65D61-E979-EC85-ABDA-C09B7F4D4F2E}"/>
          </ac:spMkLst>
        </pc:spChg>
      </pc:sldChg>
      <pc:sldChg chg="modSp mod">
        <pc:chgData name="Pär Strand" userId="5fbb2697-8666-435e-ab8d-30be0bd8401d" providerId="ADAL" clId="{D7A3BDEE-99FE-42D9-BE51-458E51A3EDA5}" dt="2026-09-14T03:51:24.867" v="1700" actId="20577"/>
        <pc:sldMkLst>
          <pc:docMk/>
          <pc:sldMk cId="1658420269" sldId="308"/>
        </pc:sldMkLst>
        <pc:spChg chg="mod">
          <ac:chgData name="Pär Strand" userId="5fbb2697-8666-435e-ab8d-30be0bd8401d" providerId="ADAL" clId="{D7A3BDEE-99FE-42D9-BE51-458E51A3EDA5}" dt="2026-09-14T03:51:24.867" v="1700" actId="20577"/>
          <ac:spMkLst>
            <pc:docMk/>
            <pc:sldMk cId="1658420269" sldId="308"/>
            <ac:spMk id="3" creationId="{F43C05A4-9A9C-AEE8-1A74-463090526EEC}"/>
          </ac:spMkLst>
        </pc:spChg>
        <pc:spChg chg="mod">
          <ac:chgData name="Pär Strand" userId="5fbb2697-8666-435e-ab8d-30be0bd8401d" providerId="ADAL" clId="{D7A3BDEE-99FE-42D9-BE51-458E51A3EDA5}" dt="2026-09-13T14:06:26.023" v="1644" actId="20577"/>
          <ac:spMkLst>
            <pc:docMk/>
            <pc:sldMk cId="1658420269" sldId="308"/>
            <ac:spMk id="4" creationId="{311B115F-0187-6B73-3C07-77D75B5E38AE}"/>
          </ac:spMkLst>
        </pc:spChg>
      </pc:sldChg>
      <pc:sldChg chg="modSp">
        <pc:chgData name="Pär Strand" userId="5fbb2697-8666-435e-ab8d-30be0bd8401d" providerId="ADAL" clId="{D7A3BDEE-99FE-42D9-BE51-458E51A3EDA5}" dt="2026-09-13T14:08:36.998" v="1659"/>
        <pc:sldMkLst>
          <pc:docMk/>
          <pc:sldMk cId="1196965372" sldId="309"/>
        </pc:sldMkLst>
        <pc:spChg chg="mod">
          <ac:chgData name="Pär Strand" userId="5fbb2697-8666-435e-ab8d-30be0bd8401d" providerId="ADAL" clId="{D7A3BDEE-99FE-42D9-BE51-458E51A3EDA5}" dt="2026-09-13T14:08:36.998" v="1659"/>
          <ac:spMkLst>
            <pc:docMk/>
            <pc:sldMk cId="1196965372" sldId="309"/>
            <ac:spMk id="4" creationId="{49957F53-4FD2-EDD3-6C53-E7C96FF55081}"/>
          </ac:spMkLst>
        </pc:spChg>
      </pc:sldChg>
      <pc:sldChg chg="modSp mod">
        <pc:chgData name="Pär Strand" userId="5fbb2697-8666-435e-ab8d-30be0bd8401d" providerId="ADAL" clId="{D7A3BDEE-99FE-42D9-BE51-458E51A3EDA5}" dt="2026-09-14T04:34:14.171" v="3595" actId="20577"/>
        <pc:sldMkLst>
          <pc:docMk/>
          <pc:sldMk cId="3420759578" sldId="310"/>
        </pc:sldMkLst>
        <pc:spChg chg="mod">
          <ac:chgData name="Pär Strand" userId="5fbb2697-8666-435e-ab8d-30be0bd8401d" providerId="ADAL" clId="{D7A3BDEE-99FE-42D9-BE51-458E51A3EDA5}" dt="2026-09-14T04:34:14.171" v="3595" actId="20577"/>
          <ac:spMkLst>
            <pc:docMk/>
            <pc:sldMk cId="3420759578" sldId="310"/>
            <ac:spMk id="3" creationId="{C1096173-3586-CBEB-4D76-DB2C2E1EB4E5}"/>
          </ac:spMkLst>
        </pc:spChg>
        <pc:spChg chg="mod">
          <ac:chgData name="Pär Strand" userId="5fbb2697-8666-435e-ab8d-30be0bd8401d" providerId="ADAL" clId="{D7A3BDEE-99FE-42D9-BE51-458E51A3EDA5}" dt="2026-09-13T14:08:43.041" v="1660"/>
          <ac:spMkLst>
            <pc:docMk/>
            <pc:sldMk cId="3420759578" sldId="310"/>
            <ac:spMk id="4" creationId="{98427738-4739-7A21-CE50-639DBA482678}"/>
          </ac:spMkLst>
        </pc:spChg>
      </pc:sldChg>
      <pc:sldChg chg="addSp delSp modSp new mod">
        <pc:chgData name="Pär Strand" userId="5fbb2697-8666-435e-ab8d-30be0bd8401d" providerId="ADAL" clId="{D7A3BDEE-99FE-42D9-BE51-458E51A3EDA5}" dt="2026-09-13T14:07:28.108" v="1651"/>
        <pc:sldMkLst>
          <pc:docMk/>
          <pc:sldMk cId="481096212" sldId="311"/>
        </pc:sldMkLst>
        <pc:spChg chg="mod">
          <ac:chgData name="Pär Strand" userId="5fbb2697-8666-435e-ab8d-30be0bd8401d" providerId="ADAL" clId="{D7A3BDEE-99FE-42D9-BE51-458E51A3EDA5}" dt="2026-09-13T10:34:50.744" v="85" actId="20577"/>
          <ac:spMkLst>
            <pc:docMk/>
            <pc:sldMk cId="481096212" sldId="311"/>
            <ac:spMk id="2" creationId="{CDB8D432-CAD9-C102-5AE0-0A485441D28C}"/>
          </ac:spMkLst>
        </pc:spChg>
        <pc:spChg chg="del">
          <ac:chgData name="Pär Strand" userId="5fbb2697-8666-435e-ab8d-30be0bd8401d" providerId="ADAL" clId="{D7A3BDEE-99FE-42D9-BE51-458E51A3EDA5}" dt="2026-09-13T10:34:32.549" v="54" actId="22"/>
          <ac:spMkLst>
            <pc:docMk/>
            <pc:sldMk cId="481096212" sldId="311"/>
            <ac:spMk id="3" creationId="{EE17FBDE-770D-5A5D-E13B-5C3AF9E96119}"/>
          </ac:spMkLst>
        </pc:spChg>
        <pc:spChg chg="mod">
          <ac:chgData name="Pär Strand" userId="5fbb2697-8666-435e-ab8d-30be0bd8401d" providerId="ADAL" clId="{D7A3BDEE-99FE-42D9-BE51-458E51A3EDA5}" dt="2026-09-13T14:07:28.108" v="1651"/>
          <ac:spMkLst>
            <pc:docMk/>
            <pc:sldMk cId="481096212" sldId="311"/>
            <ac:spMk id="4" creationId="{9C6993F6-1B99-5D0C-DD7D-1BBE911AE1D2}"/>
          </ac:spMkLst>
        </pc:spChg>
        <pc:spChg chg="add del">
          <ac:chgData name="Pär Strand" userId="5fbb2697-8666-435e-ab8d-30be0bd8401d" providerId="ADAL" clId="{D7A3BDEE-99FE-42D9-BE51-458E51A3EDA5}" dt="2026-09-13T10:35:12.670" v="87" actId="11529"/>
          <ac:spMkLst>
            <pc:docMk/>
            <pc:sldMk cId="481096212" sldId="311"/>
            <ac:spMk id="8" creationId="{5A7901F0-B968-C52A-2646-508C896AB413}"/>
          </ac:spMkLst>
        </pc:spChg>
        <pc:spChg chg="add del mod">
          <ac:chgData name="Pär Strand" userId="5fbb2697-8666-435e-ab8d-30be0bd8401d" providerId="ADAL" clId="{D7A3BDEE-99FE-42D9-BE51-458E51A3EDA5}" dt="2026-09-13T10:36:28.841" v="116" actId="478"/>
          <ac:spMkLst>
            <pc:docMk/>
            <pc:sldMk cId="481096212" sldId="311"/>
            <ac:spMk id="9" creationId="{AA8929A0-8986-69E6-1F72-65570F21F22D}"/>
          </ac:spMkLst>
        </pc:spChg>
        <pc:spChg chg="add mod">
          <ac:chgData name="Pär Strand" userId="5fbb2697-8666-435e-ab8d-30be0bd8401d" providerId="ADAL" clId="{D7A3BDEE-99FE-42D9-BE51-458E51A3EDA5}" dt="2026-09-13T10:37:15.445" v="169" actId="20577"/>
          <ac:spMkLst>
            <pc:docMk/>
            <pc:sldMk cId="481096212" sldId="311"/>
            <ac:spMk id="12" creationId="{3BECDF25-E16F-C623-F26B-73097CE3CBD1}"/>
          </ac:spMkLst>
        </pc:spChg>
        <pc:picChg chg="add mod ord">
          <ac:chgData name="Pär Strand" userId="5fbb2697-8666-435e-ab8d-30be0bd8401d" providerId="ADAL" clId="{D7A3BDEE-99FE-42D9-BE51-458E51A3EDA5}" dt="2026-09-13T10:34:32.549" v="54" actId="22"/>
          <ac:picMkLst>
            <pc:docMk/>
            <pc:sldMk cId="481096212" sldId="311"/>
            <ac:picMk id="7" creationId="{6DA6E5E5-AC7A-370C-228D-AAA56318E261}"/>
          </ac:picMkLst>
        </pc:picChg>
        <pc:picChg chg="add del">
          <ac:chgData name="Pär Strand" userId="5fbb2697-8666-435e-ab8d-30be0bd8401d" providerId="ADAL" clId="{D7A3BDEE-99FE-42D9-BE51-458E51A3EDA5}" dt="2026-09-13T10:36:24.367" v="114" actId="22"/>
          <ac:picMkLst>
            <pc:docMk/>
            <pc:sldMk cId="481096212" sldId="311"/>
            <ac:picMk id="11" creationId="{C1BB758B-3C7B-FDA9-A0AE-C70C1ED28401}"/>
          </ac:picMkLst>
        </pc:picChg>
      </pc:sldChg>
      <pc:sldChg chg="addSp delSp modSp new mod ord">
        <pc:chgData name="Pär Strand" userId="5fbb2697-8666-435e-ab8d-30be0bd8401d" providerId="ADAL" clId="{D7A3BDEE-99FE-42D9-BE51-458E51A3EDA5}" dt="2026-09-13T14:07:34.276" v="1652"/>
        <pc:sldMkLst>
          <pc:docMk/>
          <pc:sldMk cId="2336485932" sldId="312"/>
        </pc:sldMkLst>
        <pc:spChg chg="del">
          <ac:chgData name="Pär Strand" userId="5fbb2697-8666-435e-ab8d-30be0bd8401d" providerId="ADAL" clId="{D7A3BDEE-99FE-42D9-BE51-458E51A3EDA5}" dt="2026-09-13T10:38:53.731" v="172" actId="478"/>
          <ac:spMkLst>
            <pc:docMk/>
            <pc:sldMk cId="2336485932" sldId="312"/>
            <ac:spMk id="2" creationId="{570CB1C4-96CF-B4AF-E0D4-4C1AE7C55877}"/>
          </ac:spMkLst>
        </pc:spChg>
        <pc:spChg chg="mod">
          <ac:chgData name="Pär Strand" userId="5fbb2697-8666-435e-ab8d-30be0bd8401d" providerId="ADAL" clId="{D7A3BDEE-99FE-42D9-BE51-458E51A3EDA5}" dt="2026-09-13T14:07:34.276" v="1652"/>
          <ac:spMkLst>
            <pc:docMk/>
            <pc:sldMk cId="2336485932" sldId="312"/>
            <ac:spMk id="4" creationId="{2ECF13D2-FBBD-C67B-76B4-FE6C54C75440}"/>
          </ac:spMkLst>
        </pc:spChg>
        <pc:spChg chg="add del mod">
          <ac:chgData name="Pär Strand" userId="5fbb2697-8666-435e-ab8d-30be0bd8401d" providerId="ADAL" clId="{D7A3BDEE-99FE-42D9-BE51-458E51A3EDA5}" dt="2026-09-13T11:03:44.522" v="549" actId="478"/>
          <ac:spMkLst>
            <pc:docMk/>
            <pc:sldMk cId="2336485932" sldId="312"/>
            <ac:spMk id="8" creationId="{D56334B1-6A02-A176-00F2-C436B2C42DBE}"/>
          </ac:spMkLst>
        </pc:spChg>
        <pc:spChg chg="add del mod">
          <ac:chgData name="Pär Strand" userId="5fbb2697-8666-435e-ab8d-30be0bd8401d" providerId="ADAL" clId="{D7A3BDEE-99FE-42D9-BE51-458E51A3EDA5}" dt="2026-09-13T11:03:45.526" v="550" actId="478"/>
          <ac:spMkLst>
            <pc:docMk/>
            <pc:sldMk cId="2336485932" sldId="312"/>
            <ac:spMk id="9" creationId="{FCBFA860-604E-E249-63DE-18EDD62E1BFA}"/>
          </ac:spMkLst>
        </pc:spChg>
        <pc:spChg chg="add del mod">
          <ac:chgData name="Pär Strand" userId="5fbb2697-8666-435e-ab8d-30be0bd8401d" providerId="ADAL" clId="{D7A3BDEE-99FE-42D9-BE51-458E51A3EDA5}" dt="2026-09-13T11:03:39.540" v="545" actId="478"/>
          <ac:spMkLst>
            <pc:docMk/>
            <pc:sldMk cId="2336485932" sldId="312"/>
            <ac:spMk id="10" creationId="{F98D7767-976F-E7DB-CE6D-3C47BC352DB4}"/>
          </ac:spMkLst>
        </pc:spChg>
        <pc:spChg chg="add del mod">
          <ac:chgData name="Pär Strand" userId="5fbb2697-8666-435e-ab8d-30be0bd8401d" providerId="ADAL" clId="{D7A3BDEE-99FE-42D9-BE51-458E51A3EDA5}" dt="2026-09-13T11:03:40.382" v="546" actId="478"/>
          <ac:spMkLst>
            <pc:docMk/>
            <pc:sldMk cId="2336485932" sldId="312"/>
            <ac:spMk id="12" creationId="{E98EFB34-C001-4C1E-8C37-C0F983902B0E}"/>
          </ac:spMkLst>
        </pc:spChg>
        <pc:spChg chg="add del mod">
          <ac:chgData name="Pär Strand" userId="5fbb2697-8666-435e-ab8d-30be0bd8401d" providerId="ADAL" clId="{D7A3BDEE-99FE-42D9-BE51-458E51A3EDA5}" dt="2026-09-13T11:03:41.590" v="547" actId="478"/>
          <ac:spMkLst>
            <pc:docMk/>
            <pc:sldMk cId="2336485932" sldId="312"/>
            <ac:spMk id="13" creationId="{3459F16A-F7A6-F2AC-FE4F-9E0722E03117}"/>
          </ac:spMkLst>
        </pc:spChg>
        <pc:spChg chg="add del">
          <ac:chgData name="Pär Strand" userId="5fbb2697-8666-435e-ab8d-30be0bd8401d" providerId="ADAL" clId="{D7A3BDEE-99FE-42D9-BE51-458E51A3EDA5}" dt="2026-09-13T11:02:48.791" v="486" actId="478"/>
          <ac:spMkLst>
            <pc:docMk/>
            <pc:sldMk cId="2336485932" sldId="312"/>
            <ac:spMk id="15" creationId="{4E773FAF-6C60-0D4F-C249-5A7BAA9C6AEC}"/>
          </ac:spMkLst>
        </pc:spChg>
        <pc:spChg chg="add del mod">
          <ac:chgData name="Pär Strand" userId="5fbb2697-8666-435e-ab8d-30be0bd8401d" providerId="ADAL" clId="{D7A3BDEE-99FE-42D9-BE51-458E51A3EDA5}" dt="2026-09-13T11:03:07.799" v="492" actId="478"/>
          <ac:spMkLst>
            <pc:docMk/>
            <pc:sldMk cId="2336485932" sldId="312"/>
            <ac:spMk id="17" creationId="{EB66028E-B422-E0B1-3A5B-27ED054EADF7}"/>
          </ac:spMkLst>
        </pc:spChg>
        <pc:picChg chg="add">
          <ac:chgData name="Pär Strand" userId="5fbb2697-8666-435e-ab8d-30be0bd8401d" providerId="ADAL" clId="{D7A3BDEE-99FE-42D9-BE51-458E51A3EDA5}" dt="2026-09-13T10:38:50.356" v="171" actId="22"/>
          <ac:picMkLst>
            <pc:docMk/>
            <pc:sldMk cId="2336485932" sldId="312"/>
            <ac:picMk id="7" creationId="{2C841476-387A-3242-0239-FE6E55E08B89}"/>
          </ac:picMkLst>
        </pc:picChg>
      </pc:sldChg>
      <pc:sldChg chg="addSp delSp modSp new mod">
        <pc:chgData name="Pär Strand" userId="5fbb2697-8666-435e-ab8d-30be0bd8401d" providerId="ADAL" clId="{D7A3BDEE-99FE-42D9-BE51-458E51A3EDA5}" dt="2026-09-13T14:07:59.317" v="1655"/>
        <pc:sldMkLst>
          <pc:docMk/>
          <pc:sldMk cId="1032924582" sldId="313"/>
        </pc:sldMkLst>
        <pc:spChg chg="mod">
          <ac:chgData name="Pär Strand" userId="5fbb2697-8666-435e-ab8d-30be0bd8401d" providerId="ADAL" clId="{D7A3BDEE-99FE-42D9-BE51-458E51A3EDA5}" dt="2026-09-13T11:07:01.632" v="597" actId="20577"/>
          <ac:spMkLst>
            <pc:docMk/>
            <pc:sldMk cId="1032924582" sldId="313"/>
            <ac:spMk id="2" creationId="{A1621D38-3F28-AB26-9C8A-6A21843579BF}"/>
          </ac:spMkLst>
        </pc:spChg>
        <pc:spChg chg="del">
          <ac:chgData name="Pär Strand" userId="5fbb2697-8666-435e-ab8d-30be0bd8401d" providerId="ADAL" clId="{D7A3BDEE-99FE-42D9-BE51-458E51A3EDA5}" dt="2026-09-13T10:42:20.839" v="260" actId="22"/>
          <ac:spMkLst>
            <pc:docMk/>
            <pc:sldMk cId="1032924582" sldId="313"/>
            <ac:spMk id="3" creationId="{948F2D3F-F4E2-6277-6A33-55527770B374}"/>
          </ac:spMkLst>
        </pc:spChg>
        <pc:spChg chg="mod">
          <ac:chgData name="Pär Strand" userId="5fbb2697-8666-435e-ab8d-30be0bd8401d" providerId="ADAL" clId="{D7A3BDEE-99FE-42D9-BE51-458E51A3EDA5}" dt="2026-09-13T14:07:59.317" v="1655"/>
          <ac:spMkLst>
            <pc:docMk/>
            <pc:sldMk cId="1032924582" sldId="313"/>
            <ac:spMk id="4" creationId="{F5F9F9D8-E8E0-6DAF-400B-A6097F7D6E42}"/>
          </ac:spMkLst>
        </pc:spChg>
        <pc:spChg chg="add del mod">
          <ac:chgData name="Pär Strand" userId="5fbb2697-8666-435e-ab8d-30be0bd8401d" providerId="ADAL" clId="{D7A3BDEE-99FE-42D9-BE51-458E51A3EDA5}" dt="2026-09-13T11:07:23.531" v="610"/>
          <ac:spMkLst>
            <pc:docMk/>
            <pc:sldMk cId="1032924582" sldId="313"/>
            <ac:spMk id="12" creationId="{EEAAD22B-AEEB-D497-EA4E-406ABC10F31A}"/>
          </ac:spMkLst>
        </pc:spChg>
        <pc:spChg chg="add mod">
          <ac:chgData name="Pär Strand" userId="5fbb2697-8666-435e-ab8d-30be0bd8401d" providerId="ADAL" clId="{D7A3BDEE-99FE-42D9-BE51-458E51A3EDA5}" dt="2026-09-13T13:54:45.688" v="1055" actId="20577"/>
          <ac:spMkLst>
            <pc:docMk/>
            <pc:sldMk cId="1032924582" sldId="313"/>
            <ac:spMk id="13" creationId="{90EC4665-2741-6E8C-36B7-91821AB3D84A}"/>
          </ac:spMkLst>
        </pc:spChg>
        <pc:picChg chg="add mod ord">
          <ac:chgData name="Pär Strand" userId="5fbb2697-8666-435e-ab8d-30be0bd8401d" providerId="ADAL" clId="{D7A3BDEE-99FE-42D9-BE51-458E51A3EDA5}" dt="2026-09-13T11:06:12.869" v="571" actId="1076"/>
          <ac:picMkLst>
            <pc:docMk/>
            <pc:sldMk cId="1032924582" sldId="313"/>
            <ac:picMk id="7" creationId="{BAC952BF-3AF3-5732-7073-7CB1E19F6345}"/>
          </ac:picMkLst>
        </pc:picChg>
        <pc:picChg chg="add del mod">
          <ac:chgData name="Pär Strand" userId="5fbb2697-8666-435e-ab8d-30be0bd8401d" providerId="ADAL" clId="{D7A3BDEE-99FE-42D9-BE51-458E51A3EDA5}" dt="2026-09-13T11:06:35.645" v="572" actId="478"/>
          <ac:picMkLst>
            <pc:docMk/>
            <pc:sldMk cId="1032924582" sldId="313"/>
            <ac:picMk id="9" creationId="{EC8AF4A8-58A4-E348-FDB4-4BE24079CDC1}"/>
          </ac:picMkLst>
        </pc:picChg>
        <pc:picChg chg="add mod">
          <ac:chgData name="Pär Strand" userId="5fbb2697-8666-435e-ab8d-30be0bd8401d" providerId="ADAL" clId="{D7A3BDEE-99FE-42D9-BE51-458E51A3EDA5}" dt="2026-09-13T11:07:05.685" v="607" actId="1036"/>
          <ac:picMkLst>
            <pc:docMk/>
            <pc:sldMk cId="1032924582" sldId="313"/>
            <ac:picMk id="11" creationId="{C5FA0544-8122-E67F-2DD8-3C4B0E9D3596}"/>
          </ac:picMkLst>
        </pc:picChg>
      </pc:sldChg>
      <pc:sldChg chg="addSp delSp modSp add mod">
        <pc:chgData name="Pär Strand" userId="5fbb2697-8666-435e-ab8d-30be0bd8401d" providerId="ADAL" clId="{D7A3BDEE-99FE-42D9-BE51-458E51A3EDA5}" dt="2026-09-14T04:14:14.591" v="2548" actId="1036"/>
        <pc:sldMkLst>
          <pc:docMk/>
          <pc:sldMk cId="2390699551" sldId="314"/>
        </pc:sldMkLst>
        <pc:spChg chg="mod">
          <ac:chgData name="Pär Strand" userId="5fbb2697-8666-435e-ab8d-30be0bd8401d" providerId="ADAL" clId="{D7A3BDEE-99FE-42D9-BE51-458E51A3EDA5}" dt="2026-09-13T14:07:41.490" v="1653"/>
          <ac:spMkLst>
            <pc:docMk/>
            <pc:sldMk cId="2390699551" sldId="314"/>
            <ac:spMk id="4" creationId="{95B31FC7-F072-2653-06B0-2B5E6B54AF1F}"/>
          </ac:spMkLst>
        </pc:spChg>
        <pc:spChg chg="mod">
          <ac:chgData name="Pär Strand" userId="5fbb2697-8666-435e-ab8d-30be0bd8401d" providerId="ADAL" clId="{D7A3BDEE-99FE-42D9-BE51-458E51A3EDA5}" dt="2026-09-14T04:14:09.765" v="2547" actId="20577"/>
          <ac:spMkLst>
            <pc:docMk/>
            <pc:sldMk cId="2390699551" sldId="314"/>
            <ac:spMk id="8" creationId="{BC97C534-AD57-20F6-8458-E7EE83CBF463}"/>
          </ac:spMkLst>
        </pc:spChg>
        <pc:spChg chg="mod">
          <ac:chgData name="Pär Strand" userId="5fbb2697-8666-435e-ab8d-30be0bd8401d" providerId="ADAL" clId="{D7A3BDEE-99FE-42D9-BE51-458E51A3EDA5}" dt="2026-09-13T11:12:07.705" v="830" actId="20577"/>
          <ac:spMkLst>
            <pc:docMk/>
            <pc:sldMk cId="2390699551" sldId="314"/>
            <ac:spMk id="12" creationId="{940CB857-D01C-E8EF-EDF6-07BF0E2CB771}"/>
          </ac:spMkLst>
        </pc:spChg>
        <pc:spChg chg="mod">
          <ac:chgData name="Pär Strand" userId="5fbb2697-8666-435e-ab8d-30be0bd8401d" providerId="ADAL" clId="{D7A3BDEE-99FE-42D9-BE51-458E51A3EDA5}" dt="2026-09-13T11:10:21.241" v="789" actId="14100"/>
          <ac:spMkLst>
            <pc:docMk/>
            <pc:sldMk cId="2390699551" sldId="314"/>
            <ac:spMk id="13" creationId="{30100432-CDF1-B99C-B830-3B27545B7871}"/>
          </ac:spMkLst>
        </pc:spChg>
        <pc:picChg chg="add del mod">
          <ac:chgData name="Pär Strand" userId="5fbb2697-8666-435e-ab8d-30be0bd8401d" providerId="ADAL" clId="{D7A3BDEE-99FE-42D9-BE51-458E51A3EDA5}" dt="2026-09-13T11:11:57.717" v="826" actId="478"/>
          <ac:picMkLst>
            <pc:docMk/>
            <pc:sldMk cId="2390699551" sldId="314"/>
            <ac:picMk id="6" creationId="{4F292F97-3F5F-7ACC-89DE-5138BF18C93F}"/>
          </ac:picMkLst>
        </pc:picChg>
        <pc:picChg chg="mod">
          <ac:chgData name="Pär Strand" userId="5fbb2697-8666-435e-ab8d-30be0bd8401d" providerId="ADAL" clId="{D7A3BDEE-99FE-42D9-BE51-458E51A3EDA5}" dt="2026-09-14T04:14:14.591" v="2548" actId="1036"/>
          <ac:picMkLst>
            <pc:docMk/>
            <pc:sldMk cId="2390699551" sldId="314"/>
            <ac:picMk id="7" creationId="{C22C4B67-1FA8-DB99-032E-0ED364ECC998}"/>
          </ac:picMkLst>
        </pc:picChg>
      </pc:sldChg>
      <pc:sldChg chg="modSp add mod">
        <pc:chgData name="Pär Strand" userId="5fbb2697-8666-435e-ab8d-30be0bd8401d" providerId="ADAL" clId="{D7A3BDEE-99FE-42D9-BE51-458E51A3EDA5}" dt="2026-09-14T03:53:51.976" v="1799" actId="20577"/>
        <pc:sldMkLst>
          <pc:docMk/>
          <pc:sldMk cId="4254563990" sldId="315"/>
        </pc:sldMkLst>
        <pc:spChg chg="mod">
          <ac:chgData name="Pär Strand" userId="5fbb2697-8666-435e-ab8d-30be0bd8401d" providerId="ADAL" clId="{D7A3BDEE-99FE-42D9-BE51-458E51A3EDA5}" dt="2026-09-14T03:53:51.976" v="1799" actId="20577"/>
          <ac:spMkLst>
            <pc:docMk/>
            <pc:sldMk cId="4254563990" sldId="315"/>
            <ac:spMk id="3" creationId="{3DAB022D-E83A-480D-AAFC-68D8F22F9543}"/>
          </ac:spMkLst>
        </pc:spChg>
        <pc:spChg chg="mod">
          <ac:chgData name="Pär Strand" userId="5fbb2697-8666-435e-ab8d-30be0bd8401d" providerId="ADAL" clId="{D7A3BDEE-99FE-42D9-BE51-458E51A3EDA5}" dt="2026-09-13T14:07:19.772" v="1650"/>
          <ac:spMkLst>
            <pc:docMk/>
            <pc:sldMk cId="4254563990" sldId="315"/>
            <ac:spMk id="4" creationId="{095CDBD6-A6F9-49D0-5612-DD45A2EF57D6}"/>
          </ac:spMkLst>
        </pc:spChg>
      </pc:sldChg>
      <pc:sldChg chg="modSp add mod">
        <pc:chgData name="Pär Strand" userId="5fbb2697-8666-435e-ab8d-30be0bd8401d" providerId="ADAL" clId="{D7A3BDEE-99FE-42D9-BE51-458E51A3EDA5}" dt="2026-09-14T04:14:19.858" v="2551" actId="20577"/>
        <pc:sldMkLst>
          <pc:docMk/>
          <pc:sldMk cId="3589138386" sldId="316"/>
        </pc:sldMkLst>
        <pc:spChg chg="mod">
          <ac:chgData name="Pär Strand" userId="5fbb2697-8666-435e-ab8d-30be0bd8401d" providerId="ADAL" clId="{D7A3BDEE-99FE-42D9-BE51-458E51A3EDA5}" dt="2026-09-13T14:07:50.220" v="1654"/>
          <ac:spMkLst>
            <pc:docMk/>
            <pc:sldMk cId="3589138386" sldId="316"/>
            <ac:spMk id="4" creationId="{327F05EC-90CF-08F8-299F-5467C0171968}"/>
          </ac:spMkLst>
        </pc:spChg>
        <pc:spChg chg="mod">
          <ac:chgData name="Pär Strand" userId="5fbb2697-8666-435e-ab8d-30be0bd8401d" providerId="ADAL" clId="{D7A3BDEE-99FE-42D9-BE51-458E51A3EDA5}" dt="2026-09-14T04:14:19.858" v="2551" actId="20577"/>
          <ac:spMkLst>
            <pc:docMk/>
            <pc:sldMk cId="3589138386" sldId="316"/>
            <ac:spMk id="8" creationId="{50328971-C1F1-E913-7C97-D411D0293219}"/>
          </ac:spMkLst>
        </pc:spChg>
      </pc:sldChg>
      <pc:sldChg chg="modSp add mod">
        <pc:chgData name="Pär Strand" userId="5fbb2697-8666-435e-ab8d-30be0bd8401d" providerId="ADAL" clId="{D7A3BDEE-99FE-42D9-BE51-458E51A3EDA5}" dt="2026-09-14T05:04:40.435" v="3602" actId="207"/>
        <pc:sldMkLst>
          <pc:docMk/>
          <pc:sldMk cId="1315995125" sldId="317"/>
        </pc:sldMkLst>
        <pc:spChg chg="mod">
          <ac:chgData name="Pär Strand" userId="5fbb2697-8666-435e-ab8d-30be0bd8401d" providerId="ADAL" clId="{D7A3BDEE-99FE-42D9-BE51-458E51A3EDA5}" dt="2026-09-14T05:04:40.435" v="3602" actId="207"/>
          <ac:spMkLst>
            <pc:docMk/>
            <pc:sldMk cId="1315995125" sldId="317"/>
            <ac:spMk id="3" creationId="{39CD28C1-5CB0-16EA-045C-9AAE2755539B}"/>
          </ac:spMkLst>
        </pc:spChg>
        <pc:spChg chg="mod">
          <ac:chgData name="Pär Strand" userId="5fbb2697-8666-435e-ab8d-30be0bd8401d" providerId="ADAL" clId="{D7A3BDEE-99FE-42D9-BE51-458E51A3EDA5}" dt="2026-09-13T14:08:06.090" v="1656"/>
          <ac:spMkLst>
            <pc:docMk/>
            <pc:sldMk cId="1315995125" sldId="317"/>
            <ac:spMk id="4" creationId="{8E805542-C7D9-1991-1F57-4BECEE88F2E1}"/>
          </ac:spMkLst>
        </pc:spChg>
      </pc:sldChg>
      <pc:sldChg chg="modSp add mod">
        <pc:chgData name="Pär Strand" userId="5fbb2697-8666-435e-ab8d-30be0bd8401d" providerId="ADAL" clId="{D7A3BDEE-99FE-42D9-BE51-458E51A3EDA5}" dt="2026-09-13T14:09:25.613" v="1694" actId="6549"/>
        <pc:sldMkLst>
          <pc:docMk/>
          <pc:sldMk cId="1988473734" sldId="318"/>
        </pc:sldMkLst>
        <pc:spChg chg="mod">
          <ac:chgData name="Pär Strand" userId="5fbb2697-8666-435e-ab8d-30be0bd8401d" providerId="ADAL" clId="{D7A3BDEE-99FE-42D9-BE51-458E51A3EDA5}" dt="2026-09-13T14:09:25.613" v="1694" actId="6549"/>
          <ac:spMkLst>
            <pc:docMk/>
            <pc:sldMk cId="1988473734" sldId="318"/>
            <ac:spMk id="2" creationId="{19C8CC89-6302-A40F-E244-98562B6A0563}"/>
          </ac:spMkLst>
        </pc:spChg>
        <pc:spChg chg="mod">
          <ac:chgData name="Pär Strand" userId="5fbb2697-8666-435e-ab8d-30be0bd8401d" providerId="ADAL" clId="{D7A3BDEE-99FE-42D9-BE51-458E51A3EDA5}" dt="2026-09-13T14:08:28.743" v="1658"/>
          <ac:spMkLst>
            <pc:docMk/>
            <pc:sldMk cId="1988473734" sldId="318"/>
            <ac:spMk id="4" creationId="{80D319CA-D6C0-5A61-B9B8-1421F1497706}"/>
          </ac:spMkLst>
        </pc:spChg>
      </pc:sldChg>
      <pc:sldChg chg="modSp add del">
        <pc:chgData name="Pär Strand" userId="5fbb2697-8666-435e-ab8d-30be0bd8401d" providerId="ADAL" clId="{D7A3BDEE-99FE-42D9-BE51-458E51A3EDA5}" dt="2026-09-14T03:52:54.240" v="1757" actId="47"/>
        <pc:sldMkLst>
          <pc:docMk/>
          <pc:sldMk cId="3460391331" sldId="319"/>
        </pc:sldMkLst>
        <pc:spChg chg="mod">
          <ac:chgData name="Pär Strand" userId="5fbb2697-8666-435e-ab8d-30be0bd8401d" providerId="ADAL" clId="{D7A3BDEE-99FE-42D9-BE51-458E51A3EDA5}" dt="2026-09-13T14:07:11.504" v="1649"/>
          <ac:spMkLst>
            <pc:docMk/>
            <pc:sldMk cId="3460391331" sldId="319"/>
            <ac:spMk id="4" creationId="{14EC3052-4D86-0D4F-CE49-8723EE9F97DE}"/>
          </ac:spMkLst>
        </pc:spChg>
      </pc:sldChg>
      <pc:sldChg chg="new del">
        <pc:chgData name="Pär Strand" userId="5fbb2697-8666-435e-ab8d-30be0bd8401d" providerId="ADAL" clId="{D7A3BDEE-99FE-42D9-BE51-458E51A3EDA5}" dt="2026-09-14T03:56:27.869" v="1854" actId="47"/>
        <pc:sldMkLst>
          <pc:docMk/>
          <pc:sldMk cId="4221991159" sldId="319"/>
        </pc:sldMkLst>
      </pc:sldChg>
      <pc:sldChg chg="addSp modSp add mod">
        <pc:chgData name="Pär Strand" userId="5fbb2697-8666-435e-ab8d-30be0bd8401d" providerId="ADAL" clId="{D7A3BDEE-99FE-42D9-BE51-458E51A3EDA5}" dt="2026-09-14T04:07:01.022" v="2542" actId="1036"/>
        <pc:sldMkLst>
          <pc:docMk/>
          <pc:sldMk cId="1002194169" sldId="320"/>
        </pc:sldMkLst>
        <pc:spChg chg="mod">
          <ac:chgData name="Pär Strand" userId="5fbb2697-8666-435e-ab8d-30be0bd8401d" providerId="ADAL" clId="{D7A3BDEE-99FE-42D9-BE51-458E51A3EDA5}" dt="2026-09-14T03:56:44.528" v="1881" actId="20577"/>
          <ac:spMkLst>
            <pc:docMk/>
            <pc:sldMk cId="1002194169" sldId="320"/>
            <ac:spMk id="2" creationId="{F2D1540B-EA7B-CE8E-8A79-31E661694D9F}"/>
          </ac:spMkLst>
        </pc:spChg>
        <pc:spChg chg="mod">
          <ac:chgData name="Pär Strand" userId="5fbb2697-8666-435e-ab8d-30be0bd8401d" providerId="ADAL" clId="{D7A3BDEE-99FE-42D9-BE51-458E51A3EDA5}" dt="2026-09-14T04:06:48.114" v="2523" actId="20577"/>
          <ac:spMkLst>
            <pc:docMk/>
            <pc:sldMk cId="1002194169" sldId="320"/>
            <ac:spMk id="3" creationId="{37EB2BEB-EA36-4910-B4AA-A62D92AF28AE}"/>
          </ac:spMkLst>
        </pc:spChg>
        <pc:picChg chg="add mod">
          <ac:chgData name="Pär Strand" userId="5fbb2697-8666-435e-ab8d-30be0bd8401d" providerId="ADAL" clId="{D7A3BDEE-99FE-42D9-BE51-458E51A3EDA5}" dt="2026-09-14T04:07:01.022" v="2542" actId="1036"/>
          <ac:picMkLst>
            <pc:docMk/>
            <pc:sldMk cId="1002194169" sldId="320"/>
            <ac:picMk id="7" creationId="{E2089C75-9CF9-5B67-B184-452635E68511}"/>
          </ac:picMkLst>
        </pc:picChg>
      </pc:sldChg>
      <pc:sldChg chg="modSp add del">
        <pc:chgData name="Pär Strand" userId="5fbb2697-8666-435e-ab8d-30be0bd8401d" providerId="ADAL" clId="{D7A3BDEE-99FE-42D9-BE51-458E51A3EDA5}" dt="2026-09-14T03:52:53.842" v="1756" actId="47"/>
        <pc:sldMkLst>
          <pc:docMk/>
          <pc:sldMk cId="3931089334" sldId="320"/>
        </pc:sldMkLst>
        <pc:spChg chg="mod">
          <ac:chgData name="Pär Strand" userId="5fbb2697-8666-435e-ab8d-30be0bd8401d" providerId="ADAL" clId="{D7A3BDEE-99FE-42D9-BE51-458E51A3EDA5}" dt="2026-09-13T14:07:05.278" v="1648"/>
          <ac:spMkLst>
            <pc:docMk/>
            <pc:sldMk cId="3931089334" sldId="320"/>
            <ac:spMk id="4" creationId="{BBA81FC3-4218-EF04-46FC-4BA4B0ACFB8E}"/>
          </ac:spMkLst>
        </pc:spChg>
      </pc:sldChg>
      <pc:sldChg chg="new del">
        <pc:chgData name="Pär Strand" userId="5fbb2697-8666-435e-ab8d-30be0bd8401d" providerId="ADAL" clId="{D7A3BDEE-99FE-42D9-BE51-458E51A3EDA5}" dt="2026-09-14T04:33:50.414" v="3584" actId="47"/>
        <pc:sldMkLst>
          <pc:docMk/>
          <pc:sldMk cId="753442305" sldId="321"/>
        </pc:sldMkLst>
      </pc:sldChg>
      <pc:sldChg chg="modSp add mod">
        <pc:chgData name="Pär Strand" userId="5fbb2697-8666-435e-ab8d-30be0bd8401d" providerId="ADAL" clId="{D7A3BDEE-99FE-42D9-BE51-458E51A3EDA5}" dt="2026-09-14T04:16:17.133" v="2569" actId="20577"/>
        <pc:sldMkLst>
          <pc:docMk/>
          <pc:sldMk cId="65438566" sldId="322"/>
        </pc:sldMkLst>
        <pc:spChg chg="mod">
          <ac:chgData name="Pär Strand" userId="5fbb2697-8666-435e-ab8d-30be0bd8401d" providerId="ADAL" clId="{D7A3BDEE-99FE-42D9-BE51-458E51A3EDA5}" dt="2026-09-14T04:16:17.133" v="2569" actId="20577"/>
          <ac:spMkLst>
            <pc:docMk/>
            <pc:sldMk cId="65438566" sldId="322"/>
            <ac:spMk id="2" creationId="{A5DD9D0C-6AE7-26A5-AB87-823BE8936FBF}"/>
          </ac:spMkLst>
        </pc:spChg>
      </pc:sldChg>
      <pc:sldChg chg="addSp modSp add mod">
        <pc:chgData name="Pär Strand" userId="5fbb2697-8666-435e-ab8d-30be0bd8401d" providerId="ADAL" clId="{D7A3BDEE-99FE-42D9-BE51-458E51A3EDA5}" dt="2026-09-14T04:29:37.873" v="3467" actId="207"/>
        <pc:sldMkLst>
          <pc:docMk/>
          <pc:sldMk cId="3269815041" sldId="323"/>
        </pc:sldMkLst>
        <pc:spChg chg="add mod">
          <ac:chgData name="Pär Strand" userId="5fbb2697-8666-435e-ab8d-30be0bd8401d" providerId="ADAL" clId="{D7A3BDEE-99FE-42D9-BE51-458E51A3EDA5}" dt="2026-09-14T04:29:37.873" v="3467" actId="207"/>
          <ac:spMkLst>
            <pc:docMk/>
            <pc:sldMk cId="3269815041" sldId="323"/>
            <ac:spMk id="5" creationId="{53D065A3-BAB9-4AB9-39BF-A2E347690349}"/>
          </ac:spMkLst>
        </pc:spChg>
        <pc:spChg chg="add mod">
          <ac:chgData name="Pär Strand" userId="5fbb2697-8666-435e-ab8d-30be0bd8401d" providerId="ADAL" clId="{D7A3BDEE-99FE-42D9-BE51-458E51A3EDA5}" dt="2026-09-14T04:22:06.244" v="2946" actId="207"/>
          <ac:spMkLst>
            <pc:docMk/>
            <pc:sldMk cId="3269815041" sldId="323"/>
            <ac:spMk id="7" creationId="{1B82C60C-6469-8232-6B24-2F424BADCD05}"/>
          </ac:spMkLst>
        </pc:spChg>
        <pc:spChg chg="add mod">
          <ac:chgData name="Pär Strand" userId="5fbb2697-8666-435e-ab8d-30be0bd8401d" providerId="ADAL" clId="{D7A3BDEE-99FE-42D9-BE51-458E51A3EDA5}" dt="2026-09-14T04:28:52.843" v="3407" actId="20577"/>
          <ac:spMkLst>
            <pc:docMk/>
            <pc:sldMk cId="3269815041" sldId="323"/>
            <ac:spMk id="9" creationId="{C7B723D2-127B-714E-F87F-A3AFFB1CB5DB}"/>
          </ac:spMkLst>
        </pc:spChg>
      </pc:sldChg>
      <pc:sldChg chg="add">
        <pc:chgData name="Pär Strand" userId="5fbb2697-8666-435e-ab8d-30be0bd8401d" providerId="ADAL" clId="{D7A3BDEE-99FE-42D9-BE51-458E51A3EDA5}" dt="2026-09-14T04:31:25.339" v="3468"/>
        <pc:sldMkLst>
          <pc:docMk/>
          <pc:sldMk cId="1989314522" sldId="329"/>
        </pc:sldMkLst>
      </pc:sldChg>
      <pc:sldChg chg="modSp new mod ord">
        <pc:chgData name="Pär Strand" userId="5fbb2697-8666-435e-ab8d-30be0bd8401d" providerId="ADAL" clId="{D7A3BDEE-99FE-42D9-BE51-458E51A3EDA5}" dt="2026-09-14T06:00:44.279" v="4795" actId="313"/>
        <pc:sldMkLst>
          <pc:docMk/>
          <pc:sldMk cId="757624493" sldId="330"/>
        </pc:sldMkLst>
        <pc:spChg chg="mod">
          <ac:chgData name="Pär Strand" userId="5fbb2697-8666-435e-ab8d-30be0bd8401d" providerId="ADAL" clId="{D7A3BDEE-99FE-42D9-BE51-458E51A3EDA5}" dt="2026-09-14T06:00:44.279" v="4795" actId="313"/>
          <ac:spMkLst>
            <pc:docMk/>
            <pc:sldMk cId="757624493" sldId="330"/>
            <ac:spMk id="3" creationId="{D6FA8E6B-4878-5519-558D-9EAA5A2BC94D}"/>
          </ac:spMkLst>
        </pc:spChg>
        <pc:spChg chg="mod">
          <ac:chgData name="Pär Strand" userId="5fbb2697-8666-435e-ab8d-30be0bd8401d" providerId="ADAL" clId="{D7A3BDEE-99FE-42D9-BE51-458E51A3EDA5}" dt="2026-09-14T06:00:05.379" v="4756" actId="20577"/>
          <ac:spMkLst>
            <pc:docMk/>
            <pc:sldMk cId="757624493" sldId="330"/>
            <ac:spMk id="4" creationId="{D9404051-66D6-EBF7-8FC7-834B72A0DAC1}"/>
          </ac:spMkLst>
        </pc:spChg>
      </pc:sldChg>
      <pc:sldChg chg="addSp delSp modSp new mod">
        <pc:chgData name="Pär Strand" userId="5fbb2697-8666-435e-ab8d-30be0bd8401d" providerId="ADAL" clId="{D7A3BDEE-99FE-42D9-BE51-458E51A3EDA5}" dt="2026-09-14T06:00:26.386" v="4789" actId="6549"/>
        <pc:sldMkLst>
          <pc:docMk/>
          <pc:sldMk cId="4012290174" sldId="331"/>
        </pc:sldMkLst>
        <pc:spChg chg="mod">
          <ac:chgData name="Pär Strand" userId="5fbb2697-8666-435e-ab8d-30be0bd8401d" providerId="ADAL" clId="{D7A3BDEE-99FE-42D9-BE51-458E51A3EDA5}" dt="2026-09-14T05:56:06" v="4562" actId="20577"/>
          <ac:spMkLst>
            <pc:docMk/>
            <pc:sldMk cId="4012290174" sldId="331"/>
            <ac:spMk id="2" creationId="{275D0E7F-7A72-680F-EA37-9A08EA5F98C2}"/>
          </ac:spMkLst>
        </pc:spChg>
        <pc:spChg chg="del">
          <ac:chgData name="Pär Strand" userId="5fbb2697-8666-435e-ab8d-30be0bd8401d" providerId="ADAL" clId="{D7A3BDEE-99FE-42D9-BE51-458E51A3EDA5}" dt="2026-09-14T05:55:42.791" v="4546"/>
          <ac:spMkLst>
            <pc:docMk/>
            <pc:sldMk cId="4012290174" sldId="331"/>
            <ac:spMk id="3" creationId="{D43D8551-ACE4-4ABE-64EB-6ED975132078}"/>
          </ac:spMkLst>
        </pc:spChg>
        <pc:spChg chg="mod">
          <ac:chgData name="Pär Strand" userId="5fbb2697-8666-435e-ab8d-30be0bd8401d" providerId="ADAL" clId="{D7A3BDEE-99FE-42D9-BE51-458E51A3EDA5}" dt="2026-09-14T06:00:26.386" v="4789" actId="6549"/>
          <ac:spMkLst>
            <pc:docMk/>
            <pc:sldMk cId="4012290174" sldId="331"/>
            <ac:spMk id="4" creationId="{AEE150E6-068C-4395-8156-378FBAAE477E}"/>
          </ac:spMkLst>
        </pc:spChg>
        <pc:spChg chg="add mod">
          <ac:chgData name="Pär Strand" userId="5fbb2697-8666-435e-ab8d-30be0bd8401d" providerId="ADAL" clId="{D7A3BDEE-99FE-42D9-BE51-458E51A3EDA5}" dt="2026-09-14T05:57:09.927" v="4598" actId="13822"/>
          <ac:spMkLst>
            <pc:docMk/>
            <pc:sldMk cId="4012290174" sldId="331"/>
            <ac:spMk id="7" creationId="{3AAC1669-D5BF-819E-5916-DF779F24C428}"/>
          </ac:spMkLst>
        </pc:spChg>
        <pc:spChg chg="add mod">
          <ac:chgData name="Pär Strand" userId="5fbb2697-8666-435e-ab8d-30be0bd8401d" providerId="ADAL" clId="{D7A3BDEE-99FE-42D9-BE51-458E51A3EDA5}" dt="2026-09-14T05:57:40.872" v="4627" actId="1076"/>
          <ac:spMkLst>
            <pc:docMk/>
            <pc:sldMk cId="4012290174" sldId="331"/>
            <ac:spMk id="8" creationId="{577012F7-DFB7-45EB-54AC-EAF999A844CF}"/>
          </ac:spMkLst>
        </pc:spChg>
        <pc:spChg chg="add mod">
          <ac:chgData name="Pär Strand" userId="5fbb2697-8666-435e-ab8d-30be0bd8401d" providerId="ADAL" clId="{D7A3BDEE-99FE-42D9-BE51-458E51A3EDA5}" dt="2026-09-14T05:58:05.076" v="4676" actId="1038"/>
          <ac:spMkLst>
            <pc:docMk/>
            <pc:sldMk cId="4012290174" sldId="331"/>
            <ac:spMk id="10" creationId="{9DE93242-47DF-B744-C6D7-F69DF428BE36}"/>
          </ac:spMkLst>
        </pc:spChg>
        <pc:spChg chg="add mod">
          <ac:chgData name="Pär Strand" userId="5fbb2697-8666-435e-ab8d-30be0bd8401d" providerId="ADAL" clId="{D7A3BDEE-99FE-42D9-BE51-458E51A3EDA5}" dt="2026-09-14T05:58:45.693" v="4724" actId="1036"/>
          <ac:spMkLst>
            <pc:docMk/>
            <pc:sldMk cId="4012290174" sldId="331"/>
            <ac:spMk id="12" creationId="{6A575072-E799-26CD-EABA-86B437E236FA}"/>
          </ac:spMkLst>
        </pc:spChg>
        <pc:spChg chg="add mod">
          <ac:chgData name="Pär Strand" userId="5fbb2697-8666-435e-ab8d-30be0bd8401d" providerId="ADAL" clId="{D7A3BDEE-99FE-42D9-BE51-458E51A3EDA5}" dt="2026-09-14T05:59:25.065" v="4742" actId="1038"/>
          <ac:spMkLst>
            <pc:docMk/>
            <pc:sldMk cId="4012290174" sldId="331"/>
            <ac:spMk id="14" creationId="{7FA76207-38FC-26FC-B5FC-3D3C176B5648}"/>
          </ac:spMkLst>
        </pc:spChg>
        <pc:spChg chg="add mod">
          <ac:chgData name="Pär Strand" userId="5fbb2697-8666-435e-ab8d-30be0bd8401d" providerId="ADAL" clId="{D7A3BDEE-99FE-42D9-BE51-458E51A3EDA5}" dt="2026-09-14T05:59:22.727" v="4740" actId="1076"/>
          <ac:spMkLst>
            <pc:docMk/>
            <pc:sldMk cId="4012290174" sldId="331"/>
            <ac:spMk id="16" creationId="{016BF7A0-1EE3-D1D7-64FE-57D953E142F2}"/>
          </ac:spMkLst>
        </pc:spChg>
        <pc:graphicFrameChg chg="add mod modGraphic">
          <ac:chgData name="Pär Strand" userId="5fbb2697-8666-435e-ab8d-30be0bd8401d" providerId="ADAL" clId="{D7A3BDEE-99FE-42D9-BE51-458E51A3EDA5}" dt="2026-09-14T05:57:04.526" v="4597" actId="1038"/>
          <ac:graphicFrameMkLst>
            <pc:docMk/>
            <pc:sldMk cId="4012290174" sldId="331"/>
            <ac:graphicFrameMk id="6" creationId="{BD2AAD3F-B911-B90D-610F-29D96F639999}"/>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96EF0A-5169-4218-A357-828D8C1166A9}" type="datetimeFigureOut">
              <a:rPr lang="en-US" smtClean="0"/>
              <a:t>9/14/2026</a:t>
            </a:fld>
            <a:endParaRPr lang="en-US"/>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2F4EE7-183D-4963-B263-FE89903B2E6C}" type="slidenum">
              <a:rPr lang="en-US" smtClean="0"/>
              <a:t>‹#›</a:t>
            </a:fld>
            <a:endParaRPr lang="en-US"/>
          </a:p>
        </p:txBody>
      </p:sp>
    </p:spTree>
    <p:extLst>
      <p:ext uri="{BB962C8B-B14F-4D97-AF65-F5344CB8AC3E}">
        <p14:creationId xmlns:p14="http://schemas.microsoft.com/office/powerpoint/2010/main" val="25130877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png"/><Relationship Id="rId7" Type="http://schemas.openxmlformats.org/officeDocument/2006/relationships/image" Target="../media/image10.jpeg"/><Relationship Id="rId12" Type="http://schemas.openxmlformats.org/officeDocument/2006/relationships/image" Target="../media/image15.jpeg"/><Relationship Id="rId2" Type="http://schemas.openxmlformats.org/officeDocument/2006/relationships/image" Target="../media/image4.jpeg"/><Relationship Id="rId1" Type="http://schemas.openxmlformats.org/officeDocument/2006/relationships/slideMaster" Target="../slideMasters/slideMaster2.xml"/><Relationship Id="rId6" Type="http://schemas.openxmlformats.org/officeDocument/2006/relationships/image" Target="../media/image9.jpeg"/><Relationship Id="rId11" Type="http://schemas.openxmlformats.org/officeDocument/2006/relationships/image" Target="../media/image14.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7.png"/><Relationship Id="rId9" Type="http://schemas.openxmlformats.org/officeDocument/2006/relationships/image" Target="../media/image12.jpe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16.png"/></Relationships>
</file>

<file path=ppt/slideLayouts/_rels/slideLayout2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3.png"/><Relationship Id="rId7" Type="http://schemas.openxmlformats.org/officeDocument/2006/relationships/image" Target="../media/image19.png"/><Relationship Id="rId2" Type="http://schemas.openxmlformats.org/officeDocument/2006/relationships/image" Target="../media/image4.jpeg"/><Relationship Id="rId1" Type="http://schemas.openxmlformats.org/officeDocument/2006/relationships/slideMaster" Target="../slideMasters/slideMaster2.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hyperlink" Target="http://www.flaticon.com/" TargetMode="External"/><Relationship Id="rId9" Type="http://schemas.openxmlformats.org/officeDocument/2006/relationships/image" Target="../media/image2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0A72D28-6881-1F0E-F572-27EE3E2D59F1}"/>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endParaRPr lang="en-US"/>
          </a:p>
        </p:txBody>
      </p:sp>
      <p:sp>
        <p:nvSpPr>
          <p:cNvPr id="3" name="Underrubrik 2">
            <a:extLst>
              <a:ext uri="{FF2B5EF4-FFF2-40B4-BE49-F238E27FC236}">
                <a16:creationId xmlns:a16="http://schemas.microsoft.com/office/drawing/2014/main" id="{7E9FF854-9220-AE03-ACAF-9D14450CDE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US"/>
          </a:p>
        </p:txBody>
      </p:sp>
      <p:sp>
        <p:nvSpPr>
          <p:cNvPr id="4" name="Platshållare för datum 3">
            <a:extLst>
              <a:ext uri="{FF2B5EF4-FFF2-40B4-BE49-F238E27FC236}">
                <a16:creationId xmlns:a16="http://schemas.microsoft.com/office/drawing/2014/main" id="{742CFD0A-1565-B9A3-15CF-E595C2EAA162}"/>
              </a:ext>
            </a:extLst>
          </p:cNvPr>
          <p:cNvSpPr>
            <a:spLocks noGrp="1"/>
          </p:cNvSpPr>
          <p:nvPr>
            <p:ph type="dt" sz="half" idx="10"/>
          </p:nvPr>
        </p:nvSpPr>
        <p:spPr/>
        <p:txBody>
          <a:bodyPr/>
          <a:lstStyle/>
          <a:p>
            <a:fld id="{7627DF37-04EB-44FF-A530-3D4441BD737C}" type="datetimeFigureOut">
              <a:rPr lang="en-US" smtClean="0"/>
              <a:t>9/14/2026</a:t>
            </a:fld>
            <a:endParaRPr lang="en-US"/>
          </a:p>
        </p:txBody>
      </p:sp>
      <p:sp>
        <p:nvSpPr>
          <p:cNvPr id="5" name="Platshållare för sidfot 4">
            <a:extLst>
              <a:ext uri="{FF2B5EF4-FFF2-40B4-BE49-F238E27FC236}">
                <a16:creationId xmlns:a16="http://schemas.microsoft.com/office/drawing/2014/main" id="{71411E28-764D-CACE-1BD9-849549D5A624}"/>
              </a:ext>
            </a:extLst>
          </p:cNvPr>
          <p:cNvSpPr>
            <a:spLocks noGrp="1"/>
          </p:cNvSpPr>
          <p:nvPr>
            <p:ph type="ftr" sz="quarter" idx="11"/>
          </p:nvPr>
        </p:nvSpPr>
        <p:spPr/>
        <p:txBody>
          <a:bodyPr/>
          <a:lstStyle/>
          <a:p>
            <a:endParaRPr lang="en-US"/>
          </a:p>
        </p:txBody>
      </p:sp>
      <p:sp>
        <p:nvSpPr>
          <p:cNvPr id="6" name="Platshållare för bildnummer 5">
            <a:extLst>
              <a:ext uri="{FF2B5EF4-FFF2-40B4-BE49-F238E27FC236}">
                <a16:creationId xmlns:a16="http://schemas.microsoft.com/office/drawing/2014/main" id="{621D809A-02BB-E7EE-E598-2C9144906989}"/>
              </a:ext>
            </a:extLst>
          </p:cNvPr>
          <p:cNvSpPr>
            <a:spLocks noGrp="1"/>
          </p:cNvSpPr>
          <p:nvPr>
            <p:ph type="sldNum" sz="quarter" idx="12"/>
          </p:nvPr>
        </p:nvSpPr>
        <p:spPr/>
        <p:txBody>
          <a:bodyPr/>
          <a:lstStyle/>
          <a:p>
            <a:fld id="{2112E4B9-7894-43C1-8FB3-7EAEA1C660D1}" type="slidenum">
              <a:rPr lang="en-US" smtClean="0"/>
              <a:t>‹#›</a:t>
            </a:fld>
            <a:endParaRPr lang="en-US"/>
          </a:p>
        </p:txBody>
      </p:sp>
    </p:spTree>
    <p:extLst>
      <p:ext uri="{BB962C8B-B14F-4D97-AF65-F5344CB8AC3E}">
        <p14:creationId xmlns:p14="http://schemas.microsoft.com/office/powerpoint/2010/main" val="233075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CE21961-C4FD-B6CD-8E49-154AD72E5C34}"/>
              </a:ext>
            </a:extLst>
          </p:cNvPr>
          <p:cNvSpPr>
            <a:spLocks noGrp="1"/>
          </p:cNvSpPr>
          <p:nvPr>
            <p:ph type="title"/>
          </p:nvPr>
        </p:nvSpPr>
        <p:spPr/>
        <p:txBody>
          <a:bodyPr/>
          <a:lstStyle/>
          <a:p>
            <a:r>
              <a:rPr lang="sv-SE"/>
              <a:t>Klicka här för att ändra mall för rubrikformat</a:t>
            </a:r>
            <a:endParaRPr lang="en-US"/>
          </a:p>
        </p:txBody>
      </p:sp>
      <p:sp>
        <p:nvSpPr>
          <p:cNvPr id="3" name="Platshållare för innehåll 2">
            <a:extLst>
              <a:ext uri="{FF2B5EF4-FFF2-40B4-BE49-F238E27FC236}">
                <a16:creationId xmlns:a16="http://schemas.microsoft.com/office/drawing/2014/main" id="{B30167CE-D263-E2D1-8FEB-5A63DD8059EA}"/>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datum 3">
            <a:extLst>
              <a:ext uri="{FF2B5EF4-FFF2-40B4-BE49-F238E27FC236}">
                <a16:creationId xmlns:a16="http://schemas.microsoft.com/office/drawing/2014/main" id="{ED80CAD3-B18B-A488-7872-EB3E33B38656}"/>
              </a:ext>
            </a:extLst>
          </p:cNvPr>
          <p:cNvSpPr>
            <a:spLocks noGrp="1"/>
          </p:cNvSpPr>
          <p:nvPr>
            <p:ph type="dt" sz="half" idx="10"/>
          </p:nvPr>
        </p:nvSpPr>
        <p:spPr/>
        <p:txBody>
          <a:bodyPr/>
          <a:lstStyle/>
          <a:p>
            <a:fld id="{7627DF37-04EB-44FF-A530-3D4441BD737C}" type="datetimeFigureOut">
              <a:rPr lang="en-US" smtClean="0"/>
              <a:t>9/14/2026</a:t>
            </a:fld>
            <a:endParaRPr lang="en-US"/>
          </a:p>
        </p:txBody>
      </p:sp>
      <p:sp>
        <p:nvSpPr>
          <p:cNvPr id="5" name="Platshållare för sidfot 4">
            <a:extLst>
              <a:ext uri="{FF2B5EF4-FFF2-40B4-BE49-F238E27FC236}">
                <a16:creationId xmlns:a16="http://schemas.microsoft.com/office/drawing/2014/main" id="{56496934-8198-461F-80DE-7420F650A610}"/>
              </a:ext>
            </a:extLst>
          </p:cNvPr>
          <p:cNvSpPr>
            <a:spLocks noGrp="1"/>
          </p:cNvSpPr>
          <p:nvPr>
            <p:ph type="ftr" sz="quarter" idx="11"/>
          </p:nvPr>
        </p:nvSpPr>
        <p:spPr/>
        <p:txBody>
          <a:bodyPr/>
          <a:lstStyle/>
          <a:p>
            <a:endParaRPr lang="en-US"/>
          </a:p>
        </p:txBody>
      </p:sp>
      <p:sp>
        <p:nvSpPr>
          <p:cNvPr id="6" name="Platshållare för bildnummer 5">
            <a:extLst>
              <a:ext uri="{FF2B5EF4-FFF2-40B4-BE49-F238E27FC236}">
                <a16:creationId xmlns:a16="http://schemas.microsoft.com/office/drawing/2014/main" id="{38008BAB-04F2-D4BD-8FB7-E3D47B62B102}"/>
              </a:ext>
            </a:extLst>
          </p:cNvPr>
          <p:cNvSpPr>
            <a:spLocks noGrp="1"/>
          </p:cNvSpPr>
          <p:nvPr>
            <p:ph type="sldNum" sz="quarter" idx="12"/>
          </p:nvPr>
        </p:nvSpPr>
        <p:spPr/>
        <p:txBody>
          <a:bodyPr/>
          <a:lstStyle/>
          <a:p>
            <a:fld id="{2112E4B9-7894-43C1-8FB3-7EAEA1C660D1}" type="slidenum">
              <a:rPr lang="en-US" smtClean="0"/>
              <a:t>‹#›</a:t>
            </a:fld>
            <a:endParaRPr lang="en-US"/>
          </a:p>
        </p:txBody>
      </p:sp>
    </p:spTree>
    <p:extLst>
      <p:ext uri="{BB962C8B-B14F-4D97-AF65-F5344CB8AC3E}">
        <p14:creationId xmlns:p14="http://schemas.microsoft.com/office/powerpoint/2010/main" val="1820956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D820728-24BF-5E98-106B-A3DCCA02864F}"/>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endParaRPr lang="en-US"/>
          </a:p>
        </p:txBody>
      </p:sp>
      <p:sp>
        <p:nvSpPr>
          <p:cNvPr id="3" name="Platshållare för text 2">
            <a:extLst>
              <a:ext uri="{FF2B5EF4-FFF2-40B4-BE49-F238E27FC236}">
                <a16:creationId xmlns:a16="http://schemas.microsoft.com/office/drawing/2014/main" id="{DD2477EA-C8A6-657C-05BD-D3F7D92E931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F83D4947-740E-3F1F-CFFC-02C35342D4BB}"/>
              </a:ext>
            </a:extLst>
          </p:cNvPr>
          <p:cNvSpPr>
            <a:spLocks noGrp="1"/>
          </p:cNvSpPr>
          <p:nvPr>
            <p:ph type="dt" sz="half" idx="10"/>
          </p:nvPr>
        </p:nvSpPr>
        <p:spPr/>
        <p:txBody>
          <a:bodyPr/>
          <a:lstStyle/>
          <a:p>
            <a:fld id="{7627DF37-04EB-44FF-A530-3D4441BD737C}" type="datetimeFigureOut">
              <a:rPr lang="en-US" smtClean="0"/>
              <a:t>9/14/2026</a:t>
            </a:fld>
            <a:endParaRPr lang="en-US"/>
          </a:p>
        </p:txBody>
      </p:sp>
      <p:sp>
        <p:nvSpPr>
          <p:cNvPr id="5" name="Platshållare för sidfot 4">
            <a:extLst>
              <a:ext uri="{FF2B5EF4-FFF2-40B4-BE49-F238E27FC236}">
                <a16:creationId xmlns:a16="http://schemas.microsoft.com/office/drawing/2014/main" id="{A9EFF03F-7132-8728-C4B1-483B0DCAFC91}"/>
              </a:ext>
            </a:extLst>
          </p:cNvPr>
          <p:cNvSpPr>
            <a:spLocks noGrp="1"/>
          </p:cNvSpPr>
          <p:nvPr>
            <p:ph type="ftr" sz="quarter" idx="11"/>
          </p:nvPr>
        </p:nvSpPr>
        <p:spPr/>
        <p:txBody>
          <a:bodyPr/>
          <a:lstStyle/>
          <a:p>
            <a:endParaRPr lang="en-US"/>
          </a:p>
        </p:txBody>
      </p:sp>
      <p:sp>
        <p:nvSpPr>
          <p:cNvPr id="6" name="Platshållare för bildnummer 5">
            <a:extLst>
              <a:ext uri="{FF2B5EF4-FFF2-40B4-BE49-F238E27FC236}">
                <a16:creationId xmlns:a16="http://schemas.microsoft.com/office/drawing/2014/main" id="{B5450A0F-6BDA-0CB1-1685-16E190400643}"/>
              </a:ext>
            </a:extLst>
          </p:cNvPr>
          <p:cNvSpPr>
            <a:spLocks noGrp="1"/>
          </p:cNvSpPr>
          <p:nvPr>
            <p:ph type="sldNum" sz="quarter" idx="12"/>
          </p:nvPr>
        </p:nvSpPr>
        <p:spPr/>
        <p:txBody>
          <a:bodyPr/>
          <a:lstStyle/>
          <a:p>
            <a:fld id="{2112E4B9-7894-43C1-8FB3-7EAEA1C660D1}" type="slidenum">
              <a:rPr lang="en-US" smtClean="0"/>
              <a:t>‹#›</a:t>
            </a:fld>
            <a:endParaRPr lang="en-US"/>
          </a:p>
        </p:txBody>
      </p:sp>
    </p:spTree>
    <p:extLst>
      <p:ext uri="{BB962C8B-B14F-4D97-AF65-F5344CB8AC3E}">
        <p14:creationId xmlns:p14="http://schemas.microsoft.com/office/powerpoint/2010/main" val="4239252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C543D35-2789-FF7A-F3D9-9EAB1FDCB77A}"/>
              </a:ext>
            </a:extLst>
          </p:cNvPr>
          <p:cNvSpPr>
            <a:spLocks noGrp="1"/>
          </p:cNvSpPr>
          <p:nvPr>
            <p:ph type="title"/>
          </p:nvPr>
        </p:nvSpPr>
        <p:spPr/>
        <p:txBody>
          <a:bodyPr/>
          <a:lstStyle/>
          <a:p>
            <a:r>
              <a:rPr lang="sv-SE"/>
              <a:t>Klicka här för att ändra mall för rubrikformat</a:t>
            </a:r>
            <a:endParaRPr lang="en-US"/>
          </a:p>
        </p:txBody>
      </p:sp>
      <p:sp>
        <p:nvSpPr>
          <p:cNvPr id="3" name="Platshållare för innehåll 2">
            <a:extLst>
              <a:ext uri="{FF2B5EF4-FFF2-40B4-BE49-F238E27FC236}">
                <a16:creationId xmlns:a16="http://schemas.microsoft.com/office/drawing/2014/main" id="{3F29DC99-4877-D18B-D28E-17635C027FE4}"/>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innehåll 3">
            <a:extLst>
              <a:ext uri="{FF2B5EF4-FFF2-40B4-BE49-F238E27FC236}">
                <a16:creationId xmlns:a16="http://schemas.microsoft.com/office/drawing/2014/main" id="{943E7912-A57A-3A08-5A31-D0740530B850}"/>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5" name="Platshållare för datum 4">
            <a:extLst>
              <a:ext uri="{FF2B5EF4-FFF2-40B4-BE49-F238E27FC236}">
                <a16:creationId xmlns:a16="http://schemas.microsoft.com/office/drawing/2014/main" id="{CB06E62F-CDFF-A8A2-12F5-2F58A1110717}"/>
              </a:ext>
            </a:extLst>
          </p:cNvPr>
          <p:cNvSpPr>
            <a:spLocks noGrp="1"/>
          </p:cNvSpPr>
          <p:nvPr>
            <p:ph type="dt" sz="half" idx="10"/>
          </p:nvPr>
        </p:nvSpPr>
        <p:spPr/>
        <p:txBody>
          <a:bodyPr/>
          <a:lstStyle/>
          <a:p>
            <a:fld id="{7627DF37-04EB-44FF-A530-3D4441BD737C}" type="datetimeFigureOut">
              <a:rPr lang="en-US" smtClean="0"/>
              <a:t>9/14/2026</a:t>
            </a:fld>
            <a:endParaRPr lang="en-US"/>
          </a:p>
        </p:txBody>
      </p:sp>
      <p:sp>
        <p:nvSpPr>
          <p:cNvPr id="6" name="Platshållare för sidfot 5">
            <a:extLst>
              <a:ext uri="{FF2B5EF4-FFF2-40B4-BE49-F238E27FC236}">
                <a16:creationId xmlns:a16="http://schemas.microsoft.com/office/drawing/2014/main" id="{8C912DAB-00E5-DC00-B756-B41CA98642F5}"/>
              </a:ext>
            </a:extLst>
          </p:cNvPr>
          <p:cNvSpPr>
            <a:spLocks noGrp="1"/>
          </p:cNvSpPr>
          <p:nvPr>
            <p:ph type="ftr" sz="quarter" idx="11"/>
          </p:nvPr>
        </p:nvSpPr>
        <p:spPr/>
        <p:txBody>
          <a:bodyPr/>
          <a:lstStyle/>
          <a:p>
            <a:endParaRPr lang="en-US"/>
          </a:p>
        </p:txBody>
      </p:sp>
      <p:sp>
        <p:nvSpPr>
          <p:cNvPr id="7" name="Platshållare för bildnummer 6">
            <a:extLst>
              <a:ext uri="{FF2B5EF4-FFF2-40B4-BE49-F238E27FC236}">
                <a16:creationId xmlns:a16="http://schemas.microsoft.com/office/drawing/2014/main" id="{F90A2435-F5F0-5B8F-C5DB-7C8FDDB8E930}"/>
              </a:ext>
            </a:extLst>
          </p:cNvPr>
          <p:cNvSpPr>
            <a:spLocks noGrp="1"/>
          </p:cNvSpPr>
          <p:nvPr>
            <p:ph type="sldNum" sz="quarter" idx="12"/>
          </p:nvPr>
        </p:nvSpPr>
        <p:spPr/>
        <p:txBody>
          <a:bodyPr/>
          <a:lstStyle/>
          <a:p>
            <a:fld id="{2112E4B9-7894-43C1-8FB3-7EAEA1C660D1}" type="slidenum">
              <a:rPr lang="en-US" smtClean="0"/>
              <a:t>‹#›</a:t>
            </a:fld>
            <a:endParaRPr lang="en-US"/>
          </a:p>
        </p:txBody>
      </p:sp>
    </p:spTree>
    <p:extLst>
      <p:ext uri="{BB962C8B-B14F-4D97-AF65-F5344CB8AC3E}">
        <p14:creationId xmlns:p14="http://schemas.microsoft.com/office/powerpoint/2010/main" val="26226961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826E34-4849-F80E-5016-EA04F8902656}"/>
              </a:ext>
            </a:extLst>
          </p:cNvPr>
          <p:cNvSpPr>
            <a:spLocks noGrp="1"/>
          </p:cNvSpPr>
          <p:nvPr>
            <p:ph type="title"/>
          </p:nvPr>
        </p:nvSpPr>
        <p:spPr>
          <a:xfrm>
            <a:off x="839788" y="365125"/>
            <a:ext cx="10515600" cy="1325563"/>
          </a:xfrm>
        </p:spPr>
        <p:txBody>
          <a:bodyPr/>
          <a:lstStyle/>
          <a:p>
            <a:r>
              <a:rPr lang="sv-SE"/>
              <a:t>Klicka här för att ändra mall för rubrikformat</a:t>
            </a:r>
            <a:endParaRPr lang="en-US"/>
          </a:p>
        </p:txBody>
      </p:sp>
      <p:sp>
        <p:nvSpPr>
          <p:cNvPr id="3" name="Platshållare för text 2">
            <a:extLst>
              <a:ext uri="{FF2B5EF4-FFF2-40B4-BE49-F238E27FC236}">
                <a16:creationId xmlns:a16="http://schemas.microsoft.com/office/drawing/2014/main" id="{3B61085F-5EF0-DF31-CBE5-497B9404986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7A6405E9-A891-F8FB-A773-A3A442FF8986}"/>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5" name="Platshållare för text 4">
            <a:extLst>
              <a:ext uri="{FF2B5EF4-FFF2-40B4-BE49-F238E27FC236}">
                <a16:creationId xmlns:a16="http://schemas.microsoft.com/office/drawing/2014/main" id="{D827E030-527E-D9B4-4069-30BF1EC75F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E06AFF60-3FC4-797D-5EC5-3E78121B27F5}"/>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7" name="Platshållare för datum 6">
            <a:extLst>
              <a:ext uri="{FF2B5EF4-FFF2-40B4-BE49-F238E27FC236}">
                <a16:creationId xmlns:a16="http://schemas.microsoft.com/office/drawing/2014/main" id="{BACE81D2-8824-25A1-F9B5-59C4DA7F3F5D}"/>
              </a:ext>
            </a:extLst>
          </p:cNvPr>
          <p:cNvSpPr>
            <a:spLocks noGrp="1"/>
          </p:cNvSpPr>
          <p:nvPr>
            <p:ph type="dt" sz="half" idx="10"/>
          </p:nvPr>
        </p:nvSpPr>
        <p:spPr/>
        <p:txBody>
          <a:bodyPr/>
          <a:lstStyle/>
          <a:p>
            <a:fld id="{7627DF37-04EB-44FF-A530-3D4441BD737C}" type="datetimeFigureOut">
              <a:rPr lang="en-US" smtClean="0"/>
              <a:t>9/14/2026</a:t>
            </a:fld>
            <a:endParaRPr lang="en-US"/>
          </a:p>
        </p:txBody>
      </p:sp>
      <p:sp>
        <p:nvSpPr>
          <p:cNvPr id="8" name="Platshållare för sidfot 7">
            <a:extLst>
              <a:ext uri="{FF2B5EF4-FFF2-40B4-BE49-F238E27FC236}">
                <a16:creationId xmlns:a16="http://schemas.microsoft.com/office/drawing/2014/main" id="{E65BA17F-A2B2-E490-9C4C-F3C610758854}"/>
              </a:ext>
            </a:extLst>
          </p:cNvPr>
          <p:cNvSpPr>
            <a:spLocks noGrp="1"/>
          </p:cNvSpPr>
          <p:nvPr>
            <p:ph type="ftr" sz="quarter" idx="11"/>
          </p:nvPr>
        </p:nvSpPr>
        <p:spPr/>
        <p:txBody>
          <a:bodyPr/>
          <a:lstStyle/>
          <a:p>
            <a:endParaRPr lang="en-US"/>
          </a:p>
        </p:txBody>
      </p:sp>
      <p:sp>
        <p:nvSpPr>
          <p:cNvPr id="9" name="Platshållare för bildnummer 8">
            <a:extLst>
              <a:ext uri="{FF2B5EF4-FFF2-40B4-BE49-F238E27FC236}">
                <a16:creationId xmlns:a16="http://schemas.microsoft.com/office/drawing/2014/main" id="{027A59C7-49E0-0D20-7BDA-3EBC8E25124E}"/>
              </a:ext>
            </a:extLst>
          </p:cNvPr>
          <p:cNvSpPr>
            <a:spLocks noGrp="1"/>
          </p:cNvSpPr>
          <p:nvPr>
            <p:ph type="sldNum" sz="quarter" idx="12"/>
          </p:nvPr>
        </p:nvSpPr>
        <p:spPr/>
        <p:txBody>
          <a:bodyPr/>
          <a:lstStyle/>
          <a:p>
            <a:fld id="{2112E4B9-7894-43C1-8FB3-7EAEA1C660D1}" type="slidenum">
              <a:rPr lang="en-US" smtClean="0"/>
              <a:t>‹#›</a:t>
            </a:fld>
            <a:endParaRPr lang="en-US"/>
          </a:p>
        </p:txBody>
      </p:sp>
    </p:spTree>
    <p:extLst>
      <p:ext uri="{BB962C8B-B14F-4D97-AF65-F5344CB8AC3E}">
        <p14:creationId xmlns:p14="http://schemas.microsoft.com/office/powerpoint/2010/main" val="3015003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9FD2A57-BC68-3E26-831F-2D66BCA29E93}"/>
              </a:ext>
            </a:extLst>
          </p:cNvPr>
          <p:cNvSpPr>
            <a:spLocks noGrp="1"/>
          </p:cNvSpPr>
          <p:nvPr>
            <p:ph type="title"/>
          </p:nvPr>
        </p:nvSpPr>
        <p:spPr/>
        <p:txBody>
          <a:bodyPr/>
          <a:lstStyle/>
          <a:p>
            <a:r>
              <a:rPr lang="sv-SE"/>
              <a:t>Klicka här för att ändra mall för rubrikformat</a:t>
            </a:r>
            <a:endParaRPr lang="en-US"/>
          </a:p>
        </p:txBody>
      </p:sp>
      <p:sp>
        <p:nvSpPr>
          <p:cNvPr id="3" name="Platshållare för datum 2">
            <a:extLst>
              <a:ext uri="{FF2B5EF4-FFF2-40B4-BE49-F238E27FC236}">
                <a16:creationId xmlns:a16="http://schemas.microsoft.com/office/drawing/2014/main" id="{B4DA877B-C1FC-3DDB-9AE0-D50FBBBA1B18}"/>
              </a:ext>
            </a:extLst>
          </p:cNvPr>
          <p:cNvSpPr>
            <a:spLocks noGrp="1"/>
          </p:cNvSpPr>
          <p:nvPr>
            <p:ph type="dt" sz="half" idx="10"/>
          </p:nvPr>
        </p:nvSpPr>
        <p:spPr/>
        <p:txBody>
          <a:bodyPr/>
          <a:lstStyle/>
          <a:p>
            <a:fld id="{7627DF37-04EB-44FF-A530-3D4441BD737C}" type="datetimeFigureOut">
              <a:rPr lang="en-US" smtClean="0"/>
              <a:t>9/14/2026</a:t>
            </a:fld>
            <a:endParaRPr lang="en-US"/>
          </a:p>
        </p:txBody>
      </p:sp>
      <p:sp>
        <p:nvSpPr>
          <p:cNvPr id="4" name="Platshållare för sidfot 3">
            <a:extLst>
              <a:ext uri="{FF2B5EF4-FFF2-40B4-BE49-F238E27FC236}">
                <a16:creationId xmlns:a16="http://schemas.microsoft.com/office/drawing/2014/main" id="{3BCC254D-F986-6E54-4F96-7B047776197D}"/>
              </a:ext>
            </a:extLst>
          </p:cNvPr>
          <p:cNvSpPr>
            <a:spLocks noGrp="1"/>
          </p:cNvSpPr>
          <p:nvPr>
            <p:ph type="ftr" sz="quarter" idx="11"/>
          </p:nvPr>
        </p:nvSpPr>
        <p:spPr/>
        <p:txBody>
          <a:bodyPr/>
          <a:lstStyle/>
          <a:p>
            <a:endParaRPr lang="en-US"/>
          </a:p>
        </p:txBody>
      </p:sp>
      <p:sp>
        <p:nvSpPr>
          <p:cNvPr id="5" name="Platshållare för bildnummer 4">
            <a:extLst>
              <a:ext uri="{FF2B5EF4-FFF2-40B4-BE49-F238E27FC236}">
                <a16:creationId xmlns:a16="http://schemas.microsoft.com/office/drawing/2014/main" id="{22343B58-8E4F-74D9-C040-6ED5DEF00D13}"/>
              </a:ext>
            </a:extLst>
          </p:cNvPr>
          <p:cNvSpPr>
            <a:spLocks noGrp="1"/>
          </p:cNvSpPr>
          <p:nvPr>
            <p:ph type="sldNum" sz="quarter" idx="12"/>
          </p:nvPr>
        </p:nvSpPr>
        <p:spPr/>
        <p:txBody>
          <a:bodyPr/>
          <a:lstStyle/>
          <a:p>
            <a:fld id="{2112E4B9-7894-43C1-8FB3-7EAEA1C660D1}" type="slidenum">
              <a:rPr lang="en-US" smtClean="0"/>
              <a:t>‹#›</a:t>
            </a:fld>
            <a:endParaRPr lang="en-US"/>
          </a:p>
        </p:txBody>
      </p:sp>
    </p:spTree>
    <p:extLst>
      <p:ext uri="{BB962C8B-B14F-4D97-AF65-F5344CB8AC3E}">
        <p14:creationId xmlns:p14="http://schemas.microsoft.com/office/powerpoint/2010/main" val="4094078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D6756B76-AC3E-9590-960A-E647F13E88FB}"/>
              </a:ext>
            </a:extLst>
          </p:cNvPr>
          <p:cNvSpPr>
            <a:spLocks noGrp="1"/>
          </p:cNvSpPr>
          <p:nvPr>
            <p:ph type="dt" sz="half" idx="10"/>
          </p:nvPr>
        </p:nvSpPr>
        <p:spPr/>
        <p:txBody>
          <a:bodyPr/>
          <a:lstStyle/>
          <a:p>
            <a:fld id="{7627DF37-04EB-44FF-A530-3D4441BD737C}" type="datetimeFigureOut">
              <a:rPr lang="en-US" smtClean="0"/>
              <a:t>9/14/2026</a:t>
            </a:fld>
            <a:endParaRPr lang="en-US"/>
          </a:p>
        </p:txBody>
      </p:sp>
      <p:sp>
        <p:nvSpPr>
          <p:cNvPr id="3" name="Platshållare för sidfot 2">
            <a:extLst>
              <a:ext uri="{FF2B5EF4-FFF2-40B4-BE49-F238E27FC236}">
                <a16:creationId xmlns:a16="http://schemas.microsoft.com/office/drawing/2014/main" id="{F5739732-CBC4-3562-102F-070F2E7590E6}"/>
              </a:ext>
            </a:extLst>
          </p:cNvPr>
          <p:cNvSpPr>
            <a:spLocks noGrp="1"/>
          </p:cNvSpPr>
          <p:nvPr>
            <p:ph type="ftr" sz="quarter" idx="11"/>
          </p:nvPr>
        </p:nvSpPr>
        <p:spPr/>
        <p:txBody>
          <a:bodyPr/>
          <a:lstStyle/>
          <a:p>
            <a:endParaRPr lang="en-US"/>
          </a:p>
        </p:txBody>
      </p:sp>
      <p:sp>
        <p:nvSpPr>
          <p:cNvPr id="4" name="Platshållare för bildnummer 3">
            <a:extLst>
              <a:ext uri="{FF2B5EF4-FFF2-40B4-BE49-F238E27FC236}">
                <a16:creationId xmlns:a16="http://schemas.microsoft.com/office/drawing/2014/main" id="{799C9C7C-A8E8-A36E-D322-BB9C004D3BBB}"/>
              </a:ext>
            </a:extLst>
          </p:cNvPr>
          <p:cNvSpPr>
            <a:spLocks noGrp="1"/>
          </p:cNvSpPr>
          <p:nvPr>
            <p:ph type="sldNum" sz="quarter" idx="12"/>
          </p:nvPr>
        </p:nvSpPr>
        <p:spPr/>
        <p:txBody>
          <a:bodyPr/>
          <a:lstStyle/>
          <a:p>
            <a:fld id="{2112E4B9-7894-43C1-8FB3-7EAEA1C660D1}" type="slidenum">
              <a:rPr lang="en-US" smtClean="0"/>
              <a:t>‹#›</a:t>
            </a:fld>
            <a:endParaRPr lang="en-US"/>
          </a:p>
        </p:txBody>
      </p:sp>
    </p:spTree>
    <p:extLst>
      <p:ext uri="{BB962C8B-B14F-4D97-AF65-F5344CB8AC3E}">
        <p14:creationId xmlns:p14="http://schemas.microsoft.com/office/powerpoint/2010/main" val="1215010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E4F85D5-40EA-503B-74E0-FBCBBD29DFA2}"/>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en-US"/>
          </a:p>
        </p:txBody>
      </p:sp>
      <p:sp>
        <p:nvSpPr>
          <p:cNvPr id="3" name="Platshållare för innehåll 2">
            <a:extLst>
              <a:ext uri="{FF2B5EF4-FFF2-40B4-BE49-F238E27FC236}">
                <a16:creationId xmlns:a16="http://schemas.microsoft.com/office/drawing/2014/main" id="{226A6CA5-1169-72D2-456A-28BBA84E6A2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text 3">
            <a:extLst>
              <a:ext uri="{FF2B5EF4-FFF2-40B4-BE49-F238E27FC236}">
                <a16:creationId xmlns:a16="http://schemas.microsoft.com/office/drawing/2014/main" id="{6E5D3B39-6186-50ED-224D-54A1A5C327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8E3CB72E-5979-7B01-D3BE-F92F2F01BE2C}"/>
              </a:ext>
            </a:extLst>
          </p:cNvPr>
          <p:cNvSpPr>
            <a:spLocks noGrp="1"/>
          </p:cNvSpPr>
          <p:nvPr>
            <p:ph type="dt" sz="half" idx="10"/>
          </p:nvPr>
        </p:nvSpPr>
        <p:spPr/>
        <p:txBody>
          <a:bodyPr/>
          <a:lstStyle/>
          <a:p>
            <a:fld id="{7627DF37-04EB-44FF-A530-3D4441BD737C}" type="datetimeFigureOut">
              <a:rPr lang="en-US" smtClean="0"/>
              <a:t>9/14/2026</a:t>
            </a:fld>
            <a:endParaRPr lang="en-US"/>
          </a:p>
        </p:txBody>
      </p:sp>
      <p:sp>
        <p:nvSpPr>
          <p:cNvPr id="6" name="Platshållare för sidfot 5">
            <a:extLst>
              <a:ext uri="{FF2B5EF4-FFF2-40B4-BE49-F238E27FC236}">
                <a16:creationId xmlns:a16="http://schemas.microsoft.com/office/drawing/2014/main" id="{5FC7CBA2-AE85-CF2B-0FE4-CB85921106DB}"/>
              </a:ext>
            </a:extLst>
          </p:cNvPr>
          <p:cNvSpPr>
            <a:spLocks noGrp="1"/>
          </p:cNvSpPr>
          <p:nvPr>
            <p:ph type="ftr" sz="quarter" idx="11"/>
          </p:nvPr>
        </p:nvSpPr>
        <p:spPr/>
        <p:txBody>
          <a:bodyPr/>
          <a:lstStyle/>
          <a:p>
            <a:endParaRPr lang="en-US"/>
          </a:p>
        </p:txBody>
      </p:sp>
      <p:sp>
        <p:nvSpPr>
          <p:cNvPr id="7" name="Platshållare för bildnummer 6">
            <a:extLst>
              <a:ext uri="{FF2B5EF4-FFF2-40B4-BE49-F238E27FC236}">
                <a16:creationId xmlns:a16="http://schemas.microsoft.com/office/drawing/2014/main" id="{0ADAF79C-93EC-6A90-C79E-9D7E9D3A3FE7}"/>
              </a:ext>
            </a:extLst>
          </p:cNvPr>
          <p:cNvSpPr>
            <a:spLocks noGrp="1"/>
          </p:cNvSpPr>
          <p:nvPr>
            <p:ph type="sldNum" sz="quarter" idx="12"/>
          </p:nvPr>
        </p:nvSpPr>
        <p:spPr/>
        <p:txBody>
          <a:bodyPr/>
          <a:lstStyle/>
          <a:p>
            <a:fld id="{2112E4B9-7894-43C1-8FB3-7EAEA1C660D1}" type="slidenum">
              <a:rPr lang="en-US" smtClean="0"/>
              <a:t>‹#›</a:t>
            </a:fld>
            <a:endParaRPr lang="en-US"/>
          </a:p>
        </p:txBody>
      </p:sp>
    </p:spTree>
    <p:extLst>
      <p:ext uri="{BB962C8B-B14F-4D97-AF65-F5344CB8AC3E}">
        <p14:creationId xmlns:p14="http://schemas.microsoft.com/office/powerpoint/2010/main" val="3134532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628A6BE-3C86-C97C-9CB2-07EC0A4F5E6E}"/>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en-US"/>
          </a:p>
        </p:txBody>
      </p:sp>
      <p:sp>
        <p:nvSpPr>
          <p:cNvPr id="3" name="Platshållare för bild 2">
            <a:extLst>
              <a:ext uri="{FF2B5EF4-FFF2-40B4-BE49-F238E27FC236}">
                <a16:creationId xmlns:a16="http://schemas.microsoft.com/office/drawing/2014/main" id="{52ACF5D1-1114-9BFA-4165-79C472FF8A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Platshållare för text 3">
            <a:extLst>
              <a:ext uri="{FF2B5EF4-FFF2-40B4-BE49-F238E27FC236}">
                <a16:creationId xmlns:a16="http://schemas.microsoft.com/office/drawing/2014/main" id="{F8939CF6-CC8F-DA5D-0FA0-247F5B5F80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150DB8F0-B7B2-3B02-A13E-80BC95F5C1F0}"/>
              </a:ext>
            </a:extLst>
          </p:cNvPr>
          <p:cNvSpPr>
            <a:spLocks noGrp="1"/>
          </p:cNvSpPr>
          <p:nvPr>
            <p:ph type="dt" sz="half" idx="10"/>
          </p:nvPr>
        </p:nvSpPr>
        <p:spPr/>
        <p:txBody>
          <a:bodyPr/>
          <a:lstStyle/>
          <a:p>
            <a:fld id="{7627DF37-04EB-44FF-A530-3D4441BD737C}" type="datetimeFigureOut">
              <a:rPr lang="en-US" smtClean="0"/>
              <a:t>9/14/2026</a:t>
            </a:fld>
            <a:endParaRPr lang="en-US"/>
          </a:p>
        </p:txBody>
      </p:sp>
      <p:sp>
        <p:nvSpPr>
          <p:cNvPr id="6" name="Platshållare för sidfot 5">
            <a:extLst>
              <a:ext uri="{FF2B5EF4-FFF2-40B4-BE49-F238E27FC236}">
                <a16:creationId xmlns:a16="http://schemas.microsoft.com/office/drawing/2014/main" id="{FF3B28CA-0AAE-4E75-5500-CCF8250749DC}"/>
              </a:ext>
            </a:extLst>
          </p:cNvPr>
          <p:cNvSpPr>
            <a:spLocks noGrp="1"/>
          </p:cNvSpPr>
          <p:nvPr>
            <p:ph type="ftr" sz="quarter" idx="11"/>
          </p:nvPr>
        </p:nvSpPr>
        <p:spPr/>
        <p:txBody>
          <a:bodyPr/>
          <a:lstStyle/>
          <a:p>
            <a:endParaRPr lang="en-US"/>
          </a:p>
        </p:txBody>
      </p:sp>
      <p:sp>
        <p:nvSpPr>
          <p:cNvPr id="7" name="Platshållare för bildnummer 6">
            <a:extLst>
              <a:ext uri="{FF2B5EF4-FFF2-40B4-BE49-F238E27FC236}">
                <a16:creationId xmlns:a16="http://schemas.microsoft.com/office/drawing/2014/main" id="{CCA84442-8278-9B48-C487-FAFA18A35E2C}"/>
              </a:ext>
            </a:extLst>
          </p:cNvPr>
          <p:cNvSpPr>
            <a:spLocks noGrp="1"/>
          </p:cNvSpPr>
          <p:nvPr>
            <p:ph type="sldNum" sz="quarter" idx="12"/>
          </p:nvPr>
        </p:nvSpPr>
        <p:spPr/>
        <p:txBody>
          <a:bodyPr/>
          <a:lstStyle/>
          <a:p>
            <a:fld id="{2112E4B9-7894-43C1-8FB3-7EAEA1C660D1}" type="slidenum">
              <a:rPr lang="en-US" smtClean="0"/>
              <a:t>‹#›</a:t>
            </a:fld>
            <a:endParaRPr lang="en-US"/>
          </a:p>
        </p:txBody>
      </p:sp>
    </p:spTree>
    <p:extLst>
      <p:ext uri="{BB962C8B-B14F-4D97-AF65-F5344CB8AC3E}">
        <p14:creationId xmlns:p14="http://schemas.microsoft.com/office/powerpoint/2010/main" val="4194222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6B52A77-8BBE-D625-3A1D-E137A0145CD1}"/>
              </a:ext>
            </a:extLst>
          </p:cNvPr>
          <p:cNvSpPr>
            <a:spLocks noGrp="1"/>
          </p:cNvSpPr>
          <p:nvPr>
            <p:ph type="title"/>
          </p:nvPr>
        </p:nvSpPr>
        <p:spPr/>
        <p:txBody>
          <a:bodyPr/>
          <a:lstStyle/>
          <a:p>
            <a:r>
              <a:rPr lang="sv-SE"/>
              <a:t>Klicka här för att ändra mall för rubrikformat</a:t>
            </a:r>
            <a:endParaRPr lang="en-US"/>
          </a:p>
        </p:txBody>
      </p:sp>
      <p:sp>
        <p:nvSpPr>
          <p:cNvPr id="3" name="Platshållare för lodrät text 2">
            <a:extLst>
              <a:ext uri="{FF2B5EF4-FFF2-40B4-BE49-F238E27FC236}">
                <a16:creationId xmlns:a16="http://schemas.microsoft.com/office/drawing/2014/main" id="{5E18BAD1-E92F-6579-0C7B-F0C2FD223DC9}"/>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datum 3">
            <a:extLst>
              <a:ext uri="{FF2B5EF4-FFF2-40B4-BE49-F238E27FC236}">
                <a16:creationId xmlns:a16="http://schemas.microsoft.com/office/drawing/2014/main" id="{4B474E71-4FFB-BD2A-DE53-E961601C3414}"/>
              </a:ext>
            </a:extLst>
          </p:cNvPr>
          <p:cNvSpPr>
            <a:spLocks noGrp="1"/>
          </p:cNvSpPr>
          <p:nvPr>
            <p:ph type="dt" sz="half" idx="10"/>
          </p:nvPr>
        </p:nvSpPr>
        <p:spPr/>
        <p:txBody>
          <a:bodyPr/>
          <a:lstStyle/>
          <a:p>
            <a:fld id="{7627DF37-04EB-44FF-A530-3D4441BD737C}" type="datetimeFigureOut">
              <a:rPr lang="en-US" smtClean="0"/>
              <a:t>9/14/2026</a:t>
            </a:fld>
            <a:endParaRPr lang="en-US"/>
          </a:p>
        </p:txBody>
      </p:sp>
      <p:sp>
        <p:nvSpPr>
          <p:cNvPr id="5" name="Platshållare för sidfot 4">
            <a:extLst>
              <a:ext uri="{FF2B5EF4-FFF2-40B4-BE49-F238E27FC236}">
                <a16:creationId xmlns:a16="http://schemas.microsoft.com/office/drawing/2014/main" id="{35AE8077-C98F-F8B1-DA7C-97EC67E60DDC}"/>
              </a:ext>
            </a:extLst>
          </p:cNvPr>
          <p:cNvSpPr>
            <a:spLocks noGrp="1"/>
          </p:cNvSpPr>
          <p:nvPr>
            <p:ph type="ftr" sz="quarter" idx="11"/>
          </p:nvPr>
        </p:nvSpPr>
        <p:spPr/>
        <p:txBody>
          <a:bodyPr/>
          <a:lstStyle/>
          <a:p>
            <a:endParaRPr lang="en-US"/>
          </a:p>
        </p:txBody>
      </p:sp>
      <p:sp>
        <p:nvSpPr>
          <p:cNvPr id="6" name="Platshållare för bildnummer 5">
            <a:extLst>
              <a:ext uri="{FF2B5EF4-FFF2-40B4-BE49-F238E27FC236}">
                <a16:creationId xmlns:a16="http://schemas.microsoft.com/office/drawing/2014/main" id="{F33ACFE0-623A-4D1F-FC45-6388B8293C1E}"/>
              </a:ext>
            </a:extLst>
          </p:cNvPr>
          <p:cNvSpPr>
            <a:spLocks noGrp="1"/>
          </p:cNvSpPr>
          <p:nvPr>
            <p:ph type="sldNum" sz="quarter" idx="12"/>
          </p:nvPr>
        </p:nvSpPr>
        <p:spPr/>
        <p:txBody>
          <a:bodyPr/>
          <a:lstStyle/>
          <a:p>
            <a:fld id="{2112E4B9-7894-43C1-8FB3-7EAEA1C660D1}" type="slidenum">
              <a:rPr lang="en-US" smtClean="0"/>
              <a:t>‹#›</a:t>
            </a:fld>
            <a:endParaRPr lang="en-US"/>
          </a:p>
        </p:txBody>
      </p:sp>
    </p:spTree>
    <p:extLst>
      <p:ext uri="{BB962C8B-B14F-4D97-AF65-F5344CB8AC3E}">
        <p14:creationId xmlns:p14="http://schemas.microsoft.com/office/powerpoint/2010/main" val="1726963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146FB1EB-D497-D0A6-C7C8-016F7BBCC29E}"/>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endParaRPr lang="en-US"/>
          </a:p>
        </p:txBody>
      </p:sp>
      <p:sp>
        <p:nvSpPr>
          <p:cNvPr id="3" name="Platshållare för lodrät text 2">
            <a:extLst>
              <a:ext uri="{FF2B5EF4-FFF2-40B4-BE49-F238E27FC236}">
                <a16:creationId xmlns:a16="http://schemas.microsoft.com/office/drawing/2014/main" id="{7294D8CD-028D-9A5D-ABA6-6235CFD8C1A6}"/>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datum 3">
            <a:extLst>
              <a:ext uri="{FF2B5EF4-FFF2-40B4-BE49-F238E27FC236}">
                <a16:creationId xmlns:a16="http://schemas.microsoft.com/office/drawing/2014/main" id="{9425201C-0CA1-E597-ACAB-B531AA909A15}"/>
              </a:ext>
            </a:extLst>
          </p:cNvPr>
          <p:cNvSpPr>
            <a:spLocks noGrp="1"/>
          </p:cNvSpPr>
          <p:nvPr>
            <p:ph type="dt" sz="half" idx="10"/>
          </p:nvPr>
        </p:nvSpPr>
        <p:spPr/>
        <p:txBody>
          <a:bodyPr/>
          <a:lstStyle/>
          <a:p>
            <a:fld id="{7627DF37-04EB-44FF-A530-3D4441BD737C}" type="datetimeFigureOut">
              <a:rPr lang="en-US" smtClean="0"/>
              <a:t>9/14/2026</a:t>
            </a:fld>
            <a:endParaRPr lang="en-US"/>
          </a:p>
        </p:txBody>
      </p:sp>
      <p:sp>
        <p:nvSpPr>
          <p:cNvPr id="5" name="Platshållare för sidfot 4">
            <a:extLst>
              <a:ext uri="{FF2B5EF4-FFF2-40B4-BE49-F238E27FC236}">
                <a16:creationId xmlns:a16="http://schemas.microsoft.com/office/drawing/2014/main" id="{DD1193A1-4C32-F553-3149-D7F5888E07ED}"/>
              </a:ext>
            </a:extLst>
          </p:cNvPr>
          <p:cNvSpPr>
            <a:spLocks noGrp="1"/>
          </p:cNvSpPr>
          <p:nvPr>
            <p:ph type="ftr" sz="quarter" idx="11"/>
          </p:nvPr>
        </p:nvSpPr>
        <p:spPr/>
        <p:txBody>
          <a:bodyPr/>
          <a:lstStyle/>
          <a:p>
            <a:endParaRPr lang="en-US"/>
          </a:p>
        </p:txBody>
      </p:sp>
      <p:sp>
        <p:nvSpPr>
          <p:cNvPr id="6" name="Platshållare för bildnummer 5">
            <a:extLst>
              <a:ext uri="{FF2B5EF4-FFF2-40B4-BE49-F238E27FC236}">
                <a16:creationId xmlns:a16="http://schemas.microsoft.com/office/drawing/2014/main" id="{9956FAA3-95EC-51EA-8668-35F0F81DD153}"/>
              </a:ext>
            </a:extLst>
          </p:cNvPr>
          <p:cNvSpPr>
            <a:spLocks noGrp="1"/>
          </p:cNvSpPr>
          <p:nvPr>
            <p:ph type="sldNum" sz="quarter" idx="12"/>
          </p:nvPr>
        </p:nvSpPr>
        <p:spPr/>
        <p:txBody>
          <a:bodyPr/>
          <a:lstStyle/>
          <a:p>
            <a:fld id="{2112E4B9-7894-43C1-8FB3-7EAEA1C660D1}" type="slidenum">
              <a:rPr lang="en-US" smtClean="0"/>
              <a:t>‹#›</a:t>
            </a:fld>
            <a:endParaRPr lang="en-US"/>
          </a:p>
        </p:txBody>
      </p:sp>
    </p:spTree>
    <p:extLst>
      <p:ext uri="{BB962C8B-B14F-4D97-AF65-F5344CB8AC3E}">
        <p14:creationId xmlns:p14="http://schemas.microsoft.com/office/powerpoint/2010/main" val="16305539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EUROfusion_cover">
    <p:spTree>
      <p:nvGrpSpPr>
        <p:cNvPr id="1" name=""/>
        <p:cNvGrpSpPr/>
        <p:nvPr/>
      </p:nvGrpSpPr>
      <p:grpSpPr>
        <a:xfrm>
          <a:off x="0" y="0"/>
          <a:ext cx="0" cy="0"/>
          <a:chOff x="0" y="0"/>
          <a:chExt cx="0" cy="0"/>
        </a:xfrm>
      </p:grpSpPr>
      <p:grpSp>
        <p:nvGrpSpPr>
          <p:cNvPr id="4" name="Gruppieren 3"/>
          <p:cNvGrpSpPr/>
          <p:nvPr userDrawn="1"/>
        </p:nvGrpSpPr>
        <p:grpSpPr>
          <a:xfrm>
            <a:off x="411869" y="6034962"/>
            <a:ext cx="4392488" cy="497895"/>
            <a:chOff x="5735960" y="5717361"/>
            <a:chExt cx="6120680" cy="713919"/>
          </a:xfrm>
        </p:grpSpPr>
        <p:pic>
          <p:nvPicPr>
            <p:cNvPr id="25" name="Grafik 24"/>
            <p:cNvPicPr preferRelativeResize="0">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5735960" y="5774784"/>
              <a:ext cx="997207" cy="656496"/>
            </a:xfrm>
            <a:prstGeom prst="rect">
              <a:avLst/>
            </a:prstGeom>
            <a:noFill/>
            <a:ln>
              <a:noFill/>
            </a:ln>
          </p:spPr>
        </p:pic>
        <p:sp>
          <p:nvSpPr>
            <p:cNvPr id="3" name="Rechteck 2"/>
            <p:cNvSpPr/>
            <p:nvPr userDrawn="1"/>
          </p:nvSpPr>
          <p:spPr>
            <a:xfrm>
              <a:off x="6744072" y="5717361"/>
              <a:ext cx="5112568" cy="480131"/>
            </a:xfrm>
            <a:prstGeom prst="rect">
              <a:avLst/>
            </a:prstGeom>
          </p:spPr>
          <p:txBody>
            <a:bodyPr wrap="square">
              <a:spAutoFit/>
            </a:bodyPr>
            <a:lstStyle/>
            <a:p>
              <a:pPr marL="0" marR="0" lvl="0" indent="0" algn="just" defTabSz="914400" rtl="0" eaLnBrk="1" fontAlgn="auto" latinLnBrk="0" hangingPunct="1">
                <a:lnSpc>
                  <a:spcPct val="9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alibri"/>
                  <a:ea typeface="+mn-ea"/>
                  <a:cs typeface="+mn-cs"/>
                </a:rPr>
                <a:t>This work has been carried out within the framework of the EUROfusion Consortium, funded by the European Union via the Euratom Research and Training Programme (Grant Agreement No 101052200 — EUROfusion). Views and opinions expressed are however those of the author(s) only and do not necessarily reflect those of the European Union or the European Commission. Neither the European Union nor the European Commission can be held responsible for them.</a:t>
              </a:r>
            </a:p>
          </p:txBody>
        </p:sp>
      </p:grpSp>
      <p:pic>
        <p:nvPicPr>
          <p:cNvPr id="2060" name="Picture 12" descr="Contract between EC and EUROfusion is signed | FuseNet">
            <a:extLst>
              <a:ext uri="{FF2B5EF4-FFF2-40B4-BE49-F238E27FC236}">
                <a16:creationId xmlns:a16="http://schemas.microsoft.com/office/drawing/2014/main" id="{E55ACA25-9DC9-FAB0-0545-200C2AAAE0C4}"/>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45066" y="325143"/>
            <a:ext cx="2304256" cy="59634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20">
            <a:extLst>
              <a:ext uri="{FF2B5EF4-FFF2-40B4-BE49-F238E27FC236}">
                <a16:creationId xmlns:a16="http://schemas.microsoft.com/office/drawing/2014/main" id="{596FC8EF-089A-D210-0D75-51A8CBEF1EC8}"/>
              </a:ext>
            </a:extLst>
          </p:cNvPr>
          <p:cNvSpPr>
            <a:spLocks noGrp="1"/>
          </p:cNvSpPr>
          <p:nvPr>
            <p:ph type="title"/>
          </p:nvPr>
        </p:nvSpPr>
        <p:spPr>
          <a:xfrm>
            <a:off x="407368" y="2074188"/>
            <a:ext cx="5544615" cy="620251"/>
          </a:xfrm>
        </p:spPr>
        <p:txBody>
          <a:bodyPr/>
          <a:lstStyle>
            <a:lvl1pPr algn="l">
              <a:defRPr b="1"/>
            </a:lvl1pPr>
          </a:lstStyle>
          <a:p>
            <a:r>
              <a:rPr lang="en-US"/>
              <a:t>Click to edit Master title style</a:t>
            </a:r>
            <a:endParaRPr lang="en-DE"/>
          </a:p>
        </p:txBody>
      </p:sp>
      <p:sp>
        <p:nvSpPr>
          <p:cNvPr id="14" name="Text Placeholder 22">
            <a:extLst>
              <a:ext uri="{FF2B5EF4-FFF2-40B4-BE49-F238E27FC236}">
                <a16:creationId xmlns:a16="http://schemas.microsoft.com/office/drawing/2014/main" id="{A1DB4B7A-0368-ADFA-B0E8-5A32A1976D23}"/>
              </a:ext>
            </a:extLst>
          </p:cNvPr>
          <p:cNvSpPr>
            <a:spLocks noGrp="1"/>
          </p:cNvSpPr>
          <p:nvPr>
            <p:ph type="body" sz="quarter" idx="10" hasCustomPrompt="1"/>
          </p:nvPr>
        </p:nvSpPr>
        <p:spPr>
          <a:xfrm>
            <a:off x="407368" y="3693074"/>
            <a:ext cx="4375150" cy="457848"/>
          </a:xfrm>
        </p:spPr>
        <p:txBody>
          <a:bodyPr/>
          <a:lstStyle>
            <a:lvl1pPr marL="0" indent="0">
              <a:buNone/>
              <a:defRPr b="1"/>
            </a:lvl1pPr>
            <a:lvl2pPr marL="342900" indent="0">
              <a:buNone/>
              <a:defRPr/>
            </a:lvl2pPr>
          </a:lstStyle>
          <a:p>
            <a:pPr lvl="0"/>
            <a:r>
              <a:rPr lang="en-US"/>
              <a:t>Click to edit Lecturer’s name</a:t>
            </a:r>
          </a:p>
        </p:txBody>
      </p:sp>
      <p:sp>
        <p:nvSpPr>
          <p:cNvPr id="15" name="Text Placeholder 22">
            <a:extLst>
              <a:ext uri="{FF2B5EF4-FFF2-40B4-BE49-F238E27FC236}">
                <a16:creationId xmlns:a16="http://schemas.microsoft.com/office/drawing/2014/main" id="{29BB6B8D-6CB9-54B7-0DF9-DBDB0E37634E}"/>
              </a:ext>
            </a:extLst>
          </p:cNvPr>
          <p:cNvSpPr>
            <a:spLocks noGrp="1"/>
          </p:cNvSpPr>
          <p:nvPr>
            <p:ph type="body" sz="quarter" idx="11" hasCustomPrompt="1"/>
          </p:nvPr>
        </p:nvSpPr>
        <p:spPr>
          <a:xfrm>
            <a:off x="407368" y="4159260"/>
            <a:ext cx="4375150" cy="457848"/>
          </a:xfrm>
        </p:spPr>
        <p:txBody>
          <a:bodyPr/>
          <a:lstStyle>
            <a:lvl1pPr marL="0" indent="0">
              <a:buNone/>
              <a:defRPr b="0"/>
            </a:lvl1pPr>
            <a:lvl2pPr marL="342900" indent="0">
              <a:buNone/>
              <a:defRPr/>
            </a:lvl2pPr>
          </a:lstStyle>
          <a:p>
            <a:pPr lvl="0"/>
            <a:r>
              <a:rPr lang="en-US"/>
              <a:t>Click to edit Lecturer’s affiliation</a:t>
            </a:r>
          </a:p>
        </p:txBody>
      </p:sp>
      <p:sp>
        <p:nvSpPr>
          <p:cNvPr id="20" name="Text Placeholder 22">
            <a:extLst>
              <a:ext uri="{FF2B5EF4-FFF2-40B4-BE49-F238E27FC236}">
                <a16:creationId xmlns:a16="http://schemas.microsoft.com/office/drawing/2014/main" id="{4EC3B6D3-D545-C458-117A-3FC426AC87B1}"/>
              </a:ext>
            </a:extLst>
          </p:cNvPr>
          <p:cNvSpPr>
            <a:spLocks noGrp="1"/>
          </p:cNvSpPr>
          <p:nvPr>
            <p:ph type="body" sz="quarter" idx="12" hasCustomPrompt="1"/>
          </p:nvPr>
        </p:nvSpPr>
        <p:spPr>
          <a:xfrm>
            <a:off x="407368" y="1650286"/>
            <a:ext cx="5544614" cy="338554"/>
          </a:xfrm>
        </p:spPr>
        <p:txBody>
          <a:bodyPr>
            <a:normAutofit/>
          </a:bodyPr>
          <a:lstStyle>
            <a:lvl1pPr marL="0" indent="0">
              <a:buNone/>
              <a:defRPr sz="1600" b="0"/>
            </a:lvl1pPr>
            <a:lvl2pPr marL="342900" indent="0">
              <a:buNone/>
              <a:defRPr/>
            </a:lvl2pPr>
          </a:lstStyle>
          <a:p>
            <a:pPr lvl="0"/>
            <a:r>
              <a:rPr lang="en-US"/>
              <a:t>Click to edit Event title</a:t>
            </a:r>
          </a:p>
        </p:txBody>
      </p:sp>
      <p:pic>
        <p:nvPicPr>
          <p:cNvPr id="2" name="Picture 1">
            <a:extLst>
              <a:ext uri="{FF2B5EF4-FFF2-40B4-BE49-F238E27FC236}">
                <a16:creationId xmlns:a16="http://schemas.microsoft.com/office/drawing/2014/main" id="{54C79CBA-5ECC-767B-846D-8D461051DE87}"/>
              </a:ext>
            </a:extLst>
          </p:cNvPr>
          <p:cNvPicPr>
            <a:picLocks noChangeAspect="1"/>
          </p:cNvPicPr>
          <p:nvPr userDrawn="1"/>
        </p:nvPicPr>
        <p:blipFill>
          <a:blip r:embed="rId4" cstate="email">
            <a:alphaModFix/>
            <a:extLst>
              <a:ext uri="{28A0092B-C50C-407E-A947-70E740481C1C}">
                <a14:useLocalDpi xmlns:a14="http://schemas.microsoft.com/office/drawing/2010/main"/>
              </a:ext>
            </a:extLst>
          </a:blip>
          <a:srcRect/>
          <a:stretch>
            <a:fillRect/>
          </a:stretch>
        </p:blipFill>
        <p:spPr>
          <a:xfrm>
            <a:off x="7247890" y="252412"/>
            <a:ext cx="4944110" cy="6353175"/>
          </a:xfrm>
          <a:prstGeom prst="rect">
            <a:avLst/>
          </a:prstGeom>
          <a:solidFill>
            <a:schemeClr val="bg1"/>
          </a:solidFill>
        </p:spPr>
      </p:pic>
    </p:spTree>
    <p:extLst>
      <p:ext uri="{BB962C8B-B14F-4D97-AF65-F5344CB8AC3E}">
        <p14:creationId xmlns:p14="http://schemas.microsoft.com/office/powerpoint/2010/main" val="3303615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UROfusion_cover">
    <p:spTree>
      <p:nvGrpSpPr>
        <p:cNvPr id="1" name=""/>
        <p:cNvGrpSpPr/>
        <p:nvPr/>
      </p:nvGrpSpPr>
      <p:grpSpPr>
        <a:xfrm>
          <a:off x="0" y="0"/>
          <a:ext cx="0" cy="0"/>
          <a:chOff x="0" y="0"/>
          <a:chExt cx="0" cy="0"/>
        </a:xfrm>
      </p:grpSpPr>
      <p:grpSp>
        <p:nvGrpSpPr>
          <p:cNvPr id="4" name="Gruppieren 3"/>
          <p:cNvGrpSpPr/>
          <p:nvPr userDrawn="1"/>
        </p:nvGrpSpPr>
        <p:grpSpPr>
          <a:xfrm>
            <a:off x="411869" y="6034962"/>
            <a:ext cx="4392488" cy="497895"/>
            <a:chOff x="5735960" y="5717361"/>
            <a:chExt cx="6120680" cy="713919"/>
          </a:xfrm>
        </p:grpSpPr>
        <p:pic>
          <p:nvPicPr>
            <p:cNvPr id="25" name="Grafik 24"/>
            <p:cNvPicPr preferRelativeResize="0">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5735960" y="5774784"/>
              <a:ext cx="997207" cy="656496"/>
            </a:xfrm>
            <a:prstGeom prst="rect">
              <a:avLst/>
            </a:prstGeom>
            <a:noFill/>
            <a:ln>
              <a:noFill/>
            </a:ln>
          </p:spPr>
        </p:pic>
        <p:sp>
          <p:nvSpPr>
            <p:cNvPr id="3" name="Rechteck 2"/>
            <p:cNvSpPr/>
            <p:nvPr userDrawn="1"/>
          </p:nvSpPr>
          <p:spPr>
            <a:xfrm>
              <a:off x="6744072" y="5717361"/>
              <a:ext cx="5112568" cy="480131"/>
            </a:xfrm>
            <a:prstGeom prst="rect">
              <a:avLst/>
            </a:prstGeom>
          </p:spPr>
          <p:txBody>
            <a:bodyPr wrap="square">
              <a:spAutoFit/>
            </a:bodyPr>
            <a:lstStyle/>
            <a:p>
              <a:pPr marL="0" marR="0" lvl="0" indent="0" algn="just" defTabSz="914400" rtl="0" eaLnBrk="1" fontAlgn="auto" latinLnBrk="0" hangingPunct="1">
                <a:lnSpc>
                  <a:spcPct val="9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alibri"/>
                  <a:ea typeface="+mn-ea"/>
                  <a:cs typeface="+mn-cs"/>
                </a:rPr>
                <a:t>This work has been carried out within the framework of the EUROfusion Consortium, funded by the European Union via the Euratom Research and Training Programme (Grant Agreement No 101052200 — EUROfusion). Views and opinions expressed are however those of the author(s) only and do not necessarily reflect those of the European Union or the European Commission. Neither the European Union nor the European Commission can be held responsible for them.</a:t>
              </a:r>
            </a:p>
          </p:txBody>
        </p:sp>
      </p:grpSp>
      <p:pic>
        <p:nvPicPr>
          <p:cNvPr id="2060" name="Picture 12" descr="Contract between EC and EUROfusion is signed | FuseNet">
            <a:extLst>
              <a:ext uri="{FF2B5EF4-FFF2-40B4-BE49-F238E27FC236}">
                <a16:creationId xmlns:a16="http://schemas.microsoft.com/office/drawing/2014/main" id="{E55ACA25-9DC9-FAB0-0545-200C2AAAE0C4}"/>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445066" y="325143"/>
            <a:ext cx="2304256" cy="59634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20">
            <a:extLst>
              <a:ext uri="{FF2B5EF4-FFF2-40B4-BE49-F238E27FC236}">
                <a16:creationId xmlns:a16="http://schemas.microsoft.com/office/drawing/2014/main" id="{596FC8EF-089A-D210-0D75-51A8CBEF1EC8}"/>
              </a:ext>
            </a:extLst>
          </p:cNvPr>
          <p:cNvSpPr>
            <a:spLocks noGrp="1"/>
          </p:cNvSpPr>
          <p:nvPr>
            <p:ph type="title"/>
          </p:nvPr>
        </p:nvSpPr>
        <p:spPr>
          <a:xfrm>
            <a:off x="407368" y="2074188"/>
            <a:ext cx="5544615" cy="620251"/>
          </a:xfrm>
        </p:spPr>
        <p:txBody>
          <a:bodyPr/>
          <a:lstStyle>
            <a:lvl1pPr algn="l">
              <a:defRPr b="1"/>
            </a:lvl1pPr>
          </a:lstStyle>
          <a:p>
            <a:r>
              <a:rPr lang="en-US"/>
              <a:t>Click to edit Master title style</a:t>
            </a:r>
            <a:endParaRPr lang="en-DE"/>
          </a:p>
        </p:txBody>
      </p:sp>
      <p:sp>
        <p:nvSpPr>
          <p:cNvPr id="14" name="Text Placeholder 22">
            <a:extLst>
              <a:ext uri="{FF2B5EF4-FFF2-40B4-BE49-F238E27FC236}">
                <a16:creationId xmlns:a16="http://schemas.microsoft.com/office/drawing/2014/main" id="{A1DB4B7A-0368-ADFA-B0E8-5A32A1976D23}"/>
              </a:ext>
            </a:extLst>
          </p:cNvPr>
          <p:cNvSpPr>
            <a:spLocks noGrp="1"/>
          </p:cNvSpPr>
          <p:nvPr>
            <p:ph type="body" sz="quarter" idx="10" hasCustomPrompt="1"/>
          </p:nvPr>
        </p:nvSpPr>
        <p:spPr>
          <a:xfrm>
            <a:off x="407368" y="3693074"/>
            <a:ext cx="4375150" cy="457848"/>
          </a:xfrm>
        </p:spPr>
        <p:txBody>
          <a:bodyPr/>
          <a:lstStyle>
            <a:lvl1pPr marL="0" indent="0">
              <a:buNone/>
              <a:defRPr b="1"/>
            </a:lvl1pPr>
            <a:lvl2pPr marL="342900" indent="0">
              <a:buNone/>
              <a:defRPr/>
            </a:lvl2pPr>
          </a:lstStyle>
          <a:p>
            <a:pPr lvl="0"/>
            <a:r>
              <a:rPr lang="en-US"/>
              <a:t>Click to edit Lecturer’s name</a:t>
            </a:r>
          </a:p>
        </p:txBody>
      </p:sp>
      <p:sp>
        <p:nvSpPr>
          <p:cNvPr id="15" name="Text Placeholder 22">
            <a:extLst>
              <a:ext uri="{FF2B5EF4-FFF2-40B4-BE49-F238E27FC236}">
                <a16:creationId xmlns:a16="http://schemas.microsoft.com/office/drawing/2014/main" id="{29BB6B8D-6CB9-54B7-0DF9-DBDB0E37634E}"/>
              </a:ext>
            </a:extLst>
          </p:cNvPr>
          <p:cNvSpPr>
            <a:spLocks noGrp="1"/>
          </p:cNvSpPr>
          <p:nvPr>
            <p:ph type="body" sz="quarter" idx="11" hasCustomPrompt="1"/>
          </p:nvPr>
        </p:nvSpPr>
        <p:spPr>
          <a:xfrm>
            <a:off x="407368" y="4159260"/>
            <a:ext cx="4375150" cy="457848"/>
          </a:xfrm>
        </p:spPr>
        <p:txBody>
          <a:bodyPr/>
          <a:lstStyle>
            <a:lvl1pPr marL="0" indent="0">
              <a:buNone/>
              <a:defRPr b="0"/>
            </a:lvl1pPr>
            <a:lvl2pPr marL="342900" indent="0">
              <a:buNone/>
              <a:defRPr/>
            </a:lvl2pPr>
          </a:lstStyle>
          <a:p>
            <a:pPr lvl="0"/>
            <a:r>
              <a:rPr lang="en-US"/>
              <a:t>Click to edit Lecturer’s affiliation</a:t>
            </a:r>
          </a:p>
        </p:txBody>
      </p:sp>
      <p:sp>
        <p:nvSpPr>
          <p:cNvPr id="20" name="Text Placeholder 22">
            <a:extLst>
              <a:ext uri="{FF2B5EF4-FFF2-40B4-BE49-F238E27FC236}">
                <a16:creationId xmlns:a16="http://schemas.microsoft.com/office/drawing/2014/main" id="{4EC3B6D3-D545-C458-117A-3FC426AC87B1}"/>
              </a:ext>
            </a:extLst>
          </p:cNvPr>
          <p:cNvSpPr>
            <a:spLocks noGrp="1"/>
          </p:cNvSpPr>
          <p:nvPr>
            <p:ph type="body" sz="quarter" idx="12" hasCustomPrompt="1"/>
          </p:nvPr>
        </p:nvSpPr>
        <p:spPr>
          <a:xfrm>
            <a:off x="407368" y="1650286"/>
            <a:ext cx="5544614" cy="338554"/>
          </a:xfrm>
        </p:spPr>
        <p:txBody>
          <a:bodyPr>
            <a:normAutofit/>
          </a:bodyPr>
          <a:lstStyle>
            <a:lvl1pPr marL="0" indent="0">
              <a:buNone/>
              <a:defRPr sz="1600" b="0"/>
            </a:lvl1pPr>
            <a:lvl2pPr marL="342900" indent="0">
              <a:buNone/>
              <a:defRPr/>
            </a:lvl2pPr>
          </a:lstStyle>
          <a:p>
            <a:pPr lvl="0"/>
            <a:r>
              <a:rPr lang="en-US"/>
              <a:t>Click to edit Event title</a:t>
            </a:r>
          </a:p>
        </p:txBody>
      </p:sp>
      <p:pic>
        <p:nvPicPr>
          <p:cNvPr id="2" name="Picture 1">
            <a:extLst>
              <a:ext uri="{FF2B5EF4-FFF2-40B4-BE49-F238E27FC236}">
                <a16:creationId xmlns:a16="http://schemas.microsoft.com/office/drawing/2014/main" id="{54C79CBA-5ECC-767B-846D-8D461051DE87}"/>
              </a:ext>
            </a:extLst>
          </p:cNvPr>
          <p:cNvPicPr>
            <a:picLocks noChangeAspect="1"/>
          </p:cNvPicPr>
          <p:nvPr userDrawn="1"/>
        </p:nvPicPr>
        <p:blipFill>
          <a:blip r:embed="rId4" cstate="email">
            <a:alphaModFix/>
            <a:extLst>
              <a:ext uri="{28A0092B-C50C-407E-A947-70E740481C1C}">
                <a14:useLocalDpi xmlns:a14="http://schemas.microsoft.com/office/drawing/2010/main"/>
              </a:ext>
            </a:extLst>
          </a:blip>
          <a:srcRect/>
          <a:stretch>
            <a:fillRect/>
          </a:stretch>
        </p:blipFill>
        <p:spPr>
          <a:xfrm>
            <a:off x="7247890" y="252412"/>
            <a:ext cx="4944110" cy="6353175"/>
          </a:xfrm>
          <a:prstGeom prst="rect">
            <a:avLst/>
          </a:prstGeom>
          <a:solidFill>
            <a:schemeClr val="bg1"/>
          </a:solidFill>
        </p:spPr>
      </p:pic>
    </p:spTree>
    <p:extLst>
      <p:ext uri="{BB962C8B-B14F-4D97-AF65-F5344CB8AC3E}">
        <p14:creationId xmlns:p14="http://schemas.microsoft.com/office/powerpoint/2010/main" val="21001912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EUROfusion_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983432" y="192515"/>
            <a:ext cx="9451776" cy="457200"/>
          </a:xfrm>
        </p:spPr>
        <p:txBody>
          <a:bodyPr>
            <a:noAutofit/>
          </a:bodyPr>
          <a:lstStyle>
            <a:lvl1pPr algn="l">
              <a:lnSpc>
                <a:spcPts val="2400"/>
              </a:lnSpc>
              <a:defRPr sz="2800" b="1">
                <a:solidFill>
                  <a:schemeClr val="tx2"/>
                </a:solidFill>
                <a:latin typeface="+mn-lt"/>
                <a:cs typeface="Arial" panose="020B0604020202020204" pitchFamily="34" charset="0"/>
              </a:defRPr>
            </a:lvl1pPr>
          </a:lstStyle>
          <a:p>
            <a:r>
              <a:rPr lang="en-US"/>
              <a:t>Click to edit Master title style</a:t>
            </a:r>
            <a:endParaRPr lang="en-GB"/>
          </a:p>
        </p:txBody>
      </p:sp>
      <p:sp>
        <p:nvSpPr>
          <p:cNvPr id="3" name="Content Placeholder 2"/>
          <p:cNvSpPr>
            <a:spLocks noGrp="1"/>
          </p:cNvSpPr>
          <p:nvPr>
            <p:ph idx="1"/>
          </p:nvPr>
        </p:nvSpPr>
        <p:spPr>
          <a:xfrm>
            <a:off x="609600" y="836712"/>
            <a:ext cx="11103024" cy="5688632"/>
          </a:xfrm>
        </p:spPr>
        <p:txBody>
          <a:bodyPr>
            <a:normAutofit/>
          </a:bodyPr>
          <a:lstStyle>
            <a:lvl1pPr marL="257175" indent="-257175">
              <a:buFont typeface="Arial" panose="020B0604020202020204" pitchFamily="34" charset="0"/>
              <a:buChar char="•"/>
              <a:defRPr sz="2400">
                <a:latin typeface="+mn-lt"/>
                <a:cs typeface="Arial" panose="020B0604020202020204" pitchFamily="34" charset="0"/>
              </a:defRPr>
            </a:lvl1pPr>
            <a:lvl2pPr marL="557213" indent="-214313">
              <a:buFont typeface="Arial" panose="020B0604020202020204" pitchFamily="34" charset="0"/>
              <a:buChar char="•"/>
              <a:defRPr sz="1800">
                <a:latin typeface="+mn-lt"/>
                <a:cs typeface="Arial" panose="020B0604020202020204" pitchFamily="34" charset="0"/>
              </a:defRPr>
            </a:lvl2pPr>
            <a:lvl3pPr marL="857250" indent="-171450">
              <a:buFont typeface="Arial" panose="020B0604020202020204" pitchFamily="34" charset="0"/>
              <a:buChar char="•"/>
              <a:defRPr sz="1600">
                <a:latin typeface="+mn-lt"/>
                <a:cs typeface="Arial" panose="020B0604020202020204" pitchFamily="34" charset="0"/>
              </a:defRPr>
            </a:lvl3pPr>
            <a:lvl4pPr>
              <a:defRPr/>
            </a:lvl4pPr>
            <a:lvl5pPr>
              <a:defRPr/>
            </a:lvl5pPr>
          </a:lstStyle>
          <a:p>
            <a:pPr lvl="0"/>
            <a:r>
              <a:rPr lang="en-US"/>
              <a:t>Click to edit Master text styles</a:t>
            </a:r>
          </a:p>
          <a:p>
            <a:pPr lvl="1"/>
            <a:r>
              <a:rPr lang="en-US"/>
              <a:t>Second level</a:t>
            </a:r>
          </a:p>
          <a:p>
            <a:pPr lvl="2"/>
            <a:r>
              <a:rPr lang="en-US"/>
              <a:t>Third level</a:t>
            </a:r>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GB">
                <a:solidFill>
                  <a:prstClr val="white"/>
                </a:solidFill>
              </a:rPr>
              <a:t>Strand | E-tasc general meeting</a:t>
            </a: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0CFE93D-B60A-5519-67CA-2FB5FDAACE49}"/>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spTree>
    <p:extLst>
      <p:ext uri="{BB962C8B-B14F-4D97-AF65-F5344CB8AC3E}">
        <p14:creationId xmlns:p14="http://schemas.microsoft.com/office/powerpoint/2010/main" val="10315713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UROfusion_content_empt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983432" y="192515"/>
            <a:ext cx="9451776" cy="457200"/>
          </a:xfrm>
        </p:spPr>
        <p:txBody>
          <a:bodyPr>
            <a:noAutofit/>
          </a:bodyPr>
          <a:lstStyle>
            <a:lvl1pPr algn="l">
              <a:lnSpc>
                <a:spcPts val="2400"/>
              </a:lnSpc>
              <a:defRPr sz="2800" b="1">
                <a:solidFill>
                  <a:schemeClr val="tx2"/>
                </a:solidFill>
                <a:latin typeface="+mn-lt"/>
                <a:cs typeface="Arial" panose="020B0604020202020204" pitchFamily="34" charset="0"/>
              </a:defRPr>
            </a:lvl1pPr>
          </a:lstStyle>
          <a:p>
            <a:r>
              <a:rPr lang="en-US"/>
              <a:t>Click to edit Master title style</a:t>
            </a:r>
            <a:endParaRPr lang="en-GB"/>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GB">
                <a:solidFill>
                  <a:prstClr val="white"/>
                </a:solidFill>
              </a:rPr>
              <a:t>Strand | E-tasc general meeting</a:t>
            </a: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9801FBB-9E6A-4AE4-3DF9-7243B31E29C4}"/>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spTree>
    <p:extLst>
      <p:ext uri="{BB962C8B-B14F-4D97-AF65-F5344CB8AC3E}">
        <p14:creationId xmlns:p14="http://schemas.microsoft.com/office/powerpoint/2010/main" val="38833345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UROfusion_Value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6BB05-CDE1-71D8-95B1-3A5C6CD699AD}"/>
              </a:ext>
            </a:extLst>
          </p:cNvPr>
          <p:cNvSpPr/>
          <p:nvPr userDrawn="1"/>
        </p:nvSpPr>
        <p:spPr>
          <a:xfrm>
            <a:off x="6408751" y="2146852"/>
            <a:ext cx="2170706" cy="161411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55464233-290E-F450-429D-1C58FA6BE3BA}"/>
              </a:ext>
            </a:extLst>
          </p:cNvPr>
          <p:cNvSpPr/>
          <p:nvPr userDrawn="1"/>
        </p:nvSpPr>
        <p:spPr>
          <a:xfrm>
            <a:off x="9129423" y="1957346"/>
            <a:ext cx="2170706" cy="18751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GB">
                <a:solidFill>
                  <a:prstClr val="white"/>
                </a:solidFill>
              </a:rPr>
              <a:t>Strand | E-tasc general meeting</a:t>
            </a: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8D0878B-E5A6-2FA4-87BE-E46364DC8E55}"/>
              </a:ext>
            </a:extLst>
          </p:cNvPr>
          <p:cNvPicPr>
            <a:picLocks noChangeAspect="1"/>
          </p:cNvPicPr>
          <p:nvPr userDrawn="1"/>
        </p:nvPicPr>
        <p:blipFill rotWithShape="1">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414" y="979851"/>
            <a:ext cx="12181172" cy="5577840"/>
          </a:xfrm>
          <a:prstGeom prst="rect">
            <a:avLst/>
          </a:prstGeom>
        </p:spPr>
      </p:pic>
      <p:sp>
        <p:nvSpPr>
          <p:cNvPr id="10" name="TextBox 9">
            <a:extLst>
              <a:ext uri="{FF2B5EF4-FFF2-40B4-BE49-F238E27FC236}">
                <a16:creationId xmlns:a16="http://schemas.microsoft.com/office/drawing/2014/main" id="{C4FC0C94-3F09-A426-49C2-6BCA659CC317}"/>
              </a:ext>
            </a:extLst>
          </p:cNvPr>
          <p:cNvSpPr txBox="1"/>
          <p:nvPr userDrawn="1"/>
        </p:nvSpPr>
        <p:spPr>
          <a:xfrm>
            <a:off x="924244" y="132857"/>
            <a:ext cx="4452105" cy="523220"/>
          </a:xfrm>
          <a:prstGeom prst="rect">
            <a:avLst/>
          </a:prstGeom>
          <a:noFill/>
        </p:spPr>
        <p:txBody>
          <a:bodyPr wrap="square">
            <a:spAutoFit/>
          </a:bodyPr>
          <a:lstStyle/>
          <a:p>
            <a:pPr marL="0" indent="0">
              <a:buNone/>
            </a:pPr>
            <a:r>
              <a:rPr lang="en-GB" sz="2800" b="1" err="1">
                <a:solidFill>
                  <a:schemeClr val="tx2"/>
                </a:solidFill>
              </a:rPr>
              <a:t>EUROfusion</a:t>
            </a:r>
            <a:r>
              <a:rPr lang="en-GB" sz="2800" b="1">
                <a:solidFill>
                  <a:schemeClr val="tx2"/>
                </a:solidFill>
              </a:rPr>
              <a:t> values</a:t>
            </a:r>
          </a:p>
        </p:txBody>
      </p:sp>
      <p:pic>
        <p:nvPicPr>
          <p:cNvPr id="2" name="Picture 1">
            <a:extLst>
              <a:ext uri="{FF2B5EF4-FFF2-40B4-BE49-F238E27FC236}">
                <a16:creationId xmlns:a16="http://schemas.microsoft.com/office/drawing/2014/main" id="{F84EBC05-6609-C5DD-15BD-05B21625A052}"/>
              </a:ext>
            </a:extLst>
          </p:cNvPr>
          <p:cNvPicPr>
            <a:picLocks noChangeAspect="1"/>
          </p:cNvPicPr>
          <p:nvPr userDrawn="1"/>
        </p:nvPicPr>
        <p:blipFill>
          <a:blip r:embed="rId4"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spTree>
    <p:extLst>
      <p:ext uri="{BB962C8B-B14F-4D97-AF65-F5344CB8AC3E}">
        <p14:creationId xmlns:p14="http://schemas.microsoft.com/office/powerpoint/2010/main" val="13424856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UROfusion">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GB">
                <a:solidFill>
                  <a:prstClr val="white"/>
                </a:solidFill>
              </a:rPr>
              <a:t>Strand | E-tasc general meeting</a:t>
            </a: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C85B798E-0E11-AC76-5A3B-7AEDB8476845}"/>
              </a:ext>
            </a:extLst>
          </p:cNvPr>
          <p:cNvSpPr txBox="1"/>
          <p:nvPr userDrawn="1"/>
        </p:nvSpPr>
        <p:spPr>
          <a:xfrm>
            <a:off x="910563" y="1044063"/>
            <a:ext cx="6574160" cy="5021055"/>
          </a:xfrm>
          <a:prstGeom prst="rect">
            <a:avLst/>
          </a:prstGeom>
          <a:noFill/>
        </p:spPr>
        <p:txBody>
          <a:bodyPr wrap="square">
            <a:spAutoFit/>
          </a:bodyPr>
          <a:lstStyle/>
          <a:p>
            <a:pPr marL="0" indent="0">
              <a:buNone/>
            </a:pPr>
            <a:r>
              <a:rPr lang="en-GB" sz="2400"/>
              <a:t>EUROfusion integrates R&amp;D in fusion science and technology to realize fusion in:</a:t>
            </a:r>
          </a:p>
          <a:p>
            <a:pPr marL="0" indent="0">
              <a:buNone/>
            </a:pPr>
            <a:endParaRPr lang="en-GB" sz="2400"/>
          </a:p>
          <a:p>
            <a:pPr marL="808038" indent="-808038">
              <a:lnSpc>
                <a:spcPct val="150000"/>
              </a:lnSpc>
              <a:buNone/>
            </a:pPr>
            <a:r>
              <a:rPr lang="en-GB" sz="2400" b="1"/>
              <a:t>29</a:t>
            </a:r>
            <a:r>
              <a:rPr lang="en-GB" sz="2400"/>
              <a:t> 	Countries</a:t>
            </a:r>
          </a:p>
          <a:p>
            <a:pPr marL="808038" indent="-808038">
              <a:lnSpc>
                <a:spcPct val="150000"/>
              </a:lnSpc>
              <a:buNone/>
            </a:pPr>
            <a:r>
              <a:rPr lang="en-GB" sz="2400" b="1"/>
              <a:t>31</a:t>
            </a:r>
            <a:r>
              <a:rPr lang="en-GB" sz="2400"/>
              <a:t> 	Research </a:t>
            </a:r>
            <a:r>
              <a:rPr lang="en-GB" sz="2400" err="1"/>
              <a:t>Centers</a:t>
            </a:r>
            <a:r>
              <a:rPr lang="en-GB" sz="2400"/>
              <a:t> and Institutes</a:t>
            </a:r>
          </a:p>
          <a:p>
            <a:pPr marL="0" indent="0">
              <a:lnSpc>
                <a:spcPct val="150000"/>
              </a:lnSpc>
              <a:buNone/>
            </a:pPr>
            <a:r>
              <a:rPr lang="en-GB" sz="2400" b="1"/>
              <a:t>169</a:t>
            </a:r>
            <a:r>
              <a:rPr lang="en-GB" sz="2400"/>
              <a:t>     Universities, industry partners and others</a:t>
            </a:r>
          </a:p>
          <a:p>
            <a:pPr marL="0" indent="0">
              <a:lnSpc>
                <a:spcPct val="150000"/>
              </a:lnSpc>
              <a:buNone/>
            </a:pPr>
            <a:endParaRPr lang="en-GB" sz="2400"/>
          </a:p>
          <a:p>
            <a:pPr marL="0" indent="0">
              <a:lnSpc>
                <a:spcPct val="150000"/>
              </a:lnSpc>
              <a:buNone/>
            </a:pPr>
            <a:r>
              <a:rPr lang="en-GB" sz="2400"/>
              <a:t>And brings together:</a:t>
            </a:r>
          </a:p>
          <a:p>
            <a:pPr algn="l">
              <a:lnSpc>
                <a:spcPct val="150000"/>
              </a:lnSpc>
            </a:pPr>
            <a:r>
              <a:rPr lang="en-GB" sz="2400" b="0" i="0" u="none" strike="noStrike">
                <a:solidFill>
                  <a:schemeClr val="tx1"/>
                </a:solidFill>
                <a:effectLst/>
                <a:latin typeface="+mn-lt"/>
              </a:rPr>
              <a:t>~</a:t>
            </a:r>
            <a:r>
              <a:rPr lang="en-GB" sz="2400" b="1" i="0" u="none" strike="noStrike">
                <a:solidFill>
                  <a:schemeClr val="tx1"/>
                </a:solidFill>
                <a:effectLst/>
                <a:latin typeface="+mn-lt"/>
              </a:rPr>
              <a:t>1000</a:t>
            </a:r>
            <a:r>
              <a:rPr lang="en-GB" sz="2400" b="0" i="0" u="none" strike="noStrike">
                <a:solidFill>
                  <a:schemeClr val="tx1"/>
                </a:solidFill>
                <a:effectLst/>
                <a:latin typeface="+mn-lt"/>
              </a:rPr>
              <a:t> MSc and PhD students</a:t>
            </a:r>
          </a:p>
          <a:p>
            <a:pPr algn="l">
              <a:lnSpc>
                <a:spcPct val="150000"/>
              </a:lnSpc>
            </a:pPr>
            <a:r>
              <a:rPr lang="en-GB" sz="2400" b="0" i="0" u="none" strike="noStrike">
                <a:solidFill>
                  <a:schemeClr val="tx1"/>
                </a:solidFill>
                <a:effectLst/>
                <a:latin typeface="+mn-lt"/>
              </a:rPr>
              <a:t>~</a:t>
            </a:r>
            <a:r>
              <a:rPr lang="en-GB" sz="2400" b="1" i="0" u="none" strike="noStrike">
                <a:solidFill>
                  <a:schemeClr val="tx1"/>
                </a:solidFill>
                <a:effectLst/>
                <a:latin typeface="+mn-lt"/>
              </a:rPr>
              <a:t>4000</a:t>
            </a:r>
            <a:r>
              <a:rPr lang="en-GB" sz="2400" b="0" i="0" u="none" strike="noStrike">
                <a:solidFill>
                  <a:schemeClr val="tx1"/>
                </a:solidFill>
                <a:effectLst/>
                <a:latin typeface="+mn-lt"/>
              </a:rPr>
              <a:t> Researcher, Engineers &amp; Support Staff</a:t>
            </a:r>
          </a:p>
        </p:txBody>
      </p:sp>
      <p:pic>
        <p:nvPicPr>
          <p:cNvPr id="2" name="Picture 1">
            <a:extLst>
              <a:ext uri="{FF2B5EF4-FFF2-40B4-BE49-F238E27FC236}">
                <a16:creationId xmlns:a16="http://schemas.microsoft.com/office/drawing/2014/main" id="{C3E709DA-A623-E292-E86E-AD6FBCDEE9FD}"/>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sp>
        <p:nvSpPr>
          <p:cNvPr id="3" name="Title 1">
            <a:extLst>
              <a:ext uri="{FF2B5EF4-FFF2-40B4-BE49-F238E27FC236}">
                <a16:creationId xmlns:a16="http://schemas.microsoft.com/office/drawing/2014/main" id="{85518383-0A9F-8787-EE49-6ABD1BDB1C74}"/>
              </a:ext>
            </a:extLst>
          </p:cNvPr>
          <p:cNvSpPr>
            <a:spLocks noGrp="1"/>
          </p:cNvSpPr>
          <p:nvPr>
            <p:ph type="title" hasCustomPrompt="1"/>
          </p:nvPr>
        </p:nvSpPr>
        <p:spPr>
          <a:xfrm>
            <a:off x="910563" y="191331"/>
            <a:ext cx="9451776" cy="457200"/>
          </a:xfrm>
        </p:spPr>
        <p:txBody>
          <a:bodyPr>
            <a:noAutofit/>
          </a:bodyPr>
          <a:lstStyle>
            <a:lvl1pPr algn="l">
              <a:lnSpc>
                <a:spcPts val="2400"/>
              </a:lnSpc>
              <a:defRPr sz="2800" b="1">
                <a:solidFill>
                  <a:schemeClr val="tx2"/>
                </a:solidFill>
                <a:latin typeface="+mn-lt"/>
                <a:cs typeface="Arial" panose="020B0604020202020204" pitchFamily="34" charset="0"/>
              </a:defRPr>
            </a:lvl1pPr>
          </a:lstStyle>
          <a:p>
            <a:r>
              <a:rPr lang="en-GB" err="1"/>
              <a:t>EUROfusion</a:t>
            </a:r>
            <a:r>
              <a:rPr lang="en-GB"/>
              <a:t> in numbers</a:t>
            </a:r>
          </a:p>
        </p:txBody>
      </p:sp>
    </p:spTree>
    <p:extLst>
      <p:ext uri="{BB962C8B-B14F-4D97-AF65-F5344CB8AC3E}">
        <p14:creationId xmlns:p14="http://schemas.microsoft.com/office/powerpoint/2010/main" val="28271710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UROfusion_governanc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ooter Placeholder 7"/>
          <p:cNvSpPr>
            <a:spLocks noGrp="1"/>
          </p:cNvSpPr>
          <p:nvPr>
            <p:ph type="ftr" sz="quarter" idx="11"/>
          </p:nvPr>
        </p:nvSpPr>
        <p:spPr>
          <a:xfrm>
            <a:off x="825623" y="6555770"/>
            <a:ext cx="3764849" cy="329614"/>
          </a:xfrm>
          <a:prstGeom prst="rect">
            <a:avLst/>
          </a:prstGeom>
        </p:spPr>
        <p:txBody>
          <a:bodyPr anchor="t"/>
          <a:lstStyle>
            <a:lvl1pPr>
              <a:defRPr sz="1200">
                <a:solidFill>
                  <a:schemeClr val="bg1"/>
                </a:solidFill>
              </a:defRPr>
            </a:lvl1pPr>
          </a:lstStyle>
          <a:p>
            <a:r>
              <a:rPr lang="en-GB">
                <a:solidFill>
                  <a:prstClr val="white"/>
                </a:solidFill>
              </a:rPr>
              <a:t>Strand | E-tasc general meeting</a:t>
            </a: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diagram of a company structure&#10;&#10;Description automatically generated">
            <a:extLst>
              <a:ext uri="{FF2B5EF4-FFF2-40B4-BE49-F238E27FC236}">
                <a16:creationId xmlns:a16="http://schemas.microsoft.com/office/drawing/2014/main" id="{E6A79DA8-5CC9-F046-C150-72773BF9622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20080" y="637040"/>
            <a:ext cx="10865734" cy="5792565"/>
          </a:xfrm>
          <a:prstGeom prst="rect">
            <a:avLst/>
          </a:prstGeom>
        </p:spPr>
      </p:pic>
      <p:sp>
        <p:nvSpPr>
          <p:cNvPr id="12" name="TextBox 11">
            <a:extLst>
              <a:ext uri="{FF2B5EF4-FFF2-40B4-BE49-F238E27FC236}">
                <a16:creationId xmlns:a16="http://schemas.microsoft.com/office/drawing/2014/main" id="{C16436CB-AC07-4BBB-7928-069CF8956E3B}"/>
              </a:ext>
            </a:extLst>
          </p:cNvPr>
          <p:cNvSpPr txBox="1"/>
          <p:nvPr userDrawn="1"/>
        </p:nvSpPr>
        <p:spPr>
          <a:xfrm>
            <a:off x="904001" y="107476"/>
            <a:ext cx="4452105" cy="523220"/>
          </a:xfrm>
          <a:prstGeom prst="rect">
            <a:avLst/>
          </a:prstGeom>
          <a:noFill/>
        </p:spPr>
        <p:txBody>
          <a:bodyPr wrap="square">
            <a:spAutoFit/>
          </a:bodyPr>
          <a:lstStyle/>
          <a:p>
            <a:pPr marL="0" indent="0">
              <a:buNone/>
            </a:pPr>
            <a:r>
              <a:rPr lang="en-GB" sz="2800" b="1">
                <a:solidFill>
                  <a:schemeClr val="tx2"/>
                </a:solidFill>
              </a:rPr>
              <a:t>Organisation</a:t>
            </a:r>
          </a:p>
        </p:txBody>
      </p:sp>
      <p:pic>
        <p:nvPicPr>
          <p:cNvPr id="2" name="Picture 1">
            <a:extLst>
              <a:ext uri="{FF2B5EF4-FFF2-40B4-BE49-F238E27FC236}">
                <a16:creationId xmlns:a16="http://schemas.microsoft.com/office/drawing/2014/main" id="{4B54540B-5211-6405-3954-CAE563B89955}"/>
              </a:ext>
            </a:extLst>
          </p:cNvPr>
          <p:cNvPicPr>
            <a:picLocks noChangeAspect="1"/>
          </p:cNvPicPr>
          <p:nvPr userDrawn="1"/>
        </p:nvPicPr>
        <p:blipFill>
          <a:blip r:embed="rId4"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spTree>
    <p:extLst>
      <p:ext uri="{BB962C8B-B14F-4D97-AF65-F5344CB8AC3E}">
        <p14:creationId xmlns:p14="http://schemas.microsoft.com/office/powerpoint/2010/main" val="7339615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UROfusion_Member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GB">
                <a:solidFill>
                  <a:prstClr val="white"/>
                </a:solidFill>
              </a:rPr>
              <a:t>Strand | E-tasc general meeting</a:t>
            </a: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sp>
        <p:nvSpPr>
          <p:cNvPr id="1068" name="Freeform 670">
            <a:extLst>
              <a:ext uri="{FF2B5EF4-FFF2-40B4-BE49-F238E27FC236}">
                <a16:creationId xmlns:a16="http://schemas.microsoft.com/office/drawing/2014/main" id="{81A1DEEC-2A9D-1C6E-CC34-5471FF5B2262}"/>
              </a:ext>
            </a:extLst>
          </p:cNvPr>
          <p:cNvSpPr>
            <a:spLocks/>
          </p:cNvSpPr>
          <p:nvPr userDrawn="1"/>
        </p:nvSpPr>
        <p:spPr bwMode="auto">
          <a:xfrm>
            <a:off x="5012187"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69" name="Freeform 670">
            <a:extLst>
              <a:ext uri="{FF2B5EF4-FFF2-40B4-BE49-F238E27FC236}">
                <a16:creationId xmlns:a16="http://schemas.microsoft.com/office/drawing/2014/main" id="{DD28ED6B-C9A4-6EAC-2807-0D16A137E2EC}"/>
              </a:ext>
            </a:extLst>
          </p:cNvPr>
          <p:cNvSpPr>
            <a:spLocks/>
          </p:cNvSpPr>
          <p:nvPr userDrawn="1"/>
        </p:nvSpPr>
        <p:spPr bwMode="auto">
          <a:xfrm>
            <a:off x="6120119"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0" name="Freeform 670">
            <a:extLst>
              <a:ext uri="{FF2B5EF4-FFF2-40B4-BE49-F238E27FC236}">
                <a16:creationId xmlns:a16="http://schemas.microsoft.com/office/drawing/2014/main" id="{14AD6EF0-F27C-6CFF-C602-919A7AE0B58A}"/>
              </a:ext>
            </a:extLst>
          </p:cNvPr>
          <p:cNvSpPr>
            <a:spLocks/>
          </p:cNvSpPr>
          <p:nvPr userDrawn="1"/>
        </p:nvSpPr>
        <p:spPr bwMode="auto">
          <a:xfrm>
            <a:off x="7228051"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1" name="Freeform 670">
            <a:extLst>
              <a:ext uri="{FF2B5EF4-FFF2-40B4-BE49-F238E27FC236}">
                <a16:creationId xmlns:a16="http://schemas.microsoft.com/office/drawing/2014/main" id="{F60E9AAB-849F-A8C5-330D-46BB37984F09}"/>
              </a:ext>
            </a:extLst>
          </p:cNvPr>
          <p:cNvSpPr>
            <a:spLocks/>
          </p:cNvSpPr>
          <p:nvPr userDrawn="1"/>
        </p:nvSpPr>
        <p:spPr bwMode="auto">
          <a:xfrm>
            <a:off x="8335983"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2" name="Freeform 670">
            <a:extLst>
              <a:ext uri="{FF2B5EF4-FFF2-40B4-BE49-F238E27FC236}">
                <a16:creationId xmlns:a16="http://schemas.microsoft.com/office/drawing/2014/main" id="{9914344A-1277-8DCC-4EFE-35EC234BD2AB}"/>
              </a:ext>
            </a:extLst>
          </p:cNvPr>
          <p:cNvSpPr>
            <a:spLocks/>
          </p:cNvSpPr>
          <p:nvPr userDrawn="1"/>
        </p:nvSpPr>
        <p:spPr bwMode="auto">
          <a:xfrm>
            <a:off x="9443913"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3" name="Freeform 670">
            <a:extLst>
              <a:ext uri="{FF2B5EF4-FFF2-40B4-BE49-F238E27FC236}">
                <a16:creationId xmlns:a16="http://schemas.microsoft.com/office/drawing/2014/main" id="{667EF842-7C49-4605-D086-521E15FB6EF1}"/>
              </a:ext>
            </a:extLst>
          </p:cNvPr>
          <p:cNvSpPr>
            <a:spLocks/>
          </p:cNvSpPr>
          <p:nvPr userDrawn="1"/>
        </p:nvSpPr>
        <p:spPr bwMode="auto">
          <a:xfrm>
            <a:off x="3904255"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4" name="Freeform 670">
            <a:extLst>
              <a:ext uri="{FF2B5EF4-FFF2-40B4-BE49-F238E27FC236}">
                <a16:creationId xmlns:a16="http://schemas.microsoft.com/office/drawing/2014/main" id="{34F934C6-9A8B-705B-137F-18A4B61BB556}"/>
              </a:ext>
            </a:extLst>
          </p:cNvPr>
          <p:cNvSpPr>
            <a:spLocks/>
          </p:cNvSpPr>
          <p:nvPr userDrawn="1"/>
        </p:nvSpPr>
        <p:spPr bwMode="auto">
          <a:xfrm>
            <a:off x="2796323"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sp>
        <p:nvSpPr>
          <p:cNvPr id="1075" name="Freeform 670">
            <a:extLst>
              <a:ext uri="{FF2B5EF4-FFF2-40B4-BE49-F238E27FC236}">
                <a16:creationId xmlns:a16="http://schemas.microsoft.com/office/drawing/2014/main" id="{6D94AC23-16CB-CCC0-ABAA-7F731897EC76}"/>
              </a:ext>
            </a:extLst>
          </p:cNvPr>
          <p:cNvSpPr>
            <a:spLocks/>
          </p:cNvSpPr>
          <p:nvPr userDrawn="1"/>
        </p:nvSpPr>
        <p:spPr bwMode="auto">
          <a:xfrm>
            <a:off x="1688391" y="990748"/>
            <a:ext cx="1044575" cy="1095375"/>
          </a:xfrm>
          <a:custGeom>
            <a:avLst/>
            <a:gdLst>
              <a:gd name="T0" fmla="*/ 548 w 1096"/>
              <a:gd name="T1" fmla="*/ 0 h 1148"/>
              <a:gd name="T2" fmla="*/ 548 w 1096"/>
              <a:gd name="T3" fmla="*/ 0 h 1148"/>
              <a:gd name="T4" fmla="*/ 983 w 1096"/>
              <a:gd name="T5" fmla="*/ 0 h 1148"/>
              <a:gd name="T6" fmla="*/ 1096 w 1096"/>
              <a:gd name="T7" fmla="*/ 113 h 1148"/>
              <a:gd name="T8" fmla="*/ 1096 w 1096"/>
              <a:gd name="T9" fmla="*/ 1035 h 1148"/>
              <a:gd name="T10" fmla="*/ 983 w 1096"/>
              <a:gd name="T11" fmla="*/ 1148 h 1148"/>
              <a:gd name="T12" fmla="*/ 113 w 1096"/>
              <a:gd name="T13" fmla="*/ 1148 h 1148"/>
              <a:gd name="T14" fmla="*/ 0 w 1096"/>
              <a:gd name="T15" fmla="*/ 1035 h 1148"/>
              <a:gd name="T16" fmla="*/ 0 w 1096"/>
              <a:gd name="T17" fmla="*/ 113 h 1148"/>
              <a:gd name="T18" fmla="*/ 113 w 1096"/>
              <a:gd name="T19" fmla="*/ 0 h 1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6" h="1148">
                <a:moveTo>
                  <a:pt x="548" y="0"/>
                </a:moveTo>
                <a:lnTo>
                  <a:pt x="548" y="0"/>
                </a:lnTo>
                <a:lnTo>
                  <a:pt x="983" y="0"/>
                </a:lnTo>
                <a:cubicBezTo>
                  <a:pt x="1045" y="0"/>
                  <a:pt x="1096" y="50"/>
                  <a:pt x="1096" y="113"/>
                </a:cubicBezTo>
                <a:lnTo>
                  <a:pt x="1096" y="1035"/>
                </a:lnTo>
                <a:cubicBezTo>
                  <a:pt x="1096" y="1098"/>
                  <a:pt x="1045" y="1148"/>
                  <a:pt x="983" y="1148"/>
                </a:cubicBezTo>
                <a:lnTo>
                  <a:pt x="113" y="1148"/>
                </a:lnTo>
                <a:cubicBezTo>
                  <a:pt x="51" y="1148"/>
                  <a:pt x="0" y="1098"/>
                  <a:pt x="0" y="1035"/>
                </a:cubicBezTo>
                <a:lnTo>
                  <a:pt x="0" y="113"/>
                </a:lnTo>
                <a:cubicBezTo>
                  <a:pt x="0" y="50"/>
                  <a:pt x="51" y="0"/>
                  <a:pt x="113" y="0"/>
                </a:cubicBezTo>
              </a:path>
            </a:pathLst>
          </a:custGeom>
          <a:solidFill>
            <a:srgbClr val="FEFEFE"/>
          </a:solidFill>
          <a:ln w="3175">
            <a:noFill/>
            <a:prstDash val="solid"/>
            <a:round/>
            <a:headEnd/>
            <a:tailEnd/>
          </a:ln>
        </p:spPr>
        <p:txBody>
          <a:bodyPr vert="horz" wrap="square" lIns="91440" tIns="45720" rIns="91440" bIns="45720" numCol="1" anchor="t" anchorCtr="0" compatLnSpc="1">
            <a:prstTxWarp prst="textNoShape">
              <a:avLst/>
            </a:prstTxWarp>
          </a:bodyPr>
          <a:lstStyle/>
          <a:p>
            <a:endParaRPr lang="en-GB"/>
          </a:p>
        </p:txBody>
      </p:sp>
      <p:pic>
        <p:nvPicPr>
          <p:cNvPr id="5" name="Picture 4">
            <a:extLst>
              <a:ext uri="{FF2B5EF4-FFF2-40B4-BE49-F238E27FC236}">
                <a16:creationId xmlns:a16="http://schemas.microsoft.com/office/drawing/2014/main" id="{73BD9AAF-FD9A-1CC2-D729-3753918186B2}"/>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164694" y="130244"/>
            <a:ext cx="4944110" cy="6353175"/>
          </a:xfrm>
          <a:prstGeom prst="rect">
            <a:avLst/>
          </a:prstGeom>
          <a:noFill/>
        </p:spPr>
      </p:pic>
      <p:pic>
        <p:nvPicPr>
          <p:cNvPr id="10" name="Picture 9" descr="A map of europe with yellow dots&#10;&#10;Description automatically generated">
            <a:extLst>
              <a:ext uri="{FF2B5EF4-FFF2-40B4-BE49-F238E27FC236}">
                <a16:creationId xmlns:a16="http://schemas.microsoft.com/office/drawing/2014/main" id="{D5DD0C48-F720-08EA-F6CF-5E3528E640C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59849" y="-34528"/>
            <a:ext cx="11634651" cy="6544491"/>
          </a:xfrm>
          <a:prstGeom prst="rect">
            <a:avLst/>
          </a:prstGeom>
        </p:spPr>
      </p:pic>
      <p:pic>
        <p:nvPicPr>
          <p:cNvPr id="11" name="Picture 10">
            <a:extLst>
              <a:ext uri="{FF2B5EF4-FFF2-40B4-BE49-F238E27FC236}">
                <a16:creationId xmlns:a16="http://schemas.microsoft.com/office/drawing/2014/main" id="{91352402-9C53-2D42-47B4-F358B7FF6AF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39876" y="1032376"/>
            <a:ext cx="3240620" cy="812901"/>
          </a:xfrm>
          <a:prstGeom prst="rect">
            <a:avLst/>
          </a:prstGeom>
        </p:spPr>
      </p:pic>
      <p:pic>
        <p:nvPicPr>
          <p:cNvPr id="13" name="Picture 12">
            <a:extLst>
              <a:ext uri="{FF2B5EF4-FFF2-40B4-BE49-F238E27FC236}">
                <a16:creationId xmlns:a16="http://schemas.microsoft.com/office/drawing/2014/main" id="{7685BD55-BC1C-6498-4299-C61B8157571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09355" y="1973364"/>
            <a:ext cx="3240620" cy="801916"/>
          </a:xfrm>
          <a:prstGeom prst="rect">
            <a:avLst/>
          </a:prstGeom>
        </p:spPr>
      </p:pic>
      <p:pic>
        <p:nvPicPr>
          <p:cNvPr id="15" name="Picture 14">
            <a:extLst>
              <a:ext uri="{FF2B5EF4-FFF2-40B4-BE49-F238E27FC236}">
                <a16:creationId xmlns:a16="http://schemas.microsoft.com/office/drawing/2014/main" id="{1874E19B-511F-0030-2D8B-B2ACBF39BADF}"/>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4057884" y="2973110"/>
            <a:ext cx="2416734" cy="801916"/>
          </a:xfrm>
          <a:prstGeom prst="rect">
            <a:avLst/>
          </a:prstGeom>
        </p:spPr>
      </p:pic>
      <p:pic>
        <p:nvPicPr>
          <p:cNvPr id="17" name="Picture 16">
            <a:extLst>
              <a:ext uri="{FF2B5EF4-FFF2-40B4-BE49-F238E27FC236}">
                <a16:creationId xmlns:a16="http://schemas.microsoft.com/office/drawing/2014/main" id="{27268761-FB3D-E1F8-20BB-D829350ED86C}"/>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3980194" y="2052019"/>
            <a:ext cx="3251605" cy="801916"/>
          </a:xfrm>
          <a:prstGeom prst="rect">
            <a:avLst/>
          </a:prstGeom>
        </p:spPr>
      </p:pic>
      <p:pic>
        <p:nvPicPr>
          <p:cNvPr id="19" name="Picture 18">
            <a:extLst>
              <a:ext uri="{FF2B5EF4-FFF2-40B4-BE49-F238E27FC236}">
                <a16:creationId xmlns:a16="http://schemas.microsoft.com/office/drawing/2014/main" id="{D2FCBC92-3D1A-6374-B1CA-E903024761A1}"/>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4097658" y="1037437"/>
            <a:ext cx="3240620" cy="812901"/>
          </a:xfrm>
          <a:prstGeom prst="rect">
            <a:avLst/>
          </a:prstGeom>
        </p:spPr>
      </p:pic>
      <p:pic>
        <p:nvPicPr>
          <p:cNvPr id="21" name="Picture 20">
            <a:extLst>
              <a:ext uri="{FF2B5EF4-FFF2-40B4-BE49-F238E27FC236}">
                <a16:creationId xmlns:a16="http://schemas.microsoft.com/office/drawing/2014/main" id="{2EFD888F-46F1-6AF2-B54A-DB8AED2A23AC}"/>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559849" y="4916690"/>
            <a:ext cx="3240620" cy="812901"/>
          </a:xfrm>
          <a:prstGeom prst="rect">
            <a:avLst/>
          </a:prstGeom>
        </p:spPr>
      </p:pic>
      <p:pic>
        <p:nvPicPr>
          <p:cNvPr id="23" name="Picture 22">
            <a:extLst>
              <a:ext uri="{FF2B5EF4-FFF2-40B4-BE49-F238E27FC236}">
                <a16:creationId xmlns:a16="http://schemas.microsoft.com/office/drawing/2014/main" id="{A5D099B7-7F0C-F012-4ACA-A9AE1F801CFA}"/>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559849" y="3930865"/>
            <a:ext cx="3240620" cy="801916"/>
          </a:xfrm>
          <a:prstGeom prst="rect">
            <a:avLst/>
          </a:prstGeom>
        </p:spPr>
      </p:pic>
      <p:pic>
        <p:nvPicPr>
          <p:cNvPr id="25" name="Picture 24">
            <a:extLst>
              <a:ext uri="{FF2B5EF4-FFF2-40B4-BE49-F238E27FC236}">
                <a16:creationId xmlns:a16="http://schemas.microsoft.com/office/drawing/2014/main" id="{3187A4B3-34C9-3C95-62A9-002571104AA5}"/>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509355" y="2959189"/>
            <a:ext cx="3240620" cy="801916"/>
          </a:xfrm>
          <a:prstGeom prst="rect">
            <a:avLst/>
          </a:prstGeom>
        </p:spPr>
      </p:pic>
      <p:sp>
        <p:nvSpPr>
          <p:cNvPr id="12" name="TextBox 11">
            <a:extLst>
              <a:ext uri="{FF2B5EF4-FFF2-40B4-BE49-F238E27FC236}">
                <a16:creationId xmlns:a16="http://schemas.microsoft.com/office/drawing/2014/main" id="{C8275B34-5F14-82E5-77B3-EBE27FBE272A}"/>
              </a:ext>
            </a:extLst>
          </p:cNvPr>
          <p:cNvSpPr txBox="1"/>
          <p:nvPr userDrawn="1"/>
        </p:nvSpPr>
        <p:spPr>
          <a:xfrm>
            <a:off x="918170" y="122656"/>
            <a:ext cx="7100415" cy="954107"/>
          </a:xfrm>
          <a:prstGeom prst="rect">
            <a:avLst/>
          </a:prstGeom>
          <a:noFill/>
        </p:spPr>
        <p:txBody>
          <a:bodyPr wrap="square">
            <a:spAutoFit/>
          </a:bodyPr>
          <a:lstStyle/>
          <a:p>
            <a:pPr marL="0" indent="0">
              <a:buNone/>
            </a:pPr>
            <a:r>
              <a:rPr lang="en-GB" sz="2800" b="1" err="1">
                <a:solidFill>
                  <a:schemeClr val="tx2"/>
                </a:solidFill>
              </a:rPr>
              <a:t>EUROfusion</a:t>
            </a:r>
            <a:r>
              <a:rPr lang="en-GB" sz="2800" b="1">
                <a:solidFill>
                  <a:schemeClr val="tx2"/>
                </a:solidFill>
              </a:rPr>
              <a:t> Consortium Members &amp; Partners</a:t>
            </a:r>
          </a:p>
          <a:p>
            <a:pPr marL="0" indent="0">
              <a:buNone/>
            </a:pPr>
            <a:endParaRPr lang="en-GB" sz="2800" b="1" err="1">
              <a:solidFill>
                <a:schemeClr val="tx2"/>
              </a:solidFill>
            </a:endParaRPr>
          </a:p>
        </p:txBody>
      </p:sp>
    </p:spTree>
    <p:extLst>
      <p:ext uri="{BB962C8B-B14F-4D97-AF65-F5344CB8AC3E}">
        <p14:creationId xmlns:p14="http://schemas.microsoft.com/office/powerpoint/2010/main" val="39307700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UROfusion_internal_orga">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ooter Placeholder 7"/>
          <p:cNvSpPr>
            <a:spLocks noGrp="1"/>
          </p:cNvSpPr>
          <p:nvPr>
            <p:ph type="ftr" sz="quarter" idx="11"/>
          </p:nvPr>
        </p:nvSpPr>
        <p:spPr>
          <a:xfrm>
            <a:off x="825623" y="6555770"/>
            <a:ext cx="4118488" cy="329614"/>
          </a:xfrm>
          <a:prstGeom prst="rect">
            <a:avLst/>
          </a:prstGeom>
        </p:spPr>
        <p:txBody>
          <a:bodyPr anchor="t"/>
          <a:lstStyle>
            <a:lvl1pPr>
              <a:defRPr sz="1200">
                <a:solidFill>
                  <a:schemeClr val="bg1"/>
                </a:solidFill>
              </a:defRPr>
            </a:lvl1pPr>
          </a:lstStyle>
          <a:p>
            <a:r>
              <a:rPr lang="en-GB">
                <a:solidFill>
                  <a:prstClr val="white"/>
                </a:solidFill>
              </a:rPr>
              <a:t>Strand | E-tasc general meeting</a:t>
            </a: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2484EB3-402E-4F49-FFDD-1AF24F678560}"/>
              </a:ext>
            </a:extLst>
          </p:cNvPr>
          <p:cNvSpPr txBox="1"/>
          <p:nvPr userDrawn="1"/>
        </p:nvSpPr>
        <p:spPr>
          <a:xfrm>
            <a:off x="895294" y="107476"/>
            <a:ext cx="6155721" cy="523220"/>
          </a:xfrm>
          <a:prstGeom prst="rect">
            <a:avLst/>
          </a:prstGeom>
          <a:noFill/>
        </p:spPr>
        <p:txBody>
          <a:bodyPr wrap="square">
            <a:spAutoFit/>
          </a:bodyPr>
          <a:lstStyle/>
          <a:p>
            <a:pPr marL="0" indent="0">
              <a:buNone/>
            </a:pPr>
            <a:r>
              <a:rPr lang="en-GB" sz="2800" b="1" err="1">
                <a:solidFill>
                  <a:schemeClr val="tx2"/>
                </a:solidFill>
              </a:rPr>
              <a:t>EUROfusion</a:t>
            </a:r>
            <a:r>
              <a:rPr lang="en-GB" sz="2800" b="1">
                <a:solidFill>
                  <a:schemeClr val="tx2"/>
                </a:solidFill>
              </a:rPr>
              <a:t> internal organisation</a:t>
            </a:r>
          </a:p>
        </p:txBody>
      </p:sp>
      <p:pic>
        <p:nvPicPr>
          <p:cNvPr id="7" name="Picture 6">
            <a:extLst>
              <a:ext uri="{FF2B5EF4-FFF2-40B4-BE49-F238E27FC236}">
                <a16:creationId xmlns:a16="http://schemas.microsoft.com/office/drawing/2014/main" id="{FC763037-8E92-533F-A2B0-EF01A1FA3FB9}"/>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pic>
        <p:nvPicPr>
          <p:cNvPr id="13" name="Picture 12" descr="A computer screen shot of a computer&#10;&#10;Description automatically generated">
            <a:extLst>
              <a:ext uri="{FF2B5EF4-FFF2-40B4-BE49-F238E27FC236}">
                <a16:creationId xmlns:a16="http://schemas.microsoft.com/office/drawing/2014/main" id="{03FA7AAB-EA32-20E6-77CB-9DAA1586D8E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20080" y="813385"/>
            <a:ext cx="9892333" cy="5509541"/>
          </a:xfrm>
          <a:prstGeom prst="rect">
            <a:avLst/>
          </a:prstGeom>
        </p:spPr>
      </p:pic>
    </p:spTree>
    <p:extLst>
      <p:ext uri="{BB962C8B-B14F-4D97-AF65-F5344CB8AC3E}">
        <p14:creationId xmlns:p14="http://schemas.microsoft.com/office/powerpoint/2010/main" val="11904985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EUROfusion_channel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7ECB478-BAE3-9650-1ED0-40553289DFEC}"/>
              </a:ext>
            </a:extLst>
          </p:cNvPr>
          <p:cNvSpPr/>
          <p:nvPr userDrawn="1"/>
        </p:nvSpPr>
        <p:spPr>
          <a:xfrm>
            <a:off x="0" y="6525344"/>
            <a:ext cx="12192000" cy="3326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ooter Placeholder 7"/>
          <p:cNvSpPr>
            <a:spLocks noGrp="1"/>
          </p:cNvSpPr>
          <p:nvPr>
            <p:ph type="ftr" sz="quarter" idx="11"/>
          </p:nvPr>
        </p:nvSpPr>
        <p:spPr>
          <a:xfrm>
            <a:off x="825624" y="6555770"/>
            <a:ext cx="3470176" cy="329614"/>
          </a:xfrm>
          <a:prstGeom prst="rect">
            <a:avLst/>
          </a:prstGeom>
        </p:spPr>
        <p:txBody>
          <a:bodyPr anchor="t"/>
          <a:lstStyle>
            <a:lvl1pPr>
              <a:defRPr sz="1200">
                <a:solidFill>
                  <a:schemeClr val="bg1"/>
                </a:solidFill>
              </a:defRPr>
            </a:lvl1pPr>
          </a:lstStyle>
          <a:p>
            <a:r>
              <a:rPr lang="en-GB">
                <a:solidFill>
                  <a:prstClr val="white"/>
                </a:solidFill>
              </a:rPr>
              <a:t>Strand | E-tasc general meeting</a:t>
            </a:r>
          </a:p>
        </p:txBody>
      </p:sp>
      <p:sp>
        <p:nvSpPr>
          <p:cNvPr id="9" name="Slide Number Placeholder 8"/>
          <p:cNvSpPr>
            <a:spLocks noGrp="1"/>
          </p:cNvSpPr>
          <p:nvPr>
            <p:ph type="sldNum" sz="quarter" idx="12"/>
          </p:nvPr>
        </p:nvSpPr>
        <p:spPr>
          <a:xfrm>
            <a:off x="0" y="6590037"/>
            <a:ext cx="720080" cy="199174"/>
          </a:xfrm>
        </p:spPr>
        <p:txBody>
          <a:bodyPr anchor="ctr"/>
          <a:lstStyle>
            <a:lvl1pPr>
              <a:defRPr sz="1400">
                <a:solidFill>
                  <a:schemeClr val="bg1"/>
                </a:solidFill>
              </a:defRPr>
            </a:lvl1pPr>
          </a:lstStyle>
          <a:p>
            <a:fld id="{6A6D9FA1-99C7-4910-8E32-B85D378B0060}" type="slidenum">
              <a:rPr lang="en-GB" smtClean="0">
                <a:solidFill>
                  <a:prstClr val="white"/>
                </a:solidFill>
              </a:rPr>
              <a:pPr/>
              <a:t>‹#›</a:t>
            </a:fld>
            <a:endParaRPr lang="en-GB">
              <a:solidFill>
                <a:prstClr val="white"/>
              </a:solidFill>
            </a:endParaRPr>
          </a:p>
        </p:txBody>
      </p:sp>
      <p:pic>
        <p:nvPicPr>
          <p:cNvPr id="1026" name="Picture 2" descr="EUROfusion - Realising Fusion Energy">
            <a:extLst>
              <a:ext uri="{FF2B5EF4-FFF2-40B4-BE49-F238E27FC236}">
                <a16:creationId xmlns:a16="http://schemas.microsoft.com/office/drawing/2014/main" id="{D76DEB2B-40A9-CD88-03A2-1B2D1E8A0C7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91344" y="57007"/>
            <a:ext cx="636023" cy="63602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99801FBB-9E6A-4AE4-3DF9-7243B31E29C4}"/>
              </a:ext>
            </a:extLst>
          </p:cNvPr>
          <p:cNvPicPr>
            <a:picLocks noChangeAspect="1"/>
          </p:cNvPicPr>
          <p:nvPr userDrawn="1"/>
        </p:nvPicPr>
        <p:blipFill>
          <a:blip r:embed="rId3" cstate="email">
            <a:alphaModFix amt="65000"/>
            <a:extLst>
              <a:ext uri="{28A0092B-C50C-407E-A947-70E740481C1C}">
                <a14:useLocalDpi xmlns:a14="http://schemas.microsoft.com/office/drawing/2010/main"/>
              </a:ext>
            </a:extLst>
          </a:blip>
          <a:srcRect/>
          <a:stretch>
            <a:fillRect/>
          </a:stretch>
        </p:blipFill>
        <p:spPr>
          <a:xfrm>
            <a:off x="7247890" y="107476"/>
            <a:ext cx="4944110" cy="6353175"/>
          </a:xfrm>
          <a:prstGeom prst="rect">
            <a:avLst/>
          </a:prstGeom>
          <a:noFill/>
        </p:spPr>
      </p:pic>
      <p:sp>
        <p:nvSpPr>
          <p:cNvPr id="6" name="TextBox 5">
            <a:extLst>
              <a:ext uri="{FF2B5EF4-FFF2-40B4-BE49-F238E27FC236}">
                <a16:creationId xmlns:a16="http://schemas.microsoft.com/office/drawing/2014/main" id="{5966BD16-7752-454F-C58B-251A11EFB1B2}"/>
              </a:ext>
            </a:extLst>
          </p:cNvPr>
          <p:cNvSpPr txBox="1"/>
          <p:nvPr userDrawn="1"/>
        </p:nvSpPr>
        <p:spPr>
          <a:xfrm>
            <a:off x="7670800" y="6031332"/>
            <a:ext cx="4521200" cy="307777"/>
          </a:xfrm>
          <a:prstGeom prst="rect">
            <a:avLst/>
          </a:prstGeom>
          <a:noFill/>
        </p:spPr>
        <p:txBody>
          <a:bodyPr wrap="square">
            <a:spAutoFit/>
          </a:bodyPr>
          <a:lstStyle/>
          <a:p>
            <a:r>
              <a:rPr lang="en-GB" sz="1400" b="0" i="0">
                <a:solidFill>
                  <a:srgbClr val="374957"/>
                </a:solidFill>
                <a:effectLst/>
                <a:latin typeface="Poppins" pitchFamily="2" charset="77"/>
                <a:cs typeface="Poppins" pitchFamily="2" charset="77"/>
              </a:rPr>
              <a:t>"Icon made by </a:t>
            </a:r>
            <a:r>
              <a:rPr lang="en-GB" sz="1400" b="0" i="0" u="none" strike="noStrike" err="1">
                <a:solidFill>
                  <a:srgbClr val="22244E"/>
                </a:solidFill>
                <a:effectLst/>
                <a:latin typeface="Poppins" pitchFamily="2" charset="77"/>
                <a:cs typeface="Poppins" pitchFamily="2" charset="77"/>
              </a:rPr>
              <a:t>Freepik</a:t>
            </a:r>
            <a:r>
              <a:rPr lang="en-GB" sz="1400" b="0" i="0" u="none" strike="noStrike">
                <a:solidFill>
                  <a:srgbClr val="22244E"/>
                </a:solidFill>
                <a:effectLst/>
                <a:latin typeface="Poppins" pitchFamily="2" charset="77"/>
                <a:cs typeface="Poppins" pitchFamily="2" charset="77"/>
              </a:rPr>
              <a:t> </a:t>
            </a:r>
            <a:r>
              <a:rPr lang="en-GB" sz="1400" b="0" i="0">
                <a:solidFill>
                  <a:srgbClr val="374957"/>
                </a:solidFill>
                <a:effectLst/>
                <a:latin typeface="Poppins" pitchFamily="2" charset="77"/>
                <a:cs typeface="Poppins" pitchFamily="2" charset="77"/>
              </a:rPr>
              <a:t>from </a:t>
            </a:r>
            <a:r>
              <a:rPr lang="en-GB" sz="1400" b="0" i="0" u="none" strike="noStrike">
                <a:solidFill>
                  <a:srgbClr val="22244E"/>
                </a:solidFill>
                <a:effectLst/>
                <a:latin typeface="Poppins" pitchFamily="2" charset="77"/>
                <a:cs typeface="Poppins" pitchFamily="2" charset="77"/>
                <a:hlinkClick r:id="rId4"/>
              </a:rPr>
              <a:t>www.flaticon.com</a:t>
            </a:r>
            <a:r>
              <a:rPr lang="en-GB" sz="1400" b="0" i="0">
                <a:solidFill>
                  <a:srgbClr val="374957"/>
                </a:solidFill>
                <a:effectLst/>
                <a:latin typeface="Poppins" pitchFamily="2" charset="77"/>
                <a:cs typeface="Poppins" pitchFamily="2" charset="77"/>
              </a:rPr>
              <a:t>"</a:t>
            </a:r>
            <a:endParaRPr lang="en-HU" sz="1400">
              <a:latin typeface="Poppins" pitchFamily="2" charset="77"/>
              <a:cs typeface="Poppins" pitchFamily="2" charset="77"/>
            </a:endParaRP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138A6984-7C86-595B-8E5D-01900B91B6E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438031" y="1159085"/>
            <a:ext cx="656521" cy="656521"/>
          </a:xfrm>
          <a:prstGeom prst="rect">
            <a:avLst/>
          </a:prstGeom>
        </p:spPr>
      </p:pic>
      <p:pic>
        <p:nvPicPr>
          <p:cNvPr id="12" name="Picture 11" descr="A black background with a black square&#10;&#10;Description automatically generated with medium confidence">
            <a:extLst>
              <a:ext uri="{FF2B5EF4-FFF2-40B4-BE49-F238E27FC236}">
                <a16:creationId xmlns:a16="http://schemas.microsoft.com/office/drawing/2014/main" id="{D8722D63-74D6-7BF0-51FD-94F45C212BA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flipH="1">
            <a:off x="1438031" y="2013707"/>
            <a:ext cx="656521" cy="656521"/>
          </a:xfrm>
          <a:prstGeom prst="rect">
            <a:avLst/>
          </a:prstGeom>
        </p:spPr>
      </p:pic>
      <p:pic>
        <p:nvPicPr>
          <p:cNvPr id="14" name="Picture 13" descr="A black background with a black square&#10;&#10;Description automatically generated with medium confidence">
            <a:extLst>
              <a:ext uri="{FF2B5EF4-FFF2-40B4-BE49-F238E27FC236}">
                <a16:creationId xmlns:a16="http://schemas.microsoft.com/office/drawing/2014/main" id="{A3CAC57B-2782-2657-2AD5-AAE913C19799}"/>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438030" y="2868329"/>
            <a:ext cx="656521" cy="656521"/>
          </a:xfrm>
          <a:prstGeom prst="rect">
            <a:avLst/>
          </a:prstGeom>
        </p:spPr>
      </p:pic>
      <p:pic>
        <p:nvPicPr>
          <p:cNvPr id="16" name="Picture 15" descr="A white x on a black background&#10;&#10;Description automatically generated">
            <a:extLst>
              <a:ext uri="{FF2B5EF4-FFF2-40B4-BE49-F238E27FC236}">
                <a16:creationId xmlns:a16="http://schemas.microsoft.com/office/drawing/2014/main" id="{0F37F52F-AF8C-654D-F3B1-ED83AD4E20FB}"/>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429462" y="3722951"/>
            <a:ext cx="665089" cy="665089"/>
          </a:xfrm>
          <a:prstGeom prst="rect">
            <a:avLst/>
          </a:prstGeom>
        </p:spPr>
      </p:pic>
      <p:pic>
        <p:nvPicPr>
          <p:cNvPr id="20" name="Picture 19" descr="A black and white globe&#10;&#10;Description automatically generated">
            <a:extLst>
              <a:ext uri="{FF2B5EF4-FFF2-40B4-BE49-F238E27FC236}">
                <a16:creationId xmlns:a16="http://schemas.microsoft.com/office/drawing/2014/main" id="{D29BE78D-AA53-704B-61E8-A12E1D569361}"/>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429461" y="5449331"/>
            <a:ext cx="665088" cy="665088"/>
          </a:xfrm>
          <a:prstGeom prst="rect">
            <a:avLst/>
          </a:prstGeom>
        </p:spPr>
      </p:pic>
      <p:pic>
        <p:nvPicPr>
          <p:cNvPr id="22" name="Picture 21" descr="A black background with a black square&#10;&#10;Description automatically generated with medium confidence">
            <a:extLst>
              <a:ext uri="{FF2B5EF4-FFF2-40B4-BE49-F238E27FC236}">
                <a16:creationId xmlns:a16="http://schemas.microsoft.com/office/drawing/2014/main" id="{AA77A93C-B0C1-ADE8-6757-95598466950B}"/>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429461" y="4586141"/>
            <a:ext cx="665089" cy="665089"/>
          </a:xfrm>
          <a:prstGeom prst="rect">
            <a:avLst/>
          </a:prstGeom>
        </p:spPr>
      </p:pic>
      <p:sp>
        <p:nvSpPr>
          <p:cNvPr id="23" name="TextBox 22">
            <a:extLst>
              <a:ext uri="{FF2B5EF4-FFF2-40B4-BE49-F238E27FC236}">
                <a16:creationId xmlns:a16="http://schemas.microsoft.com/office/drawing/2014/main" id="{3F4C3661-F367-DD87-C4F0-0F3D609FF14F}"/>
              </a:ext>
            </a:extLst>
          </p:cNvPr>
          <p:cNvSpPr txBox="1"/>
          <p:nvPr userDrawn="1"/>
        </p:nvSpPr>
        <p:spPr>
          <a:xfrm>
            <a:off x="2367280" y="5631222"/>
            <a:ext cx="2719071" cy="400110"/>
          </a:xfrm>
          <a:prstGeom prst="rect">
            <a:avLst/>
          </a:prstGeom>
          <a:noFill/>
        </p:spPr>
        <p:txBody>
          <a:bodyPr wrap="square">
            <a:spAutoFit/>
          </a:bodyPr>
          <a:lstStyle/>
          <a:p>
            <a:r>
              <a:rPr lang="en-GB" sz="2000" b="0" i="0">
                <a:solidFill>
                  <a:srgbClr val="374957"/>
                </a:solidFill>
                <a:effectLst/>
                <a:latin typeface="Poppins" pitchFamily="2" charset="77"/>
                <a:cs typeface="Poppins" pitchFamily="2" charset="77"/>
              </a:rPr>
              <a:t>euro-</a:t>
            </a:r>
            <a:r>
              <a:rPr lang="en-GB" sz="2000" b="0" i="0" err="1">
                <a:solidFill>
                  <a:srgbClr val="374957"/>
                </a:solidFill>
                <a:effectLst/>
                <a:latin typeface="Poppins" pitchFamily="2" charset="77"/>
                <a:cs typeface="Poppins" pitchFamily="2" charset="77"/>
              </a:rPr>
              <a:t>fusion.org</a:t>
            </a:r>
            <a:endParaRPr lang="en-HU" sz="2000">
              <a:latin typeface="Poppins" pitchFamily="2" charset="77"/>
              <a:cs typeface="Poppins" pitchFamily="2" charset="77"/>
            </a:endParaRPr>
          </a:p>
        </p:txBody>
      </p:sp>
      <p:sp>
        <p:nvSpPr>
          <p:cNvPr id="24" name="TextBox 23">
            <a:extLst>
              <a:ext uri="{FF2B5EF4-FFF2-40B4-BE49-F238E27FC236}">
                <a16:creationId xmlns:a16="http://schemas.microsoft.com/office/drawing/2014/main" id="{610AD9B7-CA49-CFD0-EC71-07952B731B92}"/>
              </a:ext>
            </a:extLst>
          </p:cNvPr>
          <p:cNvSpPr txBox="1"/>
          <p:nvPr userDrawn="1"/>
        </p:nvSpPr>
        <p:spPr>
          <a:xfrm>
            <a:off x="2367280" y="4758255"/>
            <a:ext cx="2719071" cy="400110"/>
          </a:xfrm>
          <a:prstGeom prst="rect">
            <a:avLst/>
          </a:prstGeom>
          <a:noFill/>
        </p:spPr>
        <p:txBody>
          <a:bodyPr wrap="square">
            <a:spAutoFit/>
          </a:bodyPr>
          <a:lstStyle/>
          <a:p>
            <a:r>
              <a:rPr lang="en-GB" sz="2000" b="0" i="0">
                <a:solidFill>
                  <a:srgbClr val="374957"/>
                </a:solidFill>
                <a:effectLst/>
                <a:latin typeface="Poppins" pitchFamily="2" charset="77"/>
                <a:cs typeface="Poppins" pitchFamily="2" charset="77"/>
              </a:rPr>
              <a:t>@Euro-</a:t>
            </a:r>
            <a:r>
              <a:rPr lang="en-GB" sz="2000" b="0" i="0" err="1">
                <a:solidFill>
                  <a:srgbClr val="374957"/>
                </a:solidFill>
                <a:effectLst/>
                <a:latin typeface="Poppins" pitchFamily="2" charset="77"/>
                <a:cs typeface="Poppins" pitchFamily="2" charset="77"/>
              </a:rPr>
              <a:t>fusionorg</a:t>
            </a:r>
            <a:endParaRPr lang="en-HU" sz="2000">
              <a:latin typeface="Poppins" pitchFamily="2" charset="77"/>
              <a:cs typeface="Poppins" pitchFamily="2" charset="77"/>
            </a:endParaRPr>
          </a:p>
        </p:txBody>
      </p:sp>
      <p:sp>
        <p:nvSpPr>
          <p:cNvPr id="25" name="TextBox 24">
            <a:extLst>
              <a:ext uri="{FF2B5EF4-FFF2-40B4-BE49-F238E27FC236}">
                <a16:creationId xmlns:a16="http://schemas.microsoft.com/office/drawing/2014/main" id="{037898E9-5B8E-5DA0-DF2B-DC22864A93CC}"/>
              </a:ext>
            </a:extLst>
          </p:cNvPr>
          <p:cNvSpPr txBox="1"/>
          <p:nvPr userDrawn="1"/>
        </p:nvSpPr>
        <p:spPr>
          <a:xfrm>
            <a:off x="2367279" y="3885288"/>
            <a:ext cx="2719071" cy="400110"/>
          </a:xfrm>
          <a:prstGeom prst="rect">
            <a:avLst/>
          </a:prstGeom>
          <a:noFill/>
        </p:spPr>
        <p:txBody>
          <a:bodyPr wrap="square">
            <a:spAutoFit/>
          </a:bodyPr>
          <a:lstStyle/>
          <a:p>
            <a:r>
              <a:rPr lang="en-GB" sz="2000" b="0" i="0">
                <a:solidFill>
                  <a:srgbClr val="374957"/>
                </a:solidFill>
                <a:effectLst/>
                <a:latin typeface="Poppins" pitchFamily="2" charset="77"/>
                <a:cs typeface="Poppins" pitchFamily="2" charset="77"/>
              </a:rPr>
              <a:t>@</a:t>
            </a:r>
            <a:r>
              <a:rPr lang="en-GB" sz="2000" b="0" i="0" err="1">
                <a:solidFill>
                  <a:srgbClr val="374957"/>
                </a:solidFill>
                <a:effectLst/>
                <a:latin typeface="Poppins" pitchFamily="2" charset="77"/>
                <a:cs typeface="Poppins" pitchFamily="2" charset="77"/>
              </a:rPr>
              <a:t>FusionInCloseUp</a:t>
            </a:r>
            <a:endParaRPr lang="en-HU" sz="2000">
              <a:latin typeface="Poppins" pitchFamily="2" charset="77"/>
              <a:cs typeface="Poppins" pitchFamily="2" charset="77"/>
            </a:endParaRPr>
          </a:p>
        </p:txBody>
      </p:sp>
      <p:sp>
        <p:nvSpPr>
          <p:cNvPr id="26" name="TextBox 25">
            <a:extLst>
              <a:ext uri="{FF2B5EF4-FFF2-40B4-BE49-F238E27FC236}">
                <a16:creationId xmlns:a16="http://schemas.microsoft.com/office/drawing/2014/main" id="{36FB1264-C2E8-DD08-2C49-DD49CB0ABAD1}"/>
              </a:ext>
            </a:extLst>
          </p:cNvPr>
          <p:cNvSpPr txBox="1"/>
          <p:nvPr userDrawn="1"/>
        </p:nvSpPr>
        <p:spPr>
          <a:xfrm>
            <a:off x="2385719" y="3009022"/>
            <a:ext cx="2226921" cy="400110"/>
          </a:xfrm>
          <a:prstGeom prst="rect">
            <a:avLst/>
          </a:prstGeom>
          <a:noFill/>
        </p:spPr>
        <p:txBody>
          <a:bodyPr wrap="square">
            <a:spAutoFit/>
          </a:bodyPr>
          <a:lstStyle/>
          <a:p>
            <a:r>
              <a:rPr lang="en-GB" sz="2000" b="0" i="0">
                <a:solidFill>
                  <a:srgbClr val="374957"/>
                </a:solidFill>
                <a:effectLst/>
                <a:latin typeface="Poppins" pitchFamily="2" charset="77"/>
                <a:cs typeface="Poppins" pitchFamily="2" charset="77"/>
              </a:rPr>
              <a:t>fusion2050</a:t>
            </a:r>
            <a:endParaRPr lang="en-HU" sz="2000">
              <a:latin typeface="Poppins" pitchFamily="2" charset="77"/>
              <a:cs typeface="Poppins" pitchFamily="2" charset="77"/>
            </a:endParaRPr>
          </a:p>
        </p:txBody>
      </p:sp>
      <p:sp>
        <p:nvSpPr>
          <p:cNvPr id="27" name="TextBox 26">
            <a:extLst>
              <a:ext uri="{FF2B5EF4-FFF2-40B4-BE49-F238E27FC236}">
                <a16:creationId xmlns:a16="http://schemas.microsoft.com/office/drawing/2014/main" id="{5307E400-DD53-4AFF-D83E-2882C9D3BCFF}"/>
              </a:ext>
            </a:extLst>
          </p:cNvPr>
          <p:cNvSpPr txBox="1"/>
          <p:nvPr userDrawn="1"/>
        </p:nvSpPr>
        <p:spPr>
          <a:xfrm>
            <a:off x="2385719" y="2144578"/>
            <a:ext cx="3486761" cy="400110"/>
          </a:xfrm>
          <a:prstGeom prst="rect">
            <a:avLst/>
          </a:prstGeom>
          <a:noFill/>
        </p:spPr>
        <p:txBody>
          <a:bodyPr wrap="square">
            <a:spAutoFit/>
          </a:bodyPr>
          <a:lstStyle/>
          <a:p>
            <a:r>
              <a:rPr lang="en-GB" sz="2000" b="0" i="0">
                <a:solidFill>
                  <a:srgbClr val="374957"/>
                </a:solidFill>
                <a:effectLst/>
                <a:latin typeface="Poppins" pitchFamily="2" charset="77"/>
                <a:cs typeface="Poppins" pitchFamily="2" charset="77"/>
              </a:rPr>
              <a:t>@</a:t>
            </a:r>
            <a:r>
              <a:rPr lang="en-GB" sz="2000" b="0" i="0" err="1">
                <a:solidFill>
                  <a:srgbClr val="374957"/>
                </a:solidFill>
                <a:effectLst/>
                <a:latin typeface="Poppins" pitchFamily="2" charset="77"/>
                <a:cs typeface="Poppins" pitchFamily="2" charset="77"/>
              </a:rPr>
              <a:t>eurofusion_consortium</a:t>
            </a:r>
            <a:endParaRPr lang="en-HU" sz="2000">
              <a:latin typeface="Poppins" pitchFamily="2" charset="77"/>
              <a:cs typeface="Poppins" pitchFamily="2" charset="77"/>
            </a:endParaRPr>
          </a:p>
        </p:txBody>
      </p:sp>
      <p:sp>
        <p:nvSpPr>
          <p:cNvPr id="28" name="TextBox 27">
            <a:extLst>
              <a:ext uri="{FF2B5EF4-FFF2-40B4-BE49-F238E27FC236}">
                <a16:creationId xmlns:a16="http://schemas.microsoft.com/office/drawing/2014/main" id="{66A624E3-3044-B88F-1376-898A84380400}"/>
              </a:ext>
            </a:extLst>
          </p:cNvPr>
          <p:cNvSpPr txBox="1"/>
          <p:nvPr userDrawn="1"/>
        </p:nvSpPr>
        <p:spPr>
          <a:xfrm>
            <a:off x="2385719" y="1280134"/>
            <a:ext cx="2115161" cy="400110"/>
          </a:xfrm>
          <a:prstGeom prst="rect">
            <a:avLst/>
          </a:prstGeom>
          <a:noFill/>
        </p:spPr>
        <p:txBody>
          <a:bodyPr wrap="square">
            <a:spAutoFit/>
          </a:bodyPr>
          <a:lstStyle/>
          <a:p>
            <a:r>
              <a:rPr lang="en-GB" sz="2000" b="0" i="0" err="1">
                <a:solidFill>
                  <a:srgbClr val="374957"/>
                </a:solidFill>
                <a:effectLst/>
                <a:latin typeface="Poppins" pitchFamily="2" charset="77"/>
                <a:cs typeface="Poppins" pitchFamily="2" charset="77"/>
              </a:rPr>
              <a:t>eurofusion</a:t>
            </a:r>
            <a:endParaRPr lang="en-HU" sz="2000">
              <a:latin typeface="Poppins" pitchFamily="2" charset="77"/>
              <a:cs typeface="Poppins" pitchFamily="2" charset="77"/>
            </a:endParaRPr>
          </a:p>
        </p:txBody>
      </p:sp>
      <p:sp>
        <p:nvSpPr>
          <p:cNvPr id="29" name="TextBox 28">
            <a:extLst>
              <a:ext uri="{FF2B5EF4-FFF2-40B4-BE49-F238E27FC236}">
                <a16:creationId xmlns:a16="http://schemas.microsoft.com/office/drawing/2014/main" id="{52F7C2E1-47EF-402C-1FD2-5E75EF1540AD}"/>
              </a:ext>
            </a:extLst>
          </p:cNvPr>
          <p:cNvSpPr txBox="1"/>
          <p:nvPr userDrawn="1"/>
        </p:nvSpPr>
        <p:spPr>
          <a:xfrm>
            <a:off x="959768" y="136177"/>
            <a:ext cx="6155721" cy="523220"/>
          </a:xfrm>
          <a:prstGeom prst="rect">
            <a:avLst/>
          </a:prstGeom>
          <a:noFill/>
        </p:spPr>
        <p:txBody>
          <a:bodyPr wrap="square">
            <a:spAutoFit/>
          </a:bodyPr>
          <a:lstStyle/>
          <a:p>
            <a:pPr marL="0" indent="0">
              <a:buNone/>
            </a:pPr>
            <a:r>
              <a:rPr lang="en-GB" sz="2800" b="1" err="1">
                <a:solidFill>
                  <a:schemeClr val="tx2"/>
                </a:solidFill>
              </a:rPr>
              <a:t>EUROfusion</a:t>
            </a:r>
            <a:r>
              <a:rPr lang="en-GB" sz="2800" b="1">
                <a:solidFill>
                  <a:schemeClr val="tx2"/>
                </a:solidFill>
              </a:rPr>
              <a:t> channels</a:t>
            </a:r>
          </a:p>
        </p:txBody>
      </p:sp>
    </p:spTree>
    <p:extLst>
      <p:ext uri="{BB962C8B-B14F-4D97-AF65-F5344CB8AC3E}">
        <p14:creationId xmlns:p14="http://schemas.microsoft.com/office/powerpoint/2010/main" val="22753424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5337983C-B3E8-40DA-9C27-1A9537789FC4}"/>
              </a:ext>
            </a:extLst>
          </p:cNvPr>
          <p:cNvSpPr>
            <a:spLocks noGrp="1"/>
          </p:cNvSpPr>
          <p:nvPr>
            <p:ph type="dt" sz="half" idx="10"/>
          </p:nvPr>
        </p:nvSpPr>
        <p:spPr/>
        <p:txBody>
          <a:bodyPr/>
          <a:lstStyle/>
          <a:p>
            <a:endParaRPr lang="en-US"/>
          </a:p>
        </p:txBody>
      </p:sp>
      <p:sp>
        <p:nvSpPr>
          <p:cNvPr id="3" name="Platshållare för sidfot 2">
            <a:extLst>
              <a:ext uri="{FF2B5EF4-FFF2-40B4-BE49-F238E27FC236}">
                <a16:creationId xmlns:a16="http://schemas.microsoft.com/office/drawing/2014/main" id="{932881C4-5093-1F7B-FE66-F60BD08033AC}"/>
              </a:ext>
            </a:extLst>
          </p:cNvPr>
          <p:cNvSpPr>
            <a:spLocks noGrp="1"/>
          </p:cNvSpPr>
          <p:nvPr>
            <p:ph type="ftr" sz="quarter" idx="11"/>
          </p:nvPr>
        </p:nvSpPr>
        <p:spPr/>
        <p:txBody>
          <a:bodyPr/>
          <a:lstStyle/>
          <a:p>
            <a:r>
              <a:rPr lang="en-US"/>
              <a:t>Strand | E-tasc general meeting</a:t>
            </a:r>
          </a:p>
        </p:txBody>
      </p:sp>
      <p:sp>
        <p:nvSpPr>
          <p:cNvPr id="4" name="Platshållare för bildnummer 3">
            <a:extLst>
              <a:ext uri="{FF2B5EF4-FFF2-40B4-BE49-F238E27FC236}">
                <a16:creationId xmlns:a16="http://schemas.microsoft.com/office/drawing/2014/main" id="{1011BD59-87CE-2808-A199-B26200B6DE1D}"/>
              </a:ext>
            </a:extLst>
          </p:cNvPr>
          <p:cNvSpPr>
            <a:spLocks noGrp="1"/>
          </p:cNvSpPr>
          <p:nvPr>
            <p:ph type="sldNum" sz="quarter" idx="12"/>
          </p:nvPr>
        </p:nvSpPr>
        <p:spPr/>
        <p:txBody>
          <a:bodyPr/>
          <a:lstStyle/>
          <a:p>
            <a:fld id="{F7300F45-00F6-4344-9AF7-9C9C354DF8E5}" type="slidenum">
              <a:rPr lang="en-US" smtClean="0"/>
              <a:t>‹#›</a:t>
            </a:fld>
            <a:endParaRPr lang="en-US"/>
          </a:p>
        </p:txBody>
      </p:sp>
    </p:spTree>
    <p:extLst>
      <p:ext uri="{BB962C8B-B14F-4D97-AF65-F5344CB8AC3E}">
        <p14:creationId xmlns:p14="http://schemas.microsoft.com/office/powerpoint/2010/main" val="34238804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theme" Target="../theme/theme2.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9E824A85-10CD-4F9C-A834-0029BED230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endParaRPr lang="en-US"/>
          </a:p>
        </p:txBody>
      </p:sp>
      <p:sp>
        <p:nvSpPr>
          <p:cNvPr id="3" name="Platshållare för text 2">
            <a:extLst>
              <a:ext uri="{FF2B5EF4-FFF2-40B4-BE49-F238E27FC236}">
                <a16:creationId xmlns:a16="http://schemas.microsoft.com/office/drawing/2014/main" id="{28858056-C5E6-DB0F-A0D6-1A7FC21D43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Platshållare för datum 3">
            <a:extLst>
              <a:ext uri="{FF2B5EF4-FFF2-40B4-BE49-F238E27FC236}">
                <a16:creationId xmlns:a16="http://schemas.microsoft.com/office/drawing/2014/main" id="{38DC840F-4424-C30E-41E1-09BF555D59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627DF37-04EB-44FF-A530-3D4441BD737C}" type="datetimeFigureOut">
              <a:rPr lang="en-US" smtClean="0"/>
              <a:t>9/14/2026</a:t>
            </a:fld>
            <a:endParaRPr lang="en-US"/>
          </a:p>
        </p:txBody>
      </p:sp>
      <p:sp>
        <p:nvSpPr>
          <p:cNvPr id="5" name="Platshållare för sidfot 4">
            <a:extLst>
              <a:ext uri="{FF2B5EF4-FFF2-40B4-BE49-F238E27FC236}">
                <a16:creationId xmlns:a16="http://schemas.microsoft.com/office/drawing/2014/main" id="{59E0B35D-BA4C-DFDC-B417-DBBF4E7125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Platshållare för bildnummer 5">
            <a:extLst>
              <a:ext uri="{FF2B5EF4-FFF2-40B4-BE49-F238E27FC236}">
                <a16:creationId xmlns:a16="http://schemas.microsoft.com/office/drawing/2014/main" id="{7E585977-E65B-CE00-4588-9FD332BE58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112E4B9-7894-43C1-8FB3-7EAEA1C660D1}" type="slidenum">
              <a:rPr lang="en-US" smtClean="0"/>
              <a:t>‹#›</a:t>
            </a:fld>
            <a:endParaRPr lang="en-US"/>
          </a:p>
        </p:txBody>
      </p:sp>
    </p:spTree>
    <p:extLst>
      <p:ext uri="{BB962C8B-B14F-4D97-AF65-F5344CB8AC3E}">
        <p14:creationId xmlns:p14="http://schemas.microsoft.com/office/powerpoint/2010/main" val="5543245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4"/>
          </p:nvPr>
        </p:nvSpPr>
        <p:spPr>
          <a:xfrm>
            <a:off x="10848528" y="6356353"/>
            <a:ext cx="733872" cy="365125"/>
          </a:xfrm>
          <a:prstGeom prst="rect">
            <a:avLst/>
          </a:prstGeom>
        </p:spPr>
        <p:txBody>
          <a:bodyPr vert="horz" lIns="91440" tIns="45720" rIns="91440" bIns="45720" rtlCol="0" anchor="ctr"/>
          <a:lstStyle>
            <a:lvl1pPr algn="r">
              <a:defRPr sz="1000">
                <a:solidFill>
                  <a:schemeClr val="tx1">
                    <a:tint val="75000"/>
                  </a:schemeClr>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6A6D9FA1-99C7-4910-8E32-B85D378B0060}" type="slidenum">
              <a:rPr kumimoji="0" lang="en-GB" sz="10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0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8150087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hdr="0" dt="0"/>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hyperlink" Target="https://idm.euro-fusion.org/default.aspx?uid=2PZ2QY" TargetMode="Externa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32.svg"/><Relationship Id="rId7" Type="http://schemas.openxmlformats.org/officeDocument/2006/relationships/image" Target="../media/image36.svg"/><Relationship Id="rId2" Type="http://schemas.openxmlformats.org/officeDocument/2006/relationships/image" Target="../media/image31.svg"/><Relationship Id="rId1" Type="http://schemas.openxmlformats.org/officeDocument/2006/relationships/slideLayout" Target="../slideLayouts/slideLayout14.xml"/><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image" Target="../media/image33.svg"/></Relationships>
</file>

<file path=ppt/slides/_rels/slide15.xml.rels><?xml version="1.0" encoding="UTF-8" standalone="yes"?>
<Relationships xmlns="http://schemas.openxmlformats.org/package/2006/relationships"><Relationship Id="rId3" Type="http://schemas.openxmlformats.org/officeDocument/2006/relationships/image" Target="../media/image32.svg"/><Relationship Id="rId7" Type="http://schemas.openxmlformats.org/officeDocument/2006/relationships/image" Target="../media/image36.svg"/><Relationship Id="rId2" Type="http://schemas.openxmlformats.org/officeDocument/2006/relationships/image" Target="../media/image31.svg"/><Relationship Id="rId1" Type="http://schemas.openxmlformats.org/officeDocument/2006/relationships/slideLayout" Target="../slideLayouts/slideLayout14.xml"/><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image" Target="../media/image33.svg"/></Relationships>
</file>

<file path=ppt/slides/_rels/slide16.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14.xml"/><Relationship Id="rId4" Type="http://schemas.openxmlformats.org/officeDocument/2006/relationships/hyperlink" Target="https://simdb1.eufus.eu/"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0DF84-45A5-E8B6-2356-A083BD3B6272}"/>
              </a:ext>
            </a:extLst>
          </p:cNvPr>
          <p:cNvSpPr>
            <a:spLocks noGrp="1"/>
          </p:cNvSpPr>
          <p:nvPr>
            <p:ph type="title"/>
          </p:nvPr>
        </p:nvSpPr>
        <p:spPr>
          <a:xfrm>
            <a:off x="608708" y="2054560"/>
            <a:ext cx="7175251" cy="1773193"/>
          </a:xfrm>
        </p:spPr>
        <p:txBody>
          <a:bodyPr>
            <a:normAutofit/>
          </a:bodyPr>
          <a:lstStyle/>
          <a:p>
            <a:r>
              <a:rPr lang="en-US" dirty="0">
                <a:solidFill>
                  <a:srgbClr val="1A63A0"/>
                </a:solidFill>
                <a:highlight>
                  <a:srgbClr val="FFFFFF"/>
                </a:highlight>
                <a:latin typeface="Roboto" panose="02000000000000000000" pitchFamily="2" charset="0"/>
              </a:rPr>
              <a:t>Brief overview of the implementation of the DMP</a:t>
            </a:r>
            <a:endParaRPr lang="en-US" dirty="0"/>
          </a:p>
        </p:txBody>
      </p:sp>
      <p:sp>
        <p:nvSpPr>
          <p:cNvPr id="3" name="Text Placeholder 2">
            <a:extLst>
              <a:ext uri="{FF2B5EF4-FFF2-40B4-BE49-F238E27FC236}">
                <a16:creationId xmlns:a16="http://schemas.microsoft.com/office/drawing/2014/main" id="{68F44253-FAF4-4571-7B1E-85B86398C1C5}"/>
              </a:ext>
            </a:extLst>
          </p:cNvPr>
          <p:cNvSpPr>
            <a:spLocks noGrp="1"/>
          </p:cNvSpPr>
          <p:nvPr>
            <p:ph type="body" sz="quarter" idx="10"/>
          </p:nvPr>
        </p:nvSpPr>
        <p:spPr/>
        <p:txBody>
          <a:bodyPr>
            <a:normAutofit fontScale="62500" lnSpcReduction="20000"/>
          </a:bodyPr>
          <a:lstStyle/>
          <a:p>
            <a:r>
              <a:rPr lang="en-US" dirty="0"/>
              <a:t>Pär Strand, Chalmers for the DMP team</a:t>
            </a:r>
          </a:p>
        </p:txBody>
      </p:sp>
      <p:sp>
        <p:nvSpPr>
          <p:cNvPr id="4" name="Text Placeholder 3">
            <a:extLst>
              <a:ext uri="{FF2B5EF4-FFF2-40B4-BE49-F238E27FC236}">
                <a16:creationId xmlns:a16="http://schemas.microsoft.com/office/drawing/2014/main" id="{5CE95A6E-2526-20D0-7292-7712306271DC}"/>
              </a:ext>
            </a:extLst>
          </p:cNvPr>
          <p:cNvSpPr>
            <a:spLocks noGrp="1"/>
          </p:cNvSpPr>
          <p:nvPr>
            <p:ph type="body" sz="quarter" idx="11"/>
          </p:nvPr>
        </p:nvSpPr>
        <p:spPr>
          <a:xfrm>
            <a:off x="407368" y="4216642"/>
            <a:ext cx="10940336" cy="1610549"/>
          </a:xfrm>
        </p:spPr>
        <p:txBody>
          <a:bodyPr>
            <a:normAutofit fontScale="92500" lnSpcReduction="10000"/>
          </a:bodyPr>
          <a:lstStyle/>
          <a:p>
            <a:pPr algn="ctr">
              <a:spcBef>
                <a:spcPct val="0"/>
              </a:spcBef>
            </a:pPr>
            <a:r>
              <a:rPr lang="en-GB" altLang="en-US" sz="2000" dirty="0"/>
              <a:t>P, Strand</a:t>
            </a:r>
            <a:r>
              <a:rPr lang="en-GB" altLang="en-US" sz="2000" baseline="30000" dirty="0"/>
              <a:t>1,</a:t>
            </a:r>
            <a:r>
              <a:rPr lang="en-GB" altLang="en-US" sz="2000" dirty="0"/>
              <a:t> D. Coster</a:t>
            </a:r>
            <a:r>
              <a:rPr lang="en-GB" altLang="en-US" sz="2000" baseline="30000" dirty="0"/>
              <a:t>2</a:t>
            </a:r>
            <a:r>
              <a:rPr lang="en-GB" altLang="en-US" sz="2000" dirty="0"/>
              <a:t>, L. Kripner</a:t>
            </a:r>
            <a:r>
              <a:rPr lang="en-GB" altLang="en-US" sz="2000" baseline="30000" dirty="0"/>
              <a:t>3</a:t>
            </a:r>
            <a:r>
              <a:rPr lang="en-GB" altLang="en-US" sz="2000" dirty="0"/>
              <a:t>, I. Hanák</a:t>
            </a:r>
            <a:r>
              <a:rPr lang="en-GB" altLang="en-US" sz="2000" baseline="30000" dirty="0"/>
              <a:t>3</a:t>
            </a:r>
            <a:r>
              <a:rPr lang="en-GB" altLang="en-US" sz="2000" dirty="0"/>
              <a:t>, D. Kománek</a:t>
            </a:r>
            <a:r>
              <a:rPr lang="en-GB" altLang="en-US" sz="2000" baseline="30000" dirty="0"/>
              <a:t>3</a:t>
            </a:r>
            <a:r>
              <a:rPr lang="en-GB" altLang="en-US" sz="2000" dirty="0"/>
              <a:t>, A. Gonzalez Beltran</a:t>
            </a:r>
            <a:r>
              <a:rPr lang="en-GB" altLang="en-US" sz="2000" baseline="30000" dirty="0"/>
              <a:t>4</a:t>
            </a:r>
            <a:r>
              <a:rPr lang="en-GB" altLang="en-US" sz="2000" dirty="0"/>
              <a:t>, N. Cummings</a:t>
            </a:r>
            <a:r>
              <a:rPr lang="en-GB" altLang="en-US" sz="2000" baseline="30000" dirty="0"/>
              <a:t>4</a:t>
            </a:r>
            <a:r>
              <a:rPr lang="en-GB" altLang="en-US" sz="2000" dirty="0"/>
              <a:t>, S. Dixon</a:t>
            </a:r>
            <a:r>
              <a:rPr lang="en-GB" altLang="en-US" sz="2000" baseline="30000" dirty="0"/>
              <a:t>4</a:t>
            </a:r>
            <a:r>
              <a:rPr lang="en-GB" altLang="en-US" sz="2000" dirty="0"/>
              <a:t>, T. Farmer</a:t>
            </a:r>
            <a:r>
              <a:rPr lang="en-GB" altLang="en-US" sz="2000" baseline="30000" dirty="0"/>
              <a:t>4</a:t>
            </a:r>
            <a:r>
              <a:rPr lang="en-GB" altLang="en-US" sz="2000" dirty="0"/>
              <a:t>, J. Hollocombe</a:t>
            </a:r>
            <a:r>
              <a:rPr lang="en-GB" altLang="en-US" sz="2000" baseline="30000" dirty="0"/>
              <a:t>4</a:t>
            </a:r>
            <a:r>
              <a:rPr lang="en-GB" altLang="en-US" sz="2000" dirty="0"/>
              <a:t>,  L. Kogan</a:t>
            </a:r>
            <a:r>
              <a:rPr lang="en-GB" altLang="en-US" sz="2000" baseline="30000" dirty="0"/>
              <a:t>4</a:t>
            </a:r>
            <a:r>
              <a:rPr lang="en-GB" altLang="en-US" sz="2000" dirty="0"/>
              <a:t>, A. Parker</a:t>
            </a:r>
            <a:r>
              <a:rPr lang="en-GB" altLang="en-US" sz="2000" baseline="30000" dirty="0"/>
              <a:t>4</a:t>
            </a:r>
            <a:r>
              <a:rPr lang="en-GB" altLang="en-US" sz="2000" dirty="0"/>
              <a:t>, C. Powell</a:t>
            </a:r>
            <a:r>
              <a:rPr lang="en-GB" altLang="en-US" sz="2000" baseline="30000" dirty="0"/>
              <a:t>4</a:t>
            </a:r>
            <a:r>
              <a:rPr lang="en-GB" altLang="en-US" sz="2000" dirty="0"/>
              <a:t>, G. Szepesi</a:t>
            </a:r>
            <a:r>
              <a:rPr lang="en-GB" altLang="en-US" sz="2000" baseline="30000" dirty="0"/>
              <a:t>4</a:t>
            </a:r>
            <a:r>
              <a:rPr lang="en-GB" altLang="en-US" sz="2000" dirty="0"/>
              <a:t>, R: Coelho</a:t>
            </a:r>
            <a:r>
              <a:rPr lang="en-GB" altLang="en-US" sz="2000" baseline="30000" dirty="0"/>
              <a:t>5</a:t>
            </a:r>
            <a:r>
              <a:rPr lang="en-GB" altLang="en-US" sz="2000" dirty="0"/>
              <a:t>, J. Decker</a:t>
            </a:r>
            <a:r>
              <a:rPr lang="en-GB" altLang="en-US" sz="2000" baseline="30000" dirty="0"/>
              <a:t>6, </a:t>
            </a:r>
            <a:r>
              <a:rPr lang="en-GB" altLang="en-US" sz="2000" dirty="0"/>
              <a:t>L. Simons</a:t>
            </a:r>
            <a:r>
              <a:rPr lang="en-GB" altLang="en-US" sz="2000" baseline="30000" dirty="0"/>
              <a:t>6</a:t>
            </a:r>
            <a:r>
              <a:rPr lang="en-GB" altLang="en-US" sz="2000" dirty="0"/>
              <a:t>, S.C Yildiz</a:t>
            </a:r>
            <a:r>
              <a:rPr lang="en-GB" altLang="en-US" sz="2000" baseline="30000" dirty="0"/>
              <a:t>6</a:t>
            </a:r>
            <a:r>
              <a:rPr lang="en-GB" altLang="en-US" sz="2000" dirty="0"/>
              <a:t>, L. Fleury</a:t>
            </a:r>
            <a:r>
              <a:rPr lang="en-GB" altLang="en-US" sz="2000" baseline="30000" dirty="0"/>
              <a:t>7</a:t>
            </a:r>
            <a:r>
              <a:rPr lang="en-GB" altLang="en-US" sz="2000" dirty="0"/>
              <a:t>, F. Imbeaux</a:t>
            </a:r>
            <a:r>
              <a:rPr lang="en-GB" altLang="en-US" sz="2000" baseline="30000" dirty="0"/>
              <a:t>7</a:t>
            </a:r>
            <a:r>
              <a:rPr lang="en-GB" altLang="en-US" sz="2000" dirty="0"/>
              <a:t>, P. Maini</a:t>
            </a:r>
            <a:r>
              <a:rPr lang="en-GB" altLang="en-US" sz="2000" baseline="30000" dirty="0"/>
              <a:t>7</a:t>
            </a:r>
            <a:r>
              <a:rPr lang="en-GB" altLang="en-US" sz="2000" dirty="0"/>
              <a:t>, J. Morales</a:t>
            </a:r>
            <a:r>
              <a:rPr lang="en-GB" altLang="en-US" sz="2000" baseline="30000" dirty="0"/>
              <a:t>7</a:t>
            </a:r>
            <a:r>
              <a:rPr lang="en-GB" altLang="en-US" sz="2000" dirty="0"/>
              <a:t>, P. Grabowski</a:t>
            </a:r>
            <a:r>
              <a:rPr lang="en-GB" altLang="en-US" sz="2000" baseline="30000" dirty="0"/>
              <a:t>8</a:t>
            </a:r>
            <a:r>
              <a:rPr lang="en-GB" altLang="en-US" sz="2000" dirty="0"/>
              <a:t>, K. Niznik</a:t>
            </a:r>
            <a:r>
              <a:rPr lang="en-GB" altLang="en-US" sz="2000" baseline="30000" dirty="0"/>
              <a:t>8</a:t>
            </a:r>
            <a:r>
              <a:rPr lang="en-GB" altLang="en-US" sz="2000" dirty="0"/>
              <a:t>, M. Owsiak</a:t>
            </a:r>
            <a:r>
              <a:rPr lang="en-GB" altLang="en-US" sz="2000" baseline="30000" dirty="0"/>
              <a:t>8</a:t>
            </a:r>
            <a:r>
              <a:rPr lang="en-GB" altLang="en-US" sz="2000" dirty="0"/>
              <a:t>, B, Pogodzinski</a:t>
            </a:r>
            <a:r>
              <a:rPr lang="en-GB" altLang="en-US" sz="2000" baseline="30000" dirty="0"/>
              <a:t>8</a:t>
            </a:r>
            <a:r>
              <a:rPr lang="en-GB" altLang="en-US" sz="2000" dirty="0"/>
              <a:t>  </a:t>
            </a:r>
          </a:p>
          <a:p>
            <a:pPr algn="ctr">
              <a:spcBef>
                <a:spcPct val="0"/>
              </a:spcBef>
            </a:pPr>
            <a:endParaRPr lang="en-GB" altLang="en-US" sz="900" i="1" dirty="0"/>
          </a:p>
          <a:p>
            <a:pPr>
              <a:lnSpc>
                <a:spcPct val="110000"/>
              </a:lnSpc>
              <a:spcBef>
                <a:spcPct val="0"/>
              </a:spcBef>
            </a:pPr>
            <a:endParaRPr lang="en-GB" altLang="en-US" sz="900" i="1" dirty="0"/>
          </a:p>
          <a:p>
            <a:pPr>
              <a:lnSpc>
                <a:spcPct val="90000"/>
              </a:lnSpc>
              <a:spcBef>
                <a:spcPct val="0"/>
              </a:spcBef>
              <a:tabLst>
                <a:tab pos="15066963" algn="l"/>
              </a:tabLst>
            </a:pPr>
            <a:r>
              <a:rPr lang="en-GB" altLang="en-US" sz="1400" i="1" baseline="30000" dirty="0"/>
              <a:t>1</a:t>
            </a:r>
            <a:r>
              <a:rPr lang="en-GB" altLang="en-US" sz="1400" i="1" dirty="0"/>
              <a:t>Chalmers University of Technology, Sweden,  </a:t>
            </a:r>
            <a:r>
              <a:rPr lang="sv-SE" altLang="en-US" sz="1400" i="1" baseline="30000" dirty="0"/>
              <a:t>2</a:t>
            </a:r>
            <a:r>
              <a:rPr lang="de-DE" altLang="en-US" sz="1400" dirty="0"/>
              <a:t>Max-Planck-Institut für Plasmaphysik, Germany, </a:t>
            </a:r>
            <a:r>
              <a:rPr lang="en-GB" altLang="en-US" sz="1400" i="1" baseline="30000" dirty="0"/>
              <a:t>3</a:t>
            </a:r>
            <a:r>
              <a:rPr lang="en-GB" altLang="en-US" sz="1400" i="1" dirty="0"/>
              <a:t>Institut for Plasma physics, CAS, Czech Republic,</a:t>
            </a:r>
            <a:r>
              <a:rPr lang="en-GB" altLang="en-US" sz="1400" i="1" baseline="30000" dirty="0"/>
              <a:t> 4</a:t>
            </a:r>
            <a:r>
              <a:rPr lang="en-GB" altLang="en-US" sz="1400" i="1" dirty="0"/>
              <a:t>UKAEA, United Kingdom, </a:t>
            </a:r>
            <a:r>
              <a:rPr lang="en-GB" altLang="en-US" sz="1400" i="1" baseline="30000" dirty="0"/>
              <a:t>5</a:t>
            </a:r>
            <a:r>
              <a:rPr lang="en-GB" altLang="en-US" sz="1400" i="1" dirty="0"/>
              <a:t>IST, Portugal, </a:t>
            </a:r>
            <a:r>
              <a:rPr lang="en-GB" altLang="en-US" sz="1400" i="1" baseline="30000" dirty="0"/>
              <a:t>6</a:t>
            </a:r>
            <a:r>
              <a:rPr lang="en-GB" altLang="en-US" sz="1400" i="1" dirty="0"/>
              <a:t>SPC/EPFL Switzerland, </a:t>
            </a:r>
            <a:r>
              <a:rPr lang="en-GB" altLang="en-US" sz="1400" i="1" baseline="30000" dirty="0"/>
              <a:t>7</a:t>
            </a:r>
            <a:r>
              <a:rPr lang="en-GB" altLang="en-US" sz="1400" i="1" dirty="0"/>
              <a:t>CEA, France, </a:t>
            </a:r>
            <a:r>
              <a:rPr lang="en-GB" altLang="en-US" sz="1400" i="1" baseline="30000" dirty="0"/>
              <a:t>8</a:t>
            </a:r>
            <a:r>
              <a:rPr lang="en-GB" altLang="en-US" sz="1400" i="1" dirty="0"/>
              <a:t>IPPLM (PSNC IBCH PAS), Poland</a:t>
            </a:r>
          </a:p>
        </p:txBody>
      </p:sp>
      <p:sp>
        <p:nvSpPr>
          <p:cNvPr id="5" name="Text Placeholder 4">
            <a:extLst>
              <a:ext uri="{FF2B5EF4-FFF2-40B4-BE49-F238E27FC236}">
                <a16:creationId xmlns:a16="http://schemas.microsoft.com/office/drawing/2014/main" id="{77D306BE-80AF-BAD6-579C-9B0413B066C6}"/>
              </a:ext>
            </a:extLst>
          </p:cNvPr>
          <p:cNvSpPr>
            <a:spLocks noGrp="1"/>
          </p:cNvSpPr>
          <p:nvPr>
            <p:ph type="body" sz="quarter" idx="12"/>
          </p:nvPr>
        </p:nvSpPr>
        <p:spPr/>
        <p:txBody>
          <a:bodyPr/>
          <a:lstStyle/>
          <a:p>
            <a:r>
              <a:rPr lang="en-US" dirty="0"/>
              <a:t>General Jour </a:t>
            </a:r>
            <a:r>
              <a:rPr lang="en-US" dirty="0" err="1"/>
              <a:t>FIxe</a:t>
            </a:r>
            <a:endParaRPr lang="en-US" dirty="0"/>
          </a:p>
        </p:txBody>
      </p:sp>
      <p:pic>
        <p:nvPicPr>
          <p:cNvPr id="7" name="Bildobjekt 6">
            <a:extLst>
              <a:ext uri="{FF2B5EF4-FFF2-40B4-BE49-F238E27FC236}">
                <a16:creationId xmlns:a16="http://schemas.microsoft.com/office/drawing/2014/main" id="{28781723-1154-4333-362E-5C1E4F833616}"/>
              </a:ext>
            </a:extLst>
          </p:cNvPr>
          <p:cNvPicPr>
            <a:picLocks noChangeAspect="1"/>
          </p:cNvPicPr>
          <p:nvPr/>
        </p:nvPicPr>
        <p:blipFill>
          <a:blip r:embed="rId2"/>
          <a:stretch>
            <a:fillRect/>
          </a:stretch>
        </p:blipFill>
        <p:spPr>
          <a:xfrm>
            <a:off x="5127476" y="6075182"/>
            <a:ext cx="6898213" cy="487989"/>
          </a:xfrm>
          <a:prstGeom prst="rect">
            <a:avLst/>
          </a:prstGeom>
        </p:spPr>
      </p:pic>
    </p:spTree>
    <p:extLst>
      <p:ext uri="{BB962C8B-B14F-4D97-AF65-F5344CB8AC3E}">
        <p14:creationId xmlns:p14="http://schemas.microsoft.com/office/powerpoint/2010/main" val="351104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154011D-661F-925E-1279-F6F16A43F967}"/>
              </a:ext>
            </a:extLst>
          </p:cNvPr>
          <p:cNvSpPr>
            <a:spLocks noGrp="1"/>
          </p:cNvSpPr>
          <p:nvPr>
            <p:ph type="title"/>
          </p:nvPr>
        </p:nvSpPr>
        <p:spPr/>
        <p:txBody>
          <a:bodyPr/>
          <a:lstStyle/>
          <a:p>
            <a:r>
              <a:rPr lang="sv-SE" dirty="0" err="1"/>
              <a:t>Background</a:t>
            </a:r>
            <a:endParaRPr lang="en-US" dirty="0"/>
          </a:p>
        </p:txBody>
      </p:sp>
      <p:sp>
        <p:nvSpPr>
          <p:cNvPr id="3" name="Platshållare för innehåll 2">
            <a:extLst>
              <a:ext uri="{FF2B5EF4-FFF2-40B4-BE49-F238E27FC236}">
                <a16:creationId xmlns:a16="http://schemas.microsoft.com/office/drawing/2014/main" id="{F43C05A4-9A9C-AEE8-1A74-463090526EEC}"/>
              </a:ext>
            </a:extLst>
          </p:cNvPr>
          <p:cNvSpPr>
            <a:spLocks noGrp="1"/>
          </p:cNvSpPr>
          <p:nvPr>
            <p:ph idx="1"/>
          </p:nvPr>
        </p:nvSpPr>
        <p:spPr/>
        <p:txBody>
          <a:bodyPr>
            <a:normAutofit fontScale="85000" lnSpcReduction="20000"/>
          </a:bodyPr>
          <a:lstStyle/>
          <a:p>
            <a:pPr marL="0" indent="0">
              <a:buNone/>
            </a:pPr>
            <a:r>
              <a:rPr lang="sv-SE" dirty="0"/>
              <a:t>The Data Management Plan is a grant </a:t>
            </a:r>
            <a:r>
              <a:rPr lang="sv-SE" dirty="0" err="1"/>
              <a:t>deliverable</a:t>
            </a:r>
            <a:r>
              <a:rPr lang="sv-SE" dirty="0"/>
              <a:t> </a:t>
            </a:r>
            <a:r>
              <a:rPr lang="sv-SE" dirty="0" err="1"/>
              <a:t>describing</a:t>
            </a:r>
            <a:r>
              <a:rPr lang="sv-SE" dirty="0"/>
              <a:t> the intention </a:t>
            </a:r>
            <a:r>
              <a:rPr lang="sv-SE" dirty="0" err="1"/>
              <a:t>of</a:t>
            </a:r>
            <a:r>
              <a:rPr lang="sv-SE" dirty="0"/>
              <a:t> EUROfusion in terms </a:t>
            </a:r>
            <a:r>
              <a:rPr lang="sv-SE" dirty="0" err="1"/>
              <a:t>of</a:t>
            </a:r>
            <a:r>
              <a:rPr lang="sv-SE" dirty="0"/>
              <a:t> data </a:t>
            </a:r>
            <a:r>
              <a:rPr lang="sv-SE" dirty="0" err="1"/>
              <a:t>governance</a:t>
            </a:r>
            <a:r>
              <a:rPr lang="sv-SE" dirty="0"/>
              <a:t> and </a:t>
            </a:r>
            <a:r>
              <a:rPr lang="sv-SE" dirty="0" err="1"/>
              <a:t>sharing</a:t>
            </a:r>
            <a:r>
              <a:rPr lang="sv-SE" dirty="0"/>
              <a:t>.</a:t>
            </a:r>
          </a:p>
          <a:p>
            <a:pPr marL="0" indent="0">
              <a:buNone/>
            </a:pPr>
            <a:endParaRPr lang="sv-SE" dirty="0"/>
          </a:p>
          <a:p>
            <a:pPr marL="0" indent="0">
              <a:buNone/>
            </a:pPr>
            <a:r>
              <a:rPr lang="sv-SE" dirty="0" err="1"/>
              <a:t>Developed</a:t>
            </a:r>
            <a:r>
              <a:rPr lang="sv-SE" dirty="0"/>
              <a:t> in a </a:t>
            </a:r>
            <a:r>
              <a:rPr lang="sv-SE" dirty="0" err="1"/>
              <a:t>working</a:t>
            </a:r>
            <a:r>
              <a:rPr lang="sv-SE" dirty="0"/>
              <a:t> </a:t>
            </a:r>
            <a:r>
              <a:rPr lang="sv-SE" dirty="0" err="1"/>
              <a:t>group</a:t>
            </a:r>
            <a:r>
              <a:rPr lang="sv-SE" dirty="0"/>
              <a:t> </a:t>
            </a:r>
            <a:r>
              <a:rPr lang="sv-SE" dirty="0" err="1"/>
              <a:t>including</a:t>
            </a:r>
            <a:r>
              <a:rPr lang="sv-SE" dirty="0"/>
              <a:t> </a:t>
            </a:r>
            <a:r>
              <a:rPr lang="sv-SE" dirty="0" err="1"/>
              <a:t>high</a:t>
            </a:r>
            <a:r>
              <a:rPr lang="sv-SE" dirty="0"/>
              <a:t> </a:t>
            </a:r>
            <a:r>
              <a:rPr lang="sv-SE" dirty="0" err="1"/>
              <a:t>level</a:t>
            </a:r>
            <a:r>
              <a:rPr lang="sv-SE" dirty="0"/>
              <a:t> experts from the experimental </a:t>
            </a:r>
            <a:r>
              <a:rPr lang="sv-SE" dirty="0" err="1"/>
              <a:t>facilites</a:t>
            </a:r>
            <a:r>
              <a:rPr lang="sv-SE" dirty="0"/>
              <a:t> and </a:t>
            </a:r>
            <a:r>
              <a:rPr lang="sv-SE" dirty="0" err="1"/>
              <a:t>modelling</a:t>
            </a:r>
            <a:r>
              <a:rPr lang="sv-SE" dirty="0"/>
              <a:t>/simulation communities. </a:t>
            </a:r>
          </a:p>
          <a:p>
            <a:pPr marL="0" indent="0">
              <a:buNone/>
            </a:pPr>
            <a:endParaRPr lang="sv-SE" dirty="0"/>
          </a:p>
          <a:p>
            <a:r>
              <a:rPr lang="sv-SE" dirty="0" err="1"/>
              <a:t>Brief</a:t>
            </a:r>
            <a:r>
              <a:rPr lang="sv-SE" dirty="0"/>
              <a:t>  </a:t>
            </a:r>
            <a:r>
              <a:rPr lang="sv-SE" dirty="0" err="1"/>
              <a:t>document</a:t>
            </a:r>
            <a:r>
              <a:rPr lang="sv-SE" dirty="0"/>
              <a:t> (</a:t>
            </a:r>
            <a:r>
              <a:rPr lang="sv-SE" dirty="0" err="1"/>
              <a:t>already</a:t>
            </a:r>
            <a:r>
              <a:rPr lang="sv-SE" dirty="0"/>
              <a:t> </a:t>
            </a:r>
            <a:r>
              <a:rPr lang="sv-SE" dirty="0" err="1"/>
              <a:t>shared</a:t>
            </a:r>
            <a:r>
              <a:rPr lang="sv-SE" dirty="0"/>
              <a:t>) : </a:t>
            </a:r>
            <a:r>
              <a:rPr lang="en-US" dirty="0">
                <a:hlinkClick r:id="rId2"/>
              </a:rPr>
              <a:t>EFDA_D_2PZ2QY - EUROFUSION GA (22) 39 - 4.3a - data-management-plan-EUROfusion</a:t>
            </a:r>
            <a:r>
              <a:rPr lang="sv-SE" dirty="0"/>
              <a:t>  </a:t>
            </a:r>
          </a:p>
          <a:p>
            <a:pPr marL="0" indent="0">
              <a:buNone/>
            </a:pPr>
            <a:endParaRPr lang="en-US" dirty="0"/>
          </a:p>
          <a:p>
            <a:pPr marL="0" indent="0">
              <a:buNone/>
            </a:pPr>
            <a:r>
              <a:rPr lang="en-US" dirty="0"/>
              <a:t>The “Implementation of the DMP” project turns the DMP into practice by developing the required infrastructure, access methods and detailed implementation framework while balancing concerns of data quality and control. The aim is to make EUROfusion data progressively more </a:t>
            </a:r>
            <a:r>
              <a:rPr lang="en-US" b="1" dirty="0"/>
              <a:t>FAIR — Findable, Accessible, Interoperable and Reusable.</a:t>
            </a:r>
          </a:p>
          <a:p>
            <a:pPr marL="0" indent="0">
              <a:buNone/>
            </a:pPr>
            <a:endParaRPr lang="en-US" b="1" dirty="0"/>
          </a:p>
          <a:p>
            <a:pPr marL="0" indent="0">
              <a:buNone/>
            </a:pPr>
            <a:r>
              <a:rPr lang="en-US" b="1" dirty="0"/>
              <a:t>Deliberately federated: </a:t>
            </a:r>
            <a:r>
              <a:rPr lang="en-US" dirty="0"/>
              <a:t>existing experimental data systems remain at the facilities, while central services make them easier to discover and access. Maintaining control over data quality and access. Embargos respected but void when data is published.</a:t>
            </a:r>
          </a:p>
          <a:p>
            <a:pPr marL="0" indent="0">
              <a:buNone/>
            </a:pPr>
            <a:endParaRPr lang="en-US" dirty="0"/>
          </a:p>
          <a:p>
            <a:pPr marL="0" indent="0">
              <a:buNone/>
            </a:pPr>
            <a:r>
              <a:rPr lang="en-US" dirty="0"/>
              <a:t>Modelling data will additionally be supported by long-term storage and stronger provenance management.</a:t>
            </a:r>
          </a:p>
          <a:p>
            <a:pPr marL="0" indent="0">
              <a:buNone/>
            </a:pPr>
            <a:endParaRPr lang="en-US" dirty="0"/>
          </a:p>
        </p:txBody>
      </p:sp>
      <p:sp>
        <p:nvSpPr>
          <p:cNvPr id="4" name="Platshållare för sidfot 3">
            <a:extLst>
              <a:ext uri="{FF2B5EF4-FFF2-40B4-BE49-F238E27FC236}">
                <a16:creationId xmlns:a16="http://schemas.microsoft.com/office/drawing/2014/main" id="{311B115F-0187-6B73-3C07-77D75B5E38AE}"/>
              </a:ext>
            </a:extLst>
          </p:cNvPr>
          <p:cNvSpPr>
            <a:spLocks noGrp="1"/>
          </p:cNvSpPr>
          <p:nvPr>
            <p:ph type="ftr" sz="quarter" idx="11"/>
          </p:nvPr>
        </p:nvSpPr>
        <p:spPr/>
        <p:txBody>
          <a:bodyPr/>
          <a:lstStyle/>
          <a:p>
            <a:r>
              <a:rPr lang="en-GB" dirty="0">
                <a:solidFill>
                  <a:prstClr val="white"/>
                </a:solidFill>
              </a:rPr>
              <a:t>Strand | DSO Jour Fixe</a:t>
            </a:r>
          </a:p>
        </p:txBody>
      </p:sp>
      <p:sp>
        <p:nvSpPr>
          <p:cNvPr id="5" name="Platshållare för bildnummer 4">
            <a:extLst>
              <a:ext uri="{FF2B5EF4-FFF2-40B4-BE49-F238E27FC236}">
                <a16:creationId xmlns:a16="http://schemas.microsoft.com/office/drawing/2014/main" id="{6B337A51-5FB7-6DCE-0923-93147ACABB10}"/>
              </a:ext>
            </a:extLst>
          </p:cNvPr>
          <p:cNvSpPr>
            <a:spLocks noGrp="1"/>
          </p:cNvSpPr>
          <p:nvPr>
            <p:ph type="sldNum" sz="quarter" idx="12"/>
          </p:nvPr>
        </p:nvSpPr>
        <p:spPr/>
        <p:txBody>
          <a:bodyPr/>
          <a:lstStyle/>
          <a:p>
            <a:fld id="{6A6D9FA1-99C7-4910-8E32-B85D378B0060}" type="slidenum">
              <a:rPr lang="en-GB" smtClean="0">
                <a:solidFill>
                  <a:prstClr val="white"/>
                </a:solidFill>
              </a:rPr>
              <a:pPr/>
              <a:t>2</a:t>
            </a:fld>
            <a:endParaRPr lang="en-GB">
              <a:solidFill>
                <a:prstClr val="white"/>
              </a:solidFill>
            </a:endParaRPr>
          </a:p>
        </p:txBody>
      </p:sp>
    </p:spTree>
    <p:extLst>
      <p:ext uri="{BB962C8B-B14F-4D97-AF65-F5344CB8AC3E}">
        <p14:creationId xmlns:p14="http://schemas.microsoft.com/office/powerpoint/2010/main" val="1658420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AB2C299-247F-3C25-D6E7-44349D1153AA}"/>
              </a:ext>
            </a:extLst>
          </p:cNvPr>
          <p:cNvSpPr>
            <a:spLocks noGrp="1"/>
          </p:cNvSpPr>
          <p:nvPr>
            <p:ph type="title"/>
          </p:nvPr>
        </p:nvSpPr>
        <p:spPr/>
        <p:txBody>
          <a:bodyPr/>
          <a:lstStyle/>
          <a:p>
            <a:endParaRPr lang="en-US"/>
          </a:p>
        </p:txBody>
      </p:sp>
      <p:sp>
        <p:nvSpPr>
          <p:cNvPr id="3" name="Platshållare för innehåll 2">
            <a:extLst>
              <a:ext uri="{FF2B5EF4-FFF2-40B4-BE49-F238E27FC236}">
                <a16:creationId xmlns:a16="http://schemas.microsoft.com/office/drawing/2014/main" id="{D6FA8E6B-4878-5519-558D-9EAA5A2BC94D}"/>
              </a:ext>
            </a:extLst>
          </p:cNvPr>
          <p:cNvSpPr>
            <a:spLocks noGrp="1"/>
          </p:cNvSpPr>
          <p:nvPr>
            <p:ph idx="1"/>
          </p:nvPr>
        </p:nvSpPr>
        <p:spPr/>
        <p:txBody>
          <a:bodyPr/>
          <a:lstStyle/>
          <a:p>
            <a:pPr marL="0" indent="0">
              <a:buNone/>
            </a:pPr>
            <a:r>
              <a:rPr lang="sv-SE" dirty="0"/>
              <a:t>”</a:t>
            </a:r>
            <a:r>
              <a:rPr lang="sv-SE" dirty="0" err="1"/>
              <a:t>Issues</a:t>
            </a:r>
            <a:r>
              <a:rPr lang="sv-SE"/>
              <a:t>”</a:t>
            </a:r>
            <a:endParaRPr lang="sv-SE" dirty="0"/>
          </a:p>
          <a:p>
            <a:r>
              <a:rPr lang="sv-SE" dirty="0"/>
              <a:t>Manpower </a:t>
            </a:r>
            <a:r>
              <a:rPr lang="sv-SE" dirty="0" err="1"/>
              <a:t>changes</a:t>
            </a:r>
            <a:r>
              <a:rPr lang="sv-SE" dirty="0"/>
              <a:t> has </a:t>
            </a:r>
            <a:r>
              <a:rPr lang="sv-SE" dirty="0" err="1"/>
              <a:t>slowed</a:t>
            </a:r>
            <a:r>
              <a:rPr lang="sv-SE" dirty="0"/>
              <a:t> down progress on </a:t>
            </a:r>
            <a:r>
              <a:rPr lang="sv-SE" dirty="0" err="1"/>
              <a:t>some</a:t>
            </a:r>
            <a:r>
              <a:rPr lang="sv-SE" dirty="0"/>
              <a:t> data </a:t>
            </a:r>
            <a:r>
              <a:rPr lang="sv-SE" dirty="0" err="1"/>
              <a:t>mapping</a:t>
            </a:r>
            <a:r>
              <a:rPr lang="sv-SE" dirty="0"/>
              <a:t> </a:t>
            </a:r>
            <a:r>
              <a:rPr lang="sv-SE" dirty="0" err="1"/>
              <a:t>activities</a:t>
            </a:r>
            <a:endParaRPr lang="sv-SE" dirty="0"/>
          </a:p>
          <a:p>
            <a:r>
              <a:rPr lang="sv-SE" dirty="0" err="1"/>
              <a:t>Authorisation</a:t>
            </a:r>
            <a:r>
              <a:rPr lang="sv-SE" dirty="0"/>
              <a:t> services at </a:t>
            </a:r>
            <a:r>
              <a:rPr lang="sv-SE" dirty="0" err="1"/>
              <a:t>each</a:t>
            </a:r>
            <a:r>
              <a:rPr lang="sv-SE" dirty="0"/>
              <a:t> </a:t>
            </a:r>
            <a:r>
              <a:rPr lang="sv-SE" dirty="0" err="1"/>
              <a:t>facility</a:t>
            </a:r>
            <a:r>
              <a:rPr lang="sv-SE" dirty="0"/>
              <a:t> still </a:t>
            </a:r>
            <a:r>
              <a:rPr lang="sv-SE" dirty="0" err="1"/>
              <a:t>needs</a:t>
            </a:r>
            <a:r>
              <a:rPr lang="sv-SE" dirty="0"/>
              <a:t> to be </a:t>
            </a:r>
            <a:r>
              <a:rPr lang="sv-SE" dirty="0" err="1"/>
              <a:t>rolled</a:t>
            </a:r>
            <a:r>
              <a:rPr lang="sv-SE" dirty="0"/>
              <a:t> </a:t>
            </a:r>
            <a:r>
              <a:rPr lang="sv-SE" dirty="0" err="1"/>
              <a:t>out</a:t>
            </a:r>
            <a:r>
              <a:rPr lang="sv-SE" dirty="0"/>
              <a:t>  - </a:t>
            </a:r>
            <a:r>
              <a:rPr lang="sv-SE" dirty="0" err="1"/>
              <a:t>requires</a:t>
            </a:r>
            <a:r>
              <a:rPr lang="sv-SE" dirty="0"/>
              <a:t> </a:t>
            </a:r>
            <a:r>
              <a:rPr lang="sv-SE" dirty="0" err="1"/>
              <a:t>technical</a:t>
            </a:r>
            <a:r>
              <a:rPr lang="sv-SE" dirty="0"/>
              <a:t> </a:t>
            </a:r>
            <a:r>
              <a:rPr lang="sv-SE" u="sng" dirty="0"/>
              <a:t>and</a:t>
            </a:r>
            <a:r>
              <a:rPr lang="sv-SE" dirty="0"/>
              <a:t> </a:t>
            </a:r>
            <a:r>
              <a:rPr lang="sv-SE" dirty="0" err="1"/>
              <a:t>managerial</a:t>
            </a:r>
            <a:r>
              <a:rPr lang="sv-SE" dirty="0"/>
              <a:t> support on </a:t>
            </a:r>
            <a:r>
              <a:rPr lang="sv-SE" dirty="0" err="1"/>
              <a:t>some</a:t>
            </a:r>
            <a:r>
              <a:rPr lang="sv-SE" dirty="0"/>
              <a:t> </a:t>
            </a:r>
            <a:r>
              <a:rPr lang="sv-SE" dirty="0" err="1"/>
              <a:t>devices</a:t>
            </a:r>
            <a:endParaRPr lang="sv-SE" dirty="0"/>
          </a:p>
          <a:p>
            <a:r>
              <a:rPr lang="sv-SE" dirty="0" err="1"/>
              <a:t>Unclear</a:t>
            </a:r>
            <a:r>
              <a:rPr lang="sv-SE" dirty="0"/>
              <a:t> </a:t>
            </a:r>
            <a:r>
              <a:rPr lang="sv-SE" dirty="0" err="1"/>
              <a:t>scope</a:t>
            </a:r>
            <a:r>
              <a:rPr lang="sv-SE" dirty="0"/>
              <a:t> and </a:t>
            </a:r>
            <a:r>
              <a:rPr lang="sv-SE" dirty="0" err="1"/>
              <a:t>capability</a:t>
            </a:r>
            <a:r>
              <a:rPr lang="sv-SE" dirty="0"/>
              <a:t> in relation to PID </a:t>
            </a:r>
            <a:r>
              <a:rPr lang="sv-SE" dirty="0" err="1"/>
              <a:t>minting</a:t>
            </a:r>
            <a:r>
              <a:rPr lang="sv-SE" dirty="0"/>
              <a:t> on the LTDSF </a:t>
            </a:r>
            <a:r>
              <a:rPr lang="sv-SE" dirty="0" err="1"/>
              <a:t>need</a:t>
            </a:r>
            <a:r>
              <a:rPr lang="sv-SE" dirty="0"/>
              <a:t> to be </a:t>
            </a:r>
            <a:r>
              <a:rPr lang="sv-SE" dirty="0" err="1"/>
              <a:t>urgently</a:t>
            </a:r>
            <a:r>
              <a:rPr lang="sv-SE" dirty="0"/>
              <a:t> </a:t>
            </a:r>
            <a:r>
              <a:rPr lang="sv-SE" dirty="0" err="1"/>
              <a:t>resolved</a:t>
            </a:r>
            <a:r>
              <a:rPr lang="sv-SE" dirty="0"/>
              <a:t> </a:t>
            </a:r>
          </a:p>
          <a:p>
            <a:r>
              <a:rPr lang="sv-SE" dirty="0"/>
              <a:t>Managing the transition from DD3 to DD4 </a:t>
            </a:r>
            <a:r>
              <a:rPr lang="sv-SE" dirty="0" err="1"/>
              <a:t>need</a:t>
            </a:r>
            <a:r>
              <a:rPr lang="sv-SE" dirty="0"/>
              <a:t> </a:t>
            </a:r>
            <a:r>
              <a:rPr lang="sv-SE" dirty="0" err="1"/>
              <a:t>coordination</a:t>
            </a:r>
            <a:r>
              <a:rPr lang="sv-SE" dirty="0"/>
              <a:t> and joint </a:t>
            </a:r>
            <a:r>
              <a:rPr lang="sv-SE" dirty="0" err="1"/>
              <a:t>work</a:t>
            </a:r>
            <a:endParaRPr lang="sv-SE" dirty="0"/>
          </a:p>
          <a:p>
            <a:endParaRPr lang="sv-SE" dirty="0"/>
          </a:p>
          <a:p>
            <a:pPr marL="0" indent="0">
              <a:buNone/>
            </a:pPr>
            <a:r>
              <a:rPr lang="sv-SE" dirty="0" err="1"/>
              <a:t>Next</a:t>
            </a:r>
            <a:r>
              <a:rPr lang="sv-SE" dirty="0"/>
              <a:t> steps (</a:t>
            </a:r>
            <a:r>
              <a:rPr lang="sv-SE" dirty="0" err="1"/>
              <a:t>starting</a:t>
            </a:r>
            <a:r>
              <a:rPr lang="sv-SE" dirty="0"/>
              <a:t> </a:t>
            </a:r>
            <a:r>
              <a:rPr lang="sv-SE" dirty="0" err="1"/>
              <a:t>now</a:t>
            </a:r>
            <a:r>
              <a:rPr lang="sv-SE" dirty="0"/>
              <a:t>):</a:t>
            </a:r>
          </a:p>
          <a:p>
            <a:r>
              <a:rPr lang="sv-SE" dirty="0" err="1"/>
              <a:t>Testing</a:t>
            </a:r>
            <a:r>
              <a:rPr lang="sv-SE" dirty="0"/>
              <a:t> and </a:t>
            </a:r>
            <a:r>
              <a:rPr lang="sv-SE" dirty="0" err="1"/>
              <a:t>validation</a:t>
            </a:r>
            <a:r>
              <a:rPr lang="sv-SE" dirty="0"/>
              <a:t> </a:t>
            </a:r>
            <a:r>
              <a:rPr lang="sv-SE" dirty="0" err="1"/>
              <a:t>of</a:t>
            </a:r>
            <a:r>
              <a:rPr lang="sv-SE" dirty="0"/>
              <a:t> </a:t>
            </a:r>
            <a:r>
              <a:rPr lang="sv-SE" dirty="0" err="1"/>
              <a:t>existing</a:t>
            </a:r>
            <a:r>
              <a:rPr lang="sv-SE" dirty="0"/>
              <a:t> data </a:t>
            </a:r>
            <a:r>
              <a:rPr lang="sv-SE" dirty="0" err="1"/>
              <a:t>mappings</a:t>
            </a:r>
            <a:r>
              <a:rPr lang="sv-SE" dirty="0"/>
              <a:t> and </a:t>
            </a:r>
            <a:r>
              <a:rPr lang="sv-SE" dirty="0" err="1"/>
              <a:t>tools</a:t>
            </a:r>
            <a:r>
              <a:rPr lang="sv-SE" dirty="0"/>
              <a:t> </a:t>
            </a:r>
            <a:r>
              <a:rPr lang="sv-SE" dirty="0" err="1"/>
              <a:t>with</a:t>
            </a:r>
            <a:r>
              <a:rPr lang="sv-SE" dirty="0"/>
              <a:t> </a:t>
            </a:r>
            <a:r>
              <a:rPr lang="sv-SE" dirty="0" err="1"/>
              <a:t>users</a:t>
            </a:r>
            <a:r>
              <a:rPr lang="sv-SE" dirty="0"/>
              <a:t> (TSVV, DTEs)</a:t>
            </a:r>
          </a:p>
          <a:p>
            <a:r>
              <a:rPr lang="sv-SE" dirty="0" err="1"/>
              <a:t>Further</a:t>
            </a:r>
            <a:r>
              <a:rPr lang="sv-SE" dirty="0"/>
              <a:t> </a:t>
            </a:r>
            <a:r>
              <a:rPr lang="sv-SE" dirty="0" err="1"/>
              <a:t>requirements</a:t>
            </a:r>
            <a:r>
              <a:rPr lang="sv-SE" dirty="0"/>
              <a:t> </a:t>
            </a:r>
            <a:r>
              <a:rPr lang="sv-SE" dirty="0" err="1"/>
              <a:t>capture</a:t>
            </a:r>
            <a:r>
              <a:rPr lang="sv-SE" dirty="0"/>
              <a:t> </a:t>
            </a:r>
            <a:r>
              <a:rPr lang="sv-SE" dirty="0" err="1"/>
              <a:t>with</a:t>
            </a:r>
            <a:r>
              <a:rPr lang="sv-SE" dirty="0"/>
              <a:t> WP TM </a:t>
            </a:r>
          </a:p>
          <a:p>
            <a:r>
              <a:rPr lang="sv-SE" dirty="0" err="1">
                <a:solidFill>
                  <a:srgbClr val="00B050"/>
                </a:solidFill>
              </a:rPr>
              <a:t>DSO:ers</a:t>
            </a:r>
            <a:r>
              <a:rPr lang="sv-SE" dirty="0">
                <a:solidFill>
                  <a:srgbClr val="00B050"/>
                </a:solidFill>
              </a:rPr>
              <a:t>: If </a:t>
            </a:r>
            <a:r>
              <a:rPr lang="sv-SE" dirty="0" err="1">
                <a:solidFill>
                  <a:srgbClr val="00B050"/>
                </a:solidFill>
              </a:rPr>
              <a:t>you</a:t>
            </a:r>
            <a:r>
              <a:rPr lang="sv-SE" dirty="0">
                <a:solidFill>
                  <a:srgbClr val="00B050"/>
                </a:solidFill>
              </a:rPr>
              <a:t> </a:t>
            </a:r>
            <a:r>
              <a:rPr lang="sv-SE" dirty="0" err="1">
                <a:solidFill>
                  <a:srgbClr val="00B050"/>
                </a:solidFill>
              </a:rPr>
              <a:t>are</a:t>
            </a:r>
            <a:r>
              <a:rPr lang="sv-SE" dirty="0">
                <a:solidFill>
                  <a:srgbClr val="00B050"/>
                </a:solidFill>
              </a:rPr>
              <a:t> </a:t>
            </a:r>
            <a:r>
              <a:rPr lang="sv-SE" dirty="0" err="1">
                <a:solidFill>
                  <a:srgbClr val="00B050"/>
                </a:solidFill>
              </a:rPr>
              <a:t>using</a:t>
            </a:r>
            <a:r>
              <a:rPr lang="sv-SE" dirty="0">
                <a:solidFill>
                  <a:srgbClr val="00B050"/>
                </a:solidFill>
              </a:rPr>
              <a:t> IMAS data /data </a:t>
            </a:r>
            <a:r>
              <a:rPr lang="sv-SE" dirty="0" err="1">
                <a:solidFill>
                  <a:srgbClr val="00B050"/>
                </a:solidFill>
              </a:rPr>
              <a:t>mappings</a:t>
            </a:r>
            <a:r>
              <a:rPr lang="sv-SE" dirty="0">
                <a:solidFill>
                  <a:srgbClr val="00B050"/>
                </a:solidFill>
              </a:rPr>
              <a:t> </a:t>
            </a:r>
            <a:r>
              <a:rPr lang="sv-SE" dirty="0" err="1">
                <a:solidFill>
                  <a:srgbClr val="00B050"/>
                </a:solidFill>
              </a:rPr>
              <a:t>etc</a:t>
            </a:r>
            <a:r>
              <a:rPr lang="sv-SE" dirty="0">
                <a:solidFill>
                  <a:srgbClr val="00B050"/>
                </a:solidFill>
              </a:rPr>
              <a:t> </a:t>
            </a:r>
            <a:r>
              <a:rPr lang="sv-SE" dirty="0" err="1">
                <a:solidFill>
                  <a:srgbClr val="00B050"/>
                </a:solidFill>
              </a:rPr>
              <a:t>we</a:t>
            </a:r>
            <a:r>
              <a:rPr lang="sv-SE" dirty="0">
                <a:solidFill>
                  <a:srgbClr val="00B050"/>
                </a:solidFill>
              </a:rPr>
              <a:t> </a:t>
            </a:r>
            <a:r>
              <a:rPr lang="sv-SE" dirty="0" err="1">
                <a:solidFill>
                  <a:srgbClr val="00B050"/>
                </a:solidFill>
              </a:rPr>
              <a:t>would</a:t>
            </a:r>
            <a:r>
              <a:rPr lang="sv-SE" dirty="0">
                <a:solidFill>
                  <a:srgbClr val="00B050"/>
                </a:solidFill>
              </a:rPr>
              <a:t> love to </a:t>
            </a:r>
            <a:r>
              <a:rPr lang="sv-SE" dirty="0" err="1">
                <a:solidFill>
                  <a:srgbClr val="00B050"/>
                </a:solidFill>
              </a:rPr>
              <a:t>discuss</a:t>
            </a:r>
            <a:r>
              <a:rPr lang="sv-SE" dirty="0">
                <a:solidFill>
                  <a:srgbClr val="00B050"/>
                </a:solidFill>
              </a:rPr>
              <a:t> </a:t>
            </a:r>
            <a:r>
              <a:rPr lang="sv-SE" dirty="0" err="1">
                <a:solidFill>
                  <a:srgbClr val="00B050"/>
                </a:solidFill>
              </a:rPr>
              <a:t>with</a:t>
            </a:r>
            <a:r>
              <a:rPr lang="sv-SE" dirty="0">
                <a:solidFill>
                  <a:srgbClr val="00B050"/>
                </a:solidFill>
              </a:rPr>
              <a:t> </a:t>
            </a:r>
            <a:r>
              <a:rPr lang="sv-SE" dirty="0" err="1">
                <a:solidFill>
                  <a:srgbClr val="00B050"/>
                </a:solidFill>
              </a:rPr>
              <a:t>you</a:t>
            </a:r>
            <a:r>
              <a:rPr lang="sv-SE" dirty="0">
                <a:solidFill>
                  <a:srgbClr val="00B050"/>
                </a:solidFill>
              </a:rPr>
              <a:t>!</a:t>
            </a:r>
          </a:p>
          <a:p>
            <a:endParaRPr lang="sv-SE" dirty="0"/>
          </a:p>
          <a:p>
            <a:endParaRPr lang="sv-SE" dirty="0"/>
          </a:p>
          <a:p>
            <a:pPr marL="0" indent="0">
              <a:buNone/>
            </a:pPr>
            <a:endParaRPr lang="en-US" dirty="0"/>
          </a:p>
        </p:txBody>
      </p:sp>
      <p:sp>
        <p:nvSpPr>
          <p:cNvPr id="4" name="Platshållare för sidfot 3">
            <a:extLst>
              <a:ext uri="{FF2B5EF4-FFF2-40B4-BE49-F238E27FC236}">
                <a16:creationId xmlns:a16="http://schemas.microsoft.com/office/drawing/2014/main" id="{D9404051-66D6-EBF7-8FC7-834B72A0DAC1}"/>
              </a:ext>
            </a:extLst>
          </p:cNvPr>
          <p:cNvSpPr>
            <a:spLocks noGrp="1"/>
          </p:cNvSpPr>
          <p:nvPr>
            <p:ph type="ftr" sz="quarter" idx="11"/>
          </p:nvPr>
        </p:nvSpPr>
        <p:spPr/>
        <p:txBody>
          <a:bodyPr/>
          <a:lstStyle/>
          <a:p>
            <a:r>
              <a:rPr lang="en-GB" dirty="0">
                <a:solidFill>
                  <a:prstClr val="white"/>
                </a:solidFill>
              </a:rPr>
              <a:t>Strand | DSO Jour Fixe</a:t>
            </a:r>
          </a:p>
        </p:txBody>
      </p:sp>
      <p:sp>
        <p:nvSpPr>
          <p:cNvPr id="5" name="Platshållare för bildnummer 4">
            <a:extLst>
              <a:ext uri="{FF2B5EF4-FFF2-40B4-BE49-F238E27FC236}">
                <a16:creationId xmlns:a16="http://schemas.microsoft.com/office/drawing/2014/main" id="{9FA61750-3E39-7268-6E91-671209CAF5D4}"/>
              </a:ext>
            </a:extLst>
          </p:cNvPr>
          <p:cNvSpPr>
            <a:spLocks noGrp="1"/>
          </p:cNvSpPr>
          <p:nvPr>
            <p:ph type="sldNum" sz="quarter" idx="12"/>
          </p:nvPr>
        </p:nvSpPr>
        <p:spPr/>
        <p:txBody>
          <a:bodyPr/>
          <a:lstStyle/>
          <a:p>
            <a:fld id="{6A6D9FA1-99C7-4910-8E32-B85D378B0060}" type="slidenum">
              <a:rPr lang="en-GB" smtClean="0">
                <a:solidFill>
                  <a:prstClr val="white"/>
                </a:solidFill>
              </a:rPr>
              <a:pPr/>
              <a:t>3</a:t>
            </a:fld>
            <a:endParaRPr lang="en-GB">
              <a:solidFill>
                <a:prstClr val="white"/>
              </a:solidFill>
            </a:endParaRPr>
          </a:p>
        </p:txBody>
      </p:sp>
    </p:spTree>
    <p:extLst>
      <p:ext uri="{BB962C8B-B14F-4D97-AF65-F5344CB8AC3E}">
        <p14:creationId xmlns:p14="http://schemas.microsoft.com/office/powerpoint/2010/main" val="7576244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054415C-A188-8BD7-F486-1958B2E3C6C8}"/>
              </a:ext>
            </a:extLst>
          </p:cNvPr>
          <p:cNvSpPr>
            <a:spLocks noGrp="1"/>
          </p:cNvSpPr>
          <p:nvPr>
            <p:ph type="title"/>
          </p:nvPr>
        </p:nvSpPr>
        <p:spPr/>
        <p:txBody>
          <a:bodyPr/>
          <a:lstStyle/>
          <a:p>
            <a:r>
              <a:rPr lang="sv-SE" dirty="0"/>
              <a:t>Current status and plans</a:t>
            </a:r>
          </a:p>
        </p:txBody>
      </p:sp>
      <p:sp>
        <p:nvSpPr>
          <p:cNvPr id="3" name="Platshållare för innehåll 2">
            <a:extLst>
              <a:ext uri="{FF2B5EF4-FFF2-40B4-BE49-F238E27FC236}">
                <a16:creationId xmlns:a16="http://schemas.microsoft.com/office/drawing/2014/main" id="{5DE2AF46-754C-11CF-9CBE-AF49285AF4A7}"/>
              </a:ext>
            </a:extLst>
          </p:cNvPr>
          <p:cNvSpPr>
            <a:spLocks noGrp="1"/>
          </p:cNvSpPr>
          <p:nvPr>
            <p:ph idx="1"/>
          </p:nvPr>
        </p:nvSpPr>
        <p:spPr/>
        <p:txBody>
          <a:bodyPr/>
          <a:lstStyle/>
          <a:p>
            <a:r>
              <a:rPr lang="sv-SE" dirty="0"/>
              <a:t>Original (</a:t>
            </a:r>
            <a:r>
              <a:rPr lang="sv-SE" dirty="0" err="1"/>
              <a:t>ambitious</a:t>
            </a:r>
            <a:r>
              <a:rPr lang="sv-SE" dirty="0"/>
              <a:t>) project </a:t>
            </a:r>
            <a:r>
              <a:rPr lang="sv-SE" dirty="0" err="1"/>
              <a:t>reduced</a:t>
            </a:r>
            <a:r>
              <a:rPr lang="sv-SE" dirty="0"/>
              <a:t> in </a:t>
            </a:r>
            <a:r>
              <a:rPr lang="sv-SE" dirty="0" err="1"/>
              <a:t>scope</a:t>
            </a:r>
            <a:r>
              <a:rPr lang="sv-SE" dirty="0"/>
              <a:t> and </a:t>
            </a:r>
            <a:r>
              <a:rPr lang="sv-SE" dirty="0" err="1"/>
              <a:t>limiting</a:t>
            </a:r>
            <a:r>
              <a:rPr lang="sv-SE" dirty="0"/>
              <a:t> </a:t>
            </a:r>
            <a:r>
              <a:rPr lang="sv-SE" dirty="0" err="1"/>
              <a:t>activities</a:t>
            </a:r>
            <a:r>
              <a:rPr lang="sv-SE" dirty="0"/>
              <a:t> </a:t>
            </a:r>
            <a:r>
              <a:rPr lang="sv-SE" dirty="0" err="1"/>
              <a:t>towards</a:t>
            </a:r>
            <a:r>
              <a:rPr lang="sv-SE" dirty="0"/>
              <a:t> </a:t>
            </a:r>
            <a:r>
              <a:rPr lang="sv-SE" dirty="0" err="1"/>
              <a:t>prototyping</a:t>
            </a:r>
            <a:r>
              <a:rPr lang="sv-SE" dirty="0"/>
              <a:t> BUT</a:t>
            </a:r>
          </a:p>
          <a:p>
            <a:r>
              <a:rPr lang="sv-SE" dirty="0"/>
              <a:t>Infrastructure </a:t>
            </a:r>
            <a:r>
              <a:rPr lang="sv-SE" dirty="0" err="1"/>
              <a:t>now</a:t>
            </a:r>
            <a:r>
              <a:rPr lang="sv-SE" dirty="0"/>
              <a:t> </a:t>
            </a:r>
            <a:r>
              <a:rPr lang="sv-SE" dirty="0" err="1"/>
              <a:t>largely</a:t>
            </a:r>
            <a:r>
              <a:rPr lang="sv-SE" dirty="0"/>
              <a:t> in </a:t>
            </a:r>
            <a:r>
              <a:rPr lang="sv-SE" dirty="0" err="1"/>
              <a:t>place</a:t>
            </a:r>
            <a:r>
              <a:rPr lang="sv-SE" dirty="0"/>
              <a:t> – </a:t>
            </a:r>
            <a:r>
              <a:rPr lang="sv-SE" dirty="0" err="1"/>
              <a:t>some</a:t>
            </a:r>
            <a:r>
              <a:rPr lang="sv-SE" dirty="0"/>
              <a:t> elements </a:t>
            </a:r>
            <a:r>
              <a:rPr lang="sv-SE" dirty="0" err="1"/>
              <a:t>need</a:t>
            </a:r>
            <a:r>
              <a:rPr lang="sv-SE" dirty="0"/>
              <a:t> </a:t>
            </a:r>
            <a:r>
              <a:rPr lang="sv-SE" dirty="0" err="1"/>
              <a:t>further</a:t>
            </a:r>
            <a:r>
              <a:rPr lang="sv-SE" dirty="0"/>
              <a:t> </a:t>
            </a:r>
            <a:r>
              <a:rPr lang="sv-SE" dirty="0" err="1"/>
              <a:t>work</a:t>
            </a:r>
            <a:r>
              <a:rPr lang="sv-SE" dirty="0"/>
              <a:t>.</a:t>
            </a:r>
          </a:p>
          <a:p>
            <a:r>
              <a:rPr lang="sv-SE" dirty="0"/>
              <a:t>2026-27: </a:t>
            </a:r>
            <a:r>
              <a:rPr lang="sv-SE" u="sng" dirty="0" err="1"/>
              <a:t>starting</a:t>
            </a:r>
            <a:r>
              <a:rPr lang="sv-SE" u="sng" dirty="0"/>
              <a:t> to </a:t>
            </a:r>
            <a:r>
              <a:rPr lang="sv-SE" u="sng" dirty="0" err="1"/>
              <a:t>exploit</a:t>
            </a:r>
            <a:r>
              <a:rPr lang="sv-SE" u="sng" dirty="0"/>
              <a:t> </a:t>
            </a:r>
            <a:r>
              <a:rPr lang="sv-SE" dirty="0"/>
              <a:t>and </a:t>
            </a:r>
            <a:r>
              <a:rPr lang="sv-SE" dirty="0" err="1"/>
              <a:t>open</a:t>
            </a:r>
            <a:r>
              <a:rPr lang="sv-SE" dirty="0"/>
              <a:t> </a:t>
            </a:r>
            <a:r>
              <a:rPr lang="sv-SE" dirty="0" err="1"/>
              <a:t>up</a:t>
            </a:r>
            <a:r>
              <a:rPr lang="sv-SE" dirty="0"/>
              <a:t> the data</a:t>
            </a:r>
          </a:p>
          <a:p>
            <a:pPr lvl="1"/>
            <a:r>
              <a:rPr lang="sv-SE" dirty="0" err="1"/>
              <a:t>Waveform</a:t>
            </a:r>
            <a:r>
              <a:rPr lang="sv-SE" dirty="0"/>
              <a:t> </a:t>
            </a:r>
            <a:r>
              <a:rPr lang="sv-SE" dirty="0" err="1"/>
              <a:t>catalogue</a:t>
            </a:r>
            <a:r>
              <a:rPr lang="sv-SE" dirty="0"/>
              <a:t> </a:t>
            </a:r>
            <a:r>
              <a:rPr lang="sv-SE" dirty="0" err="1"/>
              <a:t>now</a:t>
            </a:r>
            <a:r>
              <a:rPr lang="sv-SE" dirty="0"/>
              <a:t> online – </a:t>
            </a:r>
            <a:r>
              <a:rPr lang="sv-SE" dirty="0" err="1"/>
              <a:t>being</a:t>
            </a:r>
            <a:r>
              <a:rPr lang="sv-SE" dirty="0"/>
              <a:t> </a:t>
            </a:r>
            <a:r>
              <a:rPr lang="sv-SE" dirty="0" err="1"/>
              <a:t>extended</a:t>
            </a:r>
            <a:r>
              <a:rPr lang="sv-SE" dirty="0"/>
              <a:t>.</a:t>
            </a:r>
          </a:p>
          <a:p>
            <a:pPr lvl="1"/>
            <a:r>
              <a:rPr lang="sv-SE" dirty="0" err="1"/>
              <a:t>Finalize</a:t>
            </a:r>
            <a:r>
              <a:rPr lang="sv-SE" dirty="0"/>
              <a:t> </a:t>
            </a:r>
            <a:r>
              <a:rPr lang="sv-SE" dirty="0" err="1"/>
              <a:t>infrastructure</a:t>
            </a:r>
            <a:r>
              <a:rPr lang="sv-SE" dirty="0"/>
              <a:t> </a:t>
            </a:r>
            <a:r>
              <a:rPr lang="sv-SE" dirty="0" err="1"/>
              <a:t>bringing</a:t>
            </a:r>
            <a:r>
              <a:rPr lang="sv-SE" dirty="0"/>
              <a:t> </a:t>
            </a:r>
            <a:r>
              <a:rPr lang="sv-SE" dirty="0" err="1"/>
              <a:t>controlled</a:t>
            </a:r>
            <a:r>
              <a:rPr lang="sv-SE" dirty="0"/>
              <a:t> access to AUG, [COMPASS/-U], JET, MAST/MAST-U, TCV and WEST online. (</a:t>
            </a:r>
            <a:r>
              <a:rPr lang="sv-SE" dirty="0" err="1"/>
              <a:t>Authetication</a:t>
            </a:r>
            <a:r>
              <a:rPr lang="sv-SE" dirty="0"/>
              <a:t> and </a:t>
            </a:r>
            <a:r>
              <a:rPr lang="sv-SE" u="sng" dirty="0" err="1"/>
              <a:t>Authorisation</a:t>
            </a:r>
            <a:r>
              <a:rPr lang="sv-SE" dirty="0"/>
              <a:t> extensions to sites)</a:t>
            </a:r>
          </a:p>
          <a:p>
            <a:pPr lvl="1"/>
            <a:r>
              <a:rPr lang="sv-SE" dirty="0"/>
              <a:t>Make the </a:t>
            </a:r>
            <a:r>
              <a:rPr lang="sv-SE" dirty="0" err="1"/>
              <a:t>tools</a:t>
            </a:r>
            <a:r>
              <a:rPr lang="sv-SE" dirty="0"/>
              <a:t> </a:t>
            </a:r>
            <a:r>
              <a:rPr lang="sv-SE" dirty="0" err="1"/>
              <a:t>available</a:t>
            </a:r>
            <a:r>
              <a:rPr lang="sv-SE" dirty="0"/>
              <a:t> for </a:t>
            </a:r>
            <a:r>
              <a:rPr lang="sv-SE" dirty="0" err="1"/>
              <a:t>user</a:t>
            </a:r>
            <a:r>
              <a:rPr lang="sv-SE" dirty="0"/>
              <a:t> (</a:t>
            </a:r>
            <a:r>
              <a:rPr lang="sv-SE" dirty="0" err="1"/>
              <a:t>TSVV’s</a:t>
            </a:r>
            <a:r>
              <a:rPr lang="sv-SE" dirty="0"/>
              <a:t>, </a:t>
            </a:r>
            <a:r>
              <a:rPr lang="sv-SE" dirty="0" err="1"/>
              <a:t>ENR’s</a:t>
            </a:r>
            <a:r>
              <a:rPr lang="sv-SE" dirty="0"/>
              <a:t>, </a:t>
            </a:r>
            <a:r>
              <a:rPr lang="sv-SE" dirty="0" err="1"/>
              <a:t>DTE’s</a:t>
            </a:r>
            <a:r>
              <a:rPr lang="sv-SE" dirty="0"/>
              <a:t> and WP TE </a:t>
            </a:r>
            <a:r>
              <a:rPr lang="sv-SE" dirty="0" err="1"/>
              <a:t>modelling</a:t>
            </a:r>
            <a:r>
              <a:rPr lang="sv-SE" dirty="0"/>
              <a:t>)</a:t>
            </a:r>
          </a:p>
          <a:p>
            <a:pPr lvl="2"/>
            <a:r>
              <a:rPr lang="sv-SE" dirty="0" err="1"/>
              <a:t>User</a:t>
            </a:r>
            <a:r>
              <a:rPr lang="sv-SE" dirty="0"/>
              <a:t> inputs and </a:t>
            </a:r>
            <a:r>
              <a:rPr lang="sv-SE" dirty="0" err="1"/>
              <a:t>requirements</a:t>
            </a:r>
            <a:r>
              <a:rPr lang="sv-SE" dirty="0"/>
              <a:t> </a:t>
            </a:r>
            <a:r>
              <a:rPr lang="sv-SE" dirty="0" err="1"/>
              <a:t>needed</a:t>
            </a:r>
            <a:r>
              <a:rPr lang="sv-SE" dirty="0"/>
              <a:t> (task/</a:t>
            </a:r>
            <a:r>
              <a:rPr lang="sv-SE" dirty="0" err="1"/>
              <a:t>code</a:t>
            </a:r>
            <a:r>
              <a:rPr lang="sv-SE" dirty="0"/>
              <a:t> </a:t>
            </a:r>
            <a:r>
              <a:rPr lang="sv-SE" dirty="0" err="1"/>
              <a:t>specific</a:t>
            </a:r>
            <a:r>
              <a:rPr lang="sv-SE" dirty="0"/>
              <a:t>)  - </a:t>
            </a:r>
            <a:r>
              <a:rPr lang="sv-SE" u="sng" dirty="0" err="1"/>
              <a:t>broader</a:t>
            </a:r>
            <a:r>
              <a:rPr lang="sv-SE" u="sng" dirty="0"/>
              <a:t> kick off </a:t>
            </a:r>
            <a:r>
              <a:rPr lang="sv-SE" u="sng" dirty="0" err="1"/>
              <a:t>now</a:t>
            </a:r>
            <a:endParaRPr lang="sv-SE" u="sng" dirty="0"/>
          </a:p>
          <a:p>
            <a:pPr lvl="1"/>
            <a:r>
              <a:rPr lang="sv-SE" dirty="0" err="1"/>
              <a:t>Add</a:t>
            </a:r>
            <a:r>
              <a:rPr lang="sv-SE" dirty="0"/>
              <a:t> simulation/</a:t>
            </a:r>
            <a:r>
              <a:rPr lang="sv-SE" dirty="0" err="1"/>
              <a:t>modelling</a:t>
            </a:r>
            <a:r>
              <a:rPr lang="sv-SE" dirty="0"/>
              <a:t> data as </a:t>
            </a:r>
            <a:r>
              <a:rPr lang="sv-SE" dirty="0" err="1"/>
              <a:t>another</a:t>
            </a:r>
            <a:r>
              <a:rPr lang="sv-SE" dirty="0"/>
              <a:t> </a:t>
            </a:r>
            <a:r>
              <a:rPr lang="sv-SE" dirty="0" err="1"/>
              <a:t>facility</a:t>
            </a:r>
            <a:endParaRPr lang="sv-SE" dirty="0"/>
          </a:p>
          <a:p>
            <a:pPr lvl="1"/>
            <a:r>
              <a:rPr lang="sv-SE" dirty="0" err="1"/>
              <a:t>Enhance</a:t>
            </a:r>
            <a:r>
              <a:rPr lang="sv-SE" dirty="0"/>
              <a:t> </a:t>
            </a:r>
            <a:r>
              <a:rPr lang="sv-SE" dirty="0" err="1"/>
              <a:t>provenance</a:t>
            </a:r>
            <a:r>
              <a:rPr lang="sv-SE" dirty="0"/>
              <a:t> and </a:t>
            </a:r>
            <a:r>
              <a:rPr lang="sv-SE" dirty="0" err="1"/>
              <a:t>promote</a:t>
            </a:r>
            <a:r>
              <a:rPr lang="sv-SE" dirty="0"/>
              <a:t> the </a:t>
            </a:r>
            <a:r>
              <a:rPr lang="sv-SE" dirty="0" err="1"/>
              <a:t>use</a:t>
            </a:r>
            <a:r>
              <a:rPr lang="sv-SE" dirty="0"/>
              <a:t> </a:t>
            </a:r>
            <a:r>
              <a:rPr lang="sv-SE" dirty="0" err="1"/>
              <a:t>of</a:t>
            </a:r>
            <a:r>
              <a:rPr lang="sv-SE" dirty="0"/>
              <a:t> </a:t>
            </a:r>
            <a:r>
              <a:rPr lang="sv-SE" u="sng" dirty="0"/>
              <a:t>Persistent </a:t>
            </a:r>
            <a:r>
              <a:rPr lang="sv-SE" u="sng" dirty="0" err="1"/>
              <a:t>identifiers</a:t>
            </a:r>
            <a:r>
              <a:rPr lang="sv-SE" u="sng" dirty="0"/>
              <a:t> </a:t>
            </a:r>
            <a:r>
              <a:rPr lang="sv-SE" dirty="0"/>
              <a:t>(</a:t>
            </a:r>
            <a:r>
              <a:rPr lang="sv-SE" dirty="0" err="1"/>
              <a:t>PID’s</a:t>
            </a:r>
            <a:r>
              <a:rPr lang="sv-SE" dirty="0"/>
              <a:t>). </a:t>
            </a:r>
          </a:p>
          <a:p>
            <a:pPr lvl="1"/>
            <a:r>
              <a:rPr lang="sv-SE" dirty="0" err="1"/>
              <a:t>Build</a:t>
            </a:r>
            <a:r>
              <a:rPr lang="sv-SE" dirty="0"/>
              <a:t> a </a:t>
            </a:r>
            <a:r>
              <a:rPr lang="sv-SE" dirty="0" err="1"/>
              <a:t>strategy</a:t>
            </a:r>
            <a:r>
              <a:rPr lang="sv-SE" dirty="0"/>
              <a:t> for </a:t>
            </a:r>
            <a:r>
              <a:rPr lang="sv-SE" dirty="0" err="1"/>
              <a:t>fully</a:t>
            </a:r>
            <a:r>
              <a:rPr lang="sv-SE" dirty="0"/>
              <a:t> </a:t>
            </a:r>
            <a:r>
              <a:rPr lang="sv-SE" dirty="0" err="1"/>
              <a:t>open</a:t>
            </a:r>
            <a:r>
              <a:rPr lang="sv-SE" dirty="0"/>
              <a:t> data and release a </a:t>
            </a:r>
            <a:r>
              <a:rPr lang="sv-SE" dirty="0" err="1"/>
              <a:t>subset</a:t>
            </a:r>
            <a:r>
              <a:rPr lang="sv-SE" dirty="0"/>
              <a:t> </a:t>
            </a:r>
            <a:r>
              <a:rPr lang="sv-SE" dirty="0" err="1"/>
              <a:t>of</a:t>
            </a:r>
            <a:r>
              <a:rPr lang="sv-SE" dirty="0"/>
              <a:t> data from </a:t>
            </a:r>
            <a:r>
              <a:rPr lang="sv-SE" dirty="0" err="1"/>
              <a:t>participating</a:t>
            </a:r>
            <a:r>
              <a:rPr lang="sv-SE" dirty="0"/>
              <a:t> </a:t>
            </a:r>
            <a:r>
              <a:rPr lang="sv-SE" dirty="0" err="1"/>
              <a:t>deviceces</a:t>
            </a:r>
            <a:r>
              <a:rPr lang="sv-SE" dirty="0"/>
              <a:t>.</a:t>
            </a:r>
          </a:p>
          <a:p>
            <a:pPr lvl="1"/>
            <a:r>
              <a:rPr lang="sv-SE" dirty="0" err="1"/>
              <a:t>Manage</a:t>
            </a:r>
            <a:r>
              <a:rPr lang="sv-SE" dirty="0"/>
              <a:t> </a:t>
            </a:r>
            <a:r>
              <a:rPr lang="sv-SE" dirty="0" err="1"/>
              <a:t>move</a:t>
            </a:r>
            <a:r>
              <a:rPr lang="sv-SE" dirty="0"/>
              <a:t> from IMAS DD3 to DD4.</a:t>
            </a:r>
          </a:p>
          <a:p>
            <a:pPr lvl="1"/>
            <a:r>
              <a:rPr lang="sv-SE" dirty="0" err="1"/>
              <a:t>Two</a:t>
            </a:r>
            <a:r>
              <a:rPr lang="sv-SE" dirty="0"/>
              <a:t> </a:t>
            </a:r>
            <a:r>
              <a:rPr lang="sv-SE" dirty="0" err="1"/>
              <a:t>main</a:t>
            </a:r>
            <a:r>
              <a:rPr lang="sv-SE" dirty="0"/>
              <a:t> </a:t>
            </a:r>
            <a:r>
              <a:rPr lang="sv-SE" dirty="0" err="1"/>
              <a:t>lines</a:t>
            </a:r>
            <a:r>
              <a:rPr lang="sv-SE" dirty="0"/>
              <a:t> </a:t>
            </a:r>
            <a:r>
              <a:rPr lang="sv-SE" dirty="0" err="1"/>
              <a:t>of</a:t>
            </a:r>
            <a:r>
              <a:rPr lang="sv-SE" dirty="0"/>
              <a:t> </a:t>
            </a:r>
            <a:r>
              <a:rPr lang="sv-SE" dirty="0" err="1"/>
              <a:t>work</a:t>
            </a:r>
            <a:r>
              <a:rPr lang="sv-SE" dirty="0"/>
              <a:t> (IMAS </a:t>
            </a:r>
            <a:r>
              <a:rPr lang="sv-SE" dirty="0" err="1"/>
              <a:t>based</a:t>
            </a:r>
            <a:r>
              <a:rPr lang="sv-SE" dirty="0"/>
              <a:t>): </a:t>
            </a:r>
          </a:p>
          <a:p>
            <a:pPr lvl="2"/>
            <a:r>
              <a:rPr lang="sv-SE" dirty="0"/>
              <a:t>Data </a:t>
            </a:r>
            <a:r>
              <a:rPr lang="sv-SE" dirty="0" err="1"/>
              <a:t>inventory</a:t>
            </a:r>
            <a:r>
              <a:rPr lang="sv-SE" dirty="0"/>
              <a:t>/</a:t>
            </a:r>
            <a:r>
              <a:rPr lang="sv-SE" dirty="0" err="1"/>
              <a:t>waveform</a:t>
            </a:r>
            <a:r>
              <a:rPr lang="sv-SE" dirty="0"/>
              <a:t> </a:t>
            </a:r>
            <a:r>
              <a:rPr lang="sv-SE" dirty="0" err="1"/>
              <a:t>explorer</a:t>
            </a:r>
            <a:endParaRPr lang="sv-SE" dirty="0"/>
          </a:p>
          <a:p>
            <a:pPr lvl="2"/>
            <a:r>
              <a:rPr lang="sv-SE" dirty="0"/>
              <a:t>Access to </a:t>
            </a:r>
            <a:r>
              <a:rPr lang="sv-SE" dirty="0" err="1"/>
              <a:t>profile</a:t>
            </a:r>
            <a:r>
              <a:rPr lang="sv-SE" dirty="0"/>
              <a:t> data for </a:t>
            </a:r>
            <a:r>
              <a:rPr lang="sv-SE" dirty="0" err="1"/>
              <a:t>analysis</a:t>
            </a:r>
            <a:r>
              <a:rPr lang="sv-SE" dirty="0"/>
              <a:t> and </a:t>
            </a:r>
            <a:r>
              <a:rPr lang="sv-SE" dirty="0" err="1"/>
              <a:t>modelling</a:t>
            </a:r>
            <a:r>
              <a:rPr lang="sv-SE" dirty="0"/>
              <a:t>   </a:t>
            </a:r>
          </a:p>
          <a:p>
            <a:pPr lvl="1"/>
            <a:endParaRPr lang="sv-SE" dirty="0"/>
          </a:p>
          <a:p>
            <a:pPr lvl="1"/>
            <a:endParaRPr lang="sv-SE" dirty="0"/>
          </a:p>
          <a:p>
            <a:pPr lvl="1"/>
            <a:endParaRPr lang="sv-SE" dirty="0"/>
          </a:p>
          <a:p>
            <a:pPr lvl="1"/>
            <a:endParaRPr lang="sv-SE" dirty="0"/>
          </a:p>
          <a:p>
            <a:pPr marL="342900" lvl="1" indent="0">
              <a:buNone/>
            </a:pPr>
            <a:endParaRPr lang="sv-SE" dirty="0"/>
          </a:p>
          <a:p>
            <a:endParaRPr lang="sv-SE" dirty="0"/>
          </a:p>
        </p:txBody>
      </p:sp>
      <p:sp>
        <p:nvSpPr>
          <p:cNvPr id="5" name="Platshållare för bildnummer 4">
            <a:extLst>
              <a:ext uri="{FF2B5EF4-FFF2-40B4-BE49-F238E27FC236}">
                <a16:creationId xmlns:a16="http://schemas.microsoft.com/office/drawing/2014/main" id="{656C6888-2498-0AA0-1160-963A04168B6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6D9FA1-99C7-4910-8E32-B85D378B0060}" type="slidenum">
              <a:rPr kumimoji="0" lang="en-GB" sz="14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4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Platshållare för sidfot 5">
            <a:extLst>
              <a:ext uri="{FF2B5EF4-FFF2-40B4-BE49-F238E27FC236}">
                <a16:creationId xmlns:a16="http://schemas.microsoft.com/office/drawing/2014/main" id="{8EE65D61-E979-EC85-ABDA-C09B7F4D4F2E}"/>
              </a:ext>
            </a:extLst>
          </p:cNvPr>
          <p:cNvSpPr>
            <a:spLocks noGrp="1"/>
          </p:cNvSpPr>
          <p:nvPr>
            <p:ph type="ftr" sz="quarter" idx="11"/>
          </p:nvPr>
        </p:nvSpPr>
        <p:spPr/>
        <p:txBody>
          <a:bodyPr/>
          <a:lstStyle/>
          <a:p>
            <a:r>
              <a:rPr lang="en-GB" dirty="0">
                <a:solidFill>
                  <a:prstClr val="white"/>
                </a:solidFill>
              </a:rPr>
              <a:t>Strand | DSO Jour Fixe</a:t>
            </a:r>
          </a:p>
        </p:txBody>
      </p:sp>
    </p:spTree>
    <p:extLst>
      <p:ext uri="{BB962C8B-B14F-4D97-AF65-F5344CB8AC3E}">
        <p14:creationId xmlns:p14="http://schemas.microsoft.com/office/powerpoint/2010/main" val="41293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75D0E7F-7A72-680F-EA37-9A08EA5F98C2}"/>
              </a:ext>
            </a:extLst>
          </p:cNvPr>
          <p:cNvSpPr>
            <a:spLocks noGrp="1"/>
          </p:cNvSpPr>
          <p:nvPr>
            <p:ph type="title"/>
          </p:nvPr>
        </p:nvSpPr>
        <p:spPr/>
        <p:txBody>
          <a:bodyPr/>
          <a:lstStyle/>
          <a:p>
            <a:r>
              <a:rPr lang="sv-SE" dirty="0" err="1"/>
              <a:t>Milestones</a:t>
            </a:r>
            <a:endParaRPr lang="en-US" dirty="0"/>
          </a:p>
        </p:txBody>
      </p:sp>
      <p:graphicFrame>
        <p:nvGraphicFramePr>
          <p:cNvPr id="6" name="Platshållare för innehåll 5">
            <a:extLst>
              <a:ext uri="{FF2B5EF4-FFF2-40B4-BE49-F238E27FC236}">
                <a16:creationId xmlns:a16="http://schemas.microsoft.com/office/drawing/2014/main" id="{BD2AAD3F-B911-B90D-610F-29D96F639999}"/>
              </a:ext>
            </a:extLst>
          </p:cNvPr>
          <p:cNvGraphicFramePr>
            <a:graphicFrameLocks noGrp="1"/>
          </p:cNvGraphicFramePr>
          <p:nvPr>
            <p:ph idx="1"/>
            <p:extLst>
              <p:ext uri="{D42A27DB-BD31-4B8C-83A1-F6EECF244321}">
                <p14:modId xmlns:p14="http://schemas.microsoft.com/office/powerpoint/2010/main" val="1422348683"/>
              </p:ext>
            </p:extLst>
          </p:nvPr>
        </p:nvGraphicFramePr>
        <p:xfrm>
          <a:off x="3414084" y="711708"/>
          <a:ext cx="8211128" cy="5434584"/>
        </p:xfrm>
        <a:graphic>
          <a:graphicData uri="http://schemas.openxmlformats.org/drawingml/2006/table">
            <a:tbl>
              <a:tblPr bandRow="1">
                <a:tableStyleId>{5C22544A-7EE6-4342-B048-85BDC9FD1C3A}</a:tableStyleId>
              </a:tblPr>
              <a:tblGrid>
                <a:gridCol w="568294">
                  <a:extLst>
                    <a:ext uri="{9D8B030D-6E8A-4147-A177-3AD203B41FA5}">
                      <a16:colId xmlns:a16="http://schemas.microsoft.com/office/drawing/2014/main" val="2535526569"/>
                    </a:ext>
                  </a:extLst>
                </a:gridCol>
                <a:gridCol w="954444">
                  <a:extLst>
                    <a:ext uri="{9D8B030D-6E8A-4147-A177-3AD203B41FA5}">
                      <a16:colId xmlns:a16="http://schemas.microsoft.com/office/drawing/2014/main" val="877870071"/>
                    </a:ext>
                  </a:extLst>
                </a:gridCol>
                <a:gridCol w="4844165">
                  <a:extLst>
                    <a:ext uri="{9D8B030D-6E8A-4147-A177-3AD203B41FA5}">
                      <a16:colId xmlns:a16="http://schemas.microsoft.com/office/drawing/2014/main" val="272426180"/>
                    </a:ext>
                  </a:extLst>
                </a:gridCol>
                <a:gridCol w="1844225">
                  <a:extLst>
                    <a:ext uri="{9D8B030D-6E8A-4147-A177-3AD203B41FA5}">
                      <a16:colId xmlns:a16="http://schemas.microsoft.com/office/drawing/2014/main" val="1165102696"/>
                    </a:ext>
                  </a:extLst>
                </a:gridCol>
              </a:tblGrid>
              <a:tr h="295302">
                <a:tc>
                  <a:txBody>
                    <a:bodyPr/>
                    <a:lstStyle/>
                    <a:p>
                      <a:pPr>
                        <a:lnSpc>
                          <a:spcPct val="115000"/>
                        </a:lnSpc>
                        <a:spcAft>
                          <a:spcPts val="800"/>
                        </a:spcAft>
                        <a:buNone/>
                      </a:pPr>
                      <a:r>
                        <a:rPr lang="en-US" sz="1800" kern="100">
                          <a:effectLst/>
                        </a:rPr>
                        <a:t>No</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Title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Description</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Expected date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70995157"/>
                  </a:ext>
                </a:extLst>
              </a:tr>
              <a:tr h="295302">
                <a:tc>
                  <a:txBody>
                    <a:bodyPr/>
                    <a:lstStyle/>
                    <a:p>
                      <a:pPr>
                        <a:lnSpc>
                          <a:spcPct val="115000"/>
                        </a:lnSpc>
                        <a:spcAft>
                          <a:spcPts val="800"/>
                        </a:spcAft>
                        <a:buNone/>
                      </a:pPr>
                      <a:r>
                        <a:rPr lang="en-US" sz="1800" kern="100">
                          <a:effectLst/>
                        </a:rPr>
                        <a:t>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MA. 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Provide scenario A data using DD 3</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2026/Q1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40081585"/>
                  </a:ext>
                </a:extLst>
              </a:tr>
              <a:tr h="295302">
                <a:tc>
                  <a:txBody>
                    <a:bodyPr/>
                    <a:lstStyle/>
                    <a:p>
                      <a:pPr>
                        <a:lnSpc>
                          <a:spcPct val="115000"/>
                        </a:lnSpc>
                        <a:spcAft>
                          <a:spcPts val="800"/>
                        </a:spcAft>
                        <a:buNone/>
                      </a:pPr>
                      <a:r>
                        <a:rPr lang="en-US" sz="1800" kern="100">
                          <a:effectLst/>
                        </a:rPr>
                        <a:t>2</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MA. 2</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Provide a list of recommended signals for scenario A</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2026/Q2</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43377298"/>
                  </a:ext>
                </a:extLst>
              </a:tr>
              <a:tr h="295302">
                <a:tc>
                  <a:txBody>
                    <a:bodyPr/>
                    <a:lstStyle/>
                    <a:p>
                      <a:pPr>
                        <a:lnSpc>
                          <a:spcPct val="115000"/>
                        </a:lnSpc>
                        <a:spcAft>
                          <a:spcPts val="800"/>
                        </a:spcAft>
                        <a:buNone/>
                      </a:pPr>
                      <a:r>
                        <a:rPr lang="en-US" sz="1800" kern="100">
                          <a:effectLst/>
                        </a:rPr>
                        <a:t>3</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MA. 3</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Provide updated scenario A data using DD 4</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2026/Q4</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14171081"/>
                  </a:ext>
                </a:extLst>
              </a:tr>
              <a:tr h="606681">
                <a:tc>
                  <a:txBody>
                    <a:bodyPr/>
                    <a:lstStyle/>
                    <a:p>
                      <a:pPr>
                        <a:lnSpc>
                          <a:spcPct val="115000"/>
                        </a:lnSpc>
                        <a:spcAft>
                          <a:spcPts val="800"/>
                        </a:spcAft>
                        <a:buNone/>
                      </a:pPr>
                      <a:r>
                        <a:rPr lang="en-US" sz="1800" kern="100">
                          <a:effectLst/>
                        </a:rPr>
                        <a:t>4</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MA. 4</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Include modelling and simulation data in metadata Catalogue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2027/Q2</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21162771"/>
                  </a:ext>
                </a:extLst>
              </a:tr>
              <a:tr h="606681">
                <a:tc>
                  <a:txBody>
                    <a:bodyPr/>
                    <a:lstStyle/>
                    <a:p>
                      <a:pPr>
                        <a:lnSpc>
                          <a:spcPct val="115000"/>
                        </a:lnSpc>
                        <a:spcAft>
                          <a:spcPts val="800"/>
                        </a:spcAft>
                        <a:buNone/>
                      </a:pPr>
                      <a:r>
                        <a:rPr lang="en-US" sz="1800" kern="100">
                          <a:effectLst/>
                        </a:rPr>
                        <a:t>5</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MB. 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Provide a list of recommended signals from first use cases (live document)</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2026/Q1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17394138"/>
                  </a:ext>
                </a:extLst>
              </a:tr>
              <a:tr h="295302">
                <a:tc>
                  <a:txBody>
                    <a:bodyPr/>
                    <a:lstStyle/>
                    <a:p>
                      <a:pPr>
                        <a:lnSpc>
                          <a:spcPct val="115000"/>
                        </a:lnSpc>
                        <a:spcAft>
                          <a:spcPts val="800"/>
                        </a:spcAft>
                        <a:buNone/>
                      </a:pPr>
                      <a:r>
                        <a:rPr lang="en-US" sz="1800" kern="100">
                          <a:effectLst/>
                        </a:rPr>
                        <a:t>6</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MB. 2</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Provide scenario B data using DD 3</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2026/Q2</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36788253"/>
                  </a:ext>
                </a:extLst>
              </a:tr>
              <a:tr h="295302">
                <a:tc>
                  <a:txBody>
                    <a:bodyPr/>
                    <a:lstStyle/>
                    <a:p>
                      <a:pPr>
                        <a:lnSpc>
                          <a:spcPct val="115000"/>
                        </a:lnSpc>
                        <a:spcAft>
                          <a:spcPts val="800"/>
                        </a:spcAft>
                        <a:buNone/>
                      </a:pPr>
                      <a:r>
                        <a:rPr lang="en-US" sz="1800" kern="100">
                          <a:effectLst/>
                        </a:rPr>
                        <a:t>7</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MB. 3</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Strategy for Migration DD 4 </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2026/Q2</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15325812"/>
                  </a:ext>
                </a:extLst>
              </a:tr>
              <a:tr h="295302">
                <a:tc>
                  <a:txBody>
                    <a:bodyPr/>
                    <a:lstStyle/>
                    <a:p>
                      <a:pPr>
                        <a:lnSpc>
                          <a:spcPct val="115000"/>
                        </a:lnSpc>
                        <a:spcAft>
                          <a:spcPts val="800"/>
                        </a:spcAft>
                        <a:buNone/>
                      </a:pPr>
                      <a:r>
                        <a:rPr lang="en-US" sz="1800" kern="100">
                          <a:effectLst/>
                        </a:rPr>
                        <a:t>8</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MB. 4</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Implement AAI access to data (on all sites?)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2026/Q4</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29506502"/>
                  </a:ext>
                </a:extLst>
              </a:tr>
              <a:tr h="295302">
                <a:tc>
                  <a:txBody>
                    <a:bodyPr/>
                    <a:lstStyle/>
                    <a:p>
                      <a:pPr>
                        <a:lnSpc>
                          <a:spcPct val="115000"/>
                        </a:lnSpc>
                        <a:spcAft>
                          <a:spcPts val="800"/>
                        </a:spcAft>
                        <a:buNone/>
                      </a:pPr>
                      <a:r>
                        <a:rPr lang="en-US" sz="1800" kern="100">
                          <a:effectLst/>
                        </a:rPr>
                        <a:t>9</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MB. 5</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Provide scenario B data using DD 4</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2027/Q2</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80707954"/>
                  </a:ext>
                </a:extLst>
              </a:tr>
              <a:tr h="295302">
                <a:tc>
                  <a:txBody>
                    <a:bodyPr/>
                    <a:lstStyle/>
                    <a:p>
                      <a:pPr>
                        <a:lnSpc>
                          <a:spcPct val="115000"/>
                        </a:lnSpc>
                        <a:spcAft>
                          <a:spcPts val="800"/>
                        </a:spcAft>
                        <a:buNone/>
                      </a:pPr>
                      <a:r>
                        <a:rPr lang="en-US" sz="1800" kern="100">
                          <a:effectLst/>
                        </a:rPr>
                        <a:t>10</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MC. 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Strategy for PID integrations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2026/Q3</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25560738"/>
                  </a:ext>
                </a:extLst>
              </a:tr>
              <a:tr h="295302">
                <a:tc>
                  <a:txBody>
                    <a:bodyPr/>
                    <a:lstStyle/>
                    <a:p>
                      <a:pPr>
                        <a:lnSpc>
                          <a:spcPct val="115000"/>
                        </a:lnSpc>
                        <a:spcAft>
                          <a:spcPts val="800"/>
                        </a:spcAft>
                        <a:buNone/>
                      </a:pPr>
                      <a:r>
                        <a:rPr lang="en-US" sz="1800" kern="100">
                          <a:effectLst/>
                        </a:rPr>
                        <a:t>11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MC. 2</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Release of data with enhanced provenance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2026/Q4</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5381485"/>
                  </a:ext>
                </a:extLst>
              </a:tr>
              <a:tr h="295302">
                <a:tc>
                  <a:txBody>
                    <a:bodyPr/>
                    <a:lstStyle/>
                    <a:p>
                      <a:pPr>
                        <a:lnSpc>
                          <a:spcPct val="115000"/>
                        </a:lnSpc>
                        <a:spcAft>
                          <a:spcPts val="800"/>
                        </a:spcAft>
                        <a:buNone/>
                      </a:pPr>
                      <a:r>
                        <a:rPr lang="en-US" sz="1800" kern="100">
                          <a:effectLst/>
                        </a:rPr>
                        <a:t>12</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MC. 3</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Release of data with PIDs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2027/Q2</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68912437"/>
                  </a:ext>
                </a:extLst>
              </a:tr>
              <a:tr h="295302">
                <a:tc>
                  <a:txBody>
                    <a:bodyPr/>
                    <a:lstStyle/>
                    <a:p>
                      <a:pPr>
                        <a:lnSpc>
                          <a:spcPct val="115000"/>
                        </a:lnSpc>
                        <a:spcAft>
                          <a:spcPts val="800"/>
                        </a:spcAft>
                        <a:buNone/>
                      </a:pPr>
                      <a:r>
                        <a:rPr lang="en-US" sz="1800" kern="100">
                          <a:effectLst/>
                        </a:rPr>
                        <a:t>13</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MD. 1</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Plan for open data releases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2026/Q4</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82429442"/>
                  </a:ext>
                </a:extLst>
              </a:tr>
              <a:tr h="295302">
                <a:tc>
                  <a:txBody>
                    <a:bodyPr/>
                    <a:lstStyle/>
                    <a:p>
                      <a:pPr>
                        <a:lnSpc>
                          <a:spcPct val="115000"/>
                        </a:lnSpc>
                        <a:spcAft>
                          <a:spcPts val="800"/>
                        </a:spcAft>
                        <a:buNone/>
                      </a:pPr>
                      <a:r>
                        <a:rPr lang="en-US" sz="1800" kern="100">
                          <a:effectLst/>
                        </a:rPr>
                        <a:t>14</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MD. 2</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a:effectLst/>
                        </a:rPr>
                        <a:t>Release of open data from at least one device</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800" kern="100" dirty="0">
                          <a:effectLst/>
                        </a:rPr>
                        <a:t>2027/Q4</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10907178"/>
                  </a:ext>
                </a:extLst>
              </a:tr>
            </a:tbl>
          </a:graphicData>
        </a:graphic>
      </p:graphicFrame>
      <p:sp>
        <p:nvSpPr>
          <p:cNvPr id="4" name="Platshållare för sidfot 3">
            <a:extLst>
              <a:ext uri="{FF2B5EF4-FFF2-40B4-BE49-F238E27FC236}">
                <a16:creationId xmlns:a16="http://schemas.microsoft.com/office/drawing/2014/main" id="{AEE150E6-068C-4395-8156-378FBAAE477E}"/>
              </a:ext>
            </a:extLst>
          </p:cNvPr>
          <p:cNvSpPr>
            <a:spLocks noGrp="1"/>
          </p:cNvSpPr>
          <p:nvPr>
            <p:ph type="ftr" sz="quarter" idx="11"/>
          </p:nvPr>
        </p:nvSpPr>
        <p:spPr/>
        <p:txBody>
          <a:bodyPr/>
          <a:lstStyle/>
          <a:p>
            <a:r>
              <a:rPr lang="en-GB" dirty="0">
                <a:solidFill>
                  <a:prstClr val="white"/>
                </a:solidFill>
              </a:rPr>
              <a:t>Strand | Jour Fixe </a:t>
            </a:r>
          </a:p>
        </p:txBody>
      </p:sp>
      <p:sp>
        <p:nvSpPr>
          <p:cNvPr id="5" name="Platshållare för bildnummer 4">
            <a:extLst>
              <a:ext uri="{FF2B5EF4-FFF2-40B4-BE49-F238E27FC236}">
                <a16:creationId xmlns:a16="http://schemas.microsoft.com/office/drawing/2014/main" id="{1C82C0D4-2CEC-E6F4-457A-BA112F6F5218}"/>
              </a:ext>
            </a:extLst>
          </p:cNvPr>
          <p:cNvSpPr>
            <a:spLocks noGrp="1"/>
          </p:cNvSpPr>
          <p:nvPr>
            <p:ph type="sldNum" sz="quarter" idx="12"/>
          </p:nvPr>
        </p:nvSpPr>
        <p:spPr/>
        <p:txBody>
          <a:bodyPr/>
          <a:lstStyle/>
          <a:p>
            <a:fld id="{6A6D9FA1-99C7-4910-8E32-B85D378B0060}" type="slidenum">
              <a:rPr lang="en-GB" smtClean="0">
                <a:solidFill>
                  <a:prstClr val="white"/>
                </a:solidFill>
              </a:rPr>
              <a:pPr/>
              <a:t>5</a:t>
            </a:fld>
            <a:endParaRPr lang="en-GB">
              <a:solidFill>
                <a:prstClr val="white"/>
              </a:solidFill>
            </a:endParaRPr>
          </a:p>
        </p:txBody>
      </p:sp>
      <p:sp>
        <p:nvSpPr>
          <p:cNvPr id="7" name="Vänster klammerparentes 6">
            <a:extLst>
              <a:ext uri="{FF2B5EF4-FFF2-40B4-BE49-F238E27FC236}">
                <a16:creationId xmlns:a16="http://schemas.microsoft.com/office/drawing/2014/main" id="{3AAC1669-D5BF-819E-5916-DF779F24C428}"/>
              </a:ext>
            </a:extLst>
          </p:cNvPr>
          <p:cNvSpPr/>
          <p:nvPr/>
        </p:nvSpPr>
        <p:spPr>
          <a:xfrm>
            <a:off x="2733964" y="1006764"/>
            <a:ext cx="452582" cy="1819563"/>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8" name="textruta 7">
            <a:extLst>
              <a:ext uri="{FF2B5EF4-FFF2-40B4-BE49-F238E27FC236}">
                <a16:creationId xmlns:a16="http://schemas.microsoft.com/office/drawing/2014/main" id="{577012F7-DFB7-45EB-54AC-EAF999A844CF}"/>
              </a:ext>
            </a:extLst>
          </p:cNvPr>
          <p:cNvSpPr txBox="1"/>
          <p:nvPr/>
        </p:nvSpPr>
        <p:spPr>
          <a:xfrm>
            <a:off x="179739" y="1357746"/>
            <a:ext cx="2554225" cy="954107"/>
          </a:xfrm>
          <a:prstGeom prst="rect">
            <a:avLst/>
          </a:prstGeom>
          <a:noFill/>
        </p:spPr>
        <p:txBody>
          <a:bodyPr wrap="none" rtlCol="0">
            <a:spAutoFit/>
          </a:bodyPr>
          <a:lstStyle/>
          <a:p>
            <a:pPr algn="l"/>
            <a:r>
              <a:rPr lang="sv-SE" sz="2800" b="1" dirty="0"/>
              <a:t>Data </a:t>
            </a:r>
            <a:r>
              <a:rPr lang="sv-SE" sz="2800" b="1" dirty="0" err="1"/>
              <a:t>Inventory</a:t>
            </a:r>
            <a:r>
              <a:rPr lang="sv-SE" sz="2800" b="1" dirty="0"/>
              <a:t>/</a:t>
            </a:r>
          </a:p>
          <a:p>
            <a:pPr algn="l"/>
            <a:r>
              <a:rPr lang="sv-SE" sz="2800" b="1" dirty="0" err="1"/>
              <a:t>dashboard</a:t>
            </a:r>
            <a:endParaRPr lang="en-US" sz="2800" b="1" dirty="0"/>
          </a:p>
        </p:txBody>
      </p:sp>
      <p:sp>
        <p:nvSpPr>
          <p:cNvPr id="10" name="Vänster klammerparentes 9">
            <a:extLst>
              <a:ext uri="{FF2B5EF4-FFF2-40B4-BE49-F238E27FC236}">
                <a16:creationId xmlns:a16="http://schemas.microsoft.com/office/drawing/2014/main" id="{9DE93242-47DF-B744-C6D7-F69DF428BE36}"/>
              </a:ext>
            </a:extLst>
          </p:cNvPr>
          <p:cNvSpPr/>
          <p:nvPr/>
        </p:nvSpPr>
        <p:spPr>
          <a:xfrm>
            <a:off x="2710874" y="2877128"/>
            <a:ext cx="452582" cy="2623126"/>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12" name="textruta 11">
            <a:extLst>
              <a:ext uri="{FF2B5EF4-FFF2-40B4-BE49-F238E27FC236}">
                <a16:creationId xmlns:a16="http://schemas.microsoft.com/office/drawing/2014/main" id="{6A575072-E799-26CD-EABA-86B437E236FA}"/>
              </a:ext>
            </a:extLst>
          </p:cNvPr>
          <p:cNvSpPr txBox="1"/>
          <p:nvPr/>
        </p:nvSpPr>
        <p:spPr>
          <a:xfrm>
            <a:off x="431933" y="3440303"/>
            <a:ext cx="1994007" cy="1384995"/>
          </a:xfrm>
          <a:prstGeom prst="rect">
            <a:avLst/>
          </a:prstGeom>
          <a:noFill/>
        </p:spPr>
        <p:txBody>
          <a:bodyPr wrap="none" rtlCol="0">
            <a:spAutoFit/>
          </a:bodyPr>
          <a:lstStyle/>
          <a:p>
            <a:pPr algn="l"/>
            <a:r>
              <a:rPr lang="sv-SE" sz="2800" b="1" dirty="0"/>
              <a:t>Data access </a:t>
            </a:r>
          </a:p>
          <a:p>
            <a:pPr algn="l"/>
            <a:r>
              <a:rPr lang="sv-SE" sz="2800" b="1" dirty="0"/>
              <a:t>and </a:t>
            </a:r>
          </a:p>
          <a:p>
            <a:pPr algn="l"/>
            <a:r>
              <a:rPr lang="sv-SE" sz="2800" b="1" dirty="0" err="1"/>
              <a:t>provenance</a:t>
            </a:r>
            <a:endParaRPr lang="en-US" sz="2800" b="1" dirty="0"/>
          </a:p>
        </p:txBody>
      </p:sp>
      <p:sp>
        <p:nvSpPr>
          <p:cNvPr id="14" name="Vänster klammerparentes 13">
            <a:extLst>
              <a:ext uri="{FF2B5EF4-FFF2-40B4-BE49-F238E27FC236}">
                <a16:creationId xmlns:a16="http://schemas.microsoft.com/office/drawing/2014/main" id="{7FA76207-38FC-26FC-B5FC-3D3C176B5648}"/>
              </a:ext>
            </a:extLst>
          </p:cNvPr>
          <p:cNvSpPr/>
          <p:nvPr/>
        </p:nvSpPr>
        <p:spPr>
          <a:xfrm>
            <a:off x="2688407" y="5495637"/>
            <a:ext cx="452582" cy="650656"/>
          </a:xfrm>
          <a:prstGeom prst="leftBrace">
            <a:avLst/>
          </a:prstGeom>
        </p:spPr>
        <p:style>
          <a:lnRef idx="3">
            <a:schemeClr val="accent1"/>
          </a:lnRef>
          <a:fillRef idx="0">
            <a:schemeClr val="accent1"/>
          </a:fillRef>
          <a:effectRef idx="2">
            <a:schemeClr val="accent1"/>
          </a:effectRef>
          <a:fontRef idx="minor">
            <a:schemeClr val="tx1"/>
          </a:fontRef>
        </p:style>
        <p:txBody>
          <a:bodyPr rtlCol="0" anchor="ctr"/>
          <a:lstStyle/>
          <a:p>
            <a:pPr algn="ctr"/>
            <a:endParaRPr lang="en-US"/>
          </a:p>
        </p:txBody>
      </p:sp>
      <p:sp>
        <p:nvSpPr>
          <p:cNvPr id="16" name="textruta 15">
            <a:extLst>
              <a:ext uri="{FF2B5EF4-FFF2-40B4-BE49-F238E27FC236}">
                <a16:creationId xmlns:a16="http://schemas.microsoft.com/office/drawing/2014/main" id="{016BF7A0-1EE3-D1D7-64FE-57D953E142F2}"/>
              </a:ext>
            </a:extLst>
          </p:cNvPr>
          <p:cNvSpPr txBox="1"/>
          <p:nvPr/>
        </p:nvSpPr>
        <p:spPr>
          <a:xfrm>
            <a:off x="431933" y="5411791"/>
            <a:ext cx="1740733" cy="523220"/>
          </a:xfrm>
          <a:prstGeom prst="rect">
            <a:avLst/>
          </a:prstGeom>
          <a:noFill/>
        </p:spPr>
        <p:txBody>
          <a:bodyPr wrap="none" rtlCol="0">
            <a:spAutoFit/>
          </a:bodyPr>
          <a:lstStyle/>
          <a:p>
            <a:pPr algn="l"/>
            <a:r>
              <a:rPr lang="sv-SE" sz="2800" b="1" dirty="0" err="1"/>
              <a:t>Open</a:t>
            </a:r>
            <a:r>
              <a:rPr lang="sv-SE" sz="2800" b="1" dirty="0"/>
              <a:t> data</a:t>
            </a:r>
            <a:endParaRPr lang="en-US" sz="2800" b="1" dirty="0"/>
          </a:p>
        </p:txBody>
      </p:sp>
    </p:spTree>
    <p:extLst>
      <p:ext uri="{BB962C8B-B14F-4D97-AF65-F5344CB8AC3E}">
        <p14:creationId xmlns:p14="http://schemas.microsoft.com/office/powerpoint/2010/main" val="4012290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B514848-ED42-5017-3A67-1815F5D8F8A1}"/>
              </a:ext>
            </a:extLst>
          </p:cNvPr>
          <p:cNvSpPr>
            <a:spLocks noGrp="1"/>
          </p:cNvSpPr>
          <p:nvPr>
            <p:ph type="title"/>
          </p:nvPr>
        </p:nvSpPr>
        <p:spPr>
          <a:xfrm>
            <a:off x="983432" y="209767"/>
            <a:ext cx="10437942" cy="457200"/>
          </a:xfrm>
        </p:spPr>
        <p:txBody>
          <a:bodyPr/>
          <a:lstStyle/>
          <a:p>
            <a:r>
              <a:rPr lang="en-GB" dirty="0"/>
              <a:t>A. Searchable Inventory of experimental data</a:t>
            </a:r>
          </a:p>
        </p:txBody>
      </p:sp>
      <p:sp>
        <p:nvSpPr>
          <p:cNvPr id="3" name="Platshållare för innehåll 2">
            <a:extLst>
              <a:ext uri="{FF2B5EF4-FFF2-40B4-BE49-F238E27FC236}">
                <a16:creationId xmlns:a16="http://schemas.microsoft.com/office/drawing/2014/main" id="{3DAB022D-E83A-480D-AAFC-68D8F22F9543}"/>
              </a:ext>
            </a:extLst>
          </p:cNvPr>
          <p:cNvSpPr>
            <a:spLocks noGrp="1"/>
          </p:cNvSpPr>
          <p:nvPr>
            <p:ph idx="1"/>
          </p:nvPr>
        </p:nvSpPr>
        <p:spPr>
          <a:xfrm>
            <a:off x="720080" y="679039"/>
            <a:ext cx="4484914" cy="5688632"/>
          </a:xfrm>
        </p:spPr>
        <p:txBody>
          <a:bodyPr/>
          <a:lstStyle/>
          <a:p>
            <a:r>
              <a:rPr lang="en-GB" dirty="0"/>
              <a:t>Provide a searchable catalogue of experimental data from EUROfusion.</a:t>
            </a:r>
          </a:p>
          <a:p>
            <a:pPr lvl="1"/>
            <a:r>
              <a:rPr lang="en-GB" dirty="0"/>
              <a:t>IMAS based conventions (consistent conventions  over devices)</a:t>
            </a:r>
          </a:p>
          <a:p>
            <a:pPr lvl="1"/>
            <a:r>
              <a:rPr lang="en-GB" dirty="0"/>
              <a:t>Production version to be updated on the Gateway. (dmp.eufus.eu)</a:t>
            </a:r>
          </a:p>
          <a:p>
            <a:pPr lvl="1"/>
            <a:r>
              <a:rPr lang="en-GB" dirty="0"/>
              <a:t>New backend infrastructure introduced for robustness and performance</a:t>
            </a:r>
          </a:p>
          <a:p>
            <a:r>
              <a:rPr lang="en-GB" dirty="0"/>
              <a:t>Overview data (</a:t>
            </a:r>
            <a:r>
              <a:rPr lang="en-GB" dirty="0" err="1"/>
              <a:t>IDS_summary</a:t>
            </a:r>
            <a:r>
              <a:rPr lang="en-GB" dirty="0"/>
              <a:t>)</a:t>
            </a:r>
          </a:p>
          <a:p>
            <a:pPr lvl="1"/>
            <a:r>
              <a:rPr lang="en-GB" dirty="0"/>
              <a:t>Time dependent waveforms</a:t>
            </a:r>
          </a:p>
          <a:p>
            <a:pPr lvl="2"/>
            <a:r>
              <a:rPr lang="en-GB" dirty="0"/>
              <a:t>IP, BT, q95, </a:t>
            </a:r>
            <a:r>
              <a:rPr lang="en-GB" dirty="0" err="1"/>
              <a:t>vloop</a:t>
            </a:r>
            <a:r>
              <a:rPr lang="en-GB" dirty="0"/>
              <a:t>,…</a:t>
            </a:r>
          </a:p>
          <a:p>
            <a:pPr lvl="2"/>
            <a:r>
              <a:rPr lang="en-GB" dirty="0"/>
              <a:t>Extendable on user requests</a:t>
            </a:r>
          </a:p>
          <a:p>
            <a:pPr lvl="2"/>
            <a:r>
              <a:rPr lang="en-GB" dirty="0"/>
              <a:t>Link to actual data sources </a:t>
            </a:r>
          </a:p>
          <a:p>
            <a:endParaRPr lang="en-GB" dirty="0"/>
          </a:p>
          <a:p>
            <a:pPr lvl="1"/>
            <a:endParaRPr lang="en-GB" dirty="0"/>
          </a:p>
        </p:txBody>
      </p:sp>
      <p:sp>
        <p:nvSpPr>
          <p:cNvPr id="4" name="Platshållare för sidfot 3">
            <a:extLst>
              <a:ext uri="{FF2B5EF4-FFF2-40B4-BE49-F238E27FC236}">
                <a16:creationId xmlns:a16="http://schemas.microsoft.com/office/drawing/2014/main" id="{095CDBD6-A6F9-49D0-5612-DD45A2EF57D6}"/>
              </a:ext>
            </a:extLst>
          </p:cNvPr>
          <p:cNvSpPr>
            <a:spLocks noGrp="1"/>
          </p:cNvSpPr>
          <p:nvPr>
            <p:ph type="ftr" sz="quarter" idx="11"/>
          </p:nvPr>
        </p:nvSpPr>
        <p:spPr/>
        <p:txBody>
          <a:bodyPr/>
          <a:lstStyle/>
          <a:p>
            <a:r>
              <a:rPr lang="en-GB" dirty="0">
                <a:solidFill>
                  <a:prstClr val="white"/>
                </a:solidFill>
              </a:rPr>
              <a:t>Strand | DSO Jour Fixe</a:t>
            </a:r>
          </a:p>
        </p:txBody>
      </p:sp>
      <p:sp>
        <p:nvSpPr>
          <p:cNvPr id="5" name="Platshållare för bildnummer 4">
            <a:extLst>
              <a:ext uri="{FF2B5EF4-FFF2-40B4-BE49-F238E27FC236}">
                <a16:creationId xmlns:a16="http://schemas.microsoft.com/office/drawing/2014/main" id="{BC775662-E51B-CB5C-53CA-20BE53721426}"/>
              </a:ext>
            </a:extLst>
          </p:cNvPr>
          <p:cNvSpPr>
            <a:spLocks noGrp="1"/>
          </p:cNvSpPr>
          <p:nvPr>
            <p:ph type="sldNum" sz="quarter" idx="12"/>
          </p:nvPr>
        </p:nvSpPr>
        <p:spPr/>
        <p:txBody>
          <a:bodyPr/>
          <a:lstStyle/>
          <a:p>
            <a:fld id="{6A6D9FA1-99C7-4910-8E32-B85D378B0060}" type="slidenum">
              <a:rPr lang="en-GB" smtClean="0">
                <a:solidFill>
                  <a:prstClr val="white"/>
                </a:solidFill>
              </a:rPr>
              <a:pPr/>
              <a:t>6</a:t>
            </a:fld>
            <a:endParaRPr lang="en-GB" dirty="0">
              <a:solidFill>
                <a:prstClr val="white"/>
              </a:solidFill>
            </a:endParaRPr>
          </a:p>
        </p:txBody>
      </p:sp>
      <p:pic>
        <p:nvPicPr>
          <p:cNvPr id="7" name="Picture 6">
            <a:extLst>
              <a:ext uri="{FF2B5EF4-FFF2-40B4-BE49-F238E27FC236}">
                <a16:creationId xmlns:a16="http://schemas.microsoft.com/office/drawing/2014/main" id="{0A09338D-1F1C-9F87-93C8-BE6CAE23905E}"/>
              </a:ext>
            </a:extLst>
          </p:cNvPr>
          <p:cNvPicPr>
            <a:picLocks noChangeAspect="1"/>
          </p:cNvPicPr>
          <p:nvPr/>
        </p:nvPicPr>
        <p:blipFill>
          <a:blip r:embed="rId2"/>
          <a:stretch>
            <a:fillRect/>
          </a:stretch>
        </p:blipFill>
        <p:spPr>
          <a:xfrm>
            <a:off x="5329168" y="1093509"/>
            <a:ext cx="6272647" cy="3360346"/>
          </a:xfrm>
          <a:prstGeom prst="rect">
            <a:avLst/>
          </a:prstGeom>
        </p:spPr>
      </p:pic>
    </p:spTree>
    <p:extLst>
      <p:ext uri="{BB962C8B-B14F-4D97-AF65-F5344CB8AC3E}">
        <p14:creationId xmlns:p14="http://schemas.microsoft.com/office/powerpoint/2010/main" val="4254563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DB8D432-CAD9-C102-5AE0-0A485441D28C}"/>
              </a:ext>
            </a:extLst>
          </p:cNvPr>
          <p:cNvSpPr>
            <a:spLocks noGrp="1"/>
          </p:cNvSpPr>
          <p:nvPr>
            <p:ph type="title"/>
          </p:nvPr>
        </p:nvSpPr>
        <p:spPr/>
        <p:txBody>
          <a:bodyPr/>
          <a:lstStyle/>
          <a:p>
            <a:r>
              <a:rPr lang="sv-SE" dirty="0"/>
              <a:t>https://dmp.eufus.eu</a:t>
            </a:r>
            <a:endParaRPr lang="en-US" dirty="0"/>
          </a:p>
        </p:txBody>
      </p:sp>
      <p:pic>
        <p:nvPicPr>
          <p:cNvPr id="7" name="Platshållare för innehåll 6">
            <a:extLst>
              <a:ext uri="{FF2B5EF4-FFF2-40B4-BE49-F238E27FC236}">
                <a16:creationId xmlns:a16="http://schemas.microsoft.com/office/drawing/2014/main" id="{6DA6E5E5-AC7A-370C-228D-AAA56318E261}"/>
              </a:ext>
            </a:extLst>
          </p:cNvPr>
          <p:cNvPicPr>
            <a:picLocks noGrp="1" noChangeAspect="1"/>
          </p:cNvPicPr>
          <p:nvPr>
            <p:ph idx="1"/>
          </p:nvPr>
        </p:nvPicPr>
        <p:blipFill>
          <a:blip r:embed="rId2"/>
          <a:stretch>
            <a:fillRect/>
          </a:stretch>
        </p:blipFill>
        <p:spPr>
          <a:xfrm>
            <a:off x="609600" y="1008008"/>
            <a:ext cx="11102975" cy="5345222"/>
          </a:xfrm>
          <a:prstGeom prst="rect">
            <a:avLst/>
          </a:prstGeom>
        </p:spPr>
      </p:pic>
      <p:sp>
        <p:nvSpPr>
          <p:cNvPr id="4" name="Platshållare för sidfot 3">
            <a:extLst>
              <a:ext uri="{FF2B5EF4-FFF2-40B4-BE49-F238E27FC236}">
                <a16:creationId xmlns:a16="http://schemas.microsoft.com/office/drawing/2014/main" id="{9C6993F6-1B99-5D0C-DD7D-1BBE911AE1D2}"/>
              </a:ext>
            </a:extLst>
          </p:cNvPr>
          <p:cNvSpPr>
            <a:spLocks noGrp="1"/>
          </p:cNvSpPr>
          <p:nvPr>
            <p:ph type="ftr" sz="quarter" idx="11"/>
          </p:nvPr>
        </p:nvSpPr>
        <p:spPr/>
        <p:txBody>
          <a:bodyPr/>
          <a:lstStyle/>
          <a:p>
            <a:r>
              <a:rPr lang="en-GB" dirty="0">
                <a:solidFill>
                  <a:prstClr val="white"/>
                </a:solidFill>
              </a:rPr>
              <a:t>Strand | DSO Jour Fixe</a:t>
            </a:r>
          </a:p>
        </p:txBody>
      </p:sp>
      <p:sp>
        <p:nvSpPr>
          <p:cNvPr id="5" name="Platshållare för bildnummer 4">
            <a:extLst>
              <a:ext uri="{FF2B5EF4-FFF2-40B4-BE49-F238E27FC236}">
                <a16:creationId xmlns:a16="http://schemas.microsoft.com/office/drawing/2014/main" id="{D22EE0AA-B905-1C41-A329-0F2943FB5BE7}"/>
              </a:ext>
            </a:extLst>
          </p:cNvPr>
          <p:cNvSpPr>
            <a:spLocks noGrp="1"/>
          </p:cNvSpPr>
          <p:nvPr>
            <p:ph type="sldNum" sz="quarter" idx="12"/>
          </p:nvPr>
        </p:nvSpPr>
        <p:spPr/>
        <p:txBody>
          <a:bodyPr/>
          <a:lstStyle/>
          <a:p>
            <a:fld id="{6A6D9FA1-99C7-4910-8E32-B85D378B0060}" type="slidenum">
              <a:rPr lang="en-GB" smtClean="0">
                <a:solidFill>
                  <a:prstClr val="white"/>
                </a:solidFill>
              </a:rPr>
              <a:pPr/>
              <a:t>7</a:t>
            </a:fld>
            <a:endParaRPr lang="en-GB">
              <a:solidFill>
                <a:prstClr val="white"/>
              </a:solidFill>
            </a:endParaRPr>
          </a:p>
        </p:txBody>
      </p:sp>
      <p:sp>
        <p:nvSpPr>
          <p:cNvPr id="12" name="Pratbubbla: rektangel 11">
            <a:extLst>
              <a:ext uri="{FF2B5EF4-FFF2-40B4-BE49-F238E27FC236}">
                <a16:creationId xmlns:a16="http://schemas.microsoft.com/office/drawing/2014/main" id="{3BECDF25-E16F-C623-F26B-73097CE3CBD1}"/>
              </a:ext>
            </a:extLst>
          </p:cNvPr>
          <p:cNvSpPr/>
          <p:nvPr/>
        </p:nvSpPr>
        <p:spPr>
          <a:xfrm>
            <a:off x="9308592" y="2167128"/>
            <a:ext cx="2267712" cy="941832"/>
          </a:xfrm>
          <a:prstGeom prst="wedgeRectCallout">
            <a:avLst>
              <a:gd name="adj1" fmla="val 38844"/>
              <a:gd name="adj2" fmla="val -155947"/>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sv-SE" dirty="0"/>
              <a:t>Access for EUROfusion (Gateway) </a:t>
            </a:r>
            <a:r>
              <a:rPr lang="sv-SE" dirty="0" err="1"/>
              <a:t>Users</a:t>
            </a:r>
            <a:endParaRPr lang="en-US" dirty="0"/>
          </a:p>
        </p:txBody>
      </p:sp>
    </p:spTree>
    <p:extLst>
      <p:ext uri="{BB962C8B-B14F-4D97-AF65-F5344CB8AC3E}">
        <p14:creationId xmlns:p14="http://schemas.microsoft.com/office/powerpoint/2010/main" val="481096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D6455F13-46B3-2645-5AB1-8ED666BD318E}"/>
              </a:ext>
            </a:extLst>
          </p:cNvPr>
          <p:cNvSpPr>
            <a:spLocks noGrp="1"/>
          </p:cNvSpPr>
          <p:nvPr>
            <p:ph idx="1"/>
          </p:nvPr>
        </p:nvSpPr>
        <p:spPr/>
        <p:txBody>
          <a:bodyPr/>
          <a:lstStyle/>
          <a:p>
            <a:endParaRPr lang="en-US"/>
          </a:p>
        </p:txBody>
      </p:sp>
      <p:sp>
        <p:nvSpPr>
          <p:cNvPr id="4" name="Platshållare för sidfot 3">
            <a:extLst>
              <a:ext uri="{FF2B5EF4-FFF2-40B4-BE49-F238E27FC236}">
                <a16:creationId xmlns:a16="http://schemas.microsoft.com/office/drawing/2014/main" id="{2ECF13D2-FBBD-C67B-76B4-FE6C54C75440}"/>
              </a:ext>
            </a:extLst>
          </p:cNvPr>
          <p:cNvSpPr>
            <a:spLocks noGrp="1"/>
          </p:cNvSpPr>
          <p:nvPr>
            <p:ph type="ftr" sz="quarter" idx="11"/>
          </p:nvPr>
        </p:nvSpPr>
        <p:spPr/>
        <p:txBody>
          <a:bodyPr/>
          <a:lstStyle/>
          <a:p>
            <a:r>
              <a:rPr lang="en-GB" dirty="0">
                <a:solidFill>
                  <a:prstClr val="white"/>
                </a:solidFill>
              </a:rPr>
              <a:t>Strand | DSO Jour Fixe</a:t>
            </a:r>
          </a:p>
        </p:txBody>
      </p:sp>
      <p:sp>
        <p:nvSpPr>
          <p:cNvPr id="5" name="Platshållare för bildnummer 4">
            <a:extLst>
              <a:ext uri="{FF2B5EF4-FFF2-40B4-BE49-F238E27FC236}">
                <a16:creationId xmlns:a16="http://schemas.microsoft.com/office/drawing/2014/main" id="{06E5568A-A1DE-A873-66E0-C5B7CF5BAE5D}"/>
              </a:ext>
            </a:extLst>
          </p:cNvPr>
          <p:cNvSpPr>
            <a:spLocks noGrp="1"/>
          </p:cNvSpPr>
          <p:nvPr>
            <p:ph type="sldNum" sz="quarter" idx="12"/>
          </p:nvPr>
        </p:nvSpPr>
        <p:spPr/>
        <p:txBody>
          <a:bodyPr/>
          <a:lstStyle/>
          <a:p>
            <a:fld id="{6A6D9FA1-99C7-4910-8E32-B85D378B0060}" type="slidenum">
              <a:rPr lang="en-GB" smtClean="0">
                <a:solidFill>
                  <a:prstClr val="white"/>
                </a:solidFill>
              </a:rPr>
              <a:pPr/>
              <a:t>8</a:t>
            </a:fld>
            <a:endParaRPr lang="en-GB">
              <a:solidFill>
                <a:prstClr val="white"/>
              </a:solidFill>
            </a:endParaRPr>
          </a:p>
        </p:txBody>
      </p:sp>
      <p:pic>
        <p:nvPicPr>
          <p:cNvPr id="7" name="Bildobjekt 6">
            <a:extLst>
              <a:ext uri="{FF2B5EF4-FFF2-40B4-BE49-F238E27FC236}">
                <a16:creationId xmlns:a16="http://schemas.microsoft.com/office/drawing/2014/main" id="{2C841476-387A-3242-0239-FE6E55E08B89}"/>
              </a:ext>
            </a:extLst>
          </p:cNvPr>
          <p:cNvPicPr>
            <a:picLocks noChangeAspect="1"/>
          </p:cNvPicPr>
          <p:nvPr/>
        </p:nvPicPr>
        <p:blipFill>
          <a:blip r:embed="rId2"/>
          <a:stretch>
            <a:fillRect/>
          </a:stretch>
        </p:blipFill>
        <p:spPr>
          <a:xfrm>
            <a:off x="0" y="438995"/>
            <a:ext cx="12192000" cy="5980009"/>
          </a:xfrm>
          <a:prstGeom prst="rect">
            <a:avLst/>
          </a:prstGeom>
        </p:spPr>
      </p:pic>
    </p:spTree>
    <p:extLst>
      <p:ext uri="{BB962C8B-B14F-4D97-AF65-F5344CB8AC3E}">
        <p14:creationId xmlns:p14="http://schemas.microsoft.com/office/powerpoint/2010/main" val="23364859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60530-A7AE-68E2-916E-D31C6527577B}"/>
            </a:ext>
          </a:extLst>
        </p:cNvPr>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0A5979E8-93F5-8160-E4F6-637793869EC1}"/>
              </a:ext>
            </a:extLst>
          </p:cNvPr>
          <p:cNvSpPr>
            <a:spLocks noGrp="1"/>
          </p:cNvSpPr>
          <p:nvPr>
            <p:ph idx="1"/>
          </p:nvPr>
        </p:nvSpPr>
        <p:spPr/>
        <p:txBody>
          <a:bodyPr/>
          <a:lstStyle/>
          <a:p>
            <a:endParaRPr lang="en-US"/>
          </a:p>
        </p:txBody>
      </p:sp>
      <p:sp>
        <p:nvSpPr>
          <p:cNvPr id="4" name="Platshållare för sidfot 3">
            <a:extLst>
              <a:ext uri="{FF2B5EF4-FFF2-40B4-BE49-F238E27FC236}">
                <a16:creationId xmlns:a16="http://schemas.microsoft.com/office/drawing/2014/main" id="{95B31FC7-F072-2653-06B0-2B5E6B54AF1F}"/>
              </a:ext>
            </a:extLst>
          </p:cNvPr>
          <p:cNvSpPr>
            <a:spLocks noGrp="1"/>
          </p:cNvSpPr>
          <p:nvPr>
            <p:ph type="ftr" sz="quarter" idx="11"/>
          </p:nvPr>
        </p:nvSpPr>
        <p:spPr/>
        <p:txBody>
          <a:bodyPr/>
          <a:lstStyle/>
          <a:p>
            <a:r>
              <a:rPr lang="en-GB" dirty="0">
                <a:solidFill>
                  <a:prstClr val="white"/>
                </a:solidFill>
              </a:rPr>
              <a:t>Strand | DSO Jour Fixe</a:t>
            </a:r>
          </a:p>
        </p:txBody>
      </p:sp>
      <p:sp>
        <p:nvSpPr>
          <p:cNvPr id="5" name="Platshållare för bildnummer 4">
            <a:extLst>
              <a:ext uri="{FF2B5EF4-FFF2-40B4-BE49-F238E27FC236}">
                <a16:creationId xmlns:a16="http://schemas.microsoft.com/office/drawing/2014/main" id="{0E7D6EFD-28CF-108D-2262-57E3831D5BAD}"/>
              </a:ext>
            </a:extLst>
          </p:cNvPr>
          <p:cNvSpPr>
            <a:spLocks noGrp="1"/>
          </p:cNvSpPr>
          <p:nvPr>
            <p:ph type="sldNum" sz="quarter" idx="12"/>
          </p:nvPr>
        </p:nvSpPr>
        <p:spPr/>
        <p:txBody>
          <a:bodyPr/>
          <a:lstStyle/>
          <a:p>
            <a:fld id="{6A6D9FA1-99C7-4910-8E32-B85D378B0060}" type="slidenum">
              <a:rPr lang="en-GB" smtClean="0">
                <a:solidFill>
                  <a:prstClr val="white"/>
                </a:solidFill>
              </a:rPr>
              <a:pPr/>
              <a:t>9</a:t>
            </a:fld>
            <a:endParaRPr lang="en-GB">
              <a:solidFill>
                <a:prstClr val="white"/>
              </a:solidFill>
            </a:endParaRPr>
          </a:p>
        </p:txBody>
      </p:sp>
      <p:pic>
        <p:nvPicPr>
          <p:cNvPr id="7" name="Bildobjekt 6">
            <a:extLst>
              <a:ext uri="{FF2B5EF4-FFF2-40B4-BE49-F238E27FC236}">
                <a16:creationId xmlns:a16="http://schemas.microsoft.com/office/drawing/2014/main" id="{C22C4B67-1FA8-DB99-032E-0ED364ECC998}"/>
              </a:ext>
            </a:extLst>
          </p:cNvPr>
          <p:cNvPicPr>
            <a:picLocks noChangeAspect="1"/>
          </p:cNvPicPr>
          <p:nvPr/>
        </p:nvPicPr>
        <p:blipFill>
          <a:blip r:embed="rId2"/>
          <a:stretch>
            <a:fillRect/>
          </a:stretch>
        </p:blipFill>
        <p:spPr>
          <a:xfrm>
            <a:off x="0" y="448231"/>
            <a:ext cx="12192000" cy="5980009"/>
          </a:xfrm>
          <a:prstGeom prst="rect">
            <a:avLst/>
          </a:prstGeom>
        </p:spPr>
      </p:pic>
      <p:sp>
        <p:nvSpPr>
          <p:cNvPr id="8" name="Pratbubbla: rektangel 7">
            <a:extLst>
              <a:ext uri="{FF2B5EF4-FFF2-40B4-BE49-F238E27FC236}">
                <a16:creationId xmlns:a16="http://schemas.microsoft.com/office/drawing/2014/main" id="{BC97C534-AD57-20F6-8458-E7EE83CBF463}"/>
              </a:ext>
            </a:extLst>
          </p:cNvPr>
          <p:cNvSpPr/>
          <p:nvPr/>
        </p:nvSpPr>
        <p:spPr>
          <a:xfrm>
            <a:off x="3255656" y="3099815"/>
            <a:ext cx="2441448" cy="1682496"/>
          </a:xfrm>
          <a:prstGeom prst="wedgeRectCallout">
            <a:avLst>
              <a:gd name="adj1" fmla="val -83006"/>
              <a:gd name="adj2" fmla="val -109238"/>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sv-SE" dirty="0" err="1"/>
              <a:t>Several</a:t>
            </a:r>
            <a:r>
              <a:rPr lang="sv-SE" dirty="0"/>
              <a:t> </a:t>
            </a:r>
            <a:r>
              <a:rPr lang="sv-SE" dirty="0" err="1"/>
              <a:t>devices</a:t>
            </a:r>
            <a:r>
              <a:rPr lang="sv-SE" dirty="0"/>
              <a:t>:</a:t>
            </a:r>
          </a:p>
          <a:p>
            <a:pPr algn="ctr"/>
            <a:r>
              <a:rPr lang="sv-SE" dirty="0"/>
              <a:t>AUG, TCV, WEST  (30000+discharges) </a:t>
            </a:r>
          </a:p>
          <a:p>
            <a:pPr algn="ctr"/>
            <a:r>
              <a:rPr lang="sv-SE" dirty="0"/>
              <a:t>+ EF </a:t>
            </a:r>
            <a:r>
              <a:rPr lang="sv-SE" dirty="0" err="1"/>
              <a:t>pedestal</a:t>
            </a:r>
            <a:r>
              <a:rPr lang="sv-SE" dirty="0"/>
              <a:t> </a:t>
            </a:r>
            <a:r>
              <a:rPr lang="sv-SE" dirty="0" err="1"/>
              <a:t>databases</a:t>
            </a:r>
            <a:endParaRPr lang="en-US" dirty="0"/>
          </a:p>
        </p:txBody>
      </p:sp>
      <p:sp>
        <p:nvSpPr>
          <p:cNvPr id="9" name="Pratbubbla: rektangel 8">
            <a:extLst>
              <a:ext uri="{FF2B5EF4-FFF2-40B4-BE49-F238E27FC236}">
                <a16:creationId xmlns:a16="http://schemas.microsoft.com/office/drawing/2014/main" id="{65740FA5-A55B-2C74-6F11-52AD48C7CCC7}"/>
              </a:ext>
            </a:extLst>
          </p:cNvPr>
          <p:cNvSpPr/>
          <p:nvPr/>
        </p:nvSpPr>
        <p:spPr>
          <a:xfrm>
            <a:off x="3419856" y="4937760"/>
            <a:ext cx="3730752" cy="1316736"/>
          </a:xfrm>
          <a:prstGeom prst="wedgeRectCallout">
            <a:avLst>
              <a:gd name="adj1" fmla="val -119362"/>
              <a:gd name="adj2" fmla="val -14305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err="1"/>
              <a:t>Several</a:t>
            </a:r>
            <a:r>
              <a:rPr lang="sv-SE" dirty="0"/>
              <a:t> </a:t>
            </a:r>
            <a:r>
              <a:rPr lang="sv-SE" dirty="0" err="1"/>
              <a:t>search</a:t>
            </a:r>
            <a:r>
              <a:rPr lang="sv-SE" dirty="0"/>
              <a:t> option  - data </a:t>
            </a:r>
            <a:r>
              <a:rPr lang="sv-SE" dirty="0" err="1"/>
              <a:t>consists</a:t>
            </a:r>
            <a:r>
              <a:rPr lang="sv-SE" dirty="0"/>
              <a:t> </a:t>
            </a:r>
            <a:r>
              <a:rPr lang="sv-SE" dirty="0" err="1"/>
              <a:t>of</a:t>
            </a:r>
            <a:r>
              <a:rPr lang="sv-SE" dirty="0"/>
              <a:t> </a:t>
            </a:r>
            <a:r>
              <a:rPr lang="sv-SE" dirty="0" err="1"/>
              <a:t>waveforms</a:t>
            </a:r>
            <a:r>
              <a:rPr lang="sv-SE" dirty="0"/>
              <a:t> (</a:t>
            </a:r>
            <a:r>
              <a:rPr lang="sv-SE" dirty="0" err="1"/>
              <a:t>time</a:t>
            </a:r>
            <a:r>
              <a:rPr lang="sv-SE" dirty="0"/>
              <a:t> </a:t>
            </a:r>
            <a:r>
              <a:rPr lang="sv-SE" dirty="0" err="1"/>
              <a:t>dependent</a:t>
            </a:r>
            <a:r>
              <a:rPr lang="sv-SE" dirty="0"/>
              <a:t>) </a:t>
            </a:r>
            <a:r>
              <a:rPr lang="sv-SE" dirty="0" err="1"/>
              <a:t>ingested</a:t>
            </a:r>
            <a:r>
              <a:rPr lang="sv-SE" dirty="0"/>
              <a:t> form IDS </a:t>
            </a:r>
            <a:r>
              <a:rPr lang="sv-SE" dirty="0" err="1"/>
              <a:t>Summary</a:t>
            </a:r>
            <a:endParaRPr lang="en-US" dirty="0"/>
          </a:p>
        </p:txBody>
      </p:sp>
      <p:sp>
        <p:nvSpPr>
          <p:cNvPr id="10" name="Pratbubbla: rektangel 9">
            <a:extLst>
              <a:ext uri="{FF2B5EF4-FFF2-40B4-BE49-F238E27FC236}">
                <a16:creationId xmlns:a16="http://schemas.microsoft.com/office/drawing/2014/main" id="{8F69EE65-108C-CC03-BC5A-A5517573F953}"/>
              </a:ext>
            </a:extLst>
          </p:cNvPr>
          <p:cNvSpPr/>
          <p:nvPr/>
        </p:nvSpPr>
        <p:spPr>
          <a:xfrm>
            <a:off x="7818120" y="438995"/>
            <a:ext cx="2432304" cy="749725"/>
          </a:xfrm>
          <a:prstGeom prst="wedgeRectCallout">
            <a:avLst>
              <a:gd name="adj1" fmla="val 65633"/>
              <a:gd name="adj2" fmla="val 96650"/>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dirty="0"/>
              <a:t>Annotations</a:t>
            </a:r>
            <a:endParaRPr lang="en-US" dirty="0"/>
          </a:p>
        </p:txBody>
      </p:sp>
      <p:sp>
        <p:nvSpPr>
          <p:cNvPr id="12" name="Pratbubbla: rektangel 11">
            <a:extLst>
              <a:ext uri="{FF2B5EF4-FFF2-40B4-BE49-F238E27FC236}">
                <a16:creationId xmlns:a16="http://schemas.microsoft.com/office/drawing/2014/main" id="{940CB857-D01C-E8EF-EDF6-07BF0E2CB771}"/>
              </a:ext>
            </a:extLst>
          </p:cNvPr>
          <p:cNvSpPr/>
          <p:nvPr/>
        </p:nvSpPr>
        <p:spPr>
          <a:xfrm>
            <a:off x="7653528" y="3696143"/>
            <a:ext cx="2432304" cy="749725"/>
          </a:xfrm>
          <a:prstGeom prst="wedgeRectCallout">
            <a:avLst>
              <a:gd name="adj1" fmla="val 66761"/>
              <a:gd name="adj2" fmla="val -131424"/>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sv-SE" dirty="0"/>
              <a:t>Data, data </a:t>
            </a:r>
            <a:r>
              <a:rPr lang="sv-SE" dirty="0" err="1"/>
              <a:t>sources</a:t>
            </a:r>
            <a:r>
              <a:rPr lang="sv-SE" dirty="0"/>
              <a:t>  and (</a:t>
            </a:r>
            <a:r>
              <a:rPr lang="sv-SE" dirty="0" err="1"/>
              <a:t>some</a:t>
            </a:r>
            <a:r>
              <a:rPr lang="sv-SE" dirty="0"/>
              <a:t>) </a:t>
            </a:r>
            <a:r>
              <a:rPr lang="sv-SE" dirty="0" err="1"/>
              <a:t>provenance</a:t>
            </a:r>
            <a:endParaRPr lang="en-US" dirty="0"/>
          </a:p>
        </p:txBody>
      </p:sp>
      <p:sp>
        <p:nvSpPr>
          <p:cNvPr id="13" name="Pratbubbla: rektangel 12">
            <a:extLst>
              <a:ext uri="{FF2B5EF4-FFF2-40B4-BE49-F238E27FC236}">
                <a16:creationId xmlns:a16="http://schemas.microsoft.com/office/drawing/2014/main" id="{30100432-CDF1-B99C-B830-3B27545B7871}"/>
              </a:ext>
            </a:extLst>
          </p:cNvPr>
          <p:cNvSpPr/>
          <p:nvPr/>
        </p:nvSpPr>
        <p:spPr>
          <a:xfrm>
            <a:off x="7150608" y="1820495"/>
            <a:ext cx="2112264" cy="1383756"/>
          </a:xfrm>
          <a:prstGeom prst="wedgeRectCallout">
            <a:avLst>
              <a:gd name="adj1" fmla="val 163518"/>
              <a:gd name="adj2" fmla="val -54785"/>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sv-SE" dirty="0"/>
              <a:t>Simple </a:t>
            </a:r>
            <a:r>
              <a:rPr lang="sv-SE" dirty="0" err="1"/>
              <a:t>plots</a:t>
            </a:r>
            <a:endParaRPr lang="en-US" dirty="0"/>
          </a:p>
        </p:txBody>
      </p:sp>
    </p:spTree>
    <p:extLst>
      <p:ext uri="{BB962C8B-B14F-4D97-AF65-F5344CB8AC3E}">
        <p14:creationId xmlns:p14="http://schemas.microsoft.com/office/powerpoint/2010/main" val="2390699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70D50-0C18-DBE8-5C59-4A2E8B792EAE}"/>
            </a:ext>
          </a:extLst>
        </p:cNvPr>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DCEC8635-B0D9-4ABD-D2D3-733FFC13E7F2}"/>
              </a:ext>
            </a:extLst>
          </p:cNvPr>
          <p:cNvSpPr>
            <a:spLocks noGrp="1"/>
          </p:cNvSpPr>
          <p:nvPr>
            <p:ph idx="1"/>
          </p:nvPr>
        </p:nvSpPr>
        <p:spPr/>
        <p:txBody>
          <a:bodyPr/>
          <a:lstStyle/>
          <a:p>
            <a:endParaRPr lang="en-US"/>
          </a:p>
        </p:txBody>
      </p:sp>
      <p:sp>
        <p:nvSpPr>
          <p:cNvPr id="4" name="Platshållare för sidfot 3">
            <a:extLst>
              <a:ext uri="{FF2B5EF4-FFF2-40B4-BE49-F238E27FC236}">
                <a16:creationId xmlns:a16="http://schemas.microsoft.com/office/drawing/2014/main" id="{327F05EC-90CF-08F8-299F-5467C0171968}"/>
              </a:ext>
            </a:extLst>
          </p:cNvPr>
          <p:cNvSpPr>
            <a:spLocks noGrp="1"/>
          </p:cNvSpPr>
          <p:nvPr>
            <p:ph type="ftr" sz="quarter" idx="11"/>
          </p:nvPr>
        </p:nvSpPr>
        <p:spPr/>
        <p:txBody>
          <a:bodyPr/>
          <a:lstStyle/>
          <a:p>
            <a:r>
              <a:rPr lang="en-GB" dirty="0">
                <a:solidFill>
                  <a:prstClr val="white"/>
                </a:solidFill>
              </a:rPr>
              <a:t>Strand | DSO Jour Fixe</a:t>
            </a:r>
          </a:p>
        </p:txBody>
      </p:sp>
      <p:sp>
        <p:nvSpPr>
          <p:cNvPr id="5" name="Platshållare för bildnummer 4">
            <a:extLst>
              <a:ext uri="{FF2B5EF4-FFF2-40B4-BE49-F238E27FC236}">
                <a16:creationId xmlns:a16="http://schemas.microsoft.com/office/drawing/2014/main" id="{1B0FE066-21A9-7948-666B-F9C9C5ADBCBF}"/>
              </a:ext>
            </a:extLst>
          </p:cNvPr>
          <p:cNvSpPr>
            <a:spLocks noGrp="1"/>
          </p:cNvSpPr>
          <p:nvPr>
            <p:ph type="sldNum" sz="quarter" idx="12"/>
          </p:nvPr>
        </p:nvSpPr>
        <p:spPr/>
        <p:txBody>
          <a:bodyPr/>
          <a:lstStyle/>
          <a:p>
            <a:fld id="{6A6D9FA1-99C7-4910-8E32-B85D378B0060}" type="slidenum">
              <a:rPr lang="en-GB" smtClean="0">
                <a:solidFill>
                  <a:prstClr val="white"/>
                </a:solidFill>
              </a:rPr>
              <a:pPr/>
              <a:t>10</a:t>
            </a:fld>
            <a:endParaRPr lang="en-GB">
              <a:solidFill>
                <a:prstClr val="white"/>
              </a:solidFill>
            </a:endParaRPr>
          </a:p>
        </p:txBody>
      </p:sp>
      <p:pic>
        <p:nvPicPr>
          <p:cNvPr id="7" name="Bildobjekt 6">
            <a:extLst>
              <a:ext uri="{FF2B5EF4-FFF2-40B4-BE49-F238E27FC236}">
                <a16:creationId xmlns:a16="http://schemas.microsoft.com/office/drawing/2014/main" id="{AD8A4AB3-B3F8-B5FB-3712-5C8713203576}"/>
              </a:ext>
            </a:extLst>
          </p:cNvPr>
          <p:cNvPicPr>
            <a:picLocks noChangeAspect="1"/>
          </p:cNvPicPr>
          <p:nvPr/>
        </p:nvPicPr>
        <p:blipFill>
          <a:blip r:embed="rId2"/>
          <a:stretch>
            <a:fillRect/>
          </a:stretch>
        </p:blipFill>
        <p:spPr>
          <a:xfrm>
            <a:off x="0" y="438995"/>
            <a:ext cx="12192000" cy="5980009"/>
          </a:xfrm>
          <a:prstGeom prst="rect">
            <a:avLst/>
          </a:prstGeom>
        </p:spPr>
      </p:pic>
      <p:sp>
        <p:nvSpPr>
          <p:cNvPr id="8" name="Pratbubbla: rektangel 7">
            <a:extLst>
              <a:ext uri="{FF2B5EF4-FFF2-40B4-BE49-F238E27FC236}">
                <a16:creationId xmlns:a16="http://schemas.microsoft.com/office/drawing/2014/main" id="{50328971-C1F1-E913-7C97-D411D0293219}"/>
              </a:ext>
            </a:extLst>
          </p:cNvPr>
          <p:cNvSpPr/>
          <p:nvPr/>
        </p:nvSpPr>
        <p:spPr>
          <a:xfrm>
            <a:off x="3255656" y="3099815"/>
            <a:ext cx="2441448" cy="1682496"/>
          </a:xfrm>
          <a:prstGeom prst="wedgeRectCallout">
            <a:avLst>
              <a:gd name="adj1" fmla="val -83006"/>
              <a:gd name="adj2" fmla="val -109238"/>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sv-SE" dirty="0" err="1"/>
              <a:t>Several</a:t>
            </a:r>
            <a:r>
              <a:rPr lang="sv-SE" dirty="0"/>
              <a:t> </a:t>
            </a:r>
            <a:r>
              <a:rPr lang="sv-SE" dirty="0" err="1"/>
              <a:t>devices</a:t>
            </a:r>
            <a:r>
              <a:rPr lang="sv-SE" dirty="0"/>
              <a:t>:</a:t>
            </a:r>
          </a:p>
          <a:p>
            <a:pPr algn="ctr"/>
            <a:r>
              <a:rPr lang="sv-SE" dirty="0"/>
              <a:t>AUG, TCV, WEST  (30000+discharges) </a:t>
            </a:r>
          </a:p>
          <a:p>
            <a:pPr algn="ctr"/>
            <a:r>
              <a:rPr lang="sv-SE" dirty="0"/>
              <a:t>+ EF </a:t>
            </a:r>
            <a:r>
              <a:rPr lang="sv-SE" dirty="0" err="1"/>
              <a:t>pedestal</a:t>
            </a:r>
            <a:r>
              <a:rPr lang="sv-SE" dirty="0"/>
              <a:t> </a:t>
            </a:r>
            <a:r>
              <a:rPr lang="sv-SE" dirty="0" err="1"/>
              <a:t>databases</a:t>
            </a:r>
            <a:endParaRPr lang="en-US" dirty="0"/>
          </a:p>
        </p:txBody>
      </p:sp>
      <p:sp>
        <p:nvSpPr>
          <p:cNvPr id="9" name="Pratbubbla: rektangel 8">
            <a:extLst>
              <a:ext uri="{FF2B5EF4-FFF2-40B4-BE49-F238E27FC236}">
                <a16:creationId xmlns:a16="http://schemas.microsoft.com/office/drawing/2014/main" id="{4FEA4C95-E041-F307-EF06-6A9E226CF483}"/>
              </a:ext>
            </a:extLst>
          </p:cNvPr>
          <p:cNvSpPr/>
          <p:nvPr/>
        </p:nvSpPr>
        <p:spPr>
          <a:xfrm>
            <a:off x="3419856" y="4937760"/>
            <a:ext cx="3730752" cy="1316736"/>
          </a:xfrm>
          <a:prstGeom prst="wedgeRectCallout">
            <a:avLst>
              <a:gd name="adj1" fmla="val -119362"/>
              <a:gd name="adj2" fmla="val -143056"/>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dirty="0" err="1"/>
              <a:t>Several</a:t>
            </a:r>
            <a:r>
              <a:rPr lang="sv-SE" dirty="0"/>
              <a:t> </a:t>
            </a:r>
            <a:r>
              <a:rPr lang="sv-SE" dirty="0" err="1"/>
              <a:t>search</a:t>
            </a:r>
            <a:r>
              <a:rPr lang="sv-SE" dirty="0"/>
              <a:t> option  - data </a:t>
            </a:r>
            <a:r>
              <a:rPr lang="sv-SE" dirty="0" err="1"/>
              <a:t>consists</a:t>
            </a:r>
            <a:r>
              <a:rPr lang="sv-SE" dirty="0"/>
              <a:t> </a:t>
            </a:r>
            <a:r>
              <a:rPr lang="sv-SE" dirty="0" err="1"/>
              <a:t>of</a:t>
            </a:r>
            <a:r>
              <a:rPr lang="sv-SE" dirty="0"/>
              <a:t> </a:t>
            </a:r>
            <a:r>
              <a:rPr lang="sv-SE" dirty="0" err="1"/>
              <a:t>waveforms</a:t>
            </a:r>
            <a:r>
              <a:rPr lang="sv-SE" dirty="0"/>
              <a:t> (</a:t>
            </a:r>
            <a:r>
              <a:rPr lang="sv-SE" dirty="0" err="1"/>
              <a:t>time</a:t>
            </a:r>
            <a:r>
              <a:rPr lang="sv-SE" dirty="0"/>
              <a:t> </a:t>
            </a:r>
            <a:r>
              <a:rPr lang="sv-SE" dirty="0" err="1"/>
              <a:t>dependent</a:t>
            </a:r>
            <a:r>
              <a:rPr lang="sv-SE" dirty="0"/>
              <a:t>) </a:t>
            </a:r>
            <a:r>
              <a:rPr lang="sv-SE" dirty="0" err="1"/>
              <a:t>ingested</a:t>
            </a:r>
            <a:r>
              <a:rPr lang="sv-SE" dirty="0"/>
              <a:t> form IDS </a:t>
            </a:r>
            <a:r>
              <a:rPr lang="sv-SE" dirty="0" err="1"/>
              <a:t>Summary</a:t>
            </a:r>
            <a:endParaRPr lang="en-US" dirty="0"/>
          </a:p>
        </p:txBody>
      </p:sp>
      <p:sp>
        <p:nvSpPr>
          <p:cNvPr id="10" name="Pratbubbla: rektangel 9">
            <a:extLst>
              <a:ext uri="{FF2B5EF4-FFF2-40B4-BE49-F238E27FC236}">
                <a16:creationId xmlns:a16="http://schemas.microsoft.com/office/drawing/2014/main" id="{51CCFE40-B4DE-D94F-67DD-C91F1A8A3964}"/>
              </a:ext>
            </a:extLst>
          </p:cNvPr>
          <p:cNvSpPr/>
          <p:nvPr/>
        </p:nvSpPr>
        <p:spPr>
          <a:xfrm>
            <a:off x="7818120" y="438995"/>
            <a:ext cx="2432304" cy="749725"/>
          </a:xfrm>
          <a:prstGeom prst="wedgeRectCallout">
            <a:avLst>
              <a:gd name="adj1" fmla="val 65633"/>
              <a:gd name="adj2" fmla="val 96650"/>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dirty="0"/>
              <a:t>Annotations</a:t>
            </a:r>
            <a:endParaRPr lang="en-US" dirty="0"/>
          </a:p>
        </p:txBody>
      </p:sp>
      <p:sp>
        <p:nvSpPr>
          <p:cNvPr id="12" name="Pratbubbla: rektangel 11">
            <a:extLst>
              <a:ext uri="{FF2B5EF4-FFF2-40B4-BE49-F238E27FC236}">
                <a16:creationId xmlns:a16="http://schemas.microsoft.com/office/drawing/2014/main" id="{6F390821-C618-1D39-6B3B-BEE4450D7A9C}"/>
              </a:ext>
            </a:extLst>
          </p:cNvPr>
          <p:cNvSpPr/>
          <p:nvPr/>
        </p:nvSpPr>
        <p:spPr>
          <a:xfrm>
            <a:off x="7653528" y="3696143"/>
            <a:ext cx="2432304" cy="749725"/>
          </a:xfrm>
          <a:prstGeom prst="wedgeRectCallout">
            <a:avLst>
              <a:gd name="adj1" fmla="val 66761"/>
              <a:gd name="adj2" fmla="val -131424"/>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sv-SE" dirty="0"/>
              <a:t>Data, data </a:t>
            </a:r>
            <a:r>
              <a:rPr lang="sv-SE" dirty="0" err="1"/>
              <a:t>sources</a:t>
            </a:r>
            <a:r>
              <a:rPr lang="sv-SE" dirty="0"/>
              <a:t>  and (</a:t>
            </a:r>
            <a:r>
              <a:rPr lang="sv-SE" dirty="0" err="1"/>
              <a:t>Some</a:t>
            </a:r>
            <a:r>
              <a:rPr lang="sv-SE" dirty="0"/>
              <a:t>) </a:t>
            </a:r>
            <a:r>
              <a:rPr lang="sv-SE" dirty="0" err="1"/>
              <a:t>provenance</a:t>
            </a:r>
            <a:endParaRPr lang="en-US" dirty="0"/>
          </a:p>
        </p:txBody>
      </p:sp>
      <p:sp>
        <p:nvSpPr>
          <p:cNvPr id="13" name="Pratbubbla: rektangel 12">
            <a:extLst>
              <a:ext uri="{FF2B5EF4-FFF2-40B4-BE49-F238E27FC236}">
                <a16:creationId xmlns:a16="http://schemas.microsoft.com/office/drawing/2014/main" id="{6BCBE51E-3088-A7C6-D30C-364F9E529141}"/>
              </a:ext>
            </a:extLst>
          </p:cNvPr>
          <p:cNvSpPr/>
          <p:nvPr/>
        </p:nvSpPr>
        <p:spPr>
          <a:xfrm>
            <a:off x="7150608" y="1820495"/>
            <a:ext cx="2112264" cy="1383756"/>
          </a:xfrm>
          <a:prstGeom prst="wedgeRectCallout">
            <a:avLst>
              <a:gd name="adj1" fmla="val 163518"/>
              <a:gd name="adj2" fmla="val -54785"/>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sv-SE" dirty="0"/>
              <a:t>Simple </a:t>
            </a:r>
            <a:r>
              <a:rPr lang="sv-SE" dirty="0" err="1"/>
              <a:t>plots</a:t>
            </a:r>
            <a:endParaRPr lang="en-US" dirty="0"/>
          </a:p>
        </p:txBody>
      </p:sp>
      <p:pic>
        <p:nvPicPr>
          <p:cNvPr id="6" name="Bildobjekt 5">
            <a:extLst>
              <a:ext uri="{FF2B5EF4-FFF2-40B4-BE49-F238E27FC236}">
                <a16:creationId xmlns:a16="http://schemas.microsoft.com/office/drawing/2014/main" id="{A24AA9A3-1BE7-75EB-5022-77EF7E57361B}"/>
              </a:ext>
            </a:extLst>
          </p:cNvPr>
          <p:cNvPicPr>
            <a:picLocks noChangeAspect="1"/>
          </p:cNvPicPr>
          <p:nvPr/>
        </p:nvPicPr>
        <p:blipFill>
          <a:blip r:embed="rId3"/>
          <a:stretch>
            <a:fillRect/>
          </a:stretch>
        </p:blipFill>
        <p:spPr>
          <a:xfrm>
            <a:off x="8868950" y="2080519"/>
            <a:ext cx="3173306" cy="4424001"/>
          </a:xfrm>
          <a:prstGeom prst="rect">
            <a:avLst/>
          </a:prstGeom>
        </p:spPr>
      </p:pic>
    </p:spTree>
    <p:extLst>
      <p:ext uri="{BB962C8B-B14F-4D97-AF65-F5344CB8AC3E}">
        <p14:creationId xmlns:p14="http://schemas.microsoft.com/office/powerpoint/2010/main" val="3589138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1621D38-3F28-AB26-9C8A-6A21843579BF}"/>
              </a:ext>
            </a:extLst>
          </p:cNvPr>
          <p:cNvSpPr>
            <a:spLocks noGrp="1"/>
          </p:cNvSpPr>
          <p:nvPr>
            <p:ph type="title"/>
          </p:nvPr>
        </p:nvSpPr>
        <p:spPr/>
        <p:txBody>
          <a:bodyPr/>
          <a:lstStyle/>
          <a:p>
            <a:r>
              <a:rPr lang="sv-SE" dirty="0"/>
              <a:t>Data </a:t>
            </a:r>
            <a:r>
              <a:rPr lang="sv-SE" dirty="0" err="1"/>
              <a:t>statistics</a:t>
            </a:r>
            <a:r>
              <a:rPr lang="sv-SE" dirty="0"/>
              <a:t> and </a:t>
            </a:r>
            <a:r>
              <a:rPr lang="sv-SE" dirty="0" err="1"/>
              <a:t>typical</a:t>
            </a:r>
            <a:r>
              <a:rPr lang="sv-SE" dirty="0"/>
              <a:t> </a:t>
            </a:r>
            <a:r>
              <a:rPr lang="sv-SE" dirty="0" err="1"/>
              <a:t>waveforms</a:t>
            </a:r>
            <a:endParaRPr lang="en-US" dirty="0"/>
          </a:p>
        </p:txBody>
      </p:sp>
      <p:pic>
        <p:nvPicPr>
          <p:cNvPr id="7" name="Platshållare för innehåll 6">
            <a:extLst>
              <a:ext uri="{FF2B5EF4-FFF2-40B4-BE49-F238E27FC236}">
                <a16:creationId xmlns:a16="http://schemas.microsoft.com/office/drawing/2014/main" id="{BAC952BF-3AF3-5732-7073-7CB1E19F6345}"/>
              </a:ext>
            </a:extLst>
          </p:cNvPr>
          <p:cNvPicPr>
            <a:picLocks noGrp="1" noChangeAspect="1"/>
          </p:cNvPicPr>
          <p:nvPr>
            <p:ph idx="1"/>
          </p:nvPr>
        </p:nvPicPr>
        <p:blipFill>
          <a:blip r:embed="rId2"/>
          <a:stretch>
            <a:fillRect/>
          </a:stretch>
        </p:blipFill>
        <p:spPr>
          <a:xfrm>
            <a:off x="284298" y="781050"/>
            <a:ext cx="3935278" cy="3838676"/>
          </a:xfrm>
          <a:prstGeom prst="rect">
            <a:avLst/>
          </a:prstGeom>
        </p:spPr>
      </p:pic>
      <p:sp>
        <p:nvSpPr>
          <p:cNvPr id="4" name="Platshållare för sidfot 3">
            <a:extLst>
              <a:ext uri="{FF2B5EF4-FFF2-40B4-BE49-F238E27FC236}">
                <a16:creationId xmlns:a16="http://schemas.microsoft.com/office/drawing/2014/main" id="{F5F9F9D8-E8E0-6DAF-400B-A6097F7D6E42}"/>
              </a:ext>
            </a:extLst>
          </p:cNvPr>
          <p:cNvSpPr>
            <a:spLocks noGrp="1"/>
          </p:cNvSpPr>
          <p:nvPr>
            <p:ph type="ftr" sz="quarter" idx="11"/>
          </p:nvPr>
        </p:nvSpPr>
        <p:spPr/>
        <p:txBody>
          <a:bodyPr/>
          <a:lstStyle/>
          <a:p>
            <a:r>
              <a:rPr lang="en-GB" dirty="0">
                <a:solidFill>
                  <a:prstClr val="white"/>
                </a:solidFill>
              </a:rPr>
              <a:t>Strand | DSO Jour Fixe</a:t>
            </a:r>
          </a:p>
        </p:txBody>
      </p:sp>
      <p:sp>
        <p:nvSpPr>
          <p:cNvPr id="5" name="Platshållare för bildnummer 4">
            <a:extLst>
              <a:ext uri="{FF2B5EF4-FFF2-40B4-BE49-F238E27FC236}">
                <a16:creationId xmlns:a16="http://schemas.microsoft.com/office/drawing/2014/main" id="{FFDBCBFD-9A3E-AF90-376A-DF5FA827C97F}"/>
              </a:ext>
            </a:extLst>
          </p:cNvPr>
          <p:cNvSpPr>
            <a:spLocks noGrp="1"/>
          </p:cNvSpPr>
          <p:nvPr>
            <p:ph type="sldNum" sz="quarter" idx="12"/>
          </p:nvPr>
        </p:nvSpPr>
        <p:spPr/>
        <p:txBody>
          <a:bodyPr/>
          <a:lstStyle/>
          <a:p>
            <a:fld id="{6A6D9FA1-99C7-4910-8E32-B85D378B0060}" type="slidenum">
              <a:rPr lang="en-GB" smtClean="0">
                <a:solidFill>
                  <a:prstClr val="white"/>
                </a:solidFill>
              </a:rPr>
              <a:pPr/>
              <a:t>11</a:t>
            </a:fld>
            <a:endParaRPr lang="en-GB">
              <a:solidFill>
                <a:prstClr val="white"/>
              </a:solidFill>
            </a:endParaRPr>
          </a:p>
        </p:txBody>
      </p:sp>
      <p:pic>
        <p:nvPicPr>
          <p:cNvPr id="11" name="Bildobjekt 10">
            <a:extLst>
              <a:ext uri="{FF2B5EF4-FFF2-40B4-BE49-F238E27FC236}">
                <a16:creationId xmlns:a16="http://schemas.microsoft.com/office/drawing/2014/main" id="{C5FA0544-8122-E67F-2DD8-3C4B0E9D3596}"/>
              </a:ext>
            </a:extLst>
          </p:cNvPr>
          <p:cNvPicPr>
            <a:picLocks noChangeAspect="1"/>
          </p:cNvPicPr>
          <p:nvPr/>
        </p:nvPicPr>
        <p:blipFill>
          <a:blip r:embed="rId3"/>
          <a:stretch>
            <a:fillRect/>
          </a:stretch>
        </p:blipFill>
        <p:spPr>
          <a:xfrm>
            <a:off x="5165403" y="563990"/>
            <a:ext cx="6742299" cy="4686300"/>
          </a:xfrm>
          <a:prstGeom prst="rect">
            <a:avLst/>
          </a:prstGeom>
        </p:spPr>
      </p:pic>
      <p:sp>
        <p:nvSpPr>
          <p:cNvPr id="13" name="textruta 12">
            <a:extLst>
              <a:ext uri="{FF2B5EF4-FFF2-40B4-BE49-F238E27FC236}">
                <a16:creationId xmlns:a16="http://schemas.microsoft.com/office/drawing/2014/main" id="{90EC4665-2741-6E8C-36B7-91821AB3D84A}"/>
              </a:ext>
            </a:extLst>
          </p:cNvPr>
          <p:cNvSpPr txBox="1"/>
          <p:nvPr/>
        </p:nvSpPr>
        <p:spPr>
          <a:xfrm>
            <a:off x="825624" y="5367528"/>
            <a:ext cx="10092443" cy="954107"/>
          </a:xfrm>
          <a:prstGeom prst="rect">
            <a:avLst/>
          </a:prstGeom>
          <a:noFill/>
        </p:spPr>
        <p:txBody>
          <a:bodyPr wrap="none" rtlCol="0">
            <a:spAutoFit/>
          </a:bodyPr>
          <a:lstStyle/>
          <a:p>
            <a:pPr algn="l"/>
            <a:r>
              <a:rPr lang="sv-SE" sz="2800" dirty="0" err="1"/>
              <a:t>More</a:t>
            </a:r>
            <a:r>
              <a:rPr lang="sv-SE" sz="2800" dirty="0"/>
              <a:t> </a:t>
            </a:r>
            <a:r>
              <a:rPr lang="sv-SE" sz="2800" dirty="0" err="1"/>
              <a:t>devices</a:t>
            </a:r>
            <a:r>
              <a:rPr lang="sv-SE" sz="2800" dirty="0"/>
              <a:t> and </a:t>
            </a:r>
            <a:r>
              <a:rPr lang="sv-SE" sz="2800" dirty="0" err="1"/>
              <a:t>shots</a:t>
            </a:r>
            <a:r>
              <a:rPr lang="sv-SE" sz="2800" dirty="0"/>
              <a:t> to come </a:t>
            </a:r>
            <a:r>
              <a:rPr lang="sv-SE" sz="2800" dirty="0" err="1"/>
              <a:t>available</a:t>
            </a:r>
            <a:r>
              <a:rPr lang="sv-SE" sz="2800" dirty="0"/>
              <a:t>: input/feedback </a:t>
            </a:r>
            <a:r>
              <a:rPr lang="sv-SE" sz="2800" dirty="0" err="1"/>
              <a:t>needed</a:t>
            </a:r>
            <a:endParaRPr lang="sv-SE" sz="2800" dirty="0"/>
          </a:p>
          <a:p>
            <a:pPr algn="l"/>
            <a:r>
              <a:rPr lang="sv-SE" sz="2800" dirty="0"/>
              <a:t>  - minimum list </a:t>
            </a:r>
            <a:r>
              <a:rPr lang="sv-SE" sz="2800" dirty="0" err="1"/>
              <a:t>of</a:t>
            </a:r>
            <a:r>
              <a:rPr lang="sv-SE" sz="2800" dirty="0"/>
              <a:t> </a:t>
            </a:r>
            <a:r>
              <a:rPr lang="sv-SE" sz="2800" dirty="0" err="1"/>
              <a:t>ids_summary</a:t>
            </a:r>
            <a:r>
              <a:rPr lang="sv-SE" sz="2800" dirty="0"/>
              <a:t> </a:t>
            </a:r>
            <a:r>
              <a:rPr lang="sv-SE" sz="2800" dirty="0" err="1"/>
              <a:t>quantities</a:t>
            </a:r>
            <a:r>
              <a:rPr lang="sv-SE" sz="2800" dirty="0"/>
              <a:t>  - </a:t>
            </a:r>
            <a:r>
              <a:rPr lang="sv-SE" sz="2800" dirty="0" err="1"/>
              <a:t>user</a:t>
            </a:r>
            <a:r>
              <a:rPr lang="sv-SE" sz="2800" dirty="0"/>
              <a:t> interface… </a:t>
            </a:r>
            <a:endParaRPr lang="en-US" sz="2800" dirty="0"/>
          </a:p>
        </p:txBody>
      </p:sp>
    </p:spTree>
    <p:extLst>
      <p:ext uri="{BB962C8B-B14F-4D97-AF65-F5344CB8AC3E}">
        <p14:creationId xmlns:p14="http://schemas.microsoft.com/office/powerpoint/2010/main" val="1032924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8FEF6-3D33-C962-EDE3-D6B1E43F951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C4C18F9B-5793-6149-2D10-6A439BB0AAAA}"/>
              </a:ext>
            </a:extLst>
          </p:cNvPr>
          <p:cNvSpPr>
            <a:spLocks noGrp="1"/>
          </p:cNvSpPr>
          <p:nvPr>
            <p:ph type="title"/>
          </p:nvPr>
        </p:nvSpPr>
        <p:spPr>
          <a:xfrm>
            <a:off x="983431" y="192515"/>
            <a:ext cx="10922241" cy="457200"/>
          </a:xfrm>
        </p:spPr>
        <p:txBody>
          <a:bodyPr/>
          <a:lstStyle/>
          <a:p>
            <a:r>
              <a:rPr lang="en-GB" dirty="0"/>
              <a:t>A. Searchable Inventory of experimental data (adding simulation data)</a:t>
            </a:r>
          </a:p>
        </p:txBody>
      </p:sp>
      <p:sp>
        <p:nvSpPr>
          <p:cNvPr id="3" name="Platshållare för innehåll 2">
            <a:extLst>
              <a:ext uri="{FF2B5EF4-FFF2-40B4-BE49-F238E27FC236}">
                <a16:creationId xmlns:a16="http://schemas.microsoft.com/office/drawing/2014/main" id="{39CD28C1-5CB0-16EA-045C-9AAE2755539B}"/>
              </a:ext>
            </a:extLst>
          </p:cNvPr>
          <p:cNvSpPr>
            <a:spLocks noGrp="1"/>
          </p:cNvSpPr>
          <p:nvPr>
            <p:ph idx="1"/>
          </p:nvPr>
        </p:nvSpPr>
        <p:spPr>
          <a:xfrm>
            <a:off x="720080" y="679039"/>
            <a:ext cx="4484914" cy="5688632"/>
          </a:xfrm>
        </p:spPr>
        <p:txBody>
          <a:bodyPr>
            <a:normAutofit lnSpcReduction="10000"/>
          </a:bodyPr>
          <a:lstStyle/>
          <a:p>
            <a:r>
              <a:rPr lang="en-GB" dirty="0">
                <a:sym typeface="Wingdings" panose="05000000000000000000" pitchFamily="2" charset="2"/>
              </a:rPr>
              <a:t>Extend data coverage: with users (TSVVs etc) define minimum list of required quantities (all sites)</a:t>
            </a:r>
          </a:p>
          <a:p>
            <a:r>
              <a:rPr lang="en-GB" dirty="0">
                <a:sym typeface="Wingdings" panose="05000000000000000000" pitchFamily="2" charset="2"/>
              </a:rPr>
              <a:t>Collect user feedback to improve usability, interfaces and identify performance bottlenecks.</a:t>
            </a:r>
          </a:p>
          <a:p>
            <a:r>
              <a:rPr lang="en-US" altLang="en-US" dirty="0"/>
              <a:t>Integrate site data with push requests to core services for automated ingestion and updates of released data.</a:t>
            </a:r>
          </a:p>
          <a:p>
            <a:r>
              <a:rPr lang="en-US" altLang="en-US" dirty="0">
                <a:solidFill>
                  <a:srgbClr val="FF0000"/>
                </a:solidFill>
              </a:rPr>
              <a:t>Concerns: disruptive change DD3</a:t>
            </a:r>
            <a:r>
              <a:rPr lang="en-US" altLang="en-US" dirty="0">
                <a:solidFill>
                  <a:srgbClr val="FF0000"/>
                </a:solidFill>
                <a:sym typeface="Wingdings" panose="05000000000000000000" pitchFamily="2" charset="2"/>
              </a:rPr>
              <a:t> DD4.</a:t>
            </a:r>
          </a:p>
          <a:p>
            <a:r>
              <a:rPr lang="en-US" altLang="en-US" dirty="0">
                <a:solidFill>
                  <a:srgbClr val="00B050"/>
                </a:solidFill>
                <a:sym typeface="Wingdings" panose="05000000000000000000" pitchFamily="2" charset="2"/>
              </a:rPr>
              <a:t>Potential for use with data centric analyses</a:t>
            </a:r>
            <a:endParaRPr lang="en-US" altLang="en-US" dirty="0">
              <a:solidFill>
                <a:srgbClr val="00B050"/>
              </a:solidFill>
            </a:endParaRPr>
          </a:p>
          <a:p>
            <a:endParaRPr lang="en-GB" dirty="0">
              <a:sym typeface="Wingdings" panose="05000000000000000000" pitchFamily="2" charset="2"/>
            </a:endParaRPr>
          </a:p>
          <a:p>
            <a:endParaRPr lang="en-GB" dirty="0"/>
          </a:p>
          <a:p>
            <a:endParaRPr lang="en-GB" dirty="0"/>
          </a:p>
        </p:txBody>
      </p:sp>
      <p:sp>
        <p:nvSpPr>
          <p:cNvPr id="4" name="Platshållare för sidfot 3">
            <a:extLst>
              <a:ext uri="{FF2B5EF4-FFF2-40B4-BE49-F238E27FC236}">
                <a16:creationId xmlns:a16="http://schemas.microsoft.com/office/drawing/2014/main" id="{8E805542-C7D9-1991-1F57-4BECEE88F2E1}"/>
              </a:ext>
            </a:extLst>
          </p:cNvPr>
          <p:cNvSpPr>
            <a:spLocks noGrp="1"/>
          </p:cNvSpPr>
          <p:nvPr>
            <p:ph type="ftr" sz="quarter" idx="11"/>
          </p:nvPr>
        </p:nvSpPr>
        <p:spPr/>
        <p:txBody>
          <a:bodyPr/>
          <a:lstStyle/>
          <a:p>
            <a:r>
              <a:rPr lang="en-GB" dirty="0">
                <a:solidFill>
                  <a:prstClr val="white"/>
                </a:solidFill>
              </a:rPr>
              <a:t>Strand | DSO Jour Fixe</a:t>
            </a:r>
          </a:p>
        </p:txBody>
      </p:sp>
      <p:sp>
        <p:nvSpPr>
          <p:cNvPr id="5" name="Platshållare för bildnummer 4">
            <a:extLst>
              <a:ext uri="{FF2B5EF4-FFF2-40B4-BE49-F238E27FC236}">
                <a16:creationId xmlns:a16="http://schemas.microsoft.com/office/drawing/2014/main" id="{11969FD4-740B-9A7A-B9B5-165A5B1D89FE}"/>
              </a:ext>
            </a:extLst>
          </p:cNvPr>
          <p:cNvSpPr>
            <a:spLocks noGrp="1"/>
          </p:cNvSpPr>
          <p:nvPr>
            <p:ph type="sldNum" sz="quarter" idx="12"/>
          </p:nvPr>
        </p:nvSpPr>
        <p:spPr/>
        <p:txBody>
          <a:bodyPr/>
          <a:lstStyle/>
          <a:p>
            <a:fld id="{6A6D9FA1-99C7-4910-8E32-B85D378B0060}" type="slidenum">
              <a:rPr lang="en-GB" smtClean="0">
                <a:solidFill>
                  <a:prstClr val="white"/>
                </a:solidFill>
              </a:rPr>
              <a:pPr/>
              <a:t>12</a:t>
            </a:fld>
            <a:endParaRPr lang="en-GB" dirty="0">
              <a:solidFill>
                <a:prstClr val="white"/>
              </a:solidFill>
            </a:endParaRPr>
          </a:p>
        </p:txBody>
      </p:sp>
      <p:graphicFrame>
        <p:nvGraphicFramePr>
          <p:cNvPr id="8" name="Table 7">
            <a:extLst>
              <a:ext uri="{FF2B5EF4-FFF2-40B4-BE49-F238E27FC236}">
                <a16:creationId xmlns:a16="http://schemas.microsoft.com/office/drawing/2014/main" id="{42A80509-C2C6-A113-FC23-9C5AA7E7912D}"/>
              </a:ext>
            </a:extLst>
          </p:cNvPr>
          <p:cNvGraphicFramePr>
            <a:graphicFrameLocks noGrp="1"/>
          </p:cNvGraphicFramePr>
          <p:nvPr/>
        </p:nvGraphicFramePr>
        <p:xfrm>
          <a:off x="6096000" y="649715"/>
          <a:ext cx="5674028" cy="5836951"/>
        </p:xfrm>
        <a:graphic>
          <a:graphicData uri="http://schemas.openxmlformats.org/drawingml/2006/table">
            <a:tbl>
              <a:tblPr bandRow="1">
                <a:tableStyleId>{5C22544A-7EE6-4342-B048-85BDC9FD1C3A}</a:tableStyleId>
              </a:tblPr>
              <a:tblGrid>
                <a:gridCol w="1418507">
                  <a:extLst>
                    <a:ext uri="{9D8B030D-6E8A-4147-A177-3AD203B41FA5}">
                      <a16:colId xmlns:a16="http://schemas.microsoft.com/office/drawing/2014/main" val="1781123550"/>
                    </a:ext>
                  </a:extLst>
                </a:gridCol>
                <a:gridCol w="1418507">
                  <a:extLst>
                    <a:ext uri="{9D8B030D-6E8A-4147-A177-3AD203B41FA5}">
                      <a16:colId xmlns:a16="http://schemas.microsoft.com/office/drawing/2014/main" val="4124479564"/>
                    </a:ext>
                  </a:extLst>
                </a:gridCol>
                <a:gridCol w="1418507">
                  <a:extLst>
                    <a:ext uri="{9D8B030D-6E8A-4147-A177-3AD203B41FA5}">
                      <a16:colId xmlns:a16="http://schemas.microsoft.com/office/drawing/2014/main" val="3414317466"/>
                    </a:ext>
                  </a:extLst>
                </a:gridCol>
                <a:gridCol w="1418507">
                  <a:extLst>
                    <a:ext uri="{9D8B030D-6E8A-4147-A177-3AD203B41FA5}">
                      <a16:colId xmlns:a16="http://schemas.microsoft.com/office/drawing/2014/main" val="2747641968"/>
                    </a:ext>
                  </a:extLst>
                </a:gridCol>
              </a:tblGrid>
              <a:tr h="123899">
                <a:tc>
                  <a:txBody>
                    <a:bodyPr/>
                    <a:lstStyle/>
                    <a:p>
                      <a:pPr>
                        <a:lnSpc>
                          <a:spcPct val="107000"/>
                        </a:lnSpc>
                        <a:spcAft>
                          <a:spcPts val="800"/>
                        </a:spcAft>
                        <a:buNone/>
                      </a:pPr>
                      <a:r>
                        <a:rPr lang="en-US" sz="900">
                          <a:effectLst/>
                        </a:rPr>
                        <a:t>Device</a:t>
                      </a:r>
                      <a:endParaRPr lang="en-US" sz="900">
                        <a:effectLst/>
                        <a:latin typeface="Calibri" panose="020F0502020204030204" pitchFamily="34" charset="0"/>
                        <a:ea typeface="Calibri" panose="020F0502020204030204" pitchFamily="34" charset="0"/>
                      </a:endParaRPr>
                    </a:p>
                  </a:txBody>
                  <a:tcPr marL="35523" marR="35523" marT="0" marB="0"/>
                </a:tc>
                <a:tc>
                  <a:txBody>
                    <a:bodyPr/>
                    <a:lstStyle/>
                    <a:p>
                      <a:pPr>
                        <a:lnSpc>
                          <a:spcPct val="107000"/>
                        </a:lnSpc>
                        <a:spcAft>
                          <a:spcPts val="800"/>
                        </a:spcAft>
                        <a:buNone/>
                      </a:pPr>
                      <a:r>
                        <a:rPr lang="en-US" sz="900">
                          <a:effectLst/>
                        </a:rPr>
                        <a:t>Description</a:t>
                      </a:r>
                      <a:endParaRPr lang="en-US" sz="900">
                        <a:effectLst/>
                        <a:latin typeface="Calibri" panose="020F0502020204030204" pitchFamily="34" charset="0"/>
                        <a:ea typeface="Calibri" panose="020F0502020204030204" pitchFamily="34" charset="0"/>
                      </a:endParaRPr>
                    </a:p>
                  </a:txBody>
                  <a:tcPr marL="35523" marR="35523" marT="0" marB="0"/>
                </a:tc>
                <a:tc>
                  <a:txBody>
                    <a:bodyPr/>
                    <a:lstStyle/>
                    <a:p>
                      <a:pPr>
                        <a:lnSpc>
                          <a:spcPct val="107000"/>
                        </a:lnSpc>
                        <a:spcAft>
                          <a:spcPts val="800"/>
                        </a:spcAft>
                        <a:buNone/>
                      </a:pPr>
                      <a:r>
                        <a:rPr lang="en-US" sz="900">
                          <a:effectLst/>
                        </a:rPr>
                        <a:t># of shots</a:t>
                      </a:r>
                      <a:endParaRPr lang="en-US" sz="900">
                        <a:effectLst/>
                        <a:latin typeface="Calibri" panose="020F0502020204030204" pitchFamily="34" charset="0"/>
                        <a:ea typeface="Calibri" panose="020F0502020204030204" pitchFamily="34" charset="0"/>
                      </a:endParaRPr>
                    </a:p>
                  </a:txBody>
                  <a:tcPr marL="35523" marR="35523" marT="0" marB="0"/>
                </a:tc>
                <a:tc>
                  <a:txBody>
                    <a:bodyPr/>
                    <a:lstStyle/>
                    <a:p>
                      <a:pPr>
                        <a:lnSpc>
                          <a:spcPct val="107000"/>
                        </a:lnSpc>
                        <a:spcAft>
                          <a:spcPts val="800"/>
                        </a:spcAft>
                        <a:buNone/>
                      </a:pPr>
                      <a:r>
                        <a:rPr lang="en-US" sz="900">
                          <a:effectLst/>
                        </a:rPr>
                        <a:t>Comment</a:t>
                      </a:r>
                      <a:endParaRPr lang="en-US" sz="900">
                        <a:effectLst/>
                        <a:latin typeface="Calibri" panose="020F0502020204030204" pitchFamily="34" charset="0"/>
                        <a:ea typeface="Calibri" panose="020F0502020204030204" pitchFamily="34" charset="0"/>
                      </a:endParaRPr>
                    </a:p>
                  </a:txBody>
                  <a:tcPr marL="35523" marR="35523" marT="0" marB="0"/>
                </a:tc>
                <a:extLst>
                  <a:ext uri="{0D108BD9-81ED-4DB2-BD59-A6C34878D82A}">
                    <a16:rowId xmlns:a16="http://schemas.microsoft.com/office/drawing/2014/main" val="868796028"/>
                  </a:ext>
                </a:extLst>
              </a:tr>
              <a:tr h="383135">
                <a:tc>
                  <a:txBody>
                    <a:bodyPr/>
                    <a:lstStyle/>
                    <a:p>
                      <a:pPr>
                        <a:lnSpc>
                          <a:spcPct val="107000"/>
                        </a:lnSpc>
                        <a:spcAft>
                          <a:spcPts val="800"/>
                        </a:spcAft>
                        <a:buNone/>
                      </a:pPr>
                      <a:r>
                        <a:rPr lang="en-US" sz="900">
                          <a:effectLst/>
                        </a:rPr>
                        <a:t>AUG</a:t>
                      </a:r>
                      <a:endParaRPr lang="en-US" sz="900">
                        <a:effectLst/>
                        <a:latin typeface="Calibri" panose="020F0502020204030204" pitchFamily="34" charset="0"/>
                        <a:ea typeface="Calibri" panose="020F0502020204030204" pitchFamily="34" charset="0"/>
                      </a:endParaRPr>
                    </a:p>
                  </a:txBody>
                  <a:tcPr marL="35523" marR="35523" marT="0" marB="0"/>
                </a:tc>
                <a:tc>
                  <a:txBody>
                    <a:bodyPr/>
                    <a:lstStyle/>
                    <a:p>
                      <a:pPr>
                        <a:lnSpc>
                          <a:spcPct val="107000"/>
                        </a:lnSpc>
                        <a:spcAft>
                          <a:spcPts val="800"/>
                        </a:spcAft>
                        <a:buNone/>
                      </a:pPr>
                      <a:r>
                        <a:rPr lang="en-US" sz="900">
                          <a:effectLst/>
                        </a:rPr>
                        <a:t>Summary and dataset_description IDSes</a:t>
                      </a:r>
                      <a:endParaRPr lang="en-US" sz="900">
                        <a:effectLst/>
                        <a:latin typeface="Calibri" panose="020F0502020204030204" pitchFamily="34" charset="0"/>
                        <a:ea typeface="Calibri" panose="020F0502020204030204" pitchFamily="34" charset="0"/>
                      </a:endParaRPr>
                    </a:p>
                  </a:txBody>
                  <a:tcPr marL="35523" marR="35523" marT="0" marB="0"/>
                </a:tc>
                <a:tc>
                  <a:txBody>
                    <a:bodyPr/>
                    <a:lstStyle/>
                    <a:p>
                      <a:pPr>
                        <a:lnSpc>
                          <a:spcPct val="107000"/>
                        </a:lnSpc>
                        <a:spcAft>
                          <a:spcPts val="800"/>
                        </a:spcAft>
                        <a:buNone/>
                      </a:pPr>
                      <a:r>
                        <a:rPr lang="en-US" sz="900">
                          <a:effectLst/>
                        </a:rPr>
                        <a:t>11150</a:t>
                      </a:r>
                      <a:endParaRPr lang="en-US" sz="900">
                        <a:effectLst/>
                        <a:latin typeface="Calibri" panose="020F0502020204030204" pitchFamily="34" charset="0"/>
                        <a:ea typeface="Calibri" panose="020F0502020204030204" pitchFamily="34" charset="0"/>
                      </a:endParaRPr>
                    </a:p>
                  </a:txBody>
                  <a:tcPr marL="35523" marR="35523" marT="0" marB="0"/>
                </a:tc>
                <a:tc>
                  <a:txBody>
                    <a:bodyPr/>
                    <a:lstStyle/>
                    <a:p>
                      <a:pPr>
                        <a:lnSpc>
                          <a:spcPct val="107000"/>
                        </a:lnSpc>
                        <a:spcAft>
                          <a:spcPts val="800"/>
                        </a:spcAft>
                        <a:buNone/>
                      </a:pPr>
                      <a:r>
                        <a:rPr lang="en-US" sz="900">
                          <a:effectLst/>
                        </a:rPr>
                        <a:t>Currently with DD 3.39.0 and AL 5.0.0</a:t>
                      </a:r>
                      <a:endParaRPr lang="en-US" sz="900">
                        <a:effectLst/>
                        <a:latin typeface="Calibri" panose="020F0502020204030204" pitchFamily="34" charset="0"/>
                        <a:ea typeface="Calibri" panose="020F0502020204030204" pitchFamily="34" charset="0"/>
                      </a:endParaRPr>
                    </a:p>
                  </a:txBody>
                  <a:tcPr marL="35523" marR="35523" marT="0" marB="0"/>
                </a:tc>
                <a:extLst>
                  <a:ext uri="{0D108BD9-81ED-4DB2-BD59-A6C34878D82A}">
                    <a16:rowId xmlns:a16="http://schemas.microsoft.com/office/drawing/2014/main" val="4075486962"/>
                  </a:ext>
                </a:extLst>
              </a:tr>
              <a:tr h="1938559">
                <a:tc>
                  <a:txBody>
                    <a:bodyPr/>
                    <a:lstStyle/>
                    <a:p>
                      <a:pPr>
                        <a:lnSpc>
                          <a:spcPct val="107000"/>
                        </a:lnSpc>
                        <a:spcAft>
                          <a:spcPts val="800"/>
                        </a:spcAft>
                        <a:buNone/>
                      </a:pPr>
                      <a:r>
                        <a:rPr lang="en-US" sz="900">
                          <a:effectLst/>
                        </a:rPr>
                        <a:t>COMPASS/COMPASS-U</a:t>
                      </a:r>
                      <a:endParaRPr lang="en-US" sz="900">
                        <a:effectLst/>
                        <a:latin typeface="Calibri" panose="020F0502020204030204" pitchFamily="34" charset="0"/>
                        <a:ea typeface="Calibri" panose="020F0502020204030204" pitchFamily="34" charset="0"/>
                      </a:endParaRPr>
                    </a:p>
                  </a:txBody>
                  <a:tcPr marL="35523" marR="35523" marT="0" marB="0"/>
                </a:tc>
                <a:tc>
                  <a:txBody>
                    <a:bodyPr/>
                    <a:lstStyle/>
                    <a:p>
                      <a:pPr>
                        <a:lnSpc>
                          <a:spcPct val="107000"/>
                        </a:lnSpc>
                        <a:spcAft>
                          <a:spcPts val="800"/>
                        </a:spcAft>
                        <a:buNone/>
                      </a:pPr>
                      <a:r>
                        <a:rPr lang="en-US" sz="900">
                          <a:effectLst/>
                        </a:rPr>
                        <a:t>Summary and dataset_description IDSes</a:t>
                      </a:r>
                      <a:endParaRPr lang="en-US" sz="900">
                        <a:effectLst/>
                        <a:latin typeface="Calibri" panose="020F0502020204030204" pitchFamily="34" charset="0"/>
                        <a:ea typeface="Calibri" panose="020F0502020204030204" pitchFamily="34" charset="0"/>
                      </a:endParaRPr>
                    </a:p>
                  </a:txBody>
                  <a:tcPr marL="35523" marR="35523" marT="0" marB="0"/>
                </a:tc>
                <a:tc>
                  <a:txBody>
                    <a:bodyPr/>
                    <a:lstStyle/>
                    <a:p>
                      <a:pPr>
                        <a:lnSpc>
                          <a:spcPct val="107000"/>
                        </a:lnSpc>
                        <a:spcAft>
                          <a:spcPts val="800"/>
                        </a:spcAft>
                        <a:buNone/>
                      </a:pPr>
                      <a:r>
                        <a:rPr lang="en-US" sz="900">
                          <a:effectLst/>
                        </a:rPr>
                        <a:t> </a:t>
                      </a:r>
                      <a:endParaRPr lang="en-US" sz="900">
                        <a:effectLst/>
                        <a:latin typeface="Calibri" panose="020F0502020204030204" pitchFamily="34" charset="0"/>
                        <a:ea typeface="Calibri" panose="020F0502020204030204" pitchFamily="34" charset="0"/>
                      </a:endParaRPr>
                    </a:p>
                  </a:txBody>
                  <a:tcPr marL="35523" marR="35523" marT="0" marB="0"/>
                </a:tc>
                <a:tc>
                  <a:txBody>
                    <a:bodyPr/>
                    <a:lstStyle/>
                    <a:p>
                      <a:pPr>
                        <a:lnSpc>
                          <a:spcPct val="107000"/>
                        </a:lnSpc>
                        <a:spcAft>
                          <a:spcPts val="800"/>
                        </a:spcAft>
                        <a:buNone/>
                      </a:pPr>
                      <a:r>
                        <a:rPr lang="en-US" sz="900">
                          <a:effectLst/>
                        </a:rPr>
                        <a:t>Currently with DD 3.39.0 and available only internally. </a:t>
                      </a:r>
                      <a:br>
                        <a:rPr lang="en-US" sz="900">
                          <a:effectLst/>
                        </a:rPr>
                      </a:br>
                      <a:br>
                        <a:rPr lang="en-US" sz="900">
                          <a:effectLst/>
                        </a:rPr>
                      </a:br>
                      <a:r>
                        <a:rPr lang="en-US" sz="900">
                          <a:effectLst/>
                        </a:rPr>
                        <a:t>Selected COMPASS tokamak discharges will be provided, mapped to IMAS format via the UDA server. The infrastructure will be ready for the operation of the COMPASS Upgrade tokamak. </a:t>
                      </a:r>
                      <a:endParaRPr lang="en-US" sz="900">
                        <a:effectLst/>
                        <a:latin typeface="Calibri" panose="020F0502020204030204" pitchFamily="34" charset="0"/>
                        <a:ea typeface="Calibri" panose="020F0502020204030204" pitchFamily="34" charset="0"/>
                      </a:endParaRPr>
                    </a:p>
                  </a:txBody>
                  <a:tcPr marL="35523" marR="35523" marT="0" marB="0"/>
                </a:tc>
                <a:extLst>
                  <a:ext uri="{0D108BD9-81ED-4DB2-BD59-A6C34878D82A}">
                    <a16:rowId xmlns:a16="http://schemas.microsoft.com/office/drawing/2014/main" val="798736401"/>
                  </a:ext>
                </a:extLst>
              </a:tr>
              <a:tr h="1031228">
                <a:tc>
                  <a:txBody>
                    <a:bodyPr/>
                    <a:lstStyle/>
                    <a:p>
                      <a:pPr>
                        <a:lnSpc>
                          <a:spcPct val="107000"/>
                        </a:lnSpc>
                        <a:spcAft>
                          <a:spcPts val="800"/>
                        </a:spcAft>
                        <a:buNone/>
                      </a:pPr>
                      <a:r>
                        <a:rPr lang="en-US" sz="900">
                          <a:effectLst/>
                        </a:rPr>
                        <a:t>JET</a:t>
                      </a:r>
                      <a:endParaRPr lang="en-US" sz="900">
                        <a:effectLst/>
                        <a:latin typeface="Calibri" panose="020F0502020204030204" pitchFamily="34" charset="0"/>
                        <a:ea typeface="Calibri" panose="020F0502020204030204" pitchFamily="34" charset="0"/>
                      </a:endParaRPr>
                    </a:p>
                  </a:txBody>
                  <a:tcPr marL="35523" marR="35523" marT="0" marB="0"/>
                </a:tc>
                <a:tc>
                  <a:txBody>
                    <a:bodyPr/>
                    <a:lstStyle/>
                    <a:p>
                      <a:pPr>
                        <a:lnSpc>
                          <a:spcPct val="107000"/>
                        </a:lnSpc>
                        <a:spcAft>
                          <a:spcPts val="800"/>
                        </a:spcAft>
                        <a:buNone/>
                      </a:pPr>
                      <a:r>
                        <a:rPr lang="en-US" sz="900">
                          <a:effectLst/>
                        </a:rPr>
                        <a:t>Summary and dataset_description IDSs</a:t>
                      </a:r>
                      <a:endParaRPr lang="en-US" sz="900">
                        <a:effectLst/>
                        <a:latin typeface="Calibri" panose="020F0502020204030204" pitchFamily="34" charset="0"/>
                        <a:ea typeface="Calibri" panose="020F0502020204030204" pitchFamily="34" charset="0"/>
                      </a:endParaRPr>
                    </a:p>
                  </a:txBody>
                  <a:tcPr marL="35523" marR="35523" marT="0" marB="0"/>
                </a:tc>
                <a:tc>
                  <a:txBody>
                    <a:bodyPr/>
                    <a:lstStyle/>
                    <a:p>
                      <a:pPr>
                        <a:lnSpc>
                          <a:spcPct val="107000"/>
                        </a:lnSpc>
                        <a:spcAft>
                          <a:spcPts val="800"/>
                        </a:spcAft>
                        <a:buNone/>
                      </a:pPr>
                      <a:r>
                        <a:rPr lang="en-US" sz="900">
                          <a:effectLst/>
                        </a:rPr>
                        <a:t>DTE2: </a:t>
                      </a:r>
                      <a:br>
                        <a:rPr lang="en-US" sz="900">
                          <a:effectLst/>
                        </a:rPr>
                      </a:br>
                      <a:r>
                        <a:rPr lang="en-US" sz="900">
                          <a:effectLst/>
                        </a:rPr>
                        <a:t>99294 - 99982</a:t>
                      </a:r>
                      <a:br>
                        <a:rPr lang="en-US" sz="900">
                          <a:effectLst/>
                        </a:rPr>
                      </a:br>
                      <a:r>
                        <a:rPr lang="en-US" sz="900">
                          <a:effectLst/>
                        </a:rPr>
                        <a:t>DTE3: </a:t>
                      </a:r>
                      <a:br>
                        <a:rPr lang="en-US" sz="900">
                          <a:effectLst/>
                        </a:rPr>
                      </a:br>
                      <a:r>
                        <a:rPr lang="en-US" sz="900">
                          <a:effectLst/>
                        </a:rPr>
                        <a:t>103987- 104697</a:t>
                      </a:r>
                      <a:br>
                        <a:rPr lang="en-US" sz="900">
                          <a:effectLst/>
                        </a:rPr>
                      </a:br>
                      <a:endParaRPr lang="en-US" sz="900">
                        <a:effectLst/>
                        <a:latin typeface="Calibri" panose="020F0502020204030204" pitchFamily="34" charset="0"/>
                        <a:ea typeface="Calibri" panose="020F0502020204030204" pitchFamily="34" charset="0"/>
                      </a:endParaRPr>
                    </a:p>
                  </a:txBody>
                  <a:tcPr marL="35523" marR="35523" marT="0" marB="0"/>
                </a:tc>
                <a:tc>
                  <a:txBody>
                    <a:bodyPr/>
                    <a:lstStyle/>
                    <a:p>
                      <a:pPr>
                        <a:lnSpc>
                          <a:spcPct val="107000"/>
                        </a:lnSpc>
                        <a:spcAft>
                          <a:spcPts val="800"/>
                        </a:spcAft>
                        <a:buNone/>
                      </a:pPr>
                      <a:r>
                        <a:rPr lang="en-US" sz="900">
                          <a:effectLst/>
                        </a:rPr>
                        <a:t>DTE2 and DTE3</a:t>
                      </a:r>
                      <a:br>
                        <a:rPr lang="en-US" sz="900">
                          <a:effectLst/>
                        </a:rPr>
                      </a:br>
                      <a:r>
                        <a:rPr lang="en-US" sz="900">
                          <a:effectLst/>
                        </a:rPr>
                        <a:t>3.42.0</a:t>
                      </a:r>
                      <a:br>
                        <a:rPr lang="en-US" sz="900">
                          <a:effectLst/>
                        </a:rPr>
                      </a:br>
                      <a:br>
                        <a:rPr lang="en-US" sz="900">
                          <a:effectLst/>
                        </a:rPr>
                      </a:br>
                      <a:r>
                        <a:rPr lang="en-US" sz="900">
                          <a:effectLst/>
                        </a:rPr>
                        <a:t>Subset of pulses selected for demonstration but can be extended to include all pulses</a:t>
                      </a:r>
                      <a:endParaRPr lang="en-US" sz="900">
                        <a:effectLst/>
                        <a:latin typeface="Calibri" panose="020F0502020204030204" pitchFamily="34" charset="0"/>
                        <a:ea typeface="Calibri" panose="020F0502020204030204" pitchFamily="34" charset="0"/>
                      </a:endParaRPr>
                    </a:p>
                  </a:txBody>
                  <a:tcPr marL="35523" marR="35523" marT="0" marB="0"/>
                </a:tc>
                <a:extLst>
                  <a:ext uri="{0D108BD9-81ED-4DB2-BD59-A6C34878D82A}">
                    <a16:rowId xmlns:a16="http://schemas.microsoft.com/office/drawing/2014/main" val="3450177599"/>
                  </a:ext>
                </a:extLst>
              </a:tr>
              <a:tr h="901610">
                <a:tc>
                  <a:txBody>
                    <a:bodyPr/>
                    <a:lstStyle/>
                    <a:p>
                      <a:pPr>
                        <a:lnSpc>
                          <a:spcPct val="107000"/>
                        </a:lnSpc>
                        <a:spcAft>
                          <a:spcPts val="800"/>
                        </a:spcAft>
                        <a:buNone/>
                      </a:pPr>
                      <a:r>
                        <a:rPr lang="en-US" sz="900">
                          <a:effectLst/>
                        </a:rPr>
                        <a:t>MAST-U</a:t>
                      </a:r>
                      <a:endParaRPr lang="en-US" sz="900">
                        <a:effectLst/>
                        <a:latin typeface="Calibri" panose="020F0502020204030204" pitchFamily="34" charset="0"/>
                        <a:ea typeface="Calibri" panose="020F0502020204030204" pitchFamily="34" charset="0"/>
                      </a:endParaRPr>
                    </a:p>
                  </a:txBody>
                  <a:tcPr marL="35523" marR="35523" marT="0" marB="0"/>
                </a:tc>
                <a:tc>
                  <a:txBody>
                    <a:bodyPr/>
                    <a:lstStyle/>
                    <a:p>
                      <a:pPr>
                        <a:lnSpc>
                          <a:spcPct val="107000"/>
                        </a:lnSpc>
                        <a:spcAft>
                          <a:spcPts val="800"/>
                        </a:spcAft>
                        <a:buNone/>
                      </a:pPr>
                      <a:r>
                        <a:rPr lang="en-US" sz="900">
                          <a:effectLst/>
                        </a:rPr>
                        <a:t>Summary and dataset_description</a:t>
                      </a:r>
                      <a:endParaRPr lang="en-US" sz="900">
                        <a:effectLst/>
                        <a:latin typeface="Calibri" panose="020F0502020204030204" pitchFamily="34" charset="0"/>
                        <a:ea typeface="Calibri" panose="020F0502020204030204" pitchFamily="34" charset="0"/>
                      </a:endParaRPr>
                    </a:p>
                  </a:txBody>
                  <a:tcPr marL="35523" marR="35523" marT="0" marB="0"/>
                </a:tc>
                <a:tc>
                  <a:txBody>
                    <a:bodyPr/>
                    <a:lstStyle/>
                    <a:p>
                      <a:pPr>
                        <a:lnSpc>
                          <a:spcPct val="107000"/>
                        </a:lnSpc>
                        <a:spcAft>
                          <a:spcPts val="800"/>
                        </a:spcAft>
                        <a:buNone/>
                      </a:pPr>
                      <a:r>
                        <a:rPr lang="en-US" sz="900">
                          <a:effectLst/>
                        </a:rPr>
                        <a:t>40000 onwards</a:t>
                      </a:r>
                      <a:br>
                        <a:rPr lang="en-US" sz="900">
                          <a:effectLst/>
                        </a:rPr>
                      </a:br>
                      <a:r>
                        <a:rPr lang="en-US" sz="900">
                          <a:effectLst/>
                        </a:rPr>
                        <a:t>(current shot is 52634)</a:t>
                      </a:r>
                      <a:endParaRPr lang="en-US" sz="900">
                        <a:effectLst/>
                        <a:latin typeface="Calibri" panose="020F0502020204030204" pitchFamily="34" charset="0"/>
                        <a:ea typeface="Calibri" panose="020F0502020204030204" pitchFamily="34" charset="0"/>
                      </a:endParaRPr>
                    </a:p>
                  </a:txBody>
                  <a:tcPr marL="35523" marR="35523" marT="0" marB="0"/>
                </a:tc>
                <a:tc>
                  <a:txBody>
                    <a:bodyPr/>
                    <a:lstStyle/>
                    <a:p>
                      <a:pPr>
                        <a:lnSpc>
                          <a:spcPct val="107000"/>
                        </a:lnSpc>
                        <a:spcAft>
                          <a:spcPts val="800"/>
                        </a:spcAft>
                        <a:buNone/>
                      </a:pPr>
                      <a:r>
                        <a:rPr lang="en-US" sz="900">
                          <a:effectLst/>
                        </a:rPr>
                        <a:t>Shot 40000 - current</a:t>
                      </a:r>
                      <a:br>
                        <a:rPr lang="en-US" sz="900">
                          <a:effectLst/>
                        </a:rPr>
                      </a:br>
                      <a:r>
                        <a:rPr lang="en-US" sz="900">
                          <a:effectLst/>
                        </a:rPr>
                        <a:t>3.42.0</a:t>
                      </a:r>
                      <a:br>
                        <a:rPr lang="en-US" sz="900">
                          <a:effectLst/>
                        </a:rPr>
                      </a:br>
                      <a:br>
                        <a:rPr lang="en-US" sz="900">
                          <a:effectLst/>
                        </a:rPr>
                      </a:br>
                      <a:r>
                        <a:rPr lang="en-US" sz="900">
                          <a:effectLst/>
                        </a:rPr>
                        <a:t>Not publicly available due to embargo and data policy</a:t>
                      </a:r>
                      <a:endParaRPr lang="en-US" sz="900">
                        <a:effectLst/>
                        <a:latin typeface="Calibri" panose="020F0502020204030204" pitchFamily="34" charset="0"/>
                        <a:ea typeface="Calibri" panose="020F0502020204030204" pitchFamily="34" charset="0"/>
                      </a:endParaRPr>
                    </a:p>
                  </a:txBody>
                  <a:tcPr marL="35523" marR="35523" marT="0" marB="0"/>
                </a:tc>
                <a:extLst>
                  <a:ext uri="{0D108BD9-81ED-4DB2-BD59-A6C34878D82A}">
                    <a16:rowId xmlns:a16="http://schemas.microsoft.com/office/drawing/2014/main" val="1973213950"/>
                  </a:ext>
                </a:extLst>
              </a:tr>
              <a:tr h="771992">
                <a:tc>
                  <a:txBody>
                    <a:bodyPr/>
                    <a:lstStyle/>
                    <a:p>
                      <a:pPr>
                        <a:lnSpc>
                          <a:spcPct val="107000"/>
                        </a:lnSpc>
                        <a:spcAft>
                          <a:spcPts val="800"/>
                        </a:spcAft>
                        <a:buNone/>
                      </a:pPr>
                      <a:r>
                        <a:rPr lang="en-US" sz="900">
                          <a:effectLst/>
                        </a:rPr>
                        <a:t>MAST</a:t>
                      </a:r>
                      <a:endParaRPr lang="en-US" sz="900">
                        <a:effectLst/>
                        <a:latin typeface="Calibri" panose="020F0502020204030204" pitchFamily="34" charset="0"/>
                        <a:ea typeface="Calibri" panose="020F0502020204030204" pitchFamily="34" charset="0"/>
                      </a:endParaRPr>
                    </a:p>
                  </a:txBody>
                  <a:tcPr marL="35523" marR="35523" marT="0" marB="0"/>
                </a:tc>
                <a:tc>
                  <a:txBody>
                    <a:bodyPr/>
                    <a:lstStyle/>
                    <a:p>
                      <a:pPr>
                        <a:lnSpc>
                          <a:spcPct val="107000"/>
                        </a:lnSpc>
                        <a:spcAft>
                          <a:spcPts val="800"/>
                        </a:spcAft>
                        <a:buNone/>
                      </a:pPr>
                      <a:r>
                        <a:rPr lang="en-US" sz="900">
                          <a:effectLst/>
                        </a:rPr>
                        <a:t>Summary and dataset_description</a:t>
                      </a:r>
                      <a:endParaRPr lang="en-US" sz="900">
                        <a:effectLst/>
                        <a:latin typeface="Calibri" panose="020F0502020204030204" pitchFamily="34" charset="0"/>
                        <a:ea typeface="Calibri" panose="020F0502020204030204" pitchFamily="34" charset="0"/>
                      </a:endParaRPr>
                    </a:p>
                  </a:txBody>
                  <a:tcPr marL="35523" marR="35523" marT="0" marB="0"/>
                </a:tc>
                <a:tc>
                  <a:txBody>
                    <a:bodyPr/>
                    <a:lstStyle/>
                    <a:p>
                      <a:pPr>
                        <a:lnSpc>
                          <a:spcPct val="107000"/>
                        </a:lnSpc>
                        <a:spcAft>
                          <a:spcPts val="800"/>
                        </a:spcAft>
                        <a:buNone/>
                      </a:pPr>
                      <a:r>
                        <a:rPr lang="en-US" sz="900">
                          <a:effectLst/>
                        </a:rPr>
                        <a:t>M4 - M9</a:t>
                      </a:r>
                      <a:endParaRPr lang="en-US" sz="900">
                        <a:effectLst/>
                        <a:latin typeface="Calibri" panose="020F0502020204030204" pitchFamily="34" charset="0"/>
                        <a:ea typeface="Calibri" panose="020F0502020204030204" pitchFamily="34" charset="0"/>
                      </a:endParaRPr>
                    </a:p>
                  </a:txBody>
                  <a:tcPr marL="35523" marR="35523" marT="0" marB="0"/>
                </a:tc>
                <a:tc>
                  <a:txBody>
                    <a:bodyPr/>
                    <a:lstStyle/>
                    <a:p>
                      <a:pPr>
                        <a:lnSpc>
                          <a:spcPct val="107000"/>
                        </a:lnSpc>
                        <a:spcAft>
                          <a:spcPts val="800"/>
                        </a:spcAft>
                        <a:buNone/>
                      </a:pPr>
                      <a:r>
                        <a:rPr lang="en-US" sz="900">
                          <a:effectLst/>
                        </a:rPr>
                        <a:t>3.42.0</a:t>
                      </a:r>
                      <a:br>
                        <a:rPr lang="en-US" sz="900">
                          <a:effectLst/>
                        </a:rPr>
                      </a:br>
                      <a:br>
                        <a:rPr lang="en-US" sz="900">
                          <a:effectLst/>
                        </a:rPr>
                      </a:br>
                      <a:r>
                        <a:rPr lang="en-US" sz="900">
                          <a:effectLst/>
                        </a:rPr>
                        <a:t>Not publicly available due to embargo and data policy</a:t>
                      </a:r>
                      <a:endParaRPr lang="en-US" sz="900">
                        <a:effectLst/>
                        <a:latin typeface="Calibri" panose="020F0502020204030204" pitchFamily="34" charset="0"/>
                        <a:ea typeface="Calibri" panose="020F0502020204030204" pitchFamily="34" charset="0"/>
                      </a:endParaRPr>
                    </a:p>
                  </a:txBody>
                  <a:tcPr marL="35523" marR="35523" marT="0" marB="0"/>
                </a:tc>
                <a:extLst>
                  <a:ext uri="{0D108BD9-81ED-4DB2-BD59-A6C34878D82A}">
                    <a16:rowId xmlns:a16="http://schemas.microsoft.com/office/drawing/2014/main" val="3036021319"/>
                  </a:ext>
                </a:extLst>
              </a:tr>
              <a:tr h="253517">
                <a:tc>
                  <a:txBody>
                    <a:bodyPr/>
                    <a:lstStyle/>
                    <a:p>
                      <a:pPr>
                        <a:lnSpc>
                          <a:spcPct val="107000"/>
                        </a:lnSpc>
                        <a:spcAft>
                          <a:spcPts val="800"/>
                        </a:spcAft>
                        <a:buNone/>
                      </a:pPr>
                      <a:r>
                        <a:rPr lang="en-US" sz="900">
                          <a:effectLst/>
                        </a:rPr>
                        <a:t>TCV</a:t>
                      </a:r>
                      <a:endParaRPr lang="en-US" sz="900">
                        <a:effectLst/>
                        <a:latin typeface="Calibri" panose="020F0502020204030204" pitchFamily="34" charset="0"/>
                        <a:ea typeface="Calibri" panose="020F0502020204030204" pitchFamily="34" charset="0"/>
                      </a:endParaRPr>
                    </a:p>
                  </a:txBody>
                  <a:tcPr marL="35523" marR="35523" marT="0" marB="0"/>
                </a:tc>
                <a:tc>
                  <a:txBody>
                    <a:bodyPr/>
                    <a:lstStyle/>
                    <a:p>
                      <a:pPr>
                        <a:lnSpc>
                          <a:spcPct val="107000"/>
                        </a:lnSpc>
                        <a:spcAft>
                          <a:spcPts val="800"/>
                        </a:spcAft>
                        <a:buNone/>
                      </a:pPr>
                      <a:r>
                        <a:rPr lang="en-US" sz="900">
                          <a:effectLst/>
                        </a:rPr>
                        <a:t>Summary and dataset_description</a:t>
                      </a:r>
                      <a:endParaRPr lang="en-US" sz="900">
                        <a:effectLst/>
                        <a:latin typeface="Calibri" panose="020F0502020204030204" pitchFamily="34" charset="0"/>
                        <a:ea typeface="Calibri" panose="020F0502020204030204" pitchFamily="34" charset="0"/>
                      </a:endParaRPr>
                    </a:p>
                  </a:txBody>
                  <a:tcPr marL="35523" marR="35523" marT="0" marB="0"/>
                </a:tc>
                <a:tc>
                  <a:txBody>
                    <a:bodyPr/>
                    <a:lstStyle/>
                    <a:p>
                      <a:pPr>
                        <a:lnSpc>
                          <a:spcPct val="107000"/>
                        </a:lnSpc>
                        <a:spcAft>
                          <a:spcPts val="800"/>
                        </a:spcAft>
                        <a:buNone/>
                      </a:pPr>
                      <a:r>
                        <a:rPr lang="en-US" sz="900">
                          <a:effectLst/>
                        </a:rPr>
                        <a:t>More than 10000 shots</a:t>
                      </a:r>
                      <a:endParaRPr lang="en-US" sz="900">
                        <a:effectLst/>
                        <a:latin typeface="Calibri" panose="020F0502020204030204" pitchFamily="34" charset="0"/>
                        <a:ea typeface="Calibri" panose="020F0502020204030204" pitchFamily="34" charset="0"/>
                      </a:endParaRPr>
                    </a:p>
                  </a:txBody>
                  <a:tcPr marL="35523" marR="35523" marT="0" marB="0"/>
                </a:tc>
                <a:tc>
                  <a:txBody>
                    <a:bodyPr/>
                    <a:lstStyle/>
                    <a:p>
                      <a:pPr>
                        <a:lnSpc>
                          <a:spcPct val="107000"/>
                        </a:lnSpc>
                        <a:spcAft>
                          <a:spcPts val="800"/>
                        </a:spcAft>
                        <a:buNone/>
                      </a:pPr>
                      <a:r>
                        <a:rPr lang="en-US" sz="900">
                          <a:effectLst/>
                        </a:rPr>
                        <a:t>Mostly DD 3.41 and AL 5</a:t>
                      </a:r>
                      <a:endParaRPr lang="en-US" sz="900">
                        <a:effectLst/>
                        <a:latin typeface="Calibri" panose="020F0502020204030204" pitchFamily="34" charset="0"/>
                        <a:ea typeface="Calibri" panose="020F0502020204030204" pitchFamily="34" charset="0"/>
                      </a:endParaRPr>
                    </a:p>
                  </a:txBody>
                  <a:tcPr marL="35523" marR="35523" marT="0" marB="0"/>
                </a:tc>
                <a:extLst>
                  <a:ext uri="{0D108BD9-81ED-4DB2-BD59-A6C34878D82A}">
                    <a16:rowId xmlns:a16="http://schemas.microsoft.com/office/drawing/2014/main" val="3866465620"/>
                  </a:ext>
                </a:extLst>
              </a:tr>
              <a:tr h="383135">
                <a:tc>
                  <a:txBody>
                    <a:bodyPr/>
                    <a:lstStyle/>
                    <a:p>
                      <a:pPr>
                        <a:lnSpc>
                          <a:spcPct val="107000"/>
                        </a:lnSpc>
                        <a:spcAft>
                          <a:spcPts val="800"/>
                        </a:spcAft>
                        <a:buNone/>
                      </a:pPr>
                      <a:r>
                        <a:rPr lang="en-US" sz="900">
                          <a:effectLst/>
                        </a:rPr>
                        <a:t>WEST</a:t>
                      </a:r>
                      <a:endParaRPr lang="en-US" sz="900">
                        <a:effectLst/>
                        <a:latin typeface="Calibri" panose="020F0502020204030204" pitchFamily="34" charset="0"/>
                        <a:ea typeface="Calibri" panose="020F0502020204030204" pitchFamily="34" charset="0"/>
                      </a:endParaRPr>
                    </a:p>
                  </a:txBody>
                  <a:tcPr marL="35523" marR="35523" marT="0" marB="0"/>
                </a:tc>
                <a:tc>
                  <a:txBody>
                    <a:bodyPr/>
                    <a:lstStyle/>
                    <a:p>
                      <a:pPr>
                        <a:lnSpc>
                          <a:spcPct val="107000"/>
                        </a:lnSpc>
                        <a:spcAft>
                          <a:spcPts val="800"/>
                        </a:spcAft>
                        <a:buNone/>
                      </a:pPr>
                      <a:r>
                        <a:rPr lang="en-US" sz="900">
                          <a:effectLst/>
                        </a:rPr>
                        <a:t>Summary and dataset_description IDSes</a:t>
                      </a:r>
                      <a:endParaRPr lang="en-US" sz="900">
                        <a:effectLst/>
                        <a:latin typeface="Calibri" panose="020F0502020204030204" pitchFamily="34" charset="0"/>
                        <a:ea typeface="Calibri" panose="020F0502020204030204" pitchFamily="34" charset="0"/>
                      </a:endParaRPr>
                    </a:p>
                  </a:txBody>
                  <a:tcPr marL="35523" marR="35523" marT="0" marB="0"/>
                </a:tc>
                <a:tc>
                  <a:txBody>
                    <a:bodyPr/>
                    <a:lstStyle/>
                    <a:p>
                      <a:pPr>
                        <a:lnSpc>
                          <a:spcPct val="107000"/>
                        </a:lnSpc>
                        <a:spcAft>
                          <a:spcPts val="800"/>
                        </a:spcAft>
                        <a:buNone/>
                      </a:pPr>
                      <a:r>
                        <a:rPr lang="en-US" sz="900">
                          <a:effectLst/>
                        </a:rPr>
                        <a:t>8000</a:t>
                      </a:r>
                      <a:endParaRPr lang="en-US" sz="900">
                        <a:effectLst/>
                        <a:latin typeface="Calibri" panose="020F0502020204030204" pitchFamily="34" charset="0"/>
                        <a:ea typeface="Calibri" panose="020F0502020204030204" pitchFamily="34" charset="0"/>
                      </a:endParaRPr>
                    </a:p>
                  </a:txBody>
                  <a:tcPr marL="35523" marR="35523" marT="0" marB="0"/>
                </a:tc>
                <a:tc>
                  <a:txBody>
                    <a:bodyPr/>
                    <a:lstStyle/>
                    <a:p>
                      <a:pPr>
                        <a:lnSpc>
                          <a:spcPct val="107000"/>
                        </a:lnSpc>
                        <a:spcAft>
                          <a:spcPts val="800"/>
                        </a:spcAft>
                        <a:buNone/>
                      </a:pPr>
                      <a:r>
                        <a:rPr lang="en-US" sz="900" dirty="0">
                          <a:effectLst/>
                        </a:rPr>
                        <a:t>All shots from campaigns C4 to C11</a:t>
                      </a:r>
                      <a:endParaRPr lang="en-US" sz="900" dirty="0">
                        <a:effectLst/>
                        <a:latin typeface="Calibri" panose="020F0502020204030204" pitchFamily="34" charset="0"/>
                        <a:ea typeface="Calibri" panose="020F0502020204030204" pitchFamily="34" charset="0"/>
                      </a:endParaRPr>
                    </a:p>
                  </a:txBody>
                  <a:tcPr marL="35523" marR="35523" marT="0" marB="0"/>
                </a:tc>
                <a:extLst>
                  <a:ext uri="{0D108BD9-81ED-4DB2-BD59-A6C34878D82A}">
                    <a16:rowId xmlns:a16="http://schemas.microsoft.com/office/drawing/2014/main" val="2500203952"/>
                  </a:ext>
                </a:extLst>
              </a:tr>
            </a:tbl>
          </a:graphicData>
        </a:graphic>
      </p:graphicFrame>
    </p:spTree>
    <p:extLst>
      <p:ext uri="{BB962C8B-B14F-4D97-AF65-F5344CB8AC3E}">
        <p14:creationId xmlns:p14="http://schemas.microsoft.com/office/powerpoint/2010/main" val="13159951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D3039-D77F-8D5B-8FD8-67E80FB9BB2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2D1540B-EA7B-CE8E-8A79-31E661694D9F}"/>
              </a:ext>
            </a:extLst>
          </p:cNvPr>
          <p:cNvSpPr>
            <a:spLocks noGrp="1"/>
          </p:cNvSpPr>
          <p:nvPr>
            <p:ph type="title"/>
          </p:nvPr>
        </p:nvSpPr>
        <p:spPr/>
        <p:txBody>
          <a:bodyPr/>
          <a:lstStyle/>
          <a:p>
            <a:r>
              <a:rPr lang="sv-SE" dirty="0"/>
              <a:t>Access to experimental data</a:t>
            </a:r>
            <a:endParaRPr lang="en-US" dirty="0"/>
          </a:p>
        </p:txBody>
      </p:sp>
      <p:sp>
        <p:nvSpPr>
          <p:cNvPr id="3" name="Platshållare för innehåll 2">
            <a:extLst>
              <a:ext uri="{FF2B5EF4-FFF2-40B4-BE49-F238E27FC236}">
                <a16:creationId xmlns:a16="http://schemas.microsoft.com/office/drawing/2014/main" id="{37EB2BEB-EA36-4910-B4AA-A62D92AF28AE}"/>
              </a:ext>
            </a:extLst>
          </p:cNvPr>
          <p:cNvSpPr>
            <a:spLocks noGrp="1"/>
          </p:cNvSpPr>
          <p:nvPr>
            <p:ph idx="1"/>
          </p:nvPr>
        </p:nvSpPr>
        <p:spPr/>
        <p:txBody>
          <a:bodyPr>
            <a:normAutofit fontScale="92500" lnSpcReduction="10000"/>
          </a:bodyPr>
          <a:lstStyle/>
          <a:p>
            <a:endParaRPr lang="en-US" dirty="0"/>
          </a:p>
          <a:p>
            <a:pPr marL="0" indent="0">
              <a:buNone/>
            </a:pPr>
            <a:r>
              <a:rPr lang="en-US" dirty="0"/>
              <a:t>Ingredients</a:t>
            </a:r>
          </a:p>
          <a:p>
            <a:pPr marL="0" indent="0">
              <a:buNone/>
            </a:pPr>
            <a:endParaRPr lang="en-US" dirty="0"/>
          </a:p>
          <a:p>
            <a:r>
              <a:rPr lang="en-US" dirty="0"/>
              <a:t>Remote data access </a:t>
            </a:r>
          </a:p>
          <a:p>
            <a:pPr lvl="1"/>
            <a:r>
              <a:rPr lang="en-US" dirty="0"/>
              <a:t>UDA servers at the different sites</a:t>
            </a:r>
          </a:p>
          <a:p>
            <a:r>
              <a:rPr lang="en-US" dirty="0"/>
              <a:t>Relevant data mappings being developed </a:t>
            </a:r>
          </a:p>
          <a:p>
            <a:pPr lvl="1"/>
            <a:r>
              <a:rPr lang="en-US" dirty="0"/>
              <a:t>continued work from ITM, WPCD</a:t>
            </a:r>
          </a:p>
          <a:p>
            <a:r>
              <a:rPr lang="en-US" dirty="0"/>
              <a:t>Access control </a:t>
            </a:r>
          </a:p>
          <a:p>
            <a:pPr lvl="1"/>
            <a:r>
              <a:rPr lang="en-US" dirty="0"/>
              <a:t>complying with facilities requirements</a:t>
            </a:r>
          </a:p>
          <a:p>
            <a:r>
              <a:rPr lang="en-US" dirty="0"/>
              <a:t>Provenance capture  </a:t>
            </a:r>
          </a:p>
          <a:p>
            <a:pPr lvl="1"/>
            <a:r>
              <a:rPr lang="en-US" dirty="0"/>
              <a:t>traceability from experiment to end user</a:t>
            </a:r>
          </a:p>
          <a:p>
            <a:r>
              <a:rPr lang="en-US" dirty="0"/>
              <a:t>FAIR  compliance</a:t>
            </a:r>
          </a:p>
          <a:p>
            <a:r>
              <a:rPr lang="en-US" dirty="0"/>
              <a:t>Supported by central services for integration on gateway.</a:t>
            </a:r>
          </a:p>
          <a:p>
            <a:endParaRPr lang="en-US" dirty="0"/>
          </a:p>
          <a:p>
            <a:pPr marL="0" indent="0">
              <a:buNone/>
            </a:pPr>
            <a:r>
              <a:rPr lang="en-US" dirty="0"/>
              <a:t>Modelling data proposed to be supported by connecting </a:t>
            </a:r>
            <a:r>
              <a:rPr lang="en-US" dirty="0" err="1"/>
              <a:t>simDB</a:t>
            </a:r>
            <a:r>
              <a:rPr lang="en-US" dirty="0"/>
              <a:t> to the dashboard and a UDA server. (Modelling data as a facility).</a:t>
            </a:r>
          </a:p>
        </p:txBody>
      </p:sp>
      <p:sp>
        <p:nvSpPr>
          <p:cNvPr id="4" name="Platshållare för sidfot 3">
            <a:extLst>
              <a:ext uri="{FF2B5EF4-FFF2-40B4-BE49-F238E27FC236}">
                <a16:creationId xmlns:a16="http://schemas.microsoft.com/office/drawing/2014/main" id="{7FB6049E-B0D1-98F0-EC35-30A77AD269B8}"/>
              </a:ext>
            </a:extLst>
          </p:cNvPr>
          <p:cNvSpPr>
            <a:spLocks noGrp="1"/>
          </p:cNvSpPr>
          <p:nvPr>
            <p:ph type="ftr" sz="quarter" idx="11"/>
          </p:nvPr>
        </p:nvSpPr>
        <p:spPr/>
        <p:txBody>
          <a:bodyPr/>
          <a:lstStyle/>
          <a:p>
            <a:r>
              <a:rPr lang="en-GB" dirty="0">
                <a:solidFill>
                  <a:prstClr val="white"/>
                </a:solidFill>
              </a:rPr>
              <a:t>Strand | DSO Jour Fixe</a:t>
            </a:r>
          </a:p>
        </p:txBody>
      </p:sp>
      <p:sp>
        <p:nvSpPr>
          <p:cNvPr id="5" name="Platshållare för bildnummer 4">
            <a:extLst>
              <a:ext uri="{FF2B5EF4-FFF2-40B4-BE49-F238E27FC236}">
                <a16:creationId xmlns:a16="http://schemas.microsoft.com/office/drawing/2014/main" id="{10E1016A-F553-9FEE-4182-F389791F6E81}"/>
              </a:ext>
            </a:extLst>
          </p:cNvPr>
          <p:cNvSpPr>
            <a:spLocks noGrp="1"/>
          </p:cNvSpPr>
          <p:nvPr>
            <p:ph type="sldNum" sz="quarter" idx="12"/>
          </p:nvPr>
        </p:nvSpPr>
        <p:spPr/>
        <p:txBody>
          <a:bodyPr/>
          <a:lstStyle/>
          <a:p>
            <a:fld id="{6A6D9FA1-99C7-4910-8E32-B85D378B0060}" type="slidenum">
              <a:rPr lang="en-GB" smtClean="0">
                <a:solidFill>
                  <a:prstClr val="white"/>
                </a:solidFill>
              </a:rPr>
              <a:pPr/>
              <a:t>13</a:t>
            </a:fld>
            <a:endParaRPr lang="en-GB">
              <a:solidFill>
                <a:prstClr val="white"/>
              </a:solidFill>
            </a:endParaRPr>
          </a:p>
        </p:txBody>
      </p:sp>
      <p:pic>
        <p:nvPicPr>
          <p:cNvPr id="7" name="Picture 45">
            <a:extLst>
              <a:ext uri="{FF2B5EF4-FFF2-40B4-BE49-F238E27FC236}">
                <a16:creationId xmlns:a16="http://schemas.microsoft.com/office/drawing/2014/main" id="{E2089C75-9CF9-5B67-B184-452635E68511}"/>
              </a:ext>
            </a:extLst>
          </p:cNvPr>
          <p:cNvPicPr>
            <a:picLocks noChangeAspect="1"/>
          </p:cNvPicPr>
          <p:nvPr/>
        </p:nvPicPr>
        <p:blipFill>
          <a:blip r:embed="rId2"/>
          <a:stretch>
            <a:fillRect/>
          </a:stretch>
        </p:blipFill>
        <p:spPr>
          <a:xfrm>
            <a:off x="5812080" y="1396319"/>
            <a:ext cx="5833169" cy="3055606"/>
          </a:xfrm>
          <a:prstGeom prst="rect">
            <a:avLst/>
          </a:prstGeom>
          <a:ln>
            <a:solidFill>
              <a:schemeClr val="accent1"/>
            </a:solidFill>
          </a:ln>
        </p:spPr>
      </p:pic>
    </p:spTree>
    <p:extLst>
      <p:ext uri="{BB962C8B-B14F-4D97-AF65-F5344CB8AC3E}">
        <p14:creationId xmlns:p14="http://schemas.microsoft.com/office/powerpoint/2010/main" val="1002194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ktangel: rundade hörn 28">
            <a:extLst>
              <a:ext uri="{FF2B5EF4-FFF2-40B4-BE49-F238E27FC236}">
                <a16:creationId xmlns:a16="http://schemas.microsoft.com/office/drawing/2014/main" id="{A21A637A-7FDA-DF28-210C-011A96F1C7F2}"/>
              </a:ext>
            </a:extLst>
          </p:cNvPr>
          <p:cNvSpPr/>
          <p:nvPr/>
        </p:nvSpPr>
        <p:spPr>
          <a:xfrm>
            <a:off x="6635318" y="709958"/>
            <a:ext cx="2728259" cy="1562875"/>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dirty="0"/>
          </a:p>
        </p:txBody>
      </p:sp>
      <p:sp>
        <p:nvSpPr>
          <p:cNvPr id="12" name="Rektangel: rundade hörn 11">
            <a:extLst>
              <a:ext uri="{FF2B5EF4-FFF2-40B4-BE49-F238E27FC236}">
                <a16:creationId xmlns:a16="http://schemas.microsoft.com/office/drawing/2014/main" id="{192179F4-7788-F578-38EF-027475FC6720}"/>
              </a:ext>
            </a:extLst>
          </p:cNvPr>
          <p:cNvSpPr/>
          <p:nvPr/>
        </p:nvSpPr>
        <p:spPr>
          <a:xfrm>
            <a:off x="1621665" y="1003041"/>
            <a:ext cx="2728259" cy="1562875"/>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GB" dirty="0"/>
          </a:p>
        </p:txBody>
      </p:sp>
      <p:sp>
        <p:nvSpPr>
          <p:cNvPr id="4" name="Platshållare för sidfot 3">
            <a:extLst>
              <a:ext uri="{FF2B5EF4-FFF2-40B4-BE49-F238E27FC236}">
                <a16:creationId xmlns:a16="http://schemas.microsoft.com/office/drawing/2014/main" id="{E1A5C47F-81FD-D739-B78F-14CB50407147}"/>
              </a:ext>
            </a:extLst>
          </p:cNvPr>
          <p:cNvSpPr>
            <a:spLocks noGrp="1"/>
          </p:cNvSpPr>
          <p:nvPr>
            <p:ph type="ftr" sz="quarter" idx="11"/>
          </p:nvPr>
        </p:nvSpPr>
        <p:spPr/>
        <p:txBody>
          <a:bodyPr/>
          <a:lstStyle/>
          <a:p>
            <a:r>
              <a:rPr lang="en-GB" dirty="0">
                <a:solidFill>
                  <a:prstClr val="white"/>
                </a:solidFill>
              </a:rPr>
              <a:t>Strand | DSO Jour Fixe</a:t>
            </a:r>
          </a:p>
        </p:txBody>
      </p:sp>
      <p:sp>
        <p:nvSpPr>
          <p:cNvPr id="5" name="Platshållare för bildnummer 4">
            <a:extLst>
              <a:ext uri="{FF2B5EF4-FFF2-40B4-BE49-F238E27FC236}">
                <a16:creationId xmlns:a16="http://schemas.microsoft.com/office/drawing/2014/main" id="{663DFDC5-3D19-E316-E249-D19BFFFE1AA2}"/>
              </a:ext>
            </a:extLst>
          </p:cNvPr>
          <p:cNvSpPr>
            <a:spLocks noGrp="1"/>
          </p:cNvSpPr>
          <p:nvPr>
            <p:ph type="sldNum" sz="quarter" idx="12"/>
          </p:nvPr>
        </p:nvSpPr>
        <p:spPr/>
        <p:txBody>
          <a:bodyPr/>
          <a:lstStyle/>
          <a:p>
            <a:fld id="{6A6D9FA1-99C7-4910-8E32-B85D378B0060}" type="slidenum">
              <a:rPr lang="en-GB" smtClean="0">
                <a:solidFill>
                  <a:prstClr val="white"/>
                </a:solidFill>
              </a:rPr>
              <a:pPr/>
              <a:t>14</a:t>
            </a:fld>
            <a:endParaRPr lang="en-GB" dirty="0">
              <a:solidFill>
                <a:prstClr val="white"/>
              </a:solidFill>
            </a:endParaRPr>
          </a:p>
        </p:txBody>
      </p:sp>
      <p:sp>
        <p:nvSpPr>
          <p:cNvPr id="6" name="Rektangel: rundade hörn 5">
            <a:extLst>
              <a:ext uri="{FF2B5EF4-FFF2-40B4-BE49-F238E27FC236}">
                <a16:creationId xmlns:a16="http://schemas.microsoft.com/office/drawing/2014/main" id="{0B49FA90-87E4-C78D-086E-4C60A7C3C2C8}"/>
              </a:ext>
            </a:extLst>
          </p:cNvPr>
          <p:cNvSpPr/>
          <p:nvPr/>
        </p:nvSpPr>
        <p:spPr>
          <a:xfrm>
            <a:off x="1567541" y="4035917"/>
            <a:ext cx="2836508" cy="163709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Bild 7" descr="Programmerare, hane med hel fyllning">
            <a:extLst>
              <a:ext uri="{FF2B5EF4-FFF2-40B4-BE49-F238E27FC236}">
                <a16:creationId xmlns:a16="http://schemas.microsoft.com/office/drawing/2014/main" id="{BEB35E98-9B99-A1D3-41F9-48B7DC49A54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877718" y="4427375"/>
            <a:ext cx="914400" cy="914400"/>
          </a:xfrm>
          <a:prstGeom prst="rect">
            <a:avLst/>
          </a:prstGeom>
        </p:spPr>
      </p:pic>
      <p:pic>
        <p:nvPicPr>
          <p:cNvPr id="10" name="Bild 9" descr="Databas med hel fyllning">
            <a:extLst>
              <a:ext uri="{FF2B5EF4-FFF2-40B4-BE49-F238E27FC236}">
                <a16:creationId xmlns:a16="http://schemas.microsoft.com/office/drawing/2014/main" id="{8A0BACCD-8574-7B79-9A71-E7A0A894446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12774" y="1327279"/>
            <a:ext cx="914400" cy="914400"/>
          </a:xfrm>
          <a:prstGeom prst="rect">
            <a:avLst/>
          </a:prstGeom>
        </p:spPr>
      </p:pic>
      <p:pic>
        <p:nvPicPr>
          <p:cNvPr id="14" name="Bild 13" descr="Laptop med hel fyllning">
            <a:extLst>
              <a:ext uri="{FF2B5EF4-FFF2-40B4-BE49-F238E27FC236}">
                <a16:creationId xmlns:a16="http://schemas.microsoft.com/office/drawing/2014/main" id="{BB3D8E44-2B1D-1E54-2909-1F2B578FAFD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104286" y="1327279"/>
            <a:ext cx="914400" cy="914400"/>
          </a:xfrm>
          <a:prstGeom prst="rect">
            <a:avLst/>
          </a:prstGeom>
        </p:spPr>
      </p:pic>
      <p:cxnSp>
        <p:nvCxnSpPr>
          <p:cNvPr id="19" name="Rak pilkoppling 18">
            <a:extLst>
              <a:ext uri="{FF2B5EF4-FFF2-40B4-BE49-F238E27FC236}">
                <a16:creationId xmlns:a16="http://schemas.microsoft.com/office/drawing/2014/main" id="{A178223D-E7B8-3E1B-CC7F-783968FCAC95}"/>
              </a:ext>
            </a:extLst>
          </p:cNvPr>
          <p:cNvCxnSpPr>
            <a:cxnSpLocks/>
            <a:stCxn id="12" idx="2"/>
            <a:endCxn id="6" idx="0"/>
          </p:cNvCxnSpPr>
          <p:nvPr/>
        </p:nvCxnSpPr>
        <p:spPr>
          <a:xfrm>
            <a:off x="2985795" y="2565916"/>
            <a:ext cx="0" cy="1470001"/>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sp>
        <p:nvSpPr>
          <p:cNvPr id="23" name="textruta 22">
            <a:extLst>
              <a:ext uri="{FF2B5EF4-FFF2-40B4-BE49-F238E27FC236}">
                <a16:creationId xmlns:a16="http://schemas.microsoft.com/office/drawing/2014/main" id="{A38A8E2C-24DD-1C38-60A3-B250682C9E9A}"/>
              </a:ext>
            </a:extLst>
          </p:cNvPr>
          <p:cNvSpPr txBox="1"/>
          <p:nvPr/>
        </p:nvSpPr>
        <p:spPr>
          <a:xfrm>
            <a:off x="1001492" y="63840"/>
            <a:ext cx="4428072" cy="523220"/>
          </a:xfrm>
          <a:prstGeom prst="rect">
            <a:avLst/>
          </a:prstGeom>
          <a:noFill/>
        </p:spPr>
        <p:txBody>
          <a:bodyPr wrap="none" rtlCol="0">
            <a:spAutoFit/>
          </a:bodyPr>
          <a:lstStyle/>
          <a:p>
            <a:pPr algn="l"/>
            <a:r>
              <a:rPr lang="en-GB" sz="2800" b="1" dirty="0"/>
              <a:t>Dashboard/Metadata server</a:t>
            </a:r>
          </a:p>
        </p:txBody>
      </p:sp>
      <p:sp>
        <p:nvSpPr>
          <p:cNvPr id="24" name="textruta 23">
            <a:extLst>
              <a:ext uri="{FF2B5EF4-FFF2-40B4-BE49-F238E27FC236}">
                <a16:creationId xmlns:a16="http://schemas.microsoft.com/office/drawing/2014/main" id="{DD426998-219D-B35E-8CFA-660AEAC45659}"/>
              </a:ext>
            </a:extLst>
          </p:cNvPr>
          <p:cNvSpPr txBox="1"/>
          <p:nvPr/>
        </p:nvSpPr>
        <p:spPr>
          <a:xfrm>
            <a:off x="894580" y="5802860"/>
            <a:ext cx="4182427" cy="523220"/>
          </a:xfrm>
          <a:prstGeom prst="rect">
            <a:avLst/>
          </a:prstGeom>
          <a:noFill/>
        </p:spPr>
        <p:txBody>
          <a:bodyPr wrap="none" rtlCol="0">
            <a:spAutoFit/>
          </a:bodyPr>
          <a:lstStyle/>
          <a:p>
            <a:pPr algn="l"/>
            <a:r>
              <a:rPr lang="en-GB" sz="2800" b="1" dirty="0"/>
              <a:t>Authenticated User on GW</a:t>
            </a:r>
          </a:p>
        </p:txBody>
      </p:sp>
      <p:pic>
        <p:nvPicPr>
          <p:cNvPr id="26" name="Bild 25" descr="Atom med hel fyllning">
            <a:extLst>
              <a:ext uri="{FF2B5EF4-FFF2-40B4-BE49-F238E27FC236}">
                <a16:creationId xmlns:a16="http://schemas.microsoft.com/office/drawing/2014/main" id="{A2358777-C4CC-75D1-E024-96DC0A3793C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001072" y="991369"/>
            <a:ext cx="914400" cy="914400"/>
          </a:xfrm>
          <a:prstGeom prst="rect">
            <a:avLst/>
          </a:prstGeom>
        </p:spPr>
      </p:pic>
      <p:pic>
        <p:nvPicPr>
          <p:cNvPr id="28" name="Bild 27" descr="Server med hel fyllning">
            <a:extLst>
              <a:ext uri="{FF2B5EF4-FFF2-40B4-BE49-F238E27FC236}">
                <a16:creationId xmlns:a16="http://schemas.microsoft.com/office/drawing/2014/main" id="{4F9D2603-4914-8397-235A-5AFFB16CC50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20120" y="991369"/>
            <a:ext cx="914400" cy="914400"/>
          </a:xfrm>
          <a:prstGeom prst="rect">
            <a:avLst/>
          </a:prstGeom>
        </p:spPr>
      </p:pic>
      <p:sp>
        <p:nvSpPr>
          <p:cNvPr id="30" name="Rektangel: rundade hörn 29">
            <a:extLst>
              <a:ext uri="{FF2B5EF4-FFF2-40B4-BE49-F238E27FC236}">
                <a16:creationId xmlns:a16="http://schemas.microsoft.com/office/drawing/2014/main" id="{7C6BCFA2-AB89-2B48-A3E5-802A4367B011}"/>
              </a:ext>
            </a:extLst>
          </p:cNvPr>
          <p:cNvSpPr/>
          <p:nvPr/>
        </p:nvSpPr>
        <p:spPr>
          <a:xfrm>
            <a:off x="6787718" y="862358"/>
            <a:ext cx="2728259" cy="1562875"/>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dirty="0"/>
          </a:p>
        </p:txBody>
      </p:sp>
      <p:pic>
        <p:nvPicPr>
          <p:cNvPr id="31" name="Bild 30" descr="Atom med hel fyllning">
            <a:extLst>
              <a:ext uri="{FF2B5EF4-FFF2-40B4-BE49-F238E27FC236}">
                <a16:creationId xmlns:a16="http://schemas.microsoft.com/office/drawing/2014/main" id="{0C9D3445-F131-7885-4A70-E7276689BF9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53472" y="1143769"/>
            <a:ext cx="914400" cy="914400"/>
          </a:xfrm>
          <a:prstGeom prst="rect">
            <a:avLst/>
          </a:prstGeom>
        </p:spPr>
      </p:pic>
      <p:pic>
        <p:nvPicPr>
          <p:cNvPr id="32" name="Bild 31" descr="Server med hel fyllning">
            <a:extLst>
              <a:ext uri="{FF2B5EF4-FFF2-40B4-BE49-F238E27FC236}">
                <a16:creationId xmlns:a16="http://schemas.microsoft.com/office/drawing/2014/main" id="{315586A6-E77C-409E-026F-801BC99A7BA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72520" y="1143769"/>
            <a:ext cx="914400" cy="914400"/>
          </a:xfrm>
          <a:prstGeom prst="rect">
            <a:avLst/>
          </a:prstGeom>
        </p:spPr>
      </p:pic>
      <p:sp>
        <p:nvSpPr>
          <p:cNvPr id="33" name="Rektangel: rundade hörn 32">
            <a:extLst>
              <a:ext uri="{FF2B5EF4-FFF2-40B4-BE49-F238E27FC236}">
                <a16:creationId xmlns:a16="http://schemas.microsoft.com/office/drawing/2014/main" id="{87577330-39D9-6879-A47A-D5DFD51FBF43}"/>
              </a:ext>
            </a:extLst>
          </p:cNvPr>
          <p:cNvSpPr/>
          <p:nvPr/>
        </p:nvSpPr>
        <p:spPr>
          <a:xfrm>
            <a:off x="6940118" y="1014758"/>
            <a:ext cx="2728259" cy="1562875"/>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dirty="0"/>
          </a:p>
        </p:txBody>
      </p:sp>
      <p:pic>
        <p:nvPicPr>
          <p:cNvPr id="34" name="Bild 33" descr="Atom med hel fyllning">
            <a:extLst>
              <a:ext uri="{FF2B5EF4-FFF2-40B4-BE49-F238E27FC236}">
                <a16:creationId xmlns:a16="http://schemas.microsoft.com/office/drawing/2014/main" id="{E68E8C15-E57A-3552-C503-72BCCE69A48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05872" y="1296169"/>
            <a:ext cx="914400" cy="914400"/>
          </a:xfrm>
          <a:prstGeom prst="rect">
            <a:avLst/>
          </a:prstGeom>
        </p:spPr>
      </p:pic>
      <p:pic>
        <p:nvPicPr>
          <p:cNvPr id="35" name="Bild 34" descr="Server med hel fyllning">
            <a:extLst>
              <a:ext uri="{FF2B5EF4-FFF2-40B4-BE49-F238E27FC236}">
                <a16:creationId xmlns:a16="http://schemas.microsoft.com/office/drawing/2014/main" id="{BBD836E5-02A8-52BF-7180-07A41569167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424920" y="1296169"/>
            <a:ext cx="914400" cy="914400"/>
          </a:xfrm>
          <a:prstGeom prst="rect">
            <a:avLst/>
          </a:prstGeom>
        </p:spPr>
      </p:pic>
      <p:sp>
        <p:nvSpPr>
          <p:cNvPr id="36" name="Rektangel: rundade hörn 35">
            <a:extLst>
              <a:ext uri="{FF2B5EF4-FFF2-40B4-BE49-F238E27FC236}">
                <a16:creationId xmlns:a16="http://schemas.microsoft.com/office/drawing/2014/main" id="{18424002-1E33-7E28-B415-B80DD86C6D15}"/>
              </a:ext>
            </a:extLst>
          </p:cNvPr>
          <p:cNvSpPr/>
          <p:nvPr/>
        </p:nvSpPr>
        <p:spPr>
          <a:xfrm>
            <a:off x="7092518" y="1167158"/>
            <a:ext cx="2728259" cy="1562875"/>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dirty="0"/>
          </a:p>
        </p:txBody>
      </p:sp>
      <p:pic>
        <p:nvPicPr>
          <p:cNvPr id="37" name="Bild 36" descr="Atom med hel fyllning">
            <a:extLst>
              <a:ext uri="{FF2B5EF4-FFF2-40B4-BE49-F238E27FC236}">
                <a16:creationId xmlns:a16="http://schemas.microsoft.com/office/drawing/2014/main" id="{6998D012-8BC6-AC0D-17A3-8F165B68215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58272" y="1448569"/>
            <a:ext cx="914400" cy="914400"/>
          </a:xfrm>
          <a:prstGeom prst="rect">
            <a:avLst/>
          </a:prstGeom>
        </p:spPr>
      </p:pic>
      <p:pic>
        <p:nvPicPr>
          <p:cNvPr id="38" name="Bild 37" descr="Server med hel fyllning">
            <a:extLst>
              <a:ext uri="{FF2B5EF4-FFF2-40B4-BE49-F238E27FC236}">
                <a16:creationId xmlns:a16="http://schemas.microsoft.com/office/drawing/2014/main" id="{84CC02A5-6218-8606-A44D-B1C2C6D5D7C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577320" y="1448569"/>
            <a:ext cx="914400" cy="914400"/>
          </a:xfrm>
          <a:prstGeom prst="rect">
            <a:avLst/>
          </a:prstGeom>
        </p:spPr>
      </p:pic>
      <p:sp>
        <p:nvSpPr>
          <p:cNvPr id="39" name="Rektangel: rundade hörn 38">
            <a:extLst>
              <a:ext uri="{FF2B5EF4-FFF2-40B4-BE49-F238E27FC236}">
                <a16:creationId xmlns:a16="http://schemas.microsoft.com/office/drawing/2014/main" id="{29B0D10D-4F5B-B82D-DD28-E8AC89B167D0}"/>
              </a:ext>
            </a:extLst>
          </p:cNvPr>
          <p:cNvSpPr/>
          <p:nvPr/>
        </p:nvSpPr>
        <p:spPr>
          <a:xfrm>
            <a:off x="7244918" y="1319558"/>
            <a:ext cx="2728259" cy="1562875"/>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dirty="0"/>
          </a:p>
        </p:txBody>
      </p:sp>
      <p:pic>
        <p:nvPicPr>
          <p:cNvPr id="40" name="Bild 39" descr="Atom med hel fyllning">
            <a:extLst>
              <a:ext uri="{FF2B5EF4-FFF2-40B4-BE49-F238E27FC236}">
                <a16:creationId xmlns:a16="http://schemas.microsoft.com/office/drawing/2014/main" id="{1AC0B40F-83D1-35B0-6506-51DFBF8CB33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706388" y="1694365"/>
            <a:ext cx="914400" cy="914400"/>
          </a:xfrm>
          <a:prstGeom prst="rect">
            <a:avLst/>
          </a:prstGeom>
        </p:spPr>
      </p:pic>
      <p:pic>
        <p:nvPicPr>
          <p:cNvPr id="41" name="Bild 40" descr="Server med hel fyllning">
            <a:extLst>
              <a:ext uri="{FF2B5EF4-FFF2-40B4-BE49-F238E27FC236}">
                <a16:creationId xmlns:a16="http://schemas.microsoft.com/office/drawing/2014/main" id="{C2459C9A-66CD-3CE2-E77B-E1044B4F519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604141" y="1708301"/>
            <a:ext cx="914400" cy="914400"/>
          </a:xfrm>
          <a:prstGeom prst="rect">
            <a:avLst/>
          </a:prstGeom>
        </p:spPr>
      </p:pic>
      <p:cxnSp>
        <p:nvCxnSpPr>
          <p:cNvPr id="45" name="Rak pilkoppling 44">
            <a:extLst>
              <a:ext uri="{FF2B5EF4-FFF2-40B4-BE49-F238E27FC236}">
                <a16:creationId xmlns:a16="http://schemas.microsoft.com/office/drawing/2014/main" id="{14540672-383A-4178-5E67-4626A21F477E}"/>
              </a:ext>
            </a:extLst>
          </p:cNvPr>
          <p:cNvCxnSpPr>
            <a:stCxn id="12" idx="3"/>
            <a:endCxn id="33" idx="1"/>
          </p:cNvCxnSpPr>
          <p:nvPr/>
        </p:nvCxnSpPr>
        <p:spPr>
          <a:xfrm>
            <a:off x="4349924" y="1784479"/>
            <a:ext cx="2590194" cy="11717"/>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pic>
        <p:nvPicPr>
          <p:cNvPr id="3" name="Bild 2" descr="Sköld bockmärke med hel fyllning">
            <a:extLst>
              <a:ext uri="{FF2B5EF4-FFF2-40B4-BE49-F238E27FC236}">
                <a16:creationId xmlns:a16="http://schemas.microsoft.com/office/drawing/2014/main" id="{F0F02F07-BACC-FE13-9EF2-DFCB282F77B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140883" y="4447081"/>
            <a:ext cx="914400" cy="914400"/>
          </a:xfrm>
          <a:prstGeom prst="rect">
            <a:avLst/>
          </a:prstGeom>
        </p:spPr>
      </p:pic>
      <p:sp>
        <p:nvSpPr>
          <p:cNvPr id="7" name="textruta 6">
            <a:extLst>
              <a:ext uri="{FF2B5EF4-FFF2-40B4-BE49-F238E27FC236}">
                <a16:creationId xmlns:a16="http://schemas.microsoft.com/office/drawing/2014/main" id="{3FF8FA86-172A-2FB7-F190-2119EFE9C6F3}"/>
              </a:ext>
            </a:extLst>
          </p:cNvPr>
          <p:cNvSpPr txBox="1"/>
          <p:nvPr/>
        </p:nvSpPr>
        <p:spPr>
          <a:xfrm>
            <a:off x="6538951" y="63840"/>
            <a:ext cx="2920992" cy="523220"/>
          </a:xfrm>
          <a:prstGeom prst="rect">
            <a:avLst/>
          </a:prstGeom>
          <a:noFill/>
        </p:spPr>
        <p:txBody>
          <a:bodyPr wrap="none" rtlCol="0">
            <a:spAutoFit/>
          </a:bodyPr>
          <a:lstStyle/>
          <a:p>
            <a:pPr algn="l"/>
            <a:r>
              <a:rPr lang="en-GB" sz="2800" b="1" dirty="0"/>
              <a:t>Experimental sites</a:t>
            </a:r>
          </a:p>
        </p:txBody>
      </p:sp>
      <p:cxnSp>
        <p:nvCxnSpPr>
          <p:cNvPr id="11" name="Koppling: böjd 10">
            <a:extLst>
              <a:ext uri="{FF2B5EF4-FFF2-40B4-BE49-F238E27FC236}">
                <a16:creationId xmlns:a16="http://schemas.microsoft.com/office/drawing/2014/main" id="{CA6F787F-E5A4-4002-C022-4DB7F3226D02}"/>
              </a:ext>
            </a:extLst>
          </p:cNvPr>
          <p:cNvCxnSpPr>
            <a:cxnSpLocks/>
            <a:stCxn id="6" idx="3"/>
            <a:endCxn id="33" idx="1"/>
          </p:cNvCxnSpPr>
          <p:nvPr/>
        </p:nvCxnSpPr>
        <p:spPr>
          <a:xfrm flipV="1">
            <a:off x="4404049" y="1796196"/>
            <a:ext cx="2536069" cy="3058269"/>
          </a:xfrm>
          <a:prstGeom prst="curvedConnector3">
            <a:avLst>
              <a:gd name="adj1" fmla="val 50000"/>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27" name="Rak koppling 26">
            <a:extLst>
              <a:ext uri="{FF2B5EF4-FFF2-40B4-BE49-F238E27FC236}">
                <a16:creationId xmlns:a16="http://schemas.microsoft.com/office/drawing/2014/main" id="{49344194-CE40-5268-C4EC-C8D2EFEF6815}"/>
              </a:ext>
            </a:extLst>
          </p:cNvPr>
          <p:cNvCxnSpPr/>
          <p:nvPr/>
        </p:nvCxnSpPr>
        <p:spPr>
          <a:xfrm flipV="1">
            <a:off x="8581982" y="1102730"/>
            <a:ext cx="0" cy="2420435"/>
          </a:xfrm>
          <a:prstGeom prst="line">
            <a:avLst/>
          </a:prstGeom>
        </p:spPr>
        <p:style>
          <a:lnRef idx="2">
            <a:schemeClr val="accent2"/>
          </a:lnRef>
          <a:fillRef idx="0">
            <a:schemeClr val="accent2"/>
          </a:fillRef>
          <a:effectRef idx="1">
            <a:schemeClr val="accent2"/>
          </a:effectRef>
          <a:fontRef idx="minor">
            <a:schemeClr val="tx1"/>
          </a:fontRef>
        </p:style>
      </p:cxnSp>
      <p:sp>
        <p:nvSpPr>
          <p:cNvPr id="42" name="textruta 41">
            <a:extLst>
              <a:ext uri="{FF2B5EF4-FFF2-40B4-BE49-F238E27FC236}">
                <a16:creationId xmlns:a16="http://schemas.microsoft.com/office/drawing/2014/main" id="{85125AC7-777D-1480-92F9-B802A5EE9470}"/>
              </a:ext>
            </a:extLst>
          </p:cNvPr>
          <p:cNvSpPr txBox="1"/>
          <p:nvPr/>
        </p:nvSpPr>
        <p:spPr>
          <a:xfrm>
            <a:off x="7604141" y="2966376"/>
            <a:ext cx="896399" cy="523220"/>
          </a:xfrm>
          <a:prstGeom prst="rect">
            <a:avLst/>
          </a:prstGeom>
          <a:noFill/>
        </p:spPr>
        <p:txBody>
          <a:bodyPr wrap="none" rtlCol="0">
            <a:spAutoFit/>
          </a:bodyPr>
          <a:lstStyle/>
          <a:p>
            <a:pPr algn="l"/>
            <a:r>
              <a:rPr lang="en-GB" sz="2800" b="1" dirty="0"/>
              <a:t>DMZ</a:t>
            </a:r>
          </a:p>
        </p:txBody>
      </p:sp>
      <p:sp>
        <p:nvSpPr>
          <p:cNvPr id="43" name="textruta 42">
            <a:extLst>
              <a:ext uri="{FF2B5EF4-FFF2-40B4-BE49-F238E27FC236}">
                <a16:creationId xmlns:a16="http://schemas.microsoft.com/office/drawing/2014/main" id="{D6E516CF-9335-2112-4DA7-8A284DAF0BF5}"/>
              </a:ext>
            </a:extLst>
          </p:cNvPr>
          <p:cNvSpPr txBox="1"/>
          <p:nvPr/>
        </p:nvSpPr>
        <p:spPr>
          <a:xfrm>
            <a:off x="8706388" y="2966376"/>
            <a:ext cx="1358385" cy="523220"/>
          </a:xfrm>
          <a:prstGeom prst="rect">
            <a:avLst/>
          </a:prstGeom>
          <a:noFill/>
        </p:spPr>
        <p:txBody>
          <a:bodyPr wrap="none" rtlCol="0">
            <a:spAutoFit/>
          </a:bodyPr>
          <a:lstStyle/>
          <a:p>
            <a:pPr algn="l"/>
            <a:r>
              <a:rPr lang="en-GB" sz="2800" b="1" dirty="0"/>
              <a:t>Internal</a:t>
            </a:r>
          </a:p>
        </p:txBody>
      </p:sp>
      <p:sp>
        <p:nvSpPr>
          <p:cNvPr id="44" name="textruta 43">
            <a:extLst>
              <a:ext uri="{FF2B5EF4-FFF2-40B4-BE49-F238E27FC236}">
                <a16:creationId xmlns:a16="http://schemas.microsoft.com/office/drawing/2014/main" id="{FB93E0A8-D1ED-1512-E665-DA4136E1DDBD}"/>
              </a:ext>
            </a:extLst>
          </p:cNvPr>
          <p:cNvSpPr txBox="1"/>
          <p:nvPr/>
        </p:nvSpPr>
        <p:spPr>
          <a:xfrm>
            <a:off x="6845467" y="3564204"/>
            <a:ext cx="3606372" cy="523220"/>
          </a:xfrm>
          <a:prstGeom prst="rect">
            <a:avLst/>
          </a:prstGeom>
          <a:noFill/>
        </p:spPr>
        <p:txBody>
          <a:bodyPr wrap="none" rtlCol="0">
            <a:spAutoFit/>
          </a:bodyPr>
          <a:lstStyle/>
          <a:p>
            <a:pPr algn="l"/>
            <a:r>
              <a:rPr lang="en-GB" sz="2800" b="1" dirty="0"/>
              <a:t>Authorized data access</a:t>
            </a:r>
          </a:p>
        </p:txBody>
      </p:sp>
      <p:sp>
        <p:nvSpPr>
          <p:cNvPr id="2" name="textruta 1">
            <a:extLst>
              <a:ext uri="{FF2B5EF4-FFF2-40B4-BE49-F238E27FC236}">
                <a16:creationId xmlns:a16="http://schemas.microsoft.com/office/drawing/2014/main" id="{118E1FBC-6ECD-BDF9-4F2B-924B23B15544}"/>
              </a:ext>
            </a:extLst>
          </p:cNvPr>
          <p:cNvSpPr txBox="1"/>
          <p:nvPr/>
        </p:nvSpPr>
        <p:spPr>
          <a:xfrm>
            <a:off x="5624958" y="4357336"/>
            <a:ext cx="6660093" cy="2246769"/>
          </a:xfrm>
          <a:prstGeom prst="rect">
            <a:avLst/>
          </a:prstGeom>
          <a:noFill/>
        </p:spPr>
        <p:txBody>
          <a:bodyPr wrap="none" rtlCol="0">
            <a:spAutoFit/>
          </a:bodyPr>
          <a:lstStyle/>
          <a:p>
            <a:pPr algn="l"/>
            <a:r>
              <a:rPr lang="en-GB" sz="2000" dirty="0"/>
              <a:t>Two schools for providing data to DMZ area:</a:t>
            </a:r>
          </a:p>
          <a:p>
            <a:pPr algn="l"/>
            <a:endParaRPr lang="en-GB" sz="2000" dirty="0"/>
          </a:p>
          <a:p>
            <a:pPr marL="457200" indent="-457200" algn="l">
              <a:buFont typeface="Arial" panose="020B0604020202020204" pitchFamily="34" charset="0"/>
              <a:buChar char="•"/>
            </a:pPr>
            <a:r>
              <a:rPr lang="en-GB" sz="2000" dirty="0"/>
              <a:t>Standalone IMAS data service updated on need/request</a:t>
            </a:r>
          </a:p>
          <a:p>
            <a:pPr marL="457200" indent="-457200" algn="l">
              <a:buFont typeface="Arial" panose="020B0604020202020204" pitchFamily="34" charset="0"/>
              <a:buChar char="•"/>
            </a:pPr>
            <a:r>
              <a:rPr lang="en-GB" sz="2000" dirty="0"/>
              <a:t>Dynamic mapping with firewall passthrough </a:t>
            </a:r>
          </a:p>
          <a:p>
            <a:pPr algn="l"/>
            <a:endParaRPr lang="en-GB" sz="2000" dirty="0"/>
          </a:p>
          <a:p>
            <a:pPr algn="l"/>
            <a:r>
              <a:rPr lang="en-GB" sz="2000" dirty="0"/>
              <a:t>Availability of data resides with the devices. NB there is no </a:t>
            </a:r>
          </a:p>
          <a:p>
            <a:pPr algn="l"/>
            <a:r>
              <a:rPr lang="en-GB" sz="2000" dirty="0"/>
              <a:t>Magic Bullet -  data need to be mapped to IMAS unless native </a:t>
            </a:r>
          </a:p>
        </p:txBody>
      </p:sp>
    </p:spTree>
    <p:extLst>
      <p:ext uri="{BB962C8B-B14F-4D97-AF65-F5344CB8AC3E}">
        <p14:creationId xmlns:p14="http://schemas.microsoft.com/office/powerpoint/2010/main" val="4074605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F9EE7-1B54-1D6C-C7E0-CD46B2D6E8C6}"/>
            </a:ext>
          </a:extLst>
        </p:cNvPr>
        <p:cNvGrpSpPr/>
        <p:nvPr/>
      </p:nvGrpSpPr>
      <p:grpSpPr>
        <a:xfrm>
          <a:off x="0" y="0"/>
          <a:ext cx="0" cy="0"/>
          <a:chOff x="0" y="0"/>
          <a:chExt cx="0" cy="0"/>
        </a:xfrm>
      </p:grpSpPr>
      <p:sp>
        <p:nvSpPr>
          <p:cNvPr id="29" name="Rektangel: rundade hörn 28">
            <a:extLst>
              <a:ext uri="{FF2B5EF4-FFF2-40B4-BE49-F238E27FC236}">
                <a16:creationId xmlns:a16="http://schemas.microsoft.com/office/drawing/2014/main" id="{DE026F99-7FA4-EE08-0FC6-38D1B38F56E7}"/>
              </a:ext>
            </a:extLst>
          </p:cNvPr>
          <p:cNvSpPr/>
          <p:nvPr/>
        </p:nvSpPr>
        <p:spPr>
          <a:xfrm>
            <a:off x="6635318" y="709958"/>
            <a:ext cx="2728259" cy="1562875"/>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dirty="0"/>
          </a:p>
        </p:txBody>
      </p:sp>
      <p:sp>
        <p:nvSpPr>
          <p:cNvPr id="12" name="Rektangel: rundade hörn 11">
            <a:extLst>
              <a:ext uri="{FF2B5EF4-FFF2-40B4-BE49-F238E27FC236}">
                <a16:creationId xmlns:a16="http://schemas.microsoft.com/office/drawing/2014/main" id="{C09A4FA1-6605-331D-6EE9-90971ED777E9}"/>
              </a:ext>
            </a:extLst>
          </p:cNvPr>
          <p:cNvSpPr/>
          <p:nvPr/>
        </p:nvSpPr>
        <p:spPr>
          <a:xfrm>
            <a:off x="1621665" y="1003041"/>
            <a:ext cx="2728259" cy="1562875"/>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GB" dirty="0"/>
          </a:p>
        </p:txBody>
      </p:sp>
      <p:sp>
        <p:nvSpPr>
          <p:cNvPr id="4" name="Platshållare för sidfot 3">
            <a:extLst>
              <a:ext uri="{FF2B5EF4-FFF2-40B4-BE49-F238E27FC236}">
                <a16:creationId xmlns:a16="http://schemas.microsoft.com/office/drawing/2014/main" id="{80D319CA-D6C0-5A61-B9B8-1421F1497706}"/>
              </a:ext>
            </a:extLst>
          </p:cNvPr>
          <p:cNvSpPr>
            <a:spLocks noGrp="1"/>
          </p:cNvSpPr>
          <p:nvPr>
            <p:ph type="ftr" sz="quarter" idx="11"/>
          </p:nvPr>
        </p:nvSpPr>
        <p:spPr/>
        <p:txBody>
          <a:bodyPr/>
          <a:lstStyle/>
          <a:p>
            <a:r>
              <a:rPr lang="en-GB" dirty="0">
                <a:solidFill>
                  <a:prstClr val="white"/>
                </a:solidFill>
              </a:rPr>
              <a:t>Strand | DSO Jour Fixe</a:t>
            </a:r>
          </a:p>
        </p:txBody>
      </p:sp>
      <p:sp>
        <p:nvSpPr>
          <p:cNvPr id="5" name="Platshållare för bildnummer 4">
            <a:extLst>
              <a:ext uri="{FF2B5EF4-FFF2-40B4-BE49-F238E27FC236}">
                <a16:creationId xmlns:a16="http://schemas.microsoft.com/office/drawing/2014/main" id="{03F9FB1B-364E-CA6A-8625-D92072675D12}"/>
              </a:ext>
            </a:extLst>
          </p:cNvPr>
          <p:cNvSpPr>
            <a:spLocks noGrp="1"/>
          </p:cNvSpPr>
          <p:nvPr>
            <p:ph type="sldNum" sz="quarter" idx="12"/>
          </p:nvPr>
        </p:nvSpPr>
        <p:spPr/>
        <p:txBody>
          <a:bodyPr/>
          <a:lstStyle/>
          <a:p>
            <a:fld id="{6A6D9FA1-99C7-4910-8E32-B85D378B0060}" type="slidenum">
              <a:rPr lang="en-GB" smtClean="0">
                <a:solidFill>
                  <a:prstClr val="white"/>
                </a:solidFill>
              </a:rPr>
              <a:pPr/>
              <a:t>15</a:t>
            </a:fld>
            <a:endParaRPr lang="en-GB" dirty="0">
              <a:solidFill>
                <a:prstClr val="white"/>
              </a:solidFill>
            </a:endParaRPr>
          </a:p>
        </p:txBody>
      </p:sp>
      <p:sp>
        <p:nvSpPr>
          <p:cNvPr id="6" name="Rektangel: rundade hörn 5">
            <a:extLst>
              <a:ext uri="{FF2B5EF4-FFF2-40B4-BE49-F238E27FC236}">
                <a16:creationId xmlns:a16="http://schemas.microsoft.com/office/drawing/2014/main" id="{BABA1474-983A-1563-12E2-C4F57B3808C4}"/>
              </a:ext>
            </a:extLst>
          </p:cNvPr>
          <p:cNvSpPr/>
          <p:nvPr/>
        </p:nvSpPr>
        <p:spPr>
          <a:xfrm>
            <a:off x="1567541" y="4035917"/>
            <a:ext cx="2836508" cy="163709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Bild 7" descr="Programmerare, hane med hel fyllning">
            <a:extLst>
              <a:ext uri="{FF2B5EF4-FFF2-40B4-BE49-F238E27FC236}">
                <a16:creationId xmlns:a16="http://schemas.microsoft.com/office/drawing/2014/main" id="{593FCE7B-6DE4-EC2A-1DA2-73A4F5B890B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877718" y="4427375"/>
            <a:ext cx="914400" cy="914400"/>
          </a:xfrm>
          <a:prstGeom prst="rect">
            <a:avLst/>
          </a:prstGeom>
        </p:spPr>
      </p:pic>
      <p:pic>
        <p:nvPicPr>
          <p:cNvPr id="10" name="Bild 9" descr="Databas med hel fyllning">
            <a:extLst>
              <a:ext uri="{FF2B5EF4-FFF2-40B4-BE49-F238E27FC236}">
                <a16:creationId xmlns:a16="http://schemas.microsoft.com/office/drawing/2014/main" id="{1E9C6E12-949E-C083-73BC-311F7CB1534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12774" y="1327279"/>
            <a:ext cx="914400" cy="914400"/>
          </a:xfrm>
          <a:prstGeom prst="rect">
            <a:avLst/>
          </a:prstGeom>
        </p:spPr>
      </p:pic>
      <p:pic>
        <p:nvPicPr>
          <p:cNvPr id="14" name="Bild 13" descr="Laptop med hel fyllning">
            <a:extLst>
              <a:ext uri="{FF2B5EF4-FFF2-40B4-BE49-F238E27FC236}">
                <a16:creationId xmlns:a16="http://schemas.microsoft.com/office/drawing/2014/main" id="{B6B4DCB1-ED6C-FCE9-1BDE-7E92C0AE69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104286" y="1327279"/>
            <a:ext cx="914400" cy="914400"/>
          </a:xfrm>
          <a:prstGeom prst="rect">
            <a:avLst/>
          </a:prstGeom>
        </p:spPr>
      </p:pic>
      <p:cxnSp>
        <p:nvCxnSpPr>
          <p:cNvPr id="19" name="Rak pilkoppling 18">
            <a:extLst>
              <a:ext uri="{FF2B5EF4-FFF2-40B4-BE49-F238E27FC236}">
                <a16:creationId xmlns:a16="http://schemas.microsoft.com/office/drawing/2014/main" id="{BD49BCA3-5AE2-E9F8-6610-5F6985FED3EB}"/>
              </a:ext>
            </a:extLst>
          </p:cNvPr>
          <p:cNvCxnSpPr>
            <a:cxnSpLocks/>
            <a:stCxn id="12" idx="2"/>
            <a:endCxn id="6" idx="0"/>
          </p:cNvCxnSpPr>
          <p:nvPr/>
        </p:nvCxnSpPr>
        <p:spPr>
          <a:xfrm>
            <a:off x="2985795" y="2565916"/>
            <a:ext cx="0" cy="1470001"/>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sp>
        <p:nvSpPr>
          <p:cNvPr id="23" name="textruta 22">
            <a:extLst>
              <a:ext uri="{FF2B5EF4-FFF2-40B4-BE49-F238E27FC236}">
                <a16:creationId xmlns:a16="http://schemas.microsoft.com/office/drawing/2014/main" id="{7AEE59AC-71D8-3E6B-72C4-FC72040A3DAA}"/>
              </a:ext>
            </a:extLst>
          </p:cNvPr>
          <p:cNvSpPr txBox="1"/>
          <p:nvPr/>
        </p:nvSpPr>
        <p:spPr>
          <a:xfrm>
            <a:off x="1001492" y="63840"/>
            <a:ext cx="4428072" cy="523220"/>
          </a:xfrm>
          <a:prstGeom prst="rect">
            <a:avLst/>
          </a:prstGeom>
          <a:noFill/>
        </p:spPr>
        <p:txBody>
          <a:bodyPr wrap="none" rtlCol="0">
            <a:spAutoFit/>
          </a:bodyPr>
          <a:lstStyle/>
          <a:p>
            <a:pPr algn="l"/>
            <a:r>
              <a:rPr lang="en-GB" sz="2800" b="1" dirty="0"/>
              <a:t>Dashboard/Metadata server</a:t>
            </a:r>
          </a:p>
        </p:txBody>
      </p:sp>
      <p:sp>
        <p:nvSpPr>
          <p:cNvPr id="24" name="textruta 23">
            <a:extLst>
              <a:ext uri="{FF2B5EF4-FFF2-40B4-BE49-F238E27FC236}">
                <a16:creationId xmlns:a16="http://schemas.microsoft.com/office/drawing/2014/main" id="{943A936E-B4D6-0CAA-0DC8-C7B7E194F91B}"/>
              </a:ext>
            </a:extLst>
          </p:cNvPr>
          <p:cNvSpPr txBox="1"/>
          <p:nvPr/>
        </p:nvSpPr>
        <p:spPr>
          <a:xfrm>
            <a:off x="894580" y="5802860"/>
            <a:ext cx="4182427" cy="523220"/>
          </a:xfrm>
          <a:prstGeom prst="rect">
            <a:avLst/>
          </a:prstGeom>
          <a:noFill/>
        </p:spPr>
        <p:txBody>
          <a:bodyPr wrap="none" rtlCol="0">
            <a:spAutoFit/>
          </a:bodyPr>
          <a:lstStyle/>
          <a:p>
            <a:pPr algn="l"/>
            <a:r>
              <a:rPr lang="en-GB" sz="2800" b="1" dirty="0"/>
              <a:t>Authenticated User on GW</a:t>
            </a:r>
          </a:p>
        </p:txBody>
      </p:sp>
      <p:pic>
        <p:nvPicPr>
          <p:cNvPr id="26" name="Bild 25" descr="Atom med hel fyllning">
            <a:extLst>
              <a:ext uri="{FF2B5EF4-FFF2-40B4-BE49-F238E27FC236}">
                <a16:creationId xmlns:a16="http://schemas.microsoft.com/office/drawing/2014/main" id="{9B95C855-0FE0-D7AC-9CA3-313CF8B1D32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001072" y="991369"/>
            <a:ext cx="914400" cy="914400"/>
          </a:xfrm>
          <a:prstGeom prst="rect">
            <a:avLst/>
          </a:prstGeom>
        </p:spPr>
      </p:pic>
      <p:pic>
        <p:nvPicPr>
          <p:cNvPr id="28" name="Bild 27" descr="Server med hel fyllning">
            <a:extLst>
              <a:ext uri="{FF2B5EF4-FFF2-40B4-BE49-F238E27FC236}">
                <a16:creationId xmlns:a16="http://schemas.microsoft.com/office/drawing/2014/main" id="{E7A51154-82F0-B57E-9A22-9F0C3BC7FF1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20120" y="991369"/>
            <a:ext cx="914400" cy="914400"/>
          </a:xfrm>
          <a:prstGeom prst="rect">
            <a:avLst/>
          </a:prstGeom>
        </p:spPr>
      </p:pic>
      <p:sp>
        <p:nvSpPr>
          <p:cNvPr id="30" name="Rektangel: rundade hörn 29">
            <a:extLst>
              <a:ext uri="{FF2B5EF4-FFF2-40B4-BE49-F238E27FC236}">
                <a16:creationId xmlns:a16="http://schemas.microsoft.com/office/drawing/2014/main" id="{9A468C16-EC51-0F49-72D5-508D023E3EF9}"/>
              </a:ext>
            </a:extLst>
          </p:cNvPr>
          <p:cNvSpPr/>
          <p:nvPr/>
        </p:nvSpPr>
        <p:spPr>
          <a:xfrm>
            <a:off x="6787718" y="862358"/>
            <a:ext cx="2728259" cy="1562875"/>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dirty="0"/>
          </a:p>
        </p:txBody>
      </p:sp>
      <p:pic>
        <p:nvPicPr>
          <p:cNvPr id="31" name="Bild 30" descr="Atom med hel fyllning">
            <a:extLst>
              <a:ext uri="{FF2B5EF4-FFF2-40B4-BE49-F238E27FC236}">
                <a16:creationId xmlns:a16="http://schemas.microsoft.com/office/drawing/2014/main" id="{515E1AE1-144F-E9F6-8EE3-C8D17F88C25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53472" y="1143769"/>
            <a:ext cx="914400" cy="914400"/>
          </a:xfrm>
          <a:prstGeom prst="rect">
            <a:avLst/>
          </a:prstGeom>
        </p:spPr>
      </p:pic>
      <p:pic>
        <p:nvPicPr>
          <p:cNvPr id="32" name="Bild 31" descr="Server med hel fyllning">
            <a:extLst>
              <a:ext uri="{FF2B5EF4-FFF2-40B4-BE49-F238E27FC236}">
                <a16:creationId xmlns:a16="http://schemas.microsoft.com/office/drawing/2014/main" id="{9800E789-CCF2-F7EE-5C2B-CA5F6779E39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272520" y="1143769"/>
            <a:ext cx="914400" cy="914400"/>
          </a:xfrm>
          <a:prstGeom prst="rect">
            <a:avLst/>
          </a:prstGeom>
        </p:spPr>
      </p:pic>
      <p:sp>
        <p:nvSpPr>
          <p:cNvPr id="33" name="Rektangel: rundade hörn 32">
            <a:extLst>
              <a:ext uri="{FF2B5EF4-FFF2-40B4-BE49-F238E27FC236}">
                <a16:creationId xmlns:a16="http://schemas.microsoft.com/office/drawing/2014/main" id="{EFD736C6-F096-508E-F787-E6CB3F42F3F3}"/>
              </a:ext>
            </a:extLst>
          </p:cNvPr>
          <p:cNvSpPr/>
          <p:nvPr/>
        </p:nvSpPr>
        <p:spPr>
          <a:xfrm>
            <a:off x="6940118" y="1014758"/>
            <a:ext cx="2728259" cy="1562875"/>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dirty="0"/>
          </a:p>
        </p:txBody>
      </p:sp>
      <p:pic>
        <p:nvPicPr>
          <p:cNvPr id="34" name="Bild 33" descr="Atom med hel fyllning">
            <a:extLst>
              <a:ext uri="{FF2B5EF4-FFF2-40B4-BE49-F238E27FC236}">
                <a16:creationId xmlns:a16="http://schemas.microsoft.com/office/drawing/2014/main" id="{9694E8D6-D53D-1F36-25D4-0B067152899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05872" y="1296169"/>
            <a:ext cx="914400" cy="914400"/>
          </a:xfrm>
          <a:prstGeom prst="rect">
            <a:avLst/>
          </a:prstGeom>
        </p:spPr>
      </p:pic>
      <p:pic>
        <p:nvPicPr>
          <p:cNvPr id="35" name="Bild 34" descr="Server med hel fyllning">
            <a:extLst>
              <a:ext uri="{FF2B5EF4-FFF2-40B4-BE49-F238E27FC236}">
                <a16:creationId xmlns:a16="http://schemas.microsoft.com/office/drawing/2014/main" id="{639FD2D0-AAD2-7547-4D54-3BC960D66BB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424920" y="1296169"/>
            <a:ext cx="914400" cy="914400"/>
          </a:xfrm>
          <a:prstGeom prst="rect">
            <a:avLst/>
          </a:prstGeom>
        </p:spPr>
      </p:pic>
      <p:sp>
        <p:nvSpPr>
          <p:cNvPr id="36" name="Rektangel: rundade hörn 35">
            <a:extLst>
              <a:ext uri="{FF2B5EF4-FFF2-40B4-BE49-F238E27FC236}">
                <a16:creationId xmlns:a16="http://schemas.microsoft.com/office/drawing/2014/main" id="{37BA13CE-BC88-FB65-EC26-3E0C3EDB2468}"/>
              </a:ext>
            </a:extLst>
          </p:cNvPr>
          <p:cNvSpPr/>
          <p:nvPr/>
        </p:nvSpPr>
        <p:spPr>
          <a:xfrm>
            <a:off x="7092518" y="1167158"/>
            <a:ext cx="2728259" cy="1562875"/>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dirty="0"/>
          </a:p>
        </p:txBody>
      </p:sp>
      <p:pic>
        <p:nvPicPr>
          <p:cNvPr id="37" name="Bild 36" descr="Atom med hel fyllning">
            <a:extLst>
              <a:ext uri="{FF2B5EF4-FFF2-40B4-BE49-F238E27FC236}">
                <a16:creationId xmlns:a16="http://schemas.microsoft.com/office/drawing/2014/main" id="{D22F1B16-0E9B-0033-7895-4189D5F04C8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58272" y="1448569"/>
            <a:ext cx="914400" cy="914400"/>
          </a:xfrm>
          <a:prstGeom prst="rect">
            <a:avLst/>
          </a:prstGeom>
        </p:spPr>
      </p:pic>
      <p:pic>
        <p:nvPicPr>
          <p:cNvPr id="38" name="Bild 37" descr="Server med hel fyllning">
            <a:extLst>
              <a:ext uri="{FF2B5EF4-FFF2-40B4-BE49-F238E27FC236}">
                <a16:creationId xmlns:a16="http://schemas.microsoft.com/office/drawing/2014/main" id="{974E765C-EC27-88FD-5F73-3972C7DCE2C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577320" y="1448569"/>
            <a:ext cx="914400" cy="914400"/>
          </a:xfrm>
          <a:prstGeom prst="rect">
            <a:avLst/>
          </a:prstGeom>
        </p:spPr>
      </p:pic>
      <p:sp>
        <p:nvSpPr>
          <p:cNvPr id="39" name="Rektangel: rundade hörn 38">
            <a:extLst>
              <a:ext uri="{FF2B5EF4-FFF2-40B4-BE49-F238E27FC236}">
                <a16:creationId xmlns:a16="http://schemas.microsoft.com/office/drawing/2014/main" id="{F99593D7-064C-AA29-5B1F-6F5C7647F5BA}"/>
              </a:ext>
            </a:extLst>
          </p:cNvPr>
          <p:cNvSpPr/>
          <p:nvPr/>
        </p:nvSpPr>
        <p:spPr>
          <a:xfrm>
            <a:off x="7244918" y="1319558"/>
            <a:ext cx="2728259" cy="1562875"/>
          </a:xfrm>
          <a:prstGeom prst="round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GB" dirty="0"/>
          </a:p>
        </p:txBody>
      </p:sp>
      <p:pic>
        <p:nvPicPr>
          <p:cNvPr id="40" name="Bild 39" descr="Atom med hel fyllning">
            <a:extLst>
              <a:ext uri="{FF2B5EF4-FFF2-40B4-BE49-F238E27FC236}">
                <a16:creationId xmlns:a16="http://schemas.microsoft.com/office/drawing/2014/main" id="{431CBF81-D3F6-4105-60D7-BBFAC5E372C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706388" y="1694365"/>
            <a:ext cx="914400" cy="914400"/>
          </a:xfrm>
          <a:prstGeom prst="rect">
            <a:avLst/>
          </a:prstGeom>
        </p:spPr>
      </p:pic>
      <p:pic>
        <p:nvPicPr>
          <p:cNvPr id="41" name="Bild 40" descr="Server med hel fyllning">
            <a:extLst>
              <a:ext uri="{FF2B5EF4-FFF2-40B4-BE49-F238E27FC236}">
                <a16:creationId xmlns:a16="http://schemas.microsoft.com/office/drawing/2014/main" id="{A4C46916-0F62-6CC0-029C-8A3AADE0426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604141" y="1708301"/>
            <a:ext cx="914400" cy="914400"/>
          </a:xfrm>
          <a:prstGeom prst="rect">
            <a:avLst/>
          </a:prstGeom>
        </p:spPr>
      </p:pic>
      <p:cxnSp>
        <p:nvCxnSpPr>
          <p:cNvPr id="45" name="Rak pilkoppling 44">
            <a:extLst>
              <a:ext uri="{FF2B5EF4-FFF2-40B4-BE49-F238E27FC236}">
                <a16:creationId xmlns:a16="http://schemas.microsoft.com/office/drawing/2014/main" id="{4A3A688A-34D6-66EB-EE64-9DAE745700DA}"/>
              </a:ext>
            </a:extLst>
          </p:cNvPr>
          <p:cNvCxnSpPr>
            <a:stCxn id="12" idx="3"/>
            <a:endCxn id="33" idx="1"/>
          </p:cNvCxnSpPr>
          <p:nvPr/>
        </p:nvCxnSpPr>
        <p:spPr>
          <a:xfrm>
            <a:off x="4349924" y="1784479"/>
            <a:ext cx="2590194" cy="11717"/>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pic>
        <p:nvPicPr>
          <p:cNvPr id="3" name="Bild 2" descr="Sköld bockmärke med hel fyllning">
            <a:extLst>
              <a:ext uri="{FF2B5EF4-FFF2-40B4-BE49-F238E27FC236}">
                <a16:creationId xmlns:a16="http://schemas.microsoft.com/office/drawing/2014/main" id="{8C6B558C-FB40-67A6-31AA-B768F924DAF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140883" y="4447081"/>
            <a:ext cx="914400" cy="914400"/>
          </a:xfrm>
          <a:prstGeom prst="rect">
            <a:avLst/>
          </a:prstGeom>
        </p:spPr>
      </p:pic>
      <p:sp>
        <p:nvSpPr>
          <p:cNvPr id="7" name="textruta 6">
            <a:extLst>
              <a:ext uri="{FF2B5EF4-FFF2-40B4-BE49-F238E27FC236}">
                <a16:creationId xmlns:a16="http://schemas.microsoft.com/office/drawing/2014/main" id="{5E9907DD-6B7A-D290-FC01-F591ED270B34}"/>
              </a:ext>
            </a:extLst>
          </p:cNvPr>
          <p:cNvSpPr txBox="1"/>
          <p:nvPr/>
        </p:nvSpPr>
        <p:spPr>
          <a:xfrm>
            <a:off x="6538951" y="63840"/>
            <a:ext cx="2920992" cy="523220"/>
          </a:xfrm>
          <a:prstGeom prst="rect">
            <a:avLst/>
          </a:prstGeom>
          <a:noFill/>
        </p:spPr>
        <p:txBody>
          <a:bodyPr wrap="none" rtlCol="0">
            <a:spAutoFit/>
          </a:bodyPr>
          <a:lstStyle/>
          <a:p>
            <a:pPr algn="l"/>
            <a:r>
              <a:rPr lang="en-GB" sz="2800" b="1" dirty="0"/>
              <a:t>Experimental sites</a:t>
            </a:r>
          </a:p>
        </p:txBody>
      </p:sp>
      <p:cxnSp>
        <p:nvCxnSpPr>
          <p:cNvPr id="11" name="Koppling: böjd 10">
            <a:extLst>
              <a:ext uri="{FF2B5EF4-FFF2-40B4-BE49-F238E27FC236}">
                <a16:creationId xmlns:a16="http://schemas.microsoft.com/office/drawing/2014/main" id="{DA3CEDB7-7ED9-DD63-38A2-27586CA49A23}"/>
              </a:ext>
            </a:extLst>
          </p:cNvPr>
          <p:cNvCxnSpPr>
            <a:cxnSpLocks/>
            <a:stCxn id="6" idx="3"/>
            <a:endCxn id="33" idx="1"/>
          </p:cNvCxnSpPr>
          <p:nvPr/>
        </p:nvCxnSpPr>
        <p:spPr>
          <a:xfrm flipV="1">
            <a:off x="4404049" y="1796196"/>
            <a:ext cx="2536069" cy="3058269"/>
          </a:xfrm>
          <a:prstGeom prst="curvedConnector3">
            <a:avLst>
              <a:gd name="adj1" fmla="val 50000"/>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27" name="Rak koppling 26">
            <a:extLst>
              <a:ext uri="{FF2B5EF4-FFF2-40B4-BE49-F238E27FC236}">
                <a16:creationId xmlns:a16="http://schemas.microsoft.com/office/drawing/2014/main" id="{93EDBA34-E44A-A489-95E7-8D18D1E55597}"/>
              </a:ext>
            </a:extLst>
          </p:cNvPr>
          <p:cNvCxnSpPr/>
          <p:nvPr/>
        </p:nvCxnSpPr>
        <p:spPr>
          <a:xfrm flipV="1">
            <a:off x="8581982" y="1102730"/>
            <a:ext cx="0" cy="2420435"/>
          </a:xfrm>
          <a:prstGeom prst="line">
            <a:avLst/>
          </a:prstGeom>
        </p:spPr>
        <p:style>
          <a:lnRef idx="2">
            <a:schemeClr val="accent2"/>
          </a:lnRef>
          <a:fillRef idx="0">
            <a:schemeClr val="accent2"/>
          </a:fillRef>
          <a:effectRef idx="1">
            <a:schemeClr val="accent2"/>
          </a:effectRef>
          <a:fontRef idx="minor">
            <a:schemeClr val="tx1"/>
          </a:fontRef>
        </p:style>
      </p:cxnSp>
      <p:sp>
        <p:nvSpPr>
          <p:cNvPr id="42" name="textruta 41">
            <a:extLst>
              <a:ext uri="{FF2B5EF4-FFF2-40B4-BE49-F238E27FC236}">
                <a16:creationId xmlns:a16="http://schemas.microsoft.com/office/drawing/2014/main" id="{D8E3B79F-5B09-1F32-4AFD-3DDD067E413B}"/>
              </a:ext>
            </a:extLst>
          </p:cNvPr>
          <p:cNvSpPr txBox="1"/>
          <p:nvPr/>
        </p:nvSpPr>
        <p:spPr>
          <a:xfrm>
            <a:off x="7604141" y="2966376"/>
            <a:ext cx="896399" cy="523220"/>
          </a:xfrm>
          <a:prstGeom prst="rect">
            <a:avLst/>
          </a:prstGeom>
          <a:noFill/>
        </p:spPr>
        <p:txBody>
          <a:bodyPr wrap="none" rtlCol="0">
            <a:spAutoFit/>
          </a:bodyPr>
          <a:lstStyle/>
          <a:p>
            <a:pPr algn="l"/>
            <a:r>
              <a:rPr lang="en-GB" sz="2800" b="1" dirty="0"/>
              <a:t>DMZ</a:t>
            </a:r>
          </a:p>
        </p:txBody>
      </p:sp>
      <p:sp>
        <p:nvSpPr>
          <p:cNvPr id="43" name="textruta 42">
            <a:extLst>
              <a:ext uri="{FF2B5EF4-FFF2-40B4-BE49-F238E27FC236}">
                <a16:creationId xmlns:a16="http://schemas.microsoft.com/office/drawing/2014/main" id="{FDE9275A-96C8-5185-5D94-E4870B0F37E5}"/>
              </a:ext>
            </a:extLst>
          </p:cNvPr>
          <p:cNvSpPr txBox="1"/>
          <p:nvPr/>
        </p:nvSpPr>
        <p:spPr>
          <a:xfrm>
            <a:off x="8706388" y="2966376"/>
            <a:ext cx="1358385" cy="523220"/>
          </a:xfrm>
          <a:prstGeom prst="rect">
            <a:avLst/>
          </a:prstGeom>
          <a:noFill/>
        </p:spPr>
        <p:txBody>
          <a:bodyPr wrap="none" rtlCol="0">
            <a:spAutoFit/>
          </a:bodyPr>
          <a:lstStyle/>
          <a:p>
            <a:pPr algn="l"/>
            <a:r>
              <a:rPr lang="en-GB" sz="2800" b="1" dirty="0"/>
              <a:t>Internal</a:t>
            </a:r>
          </a:p>
        </p:txBody>
      </p:sp>
      <p:sp>
        <p:nvSpPr>
          <p:cNvPr id="44" name="textruta 43">
            <a:extLst>
              <a:ext uri="{FF2B5EF4-FFF2-40B4-BE49-F238E27FC236}">
                <a16:creationId xmlns:a16="http://schemas.microsoft.com/office/drawing/2014/main" id="{E5D2FC7D-EC3B-7BE3-C830-19F955BF32DA}"/>
              </a:ext>
            </a:extLst>
          </p:cNvPr>
          <p:cNvSpPr txBox="1"/>
          <p:nvPr/>
        </p:nvSpPr>
        <p:spPr>
          <a:xfrm>
            <a:off x="6845467" y="3564204"/>
            <a:ext cx="3606372" cy="523220"/>
          </a:xfrm>
          <a:prstGeom prst="rect">
            <a:avLst/>
          </a:prstGeom>
          <a:noFill/>
        </p:spPr>
        <p:txBody>
          <a:bodyPr wrap="none" rtlCol="0">
            <a:spAutoFit/>
          </a:bodyPr>
          <a:lstStyle/>
          <a:p>
            <a:pPr algn="l"/>
            <a:r>
              <a:rPr lang="en-GB" sz="2800" b="1" dirty="0"/>
              <a:t>Authorized data access</a:t>
            </a:r>
          </a:p>
        </p:txBody>
      </p:sp>
      <p:sp>
        <p:nvSpPr>
          <p:cNvPr id="2" name="textruta 1">
            <a:extLst>
              <a:ext uri="{FF2B5EF4-FFF2-40B4-BE49-F238E27FC236}">
                <a16:creationId xmlns:a16="http://schemas.microsoft.com/office/drawing/2014/main" id="{19C8CC89-6302-A40F-E244-98562B6A0563}"/>
              </a:ext>
            </a:extLst>
          </p:cNvPr>
          <p:cNvSpPr txBox="1"/>
          <p:nvPr/>
        </p:nvSpPr>
        <p:spPr>
          <a:xfrm>
            <a:off x="5624958" y="4357336"/>
            <a:ext cx="6569940" cy="2246769"/>
          </a:xfrm>
          <a:prstGeom prst="rect">
            <a:avLst/>
          </a:prstGeom>
          <a:noFill/>
        </p:spPr>
        <p:txBody>
          <a:bodyPr wrap="none" rtlCol="0">
            <a:spAutoFit/>
          </a:bodyPr>
          <a:lstStyle/>
          <a:p>
            <a:pPr algn="l"/>
            <a:r>
              <a:rPr lang="en-GB" sz="2000" dirty="0"/>
              <a:t>Two schools for providing data to DMZ area:</a:t>
            </a:r>
          </a:p>
          <a:p>
            <a:pPr algn="l"/>
            <a:endParaRPr lang="en-GB" sz="2000" dirty="0"/>
          </a:p>
          <a:p>
            <a:pPr marL="457200" indent="-457200" algn="l">
              <a:buFont typeface="Arial" panose="020B0604020202020204" pitchFamily="34" charset="0"/>
              <a:buChar char="•"/>
            </a:pPr>
            <a:r>
              <a:rPr lang="en-GB" sz="2000" dirty="0"/>
              <a:t>Standalone IMAS data service updated on need/request</a:t>
            </a:r>
          </a:p>
          <a:p>
            <a:pPr marL="457200" indent="-457200" algn="l">
              <a:buFont typeface="Arial" panose="020B0604020202020204" pitchFamily="34" charset="0"/>
              <a:buChar char="•"/>
            </a:pPr>
            <a:r>
              <a:rPr lang="en-GB" sz="2000" dirty="0"/>
              <a:t>Dynamic mapping with firewall passthrough </a:t>
            </a:r>
          </a:p>
          <a:p>
            <a:pPr algn="l"/>
            <a:endParaRPr lang="en-GB" sz="2000" dirty="0"/>
          </a:p>
          <a:p>
            <a:pPr algn="l"/>
            <a:r>
              <a:rPr lang="en-GB" sz="2000" dirty="0"/>
              <a:t>Currently only available for select test discharges – need to </a:t>
            </a:r>
          </a:p>
          <a:p>
            <a:pPr algn="l"/>
            <a:r>
              <a:rPr lang="en-GB" sz="2000" dirty="0"/>
              <a:t>roll out Authorisation on the sites for broader access.</a:t>
            </a:r>
          </a:p>
        </p:txBody>
      </p:sp>
    </p:spTree>
    <p:extLst>
      <p:ext uri="{BB962C8B-B14F-4D97-AF65-F5344CB8AC3E}">
        <p14:creationId xmlns:p14="http://schemas.microsoft.com/office/powerpoint/2010/main" val="19884737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240DF369-53AE-A5BC-82BF-DF1D5CC8B73A}"/>
              </a:ext>
            </a:extLst>
          </p:cNvPr>
          <p:cNvPicPr>
            <a:picLocks noChangeAspect="1"/>
          </p:cNvPicPr>
          <p:nvPr/>
        </p:nvPicPr>
        <p:blipFill>
          <a:blip r:embed="rId2"/>
          <a:stretch>
            <a:fillRect/>
          </a:stretch>
        </p:blipFill>
        <p:spPr>
          <a:xfrm>
            <a:off x="467185" y="374548"/>
            <a:ext cx="4886325" cy="5362575"/>
          </a:xfrm>
          <a:prstGeom prst="rect">
            <a:avLst/>
          </a:prstGeom>
        </p:spPr>
      </p:pic>
      <p:sp>
        <p:nvSpPr>
          <p:cNvPr id="6" name="textruta 5">
            <a:extLst>
              <a:ext uri="{FF2B5EF4-FFF2-40B4-BE49-F238E27FC236}">
                <a16:creationId xmlns:a16="http://schemas.microsoft.com/office/drawing/2014/main" id="{FD1E69BF-B3B0-C1C7-7F32-36955734EC35}"/>
              </a:ext>
            </a:extLst>
          </p:cNvPr>
          <p:cNvSpPr txBox="1"/>
          <p:nvPr/>
        </p:nvSpPr>
        <p:spPr>
          <a:xfrm>
            <a:off x="658368" y="5912137"/>
            <a:ext cx="10562939" cy="923330"/>
          </a:xfrm>
          <a:prstGeom prst="rect">
            <a:avLst/>
          </a:prstGeom>
          <a:noFill/>
        </p:spPr>
        <p:txBody>
          <a:bodyPr wrap="square" rtlCol="0">
            <a:spAutoFit/>
          </a:bodyPr>
          <a:lstStyle/>
          <a:p>
            <a:r>
              <a:rPr lang="en-US" kern="0" dirty="0">
                <a:ea typeface="Calibri"/>
                <a:cs typeface="Calibri"/>
                <a:sym typeface="Calibri"/>
              </a:rPr>
              <a:t>Color coding: </a:t>
            </a:r>
            <a:br>
              <a:rPr lang="en-US" kern="0" dirty="0">
                <a:ea typeface="Calibri"/>
                <a:cs typeface="Calibri"/>
                <a:sym typeface="Calibri"/>
              </a:rPr>
            </a:br>
            <a:r>
              <a:rPr lang="en-US" kern="0" dirty="0">
                <a:ea typeface="Calibri"/>
                <a:cs typeface="Calibri"/>
                <a:sym typeface="Calibri"/>
              </a:rPr>
              <a:t>   IDS – </a:t>
            </a:r>
            <a:r>
              <a:rPr lang="en-US" kern="0" dirty="0">
                <a:solidFill>
                  <a:srgbClr val="00B050"/>
                </a:solidFill>
                <a:ea typeface="Calibri"/>
                <a:cs typeface="Calibri"/>
                <a:sym typeface="Calibri"/>
              </a:rPr>
              <a:t>active</a:t>
            </a:r>
            <a:r>
              <a:rPr lang="en-US" kern="0" dirty="0">
                <a:ea typeface="Calibri"/>
                <a:cs typeface="Calibri"/>
                <a:sym typeface="Calibri"/>
              </a:rPr>
              <a:t>, </a:t>
            </a:r>
            <a:r>
              <a:rPr lang="en-US" kern="0" dirty="0">
                <a:solidFill>
                  <a:srgbClr val="FFC000"/>
                </a:solidFill>
                <a:ea typeface="Calibri"/>
                <a:cs typeface="Calibri"/>
                <a:sym typeface="Calibri"/>
              </a:rPr>
              <a:t>alpha            </a:t>
            </a:r>
            <a:r>
              <a:rPr lang="en-US" kern="0" dirty="0">
                <a:ea typeface="Calibri"/>
                <a:cs typeface="Calibri"/>
                <a:sym typeface="Calibri"/>
              </a:rPr>
              <a:t>Mappings – </a:t>
            </a:r>
            <a:r>
              <a:rPr lang="en-US" kern="0" dirty="0">
                <a:solidFill>
                  <a:srgbClr val="00B050"/>
                </a:solidFill>
                <a:ea typeface="Calibri"/>
                <a:cs typeface="Calibri"/>
                <a:sym typeface="Calibri"/>
              </a:rPr>
              <a:t>(partially) validated, </a:t>
            </a:r>
            <a:r>
              <a:rPr lang="en-US" kern="0" dirty="0">
                <a:solidFill>
                  <a:srgbClr val="FFC000"/>
                </a:solidFill>
                <a:ea typeface="Calibri"/>
                <a:cs typeface="Calibri"/>
                <a:sym typeface="Calibri"/>
              </a:rPr>
              <a:t>available needs work,</a:t>
            </a:r>
            <a:r>
              <a:rPr lang="en-US" kern="0" dirty="0">
                <a:solidFill>
                  <a:schemeClr val="accent1">
                    <a:lumMod val="75000"/>
                  </a:schemeClr>
                </a:solidFill>
                <a:ea typeface="Calibri"/>
                <a:cs typeface="Calibri"/>
                <a:sym typeface="Calibri"/>
              </a:rPr>
              <a:t>                            </a:t>
            </a:r>
          </a:p>
          <a:p>
            <a:r>
              <a:rPr lang="en-US" kern="0" dirty="0">
                <a:solidFill>
                  <a:schemeClr val="accent1">
                    <a:lumMod val="75000"/>
                  </a:schemeClr>
                </a:solidFill>
                <a:ea typeface="Calibri"/>
                <a:cs typeface="Calibri"/>
                <a:sym typeface="Calibri"/>
              </a:rPr>
              <a:t>                                                                      No data is available, </a:t>
            </a:r>
            <a:r>
              <a:rPr lang="en-US" kern="0" dirty="0">
                <a:solidFill>
                  <a:schemeClr val="bg1">
                    <a:lumMod val="75000"/>
                  </a:schemeClr>
                </a:solidFill>
                <a:ea typeface="Calibri"/>
                <a:cs typeface="Calibri"/>
                <a:sym typeface="Calibri"/>
              </a:rPr>
              <a:t>Not applicable (N/A)</a:t>
            </a:r>
          </a:p>
        </p:txBody>
      </p:sp>
      <p:pic>
        <p:nvPicPr>
          <p:cNvPr id="8" name="Bildobjekt 7">
            <a:extLst>
              <a:ext uri="{FF2B5EF4-FFF2-40B4-BE49-F238E27FC236}">
                <a16:creationId xmlns:a16="http://schemas.microsoft.com/office/drawing/2014/main" id="{9BCF1D20-3AB9-F2CA-F207-F73F2D89D97A}"/>
              </a:ext>
            </a:extLst>
          </p:cNvPr>
          <p:cNvPicPr>
            <a:picLocks noChangeAspect="1"/>
          </p:cNvPicPr>
          <p:nvPr/>
        </p:nvPicPr>
        <p:blipFill>
          <a:blip r:embed="rId3"/>
          <a:stretch>
            <a:fillRect/>
          </a:stretch>
        </p:blipFill>
        <p:spPr>
          <a:xfrm>
            <a:off x="5939837" y="374548"/>
            <a:ext cx="4886325" cy="5695950"/>
          </a:xfrm>
          <a:prstGeom prst="rect">
            <a:avLst/>
          </a:prstGeom>
        </p:spPr>
      </p:pic>
      <p:sp>
        <p:nvSpPr>
          <p:cNvPr id="2" name="Platshållare för sidfot 1">
            <a:extLst>
              <a:ext uri="{FF2B5EF4-FFF2-40B4-BE49-F238E27FC236}">
                <a16:creationId xmlns:a16="http://schemas.microsoft.com/office/drawing/2014/main" id="{A5DD9D0C-6AE7-26A5-AB87-823BE8936FBF}"/>
              </a:ext>
            </a:extLst>
          </p:cNvPr>
          <p:cNvSpPr>
            <a:spLocks noGrp="1"/>
          </p:cNvSpPr>
          <p:nvPr>
            <p:ph type="ftr" sz="quarter" idx="11"/>
          </p:nvPr>
        </p:nvSpPr>
        <p:spPr/>
        <p:txBody>
          <a:bodyPr/>
          <a:lstStyle/>
          <a:p>
            <a:r>
              <a:rPr lang="en-US" dirty="0"/>
              <a:t>Strand | DSO Jour Fixe </a:t>
            </a:r>
          </a:p>
        </p:txBody>
      </p:sp>
      <p:sp>
        <p:nvSpPr>
          <p:cNvPr id="4" name="Platshållare för bildnummer 3">
            <a:extLst>
              <a:ext uri="{FF2B5EF4-FFF2-40B4-BE49-F238E27FC236}">
                <a16:creationId xmlns:a16="http://schemas.microsoft.com/office/drawing/2014/main" id="{C467A517-6CDB-A466-B1E9-8699C4BB7F86}"/>
              </a:ext>
            </a:extLst>
          </p:cNvPr>
          <p:cNvSpPr>
            <a:spLocks noGrp="1"/>
          </p:cNvSpPr>
          <p:nvPr>
            <p:ph type="sldNum" sz="quarter" idx="12"/>
          </p:nvPr>
        </p:nvSpPr>
        <p:spPr/>
        <p:txBody>
          <a:bodyPr/>
          <a:lstStyle/>
          <a:p>
            <a:fld id="{F7300F45-00F6-4344-9AF7-9C9C354DF8E5}" type="slidenum">
              <a:rPr lang="en-US" smtClean="0"/>
              <a:t>16</a:t>
            </a:fld>
            <a:endParaRPr lang="en-US"/>
          </a:p>
        </p:txBody>
      </p:sp>
    </p:spTree>
    <p:extLst>
      <p:ext uri="{BB962C8B-B14F-4D97-AF65-F5344CB8AC3E}">
        <p14:creationId xmlns:p14="http://schemas.microsoft.com/office/powerpoint/2010/main" val="654385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FB48EA-5960-812D-FB3E-BAED3C0B7635}"/>
            </a:ext>
          </a:extLst>
        </p:cNvPr>
        <p:cNvGrpSpPr/>
        <p:nvPr/>
      </p:nvGrpSpPr>
      <p:grpSpPr>
        <a:xfrm>
          <a:off x="0" y="0"/>
          <a:ext cx="0" cy="0"/>
          <a:chOff x="0" y="0"/>
          <a:chExt cx="0" cy="0"/>
        </a:xfrm>
      </p:grpSpPr>
      <p:pic>
        <p:nvPicPr>
          <p:cNvPr id="3" name="Bildobjekt 2">
            <a:extLst>
              <a:ext uri="{FF2B5EF4-FFF2-40B4-BE49-F238E27FC236}">
                <a16:creationId xmlns:a16="http://schemas.microsoft.com/office/drawing/2014/main" id="{7C747771-EABD-255B-7F1C-D3784B2143C5}"/>
              </a:ext>
            </a:extLst>
          </p:cNvPr>
          <p:cNvPicPr>
            <a:picLocks noChangeAspect="1"/>
          </p:cNvPicPr>
          <p:nvPr/>
        </p:nvPicPr>
        <p:blipFill>
          <a:blip r:embed="rId2"/>
          <a:stretch>
            <a:fillRect/>
          </a:stretch>
        </p:blipFill>
        <p:spPr>
          <a:xfrm>
            <a:off x="467185" y="374548"/>
            <a:ext cx="4886325" cy="5362575"/>
          </a:xfrm>
          <a:prstGeom prst="rect">
            <a:avLst/>
          </a:prstGeom>
        </p:spPr>
      </p:pic>
      <p:sp>
        <p:nvSpPr>
          <p:cNvPr id="6" name="textruta 5">
            <a:extLst>
              <a:ext uri="{FF2B5EF4-FFF2-40B4-BE49-F238E27FC236}">
                <a16:creationId xmlns:a16="http://schemas.microsoft.com/office/drawing/2014/main" id="{A1B18238-5D8F-ADC5-14CC-49279AA76243}"/>
              </a:ext>
            </a:extLst>
          </p:cNvPr>
          <p:cNvSpPr txBox="1"/>
          <p:nvPr/>
        </p:nvSpPr>
        <p:spPr>
          <a:xfrm>
            <a:off x="658368" y="5912137"/>
            <a:ext cx="10562939" cy="923330"/>
          </a:xfrm>
          <a:prstGeom prst="rect">
            <a:avLst/>
          </a:prstGeom>
          <a:noFill/>
        </p:spPr>
        <p:txBody>
          <a:bodyPr wrap="square" rtlCol="0">
            <a:spAutoFit/>
          </a:bodyPr>
          <a:lstStyle/>
          <a:p>
            <a:r>
              <a:rPr lang="en-US" kern="0" dirty="0">
                <a:ea typeface="Calibri"/>
                <a:cs typeface="Calibri"/>
                <a:sym typeface="Calibri"/>
              </a:rPr>
              <a:t>Color coding: </a:t>
            </a:r>
            <a:br>
              <a:rPr lang="en-US" kern="0" dirty="0">
                <a:ea typeface="Calibri"/>
                <a:cs typeface="Calibri"/>
                <a:sym typeface="Calibri"/>
              </a:rPr>
            </a:br>
            <a:r>
              <a:rPr lang="en-US" kern="0" dirty="0">
                <a:ea typeface="Calibri"/>
                <a:cs typeface="Calibri"/>
                <a:sym typeface="Calibri"/>
              </a:rPr>
              <a:t>   IDS – </a:t>
            </a:r>
            <a:r>
              <a:rPr lang="en-US" kern="0" dirty="0">
                <a:solidFill>
                  <a:srgbClr val="00B050"/>
                </a:solidFill>
                <a:ea typeface="Calibri"/>
                <a:cs typeface="Calibri"/>
                <a:sym typeface="Calibri"/>
              </a:rPr>
              <a:t>active</a:t>
            </a:r>
            <a:r>
              <a:rPr lang="en-US" kern="0" dirty="0">
                <a:ea typeface="Calibri"/>
                <a:cs typeface="Calibri"/>
                <a:sym typeface="Calibri"/>
              </a:rPr>
              <a:t>, </a:t>
            </a:r>
            <a:r>
              <a:rPr lang="en-US" kern="0" dirty="0">
                <a:solidFill>
                  <a:srgbClr val="FFC000"/>
                </a:solidFill>
                <a:ea typeface="Calibri"/>
                <a:cs typeface="Calibri"/>
                <a:sym typeface="Calibri"/>
              </a:rPr>
              <a:t>alpha            </a:t>
            </a:r>
            <a:r>
              <a:rPr lang="en-US" kern="0" dirty="0">
                <a:ea typeface="Calibri"/>
                <a:cs typeface="Calibri"/>
                <a:sym typeface="Calibri"/>
              </a:rPr>
              <a:t>Mappings – </a:t>
            </a:r>
            <a:r>
              <a:rPr lang="en-US" kern="0" dirty="0">
                <a:solidFill>
                  <a:srgbClr val="00B050"/>
                </a:solidFill>
                <a:ea typeface="Calibri"/>
                <a:cs typeface="Calibri"/>
                <a:sym typeface="Calibri"/>
              </a:rPr>
              <a:t>(partially) validated, </a:t>
            </a:r>
            <a:r>
              <a:rPr lang="en-US" kern="0" dirty="0">
                <a:solidFill>
                  <a:srgbClr val="FFC000"/>
                </a:solidFill>
                <a:ea typeface="Calibri"/>
                <a:cs typeface="Calibri"/>
                <a:sym typeface="Calibri"/>
              </a:rPr>
              <a:t>available needs work,</a:t>
            </a:r>
            <a:r>
              <a:rPr lang="en-US" kern="0" dirty="0">
                <a:solidFill>
                  <a:schemeClr val="accent1">
                    <a:lumMod val="75000"/>
                  </a:schemeClr>
                </a:solidFill>
                <a:ea typeface="Calibri"/>
                <a:cs typeface="Calibri"/>
                <a:sym typeface="Calibri"/>
              </a:rPr>
              <a:t>                            </a:t>
            </a:r>
          </a:p>
          <a:p>
            <a:r>
              <a:rPr lang="en-US" kern="0" dirty="0">
                <a:solidFill>
                  <a:schemeClr val="accent1">
                    <a:lumMod val="75000"/>
                  </a:schemeClr>
                </a:solidFill>
                <a:ea typeface="Calibri"/>
                <a:cs typeface="Calibri"/>
                <a:sym typeface="Calibri"/>
              </a:rPr>
              <a:t>                                                                      No data is available, </a:t>
            </a:r>
            <a:r>
              <a:rPr lang="en-US" kern="0" dirty="0">
                <a:solidFill>
                  <a:schemeClr val="bg1">
                    <a:lumMod val="75000"/>
                  </a:schemeClr>
                </a:solidFill>
                <a:ea typeface="Calibri"/>
                <a:cs typeface="Calibri"/>
                <a:sym typeface="Calibri"/>
              </a:rPr>
              <a:t>Not applicable (N/A)</a:t>
            </a:r>
          </a:p>
        </p:txBody>
      </p:sp>
      <p:pic>
        <p:nvPicPr>
          <p:cNvPr id="8" name="Bildobjekt 7">
            <a:extLst>
              <a:ext uri="{FF2B5EF4-FFF2-40B4-BE49-F238E27FC236}">
                <a16:creationId xmlns:a16="http://schemas.microsoft.com/office/drawing/2014/main" id="{2221C644-AB9A-3D1F-5E34-630FA29A7429}"/>
              </a:ext>
            </a:extLst>
          </p:cNvPr>
          <p:cNvPicPr>
            <a:picLocks noChangeAspect="1"/>
          </p:cNvPicPr>
          <p:nvPr/>
        </p:nvPicPr>
        <p:blipFill>
          <a:blip r:embed="rId3"/>
          <a:stretch>
            <a:fillRect/>
          </a:stretch>
        </p:blipFill>
        <p:spPr>
          <a:xfrm>
            <a:off x="5939837" y="374548"/>
            <a:ext cx="4886325" cy="5695950"/>
          </a:xfrm>
          <a:prstGeom prst="rect">
            <a:avLst/>
          </a:prstGeom>
        </p:spPr>
      </p:pic>
      <p:sp>
        <p:nvSpPr>
          <p:cNvPr id="2" name="Platshållare för sidfot 1">
            <a:extLst>
              <a:ext uri="{FF2B5EF4-FFF2-40B4-BE49-F238E27FC236}">
                <a16:creationId xmlns:a16="http://schemas.microsoft.com/office/drawing/2014/main" id="{3888EB54-322D-7C24-4202-E122F022079E}"/>
              </a:ext>
            </a:extLst>
          </p:cNvPr>
          <p:cNvSpPr>
            <a:spLocks noGrp="1"/>
          </p:cNvSpPr>
          <p:nvPr>
            <p:ph type="ftr" sz="quarter" idx="11"/>
          </p:nvPr>
        </p:nvSpPr>
        <p:spPr/>
        <p:txBody>
          <a:bodyPr/>
          <a:lstStyle/>
          <a:p>
            <a:r>
              <a:rPr lang="en-US" dirty="0"/>
              <a:t>Strand | DSO Jour Fixe </a:t>
            </a:r>
          </a:p>
        </p:txBody>
      </p:sp>
      <p:sp>
        <p:nvSpPr>
          <p:cNvPr id="4" name="Platshållare för bildnummer 3">
            <a:extLst>
              <a:ext uri="{FF2B5EF4-FFF2-40B4-BE49-F238E27FC236}">
                <a16:creationId xmlns:a16="http://schemas.microsoft.com/office/drawing/2014/main" id="{846DD087-EEFB-4CE8-5CB5-059683FF6DE8}"/>
              </a:ext>
            </a:extLst>
          </p:cNvPr>
          <p:cNvSpPr>
            <a:spLocks noGrp="1"/>
          </p:cNvSpPr>
          <p:nvPr>
            <p:ph type="sldNum" sz="quarter" idx="12"/>
          </p:nvPr>
        </p:nvSpPr>
        <p:spPr/>
        <p:txBody>
          <a:bodyPr/>
          <a:lstStyle/>
          <a:p>
            <a:fld id="{F7300F45-00F6-4344-9AF7-9C9C354DF8E5}" type="slidenum">
              <a:rPr lang="en-US" smtClean="0"/>
              <a:t>17</a:t>
            </a:fld>
            <a:endParaRPr lang="en-US"/>
          </a:p>
        </p:txBody>
      </p:sp>
      <p:sp>
        <p:nvSpPr>
          <p:cNvPr id="5" name="textruta 4">
            <a:extLst>
              <a:ext uri="{FF2B5EF4-FFF2-40B4-BE49-F238E27FC236}">
                <a16:creationId xmlns:a16="http://schemas.microsoft.com/office/drawing/2014/main" id="{53D065A3-BAB9-4AB9-39BF-A2E347690349}"/>
              </a:ext>
            </a:extLst>
          </p:cNvPr>
          <p:cNvSpPr txBox="1"/>
          <p:nvPr/>
        </p:nvSpPr>
        <p:spPr>
          <a:xfrm>
            <a:off x="5781964" y="803564"/>
            <a:ext cx="5329381" cy="3477875"/>
          </a:xfrm>
          <a:prstGeom prst="rect">
            <a:avLst/>
          </a:prstGeom>
          <a:solidFill>
            <a:schemeClr val="tx2">
              <a:lumMod val="60000"/>
              <a:lumOff val="40000"/>
            </a:schemeClr>
          </a:solidFill>
        </p:spPr>
        <p:txBody>
          <a:bodyPr wrap="square" rtlCol="0">
            <a:spAutoFit/>
          </a:bodyPr>
          <a:lstStyle/>
          <a:p>
            <a:pPr algn="l"/>
            <a:r>
              <a:rPr lang="sv-SE" sz="2000" dirty="0" err="1">
                <a:solidFill>
                  <a:schemeClr val="bg1"/>
                </a:solidFill>
              </a:rPr>
              <a:t>Mapping</a:t>
            </a:r>
            <a:r>
              <a:rPr lang="sv-SE" sz="2000" dirty="0">
                <a:solidFill>
                  <a:schemeClr val="bg1"/>
                </a:solidFill>
              </a:rPr>
              <a:t> </a:t>
            </a:r>
            <a:r>
              <a:rPr lang="sv-SE" sz="2000" dirty="0" err="1">
                <a:solidFill>
                  <a:schemeClr val="bg1"/>
                </a:solidFill>
              </a:rPr>
              <a:t>coverage</a:t>
            </a:r>
            <a:r>
              <a:rPr lang="sv-SE" sz="2000" dirty="0">
                <a:solidFill>
                  <a:schemeClr val="bg1"/>
                </a:solidFill>
              </a:rPr>
              <a:t> </a:t>
            </a:r>
            <a:r>
              <a:rPr lang="sv-SE" sz="2000" dirty="0" err="1">
                <a:solidFill>
                  <a:schemeClr val="bg1"/>
                </a:solidFill>
              </a:rPr>
              <a:t>being</a:t>
            </a:r>
            <a:r>
              <a:rPr lang="sv-SE" sz="2000" dirty="0">
                <a:solidFill>
                  <a:schemeClr val="bg1"/>
                </a:solidFill>
              </a:rPr>
              <a:t> </a:t>
            </a:r>
            <a:r>
              <a:rPr lang="sv-SE" sz="2000" dirty="0" err="1">
                <a:solidFill>
                  <a:schemeClr val="bg1"/>
                </a:solidFill>
              </a:rPr>
              <a:t>extended</a:t>
            </a:r>
            <a:r>
              <a:rPr lang="sv-SE" sz="2000" dirty="0">
                <a:solidFill>
                  <a:schemeClr val="bg1"/>
                </a:solidFill>
              </a:rPr>
              <a:t>:</a:t>
            </a:r>
          </a:p>
          <a:p>
            <a:pPr algn="l"/>
            <a:endParaRPr lang="sv-SE" sz="2000" dirty="0">
              <a:solidFill>
                <a:schemeClr val="bg1"/>
              </a:solidFill>
            </a:endParaRPr>
          </a:p>
          <a:p>
            <a:pPr algn="l"/>
            <a:r>
              <a:rPr lang="sv-SE" sz="2000" dirty="0">
                <a:solidFill>
                  <a:schemeClr val="bg1"/>
                </a:solidFill>
              </a:rPr>
              <a:t>Action to </a:t>
            </a:r>
            <a:r>
              <a:rPr lang="sv-SE" sz="2000" dirty="0" err="1">
                <a:solidFill>
                  <a:schemeClr val="bg1"/>
                </a:solidFill>
              </a:rPr>
              <a:t>ensure</a:t>
            </a:r>
            <a:r>
              <a:rPr lang="sv-SE" sz="2000" dirty="0">
                <a:solidFill>
                  <a:schemeClr val="bg1"/>
                </a:solidFill>
              </a:rPr>
              <a:t> </a:t>
            </a:r>
            <a:r>
              <a:rPr lang="sv-SE" sz="2000" dirty="0" err="1">
                <a:solidFill>
                  <a:schemeClr val="bg1"/>
                </a:solidFill>
              </a:rPr>
              <a:t>that</a:t>
            </a:r>
            <a:r>
              <a:rPr lang="sv-SE" sz="2000" dirty="0">
                <a:solidFill>
                  <a:schemeClr val="bg1"/>
                </a:solidFill>
              </a:rPr>
              <a:t> </a:t>
            </a:r>
            <a:r>
              <a:rPr lang="sv-SE" sz="2000" dirty="0" err="1">
                <a:solidFill>
                  <a:schemeClr val="bg1"/>
                </a:solidFill>
              </a:rPr>
              <a:t>users</a:t>
            </a:r>
            <a:r>
              <a:rPr lang="sv-SE" sz="2000" dirty="0">
                <a:solidFill>
                  <a:schemeClr val="bg1"/>
                </a:solidFill>
              </a:rPr>
              <a:t> </a:t>
            </a:r>
            <a:r>
              <a:rPr lang="sv-SE" sz="2000" dirty="0" err="1">
                <a:solidFill>
                  <a:schemeClr val="bg1"/>
                </a:solidFill>
              </a:rPr>
              <a:t>needs</a:t>
            </a:r>
            <a:r>
              <a:rPr lang="sv-SE" sz="2000" dirty="0">
                <a:solidFill>
                  <a:schemeClr val="bg1"/>
                </a:solidFill>
              </a:rPr>
              <a:t> (TSVV, DTEs,..) </a:t>
            </a:r>
            <a:r>
              <a:rPr lang="sv-SE" sz="2000" dirty="0" err="1">
                <a:solidFill>
                  <a:schemeClr val="bg1"/>
                </a:solidFill>
              </a:rPr>
              <a:t>are</a:t>
            </a:r>
            <a:r>
              <a:rPr lang="sv-SE" sz="2000" dirty="0">
                <a:solidFill>
                  <a:schemeClr val="bg1"/>
                </a:solidFill>
              </a:rPr>
              <a:t> </a:t>
            </a:r>
            <a:r>
              <a:rPr lang="sv-SE" sz="2000" dirty="0" err="1">
                <a:solidFill>
                  <a:schemeClr val="bg1"/>
                </a:solidFill>
              </a:rPr>
              <a:t>covered</a:t>
            </a:r>
            <a:r>
              <a:rPr lang="sv-SE" sz="2000" dirty="0">
                <a:solidFill>
                  <a:schemeClr val="bg1"/>
                </a:solidFill>
              </a:rPr>
              <a:t> </a:t>
            </a:r>
            <a:r>
              <a:rPr lang="sv-SE" sz="2000" dirty="0" err="1">
                <a:solidFill>
                  <a:schemeClr val="bg1"/>
                </a:solidFill>
              </a:rPr>
              <a:t>prioritised</a:t>
            </a:r>
            <a:r>
              <a:rPr lang="sv-SE" sz="2000" dirty="0">
                <a:solidFill>
                  <a:schemeClr val="bg1"/>
                </a:solidFill>
              </a:rPr>
              <a:t>. </a:t>
            </a:r>
            <a:br>
              <a:rPr lang="sv-SE" sz="2000" dirty="0">
                <a:solidFill>
                  <a:schemeClr val="bg1"/>
                </a:solidFill>
              </a:rPr>
            </a:br>
            <a:br>
              <a:rPr lang="sv-SE" sz="2000" dirty="0">
                <a:solidFill>
                  <a:schemeClr val="bg1"/>
                </a:solidFill>
              </a:rPr>
            </a:br>
            <a:r>
              <a:rPr lang="sv-SE" sz="2000" dirty="0">
                <a:solidFill>
                  <a:schemeClr val="bg1"/>
                </a:solidFill>
              </a:rPr>
              <a:t>TSVV – </a:t>
            </a:r>
            <a:r>
              <a:rPr lang="sv-SE" sz="2000" dirty="0" err="1">
                <a:solidFill>
                  <a:schemeClr val="bg1"/>
                </a:solidFill>
              </a:rPr>
              <a:t>with</a:t>
            </a:r>
            <a:r>
              <a:rPr lang="sv-SE" sz="2000" dirty="0">
                <a:solidFill>
                  <a:schemeClr val="bg1"/>
                </a:solidFill>
              </a:rPr>
              <a:t> WP TM (ad hoc </a:t>
            </a:r>
            <a:r>
              <a:rPr lang="sv-SE" sz="2000" dirty="0" err="1">
                <a:solidFill>
                  <a:schemeClr val="bg1"/>
                </a:solidFill>
              </a:rPr>
              <a:t>now</a:t>
            </a:r>
            <a:r>
              <a:rPr lang="sv-SE" sz="2000" dirty="0">
                <a:solidFill>
                  <a:schemeClr val="bg1"/>
                </a:solidFill>
              </a:rPr>
              <a:t> to be </a:t>
            </a:r>
            <a:r>
              <a:rPr lang="sv-SE" sz="2000" dirty="0" err="1">
                <a:solidFill>
                  <a:schemeClr val="bg1"/>
                </a:solidFill>
              </a:rPr>
              <a:t>systemised</a:t>
            </a:r>
            <a:r>
              <a:rPr lang="sv-SE" sz="2000" dirty="0">
                <a:solidFill>
                  <a:schemeClr val="bg1"/>
                </a:solidFill>
              </a:rPr>
              <a:t>)</a:t>
            </a:r>
          </a:p>
          <a:p>
            <a:pPr algn="l"/>
            <a:r>
              <a:rPr lang="sv-SE" sz="2000" dirty="0">
                <a:solidFill>
                  <a:schemeClr val="bg1"/>
                </a:solidFill>
              </a:rPr>
              <a:t>DTEs  - </a:t>
            </a:r>
            <a:r>
              <a:rPr lang="sv-SE" sz="2000" dirty="0" err="1">
                <a:solidFill>
                  <a:schemeClr val="bg1"/>
                </a:solidFill>
              </a:rPr>
              <a:t>preliminary</a:t>
            </a:r>
            <a:r>
              <a:rPr lang="sv-SE" sz="2000" dirty="0">
                <a:solidFill>
                  <a:schemeClr val="bg1"/>
                </a:solidFill>
              </a:rPr>
              <a:t> </a:t>
            </a:r>
            <a:r>
              <a:rPr lang="sv-SE" sz="2000" dirty="0" err="1">
                <a:solidFill>
                  <a:schemeClr val="bg1"/>
                </a:solidFill>
              </a:rPr>
              <a:t>discussions</a:t>
            </a:r>
            <a:r>
              <a:rPr lang="sv-SE" sz="2000" dirty="0">
                <a:solidFill>
                  <a:schemeClr val="bg1"/>
                </a:solidFill>
              </a:rPr>
              <a:t> </a:t>
            </a:r>
            <a:r>
              <a:rPr lang="sv-SE" sz="2000" dirty="0" err="1">
                <a:solidFill>
                  <a:schemeClr val="bg1"/>
                </a:solidFill>
              </a:rPr>
              <a:t>started</a:t>
            </a:r>
            <a:r>
              <a:rPr lang="sv-SE" sz="2000" dirty="0">
                <a:solidFill>
                  <a:schemeClr val="bg1"/>
                </a:solidFill>
              </a:rPr>
              <a:t>  </a:t>
            </a:r>
            <a:r>
              <a:rPr lang="sv-SE" sz="2000" dirty="0" err="1">
                <a:solidFill>
                  <a:schemeClr val="bg1"/>
                </a:solidFill>
              </a:rPr>
              <a:t>with</a:t>
            </a:r>
            <a:r>
              <a:rPr lang="sv-SE" sz="2000" dirty="0">
                <a:solidFill>
                  <a:schemeClr val="bg1"/>
                </a:solidFill>
              </a:rPr>
              <a:t> Synthetic </a:t>
            </a:r>
            <a:r>
              <a:rPr lang="sv-SE" sz="2000" dirty="0" err="1">
                <a:solidFill>
                  <a:schemeClr val="bg1"/>
                </a:solidFill>
              </a:rPr>
              <a:t>diagnostics</a:t>
            </a:r>
            <a:r>
              <a:rPr lang="sv-SE" sz="2000" dirty="0">
                <a:solidFill>
                  <a:schemeClr val="bg1"/>
                </a:solidFill>
              </a:rPr>
              <a:t>, IDA</a:t>
            </a:r>
          </a:p>
          <a:p>
            <a:pPr algn="l"/>
            <a:endParaRPr lang="sv-SE" sz="2000" dirty="0">
              <a:solidFill>
                <a:schemeClr val="bg1"/>
              </a:solidFill>
            </a:endParaRPr>
          </a:p>
          <a:p>
            <a:pPr algn="l"/>
            <a:r>
              <a:rPr lang="sv-SE" sz="2000" dirty="0">
                <a:solidFill>
                  <a:srgbClr val="FFF685"/>
                </a:solidFill>
              </a:rPr>
              <a:t>Move from DD3 to DD4 </a:t>
            </a:r>
            <a:r>
              <a:rPr lang="sv-SE" sz="2000" dirty="0" err="1">
                <a:solidFill>
                  <a:srgbClr val="FFF685"/>
                </a:solidFill>
              </a:rPr>
              <a:t>need</a:t>
            </a:r>
            <a:r>
              <a:rPr lang="sv-SE" sz="2000" dirty="0">
                <a:solidFill>
                  <a:srgbClr val="FFF685"/>
                </a:solidFill>
              </a:rPr>
              <a:t> to be </a:t>
            </a:r>
            <a:r>
              <a:rPr lang="sv-SE" sz="2000" dirty="0" err="1">
                <a:solidFill>
                  <a:srgbClr val="FFF685"/>
                </a:solidFill>
              </a:rPr>
              <a:t>managed</a:t>
            </a:r>
            <a:r>
              <a:rPr lang="sv-SE" sz="2000" dirty="0">
                <a:solidFill>
                  <a:srgbClr val="FFF685"/>
                </a:solidFill>
              </a:rPr>
              <a:t>.</a:t>
            </a:r>
          </a:p>
        </p:txBody>
      </p:sp>
      <p:sp>
        <p:nvSpPr>
          <p:cNvPr id="7" name="Ellips 6">
            <a:extLst>
              <a:ext uri="{FF2B5EF4-FFF2-40B4-BE49-F238E27FC236}">
                <a16:creationId xmlns:a16="http://schemas.microsoft.com/office/drawing/2014/main" id="{1B82C60C-6469-8232-6B24-2F424BADCD05}"/>
              </a:ext>
            </a:extLst>
          </p:cNvPr>
          <p:cNvSpPr/>
          <p:nvPr/>
        </p:nvSpPr>
        <p:spPr>
          <a:xfrm>
            <a:off x="182002" y="1634837"/>
            <a:ext cx="5204817" cy="1459346"/>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ratbubbla: rektangel 8">
            <a:extLst>
              <a:ext uri="{FF2B5EF4-FFF2-40B4-BE49-F238E27FC236}">
                <a16:creationId xmlns:a16="http://schemas.microsoft.com/office/drawing/2014/main" id="{C7B723D2-127B-714E-F87F-A3AFFB1CB5DB}"/>
              </a:ext>
            </a:extLst>
          </p:cNvPr>
          <p:cNvSpPr/>
          <p:nvPr/>
        </p:nvSpPr>
        <p:spPr>
          <a:xfrm>
            <a:off x="1283854" y="3574472"/>
            <a:ext cx="4304126" cy="2908979"/>
          </a:xfrm>
          <a:prstGeom prst="wedgeRectCallout">
            <a:avLst>
              <a:gd name="adj1" fmla="val -62289"/>
              <a:gd name="adj2" fmla="val -7537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sv-SE" dirty="0" err="1"/>
              <a:t>Many</a:t>
            </a:r>
            <a:r>
              <a:rPr lang="sv-SE" dirty="0"/>
              <a:t> TSVV </a:t>
            </a:r>
            <a:r>
              <a:rPr lang="sv-SE" dirty="0" err="1"/>
              <a:t>users</a:t>
            </a:r>
            <a:r>
              <a:rPr lang="sv-SE" dirty="0"/>
              <a:t> ”</a:t>
            </a:r>
            <a:r>
              <a:rPr lang="sv-SE" dirty="0" err="1"/>
              <a:t>only</a:t>
            </a:r>
            <a:r>
              <a:rPr lang="sv-SE" dirty="0"/>
              <a:t>” </a:t>
            </a:r>
            <a:r>
              <a:rPr lang="sv-SE" dirty="0" err="1"/>
              <a:t>need</a:t>
            </a:r>
            <a:r>
              <a:rPr lang="sv-SE" dirty="0"/>
              <a:t> </a:t>
            </a:r>
            <a:r>
              <a:rPr lang="sv-SE" dirty="0" err="1"/>
              <a:t>derived</a:t>
            </a:r>
            <a:r>
              <a:rPr lang="sv-SE" dirty="0"/>
              <a:t> data </a:t>
            </a:r>
            <a:r>
              <a:rPr lang="sv-SE" dirty="0" err="1"/>
              <a:t>such</a:t>
            </a:r>
            <a:r>
              <a:rPr lang="sv-SE" dirty="0"/>
              <a:t> as </a:t>
            </a:r>
            <a:r>
              <a:rPr lang="sv-SE" dirty="0" err="1"/>
              <a:t>core_profiles</a:t>
            </a:r>
            <a:r>
              <a:rPr lang="sv-SE" dirty="0"/>
              <a:t> </a:t>
            </a:r>
          </a:p>
          <a:p>
            <a:r>
              <a:rPr lang="sv-SE" dirty="0"/>
              <a:t>– </a:t>
            </a:r>
            <a:r>
              <a:rPr lang="sv-SE" dirty="0" err="1"/>
              <a:t>generally</a:t>
            </a:r>
            <a:r>
              <a:rPr lang="sv-SE" dirty="0"/>
              <a:t> </a:t>
            </a:r>
            <a:r>
              <a:rPr lang="sv-SE" dirty="0" err="1"/>
              <a:t>means</a:t>
            </a:r>
            <a:r>
              <a:rPr lang="sv-SE" dirty="0"/>
              <a:t> an expert person in the loop. </a:t>
            </a:r>
          </a:p>
          <a:p>
            <a:r>
              <a:rPr lang="sv-SE" dirty="0" err="1"/>
              <a:t>Two</a:t>
            </a:r>
            <a:r>
              <a:rPr lang="sv-SE" dirty="0"/>
              <a:t> </a:t>
            </a:r>
            <a:r>
              <a:rPr lang="sv-SE" dirty="0" err="1"/>
              <a:t>approaches</a:t>
            </a:r>
            <a:r>
              <a:rPr lang="sv-SE" dirty="0"/>
              <a:t>: </a:t>
            </a:r>
          </a:p>
          <a:p>
            <a:r>
              <a:rPr lang="sv-SE" dirty="0" err="1"/>
              <a:t>link</a:t>
            </a:r>
            <a:r>
              <a:rPr lang="sv-SE" dirty="0"/>
              <a:t> in </a:t>
            </a:r>
            <a:r>
              <a:rPr lang="sv-SE" dirty="0" err="1"/>
              <a:t>with</a:t>
            </a:r>
            <a:r>
              <a:rPr lang="sv-SE" dirty="0"/>
              <a:t> </a:t>
            </a:r>
            <a:r>
              <a:rPr lang="sv-SE" dirty="0" err="1"/>
              <a:t>existing</a:t>
            </a:r>
            <a:r>
              <a:rPr lang="sv-SE" dirty="0"/>
              <a:t> TRANSP (or </a:t>
            </a:r>
            <a:r>
              <a:rPr lang="sv-SE" dirty="0" err="1"/>
              <a:t>equivalent</a:t>
            </a:r>
            <a:r>
              <a:rPr lang="sv-SE" dirty="0"/>
              <a:t> data) </a:t>
            </a:r>
          </a:p>
          <a:p>
            <a:r>
              <a:rPr lang="sv-SE" dirty="0" err="1"/>
              <a:t>Promote</a:t>
            </a:r>
            <a:r>
              <a:rPr lang="sv-SE" dirty="0"/>
              <a:t> a </a:t>
            </a:r>
            <a:r>
              <a:rPr lang="sv-SE" dirty="0" err="1"/>
              <a:t>hardened</a:t>
            </a:r>
            <a:r>
              <a:rPr lang="sv-SE" dirty="0"/>
              <a:t> </a:t>
            </a:r>
            <a:r>
              <a:rPr lang="sv-SE" dirty="0" err="1"/>
              <a:t>local</a:t>
            </a:r>
            <a:r>
              <a:rPr lang="sv-SE" dirty="0"/>
              <a:t> IMAS  </a:t>
            </a:r>
            <a:r>
              <a:rPr lang="sv-SE" dirty="0" err="1"/>
              <a:t>based</a:t>
            </a:r>
            <a:r>
              <a:rPr lang="sv-SE" dirty="0"/>
              <a:t> ”IDA” </a:t>
            </a:r>
            <a:r>
              <a:rPr lang="sv-SE" dirty="0" err="1"/>
              <a:t>tool</a:t>
            </a:r>
            <a:r>
              <a:rPr lang="sv-SE" dirty="0"/>
              <a:t> in </a:t>
            </a:r>
            <a:r>
              <a:rPr lang="sv-SE" dirty="0" err="1"/>
              <a:t>production</a:t>
            </a:r>
            <a:r>
              <a:rPr lang="sv-SE" dirty="0"/>
              <a:t> </a:t>
            </a:r>
            <a:r>
              <a:rPr lang="sv-SE" dirty="0" err="1"/>
              <a:t>chain</a:t>
            </a:r>
            <a:r>
              <a:rPr lang="sv-SE" dirty="0"/>
              <a:t>.</a:t>
            </a:r>
            <a:endParaRPr lang="en-US" dirty="0"/>
          </a:p>
        </p:txBody>
      </p:sp>
    </p:spTree>
    <p:extLst>
      <p:ext uri="{BB962C8B-B14F-4D97-AF65-F5344CB8AC3E}">
        <p14:creationId xmlns:p14="http://schemas.microsoft.com/office/powerpoint/2010/main" val="32698150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736CFD07-BDFC-177F-785B-F3792D232F1C}"/>
              </a:ext>
            </a:extLst>
          </p:cNvPr>
          <p:cNvSpPr txBox="1"/>
          <p:nvPr/>
        </p:nvSpPr>
        <p:spPr>
          <a:xfrm>
            <a:off x="499282" y="198206"/>
            <a:ext cx="4947829" cy="1446550"/>
          </a:xfrm>
          <a:prstGeom prst="rect">
            <a:avLst/>
          </a:prstGeom>
          <a:solidFill>
            <a:schemeClr val="accent2">
              <a:lumMod val="20000"/>
              <a:lumOff val="80000"/>
            </a:schemeClr>
          </a:solidFill>
          <a:ln>
            <a:solidFill>
              <a:schemeClr val="accent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err="1">
                <a:ln>
                  <a:noFill/>
                </a:ln>
                <a:solidFill>
                  <a:prstClr val="black"/>
                </a:solidFill>
                <a:effectLst/>
                <a:uLnTx/>
                <a:uFillTx/>
                <a:latin typeface="Aptos" panose="02110004020202020204"/>
                <a:ea typeface="+mn-ea"/>
                <a:cs typeface="+mn-cs"/>
              </a:rPr>
              <a:t>core_profiles</a:t>
            </a:r>
            <a:endParaRPr kumimoji="0" lang="fr-FR"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fr-FR" sz="1400" b="0" i="0" u="none" strike="noStrike" kern="1200" cap="none" spc="0" normalizeH="0" baseline="0" noProof="0" dirty="0" err="1">
                <a:ln>
                  <a:noFill/>
                </a:ln>
                <a:solidFill>
                  <a:prstClr val="black"/>
                </a:solidFill>
                <a:effectLst/>
                <a:uLnTx/>
                <a:uFillTx/>
                <a:latin typeface="Aptos" panose="02110004020202020204"/>
                <a:ea typeface="+mn-ea"/>
                <a:cs typeface="+mn-cs"/>
              </a:rPr>
              <a:t>core_profiles</a:t>
            </a:r>
            <a:r>
              <a:rPr kumimoji="0" lang="fr-FR" sz="1400" b="0" i="0" u="none" strike="noStrike" kern="1200" cap="none" spc="0" normalizeH="0" baseline="0" noProof="0" dirty="0">
                <a:ln>
                  <a:noFill/>
                </a:ln>
                <a:solidFill>
                  <a:prstClr val="black"/>
                </a:solidFill>
                <a:effectLst/>
                <a:uLnTx/>
                <a:uFillTx/>
                <a:latin typeface="Aptos" panose="02110004020202020204"/>
                <a:ea typeface="+mn-ea"/>
                <a:cs typeface="+mn-cs"/>
              </a:rPr>
              <a:t>/profiles_1d(</a:t>
            </a:r>
            <a:r>
              <a:rPr kumimoji="0" lang="fr-FR"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fr-FR" sz="1400" b="0" i="0" u="none" strike="noStrike" kern="1200" cap="none" spc="0" normalizeH="0" baseline="0" noProof="0" dirty="0">
                <a:ln>
                  <a:noFill/>
                </a:ln>
                <a:solidFill>
                  <a:prstClr val="black"/>
                </a:solidFill>
                <a:effectLst/>
                <a:uLnTx/>
                <a:uFillTx/>
                <a:latin typeface="Aptos" panose="02110004020202020204"/>
                <a:ea typeface="+mn-ea"/>
                <a:cs typeface="+mn-cs"/>
              </a:rPr>
              <a:t>)/q(:)</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fr-FR" sz="1400" b="0" i="0" u="none" strike="noStrike" kern="1200" cap="none" spc="0" normalizeH="0" baseline="0" noProof="0" dirty="0" err="1">
                <a:ln>
                  <a:noFill/>
                </a:ln>
                <a:solidFill>
                  <a:prstClr val="black"/>
                </a:solidFill>
                <a:effectLst/>
                <a:uLnTx/>
                <a:uFillTx/>
                <a:latin typeface="Aptos" panose="02110004020202020204"/>
                <a:ea typeface="+mn-ea"/>
                <a:cs typeface="+mn-cs"/>
              </a:rPr>
              <a:t>core_profiles</a:t>
            </a:r>
            <a:r>
              <a:rPr kumimoji="0" lang="fr-FR" sz="1400" b="0" i="0" u="none" strike="noStrike" kern="1200" cap="none" spc="0" normalizeH="0" baseline="0" noProof="0" dirty="0">
                <a:ln>
                  <a:noFill/>
                </a:ln>
                <a:solidFill>
                  <a:prstClr val="black"/>
                </a:solidFill>
                <a:effectLst/>
                <a:uLnTx/>
                <a:uFillTx/>
                <a:latin typeface="Aptos" panose="02110004020202020204"/>
                <a:ea typeface="+mn-ea"/>
                <a:cs typeface="+mn-cs"/>
              </a:rPr>
              <a:t>/profiles_1d(</a:t>
            </a:r>
            <a:r>
              <a:rPr kumimoji="0" lang="fr-FR"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fr-FR"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fr-FR" sz="1400" b="0" i="0" u="none" strike="noStrike" kern="1200" cap="none" spc="0" normalizeH="0" baseline="0" noProof="0" dirty="0" err="1">
                <a:ln>
                  <a:noFill/>
                </a:ln>
                <a:solidFill>
                  <a:prstClr val="black"/>
                </a:solidFill>
                <a:effectLst/>
                <a:uLnTx/>
                <a:uFillTx/>
                <a:latin typeface="Aptos" panose="02110004020202020204"/>
                <a:ea typeface="+mn-ea"/>
                <a:cs typeface="+mn-cs"/>
              </a:rPr>
              <a:t>electrons</a:t>
            </a:r>
            <a:r>
              <a:rPr kumimoji="0" lang="fr-FR"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fr-FR" sz="1400" b="0" i="0" u="none" strike="noStrike" kern="1200" cap="none" spc="0" normalizeH="0" baseline="0" noProof="0" dirty="0" err="1">
                <a:ln>
                  <a:noFill/>
                </a:ln>
                <a:solidFill>
                  <a:prstClr val="black"/>
                </a:solidFill>
                <a:effectLst/>
                <a:uLnTx/>
                <a:uFillTx/>
                <a:latin typeface="Aptos" panose="02110004020202020204"/>
                <a:ea typeface="+mn-ea"/>
                <a:cs typeface="+mn-cs"/>
              </a:rPr>
              <a:t>density_thermal</a:t>
            </a:r>
            <a:r>
              <a:rPr kumimoji="0" lang="fr-FR" sz="1400" b="0" i="0" u="none" strike="noStrike" kern="1200" cap="none" spc="0" normalizeH="0" baseline="0" noProof="0" dirty="0">
                <a:ln>
                  <a:noFill/>
                </a:ln>
                <a:solidFill>
                  <a:prstClr val="black"/>
                </a:solidFill>
                <a:effectLst/>
                <a:uLnTx/>
                <a:uFillTx/>
                <a:latin typeface="Aptos" panose="021100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fr-FR" sz="1400" b="0" i="0" u="none" strike="noStrike" kern="1200" cap="none" spc="0" normalizeH="0" baseline="0" noProof="0" dirty="0" err="1">
                <a:ln>
                  <a:noFill/>
                </a:ln>
                <a:solidFill>
                  <a:prstClr val="black"/>
                </a:solidFill>
                <a:effectLst/>
                <a:uLnTx/>
                <a:uFillTx/>
                <a:latin typeface="Aptos" panose="02110004020202020204"/>
                <a:ea typeface="+mn-ea"/>
                <a:cs typeface="+mn-cs"/>
              </a:rPr>
              <a:t>core_profiles</a:t>
            </a:r>
            <a:r>
              <a:rPr kumimoji="0" lang="fr-FR" sz="1400" b="0" i="0" u="none" strike="noStrike" kern="1200" cap="none" spc="0" normalizeH="0" baseline="0" noProof="0" dirty="0">
                <a:ln>
                  <a:noFill/>
                </a:ln>
                <a:solidFill>
                  <a:prstClr val="black"/>
                </a:solidFill>
                <a:effectLst/>
                <a:uLnTx/>
                <a:uFillTx/>
                <a:latin typeface="Aptos" panose="02110004020202020204"/>
                <a:ea typeface="+mn-ea"/>
                <a:cs typeface="+mn-cs"/>
              </a:rPr>
              <a:t>/profiles_1d(</a:t>
            </a:r>
            <a:r>
              <a:rPr kumimoji="0" lang="fr-FR"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fr-FR"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fr-FR" sz="1400" b="0" i="0" u="none" strike="noStrike" kern="1200" cap="none" spc="0" normalizeH="0" baseline="0" noProof="0" dirty="0" err="1">
                <a:ln>
                  <a:noFill/>
                </a:ln>
                <a:solidFill>
                  <a:prstClr val="black"/>
                </a:solidFill>
                <a:effectLst/>
                <a:uLnTx/>
                <a:uFillTx/>
                <a:latin typeface="Aptos" panose="02110004020202020204"/>
                <a:ea typeface="+mn-ea"/>
                <a:cs typeface="+mn-cs"/>
              </a:rPr>
              <a:t>electrons</a:t>
            </a:r>
            <a:r>
              <a:rPr kumimoji="0" lang="fr-FR"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fr-FR" sz="1400" b="0" i="0" u="none" strike="noStrike" kern="1200" cap="none" spc="0" normalizeH="0" baseline="0" noProof="0" dirty="0" err="1">
                <a:ln>
                  <a:noFill/>
                </a:ln>
                <a:solidFill>
                  <a:prstClr val="black"/>
                </a:solidFill>
                <a:effectLst/>
                <a:uLnTx/>
                <a:uFillTx/>
                <a:latin typeface="Aptos" panose="02110004020202020204"/>
                <a:ea typeface="+mn-ea"/>
                <a:cs typeface="+mn-cs"/>
              </a:rPr>
              <a:t>temperature</a:t>
            </a:r>
            <a:r>
              <a:rPr kumimoji="0" lang="fr-FR" sz="1400" b="0" i="0" u="none" strike="noStrike" kern="1200" cap="none" spc="0" normalizeH="0" baseline="0" noProof="0" dirty="0">
                <a:ln>
                  <a:noFill/>
                </a:ln>
                <a:solidFill>
                  <a:prstClr val="black"/>
                </a:solidFill>
                <a:effectLst/>
                <a:uLnTx/>
                <a:uFillTx/>
                <a:latin typeface="Aptos" panose="021100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fr-FR" sz="1400" b="0" i="0" u="none" strike="noStrike" kern="1200" cap="none" spc="0" normalizeH="0" baseline="0" noProof="0" dirty="0" err="1">
                <a:ln>
                  <a:noFill/>
                </a:ln>
                <a:solidFill>
                  <a:prstClr val="black"/>
                </a:solidFill>
                <a:effectLst/>
                <a:uLnTx/>
                <a:uFillTx/>
                <a:latin typeface="Aptos" panose="02110004020202020204"/>
                <a:ea typeface="+mn-ea"/>
                <a:cs typeface="+mn-cs"/>
              </a:rPr>
              <a:t>core_profiles</a:t>
            </a:r>
            <a:r>
              <a:rPr kumimoji="0" lang="fr-FR" sz="1400" b="0" i="0" u="none" strike="noStrike" kern="1200" cap="none" spc="0" normalizeH="0" baseline="0" noProof="0" dirty="0">
                <a:ln>
                  <a:noFill/>
                </a:ln>
                <a:solidFill>
                  <a:prstClr val="black"/>
                </a:solidFill>
                <a:effectLst/>
                <a:uLnTx/>
                <a:uFillTx/>
                <a:latin typeface="Aptos" panose="02110004020202020204"/>
                <a:ea typeface="+mn-ea"/>
                <a:cs typeface="+mn-cs"/>
              </a:rPr>
              <a:t>/profiles_1d(</a:t>
            </a:r>
            <a:r>
              <a:rPr kumimoji="0" lang="fr-FR"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fr-FR"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fr-FR" sz="1400" b="0" i="0" u="none" strike="noStrike" kern="1200" cap="none" spc="0" normalizeH="0" baseline="0" noProof="0" dirty="0" err="1">
                <a:ln>
                  <a:noFill/>
                </a:ln>
                <a:solidFill>
                  <a:prstClr val="black"/>
                </a:solidFill>
                <a:effectLst/>
                <a:uLnTx/>
                <a:uFillTx/>
                <a:latin typeface="Aptos" panose="02110004020202020204"/>
                <a:ea typeface="+mn-ea"/>
                <a:cs typeface="+mn-cs"/>
              </a:rPr>
              <a:t>t_i_average</a:t>
            </a:r>
            <a:r>
              <a:rPr kumimoji="0" lang="fr-FR" sz="1400" b="0" i="0" u="none" strike="noStrike" kern="1200" cap="none" spc="0" normalizeH="0" baseline="0" noProof="0" dirty="0">
                <a:ln>
                  <a:noFill/>
                </a:ln>
                <a:solidFill>
                  <a:prstClr val="black"/>
                </a:solidFill>
                <a:effectLst/>
                <a:uLnTx/>
                <a:uFillTx/>
                <a:latin typeface="Aptos" panose="021100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fr-FR" sz="1400" b="0" i="0" u="none" strike="noStrike" kern="1200" cap="none" spc="0" normalizeH="0" baseline="0" noProof="0" dirty="0" err="1">
                <a:ln>
                  <a:noFill/>
                </a:ln>
                <a:solidFill>
                  <a:prstClr val="black"/>
                </a:solidFill>
                <a:effectLst/>
                <a:uLnTx/>
                <a:uFillTx/>
                <a:latin typeface="Aptos" panose="02110004020202020204"/>
                <a:ea typeface="+mn-ea"/>
                <a:cs typeface="+mn-cs"/>
              </a:rPr>
              <a:t>core_profiles</a:t>
            </a:r>
            <a:r>
              <a:rPr kumimoji="0" lang="fr-FR" sz="1400" b="0" i="0" u="none" strike="noStrike" kern="1200" cap="none" spc="0" normalizeH="0" baseline="0" noProof="0" dirty="0">
                <a:ln>
                  <a:noFill/>
                </a:ln>
                <a:solidFill>
                  <a:prstClr val="black"/>
                </a:solidFill>
                <a:effectLst/>
                <a:uLnTx/>
                <a:uFillTx/>
                <a:latin typeface="Aptos" panose="02110004020202020204"/>
                <a:ea typeface="+mn-ea"/>
                <a:cs typeface="+mn-cs"/>
              </a:rPr>
              <a:t>/profiles_1d(</a:t>
            </a:r>
            <a:r>
              <a:rPr kumimoji="0" lang="fr-FR"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fr-FR"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fr-FR" sz="1400" b="0" i="0" u="none" strike="noStrike" kern="1200" cap="none" spc="0" normalizeH="0" baseline="0" noProof="0" dirty="0" err="1">
                <a:ln>
                  <a:noFill/>
                </a:ln>
                <a:solidFill>
                  <a:prstClr val="black"/>
                </a:solidFill>
                <a:effectLst/>
                <a:uLnTx/>
                <a:uFillTx/>
                <a:latin typeface="Aptos" panose="02110004020202020204"/>
                <a:ea typeface="+mn-ea"/>
                <a:cs typeface="+mn-cs"/>
              </a:rPr>
              <a:t>zeff</a:t>
            </a:r>
            <a:r>
              <a:rPr kumimoji="0" lang="fr-FR" sz="1400" b="0"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5" name="textruta 4">
            <a:extLst>
              <a:ext uri="{FF2B5EF4-FFF2-40B4-BE49-F238E27FC236}">
                <a16:creationId xmlns:a16="http://schemas.microsoft.com/office/drawing/2014/main" id="{96714458-E3E9-00E4-D57B-241BFB9C83E0}"/>
              </a:ext>
            </a:extLst>
          </p:cNvPr>
          <p:cNvSpPr txBox="1"/>
          <p:nvPr/>
        </p:nvSpPr>
        <p:spPr>
          <a:xfrm>
            <a:off x="499282" y="1704591"/>
            <a:ext cx="6051272" cy="4955203"/>
          </a:xfrm>
          <a:prstGeom prst="rect">
            <a:avLst/>
          </a:prstGeom>
          <a:solidFill>
            <a:schemeClr val="accent3">
              <a:lumMod val="20000"/>
              <a:lumOff val="80000"/>
            </a:schemeClr>
          </a:solidFill>
          <a:ln>
            <a:solidFill>
              <a:schemeClr val="accent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Equilibrium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equilibrium/</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time_slice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)/boundary/outline/r(:)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equilibrium/</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time_slice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)/boundary/outline/z(:)</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equilibrium/</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time_slice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global_quantities</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ip</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equilibrium/</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vacuum_toroidal_field</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/r0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equilibrium/</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vacuum_toroidal_field</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/b0(</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equilibrium/</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time_slice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global_quantities</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magnetic_axis</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equilibrium/</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time_slice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global_quantities</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magnetic_axis</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/z</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equilibrium/</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time_slice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)/profiles_2d(1)/</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grid_type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/name = ‘rectangular’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equilibrium/</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time_slice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)/profiles_2d(1)/</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grid_type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/index = 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equilibrium/</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time_slice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)/profiles_2d(1)/grid/dim1(:)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equilibrium/</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time_slice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)/profiles_2d(1)/grid/dim2(:)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equilibrium/</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time_slice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)/profiles_2d(1)/psi(:,:)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equilibrium/</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time_slice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)/profiles_1d/psi(:)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equilibrium/</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time_slice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)/profiles_1d/f(:)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equilibrium/</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time_slice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)/profiles_1d/q(:)</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equilibrium/</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time_slice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)/profiles_1d/pressure(:)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equilibrium/</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time_slice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)/boundary/psi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equilibrium/</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time_slice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)/profiles_1d/</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rho_tor_norm</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equilibrium/</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time_slice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)/profiles_1d/</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j_tor</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equilibrium/</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time_slice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global_quantities</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psi_axis</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equilibrium/</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time_slice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global_quantities</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psi_boundary</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 name="textruta 5">
            <a:extLst>
              <a:ext uri="{FF2B5EF4-FFF2-40B4-BE49-F238E27FC236}">
                <a16:creationId xmlns:a16="http://schemas.microsoft.com/office/drawing/2014/main" id="{C4886C93-1F4E-DFFE-9C60-0101A5BB5DC1}"/>
              </a:ext>
            </a:extLst>
          </p:cNvPr>
          <p:cNvSpPr txBox="1"/>
          <p:nvPr/>
        </p:nvSpPr>
        <p:spPr>
          <a:xfrm>
            <a:off x="5728507" y="380616"/>
            <a:ext cx="6213496" cy="4031873"/>
          </a:xfrm>
          <a:prstGeom prst="rect">
            <a:avLst/>
          </a:prstGeom>
          <a:solidFill>
            <a:schemeClr val="accent1">
              <a:lumMod val="20000"/>
              <a:lumOff val="80000"/>
            </a:schemeClr>
          </a:solidFill>
          <a:ln>
            <a:solidFill>
              <a:schemeClr val="accent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Aptos" panose="02110004020202020204"/>
                <a:ea typeface="+mn-ea"/>
                <a:cs typeface="+mn-cs"/>
              </a:rPr>
              <a:t>core_sources</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core_sources</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/source(</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inbi</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)/profiles_1d(</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)/electrons/energy(:)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core_sources</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/source(</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inbi</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)/profiles_1d(</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total_ion_energy</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core_sources</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/source(</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inbi</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)/profiles_1d(</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j_parallel</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core_sources</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/source(</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inbi</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)/profiles_1d(</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)/ion(</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iion</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)/element(1)/a (ion(</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iion</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(needs to be set for the main ion species that are set up in JETTO)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core_sources</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/source(</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inbi</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)/profiles_1d(</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)/ion(</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iion</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)/element(1)/</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z_n</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core_sources</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/source(</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inbi</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)/profiles_1d(</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)/ion(</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iion</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atoms_n</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core_sources</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/source(</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inbi</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)/profiles_1d(</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)/ion(</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iion</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)/particles(:)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core_sources</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/source(</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inbi</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)/profiles_1d(</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momentum_tor</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core_sources</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/source(</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iic</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)/profiles_1d(</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)/electrons/energy(:)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core_sources</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/source(</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iic</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)/profiles_1d(</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total_ion_energy</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core_sources</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/source(</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iic</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)/profiles_1d(</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j_parallel</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core_sources</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/source(</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iec</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)/profiles_1d(</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)/electrons/energy(:)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core_sources</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/source(</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iec</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)/profiles_1d(</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j_parallel</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core_sources</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/source(</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ilh</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)/profiles_1d(</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)/electrons/energy(:)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core_sources</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/source(</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ilh</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)/profiles_1d(</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total_ion_energy</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core_sources</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/source(</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ilh</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)/profiles_1d(</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itime</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r>
              <a:rPr kumimoji="0" lang="en-US" sz="1400" b="0" i="0" u="none" strike="noStrike" kern="1200" cap="none" spc="0" normalizeH="0" baseline="0" noProof="0" dirty="0" err="1">
                <a:ln>
                  <a:noFill/>
                </a:ln>
                <a:solidFill>
                  <a:prstClr val="black"/>
                </a:solidFill>
                <a:effectLst/>
                <a:uLnTx/>
                <a:uFillTx/>
                <a:latin typeface="Aptos" panose="02110004020202020204"/>
                <a:ea typeface="+mn-ea"/>
                <a:cs typeface="+mn-cs"/>
              </a:rPr>
              <a:t>j_parallel</a:t>
            </a: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
        <p:nvSpPr>
          <p:cNvPr id="7" name="textruta 6">
            <a:extLst>
              <a:ext uri="{FF2B5EF4-FFF2-40B4-BE49-F238E27FC236}">
                <a16:creationId xmlns:a16="http://schemas.microsoft.com/office/drawing/2014/main" id="{35BCE2BC-F241-ECD3-9189-4C64B0451EE3}"/>
              </a:ext>
            </a:extLst>
          </p:cNvPr>
          <p:cNvSpPr txBox="1"/>
          <p:nvPr/>
        </p:nvSpPr>
        <p:spPr>
          <a:xfrm>
            <a:off x="6638925" y="4514850"/>
            <a:ext cx="5527667" cy="203132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err="1">
                <a:ln>
                  <a:noFill/>
                </a:ln>
                <a:solidFill>
                  <a:prstClr val="black"/>
                </a:solidFill>
                <a:effectLst/>
                <a:uLnTx/>
                <a:uFillTx/>
                <a:latin typeface="Aptos" panose="02110004020202020204"/>
                <a:ea typeface="+mn-ea"/>
                <a:cs typeface="+mn-cs"/>
              </a:rPr>
              <a:t>We</a:t>
            </a:r>
            <a:r>
              <a:rPr kumimoji="0" lang="sv-SE" sz="1800" b="0" i="0" u="none" strike="noStrike" kern="1200" cap="none" spc="0" normalizeH="0" baseline="0" noProof="0" dirty="0">
                <a:ln>
                  <a:noFill/>
                </a:ln>
                <a:solidFill>
                  <a:prstClr val="black"/>
                </a:solidFill>
                <a:effectLst/>
                <a:uLnTx/>
                <a:uFillTx/>
                <a:latin typeface="Aptos" panose="02110004020202020204"/>
                <a:ea typeface="+mn-ea"/>
                <a:cs typeface="+mn-cs"/>
              </a:rPr>
              <a:t> </a:t>
            </a:r>
            <a:r>
              <a:rPr lang="sv-SE" dirty="0" err="1">
                <a:solidFill>
                  <a:prstClr val="black"/>
                </a:solidFill>
                <a:latin typeface="Aptos" panose="02110004020202020204"/>
              </a:rPr>
              <a:t>want</a:t>
            </a:r>
            <a:r>
              <a:rPr lang="sv-SE" dirty="0">
                <a:solidFill>
                  <a:prstClr val="black"/>
                </a:solidFill>
                <a:latin typeface="Aptos" panose="02110004020202020204"/>
              </a:rPr>
              <a:t> to </a:t>
            </a:r>
            <a:r>
              <a:rPr lang="sv-SE" dirty="0" err="1">
                <a:solidFill>
                  <a:prstClr val="black"/>
                </a:solidFill>
                <a:latin typeface="Aptos" panose="02110004020202020204"/>
              </a:rPr>
              <a:t>expand</a:t>
            </a:r>
            <a:r>
              <a:rPr lang="sv-SE" dirty="0">
                <a:solidFill>
                  <a:prstClr val="black"/>
                </a:solidFill>
                <a:latin typeface="Aptos" panose="02110004020202020204"/>
              </a:rPr>
              <a:t> the data </a:t>
            </a:r>
            <a:r>
              <a:rPr lang="sv-SE" dirty="0" err="1">
                <a:solidFill>
                  <a:prstClr val="black"/>
                </a:solidFill>
                <a:latin typeface="Aptos" panose="02110004020202020204"/>
              </a:rPr>
              <a:t>mappings</a:t>
            </a:r>
            <a:r>
              <a:rPr lang="sv-SE" dirty="0">
                <a:solidFill>
                  <a:prstClr val="black"/>
                </a:solidFill>
                <a:latin typeface="Aptos" panose="02110004020202020204"/>
              </a:rPr>
              <a:t> to cover</a:t>
            </a: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prstClr val="black"/>
                </a:solidFill>
                <a:latin typeface="Aptos" panose="02110004020202020204"/>
              </a:rPr>
              <a:t>the different </a:t>
            </a:r>
            <a:r>
              <a:rPr lang="sv-SE" dirty="0" err="1">
                <a:solidFill>
                  <a:prstClr val="black"/>
                </a:solidFill>
                <a:latin typeface="Aptos" panose="02110004020202020204"/>
              </a:rPr>
              <a:t>use</a:t>
            </a:r>
            <a:r>
              <a:rPr lang="sv-SE" dirty="0">
                <a:solidFill>
                  <a:prstClr val="black"/>
                </a:solidFill>
                <a:latin typeface="Aptos" panose="02110004020202020204"/>
              </a:rPr>
              <a:t> </a:t>
            </a:r>
            <a:r>
              <a:rPr lang="sv-SE" dirty="0" err="1">
                <a:solidFill>
                  <a:prstClr val="black"/>
                </a:solidFill>
                <a:latin typeface="Aptos" panose="02110004020202020204"/>
              </a:rPr>
              <a:t>cases</a:t>
            </a:r>
            <a:r>
              <a:rPr lang="sv-SE" dirty="0">
                <a:solidFill>
                  <a:prstClr val="black"/>
                </a:solidFill>
                <a:latin typeface="Aptos" panose="02110004020202020204"/>
              </a:rPr>
              <a:t> in EUROfusion.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latin typeface="Aptos" panose="0211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a:solidFill>
                  <a:prstClr val="black"/>
                </a:solidFill>
                <a:latin typeface="Aptos" panose="02110004020202020204"/>
              </a:rPr>
              <a:t>A list </a:t>
            </a:r>
            <a:r>
              <a:rPr lang="sv-SE" dirty="0" err="1">
                <a:solidFill>
                  <a:prstClr val="black"/>
                </a:solidFill>
                <a:latin typeface="Aptos" panose="02110004020202020204"/>
              </a:rPr>
              <a:t>of</a:t>
            </a:r>
            <a:r>
              <a:rPr lang="sv-SE" dirty="0">
                <a:solidFill>
                  <a:prstClr val="black"/>
                </a:solidFill>
                <a:latin typeface="Aptos" panose="02110004020202020204"/>
              </a:rPr>
              <a:t> </a:t>
            </a:r>
            <a:r>
              <a:rPr lang="sv-SE" dirty="0" err="1">
                <a:solidFill>
                  <a:prstClr val="black"/>
                </a:solidFill>
                <a:latin typeface="Aptos" panose="02110004020202020204"/>
              </a:rPr>
              <a:t>needed</a:t>
            </a:r>
            <a:r>
              <a:rPr lang="sv-SE" dirty="0">
                <a:solidFill>
                  <a:prstClr val="black"/>
                </a:solidFill>
                <a:latin typeface="Aptos" panose="02110004020202020204"/>
              </a:rPr>
              <a:t> </a:t>
            </a:r>
            <a:r>
              <a:rPr lang="sv-SE" dirty="0" err="1">
                <a:solidFill>
                  <a:prstClr val="black"/>
                </a:solidFill>
                <a:latin typeface="Aptos" panose="02110004020202020204"/>
              </a:rPr>
              <a:t>IDS’s</a:t>
            </a:r>
            <a:r>
              <a:rPr lang="sv-SE" dirty="0">
                <a:solidFill>
                  <a:prstClr val="black"/>
                </a:solidFill>
                <a:latin typeface="Aptos" panose="02110004020202020204"/>
              </a:rPr>
              <a:t> is a </a:t>
            </a:r>
            <a:r>
              <a:rPr lang="sv-SE" dirty="0" err="1">
                <a:solidFill>
                  <a:prstClr val="black"/>
                </a:solidFill>
                <a:latin typeface="Aptos" panose="02110004020202020204"/>
              </a:rPr>
              <a:t>good</a:t>
            </a:r>
            <a:r>
              <a:rPr lang="sv-SE" dirty="0">
                <a:solidFill>
                  <a:prstClr val="black"/>
                </a:solidFill>
                <a:latin typeface="Aptos" panose="02110004020202020204"/>
              </a:rPr>
              <a:t> start </a:t>
            </a:r>
            <a:r>
              <a:rPr lang="sv-SE" dirty="0" err="1">
                <a:solidFill>
                  <a:prstClr val="black"/>
                </a:solidFill>
                <a:latin typeface="Aptos" panose="02110004020202020204"/>
              </a:rPr>
              <a:t>but</a:t>
            </a:r>
            <a:r>
              <a:rPr lang="sv-SE" dirty="0">
                <a:solidFill>
                  <a:prstClr val="black"/>
                </a:solidFill>
                <a:latin typeface="Aptos" panose="02110004020202020204"/>
              </a:rPr>
              <a:t> </a:t>
            </a:r>
            <a:r>
              <a:rPr lang="sv-SE" dirty="0" err="1">
                <a:solidFill>
                  <a:prstClr val="black"/>
                </a:solidFill>
                <a:latin typeface="Aptos" panose="02110004020202020204"/>
              </a:rPr>
              <a:t>need</a:t>
            </a:r>
            <a:endParaRPr lang="sv-SE" dirty="0">
              <a:solidFill>
                <a:prstClr val="black"/>
              </a:solidFill>
              <a:latin typeface="Aptos" panose="0211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err="1">
                <a:solidFill>
                  <a:prstClr val="black"/>
                </a:solidFill>
                <a:latin typeface="Aptos" panose="02110004020202020204"/>
              </a:rPr>
              <a:t>more</a:t>
            </a:r>
            <a:r>
              <a:rPr lang="sv-SE" dirty="0">
                <a:solidFill>
                  <a:prstClr val="black"/>
                </a:solidFill>
                <a:latin typeface="Aptos" panose="02110004020202020204"/>
              </a:rPr>
              <a:t> </a:t>
            </a:r>
            <a:r>
              <a:rPr lang="sv-SE" dirty="0" err="1">
                <a:solidFill>
                  <a:prstClr val="black"/>
                </a:solidFill>
                <a:latin typeface="Aptos" panose="02110004020202020204"/>
              </a:rPr>
              <a:t>details</a:t>
            </a:r>
            <a:r>
              <a:rPr lang="sv-SE" dirty="0">
                <a:solidFill>
                  <a:prstClr val="black"/>
                </a:solidFill>
                <a:latin typeface="Aptos" panose="02110004020202020204"/>
              </a:rPr>
              <a:t>  - down to signal </a:t>
            </a:r>
            <a:r>
              <a:rPr lang="sv-SE" dirty="0" err="1">
                <a:solidFill>
                  <a:prstClr val="black"/>
                </a:solidFill>
                <a:latin typeface="Aptos" panose="02110004020202020204"/>
              </a:rPr>
              <a:t>level</a:t>
            </a:r>
            <a:r>
              <a:rPr lang="sv-SE" dirty="0">
                <a:solidFill>
                  <a:prstClr val="black"/>
                </a:solidFill>
                <a:latin typeface="Aptos" panose="02110004020202020204"/>
              </a:rPr>
              <a:t> -to be </a:t>
            </a:r>
            <a:r>
              <a:rPr lang="sv-SE" dirty="0" err="1">
                <a:solidFill>
                  <a:prstClr val="black"/>
                </a:solidFill>
                <a:latin typeface="Aptos" panose="02110004020202020204"/>
              </a:rPr>
              <a:t>really</a:t>
            </a:r>
            <a:r>
              <a:rPr lang="sv-SE" dirty="0">
                <a:solidFill>
                  <a:prstClr val="black"/>
                </a:solidFill>
                <a:latin typeface="Aptos" panose="02110004020202020204"/>
              </a:rPr>
              <a:t> </a:t>
            </a:r>
            <a:r>
              <a:rPr lang="sv-SE" dirty="0" err="1">
                <a:solidFill>
                  <a:prstClr val="black"/>
                </a:solidFill>
                <a:latin typeface="Aptos" panose="02110004020202020204"/>
              </a:rPr>
              <a:t>useful</a:t>
            </a:r>
            <a:r>
              <a:rPr lang="sv-SE" dirty="0">
                <a:solidFill>
                  <a:prstClr val="black"/>
                </a:solidFill>
                <a:latin typeface="Aptos" panose="02110004020202020204"/>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dirty="0">
              <a:solidFill>
                <a:prstClr val="black"/>
              </a:solidFill>
              <a:latin typeface="Aptos" panose="0211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dirty="0" err="1">
                <a:solidFill>
                  <a:srgbClr val="FF0000"/>
                </a:solidFill>
                <a:latin typeface="Aptos" panose="02110004020202020204"/>
              </a:rPr>
              <a:t>Validation</a:t>
            </a:r>
            <a:r>
              <a:rPr lang="sv-SE" dirty="0">
                <a:solidFill>
                  <a:srgbClr val="FF0000"/>
                </a:solidFill>
                <a:latin typeface="Aptos" panose="02110004020202020204"/>
              </a:rPr>
              <a:t> </a:t>
            </a:r>
            <a:r>
              <a:rPr lang="sv-SE" dirty="0" err="1">
                <a:solidFill>
                  <a:srgbClr val="FF0000"/>
                </a:solidFill>
                <a:latin typeface="Aptos" panose="02110004020202020204"/>
              </a:rPr>
              <a:t>of</a:t>
            </a:r>
            <a:r>
              <a:rPr lang="sv-SE" dirty="0">
                <a:solidFill>
                  <a:srgbClr val="FF0000"/>
                </a:solidFill>
                <a:latin typeface="Aptos" panose="02110004020202020204"/>
              </a:rPr>
              <a:t> data </a:t>
            </a:r>
            <a:r>
              <a:rPr lang="sv-SE" dirty="0" err="1">
                <a:solidFill>
                  <a:srgbClr val="FF0000"/>
                </a:solidFill>
                <a:latin typeface="Aptos" panose="02110004020202020204"/>
              </a:rPr>
              <a:t>mappings</a:t>
            </a:r>
            <a:r>
              <a:rPr lang="sv-SE" dirty="0">
                <a:solidFill>
                  <a:srgbClr val="FF0000"/>
                </a:solidFill>
                <a:latin typeface="Aptos" panose="02110004020202020204"/>
              </a:rPr>
              <a:t> still </a:t>
            </a:r>
            <a:r>
              <a:rPr lang="sv-SE" dirty="0" err="1">
                <a:solidFill>
                  <a:srgbClr val="FF0000"/>
                </a:solidFill>
                <a:latin typeface="Aptos" panose="02110004020202020204"/>
              </a:rPr>
              <a:t>needed</a:t>
            </a:r>
            <a:r>
              <a:rPr lang="sv-SE" dirty="0">
                <a:solidFill>
                  <a:srgbClr val="FF0000"/>
                </a:solidFill>
                <a:latin typeface="Aptos" panose="02110004020202020204"/>
              </a:rPr>
              <a:t> </a:t>
            </a:r>
          </a:p>
        </p:txBody>
      </p:sp>
      <p:sp>
        <p:nvSpPr>
          <p:cNvPr id="2" name="Platshållare för sidfot 1">
            <a:extLst>
              <a:ext uri="{FF2B5EF4-FFF2-40B4-BE49-F238E27FC236}">
                <a16:creationId xmlns:a16="http://schemas.microsoft.com/office/drawing/2014/main" id="{F1A4EBBA-FE71-39F0-CEE8-FD542AD61EEB}"/>
              </a:ext>
            </a:extLst>
          </p:cNvPr>
          <p:cNvSpPr>
            <a:spLocks noGrp="1"/>
          </p:cNvSpPr>
          <p:nvPr>
            <p:ph type="ftr" sz="quarter" idx="11"/>
          </p:nvPr>
        </p:nvSpPr>
        <p:spPr/>
        <p:txBody>
          <a:bodyPr/>
          <a:lstStyle/>
          <a:p>
            <a:r>
              <a:rPr lang="en-US" dirty="0"/>
              <a:t>Strand | DSO Jour </a:t>
            </a:r>
            <a:r>
              <a:rPr lang="en-US" dirty="0" err="1"/>
              <a:t>Fixw</a:t>
            </a:r>
            <a:endParaRPr lang="en-US" dirty="0"/>
          </a:p>
        </p:txBody>
      </p:sp>
      <p:sp>
        <p:nvSpPr>
          <p:cNvPr id="3" name="Platshållare för bildnummer 2">
            <a:extLst>
              <a:ext uri="{FF2B5EF4-FFF2-40B4-BE49-F238E27FC236}">
                <a16:creationId xmlns:a16="http://schemas.microsoft.com/office/drawing/2014/main" id="{0CE5F85F-8D3D-021E-8710-680074634FDB}"/>
              </a:ext>
            </a:extLst>
          </p:cNvPr>
          <p:cNvSpPr>
            <a:spLocks noGrp="1"/>
          </p:cNvSpPr>
          <p:nvPr>
            <p:ph type="sldNum" sz="quarter" idx="12"/>
          </p:nvPr>
        </p:nvSpPr>
        <p:spPr/>
        <p:txBody>
          <a:bodyPr/>
          <a:lstStyle/>
          <a:p>
            <a:fld id="{5FAB415C-2016-4FFF-8AAB-E093EF1B12BD}" type="slidenum">
              <a:rPr lang="en-US" smtClean="0"/>
              <a:t>18</a:t>
            </a:fld>
            <a:endParaRPr lang="en-US"/>
          </a:p>
        </p:txBody>
      </p:sp>
    </p:spTree>
    <p:extLst>
      <p:ext uri="{BB962C8B-B14F-4D97-AF65-F5344CB8AC3E}">
        <p14:creationId xmlns:p14="http://schemas.microsoft.com/office/powerpoint/2010/main" val="6420390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B4A3A1E-066D-16A2-1B2E-13B9E6BC473A}"/>
              </a:ext>
            </a:extLst>
          </p:cNvPr>
          <p:cNvSpPr>
            <a:spLocks noGrp="1"/>
          </p:cNvSpPr>
          <p:nvPr>
            <p:ph type="title"/>
          </p:nvPr>
        </p:nvSpPr>
        <p:spPr/>
        <p:txBody>
          <a:bodyPr/>
          <a:lstStyle/>
          <a:p>
            <a:r>
              <a:rPr lang="sv-SE" dirty="0" err="1"/>
              <a:t>Validation</a:t>
            </a:r>
            <a:r>
              <a:rPr lang="sv-SE" dirty="0"/>
              <a:t> </a:t>
            </a:r>
            <a:r>
              <a:rPr lang="sv-SE" dirty="0" err="1"/>
              <a:t>of</a:t>
            </a:r>
            <a:r>
              <a:rPr lang="sv-SE" dirty="0"/>
              <a:t> TCV data  - </a:t>
            </a:r>
            <a:r>
              <a:rPr lang="sv-SE" dirty="0" err="1"/>
              <a:t>interpretative</a:t>
            </a:r>
            <a:r>
              <a:rPr lang="sv-SE" dirty="0"/>
              <a:t> </a:t>
            </a:r>
            <a:r>
              <a:rPr lang="sv-SE" dirty="0" err="1"/>
              <a:t>run</a:t>
            </a:r>
            <a:r>
              <a:rPr lang="sv-SE" dirty="0"/>
              <a:t> </a:t>
            </a:r>
            <a:r>
              <a:rPr lang="sv-SE" dirty="0" err="1"/>
              <a:t>with</a:t>
            </a:r>
            <a:r>
              <a:rPr lang="sv-SE" dirty="0"/>
              <a:t> ETS   </a:t>
            </a:r>
            <a:endParaRPr lang="en-US" dirty="0"/>
          </a:p>
        </p:txBody>
      </p:sp>
      <p:pic>
        <p:nvPicPr>
          <p:cNvPr id="7" name="Platshållare för innehåll 6" descr="En bild som visar skärmbild, Färggrann, diagram, text&#10;&#10;AI-genererat innehåll kan vara felaktigt.">
            <a:extLst>
              <a:ext uri="{FF2B5EF4-FFF2-40B4-BE49-F238E27FC236}">
                <a16:creationId xmlns:a16="http://schemas.microsoft.com/office/drawing/2014/main" id="{B8A3AFBD-EE32-52A1-AD01-B260BB19C1AB}"/>
              </a:ext>
            </a:extLst>
          </p:cNvPr>
          <p:cNvPicPr>
            <a:picLocks noGrp="1" noChangeAspect="1"/>
          </p:cNvPicPr>
          <p:nvPr>
            <p:ph idx="1"/>
          </p:nvPr>
        </p:nvPicPr>
        <p:blipFill>
          <a:blip r:embed="rId2"/>
          <a:stretch>
            <a:fillRect/>
          </a:stretch>
        </p:blipFill>
        <p:spPr>
          <a:xfrm>
            <a:off x="360040" y="758736"/>
            <a:ext cx="4483979" cy="5688012"/>
          </a:xfrm>
          <a:prstGeom prst="rect">
            <a:avLst/>
          </a:prstGeom>
        </p:spPr>
      </p:pic>
      <p:sp>
        <p:nvSpPr>
          <p:cNvPr id="4" name="Platshållare för sidfot 3">
            <a:extLst>
              <a:ext uri="{FF2B5EF4-FFF2-40B4-BE49-F238E27FC236}">
                <a16:creationId xmlns:a16="http://schemas.microsoft.com/office/drawing/2014/main" id="{5BD26B43-4E6B-0D7C-1680-C05A89ADD181}"/>
              </a:ext>
            </a:extLst>
          </p:cNvPr>
          <p:cNvSpPr>
            <a:spLocks noGrp="1"/>
          </p:cNvSpPr>
          <p:nvPr>
            <p:ph type="ftr" sz="quarter" idx="11"/>
          </p:nvPr>
        </p:nvSpPr>
        <p:spPr/>
        <p:txBody>
          <a:bodyPr/>
          <a:lstStyle/>
          <a:p>
            <a:r>
              <a:rPr lang="en-GB">
                <a:solidFill>
                  <a:prstClr val="white"/>
                </a:solidFill>
              </a:rPr>
              <a:t>Strand | E-tasc general meeting</a:t>
            </a:r>
          </a:p>
        </p:txBody>
      </p:sp>
      <p:sp>
        <p:nvSpPr>
          <p:cNvPr id="5" name="Platshållare för bildnummer 4">
            <a:extLst>
              <a:ext uri="{FF2B5EF4-FFF2-40B4-BE49-F238E27FC236}">
                <a16:creationId xmlns:a16="http://schemas.microsoft.com/office/drawing/2014/main" id="{2FF94A31-0EE5-06BD-5165-C0CBC12354A8}"/>
              </a:ext>
            </a:extLst>
          </p:cNvPr>
          <p:cNvSpPr>
            <a:spLocks noGrp="1"/>
          </p:cNvSpPr>
          <p:nvPr>
            <p:ph type="sldNum" sz="quarter" idx="12"/>
          </p:nvPr>
        </p:nvSpPr>
        <p:spPr/>
        <p:txBody>
          <a:bodyPr/>
          <a:lstStyle/>
          <a:p>
            <a:fld id="{6A6D9FA1-99C7-4910-8E32-B85D378B0060}" type="slidenum">
              <a:rPr lang="en-GB" smtClean="0">
                <a:solidFill>
                  <a:prstClr val="white"/>
                </a:solidFill>
              </a:rPr>
              <a:pPr/>
              <a:t>19</a:t>
            </a:fld>
            <a:endParaRPr lang="en-GB">
              <a:solidFill>
                <a:prstClr val="white"/>
              </a:solidFill>
            </a:endParaRPr>
          </a:p>
        </p:txBody>
      </p:sp>
      <p:pic>
        <p:nvPicPr>
          <p:cNvPr id="7170" name="Picture 2" descr="Pressure and q evolution/profiles for the TCV 68340 interpretative run">
            <a:extLst>
              <a:ext uri="{FF2B5EF4-FFF2-40B4-BE49-F238E27FC236}">
                <a16:creationId xmlns:a16="http://schemas.microsoft.com/office/drawing/2014/main" id="{959E226A-7729-771F-73B4-CFF45B8ACF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2509" y="884382"/>
            <a:ext cx="6096000" cy="4572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ruta 7">
            <a:extLst>
              <a:ext uri="{FF2B5EF4-FFF2-40B4-BE49-F238E27FC236}">
                <a16:creationId xmlns:a16="http://schemas.microsoft.com/office/drawing/2014/main" id="{3132213F-0A6B-162D-27B8-B1ED493E9F2B}"/>
              </a:ext>
            </a:extLst>
          </p:cNvPr>
          <p:cNvSpPr txBox="1"/>
          <p:nvPr/>
        </p:nvSpPr>
        <p:spPr>
          <a:xfrm>
            <a:off x="5089236" y="5426364"/>
            <a:ext cx="6562294" cy="430887"/>
          </a:xfrm>
          <a:prstGeom prst="rect">
            <a:avLst/>
          </a:prstGeom>
          <a:noFill/>
        </p:spPr>
        <p:txBody>
          <a:bodyPr wrap="square" rtlCol="0">
            <a:spAutoFit/>
          </a:bodyPr>
          <a:lstStyle/>
          <a:p>
            <a:r>
              <a:rPr lang="en-US" sz="1100" dirty="0"/>
              <a:t>The workflow has been saved in </a:t>
            </a:r>
            <a:r>
              <a:rPr lang="en-US" sz="1100" dirty="0" err="1">
                <a:hlinkClick r:id="rId4"/>
              </a:rPr>
              <a:t>simdb</a:t>
            </a:r>
            <a:r>
              <a:rPr lang="en-US" sz="1100" dirty="0"/>
              <a:t> as </a:t>
            </a:r>
            <a:r>
              <a:rPr lang="en-US" sz="1100" b="1" dirty="0"/>
              <a:t>ecf65ca0-210c-11f0-8eb7-0894ef442712</a:t>
            </a:r>
            <a:r>
              <a:rPr lang="en-US" sz="1100" dirty="0"/>
              <a:t> with the alias </a:t>
            </a:r>
            <a:r>
              <a:rPr lang="en-US" sz="1100" b="1" dirty="0"/>
              <a:t>g2dpc/</a:t>
            </a:r>
            <a:r>
              <a:rPr lang="en-US" sz="1100" b="1" dirty="0" err="1"/>
              <a:t>tcv</a:t>
            </a:r>
            <a:r>
              <a:rPr lang="en-US" sz="1100" b="1" dirty="0"/>
              <a:t>/68340/run_ETS_MAIN_ENCAPSULATED_WITH_ETS_INIT_20250423_144415</a:t>
            </a:r>
            <a:r>
              <a:rPr lang="en-US" sz="1100" dirty="0"/>
              <a:t>.</a:t>
            </a:r>
            <a:endParaRPr lang="en-US" sz="1100" b="1" dirty="0"/>
          </a:p>
        </p:txBody>
      </p:sp>
    </p:spTree>
    <p:extLst>
      <p:ext uri="{BB962C8B-B14F-4D97-AF65-F5344CB8AC3E}">
        <p14:creationId xmlns:p14="http://schemas.microsoft.com/office/powerpoint/2010/main" val="19893145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F46056A-CDD8-B663-0962-5E6754F9FE6F}"/>
              </a:ext>
            </a:extLst>
          </p:cNvPr>
          <p:cNvSpPr>
            <a:spLocks noGrp="1"/>
          </p:cNvSpPr>
          <p:nvPr>
            <p:ph type="title"/>
          </p:nvPr>
        </p:nvSpPr>
        <p:spPr/>
        <p:txBody>
          <a:bodyPr/>
          <a:lstStyle/>
          <a:p>
            <a:r>
              <a:rPr lang="sv-SE" dirty="0" err="1"/>
              <a:t>Increased</a:t>
            </a:r>
            <a:r>
              <a:rPr lang="sv-SE" dirty="0"/>
              <a:t> </a:t>
            </a:r>
            <a:r>
              <a:rPr lang="sv-SE" dirty="0" err="1"/>
              <a:t>high</a:t>
            </a:r>
            <a:r>
              <a:rPr lang="sv-SE" dirty="0"/>
              <a:t> </a:t>
            </a:r>
            <a:r>
              <a:rPr lang="sv-SE" dirty="0" err="1"/>
              <a:t>level</a:t>
            </a:r>
            <a:r>
              <a:rPr lang="sv-SE" dirty="0"/>
              <a:t> </a:t>
            </a:r>
            <a:r>
              <a:rPr lang="sv-SE" dirty="0" err="1"/>
              <a:t>interest</a:t>
            </a:r>
            <a:r>
              <a:rPr lang="sv-SE" dirty="0"/>
              <a:t> and a </a:t>
            </a:r>
            <a:r>
              <a:rPr lang="sv-SE" dirty="0" err="1"/>
              <a:t>possible</a:t>
            </a:r>
            <a:r>
              <a:rPr lang="sv-SE" dirty="0"/>
              <a:t> </a:t>
            </a:r>
            <a:r>
              <a:rPr lang="sv-SE" dirty="0" err="1"/>
              <a:t>expanded</a:t>
            </a:r>
            <a:r>
              <a:rPr lang="sv-SE" dirty="0"/>
              <a:t> </a:t>
            </a:r>
            <a:r>
              <a:rPr lang="sv-SE" dirty="0" err="1"/>
              <a:t>scope</a:t>
            </a:r>
            <a:endParaRPr lang="en-US" dirty="0"/>
          </a:p>
        </p:txBody>
      </p:sp>
      <p:sp>
        <p:nvSpPr>
          <p:cNvPr id="3" name="Platshållare för innehåll 2">
            <a:extLst>
              <a:ext uri="{FF2B5EF4-FFF2-40B4-BE49-F238E27FC236}">
                <a16:creationId xmlns:a16="http://schemas.microsoft.com/office/drawing/2014/main" id="{48EA0EC8-F7A9-3017-6EF8-F2E59CC230D9}"/>
              </a:ext>
            </a:extLst>
          </p:cNvPr>
          <p:cNvSpPr>
            <a:spLocks noGrp="1"/>
          </p:cNvSpPr>
          <p:nvPr>
            <p:ph idx="1"/>
          </p:nvPr>
        </p:nvSpPr>
        <p:spPr/>
        <p:txBody>
          <a:bodyPr/>
          <a:lstStyle/>
          <a:p>
            <a:pPr marL="0" indent="0">
              <a:buNone/>
            </a:pPr>
            <a:r>
              <a:rPr lang="en-US" dirty="0"/>
              <a:t>Strong suggestion for EUROfusion to go further from the reviewers of the 2026-27 WP:</a:t>
            </a:r>
          </a:p>
          <a:p>
            <a:pPr marL="0" indent="0">
              <a:buNone/>
            </a:pPr>
            <a:r>
              <a:rPr lang="en-US" b="1" dirty="0"/>
              <a:t>Establish a unified experimental data platform as a 2027 global objective: </a:t>
            </a:r>
          </a:p>
          <a:p>
            <a:pPr marL="457200" lvl="1" indent="0">
              <a:buNone/>
            </a:pPr>
            <a:r>
              <a:rPr lang="en-US" dirty="0"/>
              <a:t>“Currently, experimental data remains siloed among individual consortium members who independently manage access and FAIR compliance. </a:t>
            </a:r>
          </a:p>
          <a:p>
            <a:pPr marL="457200" lvl="1" indent="0">
              <a:buNone/>
            </a:pPr>
            <a:r>
              <a:rPr lang="en-US" dirty="0"/>
              <a:t>The consortium must formally mandate the deployment of a unified, IMAS-based data access platform as a global strategic objective to be achieved by 2027. </a:t>
            </a:r>
          </a:p>
          <a:p>
            <a:pPr marL="457200" lvl="1" indent="0">
              <a:buNone/>
            </a:pPr>
            <a:r>
              <a:rPr lang="en-US" dirty="0"/>
              <a:t>This will effectively replace fragmented data repositories with a single, </a:t>
            </a:r>
            <a:r>
              <a:rPr lang="en-US" dirty="0" err="1"/>
              <a:t>standardised</a:t>
            </a:r>
            <a:r>
              <a:rPr lang="en-US" dirty="0"/>
              <a:t> gateway for all European fusion experiments.”</a:t>
            </a:r>
          </a:p>
          <a:p>
            <a:endParaRPr lang="en-US" dirty="0"/>
          </a:p>
        </p:txBody>
      </p:sp>
      <p:sp>
        <p:nvSpPr>
          <p:cNvPr id="4" name="Platshållare för sidfot 3">
            <a:extLst>
              <a:ext uri="{FF2B5EF4-FFF2-40B4-BE49-F238E27FC236}">
                <a16:creationId xmlns:a16="http://schemas.microsoft.com/office/drawing/2014/main" id="{49957F53-4FD2-EDD3-6C53-E7C96FF55081}"/>
              </a:ext>
            </a:extLst>
          </p:cNvPr>
          <p:cNvSpPr>
            <a:spLocks noGrp="1"/>
          </p:cNvSpPr>
          <p:nvPr>
            <p:ph type="ftr" sz="quarter" idx="11"/>
          </p:nvPr>
        </p:nvSpPr>
        <p:spPr/>
        <p:txBody>
          <a:bodyPr/>
          <a:lstStyle/>
          <a:p>
            <a:r>
              <a:rPr lang="en-GB" dirty="0">
                <a:solidFill>
                  <a:prstClr val="white"/>
                </a:solidFill>
              </a:rPr>
              <a:t>Strand | DSO Jour Fixe</a:t>
            </a:r>
          </a:p>
        </p:txBody>
      </p:sp>
      <p:sp>
        <p:nvSpPr>
          <p:cNvPr id="5" name="Platshållare för bildnummer 4">
            <a:extLst>
              <a:ext uri="{FF2B5EF4-FFF2-40B4-BE49-F238E27FC236}">
                <a16:creationId xmlns:a16="http://schemas.microsoft.com/office/drawing/2014/main" id="{9003AC70-7D0E-D515-FFB6-289FCDF41093}"/>
              </a:ext>
            </a:extLst>
          </p:cNvPr>
          <p:cNvSpPr>
            <a:spLocks noGrp="1"/>
          </p:cNvSpPr>
          <p:nvPr>
            <p:ph type="sldNum" sz="quarter" idx="12"/>
          </p:nvPr>
        </p:nvSpPr>
        <p:spPr/>
        <p:txBody>
          <a:bodyPr/>
          <a:lstStyle/>
          <a:p>
            <a:fld id="{6A6D9FA1-99C7-4910-8E32-B85D378B0060}" type="slidenum">
              <a:rPr lang="en-GB" smtClean="0">
                <a:solidFill>
                  <a:prstClr val="white"/>
                </a:solidFill>
              </a:rPr>
              <a:pPr/>
              <a:t>20</a:t>
            </a:fld>
            <a:endParaRPr lang="en-GB">
              <a:solidFill>
                <a:prstClr val="white"/>
              </a:solidFill>
            </a:endParaRPr>
          </a:p>
        </p:txBody>
      </p:sp>
    </p:spTree>
    <p:extLst>
      <p:ext uri="{BB962C8B-B14F-4D97-AF65-F5344CB8AC3E}">
        <p14:creationId xmlns:p14="http://schemas.microsoft.com/office/powerpoint/2010/main" val="11969653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6EEAC-A390-1B03-7C51-3C99F817287F}"/>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5B1A59B-F11B-F9E5-D8DF-9AB01D9B1510}"/>
              </a:ext>
            </a:extLst>
          </p:cNvPr>
          <p:cNvSpPr>
            <a:spLocks noGrp="1"/>
          </p:cNvSpPr>
          <p:nvPr>
            <p:ph type="title"/>
          </p:nvPr>
        </p:nvSpPr>
        <p:spPr/>
        <p:txBody>
          <a:bodyPr/>
          <a:lstStyle/>
          <a:p>
            <a:r>
              <a:rPr lang="sv-SE" dirty="0" err="1"/>
              <a:t>Increased</a:t>
            </a:r>
            <a:r>
              <a:rPr lang="sv-SE" dirty="0"/>
              <a:t> </a:t>
            </a:r>
            <a:r>
              <a:rPr lang="sv-SE" dirty="0" err="1"/>
              <a:t>high</a:t>
            </a:r>
            <a:r>
              <a:rPr lang="sv-SE" dirty="0"/>
              <a:t> </a:t>
            </a:r>
            <a:r>
              <a:rPr lang="sv-SE" dirty="0" err="1"/>
              <a:t>level</a:t>
            </a:r>
            <a:r>
              <a:rPr lang="sv-SE" dirty="0"/>
              <a:t> </a:t>
            </a:r>
            <a:r>
              <a:rPr lang="sv-SE" dirty="0" err="1"/>
              <a:t>interest</a:t>
            </a:r>
            <a:r>
              <a:rPr lang="sv-SE" dirty="0"/>
              <a:t> and a </a:t>
            </a:r>
            <a:r>
              <a:rPr lang="sv-SE" dirty="0" err="1"/>
              <a:t>possible</a:t>
            </a:r>
            <a:r>
              <a:rPr lang="sv-SE" dirty="0"/>
              <a:t> </a:t>
            </a:r>
            <a:r>
              <a:rPr lang="sv-SE" dirty="0" err="1"/>
              <a:t>expanded</a:t>
            </a:r>
            <a:r>
              <a:rPr lang="sv-SE" dirty="0"/>
              <a:t> </a:t>
            </a:r>
            <a:r>
              <a:rPr lang="sv-SE" dirty="0" err="1"/>
              <a:t>scope</a:t>
            </a:r>
            <a:endParaRPr lang="en-US" dirty="0"/>
          </a:p>
        </p:txBody>
      </p:sp>
      <p:sp>
        <p:nvSpPr>
          <p:cNvPr id="3" name="Platshållare för innehåll 2">
            <a:extLst>
              <a:ext uri="{FF2B5EF4-FFF2-40B4-BE49-F238E27FC236}">
                <a16:creationId xmlns:a16="http://schemas.microsoft.com/office/drawing/2014/main" id="{C1096173-3586-CBEB-4D76-DB2C2E1EB4E5}"/>
              </a:ext>
            </a:extLst>
          </p:cNvPr>
          <p:cNvSpPr>
            <a:spLocks noGrp="1"/>
          </p:cNvSpPr>
          <p:nvPr>
            <p:ph idx="1"/>
          </p:nvPr>
        </p:nvSpPr>
        <p:spPr/>
        <p:txBody>
          <a:bodyPr>
            <a:normAutofit/>
          </a:bodyPr>
          <a:lstStyle/>
          <a:p>
            <a:pPr marL="0" indent="0">
              <a:buNone/>
            </a:pPr>
            <a:r>
              <a:rPr lang="en-US" dirty="0"/>
              <a:t>Strong suggestion for EUROfusion to go further from the reviewers of the 2026-27 WP:</a:t>
            </a:r>
          </a:p>
          <a:p>
            <a:pPr marL="0" indent="0">
              <a:buNone/>
            </a:pPr>
            <a:r>
              <a:rPr lang="en-US" b="1" dirty="0"/>
              <a:t>Establish a unified experimental data platform as a 2027 global objective: </a:t>
            </a:r>
          </a:p>
          <a:p>
            <a:pPr marL="457200" lvl="1" indent="0">
              <a:buNone/>
            </a:pPr>
            <a:r>
              <a:rPr lang="en-US" dirty="0"/>
              <a:t>“Currently, experimental data remains siloed among individual consortium members who independently manage access and FAIR compliance. </a:t>
            </a:r>
          </a:p>
          <a:p>
            <a:pPr marL="457200" lvl="1" indent="0">
              <a:buNone/>
            </a:pPr>
            <a:r>
              <a:rPr lang="en-US" dirty="0"/>
              <a:t>The consortium must formally mandate the deployment of a unified, IMAS-based data access platform as a global strategic objective to be achieved by 2027. </a:t>
            </a:r>
          </a:p>
          <a:p>
            <a:pPr marL="457200" lvl="1" indent="0">
              <a:buNone/>
            </a:pPr>
            <a:r>
              <a:rPr lang="en-US" dirty="0"/>
              <a:t>This will effectively replace fragmented data repositories with a single, </a:t>
            </a:r>
            <a:r>
              <a:rPr lang="en-US" dirty="0" err="1"/>
              <a:t>standardised</a:t>
            </a:r>
            <a:r>
              <a:rPr lang="en-US" dirty="0"/>
              <a:t> gateway for all European fusion experiments.”</a:t>
            </a:r>
          </a:p>
          <a:p>
            <a:endParaRPr lang="en-US" dirty="0"/>
          </a:p>
          <a:p>
            <a:r>
              <a:rPr lang="en-US" dirty="0"/>
              <a:t>This goal is moving beyond current common ground for data sharing BUT can be fostered by moderate expansion of the tool set. </a:t>
            </a:r>
          </a:p>
          <a:p>
            <a:r>
              <a:rPr lang="en-US" dirty="0"/>
              <a:t>Requires additional resources and longer-term horizon well into FP10.</a:t>
            </a:r>
          </a:p>
        </p:txBody>
      </p:sp>
      <p:sp>
        <p:nvSpPr>
          <p:cNvPr id="4" name="Platshållare för sidfot 3">
            <a:extLst>
              <a:ext uri="{FF2B5EF4-FFF2-40B4-BE49-F238E27FC236}">
                <a16:creationId xmlns:a16="http://schemas.microsoft.com/office/drawing/2014/main" id="{98427738-4739-7A21-CE50-639DBA482678}"/>
              </a:ext>
            </a:extLst>
          </p:cNvPr>
          <p:cNvSpPr>
            <a:spLocks noGrp="1"/>
          </p:cNvSpPr>
          <p:nvPr>
            <p:ph type="ftr" sz="quarter" idx="11"/>
          </p:nvPr>
        </p:nvSpPr>
        <p:spPr/>
        <p:txBody>
          <a:bodyPr/>
          <a:lstStyle/>
          <a:p>
            <a:r>
              <a:rPr lang="en-GB" dirty="0">
                <a:solidFill>
                  <a:prstClr val="white"/>
                </a:solidFill>
              </a:rPr>
              <a:t>Strand | DSO Jour Fixe</a:t>
            </a:r>
          </a:p>
        </p:txBody>
      </p:sp>
      <p:sp>
        <p:nvSpPr>
          <p:cNvPr id="5" name="Platshållare för bildnummer 4">
            <a:extLst>
              <a:ext uri="{FF2B5EF4-FFF2-40B4-BE49-F238E27FC236}">
                <a16:creationId xmlns:a16="http://schemas.microsoft.com/office/drawing/2014/main" id="{904EB358-F506-672E-60B6-90BF579B95AE}"/>
              </a:ext>
            </a:extLst>
          </p:cNvPr>
          <p:cNvSpPr>
            <a:spLocks noGrp="1"/>
          </p:cNvSpPr>
          <p:nvPr>
            <p:ph type="sldNum" sz="quarter" idx="12"/>
          </p:nvPr>
        </p:nvSpPr>
        <p:spPr/>
        <p:txBody>
          <a:bodyPr/>
          <a:lstStyle/>
          <a:p>
            <a:fld id="{6A6D9FA1-99C7-4910-8E32-B85D378B0060}" type="slidenum">
              <a:rPr lang="en-GB" smtClean="0">
                <a:solidFill>
                  <a:prstClr val="white"/>
                </a:solidFill>
              </a:rPr>
              <a:pPr/>
              <a:t>21</a:t>
            </a:fld>
            <a:endParaRPr lang="en-GB">
              <a:solidFill>
                <a:prstClr val="white"/>
              </a:solidFill>
            </a:endParaRPr>
          </a:p>
        </p:txBody>
      </p:sp>
    </p:spTree>
    <p:extLst>
      <p:ext uri="{BB962C8B-B14F-4D97-AF65-F5344CB8AC3E}">
        <p14:creationId xmlns:p14="http://schemas.microsoft.com/office/powerpoint/2010/main" val="3420759578"/>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EUROfusion.1line_5_3_201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lgn="l">
          <a:defRPr sz="2800" b="1" dirty="0" smtClean="0"/>
        </a:defPPr>
      </a:lstStyle>
    </a:tx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1610</TotalTime>
  <Words>2925</Words>
  <Application>Microsoft Office PowerPoint</Application>
  <PresentationFormat>Bredbild</PresentationFormat>
  <Paragraphs>351</Paragraphs>
  <Slides>21</Slides>
  <Notes>0</Notes>
  <HiddenSlides>0</HiddenSlides>
  <MMClips>0</MMClips>
  <ScaleCrop>false</ScaleCrop>
  <HeadingPairs>
    <vt:vector size="6" baseType="variant">
      <vt:variant>
        <vt:lpstr>Använt teckensnitt</vt:lpstr>
      </vt:variant>
      <vt:variant>
        <vt:i4>7</vt:i4>
      </vt:variant>
      <vt:variant>
        <vt:lpstr>Tema</vt:lpstr>
      </vt:variant>
      <vt:variant>
        <vt:i4>2</vt:i4>
      </vt:variant>
      <vt:variant>
        <vt:lpstr>Bildrubriker</vt:lpstr>
      </vt:variant>
      <vt:variant>
        <vt:i4>21</vt:i4>
      </vt:variant>
    </vt:vector>
  </HeadingPairs>
  <TitlesOfParts>
    <vt:vector size="30" baseType="lpstr">
      <vt:lpstr>Aptos</vt:lpstr>
      <vt:lpstr>Aptos Display</vt:lpstr>
      <vt:lpstr>Arial</vt:lpstr>
      <vt:lpstr>Calibri</vt:lpstr>
      <vt:lpstr>Poppins</vt:lpstr>
      <vt:lpstr>Roboto</vt:lpstr>
      <vt:lpstr>Wingdings</vt:lpstr>
      <vt:lpstr>Office-tema</vt:lpstr>
      <vt:lpstr>EUROfusion.1line_5_3_2019</vt:lpstr>
      <vt:lpstr>Brief overview of the implementation of the DMP</vt:lpstr>
      <vt:lpstr>Background</vt:lpstr>
      <vt:lpstr>PowerPoint-presentation</vt:lpstr>
      <vt:lpstr>Current status and plans</vt:lpstr>
      <vt:lpstr>Milestones</vt:lpstr>
      <vt:lpstr>A. Searchable Inventory of experimental data</vt:lpstr>
      <vt:lpstr>https://dmp.eufus.eu</vt:lpstr>
      <vt:lpstr>PowerPoint-presentation</vt:lpstr>
      <vt:lpstr>PowerPoint-presentation</vt:lpstr>
      <vt:lpstr>PowerPoint-presentation</vt:lpstr>
      <vt:lpstr>Data statistics and typical waveforms</vt:lpstr>
      <vt:lpstr>A. Searchable Inventory of experimental data (adding simulation data)</vt:lpstr>
      <vt:lpstr>Access to experimental data</vt:lpstr>
      <vt:lpstr>PowerPoint-presentation</vt:lpstr>
      <vt:lpstr>PowerPoint-presentation</vt:lpstr>
      <vt:lpstr>PowerPoint-presentation</vt:lpstr>
      <vt:lpstr>PowerPoint-presentation</vt:lpstr>
      <vt:lpstr>PowerPoint-presentation</vt:lpstr>
      <vt:lpstr>Validation of TCV data  - interpretative run with ETS   </vt:lpstr>
      <vt:lpstr>Increased high level interest and a possible expanded scope</vt:lpstr>
      <vt:lpstr>Increased high level interest and a possible expanded scope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Pär Strand</dc:creator>
  <cp:lastModifiedBy>Pär Strand</cp:lastModifiedBy>
  <cp:revision>1</cp:revision>
  <dcterms:created xsi:type="dcterms:W3CDTF">2026-09-13T03:28:53Z</dcterms:created>
  <dcterms:modified xsi:type="dcterms:W3CDTF">2026-09-14T11:21:53Z</dcterms:modified>
</cp:coreProperties>
</file>