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6"/>
  </p:notesMasterIdLst>
  <p:sldIdLst>
    <p:sldId id="304" r:id="rId3"/>
    <p:sldId id="331" r:id="rId4"/>
    <p:sldId id="307" r:id="rId5"/>
    <p:sldId id="257" r:id="rId6"/>
    <p:sldId id="320" r:id="rId7"/>
    <p:sldId id="321" r:id="rId8"/>
    <p:sldId id="293" r:id="rId9"/>
    <p:sldId id="319" r:id="rId10"/>
    <p:sldId id="325" r:id="rId11"/>
    <p:sldId id="327" r:id="rId12"/>
    <p:sldId id="256" r:id="rId13"/>
    <p:sldId id="334" r:id="rId14"/>
    <p:sldId id="33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20" d="100"/>
          <a:sy n="120" d="100"/>
        </p:scale>
        <p:origin x="2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är Strand" userId="5fbb2697-8666-435e-ab8d-30be0bd8401d" providerId="ADAL" clId="{D7A3BDEE-99FE-42D9-BE51-458E51A3EDA5}"/>
    <pc:docChg chg="undo custSel addSld delSld modSld sldOrd">
      <pc:chgData name="Pär Strand" userId="5fbb2697-8666-435e-ab8d-30be0bd8401d" providerId="ADAL" clId="{D7A3BDEE-99FE-42D9-BE51-458E51A3EDA5}" dt="2026-09-15T09:05:00.713" v="295" actId="47"/>
      <pc:docMkLst>
        <pc:docMk/>
      </pc:docMkLst>
      <pc:sldChg chg="modSp add del mod ord">
        <pc:chgData name="Pär Strand" userId="5fbb2697-8666-435e-ab8d-30be0bd8401d" providerId="ADAL" clId="{D7A3BDEE-99FE-42D9-BE51-458E51A3EDA5}" dt="2026-09-14T06:59:55.403" v="278"/>
        <pc:sldMkLst>
          <pc:docMk/>
          <pc:sldMk cId="0" sldId="256"/>
        </pc:sldMkLst>
        <pc:spChg chg="mod">
          <ac:chgData name="Pär Strand" userId="5fbb2697-8666-435e-ab8d-30be0bd8401d" providerId="ADAL" clId="{D7A3BDEE-99FE-42D9-BE51-458E51A3EDA5}" dt="2026-09-14T06:59:50.283" v="276" actId="27636"/>
          <ac:spMkLst>
            <pc:docMk/>
            <pc:sldMk cId="0" sldId="256"/>
            <ac:spMk id="54" creationId="{00000000-0000-0000-0000-000000000000}"/>
          </ac:spMkLst>
        </pc:spChg>
      </pc:sldChg>
      <pc:sldChg chg="modSp mod">
        <pc:chgData name="Pär Strand" userId="5fbb2697-8666-435e-ab8d-30be0bd8401d" providerId="ADAL" clId="{D7A3BDEE-99FE-42D9-BE51-458E51A3EDA5}" dt="2026-09-14T06:47:54.004" v="182" actId="20577"/>
        <pc:sldMkLst>
          <pc:docMk/>
          <pc:sldMk cId="351104457" sldId="304"/>
        </pc:sldMkLst>
        <pc:spChg chg="mod">
          <ac:chgData name="Pär Strand" userId="5fbb2697-8666-435e-ab8d-30be0bd8401d" providerId="ADAL" clId="{D7A3BDEE-99FE-42D9-BE51-458E51A3EDA5}" dt="2026-09-14T06:47:54.004" v="182" actId="20577"/>
          <ac:spMkLst>
            <pc:docMk/>
            <pc:sldMk cId="351104457" sldId="304"/>
            <ac:spMk id="4" creationId="{5CE95A6E-2526-20D0-7292-7712306271DC}"/>
          </ac:spMkLst>
        </pc:spChg>
      </pc:sldChg>
      <pc:sldChg chg="del">
        <pc:chgData name="Pär Strand" userId="5fbb2697-8666-435e-ab8d-30be0bd8401d" providerId="ADAL" clId="{D7A3BDEE-99FE-42D9-BE51-458E51A3EDA5}" dt="2026-09-15T09:05:00.713" v="295" actId="47"/>
        <pc:sldMkLst>
          <pc:docMk/>
          <pc:sldMk cId="243967104" sldId="322"/>
        </pc:sldMkLst>
      </pc:sldChg>
      <pc:sldChg chg="del">
        <pc:chgData name="Pär Strand" userId="5fbb2697-8666-435e-ab8d-30be0bd8401d" providerId="ADAL" clId="{D7A3BDEE-99FE-42D9-BE51-458E51A3EDA5}" dt="2026-09-15T09:05:00.713" v="295" actId="47"/>
        <pc:sldMkLst>
          <pc:docMk/>
          <pc:sldMk cId="4233065919" sldId="328"/>
        </pc:sldMkLst>
      </pc:sldChg>
      <pc:sldChg chg="del">
        <pc:chgData name="Pär Strand" userId="5fbb2697-8666-435e-ab8d-30be0bd8401d" providerId="ADAL" clId="{D7A3BDEE-99FE-42D9-BE51-458E51A3EDA5}" dt="2026-09-15T09:05:00.713" v="295" actId="47"/>
        <pc:sldMkLst>
          <pc:docMk/>
          <pc:sldMk cId="1510350343" sldId="329"/>
        </pc:sldMkLst>
      </pc:sldChg>
      <pc:sldChg chg="modSp mod">
        <pc:chgData name="Pär Strand" userId="5fbb2697-8666-435e-ab8d-30be0bd8401d" providerId="ADAL" clId="{D7A3BDEE-99FE-42D9-BE51-458E51A3EDA5}" dt="2026-09-14T06:48:02.744" v="184" actId="20577"/>
        <pc:sldMkLst>
          <pc:docMk/>
          <pc:sldMk cId="1536374791" sldId="331"/>
        </pc:sldMkLst>
        <pc:spChg chg="mod">
          <ac:chgData name="Pär Strand" userId="5fbb2697-8666-435e-ab8d-30be0bd8401d" providerId="ADAL" clId="{D7A3BDEE-99FE-42D9-BE51-458E51A3EDA5}" dt="2026-09-14T06:48:02.744" v="184" actId="20577"/>
          <ac:spMkLst>
            <pc:docMk/>
            <pc:sldMk cId="1536374791" sldId="331"/>
            <ac:spMk id="3" creationId="{63C59849-09A3-F5B1-3676-739E43D168FD}"/>
          </ac:spMkLst>
        </pc:spChg>
      </pc:sldChg>
      <pc:sldChg chg="addSp delSp modSp new del mod ord">
        <pc:chgData name="Pär Strand" userId="5fbb2697-8666-435e-ab8d-30be0bd8401d" providerId="ADAL" clId="{D7A3BDEE-99FE-42D9-BE51-458E51A3EDA5}" dt="2026-09-14T08:00:43.702" v="294" actId="47"/>
        <pc:sldMkLst>
          <pc:docMk/>
          <pc:sldMk cId="983105075" sldId="332"/>
        </pc:sldMkLst>
        <pc:spChg chg="mod">
          <ac:chgData name="Pär Strand" userId="5fbb2697-8666-435e-ab8d-30be0bd8401d" providerId="ADAL" clId="{D7A3BDEE-99FE-42D9-BE51-458E51A3EDA5}" dt="2026-09-14T06:48:58.975" v="234"/>
          <ac:spMkLst>
            <pc:docMk/>
            <pc:sldMk cId="983105075" sldId="332"/>
            <ac:spMk id="2" creationId="{3F0AFECB-F0B1-F808-79FE-9AB6FDF080E0}"/>
          </ac:spMkLst>
        </pc:spChg>
        <pc:spChg chg="del mod">
          <ac:chgData name="Pär Strand" userId="5fbb2697-8666-435e-ab8d-30be0bd8401d" providerId="ADAL" clId="{D7A3BDEE-99FE-42D9-BE51-458E51A3EDA5}" dt="2026-09-14T06:47:26.064" v="164" actId="478"/>
          <ac:spMkLst>
            <pc:docMk/>
            <pc:sldMk cId="983105075" sldId="332"/>
            <ac:spMk id="3" creationId="{78631E79-CE2F-6211-16BB-97E898408786}"/>
          </ac:spMkLst>
        </pc:spChg>
        <pc:spChg chg="add mod">
          <ac:chgData name="Pär Strand" userId="5fbb2697-8666-435e-ab8d-30be0bd8401d" providerId="ADAL" clId="{D7A3BDEE-99FE-42D9-BE51-458E51A3EDA5}" dt="2026-09-14T07:01:02.625" v="289" actId="20577"/>
          <ac:spMkLst>
            <pc:docMk/>
            <pc:sldMk cId="983105075" sldId="332"/>
            <ac:spMk id="6" creationId="{0421E9EC-6E7C-2A1B-5D94-8575D353F061}"/>
          </ac:spMkLst>
        </pc:spChg>
        <pc:spChg chg="add del mod">
          <ac:chgData name="Pär Strand" userId="5fbb2697-8666-435e-ab8d-30be0bd8401d" providerId="ADAL" clId="{D7A3BDEE-99FE-42D9-BE51-458E51A3EDA5}" dt="2026-09-14T06:47:29.517" v="165" actId="478"/>
          <ac:spMkLst>
            <pc:docMk/>
            <pc:sldMk cId="983105075" sldId="332"/>
            <ac:spMk id="8" creationId="{BAE4193A-1DC5-F170-B2C3-54107F863555}"/>
          </ac:spMkLst>
        </pc:spChg>
      </pc:sldChg>
      <pc:sldChg chg="new del">
        <pc:chgData name="Pär Strand" userId="5fbb2697-8666-435e-ab8d-30be0bd8401d" providerId="ADAL" clId="{D7A3BDEE-99FE-42D9-BE51-458E51A3EDA5}" dt="2026-09-14T06:44:31.098" v="6" actId="680"/>
        <pc:sldMkLst>
          <pc:docMk/>
          <pc:sldMk cId="1300292639" sldId="333"/>
        </pc:sldMkLst>
      </pc:sldChg>
      <pc:sldChg chg="addSp delSp modSp add del mod">
        <pc:chgData name="Pär Strand" userId="5fbb2697-8666-435e-ab8d-30be0bd8401d" providerId="ADAL" clId="{D7A3BDEE-99FE-42D9-BE51-458E51A3EDA5}" dt="2026-09-14T08:00:43.116" v="293" actId="47"/>
        <pc:sldMkLst>
          <pc:docMk/>
          <pc:sldMk cId="2622048517" sldId="333"/>
        </pc:sldMkLst>
        <pc:spChg chg="mod">
          <ac:chgData name="Pär Strand" userId="5fbb2697-8666-435e-ab8d-30be0bd8401d" providerId="ADAL" clId="{D7A3BDEE-99FE-42D9-BE51-458E51A3EDA5}" dt="2026-09-14T06:48:33.413" v="232" actId="20577"/>
          <ac:spMkLst>
            <pc:docMk/>
            <pc:sldMk cId="2622048517" sldId="333"/>
            <ac:spMk id="2" creationId="{7F9820B8-5756-C178-5F26-41BFD472016C}"/>
          </ac:spMkLst>
        </pc:spChg>
        <pc:spChg chg="mod">
          <ac:chgData name="Pär Strand" userId="5fbb2697-8666-435e-ab8d-30be0bd8401d" providerId="ADAL" clId="{D7A3BDEE-99FE-42D9-BE51-458E51A3EDA5}" dt="2026-09-14T06:48:40.442" v="233" actId="5793"/>
          <ac:spMkLst>
            <pc:docMk/>
            <pc:sldMk cId="2622048517" sldId="333"/>
            <ac:spMk id="3" creationId="{970B4B7A-DF7B-97CB-48A7-3D2403C7CE8F}"/>
          </ac:spMkLst>
        </pc:spChg>
        <pc:spChg chg="add del mod">
          <ac:chgData name="Pär Strand" userId="5fbb2697-8666-435e-ab8d-30be0bd8401d" providerId="ADAL" clId="{D7A3BDEE-99FE-42D9-BE51-458E51A3EDA5}" dt="2026-09-14T06:47:19.016" v="161" actId="478"/>
          <ac:spMkLst>
            <pc:docMk/>
            <pc:sldMk cId="2622048517" sldId="333"/>
            <ac:spMk id="6" creationId="{5BC6B8BC-7B51-7AB3-3AAD-AC515400BC5C}"/>
          </ac:spMkLst>
        </pc:spChg>
      </pc:sldChg>
      <pc:sldChg chg="add del">
        <pc:chgData name="Pär Strand" userId="5fbb2697-8666-435e-ab8d-30be0bd8401d" providerId="ADAL" clId="{D7A3BDEE-99FE-42D9-BE51-458E51A3EDA5}" dt="2026-09-14T08:00:39.486" v="292"/>
        <pc:sldMkLst>
          <pc:docMk/>
          <pc:sldMk cId="2145655900" sldId="334"/>
        </pc:sldMkLst>
      </pc:sldChg>
      <pc:sldChg chg="add del">
        <pc:chgData name="Pär Strand" userId="5fbb2697-8666-435e-ab8d-30be0bd8401d" providerId="ADAL" clId="{D7A3BDEE-99FE-42D9-BE51-458E51A3EDA5}" dt="2026-09-14T08:00:39.486" v="292"/>
        <pc:sldMkLst>
          <pc:docMk/>
          <pc:sldMk cId="3328827713" sldId="3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7E32C-059D-479D-8971-A09ED5737BB3}" type="datetimeFigureOut">
              <a:rPr lang="en-US" smtClean="0"/>
              <a:t>9/15/2026</a:t>
            </a:fld>
            <a:endParaRPr lang="en-US"/>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B64B2-3B26-4CDF-A208-B24C095EED22}" type="slidenum">
              <a:rPr lang="en-US" smtClean="0"/>
              <a:t>‹#›</a:t>
            </a:fld>
            <a:endParaRPr lang="en-US"/>
          </a:p>
        </p:txBody>
      </p:sp>
    </p:spTree>
    <p:extLst>
      <p:ext uri="{BB962C8B-B14F-4D97-AF65-F5344CB8AC3E}">
        <p14:creationId xmlns:p14="http://schemas.microsoft.com/office/powerpoint/2010/main" val="1713590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b3fdfa0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b3fdfa0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Title</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Scope</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Status/Ongoing activities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(Risks - not meeting goals etc)</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future needs!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aim for 2026 - goals for 2027 with a nice illustration if possible.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hyperlink" Target="http://www.flaticon.com/" TargetMode="External"/><Relationship Id="rId9"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DD3EE1-7555-623E-30A7-4D76B958F85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a:p>
        </p:txBody>
      </p:sp>
      <p:sp>
        <p:nvSpPr>
          <p:cNvPr id="3" name="Underrubrik 2">
            <a:extLst>
              <a:ext uri="{FF2B5EF4-FFF2-40B4-BE49-F238E27FC236}">
                <a16:creationId xmlns:a16="http://schemas.microsoft.com/office/drawing/2014/main" id="{8B6A093E-AD64-78F8-EECA-14D98EC4C8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Platshållare för datum 3">
            <a:extLst>
              <a:ext uri="{FF2B5EF4-FFF2-40B4-BE49-F238E27FC236}">
                <a16:creationId xmlns:a16="http://schemas.microsoft.com/office/drawing/2014/main" id="{2EFBB41C-FF7B-D81B-9BDE-BA60F403D3E0}"/>
              </a:ext>
            </a:extLst>
          </p:cNvPr>
          <p:cNvSpPr>
            <a:spLocks noGrp="1"/>
          </p:cNvSpPr>
          <p:nvPr>
            <p:ph type="dt" sz="half" idx="10"/>
          </p:nvPr>
        </p:nvSpPr>
        <p:spPr/>
        <p:txBody>
          <a:bodyPr/>
          <a:lstStyle/>
          <a:p>
            <a:endParaRPr lang="en-US"/>
          </a:p>
        </p:txBody>
      </p:sp>
      <p:sp>
        <p:nvSpPr>
          <p:cNvPr id="5" name="Platshållare för sidfot 4">
            <a:extLst>
              <a:ext uri="{FF2B5EF4-FFF2-40B4-BE49-F238E27FC236}">
                <a16:creationId xmlns:a16="http://schemas.microsoft.com/office/drawing/2014/main" id="{957942A3-CE41-BE34-FEC8-6DACEF7A8C40}"/>
              </a:ext>
            </a:extLst>
          </p:cNvPr>
          <p:cNvSpPr>
            <a:spLocks noGrp="1"/>
          </p:cNvSpPr>
          <p:nvPr>
            <p:ph type="ftr" sz="quarter" idx="11"/>
          </p:nvPr>
        </p:nvSpPr>
        <p:spPr/>
        <p:txBody>
          <a:bodyPr/>
          <a:lstStyle/>
          <a:p>
            <a:r>
              <a:rPr lang="en-US"/>
              <a:t>Strand | DSO Jour Fixe</a:t>
            </a:r>
          </a:p>
        </p:txBody>
      </p:sp>
      <p:sp>
        <p:nvSpPr>
          <p:cNvPr id="6" name="Platshållare för bildnummer 5">
            <a:extLst>
              <a:ext uri="{FF2B5EF4-FFF2-40B4-BE49-F238E27FC236}">
                <a16:creationId xmlns:a16="http://schemas.microsoft.com/office/drawing/2014/main" id="{A1EF51F4-D117-FDE7-3FFA-363704013FBC}"/>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100720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FF0BB3-E854-CA24-0E69-97C07C9CB7F4}"/>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F456CF3D-3051-2489-AA70-CB86DF14D36D}"/>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735F1A6D-91D7-216D-2295-446F151F1AE9}"/>
              </a:ext>
            </a:extLst>
          </p:cNvPr>
          <p:cNvSpPr>
            <a:spLocks noGrp="1"/>
          </p:cNvSpPr>
          <p:nvPr>
            <p:ph type="dt" sz="half" idx="10"/>
          </p:nvPr>
        </p:nvSpPr>
        <p:spPr/>
        <p:txBody>
          <a:bodyPr/>
          <a:lstStyle/>
          <a:p>
            <a:endParaRPr lang="en-US"/>
          </a:p>
        </p:txBody>
      </p:sp>
      <p:sp>
        <p:nvSpPr>
          <p:cNvPr id="5" name="Platshållare för sidfot 4">
            <a:extLst>
              <a:ext uri="{FF2B5EF4-FFF2-40B4-BE49-F238E27FC236}">
                <a16:creationId xmlns:a16="http://schemas.microsoft.com/office/drawing/2014/main" id="{CE3A14F0-D437-4A8C-720B-31A27D2CD6BE}"/>
              </a:ext>
            </a:extLst>
          </p:cNvPr>
          <p:cNvSpPr>
            <a:spLocks noGrp="1"/>
          </p:cNvSpPr>
          <p:nvPr>
            <p:ph type="ftr" sz="quarter" idx="11"/>
          </p:nvPr>
        </p:nvSpPr>
        <p:spPr/>
        <p:txBody>
          <a:bodyPr/>
          <a:lstStyle/>
          <a:p>
            <a:r>
              <a:rPr lang="en-US"/>
              <a:t>Strand | DSO Jour Fixe</a:t>
            </a:r>
          </a:p>
        </p:txBody>
      </p:sp>
      <p:sp>
        <p:nvSpPr>
          <p:cNvPr id="6" name="Platshållare för bildnummer 5">
            <a:extLst>
              <a:ext uri="{FF2B5EF4-FFF2-40B4-BE49-F238E27FC236}">
                <a16:creationId xmlns:a16="http://schemas.microsoft.com/office/drawing/2014/main" id="{139D6A0D-DBD1-2079-60AD-4B799D7ACDFC}"/>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4184363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F93D5F-B37C-ADEE-0607-BEB041028BE9}"/>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44E44F95-4EF2-936A-967F-1CF3037FD1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1E1AE07-36F9-B962-13BC-B0185A6D2260}"/>
              </a:ext>
            </a:extLst>
          </p:cNvPr>
          <p:cNvSpPr>
            <a:spLocks noGrp="1"/>
          </p:cNvSpPr>
          <p:nvPr>
            <p:ph type="dt" sz="half" idx="10"/>
          </p:nvPr>
        </p:nvSpPr>
        <p:spPr/>
        <p:txBody>
          <a:bodyPr/>
          <a:lstStyle/>
          <a:p>
            <a:endParaRPr lang="en-US"/>
          </a:p>
        </p:txBody>
      </p:sp>
      <p:sp>
        <p:nvSpPr>
          <p:cNvPr id="5" name="Platshållare för sidfot 4">
            <a:extLst>
              <a:ext uri="{FF2B5EF4-FFF2-40B4-BE49-F238E27FC236}">
                <a16:creationId xmlns:a16="http://schemas.microsoft.com/office/drawing/2014/main" id="{AFF05805-260C-387B-0D2D-8C35BC99D1F8}"/>
              </a:ext>
            </a:extLst>
          </p:cNvPr>
          <p:cNvSpPr>
            <a:spLocks noGrp="1"/>
          </p:cNvSpPr>
          <p:nvPr>
            <p:ph type="ftr" sz="quarter" idx="11"/>
          </p:nvPr>
        </p:nvSpPr>
        <p:spPr/>
        <p:txBody>
          <a:bodyPr/>
          <a:lstStyle/>
          <a:p>
            <a:r>
              <a:rPr lang="en-US"/>
              <a:t>Strand | DSO Jour Fixe</a:t>
            </a:r>
          </a:p>
        </p:txBody>
      </p:sp>
      <p:sp>
        <p:nvSpPr>
          <p:cNvPr id="6" name="Platshållare för bildnummer 5">
            <a:extLst>
              <a:ext uri="{FF2B5EF4-FFF2-40B4-BE49-F238E27FC236}">
                <a16:creationId xmlns:a16="http://schemas.microsoft.com/office/drawing/2014/main" id="{03EFDA36-F1CD-5CAA-E294-5943FEC92B95}"/>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3371340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12D96B-1FCD-448D-DFDE-130E05F35415}"/>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7B8ABC31-9A2C-E782-5B3D-FC277D257CC9}"/>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innehåll 3">
            <a:extLst>
              <a:ext uri="{FF2B5EF4-FFF2-40B4-BE49-F238E27FC236}">
                <a16:creationId xmlns:a16="http://schemas.microsoft.com/office/drawing/2014/main" id="{4F65EB05-F554-5735-0280-AB4DFD002E3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datum 4">
            <a:extLst>
              <a:ext uri="{FF2B5EF4-FFF2-40B4-BE49-F238E27FC236}">
                <a16:creationId xmlns:a16="http://schemas.microsoft.com/office/drawing/2014/main" id="{A8665FD7-F5E4-8462-0467-E4985430AC69}"/>
              </a:ext>
            </a:extLst>
          </p:cNvPr>
          <p:cNvSpPr>
            <a:spLocks noGrp="1"/>
          </p:cNvSpPr>
          <p:nvPr>
            <p:ph type="dt" sz="half" idx="10"/>
          </p:nvPr>
        </p:nvSpPr>
        <p:spPr/>
        <p:txBody>
          <a:bodyPr/>
          <a:lstStyle/>
          <a:p>
            <a:endParaRPr lang="en-US"/>
          </a:p>
        </p:txBody>
      </p:sp>
      <p:sp>
        <p:nvSpPr>
          <p:cNvPr id="6" name="Platshållare för sidfot 5">
            <a:extLst>
              <a:ext uri="{FF2B5EF4-FFF2-40B4-BE49-F238E27FC236}">
                <a16:creationId xmlns:a16="http://schemas.microsoft.com/office/drawing/2014/main" id="{2601779C-F568-890F-641D-0B08E9A64F1F}"/>
              </a:ext>
            </a:extLst>
          </p:cNvPr>
          <p:cNvSpPr>
            <a:spLocks noGrp="1"/>
          </p:cNvSpPr>
          <p:nvPr>
            <p:ph type="ftr" sz="quarter" idx="11"/>
          </p:nvPr>
        </p:nvSpPr>
        <p:spPr/>
        <p:txBody>
          <a:bodyPr/>
          <a:lstStyle/>
          <a:p>
            <a:r>
              <a:rPr lang="en-US"/>
              <a:t>Strand | DSO Jour Fixe</a:t>
            </a:r>
          </a:p>
        </p:txBody>
      </p:sp>
      <p:sp>
        <p:nvSpPr>
          <p:cNvPr id="7" name="Platshållare för bildnummer 6">
            <a:extLst>
              <a:ext uri="{FF2B5EF4-FFF2-40B4-BE49-F238E27FC236}">
                <a16:creationId xmlns:a16="http://schemas.microsoft.com/office/drawing/2014/main" id="{154AD7ED-B2AD-CE72-455F-5222DB9CAED7}"/>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307232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950681-C6B6-D0CF-6417-258FEC6E094C}"/>
              </a:ext>
            </a:extLst>
          </p:cNvPr>
          <p:cNvSpPr>
            <a:spLocks noGrp="1"/>
          </p:cNvSpPr>
          <p:nvPr>
            <p:ph type="title"/>
          </p:nvPr>
        </p:nvSpPr>
        <p:spPr>
          <a:xfrm>
            <a:off x="839788" y="365125"/>
            <a:ext cx="10515600" cy="1325563"/>
          </a:xfrm>
        </p:spPr>
        <p:txBody>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03AF96EE-5001-DD4A-9B62-96006EB73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F5F5409-10AC-85F9-6026-25728B17C46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text 4">
            <a:extLst>
              <a:ext uri="{FF2B5EF4-FFF2-40B4-BE49-F238E27FC236}">
                <a16:creationId xmlns:a16="http://schemas.microsoft.com/office/drawing/2014/main" id="{581BC15E-0A51-29F2-5C9A-81234D3047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51727DE-9EBB-BDD3-0A75-F74C2F08730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Platshållare för datum 6">
            <a:extLst>
              <a:ext uri="{FF2B5EF4-FFF2-40B4-BE49-F238E27FC236}">
                <a16:creationId xmlns:a16="http://schemas.microsoft.com/office/drawing/2014/main" id="{D43E49F1-5960-B107-1BC4-8E4AB7FB625F}"/>
              </a:ext>
            </a:extLst>
          </p:cNvPr>
          <p:cNvSpPr>
            <a:spLocks noGrp="1"/>
          </p:cNvSpPr>
          <p:nvPr>
            <p:ph type="dt" sz="half" idx="10"/>
          </p:nvPr>
        </p:nvSpPr>
        <p:spPr/>
        <p:txBody>
          <a:bodyPr/>
          <a:lstStyle/>
          <a:p>
            <a:endParaRPr lang="en-US"/>
          </a:p>
        </p:txBody>
      </p:sp>
      <p:sp>
        <p:nvSpPr>
          <p:cNvPr id="8" name="Platshållare för sidfot 7">
            <a:extLst>
              <a:ext uri="{FF2B5EF4-FFF2-40B4-BE49-F238E27FC236}">
                <a16:creationId xmlns:a16="http://schemas.microsoft.com/office/drawing/2014/main" id="{D9E6288F-F656-BF86-D81F-3BECCB4D579F}"/>
              </a:ext>
            </a:extLst>
          </p:cNvPr>
          <p:cNvSpPr>
            <a:spLocks noGrp="1"/>
          </p:cNvSpPr>
          <p:nvPr>
            <p:ph type="ftr" sz="quarter" idx="11"/>
          </p:nvPr>
        </p:nvSpPr>
        <p:spPr/>
        <p:txBody>
          <a:bodyPr/>
          <a:lstStyle/>
          <a:p>
            <a:r>
              <a:rPr lang="en-US"/>
              <a:t>Strand | DSO Jour Fixe</a:t>
            </a:r>
          </a:p>
        </p:txBody>
      </p:sp>
      <p:sp>
        <p:nvSpPr>
          <p:cNvPr id="9" name="Platshållare för bildnummer 8">
            <a:extLst>
              <a:ext uri="{FF2B5EF4-FFF2-40B4-BE49-F238E27FC236}">
                <a16:creationId xmlns:a16="http://schemas.microsoft.com/office/drawing/2014/main" id="{CB97C63A-EADD-FD2D-5828-749AFBB5EEFF}"/>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2562460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0546AD-7643-09A7-5E03-BB74C20A1697}"/>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datum 2">
            <a:extLst>
              <a:ext uri="{FF2B5EF4-FFF2-40B4-BE49-F238E27FC236}">
                <a16:creationId xmlns:a16="http://schemas.microsoft.com/office/drawing/2014/main" id="{10A4FA42-D672-2929-20B3-811644F0EC2F}"/>
              </a:ext>
            </a:extLst>
          </p:cNvPr>
          <p:cNvSpPr>
            <a:spLocks noGrp="1"/>
          </p:cNvSpPr>
          <p:nvPr>
            <p:ph type="dt" sz="half" idx="10"/>
          </p:nvPr>
        </p:nvSpPr>
        <p:spPr/>
        <p:txBody>
          <a:bodyPr/>
          <a:lstStyle/>
          <a:p>
            <a:endParaRPr lang="en-US"/>
          </a:p>
        </p:txBody>
      </p:sp>
      <p:sp>
        <p:nvSpPr>
          <p:cNvPr id="4" name="Platshållare för sidfot 3">
            <a:extLst>
              <a:ext uri="{FF2B5EF4-FFF2-40B4-BE49-F238E27FC236}">
                <a16:creationId xmlns:a16="http://schemas.microsoft.com/office/drawing/2014/main" id="{FD832A28-D1B7-4DC2-72B6-E97B7506EA3A}"/>
              </a:ext>
            </a:extLst>
          </p:cNvPr>
          <p:cNvSpPr>
            <a:spLocks noGrp="1"/>
          </p:cNvSpPr>
          <p:nvPr>
            <p:ph type="ftr" sz="quarter" idx="11"/>
          </p:nvPr>
        </p:nvSpPr>
        <p:spPr/>
        <p:txBody>
          <a:bodyPr/>
          <a:lstStyle/>
          <a:p>
            <a:r>
              <a:rPr lang="en-US"/>
              <a:t>Strand | DSO Jour Fixe</a:t>
            </a:r>
          </a:p>
        </p:txBody>
      </p:sp>
      <p:sp>
        <p:nvSpPr>
          <p:cNvPr id="5" name="Platshållare för bildnummer 4">
            <a:extLst>
              <a:ext uri="{FF2B5EF4-FFF2-40B4-BE49-F238E27FC236}">
                <a16:creationId xmlns:a16="http://schemas.microsoft.com/office/drawing/2014/main" id="{1F09ED10-80B3-C09F-4C7C-D6149D1C088A}"/>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284009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C695E49-8692-2778-415A-B5D8EF75D5E3}"/>
              </a:ext>
            </a:extLst>
          </p:cNvPr>
          <p:cNvSpPr>
            <a:spLocks noGrp="1"/>
          </p:cNvSpPr>
          <p:nvPr>
            <p:ph type="dt" sz="half" idx="10"/>
          </p:nvPr>
        </p:nvSpPr>
        <p:spPr/>
        <p:txBody>
          <a:bodyPr/>
          <a:lstStyle/>
          <a:p>
            <a:endParaRPr lang="en-US"/>
          </a:p>
        </p:txBody>
      </p:sp>
      <p:sp>
        <p:nvSpPr>
          <p:cNvPr id="3" name="Platshållare för sidfot 2">
            <a:extLst>
              <a:ext uri="{FF2B5EF4-FFF2-40B4-BE49-F238E27FC236}">
                <a16:creationId xmlns:a16="http://schemas.microsoft.com/office/drawing/2014/main" id="{55FCAE1C-166B-FA6C-1DBF-829897E330FF}"/>
              </a:ext>
            </a:extLst>
          </p:cNvPr>
          <p:cNvSpPr>
            <a:spLocks noGrp="1"/>
          </p:cNvSpPr>
          <p:nvPr>
            <p:ph type="ftr" sz="quarter" idx="11"/>
          </p:nvPr>
        </p:nvSpPr>
        <p:spPr/>
        <p:txBody>
          <a:bodyPr/>
          <a:lstStyle/>
          <a:p>
            <a:r>
              <a:rPr lang="en-US"/>
              <a:t>Strand | DSO Jour Fixe</a:t>
            </a:r>
          </a:p>
        </p:txBody>
      </p:sp>
      <p:sp>
        <p:nvSpPr>
          <p:cNvPr id="4" name="Platshållare för bildnummer 3">
            <a:extLst>
              <a:ext uri="{FF2B5EF4-FFF2-40B4-BE49-F238E27FC236}">
                <a16:creationId xmlns:a16="http://schemas.microsoft.com/office/drawing/2014/main" id="{99A26D8B-E5FB-5EE9-F060-60B01C5E5029}"/>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257244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9D85D9-6779-DEDE-2975-7FE6C195717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2AF60076-4247-8644-121D-DBC93733DB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text 3">
            <a:extLst>
              <a:ext uri="{FF2B5EF4-FFF2-40B4-BE49-F238E27FC236}">
                <a16:creationId xmlns:a16="http://schemas.microsoft.com/office/drawing/2014/main" id="{8719CCC4-5DA5-6324-499C-BBED30B64B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C7B7907-78EC-874E-3E6A-D6103CC284FE}"/>
              </a:ext>
            </a:extLst>
          </p:cNvPr>
          <p:cNvSpPr>
            <a:spLocks noGrp="1"/>
          </p:cNvSpPr>
          <p:nvPr>
            <p:ph type="dt" sz="half" idx="10"/>
          </p:nvPr>
        </p:nvSpPr>
        <p:spPr/>
        <p:txBody>
          <a:bodyPr/>
          <a:lstStyle/>
          <a:p>
            <a:endParaRPr lang="en-US"/>
          </a:p>
        </p:txBody>
      </p:sp>
      <p:sp>
        <p:nvSpPr>
          <p:cNvPr id="6" name="Platshållare för sidfot 5">
            <a:extLst>
              <a:ext uri="{FF2B5EF4-FFF2-40B4-BE49-F238E27FC236}">
                <a16:creationId xmlns:a16="http://schemas.microsoft.com/office/drawing/2014/main" id="{5CED2CEA-FFC3-160B-4400-44C61B143FF1}"/>
              </a:ext>
            </a:extLst>
          </p:cNvPr>
          <p:cNvSpPr>
            <a:spLocks noGrp="1"/>
          </p:cNvSpPr>
          <p:nvPr>
            <p:ph type="ftr" sz="quarter" idx="11"/>
          </p:nvPr>
        </p:nvSpPr>
        <p:spPr/>
        <p:txBody>
          <a:bodyPr/>
          <a:lstStyle/>
          <a:p>
            <a:r>
              <a:rPr lang="en-US"/>
              <a:t>Strand | DSO Jour Fixe</a:t>
            </a:r>
          </a:p>
        </p:txBody>
      </p:sp>
      <p:sp>
        <p:nvSpPr>
          <p:cNvPr id="7" name="Platshållare för bildnummer 6">
            <a:extLst>
              <a:ext uri="{FF2B5EF4-FFF2-40B4-BE49-F238E27FC236}">
                <a16:creationId xmlns:a16="http://schemas.microsoft.com/office/drawing/2014/main" id="{13BA6305-AAAF-5BBB-B825-CF3205800355}"/>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194938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7E1FBE-EDCF-1A2B-EBA9-347534181D9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bild 2">
            <a:extLst>
              <a:ext uri="{FF2B5EF4-FFF2-40B4-BE49-F238E27FC236}">
                <a16:creationId xmlns:a16="http://schemas.microsoft.com/office/drawing/2014/main" id="{97E945AB-7492-A63A-F352-462C5E343E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tshållare för text 3">
            <a:extLst>
              <a:ext uri="{FF2B5EF4-FFF2-40B4-BE49-F238E27FC236}">
                <a16:creationId xmlns:a16="http://schemas.microsoft.com/office/drawing/2014/main" id="{2BF9C509-A3C0-4A5F-2472-FF2010D984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045610F-82AC-02B9-A21B-DDCAD2BB9F24}"/>
              </a:ext>
            </a:extLst>
          </p:cNvPr>
          <p:cNvSpPr>
            <a:spLocks noGrp="1"/>
          </p:cNvSpPr>
          <p:nvPr>
            <p:ph type="dt" sz="half" idx="10"/>
          </p:nvPr>
        </p:nvSpPr>
        <p:spPr/>
        <p:txBody>
          <a:bodyPr/>
          <a:lstStyle/>
          <a:p>
            <a:endParaRPr lang="en-US"/>
          </a:p>
        </p:txBody>
      </p:sp>
      <p:sp>
        <p:nvSpPr>
          <p:cNvPr id="6" name="Platshållare för sidfot 5">
            <a:extLst>
              <a:ext uri="{FF2B5EF4-FFF2-40B4-BE49-F238E27FC236}">
                <a16:creationId xmlns:a16="http://schemas.microsoft.com/office/drawing/2014/main" id="{B5D1C2D8-2C52-D0F5-CDD9-D94868A9559B}"/>
              </a:ext>
            </a:extLst>
          </p:cNvPr>
          <p:cNvSpPr>
            <a:spLocks noGrp="1"/>
          </p:cNvSpPr>
          <p:nvPr>
            <p:ph type="ftr" sz="quarter" idx="11"/>
          </p:nvPr>
        </p:nvSpPr>
        <p:spPr/>
        <p:txBody>
          <a:bodyPr/>
          <a:lstStyle/>
          <a:p>
            <a:r>
              <a:rPr lang="en-US"/>
              <a:t>Strand | DSO Jour Fixe</a:t>
            </a:r>
          </a:p>
        </p:txBody>
      </p:sp>
      <p:sp>
        <p:nvSpPr>
          <p:cNvPr id="7" name="Platshållare för bildnummer 6">
            <a:extLst>
              <a:ext uri="{FF2B5EF4-FFF2-40B4-BE49-F238E27FC236}">
                <a16:creationId xmlns:a16="http://schemas.microsoft.com/office/drawing/2014/main" id="{CE03A3C2-CDCD-8E40-0D7C-4416D3650F84}"/>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2941869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88B15B-9868-2165-0355-99AB3A1DC542}"/>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B26DBEC0-B5C1-E10D-4BCF-B539AEA8789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E4364FF2-453E-BC8C-9E2E-1697512B2B73}"/>
              </a:ext>
            </a:extLst>
          </p:cNvPr>
          <p:cNvSpPr>
            <a:spLocks noGrp="1"/>
          </p:cNvSpPr>
          <p:nvPr>
            <p:ph type="dt" sz="half" idx="10"/>
          </p:nvPr>
        </p:nvSpPr>
        <p:spPr/>
        <p:txBody>
          <a:bodyPr/>
          <a:lstStyle/>
          <a:p>
            <a:endParaRPr lang="en-US"/>
          </a:p>
        </p:txBody>
      </p:sp>
      <p:sp>
        <p:nvSpPr>
          <p:cNvPr id="5" name="Platshållare för sidfot 4">
            <a:extLst>
              <a:ext uri="{FF2B5EF4-FFF2-40B4-BE49-F238E27FC236}">
                <a16:creationId xmlns:a16="http://schemas.microsoft.com/office/drawing/2014/main" id="{2271AC30-847C-0FC0-06B7-8AC2B97F7CB0}"/>
              </a:ext>
            </a:extLst>
          </p:cNvPr>
          <p:cNvSpPr>
            <a:spLocks noGrp="1"/>
          </p:cNvSpPr>
          <p:nvPr>
            <p:ph type="ftr" sz="quarter" idx="11"/>
          </p:nvPr>
        </p:nvSpPr>
        <p:spPr/>
        <p:txBody>
          <a:bodyPr/>
          <a:lstStyle/>
          <a:p>
            <a:r>
              <a:rPr lang="en-US"/>
              <a:t>Strand | DSO Jour Fixe</a:t>
            </a:r>
          </a:p>
        </p:txBody>
      </p:sp>
      <p:sp>
        <p:nvSpPr>
          <p:cNvPr id="6" name="Platshållare för bildnummer 5">
            <a:extLst>
              <a:ext uri="{FF2B5EF4-FFF2-40B4-BE49-F238E27FC236}">
                <a16:creationId xmlns:a16="http://schemas.microsoft.com/office/drawing/2014/main" id="{97EB64AB-BEE6-3C2B-BB64-E6C2209EDAD1}"/>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3777387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E0CFA2F-37A9-2A04-7397-5C06E34773D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23400858-E03A-35C1-B01A-7793DE90CDA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570AF0A7-7EE3-6037-DF6B-CB6FC8A4920C}"/>
              </a:ext>
            </a:extLst>
          </p:cNvPr>
          <p:cNvSpPr>
            <a:spLocks noGrp="1"/>
          </p:cNvSpPr>
          <p:nvPr>
            <p:ph type="dt" sz="half" idx="10"/>
          </p:nvPr>
        </p:nvSpPr>
        <p:spPr/>
        <p:txBody>
          <a:bodyPr/>
          <a:lstStyle/>
          <a:p>
            <a:endParaRPr lang="en-US"/>
          </a:p>
        </p:txBody>
      </p:sp>
      <p:sp>
        <p:nvSpPr>
          <p:cNvPr id="5" name="Platshållare för sidfot 4">
            <a:extLst>
              <a:ext uri="{FF2B5EF4-FFF2-40B4-BE49-F238E27FC236}">
                <a16:creationId xmlns:a16="http://schemas.microsoft.com/office/drawing/2014/main" id="{D0ADDF1E-A8F2-A646-2313-AAED3B095D11}"/>
              </a:ext>
            </a:extLst>
          </p:cNvPr>
          <p:cNvSpPr>
            <a:spLocks noGrp="1"/>
          </p:cNvSpPr>
          <p:nvPr>
            <p:ph type="ftr" sz="quarter" idx="11"/>
          </p:nvPr>
        </p:nvSpPr>
        <p:spPr/>
        <p:txBody>
          <a:bodyPr/>
          <a:lstStyle/>
          <a:p>
            <a:r>
              <a:rPr lang="en-US"/>
              <a:t>Strand | DSO Jour Fixe</a:t>
            </a:r>
          </a:p>
        </p:txBody>
      </p:sp>
      <p:sp>
        <p:nvSpPr>
          <p:cNvPr id="6" name="Platshållare för bildnummer 5">
            <a:extLst>
              <a:ext uri="{FF2B5EF4-FFF2-40B4-BE49-F238E27FC236}">
                <a16:creationId xmlns:a16="http://schemas.microsoft.com/office/drawing/2014/main" id="{11A023DD-6FDD-7F4A-9E3F-D04DE47ECA41}"/>
              </a:ext>
            </a:extLst>
          </p:cNvPr>
          <p:cNvSpPr>
            <a:spLocks noGrp="1"/>
          </p:cNvSpPr>
          <p:nvPr>
            <p:ph type="sldNum" sz="quarter" idx="12"/>
          </p:nvPr>
        </p:nvSpPr>
        <p:spPr/>
        <p:txBody>
          <a:bodyPr/>
          <a:lstStyle/>
          <a:p>
            <a:fld id="{54EAA85A-0459-455C-8029-40FC298AC204}" type="slidenum">
              <a:rPr lang="en-US" smtClean="0"/>
              <a:t>‹#›</a:t>
            </a:fld>
            <a:endParaRPr lang="en-US"/>
          </a:p>
        </p:txBody>
      </p:sp>
    </p:spTree>
    <p:extLst>
      <p:ext uri="{BB962C8B-B14F-4D97-AF65-F5344CB8AC3E}">
        <p14:creationId xmlns:p14="http://schemas.microsoft.com/office/powerpoint/2010/main" val="1154393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37629179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2074285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2612745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162413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
        <p:nvSpPr>
          <p:cNvPr id="10" name="TextBox 9">
            <a:extLst>
              <a:ext uri="{FF2B5EF4-FFF2-40B4-BE49-F238E27FC236}">
                <a16:creationId xmlns:a16="http://schemas.microsoft.com/office/drawing/2014/main" id="{C4FC0C94-3F09-A426-49C2-6BCA659CC317}"/>
              </a:ext>
            </a:extLst>
          </p:cNvPr>
          <p:cNvSpPr txBox="1"/>
          <p:nvPr userDrawn="1"/>
        </p:nvSpPr>
        <p:spPr>
          <a:xfrm>
            <a:off x="924244" y="132857"/>
            <a:ext cx="4452105"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values</a:t>
            </a:r>
          </a:p>
        </p:txBody>
      </p:sp>
      <p:pic>
        <p:nvPicPr>
          <p:cNvPr id="2" name="Picture 1">
            <a:extLst>
              <a:ext uri="{FF2B5EF4-FFF2-40B4-BE49-F238E27FC236}">
                <a16:creationId xmlns:a16="http://schemas.microsoft.com/office/drawing/2014/main" id="{F84EBC05-6609-C5DD-15BD-05B21625A052}"/>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57216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UROfus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5B798E-0E11-AC76-5A3B-7AEDB8476845}"/>
              </a:ext>
            </a:extLst>
          </p:cNvPr>
          <p:cNvSpPr txBox="1"/>
          <p:nvPr userDrawn="1"/>
        </p:nvSpPr>
        <p:spPr>
          <a:xfrm>
            <a:off x="910563" y="1044063"/>
            <a:ext cx="6574160" cy="5021055"/>
          </a:xfrm>
          <a:prstGeom prst="rect">
            <a:avLst/>
          </a:prstGeom>
          <a:noFill/>
        </p:spPr>
        <p:txBody>
          <a:bodyPr wrap="square">
            <a:spAutoFit/>
          </a:bodyPr>
          <a:lstStyle/>
          <a:p>
            <a:pPr marL="0" indent="0">
              <a:buNone/>
            </a:pPr>
            <a:r>
              <a:rPr lang="en-GB" sz="2400"/>
              <a:t>EUROfusion integrates R&amp;D in fusion science and technology to realize fusion in:</a:t>
            </a:r>
          </a:p>
          <a:p>
            <a:pPr marL="0" indent="0">
              <a:buNone/>
            </a:pPr>
            <a:endParaRPr lang="en-GB" sz="2400"/>
          </a:p>
          <a:p>
            <a:pPr marL="808038" indent="-808038">
              <a:lnSpc>
                <a:spcPct val="150000"/>
              </a:lnSpc>
              <a:buNone/>
            </a:pPr>
            <a:r>
              <a:rPr lang="en-GB" sz="2400" b="1"/>
              <a:t>29</a:t>
            </a:r>
            <a:r>
              <a:rPr lang="en-GB" sz="2400"/>
              <a:t> 	Countries</a:t>
            </a:r>
          </a:p>
          <a:p>
            <a:pPr marL="808038" indent="-808038">
              <a:lnSpc>
                <a:spcPct val="150000"/>
              </a:lnSpc>
              <a:buNone/>
            </a:pPr>
            <a:r>
              <a:rPr lang="en-GB" sz="2400" b="1"/>
              <a:t>31</a:t>
            </a:r>
            <a:r>
              <a:rPr lang="en-GB" sz="2400"/>
              <a:t> 	Research </a:t>
            </a:r>
            <a:r>
              <a:rPr lang="en-GB" sz="2400" err="1"/>
              <a:t>Centers</a:t>
            </a:r>
            <a:r>
              <a:rPr lang="en-GB" sz="2400"/>
              <a:t> and Institutes</a:t>
            </a:r>
          </a:p>
          <a:p>
            <a:pPr marL="0" indent="0">
              <a:lnSpc>
                <a:spcPct val="150000"/>
              </a:lnSpc>
              <a:buNone/>
            </a:pPr>
            <a:r>
              <a:rPr lang="en-GB" sz="2400" b="1"/>
              <a:t>169</a:t>
            </a:r>
            <a:r>
              <a:rPr lang="en-GB" sz="2400"/>
              <a:t>     Universities, industry partners and others</a:t>
            </a:r>
          </a:p>
          <a:p>
            <a:pPr marL="0" indent="0">
              <a:lnSpc>
                <a:spcPct val="150000"/>
              </a:lnSpc>
              <a:buNone/>
            </a:pPr>
            <a:endParaRPr lang="en-GB" sz="2400"/>
          </a:p>
          <a:p>
            <a:pPr marL="0" indent="0">
              <a:lnSpc>
                <a:spcPct val="150000"/>
              </a:lnSpc>
              <a:buNone/>
            </a:pPr>
            <a:r>
              <a:rPr lang="en-GB" sz="2400"/>
              <a:t>And brings together:</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1000</a:t>
            </a:r>
            <a:r>
              <a:rPr lang="en-GB" sz="2400" b="0" i="0" u="none" strike="noStrike">
                <a:solidFill>
                  <a:schemeClr val="tx1"/>
                </a:solidFill>
                <a:effectLst/>
                <a:latin typeface="+mn-lt"/>
              </a:rPr>
              <a:t> MSc and PhD students</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4000</a:t>
            </a:r>
            <a:r>
              <a:rPr lang="en-GB" sz="2400" b="0" i="0" u="none" strike="noStrike">
                <a:solidFill>
                  <a:schemeClr val="tx1"/>
                </a:solidFill>
                <a:effectLst/>
                <a:latin typeface="+mn-lt"/>
              </a:rPr>
              <a:t> Researcher, Engineers &amp; Support Staff</a:t>
            </a:r>
          </a:p>
        </p:txBody>
      </p:sp>
      <p:pic>
        <p:nvPicPr>
          <p:cNvPr id="2" name="Picture 1">
            <a:extLst>
              <a:ext uri="{FF2B5EF4-FFF2-40B4-BE49-F238E27FC236}">
                <a16:creationId xmlns:a16="http://schemas.microsoft.com/office/drawing/2014/main" id="{C3E709DA-A623-E292-E86E-AD6FBCDEE9FD}"/>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3" name="Title 1">
            <a:extLst>
              <a:ext uri="{FF2B5EF4-FFF2-40B4-BE49-F238E27FC236}">
                <a16:creationId xmlns:a16="http://schemas.microsoft.com/office/drawing/2014/main" id="{85518383-0A9F-8787-EE49-6ABD1BDB1C74}"/>
              </a:ext>
            </a:extLst>
          </p:cNvPr>
          <p:cNvSpPr>
            <a:spLocks noGrp="1"/>
          </p:cNvSpPr>
          <p:nvPr>
            <p:ph type="title" hasCustomPrompt="1"/>
          </p:nvPr>
        </p:nvSpPr>
        <p:spPr>
          <a:xfrm>
            <a:off x="910563" y="191331"/>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GB" err="1"/>
              <a:t>EUROfusion</a:t>
            </a:r>
            <a:r>
              <a:rPr lang="en-GB"/>
              <a:t> in numbers</a:t>
            </a:r>
          </a:p>
        </p:txBody>
      </p:sp>
    </p:spTree>
    <p:extLst>
      <p:ext uri="{BB962C8B-B14F-4D97-AF65-F5344CB8AC3E}">
        <p14:creationId xmlns:p14="http://schemas.microsoft.com/office/powerpoint/2010/main" val="60767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UROfusion_governanc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3764849"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company structure&#10;&#10;Description automatically generated">
            <a:extLst>
              <a:ext uri="{FF2B5EF4-FFF2-40B4-BE49-F238E27FC236}">
                <a16:creationId xmlns:a16="http://schemas.microsoft.com/office/drawing/2014/main" id="{E6A79DA8-5CC9-F046-C150-72773BF962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080" y="637040"/>
            <a:ext cx="10865734" cy="5792565"/>
          </a:xfrm>
          <a:prstGeom prst="rect">
            <a:avLst/>
          </a:prstGeom>
        </p:spPr>
      </p:pic>
      <p:sp>
        <p:nvSpPr>
          <p:cNvPr id="12" name="TextBox 11">
            <a:extLst>
              <a:ext uri="{FF2B5EF4-FFF2-40B4-BE49-F238E27FC236}">
                <a16:creationId xmlns:a16="http://schemas.microsoft.com/office/drawing/2014/main" id="{C16436CB-AC07-4BBB-7928-069CF8956E3B}"/>
              </a:ext>
            </a:extLst>
          </p:cNvPr>
          <p:cNvSpPr txBox="1"/>
          <p:nvPr userDrawn="1"/>
        </p:nvSpPr>
        <p:spPr>
          <a:xfrm>
            <a:off x="904001" y="107476"/>
            <a:ext cx="4452105" cy="523220"/>
          </a:xfrm>
          <a:prstGeom prst="rect">
            <a:avLst/>
          </a:prstGeom>
          <a:noFill/>
        </p:spPr>
        <p:txBody>
          <a:bodyPr wrap="square">
            <a:spAutoFit/>
          </a:bodyPr>
          <a:lstStyle/>
          <a:p>
            <a:pPr marL="0" indent="0">
              <a:buNone/>
            </a:pPr>
            <a:r>
              <a:rPr lang="en-GB" sz="2800" b="1">
                <a:solidFill>
                  <a:schemeClr val="tx2"/>
                </a:solidFill>
              </a:rPr>
              <a:t>Organisation</a:t>
            </a:r>
          </a:p>
        </p:txBody>
      </p:sp>
      <p:pic>
        <p:nvPicPr>
          <p:cNvPr id="2" name="Picture 1">
            <a:extLst>
              <a:ext uri="{FF2B5EF4-FFF2-40B4-BE49-F238E27FC236}">
                <a16:creationId xmlns:a16="http://schemas.microsoft.com/office/drawing/2014/main" id="{4B54540B-5211-6405-3954-CAE563B89955}"/>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2804194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UROfusion_Member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68" name="Freeform 670">
            <a:extLst>
              <a:ext uri="{FF2B5EF4-FFF2-40B4-BE49-F238E27FC236}">
                <a16:creationId xmlns:a16="http://schemas.microsoft.com/office/drawing/2014/main" id="{81A1DEEC-2A9D-1C6E-CC34-5471FF5B2262}"/>
              </a:ext>
            </a:extLst>
          </p:cNvPr>
          <p:cNvSpPr>
            <a:spLocks/>
          </p:cNvSpPr>
          <p:nvPr userDrawn="1"/>
        </p:nvSpPr>
        <p:spPr bwMode="auto">
          <a:xfrm>
            <a:off x="5012187"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9" name="Freeform 670">
            <a:extLst>
              <a:ext uri="{FF2B5EF4-FFF2-40B4-BE49-F238E27FC236}">
                <a16:creationId xmlns:a16="http://schemas.microsoft.com/office/drawing/2014/main" id="{DD28ED6B-C9A4-6EAC-2807-0D16A137E2EC}"/>
              </a:ext>
            </a:extLst>
          </p:cNvPr>
          <p:cNvSpPr>
            <a:spLocks/>
          </p:cNvSpPr>
          <p:nvPr userDrawn="1"/>
        </p:nvSpPr>
        <p:spPr bwMode="auto">
          <a:xfrm>
            <a:off x="6120119"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0" name="Freeform 670">
            <a:extLst>
              <a:ext uri="{FF2B5EF4-FFF2-40B4-BE49-F238E27FC236}">
                <a16:creationId xmlns:a16="http://schemas.microsoft.com/office/drawing/2014/main" id="{14AD6EF0-F27C-6CFF-C602-919A7AE0B58A}"/>
              </a:ext>
            </a:extLst>
          </p:cNvPr>
          <p:cNvSpPr>
            <a:spLocks/>
          </p:cNvSpPr>
          <p:nvPr userDrawn="1"/>
        </p:nvSpPr>
        <p:spPr bwMode="auto">
          <a:xfrm>
            <a:off x="722805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1" name="Freeform 670">
            <a:extLst>
              <a:ext uri="{FF2B5EF4-FFF2-40B4-BE49-F238E27FC236}">
                <a16:creationId xmlns:a16="http://schemas.microsoft.com/office/drawing/2014/main" id="{F60E9AAB-849F-A8C5-330D-46BB37984F09}"/>
              </a:ext>
            </a:extLst>
          </p:cNvPr>
          <p:cNvSpPr>
            <a:spLocks/>
          </p:cNvSpPr>
          <p:nvPr userDrawn="1"/>
        </p:nvSpPr>
        <p:spPr bwMode="auto">
          <a:xfrm>
            <a:off x="833598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2" name="Freeform 670">
            <a:extLst>
              <a:ext uri="{FF2B5EF4-FFF2-40B4-BE49-F238E27FC236}">
                <a16:creationId xmlns:a16="http://schemas.microsoft.com/office/drawing/2014/main" id="{9914344A-1277-8DCC-4EFE-35EC234BD2AB}"/>
              </a:ext>
            </a:extLst>
          </p:cNvPr>
          <p:cNvSpPr>
            <a:spLocks/>
          </p:cNvSpPr>
          <p:nvPr userDrawn="1"/>
        </p:nvSpPr>
        <p:spPr bwMode="auto">
          <a:xfrm>
            <a:off x="944391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3" name="Freeform 670">
            <a:extLst>
              <a:ext uri="{FF2B5EF4-FFF2-40B4-BE49-F238E27FC236}">
                <a16:creationId xmlns:a16="http://schemas.microsoft.com/office/drawing/2014/main" id="{667EF842-7C49-4605-D086-521E15FB6EF1}"/>
              </a:ext>
            </a:extLst>
          </p:cNvPr>
          <p:cNvSpPr>
            <a:spLocks/>
          </p:cNvSpPr>
          <p:nvPr userDrawn="1"/>
        </p:nvSpPr>
        <p:spPr bwMode="auto">
          <a:xfrm>
            <a:off x="3904255"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4" name="Freeform 670">
            <a:extLst>
              <a:ext uri="{FF2B5EF4-FFF2-40B4-BE49-F238E27FC236}">
                <a16:creationId xmlns:a16="http://schemas.microsoft.com/office/drawing/2014/main" id="{34F934C6-9A8B-705B-137F-18A4B61BB556}"/>
              </a:ext>
            </a:extLst>
          </p:cNvPr>
          <p:cNvSpPr>
            <a:spLocks/>
          </p:cNvSpPr>
          <p:nvPr userDrawn="1"/>
        </p:nvSpPr>
        <p:spPr bwMode="auto">
          <a:xfrm>
            <a:off x="279632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5" name="Freeform 670">
            <a:extLst>
              <a:ext uri="{FF2B5EF4-FFF2-40B4-BE49-F238E27FC236}">
                <a16:creationId xmlns:a16="http://schemas.microsoft.com/office/drawing/2014/main" id="{6D94AC23-16CB-CCC0-ABAA-7F731897EC76}"/>
              </a:ext>
            </a:extLst>
          </p:cNvPr>
          <p:cNvSpPr>
            <a:spLocks/>
          </p:cNvSpPr>
          <p:nvPr userDrawn="1"/>
        </p:nvSpPr>
        <p:spPr bwMode="auto">
          <a:xfrm>
            <a:off x="168839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3BD9AAF-FD9A-1CC2-D729-3753918186B2}"/>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164694" y="130244"/>
            <a:ext cx="4944110" cy="6353175"/>
          </a:xfrm>
          <a:prstGeom prst="rect">
            <a:avLst/>
          </a:prstGeom>
          <a:noFill/>
        </p:spPr>
      </p:pic>
      <p:pic>
        <p:nvPicPr>
          <p:cNvPr id="10" name="Picture 9" descr="A map of europe with yellow dots&#10;&#10;Description automatically generated">
            <a:extLst>
              <a:ext uri="{FF2B5EF4-FFF2-40B4-BE49-F238E27FC236}">
                <a16:creationId xmlns:a16="http://schemas.microsoft.com/office/drawing/2014/main" id="{D5DD0C48-F720-08EA-F6CF-5E3528E640C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9849" y="-34528"/>
            <a:ext cx="11634651" cy="6544491"/>
          </a:xfrm>
          <a:prstGeom prst="rect">
            <a:avLst/>
          </a:prstGeom>
        </p:spPr>
      </p:pic>
      <p:pic>
        <p:nvPicPr>
          <p:cNvPr id="11" name="Picture 10">
            <a:extLst>
              <a:ext uri="{FF2B5EF4-FFF2-40B4-BE49-F238E27FC236}">
                <a16:creationId xmlns:a16="http://schemas.microsoft.com/office/drawing/2014/main" id="{91352402-9C53-2D42-47B4-F358B7FF6AF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9876" y="1032376"/>
            <a:ext cx="3240620" cy="812901"/>
          </a:xfrm>
          <a:prstGeom prst="rect">
            <a:avLst/>
          </a:prstGeom>
        </p:spPr>
      </p:pic>
      <p:pic>
        <p:nvPicPr>
          <p:cNvPr id="13" name="Picture 12">
            <a:extLst>
              <a:ext uri="{FF2B5EF4-FFF2-40B4-BE49-F238E27FC236}">
                <a16:creationId xmlns:a16="http://schemas.microsoft.com/office/drawing/2014/main" id="{7685BD55-BC1C-6498-4299-C61B8157571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9355" y="1973364"/>
            <a:ext cx="3240620" cy="801916"/>
          </a:xfrm>
          <a:prstGeom prst="rect">
            <a:avLst/>
          </a:prstGeom>
        </p:spPr>
      </p:pic>
      <p:pic>
        <p:nvPicPr>
          <p:cNvPr id="15" name="Picture 14">
            <a:extLst>
              <a:ext uri="{FF2B5EF4-FFF2-40B4-BE49-F238E27FC236}">
                <a16:creationId xmlns:a16="http://schemas.microsoft.com/office/drawing/2014/main" id="{1874E19B-511F-0030-2D8B-B2ACBF39BAD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057884" y="2973110"/>
            <a:ext cx="2416734" cy="801916"/>
          </a:xfrm>
          <a:prstGeom prst="rect">
            <a:avLst/>
          </a:prstGeom>
        </p:spPr>
      </p:pic>
      <p:pic>
        <p:nvPicPr>
          <p:cNvPr id="17" name="Picture 16">
            <a:extLst>
              <a:ext uri="{FF2B5EF4-FFF2-40B4-BE49-F238E27FC236}">
                <a16:creationId xmlns:a16="http://schemas.microsoft.com/office/drawing/2014/main" id="{27268761-FB3D-E1F8-20BB-D829350ED86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80194" y="2052019"/>
            <a:ext cx="3251605" cy="801916"/>
          </a:xfrm>
          <a:prstGeom prst="rect">
            <a:avLst/>
          </a:prstGeom>
        </p:spPr>
      </p:pic>
      <p:pic>
        <p:nvPicPr>
          <p:cNvPr id="19" name="Picture 18">
            <a:extLst>
              <a:ext uri="{FF2B5EF4-FFF2-40B4-BE49-F238E27FC236}">
                <a16:creationId xmlns:a16="http://schemas.microsoft.com/office/drawing/2014/main" id="{D2FCBC92-3D1A-6374-B1CA-E903024761A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97658" y="1037437"/>
            <a:ext cx="3240620" cy="812901"/>
          </a:xfrm>
          <a:prstGeom prst="rect">
            <a:avLst/>
          </a:prstGeom>
        </p:spPr>
      </p:pic>
      <p:pic>
        <p:nvPicPr>
          <p:cNvPr id="21" name="Picture 20">
            <a:extLst>
              <a:ext uri="{FF2B5EF4-FFF2-40B4-BE49-F238E27FC236}">
                <a16:creationId xmlns:a16="http://schemas.microsoft.com/office/drawing/2014/main" id="{2EFD888F-46F1-6AF2-B54A-DB8AED2A23A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59849" y="4916690"/>
            <a:ext cx="3240620" cy="812901"/>
          </a:xfrm>
          <a:prstGeom prst="rect">
            <a:avLst/>
          </a:prstGeom>
        </p:spPr>
      </p:pic>
      <p:pic>
        <p:nvPicPr>
          <p:cNvPr id="23" name="Picture 22">
            <a:extLst>
              <a:ext uri="{FF2B5EF4-FFF2-40B4-BE49-F238E27FC236}">
                <a16:creationId xmlns:a16="http://schemas.microsoft.com/office/drawing/2014/main" id="{A5D099B7-7F0C-F012-4ACA-A9AE1F801CF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59849" y="3930865"/>
            <a:ext cx="3240620" cy="801916"/>
          </a:xfrm>
          <a:prstGeom prst="rect">
            <a:avLst/>
          </a:prstGeom>
        </p:spPr>
      </p:pic>
      <p:pic>
        <p:nvPicPr>
          <p:cNvPr id="25" name="Picture 24">
            <a:extLst>
              <a:ext uri="{FF2B5EF4-FFF2-40B4-BE49-F238E27FC236}">
                <a16:creationId xmlns:a16="http://schemas.microsoft.com/office/drawing/2014/main" id="{3187A4B3-34C9-3C95-62A9-002571104AA5}"/>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9355" y="2959189"/>
            <a:ext cx="3240620" cy="801916"/>
          </a:xfrm>
          <a:prstGeom prst="rect">
            <a:avLst/>
          </a:prstGeom>
        </p:spPr>
      </p:pic>
      <p:sp>
        <p:nvSpPr>
          <p:cNvPr id="12" name="TextBox 11">
            <a:extLst>
              <a:ext uri="{FF2B5EF4-FFF2-40B4-BE49-F238E27FC236}">
                <a16:creationId xmlns:a16="http://schemas.microsoft.com/office/drawing/2014/main" id="{C8275B34-5F14-82E5-77B3-EBE27FBE272A}"/>
              </a:ext>
            </a:extLst>
          </p:cNvPr>
          <p:cNvSpPr txBox="1"/>
          <p:nvPr userDrawn="1"/>
        </p:nvSpPr>
        <p:spPr>
          <a:xfrm>
            <a:off x="918170" y="122656"/>
            <a:ext cx="7100415" cy="954107"/>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Consortium Members &amp; Partners</a:t>
            </a:r>
          </a:p>
          <a:p>
            <a:pPr marL="0" indent="0">
              <a:buNone/>
            </a:pPr>
            <a:endParaRPr lang="en-GB" sz="2800" b="1" err="1">
              <a:solidFill>
                <a:schemeClr val="tx2"/>
              </a:solidFill>
            </a:endParaRPr>
          </a:p>
        </p:txBody>
      </p:sp>
    </p:spTree>
    <p:extLst>
      <p:ext uri="{BB962C8B-B14F-4D97-AF65-F5344CB8AC3E}">
        <p14:creationId xmlns:p14="http://schemas.microsoft.com/office/powerpoint/2010/main" val="1446525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UROfusion_internal_org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4118488"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484EB3-402E-4F49-FFDD-1AF24F678560}"/>
              </a:ext>
            </a:extLst>
          </p:cNvPr>
          <p:cNvSpPr txBox="1"/>
          <p:nvPr userDrawn="1"/>
        </p:nvSpPr>
        <p:spPr>
          <a:xfrm>
            <a:off x="895294" y="107476"/>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internal organisation</a:t>
            </a:r>
          </a:p>
        </p:txBody>
      </p:sp>
      <p:pic>
        <p:nvPicPr>
          <p:cNvPr id="7" name="Picture 6">
            <a:extLst>
              <a:ext uri="{FF2B5EF4-FFF2-40B4-BE49-F238E27FC236}">
                <a16:creationId xmlns:a16="http://schemas.microsoft.com/office/drawing/2014/main" id="{FC763037-8E92-533F-A2B0-EF01A1FA3FB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pic>
        <p:nvPicPr>
          <p:cNvPr id="13" name="Picture 12" descr="A computer screen shot of a computer&#10;&#10;Description automatically generated">
            <a:extLst>
              <a:ext uri="{FF2B5EF4-FFF2-40B4-BE49-F238E27FC236}">
                <a16:creationId xmlns:a16="http://schemas.microsoft.com/office/drawing/2014/main" id="{03FA7AAB-EA32-20E6-77CB-9DAA1586D8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080" y="813385"/>
            <a:ext cx="9892333" cy="5509541"/>
          </a:xfrm>
          <a:prstGeom prst="rect">
            <a:avLst/>
          </a:prstGeom>
        </p:spPr>
      </p:pic>
    </p:spTree>
    <p:extLst>
      <p:ext uri="{BB962C8B-B14F-4D97-AF65-F5344CB8AC3E}">
        <p14:creationId xmlns:p14="http://schemas.microsoft.com/office/powerpoint/2010/main" val="2842381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UROfusion_channel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DSO Jour Fixe</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6" name="TextBox 5">
            <a:extLst>
              <a:ext uri="{FF2B5EF4-FFF2-40B4-BE49-F238E27FC236}">
                <a16:creationId xmlns:a16="http://schemas.microsoft.com/office/drawing/2014/main" id="{5966BD16-7752-454F-C58B-251A11EFB1B2}"/>
              </a:ext>
            </a:extLst>
          </p:cNvPr>
          <p:cNvSpPr txBox="1"/>
          <p:nvPr userDrawn="1"/>
        </p:nvSpPr>
        <p:spPr>
          <a:xfrm>
            <a:off x="7670800" y="6031332"/>
            <a:ext cx="4521200" cy="307777"/>
          </a:xfrm>
          <a:prstGeom prst="rect">
            <a:avLst/>
          </a:prstGeom>
          <a:noFill/>
        </p:spPr>
        <p:txBody>
          <a:bodyPr wrap="square">
            <a:spAutoFit/>
          </a:bodyPr>
          <a:lstStyle/>
          <a:p>
            <a:r>
              <a:rPr lang="en-GB" sz="1400" b="0" i="0">
                <a:solidFill>
                  <a:srgbClr val="374957"/>
                </a:solidFill>
                <a:effectLst/>
                <a:latin typeface="Poppins" pitchFamily="2" charset="77"/>
                <a:cs typeface="Poppins" pitchFamily="2" charset="77"/>
              </a:rPr>
              <a:t>"Icon made by </a:t>
            </a:r>
            <a:r>
              <a:rPr lang="en-GB" sz="1400" b="0" i="0" u="none" strike="noStrike" err="1">
                <a:solidFill>
                  <a:srgbClr val="22244E"/>
                </a:solidFill>
                <a:effectLst/>
                <a:latin typeface="Poppins" pitchFamily="2" charset="77"/>
                <a:cs typeface="Poppins" pitchFamily="2" charset="77"/>
              </a:rPr>
              <a:t>Freepik</a:t>
            </a:r>
            <a:r>
              <a:rPr lang="en-GB" sz="1400" b="0" i="0" u="none" strike="noStrike">
                <a:solidFill>
                  <a:srgbClr val="22244E"/>
                </a:solidFill>
                <a:effectLst/>
                <a:latin typeface="Poppins" pitchFamily="2" charset="77"/>
                <a:cs typeface="Poppins" pitchFamily="2" charset="77"/>
              </a:rPr>
              <a:t> </a:t>
            </a:r>
            <a:r>
              <a:rPr lang="en-GB" sz="1400" b="0" i="0">
                <a:solidFill>
                  <a:srgbClr val="374957"/>
                </a:solidFill>
                <a:effectLst/>
                <a:latin typeface="Poppins" pitchFamily="2" charset="77"/>
                <a:cs typeface="Poppins" pitchFamily="2" charset="77"/>
              </a:rPr>
              <a:t>from </a:t>
            </a:r>
            <a:r>
              <a:rPr lang="en-GB" sz="1400" b="0" i="0" u="none" strike="noStrike">
                <a:solidFill>
                  <a:srgbClr val="22244E"/>
                </a:solidFill>
                <a:effectLst/>
                <a:latin typeface="Poppins" pitchFamily="2" charset="77"/>
                <a:cs typeface="Poppins" pitchFamily="2" charset="77"/>
                <a:hlinkClick r:id="rId4"/>
              </a:rPr>
              <a:t>www.flaticon.com</a:t>
            </a:r>
            <a:r>
              <a:rPr lang="en-GB" sz="1400" b="0" i="0">
                <a:solidFill>
                  <a:srgbClr val="374957"/>
                </a:solidFill>
                <a:effectLst/>
                <a:latin typeface="Poppins" pitchFamily="2" charset="77"/>
                <a:cs typeface="Poppins" pitchFamily="2" charset="77"/>
              </a:rPr>
              <a:t>"</a:t>
            </a:r>
            <a:endParaRPr lang="en-HU" sz="1400">
              <a:latin typeface="Poppins" pitchFamily="2" charset="77"/>
              <a:cs typeface="Poppins" pitchFamily="2" charset="77"/>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38A6984-7C86-595B-8E5D-01900B91B6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38031" y="1159085"/>
            <a:ext cx="656521" cy="656521"/>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D8722D63-74D6-7BF0-51FD-94F45C212BA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1438031" y="2013707"/>
            <a:ext cx="656521" cy="656521"/>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A3CAC57B-2782-2657-2AD5-AAE913C1979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38030" y="2868329"/>
            <a:ext cx="656521" cy="656521"/>
          </a:xfrm>
          <a:prstGeom prst="rect">
            <a:avLst/>
          </a:prstGeom>
        </p:spPr>
      </p:pic>
      <p:pic>
        <p:nvPicPr>
          <p:cNvPr id="16" name="Picture 15" descr="A white x on a black background&#10;&#10;Description automatically generated">
            <a:extLst>
              <a:ext uri="{FF2B5EF4-FFF2-40B4-BE49-F238E27FC236}">
                <a16:creationId xmlns:a16="http://schemas.microsoft.com/office/drawing/2014/main" id="{0F37F52F-AF8C-654D-F3B1-ED83AD4E20F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429462" y="3722951"/>
            <a:ext cx="665089" cy="665089"/>
          </a:xfrm>
          <a:prstGeom prst="rect">
            <a:avLst/>
          </a:prstGeom>
        </p:spPr>
      </p:pic>
      <p:pic>
        <p:nvPicPr>
          <p:cNvPr id="20" name="Picture 19" descr="A black and white globe&#10;&#10;Description automatically generated">
            <a:extLst>
              <a:ext uri="{FF2B5EF4-FFF2-40B4-BE49-F238E27FC236}">
                <a16:creationId xmlns:a16="http://schemas.microsoft.com/office/drawing/2014/main" id="{D29BE78D-AA53-704B-61E8-A12E1D56936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29461" y="5449331"/>
            <a:ext cx="665088" cy="665088"/>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AA77A93C-B0C1-ADE8-6757-95598466950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429461" y="4586141"/>
            <a:ext cx="665089" cy="665089"/>
          </a:xfrm>
          <a:prstGeom prst="rect">
            <a:avLst/>
          </a:prstGeom>
        </p:spPr>
      </p:pic>
      <p:sp>
        <p:nvSpPr>
          <p:cNvPr id="23" name="TextBox 22">
            <a:extLst>
              <a:ext uri="{FF2B5EF4-FFF2-40B4-BE49-F238E27FC236}">
                <a16:creationId xmlns:a16="http://schemas.microsoft.com/office/drawing/2014/main" id="{3F4C3661-F367-DD87-C4F0-0F3D609FF14F}"/>
              </a:ext>
            </a:extLst>
          </p:cNvPr>
          <p:cNvSpPr txBox="1"/>
          <p:nvPr userDrawn="1"/>
        </p:nvSpPr>
        <p:spPr>
          <a:xfrm>
            <a:off x="2367280" y="5631222"/>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4" name="TextBox 23">
            <a:extLst>
              <a:ext uri="{FF2B5EF4-FFF2-40B4-BE49-F238E27FC236}">
                <a16:creationId xmlns:a16="http://schemas.microsoft.com/office/drawing/2014/main" id="{610AD9B7-CA49-CFD0-EC71-07952B731B92}"/>
              </a:ext>
            </a:extLst>
          </p:cNvPr>
          <p:cNvSpPr txBox="1"/>
          <p:nvPr userDrawn="1"/>
        </p:nvSpPr>
        <p:spPr>
          <a:xfrm>
            <a:off x="2367280" y="4758255"/>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5" name="TextBox 24">
            <a:extLst>
              <a:ext uri="{FF2B5EF4-FFF2-40B4-BE49-F238E27FC236}">
                <a16:creationId xmlns:a16="http://schemas.microsoft.com/office/drawing/2014/main" id="{037898E9-5B8E-5DA0-DF2B-DC22864A93CC}"/>
              </a:ext>
            </a:extLst>
          </p:cNvPr>
          <p:cNvSpPr txBox="1"/>
          <p:nvPr userDrawn="1"/>
        </p:nvSpPr>
        <p:spPr>
          <a:xfrm>
            <a:off x="2367279" y="3885288"/>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FusionInCloseUp</a:t>
            </a:r>
            <a:endParaRPr lang="en-HU" sz="2000">
              <a:latin typeface="Poppins" pitchFamily="2" charset="77"/>
              <a:cs typeface="Poppins" pitchFamily="2" charset="77"/>
            </a:endParaRPr>
          </a:p>
        </p:txBody>
      </p:sp>
      <p:sp>
        <p:nvSpPr>
          <p:cNvPr id="26" name="TextBox 25">
            <a:extLst>
              <a:ext uri="{FF2B5EF4-FFF2-40B4-BE49-F238E27FC236}">
                <a16:creationId xmlns:a16="http://schemas.microsoft.com/office/drawing/2014/main" id="{36FB1264-C2E8-DD08-2C49-DD49CB0ABAD1}"/>
              </a:ext>
            </a:extLst>
          </p:cNvPr>
          <p:cNvSpPr txBox="1"/>
          <p:nvPr userDrawn="1"/>
        </p:nvSpPr>
        <p:spPr>
          <a:xfrm>
            <a:off x="2385719" y="3009022"/>
            <a:ext cx="222692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fusion2050</a:t>
            </a:r>
            <a:endParaRPr lang="en-HU" sz="2000">
              <a:latin typeface="Poppins" pitchFamily="2" charset="77"/>
              <a:cs typeface="Poppins" pitchFamily="2" charset="77"/>
            </a:endParaRPr>
          </a:p>
        </p:txBody>
      </p:sp>
      <p:sp>
        <p:nvSpPr>
          <p:cNvPr id="27" name="TextBox 26">
            <a:extLst>
              <a:ext uri="{FF2B5EF4-FFF2-40B4-BE49-F238E27FC236}">
                <a16:creationId xmlns:a16="http://schemas.microsoft.com/office/drawing/2014/main" id="{5307E400-DD53-4AFF-D83E-2882C9D3BCFF}"/>
              </a:ext>
            </a:extLst>
          </p:cNvPr>
          <p:cNvSpPr txBox="1"/>
          <p:nvPr userDrawn="1"/>
        </p:nvSpPr>
        <p:spPr>
          <a:xfrm>
            <a:off x="2385719" y="2144578"/>
            <a:ext cx="348676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eurofusion_consortium</a:t>
            </a:r>
            <a:endParaRPr lang="en-HU" sz="2000">
              <a:latin typeface="Poppins" pitchFamily="2" charset="77"/>
              <a:cs typeface="Poppins" pitchFamily="2" charset="77"/>
            </a:endParaRPr>
          </a:p>
        </p:txBody>
      </p:sp>
      <p:sp>
        <p:nvSpPr>
          <p:cNvPr id="28" name="TextBox 27">
            <a:extLst>
              <a:ext uri="{FF2B5EF4-FFF2-40B4-BE49-F238E27FC236}">
                <a16:creationId xmlns:a16="http://schemas.microsoft.com/office/drawing/2014/main" id="{66A624E3-3044-B88F-1376-898A84380400}"/>
              </a:ext>
            </a:extLst>
          </p:cNvPr>
          <p:cNvSpPr txBox="1"/>
          <p:nvPr userDrawn="1"/>
        </p:nvSpPr>
        <p:spPr>
          <a:xfrm>
            <a:off x="2385719" y="1280134"/>
            <a:ext cx="2115161" cy="400110"/>
          </a:xfrm>
          <a:prstGeom prst="rect">
            <a:avLst/>
          </a:prstGeom>
          <a:noFill/>
        </p:spPr>
        <p:txBody>
          <a:bodyPr wrap="square">
            <a:spAutoFit/>
          </a:bodyPr>
          <a:lstStyle/>
          <a:p>
            <a:r>
              <a:rPr lang="en-GB" sz="2000" b="0" i="0" err="1">
                <a:solidFill>
                  <a:srgbClr val="374957"/>
                </a:solidFill>
                <a:effectLst/>
                <a:latin typeface="Poppins" pitchFamily="2" charset="77"/>
                <a:cs typeface="Poppins" pitchFamily="2" charset="77"/>
              </a:rPr>
              <a:t>eurofusion</a:t>
            </a:r>
            <a:endParaRPr lang="en-HU" sz="2000">
              <a:latin typeface="Poppins" pitchFamily="2" charset="77"/>
              <a:cs typeface="Poppins" pitchFamily="2" charset="77"/>
            </a:endParaRPr>
          </a:p>
        </p:txBody>
      </p:sp>
      <p:sp>
        <p:nvSpPr>
          <p:cNvPr id="29" name="TextBox 28">
            <a:extLst>
              <a:ext uri="{FF2B5EF4-FFF2-40B4-BE49-F238E27FC236}">
                <a16:creationId xmlns:a16="http://schemas.microsoft.com/office/drawing/2014/main" id="{52F7C2E1-47EF-402C-1FD2-5E75EF1540AD}"/>
              </a:ext>
            </a:extLst>
          </p:cNvPr>
          <p:cNvSpPr txBox="1"/>
          <p:nvPr userDrawn="1"/>
        </p:nvSpPr>
        <p:spPr>
          <a:xfrm>
            <a:off x="959768" y="136177"/>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channels</a:t>
            </a:r>
          </a:p>
        </p:txBody>
      </p:sp>
    </p:spTree>
    <p:extLst>
      <p:ext uri="{BB962C8B-B14F-4D97-AF65-F5344CB8AC3E}">
        <p14:creationId xmlns:p14="http://schemas.microsoft.com/office/powerpoint/2010/main" val="3215009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337983C-B3E8-40DA-9C27-1A9537789FC4}"/>
              </a:ext>
            </a:extLst>
          </p:cNvPr>
          <p:cNvSpPr>
            <a:spLocks noGrp="1"/>
          </p:cNvSpPr>
          <p:nvPr>
            <p:ph type="dt" sz="half" idx="10"/>
          </p:nvPr>
        </p:nvSpPr>
        <p:spPr/>
        <p:txBody>
          <a:bodyPr/>
          <a:lstStyle/>
          <a:p>
            <a:endParaRPr lang="en-US"/>
          </a:p>
        </p:txBody>
      </p:sp>
      <p:sp>
        <p:nvSpPr>
          <p:cNvPr id="3" name="Platshållare för sidfot 2">
            <a:extLst>
              <a:ext uri="{FF2B5EF4-FFF2-40B4-BE49-F238E27FC236}">
                <a16:creationId xmlns:a16="http://schemas.microsoft.com/office/drawing/2014/main" id="{932881C4-5093-1F7B-FE66-F60BD08033AC}"/>
              </a:ext>
            </a:extLst>
          </p:cNvPr>
          <p:cNvSpPr>
            <a:spLocks noGrp="1"/>
          </p:cNvSpPr>
          <p:nvPr>
            <p:ph type="ftr" sz="quarter" idx="11"/>
          </p:nvPr>
        </p:nvSpPr>
        <p:spPr/>
        <p:txBody>
          <a:bodyPr/>
          <a:lstStyle/>
          <a:p>
            <a:r>
              <a:rPr lang="en-US"/>
              <a:t>Strand | DSO Jour Fixe</a:t>
            </a:r>
          </a:p>
        </p:txBody>
      </p:sp>
      <p:sp>
        <p:nvSpPr>
          <p:cNvPr id="4" name="Platshållare för bildnummer 3">
            <a:extLst>
              <a:ext uri="{FF2B5EF4-FFF2-40B4-BE49-F238E27FC236}">
                <a16:creationId xmlns:a16="http://schemas.microsoft.com/office/drawing/2014/main" id="{1011BD59-87CE-2808-A199-B26200B6DE1D}"/>
              </a:ext>
            </a:extLst>
          </p:cNvPr>
          <p:cNvSpPr>
            <a:spLocks noGrp="1"/>
          </p:cNvSpPr>
          <p:nvPr>
            <p:ph type="sldNum" sz="quarter" idx="12"/>
          </p:nvPr>
        </p:nvSpPr>
        <p:spPr/>
        <p:txBody>
          <a:bodyPr/>
          <a:lstStyle/>
          <a:p>
            <a:fld id="{F7300F45-00F6-4344-9AF7-9C9C354DF8E5}" type="slidenum">
              <a:rPr lang="en-US" smtClean="0"/>
              <a:t>‹#›</a:t>
            </a:fld>
            <a:endParaRPr lang="en-US"/>
          </a:p>
        </p:txBody>
      </p:sp>
    </p:spTree>
    <p:extLst>
      <p:ext uri="{BB962C8B-B14F-4D97-AF65-F5344CB8AC3E}">
        <p14:creationId xmlns:p14="http://schemas.microsoft.com/office/powerpoint/2010/main" val="1486272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2310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8570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8715B-8623-0259-27AD-E8B31169E8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1AB8462-AB52-33D9-98D6-243BAD990B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CE4E9B-8EDD-152B-8249-0751A772C2C4}"/>
              </a:ext>
            </a:extLst>
          </p:cNvPr>
          <p:cNvSpPr>
            <a:spLocks noGrp="1"/>
          </p:cNvSpPr>
          <p:nvPr>
            <p:ph type="dt" sz="half" idx="10"/>
          </p:nvPr>
        </p:nvSpPr>
        <p:spPr/>
        <p:txBody>
          <a:bodyPr/>
          <a:lstStyle/>
          <a:p>
            <a:fld id="{2E3E0EB1-C0B1-4D50-A42C-058DB4C666B4}" type="datetimeFigureOut">
              <a:rPr lang="en-GB" smtClean="0"/>
              <a:t>15/09/2026</a:t>
            </a:fld>
            <a:endParaRPr lang="en-GB"/>
          </a:p>
        </p:txBody>
      </p:sp>
      <p:sp>
        <p:nvSpPr>
          <p:cNvPr id="5" name="Footer Placeholder 4">
            <a:extLst>
              <a:ext uri="{FF2B5EF4-FFF2-40B4-BE49-F238E27FC236}">
                <a16:creationId xmlns:a16="http://schemas.microsoft.com/office/drawing/2014/main" id="{612509C0-B23F-5242-1E0C-91F4A102A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901215-CCA6-CFFF-5465-3EA97E97A70B}"/>
              </a:ext>
            </a:extLst>
          </p:cNvPr>
          <p:cNvSpPr>
            <a:spLocks noGrp="1"/>
          </p:cNvSpPr>
          <p:nvPr>
            <p:ph type="sldNum" sz="quarter" idx="12"/>
          </p:nvPr>
        </p:nvSpPr>
        <p:spPr/>
        <p:txBody>
          <a:bodyPr/>
          <a:lstStyle/>
          <a:p>
            <a:fld id="{835FE355-5857-4998-80A7-8A5BE5FFC335}" type="slidenum">
              <a:rPr lang="en-GB" smtClean="0"/>
              <a:t>‹#›</a:t>
            </a:fld>
            <a:endParaRPr lang="en-GB"/>
          </a:p>
        </p:txBody>
      </p:sp>
    </p:spTree>
    <p:extLst>
      <p:ext uri="{BB962C8B-B14F-4D97-AF65-F5344CB8AC3E}">
        <p14:creationId xmlns:p14="http://schemas.microsoft.com/office/powerpoint/2010/main" val="327433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E5A2EAE-6ED8-8A05-8798-CC7E662AF6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C6B9390D-8844-4452-9EBE-2301F405F1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D3462206-7974-8417-C38C-0D0573D6CD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Platshållare för sidfot 4">
            <a:extLst>
              <a:ext uri="{FF2B5EF4-FFF2-40B4-BE49-F238E27FC236}">
                <a16:creationId xmlns:a16="http://schemas.microsoft.com/office/drawing/2014/main" id="{ADBC4E16-EBB0-4BA8-4E82-2F9C7E62E0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Strand | DSO Jour Fixe</a:t>
            </a:r>
          </a:p>
        </p:txBody>
      </p:sp>
      <p:sp>
        <p:nvSpPr>
          <p:cNvPr id="6" name="Platshållare för bildnummer 5">
            <a:extLst>
              <a:ext uri="{FF2B5EF4-FFF2-40B4-BE49-F238E27FC236}">
                <a16:creationId xmlns:a16="http://schemas.microsoft.com/office/drawing/2014/main" id="{EB740D08-9CC5-C179-2183-86520FD7AF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EAA85A-0459-455C-8029-40FC298AC204}" type="slidenum">
              <a:rPr lang="en-US" smtClean="0"/>
              <a:t>‹#›</a:t>
            </a:fld>
            <a:endParaRPr lang="en-US"/>
          </a:p>
        </p:txBody>
      </p:sp>
    </p:spTree>
    <p:extLst>
      <p:ext uri="{BB962C8B-B14F-4D97-AF65-F5344CB8AC3E}">
        <p14:creationId xmlns:p14="http://schemas.microsoft.com/office/powerpoint/2010/main" val="478995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132400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iki.euro-fusion.org/wiki/WPPrIO_wikipages:_DB_Pedestal" TargetMode="External"/><Relationship Id="rId1" Type="http://schemas.openxmlformats.org/officeDocument/2006/relationships/slideLayout" Target="../slideLayouts/slideLayout14.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hyperlink" Target="https://iopscience.iop.org/article/10.1088/1741-4326/ae89cc" TargetMode="Externa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DF84-45A5-E8B6-2356-A083BD3B6272}"/>
              </a:ext>
            </a:extLst>
          </p:cNvPr>
          <p:cNvSpPr>
            <a:spLocks noGrp="1"/>
          </p:cNvSpPr>
          <p:nvPr>
            <p:ph type="title"/>
          </p:nvPr>
        </p:nvSpPr>
        <p:spPr>
          <a:xfrm>
            <a:off x="407368" y="2074187"/>
            <a:ext cx="7175251" cy="1773193"/>
          </a:xfrm>
        </p:spPr>
        <p:txBody>
          <a:bodyPr>
            <a:normAutofit/>
          </a:bodyPr>
          <a:lstStyle/>
          <a:p>
            <a:r>
              <a:rPr lang="en-US" dirty="0">
                <a:solidFill>
                  <a:srgbClr val="1A63A0"/>
                </a:solidFill>
                <a:highlight>
                  <a:srgbClr val="FFFFFF"/>
                </a:highlight>
                <a:latin typeface="Roboto" panose="02000000000000000000" pitchFamily="2" charset="0"/>
              </a:rPr>
              <a:t>Status of the EF databases work</a:t>
            </a:r>
            <a:endParaRPr lang="en-US" dirty="0"/>
          </a:p>
        </p:txBody>
      </p:sp>
      <p:sp>
        <p:nvSpPr>
          <p:cNvPr id="3"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p:txBody>
          <a:bodyPr>
            <a:normAutofit fontScale="62500" lnSpcReduction="20000"/>
          </a:bodyPr>
          <a:lstStyle/>
          <a:p>
            <a:r>
              <a:rPr lang="en-US" dirty="0"/>
              <a:t>Pär Strand, Chalmers. Area Coordinator</a:t>
            </a:r>
          </a:p>
        </p:txBody>
      </p:sp>
      <p:sp>
        <p:nvSpPr>
          <p:cNvPr id="4" name="Text Placeholder 3">
            <a:extLst>
              <a:ext uri="{FF2B5EF4-FFF2-40B4-BE49-F238E27FC236}">
                <a16:creationId xmlns:a16="http://schemas.microsoft.com/office/drawing/2014/main" id="{5CE95A6E-2526-20D0-7292-7712306271DC}"/>
              </a:ext>
            </a:extLst>
          </p:cNvPr>
          <p:cNvSpPr>
            <a:spLocks noGrp="1"/>
          </p:cNvSpPr>
          <p:nvPr>
            <p:ph type="body" sz="quarter" idx="11"/>
          </p:nvPr>
        </p:nvSpPr>
        <p:spPr>
          <a:xfrm>
            <a:off x="407368" y="4216642"/>
            <a:ext cx="10940336" cy="1610549"/>
          </a:xfrm>
        </p:spPr>
        <p:txBody>
          <a:bodyPr>
            <a:normAutofit/>
          </a:bodyPr>
          <a:lstStyle/>
          <a:p>
            <a:pPr algn="ctr">
              <a:spcBef>
                <a:spcPct val="0"/>
              </a:spcBef>
            </a:pPr>
            <a:r>
              <a:rPr lang="en-GB" altLang="en-US" sz="2000" dirty="0"/>
              <a:t>P, Strand</a:t>
            </a:r>
            <a:r>
              <a:rPr lang="en-GB" altLang="en-US" sz="2000" baseline="30000" dirty="0"/>
              <a:t>1,</a:t>
            </a:r>
            <a:r>
              <a:rPr lang="en-GB" altLang="en-US" sz="2000" dirty="0"/>
              <a:t> D. Coster</a:t>
            </a:r>
            <a:r>
              <a:rPr lang="en-GB" altLang="en-US" sz="2000" baseline="30000" dirty="0"/>
              <a:t>2</a:t>
            </a:r>
            <a:r>
              <a:rPr lang="en-GB" altLang="en-US" sz="2000" dirty="0"/>
              <a:t>, A. Pau</a:t>
            </a:r>
            <a:r>
              <a:rPr lang="en-GB" altLang="en-US" sz="2000" baseline="30000" dirty="0"/>
              <a:t>3, </a:t>
            </a:r>
            <a:r>
              <a:rPr lang="en-GB" altLang="en-US" sz="2000" dirty="0"/>
              <a:t>L. Frassinetti</a:t>
            </a:r>
            <a:r>
              <a:rPr lang="en-GB" altLang="en-US" sz="2000" baseline="30000" dirty="0"/>
              <a:t>4</a:t>
            </a:r>
            <a:r>
              <a:rPr lang="en-GB" altLang="en-US" sz="2000" dirty="0"/>
              <a:t>,  E. Lerche</a:t>
            </a:r>
            <a:endParaRPr lang="en-GB" altLang="en-US" sz="900" i="1" dirty="0"/>
          </a:p>
          <a:p>
            <a:pPr>
              <a:lnSpc>
                <a:spcPct val="90000"/>
              </a:lnSpc>
              <a:spcBef>
                <a:spcPct val="0"/>
              </a:spcBef>
              <a:tabLst>
                <a:tab pos="15066963" algn="l"/>
              </a:tabLst>
            </a:pPr>
            <a:r>
              <a:rPr lang="en-GB" altLang="en-US" sz="1400" i="1" baseline="30000" dirty="0"/>
              <a:t>1</a:t>
            </a:r>
            <a:r>
              <a:rPr lang="en-GB" altLang="en-US" sz="1400" i="1" dirty="0"/>
              <a:t>Chalmers University of Technology, Sweden,  </a:t>
            </a:r>
            <a:r>
              <a:rPr lang="sv-SE" altLang="en-US" sz="1400" i="1" baseline="30000" dirty="0"/>
              <a:t>2</a:t>
            </a:r>
            <a:r>
              <a:rPr lang="de-DE" altLang="en-US" sz="1400" dirty="0"/>
              <a:t>Max-Planck-Institut für Plasmaphysik, Germany, </a:t>
            </a:r>
            <a:r>
              <a:rPr lang="en-GB" altLang="en-US" sz="1400" i="1" baseline="30000" dirty="0"/>
              <a:t>3</a:t>
            </a:r>
            <a:r>
              <a:rPr lang="en-GB" altLang="en-US" sz="1400" i="1" dirty="0"/>
              <a:t>Institut for Plasma physics, </a:t>
            </a:r>
            <a:r>
              <a:rPr lang="en-GB" altLang="en-US" sz="1400" i="1" baseline="30000" dirty="0"/>
              <a:t>3</a:t>
            </a:r>
            <a:r>
              <a:rPr lang="en-GB" altLang="en-US" sz="1400" i="1" dirty="0"/>
              <a:t>SPC/EPFL Switzerland, </a:t>
            </a:r>
            <a:r>
              <a:rPr lang="en-GB" altLang="en-US" sz="1400" i="1" baseline="30000" dirty="0"/>
              <a:t>7</a:t>
            </a:r>
            <a:r>
              <a:rPr lang="en-GB" altLang="en-US" sz="1400" i="1" dirty="0"/>
              <a:t>CEA, France, </a:t>
            </a:r>
            <a:r>
              <a:rPr lang="en-GB" altLang="en-US" sz="1400" i="1" baseline="30000" dirty="0"/>
              <a:t>4</a:t>
            </a:r>
            <a:r>
              <a:rPr lang="en-GB" altLang="en-US" sz="1400" i="1" dirty="0"/>
              <a:t>Royal institute of Technology, </a:t>
            </a:r>
            <a:r>
              <a:rPr lang="en-GB" altLang="en-US" sz="1400" i="1" dirty="0" err="1"/>
              <a:t>Stckholm</a:t>
            </a:r>
            <a:r>
              <a:rPr lang="en-GB" altLang="en-US" sz="1400" i="1" dirty="0"/>
              <a:t>, Sweden</a:t>
            </a:r>
          </a:p>
        </p:txBody>
      </p:sp>
      <p:sp>
        <p:nvSpPr>
          <p:cNvPr id="5" name="Text Placeholder 4">
            <a:extLst>
              <a:ext uri="{FF2B5EF4-FFF2-40B4-BE49-F238E27FC236}">
                <a16:creationId xmlns:a16="http://schemas.microsoft.com/office/drawing/2014/main" id="{77D306BE-80AF-BAD6-579C-9B0413B066C6}"/>
              </a:ext>
            </a:extLst>
          </p:cNvPr>
          <p:cNvSpPr>
            <a:spLocks noGrp="1"/>
          </p:cNvSpPr>
          <p:nvPr>
            <p:ph type="body" sz="quarter" idx="12"/>
          </p:nvPr>
        </p:nvSpPr>
        <p:spPr/>
        <p:txBody>
          <a:bodyPr/>
          <a:lstStyle/>
          <a:p>
            <a:r>
              <a:rPr lang="en-US" dirty="0"/>
              <a:t>DSO Jour Fixe September 2026</a:t>
            </a:r>
          </a:p>
        </p:txBody>
      </p:sp>
    </p:spTree>
    <p:extLst>
      <p:ext uri="{BB962C8B-B14F-4D97-AF65-F5344CB8AC3E}">
        <p14:creationId xmlns:p14="http://schemas.microsoft.com/office/powerpoint/2010/main" val="351104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D7023-D3D5-2CA9-F699-223A0C539FA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06D9B3D-FAB9-BAF7-ACB4-DBED6126AB42}"/>
              </a:ext>
            </a:extLst>
          </p:cNvPr>
          <p:cNvSpPr>
            <a:spLocks noGrp="1"/>
          </p:cNvSpPr>
          <p:nvPr>
            <p:ph type="title"/>
          </p:nvPr>
        </p:nvSpPr>
        <p:spPr/>
        <p:txBody>
          <a:bodyPr/>
          <a:lstStyle/>
          <a:p>
            <a:r>
              <a:rPr lang="sv-SE" dirty="0" err="1"/>
              <a:t>Database</a:t>
            </a:r>
            <a:r>
              <a:rPr lang="sv-SE" dirty="0"/>
              <a:t> </a:t>
            </a:r>
            <a:r>
              <a:rPr lang="sv-SE" dirty="0" err="1"/>
              <a:t>work</a:t>
            </a:r>
            <a:r>
              <a:rPr lang="sv-SE" dirty="0"/>
              <a:t> in EUROfusion</a:t>
            </a:r>
            <a:endParaRPr lang="en-US" dirty="0"/>
          </a:p>
        </p:txBody>
      </p:sp>
      <p:sp>
        <p:nvSpPr>
          <p:cNvPr id="3" name="Platshållare för innehåll 2">
            <a:extLst>
              <a:ext uri="{FF2B5EF4-FFF2-40B4-BE49-F238E27FC236}">
                <a16:creationId xmlns:a16="http://schemas.microsoft.com/office/drawing/2014/main" id="{63C59849-09A3-F5B1-3676-739E43D168FD}"/>
              </a:ext>
            </a:extLst>
          </p:cNvPr>
          <p:cNvSpPr>
            <a:spLocks noGrp="1"/>
          </p:cNvSpPr>
          <p:nvPr>
            <p:ph idx="1"/>
          </p:nvPr>
        </p:nvSpPr>
        <p:spPr/>
        <p:txBody>
          <a:bodyPr>
            <a:normAutofit/>
          </a:bodyPr>
          <a:lstStyle/>
          <a:p>
            <a:pPr lvl="0"/>
            <a:r>
              <a:rPr lang="en-US" dirty="0"/>
              <a:t>Implementation of the DMP and Data Area Coordinator; Pär Strand, VR</a:t>
            </a:r>
          </a:p>
          <a:p>
            <a:pPr marL="0" lvl="0" indent="0">
              <a:buNone/>
            </a:pPr>
            <a:endParaRPr lang="en-US" dirty="0"/>
          </a:p>
          <a:p>
            <a:pPr lvl="0"/>
            <a:r>
              <a:rPr lang="en-US" dirty="0"/>
              <a:t>Scalable Production and Collaborative Environment for EUROfusion Multi-Machine Databases; Alessandro Pau, EPFL</a:t>
            </a:r>
          </a:p>
          <a:p>
            <a:pPr lvl="0"/>
            <a:r>
              <a:rPr lang="en-US" dirty="0" err="1"/>
              <a:t>EUROfusion’s</a:t>
            </a:r>
            <a:r>
              <a:rPr lang="en-US" dirty="0"/>
              <a:t> multi-machine pedestal databases (JET, MAST-U, TCV, AUG); Lorenzo Frassinetti, KTH/VR</a:t>
            </a:r>
          </a:p>
          <a:p>
            <a:pPr lvl="0"/>
            <a:r>
              <a:rPr lang="en-US" dirty="0"/>
              <a:t>Continued support and maintenance of the AMNS database; David Coster, MPG</a:t>
            </a:r>
          </a:p>
          <a:p>
            <a:r>
              <a:rPr lang="en-US" dirty="0"/>
              <a:t>Update and Maintenance of the International CICLOP database on Long Pulse Operations; Ernesto Lerche, LPP-ERM-KMS</a:t>
            </a:r>
          </a:p>
          <a:p>
            <a:pPr lvl="0"/>
            <a:endParaRPr lang="en-US" dirty="0"/>
          </a:p>
          <a:p>
            <a:endParaRPr lang="en-US" dirty="0"/>
          </a:p>
        </p:txBody>
      </p:sp>
      <p:sp>
        <p:nvSpPr>
          <p:cNvPr id="4" name="Platshållare för sidfot 3">
            <a:extLst>
              <a:ext uri="{FF2B5EF4-FFF2-40B4-BE49-F238E27FC236}">
                <a16:creationId xmlns:a16="http://schemas.microsoft.com/office/drawing/2014/main" id="{784C3033-7DCA-96E7-C9F7-BE6F34E53B4F}"/>
              </a:ext>
            </a:extLst>
          </p:cNvPr>
          <p:cNvSpPr>
            <a:spLocks noGrp="1"/>
          </p:cNvSpPr>
          <p:nvPr>
            <p:ph type="ftr" sz="quarter" idx="11"/>
          </p:nvPr>
        </p:nvSpPr>
        <p:spPr/>
        <p:txBody>
          <a:bodyPr/>
          <a:lstStyle/>
          <a:p>
            <a:r>
              <a:rPr lang="en-US"/>
              <a:t>Strand | DSO Jour Fixe</a:t>
            </a:r>
          </a:p>
        </p:txBody>
      </p:sp>
      <p:sp>
        <p:nvSpPr>
          <p:cNvPr id="5" name="Platshållare för bildnummer 4">
            <a:extLst>
              <a:ext uri="{FF2B5EF4-FFF2-40B4-BE49-F238E27FC236}">
                <a16:creationId xmlns:a16="http://schemas.microsoft.com/office/drawing/2014/main" id="{50D05F65-A378-185C-1342-92983EDED6A9}"/>
              </a:ext>
            </a:extLst>
          </p:cNvPr>
          <p:cNvSpPr>
            <a:spLocks noGrp="1"/>
          </p:cNvSpPr>
          <p:nvPr>
            <p:ph type="sldNum" sz="quarter" idx="12"/>
          </p:nvPr>
        </p:nvSpPr>
        <p:spPr/>
        <p:txBody>
          <a:bodyPr/>
          <a:lstStyle/>
          <a:p>
            <a:fld id="{54EAA85A-0459-455C-8029-40FC298AC204}" type="slidenum">
              <a:rPr lang="en-US" smtClean="0"/>
              <a:t>2</a:t>
            </a:fld>
            <a:endParaRPr lang="en-US"/>
          </a:p>
        </p:txBody>
      </p:sp>
    </p:spTree>
    <p:extLst>
      <p:ext uri="{BB962C8B-B14F-4D97-AF65-F5344CB8AC3E}">
        <p14:creationId xmlns:p14="http://schemas.microsoft.com/office/powerpoint/2010/main" val="1536374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027E540-1935-405D-8C08-7D1B49B4AEB0}"/>
              </a:ext>
            </a:extLst>
          </p:cNvPr>
          <p:cNvSpPr>
            <a:spLocks noGrp="1"/>
          </p:cNvSpPr>
          <p:nvPr/>
        </p:nvSpPr>
        <p:spPr>
          <a:xfrm>
            <a:off x="487680" y="243840"/>
            <a:ext cx="10668000" cy="266700"/>
          </a:xfrm>
          <a:prstGeom prst="rect">
            <a:avLst/>
          </a:prstGeom>
          <a:noFill/>
          <a:ln w="0">
            <a:noFill/>
          </a:ln>
        </p:spPr>
        <p:txBody>
          <a:bodyPr>
            <a:noAutofit/>
          </a:bodyPr>
          <a:lstStyle/>
          <a:p>
            <a:pPr>
              <a:defRPr sz="1650" b="1">
                <a:solidFill>
                  <a:srgbClr val="087F8C"/>
                </a:solidFill>
                <a:latin typeface="Helvetica Neue"/>
                <a:ea typeface="Helvetica Neue"/>
                <a:cs typeface="Helvetica Neue"/>
              </a:defRPr>
            </a:pPr>
            <a:r>
              <a:rPr lang="en-US" sz="1320" b="1" dirty="0">
                <a:solidFill>
                  <a:srgbClr val="087F8C"/>
                </a:solidFill>
                <a:latin typeface="Helvetica Neue"/>
                <a:ea typeface="Helvetica Neue"/>
                <a:cs typeface="Helvetica Neue"/>
              </a:rPr>
              <a:t>EUROfusion E-TASC DATA                                                                                                                                                         Alessandro Pau</a:t>
            </a:r>
          </a:p>
        </p:txBody>
      </p:sp>
      <p:sp>
        <p:nvSpPr>
          <p:cNvPr id="2" name="Rectangle 1">
            <a:extLst>
              <a:ext uri="{FF2B5EF4-FFF2-40B4-BE49-F238E27FC236}">
                <a16:creationId xmlns:a16="http://schemas.microsoft.com/office/drawing/2014/main" id="{672691F3-82B3-4C18-8113-81F5A84DB13A}"/>
              </a:ext>
            </a:extLst>
          </p:cNvPr>
          <p:cNvSpPr>
            <a:spLocks noGrp="1"/>
          </p:cNvSpPr>
          <p:nvPr/>
        </p:nvSpPr>
        <p:spPr>
          <a:xfrm>
            <a:off x="487680" y="647700"/>
            <a:ext cx="11201400" cy="609600"/>
          </a:xfrm>
          <a:prstGeom prst="rect">
            <a:avLst/>
          </a:prstGeom>
          <a:noFill/>
          <a:ln w="0">
            <a:noFill/>
          </a:ln>
        </p:spPr>
        <p:txBody>
          <a:bodyPr>
            <a:noAutofit/>
          </a:bodyPr>
          <a:lstStyle/>
          <a:p>
            <a:pPr>
              <a:defRPr sz="3600" b="1">
                <a:solidFill>
                  <a:srgbClr val="142B47"/>
                </a:solidFill>
                <a:latin typeface="Helvetica Neue"/>
                <a:ea typeface="Helvetica Neue"/>
                <a:cs typeface="Helvetica Neue"/>
              </a:defRPr>
            </a:pPr>
            <a:r>
              <a:rPr lang="en-US" sz="2880" b="1" dirty="0">
                <a:solidFill>
                  <a:srgbClr val="142B47"/>
                </a:solidFill>
                <a:latin typeface="Helvetica Neue"/>
                <a:ea typeface="Helvetica Neue"/>
                <a:cs typeface="Helvetica Neue"/>
              </a:rPr>
              <a:t>Scope and progress</a:t>
            </a:r>
          </a:p>
        </p:txBody>
      </p:sp>
      <p:sp>
        <p:nvSpPr>
          <p:cNvPr id="3" name="Rectangle 2">
            <a:extLst>
              <a:ext uri="{FF2B5EF4-FFF2-40B4-BE49-F238E27FC236}">
                <a16:creationId xmlns:a16="http://schemas.microsoft.com/office/drawing/2014/main" id="{52F2B586-FB58-4733-8BF8-D5372E78BA89}"/>
              </a:ext>
            </a:extLst>
          </p:cNvPr>
          <p:cNvSpPr>
            <a:spLocks noGrp="1"/>
          </p:cNvSpPr>
          <p:nvPr/>
        </p:nvSpPr>
        <p:spPr>
          <a:xfrm>
            <a:off x="487680" y="6461760"/>
            <a:ext cx="9906000" cy="190500"/>
          </a:xfrm>
          <a:prstGeom prst="rect">
            <a:avLst/>
          </a:prstGeom>
          <a:noFill/>
          <a:ln w="0">
            <a:noFill/>
          </a:ln>
        </p:spPr>
        <p:txBody>
          <a:bodyPr>
            <a:noAutofit/>
          </a:bodyPr>
          <a:lstStyle/>
          <a:p>
            <a:pPr>
              <a:defRPr sz="1350" b="0">
                <a:solidFill>
                  <a:srgbClr val="516071"/>
                </a:solidFill>
                <a:latin typeface="Helvetica Neue"/>
                <a:ea typeface="Helvetica Neue"/>
                <a:cs typeface="Helvetica Neue"/>
              </a:defRPr>
            </a:pPr>
            <a:r>
              <a:rPr lang="en-US" sz="1080" dirty="0">
                <a:solidFill>
                  <a:srgbClr val="516071"/>
                </a:solidFill>
                <a:latin typeface="Helvetica Neue"/>
                <a:ea typeface="Helvetica Neue"/>
                <a:cs typeface="Helvetica Neue"/>
              </a:rPr>
              <a:t>Swiss Plasma Center · EPFL</a:t>
            </a:r>
          </a:p>
        </p:txBody>
      </p:sp>
      <p:sp>
        <p:nvSpPr>
          <p:cNvPr id="4" name="Rectangle 3">
            <a:extLst>
              <a:ext uri="{FF2B5EF4-FFF2-40B4-BE49-F238E27FC236}">
                <a16:creationId xmlns:a16="http://schemas.microsoft.com/office/drawing/2014/main" id="{23E6D737-F8D9-41BF-8F5E-4A9B6FFD3EB0}"/>
              </a:ext>
            </a:extLst>
          </p:cNvPr>
          <p:cNvSpPr>
            <a:spLocks noGrp="1"/>
          </p:cNvSpPr>
          <p:nvPr/>
        </p:nvSpPr>
        <p:spPr>
          <a:xfrm>
            <a:off x="11277600" y="6438900"/>
            <a:ext cx="533400" cy="228600"/>
          </a:xfrm>
          <a:prstGeom prst="rect">
            <a:avLst/>
          </a:prstGeom>
          <a:noFill/>
          <a:ln w="0">
            <a:noFill/>
          </a:ln>
        </p:spPr>
        <p:txBody>
          <a:bodyPr>
            <a:noAutofit/>
          </a:bodyPr>
          <a:lstStyle/>
          <a:p>
            <a:pPr>
              <a:defRPr sz="1500" b="0">
                <a:solidFill>
                  <a:srgbClr val="516071"/>
                </a:solidFill>
                <a:latin typeface="Helvetica Neue"/>
                <a:ea typeface="Helvetica Neue"/>
                <a:cs typeface="Helvetica Neue"/>
              </a:defRPr>
            </a:pPr>
            <a:r>
              <a:rPr lang="en-US" sz="1200" dirty="0">
                <a:solidFill>
                  <a:srgbClr val="516071"/>
                </a:solidFill>
                <a:latin typeface="Helvetica Neue"/>
                <a:ea typeface="Helvetica Neue"/>
                <a:cs typeface="Helvetica Neue"/>
              </a:rPr>
              <a:t>01</a:t>
            </a:r>
          </a:p>
        </p:txBody>
      </p:sp>
      <p:sp>
        <p:nvSpPr>
          <p:cNvPr id="5" name="Rectangle 4">
            <a:extLst>
              <a:ext uri="{FF2B5EF4-FFF2-40B4-BE49-F238E27FC236}">
                <a16:creationId xmlns:a16="http://schemas.microsoft.com/office/drawing/2014/main" id="{ABFF4587-34F0-45F8-AA99-5AD5A22DCA89}"/>
              </a:ext>
            </a:extLst>
          </p:cNvPr>
          <p:cNvSpPr>
            <a:spLocks noGrp="1"/>
          </p:cNvSpPr>
          <p:nvPr/>
        </p:nvSpPr>
        <p:spPr>
          <a:xfrm>
            <a:off x="487680" y="1264920"/>
            <a:ext cx="11201400" cy="411480"/>
          </a:xfrm>
          <a:prstGeom prst="rect">
            <a:avLst/>
          </a:prstGeom>
          <a:noFill/>
          <a:ln w="0">
            <a:noFill/>
          </a:ln>
        </p:spPr>
        <p:txBody>
          <a:bodyPr>
            <a:noAutofit/>
          </a:bodyPr>
          <a:lstStyle/>
          <a:p>
            <a:pPr>
              <a:defRPr sz="2250" b="0">
                <a:solidFill>
                  <a:srgbClr val="516071"/>
                </a:solidFill>
                <a:latin typeface="Helvetica Neue"/>
                <a:ea typeface="Helvetica Neue"/>
                <a:cs typeface="Helvetica Neue"/>
              </a:defRPr>
            </a:pPr>
            <a:r>
              <a:rPr lang="en-US" dirty="0">
                <a:solidFill>
                  <a:srgbClr val="516071"/>
                </a:solidFill>
                <a:latin typeface="Helvetica Neue"/>
                <a:ea typeface="Helvetica Neue"/>
                <a:cs typeface="Helvetica Neue"/>
              </a:rPr>
              <a:t>Shared tools for multi-machine disruption, LH, pedestal and confinement databases</a:t>
            </a:r>
          </a:p>
        </p:txBody>
      </p:sp>
      <p:sp>
        <p:nvSpPr>
          <p:cNvPr id="6" name="Rectangle 5">
            <a:extLst>
              <a:ext uri="{FF2B5EF4-FFF2-40B4-BE49-F238E27FC236}">
                <a16:creationId xmlns:a16="http://schemas.microsoft.com/office/drawing/2014/main" id="{35C00EB6-D152-417C-B8A4-2294BC443848}"/>
              </a:ext>
            </a:extLst>
          </p:cNvPr>
          <p:cNvSpPr>
            <a:spLocks noGrp="1"/>
          </p:cNvSpPr>
          <p:nvPr/>
        </p:nvSpPr>
        <p:spPr>
          <a:xfrm>
            <a:off x="487680" y="1811720"/>
            <a:ext cx="5181600" cy="266700"/>
          </a:xfrm>
          <a:prstGeom prst="rect">
            <a:avLst/>
          </a:prstGeom>
          <a:noFill/>
          <a:ln w="0">
            <a:noFill/>
          </a:ln>
        </p:spPr>
        <p:txBody>
          <a:bodyPr>
            <a:noAutofit/>
          </a:bodyPr>
          <a:lstStyle/>
          <a:p>
            <a:pPr>
              <a:defRPr sz="1800" b="1">
                <a:solidFill>
                  <a:srgbClr val="087F8C"/>
                </a:solidFill>
                <a:latin typeface="Helvetica Neue"/>
                <a:ea typeface="Helvetica Neue"/>
                <a:cs typeface="Helvetica Neue"/>
              </a:defRPr>
            </a:pPr>
            <a:r>
              <a:rPr lang="en-US" sz="1440" b="1" dirty="0">
                <a:solidFill>
                  <a:srgbClr val="087F8C"/>
                </a:solidFill>
                <a:latin typeface="Helvetica Neue"/>
                <a:ea typeface="Helvetica Neue"/>
                <a:cs typeface="Helvetica Neue"/>
              </a:rPr>
              <a:t>SCOPE</a:t>
            </a:r>
          </a:p>
        </p:txBody>
      </p:sp>
      <p:sp>
        <p:nvSpPr>
          <p:cNvPr id="7" name="Rectangle 6">
            <a:extLst>
              <a:ext uri="{FF2B5EF4-FFF2-40B4-BE49-F238E27FC236}">
                <a16:creationId xmlns:a16="http://schemas.microsoft.com/office/drawing/2014/main" id="{F3FAB01E-2193-4777-8C8C-AD54E3F0DED7}"/>
              </a:ext>
            </a:extLst>
          </p:cNvPr>
          <p:cNvSpPr>
            <a:spLocks noGrp="1"/>
          </p:cNvSpPr>
          <p:nvPr/>
        </p:nvSpPr>
        <p:spPr>
          <a:xfrm>
            <a:off x="487680" y="2162239"/>
            <a:ext cx="4935658" cy="838200"/>
          </a:xfrm>
          <a:prstGeom prst="rect">
            <a:avLst/>
          </a:prstGeom>
          <a:noFill/>
          <a:ln w="0">
            <a:noFill/>
          </a:ln>
        </p:spPr>
        <p:txBody>
          <a:bodyPr>
            <a:noAutofit/>
          </a:bodyPr>
          <a:lstStyle/>
          <a:p>
            <a:pPr>
              <a:defRPr sz="2175" b="0">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Build tools for construction, collaborative validation and query  of multimachine DBs with common data access, quality and provenance layers.</a:t>
            </a:r>
          </a:p>
        </p:txBody>
      </p:sp>
      <p:sp>
        <p:nvSpPr>
          <p:cNvPr id="8" name="Rectangle 7">
            <a:extLst>
              <a:ext uri="{FF2B5EF4-FFF2-40B4-BE49-F238E27FC236}">
                <a16:creationId xmlns:a16="http://schemas.microsoft.com/office/drawing/2014/main" id="{100D7984-297C-40D7-8BE3-A497FA50813E}"/>
              </a:ext>
            </a:extLst>
          </p:cNvPr>
          <p:cNvSpPr>
            <a:spLocks noGrp="1"/>
          </p:cNvSpPr>
          <p:nvPr/>
        </p:nvSpPr>
        <p:spPr>
          <a:xfrm>
            <a:off x="487680" y="3453435"/>
            <a:ext cx="5105400" cy="266700"/>
          </a:xfrm>
          <a:prstGeom prst="rect">
            <a:avLst/>
          </a:prstGeom>
          <a:noFill/>
          <a:ln w="0">
            <a:noFill/>
          </a:ln>
        </p:spPr>
        <p:txBody>
          <a:bodyPr>
            <a:noAutofit/>
          </a:bodyPr>
          <a:lstStyle/>
          <a:p>
            <a:pPr>
              <a:defRPr sz="1800" b="1">
                <a:solidFill>
                  <a:srgbClr val="087F8C"/>
                </a:solidFill>
                <a:latin typeface="Helvetica Neue"/>
                <a:ea typeface="Helvetica Neue"/>
                <a:cs typeface="Helvetica Neue"/>
              </a:defRPr>
            </a:pPr>
            <a:r>
              <a:rPr lang="en-US" sz="1440" b="1" dirty="0">
                <a:solidFill>
                  <a:srgbClr val="087F8C"/>
                </a:solidFill>
                <a:latin typeface="Helvetica Neue"/>
                <a:ea typeface="Helvetica Neue"/>
                <a:cs typeface="Helvetica Neue"/>
              </a:rPr>
              <a:t>MAIN GOAL FOR 2026</a:t>
            </a:r>
          </a:p>
        </p:txBody>
      </p:sp>
      <p:sp>
        <p:nvSpPr>
          <p:cNvPr id="9" name="Rectangle 8">
            <a:extLst>
              <a:ext uri="{FF2B5EF4-FFF2-40B4-BE49-F238E27FC236}">
                <a16:creationId xmlns:a16="http://schemas.microsoft.com/office/drawing/2014/main" id="{0DF8B404-442B-4585-A336-09ED113D5166}"/>
              </a:ext>
            </a:extLst>
          </p:cNvPr>
          <p:cNvSpPr>
            <a:spLocks noGrp="1"/>
          </p:cNvSpPr>
          <p:nvPr/>
        </p:nvSpPr>
        <p:spPr>
          <a:xfrm>
            <a:off x="487680" y="3783720"/>
            <a:ext cx="5105400" cy="647700"/>
          </a:xfrm>
          <a:prstGeom prst="rect">
            <a:avLst/>
          </a:prstGeom>
          <a:noFill/>
          <a:ln w="0">
            <a:noFill/>
          </a:ln>
        </p:spPr>
        <p:txBody>
          <a:bodyPr>
            <a:noAutofit/>
          </a:bodyPr>
          <a:lstStyle/>
          <a:p>
            <a:pPr>
              <a:defRPr sz="2175" b="1">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Validation of JET-ILW disruptions and LH-transition databases: </a:t>
            </a:r>
          </a:p>
          <a:p>
            <a:pPr marL="274320" indent="-274320">
              <a:buFont typeface="Arial" panose="020B0604020202020204" pitchFamily="34" charset="0"/>
              <a:buChar char="•"/>
              <a:defRPr sz="2175" b="1">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~6,000 disruptions above 750 kA</a:t>
            </a:r>
          </a:p>
          <a:p>
            <a:pPr marL="274320" indent="-274320">
              <a:buFont typeface="Arial" panose="020B0604020202020204" pitchFamily="34" charset="0"/>
              <a:buChar char="•"/>
              <a:defRPr sz="2175" b="1">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~1,000 discharges with LH-transitions and confinement states</a:t>
            </a:r>
          </a:p>
        </p:txBody>
      </p:sp>
      <p:sp>
        <p:nvSpPr>
          <p:cNvPr id="10" name="Rectangle 9">
            <a:extLst>
              <a:ext uri="{FF2B5EF4-FFF2-40B4-BE49-F238E27FC236}">
                <a16:creationId xmlns:a16="http://schemas.microsoft.com/office/drawing/2014/main" id="{6E2214F9-81D0-4C06-80A6-B877C1A5CE5E}"/>
              </a:ext>
            </a:extLst>
          </p:cNvPr>
          <p:cNvSpPr>
            <a:spLocks noGrp="1"/>
          </p:cNvSpPr>
          <p:nvPr/>
        </p:nvSpPr>
        <p:spPr>
          <a:xfrm>
            <a:off x="487680" y="5317980"/>
            <a:ext cx="5181600" cy="990600"/>
          </a:xfrm>
          <a:prstGeom prst="rect">
            <a:avLst/>
          </a:prstGeom>
          <a:noFill/>
          <a:ln w="0">
            <a:noFill/>
          </a:ln>
        </p:spPr>
        <p:txBody>
          <a:bodyPr>
            <a:noAutofit/>
          </a:bodyPr>
          <a:lstStyle/>
          <a:p>
            <a:pPr>
              <a:defRPr sz="2100" b="0">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Python/MATLAB SQL APIs, validation GUIs and IMAS IDS read/write. End-to-end qualification on spcdefuse and migration/deployment on the new EUROfusion Gateway</a:t>
            </a:r>
          </a:p>
        </p:txBody>
      </p:sp>
      <p:sp>
        <p:nvSpPr>
          <p:cNvPr id="11" name="Rectangle 10">
            <a:extLst>
              <a:ext uri="{FF2B5EF4-FFF2-40B4-BE49-F238E27FC236}">
                <a16:creationId xmlns:a16="http://schemas.microsoft.com/office/drawing/2014/main" id="{B16F6E0F-17CA-4C56-83ED-85CAF0293280}"/>
              </a:ext>
            </a:extLst>
          </p:cNvPr>
          <p:cNvSpPr>
            <a:spLocks noGrp="1"/>
          </p:cNvSpPr>
          <p:nvPr/>
        </p:nvSpPr>
        <p:spPr>
          <a:xfrm>
            <a:off x="6202680" y="1811720"/>
            <a:ext cx="5334000" cy="266700"/>
          </a:xfrm>
          <a:prstGeom prst="rect">
            <a:avLst/>
          </a:prstGeom>
          <a:noFill/>
          <a:ln w="0">
            <a:noFill/>
          </a:ln>
        </p:spPr>
        <p:txBody>
          <a:bodyPr>
            <a:noAutofit/>
          </a:bodyPr>
          <a:lstStyle/>
          <a:p>
            <a:pPr>
              <a:defRPr sz="1800" b="1">
                <a:solidFill>
                  <a:srgbClr val="087F8C"/>
                </a:solidFill>
                <a:latin typeface="Helvetica Neue"/>
                <a:ea typeface="Helvetica Neue"/>
                <a:cs typeface="Helvetica Neue"/>
              </a:defRPr>
            </a:pPr>
            <a:r>
              <a:rPr lang="en-US" sz="1440" b="1" dirty="0">
                <a:solidFill>
                  <a:srgbClr val="087F8C"/>
                </a:solidFill>
                <a:latin typeface="Helvetica Neue"/>
                <a:ea typeface="Helvetica Neue"/>
                <a:cs typeface="Helvetica Neue"/>
              </a:rPr>
              <a:t>ONGOING ACTIVITIES</a:t>
            </a:r>
          </a:p>
        </p:txBody>
      </p:sp>
      <p:sp>
        <p:nvSpPr>
          <p:cNvPr id="12" name="Rectangle 11">
            <a:extLst>
              <a:ext uri="{FF2B5EF4-FFF2-40B4-BE49-F238E27FC236}">
                <a16:creationId xmlns:a16="http://schemas.microsoft.com/office/drawing/2014/main" id="{B5ED44B9-010C-40CE-8D09-5F7DC8FBF492}"/>
              </a:ext>
            </a:extLst>
          </p:cNvPr>
          <p:cNvSpPr>
            <a:spLocks noGrp="1"/>
          </p:cNvSpPr>
          <p:nvPr/>
        </p:nvSpPr>
        <p:spPr>
          <a:xfrm>
            <a:off x="6202680" y="2118230"/>
            <a:ext cx="5372100" cy="838200"/>
          </a:xfrm>
          <a:prstGeom prst="rect">
            <a:avLst/>
          </a:prstGeom>
          <a:noFill/>
          <a:ln w="0">
            <a:noFill/>
          </a:ln>
        </p:spPr>
        <p:txBody>
          <a:bodyPr>
            <a:noAutofit/>
          </a:bodyPr>
          <a:lstStyle/>
          <a:p>
            <a:pPr>
              <a:defRPr sz="2100" b="0">
                <a:solidFill>
                  <a:srgbClr val="142B47"/>
                </a:solidFill>
                <a:latin typeface="Helvetica Neue"/>
                <a:ea typeface="Helvetica Neue"/>
                <a:cs typeface="Helvetica Neue"/>
              </a:defRPr>
            </a:pPr>
            <a:r>
              <a:rPr lang="en-US" sz="1680" dirty="0">
                <a:solidFill>
                  <a:srgbClr val="142B47"/>
                </a:solidFill>
                <a:latin typeface="Helvetica Neue"/>
                <a:ea typeface="Helvetica Neue"/>
                <a:cs typeface="Helvetica Neue"/>
              </a:rPr>
              <a:t>Database population and expert validation, improved event timing and confidence/uncertainty propagation, and final testing for tool automation.</a:t>
            </a:r>
          </a:p>
        </p:txBody>
      </p:sp>
      <p:sp>
        <p:nvSpPr>
          <p:cNvPr id="14" name="Rectangle 13">
            <a:extLst>
              <a:ext uri="{FF2B5EF4-FFF2-40B4-BE49-F238E27FC236}">
                <a16:creationId xmlns:a16="http://schemas.microsoft.com/office/drawing/2014/main" id="{D45B09CE-8672-482C-847A-6571950F65D4}"/>
              </a:ext>
            </a:extLst>
          </p:cNvPr>
          <p:cNvSpPr>
            <a:spLocks noGrp="1"/>
          </p:cNvSpPr>
          <p:nvPr/>
        </p:nvSpPr>
        <p:spPr>
          <a:xfrm>
            <a:off x="6202680" y="6354296"/>
            <a:ext cx="5486400" cy="220980"/>
          </a:xfrm>
          <a:prstGeom prst="rect">
            <a:avLst/>
          </a:prstGeom>
          <a:noFill/>
          <a:ln w="0">
            <a:noFill/>
          </a:ln>
        </p:spPr>
        <p:txBody>
          <a:bodyPr>
            <a:noAutofit/>
          </a:bodyPr>
          <a:lstStyle/>
          <a:p>
            <a:pPr>
              <a:defRPr sz="1500" b="0">
                <a:solidFill>
                  <a:srgbClr val="516071"/>
                </a:solidFill>
                <a:latin typeface="Helvetica Neue"/>
                <a:ea typeface="Helvetica Neue"/>
                <a:cs typeface="Helvetica Neue"/>
              </a:defRPr>
            </a:pPr>
            <a:r>
              <a:rPr lang="en-US" sz="1200" dirty="0">
                <a:solidFill>
                  <a:srgbClr val="516071"/>
                </a:solidFill>
                <a:latin typeface="Helvetica Neue"/>
                <a:ea typeface="Helvetica Neue"/>
                <a:cs typeface="Helvetica Neue"/>
              </a:rPr>
              <a:t>Expert validation of confinement states and events</a:t>
            </a:r>
          </a:p>
        </p:txBody>
      </p:sp>
      <p:pic>
        <p:nvPicPr>
          <p:cNvPr id="13" name="Picture 12">
            <a:extLst>
              <a:ext uri="{FF2B5EF4-FFF2-40B4-BE49-F238E27FC236}">
                <a16:creationId xmlns:a16="http://schemas.microsoft.com/office/drawing/2014/main" id="{5EC02197-45DF-7A51-BB05-5C8A7E06AF44}"/>
              </a:ext>
            </a:extLst>
          </p:cNvPr>
          <p:cNvPicPr>
            <a:picLocks noChangeAspect="1"/>
          </p:cNvPicPr>
          <p:nvPr/>
        </p:nvPicPr>
        <p:blipFill>
          <a:blip r:embed="rId3"/>
          <a:stretch>
            <a:fillRect/>
          </a:stretch>
        </p:blipFill>
        <p:spPr>
          <a:xfrm>
            <a:off x="6286500" y="3088194"/>
            <a:ext cx="4479389" cy="3263485"/>
          </a:xfrm>
          <a:prstGeom prst="rect">
            <a:avLst/>
          </a:prstGeom>
          <a:ln>
            <a:solidFill>
              <a:schemeClr val="tx1"/>
            </a:solidFill>
          </a:ln>
        </p:spPr>
      </p:pic>
      <p:pic>
        <p:nvPicPr>
          <p:cNvPr id="16" name="Picture 15">
            <a:extLst>
              <a:ext uri="{FF2B5EF4-FFF2-40B4-BE49-F238E27FC236}">
                <a16:creationId xmlns:a16="http://schemas.microsoft.com/office/drawing/2014/main" id="{F908EBBD-8132-E894-99C8-9E162579171A}"/>
              </a:ext>
            </a:extLst>
          </p:cNvPr>
          <p:cNvPicPr>
            <a:picLocks noChangeAspect="1"/>
          </p:cNvPicPr>
          <p:nvPr/>
        </p:nvPicPr>
        <p:blipFill>
          <a:blip r:embed="rId4"/>
          <a:stretch>
            <a:fillRect/>
          </a:stretch>
        </p:blipFill>
        <p:spPr>
          <a:xfrm>
            <a:off x="8124402" y="4039087"/>
            <a:ext cx="3251082" cy="1178798"/>
          </a:xfrm>
          <a:prstGeom prst="rect">
            <a:avLst/>
          </a:prstGeom>
          <a:ln>
            <a:solidFill>
              <a:schemeClr val="tx1"/>
            </a:solidFill>
          </a:ln>
        </p:spPr>
      </p:pic>
    </p:spTree>
    <p:extLst>
      <p:ext uri="{BB962C8B-B14F-4D97-AF65-F5344CB8AC3E}">
        <p14:creationId xmlns:p14="http://schemas.microsoft.com/office/powerpoint/2010/main" val="569324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14AE72-EFC8-4F85-99EF-C9D263302552}"/>
              </a:ext>
            </a:extLst>
          </p:cNvPr>
          <p:cNvSpPr>
            <a:spLocks noGrp="1"/>
          </p:cNvSpPr>
          <p:nvPr/>
        </p:nvSpPr>
        <p:spPr>
          <a:xfrm>
            <a:off x="487680" y="647700"/>
            <a:ext cx="11201400" cy="609600"/>
          </a:xfrm>
          <a:prstGeom prst="rect">
            <a:avLst/>
          </a:prstGeom>
          <a:noFill/>
          <a:ln w="0">
            <a:noFill/>
          </a:ln>
        </p:spPr>
        <p:txBody>
          <a:bodyPr>
            <a:noAutofit/>
          </a:bodyPr>
          <a:lstStyle/>
          <a:p>
            <a:pPr>
              <a:defRPr sz="3600" b="1">
                <a:solidFill>
                  <a:srgbClr val="142B47"/>
                </a:solidFill>
                <a:latin typeface="Helvetica Neue"/>
                <a:ea typeface="Helvetica Neue"/>
                <a:cs typeface="Helvetica Neue"/>
              </a:defRPr>
            </a:pPr>
            <a:r>
              <a:rPr lang="en-US" sz="2880" b="1" dirty="0">
                <a:solidFill>
                  <a:srgbClr val="142B47"/>
                </a:solidFill>
                <a:latin typeface="Helvetica Neue"/>
                <a:ea typeface="Helvetica Neue"/>
                <a:cs typeface="Helvetica Neue"/>
              </a:rPr>
              <a:t>2026–2027 roadmap and future needs</a:t>
            </a:r>
          </a:p>
        </p:txBody>
      </p:sp>
      <p:sp>
        <p:nvSpPr>
          <p:cNvPr id="3" name="Rectangle 2">
            <a:extLst>
              <a:ext uri="{FF2B5EF4-FFF2-40B4-BE49-F238E27FC236}">
                <a16:creationId xmlns:a16="http://schemas.microsoft.com/office/drawing/2014/main" id="{571F229A-995B-4DAE-AAC6-0988EBA1BFC9}"/>
              </a:ext>
            </a:extLst>
          </p:cNvPr>
          <p:cNvSpPr>
            <a:spLocks noGrp="1"/>
          </p:cNvSpPr>
          <p:nvPr/>
        </p:nvSpPr>
        <p:spPr>
          <a:xfrm>
            <a:off x="487680" y="6461760"/>
            <a:ext cx="9906000" cy="190500"/>
          </a:xfrm>
          <a:prstGeom prst="rect">
            <a:avLst/>
          </a:prstGeom>
          <a:noFill/>
          <a:ln w="0">
            <a:noFill/>
          </a:ln>
        </p:spPr>
        <p:txBody>
          <a:bodyPr>
            <a:noAutofit/>
          </a:bodyPr>
          <a:lstStyle/>
          <a:p>
            <a:pPr>
              <a:defRPr sz="1350" b="0">
                <a:solidFill>
                  <a:srgbClr val="516071"/>
                </a:solidFill>
                <a:latin typeface="Helvetica Neue"/>
                <a:ea typeface="Helvetica Neue"/>
                <a:cs typeface="Helvetica Neue"/>
              </a:defRPr>
            </a:pPr>
            <a:r>
              <a:rPr lang="en-US" sz="1080" dirty="0">
                <a:solidFill>
                  <a:srgbClr val="516071"/>
                </a:solidFill>
                <a:latin typeface="Helvetica Neue"/>
                <a:ea typeface="Helvetica Neue"/>
                <a:cs typeface="Helvetica Neue"/>
              </a:rPr>
              <a:t>Swiss Plasma Center · EPFL</a:t>
            </a:r>
          </a:p>
        </p:txBody>
      </p:sp>
      <p:sp>
        <p:nvSpPr>
          <p:cNvPr id="4" name="Rectangle 3">
            <a:extLst>
              <a:ext uri="{FF2B5EF4-FFF2-40B4-BE49-F238E27FC236}">
                <a16:creationId xmlns:a16="http://schemas.microsoft.com/office/drawing/2014/main" id="{235759E3-F1D2-487D-9561-B4B0994351E2}"/>
              </a:ext>
            </a:extLst>
          </p:cNvPr>
          <p:cNvSpPr>
            <a:spLocks noGrp="1"/>
          </p:cNvSpPr>
          <p:nvPr/>
        </p:nvSpPr>
        <p:spPr>
          <a:xfrm>
            <a:off x="11277600" y="6438900"/>
            <a:ext cx="533400" cy="228600"/>
          </a:xfrm>
          <a:prstGeom prst="rect">
            <a:avLst/>
          </a:prstGeom>
          <a:noFill/>
          <a:ln w="0">
            <a:noFill/>
          </a:ln>
        </p:spPr>
        <p:txBody>
          <a:bodyPr>
            <a:noAutofit/>
          </a:bodyPr>
          <a:lstStyle/>
          <a:p>
            <a:pPr>
              <a:defRPr sz="1500" b="0">
                <a:solidFill>
                  <a:srgbClr val="516071"/>
                </a:solidFill>
                <a:latin typeface="Helvetica Neue"/>
                <a:ea typeface="Helvetica Neue"/>
                <a:cs typeface="Helvetica Neue"/>
              </a:defRPr>
            </a:pPr>
            <a:r>
              <a:rPr lang="en-US" sz="1200" dirty="0">
                <a:solidFill>
                  <a:srgbClr val="516071"/>
                </a:solidFill>
                <a:latin typeface="Helvetica Neue"/>
                <a:ea typeface="Helvetica Neue"/>
                <a:cs typeface="Helvetica Neue"/>
              </a:rPr>
              <a:t>02</a:t>
            </a:r>
          </a:p>
        </p:txBody>
      </p:sp>
      <p:sp>
        <p:nvSpPr>
          <p:cNvPr id="5" name="Rectangle 4">
            <a:extLst>
              <a:ext uri="{FF2B5EF4-FFF2-40B4-BE49-F238E27FC236}">
                <a16:creationId xmlns:a16="http://schemas.microsoft.com/office/drawing/2014/main" id="{5448C2FA-0864-45F7-831E-79F736BC069F}"/>
              </a:ext>
            </a:extLst>
          </p:cNvPr>
          <p:cNvSpPr>
            <a:spLocks noGrp="1"/>
          </p:cNvSpPr>
          <p:nvPr/>
        </p:nvSpPr>
        <p:spPr>
          <a:xfrm>
            <a:off x="487680" y="1264920"/>
            <a:ext cx="11049000" cy="365760"/>
          </a:xfrm>
          <a:prstGeom prst="rect">
            <a:avLst/>
          </a:prstGeom>
          <a:noFill/>
          <a:ln w="0">
            <a:noFill/>
          </a:ln>
        </p:spPr>
        <p:txBody>
          <a:bodyPr>
            <a:noAutofit/>
          </a:bodyPr>
          <a:lstStyle/>
          <a:p>
            <a:pPr>
              <a:defRPr sz="2250" b="0">
                <a:solidFill>
                  <a:srgbClr val="516071"/>
                </a:solidFill>
                <a:latin typeface="Helvetica Neue"/>
                <a:ea typeface="Helvetica Neue"/>
                <a:cs typeface="Helvetica Neue"/>
              </a:defRPr>
            </a:pPr>
            <a:r>
              <a:rPr lang="en-US" dirty="0">
                <a:solidFill>
                  <a:srgbClr val="516071"/>
                </a:solidFill>
                <a:latin typeface="Helvetica Neue"/>
                <a:ea typeface="Helvetica Neue"/>
                <a:cs typeface="Helvetica Neue"/>
              </a:rPr>
              <a:t>Proposed goals building on the delivered PrIO EUROfusion Database previous years activities</a:t>
            </a:r>
          </a:p>
        </p:txBody>
      </p:sp>
      <p:sp>
        <p:nvSpPr>
          <p:cNvPr id="6" name="Rectangle 5">
            <a:extLst>
              <a:ext uri="{FF2B5EF4-FFF2-40B4-BE49-F238E27FC236}">
                <a16:creationId xmlns:a16="http://schemas.microsoft.com/office/drawing/2014/main" id="{C1681A63-3ECD-4F71-9F1F-8CBEF0694C5F}"/>
              </a:ext>
            </a:extLst>
          </p:cNvPr>
          <p:cNvSpPr>
            <a:spLocks noGrp="1"/>
          </p:cNvSpPr>
          <p:nvPr/>
        </p:nvSpPr>
        <p:spPr>
          <a:xfrm>
            <a:off x="487680" y="1943100"/>
            <a:ext cx="5029200" cy="609600"/>
          </a:xfrm>
          <a:prstGeom prst="rect">
            <a:avLst/>
          </a:prstGeom>
          <a:noFill/>
          <a:ln w="0">
            <a:noFill/>
          </a:ln>
        </p:spPr>
        <p:txBody>
          <a:bodyPr>
            <a:noAutofit/>
          </a:bodyPr>
          <a:lstStyle/>
          <a:p>
            <a:pPr>
              <a:defRPr sz="4800" b="1">
                <a:solidFill>
                  <a:srgbClr val="087F8C"/>
                </a:solidFill>
                <a:latin typeface="Helvetica Neue"/>
                <a:ea typeface="Helvetica Neue"/>
                <a:cs typeface="Helvetica Neue"/>
              </a:defRPr>
            </a:pPr>
            <a:r>
              <a:rPr lang="en-US" sz="3840" b="1" dirty="0">
                <a:solidFill>
                  <a:srgbClr val="087F8C"/>
                </a:solidFill>
                <a:latin typeface="Helvetica Neue"/>
                <a:ea typeface="Helvetica Neue"/>
                <a:cs typeface="Helvetica Neue"/>
              </a:rPr>
              <a:t>2026</a:t>
            </a:r>
          </a:p>
        </p:txBody>
      </p:sp>
      <p:sp>
        <p:nvSpPr>
          <p:cNvPr id="7" name="Rectangle 6">
            <a:extLst>
              <a:ext uri="{FF2B5EF4-FFF2-40B4-BE49-F238E27FC236}">
                <a16:creationId xmlns:a16="http://schemas.microsoft.com/office/drawing/2014/main" id="{6273D264-2BDC-4C0D-BBE3-B8DE1C391571}"/>
              </a:ext>
            </a:extLst>
          </p:cNvPr>
          <p:cNvSpPr>
            <a:spLocks noGrp="1"/>
          </p:cNvSpPr>
          <p:nvPr/>
        </p:nvSpPr>
        <p:spPr>
          <a:xfrm>
            <a:off x="487680" y="2651760"/>
            <a:ext cx="5334000" cy="342900"/>
          </a:xfrm>
          <a:prstGeom prst="rect">
            <a:avLst/>
          </a:prstGeom>
          <a:noFill/>
          <a:ln w="0">
            <a:noFill/>
          </a:ln>
        </p:spPr>
        <p:txBody>
          <a:bodyPr>
            <a:noAutofit/>
          </a:bodyPr>
          <a:lstStyle/>
          <a:p>
            <a:pPr>
              <a:defRPr sz="2400" b="1">
                <a:solidFill>
                  <a:srgbClr val="142B47"/>
                </a:solidFill>
                <a:latin typeface="Helvetica Neue"/>
                <a:ea typeface="Helvetica Neue"/>
                <a:cs typeface="Helvetica Neue"/>
              </a:defRPr>
            </a:pPr>
            <a:r>
              <a:rPr lang="en-US" sz="1920" b="1" dirty="0">
                <a:solidFill>
                  <a:srgbClr val="142B47"/>
                </a:solidFill>
                <a:latin typeface="Helvetica Neue"/>
                <a:ea typeface="Helvetica Neue"/>
                <a:cs typeface="Helvetica Neue"/>
              </a:rPr>
              <a:t>Gateway migration and consolidation</a:t>
            </a:r>
          </a:p>
        </p:txBody>
      </p:sp>
      <p:sp>
        <p:nvSpPr>
          <p:cNvPr id="8" name="Rectangle 7">
            <a:extLst>
              <a:ext uri="{FF2B5EF4-FFF2-40B4-BE49-F238E27FC236}">
                <a16:creationId xmlns:a16="http://schemas.microsoft.com/office/drawing/2014/main" id="{D1C2CF70-E087-4B28-B946-8C0FAF50D3C8}"/>
              </a:ext>
            </a:extLst>
          </p:cNvPr>
          <p:cNvSpPr>
            <a:spLocks noGrp="1"/>
          </p:cNvSpPr>
          <p:nvPr/>
        </p:nvSpPr>
        <p:spPr>
          <a:xfrm>
            <a:off x="487681" y="3147060"/>
            <a:ext cx="4494222" cy="716280"/>
          </a:xfrm>
          <a:prstGeom prst="rect">
            <a:avLst/>
          </a:prstGeom>
          <a:noFill/>
          <a:ln w="0">
            <a:noFill/>
          </a:ln>
        </p:spPr>
        <p:txBody>
          <a:bodyPr>
            <a:noAutofit/>
          </a:bodyPr>
          <a:lstStyle/>
          <a:p>
            <a:pPr>
              <a:defRPr sz="2175" b="0">
                <a:solidFill>
                  <a:srgbClr val="142B47"/>
                </a:solidFill>
                <a:latin typeface="Helvetica Neue"/>
                <a:ea typeface="Helvetica Neue"/>
                <a:cs typeface="Helvetica Neue"/>
              </a:defRPr>
            </a:pPr>
            <a:r>
              <a:rPr lang="en-US" sz="1740" dirty="0">
                <a:solidFill>
                  <a:srgbClr val="142B47"/>
                </a:solidFill>
                <a:latin typeface="Helvetica Neue"/>
                <a:ea typeface="Helvetica Neue"/>
                <a:cs typeface="Helvetica Neue"/>
              </a:rPr>
              <a:t>Complete Gateway transfer once user authentication &amp; access are agreed with the DMP group.</a:t>
            </a:r>
          </a:p>
        </p:txBody>
      </p:sp>
      <p:sp>
        <p:nvSpPr>
          <p:cNvPr id="9" name="Rectangle 8">
            <a:extLst>
              <a:ext uri="{FF2B5EF4-FFF2-40B4-BE49-F238E27FC236}">
                <a16:creationId xmlns:a16="http://schemas.microsoft.com/office/drawing/2014/main" id="{58BCABCC-2E67-43CD-9E3A-701D8708C978}"/>
              </a:ext>
            </a:extLst>
          </p:cNvPr>
          <p:cNvSpPr>
            <a:spLocks noGrp="1"/>
          </p:cNvSpPr>
          <p:nvPr/>
        </p:nvSpPr>
        <p:spPr>
          <a:xfrm>
            <a:off x="487680" y="4152638"/>
            <a:ext cx="4872596" cy="853440"/>
          </a:xfrm>
          <a:prstGeom prst="rect">
            <a:avLst/>
          </a:prstGeom>
          <a:noFill/>
          <a:ln w="0">
            <a:noFill/>
          </a:ln>
        </p:spPr>
        <p:txBody>
          <a:bodyPr>
            <a:noAutofit/>
          </a:bodyPr>
          <a:lstStyle/>
          <a:p>
            <a:pPr>
              <a:defRPr sz="2175" b="0">
                <a:solidFill>
                  <a:srgbClr val="142B47"/>
                </a:solidFill>
                <a:latin typeface="Helvetica Neue"/>
                <a:ea typeface="Helvetica Neue"/>
                <a:cs typeface="Helvetica Neue"/>
              </a:defRPr>
            </a:pPr>
            <a:r>
              <a:rPr lang="en-US" sz="1740" dirty="0">
                <a:solidFill>
                  <a:srgbClr val="142B47"/>
                </a:solidFill>
                <a:latin typeface="Helvetica Neue"/>
                <a:ea typeface="Helvetica Neue"/>
                <a:cs typeface="Helvetica Neue"/>
              </a:rPr>
              <a:t>Consolidate versioned JET-ILW and TCV DBs, releases (disruptions and LH-transitions) and start scientific exploitation.</a:t>
            </a:r>
          </a:p>
        </p:txBody>
      </p:sp>
      <p:sp>
        <p:nvSpPr>
          <p:cNvPr id="10" name="Rectangle 9">
            <a:extLst>
              <a:ext uri="{FF2B5EF4-FFF2-40B4-BE49-F238E27FC236}">
                <a16:creationId xmlns:a16="http://schemas.microsoft.com/office/drawing/2014/main" id="{C2BB3EA8-B500-4126-A263-E891D9250B6D}"/>
              </a:ext>
            </a:extLst>
          </p:cNvPr>
          <p:cNvSpPr>
            <a:spLocks noGrp="1"/>
          </p:cNvSpPr>
          <p:nvPr/>
        </p:nvSpPr>
        <p:spPr>
          <a:xfrm>
            <a:off x="6385560" y="1943100"/>
            <a:ext cx="5257800" cy="609600"/>
          </a:xfrm>
          <a:prstGeom prst="rect">
            <a:avLst/>
          </a:prstGeom>
          <a:noFill/>
          <a:ln w="0">
            <a:noFill/>
          </a:ln>
        </p:spPr>
        <p:txBody>
          <a:bodyPr>
            <a:noAutofit/>
          </a:bodyPr>
          <a:lstStyle/>
          <a:p>
            <a:pPr>
              <a:defRPr sz="4800" b="1">
                <a:solidFill>
                  <a:srgbClr val="087F8C"/>
                </a:solidFill>
                <a:latin typeface="Helvetica Neue"/>
                <a:ea typeface="Helvetica Neue"/>
                <a:cs typeface="Helvetica Neue"/>
              </a:defRPr>
            </a:pPr>
            <a:r>
              <a:rPr lang="en-US" sz="3840" b="1" dirty="0">
                <a:solidFill>
                  <a:srgbClr val="087F8C"/>
                </a:solidFill>
                <a:latin typeface="Helvetica Neue"/>
                <a:ea typeface="Helvetica Neue"/>
                <a:cs typeface="Helvetica Neue"/>
              </a:rPr>
              <a:t>2027</a:t>
            </a:r>
          </a:p>
        </p:txBody>
      </p:sp>
      <p:sp>
        <p:nvSpPr>
          <p:cNvPr id="11" name="Rectangle 10">
            <a:extLst>
              <a:ext uri="{FF2B5EF4-FFF2-40B4-BE49-F238E27FC236}">
                <a16:creationId xmlns:a16="http://schemas.microsoft.com/office/drawing/2014/main" id="{93891BE9-F122-4996-AC90-7A600CA2C402}"/>
              </a:ext>
            </a:extLst>
          </p:cNvPr>
          <p:cNvSpPr>
            <a:spLocks noGrp="1"/>
          </p:cNvSpPr>
          <p:nvPr/>
        </p:nvSpPr>
        <p:spPr>
          <a:xfrm>
            <a:off x="6385560" y="2651760"/>
            <a:ext cx="5334000" cy="342900"/>
          </a:xfrm>
          <a:prstGeom prst="rect">
            <a:avLst/>
          </a:prstGeom>
          <a:noFill/>
          <a:ln w="0">
            <a:noFill/>
          </a:ln>
        </p:spPr>
        <p:txBody>
          <a:bodyPr>
            <a:noAutofit/>
          </a:bodyPr>
          <a:lstStyle/>
          <a:p>
            <a:pPr>
              <a:defRPr sz="2400" b="1">
                <a:solidFill>
                  <a:srgbClr val="142B47"/>
                </a:solidFill>
                <a:latin typeface="Helvetica Neue"/>
                <a:ea typeface="Helvetica Neue"/>
                <a:cs typeface="Helvetica Neue"/>
              </a:defRPr>
            </a:pPr>
            <a:r>
              <a:rPr lang="en-US" sz="1920" b="1" dirty="0">
                <a:solidFill>
                  <a:srgbClr val="142B47"/>
                </a:solidFill>
                <a:latin typeface="Helvetica Neue"/>
                <a:ea typeface="Helvetica Neue"/>
                <a:cs typeface="Helvetica Neue"/>
              </a:rPr>
              <a:t>Productization and “IMASification”</a:t>
            </a:r>
          </a:p>
        </p:txBody>
      </p:sp>
      <p:sp>
        <p:nvSpPr>
          <p:cNvPr id="12" name="Rectangle 11">
            <a:extLst>
              <a:ext uri="{FF2B5EF4-FFF2-40B4-BE49-F238E27FC236}">
                <a16:creationId xmlns:a16="http://schemas.microsoft.com/office/drawing/2014/main" id="{86BB706F-81ED-4607-A6DF-A02AD4F4F327}"/>
              </a:ext>
            </a:extLst>
          </p:cNvPr>
          <p:cNvSpPr>
            <a:spLocks noGrp="1"/>
          </p:cNvSpPr>
          <p:nvPr/>
        </p:nvSpPr>
        <p:spPr>
          <a:xfrm>
            <a:off x="6385560" y="3147060"/>
            <a:ext cx="4770120" cy="693420"/>
          </a:xfrm>
          <a:prstGeom prst="rect">
            <a:avLst/>
          </a:prstGeom>
          <a:noFill/>
          <a:ln w="0">
            <a:noFill/>
          </a:ln>
        </p:spPr>
        <p:txBody>
          <a:bodyPr>
            <a:noAutofit/>
          </a:bodyPr>
          <a:lstStyle/>
          <a:p>
            <a:pPr>
              <a:defRPr sz="2175" b="0">
                <a:solidFill>
                  <a:srgbClr val="142B47"/>
                </a:solidFill>
                <a:latin typeface="Helvetica Neue"/>
                <a:ea typeface="Helvetica Neue"/>
                <a:cs typeface="Helvetica Neue"/>
              </a:defRPr>
            </a:pPr>
            <a:r>
              <a:rPr lang="en-US" sz="1740" dirty="0">
                <a:solidFill>
                  <a:srgbClr val="142B47"/>
                </a:solidFill>
                <a:latin typeface="Helvetica Neue"/>
                <a:ea typeface="Helvetica Neue"/>
                <a:cs typeface="Helvetica Neue"/>
              </a:rPr>
              <a:t>Productize the validation, mapping to IMAS and maintenance of the multimachine </a:t>
            </a:r>
            <a:r>
              <a:rPr lang="en-US" sz="1740" dirty="0" err="1">
                <a:solidFill>
                  <a:srgbClr val="142B47"/>
                </a:solidFill>
                <a:latin typeface="Helvetica Neue"/>
                <a:ea typeface="Helvetica Neue"/>
                <a:cs typeface="Helvetica Neue"/>
              </a:rPr>
              <a:t>DBs.</a:t>
            </a:r>
            <a:endParaRPr lang="en-US" sz="1740" dirty="0">
              <a:solidFill>
                <a:srgbClr val="142B47"/>
              </a:solidFill>
              <a:latin typeface="Helvetica Neue"/>
              <a:ea typeface="Helvetica Neue"/>
              <a:cs typeface="Helvetica Neue"/>
            </a:endParaRPr>
          </a:p>
          <a:p>
            <a:pPr>
              <a:defRPr sz="2175" b="0">
                <a:solidFill>
                  <a:srgbClr val="142B47"/>
                </a:solidFill>
                <a:latin typeface="Helvetica Neue"/>
                <a:ea typeface="Helvetica Neue"/>
                <a:cs typeface="Helvetica Neue"/>
              </a:defRPr>
            </a:pPr>
            <a:endParaRPr lang="en-US" sz="1740" dirty="0">
              <a:solidFill>
                <a:srgbClr val="142B47"/>
              </a:solidFill>
              <a:latin typeface="Helvetica Neue"/>
              <a:ea typeface="Helvetica Neue"/>
              <a:cs typeface="Helvetica Neue"/>
            </a:endParaRPr>
          </a:p>
          <a:p>
            <a:pPr>
              <a:defRPr sz="2175" b="0">
                <a:solidFill>
                  <a:srgbClr val="142B47"/>
                </a:solidFill>
                <a:latin typeface="Helvetica Neue"/>
                <a:ea typeface="Helvetica Neue"/>
                <a:cs typeface="Helvetica Neue"/>
              </a:defRPr>
            </a:pPr>
            <a:r>
              <a:rPr lang="en-US" sz="1740" dirty="0">
                <a:solidFill>
                  <a:srgbClr val="142B47"/>
                </a:solidFill>
                <a:latin typeface="Helvetica Neue"/>
                <a:ea typeface="Helvetica Neue"/>
                <a:cs typeface="Helvetica Neue"/>
              </a:rPr>
              <a:t> </a:t>
            </a:r>
          </a:p>
        </p:txBody>
      </p:sp>
      <p:sp>
        <p:nvSpPr>
          <p:cNvPr id="13" name="Rectangle 12">
            <a:extLst>
              <a:ext uri="{FF2B5EF4-FFF2-40B4-BE49-F238E27FC236}">
                <a16:creationId xmlns:a16="http://schemas.microsoft.com/office/drawing/2014/main" id="{46A8F56E-0616-48FE-8618-E1779E7E80B2}"/>
              </a:ext>
            </a:extLst>
          </p:cNvPr>
          <p:cNvSpPr>
            <a:spLocks noGrp="1"/>
          </p:cNvSpPr>
          <p:nvPr/>
        </p:nvSpPr>
        <p:spPr>
          <a:xfrm>
            <a:off x="6385560" y="3970020"/>
            <a:ext cx="5077022" cy="853440"/>
          </a:xfrm>
          <a:prstGeom prst="rect">
            <a:avLst/>
          </a:prstGeom>
          <a:noFill/>
          <a:ln w="0">
            <a:noFill/>
          </a:ln>
        </p:spPr>
        <p:txBody>
          <a:bodyPr>
            <a:noAutofit/>
          </a:bodyPr>
          <a:lstStyle/>
          <a:p>
            <a:pPr>
              <a:defRPr sz="2175" b="0">
                <a:solidFill>
                  <a:srgbClr val="142B47"/>
                </a:solidFill>
                <a:latin typeface="Helvetica Neue"/>
                <a:ea typeface="Helvetica Neue"/>
                <a:cs typeface="Helvetica Neue"/>
              </a:defRPr>
            </a:pPr>
            <a:r>
              <a:rPr lang="en-US" sz="1740" dirty="0">
                <a:solidFill>
                  <a:srgbClr val="142B47"/>
                </a:solidFill>
                <a:latin typeface="Helvetica Neue"/>
                <a:ea typeface="Helvetica Neue"/>
                <a:cs typeface="Helvetica Neue"/>
              </a:rPr>
              <a:t>Support the extension of the databases to the other EUROfusion devices within DEFUSE tools ecosystem for data preparation, expert validation, querying and integration/mapping to IMAS.</a:t>
            </a:r>
          </a:p>
          <a:p>
            <a:pPr>
              <a:defRPr sz="2175" b="0">
                <a:solidFill>
                  <a:srgbClr val="142B47"/>
                </a:solidFill>
                <a:latin typeface="Helvetica Neue"/>
                <a:ea typeface="Helvetica Neue"/>
                <a:cs typeface="Helvetica Neue"/>
              </a:defRPr>
            </a:pPr>
            <a:endParaRPr lang="en-US" sz="1740" dirty="0">
              <a:solidFill>
                <a:srgbClr val="142B47"/>
              </a:solidFill>
              <a:latin typeface="Helvetica Neue"/>
              <a:ea typeface="Helvetica Neue"/>
              <a:cs typeface="Helvetica Neue"/>
            </a:endParaRPr>
          </a:p>
        </p:txBody>
      </p:sp>
      <p:sp>
        <p:nvSpPr>
          <p:cNvPr id="14" name="Rectangle 13">
            <a:extLst>
              <a:ext uri="{FF2B5EF4-FFF2-40B4-BE49-F238E27FC236}">
                <a16:creationId xmlns:a16="http://schemas.microsoft.com/office/drawing/2014/main" id="{885B4B8A-C3CD-4C4B-BB2E-5DC747754DB8}"/>
              </a:ext>
            </a:extLst>
          </p:cNvPr>
          <p:cNvSpPr>
            <a:spLocks noGrp="1"/>
          </p:cNvSpPr>
          <p:nvPr/>
        </p:nvSpPr>
        <p:spPr>
          <a:xfrm>
            <a:off x="487680" y="5204460"/>
            <a:ext cx="11125200" cy="274320"/>
          </a:xfrm>
          <a:prstGeom prst="rect">
            <a:avLst/>
          </a:prstGeom>
          <a:noFill/>
          <a:ln w="0">
            <a:noFill/>
          </a:ln>
        </p:spPr>
        <p:txBody>
          <a:bodyPr>
            <a:noAutofit/>
          </a:bodyPr>
          <a:lstStyle/>
          <a:p>
            <a:pPr>
              <a:defRPr sz="1800" b="1">
                <a:solidFill>
                  <a:srgbClr val="087F8C"/>
                </a:solidFill>
                <a:latin typeface="Helvetica Neue"/>
                <a:ea typeface="Helvetica Neue"/>
                <a:cs typeface="Helvetica Neue"/>
              </a:defRPr>
            </a:pPr>
            <a:r>
              <a:rPr lang="en-US" sz="1440" b="1" dirty="0">
                <a:solidFill>
                  <a:srgbClr val="087F8C"/>
                </a:solidFill>
                <a:latin typeface="Helvetica Neue"/>
                <a:ea typeface="Helvetica Neue"/>
                <a:cs typeface="Helvetica Neue"/>
              </a:rPr>
              <a:t>RISKS AND NEEDS</a:t>
            </a:r>
          </a:p>
        </p:txBody>
      </p:sp>
      <p:sp>
        <p:nvSpPr>
          <p:cNvPr id="15" name="Rectangle 14">
            <a:extLst>
              <a:ext uri="{FF2B5EF4-FFF2-40B4-BE49-F238E27FC236}">
                <a16:creationId xmlns:a16="http://schemas.microsoft.com/office/drawing/2014/main" id="{1EC9FB6B-8755-4F11-A45C-704AB084F8A8}"/>
              </a:ext>
            </a:extLst>
          </p:cNvPr>
          <p:cNvSpPr>
            <a:spLocks noGrp="1"/>
          </p:cNvSpPr>
          <p:nvPr/>
        </p:nvSpPr>
        <p:spPr>
          <a:xfrm>
            <a:off x="487680" y="5608320"/>
            <a:ext cx="11201400" cy="670560"/>
          </a:xfrm>
          <a:prstGeom prst="rect">
            <a:avLst/>
          </a:prstGeom>
          <a:noFill/>
          <a:ln w="0">
            <a:noFill/>
          </a:ln>
        </p:spPr>
        <p:txBody>
          <a:bodyPr>
            <a:noAutofit/>
          </a:bodyPr>
          <a:lstStyle/>
          <a:p>
            <a:pPr>
              <a:defRPr sz="2025" b="0">
                <a:solidFill>
                  <a:srgbClr val="142B47"/>
                </a:solidFill>
                <a:latin typeface="Helvetica Neue"/>
                <a:ea typeface="Helvetica Neue"/>
                <a:cs typeface="Helvetica Neue"/>
              </a:defRPr>
            </a:pPr>
            <a:r>
              <a:rPr lang="en-US" sz="1620" dirty="0">
                <a:solidFill>
                  <a:srgbClr val="142B47"/>
                </a:solidFill>
                <a:latin typeface="Helvetica Neue"/>
                <a:ea typeface="Helvetica Neue"/>
                <a:cs typeface="Helvetica Neue"/>
              </a:rPr>
              <a:t>Gateway delays: agree access and an operational owner. Validation capacity: allocate expert effort.</a:t>
            </a:r>
          </a:p>
          <a:p>
            <a:pPr>
              <a:defRPr sz="2025" b="0">
                <a:solidFill>
                  <a:srgbClr val="142B47"/>
                </a:solidFill>
                <a:latin typeface="Helvetica Neue"/>
                <a:ea typeface="Helvetica Neue"/>
                <a:cs typeface="Helvetica Neue"/>
              </a:defRPr>
            </a:pPr>
            <a:r>
              <a:rPr lang="en-US" sz="1620" dirty="0">
                <a:solidFill>
                  <a:srgbClr val="142B47"/>
                </a:solidFill>
                <a:latin typeface="Helvetica Neue"/>
                <a:ea typeface="Helvetica Neue"/>
                <a:cs typeface="Helvetica Neue"/>
              </a:rPr>
              <a:t>Productization: secure long-term maintenance effort, IMAS mapping expertise and compute/storage.</a:t>
            </a:r>
          </a:p>
        </p:txBody>
      </p:sp>
      <p:sp>
        <p:nvSpPr>
          <p:cNvPr id="18" name="Rectangle 14">
            <a:extLst>
              <a:ext uri="{FF2B5EF4-FFF2-40B4-BE49-F238E27FC236}">
                <a16:creationId xmlns:a16="http://schemas.microsoft.com/office/drawing/2014/main" id="{3926605D-56EB-0F04-B673-B26DEB642AFE}"/>
              </a:ext>
            </a:extLst>
          </p:cNvPr>
          <p:cNvSpPr>
            <a:spLocks noGrp="1"/>
          </p:cNvSpPr>
          <p:nvPr/>
        </p:nvSpPr>
        <p:spPr>
          <a:xfrm>
            <a:off x="487680" y="243840"/>
            <a:ext cx="10668000" cy="266700"/>
          </a:xfrm>
          <a:prstGeom prst="rect">
            <a:avLst/>
          </a:prstGeom>
          <a:noFill/>
          <a:ln w="0">
            <a:noFill/>
          </a:ln>
        </p:spPr>
        <p:txBody>
          <a:bodyPr>
            <a:noAutofit/>
          </a:bodyPr>
          <a:lstStyle/>
          <a:p>
            <a:pPr>
              <a:defRPr sz="1650" b="1">
                <a:solidFill>
                  <a:srgbClr val="087F8C"/>
                </a:solidFill>
                <a:latin typeface="Helvetica Neue"/>
                <a:ea typeface="Helvetica Neue"/>
                <a:cs typeface="Helvetica Neue"/>
              </a:defRPr>
            </a:pPr>
            <a:r>
              <a:rPr lang="en-US" sz="1320" b="1" dirty="0">
                <a:solidFill>
                  <a:srgbClr val="087F8C"/>
                </a:solidFill>
                <a:latin typeface="Helvetica Neue"/>
                <a:ea typeface="Helvetica Neue"/>
                <a:cs typeface="Helvetica Neue"/>
              </a:rPr>
              <a:t>EUROfusion E-TASC DATA                                                                                                                                                         Alessandro Pau</a:t>
            </a:r>
          </a:p>
        </p:txBody>
      </p:sp>
    </p:spTree>
    <p:extLst>
      <p:ext uri="{BB962C8B-B14F-4D97-AF65-F5344CB8AC3E}">
        <p14:creationId xmlns:p14="http://schemas.microsoft.com/office/powerpoint/2010/main" val="340376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5908-862F-3AF0-5837-096D34BED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0B1E4-D68D-F7C6-2006-F0FD0906A058}"/>
              </a:ext>
            </a:extLst>
          </p:cNvPr>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a:t>
            </a:r>
          </a:p>
        </p:txBody>
      </p:sp>
      <p:sp>
        <p:nvSpPr>
          <p:cNvPr id="5" name="Slide Number Placeholder 4">
            <a:extLst>
              <a:ext uri="{FF2B5EF4-FFF2-40B4-BE49-F238E27FC236}">
                <a16:creationId xmlns:a16="http://schemas.microsoft.com/office/drawing/2014/main" id="{F36D9FEF-F1CF-80C4-DC93-7E8B62D52D12}"/>
              </a:ext>
            </a:extLst>
          </p:cNvPr>
          <p:cNvSpPr>
            <a:spLocks noGrp="1"/>
          </p:cNvSpPr>
          <p:nvPr>
            <p:ph type="sldNum" sz="quarter" idx="12"/>
          </p:nvPr>
        </p:nvSpPr>
        <p:spPr/>
        <p:txBody>
          <a:bodyPr/>
          <a:lstStyle/>
          <a:p>
            <a:fld id="{6A6D9FA1-99C7-4910-8E32-B85D378B0060}" type="slidenum">
              <a:rPr lang="en-GB" smtClean="0">
                <a:solidFill>
                  <a:prstClr val="white"/>
                </a:solidFill>
              </a:rPr>
              <a:pPr/>
              <a:t>5</a:t>
            </a:fld>
            <a:endParaRPr lang="en-GB" dirty="0">
              <a:solidFill>
                <a:prstClr val="white"/>
              </a:solidFill>
            </a:endParaRPr>
          </a:p>
        </p:txBody>
      </p:sp>
      <p:sp>
        <p:nvSpPr>
          <p:cNvPr id="6" name="Footer Placeholder 3">
            <a:extLst>
              <a:ext uri="{FF2B5EF4-FFF2-40B4-BE49-F238E27FC236}">
                <a16:creationId xmlns:a16="http://schemas.microsoft.com/office/drawing/2014/main" id="{820DD3CC-D23B-82B7-02CF-273F46AD0CBF}"/>
              </a:ext>
            </a:extLst>
          </p:cNvPr>
          <p:cNvSpPr>
            <a:spLocks noGrp="1"/>
          </p:cNvSpPr>
          <p:nvPr>
            <p:ph type="ftr" sz="quarter" idx="11"/>
          </p:nvPr>
        </p:nvSpPr>
        <p:spPr>
          <a:xfrm>
            <a:off x="825624" y="6555770"/>
            <a:ext cx="3470176" cy="329614"/>
          </a:xfrm>
          <a:prstGeom prst="rect">
            <a:avLst/>
          </a:prstGeom>
        </p:spPr>
        <p:txBody>
          <a:bodyPr/>
          <a:lstStyle/>
          <a:p>
            <a:r>
              <a:rPr lang="en-GB" dirty="0">
                <a:solidFill>
                  <a:prstClr val="white"/>
                </a:solidFill>
              </a:rPr>
              <a:t>L. Frassinetti | DSO-meeting| 14 sept 2026</a:t>
            </a:r>
          </a:p>
        </p:txBody>
      </p:sp>
      <p:sp>
        <p:nvSpPr>
          <p:cNvPr id="8" name="Content Placeholder 2">
            <a:extLst>
              <a:ext uri="{FF2B5EF4-FFF2-40B4-BE49-F238E27FC236}">
                <a16:creationId xmlns:a16="http://schemas.microsoft.com/office/drawing/2014/main" id="{660D0EC8-29DF-F64C-474D-B0E3A034CFA8}"/>
              </a:ext>
            </a:extLst>
          </p:cNvPr>
          <p:cNvSpPr>
            <a:spLocks noGrp="1"/>
          </p:cNvSpPr>
          <p:nvPr>
            <p:ph idx="1"/>
          </p:nvPr>
        </p:nvSpPr>
        <p:spPr>
          <a:xfrm>
            <a:off x="340658" y="775239"/>
            <a:ext cx="11415913" cy="5688632"/>
          </a:xfrm>
        </p:spPr>
        <p:txBody>
          <a:bodyPr>
            <a:normAutofit/>
          </a:bodyPr>
          <a:lstStyle/>
          <a:p>
            <a:r>
              <a:rPr lang="sv-SE" sz="1900" dirty="0" err="1"/>
              <a:t>Size</a:t>
            </a:r>
            <a:endParaRPr lang="sv-SE" sz="1900" dirty="0"/>
          </a:p>
          <a:p>
            <a:pPr lvl="1"/>
            <a:r>
              <a:rPr lang="sv-SE" sz="1900" dirty="0"/>
              <a:t>JET: 5900 </a:t>
            </a:r>
            <a:r>
              <a:rPr lang="sv-SE" sz="1900" dirty="0" err="1"/>
              <a:t>entries</a:t>
            </a:r>
            <a:r>
              <a:rPr lang="sv-SE" sz="1900" dirty="0"/>
              <a:t> (all </a:t>
            </a:r>
            <a:r>
              <a:rPr lang="sv-SE" sz="1900" dirty="0" err="1"/>
              <a:t>available</a:t>
            </a:r>
            <a:r>
              <a:rPr lang="sv-SE" sz="1900" dirty="0"/>
              <a:t> H-modes </a:t>
            </a:r>
            <a:r>
              <a:rPr lang="sv-SE" sz="1900" dirty="0" err="1"/>
              <a:t>with</a:t>
            </a:r>
            <a:r>
              <a:rPr lang="sv-SE" sz="1900" dirty="0"/>
              <a:t> </a:t>
            </a:r>
            <a:r>
              <a:rPr lang="sv-SE" sz="1900" dirty="0" err="1"/>
              <a:t>good</a:t>
            </a:r>
            <a:r>
              <a:rPr lang="sv-SE" sz="1900" dirty="0"/>
              <a:t> pedestal data)</a:t>
            </a:r>
          </a:p>
          <a:p>
            <a:pPr lvl="1"/>
            <a:r>
              <a:rPr lang="sv-SE" sz="1900" dirty="0"/>
              <a:t>TCV: 490 </a:t>
            </a:r>
            <a:r>
              <a:rPr lang="sv-SE" sz="1900" dirty="0" err="1"/>
              <a:t>entries</a:t>
            </a:r>
            <a:r>
              <a:rPr lang="sv-SE" sz="1900" dirty="0"/>
              <a:t> (</a:t>
            </a:r>
            <a:r>
              <a:rPr lang="sv-SE" sz="1900" dirty="0" err="1"/>
              <a:t>provided</a:t>
            </a:r>
            <a:r>
              <a:rPr lang="sv-SE" sz="1900" dirty="0"/>
              <a:t> by B. Labit, M. van Rossem)</a:t>
            </a:r>
          </a:p>
          <a:p>
            <a:pPr lvl="1"/>
            <a:r>
              <a:rPr lang="sv-SE" sz="1900" dirty="0"/>
              <a:t>AUG: 200 </a:t>
            </a:r>
            <a:r>
              <a:rPr lang="sv-SE" sz="1900" dirty="0" err="1"/>
              <a:t>entries</a:t>
            </a:r>
            <a:r>
              <a:rPr lang="sv-SE" sz="1900" dirty="0"/>
              <a:t> (</a:t>
            </a:r>
            <a:r>
              <a:rPr lang="sv-SE" sz="1900" dirty="0" err="1"/>
              <a:t>EUROfusion</a:t>
            </a:r>
            <a:r>
              <a:rPr lang="sv-SE" sz="1900" dirty="0"/>
              <a:t> </a:t>
            </a:r>
            <a:r>
              <a:rPr lang="sv-SE" sz="1900" dirty="0" err="1"/>
              <a:t>shots</a:t>
            </a:r>
            <a:r>
              <a:rPr lang="sv-SE" sz="1900" dirty="0"/>
              <a:t> </a:t>
            </a:r>
            <a:r>
              <a:rPr lang="sv-SE" sz="1900" dirty="0" err="1"/>
              <a:t>with</a:t>
            </a:r>
            <a:r>
              <a:rPr lang="sv-SE" sz="1900" dirty="0"/>
              <a:t> H-modes from WPMST1 </a:t>
            </a:r>
            <a:r>
              <a:rPr lang="sv-SE" sz="1900" dirty="0" err="1"/>
              <a:t>campaigns</a:t>
            </a:r>
            <a:r>
              <a:rPr lang="sv-SE" sz="1900" dirty="0"/>
              <a:t>, </a:t>
            </a:r>
            <a:r>
              <a:rPr lang="sv-SE" sz="1900" dirty="0" err="1"/>
              <a:t>provide</a:t>
            </a:r>
            <a:r>
              <a:rPr lang="sv-SE" sz="1900" dirty="0"/>
              <a:t> by M. Dunne)</a:t>
            </a:r>
          </a:p>
          <a:p>
            <a:pPr lvl="1"/>
            <a:r>
              <a:rPr lang="sv-SE" sz="1900" dirty="0"/>
              <a:t>MAST-U: 100 </a:t>
            </a:r>
            <a:r>
              <a:rPr lang="sv-SE" sz="1900" dirty="0" err="1"/>
              <a:t>entries</a:t>
            </a:r>
            <a:r>
              <a:rPr lang="sv-SE" sz="1900" dirty="0"/>
              <a:t> (all </a:t>
            </a:r>
            <a:r>
              <a:rPr lang="sv-SE" sz="1900" dirty="0" err="1"/>
              <a:t>EUROfusion</a:t>
            </a:r>
            <a:r>
              <a:rPr lang="sv-SE" sz="1900" dirty="0"/>
              <a:t> </a:t>
            </a:r>
            <a:r>
              <a:rPr lang="sv-SE" sz="1900" dirty="0" err="1"/>
              <a:t>shots</a:t>
            </a:r>
            <a:r>
              <a:rPr lang="sv-SE" sz="1900" dirty="0"/>
              <a:t> </a:t>
            </a:r>
            <a:r>
              <a:rPr lang="sv-SE" sz="1900" dirty="0" err="1"/>
              <a:t>with</a:t>
            </a:r>
            <a:r>
              <a:rPr lang="sv-SE" sz="1900" dirty="0"/>
              <a:t> H-modes and </a:t>
            </a:r>
            <a:r>
              <a:rPr lang="sv-SE" sz="1900" dirty="0" err="1"/>
              <a:t>good</a:t>
            </a:r>
            <a:r>
              <a:rPr lang="sv-SE" sz="1900" dirty="0"/>
              <a:t> pedestal data till June 2025)</a:t>
            </a:r>
          </a:p>
          <a:p>
            <a:r>
              <a:rPr lang="sv-SE" sz="1900" dirty="0" err="1"/>
              <a:t>Location</a:t>
            </a:r>
            <a:r>
              <a:rPr lang="sv-SE" sz="1900" dirty="0"/>
              <a:t>: </a:t>
            </a:r>
            <a:r>
              <a:rPr lang="sv-SE" sz="1900" b="1" dirty="0" err="1"/>
              <a:t>EUROfusion</a:t>
            </a:r>
            <a:r>
              <a:rPr lang="sv-SE" sz="1900" b="1" dirty="0"/>
              <a:t> </a:t>
            </a:r>
            <a:r>
              <a:rPr lang="sv-SE" sz="1900" b="1" dirty="0" err="1"/>
              <a:t>gateway</a:t>
            </a:r>
            <a:r>
              <a:rPr lang="sv-SE" sz="1900" b="1" dirty="0"/>
              <a:t> (EFGW)</a:t>
            </a:r>
          </a:p>
          <a:p>
            <a:pPr lvl="1"/>
            <a:r>
              <a:rPr lang="sv-SE" sz="1900" dirty="0"/>
              <a:t>Data </a:t>
            </a:r>
            <a:r>
              <a:rPr lang="sv-SE" sz="1900" dirty="0" err="1"/>
              <a:t>stored</a:t>
            </a:r>
            <a:r>
              <a:rPr lang="sv-SE" sz="1900" dirty="0"/>
              <a:t> in IMAS.</a:t>
            </a:r>
          </a:p>
          <a:p>
            <a:pPr lvl="1"/>
            <a:r>
              <a:rPr lang="sv-SE" sz="1900" dirty="0"/>
              <a:t>The database is </a:t>
            </a:r>
            <a:r>
              <a:rPr lang="sv-SE" sz="1900" dirty="0" err="1"/>
              <a:t>stored</a:t>
            </a:r>
            <a:r>
              <a:rPr lang="sv-SE" sz="1900" dirty="0"/>
              <a:t> on EFGW in:</a:t>
            </a:r>
          </a:p>
          <a:p>
            <a:pPr lvl="2"/>
            <a:r>
              <a:rPr lang="sv-SE" sz="1900" b="1" dirty="0"/>
              <a:t>JET</a:t>
            </a:r>
            <a:r>
              <a:rPr lang="sv-SE" sz="1900" dirty="0"/>
              <a:t>: /</a:t>
            </a:r>
            <a:r>
              <a:rPr lang="sv-SE" sz="1900" dirty="0" err="1"/>
              <a:t>afs</a:t>
            </a:r>
            <a:r>
              <a:rPr lang="sv-SE" sz="1900" dirty="0"/>
              <a:t>/eufus.eu/</a:t>
            </a:r>
            <a:r>
              <a:rPr lang="sv-SE" sz="1900" dirty="0" err="1"/>
              <a:t>user</a:t>
            </a:r>
            <a:r>
              <a:rPr lang="sv-SE" sz="1900" dirty="0"/>
              <a:t>/g/g2lfrass/</a:t>
            </a:r>
            <a:r>
              <a:rPr lang="sv-SE" sz="1900" dirty="0" err="1"/>
              <a:t>imasdb</a:t>
            </a:r>
            <a:r>
              <a:rPr lang="sv-SE" sz="1900" dirty="0"/>
              <a:t>/</a:t>
            </a:r>
            <a:r>
              <a:rPr lang="sv-SE" sz="1900" dirty="0" err="1"/>
              <a:t>pedestalDB_JET</a:t>
            </a:r>
            <a:r>
              <a:rPr lang="sv-SE" sz="1900" dirty="0"/>
              <a:t> 			</a:t>
            </a:r>
          </a:p>
          <a:p>
            <a:pPr lvl="2"/>
            <a:r>
              <a:rPr lang="sv-SE" sz="1900" b="1" dirty="0"/>
              <a:t>TCV</a:t>
            </a:r>
            <a:r>
              <a:rPr lang="sv-SE" sz="1900" dirty="0"/>
              <a:t>: /</a:t>
            </a:r>
            <a:r>
              <a:rPr lang="sv-SE" sz="1900" dirty="0" err="1"/>
              <a:t>afs</a:t>
            </a:r>
            <a:r>
              <a:rPr lang="sv-SE" sz="1900" dirty="0"/>
              <a:t>/eufus.eu/</a:t>
            </a:r>
            <a:r>
              <a:rPr lang="sv-SE" sz="1900" dirty="0" err="1"/>
              <a:t>user</a:t>
            </a:r>
            <a:r>
              <a:rPr lang="sv-SE" sz="1900" dirty="0"/>
              <a:t>/g/g2lfrass/</a:t>
            </a:r>
            <a:r>
              <a:rPr lang="sv-SE" sz="1900" dirty="0" err="1"/>
              <a:t>imasdb</a:t>
            </a:r>
            <a:r>
              <a:rPr lang="sv-SE" sz="1900" dirty="0"/>
              <a:t>/</a:t>
            </a:r>
            <a:r>
              <a:rPr lang="sv-SE" sz="1900" dirty="0" err="1"/>
              <a:t>pedestalDB_TCV</a:t>
            </a:r>
            <a:r>
              <a:rPr lang="sv-SE" sz="1900" dirty="0"/>
              <a:t> 			</a:t>
            </a:r>
          </a:p>
          <a:p>
            <a:pPr lvl="2"/>
            <a:r>
              <a:rPr lang="sv-SE" sz="1900" b="1" dirty="0"/>
              <a:t>AUG</a:t>
            </a:r>
            <a:r>
              <a:rPr lang="sv-SE" sz="1900" dirty="0"/>
              <a:t>: /</a:t>
            </a:r>
            <a:r>
              <a:rPr lang="sv-SE" sz="1900" dirty="0" err="1"/>
              <a:t>afs</a:t>
            </a:r>
            <a:r>
              <a:rPr lang="sv-SE" sz="1900" dirty="0"/>
              <a:t>/eufus.eu/</a:t>
            </a:r>
            <a:r>
              <a:rPr lang="sv-SE" sz="1900" dirty="0" err="1"/>
              <a:t>user</a:t>
            </a:r>
            <a:r>
              <a:rPr lang="sv-SE" sz="1900" dirty="0"/>
              <a:t>/g/g2lfrass/</a:t>
            </a:r>
            <a:r>
              <a:rPr lang="sv-SE" sz="1900" dirty="0" err="1"/>
              <a:t>imasdb</a:t>
            </a:r>
            <a:r>
              <a:rPr lang="sv-SE" sz="1900" dirty="0"/>
              <a:t>/</a:t>
            </a:r>
            <a:r>
              <a:rPr lang="sv-SE" sz="1900" dirty="0" err="1"/>
              <a:t>pedestalDB_AUG</a:t>
            </a:r>
            <a:r>
              <a:rPr lang="sv-SE" sz="1900" dirty="0"/>
              <a:t> 		</a:t>
            </a:r>
          </a:p>
          <a:p>
            <a:pPr lvl="2"/>
            <a:r>
              <a:rPr lang="sv-SE" sz="1900" b="1" dirty="0"/>
              <a:t>MAST-U</a:t>
            </a:r>
            <a:r>
              <a:rPr lang="sv-SE" sz="1900" dirty="0"/>
              <a:t>: /</a:t>
            </a:r>
            <a:r>
              <a:rPr lang="sv-SE" sz="1900" dirty="0" err="1"/>
              <a:t>afs</a:t>
            </a:r>
            <a:r>
              <a:rPr lang="sv-SE" sz="1900" dirty="0"/>
              <a:t>/eufus.eu/</a:t>
            </a:r>
            <a:r>
              <a:rPr lang="sv-SE" sz="1900" dirty="0" err="1"/>
              <a:t>user</a:t>
            </a:r>
            <a:r>
              <a:rPr lang="sv-SE" sz="1900" dirty="0"/>
              <a:t>/g/g2lfrass/</a:t>
            </a:r>
            <a:r>
              <a:rPr lang="sv-SE" sz="1900" dirty="0" err="1"/>
              <a:t>imasdb</a:t>
            </a:r>
            <a:r>
              <a:rPr lang="sv-SE" sz="1900" dirty="0"/>
              <a:t>/</a:t>
            </a:r>
            <a:r>
              <a:rPr lang="sv-SE" sz="1900" dirty="0" err="1"/>
              <a:t>pedestalDB_MASTU</a:t>
            </a:r>
            <a:r>
              <a:rPr lang="sv-SE" sz="1900" dirty="0"/>
              <a:t> 	</a:t>
            </a:r>
          </a:p>
          <a:p>
            <a:pPr marL="300038" lvl="1" indent="0">
              <a:buNone/>
            </a:pPr>
            <a:endParaRPr lang="sv-SE" sz="1900" dirty="0"/>
          </a:p>
          <a:p>
            <a:pPr marL="300038" lvl="1" indent="0">
              <a:buNone/>
            </a:pPr>
            <a:endParaRPr lang="sv-SE" sz="1900" dirty="0"/>
          </a:p>
          <a:p>
            <a:pPr marL="0" indent="0">
              <a:buNone/>
            </a:pPr>
            <a:endParaRPr lang="sv-SE" sz="1900" dirty="0"/>
          </a:p>
        </p:txBody>
      </p:sp>
    </p:spTree>
    <p:extLst>
      <p:ext uri="{BB962C8B-B14F-4D97-AF65-F5344CB8AC3E}">
        <p14:creationId xmlns:p14="http://schemas.microsoft.com/office/powerpoint/2010/main" val="44673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ACE7-3650-6EEB-564F-BF2A0E6CFE18}"/>
              </a:ext>
            </a:extLst>
          </p:cNvPr>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 access</a:t>
            </a:r>
          </a:p>
        </p:txBody>
      </p:sp>
      <p:sp>
        <p:nvSpPr>
          <p:cNvPr id="4" name="Footer Placeholder 3">
            <a:extLst>
              <a:ext uri="{FF2B5EF4-FFF2-40B4-BE49-F238E27FC236}">
                <a16:creationId xmlns:a16="http://schemas.microsoft.com/office/drawing/2014/main" id="{19A3504B-764C-1C86-3152-1901666972F4}"/>
              </a:ext>
            </a:extLst>
          </p:cNvPr>
          <p:cNvSpPr>
            <a:spLocks noGrp="1"/>
          </p:cNvSpPr>
          <p:nvPr>
            <p:ph type="ftr" sz="quarter" idx="11"/>
          </p:nvPr>
        </p:nvSpPr>
        <p:spPr/>
        <p:txBody>
          <a:bodyPr/>
          <a:lstStyle/>
          <a:p>
            <a:r>
              <a:rPr lang="en-GB">
                <a:solidFill>
                  <a:prstClr val="white"/>
                </a:solidFill>
              </a:rPr>
              <a:t>L. Frassinetti | DSO-meeting| 14 sept 2026</a:t>
            </a:r>
            <a:endParaRPr lang="en-GB" dirty="0">
              <a:solidFill>
                <a:prstClr val="white"/>
              </a:solidFill>
            </a:endParaRPr>
          </a:p>
        </p:txBody>
      </p:sp>
      <p:sp>
        <p:nvSpPr>
          <p:cNvPr id="5" name="Slide Number Placeholder 4">
            <a:extLst>
              <a:ext uri="{FF2B5EF4-FFF2-40B4-BE49-F238E27FC236}">
                <a16:creationId xmlns:a16="http://schemas.microsoft.com/office/drawing/2014/main" id="{009E09B4-C6B0-F7EA-3098-996D62D97578}"/>
              </a:ext>
            </a:extLst>
          </p:cNvPr>
          <p:cNvSpPr>
            <a:spLocks noGrp="1"/>
          </p:cNvSpPr>
          <p:nvPr>
            <p:ph type="sldNum" sz="quarter" idx="12"/>
          </p:nvPr>
        </p:nvSpPr>
        <p:spPr/>
        <p:txBody>
          <a:bodyPr/>
          <a:lstStyle/>
          <a:p>
            <a:fld id="{6A6D9FA1-99C7-4910-8E32-B85D378B0060}" type="slidenum">
              <a:rPr lang="en-GB" smtClean="0">
                <a:solidFill>
                  <a:prstClr val="white"/>
                </a:solidFill>
              </a:rPr>
              <a:pPr/>
              <a:t>6</a:t>
            </a:fld>
            <a:endParaRPr lang="en-GB" dirty="0">
              <a:solidFill>
                <a:prstClr val="white"/>
              </a:solidFill>
            </a:endParaRPr>
          </a:p>
        </p:txBody>
      </p:sp>
      <p:sp>
        <p:nvSpPr>
          <p:cNvPr id="6" name="Content Placeholder 2">
            <a:extLst>
              <a:ext uri="{FF2B5EF4-FFF2-40B4-BE49-F238E27FC236}">
                <a16:creationId xmlns:a16="http://schemas.microsoft.com/office/drawing/2014/main" id="{A0E3D7BB-6368-0E41-A6F0-14C55FFE7F4A}"/>
              </a:ext>
            </a:extLst>
          </p:cNvPr>
          <p:cNvSpPr>
            <a:spLocks noGrp="1"/>
          </p:cNvSpPr>
          <p:nvPr>
            <p:ph idx="1"/>
          </p:nvPr>
        </p:nvSpPr>
        <p:spPr>
          <a:xfrm>
            <a:off x="203200" y="613875"/>
            <a:ext cx="11988800" cy="5979025"/>
          </a:xfrm>
        </p:spPr>
        <p:txBody>
          <a:bodyPr>
            <a:normAutofit fontScale="92500" lnSpcReduction="10000"/>
          </a:bodyPr>
          <a:lstStyle/>
          <a:p>
            <a:r>
              <a:rPr lang="sv-SE" dirty="0">
                <a:hlinkClick r:id="rId2"/>
              </a:rPr>
              <a:t>https://wiki.euro-fusion.org/wiki/WPPrIO_wikipages:_DB_Pedestal</a:t>
            </a:r>
            <a:r>
              <a:rPr lang="sv-SE" dirty="0"/>
              <a:t> </a:t>
            </a:r>
          </a:p>
          <a:p>
            <a:r>
              <a:rPr lang="sv-SE" dirty="0"/>
              <a:t>Scripts to read the database </a:t>
            </a:r>
            <a:r>
              <a:rPr lang="sv-SE" dirty="0" err="1"/>
              <a:t>are</a:t>
            </a:r>
            <a:r>
              <a:rPr lang="sv-SE" dirty="0"/>
              <a:t> on the EFGW</a:t>
            </a:r>
          </a:p>
          <a:p>
            <a:pPr lvl="1"/>
            <a:r>
              <a:rPr lang="sv-SE" dirty="0"/>
              <a:t>/afs/eufus.eu/user/g/g2lfrass/imasdb/read_EUROfusion_pedestalDB.py</a:t>
            </a:r>
          </a:p>
          <a:p>
            <a:pPr marL="719138" lvl="2" indent="-179388"/>
            <a:r>
              <a:rPr lang="sv-SE" sz="1050" dirty="0" err="1">
                <a:latin typeface="Courier New" panose="02070309020205020404" pitchFamily="49" charset="0"/>
                <a:ea typeface="Verdana" panose="020B0604030504040204" pitchFamily="34" charset="0"/>
                <a:cs typeface="Courier New" panose="02070309020205020404" pitchFamily="49" charset="0"/>
              </a:rPr>
              <a:t>python</a:t>
            </a:r>
            <a:r>
              <a:rPr lang="sv-SE" sz="1050" dirty="0">
                <a:latin typeface="Courier New" panose="02070309020205020404" pitchFamily="49" charset="0"/>
                <a:ea typeface="Verdana" panose="020B0604030504040204" pitchFamily="34" charset="0"/>
                <a:cs typeface="Courier New" panose="02070309020205020404" pitchFamily="49" charset="0"/>
              </a:rPr>
              <a:t> read_EUROfusion_pedestalDB.py JET 100247 pedestal_fits.mtanh.t_e.pedestal_height,global_quantities.ip,global_quantities.power_steady</a:t>
            </a:r>
          </a:p>
          <a:p>
            <a:endParaRPr lang="sv-SE" dirty="0"/>
          </a:p>
          <a:p>
            <a:endParaRPr lang="sv-SE" dirty="0"/>
          </a:p>
          <a:p>
            <a:pPr marL="0" indent="0">
              <a:buNone/>
            </a:pPr>
            <a:endParaRPr lang="sv-SE" dirty="0"/>
          </a:p>
          <a:p>
            <a:pPr marL="0" indent="0">
              <a:buNone/>
            </a:pPr>
            <a:endParaRPr lang="sv-SE" dirty="0"/>
          </a:p>
          <a:p>
            <a:pPr marL="719138" marR="0" lvl="2" indent="-179388" algn="l" defTabSz="685800" rtl="0" eaLnBrk="1" fontAlgn="auto" latinLnBrk="0" hangingPunct="1">
              <a:lnSpc>
                <a:spcPct val="100000"/>
              </a:lnSpc>
              <a:spcBef>
                <a:spcPct val="20000"/>
              </a:spcBef>
              <a:spcAft>
                <a:spcPts val="0"/>
              </a:spcAft>
              <a:buClr>
                <a:srgbClr val="0070C0"/>
              </a:buClr>
              <a:buSzTx/>
              <a:buFont typeface="Wingdings" panose="05000000000000000000" pitchFamily="2" charset="2"/>
              <a:buChar char="Ø"/>
              <a:tabLst/>
              <a:defRPr/>
            </a:pPr>
            <a:r>
              <a:rPr lang="sv-SE" sz="1050" dirty="0" err="1">
                <a:latin typeface="Courier New" panose="02070309020205020404" pitchFamily="49" charset="0"/>
              </a:rPr>
              <a:t>python</a:t>
            </a:r>
            <a:r>
              <a:rPr lang="sv-SE" sz="1050" dirty="0">
                <a:latin typeface="Courier New" panose="02070309020205020404" pitchFamily="49" charset="0"/>
              </a:rPr>
              <a:t> read_EUROfusion_pedestalDB.py MASTU 49172 </a:t>
            </a:r>
            <a:r>
              <a:rPr lang="sv-SE" sz="1050" dirty="0" err="1">
                <a:latin typeface="Courier New" panose="02070309020205020404" pitchFamily="49" charset="0"/>
              </a:rPr>
              <a:t>pedestal_fits.mtanh.t_e.pedestal_height,global_quantities.ip</a:t>
            </a:r>
            <a:endParaRPr lang="sv-SE" sz="1050" dirty="0">
              <a:latin typeface="Courier New" panose="02070309020205020404" pitchFamily="49" charset="0"/>
            </a:endParaRPr>
          </a:p>
          <a:p>
            <a:pPr marL="0" indent="0">
              <a:buNone/>
            </a:pPr>
            <a:endParaRPr lang="sv-SE" dirty="0"/>
          </a:p>
          <a:p>
            <a:pPr marL="0" indent="0">
              <a:buNone/>
            </a:pPr>
            <a:endParaRPr lang="sv-SE" dirty="0"/>
          </a:p>
          <a:p>
            <a:pPr marL="0" indent="0">
              <a:buNone/>
            </a:pPr>
            <a:endParaRPr lang="sv-SE" dirty="0"/>
          </a:p>
          <a:p>
            <a:pPr marL="0" indent="0">
              <a:buNone/>
            </a:pPr>
            <a:endParaRPr lang="sv-SE" dirty="0"/>
          </a:p>
          <a:p>
            <a:pPr marL="0" indent="0">
              <a:buNone/>
            </a:pPr>
            <a:endParaRPr lang="sv-SE" dirty="0"/>
          </a:p>
          <a:p>
            <a:pPr marL="0" indent="0">
              <a:buNone/>
            </a:pPr>
            <a:endParaRPr lang="sv-SE" dirty="0"/>
          </a:p>
          <a:p>
            <a:pPr marL="0" indent="0">
              <a:buNone/>
            </a:pPr>
            <a:endParaRPr lang="sv-SE" dirty="0"/>
          </a:p>
          <a:p>
            <a:pPr lvl="1"/>
            <a:r>
              <a:rPr lang="sv-SE" dirty="0"/>
              <a:t>/afs/eufus.eu/user/g/g2lfrass/imasdb/create_csv_EUROfusion_pedestalDB.py</a:t>
            </a:r>
          </a:p>
          <a:p>
            <a:pPr marL="719138" lvl="2" indent="-179388"/>
            <a:r>
              <a:rPr lang="sv-SE" sz="950" dirty="0" err="1">
                <a:latin typeface="Courier New" panose="02070309020205020404" pitchFamily="49" charset="0"/>
              </a:rPr>
              <a:t>python</a:t>
            </a:r>
            <a:r>
              <a:rPr lang="sv-SE" sz="950" dirty="0">
                <a:latin typeface="Courier New" panose="02070309020205020404" pitchFamily="49" charset="0"/>
              </a:rPr>
              <a:t> create_csv_EUROfusion_pedestalDB.py TCV pedestal_fits.mtanh.t_e.pedestal_height,global_quantities.ip,global_quantities.power_steady </a:t>
            </a:r>
            <a:r>
              <a:rPr lang="sv-SE" sz="950" dirty="0" err="1">
                <a:latin typeface="Courier New" panose="02070309020205020404" pitchFamily="49" charset="0"/>
              </a:rPr>
              <a:t>TCV_DB_table</a:t>
            </a:r>
            <a:endParaRPr lang="sv-SE" sz="950" dirty="0">
              <a:latin typeface="Courier New" panose="02070309020205020404" pitchFamily="49" charset="0"/>
              <a:ea typeface="Verdana" panose="020B0604030504040204" pitchFamily="34" charset="0"/>
              <a:cs typeface="Courier New" panose="02070309020205020404" pitchFamily="49" charset="0"/>
            </a:endParaRPr>
          </a:p>
        </p:txBody>
      </p:sp>
      <p:pic>
        <p:nvPicPr>
          <p:cNvPr id="7" name="Picture 4">
            <a:extLst>
              <a:ext uri="{FF2B5EF4-FFF2-40B4-BE49-F238E27FC236}">
                <a16:creationId xmlns:a16="http://schemas.microsoft.com/office/drawing/2014/main" id="{1EFDBFEA-1693-5432-6F44-91FBF7FE78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704"/>
          <a:stretch>
            <a:fillRect/>
          </a:stretch>
        </p:blipFill>
        <p:spPr bwMode="auto">
          <a:xfrm>
            <a:off x="1240250" y="1850075"/>
            <a:ext cx="6849866" cy="12931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FC6D0922-E60E-E5BD-948B-4B5E853503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0256" b="2522"/>
          <a:stretch>
            <a:fillRect/>
          </a:stretch>
        </p:blipFill>
        <p:spPr bwMode="auto">
          <a:xfrm>
            <a:off x="1238738" y="3347512"/>
            <a:ext cx="5859486" cy="2274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245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 </a:t>
            </a:r>
            <a:r>
              <a:rPr lang="sv-SE" dirty="0" err="1"/>
              <a:t>scope</a:t>
            </a:r>
            <a:r>
              <a:rPr lang="sv-SE" dirty="0"/>
              <a:t> in 2026-27</a:t>
            </a:r>
          </a:p>
        </p:txBody>
      </p:sp>
      <p:sp>
        <p:nvSpPr>
          <p:cNvPr id="3" name="Content Placeholder 2"/>
          <p:cNvSpPr>
            <a:spLocks noGrp="1"/>
          </p:cNvSpPr>
          <p:nvPr>
            <p:ph idx="1"/>
          </p:nvPr>
        </p:nvSpPr>
        <p:spPr/>
        <p:txBody>
          <a:bodyPr>
            <a:normAutofit/>
          </a:bodyPr>
          <a:lstStyle/>
          <a:p>
            <a:r>
              <a:rPr lang="sv-SE" b="1" dirty="0"/>
              <a:t>Extensions:</a:t>
            </a:r>
          </a:p>
          <a:p>
            <a:pPr lvl="1"/>
            <a:r>
              <a:rPr lang="sv-SE" dirty="0" err="1"/>
              <a:t>extend</a:t>
            </a:r>
            <a:r>
              <a:rPr lang="sv-SE" dirty="0"/>
              <a:t> the MAST-U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endParaRPr lang="sv-SE" dirty="0"/>
          </a:p>
          <a:p>
            <a:pPr lvl="1"/>
            <a:r>
              <a:rPr lang="sv-SE" dirty="0" err="1"/>
              <a:t>extend</a:t>
            </a:r>
            <a:r>
              <a:rPr lang="sv-SE" dirty="0"/>
              <a:t> the TCV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pPr lvl="1"/>
            <a:r>
              <a:rPr lang="sv-SE" dirty="0" err="1"/>
              <a:t>extend</a:t>
            </a:r>
            <a:r>
              <a:rPr lang="sv-SE" dirty="0"/>
              <a:t> the AUG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r>
              <a:rPr lang="sv-SE" b="1" dirty="0" err="1"/>
              <a:t>Updates</a:t>
            </a:r>
            <a:r>
              <a:rPr lang="sv-SE" b="1" dirty="0"/>
              <a:t> and support:</a:t>
            </a:r>
          </a:p>
          <a:p>
            <a:pPr lvl="1"/>
            <a:r>
              <a:rPr lang="sv-SE" dirty="0" err="1"/>
              <a:t>update</a:t>
            </a:r>
            <a:r>
              <a:rPr lang="sv-SE" dirty="0"/>
              <a:t> the JET part </a:t>
            </a:r>
            <a:r>
              <a:rPr lang="sv-SE" dirty="0" err="1"/>
              <a:t>of</a:t>
            </a:r>
            <a:r>
              <a:rPr lang="sv-SE" dirty="0"/>
              <a:t> the database </a:t>
            </a:r>
            <a:r>
              <a:rPr lang="sv-SE" dirty="0" err="1"/>
              <a:t>upon</a:t>
            </a:r>
            <a:r>
              <a:rPr lang="sv-SE" dirty="0"/>
              <a:t> </a:t>
            </a:r>
            <a:r>
              <a:rPr lang="sv-SE" dirty="0" err="1"/>
              <a:t>request</a:t>
            </a:r>
            <a:r>
              <a:rPr lang="sv-SE" dirty="0"/>
              <a:t> from the </a:t>
            </a:r>
            <a:r>
              <a:rPr lang="sv-SE" dirty="0" err="1"/>
              <a:t>users</a:t>
            </a:r>
            <a:endParaRPr lang="sv-SE" dirty="0"/>
          </a:p>
          <a:p>
            <a:pPr lvl="1"/>
            <a:r>
              <a:rPr lang="sv-SE" dirty="0"/>
              <a:t>store the new data </a:t>
            </a:r>
            <a:r>
              <a:rPr lang="sv-SE" dirty="0" err="1"/>
              <a:t>into</a:t>
            </a:r>
            <a:r>
              <a:rPr lang="sv-SE" dirty="0"/>
              <a:t> the IMAS format on the New Gateway server</a:t>
            </a:r>
          </a:p>
          <a:p>
            <a:pPr lvl="1"/>
            <a:r>
              <a:rPr lang="sv-SE" dirty="0" err="1"/>
              <a:t>maintain</a:t>
            </a:r>
            <a:r>
              <a:rPr lang="sv-SE" dirty="0"/>
              <a:t> the </a:t>
            </a:r>
            <a:r>
              <a:rPr lang="sv-SE" dirty="0" err="1"/>
              <a:t>tools</a:t>
            </a:r>
            <a:r>
              <a:rPr lang="sv-SE" dirty="0"/>
              <a:t> to access the database up-to-date.</a:t>
            </a:r>
          </a:p>
          <a:p>
            <a:pPr lvl="1"/>
            <a:r>
              <a:rPr lang="sv-SE" dirty="0" err="1"/>
              <a:t>provide</a:t>
            </a:r>
            <a:r>
              <a:rPr lang="sv-SE" dirty="0"/>
              <a:t> support to the </a:t>
            </a:r>
            <a:r>
              <a:rPr lang="sv-SE" dirty="0" err="1"/>
              <a:t>users</a:t>
            </a:r>
            <a:r>
              <a:rPr lang="sv-SE" dirty="0"/>
              <a:t>.</a:t>
            </a:r>
          </a:p>
          <a:p>
            <a:endParaRPr lang="sv-SE" dirty="0"/>
          </a:p>
        </p:txBody>
      </p:sp>
      <p:sp>
        <p:nvSpPr>
          <p:cNvPr id="5" name="Slide Number Placeholder 4"/>
          <p:cNvSpPr>
            <a:spLocks noGrp="1"/>
          </p:cNvSpPr>
          <p:nvPr>
            <p:ph type="sldNum" sz="quarter" idx="12"/>
          </p:nvPr>
        </p:nvSpPr>
        <p:spPr/>
        <p:txBody>
          <a:bodyPr/>
          <a:lstStyle/>
          <a:p>
            <a:fld id="{6A6D9FA1-99C7-4910-8E32-B85D378B0060}" type="slidenum">
              <a:rPr lang="en-GB" smtClean="0">
                <a:solidFill>
                  <a:prstClr val="white"/>
                </a:solidFill>
              </a:rPr>
              <a:pPr/>
              <a:t>7</a:t>
            </a:fld>
            <a:endParaRPr lang="en-GB" dirty="0">
              <a:solidFill>
                <a:prstClr val="white"/>
              </a:solidFill>
            </a:endParaRPr>
          </a:p>
        </p:txBody>
      </p:sp>
      <p:sp>
        <p:nvSpPr>
          <p:cNvPr id="6" name="Footer Placeholder 3">
            <a:extLst>
              <a:ext uri="{FF2B5EF4-FFF2-40B4-BE49-F238E27FC236}">
                <a16:creationId xmlns:a16="http://schemas.microsoft.com/office/drawing/2014/main" id="{C05B6192-4198-6403-6CB4-FBB8CA12F196}"/>
              </a:ext>
            </a:extLst>
          </p:cNvPr>
          <p:cNvSpPr>
            <a:spLocks noGrp="1"/>
          </p:cNvSpPr>
          <p:nvPr>
            <p:ph type="ftr" sz="quarter" idx="11"/>
          </p:nvPr>
        </p:nvSpPr>
        <p:spPr>
          <a:xfrm>
            <a:off x="825624" y="6555770"/>
            <a:ext cx="3470176" cy="329614"/>
          </a:xfrm>
          <a:prstGeom prst="rect">
            <a:avLst/>
          </a:prstGeom>
        </p:spPr>
        <p:txBody>
          <a:bodyPr/>
          <a:lstStyle/>
          <a:p>
            <a:r>
              <a:rPr lang="en-GB" dirty="0">
                <a:solidFill>
                  <a:prstClr val="white"/>
                </a:solidFill>
              </a:rPr>
              <a:t>L. Frassinetti | DSO-meeting| 14 sept 2026</a:t>
            </a:r>
          </a:p>
        </p:txBody>
      </p:sp>
    </p:spTree>
    <p:extLst>
      <p:ext uri="{BB962C8B-B14F-4D97-AF65-F5344CB8AC3E}">
        <p14:creationId xmlns:p14="http://schemas.microsoft.com/office/powerpoint/2010/main" val="4266923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CEEF1-66B4-1C54-3AAA-623D4941D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C401D-48FA-4891-CEDD-F843FC6A4C70}"/>
              </a:ext>
            </a:extLst>
          </p:cNvPr>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 on-going work</a:t>
            </a:r>
          </a:p>
        </p:txBody>
      </p:sp>
      <p:sp>
        <p:nvSpPr>
          <p:cNvPr id="3" name="Content Placeholder 2">
            <a:extLst>
              <a:ext uri="{FF2B5EF4-FFF2-40B4-BE49-F238E27FC236}">
                <a16:creationId xmlns:a16="http://schemas.microsoft.com/office/drawing/2014/main" id="{16A963D3-948D-8E7B-3C28-62228C4EA7D8}"/>
              </a:ext>
            </a:extLst>
          </p:cNvPr>
          <p:cNvSpPr>
            <a:spLocks noGrp="1"/>
          </p:cNvSpPr>
          <p:nvPr>
            <p:ph idx="1"/>
          </p:nvPr>
        </p:nvSpPr>
        <p:spPr/>
        <p:txBody>
          <a:bodyPr>
            <a:normAutofit/>
          </a:bodyPr>
          <a:lstStyle/>
          <a:p>
            <a:r>
              <a:rPr lang="sv-SE" b="1" dirty="0"/>
              <a:t>Extensions:</a:t>
            </a:r>
          </a:p>
          <a:p>
            <a:pPr lvl="1"/>
            <a:r>
              <a:rPr lang="sv-SE" dirty="0" err="1">
                <a:solidFill>
                  <a:srgbClr val="009900"/>
                </a:solidFill>
              </a:rPr>
              <a:t>extend</a:t>
            </a:r>
            <a:r>
              <a:rPr lang="sv-SE" dirty="0">
                <a:solidFill>
                  <a:srgbClr val="009900"/>
                </a:solidFill>
              </a:rPr>
              <a:t> the MAST-U part </a:t>
            </a:r>
            <a:r>
              <a:rPr lang="sv-SE" dirty="0" err="1">
                <a:solidFill>
                  <a:srgbClr val="009900"/>
                </a:solidFill>
              </a:rPr>
              <a:t>of</a:t>
            </a:r>
            <a:r>
              <a:rPr lang="sv-SE" dirty="0">
                <a:solidFill>
                  <a:srgbClr val="009900"/>
                </a:solidFill>
              </a:rPr>
              <a:t> the database </a:t>
            </a:r>
            <a:r>
              <a:rPr lang="sv-SE" dirty="0" err="1">
                <a:solidFill>
                  <a:srgbClr val="009900"/>
                </a:solidFill>
              </a:rPr>
              <a:t>with</a:t>
            </a:r>
            <a:r>
              <a:rPr lang="sv-SE" dirty="0">
                <a:solidFill>
                  <a:srgbClr val="009900"/>
                </a:solidFill>
              </a:rPr>
              <a:t> the new </a:t>
            </a:r>
            <a:r>
              <a:rPr lang="sv-SE" dirty="0" err="1">
                <a:solidFill>
                  <a:srgbClr val="009900"/>
                </a:solidFill>
              </a:rPr>
              <a:t>EUROfusion</a:t>
            </a:r>
            <a:r>
              <a:rPr lang="sv-SE" dirty="0">
                <a:solidFill>
                  <a:srgbClr val="009900"/>
                </a:solidFill>
              </a:rPr>
              <a:t> </a:t>
            </a:r>
            <a:r>
              <a:rPr lang="sv-SE" dirty="0" err="1">
                <a:solidFill>
                  <a:srgbClr val="009900"/>
                </a:solidFill>
              </a:rPr>
              <a:t>shots</a:t>
            </a:r>
            <a:r>
              <a:rPr lang="sv-SE" dirty="0">
                <a:solidFill>
                  <a:srgbClr val="009900"/>
                </a:solidFill>
              </a:rPr>
              <a:t>:</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err="1"/>
              <a:t>extend</a:t>
            </a:r>
            <a:r>
              <a:rPr lang="sv-SE" dirty="0"/>
              <a:t> the TCV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pPr lvl="1"/>
            <a:r>
              <a:rPr lang="sv-SE" dirty="0" err="1"/>
              <a:t>extend</a:t>
            </a:r>
            <a:r>
              <a:rPr lang="sv-SE" dirty="0"/>
              <a:t> the AUG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r>
              <a:rPr lang="sv-SE" b="1" dirty="0" err="1"/>
              <a:t>Updates</a:t>
            </a:r>
            <a:r>
              <a:rPr lang="sv-SE" b="1" dirty="0"/>
              <a:t> and support:</a:t>
            </a:r>
          </a:p>
          <a:p>
            <a:pPr lvl="1"/>
            <a:r>
              <a:rPr lang="sv-SE" dirty="0" err="1">
                <a:solidFill>
                  <a:srgbClr val="009900"/>
                </a:solidFill>
              </a:rPr>
              <a:t>update</a:t>
            </a:r>
            <a:r>
              <a:rPr lang="sv-SE" dirty="0">
                <a:solidFill>
                  <a:srgbClr val="009900"/>
                </a:solidFill>
              </a:rPr>
              <a:t> the JET part </a:t>
            </a:r>
            <a:r>
              <a:rPr lang="sv-SE" dirty="0" err="1">
                <a:solidFill>
                  <a:srgbClr val="009900"/>
                </a:solidFill>
              </a:rPr>
              <a:t>of</a:t>
            </a:r>
            <a:r>
              <a:rPr lang="sv-SE" dirty="0">
                <a:solidFill>
                  <a:srgbClr val="009900"/>
                </a:solidFill>
              </a:rPr>
              <a:t> the database </a:t>
            </a:r>
            <a:r>
              <a:rPr lang="sv-SE" dirty="0" err="1">
                <a:solidFill>
                  <a:srgbClr val="009900"/>
                </a:solidFill>
              </a:rPr>
              <a:t>upon</a:t>
            </a:r>
            <a:r>
              <a:rPr lang="sv-SE" dirty="0">
                <a:solidFill>
                  <a:srgbClr val="009900"/>
                </a:solidFill>
              </a:rPr>
              <a:t> </a:t>
            </a:r>
            <a:r>
              <a:rPr lang="sv-SE" dirty="0" err="1">
                <a:solidFill>
                  <a:srgbClr val="009900"/>
                </a:solidFill>
              </a:rPr>
              <a:t>request</a:t>
            </a:r>
            <a:r>
              <a:rPr lang="sv-SE" dirty="0">
                <a:solidFill>
                  <a:srgbClr val="009900"/>
                </a:solidFill>
              </a:rPr>
              <a:t> from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a:t>store the new data </a:t>
            </a:r>
            <a:r>
              <a:rPr lang="sv-SE" dirty="0" err="1"/>
              <a:t>into</a:t>
            </a:r>
            <a:r>
              <a:rPr lang="sv-SE" dirty="0"/>
              <a:t> the IMAS format on the New Gateway server</a:t>
            </a:r>
          </a:p>
          <a:p>
            <a:pPr lvl="1"/>
            <a:r>
              <a:rPr lang="sv-SE" dirty="0" err="1">
                <a:solidFill>
                  <a:srgbClr val="009900"/>
                </a:solidFill>
              </a:rPr>
              <a:t>maintain</a:t>
            </a:r>
            <a:r>
              <a:rPr lang="sv-SE" dirty="0">
                <a:solidFill>
                  <a:srgbClr val="009900"/>
                </a:solidFill>
              </a:rPr>
              <a:t> the </a:t>
            </a:r>
            <a:r>
              <a:rPr lang="sv-SE" dirty="0" err="1">
                <a:solidFill>
                  <a:srgbClr val="009900"/>
                </a:solidFill>
              </a:rPr>
              <a:t>tools</a:t>
            </a:r>
            <a:r>
              <a:rPr lang="sv-SE" dirty="0">
                <a:solidFill>
                  <a:srgbClr val="009900"/>
                </a:solidFill>
              </a:rPr>
              <a:t> to access the database up-to-date: 				</a:t>
            </a:r>
            <a:r>
              <a:rPr lang="sv-SE" b="1" dirty="0" err="1">
                <a:solidFill>
                  <a:srgbClr val="009900"/>
                </a:solidFill>
              </a:rPr>
              <a:t>ongoing</a:t>
            </a:r>
            <a:endParaRPr lang="sv-SE" b="1" dirty="0">
              <a:solidFill>
                <a:srgbClr val="009900"/>
              </a:solidFill>
            </a:endParaRPr>
          </a:p>
          <a:p>
            <a:pPr lvl="1"/>
            <a:r>
              <a:rPr lang="sv-SE" dirty="0" err="1">
                <a:solidFill>
                  <a:srgbClr val="009900"/>
                </a:solidFill>
              </a:rPr>
              <a:t>provide</a:t>
            </a:r>
            <a:r>
              <a:rPr lang="sv-SE" dirty="0">
                <a:solidFill>
                  <a:srgbClr val="009900"/>
                </a:solidFill>
              </a:rPr>
              <a:t> support to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endParaRPr lang="sv-SE" dirty="0"/>
          </a:p>
        </p:txBody>
      </p:sp>
      <p:sp>
        <p:nvSpPr>
          <p:cNvPr id="5" name="Slide Number Placeholder 4">
            <a:extLst>
              <a:ext uri="{FF2B5EF4-FFF2-40B4-BE49-F238E27FC236}">
                <a16:creationId xmlns:a16="http://schemas.microsoft.com/office/drawing/2014/main" id="{EACBF3CF-F0F7-CBF5-F623-C366BDEEAA3D}"/>
              </a:ext>
            </a:extLst>
          </p:cNvPr>
          <p:cNvSpPr>
            <a:spLocks noGrp="1"/>
          </p:cNvSpPr>
          <p:nvPr>
            <p:ph type="sldNum" sz="quarter" idx="12"/>
          </p:nvPr>
        </p:nvSpPr>
        <p:spPr/>
        <p:txBody>
          <a:bodyPr/>
          <a:lstStyle/>
          <a:p>
            <a:fld id="{6A6D9FA1-99C7-4910-8E32-B85D378B0060}" type="slidenum">
              <a:rPr lang="en-GB" smtClean="0">
                <a:solidFill>
                  <a:prstClr val="white"/>
                </a:solidFill>
              </a:rPr>
              <a:pPr/>
              <a:t>8</a:t>
            </a:fld>
            <a:endParaRPr lang="en-GB" dirty="0">
              <a:solidFill>
                <a:prstClr val="white"/>
              </a:solidFill>
            </a:endParaRPr>
          </a:p>
        </p:txBody>
      </p:sp>
      <p:sp>
        <p:nvSpPr>
          <p:cNvPr id="6" name="Footer Placeholder 3">
            <a:extLst>
              <a:ext uri="{FF2B5EF4-FFF2-40B4-BE49-F238E27FC236}">
                <a16:creationId xmlns:a16="http://schemas.microsoft.com/office/drawing/2014/main" id="{4CCB1FC9-DB8F-21D3-33C9-EB816447427D}"/>
              </a:ext>
            </a:extLst>
          </p:cNvPr>
          <p:cNvSpPr>
            <a:spLocks noGrp="1"/>
          </p:cNvSpPr>
          <p:nvPr>
            <p:ph type="ftr" sz="quarter" idx="11"/>
          </p:nvPr>
        </p:nvSpPr>
        <p:spPr>
          <a:xfrm>
            <a:off x="825624" y="6555770"/>
            <a:ext cx="3470176" cy="329614"/>
          </a:xfrm>
          <a:prstGeom prst="rect">
            <a:avLst/>
          </a:prstGeom>
        </p:spPr>
        <p:txBody>
          <a:bodyPr/>
          <a:lstStyle/>
          <a:p>
            <a:r>
              <a:rPr lang="en-GB" dirty="0">
                <a:solidFill>
                  <a:prstClr val="white"/>
                </a:solidFill>
              </a:rPr>
              <a:t>L. Frassinetti | DSO-meeting| 14 sept 2026</a:t>
            </a:r>
          </a:p>
        </p:txBody>
      </p:sp>
      <p:sp>
        <p:nvSpPr>
          <p:cNvPr id="4" name="Rectangle 3">
            <a:extLst>
              <a:ext uri="{FF2B5EF4-FFF2-40B4-BE49-F238E27FC236}">
                <a16:creationId xmlns:a16="http://schemas.microsoft.com/office/drawing/2014/main" id="{748BE873-5BA6-3C5A-B9B7-67F0854B8757}"/>
              </a:ext>
            </a:extLst>
          </p:cNvPr>
          <p:cNvSpPr/>
          <p:nvPr/>
        </p:nvSpPr>
        <p:spPr>
          <a:xfrm>
            <a:off x="929898" y="1604075"/>
            <a:ext cx="10585343" cy="146458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a:extLst>
              <a:ext uri="{FF2B5EF4-FFF2-40B4-BE49-F238E27FC236}">
                <a16:creationId xmlns:a16="http://schemas.microsoft.com/office/drawing/2014/main" id="{D92D54F9-9626-362A-9928-260FE9C6E131}"/>
              </a:ext>
            </a:extLst>
          </p:cNvPr>
          <p:cNvSpPr/>
          <p:nvPr/>
        </p:nvSpPr>
        <p:spPr>
          <a:xfrm>
            <a:off x="880820" y="3793669"/>
            <a:ext cx="10585343" cy="288381"/>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44627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4A037-B589-8A54-1415-EDB3C68F9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91F2E-4BB4-FEC8-E2F2-E7F38F1F2607}"/>
              </a:ext>
            </a:extLst>
          </p:cNvPr>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 </a:t>
            </a:r>
            <a:r>
              <a:rPr lang="sv-SE" dirty="0" err="1"/>
              <a:t>planned</a:t>
            </a:r>
            <a:r>
              <a:rPr lang="sv-SE" dirty="0"/>
              <a:t> by end </a:t>
            </a:r>
            <a:r>
              <a:rPr lang="sv-SE" dirty="0" err="1"/>
              <a:t>of</a:t>
            </a:r>
            <a:r>
              <a:rPr lang="sv-SE" dirty="0"/>
              <a:t> 2026</a:t>
            </a:r>
          </a:p>
        </p:txBody>
      </p:sp>
      <p:sp>
        <p:nvSpPr>
          <p:cNvPr id="3" name="Content Placeholder 2">
            <a:extLst>
              <a:ext uri="{FF2B5EF4-FFF2-40B4-BE49-F238E27FC236}">
                <a16:creationId xmlns:a16="http://schemas.microsoft.com/office/drawing/2014/main" id="{97C1D6F7-3FCB-B42A-6351-AB237D52FD6D}"/>
              </a:ext>
            </a:extLst>
          </p:cNvPr>
          <p:cNvSpPr>
            <a:spLocks noGrp="1"/>
          </p:cNvSpPr>
          <p:nvPr>
            <p:ph idx="1"/>
          </p:nvPr>
        </p:nvSpPr>
        <p:spPr/>
        <p:txBody>
          <a:bodyPr>
            <a:normAutofit/>
          </a:bodyPr>
          <a:lstStyle/>
          <a:p>
            <a:r>
              <a:rPr lang="sv-SE" b="1" dirty="0"/>
              <a:t>Extensions:</a:t>
            </a:r>
          </a:p>
          <a:p>
            <a:pPr lvl="1"/>
            <a:r>
              <a:rPr lang="sv-SE" dirty="0" err="1">
                <a:solidFill>
                  <a:srgbClr val="009900"/>
                </a:solidFill>
              </a:rPr>
              <a:t>extend</a:t>
            </a:r>
            <a:r>
              <a:rPr lang="sv-SE" dirty="0">
                <a:solidFill>
                  <a:srgbClr val="009900"/>
                </a:solidFill>
              </a:rPr>
              <a:t> the MAST-U part </a:t>
            </a:r>
            <a:r>
              <a:rPr lang="sv-SE" dirty="0" err="1">
                <a:solidFill>
                  <a:srgbClr val="009900"/>
                </a:solidFill>
              </a:rPr>
              <a:t>of</a:t>
            </a:r>
            <a:r>
              <a:rPr lang="sv-SE" dirty="0">
                <a:solidFill>
                  <a:srgbClr val="009900"/>
                </a:solidFill>
              </a:rPr>
              <a:t> the database </a:t>
            </a:r>
            <a:r>
              <a:rPr lang="sv-SE" dirty="0" err="1">
                <a:solidFill>
                  <a:srgbClr val="009900"/>
                </a:solidFill>
              </a:rPr>
              <a:t>with</a:t>
            </a:r>
            <a:r>
              <a:rPr lang="sv-SE" dirty="0">
                <a:solidFill>
                  <a:srgbClr val="009900"/>
                </a:solidFill>
              </a:rPr>
              <a:t> the new </a:t>
            </a:r>
            <a:r>
              <a:rPr lang="sv-SE" dirty="0" err="1">
                <a:solidFill>
                  <a:srgbClr val="009900"/>
                </a:solidFill>
              </a:rPr>
              <a:t>EUROfusion</a:t>
            </a:r>
            <a:r>
              <a:rPr lang="sv-SE" dirty="0">
                <a:solidFill>
                  <a:srgbClr val="009900"/>
                </a:solidFill>
              </a:rPr>
              <a:t> </a:t>
            </a:r>
            <a:r>
              <a:rPr lang="sv-SE" dirty="0" err="1">
                <a:solidFill>
                  <a:srgbClr val="009900"/>
                </a:solidFill>
              </a:rPr>
              <a:t>shots</a:t>
            </a:r>
            <a:r>
              <a:rPr lang="sv-SE" dirty="0">
                <a:solidFill>
                  <a:srgbClr val="009900"/>
                </a:solidFill>
              </a:rPr>
              <a:t>:</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err="1"/>
              <a:t>extend</a:t>
            </a:r>
            <a:r>
              <a:rPr lang="sv-SE" dirty="0"/>
              <a:t> the TCV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pPr lvl="1"/>
            <a:r>
              <a:rPr lang="sv-SE" dirty="0" err="1"/>
              <a:t>extend</a:t>
            </a:r>
            <a:r>
              <a:rPr lang="sv-SE" dirty="0"/>
              <a:t> the AUG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u="sng" dirty="0" err="1"/>
              <a:t>assuming</a:t>
            </a:r>
            <a:r>
              <a:rPr lang="sv-SE" u="sng" dirty="0"/>
              <a:t> support from the </a:t>
            </a:r>
            <a:r>
              <a:rPr lang="sv-SE" u="sng" dirty="0" err="1"/>
              <a:t>local</a:t>
            </a:r>
            <a:r>
              <a:rPr lang="sv-SE" u="sng" dirty="0"/>
              <a:t> team</a:t>
            </a:r>
          </a:p>
          <a:p>
            <a:r>
              <a:rPr lang="sv-SE" b="1" dirty="0" err="1"/>
              <a:t>Updates</a:t>
            </a:r>
            <a:r>
              <a:rPr lang="sv-SE" b="1" dirty="0"/>
              <a:t> and support:</a:t>
            </a:r>
          </a:p>
          <a:p>
            <a:pPr lvl="1"/>
            <a:r>
              <a:rPr lang="sv-SE" dirty="0" err="1">
                <a:solidFill>
                  <a:srgbClr val="009900"/>
                </a:solidFill>
              </a:rPr>
              <a:t>update</a:t>
            </a:r>
            <a:r>
              <a:rPr lang="sv-SE" dirty="0">
                <a:solidFill>
                  <a:srgbClr val="009900"/>
                </a:solidFill>
              </a:rPr>
              <a:t> the JET part </a:t>
            </a:r>
            <a:r>
              <a:rPr lang="sv-SE" dirty="0" err="1">
                <a:solidFill>
                  <a:srgbClr val="009900"/>
                </a:solidFill>
              </a:rPr>
              <a:t>of</a:t>
            </a:r>
            <a:r>
              <a:rPr lang="sv-SE" dirty="0">
                <a:solidFill>
                  <a:srgbClr val="009900"/>
                </a:solidFill>
              </a:rPr>
              <a:t> the database </a:t>
            </a:r>
            <a:r>
              <a:rPr lang="sv-SE" dirty="0" err="1">
                <a:solidFill>
                  <a:srgbClr val="009900"/>
                </a:solidFill>
              </a:rPr>
              <a:t>upon</a:t>
            </a:r>
            <a:r>
              <a:rPr lang="sv-SE" dirty="0">
                <a:solidFill>
                  <a:srgbClr val="009900"/>
                </a:solidFill>
              </a:rPr>
              <a:t> </a:t>
            </a:r>
            <a:r>
              <a:rPr lang="sv-SE" dirty="0" err="1">
                <a:solidFill>
                  <a:srgbClr val="009900"/>
                </a:solidFill>
              </a:rPr>
              <a:t>request</a:t>
            </a:r>
            <a:r>
              <a:rPr lang="sv-SE" dirty="0">
                <a:solidFill>
                  <a:srgbClr val="009900"/>
                </a:solidFill>
              </a:rPr>
              <a:t> from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a:solidFill>
                  <a:schemeClr val="accent6">
                    <a:lumMod val="75000"/>
                  </a:schemeClr>
                </a:solidFill>
              </a:rPr>
              <a:t>store the new data </a:t>
            </a:r>
            <a:r>
              <a:rPr lang="sv-SE" dirty="0" err="1">
                <a:solidFill>
                  <a:schemeClr val="accent6">
                    <a:lumMod val="75000"/>
                  </a:schemeClr>
                </a:solidFill>
              </a:rPr>
              <a:t>into</a:t>
            </a:r>
            <a:r>
              <a:rPr lang="sv-SE" dirty="0">
                <a:solidFill>
                  <a:schemeClr val="accent6">
                    <a:lumMod val="75000"/>
                  </a:schemeClr>
                </a:solidFill>
              </a:rPr>
              <a:t> the IMAS format on the New Gateway server		</a:t>
            </a:r>
            <a:r>
              <a:rPr lang="sv-SE" b="1" dirty="0" err="1">
                <a:solidFill>
                  <a:schemeClr val="accent6">
                    <a:lumMod val="75000"/>
                  </a:schemeClr>
                </a:solidFill>
              </a:rPr>
              <a:t>planned</a:t>
            </a:r>
            <a:endParaRPr lang="sv-SE" b="1" dirty="0">
              <a:solidFill>
                <a:schemeClr val="accent6">
                  <a:lumMod val="75000"/>
                </a:schemeClr>
              </a:solidFill>
            </a:endParaRPr>
          </a:p>
          <a:p>
            <a:pPr lvl="1"/>
            <a:r>
              <a:rPr lang="sv-SE" dirty="0" err="1">
                <a:solidFill>
                  <a:srgbClr val="009900"/>
                </a:solidFill>
              </a:rPr>
              <a:t>maintain</a:t>
            </a:r>
            <a:r>
              <a:rPr lang="sv-SE" dirty="0">
                <a:solidFill>
                  <a:srgbClr val="009900"/>
                </a:solidFill>
              </a:rPr>
              <a:t> the </a:t>
            </a:r>
            <a:r>
              <a:rPr lang="sv-SE" dirty="0" err="1">
                <a:solidFill>
                  <a:srgbClr val="009900"/>
                </a:solidFill>
              </a:rPr>
              <a:t>tools</a:t>
            </a:r>
            <a:r>
              <a:rPr lang="sv-SE" dirty="0">
                <a:solidFill>
                  <a:srgbClr val="009900"/>
                </a:solidFill>
              </a:rPr>
              <a:t> to access the database up-to-date: 				</a:t>
            </a:r>
            <a:r>
              <a:rPr lang="sv-SE" b="1" dirty="0" err="1">
                <a:solidFill>
                  <a:srgbClr val="009900"/>
                </a:solidFill>
              </a:rPr>
              <a:t>ongoing</a:t>
            </a:r>
            <a:endParaRPr lang="sv-SE" b="1" dirty="0">
              <a:solidFill>
                <a:srgbClr val="009900"/>
              </a:solidFill>
            </a:endParaRPr>
          </a:p>
          <a:p>
            <a:pPr lvl="1"/>
            <a:r>
              <a:rPr lang="sv-SE" dirty="0" err="1">
                <a:solidFill>
                  <a:srgbClr val="009900"/>
                </a:solidFill>
              </a:rPr>
              <a:t>provide</a:t>
            </a:r>
            <a:r>
              <a:rPr lang="sv-SE" dirty="0">
                <a:solidFill>
                  <a:srgbClr val="009900"/>
                </a:solidFill>
              </a:rPr>
              <a:t> support to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endParaRPr lang="sv-SE" dirty="0"/>
          </a:p>
        </p:txBody>
      </p:sp>
      <p:sp>
        <p:nvSpPr>
          <p:cNvPr id="5" name="Slide Number Placeholder 4">
            <a:extLst>
              <a:ext uri="{FF2B5EF4-FFF2-40B4-BE49-F238E27FC236}">
                <a16:creationId xmlns:a16="http://schemas.microsoft.com/office/drawing/2014/main" id="{783F6968-A323-FDF7-88BF-4C3E032E1395}"/>
              </a:ext>
            </a:extLst>
          </p:cNvPr>
          <p:cNvSpPr>
            <a:spLocks noGrp="1"/>
          </p:cNvSpPr>
          <p:nvPr>
            <p:ph type="sldNum" sz="quarter" idx="12"/>
          </p:nvPr>
        </p:nvSpPr>
        <p:spPr/>
        <p:txBody>
          <a:bodyPr/>
          <a:lstStyle/>
          <a:p>
            <a:fld id="{6A6D9FA1-99C7-4910-8E32-B85D378B0060}" type="slidenum">
              <a:rPr lang="en-GB" smtClean="0">
                <a:solidFill>
                  <a:prstClr val="white"/>
                </a:solidFill>
              </a:rPr>
              <a:pPr/>
              <a:t>9</a:t>
            </a:fld>
            <a:endParaRPr lang="en-GB" dirty="0">
              <a:solidFill>
                <a:prstClr val="white"/>
              </a:solidFill>
            </a:endParaRPr>
          </a:p>
        </p:txBody>
      </p:sp>
      <p:sp>
        <p:nvSpPr>
          <p:cNvPr id="6" name="Footer Placeholder 3">
            <a:extLst>
              <a:ext uri="{FF2B5EF4-FFF2-40B4-BE49-F238E27FC236}">
                <a16:creationId xmlns:a16="http://schemas.microsoft.com/office/drawing/2014/main" id="{7CBF8B10-AF81-00E0-4369-FBE7C9DD2810}"/>
              </a:ext>
            </a:extLst>
          </p:cNvPr>
          <p:cNvSpPr>
            <a:spLocks noGrp="1"/>
          </p:cNvSpPr>
          <p:nvPr>
            <p:ph type="ftr" sz="quarter" idx="11"/>
          </p:nvPr>
        </p:nvSpPr>
        <p:spPr>
          <a:xfrm>
            <a:off x="825624" y="6555770"/>
            <a:ext cx="3470176" cy="329614"/>
          </a:xfrm>
          <a:prstGeom prst="rect">
            <a:avLst/>
          </a:prstGeom>
        </p:spPr>
        <p:txBody>
          <a:bodyPr/>
          <a:lstStyle/>
          <a:p>
            <a:r>
              <a:rPr lang="en-GB" dirty="0">
                <a:solidFill>
                  <a:prstClr val="white"/>
                </a:solidFill>
              </a:rPr>
              <a:t>L. Frassinetti | DSO-meeting| 14 sept 2026</a:t>
            </a:r>
          </a:p>
        </p:txBody>
      </p:sp>
      <p:sp>
        <p:nvSpPr>
          <p:cNvPr id="4" name="Rectangle 3">
            <a:extLst>
              <a:ext uri="{FF2B5EF4-FFF2-40B4-BE49-F238E27FC236}">
                <a16:creationId xmlns:a16="http://schemas.microsoft.com/office/drawing/2014/main" id="{836DFF5C-A039-08D4-C950-A1B7B1C4FC83}"/>
              </a:ext>
            </a:extLst>
          </p:cNvPr>
          <p:cNvSpPr/>
          <p:nvPr/>
        </p:nvSpPr>
        <p:spPr>
          <a:xfrm>
            <a:off x="929898" y="1604075"/>
            <a:ext cx="10585343" cy="1425844"/>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3118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3CECB-9522-14BB-408D-CF48EEB72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0F809-F77F-3607-14A9-F3FA8B0E9E73}"/>
              </a:ext>
            </a:extLst>
          </p:cNvPr>
          <p:cNvSpPr>
            <a:spLocks noGrp="1"/>
          </p:cNvSpPr>
          <p:nvPr>
            <p:ph type="title"/>
          </p:nvPr>
        </p:nvSpPr>
        <p:spPr/>
        <p:txBody>
          <a:bodyPr/>
          <a:lstStyle/>
          <a:p>
            <a:r>
              <a:rPr lang="sv-SE" dirty="0"/>
              <a:t>The </a:t>
            </a:r>
            <a:r>
              <a:rPr lang="sv-SE" dirty="0" err="1"/>
              <a:t>EUROfusion</a:t>
            </a:r>
            <a:r>
              <a:rPr lang="sv-SE" dirty="0"/>
              <a:t> </a:t>
            </a:r>
            <a:r>
              <a:rPr lang="sv-SE" dirty="0" err="1"/>
              <a:t>pedestal</a:t>
            </a:r>
            <a:r>
              <a:rPr lang="sv-SE" dirty="0"/>
              <a:t> database: </a:t>
            </a:r>
            <a:r>
              <a:rPr lang="sv-SE" dirty="0" err="1"/>
              <a:t>planned</a:t>
            </a:r>
            <a:r>
              <a:rPr lang="sv-SE" dirty="0"/>
              <a:t> in 2027 and risks</a:t>
            </a:r>
          </a:p>
        </p:txBody>
      </p:sp>
      <p:sp>
        <p:nvSpPr>
          <p:cNvPr id="3" name="Content Placeholder 2">
            <a:extLst>
              <a:ext uri="{FF2B5EF4-FFF2-40B4-BE49-F238E27FC236}">
                <a16:creationId xmlns:a16="http://schemas.microsoft.com/office/drawing/2014/main" id="{E2BDAB5C-3749-3659-BB85-AE66A430CA7F}"/>
              </a:ext>
            </a:extLst>
          </p:cNvPr>
          <p:cNvSpPr>
            <a:spLocks noGrp="1"/>
          </p:cNvSpPr>
          <p:nvPr>
            <p:ph idx="1"/>
          </p:nvPr>
        </p:nvSpPr>
        <p:spPr/>
        <p:txBody>
          <a:bodyPr>
            <a:normAutofit/>
          </a:bodyPr>
          <a:lstStyle/>
          <a:p>
            <a:r>
              <a:rPr lang="sv-SE" b="1" dirty="0"/>
              <a:t>Extensions:</a:t>
            </a:r>
          </a:p>
          <a:p>
            <a:pPr lvl="1"/>
            <a:r>
              <a:rPr lang="sv-SE" dirty="0" err="1">
                <a:solidFill>
                  <a:srgbClr val="009900"/>
                </a:solidFill>
              </a:rPr>
              <a:t>extend</a:t>
            </a:r>
            <a:r>
              <a:rPr lang="sv-SE" dirty="0">
                <a:solidFill>
                  <a:srgbClr val="009900"/>
                </a:solidFill>
              </a:rPr>
              <a:t> the MAST-U part </a:t>
            </a:r>
            <a:r>
              <a:rPr lang="sv-SE" dirty="0" err="1">
                <a:solidFill>
                  <a:srgbClr val="009900"/>
                </a:solidFill>
              </a:rPr>
              <a:t>of</a:t>
            </a:r>
            <a:r>
              <a:rPr lang="sv-SE" dirty="0">
                <a:solidFill>
                  <a:srgbClr val="009900"/>
                </a:solidFill>
              </a:rPr>
              <a:t> the database </a:t>
            </a:r>
            <a:r>
              <a:rPr lang="sv-SE" dirty="0" err="1">
                <a:solidFill>
                  <a:srgbClr val="009900"/>
                </a:solidFill>
              </a:rPr>
              <a:t>with</a:t>
            </a:r>
            <a:r>
              <a:rPr lang="sv-SE" dirty="0">
                <a:solidFill>
                  <a:srgbClr val="009900"/>
                </a:solidFill>
              </a:rPr>
              <a:t> the new </a:t>
            </a:r>
            <a:r>
              <a:rPr lang="sv-SE" dirty="0" err="1">
                <a:solidFill>
                  <a:srgbClr val="009900"/>
                </a:solidFill>
              </a:rPr>
              <a:t>EUROfusion</a:t>
            </a:r>
            <a:r>
              <a:rPr lang="sv-SE" dirty="0">
                <a:solidFill>
                  <a:srgbClr val="009900"/>
                </a:solidFill>
              </a:rPr>
              <a:t> </a:t>
            </a:r>
            <a:r>
              <a:rPr lang="sv-SE" dirty="0" err="1">
                <a:solidFill>
                  <a:srgbClr val="009900"/>
                </a:solidFill>
              </a:rPr>
              <a:t>shots</a:t>
            </a:r>
            <a:r>
              <a:rPr lang="sv-SE" dirty="0">
                <a:solidFill>
                  <a:srgbClr val="009900"/>
                </a:solidFill>
              </a:rPr>
              <a:t>:</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err="1"/>
              <a:t>extend</a:t>
            </a:r>
            <a:r>
              <a:rPr lang="sv-SE" dirty="0"/>
              <a:t> the TCV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r>
              <a:rPr lang="sv-SE" b="1" dirty="0">
                <a:solidFill>
                  <a:srgbClr val="FF0000"/>
                </a:solidFill>
              </a:rPr>
              <a:t> </a:t>
            </a:r>
          </a:p>
          <a:p>
            <a:pPr marL="342900" lvl="1" indent="0">
              <a:buNone/>
            </a:pPr>
            <a:r>
              <a:rPr lang="sv-SE" b="1" dirty="0">
                <a:solidFill>
                  <a:srgbClr val="FF0000"/>
                </a:solidFill>
              </a:rPr>
              <a:t>    </a:t>
            </a:r>
            <a:r>
              <a:rPr lang="sv-SE" b="1" u="sng" dirty="0" err="1">
                <a:solidFill>
                  <a:srgbClr val="FF0000"/>
                </a:solidFill>
              </a:rPr>
              <a:t>assuming</a:t>
            </a:r>
            <a:r>
              <a:rPr lang="sv-SE" b="1" u="sng" dirty="0">
                <a:solidFill>
                  <a:srgbClr val="FF0000"/>
                </a:solidFill>
              </a:rPr>
              <a:t> support from the </a:t>
            </a:r>
            <a:r>
              <a:rPr lang="sv-SE" b="1" u="sng" dirty="0" err="1">
                <a:solidFill>
                  <a:srgbClr val="FF0000"/>
                </a:solidFill>
              </a:rPr>
              <a:t>local</a:t>
            </a:r>
            <a:r>
              <a:rPr lang="sv-SE" b="1" u="sng" dirty="0">
                <a:solidFill>
                  <a:srgbClr val="FF0000"/>
                </a:solidFill>
              </a:rPr>
              <a:t> team</a:t>
            </a:r>
          </a:p>
          <a:p>
            <a:pPr lvl="1"/>
            <a:r>
              <a:rPr lang="sv-SE" dirty="0" err="1"/>
              <a:t>extend</a:t>
            </a:r>
            <a:r>
              <a:rPr lang="sv-SE" dirty="0"/>
              <a:t> the AUG part </a:t>
            </a:r>
            <a:r>
              <a:rPr lang="sv-SE" dirty="0" err="1"/>
              <a:t>of</a:t>
            </a:r>
            <a:r>
              <a:rPr lang="sv-SE" dirty="0"/>
              <a:t> the database </a:t>
            </a:r>
            <a:r>
              <a:rPr lang="sv-SE" dirty="0" err="1"/>
              <a:t>with</a:t>
            </a:r>
            <a:r>
              <a:rPr lang="sv-SE" dirty="0"/>
              <a:t> the new </a:t>
            </a:r>
            <a:r>
              <a:rPr lang="sv-SE" dirty="0" err="1"/>
              <a:t>EUROfusion</a:t>
            </a:r>
            <a:r>
              <a:rPr lang="sv-SE" dirty="0"/>
              <a:t> </a:t>
            </a:r>
            <a:r>
              <a:rPr lang="sv-SE" dirty="0" err="1"/>
              <a:t>shots</a:t>
            </a:r>
            <a:r>
              <a:rPr lang="sv-SE" dirty="0"/>
              <a:t>,</a:t>
            </a:r>
          </a:p>
          <a:p>
            <a:pPr marL="342900" lvl="1" indent="0">
              <a:buNone/>
            </a:pPr>
            <a:r>
              <a:rPr lang="sv-SE" dirty="0"/>
              <a:t>    </a:t>
            </a:r>
            <a:r>
              <a:rPr lang="sv-SE" b="1" u="sng" dirty="0" err="1">
                <a:solidFill>
                  <a:srgbClr val="FF0000"/>
                </a:solidFill>
              </a:rPr>
              <a:t>assuming</a:t>
            </a:r>
            <a:r>
              <a:rPr lang="sv-SE" b="1" u="sng" dirty="0">
                <a:solidFill>
                  <a:srgbClr val="FF0000"/>
                </a:solidFill>
              </a:rPr>
              <a:t> support from the </a:t>
            </a:r>
            <a:r>
              <a:rPr lang="sv-SE" b="1" u="sng" dirty="0" err="1">
                <a:solidFill>
                  <a:srgbClr val="FF0000"/>
                </a:solidFill>
              </a:rPr>
              <a:t>local</a:t>
            </a:r>
            <a:r>
              <a:rPr lang="sv-SE" b="1" u="sng" dirty="0">
                <a:solidFill>
                  <a:srgbClr val="FF0000"/>
                </a:solidFill>
              </a:rPr>
              <a:t> team</a:t>
            </a:r>
          </a:p>
          <a:p>
            <a:r>
              <a:rPr lang="sv-SE" b="1" dirty="0" err="1"/>
              <a:t>Updates</a:t>
            </a:r>
            <a:r>
              <a:rPr lang="sv-SE" b="1" dirty="0"/>
              <a:t> and support:</a:t>
            </a:r>
          </a:p>
          <a:p>
            <a:pPr lvl="1"/>
            <a:r>
              <a:rPr lang="sv-SE" dirty="0" err="1">
                <a:solidFill>
                  <a:srgbClr val="009900"/>
                </a:solidFill>
              </a:rPr>
              <a:t>update</a:t>
            </a:r>
            <a:r>
              <a:rPr lang="sv-SE" dirty="0">
                <a:solidFill>
                  <a:srgbClr val="009900"/>
                </a:solidFill>
              </a:rPr>
              <a:t> the JET part </a:t>
            </a:r>
            <a:r>
              <a:rPr lang="sv-SE" dirty="0" err="1">
                <a:solidFill>
                  <a:srgbClr val="009900"/>
                </a:solidFill>
              </a:rPr>
              <a:t>of</a:t>
            </a:r>
            <a:r>
              <a:rPr lang="sv-SE" dirty="0">
                <a:solidFill>
                  <a:srgbClr val="009900"/>
                </a:solidFill>
              </a:rPr>
              <a:t> the database </a:t>
            </a:r>
            <a:r>
              <a:rPr lang="sv-SE" dirty="0" err="1">
                <a:solidFill>
                  <a:srgbClr val="009900"/>
                </a:solidFill>
              </a:rPr>
              <a:t>upon</a:t>
            </a:r>
            <a:r>
              <a:rPr lang="sv-SE" dirty="0">
                <a:solidFill>
                  <a:srgbClr val="009900"/>
                </a:solidFill>
              </a:rPr>
              <a:t> </a:t>
            </a:r>
            <a:r>
              <a:rPr lang="sv-SE" dirty="0" err="1">
                <a:solidFill>
                  <a:srgbClr val="009900"/>
                </a:solidFill>
              </a:rPr>
              <a:t>request</a:t>
            </a:r>
            <a:r>
              <a:rPr lang="sv-SE" dirty="0">
                <a:solidFill>
                  <a:srgbClr val="009900"/>
                </a:solidFill>
              </a:rPr>
              <a:t> from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pPr lvl="1"/>
            <a:r>
              <a:rPr lang="sv-SE" dirty="0">
                <a:solidFill>
                  <a:schemeClr val="accent6">
                    <a:lumMod val="75000"/>
                  </a:schemeClr>
                </a:solidFill>
              </a:rPr>
              <a:t>store the new data </a:t>
            </a:r>
            <a:r>
              <a:rPr lang="sv-SE" dirty="0" err="1">
                <a:solidFill>
                  <a:schemeClr val="accent6">
                    <a:lumMod val="75000"/>
                  </a:schemeClr>
                </a:solidFill>
              </a:rPr>
              <a:t>into</a:t>
            </a:r>
            <a:r>
              <a:rPr lang="sv-SE" dirty="0">
                <a:solidFill>
                  <a:schemeClr val="accent6">
                    <a:lumMod val="75000"/>
                  </a:schemeClr>
                </a:solidFill>
              </a:rPr>
              <a:t> the IMAS format on the New Gateway server		</a:t>
            </a:r>
            <a:r>
              <a:rPr lang="sv-SE" b="1" dirty="0" err="1">
                <a:solidFill>
                  <a:schemeClr val="accent6">
                    <a:lumMod val="75000"/>
                  </a:schemeClr>
                </a:solidFill>
              </a:rPr>
              <a:t>planned</a:t>
            </a:r>
            <a:endParaRPr lang="sv-SE" b="1" dirty="0">
              <a:solidFill>
                <a:schemeClr val="accent6">
                  <a:lumMod val="75000"/>
                </a:schemeClr>
              </a:solidFill>
            </a:endParaRPr>
          </a:p>
          <a:p>
            <a:pPr lvl="1"/>
            <a:r>
              <a:rPr lang="sv-SE" dirty="0" err="1">
                <a:solidFill>
                  <a:srgbClr val="009900"/>
                </a:solidFill>
              </a:rPr>
              <a:t>maintain</a:t>
            </a:r>
            <a:r>
              <a:rPr lang="sv-SE" dirty="0">
                <a:solidFill>
                  <a:srgbClr val="009900"/>
                </a:solidFill>
              </a:rPr>
              <a:t> the </a:t>
            </a:r>
            <a:r>
              <a:rPr lang="sv-SE" dirty="0" err="1">
                <a:solidFill>
                  <a:srgbClr val="009900"/>
                </a:solidFill>
              </a:rPr>
              <a:t>tools</a:t>
            </a:r>
            <a:r>
              <a:rPr lang="sv-SE" dirty="0">
                <a:solidFill>
                  <a:srgbClr val="009900"/>
                </a:solidFill>
              </a:rPr>
              <a:t> to access the database up-to-date: 				</a:t>
            </a:r>
            <a:r>
              <a:rPr lang="sv-SE" b="1" dirty="0" err="1">
                <a:solidFill>
                  <a:srgbClr val="009900"/>
                </a:solidFill>
              </a:rPr>
              <a:t>ongoing</a:t>
            </a:r>
            <a:endParaRPr lang="sv-SE" b="1" dirty="0">
              <a:solidFill>
                <a:srgbClr val="009900"/>
              </a:solidFill>
            </a:endParaRPr>
          </a:p>
          <a:p>
            <a:pPr lvl="1"/>
            <a:r>
              <a:rPr lang="sv-SE" dirty="0" err="1">
                <a:solidFill>
                  <a:srgbClr val="009900"/>
                </a:solidFill>
              </a:rPr>
              <a:t>provide</a:t>
            </a:r>
            <a:r>
              <a:rPr lang="sv-SE" dirty="0">
                <a:solidFill>
                  <a:srgbClr val="009900"/>
                </a:solidFill>
              </a:rPr>
              <a:t> support to the </a:t>
            </a:r>
            <a:r>
              <a:rPr lang="sv-SE" dirty="0" err="1">
                <a:solidFill>
                  <a:srgbClr val="009900"/>
                </a:solidFill>
              </a:rPr>
              <a:t>users</a:t>
            </a:r>
            <a:r>
              <a:rPr lang="sv-SE" dirty="0">
                <a:solidFill>
                  <a:srgbClr val="009900"/>
                </a:solidFill>
              </a:rPr>
              <a:t>:	</a:t>
            </a:r>
            <a:r>
              <a:rPr lang="sv-SE" b="1" dirty="0">
                <a:solidFill>
                  <a:srgbClr val="009900"/>
                </a:solidFill>
              </a:rPr>
              <a:t>							</a:t>
            </a:r>
            <a:r>
              <a:rPr lang="sv-SE" b="1" dirty="0" err="1">
                <a:solidFill>
                  <a:srgbClr val="009900"/>
                </a:solidFill>
              </a:rPr>
              <a:t>ongoing</a:t>
            </a:r>
            <a:endParaRPr lang="sv-SE" b="1" dirty="0">
              <a:solidFill>
                <a:srgbClr val="009900"/>
              </a:solidFill>
            </a:endParaRPr>
          </a:p>
          <a:p>
            <a:endParaRPr lang="sv-SE" dirty="0"/>
          </a:p>
        </p:txBody>
      </p:sp>
      <p:sp>
        <p:nvSpPr>
          <p:cNvPr id="5" name="Slide Number Placeholder 4">
            <a:extLst>
              <a:ext uri="{FF2B5EF4-FFF2-40B4-BE49-F238E27FC236}">
                <a16:creationId xmlns:a16="http://schemas.microsoft.com/office/drawing/2014/main" id="{567F5F81-4774-063C-180D-C58250812C96}"/>
              </a:ext>
            </a:extLst>
          </p:cNvPr>
          <p:cNvSpPr>
            <a:spLocks noGrp="1"/>
          </p:cNvSpPr>
          <p:nvPr>
            <p:ph type="sldNum" sz="quarter" idx="12"/>
          </p:nvPr>
        </p:nvSpPr>
        <p:spPr/>
        <p:txBody>
          <a:bodyPr/>
          <a:lstStyle/>
          <a:p>
            <a:fld id="{6A6D9FA1-99C7-4910-8E32-B85D378B0060}" type="slidenum">
              <a:rPr lang="en-GB" smtClean="0">
                <a:solidFill>
                  <a:prstClr val="white"/>
                </a:solidFill>
              </a:rPr>
              <a:pPr/>
              <a:t>10</a:t>
            </a:fld>
            <a:endParaRPr lang="en-GB" dirty="0">
              <a:solidFill>
                <a:prstClr val="white"/>
              </a:solidFill>
            </a:endParaRPr>
          </a:p>
        </p:txBody>
      </p:sp>
      <p:sp>
        <p:nvSpPr>
          <p:cNvPr id="6" name="Footer Placeholder 3">
            <a:extLst>
              <a:ext uri="{FF2B5EF4-FFF2-40B4-BE49-F238E27FC236}">
                <a16:creationId xmlns:a16="http://schemas.microsoft.com/office/drawing/2014/main" id="{92CEADF9-ED49-8C8B-24BB-2894701AC8E7}"/>
              </a:ext>
            </a:extLst>
          </p:cNvPr>
          <p:cNvSpPr>
            <a:spLocks noGrp="1"/>
          </p:cNvSpPr>
          <p:nvPr>
            <p:ph type="ftr" sz="quarter" idx="11"/>
          </p:nvPr>
        </p:nvSpPr>
        <p:spPr>
          <a:xfrm>
            <a:off x="825624" y="6555770"/>
            <a:ext cx="3470176" cy="329614"/>
          </a:xfrm>
          <a:prstGeom prst="rect">
            <a:avLst/>
          </a:prstGeom>
        </p:spPr>
        <p:txBody>
          <a:bodyPr/>
          <a:lstStyle/>
          <a:p>
            <a:r>
              <a:rPr lang="en-GB" dirty="0">
                <a:solidFill>
                  <a:prstClr val="white"/>
                </a:solidFill>
              </a:rPr>
              <a:t>L. Frassinetti | DSO-meeting| 14 sept 2026</a:t>
            </a:r>
          </a:p>
        </p:txBody>
      </p:sp>
      <p:sp>
        <p:nvSpPr>
          <p:cNvPr id="7" name="Right Brace 6">
            <a:extLst>
              <a:ext uri="{FF2B5EF4-FFF2-40B4-BE49-F238E27FC236}">
                <a16:creationId xmlns:a16="http://schemas.microsoft.com/office/drawing/2014/main" id="{1AEDF647-7A9C-7CF0-5BE9-FCAF011AEE8D}"/>
              </a:ext>
            </a:extLst>
          </p:cNvPr>
          <p:cNvSpPr/>
          <p:nvPr/>
        </p:nvSpPr>
        <p:spPr>
          <a:xfrm>
            <a:off x="9579796" y="1686146"/>
            <a:ext cx="151374" cy="634022"/>
          </a:xfrm>
          <a:prstGeom prst="rightBrace">
            <a:avLst>
              <a:gd name="adj1" fmla="val 95192"/>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Right Brace 8">
            <a:extLst>
              <a:ext uri="{FF2B5EF4-FFF2-40B4-BE49-F238E27FC236}">
                <a16:creationId xmlns:a16="http://schemas.microsoft.com/office/drawing/2014/main" id="{9028A72C-1221-2FCE-20F6-CC88F0A28384}"/>
              </a:ext>
            </a:extLst>
          </p:cNvPr>
          <p:cNvSpPr/>
          <p:nvPr/>
        </p:nvSpPr>
        <p:spPr>
          <a:xfrm>
            <a:off x="9569466" y="2402055"/>
            <a:ext cx="151374" cy="576384"/>
          </a:xfrm>
          <a:prstGeom prst="rightBrace">
            <a:avLst>
              <a:gd name="adj1" fmla="val 95192"/>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0" name="TextBox 9">
            <a:extLst>
              <a:ext uri="{FF2B5EF4-FFF2-40B4-BE49-F238E27FC236}">
                <a16:creationId xmlns:a16="http://schemas.microsoft.com/office/drawing/2014/main" id="{4A05E359-42F8-8BFF-114F-50FC1FE709A8}"/>
              </a:ext>
            </a:extLst>
          </p:cNvPr>
          <p:cNvSpPr txBox="1"/>
          <p:nvPr/>
        </p:nvSpPr>
        <p:spPr>
          <a:xfrm>
            <a:off x="9810427" y="1836549"/>
            <a:ext cx="2006575" cy="307777"/>
          </a:xfrm>
          <a:prstGeom prst="rect">
            <a:avLst/>
          </a:prstGeom>
          <a:noFill/>
        </p:spPr>
        <p:txBody>
          <a:bodyPr wrap="none" rtlCol="0">
            <a:spAutoFit/>
          </a:bodyPr>
          <a:lstStyle/>
          <a:p>
            <a:pPr algn="l"/>
            <a:r>
              <a:rPr lang="sv-SE" sz="1400" dirty="0" err="1"/>
              <a:t>Planned</a:t>
            </a:r>
            <a:r>
              <a:rPr lang="sv-SE" sz="1400" dirty="0"/>
              <a:t> in 2027, </a:t>
            </a:r>
            <a:r>
              <a:rPr lang="sv-SE" sz="1400" dirty="0" err="1"/>
              <a:t>low</a:t>
            </a:r>
            <a:r>
              <a:rPr lang="sv-SE" sz="1400" dirty="0"/>
              <a:t> risk</a:t>
            </a:r>
          </a:p>
        </p:txBody>
      </p:sp>
      <p:sp>
        <p:nvSpPr>
          <p:cNvPr id="12" name="TextBox 11">
            <a:extLst>
              <a:ext uri="{FF2B5EF4-FFF2-40B4-BE49-F238E27FC236}">
                <a16:creationId xmlns:a16="http://schemas.microsoft.com/office/drawing/2014/main" id="{1FD00055-7C34-6A12-5F33-326DBAEE820F}"/>
              </a:ext>
            </a:extLst>
          </p:cNvPr>
          <p:cNvSpPr txBox="1"/>
          <p:nvPr/>
        </p:nvSpPr>
        <p:spPr>
          <a:xfrm>
            <a:off x="9807842" y="2539139"/>
            <a:ext cx="949299" cy="307777"/>
          </a:xfrm>
          <a:prstGeom prst="rect">
            <a:avLst/>
          </a:prstGeom>
          <a:noFill/>
        </p:spPr>
        <p:txBody>
          <a:bodyPr wrap="none" rtlCol="0">
            <a:spAutoFit/>
          </a:bodyPr>
          <a:lstStyle/>
          <a:p>
            <a:pPr algn="l"/>
            <a:r>
              <a:rPr lang="sv-SE" sz="1400" dirty="0" err="1"/>
              <a:t>higher</a:t>
            </a:r>
            <a:r>
              <a:rPr lang="sv-SE" sz="1400" dirty="0"/>
              <a:t> risk</a:t>
            </a:r>
          </a:p>
        </p:txBody>
      </p:sp>
    </p:spTree>
    <p:extLst>
      <p:ext uri="{BB962C8B-B14F-4D97-AF65-F5344CB8AC3E}">
        <p14:creationId xmlns:p14="http://schemas.microsoft.com/office/powerpoint/2010/main" val="1850781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a:bodyPr>
          <a:lstStyle/>
          <a:p>
            <a:pPr algn="l"/>
            <a:r>
              <a:rPr lang="en"/>
              <a:t>AMNS progress (David Coster)</a:t>
            </a:r>
            <a:endParaRPr/>
          </a:p>
        </p:txBody>
      </p:sp>
      <p:sp>
        <p:nvSpPr>
          <p:cNvPr id="55" name="Google Shape;55;p13"/>
          <p:cNvSpPr txBox="1">
            <a:spLocks noGrp="1"/>
          </p:cNvSpPr>
          <p:nvPr>
            <p:ph type="body" idx="1"/>
          </p:nvPr>
        </p:nvSpPr>
        <p:spPr>
          <a:xfrm>
            <a:off x="415600" y="1536633"/>
            <a:ext cx="7424000" cy="4555200"/>
          </a:xfrm>
          <a:prstGeom prst="rect">
            <a:avLst/>
          </a:prstGeom>
        </p:spPr>
        <p:txBody>
          <a:bodyPr spcFirstLastPara="1" vert="horz" wrap="square" lIns="121900" tIns="121900" rIns="121900" bIns="121900" rtlCol="0" anchor="t" anchorCtr="0">
            <a:normAutofit/>
          </a:bodyPr>
          <a:lstStyle/>
          <a:p>
            <a:pPr marL="0" indent="0">
              <a:buNone/>
            </a:pPr>
            <a:r>
              <a:rPr lang="en"/>
              <a:t>AMNS activity targets the maintenance of the AMNS software infrastructure and the provision of new data</a:t>
            </a:r>
            <a:endParaRPr/>
          </a:p>
          <a:p>
            <a:pPr marL="0" indent="0">
              <a:spcBef>
                <a:spcPts val="1600"/>
              </a:spcBef>
              <a:buNone/>
            </a:pPr>
            <a:r>
              <a:rPr lang="en"/>
              <a:t>Some work has gone into an additional nuclear cross-section</a:t>
            </a:r>
            <a:endParaRPr/>
          </a:p>
          <a:p>
            <a:pPr marL="0" indent="0">
              <a:spcBef>
                <a:spcPts val="1600"/>
              </a:spcBef>
              <a:buNone/>
            </a:pPr>
            <a:r>
              <a:rPr lang="en"/>
              <a:t>Some discussions will need to occur about ADAS updates (e.g. B) (and licensing issues)</a:t>
            </a:r>
            <a:endParaRPr/>
          </a:p>
          <a:p>
            <a:pPr marL="0" indent="0">
              <a:spcBef>
                <a:spcPts val="1600"/>
              </a:spcBef>
              <a:spcAft>
                <a:spcPts val="1600"/>
              </a:spcAft>
              <a:buNone/>
            </a:pPr>
            <a:r>
              <a:rPr lang="en"/>
              <a:t>Find somebody to take over this activity in the 2nd half of 2027</a:t>
            </a:r>
            <a:endParaRPr/>
          </a:p>
        </p:txBody>
      </p:sp>
      <p:pic>
        <p:nvPicPr>
          <p:cNvPr id="56" name="Google Shape;56;p13" title="Screenshot 2026-09-14 at 06.41.38.png"/>
          <p:cNvPicPr preferRelativeResize="0"/>
          <p:nvPr/>
        </p:nvPicPr>
        <p:blipFill>
          <a:blip r:embed="rId3">
            <a:alphaModFix/>
          </a:blip>
          <a:stretch>
            <a:fillRect/>
          </a:stretch>
        </p:blipFill>
        <p:spPr>
          <a:xfrm>
            <a:off x="8666267" y="1093367"/>
            <a:ext cx="3085919" cy="2438400"/>
          </a:xfrm>
          <a:prstGeom prst="rect">
            <a:avLst/>
          </a:prstGeom>
          <a:noFill/>
          <a:ln>
            <a:noFill/>
          </a:ln>
        </p:spPr>
      </p:pic>
      <p:pic>
        <p:nvPicPr>
          <p:cNvPr id="57" name="Google Shape;57;p13" title="Screenshot 2026-09-14 at 06.42.08.png"/>
          <p:cNvPicPr preferRelativeResize="0"/>
          <p:nvPr/>
        </p:nvPicPr>
        <p:blipFill>
          <a:blip r:embed="rId4">
            <a:alphaModFix/>
          </a:blip>
          <a:stretch>
            <a:fillRect/>
          </a:stretch>
        </p:blipFill>
        <p:spPr>
          <a:xfrm>
            <a:off x="8642067" y="3779286"/>
            <a:ext cx="3134349" cy="24384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76F4FF-4558-0D5D-032B-E3366A32DBB6}"/>
              </a:ext>
            </a:extLst>
          </p:cNvPr>
          <p:cNvSpPr txBox="1"/>
          <p:nvPr/>
        </p:nvSpPr>
        <p:spPr>
          <a:xfrm>
            <a:off x="476693" y="103340"/>
            <a:ext cx="10804753" cy="584775"/>
          </a:xfrm>
          <a:prstGeom prst="rect">
            <a:avLst/>
          </a:prstGeom>
          <a:noFill/>
        </p:spPr>
        <p:txBody>
          <a:bodyPr wrap="none" rtlCol="0">
            <a:spAutoFit/>
          </a:bodyPr>
          <a:lstStyle/>
          <a:p>
            <a:r>
              <a:rPr lang="en-GB" sz="3200" b="1" dirty="0"/>
              <a:t>Summary of recent CICLOP activity </a:t>
            </a:r>
            <a:r>
              <a:rPr lang="en-GB" sz="3200" dirty="0"/>
              <a:t>(X. Litaudon, E. Lerche et al)</a:t>
            </a:r>
          </a:p>
        </p:txBody>
      </p:sp>
      <p:sp>
        <p:nvSpPr>
          <p:cNvPr id="6" name="TextBox 5">
            <a:extLst>
              <a:ext uri="{FF2B5EF4-FFF2-40B4-BE49-F238E27FC236}">
                <a16:creationId xmlns:a16="http://schemas.microsoft.com/office/drawing/2014/main" id="{9DF9F529-BD19-8C8D-423A-95D1D9579159}"/>
              </a:ext>
            </a:extLst>
          </p:cNvPr>
          <p:cNvSpPr txBox="1"/>
          <p:nvPr/>
        </p:nvSpPr>
        <p:spPr>
          <a:xfrm>
            <a:off x="358849" y="782121"/>
            <a:ext cx="11474302" cy="5740033"/>
          </a:xfrm>
          <a:prstGeom prst="rect">
            <a:avLst/>
          </a:prstGeom>
          <a:noFill/>
        </p:spPr>
        <p:txBody>
          <a:bodyPr wrap="square">
            <a:spAutoFit/>
          </a:bodyPr>
          <a:lstStyle/>
          <a:p>
            <a:pPr marL="457200" indent="-457200">
              <a:buFont typeface="Wingdings" panose="05000000000000000000" pitchFamily="2" charset="2"/>
              <a:buChar char="q"/>
            </a:pPr>
            <a:r>
              <a:rPr lang="en-US" sz="2400" dirty="0"/>
              <a:t>The CICLOP database has been updated for the 2025 IAEA-FEC to incorporate 2023-2025 experiments, including recent records in performance and additional variables </a:t>
            </a:r>
          </a:p>
          <a:p>
            <a:r>
              <a:rPr lang="en-US" sz="2400" dirty="0"/>
              <a:t>      (WEST and EAST t&gt;1000s, JET longest pulses, W7X improved performance, JET D-T, …)</a:t>
            </a:r>
          </a:p>
          <a:p>
            <a:pPr marL="457200" indent="-457200">
              <a:buFont typeface="Wingdings" panose="05000000000000000000" pitchFamily="2" charset="2"/>
              <a:buChar char="q"/>
            </a:pPr>
            <a:endParaRPr lang="en-US" sz="2400" dirty="0"/>
          </a:p>
          <a:p>
            <a:pPr marL="457200" indent="-457200">
              <a:buFont typeface="Wingdings" panose="05000000000000000000" pitchFamily="2" charset="2"/>
              <a:buChar char="q"/>
            </a:pPr>
            <a:r>
              <a:rPr lang="en-US" sz="2400" dirty="0"/>
              <a:t>Updated database now comprises a total of 238 pulses (vs 109) with a up to 54 variables per pulse (vs. 29) </a:t>
            </a:r>
          </a:p>
          <a:p>
            <a:pPr marL="540000" fontAlgn="base">
              <a:spcBef>
                <a:spcPts val="600"/>
              </a:spcBef>
            </a:pPr>
            <a:r>
              <a:rPr lang="fr-BE" sz="2000" dirty="0"/>
              <a:t>X. Litaudon </a:t>
            </a:r>
            <a:r>
              <a:rPr lang="fr-BE" sz="2000" i="1" dirty="0"/>
              <a:t>et al</a:t>
            </a:r>
            <a:r>
              <a:rPr lang="fr-BE" sz="2000" dirty="0"/>
              <a:t> 2026 </a:t>
            </a:r>
            <a:r>
              <a:rPr lang="fr-BE" sz="2000" i="1" dirty="0"/>
              <a:t>Nucl. Fusion</a:t>
            </a:r>
            <a:r>
              <a:rPr lang="fr-BE" sz="2000" dirty="0"/>
              <a:t> </a:t>
            </a:r>
            <a:r>
              <a:rPr lang="fr-BE" sz="2000" b="1" dirty="0"/>
              <a:t>66</a:t>
            </a:r>
            <a:r>
              <a:rPr lang="fr-BE" sz="2000" dirty="0"/>
              <a:t> 095001</a:t>
            </a:r>
          </a:p>
          <a:p>
            <a:pPr marL="540000" fontAlgn="base">
              <a:spcBef>
                <a:spcPts val="600"/>
              </a:spcBef>
            </a:pPr>
            <a:r>
              <a:rPr lang="fr-BE" sz="2000" dirty="0">
                <a:hlinkClick r:id="rId2" tooltip="https://iopscience.iop.org/article/10.1088/1741-4326/ae89cc"/>
              </a:rPr>
              <a:t>https://iopscience.iop.org/article/10.1088/1741-4326/ae89cc</a:t>
            </a:r>
            <a:endParaRPr lang="fr-BE" sz="2000" dirty="0"/>
          </a:p>
          <a:p>
            <a:endParaRPr lang="en-US" sz="2400" dirty="0"/>
          </a:p>
          <a:p>
            <a:pPr marL="457200" indent="-457200">
              <a:buFont typeface="Wingdings" panose="05000000000000000000" pitchFamily="2" charset="2"/>
              <a:buChar char="q"/>
            </a:pPr>
            <a:r>
              <a:rPr lang="en-US" sz="2400" dirty="0"/>
              <a:t>Plasma performance and fusion predictions based on reduced models ongoing (collaboration with the US)</a:t>
            </a:r>
          </a:p>
          <a:p>
            <a:pPr marL="457200" indent="-457200">
              <a:buFont typeface="Wingdings" panose="05000000000000000000" pitchFamily="2" charset="2"/>
              <a:buChar char="q"/>
            </a:pPr>
            <a:endParaRPr lang="en-US" sz="2400" dirty="0"/>
          </a:p>
          <a:p>
            <a:pPr marL="457200" indent="-457200">
              <a:buFont typeface="Wingdings" panose="05000000000000000000" pitchFamily="2" charset="2"/>
              <a:buChar char="q"/>
            </a:pPr>
            <a:r>
              <a:rPr lang="en-US" sz="2400" dirty="0"/>
              <a:t>Analysis / classification of long discharge limits in the CICLOP database ongoing</a:t>
            </a:r>
          </a:p>
          <a:p>
            <a:r>
              <a:rPr lang="en-US" sz="2400" dirty="0"/>
              <a:t>       (update in the IAEA-TM on Long pulses, Hefei, October 2026)</a:t>
            </a:r>
          </a:p>
          <a:p>
            <a:pPr>
              <a:spcBef>
                <a:spcPts val="600"/>
              </a:spcBef>
            </a:pPr>
            <a:r>
              <a:rPr lang="en-US" sz="2400" dirty="0">
                <a:solidFill>
                  <a:srgbClr val="FF0000"/>
                </a:solidFill>
              </a:rPr>
              <a:t>      </a:t>
            </a:r>
            <a:r>
              <a:rPr lang="en-US" sz="2400" dirty="0">
                <a:solidFill>
                  <a:srgbClr val="FF0000"/>
                </a:solidFill>
                <a:sym typeface="Wingdings" panose="05000000000000000000" pitchFamily="2" charset="2"/>
              </a:rPr>
              <a:t> Need some help (manpower) on this </a:t>
            </a:r>
            <a:endParaRPr lang="en-US" sz="2400" dirty="0">
              <a:solidFill>
                <a:srgbClr val="FF0000"/>
              </a:solidFill>
            </a:endParaRPr>
          </a:p>
        </p:txBody>
      </p:sp>
    </p:spTree>
    <p:extLst>
      <p:ext uri="{BB962C8B-B14F-4D97-AF65-F5344CB8AC3E}">
        <p14:creationId xmlns:p14="http://schemas.microsoft.com/office/powerpoint/2010/main" val="2145655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68679-9289-535C-EBDD-204FD6FF6D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930FCFF-AB63-17E9-9A87-0269F85181E3}"/>
              </a:ext>
            </a:extLst>
          </p:cNvPr>
          <p:cNvSpPr txBox="1"/>
          <p:nvPr/>
        </p:nvSpPr>
        <p:spPr>
          <a:xfrm>
            <a:off x="476693" y="103340"/>
            <a:ext cx="10804753" cy="584775"/>
          </a:xfrm>
          <a:prstGeom prst="rect">
            <a:avLst/>
          </a:prstGeom>
          <a:noFill/>
        </p:spPr>
        <p:txBody>
          <a:bodyPr wrap="none" rtlCol="0">
            <a:spAutoFit/>
          </a:bodyPr>
          <a:lstStyle/>
          <a:p>
            <a:r>
              <a:rPr lang="en-GB" sz="3200" b="1" dirty="0"/>
              <a:t>Summary of recent CICLOP activity </a:t>
            </a:r>
            <a:r>
              <a:rPr lang="en-GB" sz="3200" dirty="0"/>
              <a:t>(X. Litaudon, E. Lerche et al)</a:t>
            </a:r>
          </a:p>
        </p:txBody>
      </p:sp>
      <p:pic>
        <p:nvPicPr>
          <p:cNvPr id="7" name="Image 6">
            <a:extLst>
              <a:ext uri="{FF2B5EF4-FFF2-40B4-BE49-F238E27FC236}">
                <a16:creationId xmlns:a16="http://schemas.microsoft.com/office/drawing/2014/main" id="{78ED379E-3EB5-0EE2-F56A-B3EC1A583938}"/>
              </a:ext>
            </a:extLst>
          </p:cNvPr>
          <p:cNvPicPr>
            <a:picLocks noChangeAspect="1"/>
          </p:cNvPicPr>
          <p:nvPr/>
        </p:nvPicPr>
        <p:blipFill rotWithShape="1">
          <a:blip r:embed="rId2">
            <a:extLst>
              <a:ext uri="{28A0092B-C50C-407E-A947-70E740481C1C}">
                <a14:useLocalDpi xmlns:a14="http://schemas.microsoft.com/office/drawing/2010/main" val="0"/>
              </a:ext>
            </a:extLst>
          </a:blip>
          <a:srcRect t="5900" r="6448" b="2751"/>
          <a:stretch/>
        </p:blipFill>
        <p:spPr>
          <a:xfrm>
            <a:off x="379956" y="969116"/>
            <a:ext cx="8122093" cy="5785544"/>
          </a:xfrm>
          <a:prstGeom prst="rect">
            <a:avLst/>
          </a:prstGeom>
        </p:spPr>
      </p:pic>
      <p:cxnSp>
        <p:nvCxnSpPr>
          <p:cNvPr id="8" name="Straight Arrow Connector 7">
            <a:extLst>
              <a:ext uri="{FF2B5EF4-FFF2-40B4-BE49-F238E27FC236}">
                <a16:creationId xmlns:a16="http://schemas.microsoft.com/office/drawing/2014/main" id="{E887AF4A-4E5B-31DD-93F9-1D6B6B247BEE}"/>
              </a:ext>
            </a:extLst>
          </p:cNvPr>
          <p:cNvCxnSpPr>
            <a:cxnSpLocks/>
          </p:cNvCxnSpPr>
          <p:nvPr/>
        </p:nvCxnSpPr>
        <p:spPr>
          <a:xfrm>
            <a:off x="3754772" y="3834696"/>
            <a:ext cx="898262" cy="0"/>
          </a:xfrm>
          <a:prstGeom prst="straightConnector1">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59C3DFC-37BD-E0F1-464B-9AA82064966B}"/>
              </a:ext>
            </a:extLst>
          </p:cNvPr>
          <p:cNvCxnSpPr>
            <a:cxnSpLocks/>
          </p:cNvCxnSpPr>
          <p:nvPr/>
        </p:nvCxnSpPr>
        <p:spPr>
          <a:xfrm>
            <a:off x="4723917" y="4954762"/>
            <a:ext cx="898262" cy="0"/>
          </a:xfrm>
          <a:prstGeom prst="straightConnector1">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AED6ACC-DC83-083B-9DEF-A1D3B6FD758C}"/>
              </a:ext>
            </a:extLst>
          </p:cNvPr>
          <p:cNvCxnSpPr>
            <a:cxnSpLocks/>
          </p:cNvCxnSpPr>
          <p:nvPr/>
        </p:nvCxnSpPr>
        <p:spPr>
          <a:xfrm>
            <a:off x="4723917" y="5701965"/>
            <a:ext cx="898262" cy="0"/>
          </a:xfrm>
          <a:prstGeom prst="straightConnector1">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770D579-E132-8DBA-E3A7-551A018E467E}"/>
              </a:ext>
            </a:extLst>
          </p:cNvPr>
          <p:cNvSpPr txBox="1"/>
          <p:nvPr/>
        </p:nvSpPr>
        <p:spPr>
          <a:xfrm>
            <a:off x="7346371" y="4126881"/>
            <a:ext cx="4465673" cy="2462213"/>
          </a:xfrm>
          <a:prstGeom prst="rect">
            <a:avLst/>
          </a:prstGeom>
          <a:solidFill>
            <a:srgbClr val="FFFFCC"/>
          </a:solidFill>
        </p:spPr>
        <p:txBody>
          <a:bodyPr wrap="square" rtlCol="0">
            <a:spAutoFit/>
          </a:bodyPr>
          <a:lstStyle/>
          <a:p>
            <a:pPr marL="342900" indent="-342900">
              <a:buFont typeface="Arial" panose="020B0604020202020204" pitchFamily="34" charset="0"/>
              <a:buChar char="•"/>
            </a:pPr>
            <a:r>
              <a:rPr lang="en-GB" sz="2400" dirty="0"/>
              <a:t>Good progress at constant performance</a:t>
            </a:r>
          </a:p>
          <a:p>
            <a:pPr marL="342900" indent="-342900">
              <a:spcBef>
                <a:spcPts val="600"/>
              </a:spcBef>
              <a:buFont typeface="Arial" panose="020B0604020202020204" pitchFamily="34" charset="0"/>
              <a:buChar char="•"/>
            </a:pPr>
            <a:r>
              <a:rPr lang="en-GB" sz="2400" dirty="0"/>
              <a:t>JET &amp; W7X: </a:t>
            </a:r>
          </a:p>
          <a:p>
            <a:r>
              <a:rPr lang="en-GB" sz="2400" dirty="0"/>
              <a:t>     High performance up 60-100s</a:t>
            </a:r>
          </a:p>
          <a:p>
            <a:pPr marL="342900" indent="-342900">
              <a:spcBef>
                <a:spcPts val="600"/>
              </a:spcBef>
              <a:buFont typeface="Arial" panose="020B0604020202020204" pitchFamily="34" charset="0"/>
              <a:buChar char="•"/>
            </a:pPr>
            <a:r>
              <a:rPr lang="en-GB" sz="2400" dirty="0"/>
              <a:t>EAST &amp; WEST:</a:t>
            </a:r>
          </a:p>
          <a:p>
            <a:r>
              <a:rPr lang="en-GB" sz="2400" dirty="0"/>
              <a:t>     t~1000s but low performance</a:t>
            </a:r>
          </a:p>
        </p:txBody>
      </p:sp>
    </p:spTree>
    <p:extLst>
      <p:ext uri="{BB962C8B-B14F-4D97-AF65-F5344CB8AC3E}">
        <p14:creationId xmlns:p14="http://schemas.microsoft.com/office/powerpoint/2010/main" val="332882771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TotalTime>
  <Words>1682</Words>
  <Application>Microsoft Office PowerPoint</Application>
  <PresentationFormat>Bredbild</PresentationFormat>
  <Paragraphs>172</Paragraphs>
  <Slides>13</Slides>
  <Notes>3</Notes>
  <HiddenSlides>0</HiddenSlides>
  <MMClips>0</MMClips>
  <ScaleCrop>false</ScaleCrop>
  <HeadingPairs>
    <vt:vector size="6" baseType="variant">
      <vt:variant>
        <vt:lpstr>Använt teckensnitt</vt:lpstr>
      </vt:variant>
      <vt:variant>
        <vt:i4>9</vt:i4>
      </vt:variant>
      <vt:variant>
        <vt:lpstr>Tema</vt:lpstr>
      </vt:variant>
      <vt:variant>
        <vt:i4>2</vt:i4>
      </vt:variant>
      <vt:variant>
        <vt:lpstr>Bildrubriker</vt:lpstr>
      </vt:variant>
      <vt:variant>
        <vt:i4>13</vt:i4>
      </vt:variant>
    </vt:vector>
  </HeadingPairs>
  <TitlesOfParts>
    <vt:vector size="24" baseType="lpstr">
      <vt:lpstr>Aptos</vt:lpstr>
      <vt:lpstr>Aptos Display</vt:lpstr>
      <vt:lpstr>Arial</vt:lpstr>
      <vt:lpstr>Calibri</vt:lpstr>
      <vt:lpstr>Courier New</vt:lpstr>
      <vt:lpstr>Helvetica Neue</vt:lpstr>
      <vt:lpstr>Poppins</vt:lpstr>
      <vt:lpstr>Roboto</vt:lpstr>
      <vt:lpstr>Wingdings</vt:lpstr>
      <vt:lpstr>Office-tema</vt:lpstr>
      <vt:lpstr>EUROfusion.1line_5_3_2019</vt:lpstr>
      <vt:lpstr>Status of the EF databases work</vt:lpstr>
      <vt:lpstr>Database work in EUROfusion</vt:lpstr>
      <vt:lpstr>PowerPoint-presentation</vt:lpstr>
      <vt:lpstr>PowerPoint-presentation</vt:lpstr>
      <vt:lpstr>The EUROfusion pedestal database</vt:lpstr>
      <vt:lpstr>The EUROfusion pedestal database: access</vt:lpstr>
      <vt:lpstr>The EUROfusion pedestal database: scope in 2026-27</vt:lpstr>
      <vt:lpstr>The EUROfusion pedestal database: on-going work</vt:lpstr>
      <vt:lpstr>The EUROfusion pedestal database: planned by end of 2026</vt:lpstr>
      <vt:lpstr>The EUROfusion pedestal database: planned in 2027 and risks</vt:lpstr>
      <vt:lpstr>AMNS progress (David Coster)</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Pär Strand</dc:creator>
  <cp:lastModifiedBy>Pär Strand</cp:lastModifiedBy>
  <cp:revision>1</cp:revision>
  <dcterms:created xsi:type="dcterms:W3CDTF">2026-09-14T04:42:27Z</dcterms:created>
  <dcterms:modified xsi:type="dcterms:W3CDTF">2026-09-15T09:05:04Z</dcterms:modified>
</cp:coreProperties>
</file>