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424" r:id="rId3"/>
    <p:sldId id="425" r:id="rId4"/>
    <p:sldId id="426" r:id="rId5"/>
    <p:sldId id="427" r:id="rId6"/>
    <p:sldId id="428" r:id="rId7"/>
  </p:sldIdLst>
  <p:sldSz cx="12192000" cy="6858000"/>
  <p:notesSz cx="6858000" cy="9144000"/>
  <p:defaultTextStyle>
    <a:defPPr>
      <a:defRPr lang="en-US"/>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defaultTextStyle>
  <p:extLst>
    <p:ext uri="{EFAFB233-063F-42B5-8137-9DF3F51BA10A}">
      <p15:sldGuideLst xmlns:p15="http://schemas.microsoft.com/office/powerpoint/2012/main">
        <p15:guide id="1" pos="3840">
          <p15:clr>
            <a:srgbClr val="A4A3A4"/>
          </p15:clr>
        </p15:guide>
        <p15:guide id="2" orient="horz"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3CDDD"/>
    <a:srgbClr val="000099"/>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E4A105-F044-479F-BCC1-A64AB3D1BD3C}" v="24" dt="2026-07-02T15:13:10.8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a:solidFill>
                <a:schemeClr val="lt1"/>
              </a:solidFill>
            </a:ln>
          </a:left>
          <a:right>
            <a:ln w="12700">
              <a:solidFill>
                <a:schemeClr val="lt1"/>
              </a:solidFill>
            </a:ln>
          </a:right>
          <a:top>
            <a:ln w="12700">
              <a:solidFill>
                <a:schemeClr val="lt1"/>
              </a:solidFill>
            </a:ln>
          </a:top>
          <a:bottom>
            <a:ln w="12700">
              <a:solidFill>
                <a:schemeClr val="lt1"/>
              </a:solidFill>
            </a:ln>
          </a:bottom>
          <a:insideH>
            <a:ln w="12700">
              <a:solidFill>
                <a:schemeClr val="lt1"/>
              </a:solidFill>
            </a:ln>
          </a:insideH>
          <a:insideV>
            <a:ln w="12700">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a:solidFill>
                <a:schemeClr val="lt1"/>
              </a:solidFill>
            </a:ln>
          </a:top>
        </a:tcBdr>
        <a:fill>
          <a:solidFill>
            <a:schemeClr val="accent1"/>
          </a:solidFill>
        </a:fill>
      </a:tcStyle>
    </a:lastRow>
    <a:seCell>
      <a:tcStyle>
        <a:tcBdr/>
      </a:tcStyle>
    </a:seCell>
    <a:swCell>
      <a:tcStyle>
        <a:tcBdr/>
      </a:tcStyle>
    </a:swCell>
    <a:firstRow>
      <a:tcTxStyle b="on">
        <a:fontRef idx="minor">
          <a:prstClr val="black"/>
        </a:fontRef>
        <a:schemeClr val="lt1"/>
      </a:tcTxStyle>
      <a:tcStyle>
        <a:tcBdr>
          <a:bottom>
            <a:ln w="38100">
              <a:solidFill>
                <a:schemeClr val="lt1"/>
              </a:solidFill>
            </a:ln>
          </a:bottom>
        </a:tcBdr>
        <a:fill>
          <a:solidFill>
            <a:schemeClr val="accent1"/>
          </a:solidFill>
        </a:fill>
      </a:tcStyle>
    </a:firstRow>
    <a:neCell>
      <a:tcStyle>
        <a:tcBdr/>
      </a:tcStyle>
    </a:neCell>
    <a:nwCell>
      <a:tcStyle>
        <a:tcBdr/>
      </a:tcStyle>
    </a:nwCell>
  </a:tblStyle>
  <a:tblStyle styleId="{69CF1AB2-1976-4502-BF36-3FF5EA218861}" styleName="Medium Style 4 - Accent 1">
    <a:wholeTbl>
      <a:tcTxStyle>
        <a:fontRef idx="minor">
          <a:prstClr val="black"/>
        </a:fontRef>
        <a:schemeClr val="dk1"/>
      </a:tcTxStyle>
      <a:tcStyle>
        <a:tcBdr>
          <a:left>
            <a:ln w="12700">
              <a:solidFill>
                <a:schemeClr val="accent1"/>
              </a:solidFill>
            </a:ln>
          </a:left>
          <a:right>
            <a:ln w="12700">
              <a:solidFill>
                <a:schemeClr val="accent1"/>
              </a:solidFill>
            </a:ln>
          </a:right>
          <a:top>
            <a:ln w="12700">
              <a:solidFill>
                <a:schemeClr val="accent1"/>
              </a:solidFill>
            </a:ln>
          </a:top>
          <a:bottom>
            <a:ln w="12700">
              <a:solidFill>
                <a:schemeClr val="accent1"/>
              </a:solidFill>
            </a:ln>
          </a:bottom>
          <a:insideH>
            <a:ln w="12700">
              <a:solidFill>
                <a:schemeClr val="accent1"/>
              </a:solidFill>
            </a:ln>
          </a:insideH>
          <a:insideV>
            <a:ln w="12700">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dk1"/>
      </a:tcTxStyle>
      <a:tcStyle>
        <a:tcBdr/>
      </a:tcStyle>
    </a:lastCol>
    <a:firstCol>
      <a:tcTxStyle b="on">
        <a:fontRef idx="minor">
          <a:prstClr val="black"/>
        </a:fontRef>
        <a:schemeClr val="dk1"/>
      </a:tcTxStyle>
      <a:tcStyle>
        <a:tcBdr/>
      </a:tcStyle>
    </a:firstCol>
    <a:lastRow>
      <a:tcTxStyle b="on">
        <a:fontRef idx="minor">
          <a:prstClr val="black"/>
        </a:fontRef>
        <a:schemeClr val="dk1"/>
      </a:tcTxStyle>
      <a:tcStyle>
        <a:tcBdr>
          <a:top>
            <a:ln w="38100">
              <a:solidFill>
                <a:schemeClr val="accent1"/>
              </a:solidFill>
            </a:ln>
          </a:top>
        </a:tcBdr>
        <a:fill>
          <a:solidFill>
            <a:schemeClr val="accent1">
              <a:tint val="20000"/>
            </a:schemeClr>
          </a:solidFill>
        </a:fill>
      </a:tcStyle>
    </a:lastRow>
    <a:seCell>
      <a:tcStyle>
        <a:tcBdr/>
      </a:tcStyle>
    </a:seCell>
    <a:swCell>
      <a:tcStyle>
        <a:tcBdr/>
      </a:tcStyle>
    </a:swCell>
    <a:firstRow>
      <a:tcTxStyle b="on">
        <a:fontRef idx="minor">
          <a:prstClr val="black"/>
        </a:fontRef>
        <a:schemeClr val="dk1"/>
      </a:tcTxStyle>
      <a:tcStyle>
        <a:tcBdr>
          <a:bottom>
            <a:ln w="12700">
              <a:solidFill>
                <a:schemeClr val="accent1"/>
              </a:solidFill>
            </a:ln>
          </a:bottom>
        </a:tcBdr>
        <a:fill>
          <a:solidFill>
            <a:schemeClr val="accent1">
              <a:tint val="20000"/>
            </a:schemeClr>
          </a:solidFill>
        </a:fill>
      </a:tcStyle>
    </a:firstRow>
    <a:neCell>
      <a:tcStyle>
        <a:tcBdr/>
      </a:tcStyle>
    </a:neCell>
    <a:nwCell>
      <a:tcStyle>
        <a:tcBdr/>
      </a:tcStyle>
    </a:nwCell>
  </a:tblStyle>
  <a:tblStyle styleId="{0660B408-B3CF-4A94-85FC-2B1E0A45F4A2}" styleName="Style foncé 2 - Accentuation 1/Accentuation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72" autoAdjust="0"/>
    <p:restoredTop sz="94118" autoAdjust="0"/>
  </p:normalViewPr>
  <p:slideViewPr>
    <p:cSldViewPr snapToGrid="0">
      <p:cViewPr varScale="1">
        <p:scale>
          <a:sx n="74" d="100"/>
          <a:sy n="74" d="100"/>
        </p:scale>
        <p:origin x="1152" y="67"/>
      </p:cViewPr>
      <p:guideLst>
        <p:guide pos="3840"/>
        <p:guide orient="horz"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kola Antti" userId="65992f85-13c6-4cb4-8e3e-57db52c3c016" providerId="ADAL" clId="{ACDDEA02-F0C8-4B69-8E8A-5EDB17AC0478}"/>
    <pc:docChg chg="undo custSel addSld delSld modSld modMainMaster">
      <pc:chgData name="Hakola Antti" userId="65992f85-13c6-4cb4-8e3e-57db52c3c016" providerId="ADAL" clId="{ACDDEA02-F0C8-4B69-8E8A-5EDB17AC0478}" dt="2026-07-03T08:26:56.099" v="4291" actId="20577"/>
      <pc:docMkLst>
        <pc:docMk/>
      </pc:docMkLst>
      <pc:sldChg chg="modSp mod">
        <pc:chgData name="Hakola Antti" userId="65992f85-13c6-4cb4-8e3e-57db52c3c016" providerId="ADAL" clId="{ACDDEA02-F0C8-4B69-8E8A-5EDB17AC0478}" dt="2026-07-02T06:44:05.098" v="84" actId="20577"/>
        <pc:sldMkLst>
          <pc:docMk/>
          <pc:sldMk cId="0" sldId="256"/>
        </pc:sldMkLst>
        <pc:spChg chg="mod">
          <ac:chgData name="Hakola Antti" userId="65992f85-13c6-4cb4-8e3e-57db52c3c016" providerId="ADAL" clId="{ACDDEA02-F0C8-4B69-8E8A-5EDB17AC0478}" dt="2026-07-02T06:43:50.654" v="34" actId="6549"/>
          <ac:spMkLst>
            <pc:docMk/>
            <pc:sldMk cId="0" sldId="256"/>
            <ac:spMk id="2" creationId="{00000000-0000-0000-0000-000000000000}"/>
          </ac:spMkLst>
        </pc:spChg>
        <pc:spChg chg="mod">
          <ac:chgData name="Hakola Antti" userId="65992f85-13c6-4cb4-8e3e-57db52c3c016" providerId="ADAL" clId="{ACDDEA02-F0C8-4B69-8E8A-5EDB17AC0478}" dt="2026-07-02T06:44:05.098" v="84" actId="20577"/>
          <ac:spMkLst>
            <pc:docMk/>
            <pc:sldMk cId="0" sldId="256"/>
            <ac:spMk id="6" creationId="{A17BFC62-E6B9-290F-4867-2D0577BC73BE}"/>
          </ac:spMkLst>
        </pc:spChg>
      </pc:sldChg>
      <pc:sldChg chg="del">
        <pc:chgData name="Hakola Antti" userId="65992f85-13c6-4cb4-8e3e-57db52c3c016" providerId="ADAL" clId="{ACDDEA02-F0C8-4B69-8E8A-5EDB17AC0478}" dt="2026-07-02T06:58:46.711" v="906" actId="47"/>
        <pc:sldMkLst>
          <pc:docMk/>
          <pc:sldMk cId="2301323062" sldId="414"/>
        </pc:sldMkLst>
      </pc:sldChg>
      <pc:sldChg chg="del">
        <pc:chgData name="Hakola Antti" userId="65992f85-13c6-4cb4-8e3e-57db52c3c016" providerId="ADAL" clId="{ACDDEA02-F0C8-4B69-8E8A-5EDB17AC0478}" dt="2026-07-02T06:58:46.711" v="906" actId="47"/>
        <pc:sldMkLst>
          <pc:docMk/>
          <pc:sldMk cId="903405252" sldId="415"/>
        </pc:sldMkLst>
      </pc:sldChg>
      <pc:sldChg chg="del">
        <pc:chgData name="Hakola Antti" userId="65992f85-13c6-4cb4-8e3e-57db52c3c016" providerId="ADAL" clId="{ACDDEA02-F0C8-4B69-8E8A-5EDB17AC0478}" dt="2026-07-02T06:58:46.711" v="906" actId="47"/>
        <pc:sldMkLst>
          <pc:docMk/>
          <pc:sldMk cId="871004462" sldId="416"/>
        </pc:sldMkLst>
      </pc:sldChg>
      <pc:sldChg chg="del">
        <pc:chgData name="Hakola Antti" userId="65992f85-13c6-4cb4-8e3e-57db52c3c016" providerId="ADAL" clId="{ACDDEA02-F0C8-4B69-8E8A-5EDB17AC0478}" dt="2026-07-02T06:58:46.711" v="906" actId="47"/>
        <pc:sldMkLst>
          <pc:docMk/>
          <pc:sldMk cId="3132737716" sldId="417"/>
        </pc:sldMkLst>
      </pc:sldChg>
      <pc:sldChg chg="del">
        <pc:chgData name="Hakola Antti" userId="65992f85-13c6-4cb4-8e3e-57db52c3c016" providerId="ADAL" clId="{ACDDEA02-F0C8-4B69-8E8A-5EDB17AC0478}" dt="2026-07-02T06:58:46.711" v="906" actId="47"/>
        <pc:sldMkLst>
          <pc:docMk/>
          <pc:sldMk cId="3307828953" sldId="418"/>
        </pc:sldMkLst>
      </pc:sldChg>
      <pc:sldChg chg="del">
        <pc:chgData name="Hakola Antti" userId="65992f85-13c6-4cb4-8e3e-57db52c3c016" providerId="ADAL" clId="{ACDDEA02-F0C8-4B69-8E8A-5EDB17AC0478}" dt="2026-07-02T06:58:46.711" v="906" actId="47"/>
        <pc:sldMkLst>
          <pc:docMk/>
          <pc:sldMk cId="377093660" sldId="419"/>
        </pc:sldMkLst>
      </pc:sldChg>
      <pc:sldChg chg="del">
        <pc:chgData name="Hakola Antti" userId="65992f85-13c6-4cb4-8e3e-57db52c3c016" providerId="ADAL" clId="{ACDDEA02-F0C8-4B69-8E8A-5EDB17AC0478}" dt="2026-07-02T06:58:46.711" v="906" actId="47"/>
        <pc:sldMkLst>
          <pc:docMk/>
          <pc:sldMk cId="454793134" sldId="420"/>
        </pc:sldMkLst>
      </pc:sldChg>
      <pc:sldChg chg="del">
        <pc:chgData name="Hakola Antti" userId="65992f85-13c6-4cb4-8e3e-57db52c3c016" providerId="ADAL" clId="{ACDDEA02-F0C8-4B69-8E8A-5EDB17AC0478}" dt="2026-07-02T06:58:46.711" v="906" actId="47"/>
        <pc:sldMkLst>
          <pc:docMk/>
          <pc:sldMk cId="1938979290" sldId="421"/>
        </pc:sldMkLst>
      </pc:sldChg>
      <pc:sldChg chg="del">
        <pc:chgData name="Hakola Antti" userId="65992f85-13c6-4cb4-8e3e-57db52c3c016" providerId="ADAL" clId="{ACDDEA02-F0C8-4B69-8E8A-5EDB17AC0478}" dt="2026-07-02T06:58:46.711" v="906" actId="47"/>
        <pc:sldMkLst>
          <pc:docMk/>
          <pc:sldMk cId="894701762" sldId="422"/>
        </pc:sldMkLst>
      </pc:sldChg>
      <pc:sldChg chg="del">
        <pc:chgData name="Hakola Antti" userId="65992f85-13c6-4cb4-8e3e-57db52c3c016" providerId="ADAL" clId="{ACDDEA02-F0C8-4B69-8E8A-5EDB17AC0478}" dt="2026-07-02T06:58:46.711" v="906" actId="47"/>
        <pc:sldMkLst>
          <pc:docMk/>
          <pc:sldMk cId="85372751" sldId="423"/>
        </pc:sldMkLst>
      </pc:sldChg>
      <pc:sldChg chg="addSp modSp new mod">
        <pc:chgData name="Hakola Antti" userId="65992f85-13c6-4cb4-8e3e-57db52c3c016" providerId="ADAL" clId="{ACDDEA02-F0C8-4B69-8E8A-5EDB17AC0478}" dt="2026-07-03T08:26:56.099" v="4291" actId="20577"/>
        <pc:sldMkLst>
          <pc:docMk/>
          <pc:sldMk cId="1527015130" sldId="424"/>
        </pc:sldMkLst>
        <pc:spChg chg="mod">
          <ac:chgData name="Hakola Antti" userId="65992f85-13c6-4cb4-8e3e-57db52c3c016" providerId="ADAL" clId="{ACDDEA02-F0C8-4B69-8E8A-5EDB17AC0478}" dt="2026-07-02T06:45:23.575" v="145" actId="20577"/>
          <ac:spMkLst>
            <pc:docMk/>
            <pc:sldMk cId="1527015130" sldId="424"/>
            <ac:spMk id="2" creationId="{4EBF322B-FDE5-2238-D4D2-00A25B676D88}"/>
          </ac:spMkLst>
        </pc:spChg>
        <pc:spChg chg="add mod">
          <ac:chgData name="Hakola Antti" userId="65992f85-13c6-4cb4-8e3e-57db52c3c016" providerId="ADAL" clId="{ACDDEA02-F0C8-4B69-8E8A-5EDB17AC0478}" dt="2026-07-02T15:12:13.195" v="4160" actId="255"/>
          <ac:spMkLst>
            <pc:docMk/>
            <pc:sldMk cId="1527015130" sldId="424"/>
            <ac:spMk id="6" creationId="{A316E00C-6CF3-6434-8394-67C917FC34F9}"/>
          </ac:spMkLst>
        </pc:spChg>
        <pc:spChg chg="add mod">
          <ac:chgData name="Hakola Antti" userId="65992f85-13c6-4cb4-8e3e-57db52c3c016" providerId="ADAL" clId="{ACDDEA02-F0C8-4B69-8E8A-5EDB17AC0478}" dt="2026-07-03T08:26:56.099" v="4291" actId="20577"/>
          <ac:spMkLst>
            <pc:docMk/>
            <pc:sldMk cId="1527015130" sldId="424"/>
            <ac:spMk id="8" creationId="{C3A70280-EB15-9747-DEA0-1CE0001C7A82}"/>
          </ac:spMkLst>
        </pc:spChg>
      </pc:sldChg>
      <pc:sldChg chg="modSp add mod">
        <pc:chgData name="Hakola Antti" userId="65992f85-13c6-4cb4-8e3e-57db52c3c016" providerId="ADAL" clId="{ACDDEA02-F0C8-4B69-8E8A-5EDB17AC0478}" dt="2026-07-02T07:29:14.259" v="1479" actId="20577"/>
        <pc:sldMkLst>
          <pc:docMk/>
          <pc:sldMk cId="716660443" sldId="425"/>
        </pc:sldMkLst>
        <pc:spChg chg="mod">
          <ac:chgData name="Hakola Antti" userId="65992f85-13c6-4cb4-8e3e-57db52c3c016" providerId="ADAL" clId="{ACDDEA02-F0C8-4B69-8E8A-5EDB17AC0478}" dt="2026-07-02T07:29:14.259" v="1479" actId="20577"/>
          <ac:spMkLst>
            <pc:docMk/>
            <pc:sldMk cId="716660443" sldId="425"/>
            <ac:spMk id="2" creationId="{988763D3-DAC0-A290-A967-0102A6A239C1}"/>
          </ac:spMkLst>
        </pc:spChg>
        <pc:spChg chg="mod">
          <ac:chgData name="Hakola Antti" userId="65992f85-13c6-4cb4-8e3e-57db52c3c016" providerId="ADAL" clId="{ACDDEA02-F0C8-4B69-8E8A-5EDB17AC0478}" dt="2026-07-02T07:22:09.670" v="1277" actId="115"/>
          <ac:spMkLst>
            <pc:docMk/>
            <pc:sldMk cId="716660443" sldId="425"/>
            <ac:spMk id="6" creationId="{90CF5F77-B56E-F2A2-8891-BB92E7BEDBDA}"/>
          </ac:spMkLst>
        </pc:spChg>
        <pc:spChg chg="mod">
          <ac:chgData name="Hakola Antti" userId="65992f85-13c6-4cb4-8e3e-57db52c3c016" providerId="ADAL" clId="{ACDDEA02-F0C8-4B69-8E8A-5EDB17AC0478}" dt="2026-07-02T07:28:50.668" v="1449" actId="1036"/>
          <ac:spMkLst>
            <pc:docMk/>
            <pc:sldMk cId="716660443" sldId="425"/>
            <ac:spMk id="8" creationId="{A4E9A6A6-DF31-A5F6-2F7B-4C4481969B83}"/>
          </ac:spMkLst>
        </pc:spChg>
      </pc:sldChg>
      <pc:sldChg chg="addSp delSp modSp new mod">
        <pc:chgData name="Hakola Antti" userId="65992f85-13c6-4cb4-8e3e-57db52c3c016" providerId="ADAL" clId="{ACDDEA02-F0C8-4B69-8E8A-5EDB17AC0478}" dt="2026-07-02T15:14:08.544" v="4253" actId="478"/>
        <pc:sldMkLst>
          <pc:docMk/>
          <pc:sldMk cId="399988144" sldId="426"/>
        </pc:sldMkLst>
        <pc:spChg chg="mod">
          <ac:chgData name="Hakola Antti" userId="65992f85-13c6-4cb4-8e3e-57db52c3c016" providerId="ADAL" clId="{ACDDEA02-F0C8-4B69-8E8A-5EDB17AC0478}" dt="2026-07-02T07:29:29.883" v="1526" actId="20577"/>
          <ac:spMkLst>
            <pc:docMk/>
            <pc:sldMk cId="399988144" sldId="426"/>
            <ac:spMk id="2" creationId="{7188009D-2047-13FC-666B-552CF6A99BC7}"/>
          </ac:spMkLst>
        </pc:spChg>
        <pc:spChg chg="add mod">
          <ac:chgData name="Hakola Antti" userId="65992f85-13c6-4cb4-8e3e-57db52c3c016" providerId="ADAL" clId="{ACDDEA02-F0C8-4B69-8E8A-5EDB17AC0478}" dt="2026-07-02T15:13:56.980" v="4228" actId="207"/>
          <ac:spMkLst>
            <pc:docMk/>
            <pc:sldMk cId="399988144" sldId="426"/>
            <ac:spMk id="6" creationId="{696FADCB-8EE1-C363-F7FC-E61F4E9F402C}"/>
          </ac:spMkLst>
        </pc:spChg>
        <pc:spChg chg="add del">
          <ac:chgData name="Hakola Antti" userId="65992f85-13c6-4cb4-8e3e-57db52c3c016" providerId="ADAL" clId="{ACDDEA02-F0C8-4B69-8E8A-5EDB17AC0478}" dt="2026-07-02T15:14:08.544" v="4253" actId="478"/>
          <ac:spMkLst>
            <pc:docMk/>
            <pc:sldMk cId="399988144" sldId="426"/>
            <ac:spMk id="7" creationId="{20DC03D6-436A-1416-4531-100AE915D76E}"/>
          </ac:spMkLst>
        </pc:spChg>
        <pc:spChg chg="add mod">
          <ac:chgData name="Hakola Antti" userId="65992f85-13c6-4cb4-8e3e-57db52c3c016" providerId="ADAL" clId="{ACDDEA02-F0C8-4B69-8E8A-5EDB17AC0478}" dt="2026-07-02T15:14:03.940" v="4252" actId="1036"/>
          <ac:spMkLst>
            <pc:docMk/>
            <pc:sldMk cId="399988144" sldId="426"/>
            <ac:spMk id="8" creationId="{CECC9D5C-981F-8548-53F0-6AACF2B57DB3}"/>
          </ac:spMkLst>
        </pc:spChg>
        <pc:spChg chg="add mod">
          <ac:chgData name="Hakola Antti" userId="65992f85-13c6-4cb4-8e3e-57db52c3c016" providerId="ADAL" clId="{ACDDEA02-F0C8-4B69-8E8A-5EDB17AC0478}" dt="2026-07-02T15:14:03.940" v="4252" actId="1036"/>
          <ac:spMkLst>
            <pc:docMk/>
            <pc:sldMk cId="399988144" sldId="426"/>
            <ac:spMk id="10" creationId="{4D0B6D48-CA94-8301-DCD1-A7218E3CDBC8}"/>
          </ac:spMkLst>
        </pc:spChg>
      </pc:sldChg>
      <pc:sldChg chg="addSp modSp new mod">
        <pc:chgData name="Hakola Antti" userId="65992f85-13c6-4cb4-8e3e-57db52c3c016" providerId="ADAL" clId="{ACDDEA02-F0C8-4B69-8E8A-5EDB17AC0478}" dt="2026-07-02T07:59:40.365" v="3414"/>
        <pc:sldMkLst>
          <pc:docMk/>
          <pc:sldMk cId="2299511818" sldId="427"/>
        </pc:sldMkLst>
        <pc:spChg chg="mod">
          <ac:chgData name="Hakola Antti" userId="65992f85-13c6-4cb4-8e3e-57db52c3c016" providerId="ADAL" clId="{ACDDEA02-F0C8-4B69-8E8A-5EDB17AC0478}" dt="2026-07-02T07:43:55.269" v="2379" actId="20577"/>
          <ac:spMkLst>
            <pc:docMk/>
            <pc:sldMk cId="2299511818" sldId="427"/>
            <ac:spMk id="2" creationId="{63294647-107F-2689-71EF-20CF07A190B8}"/>
          </ac:spMkLst>
        </pc:spChg>
        <pc:spChg chg="add mod">
          <ac:chgData name="Hakola Antti" userId="65992f85-13c6-4cb4-8e3e-57db52c3c016" providerId="ADAL" clId="{ACDDEA02-F0C8-4B69-8E8A-5EDB17AC0478}" dt="2026-07-02T07:59:40.365" v="3414"/>
          <ac:spMkLst>
            <pc:docMk/>
            <pc:sldMk cId="2299511818" sldId="427"/>
            <ac:spMk id="6" creationId="{39EF6CAB-1018-97B4-45BB-4FB5433C9E28}"/>
          </ac:spMkLst>
        </pc:spChg>
      </pc:sldChg>
      <pc:sldChg chg="addSp modSp new mod">
        <pc:chgData name="Hakola Antti" userId="65992f85-13c6-4cb4-8e3e-57db52c3c016" providerId="ADAL" clId="{ACDDEA02-F0C8-4B69-8E8A-5EDB17AC0478}" dt="2026-07-02T08:23:44.183" v="4067" actId="207"/>
        <pc:sldMkLst>
          <pc:docMk/>
          <pc:sldMk cId="1643113767" sldId="428"/>
        </pc:sldMkLst>
        <pc:spChg chg="mod">
          <ac:chgData name="Hakola Antti" userId="65992f85-13c6-4cb4-8e3e-57db52c3c016" providerId="ADAL" clId="{ACDDEA02-F0C8-4B69-8E8A-5EDB17AC0478}" dt="2026-07-02T07:58:29.819" v="3325" actId="20577"/>
          <ac:spMkLst>
            <pc:docMk/>
            <pc:sldMk cId="1643113767" sldId="428"/>
            <ac:spMk id="2" creationId="{C37CFD06-24F3-1703-CD9A-CF8DF4311008}"/>
          </ac:spMkLst>
        </pc:spChg>
        <pc:spChg chg="add mod">
          <ac:chgData name="Hakola Antti" userId="65992f85-13c6-4cb4-8e3e-57db52c3c016" providerId="ADAL" clId="{ACDDEA02-F0C8-4B69-8E8A-5EDB17AC0478}" dt="2026-07-02T08:23:44.183" v="4067" actId="207"/>
          <ac:spMkLst>
            <pc:docMk/>
            <pc:sldMk cId="1643113767" sldId="428"/>
            <ac:spMk id="6" creationId="{E9F822FB-A7F4-CA7A-1FA5-C4BFC9B32DBE}"/>
          </ac:spMkLst>
        </pc:spChg>
      </pc:sldChg>
      <pc:sldMasterChg chg="modSldLayout">
        <pc:chgData name="Hakola Antti" userId="65992f85-13c6-4cb4-8e3e-57db52c3c016" providerId="ADAL" clId="{ACDDEA02-F0C8-4B69-8E8A-5EDB17AC0478}" dt="2026-07-02T06:44:37.064" v="94"/>
        <pc:sldMasterMkLst>
          <pc:docMk/>
          <pc:sldMasterMk cId="0" sldId="2147483648"/>
        </pc:sldMasterMkLst>
        <pc:sldLayoutChg chg="modSp mod">
          <pc:chgData name="Hakola Antti" userId="65992f85-13c6-4cb4-8e3e-57db52c3c016" providerId="ADAL" clId="{ACDDEA02-F0C8-4B69-8E8A-5EDB17AC0478}" dt="2026-07-02T06:44:23.878" v="92" actId="20577"/>
          <pc:sldLayoutMkLst>
            <pc:docMk/>
            <pc:sldMasterMk cId="0" sldId="2147483648"/>
            <pc:sldLayoutMk cId="0" sldId="2147483650"/>
          </pc:sldLayoutMkLst>
          <pc:spChg chg="mod">
            <ac:chgData name="Hakola Antti" userId="65992f85-13c6-4cb4-8e3e-57db52c3c016" providerId="ADAL" clId="{ACDDEA02-F0C8-4B69-8E8A-5EDB17AC0478}" dt="2026-07-02T06:44:23.878" v="92" actId="20577"/>
            <ac:spMkLst>
              <pc:docMk/>
              <pc:sldMasterMk cId="0" sldId="2147483648"/>
              <pc:sldLayoutMk cId="0" sldId="2147483650"/>
              <ac:spMk id="8" creationId="{00000000-0000-0000-0000-000000000000}"/>
            </ac:spMkLst>
          </pc:spChg>
        </pc:sldLayoutChg>
        <pc:sldLayoutChg chg="modSp">
          <pc:chgData name="Hakola Antti" userId="65992f85-13c6-4cb4-8e3e-57db52c3c016" providerId="ADAL" clId="{ACDDEA02-F0C8-4B69-8E8A-5EDB17AC0478}" dt="2026-07-02T06:44:32.031" v="93"/>
          <pc:sldLayoutMkLst>
            <pc:docMk/>
            <pc:sldMasterMk cId="0" sldId="2147483648"/>
            <pc:sldLayoutMk cId="0" sldId="2147483651"/>
          </pc:sldLayoutMkLst>
          <pc:spChg chg="mod">
            <ac:chgData name="Hakola Antti" userId="65992f85-13c6-4cb4-8e3e-57db52c3c016" providerId="ADAL" clId="{ACDDEA02-F0C8-4B69-8E8A-5EDB17AC0478}" dt="2026-07-02T06:44:32.031" v="93"/>
            <ac:spMkLst>
              <pc:docMk/>
              <pc:sldMasterMk cId="0" sldId="2147483648"/>
              <pc:sldLayoutMk cId="0" sldId="2147483651"/>
              <ac:spMk id="8" creationId="{00000000-0000-0000-0000-000000000000}"/>
            </ac:spMkLst>
          </pc:spChg>
        </pc:sldLayoutChg>
        <pc:sldLayoutChg chg="modSp">
          <pc:chgData name="Hakola Antti" userId="65992f85-13c6-4cb4-8e3e-57db52c3c016" providerId="ADAL" clId="{ACDDEA02-F0C8-4B69-8E8A-5EDB17AC0478}" dt="2026-07-02T06:44:37.064" v="94"/>
          <pc:sldLayoutMkLst>
            <pc:docMk/>
            <pc:sldMasterMk cId="0" sldId="2147483648"/>
            <pc:sldLayoutMk cId="0" sldId="2147483652"/>
          </pc:sldLayoutMkLst>
          <pc:spChg chg="mod">
            <ac:chgData name="Hakola Antti" userId="65992f85-13c6-4cb4-8e3e-57db52c3c016" providerId="ADAL" clId="{ACDDEA02-F0C8-4B69-8E8A-5EDB17AC0478}" dt="2026-07-02T06:44:37.064" v="94"/>
            <ac:spMkLst>
              <pc:docMk/>
              <pc:sldMasterMk cId="0" sldId="2147483648"/>
              <pc:sldLayoutMk cId="0" sldId="2147483652"/>
              <ac:spMk id="8" creationId="{00000000-0000-0000-0000-000000000000}"/>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Header Placeholder 1"/>
          <p:cNvSpPr>
            <a:spLocks noGrp="1"/>
          </p:cNvSpPr>
          <p:nvPr>
            <p:ph type="hdr" sz="quarter"/>
          </p:nvPr>
        </p:nvSpPr>
        <p:spPr bwMode="auto">
          <a:xfrm>
            <a:off x="0" y="0"/>
            <a:ext cx="2971800" cy="458788"/>
          </a:xfrm>
          <a:prstGeom prst="rect">
            <a:avLst/>
          </a:prstGeom>
        </p:spPr>
        <p:txBody>
          <a:bodyPr vert="horz" lIns="91440" tIns="45720" rIns="91440" bIns="45720" rtlCol="0" anchor="ctr"/>
          <a:lstStyle>
            <a:lvl1pPr algn="l">
              <a:defRPr sz="1200"/>
            </a:lvl1pPr>
          </a:lstStyle>
          <a:p>
            <a:pPr>
              <a:defRPr/>
            </a:pPr>
            <a:endParaRPr/>
          </a:p>
        </p:txBody>
      </p:sp>
      <p:sp>
        <p:nvSpPr>
          <p:cNvPr id="3" name="Date Placeholder 2"/>
          <p:cNvSpPr>
            <a:spLocks noGrp="1"/>
          </p:cNvSpPr>
          <p:nvPr>
            <p:ph type="dt" idx="2"/>
          </p:nvPr>
        </p:nvSpPr>
        <p:spPr bwMode="auto">
          <a:xfrm>
            <a:off x="3884613" y="0"/>
            <a:ext cx="2971800" cy="458788"/>
          </a:xfrm>
          <a:prstGeom prst="rect">
            <a:avLst/>
          </a:prstGeom>
        </p:spPr>
        <p:txBody>
          <a:bodyPr vert="horz" lIns="91440" tIns="45720" rIns="91440" bIns="45720" rtlCol="0" anchor="ctr"/>
          <a:lstStyle>
            <a:lvl1pPr algn="r">
              <a:defRPr sz="1200"/>
            </a:lvl1pPr>
          </a:lstStyle>
          <a:p>
            <a:pPr>
              <a:defRPr/>
            </a:pPr>
            <a:endParaRPr/>
          </a:p>
        </p:txBody>
      </p:sp>
      <p:sp>
        <p:nvSpPr>
          <p:cNvPr id="4" name="Date Placeholder 2"/>
          <p:cNvSpPr>
            <a:spLocks noGrp="1"/>
          </p:cNvSpPr>
          <p:nvPr>
            <p:ph type="dt" idx="3"/>
          </p:nvPr>
        </p:nvSpPr>
        <p:spPr bwMode="auto">
          <a:xfrm>
            <a:off x="3884613" y="0"/>
            <a:ext cx="2971800" cy="458788"/>
          </a:xfrm>
          <a:prstGeom prst="rect">
            <a:avLst/>
          </a:prstGeom>
        </p:spPr>
        <p:txBody>
          <a:bodyPr vert="horz" lIns="91440" tIns="45720" rIns="91440" bIns="45720" rtlCol="0" anchor="ctr"/>
          <a:lstStyle>
            <a:lvl1pPr algn="r">
              <a:defRPr sz="1200"/>
            </a:lvl1pPr>
          </a:lstStyle>
          <a:p>
            <a:pPr>
              <a:defRPr/>
            </a:pPr>
            <a:endParaRPr/>
          </a:p>
        </p:txBody>
      </p:sp>
      <p:sp>
        <p:nvSpPr>
          <p:cNvPr id="5" name="Notes Placeholder 4"/>
          <p:cNvSpPr>
            <a:spLocks noGrp="1"/>
          </p:cNvSpPr>
          <p:nvPr>
            <p:ph type="body" sz="quarter" idx="1"/>
          </p:nvPr>
        </p:nvSpPr>
        <p:spPr bwMode="auto">
          <a:xfrm>
            <a:off x="685800" y="4400550"/>
            <a:ext cx="5486400" cy="3600450"/>
          </a:xfrm>
          <a:prstGeom prst="rect">
            <a:avLst/>
          </a:prstGeom>
        </p:spPr>
        <p:txBody>
          <a:bodyPr vert="horz" lIns="91440" tIns="45720" rIns="91440" bIns="45720" rtlCol="0" anchor="ctr"/>
          <a:lstStyle/>
          <a:p>
            <a:pPr>
              <a:defRPr/>
            </a:pPr>
            <a:endParaRPr/>
          </a:p>
        </p:txBody>
      </p:sp>
      <p:sp>
        <p:nvSpPr>
          <p:cNvPr id="6" name="Footer Placeholder 5"/>
          <p:cNvSpPr>
            <a:spLocks noGrp="1"/>
          </p:cNvSpPr>
          <p:nvPr>
            <p:ph type="ftr" sz="quarter" idx="4"/>
          </p:nvPr>
        </p:nvSpPr>
        <p:spPr bwMode="auto">
          <a:xfrm>
            <a:off x="0" y="8685213"/>
            <a:ext cx="2971800" cy="458787"/>
          </a:xfrm>
          <a:prstGeom prst="rect">
            <a:avLst/>
          </a:prstGeom>
        </p:spPr>
        <p:txBody>
          <a:bodyPr vert="horz" lIns="91440" tIns="45720" rIns="91440" bIns="45720" rtlCol="0" anchor="b"/>
          <a:lstStyle>
            <a:lvl1pPr algn="l">
              <a:defRPr sz="1200"/>
            </a:lvl1pPr>
          </a:lstStyle>
          <a:p>
            <a:pPr>
              <a:defRPr/>
            </a:pPr>
            <a:endParaRPr/>
          </a:p>
        </p:txBody>
      </p:sp>
      <p:sp>
        <p:nvSpPr>
          <p:cNvPr id="7" name="Slide Number Placeholder 6"/>
          <p:cNvSpPr>
            <a:spLocks noGrp="1"/>
          </p:cNvSpPr>
          <p:nvPr>
            <p:ph type="sldNum" sz="quarter" idx="10"/>
          </p:nvPr>
        </p:nvSpPr>
        <p:spPr bwMode="auto">
          <a:xfrm>
            <a:off x="3884613" y="8685213"/>
            <a:ext cx="2971800" cy="458787"/>
          </a:xfrm>
          <a:prstGeom prst="rect">
            <a:avLst/>
          </a:prstGeom>
        </p:spPr>
        <p:txBody>
          <a:bodyPr vert="horz" lIns="91440" tIns="45720" rIns="91440" bIns="45720" rtlCol="0" anchor="b"/>
          <a:lstStyle>
            <a:lvl1pPr algn="r">
              <a:defRPr sz="1200"/>
            </a:lvl1pPr>
          </a:lstStyle>
          <a:p>
            <a:pPr>
              <a:defRPr/>
            </a:pPr>
            <a:endParaRPr/>
          </a:p>
        </p:txBody>
      </p:sp>
    </p:spTree>
  </p:cSld>
  <p:clrMap bg1="lt1" tx1="dk1" bg2="lt2" tx2="dk2" accent1="accent1" accent2="accent2" accent3="accent3" accent4="accent4" accent5="accent5" accent6="accent6" hlink="hlink" folHlink="folHlink"/>
  <p:notesStyle>
    <a:lvl1pPr marL="0" algn="l" defTabSz="914400">
      <a:defRPr sz="1200">
        <a:solidFill>
          <a:schemeClr val="tx1"/>
        </a:solidFill>
        <a:latin typeface="+mn-lt"/>
        <a:ea typeface="+mn-ea"/>
        <a:cs typeface="+mn-cs"/>
      </a:defRPr>
    </a:lvl1pPr>
    <a:lvl2pPr marL="457200" algn="l" defTabSz="914400">
      <a:defRPr sz="1200">
        <a:solidFill>
          <a:schemeClr val="tx1"/>
        </a:solidFill>
        <a:latin typeface="+mn-lt"/>
        <a:ea typeface="+mn-ea"/>
        <a:cs typeface="+mn-cs"/>
      </a:defRPr>
    </a:lvl2pPr>
    <a:lvl3pPr marL="914400" algn="l" defTabSz="914400">
      <a:defRPr sz="1200">
        <a:solidFill>
          <a:schemeClr val="tx1"/>
        </a:solidFill>
        <a:latin typeface="+mn-lt"/>
        <a:ea typeface="+mn-ea"/>
        <a:cs typeface="+mn-cs"/>
      </a:defRPr>
    </a:lvl3pPr>
    <a:lvl4pPr marL="1371600" algn="l" defTabSz="914400">
      <a:defRPr sz="1200">
        <a:solidFill>
          <a:schemeClr val="tx1"/>
        </a:solidFill>
        <a:latin typeface="+mn-lt"/>
        <a:ea typeface="+mn-ea"/>
        <a:cs typeface="+mn-cs"/>
      </a:defRPr>
    </a:lvl4pPr>
    <a:lvl5pPr marL="1828800" algn="l" defTabSz="914400">
      <a:defRPr sz="1200">
        <a:solidFill>
          <a:schemeClr val="tx1"/>
        </a:solidFill>
        <a:latin typeface="+mn-lt"/>
        <a:ea typeface="+mn-ea"/>
        <a:cs typeface="+mn-cs"/>
      </a:defRPr>
    </a:lvl5pPr>
    <a:lvl6pPr marL="2286000" algn="l" defTabSz="914400">
      <a:defRPr sz="1200">
        <a:solidFill>
          <a:schemeClr val="tx1"/>
        </a:solidFill>
        <a:latin typeface="+mn-lt"/>
        <a:ea typeface="+mn-ea"/>
        <a:cs typeface="+mn-cs"/>
      </a:defRPr>
    </a:lvl6pPr>
    <a:lvl7pPr marL="2743200" algn="l" defTabSz="914400">
      <a:defRPr sz="1200">
        <a:solidFill>
          <a:schemeClr val="tx1"/>
        </a:solidFill>
        <a:latin typeface="+mn-lt"/>
        <a:ea typeface="+mn-ea"/>
        <a:cs typeface="+mn-cs"/>
      </a:defRPr>
    </a:lvl7pPr>
    <a:lvl8pPr marL="3200400" algn="l" defTabSz="914400">
      <a:defRPr sz="1200">
        <a:solidFill>
          <a:schemeClr val="tx1"/>
        </a:solidFill>
        <a:latin typeface="+mn-lt"/>
        <a:ea typeface="+mn-ea"/>
        <a:cs typeface="+mn-cs"/>
      </a:defRPr>
    </a:lvl8pPr>
    <a:lvl9pPr marL="3657600" algn="l" defTabSz="914400">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02D1B89E-83DC-3F72-35C6-2FE9493E3D5A}" type="slidenum">
              <a:rPr/>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preserve="1" userDrawn="1">
  <p:cSld name="EUROfusion_cover">
    <p:spTree>
      <p:nvGrpSpPr>
        <p:cNvPr id="1" name=""/>
        <p:cNvGrpSpPr/>
        <p:nvPr/>
      </p:nvGrpSpPr>
      <p:grpSpPr bwMode="auto">
        <a:xfrm>
          <a:off x="0" y="0"/>
          <a:ext cx="0" cy="0"/>
          <a:chOff x="0" y="0"/>
          <a:chExt cx="0" cy="0"/>
        </a:xfrm>
      </p:grpSpPr>
      <p:grpSp>
        <p:nvGrpSpPr>
          <p:cNvPr id="4" name="Gruppieren 3"/>
          <p:cNvGrpSpPr/>
          <p:nvPr userDrawn="1"/>
        </p:nvGrpSpPr>
        <p:grpSpPr bwMode="auto">
          <a:xfrm>
            <a:off x="411869" y="6034962"/>
            <a:ext cx="4392488" cy="497895"/>
            <a:chOff x="5735960" y="5717361"/>
            <a:chExt cx="6120680" cy="713919"/>
          </a:xfrm>
        </p:grpSpPr>
        <p:pic>
          <p:nvPicPr>
            <p:cNvPr id="25" name="Grafik 24"/>
            <p:cNvPicPr>
              <a:picLocks noChangeAspect="1"/>
            </p:cNvPicPr>
            <p:nvPr userDrawn="1"/>
          </p:nvPicPr>
          <p:blipFill>
            <a:blip r:embed="rId2"/>
            <a:stretch/>
          </p:blipFill>
          <p:spPr bwMode="auto">
            <a:xfrm>
              <a:off x="5735960" y="5774784"/>
              <a:ext cx="997207" cy="656496"/>
            </a:xfrm>
            <a:prstGeom prst="rect">
              <a:avLst/>
            </a:prstGeom>
            <a:noFill/>
            <a:ln>
              <a:noFill/>
            </a:ln>
          </p:spPr>
        </p:pic>
        <p:sp>
          <p:nvSpPr>
            <p:cNvPr id="3" name="Rechteck 2"/>
            <p:cNvSpPr/>
            <p:nvPr userDrawn="1"/>
          </p:nvSpPr>
          <p:spPr bwMode="auto">
            <a:xfrm>
              <a:off x="6744072" y="5717361"/>
              <a:ext cx="5112568" cy="480131"/>
            </a:xfrm>
            <a:prstGeom prst="rect">
              <a:avLst/>
            </a:prstGeom>
            <a:grpFill/>
          </p:spPr>
          <p:txBody>
            <a:bodyPr wrap="square">
              <a:spAutoFit/>
            </a:bodyPr>
            <a:lstStyle/>
            <a:p>
              <a:pPr marL="0" marR="0" lvl="0" indent="0" algn="just" defTabSz="914400">
                <a:lnSpc>
                  <a:spcPct val="90000"/>
                </a:lnSpc>
                <a:spcBef>
                  <a:spcPts val="0"/>
                </a:spcBef>
                <a:spcAft>
                  <a:spcPts val="0"/>
                </a:spcAft>
                <a:buClrTx/>
                <a:buSzTx/>
                <a:buFontTx/>
                <a:buNone/>
                <a:defRPr/>
              </a:pPr>
              <a:r>
                <a:rPr lang="en-GB" sz="700" b="0" i="0" u="none" strike="noStrike" cap="none" spc="0">
                  <a:ln>
                    <a:noFill/>
                  </a:ln>
                  <a:solidFill>
                    <a:prstClr val="black"/>
                  </a:solidFill>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endParaRPr/>
            </a:p>
          </p:txBody>
        </p:sp>
      </p:grpSp>
      <p:pic>
        <p:nvPicPr>
          <p:cNvPr id="2060" name="Picture 12" descr="Contract between EC and EUROfusion is signed | FuseNet"/>
          <p:cNvPicPr>
            <a:picLocks noChangeAspect="1" noChangeArrowheads="1"/>
          </p:cNvPicPr>
          <p:nvPr userDrawn="1"/>
        </p:nvPicPr>
        <p:blipFill>
          <a:blip r:embed="rId3"/>
          <a:stretch/>
        </p:blipFill>
        <p:spPr bwMode="auto">
          <a:xfrm>
            <a:off x="445066" y="325143"/>
            <a:ext cx="2304256" cy="596340"/>
          </a:xfrm>
          <a:prstGeom prst="rect">
            <a:avLst/>
          </a:prstGeom>
          <a:noFill/>
        </p:spPr>
      </p:pic>
      <p:sp>
        <p:nvSpPr>
          <p:cNvPr id="11" name="Title 20"/>
          <p:cNvSpPr>
            <a:spLocks noGrp="1"/>
          </p:cNvSpPr>
          <p:nvPr>
            <p:ph type="title"/>
          </p:nvPr>
        </p:nvSpPr>
        <p:spPr bwMode="auto">
          <a:xfrm>
            <a:off x="407368" y="2074187"/>
            <a:ext cx="5544615" cy="620251"/>
          </a:xfrm>
        </p:spPr>
        <p:txBody>
          <a:bodyPr/>
          <a:lstStyle>
            <a:lvl1pPr algn="l">
              <a:defRPr b="1"/>
            </a:lvl1pPr>
          </a:lstStyle>
          <a:p>
            <a:pPr>
              <a:defRPr/>
            </a:pPr>
            <a:r>
              <a:rPr lang="en-US"/>
              <a:t>Click to edit Master title style</a:t>
            </a:r>
            <a:endParaRPr/>
          </a:p>
        </p:txBody>
      </p:sp>
      <p:sp>
        <p:nvSpPr>
          <p:cNvPr id="14" name="Text Placeholder 22"/>
          <p:cNvSpPr>
            <a:spLocks noGrp="1"/>
          </p:cNvSpPr>
          <p:nvPr>
            <p:ph type="body" sz="quarter" idx="10" hasCustomPrompt="1"/>
          </p:nvPr>
        </p:nvSpPr>
        <p:spPr bwMode="auto">
          <a:xfrm>
            <a:off x="407368" y="3693074"/>
            <a:ext cx="4375150" cy="457848"/>
          </a:xfrm>
        </p:spPr>
        <p:txBody>
          <a:bodyPr/>
          <a:lstStyle>
            <a:lvl1pPr marL="0" indent="0">
              <a:buNone/>
              <a:defRPr b="1"/>
            </a:lvl1pPr>
            <a:lvl2pPr marL="342900" indent="0">
              <a:buNone/>
              <a:defRPr/>
            </a:lvl2pPr>
          </a:lstStyle>
          <a:p>
            <a:pPr lvl="0">
              <a:defRPr/>
            </a:pPr>
            <a:r>
              <a:rPr lang="en-US"/>
              <a:t>Click to edit Lecturer’s name</a:t>
            </a:r>
            <a:endParaRPr/>
          </a:p>
        </p:txBody>
      </p:sp>
      <p:sp>
        <p:nvSpPr>
          <p:cNvPr id="15" name="Text Placeholder 22"/>
          <p:cNvSpPr>
            <a:spLocks noGrp="1"/>
          </p:cNvSpPr>
          <p:nvPr>
            <p:ph type="body" sz="quarter" idx="11" hasCustomPrompt="1"/>
          </p:nvPr>
        </p:nvSpPr>
        <p:spPr bwMode="auto">
          <a:xfrm>
            <a:off x="407368" y="4159260"/>
            <a:ext cx="4375150" cy="457848"/>
          </a:xfrm>
        </p:spPr>
        <p:txBody>
          <a:bodyPr/>
          <a:lstStyle>
            <a:lvl1pPr marL="0" indent="0">
              <a:buNone/>
              <a:defRPr b="0"/>
            </a:lvl1pPr>
            <a:lvl2pPr marL="342900" indent="0">
              <a:buNone/>
              <a:defRPr/>
            </a:lvl2pPr>
          </a:lstStyle>
          <a:p>
            <a:pPr lvl="0">
              <a:defRPr/>
            </a:pPr>
            <a:r>
              <a:rPr lang="en-US"/>
              <a:t>Click to edit Lecturer’s affiliation</a:t>
            </a:r>
            <a:endParaRPr/>
          </a:p>
        </p:txBody>
      </p:sp>
      <p:sp>
        <p:nvSpPr>
          <p:cNvPr id="20" name="Text Placeholder 22"/>
          <p:cNvSpPr>
            <a:spLocks noGrp="1"/>
          </p:cNvSpPr>
          <p:nvPr>
            <p:ph type="body" sz="quarter" idx="12" hasCustomPrompt="1"/>
          </p:nvPr>
        </p:nvSpPr>
        <p:spPr bwMode="auto">
          <a:xfrm>
            <a:off x="407368" y="1650286"/>
            <a:ext cx="5544614" cy="338554"/>
          </a:xfrm>
        </p:spPr>
        <p:txBody>
          <a:bodyPr>
            <a:normAutofit/>
          </a:bodyPr>
          <a:lstStyle>
            <a:lvl1pPr marL="0" indent="0">
              <a:buNone/>
              <a:defRPr sz="1600" b="0"/>
            </a:lvl1pPr>
            <a:lvl2pPr marL="342900" indent="0">
              <a:buNone/>
              <a:defRPr/>
            </a:lvl2pPr>
          </a:lstStyle>
          <a:p>
            <a:pPr lvl="0">
              <a:defRPr/>
            </a:pPr>
            <a:r>
              <a:rPr lang="en-US"/>
              <a:t>Click to edit Event title</a:t>
            </a:r>
            <a:endParaRPr/>
          </a:p>
        </p:txBody>
      </p:sp>
      <p:pic>
        <p:nvPicPr>
          <p:cNvPr id="2" name="Picture 1"/>
          <p:cNvPicPr>
            <a:picLocks noChangeAspect="1"/>
          </p:cNvPicPr>
          <p:nvPr userDrawn="1"/>
        </p:nvPicPr>
        <p:blipFill>
          <a:blip r:embed="rId4">
            <a:alphaModFix/>
          </a:blip>
          <a:stretch/>
        </p:blipFill>
        <p:spPr bwMode="auto">
          <a:xfrm>
            <a:off x="7247890" y="252412"/>
            <a:ext cx="4944110" cy="6353175"/>
          </a:xfrm>
          <a:prstGeom prst="rect">
            <a:avLst/>
          </a:prstGeom>
          <a:solidFill>
            <a:schemeClr val="bg1"/>
          </a:solid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userDrawn="1">
  <p:cSld name="EUROfusion_content">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3" name="Content Placeholder 2"/>
          <p:cNvSpPr>
            <a:spLocks noGrp="1"/>
          </p:cNvSpPr>
          <p:nvPr>
            <p:ph idx="1"/>
          </p:nvPr>
        </p:nvSpPr>
        <p:spPr bwMode="auto">
          <a:xfrm>
            <a:off x="609600" y="836712"/>
            <a:ext cx="11103024" cy="5688632"/>
          </a:xfrm>
        </p:spPr>
        <p:txBody>
          <a:bodyPr>
            <a:normAutofit/>
          </a:bodyPr>
          <a:lstStyle>
            <a:lvl1pPr marL="257175" indent="-257175">
              <a:buFont typeface="Arial"/>
              <a:buChar char="•"/>
              <a:defRPr sz="2400">
                <a:latin typeface="+mn-lt"/>
                <a:cs typeface="Arial"/>
              </a:defRPr>
            </a:lvl1pPr>
            <a:lvl2pPr marL="557213" indent="-214313">
              <a:buFont typeface="Arial"/>
              <a:buChar char="•"/>
              <a:defRPr sz="1800">
                <a:latin typeface="+mn-lt"/>
                <a:cs typeface="Arial"/>
              </a:defRPr>
            </a:lvl2pPr>
            <a:lvl3pPr marL="857250" indent="-171450">
              <a:buFont typeface="Arial"/>
              <a:buChar char="•"/>
              <a:defRPr sz="1600">
                <a:latin typeface="+mn-lt"/>
                <a:cs typeface="Arial"/>
              </a:defRPr>
            </a:lvl3pPr>
            <a:lvl4pPr>
              <a:defRPr/>
            </a:lvl4pPr>
            <a:lvl5pPr>
              <a:defRPr/>
            </a:lvl5pPr>
          </a:lstStyle>
          <a:p>
            <a:pPr lvl="0">
              <a:defRPr/>
            </a:pPr>
            <a:r>
              <a:rPr lang="en-US" dirty="0"/>
              <a:t>Click to edit Master text styles</a:t>
            </a:r>
            <a:endParaRPr dirty="0"/>
          </a:p>
          <a:p>
            <a:pPr lvl="1">
              <a:defRPr/>
            </a:pPr>
            <a:r>
              <a:rPr lang="en-US" dirty="0"/>
              <a:t>Second level</a:t>
            </a:r>
            <a:endParaRPr dirty="0"/>
          </a:p>
          <a:p>
            <a:pPr lvl="2">
              <a:defRPr/>
            </a:pPr>
            <a:r>
              <a:rPr lang="en-US" dirty="0"/>
              <a:t>Third level</a:t>
            </a:r>
            <a:endParaRPr dirty="0"/>
          </a:p>
        </p:txBody>
      </p:sp>
      <p:sp>
        <p:nvSpPr>
          <p:cNvPr id="8" name="Footer Placeholder 7"/>
          <p:cNvSpPr>
            <a:spLocks noGrp="1"/>
          </p:cNvSpPr>
          <p:nvPr>
            <p:ph type="ftr" sz="quarter" idx="11"/>
          </p:nvPr>
        </p:nvSpPr>
        <p:spPr bwMode="auto">
          <a:xfrm>
            <a:off x="825624" y="6555770"/>
            <a:ext cx="4476049" cy="329614"/>
          </a:xfrm>
          <a:prstGeom prst="rect">
            <a:avLst/>
          </a:prstGeom>
        </p:spPr>
        <p:txBody>
          <a:bodyPr anchor="t"/>
          <a:lstStyle>
            <a:lvl1pPr>
              <a:defRPr sz="1200">
                <a:solidFill>
                  <a:schemeClr val="bg1"/>
                </a:solidFill>
              </a:defRPr>
            </a:lvl1pPr>
          </a:lstStyle>
          <a:p>
            <a:pPr>
              <a:defRPr/>
            </a:pPr>
            <a:r>
              <a:rPr lang="en-GB" dirty="0">
                <a:solidFill>
                  <a:prstClr val="white"/>
                </a:solidFill>
              </a:rPr>
              <a:t>A. Hakola| WPPWIE SPB meeting | 03 July 2026</a:t>
            </a:r>
            <a:endParaRPr dirty="0"/>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preserve="1" userDrawn="1">
  <p:cSld name="EUROfusion_content_empty">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8" name="Footer Placeholder 7"/>
          <p:cNvSpPr>
            <a:spLocks noGrp="1"/>
          </p:cNvSpPr>
          <p:nvPr>
            <p:ph type="ftr" sz="quarter" idx="11"/>
          </p:nvPr>
        </p:nvSpPr>
        <p:spPr bwMode="auto">
          <a:xfrm>
            <a:off x="825624" y="6555770"/>
            <a:ext cx="4512994" cy="329614"/>
          </a:xfrm>
          <a:prstGeom prst="rect">
            <a:avLst/>
          </a:prstGeom>
        </p:spPr>
        <p:txBody>
          <a:bodyPr anchor="t"/>
          <a:lstStyle>
            <a:lvl1pPr>
              <a:defRPr sz="1200">
                <a:solidFill>
                  <a:schemeClr val="bg1"/>
                </a:solidFill>
              </a:defRPr>
            </a:lvl1pPr>
          </a:lstStyle>
          <a:p>
            <a:pPr>
              <a:defRPr/>
            </a:pPr>
            <a:r>
              <a:rPr lang="en-GB" dirty="0">
                <a:solidFill>
                  <a:prstClr val="white"/>
                </a:solidFill>
              </a:rPr>
              <a:t>A. Hakola| WPPWIE SPB meeting | 03 July 2026</a:t>
            </a:r>
            <a:endParaRPr lang="en-GB" dirty="0"/>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preserve="1" userDrawn="1">
  <p:cSld name="EUROfusion_Values">
    <p:spTree>
      <p:nvGrpSpPr>
        <p:cNvPr id="1" name=""/>
        <p:cNvGrpSpPr/>
        <p:nvPr/>
      </p:nvGrpSpPr>
      <p:grpSpPr bwMode="auto">
        <a:xfrm>
          <a:off x="0" y="0"/>
          <a:ext cx="0" cy="0"/>
          <a:chOff x="0" y="0"/>
          <a:chExt cx="0" cy="0"/>
        </a:xfrm>
      </p:grpSpPr>
      <p:pic>
        <p:nvPicPr>
          <p:cNvPr id="6" name="Picture 5"/>
          <p:cNvPicPr>
            <a:picLocks noChangeAspect="1"/>
          </p:cNvPicPr>
          <p:nvPr userDrawn="1"/>
        </p:nvPicPr>
        <p:blipFill>
          <a:blip r:embed="rId2">
            <a:alphaModFix amt="65000"/>
          </a:blip>
          <a:stretch/>
        </p:blipFill>
        <p:spPr bwMode="auto">
          <a:xfrm>
            <a:off x="7247890" y="252412"/>
            <a:ext cx="4944110" cy="6353175"/>
          </a:xfrm>
          <a:prstGeom prst="rect">
            <a:avLst/>
          </a:prstGeom>
          <a:noFill/>
        </p:spPr>
      </p:pic>
      <p:sp>
        <p:nvSpPr>
          <p:cNvPr id="5" name="Rectangle 4"/>
          <p:cNvSpPr/>
          <p:nvPr userDrawn="1"/>
        </p:nvSpPr>
        <p:spPr bwMode="auto">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7" name="Rectangle 6"/>
          <p:cNvSpPr/>
          <p:nvPr userDrawn="1"/>
        </p:nvSpPr>
        <p:spPr bwMode="auto">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hasCustomPrompt="1"/>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EUROfusion Values</a:t>
            </a:r>
            <a:endParaRPr lang="en-GB"/>
          </a:p>
        </p:txBody>
      </p:sp>
      <p:sp>
        <p:nvSpPr>
          <p:cNvPr id="8" name="Footer Placeholder 7"/>
          <p:cNvSpPr>
            <a:spLocks noGrp="1"/>
          </p:cNvSpPr>
          <p:nvPr>
            <p:ph type="ftr" sz="quarter" idx="11"/>
          </p:nvPr>
        </p:nvSpPr>
        <p:spPr bwMode="auto">
          <a:xfrm>
            <a:off x="825624" y="6555770"/>
            <a:ext cx="4692581" cy="329614"/>
          </a:xfrm>
          <a:prstGeom prst="rect">
            <a:avLst/>
          </a:prstGeom>
        </p:spPr>
        <p:txBody>
          <a:bodyPr anchor="t"/>
          <a:lstStyle>
            <a:lvl1pPr>
              <a:defRPr sz="1200">
                <a:solidFill>
                  <a:schemeClr val="bg1"/>
                </a:solidFill>
              </a:defRPr>
            </a:lvl1pPr>
          </a:lstStyle>
          <a:p>
            <a:pPr>
              <a:defRPr/>
            </a:pPr>
            <a:r>
              <a:rPr lang="en-GB" dirty="0">
                <a:solidFill>
                  <a:prstClr val="white"/>
                </a:solidFill>
              </a:rPr>
              <a:t>A. Hakola| WPPWIE SPB meeting | 03 July 2026</a:t>
            </a:r>
            <a:endParaRPr lang="en-GB" dirty="0"/>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3"/>
          <a:stretch/>
        </p:blipFill>
        <p:spPr bwMode="auto">
          <a:xfrm>
            <a:off x="191344" y="57007"/>
            <a:ext cx="636023" cy="636023"/>
          </a:xfrm>
          <a:prstGeom prst="rect">
            <a:avLst/>
          </a:prstGeom>
          <a:noFill/>
        </p:spPr>
      </p:pic>
      <p:pic>
        <p:nvPicPr>
          <p:cNvPr id="3" name="Picture 2"/>
          <p:cNvPicPr>
            <a:picLocks noChangeAspect="1"/>
          </p:cNvPicPr>
          <p:nvPr userDrawn="1"/>
        </p:nvPicPr>
        <p:blipFill>
          <a:blip r:embed="rId4">
            <a:clrChange>
              <a:clrFrom>
                <a:srgbClr val="FFFFFF"/>
              </a:clrFrom>
              <a:clrTo>
                <a:srgbClr val="FFFFFF">
                  <a:alpha val="0"/>
                </a:srgbClr>
              </a:clrTo>
            </a:clrChange>
          </a:blip>
          <a:stretch/>
        </p:blipFill>
        <p:spPr bwMode="auto">
          <a:xfrm>
            <a:off x="5414" y="979851"/>
            <a:ext cx="12181172" cy="557784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Title Placeholder 1"/>
          <p:cNvSpPr>
            <a:spLocks noGrp="1"/>
          </p:cNvSpPr>
          <p:nvPr>
            <p:ph type="title"/>
          </p:nvPr>
        </p:nvSpPr>
        <p:spPr bwMode="auto">
          <a:xfrm>
            <a:off x="609600" y="274638"/>
            <a:ext cx="10972800" cy="1143000"/>
          </a:xfrm>
          <a:prstGeom prst="rect">
            <a:avLst/>
          </a:prstGeom>
        </p:spPr>
        <p:txBody>
          <a:bodyPr vert="horz" lIns="91440" tIns="45720" rIns="91440" bIns="45720" rtlCol="0" anchor="ctr">
            <a:normAutofit/>
          </a:bodyPr>
          <a:lstStyle/>
          <a:p>
            <a:pPr>
              <a:defRPr/>
            </a:pPr>
            <a:r>
              <a:rPr lang="en-US"/>
              <a:t>Click to edit Master title style</a:t>
            </a:r>
            <a:endParaRPr lang="en-GB"/>
          </a:p>
        </p:txBody>
      </p:sp>
      <p:sp>
        <p:nvSpPr>
          <p:cNvPr id="3" name="Text Placeholder 2"/>
          <p:cNvSpPr>
            <a:spLocks noGrp="1"/>
          </p:cNvSpPr>
          <p:nvPr>
            <p:ph type="body" idx="1"/>
          </p:nvPr>
        </p:nvSpPr>
        <p:spPr bwMode="auto">
          <a:xfrm>
            <a:off x="609600" y="1600203"/>
            <a:ext cx="10972800" cy="4525963"/>
          </a:xfrm>
          <a:prstGeom prst="rect">
            <a:avLst/>
          </a:prstGeom>
        </p:spPr>
        <p:txBody>
          <a:bodyPr vert="horz" lIns="91440" tIns="45720" rIns="91440" bIns="45720" rtlCol="0">
            <a:normAutofit/>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GB"/>
          </a:p>
        </p:txBody>
      </p:sp>
      <p:sp>
        <p:nvSpPr>
          <p:cNvPr id="6" name="Slide Number Placeholder 5"/>
          <p:cNvSpPr>
            <a:spLocks noGrp="1"/>
          </p:cNvSpPr>
          <p:nvPr>
            <p:ph type="sldNum" sz="quarter" idx="4"/>
          </p:nvPr>
        </p:nvSpPr>
        <p:spPr bwMode="auto">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a:lnSpc>
                <a:spcPct val="100000"/>
              </a:lnSpc>
              <a:spcBef>
                <a:spcPts val="0"/>
              </a:spcBef>
              <a:spcAft>
                <a:spcPts val="0"/>
              </a:spcAft>
              <a:buClrTx/>
              <a:buSzTx/>
              <a:buFontTx/>
              <a:buNone/>
              <a:defRPr/>
            </a:pPr>
            <a:fld id="{6A6D9FA1-99C7-4910-8E32-B85D378B0060}" type="slidenum">
              <a:rPr lang="en-GB" sz="1000" b="0" i="0" u="none" strike="noStrike" cap="none" spc="0">
                <a:ln>
                  <a:noFill/>
                </a:ln>
                <a:solidFill>
                  <a:prstClr val="black">
                    <a:tint val="75000"/>
                  </a:prstClr>
                </a:solidFill>
                <a:latin typeface="Calibri"/>
                <a:ea typeface="+mn-ea"/>
                <a:cs typeface="+mn-cs"/>
              </a:rPr>
              <a:t>‹#›</a:t>
            </a:fld>
            <a:endParaRPr lang="en-GB" sz="1000" b="0" i="0" u="none" strike="noStrike" cap="none" spc="0">
              <a:ln>
                <a:noFill/>
              </a:ln>
              <a:solidFill>
                <a:prstClr val="black">
                  <a:tint val="75000"/>
                </a:prstClr>
              </a:solidFill>
              <a:latin typeface="Calibri"/>
              <a:ea typeface="+mn-ea"/>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dt="0"/>
  <p:txStyles>
    <p:titleStyle>
      <a:lvl1pPr algn="ctr" defTabSz="685800">
        <a:spcBef>
          <a:spcPts val="0"/>
        </a:spcBef>
        <a:buNone/>
        <a:defRPr sz="3300">
          <a:solidFill>
            <a:schemeClr val="tx1"/>
          </a:solidFill>
          <a:latin typeface="+mj-lt"/>
          <a:ea typeface="+mj-ea"/>
          <a:cs typeface="+mj-cs"/>
        </a:defRPr>
      </a:lvl1pPr>
    </p:titleStyle>
    <p:bodyStyle>
      <a:lvl1pPr marL="257175" indent="-257175" algn="l" defTabSz="685800">
        <a:spcBef>
          <a:spcPts val="0"/>
        </a:spcBef>
        <a:buFont typeface="Arial"/>
        <a:buChar char="•"/>
        <a:defRPr sz="2400">
          <a:solidFill>
            <a:schemeClr val="tx1"/>
          </a:solidFill>
          <a:latin typeface="+mn-lt"/>
          <a:ea typeface="+mn-ea"/>
          <a:cs typeface="+mn-cs"/>
        </a:defRPr>
      </a:lvl1pPr>
      <a:lvl2pPr marL="557213" indent="-214313" algn="l" defTabSz="685800">
        <a:spcBef>
          <a:spcPts val="0"/>
        </a:spcBef>
        <a:buFont typeface="Arial"/>
        <a:buChar char="–"/>
        <a:defRPr sz="2100">
          <a:solidFill>
            <a:schemeClr val="tx1"/>
          </a:solidFill>
          <a:latin typeface="+mn-lt"/>
          <a:ea typeface="+mn-ea"/>
          <a:cs typeface="+mn-cs"/>
        </a:defRPr>
      </a:lvl2pPr>
      <a:lvl3pPr marL="857250" indent="-171450" algn="l" defTabSz="685800">
        <a:spcBef>
          <a:spcPts val="0"/>
        </a:spcBef>
        <a:buFont typeface="Arial"/>
        <a:buChar char="•"/>
        <a:defRPr sz="1800">
          <a:solidFill>
            <a:schemeClr val="tx1"/>
          </a:solidFill>
          <a:latin typeface="+mn-lt"/>
          <a:ea typeface="+mn-ea"/>
          <a:cs typeface="+mn-cs"/>
        </a:defRPr>
      </a:lvl3pPr>
      <a:lvl4pPr marL="1200150" indent="-171450" algn="l" defTabSz="685800">
        <a:spcBef>
          <a:spcPts val="0"/>
        </a:spcBef>
        <a:buFont typeface="Arial"/>
        <a:buChar char="–"/>
        <a:defRPr sz="1500">
          <a:solidFill>
            <a:schemeClr val="tx1"/>
          </a:solidFill>
          <a:latin typeface="+mn-lt"/>
          <a:ea typeface="+mn-ea"/>
          <a:cs typeface="+mn-cs"/>
        </a:defRPr>
      </a:lvl4pPr>
      <a:lvl5pPr marL="1543050" indent="-171450" algn="l" defTabSz="685800">
        <a:spcBef>
          <a:spcPts val="0"/>
        </a:spcBef>
        <a:buFont typeface="Arial"/>
        <a:buChar char="»"/>
        <a:defRPr sz="1500">
          <a:solidFill>
            <a:schemeClr val="tx1"/>
          </a:solidFill>
          <a:latin typeface="+mn-lt"/>
          <a:ea typeface="+mn-ea"/>
          <a:cs typeface="+mn-cs"/>
        </a:defRPr>
      </a:lvl5pPr>
      <a:lvl6pPr marL="1885950" indent="-171450" algn="l" defTabSz="685800">
        <a:spcBef>
          <a:spcPts val="0"/>
        </a:spcBef>
        <a:buFont typeface="Arial"/>
        <a:buChar char="•"/>
        <a:defRPr sz="1500">
          <a:solidFill>
            <a:schemeClr val="tx1"/>
          </a:solidFill>
          <a:latin typeface="+mn-lt"/>
          <a:ea typeface="+mn-ea"/>
          <a:cs typeface="+mn-cs"/>
        </a:defRPr>
      </a:lvl6pPr>
      <a:lvl7pPr marL="2228850" indent="-171450" algn="l" defTabSz="685800">
        <a:spcBef>
          <a:spcPts val="0"/>
        </a:spcBef>
        <a:buFont typeface="Arial"/>
        <a:buChar char="•"/>
        <a:defRPr sz="1500">
          <a:solidFill>
            <a:schemeClr val="tx1"/>
          </a:solidFill>
          <a:latin typeface="+mn-lt"/>
          <a:ea typeface="+mn-ea"/>
          <a:cs typeface="+mn-cs"/>
        </a:defRPr>
      </a:lvl7pPr>
      <a:lvl8pPr marL="2571750" indent="-171450" algn="l" defTabSz="685800">
        <a:spcBef>
          <a:spcPts val="0"/>
        </a:spcBef>
        <a:buFont typeface="Arial"/>
        <a:buChar char="•"/>
        <a:defRPr sz="1500">
          <a:solidFill>
            <a:schemeClr val="tx1"/>
          </a:solidFill>
          <a:latin typeface="+mn-lt"/>
          <a:ea typeface="+mn-ea"/>
          <a:cs typeface="+mn-cs"/>
        </a:defRPr>
      </a:lvl8pPr>
      <a:lvl9pPr marL="2914650" indent="-171450" algn="l" defTabSz="685800">
        <a:spcBef>
          <a:spcPts val="0"/>
        </a:spcBef>
        <a:buFont typeface="Arial"/>
        <a:buChar char="•"/>
        <a:defRPr sz="1500">
          <a:solidFill>
            <a:schemeClr val="tx1"/>
          </a:solidFill>
          <a:latin typeface="+mn-lt"/>
          <a:ea typeface="+mn-ea"/>
          <a:cs typeface="+mn-cs"/>
        </a:defRPr>
      </a:lvl9pPr>
    </p:bodyStyle>
    <p:otherStyle>
      <a:defPPr>
        <a:defRPr lang="en-US"/>
      </a:defPPr>
      <a:lvl1pPr marL="0" algn="l" defTabSz="685800">
        <a:defRPr sz="1350">
          <a:solidFill>
            <a:schemeClr val="tx1"/>
          </a:solidFill>
          <a:latin typeface="+mn-lt"/>
          <a:ea typeface="+mn-ea"/>
          <a:cs typeface="+mn-cs"/>
        </a:defRPr>
      </a:lvl1pPr>
      <a:lvl2pPr marL="342900" algn="l" defTabSz="685800">
        <a:defRPr sz="1350">
          <a:solidFill>
            <a:schemeClr val="tx1"/>
          </a:solidFill>
          <a:latin typeface="+mn-lt"/>
          <a:ea typeface="+mn-ea"/>
          <a:cs typeface="+mn-cs"/>
        </a:defRPr>
      </a:lvl2pPr>
      <a:lvl3pPr marL="685800" algn="l" defTabSz="685800">
        <a:defRPr sz="1350">
          <a:solidFill>
            <a:schemeClr val="tx1"/>
          </a:solidFill>
          <a:latin typeface="+mn-lt"/>
          <a:ea typeface="+mn-ea"/>
          <a:cs typeface="+mn-cs"/>
        </a:defRPr>
      </a:lvl3pPr>
      <a:lvl4pPr marL="1028700" algn="l" defTabSz="685800">
        <a:defRPr sz="1350">
          <a:solidFill>
            <a:schemeClr val="tx1"/>
          </a:solidFill>
          <a:latin typeface="+mn-lt"/>
          <a:ea typeface="+mn-ea"/>
          <a:cs typeface="+mn-cs"/>
        </a:defRPr>
      </a:lvl4pPr>
      <a:lvl5pPr marL="1371600" algn="l" defTabSz="685800">
        <a:defRPr sz="1350">
          <a:solidFill>
            <a:schemeClr val="tx1"/>
          </a:solidFill>
          <a:latin typeface="+mn-lt"/>
          <a:ea typeface="+mn-ea"/>
          <a:cs typeface="+mn-cs"/>
        </a:defRPr>
      </a:lvl5pPr>
      <a:lvl6pPr marL="1714500" algn="l" defTabSz="685800">
        <a:defRPr sz="1350">
          <a:solidFill>
            <a:schemeClr val="tx1"/>
          </a:solidFill>
          <a:latin typeface="+mn-lt"/>
          <a:ea typeface="+mn-ea"/>
          <a:cs typeface="+mn-cs"/>
        </a:defRPr>
      </a:lvl6pPr>
      <a:lvl7pPr marL="2057400" algn="l" defTabSz="685800">
        <a:defRPr sz="1350">
          <a:solidFill>
            <a:schemeClr val="tx1"/>
          </a:solidFill>
          <a:latin typeface="+mn-lt"/>
          <a:ea typeface="+mn-ea"/>
          <a:cs typeface="+mn-cs"/>
        </a:defRPr>
      </a:lvl7pPr>
      <a:lvl8pPr marL="2400300" algn="l" defTabSz="685800">
        <a:defRPr sz="1350">
          <a:solidFill>
            <a:schemeClr val="tx1"/>
          </a:solidFill>
          <a:latin typeface="+mn-lt"/>
          <a:ea typeface="+mn-ea"/>
          <a:cs typeface="+mn-cs"/>
        </a:defRPr>
      </a:lvl8pPr>
      <a:lvl9pPr marL="2743200" algn="l" defTabSz="685800">
        <a:defRPr sz="135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407368" y="2074187"/>
            <a:ext cx="11184864" cy="620251"/>
          </a:xfrm>
        </p:spPr>
        <p:txBody>
          <a:bodyPr>
            <a:normAutofit/>
          </a:bodyPr>
          <a:lstStyle/>
          <a:p>
            <a:pPr>
              <a:defRPr/>
            </a:pPr>
            <a:r>
              <a:rPr lang="en-US" sz="3200" dirty="0"/>
              <a:t>SP B meeting on reference samples </a:t>
            </a:r>
            <a:endParaRPr sz="3200" dirty="0"/>
          </a:p>
        </p:txBody>
      </p:sp>
      <p:sp>
        <p:nvSpPr>
          <p:cNvPr id="3" name="Text Placeholder 2"/>
          <p:cNvSpPr>
            <a:spLocks noGrp="1"/>
          </p:cNvSpPr>
          <p:nvPr>
            <p:ph type="body" sz="quarter" idx="10"/>
          </p:nvPr>
        </p:nvSpPr>
        <p:spPr bwMode="auto"/>
        <p:txBody>
          <a:bodyPr/>
          <a:lstStyle/>
          <a:p>
            <a:pPr>
              <a:defRPr/>
            </a:pPr>
            <a:r>
              <a:rPr lang="en-GB" dirty="0"/>
              <a:t>Antti Hakola</a:t>
            </a:r>
            <a:endParaRPr dirty="0"/>
          </a:p>
        </p:txBody>
      </p:sp>
      <p:sp>
        <p:nvSpPr>
          <p:cNvPr id="4" name="Text Placeholder 3"/>
          <p:cNvSpPr>
            <a:spLocks noGrp="1"/>
          </p:cNvSpPr>
          <p:nvPr>
            <p:ph type="body" sz="quarter" idx="11"/>
          </p:nvPr>
        </p:nvSpPr>
        <p:spPr bwMode="auto">
          <a:xfrm>
            <a:off x="407367" y="4159259"/>
            <a:ext cx="11350623" cy="990299"/>
          </a:xfrm>
        </p:spPr>
        <p:txBody>
          <a:bodyPr>
            <a:normAutofit/>
          </a:bodyPr>
          <a:lstStyle/>
          <a:p>
            <a:pPr>
              <a:defRPr/>
            </a:pPr>
            <a:r>
              <a:rPr lang="en-GB" sz="1600" dirty="0"/>
              <a:t>On behalf of the SP B team and task holders</a:t>
            </a:r>
            <a:endParaRPr sz="1600" dirty="0"/>
          </a:p>
        </p:txBody>
      </p:sp>
      <p:sp>
        <p:nvSpPr>
          <p:cNvPr id="6" name="Text Placeholder 2">
            <a:extLst>
              <a:ext uri="{FF2B5EF4-FFF2-40B4-BE49-F238E27FC236}">
                <a16:creationId xmlns:a16="http://schemas.microsoft.com/office/drawing/2014/main" id="{A17BFC62-E6B9-290F-4867-2D0577BC73BE}"/>
              </a:ext>
            </a:extLst>
          </p:cNvPr>
          <p:cNvSpPr txBox="1">
            <a:spLocks/>
          </p:cNvSpPr>
          <p:nvPr/>
        </p:nvSpPr>
        <p:spPr bwMode="auto">
          <a:xfrm>
            <a:off x="407366" y="2550861"/>
            <a:ext cx="6844772" cy="457848"/>
          </a:xfrm>
          <a:prstGeom prst="rect">
            <a:avLst/>
          </a:prstGeom>
        </p:spPr>
        <p:txBody>
          <a:bodyPr vert="horz" lIns="91440" tIns="45720" rIns="91440" bIns="45720" rtlCol="0">
            <a:normAutofit fontScale="92500"/>
          </a:bodyPr>
          <a:lstStyle>
            <a:lvl1pPr marL="0" indent="0" algn="l" defTabSz="685800">
              <a:spcBef>
                <a:spcPts val="0"/>
              </a:spcBef>
              <a:buFont typeface="Arial"/>
              <a:buNone/>
              <a:defRPr sz="2400" b="1">
                <a:solidFill>
                  <a:schemeClr val="tx1"/>
                </a:solidFill>
                <a:latin typeface="+mn-lt"/>
                <a:ea typeface="+mn-ea"/>
                <a:cs typeface="+mn-cs"/>
              </a:defRPr>
            </a:lvl1pPr>
            <a:lvl2pPr marL="342900" indent="0" algn="l" defTabSz="685800">
              <a:spcBef>
                <a:spcPts val="0"/>
              </a:spcBef>
              <a:buFont typeface="Arial"/>
              <a:buNone/>
              <a:defRPr sz="2100">
                <a:solidFill>
                  <a:schemeClr val="tx1"/>
                </a:solidFill>
                <a:latin typeface="+mn-lt"/>
                <a:ea typeface="+mn-ea"/>
                <a:cs typeface="+mn-cs"/>
              </a:defRPr>
            </a:lvl2pPr>
            <a:lvl3pPr marL="857250" indent="-171450" algn="l" defTabSz="685800">
              <a:spcBef>
                <a:spcPts val="0"/>
              </a:spcBef>
              <a:buFont typeface="Arial"/>
              <a:buChar char="•"/>
              <a:defRPr sz="1800">
                <a:solidFill>
                  <a:schemeClr val="tx1"/>
                </a:solidFill>
                <a:latin typeface="+mn-lt"/>
                <a:ea typeface="+mn-ea"/>
                <a:cs typeface="+mn-cs"/>
              </a:defRPr>
            </a:lvl3pPr>
            <a:lvl4pPr marL="1200150" indent="-171450" algn="l" defTabSz="685800">
              <a:spcBef>
                <a:spcPts val="0"/>
              </a:spcBef>
              <a:buFont typeface="Arial"/>
              <a:buChar char="–"/>
              <a:defRPr sz="1500">
                <a:solidFill>
                  <a:schemeClr val="tx1"/>
                </a:solidFill>
                <a:latin typeface="+mn-lt"/>
                <a:ea typeface="+mn-ea"/>
                <a:cs typeface="+mn-cs"/>
              </a:defRPr>
            </a:lvl4pPr>
            <a:lvl5pPr marL="1543050" indent="-171450" algn="l" defTabSz="685800">
              <a:spcBef>
                <a:spcPts val="0"/>
              </a:spcBef>
              <a:buFont typeface="Arial"/>
              <a:buChar char="»"/>
              <a:defRPr sz="1500">
                <a:solidFill>
                  <a:schemeClr val="tx1"/>
                </a:solidFill>
                <a:latin typeface="+mn-lt"/>
                <a:ea typeface="+mn-ea"/>
                <a:cs typeface="+mn-cs"/>
              </a:defRPr>
            </a:lvl5pPr>
            <a:lvl6pPr marL="1885950" indent="-171450" algn="l" defTabSz="685800">
              <a:spcBef>
                <a:spcPts val="0"/>
              </a:spcBef>
              <a:buFont typeface="Arial"/>
              <a:buChar char="•"/>
              <a:defRPr sz="1500">
                <a:solidFill>
                  <a:schemeClr val="tx1"/>
                </a:solidFill>
                <a:latin typeface="+mn-lt"/>
                <a:ea typeface="+mn-ea"/>
                <a:cs typeface="+mn-cs"/>
              </a:defRPr>
            </a:lvl6pPr>
            <a:lvl7pPr marL="2228850" indent="-171450" algn="l" defTabSz="685800">
              <a:spcBef>
                <a:spcPts val="0"/>
              </a:spcBef>
              <a:buFont typeface="Arial"/>
              <a:buChar char="•"/>
              <a:defRPr sz="1500">
                <a:solidFill>
                  <a:schemeClr val="tx1"/>
                </a:solidFill>
                <a:latin typeface="+mn-lt"/>
                <a:ea typeface="+mn-ea"/>
                <a:cs typeface="+mn-cs"/>
              </a:defRPr>
            </a:lvl7pPr>
            <a:lvl8pPr marL="2571750" indent="-171450" algn="l" defTabSz="685800">
              <a:spcBef>
                <a:spcPts val="0"/>
              </a:spcBef>
              <a:buFont typeface="Arial"/>
              <a:buChar char="•"/>
              <a:defRPr sz="1500">
                <a:solidFill>
                  <a:schemeClr val="tx1"/>
                </a:solidFill>
                <a:latin typeface="+mn-lt"/>
                <a:ea typeface="+mn-ea"/>
                <a:cs typeface="+mn-cs"/>
              </a:defRPr>
            </a:lvl8pPr>
            <a:lvl9pPr marL="2914650" indent="-171450" algn="l" defTabSz="685800">
              <a:spcBef>
                <a:spcPts val="0"/>
              </a:spcBef>
              <a:buFont typeface="Arial"/>
              <a:buChar char="•"/>
              <a:defRPr sz="1500">
                <a:solidFill>
                  <a:schemeClr val="tx1"/>
                </a:solidFill>
                <a:latin typeface="+mn-lt"/>
                <a:ea typeface="+mn-ea"/>
                <a:cs typeface="+mn-cs"/>
              </a:defRPr>
            </a:lvl9pPr>
          </a:lstStyle>
          <a:p>
            <a:pPr>
              <a:defRPr/>
            </a:pPr>
            <a:r>
              <a:rPr lang="en-GB" dirty="0"/>
              <a:t>Results and needs for additional samples, 03 July, 2026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BF322B-FDE5-2238-D4D2-00A25B676D88}"/>
              </a:ext>
            </a:extLst>
          </p:cNvPr>
          <p:cNvSpPr>
            <a:spLocks noGrp="1"/>
          </p:cNvSpPr>
          <p:nvPr>
            <p:ph type="title"/>
          </p:nvPr>
        </p:nvSpPr>
        <p:spPr/>
        <p:txBody>
          <a:bodyPr/>
          <a:lstStyle/>
          <a:p>
            <a:r>
              <a:rPr lang="de-DE" dirty="0"/>
              <a:t>Sample </a:t>
            </a:r>
            <a:r>
              <a:rPr lang="de-DE" dirty="0" err="1"/>
              <a:t>exposures</a:t>
            </a:r>
            <a:r>
              <a:rPr lang="de-DE" dirty="0"/>
              <a:t> in MAGNUM-PSI/UPP and PSI-2</a:t>
            </a:r>
            <a:endParaRPr lang="fi-FI" dirty="0"/>
          </a:p>
        </p:txBody>
      </p:sp>
      <p:sp>
        <p:nvSpPr>
          <p:cNvPr id="3" name="Footer Placeholder 2">
            <a:extLst>
              <a:ext uri="{FF2B5EF4-FFF2-40B4-BE49-F238E27FC236}">
                <a16:creationId xmlns:a16="http://schemas.microsoft.com/office/drawing/2014/main" id="{4D6C336A-B3EC-492D-8F68-0A94ECD188C2}"/>
              </a:ext>
            </a:extLst>
          </p:cNvPr>
          <p:cNvSpPr>
            <a:spLocks noGrp="1"/>
          </p:cNvSpPr>
          <p:nvPr>
            <p:ph type="ftr" sz="quarter" idx="11"/>
          </p:nvPr>
        </p:nvSpPr>
        <p:spPr/>
        <p:txBody>
          <a:bodyPr/>
          <a:lstStyle/>
          <a:p>
            <a:pPr>
              <a:defRPr/>
            </a:pPr>
            <a:r>
              <a:rPr lang="en-GB">
                <a:solidFill>
                  <a:prstClr val="white"/>
                </a:solidFill>
              </a:rPr>
              <a:t>A. Hakola| WPPWIE SPB meeting | 03 July 2026</a:t>
            </a:r>
            <a:endParaRPr lang="en-GB" dirty="0"/>
          </a:p>
        </p:txBody>
      </p:sp>
      <p:sp>
        <p:nvSpPr>
          <p:cNvPr id="4" name="Slide Number Placeholder 3">
            <a:extLst>
              <a:ext uri="{FF2B5EF4-FFF2-40B4-BE49-F238E27FC236}">
                <a16:creationId xmlns:a16="http://schemas.microsoft.com/office/drawing/2014/main" id="{AA88D8C4-BA2D-D522-765D-781D812F8E01}"/>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2</a:t>
            </a:fld>
            <a:endParaRPr lang="en-GB">
              <a:solidFill>
                <a:prstClr val="white"/>
              </a:solidFill>
            </a:endParaRPr>
          </a:p>
        </p:txBody>
      </p:sp>
      <p:sp>
        <p:nvSpPr>
          <p:cNvPr id="6" name="TextBox 5">
            <a:extLst>
              <a:ext uri="{FF2B5EF4-FFF2-40B4-BE49-F238E27FC236}">
                <a16:creationId xmlns:a16="http://schemas.microsoft.com/office/drawing/2014/main" id="{A316E00C-6CF3-6434-8394-67C917FC34F9}"/>
              </a:ext>
            </a:extLst>
          </p:cNvPr>
          <p:cNvSpPr txBox="1"/>
          <p:nvPr/>
        </p:nvSpPr>
        <p:spPr>
          <a:xfrm>
            <a:off x="231228" y="618643"/>
            <a:ext cx="11527160" cy="3354765"/>
          </a:xfrm>
          <a:prstGeom prst="rect">
            <a:avLst/>
          </a:prstGeom>
          <a:noFill/>
        </p:spPr>
        <p:txBody>
          <a:bodyPr wrap="square" rtlCol="0">
            <a:spAutoFit/>
          </a:bodyPr>
          <a:lstStyle/>
          <a:p>
            <a:pPr algn="l">
              <a:spcBef>
                <a:spcPts val="600"/>
              </a:spcBef>
            </a:pPr>
            <a:r>
              <a:rPr lang="fi-FI" sz="2000" b="1" dirty="0"/>
              <a:t>MAGNUM-PSI/UPP</a:t>
            </a:r>
          </a:p>
          <a:p>
            <a:pPr marL="457200" indent="-457200">
              <a:spcBef>
                <a:spcPts val="600"/>
              </a:spcBef>
              <a:buFont typeface="Arial" panose="020B0604020202020204" pitchFamily="34" charset="0"/>
              <a:buChar char="•"/>
            </a:pPr>
            <a:r>
              <a:rPr lang="fi-FI" dirty="0" err="1"/>
              <a:t>Task</a:t>
            </a:r>
            <a:r>
              <a:rPr lang="fi-FI" dirty="0"/>
              <a:t> </a:t>
            </a:r>
            <a:r>
              <a:rPr lang="fi-FI" dirty="0" err="1"/>
              <a:t>descriptions</a:t>
            </a:r>
            <a:r>
              <a:rPr lang="fi-FI" dirty="0"/>
              <a:t> (</a:t>
            </a:r>
            <a:r>
              <a:rPr lang="fi-FI" dirty="0" err="1"/>
              <a:t>actual</a:t>
            </a:r>
            <a:r>
              <a:rPr lang="fi-FI" dirty="0"/>
              <a:t> </a:t>
            </a:r>
            <a:r>
              <a:rPr lang="fi-FI" dirty="0" err="1"/>
              <a:t>ones</a:t>
            </a:r>
            <a:r>
              <a:rPr lang="fi-FI" dirty="0"/>
              <a:t> – </a:t>
            </a:r>
            <a:r>
              <a:rPr lang="fi-FI" dirty="0" err="1"/>
              <a:t>different</a:t>
            </a:r>
            <a:r>
              <a:rPr lang="fi-FI" dirty="0"/>
              <a:t> </a:t>
            </a:r>
            <a:r>
              <a:rPr lang="fi-FI" dirty="0" err="1"/>
              <a:t>from</a:t>
            </a:r>
            <a:r>
              <a:rPr lang="fi-FI" dirty="0"/>
              <a:t> </a:t>
            </a:r>
            <a:r>
              <a:rPr lang="fi-FI" dirty="0" err="1"/>
              <a:t>what</a:t>
            </a:r>
            <a:r>
              <a:rPr lang="fi-FI" dirty="0"/>
              <a:t> is </a:t>
            </a:r>
            <a:r>
              <a:rPr lang="fi-FI" dirty="0" err="1"/>
              <a:t>written</a:t>
            </a:r>
            <a:r>
              <a:rPr lang="fi-FI" dirty="0"/>
              <a:t> in IMS): </a:t>
            </a:r>
          </a:p>
          <a:p>
            <a:pPr marL="914400" lvl="1" indent="-457200">
              <a:spcBef>
                <a:spcPts val="600"/>
              </a:spcBef>
              <a:buFont typeface="Wingdings" panose="05000000000000000000" pitchFamily="2" charset="2"/>
              <a:buChar char="ü"/>
            </a:pPr>
            <a:r>
              <a:rPr lang="fi-FI" sz="1600" dirty="0"/>
              <a:t>”</a:t>
            </a:r>
            <a:r>
              <a:rPr lang="en-GB" sz="1600" dirty="0"/>
              <a:t>Expose B reference layers to MAGNUM-PSI/UPP plasmas for studying their sputtering yields as functions of temperature and ion energy and identifying the role of chemical erosion (DIFFER)” (2026) </a:t>
            </a:r>
          </a:p>
          <a:p>
            <a:pPr marL="914400" lvl="1" indent="-457200">
              <a:spcBef>
                <a:spcPts val="600"/>
              </a:spcBef>
              <a:buFont typeface="Wingdings" panose="05000000000000000000" pitchFamily="2" charset="2"/>
              <a:buChar char="ü"/>
            </a:pPr>
            <a:r>
              <a:rPr lang="en-GB" sz="1600" dirty="0"/>
              <a:t>“Expose W/B reference layers to MAGNUM-PSI/UPP plasmas for studying the formation and erosion characteristics of thick B+W-based re-deposits (DIFFER)” (2027)</a:t>
            </a:r>
            <a:endParaRPr lang="fi-FI" sz="1600" dirty="0"/>
          </a:p>
          <a:p>
            <a:pPr marL="457200" indent="-457200" algn="l">
              <a:spcBef>
                <a:spcPts val="600"/>
              </a:spcBef>
              <a:buFont typeface="Arial" panose="020B0604020202020204" pitchFamily="34" charset="0"/>
              <a:buChar char="•"/>
            </a:pPr>
            <a:r>
              <a:rPr lang="fi-FI" b="1" dirty="0"/>
              <a:t>PSI </a:t>
            </a:r>
            <a:r>
              <a:rPr lang="fi-FI" b="1" dirty="0" err="1"/>
              <a:t>conference</a:t>
            </a:r>
            <a:r>
              <a:rPr lang="fi-FI" dirty="0"/>
              <a:t>: </a:t>
            </a:r>
            <a:r>
              <a:rPr lang="fi-FI" dirty="0" err="1"/>
              <a:t>reports</a:t>
            </a:r>
            <a:r>
              <a:rPr lang="fi-FI" dirty="0"/>
              <a:t> on </a:t>
            </a:r>
            <a:r>
              <a:rPr lang="fi-FI" dirty="0" err="1"/>
              <a:t>chemical</a:t>
            </a:r>
            <a:r>
              <a:rPr lang="fi-FI" dirty="0"/>
              <a:t> </a:t>
            </a:r>
            <a:r>
              <a:rPr lang="fi-FI" dirty="0" err="1"/>
              <a:t>erosion</a:t>
            </a:r>
            <a:r>
              <a:rPr lang="fi-FI" dirty="0"/>
              <a:t> of B-</a:t>
            </a:r>
            <a:r>
              <a:rPr lang="fi-FI" dirty="0" err="1"/>
              <a:t>based</a:t>
            </a:r>
            <a:r>
              <a:rPr lang="fi-FI" dirty="0"/>
              <a:t> </a:t>
            </a:r>
            <a:r>
              <a:rPr lang="fi-FI" dirty="0" err="1"/>
              <a:t>layers</a:t>
            </a:r>
            <a:r>
              <a:rPr lang="fi-FI" dirty="0"/>
              <a:t> and </a:t>
            </a:r>
            <a:r>
              <a:rPr lang="fi-FI" dirty="0" err="1"/>
              <a:t>stability</a:t>
            </a:r>
            <a:r>
              <a:rPr lang="fi-FI" dirty="0"/>
              <a:t> of </a:t>
            </a:r>
            <a:r>
              <a:rPr lang="fi-FI" dirty="0" err="1"/>
              <a:t>thick</a:t>
            </a:r>
            <a:r>
              <a:rPr lang="fi-FI" dirty="0"/>
              <a:t> B </a:t>
            </a:r>
            <a:r>
              <a:rPr lang="fi-FI" dirty="0" err="1"/>
              <a:t>layers</a:t>
            </a:r>
            <a:r>
              <a:rPr lang="fi-FI" dirty="0"/>
              <a:t> </a:t>
            </a:r>
            <a:r>
              <a:rPr lang="fi-FI" dirty="0">
                <a:sym typeface="Wingdings" panose="05000000000000000000" pitchFamily="2" charset="2"/>
              </a:rPr>
              <a:t> </a:t>
            </a:r>
            <a:r>
              <a:rPr lang="fi-FI" b="1" dirty="0" err="1">
                <a:solidFill>
                  <a:srgbClr val="FF0000"/>
                </a:solidFill>
                <a:sym typeface="Wingdings" panose="05000000000000000000" pitchFamily="2" charset="2"/>
              </a:rPr>
              <a:t>Plans</a:t>
            </a:r>
            <a:r>
              <a:rPr lang="fi-FI" b="1" dirty="0">
                <a:solidFill>
                  <a:srgbClr val="FF0000"/>
                </a:solidFill>
                <a:sym typeface="Wingdings" panose="05000000000000000000" pitchFamily="2" charset="2"/>
              </a:rPr>
              <a:t> for </a:t>
            </a:r>
            <a:r>
              <a:rPr lang="fi-FI" b="1" dirty="0" err="1">
                <a:solidFill>
                  <a:srgbClr val="FF0000"/>
                </a:solidFill>
                <a:sym typeface="Wingdings" panose="05000000000000000000" pitchFamily="2" charset="2"/>
              </a:rPr>
              <a:t>late</a:t>
            </a:r>
            <a:r>
              <a:rPr lang="fi-FI" b="1" dirty="0">
                <a:solidFill>
                  <a:srgbClr val="FF0000"/>
                </a:solidFill>
                <a:sym typeface="Wingdings" panose="05000000000000000000" pitchFamily="2" charset="2"/>
              </a:rPr>
              <a:t> 2026? </a:t>
            </a:r>
            <a:r>
              <a:rPr lang="fi-FI" b="1" dirty="0" err="1">
                <a:solidFill>
                  <a:srgbClr val="FF0000"/>
                </a:solidFill>
                <a:sym typeface="Wingdings" panose="05000000000000000000" pitchFamily="2" charset="2"/>
              </a:rPr>
              <a:t>Needs</a:t>
            </a:r>
            <a:r>
              <a:rPr lang="fi-FI" b="1" dirty="0">
                <a:solidFill>
                  <a:srgbClr val="FF0000"/>
                </a:solidFill>
                <a:sym typeface="Wingdings" panose="05000000000000000000" pitchFamily="2" charset="2"/>
              </a:rPr>
              <a:t> for </a:t>
            </a:r>
            <a:r>
              <a:rPr lang="fi-FI" b="1" dirty="0" err="1">
                <a:solidFill>
                  <a:srgbClr val="FF0000"/>
                </a:solidFill>
                <a:sym typeface="Wingdings" panose="05000000000000000000" pitchFamily="2" charset="2"/>
              </a:rPr>
              <a:t>additional</a:t>
            </a:r>
            <a:r>
              <a:rPr lang="fi-FI" b="1" dirty="0">
                <a:solidFill>
                  <a:srgbClr val="FF0000"/>
                </a:solidFill>
                <a:sym typeface="Wingdings" panose="05000000000000000000" pitchFamily="2" charset="2"/>
              </a:rPr>
              <a:t> </a:t>
            </a:r>
            <a:r>
              <a:rPr lang="fi-FI" b="1" dirty="0" err="1">
                <a:solidFill>
                  <a:srgbClr val="FF0000"/>
                </a:solidFill>
                <a:sym typeface="Wingdings" panose="05000000000000000000" pitchFamily="2" charset="2"/>
              </a:rPr>
              <a:t>samples</a:t>
            </a:r>
            <a:r>
              <a:rPr lang="fi-FI" b="1" dirty="0">
                <a:solidFill>
                  <a:srgbClr val="FF0000"/>
                </a:solidFill>
                <a:sym typeface="Wingdings" panose="05000000000000000000" pitchFamily="2" charset="2"/>
              </a:rPr>
              <a:t> outside of DIFFER? </a:t>
            </a:r>
          </a:p>
          <a:p>
            <a:pPr marL="457200" indent="-457200" algn="l">
              <a:spcBef>
                <a:spcPts val="600"/>
              </a:spcBef>
              <a:buFont typeface="Arial" panose="020B0604020202020204" pitchFamily="34" charset="0"/>
              <a:buChar char="•"/>
            </a:pPr>
            <a:r>
              <a:rPr lang="fi-FI" dirty="0" err="1">
                <a:sym typeface="Wingdings" panose="05000000000000000000" pitchFamily="2" charset="2"/>
              </a:rPr>
              <a:t>Erosion</a:t>
            </a:r>
            <a:r>
              <a:rPr lang="fi-FI" dirty="0">
                <a:sym typeface="Wingdings" panose="05000000000000000000" pitchFamily="2" charset="2"/>
              </a:rPr>
              <a:t> of 2D/3D W </a:t>
            </a:r>
            <a:r>
              <a:rPr lang="fi-FI" dirty="0" err="1">
                <a:sym typeface="Wingdings" panose="05000000000000000000" pitchFamily="2" charset="2"/>
              </a:rPr>
              <a:t>structures</a:t>
            </a:r>
            <a:r>
              <a:rPr lang="fi-FI" dirty="0">
                <a:sym typeface="Wingdings" panose="05000000000000000000" pitchFamily="2" charset="2"/>
              </a:rPr>
              <a:t>  </a:t>
            </a:r>
            <a:r>
              <a:rPr lang="fi-FI" b="1" dirty="0">
                <a:solidFill>
                  <a:srgbClr val="FF0000"/>
                </a:solidFill>
                <a:sym typeface="Wingdings" panose="05000000000000000000" pitchFamily="2" charset="2"/>
              </a:rPr>
              <a:t>status and </a:t>
            </a:r>
            <a:r>
              <a:rPr lang="fi-FI" b="1" dirty="0" err="1">
                <a:solidFill>
                  <a:srgbClr val="FF0000"/>
                </a:solidFill>
                <a:sym typeface="Wingdings" panose="05000000000000000000" pitchFamily="2" charset="2"/>
              </a:rPr>
              <a:t>plans</a:t>
            </a:r>
            <a:r>
              <a:rPr lang="fi-FI" b="1" dirty="0">
                <a:solidFill>
                  <a:srgbClr val="FF0000"/>
                </a:solidFill>
                <a:sym typeface="Wingdings" panose="05000000000000000000" pitchFamily="2" charset="2"/>
              </a:rPr>
              <a:t>?</a:t>
            </a:r>
          </a:p>
          <a:p>
            <a:pPr marL="457200" indent="-457200">
              <a:spcBef>
                <a:spcPts val="600"/>
              </a:spcBef>
              <a:buFont typeface="Arial" panose="020B0604020202020204" pitchFamily="34" charset="0"/>
              <a:buChar char="•"/>
            </a:pPr>
            <a:r>
              <a:rPr lang="fi-FI" b="1" dirty="0">
                <a:sym typeface="Wingdings" panose="05000000000000000000" pitchFamily="2" charset="2"/>
              </a:rPr>
              <a:t>NB!</a:t>
            </a:r>
            <a:r>
              <a:rPr lang="fi-FI" b="1" dirty="0">
                <a:solidFill>
                  <a:srgbClr val="FF0000"/>
                </a:solidFill>
                <a:sym typeface="Wingdings" panose="05000000000000000000" pitchFamily="2" charset="2"/>
              </a:rPr>
              <a:t> </a:t>
            </a:r>
            <a:r>
              <a:rPr lang="en-US" dirty="0"/>
              <a:t>9 WEST </a:t>
            </a:r>
            <a:r>
              <a:rPr lang="en-US" dirty="0" err="1"/>
              <a:t>boronization</a:t>
            </a:r>
            <a:r>
              <a:rPr lang="en-US" dirty="0"/>
              <a:t> samples (B/W, Au/B/SS, and Au/B/W) available for exposures in MAGNUM-PSI/UPP</a:t>
            </a:r>
            <a:endParaRPr lang="fi-FI" b="1" dirty="0">
              <a:solidFill>
                <a:srgbClr val="FF0000"/>
              </a:solidFill>
            </a:endParaRPr>
          </a:p>
        </p:txBody>
      </p:sp>
      <p:sp>
        <p:nvSpPr>
          <p:cNvPr id="8" name="TextBox 7">
            <a:extLst>
              <a:ext uri="{FF2B5EF4-FFF2-40B4-BE49-F238E27FC236}">
                <a16:creationId xmlns:a16="http://schemas.microsoft.com/office/drawing/2014/main" id="{C3A70280-EB15-9747-DEA0-1CE0001C7A82}"/>
              </a:ext>
            </a:extLst>
          </p:cNvPr>
          <p:cNvSpPr txBox="1"/>
          <p:nvPr/>
        </p:nvSpPr>
        <p:spPr>
          <a:xfrm>
            <a:off x="332420" y="3794490"/>
            <a:ext cx="11527160" cy="2723823"/>
          </a:xfrm>
          <a:prstGeom prst="rect">
            <a:avLst/>
          </a:prstGeom>
          <a:noFill/>
        </p:spPr>
        <p:txBody>
          <a:bodyPr wrap="square" rtlCol="0">
            <a:spAutoFit/>
          </a:bodyPr>
          <a:lstStyle/>
          <a:p>
            <a:pPr algn="l">
              <a:spcBef>
                <a:spcPts val="600"/>
              </a:spcBef>
            </a:pPr>
            <a:r>
              <a:rPr lang="fi-FI" sz="2000" b="1" dirty="0"/>
              <a:t>PSI-2</a:t>
            </a:r>
          </a:p>
          <a:p>
            <a:pPr marL="457200" indent="-457200">
              <a:spcBef>
                <a:spcPts val="600"/>
              </a:spcBef>
              <a:buFont typeface="Arial" panose="020B0604020202020204" pitchFamily="34" charset="0"/>
              <a:buChar char="•"/>
            </a:pPr>
            <a:r>
              <a:rPr lang="fi-FI" dirty="0" err="1"/>
              <a:t>Task</a:t>
            </a:r>
            <a:r>
              <a:rPr lang="fi-FI" dirty="0"/>
              <a:t> </a:t>
            </a:r>
            <a:r>
              <a:rPr lang="fi-FI" dirty="0" err="1"/>
              <a:t>description</a:t>
            </a:r>
            <a:r>
              <a:rPr lang="fi-FI" dirty="0"/>
              <a:t>: </a:t>
            </a:r>
          </a:p>
          <a:p>
            <a:pPr marL="914400" lvl="1" indent="-457200">
              <a:spcBef>
                <a:spcPts val="600"/>
              </a:spcBef>
              <a:buFont typeface="Wingdings" panose="05000000000000000000" pitchFamily="2" charset="2"/>
              <a:buChar char="ü"/>
            </a:pPr>
            <a:r>
              <a:rPr lang="fi-FI" sz="1600" dirty="0"/>
              <a:t>”</a:t>
            </a:r>
            <a:r>
              <a:rPr lang="en-US" sz="1600" dirty="0"/>
              <a:t>Expose W/B reference layers to PSI-2 plasmas for investigating the role of sample composition on erosion and re-deposition yields including chemical erosion (FZJ)</a:t>
            </a:r>
            <a:r>
              <a:rPr lang="en-GB" sz="1600" dirty="0"/>
              <a:t>” (2026) </a:t>
            </a:r>
          </a:p>
          <a:p>
            <a:pPr marL="457200" indent="-457200" algn="l">
              <a:spcBef>
                <a:spcPts val="600"/>
              </a:spcBef>
              <a:buFont typeface="Arial" panose="020B0604020202020204" pitchFamily="34" charset="0"/>
              <a:buChar char="•"/>
            </a:pPr>
            <a:r>
              <a:rPr lang="fi-FI" b="1" dirty="0"/>
              <a:t>PSI </a:t>
            </a:r>
            <a:r>
              <a:rPr lang="fi-FI" b="1" dirty="0" err="1"/>
              <a:t>conference</a:t>
            </a:r>
            <a:r>
              <a:rPr lang="fi-FI" b="1" dirty="0"/>
              <a:t> and </a:t>
            </a:r>
            <a:r>
              <a:rPr lang="fi-FI" b="1" dirty="0" err="1"/>
              <a:t>recent</a:t>
            </a:r>
            <a:r>
              <a:rPr lang="fi-FI" b="1" dirty="0"/>
              <a:t> </a:t>
            </a:r>
            <a:r>
              <a:rPr lang="fi-FI" b="1" dirty="0" err="1"/>
              <a:t>articles</a:t>
            </a:r>
            <a:r>
              <a:rPr lang="fi-FI" dirty="0"/>
              <a:t>: </a:t>
            </a:r>
            <a:r>
              <a:rPr lang="fi-FI" dirty="0" err="1"/>
              <a:t>reports</a:t>
            </a:r>
            <a:r>
              <a:rPr lang="fi-FI" dirty="0"/>
              <a:t> on </a:t>
            </a:r>
            <a:r>
              <a:rPr lang="fi-FI" dirty="0" err="1"/>
              <a:t>chemical</a:t>
            </a:r>
            <a:r>
              <a:rPr lang="fi-FI" dirty="0"/>
              <a:t> </a:t>
            </a:r>
            <a:r>
              <a:rPr lang="fi-FI" dirty="0" err="1"/>
              <a:t>erosion</a:t>
            </a:r>
            <a:r>
              <a:rPr lang="fi-FI" dirty="0"/>
              <a:t> of B-</a:t>
            </a:r>
            <a:r>
              <a:rPr lang="fi-FI" dirty="0" err="1"/>
              <a:t>based</a:t>
            </a:r>
            <a:r>
              <a:rPr lang="fi-FI" dirty="0"/>
              <a:t> </a:t>
            </a:r>
            <a:r>
              <a:rPr lang="fi-FI" dirty="0" err="1"/>
              <a:t>layers</a:t>
            </a:r>
            <a:r>
              <a:rPr lang="fi-FI" dirty="0"/>
              <a:t> (</a:t>
            </a:r>
            <a:r>
              <a:rPr lang="fi-FI" dirty="0" err="1"/>
              <a:t>spectroscopy</a:t>
            </a:r>
            <a:r>
              <a:rPr lang="fi-FI" dirty="0"/>
              <a:t>) and </a:t>
            </a:r>
            <a:r>
              <a:rPr lang="fi-FI" dirty="0" err="1"/>
              <a:t>removal</a:t>
            </a:r>
            <a:r>
              <a:rPr lang="fi-FI" dirty="0"/>
              <a:t> of </a:t>
            </a:r>
            <a:r>
              <a:rPr lang="fi-FI" dirty="0" err="1"/>
              <a:t>fuel</a:t>
            </a:r>
            <a:r>
              <a:rPr lang="fi-FI" dirty="0"/>
              <a:t>/</a:t>
            </a:r>
            <a:r>
              <a:rPr lang="fi-FI" dirty="0" err="1"/>
              <a:t>isotopic</a:t>
            </a:r>
            <a:r>
              <a:rPr lang="fi-FI" dirty="0"/>
              <a:t> </a:t>
            </a:r>
            <a:r>
              <a:rPr lang="fi-FI" dirty="0" err="1"/>
              <a:t>exchange</a:t>
            </a:r>
            <a:r>
              <a:rPr lang="fi-FI" dirty="0"/>
              <a:t> in B </a:t>
            </a:r>
            <a:r>
              <a:rPr lang="fi-FI" dirty="0" err="1"/>
              <a:t>layers</a:t>
            </a:r>
            <a:endParaRPr lang="fi-FI" dirty="0"/>
          </a:p>
          <a:p>
            <a:pPr marL="457200" indent="-457200" algn="l">
              <a:spcBef>
                <a:spcPts val="600"/>
              </a:spcBef>
              <a:buFont typeface="Arial" panose="020B0604020202020204" pitchFamily="34" charset="0"/>
              <a:buChar char="•"/>
            </a:pPr>
            <a:r>
              <a:rPr lang="fi-FI" dirty="0"/>
              <a:t>How </a:t>
            </a:r>
            <a:r>
              <a:rPr lang="fi-FI" dirty="0" err="1"/>
              <a:t>about</a:t>
            </a:r>
            <a:r>
              <a:rPr lang="fi-FI" dirty="0"/>
              <a:t> </a:t>
            </a:r>
            <a:r>
              <a:rPr lang="fi-FI" dirty="0" err="1"/>
              <a:t>exposure</a:t>
            </a:r>
            <a:r>
              <a:rPr lang="fi-FI" dirty="0"/>
              <a:t> of W </a:t>
            </a:r>
            <a:r>
              <a:rPr lang="fi-FI" dirty="0" err="1"/>
              <a:t>samples</a:t>
            </a:r>
            <a:r>
              <a:rPr lang="fi-FI" dirty="0"/>
              <a:t> into </a:t>
            </a:r>
            <a:r>
              <a:rPr lang="fi-FI" dirty="0" err="1"/>
              <a:t>various</a:t>
            </a:r>
            <a:r>
              <a:rPr lang="fi-FI" dirty="0"/>
              <a:t> </a:t>
            </a:r>
            <a:r>
              <a:rPr lang="fi-FI" dirty="0" err="1"/>
              <a:t>plasmas</a:t>
            </a:r>
            <a:r>
              <a:rPr lang="fi-FI" dirty="0"/>
              <a:t> (</a:t>
            </a:r>
            <a:r>
              <a:rPr lang="fi-FI" dirty="0" err="1"/>
              <a:t>incl</a:t>
            </a:r>
            <a:r>
              <a:rPr lang="fi-FI" dirty="0"/>
              <a:t>. </a:t>
            </a:r>
            <a:r>
              <a:rPr lang="fi-FI" dirty="0" err="1"/>
              <a:t>Ar</a:t>
            </a:r>
            <a:r>
              <a:rPr lang="fi-FI" dirty="0"/>
              <a:t>, Ne)? </a:t>
            </a:r>
            <a:r>
              <a:rPr lang="fi-FI" dirty="0" err="1"/>
              <a:t>Also</a:t>
            </a:r>
            <a:r>
              <a:rPr lang="fi-FI" dirty="0"/>
              <a:t> </a:t>
            </a:r>
            <a:r>
              <a:rPr lang="fi-FI" dirty="0" err="1"/>
              <a:t>layers</a:t>
            </a:r>
            <a:r>
              <a:rPr lang="fi-FI" dirty="0"/>
              <a:t> </a:t>
            </a:r>
            <a:r>
              <a:rPr lang="fi-FI" dirty="0" err="1"/>
              <a:t>simulating</a:t>
            </a:r>
            <a:r>
              <a:rPr lang="fi-FI" dirty="0"/>
              <a:t> </a:t>
            </a:r>
            <a:r>
              <a:rPr lang="fi-FI" dirty="0" err="1"/>
              <a:t>re-deposits</a:t>
            </a:r>
            <a:endParaRPr lang="fi-FI" dirty="0"/>
          </a:p>
          <a:p>
            <a:pPr algn="l">
              <a:spcBef>
                <a:spcPts val="600"/>
              </a:spcBef>
            </a:pPr>
            <a:r>
              <a:rPr lang="fi-FI" b="1" dirty="0" err="1">
                <a:solidFill>
                  <a:srgbClr val="0070C0"/>
                </a:solidFill>
                <a:sym typeface="Wingdings" panose="05000000000000000000" pitchFamily="2" charset="2"/>
              </a:rPr>
              <a:t>Plans</a:t>
            </a:r>
            <a:r>
              <a:rPr lang="fi-FI" b="1" dirty="0">
                <a:solidFill>
                  <a:srgbClr val="0070C0"/>
                </a:solidFill>
                <a:sym typeface="Wingdings" panose="05000000000000000000" pitchFamily="2" charset="2"/>
              </a:rPr>
              <a:t> for </a:t>
            </a:r>
            <a:r>
              <a:rPr lang="fi-FI" b="1" dirty="0" err="1">
                <a:solidFill>
                  <a:srgbClr val="0070C0"/>
                </a:solidFill>
                <a:sym typeface="Wingdings" panose="05000000000000000000" pitchFamily="2" charset="2"/>
              </a:rPr>
              <a:t>late</a:t>
            </a:r>
            <a:r>
              <a:rPr lang="fi-FI" b="1" dirty="0">
                <a:solidFill>
                  <a:srgbClr val="0070C0"/>
                </a:solidFill>
                <a:sym typeface="Wingdings" panose="05000000000000000000" pitchFamily="2" charset="2"/>
              </a:rPr>
              <a:t> 2026? </a:t>
            </a:r>
            <a:r>
              <a:rPr lang="fi-FI" b="1" dirty="0" err="1">
                <a:solidFill>
                  <a:srgbClr val="0070C0"/>
                </a:solidFill>
                <a:sym typeface="Wingdings" panose="05000000000000000000" pitchFamily="2" charset="2"/>
              </a:rPr>
              <a:t>Needs</a:t>
            </a:r>
            <a:r>
              <a:rPr lang="fi-FI" b="1" dirty="0">
                <a:solidFill>
                  <a:srgbClr val="0070C0"/>
                </a:solidFill>
                <a:sym typeface="Wingdings" panose="05000000000000000000" pitchFamily="2" charset="2"/>
              </a:rPr>
              <a:t> for </a:t>
            </a:r>
            <a:r>
              <a:rPr lang="fi-FI" b="1" dirty="0" err="1">
                <a:solidFill>
                  <a:srgbClr val="0070C0"/>
                </a:solidFill>
                <a:sym typeface="Wingdings" panose="05000000000000000000" pitchFamily="2" charset="2"/>
              </a:rPr>
              <a:t>additional</a:t>
            </a:r>
            <a:r>
              <a:rPr lang="fi-FI" b="1" dirty="0">
                <a:solidFill>
                  <a:srgbClr val="0070C0"/>
                </a:solidFill>
                <a:sym typeface="Wingdings" panose="05000000000000000000" pitchFamily="2" charset="2"/>
              </a:rPr>
              <a:t> </a:t>
            </a:r>
            <a:r>
              <a:rPr lang="fi-FI" b="1" dirty="0" err="1">
                <a:solidFill>
                  <a:srgbClr val="0070C0"/>
                </a:solidFill>
                <a:sym typeface="Wingdings" panose="05000000000000000000" pitchFamily="2" charset="2"/>
              </a:rPr>
              <a:t>samples</a:t>
            </a:r>
            <a:r>
              <a:rPr lang="fi-FI" b="1" dirty="0">
                <a:solidFill>
                  <a:srgbClr val="0070C0"/>
                </a:solidFill>
                <a:sym typeface="Wingdings" panose="05000000000000000000" pitchFamily="2" charset="2"/>
              </a:rPr>
              <a:t> outside of FZJ? </a:t>
            </a:r>
            <a:endParaRPr lang="fi-FI" b="1" dirty="0">
              <a:solidFill>
                <a:srgbClr val="0070C0"/>
              </a:solidFill>
            </a:endParaRPr>
          </a:p>
        </p:txBody>
      </p:sp>
    </p:spTree>
    <p:extLst>
      <p:ext uri="{BB962C8B-B14F-4D97-AF65-F5344CB8AC3E}">
        <p14:creationId xmlns:p14="http://schemas.microsoft.com/office/powerpoint/2010/main" val="1527015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B6FB76-B68D-F732-40B2-9B8D868B65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8763D3-DAC0-A290-A967-0102A6A239C1}"/>
              </a:ext>
            </a:extLst>
          </p:cNvPr>
          <p:cNvSpPr>
            <a:spLocks noGrp="1"/>
          </p:cNvSpPr>
          <p:nvPr>
            <p:ph type="title"/>
          </p:nvPr>
        </p:nvSpPr>
        <p:spPr/>
        <p:txBody>
          <a:bodyPr/>
          <a:lstStyle/>
          <a:p>
            <a:r>
              <a:rPr lang="de-DE" dirty="0"/>
              <a:t>Sample </a:t>
            </a:r>
            <a:r>
              <a:rPr lang="de-DE" dirty="0" err="1"/>
              <a:t>exposures</a:t>
            </a:r>
            <a:r>
              <a:rPr lang="de-DE" dirty="0"/>
              <a:t> in </a:t>
            </a:r>
            <a:r>
              <a:rPr lang="de-DE" dirty="0" err="1"/>
              <a:t>GyM</a:t>
            </a:r>
            <a:r>
              <a:rPr lang="de-DE" dirty="0"/>
              <a:t> and </a:t>
            </a:r>
            <a:r>
              <a:rPr lang="de-DE" dirty="0" err="1"/>
              <a:t>laboratory</a:t>
            </a:r>
            <a:r>
              <a:rPr lang="de-DE" dirty="0"/>
              <a:t> </a:t>
            </a:r>
            <a:r>
              <a:rPr lang="de-DE" dirty="0" err="1"/>
              <a:t>conditions</a:t>
            </a:r>
            <a:endParaRPr lang="fi-FI" dirty="0"/>
          </a:p>
        </p:txBody>
      </p:sp>
      <p:sp>
        <p:nvSpPr>
          <p:cNvPr id="3" name="Footer Placeholder 2">
            <a:extLst>
              <a:ext uri="{FF2B5EF4-FFF2-40B4-BE49-F238E27FC236}">
                <a16:creationId xmlns:a16="http://schemas.microsoft.com/office/drawing/2014/main" id="{475F4809-EE77-5C0D-C389-5DC4979A568A}"/>
              </a:ext>
            </a:extLst>
          </p:cNvPr>
          <p:cNvSpPr>
            <a:spLocks noGrp="1"/>
          </p:cNvSpPr>
          <p:nvPr>
            <p:ph type="ftr" sz="quarter" idx="11"/>
          </p:nvPr>
        </p:nvSpPr>
        <p:spPr/>
        <p:txBody>
          <a:bodyPr/>
          <a:lstStyle/>
          <a:p>
            <a:pPr>
              <a:defRPr/>
            </a:pPr>
            <a:r>
              <a:rPr lang="en-GB">
                <a:solidFill>
                  <a:prstClr val="white"/>
                </a:solidFill>
              </a:rPr>
              <a:t>A. Hakola| WPPWIE SPB meeting | 03 July 2026</a:t>
            </a:r>
            <a:endParaRPr lang="en-GB" dirty="0"/>
          </a:p>
        </p:txBody>
      </p:sp>
      <p:sp>
        <p:nvSpPr>
          <p:cNvPr id="4" name="Slide Number Placeholder 3">
            <a:extLst>
              <a:ext uri="{FF2B5EF4-FFF2-40B4-BE49-F238E27FC236}">
                <a16:creationId xmlns:a16="http://schemas.microsoft.com/office/drawing/2014/main" id="{EAB7C0DE-B262-168C-3D1F-8B1F8541354E}"/>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3</a:t>
            </a:fld>
            <a:endParaRPr lang="en-GB">
              <a:solidFill>
                <a:prstClr val="white"/>
              </a:solidFill>
            </a:endParaRPr>
          </a:p>
        </p:txBody>
      </p:sp>
      <p:sp>
        <p:nvSpPr>
          <p:cNvPr id="6" name="TextBox 5">
            <a:extLst>
              <a:ext uri="{FF2B5EF4-FFF2-40B4-BE49-F238E27FC236}">
                <a16:creationId xmlns:a16="http://schemas.microsoft.com/office/drawing/2014/main" id="{90CF5F77-B56E-F2A2-8891-BB92E7BEDBDA}"/>
              </a:ext>
            </a:extLst>
          </p:cNvPr>
          <p:cNvSpPr txBox="1"/>
          <p:nvPr/>
        </p:nvSpPr>
        <p:spPr>
          <a:xfrm>
            <a:off x="231228" y="691380"/>
            <a:ext cx="11527160" cy="3000821"/>
          </a:xfrm>
          <a:prstGeom prst="rect">
            <a:avLst/>
          </a:prstGeom>
          <a:noFill/>
        </p:spPr>
        <p:txBody>
          <a:bodyPr wrap="square" rtlCol="0">
            <a:spAutoFit/>
          </a:bodyPr>
          <a:lstStyle/>
          <a:p>
            <a:pPr algn="l">
              <a:spcBef>
                <a:spcPts val="600"/>
              </a:spcBef>
            </a:pPr>
            <a:r>
              <a:rPr lang="fi-FI" sz="2000" b="1" dirty="0" err="1"/>
              <a:t>GyM</a:t>
            </a:r>
            <a:endParaRPr lang="fi-FI" sz="2000" b="1" dirty="0"/>
          </a:p>
          <a:p>
            <a:pPr marL="457200" indent="-457200">
              <a:spcBef>
                <a:spcPts val="600"/>
              </a:spcBef>
              <a:buFont typeface="Arial" panose="020B0604020202020204" pitchFamily="34" charset="0"/>
              <a:buChar char="•"/>
            </a:pPr>
            <a:r>
              <a:rPr lang="fi-FI" dirty="0" err="1"/>
              <a:t>Task</a:t>
            </a:r>
            <a:r>
              <a:rPr lang="fi-FI" dirty="0"/>
              <a:t> </a:t>
            </a:r>
            <a:r>
              <a:rPr lang="fi-FI" dirty="0" err="1"/>
              <a:t>descriptions</a:t>
            </a:r>
            <a:r>
              <a:rPr lang="fi-FI" dirty="0"/>
              <a:t>: </a:t>
            </a:r>
          </a:p>
          <a:p>
            <a:pPr marL="914400" lvl="1" indent="-457200">
              <a:spcBef>
                <a:spcPts val="600"/>
              </a:spcBef>
              <a:buFont typeface="Wingdings" panose="05000000000000000000" pitchFamily="2" charset="2"/>
              <a:buChar char="ü"/>
            </a:pPr>
            <a:r>
              <a:rPr lang="fi-FI" dirty="0"/>
              <a:t>”</a:t>
            </a:r>
            <a:r>
              <a:rPr lang="en-US" dirty="0"/>
              <a:t> Expose W/B reference layers to </a:t>
            </a:r>
            <a:r>
              <a:rPr lang="en-US" dirty="0" err="1"/>
              <a:t>GyM</a:t>
            </a:r>
            <a:r>
              <a:rPr lang="en-US" dirty="0"/>
              <a:t>/</a:t>
            </a:r>
            <a:r>
              <a:rPr lang="en-US" dirty="0" err="1"/>
              <a:t>BiGyM</a:t>
            </a:r>
            <a:r>
              <a:rPr lang="en-US" dirty="0"/>
              <a:t> plasmas for determining the impact of sample composition on erosion yields (ENEA)</a:t>
            </a:r>
            <a:r>
              <a:rPr lang="en-GB" dirty="0"/>
              <a:t>” (2026) </a:t>
            </a:r>
          </a:p>
          <a:p>
            <a:pPr marL="914400" lvl="1" indent="-457200">
              <a:spcBef>
                <a:spcPts val="600"/>
              </a:spcBef>
              <a:buFont typeface="Wingdings" panose="05000000000000000000" pitchFamily="2" charset="2"/>
              <a:buChar char="ü"/>
            </a:pPr>
            <a:r>
              <a:rPr lang="en-GB" dirty="0"/>
              <a:t>“</a:t>
            </a:r>
            <a:r>
              <a:rPr lang="en-US" dirty="0"/>
              <a:t>Expose W/B reference layers to </a:t>
            </a:r>
            <a:r>
              <a:rPr lang="en-US" dirty="0" err="1"/>
              <a:t>GyM</a:t>
            </a:r>
            <a:r>
              <a:rPr lang="en-US" dirty="0"/>
              <a:t>/</a:t>
            </a:r>
            <a:r>
              <a:rPr lang="en-US" dirty="0" err="1"/>
              <a:t>BiGyM</a:t>
            </a:r>
            <a:r>
              <a:rPr lang="en-US" dirty="0"/>
              <a:t> plasmas for determining the role of layer thickness and structure (incl. porosity) in their sputtering as well as the formation of deposits (ENEA)</a:t>
            </a:r>
            <a:r>
              <a:rPr lang="en-GB" dirty="0"/>
              <a:t>” (2027)</a:t>
            </a:r>
            <a:endParaRPr lang="fi-FI" dirty="0"/>
          </a:p>
          <a:p>
            <a:pPr marL="457200" indent="-457200" algn="l">
              <a:spcBef>
                <a:spcPts val="600"/>
              </a:spcBef>
              <a:buFont typeface="Arial" panose="020B0604020202020204" pitchFamily="34" charset="0"/>
              <a:buChar char="•"/>
            </a:pPr>
            <a:r>
              <a:rPr lang="fi-FI" b="1" dirty="0"/>
              <a:t>PSI </a:t>
            </a:r>
            <a:r>
              <a:rPr lang="fi-FI" b="1" dirty="0" err="1"/>
              <a:t>conference</a:t>
            </a:r>
            <a:r>
              <a:rPr lang="fi-FI" dirty="0"/>
              <a:t>: </a:t>
            </a:r>
            <a:r>
              <a:rPr lang="fi-FI" dirty="0" err="1"/>
              <a:t>reports</a:t>
            </a:r>
            <a:r>
              <a:rPr lang="fi-FI" dirty="0"/>
              <a:t> on </a:t>
            </a:r>
            <a:r>
              <a:rPr lang="fi-FI" dirty="0" err="1"/>
              <a:t>erosion</a:t>
            </a:r>
            <a:r>
              <a:rPr lang="fi-FI" dirty="0"/>
              <a:t> </a:t>
            </a:r>
            <a:r>
              <a:rPr lang="fi-FI" dirty="0" err="1"/>
              <a:t>characteristics</a:t>
            </a:r>
            <a:r>
              <a:rPr lang="fi-FI" dirty="0"/>
              <a:t> of </a:t>
            </a:r>
            <a:r>
              <a:rPr lang="fi-FI" dirty="0" err="1"/>
              <a:t>compact</a:t>
            </a:r>
            <a:r>
              <a:rPr lang="fi-FI" dirty="0"/>
              <a:t> and </a:t>
            </a:r>
            <a:r>
              <a:rPr lang="fi-FI" dirty="0" err="1"/>
              <a:t>porous</a:t>
            </a:r>
            <a:r>
              <a:rPr lang="fi-FI" dirty="0"/>
              <a:t> B </a:t>
            </a:r>
            <a:r>
              <a:rPr lang="fi-FI" dirty="0" err="1"/>
              <a:t>layers</a:t>
            </a:r>
            <a:r>
              <a:rPr lang="fi-FI" dirty="0"/>
              <a:t> </a:t>
            </a:r>
            <a:r>
              <a:rPr lang="fi-FI" dirty="0">
                <a:sym typeface="Wingdings" panose="05000000000000000000" pitchFamily="2" charset="2"/>
              </a:rPr>
              <a:t> </a:t>
            </a:r>
            <a:r>
              <a:rPr lang="fi-FI" b="1" dirty="0" err="1">
                <a:solidFill>
                  <a:srgbClr val="FF0000"/>
                </a:solidFill>
                <a:sym typeface="Wingdings" panose="05000000000000000000" pitchFamily="2" charset="2"/>
              </a:rPr>
              <a:t>Plans</a:t>
            </a:r>
            <a:r>
              <a:rPr lang="fi-FI" b="1" dirty="0">
                <a:solidFill>
                  <a:srgbClr val="FF0000"/>
                </a:solidFill>
                <a:sym typeface="Wingdings" panose="05000000000000000000" pitchFamily="2" charset="2"/>
              </a:rPr>
              <a:t> for </a:t>
            </a:r>
            <a:r>
              <a:rPr lang="fi-FI" b="1" dirty="0" err="1">
                <a:solidFill>
                  <a:srgbClr val="FF0000"/>
                </a:solidFill>
                <a:sym typeface="Wingdings" panose="05000000000000000000" pitchFamily="2" charset="2"/>
              </a:rPr>
              <a:t>late</a:t>
            </a:r>
            <a:r>
              <a:rPr lang="fi-FI" b="1" dirty="0">
                <a:solidFill>
                  <a:srgbClr val="FF0000"/>
                </a:solidFill>
                <a:sym typeface="Wingdings" panose="05000000000000000000" pitchFamily="2" charset="2"/>
              </a:rPr>
              <a:t> 2026? </a:t>
            </a:r>
            <a:r>
              <a:rPr lang="fi-FI" b="1" dirty="0" err="1">
                <a:solidFill>
                  <a:srgbClr val="FF0000"/>
                </a:solidFill>
                <a:sym typeface="Wingdings" panose="05000000000000000000" pitchFamily="2" charset="2"/>
              </a:rPr>
              <a:t>Needs</a:t>
            </a:r>
            <a:r>
              <a:rPr lang="fi-FI" b="1" dirty="0">
                <a:solidFill>
                  <a:srgbClr val="FF0000"/>
                </a:solidFill>
                <a:sym typeface="Wingdings" panose="05000000000000000000" pitchFamily="2" charset="2"/>
              </a:rPr>
              <a:t> for </a:t>
            </a:r>
            <a:r>
              <a:rPr lang="fi-FI" b="1" dirty="0" err="1">
                <a:solidFill>
                  <a:srgbClr val="FF0000"/>
                </a:solidFill>
                <a:sym typeface="Wingdings" panose="05000000000000000000" pitchFamily="2" charset="2"/>
              </a:rPr>
              <a:t>additional</a:t>
            </a:r>
            <a:r>
              <a:rPr lang="fi-FI" b="1" dirty="0">
                <a:solidFill>
                  <a:srgbClr val="FF0000"/>
                </a:solidFill>
                <a:sym typeface="Wingdings" panose="05000000000000000000" pitchFamily="2" charset="2"/>
              </a:rPr>
              <a:t> </a:t>
            </a:r>
            <a:r>
              <a:rPr lang="fi-FI" b="1" dirty="0" err="1">
                <a:solidFill>
                  <a:srgbClr val="FF0000"/>
                </a:solidFill>
                <a:sym typeface="Wingdings" panose="05000000000000000000" pitchFamily="2" charset="2"/>
              </a:rPr>
              <a:t>samples</a:t>
            </a:r>
            <a:r>
              <a:rPr lang="fi-FI" b="1" dirty="0">
                <a:solidFill>
                  <a:srgbClr val="FF0000"/>
                </a:solidFill>
                <a:sym typeface="Wingdings" panose="05000000000000000000" pitchFamily="2" charset="2"/>
              </a:rPr>
              <a:t> outside of ENEA? </a:t>
            </a:r>
          </a:p>
          <a:p>
            <a:pPr marL="457200" indent="-457200">
              <a:spcBef>
                <a:spcPts val="600"/>
              </a:spcBef>
              <a:buFont typeface="Arial" panose="020B0604020202020204" pitchFamily="34" charset="0"/>
              <a:buChar char="•"/>
            </a:pPr>
            <a:r>
              <a:rPr lang="fi-FI" b="1" dirty="0" err="1">
                <a:sym typeface="Wingdings" panose="05000000000000000000" pitchFamily="2" charset="2"/>
              </a:rPr>
              <a:t>From</a:t>
            </a:r>
            <a:r>
              <a:rPr lang="fi-FI" b="1" dirty="0">
                <a:sym typeface="Wingdings" panose="05000000000000000000" pitchFamily="2" charset="2"/>
              </a:rPr>
              <a:t> </a:t>
            </a:r>
            <a:r>
              <a:rPr lang="fi-FI" b="1" dirty="0" err="1">
                <a:sym typeface="Wingdings" panose="05000000000000000000" pitchFamily="2" charset="2"/>
              </a:rPr>
              <a:t>KoM</a:t>
            </a:r>
            <a:r>
              <a:rPr lang="fi-FI" b="1" dirty="0">
                <a:sym typeface="Wingdings" panose="05000000000000000000" pitchFamily="2" charset="2"/>
              </a:rPr>
              <a:t> </a:t>
            </a:r>
            <a:r>
              <a:rPr lang="fi-FI" b="1" dirty="0" err="1">
                <a:sym typeface="Wingdings" panose="05000000000000000000" pitchFamily="2" charset="2"/>
              </a:rPr>
              <a:t>minutes</a:t>
            </a:r>
            <a:r>
              <a:rPr lang="fi-FI" b="1" dirty="0">
                <a:sym typeface="Wingdings" panose="05000000000000000000" pitchFamily="2" charset="2"/>
              </a:rPr>
              <a:t>:</a:t>
            </a:r>
            <a:r>
              <a:rPr lang="fi-FI" dirty="0">
                <a:sym typeface="Wingdings" panose="05000000000000000000" pitchFamily="2" charset="2"/>
              </a:rPr>
              <a:t> FIB cross </a:t>
            </a:r>
            <a:r>
              <a:rPr lang="fi-FI" dirty="0" err="1">
                <a:sym typeface="Wingdings" panose="05000000000000000000" pitchFamily="2" charset="2"/>
              </a:rPr>
              <a:t>sectioning</a:t>
            </a:r>
            <a:r>
              <a:rPr lang="fi-FI" dirty="0">
                <a:sym typeface="Wingdings" panose="05000000000000000000" pitchFamily="2" charset="2"/>
              </a:rPr>
              <a:t> for B </a:t>
            </a:r>
            <a:r>
              <a:rPr lang="fi-FI" dirty="0" err="1">
                <a:sym typeface="Wingdings" panose="05000000000000000000" pitchFamily="2" charset="2"/>
              </a:rPr>
              <a:t>samples</a:t>
            </a:r>
            <a:r>
              <a:rPr lang="fi-FI" dirty="0">
                <a:sym typeface="Wingdings" panose="05000000000000000000" pitchFamily="2" charset="2"/>
              </a:rPr>
              <a:t> </a:t>
            </a:r>
            <a:r>
              <a:rPr lang="fi-FI" dirty="0" err="1">
                <a:sym typeface="Wingdings" panose="05000000000000000000" pitchFamily="2" charset="2"/>
              </a:rPr>
              <a:t>before</a:t>
            </a:r>
            <a:r>
              <a:rPr lang="fi-FI" dirty="0">
                <a:sym typeface="Wingdings" panose="05000000000000000000" pitchFamily="2" charset="2"/>
              </a:rPr>
              <a:t> </a:t>
            </a:r>
            <a:r>
              <a:rPr lang="fi-FI" dirty="0" err="1">
                <a:sym typeface="Wingdings" panose="05000000000000000000" pitchFamily="2" charset="2"/>
              </a:rPr>
              <a:t>exposure</a:t>
            </a:r>
            <a:r>
              <a:rPr lang="fi-FI" dirty="0">
                <a:sym typeface="Wingdings" panose="05000000000000000000" pitchFamily="2" charset="2"/>
              </a:rPr>
              <a:t> </a:t>
            </a:r>
            <a:r>
              <a:rPr lang="fi-FI" b="1" dirty="0">
                <a:solidFill>
                  <a:srgbClr val="FF0000"/>
                </a:solidFill>
                <a:sym typeface="Wingdings" panose="05000000000000000000" pitchFamily="2" charset="2"/>
              </a:rPr>
              <a:t> </a:t>
            </a:r>
            <a:r>
              <a:rPr lang="en-US" b="1" dirty="0">
                <a:solidFill>
                  <a:srgbClr val="0070C0"/>
                </a:solidFill>
              </a:rPr>
              <a:t>action on Andrea</a:t>
            </a:r>
            <a:endParaRPr lang="fi-FI" b="1" dirty="0">
              <a:solidFill>
                <a:srgbClr val="0070C0"/>
              </a:solidFill>
            </a:endParaRPr>
          </a:p>
        </p:txBody>
      </p:sp>
      <p:sp>
        <p:nvSpPr>
          <p:cNvPr id="8" name="TextBox 7">
            <a:extLst>
              <a:ext uri="{FF2B5EF4-FFF2-40B4-BE49-F238E27FC236}">
                <a16:creationId xmlns:a16="http://schemas.microsoft.com/office/drawing/2014/main" id="{A4E9A6A6-DF31-A5F6-2F7B-4C4481969B83}"/>
              </a:ext>
            </a:extLst>
          </p:cNvPr>
          <p:cNvSpPr txBox="1"/>
          <p:nvPr/>
        </p:nvSpPr>
        <p:spPr>
          <a:xfrm>
            <a:off x="332420" y="3950355"/>
            <a:ext cx="11527160" cy="2015936"/>
          </a:xfrm>
          <a:prstGeom prst="rect">
            <a:avLst/>
          </a:prstGeom>
          <a:noFill/>
        </p:spPr>
        <p:txBody>
          <a:bodyPr wrap="square" rtlCol="0">
            <a:spAutoFit/>
          </a:bodyPr>
          <a:lstStyle/>
          <a:p>
            <a:pPr algn="l">
              <a:spcBef>
                <a:spcPts val="600"/>
              </a:spcBef>
            </a:pPr>
            <a:r>
              <a:rPr lang="fi-FI" sz="2000" b="1" dirty="0"/>
              <a:t>Lab </a:t>
            </a:r>
            <a:r>
              <a:rPr lang="fi-FI" sz="2000" b="1" dirty="0" err="1"/>
              <a:t>investigations</a:t>
            </a:r>
            <a:endParaRPr lang="fi-FI" sz="2000" b="1" dirty="0"/>
          </a:p>
          <a:p>
            <a:pPr marL="457200" indent="-457200">
              <a:spcBef>
                <a:spcPts val="600"/>
              </a:spcBef>
              <a:buFont typeface="Arial" panose="020B0604020202020204" pitchFamily="34" charset="0"/>
              <a:buChar char="•"/>
            </a:pPr>
            <a:r>
              <a:rPr lang="fi-FI" dirty="0" err="1"/>
              <a:t>Task</a:t>
            </a:r>
            <a:r>
              <a:rPr lang="fi-FI" dirty="0"/>
              <a:t> </a:t>
            </a:r>
            <a:r>
              <a:rPr lang="fi-FI" dirty="0" err="1"/>
              <a:t>description</a:t>
            </a:r>
            <a:r>
              <a:rPr lang="fi-FI" dirty="0"/>
              <a:t>: </a:t>
            </a:r>
          </a:p>
          <a:p>
            <a:pPr marL="914400" lvl="1" indent="-457200">
              <a:spcBef>
                <a:spcPts val="600"/>
              </a:spcBef>
              <a:buFont typeface="Wingdings" panose="05000000000000000000" pitchFamily="2" charset="2"/>
              <a:buChar char="ü"/>
            </a:pPr>
            <a:r>
              <a:rPr lang="en-GB" dirty="0"/>
              <a:t>“Assess the erosion characteristics of W and B reference layers upon exposure to different ion beams under laboratory conditions – focus on temperature dependence of sputtering </a:t>
            </a:r>
            <a:r>
              <a:rPr lang="en-US" dirty="0"/>
              <a:t>(ÖAW)” </a:t>
            </a:r>
            <a:r>
              <a:rPr lang="en-GB" dirty="0"/>
              <a:t>(2026) </a:t>
            </a:r>
          </a:p>
          <a:p>
            <a:pPr marL="457200" indent="-457200" algn="l">
              <a:spcBef>
                <a:spcPts val="600"/>
              </a:spcBef>
              <a:buFont typeface="Arial" panose="020B0604020202020204" pitchFamily="34" charset="0"/>
              <a:buChar char="•"/>
            </a:pPr>
            <a:r>
              <a:rPr lang="fi-FI" b="1" dirty="0"/>
              <a:t>PSI </a:t>
            </a:r>
            <a:r>
              <a:rPr lang="fi-FI" b="1" dirty="0" err="1"/>
              <a:t>conference</a:t>
            </a:r>
            <a:r>
              <a:rPr lang="fi-FI" b="1" dirty="0"/>
              <a:t> and </a:t>
            </a:r>
            <a:r>
              <a:rPr lang="fi-FI" b="1" dirty="0" err="1"/>
              <a:t>recent</a:t>
            </a:r>
            <a:r>
              <a:rPr lang="fi-FI" b="1" dirty="0"/>
              <a:t> </a:t>
            </a:r>
            <a:r>
              <a:rPr lang="fi-FI" b="1" dirty="0" err="1"/>
              <a:t>articles</a:t>
            </a:r>
            <a:r>
              <a:rPr lang="fi-FI" dirty="0"/>
              <a:t>: </a:t>
            </a:r>
            <a:r>
              <a:rPr lang="fi-FI" dirty="0" err="1"/>
              <a:t>sputter</a:t>
            </a:r>
            <a:r>
              <a:rPr lang="fi-FI" dirty="0"/>
              <a:t> </a:t>
            </a:r>
            <a:r>
              <a:rPr lang="fi-FI" dirty="0" err="1"/>
              <a:t>yield</a:t>
            </a:r>
            <a:r>
              <a:rPr lang="fi-FI" dirty="0"/>
              <a:t> </a:t>
            </a:r>
            <a:r>
              <a:rPr lang="fi-FI" dirty="0" err="1"/>
              <a:t>from</a:t>
            </a:r>
            <a:r>
              <a:rPr lang="fi-FI" dirty="0"/>
              <a:t> </a:t>
            </a:r>
            <a:r>
              <a:rPr lang="fi-FI" dirty="0" err="1"/>
              <a:t>mixed</a:t>
            </a:r>
            <a:r>
              <a:rPr lang="fi-FI" dirty="0"/>
              <a:t> B+W </a:t>
            </a:r>
            <a:r>
              <a:rPr lang="fi-FI" dirty="0" err="1"/>
              <a:t>layers</a:t>
            </a:r>
            <a:r>
              <a:rPr lang="fi-FI" dirty="0"/>
              <a:t> and </a:t>
            </a:r>
            <a:r>
              <a:rPr lang="fi-FI" dirty="0" err="1"/>
              <a:t>sputtering</a:t>
            </a:r>
            <a:r>
              <a:rPr lang="fi-FI" dirty="0"/>
              <a:t> </a:t>
            </a:r>
            <a:r>
              <a:rPr lang="fi-FI" dirty="0" err="1"/>
              <a:t>from</a:t>
            </a:r>
            <a:r>
              <a:rPr lang="fi-FI" dirty="0"/>
              <a:t> W </a:t>
            </a:r>
            <a:r>
              <a:rPr lang="fi-FI" dirty="0" err="1"/>
              <a:t>samples</a:t>
            </a:r>
            <a:r>
              <a:rPr lang="fi-FI" dirty="0"/>
              <a:t> </a:t>
            </a:r>
            <a:r>
              <a:rPr lang="fi-FI" dirty="0" err="1"/>
              <a:t>with</a:t>
            </a:r>
            <a:r>
              <a:rPr lang="fi-FI" dirty="0"/>
              <a:t> </a:t>
            </a:r>
            <a:r>
              <a:rPr lang="fi-FI" dirty="0" err="1"/>
              <a:t>different</a:t>
            </a:r>
            <a:r>
              <a:rPr lang="fi-FI" dirty="0"/>
              <a:t> </a:t>
            </a:r>
            <a:r>
              <a:rPr lang="fi-FI" dirty="0" err="1"/>
              <a:t>crystal</a:t>
            </a:r>
            <a:r>
              <a:rPr lang="fi-FI" dirty="0"/>
              <a:t> </a:t>
            </a:r>
            <a:r>
              <a:rPr lang="fi-FI" dirty="0" err="1"/>
              <a:t>structures</a:t>
            </a:r>
            <a:r>
              <a:rPr lang="fi-FI" dirty="0"/>
              <a:t> and </a:t>
            </a:r>
            <a:r>
              <a:rPr lang="fi-FI" dirty="0" err="1"/>
              <a:t>roughnesses</a:t>
            </a:r>
            <a:r>
              <a:rPr lang="fi-FI" dirty="0"/>
              <a:t> </a:t>
            </a:r>
            <a:r>
              <a:rPr lang="fi-FI" dirty="0">
                <a:sym typeface="Wingdings" panose="05000000000000000000" pitchFamily="2" charset="2"/>
              </a:rPr>
              <a:t> </a:t>
            </a:r>
            <a:r>
              <a:rPr lang="fi-FI" b="1" dirty="0" err="1">
                <a:solidFill>
                  <a:srgbClr val="0070C0"/>
                </a:solidFill>
                <a:sym typeface="Wingdings" panose="05000000000000000000" pitchFamily="2" charset="2"/>
              </a:rPr>
              <a:t>plans</a:t>
            </a:r>
            <a:r>
              <a:rPr lang="fi-FI" b="1" dirty="0">
                <a:solidFill>
                  <a:srgbClr val="0070C0"/>
                </a:solidFill>
                <a:sym typeface="Wingdings" panose="05000000000000000000" pitchFamily="2" charset="2"/>
              </a:rPr>
              <a:t> for </a:t>
            </a:r>
            <a:r>
              <a:rPr lang="fi-FI" b="1" dirty="0" err="1">
                <a:solidFill>
                  <a:srgbClr val="0070C0"/>
                </a:solidFill>
                <a:sym typeface="Wingdings" panose="05000000000000000000" pitchFamily="2" charset="2"/>
              </a:rPr>
              <a:t>late</a:t>
            </a:r>
            <a:r>
              <a:rPr lang="fi-FI" b="1" dirty="0">
                <a:solidFill>
                  <a:srgbClr val="0070C0"/>
                </a:solidFill>
                <a:sym typeface="Wingdings" panose="05000000000000000000" pitchFamily="2" charset="2"/>
              </a:rPr>
              <a:t> 2026? </a:t>
            </a:r>
            <a:r>
              <a:rPr lang="fi-FI" b="1" dirty="0" err="1">
                <a:solidFill>
                  <a:srgbClr val="0070C0"/>
                </a:solidFill>
                <a:sym typeface="Wingdings" panose="05000000000000000000" pitchFamily="2" charset="2"/>
              </a:rPr>
              <a:t>Needs</a:t>
            </a:r>
            <a:r>
              <a:rPr lang="fi-FI" b="1" dirty="0">
                <a:solidFill>
                  <a:srgbClr val="0070C0"/>
                </a:solidFill>
                <a:sym typeface="Wingdings" panose="05000000000000000000" pitchFamily="2" charset="2"/>
              </a:rPr>
              <a:t> for </a:t>
            </a:r>
            <a:r>
              <a:rPr lang="fi-FI" b="1" dirty="0" err="1">
                <a:solidFill>
                  <a:srgbClr val="0070C0"/>
                </a:solidFill>
                <a:sym typeface="Wingdings" panose="05000000000000000000" pitchFamily="2" charset="2"/>
              </a:rPr>
              <a:t>additional</a:t>
            </a:r>
            <a:r>
              <a:rPr lang="fi-FI" b="1" dirty="0">
                <a:solidFill>
                  <a:srgbClr val="0070C0"/>
                </a:solidFill>
                <a:sym typeface="Wingdings" panose="05000000000000000000" pitchFamily="2" charset="2"/>
              </a:rPr>
              <a:t> </a:t>
            </a:r>
            <a:r>
              <a:rPr lang="fi-FI" b="1" dirty="0" err="1">
                <a:solidFill>
                  <a:srgbClr val="0070C0"/>
                </a:solidFill>
                <a:sym typeface="Wingdings" panose="05000000000000000000" pitchFamily="2" charset="2"/>
              </a:rPr>
              <a:t>samples</a:t>
            </a:r>
            <a:r>
              <a:rPr lang="fi-FI" b="1" dirty="0">
                <a:solidFill>
                  <a:srgbClr val="0070C0"/>
                </a:solidFill>
                <a:sym typeface="Wingdings" panose="05000000000000000000" pitchFamily="2" charset="2"/>
              </a:rPr>
              <a:t>? </a:t>
            </a:r>
            <a:endParaRPr lang="fi-FI" b="1" dirty="0">
              <a:solidFill>
                <a:srgbClr val="0070C0"/>
              </a:solidFill>
            </a:endParaRPr>
          </a:p>
        </p:txBody>
      </p:sp>
    </p:spTree>
    <p:extLst>
      <p:ext uri="{BB962C8B-B14F-4D97-AF65-F5344CB8AC3E}">
        <p14:creationId xmlns:p14="http://schemas.microsoft.com/office/powerpoint/2010/main" val="716660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8009D-2047-13FC-666B-552CF6A99BC7}"/>
              </a:ext>
            </a:extLst>
          </p:cNvPr>
          <p:cNvSpPr>
            <a:spLocks noGrp="1"/>
          </p:cNvSpPr>
          <p:nvPr>
            <p:ph type="title"/>
          </p:nvPr>
        </p:nvSpPr>
        <p:spPr/>
        <p:txBody>
          <a:bodyPr/>
          <a:lstStyle/>
          <a:p>
            <a:r>
              <a:rPr lang="fi-FI" dirty="0" err="1"/>
              <a:t>Sample</a:t>
            </a:r>
            <a:r>
              <a:rPr lang="fi-FI" dirty="0"/>
              <a:t> </a:t>
            </a:r>
            <a:r>
              <a:rPr lang="fi-FI" dirty="0" err="1"/>
              <a:t>needs</a:t>
            </a:r>
            <a:r>
              <a:rPr lang="fi-FI" dirty="0"/>
              <a:t> and </a:t>
            </a:r>
            <a:r>
              <a:rPr lang="fi-FI" dirty="0" err="1"/>
              <a:t>analyses</a:t>
            </a:r>
            <a:r>
              <a:rPr lang="fi-FI" dirty="0"/>
              <a:t> on </a:t>
            </a:r>
            <a:r>
              <a:rPr lang="fi-FI" dirty="0" err="1"/>
              <a:t>toroidal</a:t>
            </a:r>
            <a:r>
              <a:rPr lang="fi-FI" dirty="0"/>
              <a:t> </a:t>
            </a:r>
            <a:r>
              <a:rPr lang="fi-FI" dirty="0" err="1"/>
              <a:t>devices</a:t>
            </a:r>
            <a:endParaRPr lang="fi-FI" dirty="0"/>
          </a:p>
        </p:txBody>
      </p:sp>
      <p:sp>
        <p:nvSpPr>
          <p:cNvPr id="3" name="Footer Placeholder 2">
            <a:extLst>
              <a:ext uri="{FF2B5EF4-FFF2-40B4-BE49-F238E27FC236}">
                <a16:creationId xmlns:a16="http://schemas.microsoft.com/office/drawing/2014/main" id="{3E75E242-9D92-D262-1D2E-3DC1955CA900}"/>
              </a:ext>
            </a:extLst>
          </p:cNvPr>
          <p:cNvSpPr>
            <a:spLocks noGrp="1"/>
          </p:cNvSpPr>
          <p:nvPr>
            <p:ph type="ftr" sz="quarter" idx="11"/>
          </p:nvPr>
        </p:nvSpPr>
        <p:spPr/>
        <p:txBody>
          <a:bodyPr/>
          <a:lstStyle/>
          <a:p>
            <a:pPr>
              <a:defRPr/>
            </a:pPr>
            <a:r>
              <a:rPr lang="en-GB">
                <a:solidFill>
                  <a:prstClr val="white"/>
                </a:solidFill>
              </a:rPr>
              <a:t>A. Hakola| WPPWIE SPB meeting | 03 July 2026</a:t>
            </a:r>
            <a:endParaRPr lang="en-GB" dirty="0"/>
          </a:p>
        </p:txBody>
      </p:sp>
      <p:sp>
        <p:nvSpPr>
          <p:cNvPr id="4" name="Slide Number Placeholder 3">
            <a:extLst>
              <a:ext uri="{FF2B5EF4-FFF2-40B4-BE49-F238E27FC236}">
                <a16:creationId xmlns:a16="http://schemas.microsoft.com/office/drawing/2014/main" id="{364F7ED9-C89D-36FB-F492-2804EE87056C}"/>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4</a:t>
            </a:fld>
            <a:endParaRPr lang="en-GB">
              <a:solidFill>
                <a:prstClr val="white"/>
              </a:solidFill>
            </a:endParaRPr>
          </a:p>
        </p:txBody>
      </p:sp>
      <p:sp>
        <p:nvSpPr>
          <p:cNvPr id="6" name="TextBox 5">
            <a:extLst>
              <a:ext uri="{FF2B5EF4-FFF2-40B4-BE49-F238E27FC236}">
                <a16:creationId xmlns:a16="http://schemas.microsoft.com/office/drawing/2014/main" id="{696FADCB-8EE1-C363-F7FC-E61F4E9F402C}"/>
              </a:ext>
            </a:extLst>
          </p:cNvPr>
          <p:cNvSpPr txBox="1"/>
          <p:nvPr/>
        </p:nvSpPr>
        <p:spPr>
          <a:xfrm>
            <a:off x="231228" y="691380"/>
            <a:ext cx="11527160" cy="2015936"/>
          </a:xfrm>
          <a:prstGeom prst="rect">
            <a:avLst/>
          </a:prstGeom>
          <a:noFill/>
        </p:spPr>
        <p:txBody>
          <a:bodyPr wrap="square" rtlCol="0">
            <a:spAutoFit/>
          </a:bodyPr>
          <a:lstStyle/>
          <a:p>
            <a:pPr algn="l">
              <a:spcBef>
                <a:spcPts val="600"/>
              </a:spcBef>
            </a:pPr>
            <a:r>
              <a:rPr lang="fi-FI" sz="2000" b="1" dirty="0"/>
              <a:t>WEST</a:t>
            </a:r>
          </a:p>
          <a:p>
            <a:pPr marL="457200" indent="-457200">
              <a:spcBef>
                <a:spcPts val="600"/>
              </a:spcBef>
              <a:buFont typeface="Arial" panose="020B0604020202020204" pitchFamily="34" charset="0"/>
              <a:buChar char="•"/>
            </a:pPr>
            <a:r>
              <a:rPr lang="fi-FI" dirty="0" err="1"/>
              <a:t>Most</a:t>
            </a:r>
            <a:r>
              <a:rPr lang="fi-FI" dirty="0"/>
              <a:t> </a:t>
            </a:r>
            <a:r>
              <a:rPr lang="fi-FI" dirty="0" err="1"/>
              <a:t>work</a:t>
            </a:r>
            <a:r>
              <a:rPr lang="fi-FI" dirty="0"/>
              <a:t> </a:t>
            </a:r>
            <a:r>
              <a:rPr lang="fi-FI" dirty="0" err="1"/>
              <a:t>connected</a:t>
            </a:r>
            <a:r>
              <a:rPr lang="fi-FI" dirty="0"/>
              <a:t> </a:t>
            </a:r>
            <a:r>
              <a:rPr lang="fi-FI" dirty="0" err="1"/>
              <a:t>with</a:t>
            </a:r>
            <a:r>
              <a:rPr lang="fi-FI" dirty="0"/>
              <a:t> </a:t>
            </a:r>
            <a:r>
              <a:rPr lang="fi-FI" dirty="0" err="1"/>
              <a:t>analysis</a:t>
            </a:r>
            <a:r>
              <a:rPr lang="fi-FI" dirty="0"/>
              <a:t> of </a:t>
            </a:r>
            <a:r>
              <a:rPr lang="fi-FI" dirty="0" err="1"/>
              <a:t>boronization</a:t>
            </a:r>
            <a:r>
              <a:rPr lang="fi-FI" dirty="0"/>
              <a:t> </a:t>
            </a:r>
            <a:r>
              <a:rPr lang="fi-FI" dirty="0" err="1"/>
              <a:t>samples</a:t>
            </a:r>
            <a:r>
              <a:rPr lang="fi-FI" dirty="0"/>
              <a:t> and </a:t>
            </a:r>
            <a:r>
              <a:rPr lang="fi-FI" dirty="0" err="1"/>
              <a:t>pieces</a:t>
            </a:r>
            <a:r>
              <a:rPr lang="fi-FI" dirty="0"/>
              <a:t> </a:t>
            </a:r>
            <a:r>
              <a:rPr lang="fi-FI" dirty="0" err="1"/>
              <a:t>cut</a:t>
            </a:r>
            <a:r>
              <a:rPr lang="fi-FI" dirty="0"/>
              <a:t> </a:t>
            </a:r>
            <a:r>
              <a:rPr lang="fi-FI" dirty="0" err="1"/>
              <a:t>from</a:t>
            </a:r>
            <a:r>
              <a:rPr lang="fi-FI" dirty="0"/>
              <a:t> </a:t>
            </a:r>
            <a:r>
              <a:rPr lang="fi-FI" dirty="0" err="1"/>
              <a:t>monoblock</a:t>
            </a:r>
            <a:r>
              <a:rPr lang="fi-FI" dirty="0"/>
              <a:t> </a:t>
            </a:r>
            <a:r>
              <a:rPr lang="fi-FI" dirty="0" err="1"/>
              <a:t>tiles</a:t>
            </a:r>
            <a:r>
              <a:rPr lang="fi-FI" dirty="0"/>
              <a:t> </a:t>
            </a:r>
            <a:r>
              <a:rPr lang="fi-FI" dirty="0">
                <a:sym typeface="Wingdings" panose="05000000000000000000" pitchFamily="2" charset="2"/>
              </a:rPr>
              <a:t> </a:t>
            </a:r>
            <a:r>
              <a:rPr lang="fi-FI" b="1" dirty="0" err="1">
                <a:solidFill>
                  <a:srgbClr val="FF0000"/>
                </a:solidFill>
                <a:sym typeface="Wingdings" panose="05000000000000000000" pitchFamily="2" charset="2"/>
              </a:rPr>
              <a:t>any</a:t>
            </a:r>
            <a:r>
              <a:rPr lang="fi-FI" b="1" dirty="0">
                <a:solidFill>
                  <a:srgbClr val="FF0000"/>
                </a:solidFill>
                <a:sym typeface="Wingdings" panose="05000000000000000000" pitchFamily="2" charset="2"/>
              </a:rPr>
              <a:t> </a:t>
            </a:r>
            <a:r>
              <a:rPr lang="fi-FI" b="1" dirty="0" err="1">
                <a:solidFill>
                  <a:srgbClr val="FF0000"/>
                </a:solidFill>
                <a:sym typeface="Wingdings" panose="05000000000000000000" pitchFamily="2" charset="2"/>
              </a:rPr>
              <a:t>needs</a:t>
            </a:r>
            <a:r>
              <a:rPr lang="fi-FI" b="1" dirty="0">
                <a:solidFill>
                  <a:srgbClr val="FF0000"/>
                </a:solidFill>
                <a:sym typeface="Wingdings" panose="05000000000000000000" pitchFamily="2" charset="2"/>
              </a:rPr>
              <a:t> for </a:t>
            </a:r>
            <a:r>
              <a:rPr lang="fi-FI" b="1" dirty="0" err="1">
                <a:solidFill>
                  <a:srgbClr val="FF0000"/>
                </a:solidFill>
                <a:sym typeface="Wingdings" panose="05000000000000000000" pitchFamily="2" charset="2"/>
              </a:rPr>
              <a:t>counterpart</a:t>
            </a:r>
            <a:r>
              <a:rPr lang="fi-FI" b="1" dirty="0">
                <a:solidFill>
                  <a:srgbClr val="FF0000"/>
                </a:solidFill>
                <a:sym typeface="Wingdings" panose="05000000000000000000" pitchFamily="2" charset="2"/>
              </a:rPr>
              <a:t> </a:t>
            </a:r>
            <a:r>
              <a:rPr lang="fi-FI" b="1" dirty="0" err="1">
                <a:solidFill>
                  <a:srgbClr val="FF0000"/>
                </a:solidFill>
                <a:sym typeface="Wingdings" panose="05000000000000000000" pitchFamily="2" charset="2"/>
              </a:rPr>
              <a:t>investigations</a:t>
            </a:r>
            <a:r>
              <a:rPr lang="fi-FI" b="1" dirty="0">
                <a:solidFill>
                  <a:srgbClr val="FF0000"/>
                </a:solidFill>
                <a:sym typeface="Wingdings" panose="05000000000000000000" pitchFamily="2" charset="2"/>
              </a:rPr>
              <a:t> </a:t>
            </a:r>
            <a:r>
              <a:rPr lang="fi-FI" b="1" dirty="0" err="1">
                <a:solidFill>
                  <a:srgbClr val="FF0000"/>
                </a:solidFill>
                <a:sym typeface="Wingdings" panose="05000000000000000000" pitchFamily="2" charset="2"/>
              </a:rPr>
              <a:t>using</a:t>
            </a:r>
            <a:r>
              <a:rPr lang="fi-FI" b="1" dirty="0">
                <a:solidFill>
                  <a:srgbClr val="FF0000"/>
                </a:solidFill>
                <a:sym typeface="Wingdings" panose="05000000000000000000" pitchFamily="2" charset="2"/>
              </a:rPr>
              <a:t> </a:t>
            </a:r>
            <a:r>
              <a:rPr lang="fi-FI" b="1" dirty="0" err="1">
                <a:solidFill>
                  <a:srgbClr val="FF0000"/>
                </a:solidFill>
                <a:sym typeface="Wingdings" panose="05000000000000000000" pitchFamily="2" charset="2"/>
              </a:rPr>
              <a:t>reference</a:t>
            </a:r>
            <a:r>
              <a:rPr lang="fi-FI" b="1" dirty="0">
                <a:solidFill>
                  <a:srgbClr val="FF0000"/>
                </a:solidFill>
                <a:sym typeface="Wingdings" panose="05000000000000000000" pitchFamily="2" charset="2"/>
              </a:rPr>
              <a:t> </a:t>
            </a:r>
            <a:r>
              <a:rPr lang="fi-FI" b="1" dirty="0" err="1">
                <a:solidFill>
                  <a:srgbClr val="FF0000"/>
                </a:solidFill>
                <a:sym typeface="Wingdings" panose="05000000000000000000" pitchFamily="2" charset="2"/>
              </a:rPr>
              <a:t>samples</a:t>
            </a:r>
            <a:r>
              <a:rPr lang="fi-FI" b="1" dirty="0">
                <a:solidFill>
                  <a:srgbClr val="FF0000"/>
                </a:solidFill>
                <a:sym typeface="Wingdings" panose="05000000000000000000" pitchFamily="2" charset="2"/>
              </a:rPr>
              <a:t>?</a:t>
            </a:r>
            <a:endParaRPr lang="fi-FI" b="1" dirty="0">
              <a:solidFill>
                <a:srgbClr val="FF0000"/>
              </a:solidFill>
            </a:endParaRPr>
          </a:p>
          <a:p>
            <a:pPr marL="457200" indent="-457200">
              <a:spcBef>
                <a:spcPts val="600"/>
              </a:spcBef>
              <a:buFont typeface="Arial" panose="020B0604020202020204" pitchFamily="34" charset="0"/>
              <a:buChar char="•"/>
            </a:pPr>
            <a:r>
              <a:rPr lang="fi-FI" b="1" dirty="0" err="1"/>
              <a:t>From</a:t>
            </a:r>
            <a:r>
              <a:rPr lang="fi-FI" b="1" dirty="0"/>
              <a:t> </a:t>
            </a:r>
            <a:r>
              <a:rPr lang="fi-FI" b="1" dirty="0" err="1"/>
              <a:t>KoM</a:t>
            </a:r>
            <a:r>
              <a:rPr lang="fi-FI" b="1" dirty="0"/>
              <a:t> </a:t>
            </a:r>
            <a:r>
              <a:rPr lang="fi-FI" b="1" dirty="0" err="1"/>
              <a:t>minutes</a:t>
            </a:r>
            <a:r>
              <a:rPr lang="fi-FI" dirty="0"/>
              <a:t>: </a:t>
            </a:r>
            <a:r>
              <a:rPr lang="en-US" dirty="0"/>
              <a:t>Rodrigo also put forward an idea for oxidization studies on B samples </a:t>
            </a:r>
            <a:r>
              <a:rPr lang="en-US" dirty="0">
                <a:sym typeface="Wingdings" panose="05000000000000000000" pitchFamily="2" charset="2"/>
              </a:rPr>
              <a:t></a:t>
            </a:r>
            <a:r>
              <a:rPr lang="en-US" dirty="0"/>
              <a:t> </a:t>
            </a:r>
            <a:r>
              <a:rPr lang="en-US" u="sng" dirty="0"/>
              <a:t>action on Antti</a:t>
            </a:r>
            <a:r>
              <a:rPr lang="en-US" dirty="0"/>
              <a:t> to establish synergies between VR and IST with similar ideas proposed</a:t>
            </a:r>
          </a:p>
          <a:p>
            <a:pPr marL="457200" indent="-457200">
              <a:spcBef>
                <a:spcPts val="600"/>
              </a:spcBef>
              <a:buFont typeface="Arial" panose="020B0604020202020204" pitchFamily="34" charset="0"/>
              <a:buChar char="•"/>
            </a:pPr>
            <a:r>
              <a:rPr lang="en-US" b="1" dirty="0">
                <a:solidFill>
                  <a:srgbClr val="FF0000"/>
                </a:solidFill>
              </a:rPr>
              <a:t>Samples from the first non-uniform </a:t>
            </a:r>
            <a:r>
              <a:rPr lang="en-US" b="1" dirty="0" err="1">
                <a:solidFill>
                  <a:srgbClr val="FF0000"/>
                </a:solidFill>
              </a:rPr>
              <a:t>boronization</a:t>
            </a:r>
            <a:r>
              <a:rPr lang="en-US" dirty="0"/>
              <a:t> (Au-coated) can be provided for further measurements if needed</a:t>
            </a:r>
            <a:endParaRPr lang="fi-FI" dirty="0"/>
          </a:p>
        </p:txBody>
      </p:sp>
      <p:sp>
        <p:nvSpPr>
          <p:cNvPr id="8" name="TextBox 7">
            <a:extLst>
              <a:ext uri="{FF2B5EF4-FFF2-40B4-BE49-F238E27FC236}">
                <a16:creationId xmlns:a16="http://schemas.microsoft.com/office/drawing/2014/main" id="{CECC9D5C-981F-8548-53F0-6AACF2B57DB3}"/>
              </a:ext>
            </a:extLst>
          </p:cNvPr>
          <p:cNvSpPr txBox="1"/>
          <p:nvPr/>
        </p:nvSpPr>
        <p:spPr>
          <a:xfrm>
            <a:off x="231228" y="2789896"/>
            <a:ext cx="11527160" cy="1384995"/>
          </a:xfrm>
          <a:prstGeom prst="rect">
            <a:avLst/>
          </a:prstGeom>
          <a:noFill/>
        </p:spPr>
        <p:txBody>
          <a:bodyPr wrap="square" rtlCol="0">
            <a:spAutoFit/>
          </a:bodyPr>
          <a:lstStyle/>
          <a:p>
            <a:pPr algn="l">
              <a:spcBef>
                <a:spcPts val="600"/>
              </a:spcBef>
            </a:pPr>
            <a:r>
              <a:rPr lang="fi-FI" sz="2000" b="1" dirty="0"/>
              <a:t>AUG</a:t>
            </a:r>
          </a:p>
          <a:p>
            <a:pPr marL="457200" indent="-457200">
              <a:spcBef>
                <a:spcPts val="600"/>
              </a:spcBef>
              <a:buFont typeface="Arial" panose="020B0604020202020204" pitchFamily="34" charset="0"/>
              <a:buChar char="•"/>
            </a:pPr>
            <a:r>
              <a:rPr lang="fi-FI" dirty="0" err="1"/>
              <a:t>Concentrate</a:t>
            </a:r>
            <a:r>
              <a:rPr lang="fi-FI" dirty="0"/>
              <a:t> on </a:t>
            </a:r>
            <a:r>
              <a:rPr lang="fi-FI" dirty="0" err="1"/>
              <a:t>the</a:t>
            </a:r>
            <a:r>
              <a:rPr lang="fi-FI" dirty="0"/>
              <a:t> </a:t>
            </a:r>
            <a:r>
              <a:rPr lang="fi-FI" dirty="0" err="1"/>
              <a:t>analysis</a:t>
            </a:r>
            <a:r>
              <a:rPr lang="fi-FI" dirty="0"/>
              <a:t> of (i) </a:t>
            </a:r>
            <a:r>
              <a:rPr lang="fi-FI" dirty="0" err="1"/>
              <a:t>samples</a:t>
            </a:r>
            <a:r>
              <a:rPr lang="fi-FI" dirty="0"/>
              <a:t> </a:t>
            </a:r>
            <a:r>
              <a:rPr lang="fi-FI" dirty="0" err="1"/>
              <a:t>from</a:t>
            </a:r>
            <a:r>
              <a:rPr lang="fi-FI" dirty="0"/>
              <a:t> </a:t>
            </a:r>
            <a:r>
              <a:rPr lang="fi-FI" dirty="0" err="1"/>
              <a:t>melting</a:t>
            </a:r>
            <a:r>
              <a:rPr lang="fi-FI" dirty="0"/>
              <a:t> </a:t>
            </a:r>
            <a:r>
              <a:rPr lang="fi-FI" dirty="0" err="1"/>
              <a:t>experiments</a:t>
            </a:r>
            <a:r>
              <a:rPr lang="fi-FI" dirty="0"/>
              <a:t>, (ii) </a:t>
            </a:r>
            <a:r>
              <a:rPr lang="fi-FI" dirty="0" err="1"/>
              <a:t>marker</a:t>
            </a:r>
            <a:r>
              <a:rPr lang="fi-FI" dirty="0"/>
              <a:t> </a:t>
            </a:r>
            <a:r>
              <a:rPr lang="fi-FI" dirty="0" err="1"/>
              <a:t>samples</a:t>
            </a:r>
            <a:r>
              <a:rPr lang="fi-FI" dirty="0"/>
              <a:t> </a:t>
            </a:r>
            <a:r>
              <a:rPr lang="fi-FI" dirty="0" err="1"/>
              <a:t>from</a:t>
            </a:r>
            <a:r>
              <a:rPr lang="fi-FI" dirty="0"/>
              <a:t> 2025 </a:t>
            </a:r>
            <a:r>
              <a:rPr lang="fi-FI" dirty="0" err="1"/>
              <a:t>erosion</a:t>
            </a:r>
            <a:r>
              <a:rPr lang="fi-FI" dirty="0"/>
              <a:t> </a:t>
            </a:r>
            <a:r>
              <a:rPr lang="fi-FI" dirty="0" err="1"/>
              <a:t>experiment</a:t>
            </a:r>
            <a:r>
              <a:rPr lang="fi-FI" dirty="0"/>
              <a:t>, and (iii) </a:t>
            </a:r>
            <a:r>
              <a:rPr lang="fi-FI" dirty="0" err="1"/>
              <a:t>reference</a:t>
            </a:r>
            <a:r>
              <a:rPr lang="fi-FI" dirty="0"/>
              <a:t> </a:t>
            </a:r>
            <a:r>
              <a:rPr lang="fi-FI" dirty="0" err="1"/>
              <a:t>samples</a:t>
            </a:r>
            <a:r>
              <a:rPr lang="fi-FI" dirty="0"/>
              <a:t> </a:t>
            </a:r>
            <a:r>
              <a:rPr lang="fi-FI" dirty="0" err="1"/>
              <a:t>exposed</a:t>
            </a:r>
            <a:r>
              <a:rPr lang="fi-FI" dirty="0"/>
              <a:t> </a:t>
            </a:r>
            <a:r>
              <a:rPr lang="fi-FI" dirty="0" err="1"/>
              <a:t>during</a:t>
            </a:r>
            <a:r>
              <a:rPr lang="fi-FI" dirty="0"/>
              <a:t> </a:t>
            </a:r>
            <a:r>
              <a:rPr lang="fi-FI" dirty="0" err="1"/>
              <a:t>the</a:t>
            </a:r>
            <a:r>
              <a:rPr lang="fi-FI" dirty="0"/>
              <a:t> </a:t>
            </a:r>
            <a:r>
              <a:rPr lang="fi-FI" dirty="0" err="1"/>
              <a:t>recent</a:t>
            </a:r>
            <a:r>
              <a:rPr lang="fi-FI" dirty="0"/>
              <a:t> </a:t>
            </a:r>
            <a:r>
              <a:rPr lang="fi-FI" dirty="0" err="1"/>
              <a:t>boronization</a:t>
            </a:r>
            <a:endParaRPr lang="fi-FI" dirty="0"/>
          </a:p>
          <a:p>
            <a:pPr>
              <a:spcBef>
                <a:spcPts val="600"/>
              </a:spcBef>
            </a:pPr>
            <a:r>
              <a:rPr lang="fi-FI" b="1" dirty="0" err="1">
                <a:solidFill>
                  <a:srgbClr val="0070C0"/>
                </a:solidFill>
              </a:rPr>
              <a:t>Do</a:t>
            </a:r>
            <a:r>
              <a:rPr lang="fi-FI" b="1" dirty="0">
                <a:solidFill>
                  <a:srgbClr val="0070C0"/>
                </a:solidFill>
              </a:rPr>
              <a:t> </a:t>
            </a:r>
            <a:r>
              <a:rPr lang="fi-FI" b="1" dirty="0" err="1">
                <a:solidFill>
                  <a:srgbClr val="0070C0"/>
                </a:solidFill>
              </a:rPr>
              <a:t>we</a:t>
            </a:r>
            <a:r>
              <a:rPr lang="fi-FI" b="1" dirty="0">
                <a:solidFill>
                  <a:srgbClr val="0070C0"/>
                </a:solidFill>
              </a:rPr>
              <a:t> </a:t>
            </a:r>
            <a:r>
              <a:rPr lang="fi-FI" b="1" dirty="0" err="1">
                <a:solidFill>
                  <a:srgbClr val="0070C0"/>
                </a:solidFill>
              </a:rPr>
              <a:t>need</a:t>
            </a:r>
            <a:r>
              <a:rPr lang="fi-FI" b="1" dirty="0">
                <a:solidFill>
                  <a:srgbClr val="0070C0"/>
                </a:solidFill>
              </a:rPr>
              <a:t> </a:t>
            </a:r>
            <a:r>
              <a:rPr lang="fi-FI" b="1" dirty="0" err="1">
                <a:solidFill>
                  <a:srgbClr val="0070C0"/>
                </a:solidFill>
              </a:rPr>
              <a:t>any</a:t>
            </a:r>
            <a:r>
              <a:rPr lang="fi-FI" b="1" dirty="0">
                <a:solidFill>
                  <a:srgbClr val="0070C0"/>
                </a:solidFill>
              </a:rPr>
              <a:t> </a:t>
            </a:r>
            <a:r>
              <a:rPr lang="fi-FI" b="1" dirty="0" err="1">
                <a:solidFill>
                  <a:srgbClr val="0070C0"/>
                </a:solidFill>
              </a:rPr>
              <a:t>additional</a:t>
            </a:r>
            <a:r>
              <a:rPr lang="fi-FI" b="1" dirty="0">
                <a:solidFill>
                  <a:srgbClr val="0070C0"/>
                </a:solidFill>
              </a:rPr>
              <a:t> </a:t>
            </a:r>
            <a:r>
              <a:rPr lang="fi-FI" b="1" dirty="0" err="1">
                <a:solidFill>
                  <a:srgbClr val="0070C0"/>
                </a:solidFill>
              </a:rPr>
              <a:t>helping</a:t>
            </a:r>
            <a:r>
              <a:rPr lang="fi-FI" b="1" dirty="0">
                <a:solidFill>
                  <a:srgbClr val="0070C0"/>
                </a:solidFill>
              </a:rPr>
              <a:t> </a:t>
            </a:r>
            <a:r>
              <a:rPr lang="fi-FI" b="1" dirty="0" err="1">
                <a:solidFill>
                  <a:srgbClr val="0070C0"/>
                </a:solidFill>
              </a:rPr>
              <a:t>hands</a:t>
            </a:r>
            <a:r>
              <a:rPr lang="fi-FI" b="1" dirty="0">
                <a:solidFill>
                  <a:srgbClr val="0070C0"/>
                </a:solidFill>
              </a:rPr>
              <a:t> </a:t>
            </a:r>
            <a:r>
              <a:rPr lang="fi-FI" b="1" dirty="0" err="1">
                <a:solidFill>
                  <a:srgbClr val="0070C0"/>
                </a:solidFill>
              </a:rPr>
              <a:t>or</a:t>
            </a:r>
            <a:r>
              <a:rPr lang="fi-FI" b="1" dirty="0">
                <a:solidFill>
                  <a:srgbClr val="0070C0"/>
                </a:solidFill>
              </a:rPr>
              <a:t> </a:t>
            </a:r>
            <a:r>
              <a:rPr lang="fi-FI" b="1" dirty="0" err="1">
                <a:solidFill>
                  <a:srgbClr val="0070C0"/>
                </a:solidFill>
              </a:rPr>
              <a:t>other</a:t>
            </a:r>
            <a:r>
              <a:rPr lang="fi-FI" b="1" dirty="0">
                <a:solidFill>
                  <a:srgbClr val="0070C0"/>
                </a:solidFill>
              </a:rPr>
              <a:t> </a:t>
            </a:r>
            <a:r>
              <a:rPr lang="fi-FI" b="1" dirty="0" err="1">
                <a:solidFill>
                  <a:srgbClr val="0070C0"/>
                </a:solidFill>
              </a:rPr>
              <a:t>samples</a:t>
            </a:r>
            <a:r>
              <a:rPr lang="fi-FI" b="1" dirty="0">
                <a:solidFill>
                  <a:srgbClr val="0070C0"/>
                </a:solidFill>
              </a:rPr>
              <a:t> to </a:t>
            </a:r>
            <a:r>
              <a:rPr lang="fi-FI" b="1" dirty="0" err="1">
                <a:solidFill>
                  <a:srgbClr val="0070C0"/>
                </a:solidFill>
              </a:rPr>
              <a:t>complement</a:t>
            </a:r>
            <a:r>
              <a:rPr lang="fi-FI" b="1" dirty="0">
                <a:solidFill>
                  <a:srgbClr val="0070C0"/>
                </a:solidFill>
              </a:rPr>
              <a:t> </a:t>
            </a:r>
            <a:r>
              <a:rPr lang="fi-FI" b="1" dirty="0" err="1">
                <a:solidFill>
                  <a:srgbClr val="0070C0"/>
                </a:solidFill>
              </a:rPr>
              <a:t>ongoing</a:t>
            </a:r>
            <a:r>
              <a:rPr lang="fi-FI" b="1" dirty="0">
                <a:solidFill>
                  <a:srgbClr val="0070C0"/>
                </a:solidFill>
              </a:rPr>
              <a:t> </a:t>
            </a:r>
            <a:r>
              <a:rPr lang="fi-FI" b="1" dirty="0" err="1">
                <a:solidFill>
                  <a:srgbClr val="0070C0"/>
                </a:solidFill>
              </a:rPr>
              <a:t>experiments</a:t>
            </a:r>
            <a:r>
              <a:rPr lang="fi-FI" b="1" dirty="0">
                <a:solidFill>
                  <a:srgbClr val="0070C0"/>
                </a:solidFill>
              </a:rPr>
              <a:t>?</a:t>
            </a:r>
          </a:p>
        </p:txBody>
      </p:sp>
      <p:sp>
        <p:nvSpPr>
          <p:cNvPr id="10" name="TextBox 9">
            <a:extLst>
              <a:ext uri="{FF2B5EF4-FFF2-40B4-BE49-F238E27FC236}">
                <a16:creationId xmlns:a16="http://schemas.microsoft.com/office/drawing/2014/main" id="{4D0B6D48-CA94-8301-DCD1-A7218E3CDBC8}"/>
              </a:ext>
            </a:extLst>
          </p:cNvPr>
          <p:cNvSpPr txBox="1"/>
          <p:nvPr/>
        </p:nvSpPr>
        <p:spPr>
          <a:xfrm>
            <a:off x="231228" y="4438587"/>
            <a:ext cx="11527160" cy="1661993"/>
          </a:xfrm>
          <a:prstGeom prst="rect">
            <a:avLst/>
          </a:prstGeom>
          <a:noFill/>
        </p:spPr>
        <p:txBody>
          <a:bodyPr wrap="square" rtlCol="0">
            <a:spAutoFit/>
          </a:bodyPr>
          <a:lstStyle/>
          <a:p>
            <a:pPr algn="l">
              <a:spcBef>
                <a:spcPts val="600"/>
              </a:spcBef>
            </a:pPr>
            <a:r>
              <a:rPr lang="fi-FI" sz="2000" b="1" dirty="0"/>
              <a:t>W7-X</a:t>
            </a:r>
          </a:p>
          <a:p>
            <a:pPr marL="457200" indent="-457200">
              <a:spcBef>
                <a:spcPts val="600"/>
              </a:spcBef>
              <a:buFont typeface="Arial" panose="020B0604020202020204" pitchFamily="34" charset="0"/>
              <a:buChar char="•"/>
            </a:pPr>
            <a:r>
              <a:rPr lang="fi-FI" b="1" dirty="0" err="1"/>
              <a:t>From</a:t>
            </a:r>
            <a:r>
              <a:rPr lang="fi-FI" b="1" dirty="0"/>
              <a:t> </a:t>
            </a:r>
            <a:r>
              <a:rPr lang="fi-FI" b="1" dirty="0" err="1"/>
              <a:t>KoM</a:t>
            </a:r>
            <a:r>
              <a:rPr lang="fi-FI" b="1" dirty="0"/>
              <a:t> </a:t>
            </a:r>
            <a:r>
              <a:rPr lang="fi-FI" b="1" dirty="0" err="1"/>
              <a:t>minutes</a:t>
            </a:r>
            <a:r>
              <a:rPr lang="fi-FI" dirty="0"/>
              <a:t>: (i) </a:t>
            </a:r>
            <a:r>
              <a:rPr lang="fi-FI" dirty="0" err="1"/>
              <a:t>organize</a:t>
            </a:r>
            <a:r>
              <a:rPr lang="fi-FI" dirty="0"/>
              <a:t> a </a:t>
            </a:r>
            <a:r>
              <a:rPr lang="en-US" dirty="0"/>
              <a:t>larger gathering involving all key contributors, also labs </a:t>
            </a:r>
            <a:r>
              <a:rPr lang="en-US" dirty="0" err="1"/>
              <a:t>analysing</a:t>
            </a:r>
            <a:r>
              <a:rPr lang="en-US" dirty="0"/>
              <a:t> dust samples, to understand properly the outcomes, e.g., thick deposits and dependence of deposits on the B-field direction (CP, Antti) and (ii) </a:t>
            </a:r>
            <a:r>
              <a:rPr lang="en-US" b="1" dirty="0">
                <a:solidFill>
                  <a:srgbClr val="00B050"/>
                </a:solidFill>
              </a:rPr>
              <a:t>CP requested thick (~a few microns) B layers for erosion studies on W7-X in the autumn</a:t>
            </a:r>
          </a:p>
          <a:p>
            <a:pPr>
              <a:spcBef>
                <a:spcPts val="600"/>
              </a:spcBef>
            </a:pPr>
            <a:r>
              <a:rPr lang="en-US" b="1" dirty="0">
                <a:solidFill>
                  <a:srgbClr val="00B050"/>
                </a:solidFill>
              </a:rPr>
              <a:t>Any other needs for samples or requirements for analyses?</a:t>
            </a:r>
            <a:endParaRPr lang="fi-FI" b="1" dirty="0">
              <a:solidFill>
                <a:srgbClr val="00B050"/>
              </a:solidFill>
            </a:endParaRPr>
          </a:p>
        </p:txBody>
      </p:sp>
    </p:spTree>
    <p:extLst>
      <p:ext uri="{BB962C8B-B14F-4D97-AF65-F5344CB8AC3E}">
        <p14:creationId xmlns:p14="http://schemas.microsoft.com/office/powerpoint/2010/main" val="3999881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94647-107F-2689-71EF-20CF07A190B8}"/>
              </a:ext>
            </a:extLst>
          </p:cNvPr>
          <p:cNvSpPr>
            <a:spLocks noGrp="1"/>
          </p:cNvSpPr>
          <p:nvPr>
            <p:ph type="title"/>
          </p:nvPr>
        </p:nvSpPr>
        <p:spPr/>
        <p:txBody>
          <a:bodyPr/>
          <a:lstStyle/>
          <a:p>
            <a:r>
              <a:rPr lang="fi-FI" dirty="0" err="1"/>
              <a:t>Reference</a:t>
            </a:r>
            <a:r>
              <a:rPr lang="fi-FI" dirty="0"/>
              <a:t> </a:t>
            </a:r>
            <a:r>
              <a:rPr lang="fi-FI" dirty="0" err="1"/>
              <a:t>boron</a:t>
            </a:r>
            <a:r>
              <a:rPr lang="fi-FI" dirty="0"/>
              <a:t> </a:t>
            </a:r>
            <a:r>
              <a:rPr lang="fi-FI" dirty="0" err="1"/>
              <a:t>layers</a:t>
            </a:r>
            <a:r>
              <a:rPr lang="fi-FI" dirty="0"/>
              <a:t>: status and </a:t>
            </a:r>
            <a:r>
              <a:rPr lang="fi-FI" dirty="0" err="1"/>
              <a:t>needs</a:t>
            </a:r>
            <a:endParaRPr lang="fi-FI" dirty="0"/>
          </a:p>
        </p:txBody>
      </p:sp>
      <p:sp>
        <p:nvSpPr>
          <p:cNvPr id="3" name="Footer Placeholder 2">
            <a:extLst>
              <a:ext uri="{FF2B5EF4-FFF2-40B4-BE49-F238E27FC236}">
                <a16:creationId xmlns:a16="http://schemas.microsoft.com/office/drawing/2014/main" id="{282383B4-4F31-14FF-3342-35ADD6100233}"/>
              </a:ext>
            </a:extLst>
          </p:cNvPr>
          <p:cNvSpPr>
            <a:spLocks noGrp="1"/>
          </p:cNvSpPr>
          <p:nvPr>
            <p:ph type="ftr" sz="quarter" idx="11"/>
          </p:nvPr>
        </p:nvSpPr>
        <p:spPr/>
        <p:txBody>
          <a:bodyPr/>
          <a:lstStyle/>
          <a:p>
            <a:pPr>
              <a:defRPr/>
            </a:pPr>
            <a:r>
              <a:rPr lang="en-GB">
                <a:solidFill>
                  <a:prstClr val="white"/>
                </a:solidFill>
              </a:rPr>
              <a:t>A. Hakola| WPPWIE SPB meeting | 03 July 2026</a:t>
            </a:r>
            <a:endParaRPr lang="en-GB" dirty="0"/>
          </a:p>
        </p:txBody>
      </p:sp>
      <p:sp>
        <p:nvSpPr>
          <p:cNvPr id="4" name="Slide Number Placeholder 3">
            <a:extLst>
              <a:ext uri="{FF2B5EF4-FFF2-40B4-BE49-F238E27FC236}">
                <a16:creationId xmlns:a16="http://schemas.microsoft.com/office/drawing/2014/main" id="{B8664C56-7BF4-8810-09FD-A49CA77CE18D}"/>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5</a:t>
            </a:fld>
            <a:endParaRPr lang="en-GB">
              <a:solidFill>
                <a:prstClr val="white"/>
              </a:solidFill>
            </a:endParaRPr>
          </a:p>
        </p:txBody>
      </p:sp>
      <p:sp>
        <p:nvSpPr>
          <p:cNvPr id="6" name="TextBox 5">
            <a:extLst>
              <a:ext uri="{FF2B5EF4-FFF2-40B4-BE49-F238E27FC236}">
                <a16:creationId xmlns:a16="http://schemas.microsoft.com/office/drawing/2014/main" id="{39EF6CAB-1018-97B4-45BB-4FB5433C9E28}"/>
              </a:ext>
            </a:extLst>
          </p:cNvPr>
          <p:cNvSpPr txBox="1"/>
          <p:nvPr/>
        </p:nvSpPr>
        <p:spPr>
          <a:xfrm>
            <a:off x="231228" y="888809"/>
            <a:ext cx="11527160" cy="4154984"/>
          </a:xfrm>
          <a:prstGeom prst="rect">
            <a:avLst/>
          </a:prstGeom>
          <a:noFill/>
        </p:spPr>
        <p:txBody>
          <a:bodyPr wrap="square" rtlCol="0">
            <a:spAutoFit/>
          </a:bodyPr>
          <a:lstStyle/>
          <a:p>
            <a:pPr marL="457200" indent="-457200">
              <a:spcBef>
                <a:spcPts val="600"/>
              </a:spcBef>
              <a:buFont typeface="Arial" panose="020B0604020202020204" pitchFamily="34" charset="0"/>
              <a:buChar char="•"/>
            </a:pPr>
            <a:r>
              <a:rPr lang="fi-FI" dirty="0" err="1"/>
              <a:t>The</a:t>
            </a:r>
            <a:r>
              <a:rPr lang="fi-FI" dirty="0"/>
              <a:t> </a:t>
            </a:r>
            <a:r>
              <a:rPr lang="fi-FI" dirty="0" err="1"/>
              <a:t>round-robin</a:t>
            </a:r>
            <a:r>
              <a:rPr lang="fi-FI" dirty="0"/>
              <a:t> </a:t>
            </a:r>
            <a:r>
              <a:rPr lang="fi-FI" dirty="0" err="1"/>
              <a:t>exercise</a:t>
            </a:r>
            <a:r>
              <a:rPr lang="fi-FI" dirty="0"/>
              <a:t> </a:t>
            </a:r>
            <a:r>
              <a:rPr lang="fi-FI" dirty="0" err="1"/>
              <a:t>started</a:t>
            </a:r>
            <a:r>
              <a:rPr lang="fi-FI" dirty="0"/>
              <a:t> in 2024-2025 is </a:t>
            </a:r>
            <a:r>
              <a:rPr lang="fi-FI" dirty="0" err="1"/>
              <a:t>practically</a:t>
            </a:r>
            <a:r>
              <a:rPr lang="fi-FI" dirty="0"/>
              <a:t> </a:t>
            </a:r>
            <a:r>
              <a:rPr lang="fi-FI" dirty="0" err="1"/>
              <a:t>completed</a:t>
            </a:r>
            <a:r>
              <a:rPr lang="fi-FI" dirty="0"/>
              <a:t>: </a:t>
            </a:r>
            <a:r>
              <a:rPr lang="fi-FI" dirty="0" err="1">
                <a:sym typeface="Wingdings" panose="05000000000000000000" pitchFamily="2" charset="2"/>
              </a:rPr>
              <a:t>the</a:t>
            </a:r>
            <a:r>
              <a:rPr lang="fi-FI" dirty="0">
                <a:sym typeface="Wingdings" panose="05000000000000000000" pitchFamily="2" charset="2"/>
              </a:rPr>
              <a:t> </a:t>
            </a:r>
            <a:r>
              <a:rPr lang="fi-FI" dirty="0" err="1">
                <a:sym typeface="Wingdings" panose="05000000000000000000" pitchFamily="2" charset="2"/>
              </a:rPr>
              <a:t>last</a:t>
            </a:r>
            <a:r>
              <a:rPr lang="fi-FI" dirty="0">
                <a:sym typeface="Wingdings" panose="05000000000000000000" pitchFamily="2" charset="2"/>
              </a:rPr>
              <a:t> </a:t>
            </a:r>
            <a:r>
              <a:rPr lang="fi-FI" dirty="0" err="1">
                <a:sym typeface="Wingdings" panose="05000000000000000000" pitchFamily="2" charset="2"/>
              </a:rPr>
              <a:t>remaining</a:t>
            </a:r>
            <a:r>
              <a:rPr lang="fi-FI" dirty="0">
                <a:sym typeface="Wingdings" panose="05000000000000000000" pitchFamily="2" charset="2"/>
              </a:rPr>
              <a:t> </a:t>
            </a:r>
            <a:r>
              <a:rPr lang="fi-FI" dirty="0" err="1">
                <a:sym typeface="Wingdings" panose="05000000000000000000" pitchFamily="2" charset="2"/>
              </a:rPr>
              <a:t>samples</a:t>
            </a:r>
            <a:r>
              <a:rPr lang="fi-FI" dirty="0">
                <a:sym typeface="Wingdings" panose="05000000000000000000" pitchFamily="2" charset="2"/>
              </a:rPr>
              <a:t> (</a:t>
            </a:r>
            <a:r>
              <a:rPr lang="fi-FI" dirty="0" err="1">
                <a:sym typeface="Wingdings" panose="05000000000000000000" pitchFamily="2" charset="2"/>
              </a:rPr>
              <a:t>by</a:t>
            </a:r>
            <a:r>
              <a:rPr lang="fi-FI" dirty="0">
                <a:sym typeface="Wingdings" panose="05000000000000000000" pitchFamily="2" charset="2"/>
              </a:rPr>
              <a:t> T. Vuoriheimo/Uni Helsinki) </a:t>
            </a:r>
            <a:r>
              <a:rPr lang="fi-FI" dirty="0" err="1">
                <a:sym typeface="Wingdings" panose="05000000000000000000" pitchFamily="2" charset="2"/>
              </a:rPr>
              <a:t>are</a:t>
            </a:r>
            <a:r>
              <a:rPr lang="fi-FI" dirty="0">
                <a:sym typeface="Wingdings" panose="05000000000000000000" pitchFamily="2" charset="2"/>
              </a:rPr>
              <a:t> </a:t>
            </a:r>
            <a:r>
              <a:rPr lang="fi-FI" dirty="0" err="1">
                <a:sym typeface="Wingdings" panose="05000000000000000000" pitchFamily="2" charset="2"/>
              </a:rPr>
              <a:t>ready</a:t>
            </a:r>
            <a:r>
              <a:rPr lang="fi-FI" dirty="0">
                <a:sym typeface="Wingdings" panose="05000000000000000000" pitchFamily="2" charset="2"/>
              </a:rPr>
              <a:t> and </a:t>
            </a:r>
            <a:r>
              <a:rPr lang="fi-FI" dirty="0" err="1">
                <a:sym typeface="Wingdings" panose="05000000000000000000" pitchFamily="2" charset="2"/>
              </a:rPr>
              <a:t>waiting</a:t>
            </a:r>
            <a:r>
              <a:rPr lang="fi-FI" dirty="0">
                <a:sym typeface="Wingdings" panose="05000000000000000000" pitchFamily="2" charset="2"/>
              </a:rPr>
              <a:t> for </a:t>
            </a:r>
            <a:r>
              <a:rPr lang="fi-FI" dirty="0" err="1">
                <a:sym typeface="Wingdings" panose="05000000000000000000" pitchFamily="2" charset="2"/>
              </a:rPr>
              <a:t>their</a:t>
            </a:r>
            <a:r>
              <a:rPr lang="fi-FI" dirty="0">
                <a:sym typeface="Wingdings" panose="05000000000000000000" pitchFamily="2" charset="2"/>
              </a:rPr>
              <a:t> </a:t>
            </a:r>
            <a:r>
              <a:rPr lang="fi-FI" dirty="0" err="1">
                <a:sym typeface="Wingdings" panose="05000000000000000000" pitchFamily="2" charset="2"/>
              </a:rPr>
              <a:t>shipment</a:t>
            </a:r>
            <a:r>
              <a:rPr lang="fi-FI" dirty="0">
                <a:sym typeface="Wingdings" panose="05000000000000000000" pitchFamily="2" charset="2"/>
              </a:rPr>
              <a:t> </a:t>
            </a:r>
            <a:r>
              <a:rPr lang="fi-FI" dirty="0" err="1">
                <a:sym typeface="Wingdings" panose="05000000000000000000" pitchFamily="2" charset="2"/>
              </a:rPr>
              <a:t>during</a:t>
            </a:r>
            <a:r>
              <a:rPr lang="fi-FI" dirty="0">
                <a:sym typeface="Wingdings" panose="05000000000000000000" pitchFamily="2" charset="2"/>
              </a:rPr>
              <a:t> </a:t>
            </a:r>
            <a:r>
              <a:rPr lang="fi-FI" dirty="0" err="1">
                <a:sym typeface="Wingdings" panose="05000000000000000000" pitchFamily="2" charset="2"/>
              </a:rPr>
              <a:t>the</a:t>
            </a:r>
            <a:r>
              <a:rPr lang="fi-FI" dirty="0">
                <a:sym typeface="Wingdings" panose="05000000000000000000" pitchFamily="2" charset="2"/>
              </a:rPr>
              <a:t> summer  </a:t>
            </a:r>
            <a:r>
              <a:rPr lang="fi-FI" b="1" dirty="0" err="1">
                <a:solidFill>
                  <a:srgbClr val="FF0000"/>
                </a:solidFill>
                <a:sym typeface="Wingdings" panose="05000000000000000000" pitchFamily="2" charset="2"/>
              </a:rPr>
              <a:t>are</a:t>
            </a:r>
            <a:r>
              <a:rPr lang="fi-FI" b="1" dirty="0">
                <a:solidFill>
                  <a:srgbClr val="FF0000"/>
                </a:solidFill>
                <a:sym typeface="Wingdings" panose="05000000000000000000" pitchFamily="2" charset="2"/>
              </a:rPr>
              <a:t> </a:t>
            </a:r>
            <a:r>
              <a:rPr lang="fi-FI" b="1" dirty="0" err="1">
                <a:solidFill>
                  <a:srgbClr val="FF0000"/>
                </a:solidFill>
                <a:sym typeface="Wingdings" panose="05000000000000000000" pitchFamily="2" charset="2"/>
              </a:rPr>
              <a:t>we</a:t>
            </a:r>
            <a:r>
              <a:rPr lang="fi-FI" b="1" dirty="0">
                <a:solidFill>
                  <a:srgbClr val="FF0000"/>
                </a:solidFill>
                <a:sym typeface="Wingdings" panose="05000000000000000000" pitchFamily="2" charset="2"/>
              </a:rPr>
              <a:t> </a:t>
            </a:r>
            <a:r>
              <a:rPr lang="fi-FI" b="1" dirty="0" err="1">
                <a:solidFill>
                  <a:srgbClr val="FF0000"/>
                </a:solidFill>
                <a:sym typeface="Wingdings" panose="05000000000000000000" pitchFamily="2" charset="2"/>
              </a:rPr>
              <a:t>satisfied</a:t>
            </a:r>
            <a:r>
              <a:rPr lang="fi-FI" b="1" dirty="0">
                <a:solidFill>
                  <a:srgbClr val="FF0000"/>
                </a:solidFill>
                <a:sym typeface="Wingdings" panose="05000000000000000000" pitchFamily="2" charset="2"/>
              </a:rPr>
              <a:t> </a:t>
            </a:r>
            <a:r>
              <a:rPr lang="fi-FI" b="1" dirty="0" err="1">
                <a:solidFill>
                  <a:srgbClr val="FF0000"/>
                </a:solidFill>
                <a:sym typeface="Wingdings" panose="05000000000000000000" pitchFamily="2" charset="2"/>
              </a:rPr>
              <a:t>with</a:t>
            </a:r>
            <a:r>
              <a:rPr lang="fi-FI" b="1" dirty="0">
                <a:solidFill>
                  <a:srgbClr val="FF0000"/>
                </a:solidFill>
                <a:sym typeface="Wingdings" panose="05000000000000000000" pitchFamily="2" charset="2"/>
              </a:rPr>
              <a:t> </a:t>
            </a:r>
            <a:r>
              <a:rPr lang="fi-FI" b="1" dirty="0" err="1">
                <a:solidFill>
                  <a:srgbClr val="FF0000"/>
                </a:solidFill>
                <a:sym typeface="Wingdings" panose="05000000000000000000" pitchFamily="2" charset="2"/>
              </a:rPr>
              <a:t>the</a:t>
            </a:r>
            <a:r>
              <a:rPr lang="fi-FI" b="1" dirty="0">
                <a:solidFill>
                  <a:srgbClr val="FF0000"/>
                </a:solidFill>
                <a:sym typeface="Wingdings" panose="05000000000000000000" pitchFamily="2" charset="2"/>
              </a:rPr>
              <a:t> </a:t>
            </a:r>
            <a:r>
              <a:rPr lang="fi-FI" b="1" dirty="0" err="1">
                <a:solidFill>
                  <a:srgbClr val="FF0000"/>
                </a:solidFill>
                <a:sym typeface="Wingdings" panose="05000000000000000000" pitchFamily="2" charset="2"/>
              </a:rPr>
              <a:t>results</a:t>
            </a:r>
            <a:r>
              <a:rPr lang="fi-FI" b="1" dirty="0">
                <a:solidFill>
                  <a:srgbClr val="FF0000"/>
                </a:solidFill>
                <a:sym typeface="Wingdings" panose="05000000000000000000" pitchFamily="2" charset="2"/>
              </a:rPr>
              <a:t> </a:t>
            </a:r>
            <a:r>
              <a:rPr lang="fi-FI" b="1" dirty="0" err="1">
                <a:solidFill>
                  <a:srgbClr val="FF0000"/>
                </a:solidFill>
                <a:sym typeface="Wingdings" panose="05000000000000000000" pitchFamily="2" charset="2"/>
              </a:rPr>
              <a:t>so</a:t>
            </a:r>
            <a:r>
              <a:rPr lang="fi-FI" b="1" dirty="0">
                <a:solidFill>
                  <a:srgbClr val="FF0000"/>
                </a:solidFill>
                <a:sym typeface="Wingdings" panose="05000000000000000000" pitchFamily="2" charset="2"/>
              </a:rPr>
              <a:t> </a:t>
            </a:r>
            <a:r>
              <a:rPr lang="fi-FI" b="1" dirty="0" err="1">
                <a:solidFill>
                  <a:srgbClr val="FF0000"/>
                </a:solidFill>
                <a:sym typeface="Wingdings" panose="05000000000000000000" pitchFamily="2" charset="2"/>
              </a:rPr>
              <a:t>far</a:t>
            </a:r>
            <a:r>
              <a:rPr lang="fi-FI" b="1" dirty="0">
                <a:solidFill>
                  <a:srgbClr val="FF0000"/>
                </a:solidFill>
                <a:sym typeface="Wingdings" panose="05000000000000000000" pitchFamily="2" charset="2"/>
              </a:rPr>
              <a:t> (</a:t>
            </a:r>
            <a:r>
              <a:rPr lang="fi-FI" b="1" dirty="0" err="1">
                <a:solidFill>
                  <a:srgbClr val="FF0000"/>
                </a:solidFill>
                <a:sym typeface="Wingdings" panose="05000000000000000000" pitchFamily="2" charset="2"/>
              </a:rPr>
              <a:t>incl</a:t>
            </a:r>
            <a:r>
              <a:rPr lang="fi-FI" b="1" dirty="0">
                <a:solidFill>
                  <a:srgbClr val="FF0000"/>
                </a:solidFill>
                <a:sym typeface="Wingdings" panose="05000000000000000000" pitchFamily="2" charset="2"/>
              </a:rPr>
              <a:t>. </a:t>
            </a:r>
            <a:r>
              <a:rPr lang="fi-FI" b="1" dirty="0" err="1">
                <a:solidFill>
                  <a:srgbClr val="FF0000"/>
                </a:solidFill>
                <a:sym typeface="Wingdings" panose="05000000000000000000" pitchFamily="2" charset="2"/>
              </a:rPr>
              <a:t>several</a:t>
            </a:r>
            <a:r>
              <a:rPr lang="fi-FI" b="1" dirty="0">
                <a:solidFill>
                  <a:srgbClr val="FF0000"/>
                </a:solidFill>
                <a:sym typeface="Wingdings" panose="05000000000000000000" pitchFamily="2" charset="2"/>
              </a:rPr>
              <a:t> PSI </a:t>
            </a:r>
            <a:r>
              <a:rPr lang="fi-FI" b="1" dirty="0" err="1">
                <a:solidFill>
                  <a:srgbClr val="FF0000"/>
                </a:solidFill>
                <a:sym typeface="Wingdings" panose="05000000000000000000" pitchFamily="2" charset="2"/>
              </a:rPr>
              <a:t>contributions</a:t>
            </a:r>
            <a:r>
              <a:rPr lang="fi-FI" b="1" dirty="0">
                <a:solidFill>
                  <a:srgbClr val="FF0000"/>
                </a:solidFill>
                <a:sym typeface="Wingdings" panose="05000000000000000000" pitchFamily="2" charset="2"/>
              </a:rPr>
              <a:t>, </a:t>
            </a:r>
            <a:r>
              <a:rPr lang="fi-FI" b="1" dirty="0" err="1">
                <a:solidFill>
                  <a:srgbClr val="FF0000"/>
                </a:solidFill>
                <a:sym typeface="Wingdings" panose="05000000000000000000" pitchFamily="2" charset="2"/>
              </a:rPr>
              <a:t>journal</a:t>
            </a:r>
            <a:r>
              <a:rPr lang="fi-FI" b="1" dirty="0">
                <a:solidFill>
                  <a:srgbClr val="FF0000"/>
                </a:solidFill>
                <a:sym typeface="Wingdings" panose="05000000000000000000" pitchFamily="2" charset="2"/>
              </a:rPr>
              <a:t> </a:t>
            </a:r>
            <a:r>
              <a:rPr lang="fi-FI" b="1" dirty="0" err="1">
                <a:solidFill>
                  <a:srgbClr val="FF0000"/>
                </a:solidFill>
                <a:sym typeface="Wingdings" panose="05000000000000000000" pitchFamily="2" charset="2"/>
              </a:rPr>
              <a:t>papers</a:t>
            </a:r>
            <a:r>
              <a:rPr lang="fi-FI" b="1" dirty="0">
                <a:solidFill>
                  <a:srgbClr val="FF0000"/>
                </a:solidFill>
                <a:sym typeface="Wingdings" panose="05000000000000000000" pitchFamily="2" charset="2"/>
              </a:rPr>
              <a:t>, </a:t>
            </a:r>
            <a:r>
              <a:rPr lang="fi-FI" b="1" dirty="0" err="1">
                <a:solidFill>
                  <a:srgbClr val="FF0000"/>
                </a:solidFill>
                <a:sym typeface="Wingdings" panose="05000000000000000000" pitchFamily="2" charset="2"/>
              </a:rPr>
              <a:t>overview</a:t>
            </a:r>
            <a:r>
              <a:rPr lang="fi-FI" b="1" dirty="0">
                <a:solidFill>
                  <a:srgbClr val="FF0000"/>
                </a:solidFill>
                <a:sym typeface="Wingdings" panose="05000000000000000000" pitchFamily="2" charset="2"/>
              </a:rPr>
              <a:t> </a:t>
            </a:r>
            <a:r>
              <a:rPr lang="fi-FI" b="1" dirty="0" err="1">
                <a:solidFill>
                  <a:srgbClr val="FF0000"/>
                </a:solidFill>
                <a:sym typeface="Wingdings" panose="05000000000000000000" pitchFamily="2" charset="2"/>
              </a:rPr>
              <a:t>manuscript</a:t>
            </a:r>
            <a:r>
              <a:rPr lang="fi-FI" b="1" dirty="0">
                <a:solidFill>
                  <a:srgbClr val="FF0000"/>
                </a:solidFill>
                <a:sym typeface="Wingdings" panose="05000000000000000000" pitchFamily="2" charset="2"/>
              </a:rPr>
              <a:t> </a:t>
            </a:r>
            <a:r>
              <a:rPr lang="fi-FI" b="1" dirty="0" err="1">
                <a:solidFill>
                  <a:srgbClr val="FF0000"/>
                </a:solidFill>
                <a:sym typeface="Wingdings" panose="05000000000000000000" pitchFamily="2" charset="2"/>
              </a:rPr>
              <a:t>by</a:t>
            </a:r>
            <a:r>
              <a:rPr lang="fi-FI" b="1" dirty="0">
                <a:solidFill>
                  <a:srgbClr val="FF0000"/>
                </a:solidFill>
                <a:sym typeface="Wingdings" panose="05000000000000000000" pitchFamily="2" charset="2"/>
              </a:rPr>
              <a:t> Antti,…)?</a:t>
            </a:r>
          </a:p>
          <a:p>
            <a:pPr marL="457200" indent="-457200">
              <a:spcBef>
                <a:spcPts val="600"/>
              </a:spcBef>
              <a:buFont typeface="Arial" panose="020B0604020202020204" pitchFamily="34" charset="0"/>
              <a:buChar char="•"/>
            </a:pPr>
            <a:r>
              <a:rPr lang="fi-FI" dirty="0" err="1"/>
              <a:t>Plans</a:t>
            </a:r>
            <a:r>
              <a:rPr lang="fi-FI" dirty="0"/>
              <a:t> </a:t>
            </a:r>
            <a:r>
              <a:rPr lang="fi-FI" dirty="0" err="1"/>
              <a:t>put</a:t>
            </a:r>
            <a:r>
              <a:rPr lang="fi-FI" dirty="0"/>
              <a:t> </a:t>
            </a:r>
            <a:r>
              <a:rPr lang="fi-FI" dirty="0" err="1"/>
              <a:t>forward</a:t>
            </a:r>
            <a:r>
              <a:rPr lang="fi-FI" dirty="0"/>
              <a:t> in </a:t>
            </a:r>
            <a:r>
              <a:rPr lang="fi-FI" dirty="0" err="1"/>
              <a:t>the</a:t>
            </a:r>
            <a:r>
              <a:rPr lang="fi-FI" dirty="0"/>
              <a:t> </a:t>
            </a:r>
            <a:r>
              <a:rPr lang="fi-FI" dirty="0" err="1"/>
              <a:t>KoM</a:t>
            </a:r>
            <a:r>
              <a:rPr lang="fi-FI" dirty="0"/>
              <a:t>:</a:t>
            </a:r>
          </a:p>
          <a:p>
            <a:pPr marL="914400" lvl="1" indent="-457200">
              <a:spcBef>
                <a:spcPts val="600"/>
              </a:spcBef>
              <a:buFont typeface="Wingdings" panose="05000000000000000000" pitchFamily="2" charset="2"/>
              <a:buChar char="ü"/>
            </a:pPr>
            <a:r>
              <a:rPr lang="fi-FI" b="1" dirty="0"/>
              <a:t>Uni Helsinki </a:t>
            </a:r>
            <a:r>
              <a:rPr lang="fi-FI" b="1" dirty="0" err="1"/>
              <a:t>samples</a:t>
            </a:r>
            <a:r>
              <a:rPr lang="fi-FI" dirty="0"/>
              <a:t>: </a:t>
            </a:r>
            <a:r>
              <a:rPr lang="fi-FI" dirty="0" err="1"/>
              <a:t>send</a:t>
            </a:r>
            <a:r>
              <a:rPr lang="fi-FI" dirty="0"/>
              <a:t> a </a:t>
            </a:r>
            <a:r>
              <a:rPr lang="fi-FI" dirty="0" err="1"/>
              <a:t>subset</a:t>
            </a:r>
            <a:r>
              <a:rPr lang="fi-FI" dirty="0"/>
              <a:t> of </a:t>
            </a:r>
            <a:r>
              <a:rPr lang="fi-FI" dirty="0" err="1"/>
              <a:t>deposited</a:t>
            </a:r>
            <a:r>
              <a:rPr lang="fi-FI" dirty="0"/>
              <a:t> </a:t>
            </a:r>
            <a:r>
              <a:rPr lang="fi-FI" dirty="0" err="1"/>
              <a:t>layers</a:t>
            </a:r>
            <a:r>
              <a:rPr lang="fi-FI" dirty="0"/>
              <a:t> to </a:t>
            </a:r>
            <a:r>
              <a:rPr lang="fi-FI" dirty="0" err="1"/>
              <a:t>Raman</a:t>
            </a:r>
            <a:r>
              <a:rPr lang="fi-FI" dirty="0"/>
              <a:t> </a:t>
            </a:r>
            <a:r>
              <a:rPr lang="fi-FI" dirty="0" err="1"/>
              <a:t>measurements</a:t>
            </a:r>
            <a:r>
              <a:rPr lang="fi-FI" dirty="0"/>
              <a:t> (Cedric)</a:t>
            </a:r>
          </a:p>
          <a:p>
            <a:pPr marL="914400" lvl="1" indent="-457200">
              <a:spcBef>
                <a:spcPts val="600"/>
              </a:spcBef>
              <a:buFont typeface="Wingdings" panose="05000000000000000000" pitchFamily="2" charset="2"/>
              <a:buChar char="ü"/>
            </a:pPr>
            <a:r>
              <a:rPr lang="en-US" b="1" dirty="0"/>
              <a:t>IAP samples</a:t>
            </a:r>
            <a:r>
              <a:rPr lang="en-US" dirty="0"/>
              <a:t>: New ideas include (i) study the impact of the coating parameters/coating method on the properties of the B layers (structure, D retention/release,…) – use simple B+D layers; (ii) formation of B-W alloys – collaboration between IAP and IST (Bobi, Rodrigo); (iii) isotope exchange studies – complementary to Tomi’s work (Bobi, Tomi)</a:t>
            </a:r>
          </a:p>
          <a:p>
            <a:pPr marL="914400" lvl="1" indent="-457200">
              <a:spcBef>
                <a:spcPts val="600"/>
              </a:spcBef>
              <a:buFont typeface="Wingdings" panose="05000000000000000000" pitchFamily="2" charset="2"/>
              <a:buChar char="ü"/>
            </a:pPr>
            <a:r>
              <a:rPr lang="en-US" b="1" dirty="0"/>
              <a:t>ENEA samples</a:t>
            </a:r>
            <a:r>
              <a:rPr lang="en-US" dirty="0"/>
              <a:t>: Compact thick B layers for permeation studies by Vinko (JSI); role of porosity in erosion and retention characteristics of the layers</a:t>
            </a:r>
          </a:p>
          <a:p>
            <a:pPr marL="914400" lvl="1" indent="-457200">
              <a:spcBef>
                <a:spcPts val="600"/>
              </a:spcBef>
              <a:buFont typeface="Wingdings" panose="05000000000000000000" pitchFamily="2" charset="2"/>
              <a:buChar char="ü"/>
            </a:pPr>
            <a:r>
              <a:rPr lang="en-US" b="1" dirty="0"/>
              <a:t>Plasma-exposed samples</a:t>
            </a:r>
            <a:r>
              <a:rPr lang="en-US" dirty="0"/>
              <a:t>: study the role of D in the B layers (IBA, TDS) and perform XPS analyses for them (JSI)</a:t>
            </a:r>
            <a:endParaRPr lang="fi-FI" dirty="0"/>
          </a:p>
          <a:p>
            <a:pPr>
              <a:spcBef>
                <a:spcPts val="600"/>
              </a:spcBef>
            </a:pPr>
            <a:r>
              <a:rPr lang="fi-FI" b="1" dirty="0" err="1">
                <a:solidFill>
                  <a:srgbClr val="0070C0"/>
                </a:solidFill>
              </a:rPr>
              <a:t>Do</a:t>
            </a:r>
            <a:r>
              <a:rPr lang="fi-FI" b="1" dirty="0">
                <a:solidFill>
                  <a:srgbClr val="0070C0"/>
                </a:solidFill>
              </a:rPr>
              <a:t> </a:t>
            </a:r>
            <a:r>
              <a:rPr lang="fi-FI" b="1" dirty="0" err="1">
                <a:solidFill>
                  <a:srgbClr val="0070C0"/>
                </a:solidFill>
              </a:rPr>
              <a:t>we</a:t>
            </a:r>
            <a:r>
              <a:rPr lang="fi-FI" b="1" dirty="0">
                <a:solidFill>
                  <a:srgbClr val="0070C0"/>
                </a:solidFill>
              </a:rPr>
              <a:t> </a:t>
            </a:r>
            <a:r>
              <a:rPr lang="fi-FI" b="1" dirty="0" err="1">
                <a:solidFill>
                  <a:srgbClr val="0070C0"/>
                </a:solidFill>
              </a:rPr>
              <a:t>have</a:t>
            </a:r>
            <a:r>
              <a:rPr lang="fi-FI" b="1" dirty="0">
                <a:solidFill>
                  <a:srgbClr val="0070C0"/>
                </a:solidFill>
              </a:rPr>
              <a:t> </a:t>
            </a:r>
            <a:r>
              <a:rPr lang="fi-FI" b="1" dirty="0" err="1">
                <a:solidFill>
                  <a:srgbClr val="0070C0"/>
                </a:solidFill>
              </a:rPr>
              <a:t>other</a:t>
            </a:r>
            <a:r>
              <a:rPr lang="fi-FI" b="1" dirty="0">
                <a:solidFill>
                  <a:srgbClr val="0070C0"/>
                </a:solidFill>
              </a:rPr>
              <a:t> </a:t>
            </a:r>
            <a:r>
              <a:rPr lang="fi-FI" b="1" dirty="0" err="1">
                <a:solidFill>
                  <a:srgbClr val="0070C0"/>
                </a:solidFill>
              </a:rPr>
              <a:t>ideas</a:t>
            </a:r>
            <a:r>
              <a:rPr lang="fi-FI" b="1" dirty="0">
                <a:solidFill>
                  <a:srgbClr val="0070C0"/>
                </a:solidFill>
              </a:rPr>
              <a:t> in </a:t>
            </a:r>
            <a:r>
              <a:rPr lang="fi-FI" b="1" dirty="0" err="1">
                <a:solidFill>
                  <a:srgbClr val="0070C0"/>
                </a:solidFill>
              </a:rPr>
              <a:t>mind</a:t>
            </a:r>
            <a:r>
              <a:rPr lang="fi-FI" b="1" dirty="0">
                <a:solidFill>
                  <a:srgbClr val="0070C0"/>
                </a:solidFill>
              </a:rPr>
              <a:t> on </a:t>
            </a:r>
            <a:r>
              <a:rPr lang="fi-FI" b="1" dirty="0" err="1">
                <a:solidFill>
                  <a:srgbClr val="0070C0"/>
                </a:solidFill>
              </a:rPr>
              <a:t>what</a:t>
            </a:r>
            <a:r>
              <a:rPr lang="fi-FI" b="1" dirty="0">
                <a:solidFill>
                  <a:srgbClr val="0070C0"/>
                </a:solidFill>
              </a:rPr>
              <a:t> to </a:t>
            </a:r>
            <a:r>
              <a:rPr lang="fi-FI" b="1" dirty="0" err="1">
                <a:solidFill>
                  <a:srgbClr val="0070C0"/>
                </a:solidFill>
              </a:rPr>
              <a:t>produce</a:t>
            </a:r>
            <a:r>
              <a:rPr lang="fi-FI" b="1" dirty="0">
                <a:solidFill>
                  <a:srgbClr val="0070C0"/>
                </a:solidFill>
              </a:rPr>
              <a:t>, </a:t>
            </a:r>
            <a:r>
              <a:rPr lang="fi-FI" b="1" dirty="0" err="1">
                <a:solidFill>
                  <a:srgbClr val="0070C0"/>
                </a:solidFill>
              </a:rPr>
              <a:t>characterize</a:t>
            </a:r>
            <a:r>
              <a:rPr lang="fi-FI" b="1" dirty="0">
                <a:solidFill>
                  <a:srgbClr val="0070C0"/>
                </a:solidFill>
              </a:rPr>
              <a:t> and </a:t>
            </a:r>
            <a:r>
              <a:rPr lang="fi-FI" b="1" dirty="0" err="1">
                <a:solidFill>
                  <a:srgbClr val="0070C0"/>
                </a:solidFill>
              </a:rPr>
              <a:t>distribute</a:t>
            </a:r>
            <a:r>
              <a:rPr lang="fi-FI" b="1" dirty="0">
                <a:solidFill>
                  <a:srgbClr val="0070C0"/>
                </a:solidFill>
              </a:rPr>
              <a:t> to </a:t>
            </a:r>
            <a:r>
              <a:rPr lang="fi-FI" b="1" dirty="0" err="1">
                <a:solidFill>
                  <a:srgbClr val="0070C0"/>
                </a:solidFill>
              </a:rPr>
              <a:t>the</a:t>
            </a:r>
            <a:r>
              <a:rPr lang="fi-FI" b="1" dirty="0">
                <a:solidFill>
                  <a:srgbClr val="0070C0"/>
                </a:solidFill>
              </a:rPr>
              <a:t> </a:t>
            </a:r>
            <a:r>
              <a:rPr lang="fi-FI" b="1" dirty="0" err="1">
                <a:solidFill>
                  <a:srgbClr val="0070C0"/>
                </a:solidFill>
              </a:rPr>
              <a:t>partner</a:t>
            </a:r>
            <a:r>
              <a:rPr lang="fi-FI" b="1" dirty="0">
                <a:solidFill>
                  <a:srgbClr val="0070C0"/>
                </a:solidFill>
              </a:rPr>
              <a:t> </a:t>
            </a:r>
            <a:r>
              <a:rPr lang="fi-FI" b="1" dirty="0" err="1">
                <a:solidFill>
                  <a:srgbClr val="0070C0"/>
                </a:solidFill>
              </a:rPr>
              <a:t>labs</a:t>
            </a:r>
            <a:r>
              <a:rPr lang="fi-FI" b="1" dirty="0">
                <a:solidFill>
                  <a:srgbClr val="0070C0"/>
                </a:solidFill>
              </a:rPr>
              <a:t>?</a:t>
            </a:r>
          </a:p>
        </p:txBody>
      </p:sp>
    </p:spTree>
    <p:extLst>
      <p:ext uri="{BB962C8B-B14F-4D97-AF65-F5344CB8AC3E}">
        <p14:creationId xmlns:p14="http://schemas.microsoft.com/office/powerpoint/2010/main" val="22995118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CFD06-24F3-1703-CD9A-CF8DF4311008}"/>
              </a:ext>
            </a:extLst>
          </p:cNvPr>
          <p:cNvSpPr>
            <a:spLocks noGrp="1"/>
          </p:cNvSpPr>
          <p:nvPr>
            <p:ph type="title"/>
          </p:nvPr>
        </p:nvSpPr>
        <p:spPr/>
        <p:txBody>
          <a:bodyPr/>
          <a:lstStyle/>
          <a:p>
            <a:r>
              <a:rPr lang="fi-FI" dirty="0" err="1"/>
              <a:t>Reference</a:t>
            </a:r>
            <a:r>
              <a:rPr lang="fi-FI" dirty="0"/>
              <a:t> W </a:t>
            </a:r>
            <a:r>
              <a:rPr lang="fi-FI" dirty="0" err="1"/>
              <a:t>layers</a:t>
            </a:r>
            <a:r>
              <a:rPr lang="fi-FI" dirty="0"/>
              <a:t> and LIBS </a:t>
            </a:r>
            <a:r>
              <a:rPr lang="fi-FI" dirty="0" err="1"/>
              <a:t>samples</a:t>
            </a:r>
            <a:r>
              <a:rPr lang="fi-FI" dirty="0"/>
              <a:t>: status and </a:t>
            </a:r>
            <a:r>
              <a:rPr lang="fi-FI" dirty="0" err="1"/>
              <a:t>needs</a:t>
            </a:r>
            <a:endParaRPr lang="fi-FI" dirty="0"/>
          </a:p>
        </p:txBody>
      </p:sp>
      <p:sp>
        <p:nvSpPr>
          <p:cNvPr id="3" name="Footer Placeholder 2">
            <a:extLst>
              <a:ext uri="{FF2B5EF4-FFF2-40B4-BE49-F238E27FC236}">
                <a16:creationId xmlns:a16="http://schemas.microsoft.com/office/drawing/2014/main" id="{E54AF6EE-0447-A59E-36E0-947C011603FC}"/>
              </a:ext>
            </a:extLst>
          </p:cNvPr>
          <p:cNvSpPr>
            <a:spLocks noGrp="1"/>
          </p:cNvSpPr>
          <p:nvPr>
            <p:ph type="ftr" sz="quarter" idx="11"/>
          </p:nvPr>
        </p:nvSpPr>
        <p:spPr/>
        <p:txBody>
          <a:bodyPr/>
          <a:lstStyle/>
          <a:p>
            <a:pPr>
              <a:defRPr/>
            </a:pPr>
            <a:r>
              <a:rPr lang="en-GB">
                <a:solidFill>
                  <a:prstClr val="white"/>
                </a:solidFill>
              </a:rPr>
              <a:t>A. Hakola| WPPWIE SPB meeting | 03 July 2026</a:t>
            </a:r>
            <a:endParaRPr lang="en-GB" dirty="0"/>
          </a:p>
        </p:txBody>
      </p:sp>
      <p:sp>
        <p:nvSpPr>
          <p:cNvPr id="4" name="Slide Number Placeholder 3">
            <a:extLst>
              <a:ext uri="{FF2B5EF4-FFF2-40B4-BE49-F238E27FC236}">
                <a16:creationId xmlns:a16="http://schemas.microsoft.com/office/drawing/2014/main" id="{36B98E64-9240-6582-A045-87ED686A38BD}"/>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6</a:t>
            </a:fld>
            <a:endParaRPr lang="en-GB">
              <a:solidFill>
                <a:prstClr val="white"/>
              </a:solidFill>
            </a:endParaRPr>
          </a:p>
        </p:txBody>
      </p:sp>
      <p:sp>
        <p:nvSpPr>
          <p:cNvPr id="6" name="TextBox 5">
            <a:extLst>
              <a:ext uri="{FF2B5EF4-FFF2-40B4-BE49-F238E27FC236}">
                <a16:creationId xmlns:a16="http://schemas.microsoft.com/office/drawing/2014/main" id="{E9F822FB-A7F4-CA7A-1FA5-C4BFC9B32DBE}"/>
              </a:ext>
            </a:extLst>
          </p:cNvPr>
          <p:cNvSpPr txBox="1"/>
          <p:nvPr/>
        </p:nvSpPr>
        <p:spPr>
          <a:xfrm>
            <a:off x="231228" y="888809"/>
            <a:ext cx="11527160" cy="4108817"/>
          </a:xfrm>
          <a:prstGeom prst="rect">
            <a:avLst/>
          </a:prstGeom>
          <a:noFill/>
        </p:spPr>
        <p:txBody>
          <a:bodyPr wrap="square" rtlCol="0">
            <a:spAutoFit/>
          </a:bodyPr>
          <a:lstStyle/>
          <a:p>
            <a:pPr marL="457200" indent="-457200">
              <a:spcBef>
                <a:spcPts val="600"/>
              </a:spcBef>
              <a:buFont typeface="Arial" panose="020B0604020202020204" pitchFamily="34" charset="0"/>
              <a:buChar char="•"/>
            </a:pPr>
            <a:r>
              <a:rPr lang="fi-FI" dirty="0"/>
              <a:t>So </a:t>
            </a:r>
            <a:r>
              <a:rPr lang="fi-FI" dirty="0" err="1"/>
              <a:t>far</a:t>
            </a:r>
            <a:r>
              <a:rPr lang="fi-FI" dirty="0"/>
              <a:t> </a:t>
            </a:r>
            <a:r>
              <a:rPr lang="fi-FI" dirty="0" err="1"/>
              <a:t>only</a:t>
            </a:r>
            <a:r>
              <a:rPr lang="fi-FI" dirty="0"/>
              <a:t> </a:t>
            </a:r>
            <a:r>
              <a:rPr lang="fi-FI" dirty="0" err="1"/>
              <a:t>few</a:t>
            </a:r>
            <a:r>
              <a:rPr lang="fi-FI" dirty="0"/>
              <a:t> </a:t>
            </a:r>
            <a:r>
              <a:rPr lang="fi-FI" dirty="0" err="1"/>
              <a:t>ideas</a:t>
            </a:r>
            <a:r>
              <a:rPr lang="fi-FI" dirty="0"/>
              <a:t> </a:t>
            </a:r>
            <a:r>
              <a:rPr lang="fi-FI" dirty="0" err="1"/>
              <a:t>identified</a:t>
            </a:r>
            <a:r>
              <a:rPr lang="fi-FI" dirty="0"/>
              <a:t>, </a:t>
            </a:r>
            <a:r>
              <a:rPr lang="fi-FI" dirty="0" err="1"/>
              <a:t>including</a:t>
            </a:r>
            <a:endParaRPr lang="fi-FI" dirty="0"/>
          </a:p>
          <a:p>
            <a:pPr marL="914400" lvl="1" indent="-457200">
              <a:spcBef>
                <a:spcPts val="600"/>
              </a:spcBef>
              <a:buFont typeface="Wingdings" panose="05000000000000000000" pitchFamily="2" charset="2"/>
              <a:buChar char="ü"/>
            </a:pPr>
            <a:r>
              <a:rPr lang="fi-FI" dirty="0" err="1"/>
              <a:t>Varying</a:t>
            </a:r>
            <a:r>
              <a:rPr lang="fi-FI" dirty="0"/>
              <a:t> </a:t>
            </a:r>
            <a:r>
              <a:rPr lang="fi-FI" dirty="0" err="1"/>
              <a:t>the</a:t>
            </a:r>
            <a:r>
              <a:rPr lang="fi-FI" dirty="0"/>
              <a:t> </a:t>
            </a:r>
            <a:r>
              <a:rPr lang="fi-FI" dirty="0" err="1"/>
              <a:t>structure</a:t>
            </a:r>
            <a:r>
              <a:rPr lang="fi-FI" dirty="0"/>
              <a:t> and </a:t>
            </a:r>
            <a:r>
              <a:rPr lang="fi-FI" dirty="0" err="1"/>
              <a:t>crystallinity</a:t>
            </a:r>
            <a:r>
              <a:rPr lang="fi-FI" dirty="0"/>
              <a:t> of </a:t>
            </a:r>
            <a:r>
              <a:rPr lang="fi-FI" dirty="0" err="1"/>
              <a:t>the</a:t>
            </a:r>
            <a:r>
              <a:rPr lang="fi-FI" dirty="0"/>
              <a:t> W </a:t>
            </a:r>
            <a:r>
              <a:rPr lang="fi-FI" dirty="0" err="1"/>
              <a:t>layers</a:t>
            </a:r>
            <a:r>
              <a:rPr lang="fi-FI" dirty="0"/>
              <a:t> for </a:t>
            </a:r>
            <a:r>
              <a:rPr lang="fi-FI" dirty="0" err="1"/>
              <a:t>erosion</a:t>
            </a:r>
            <a:r>
              <a:rPr lang="fi-FI" dirty="0"/>
              <a:t> </a:t>
            </a:r>
            <a:r>
              <a:rPr lang="fi-FI" dirty="0" err="1"/>
              <a:t>studies</a:t>
            </a:r>
            <a:r>
              <a:rPr lang="fi-FI" dirty="0"/>
              <a:t> </a:t>
            </a:r>
            <a:r>
              <a:rPr lang="fi-FI" dirty="0">
                <a:sym typeface="Wingdings" panose="05000000000000000000" pitchFamily="2" charset="2"/>
              </a:rPr>
              <a:t> IAP, ENEA</a:t>
            </a:r>
          </a:p>
          <a:p>
            <a:pPr marL="914400" lvl="1" indent="-457200">
              <a:spcBef>
                <a:spcPts val="600"/>
              </a:spcBef>
              <a:buFont typeface="Wingdings" panose="05000000000000000000" pitchFamily="2" charset="2"/>
              <a:buChar char="ü"/>
            </a:pPr>
            <a:r>
              <a:rPr lang="fi-FI" dirty="0" err="1">
                <a:sym typeface="Wingdings" panose="05000000000000000000" pitchFamily="2" charset="2"/>
              </a:rPr>
              <a:t>Continue</a:t>
            </a:r>
            <a:r>
              <a:rPr lang="fi-FI" dirty="0">
                <a:sym typeface="Wingdings" panose="05000000000000000000" pitchFamily="2" charset="2"/>
              </a:rPr>
              <a:t> </a:t>
            </a:r>
            <a:r>
              <a:rPr lang="fi-FI" dirty="0" err="1">
                <a:sym typeface="Wingdings" panose="05000000000000000000" pitchFamily="2" charset="2"/>
              </a:rPr>
              <a:t>producing</a:t>
            </a:r>
            <a:r>
              <a:rPr lang="fi-FI" dirty="0">
                <a:sym typeface="Wingdings" panose="05000000000000000000" pitchFamily="2" charset="2"/>
              </a:rPr>
              <a:t> </a:t>
            </a:r>
            <a:r>
              <a:rPr lang="fi-FI" dirty="0" err="1">
                <a:sym typeface="Wingdings" panose="05000000000000000000" pitchFamily="2" charset="2"/>
              </a:rPr>
              <a:t>standard</a:t>
            </a:r>
            <a:r>
              <a:rPr lang="fi-FI" dirty="0">
                <a:sym typeface="Wingdings" panose="05000000000000000000" pitchFamily="2" charset="2"/>
              </a:rPr>
              <a:t> W </a:t>
            </a:r>
            <a:r>
              <a:rPr lang="fi-FI" dirty="0" err="1">
                <a:sym typeface="Wingdings" panose="05000000000000000000" pitchFamily="2" charset="2"/>
              </a:rPr>
              <a:t>layers</a:t>
            </a:r>
            <a:r>
              <a:rPr lang="fi-FI" dirty="0">
                <a:sym typeface="Wingdings" panose="05000000000000000000" pitchFamily="2" charset="2"/>
              </a:rPr>
              <a:t> for cross-</a:t>
            </a:r>
            <a:r>
              <a:rPr lang="fi-FI" dirty="0" err="1">
                <a:sym typeface="Wingdings" panose="05000000000000000000" pitchFamily="2" charset="2"/>
              </a:rPr>
              <a:t>comparison</a:t>
            </a:r>
            <a:r>
              <a:rPr lang="fi-FI" dirty="0">
                <a:sym typeface="Wingdings" panose="05000000000000000000" pitchFamily="2" charset="2"/>
              </a:rPr>
              <a:t> </a:t>
            </a:r>
            <a:r>
              <a:rPr lang="fi-FI" dirty="0" err="1">
                <a:sym typeface="Wingdings" panose="05000000000000000000" pitchFamily="2" charset="2"/>
              </a:rPr>
              <a:t>experiments</a:t>
            </a:r>
            <a:r>
              <a:rPr lang="fi-FI" dirty="0">
                <a:sym typeface="Wingdings" panose="05000000000000000000" pitchFamily="2" charset="2"/>
              </a:rPr>
              <a:t> on </a:t>
            </a:r>
            <a:r>
              <a:rPr lang="fi-FI" dirty="0" err="1">
                <a:sym typeface="Wingdings" panose="05000000000000000000" pitchFamily="2" charset="2"/>
              </a:rPr>
              <a:t>linear</a:t>
            </a:r>
            <a:r>
              <a:rPr lang="fi-FI" dirty="0">
                <a:sym typeface="Wingdings" panose="05000000000000000000" pitchFamily="2" charset="2"/>
              </a:rPr>
              <a:t> plasma </a:t>
            </a:r>
            <a:r>
              <a:rPr lang="fi-FI" dirty="0" err="1">
                <a:sym typeface="Wingdings" panose="05000000000000000000" pitchFamily="2" charset="2"/>
              </a:rPr>
              <a:t>devices</a:t>
            </a:r>
            <a:endParaRPr lang="fi-FI" dirty="0"/>
          </a:p>
          <a:p>
            <a:pPr>
              <a:spcBef>
                <a:spcPts val="600"/>
              </a:spcBef>
            </a:pPr>
            <a:r>
              <a:rPr lang="fi-FI" b="1" dirty="0" err="1">
                <a:solidFill>
                  <a:srgbClr val="FF0000"/>
                </a:solidFill>
              </a:rPr>
              <a:t>Other</a:t>
            </a:r>
            <a:r>
              <a:rPr lang="fi-FI" b="1" dirty="0">
                <a:solidFill>
                  <a:srgbClr val="FF0000"/>
                </a:solidFill>
              </a:rPr>
              <a:t> </a:t>
            </a:r>
            <a:r>
              <a:rPr lang="fi-FI" b="1" dirty="0" err="1">
                <a:solidFill>
                  <a:srgbClr val="FF0000"/>
                </a:solidFill>
              </a:rPr>
              <a:t>ideas</a:t>
            </a:r>
            <a:r>
              <a:rPr lang="fi-FI" b="1" dirty="0">
                <a:solidFill>
                  <a:srgbClr val="FF0000"/>
                </a:solidFill>
              </a:rPr>
              <a:t>? </a:t>
            </a:r>
            <a:r>
              <a:rPr lang="fi-FI" b="1" dirty="0" err="1">
                <a:solidFill>
                  <a:srgbClr val="FF0000"/>
                </a:solidFill>
              </a:rPr>
              <a:t>Especially</a:t>
            </a:r>
            <a:r>
              <a:rPr lang="fi-FI" b="1" dirty="0">
                <a:solidFill>
                  <a:srgbClr val="FF0000"/>
                </a:solidFill>
              </a:rPr>
              <a:t> </a:t>
            </a:r>
            <a:r>
              <a:rPr lang="fi-FI" b="1" dirty="0" err="1">
                <a:solidFill>
                  <a:srgbClr val="FF0000"/>
                </a:solidFill>
              </a:rPr>
              <a:t>from</a:t>
            </a:r>
            <a:r>
              <a:rPr lang="fi-FI" b="1" dirty="0">
                <a:solidFill>
                  <a:srgbClr val="FF0000"/>
                </a:solidFill>
              </a:rPr>
              <a:t> </a:t>
            </a:r>
            <a:r>
              <a:rPr lang="fi-FI" b="1" dirty="0" err="1">
                <a:solidFill>
                  <a:srgbClr val="FF0000"/>
                </a:solidFill>
              </a:rPr>
              <a:t>the</a:t>
            </a:r>
            <a:r>
              <a:rPr lang="fi-FI" b="1" dirty="0">
                <a:solidFill>
                  <a:srgbClr val="FF0000"/>
                </a:solidFill>
              </a:rPr>
              <a:t> LIBS </a:t>
            </a:r>
            <a:r>
              <a:rPr lang="fi-FI" b="1" dirty="0" err="1">
                <a:solidFill>
                  <a:srgbClr val="FF0000"/>
                </a:solidFill>
              </a:rPr>
              <a:t>community</a:t>
            </a:r>
            <a:r>
              <a:rPr lang="fi-FI" b="1" dirty="0">
                <a:solidFill>
                  <a:srgbClr val="FF0000"/>
                </a:solidFill>
              </a:rPr>
              <a:t>? </a:t>
            </a:r>
          </a:p>
          <a:p>
            <a:pPr>
              <a:spcBef>
                <a:spcPts val="600"/>
              </a:spcBef>
            </a:pPr>
            <a:r>
              <a:rPr lang="fi-FI" u="sng" dirty="0" err="1"/>
              <a:t>Note</a:t>
            </a:r>
            <a:r>
              <a:rPr lang="fi-FI" u="sng" dirty="0"/>
              <a:t> </a:t>
            </a:r>
            <a:r>
              <a:rPr lang="fi-FI" u="sng" dirty="0" err="1"/>
              <a:t>that</a:t>
            </a:r>
            <a:r>
              <a:rPr lang="fi-FI" u="sng" dirty="0"/>
              <a:t> in </a:t>
            </a:r>
            <a:r>
              <a:rPr lang="fi-FI" u="sng" dirty="0" err="1"/>
              <a:t>the</a:t>
            </a:r>
            <a:r>
              <a:rPr lang="fi-FI" u="sng" dirty="0"/>
              <a:t> PMP </a:t>
            </a:r>
            <a:r>
              <a:rPr lang="fi-FI" u="sng" dirty="0" err="1"/>
              <a:t>we</a:t>
            </a:r>
            <a:r>
              <a:rPr lang="fi-FI" u="sng" dirty="0"/>
              <a:t> </a:t>
            </a:r>
            <a:r>
              <a:rPr lang="fi-FI" u="sng" dirty="0" err="1"/>
              <a:t>have</a:t>
            </a:r>
            <a:r>
              <a:rPr lang="fi-FI" u="sng" dirty="0"/>
              <a:t> </a:t>
            </a:r>
            <a:r>
              <a:rPr lang="fi-FI" u="sng" dirty="0" err="1"/>
              <a:t>the</a:t>
            </a:r>
            <a:r>
              <a:rPr lang="fi-FI" u="sng" dirty="0"/>
              <a:t> </a:t>
            </a:r>
            <a:r>
              <a:rPr lang="fi-FI" u="sng" dirty="0" err="1"/>
              <a:t>following</a:t>
            </a:r>
            <a:r>
              <a:rPr lang="fi-FI" u="sng" dirty="0"/>
              <a:t> </a:t>
            </a:r>
            <a:r>
              <a:rPr lang="fi-FI" u="sng" dirty="0" err="1"/>
              <a:t>activities</a:t>
            </a:r>
            <a:r>
              <a:rPr lang="fi-FI" u="sng" dirty="0"/>
              <a:t> </a:t>
            </a:r>
            <a:r>
              <a:rPr lang="fi-FI" u="sng" dirty="0" err="1"/>
              <a:t>identified</a:t>
            </a:r>
            <a:endParaRPr lang="fi-FI" u="sng" dirty="0"/>
          </a:p>
          <a:p>
            <a:pPr marL="457200" indent="-457200">
              <a:spcBef>
                <a:spcPts val="600"/>
              </a:spcBef>
              <a:buFont typeface="Arial" panose="020B0604020202020204" pitchFamily="34" charset="0"/>
              <a:buChar char="•"/>
            </a:pPr>
            <a:r>
              <a:rPr lang="en-US" dirty="0"/>
              <a:t>“…determining the role of layer thickness and structure (incl. porosity) in their sputtering as well as the formation of deposits”</a:t>
            </a:r>
          </a:p>
          <a:p>
            <a:pPr marL="457200" indent="-457200">
              <a:spcBef>
                <a:spcPts val="600"/>
              </a:spcBef>
              <a:buFont typeface="Arial" panose="020B0604020202020204" pitchFamily="34" charset="0"/>
              <a:buChar char="•"/>
            </a:pPr>
            <a:r>
              <a:rPr lang="en-US" dirty="0"/>
              <a:t>“… investigating differences between bulk materials and layers resembling re-deposited material on sputtering characteristics”</a:t>
            </a:r>
          </a:p>
          <a:p>
            <a:pPr marL="457200" indent="-457200">
              <a:spcBef>
                <a:spcPts val="600"/>
              </a:spcBef>
              <a:buFont typeface="Arial" panose="020B0604020202020204" pitchFamily="34" charset="0"/>
              <a:buChar char="•"/>
            </a:pPr>
            <a:r>
              <a:rPr lang="en-US" dirty="0"/>
              <a:t>“… the effective sputtering yields for samples with varying 2D/3D microstructure…”</a:t>
            </a:r>
          </a:p>
          <a:p>
            <a:pPr marL="457200" indent="-457200">
              <a:spcBef>
                <a:spcPts val="600"/>
              </a:spcBef>
              <a:buFont typeface="Arial" panose="020B0604020202020204" pitchFamily="34" charset="0"/>
              <a:buChar char="•"/>
            </a:pPr>
            <a:r>
              <a:rPr lang="en-US" dirty="0"/>
              <a:t>“</a:t>
            </a:r>
            <a:r>
              <a:rPr lang="en-GB" dirty="0"/>
              <a:t>focus on temperature and structure dependence of sputtering”</a:t>
            </a:r>
            <a:endParaRPr lang="fi-FI" dirty="0"/>
          </a:p>
          <a:p>
            <a:pPr>
              <a:spcBef>
                <a:spcPts val="600"/>
              </a:spcBef>
            </a:pPr>
            <a:r>
              <a:rPr lang="fi-FI" b="1" dirty="0" err="1">
                <a:solidFill>
                  <a:srgbClr val="0070C0"/>
                </a:solidFill>
                <a:sym typeface="Wingdings" panose="05000000000000000000" pitchFamily="2" charset="2"/>
              </a:rPr>
              <a:t>Alternatively</a:t>
            </a:r>
            <a:r>
              <a:rPr lang="fi-FI" b="1" dirty="0">
                <a:solidFill>
                  <a:srgbClr val="0070C0"/>
                </a:solidFill>
                <a:sym typeface="Wingdings" panose="05000000000000000000" pitchFamily="2" charset="2"/>
              </a:rPr>
              <a:t> </a:t>
            </a:r>
            <a:r>
              <a:rPr lang="fi-FI" b="1" dirty="0" err="1">
                <a:solidFill>
                  <a:srgbClr val="0070C0"/>
                </a:solidFill>
                <a:sym typeface="Wingdings" panose="05000000000000000000" pitchFamily="2" charset="2"/>
              </a:rPr>
              <a:t>we</a:t>
            </a:r>
            <a:r>
              <a:rPr lang="fi-FI" b="1" dirty="0">
                <a:solidFill>
                  <a:srgbClr val="0070C0"/>
                </a:solidFill>
                <a:sym typeface="Wingdings" panose="05000000000000000000" pitchFamily="2" charset="2"/>
              </a:rPr>
              <a:t> </a:t>
            </a:r>
            <a:r>
              <a:rPr lang="fi-FI" b="1" dirty="0" err="1">
                <a:solidFill>
                  <a:srgbClr val="0070C0"/>
                </a:solidFill>
                <a:sym typeface="Wingdings" panose="05000000000000000000" pitchFamily="2" charset="2"/>
              </a:rPr>
              <a:t>may</a:t>
            </a:r>
            <a:r>
              <a:rPr lang="fi-FI" b="1" dirty="0">
                <a:solidFill>
                  <a:srgbClr val="0070C0"/>
                </a:solidFill>
                <a:sym typeface="Wingdings" panose="05000000000000000000" pitchFamily="2" charset="2"/>
              </a:rPr>
              <a:t> </a:t>
            </a:r>
            <a:r>
              <a:rPr lang="fi-FI" b="1" dirty="0" err="1">
                <a:solidFill>
                  <a:srgbClr val="0070C0"/>
                </a:solidFill>
                <a:sym typeface="Wingdings" panose="05000000000000000000" pitchFamily="2" charset="2"/>
              </a:rPr>
              <a:t>consider</a:t>
            </a:r>
            <a:r>
              <a:rPr lang="fi-FI" b="1" dirty="0">
                <a:solidFill>
                  <a:srgbClr val="0070C0"/>
                </a:solidFill>
                <a:sym typeface="Wingdings" panose="05000000000000000000" pitchFamily="2" charset="2"/>
              </a:rPr>
              <a:t> </a:t>
            </a:r>
            <a:r>
              <a:rPr lang="fi-FI" b="1" dirty="0" err="1">
                <a:solidFill>
                  <a:srgbClr val="0070C0"/>
                </a:solidFill>
                <a:sym typeface="Wingdings" panose="05000000000000000000" pitchFamily="2" charset="2"/>
              </a:rPr>
              <a:t>re-scoping</a:t>
            </a:r>
            <a:r>
              <a:rPr lang="fi-FI" b="1" dirty="0">
                <a:solidFill>
                  <a:srgbClr val="0070C0"/>
                </a:solidFill>
                <a:sym typeface="Wingdings" panose="05000000000000000000" pitchFamily="2" charset="2"/>
              </a:rPr>
              <a:t> </a:t>
            </a:r>
            <a:r>
              <a:rPr lang="fi-FI" b="1" dirty="0" err="1">
                <a:solidFill>
                  <a:srgbClr val="0070C0"/>
                </a:solidFill>
                <a:sym typeface="Wingdings" panose="05000000000000000000" pitchFamily="2" charset="2"/>
              </a:rPr>
              <a:t>the</a:t>
            </a:r>
            <a:r>
              <a:rPr lang="fi-FI" b="1" dirty="0">
                <a:solidFill>
                  <a:srgbClr val="0070C0"/>
                </a:solidFill>
                <a:sym typeface="Wingdings" panose="05000000000000000000" pitchFamily="2" charset="2"/>
              </a:rPr>
              <a:t> </a:t>
            </a:r>
            <a:r>
              <a:rPr lang="fi-FI" b="1" dirty="0" err="1">
                <a:solidFill>
                  <a:srgbClr val="0070C0"/>
                </a:solidFill>
                <a:sym typeface="Wingdings" panose="05000000000000000000" pitchFamily="2" charset="2"/>
              </a:rPr>
              <a:t>tasks</a:t>
            </a:r>
            <a:r>
              <a:rPr lang="fi-FI" b="1" dirty="0">
                <a:solidFill>
                  <a:srgbClr val="0070C0"/>
                </a:solidFill>
                <a:sym typeface="Wingdings" panose="05000000000000000000" pitchFamily="2" charset="2"/>
              </a:rPr>
              <a:t> to </a:t>
            </a:r>
            <a:r>
              <a:rPr lang="fi-FI" b="1" dirty="0" err="1">
                <a:solidFill>
                  <a:srgbClr val="0070C0"/>
                </a:solidFill>
                <a:sym typeface="Wingdings" panose="05000000000000000000" pitchFamily="2" charset="2"/>
              </a:rPr>
              <a:t>put</a:t>
            </a:r>
            <a:r>
              <a:rPr lang="fi-FI" b="1" dirty="0">
                <a:solidFill>
                  <a:srgbClr val="0070C0"/>
                </a:solidFill>
                <a:sym typeface="Wingdings" panose="05000000000000000000" pitchFamily="2" charset="2"/>
              </a:rPr>
              <a:t> </a:t>
            </a:r>
            <a:r>
              <a:rPr lang="fi-FI" b="1" dirty="0" err="1">
                <a:solidFill>
                  <a:srgbClr val="0070C0"/>
                </a:solidFill>
                <a:sym typeface="Wingdings" panose="05000000000000000000" pitchFamily="2" charset="2"/>
              </a:rPr>
              <a:t>more</a:t>
            </a:r>
            <a:r>
              <a:rPr lang="fi-FI" b="1" dirty="0">
                <a:solidFill>
                  <a:srgbClr val="0070C0"/>
                </a:solidFill>
                <a:sym typeface="Wingdings" panose="05000000000000000000" pitchFamily="2" charset="2"/>
              </a:rPr>
              <a:t> </a:t>
            </a:r>
            <a:r>
              <a:rPr lang="fi-FI" b="1" dirty="0" err="1">
                <a:solidFill>
                  <a:srgbClr val="0070C0"/>
                </a:solidFill>
                <a:sym typeface="Wingdings" panose="05000000000000000000" pitchFamily="2" charset="2"/>
              </a:rPr>
              <a:t>emphasis</a:t>
            </a:r>
            <a:r>
              <a:rPr lang="fi-FI" b="1" dirty="0">
                <a:solidFill>
                  <a:srgbClr val="0070C0"/>
                </a:solidFill>
                <a:sym typeface="Wingdings" panose="05000000000000000000" pitchFamily="2" charset="2"/>
              </a:rPr>
              <a:t> on B+W </a:t>
            </a:r>
            <a:r>
              <a:rPr lang="fi-FI" b="1" dirty="0" err="1">
                <a:solidFill>
                  <a:srgbClr val="0070C0"/>
                </a:solidFill>
                <a:sym typeface="Wingdings" panose="05000000000000000000" pitchFamily="2" charset="2"/>
              </a:rPr>
              <a:t>mixed</a:t>
            </a:r>
            <a:r>
              <a:rPr lang="fi-FI" b="1" dirty="0">
                <a:solidFill>
                  <a:srgbClr val="0070C0"/>
                </a:solidFill>
                <a:sym typeface="Wingdings" panose="05000000000000000000" pitchFamily="2" charset="2"/>
              </a:rPr>
              <a:t> </a:t>
            </a:r>
            <a:r>
              <a:rPr lang="fi-FI" b="1" dirty="0" err="1">
                <a:solidFill>
                  <a:srgbClr val="0070C0"/>
                </a:solidFill>
                <a:sym typeface="Wingdings" panose="05000000000000000000" pitchFamily="2" charset="2"/>
              </a:rPr>
              <a:t>layers</a:t>
            </a:r>
            <a:r>
              <a:rPr lang="fi-FI" b="1" dirty="0">
                <a:solidFill>
                  <a:srgbClr val="0070C0"/>
                </a:solidFill>
                <a:sym typeface="Wingdings" panose="05000000000000000000" pitchFamily="2" charset="2"/>
              </a:rPr>
              <a:t>!?</a:t>
            </a:r>
            <a:endParaRPr lang="fi-FI" b="1" dirty="0">
              <a:solidFill>
                <a:srgbClr val="0070C0"/>
              </a:solidFill>
            </a:endParaRPr>
          </a:p>
        </p:txBody>
      </p:sp>
    </p:spTree>
    <p:extLst>
      <p:ext uri="{BB962C8B-B14F-4D97-AF65-F5344CB8AC3E}">
        <p14:creationId xmlns:p14="http://schemas.microsoft.com/office/powerpoint/2010/main" val="1643113767"/>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majorFont>
      <a:minorFont>
        <a:latin typeface="Calibri"/>
        <a:ea typeface="Arial"/>
        <a:cs typeface="Arial"/>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txDef>
      <a:spPr bwMode="auto">
        <a:prstGeom prst="rect">
          <a:avLst/>
        </a:prstGeom>
        <a:noFill/>
      </a:spPr>
      <a:bodyPr/>
      <a:lstStyle/>
    </a:txDef>
  </a:objectDefaults>
  <a:extraClrSchemeLst/>
</a:theme>
</file>

<file path=ppt/theme/theme2.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
      <a:majorFont>
        <a:latin typeface="Calibri"/>
        <a:ea typeface="Arial"/>
        <a:cs typeface="Arial"/>
      </a:majorFont>
      <a:minorFont>
        <a:latin typeface="Calibri"/>
        <a:ea typeface="Arial"/>
        <a:cs typeface="Arial"/>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txDef>
      <a:spPr bwMode="auto">
        <a:prstGeom prst="rect">
          <a:avLst/>
        </a:prstGeom>
        <a:noFill/>
      </a:spPr>
      <a:bodyPr/>
      <a:lstStyle/>
    </a:txDef>
  </a:objectDefaults>
  <a:extraClrSchemeLst/>
</a:theme>
</file>

<file path=docProps/app.xml><?xml version="1.0" encoding="utf-8"?>
<Properties xmlns="http://schemas.openxmlformats.org/officeDocument/2006/extended-properties" xmlns:vt="http://schemas.openxmlformats.org/officeDocument/2006/docPropsVTypes">
  <Template/>
  <TotalTime>46770</TotalTime>
  <Words>1144</Words>
  <Application>Microsoft Office PowerPoint</Application>
  <DocSecurity>0</DocSecurity>
  <PresentationFormat>Widescreen</PresentationFormat>
  <Paragraphs>70</Paragraphs>
  <Slides>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Wingdings</vt:lpstr>
      <vt:lpstr>EUROfusion.1line_5_3_2019</vt:lpstr>
      <vt:lpstr>SP B meeting on reference samples </vt:lpstr>
      <vt:lpstr>Sample exposures in MAGNUM-PSI/UPP and PSI-2</vt:lpstr>
      <vt:lpstr>Sample exposures in GyM and laboratory conditions</vt:lpstr>
      <vt:lpstr>Sample needs and analyses on toroidal devices</vt:lpstr>
      <vt:lpstr>Reference boron layers: status and needs</vt:lpstr>
      <vt:lpstr>Reference W layers and LIBS samples: status and needs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Fabio Vinagre</dc:creator>
  <cp:keywords/>
  <dc:description/>
  <cp:lastModifiedBy>Hakola Antti</cp:lastModifiedBy>
  <cp:revision>34</cp:revision>
  <dcterms:created xsi:type="dcterms:W3CDTF">2023-11-15T09:40:03Z</dcterms:created>
  <dcterms:modified xsi:type="dcterms:W3CDTF">2026-07-03T08:27:05Z</dcterms:modified>
  <cp:category/>
  <dc:identifier/>
  <cp:contentStatus/>
  <dc:language/>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0x0101006C5E97A0C0FEBC408E67B127B9678D93</vt:lpwstr>
  </property>
  <property fmtid="{D5CDD505-2E9C-101B-9397-08002B2CF9AE}" pid="3" name="MediaServiceImageTags">
    <vt:lpwstr/>
  </property>
</Properties>
</file>