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439" r:id="rId5"/>
    <p:sldId id="438" r:id="rId6"/>
    <p:sldId id="441" r:id="rId7"/>
    <p:sldId id="44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B0FCF4-81FA-6CF9-CFA1-8AFC3DFCF447}" name="Kesteren, Jort van" initials="JK" userId="S::j.a.g.v.kesteren@student.tue.nl::0c033e20-1450-489b-a5fb-fcb8fe2c5a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24"/>
    <a:srgbClr val="7AB343"/>
    <a:srgbClr val="E68200"/>
    <a:srgbClr val="640C0C"/>
    <a:srgbClr val="C00000"/>
    <a:srgbClr val="4D1111"/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7F5F4-C51C-4C25-A153-6E2E88C2C1A1}" v="50" dt="2026-07-02T12:56:29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5036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38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03/jul/26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41327-2AF7-CB93-E7A7-689A4E85E2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479" y="1588228"/>
            <a:ext cx="4758697" cy="40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37173" y="-7314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4EE1EE4-3928-43A3-BA24-975B37821E8A}" type="datetime4">
              <a:rPr lang="en-GB" smtClean="0"/>
              <a:t>03 July 2026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Jort van Kesteren  |  PSI meeting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B5F970A-1A9C-45A3-8975-5286E8D14F94}" type="datetime4">
              <a:rPr lang="en-GB" smtClean="0"/>
              <a:t>03 July 2026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Jort van Kesteren  |  PSI meeting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C8FE-658B-4C84-A633-6AF51A23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6E4C-6A8E-4734-9D9A-B81C4ED9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6282-789C-4FD1-8983-28F5637F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AA20-B7D4-4DD2-929B-D5C573CA0CCB}" type="datetimeFigureOut">
              <a:rPr lang="nl-NL" smtClean="0"/>
              <a:t>03/jul/26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1B412-2C0A-4B48-ACE4-892780CA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1AA20-06E5-434B-A2C9-BBB27638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/>
          <a:lstStyle/>
          <a:p>
            <a:fld id="{1B3DC08A-1441-4C90-9560-FA2DBF30BA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6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54C570E-3496-42CD-9ACE-F077D346842C}" type="datetime4">
              <a:rPr lang="en-GB" smtClean="0"/>
              <a:t>03 July 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Jort van Kesteren  |  PSI meeting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AB1ED-C67A-A768-CD0B-3FC86E09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BF34-FDCA-2FE8-479E-207A1428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7084510" cy="1130849"/>
          </a:xfrm>
        </p:spPr>
        <p:txBody>
          <a:bodyPr/>
          <a:lstStyle/>
          <a:p>
            <a:r>
              <a:rPr lang="en-US" dirty="0"/>
              <a:t>DIFFER SPB/SPC activities: Chemical erosion and retention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9CD7A-CF82-F8A7-2C56-5615A350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</a:t>
            </a:r>
            <a:r>
              <a:rPr lang="en-GB" dirty="0"/>
              <a:t>July</a:t>
            </a:r>
            <a:r>
              <a:rPr lang="nl-NL" dirty="0"/>
              <a:t>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1299-30B3-062B-3222-F6BFE20D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DIFFER |  </a:t>
            </a:r>
            <a:r>
              <a:rPr lang="en-US" dirty="0"/>
              <a:t>SPB sample production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ABB9-28E0-AB14-9521-A6424D66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C08A-1441-4C90-9560-FA2DBF30BAED}" type="slidenum">
              <a:rPr lang="nl-NL" smtClean="0"/>
              <a:t>1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2E9A-8DDF-9200-2D1C-10A584C10378}"/>
              </a:ext>
            </a:extLst>
          </p:cNvPr>
          <p:cNvSpPr txBox="1">
            <a:spLocks/>
          </p:cNvSpPr>
          <p:nvPr/>
        </p:nvSpPr>
        <p:spPr>
          <a:xfrm>
            <a:off x="657217" y="1574622"/>
            <a:ext cx="6679669" cy="413161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Sputtering yield of 9.22×10</a:t>
            </a:r>
            <a:r>
              <a:rPr lang="en-US" baseline="30000" dirty="0"/>
              <a:t>−4 </a:t>
            </a:r>
            <a:r>
              <a:rPr lang="en-US" dirty="0"/>
              <a:t>atoms/ion at an ion energy of 2.26 eV, below the physical sputtering limit of ≈10 eV, chemical erosion is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in situ deuterium retention measurements in boron show low (D/B ≈0.007) retention with a power law dependency: </a:t>
            </a:r>
            <a:r>
              <a:rPr lang="en-US" b="1" dirty="0"/>
              <a:t>D[B] ≈ fluence</a:t>
            </a:r>
            <a:r>
              <a:rPr lang="en-US" b="1" baseline="30000" dirty="0"/>
              <a:t>𝟎.𝟑</a:t>
            </a:r>
            <a:r>
              <a:rPr lang="en-US" baseline="30000" dirty="0"/>
              <a:t> </a:t>
            </a:r>
            <a:r>
              <a:rPr lang="en-US" dirty="0"/>
              <a:t>and strong outgassing</a:t>
            </a:r>
          </a:p>
          <a:p>
            <a:endParaRPr lang="en-US" dirty="0"/>
          </a:p>
          <a:p>
            <a:r>
              <a:rPr lang="en-US" b="1" dirty="0"/>
              <a:t>2026+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sputtering yield as a function of </a:t>
            </a:r>
            <a:r>
              <a:rPr lang="en-US" b="1" dirty="0"/>
              <a:t>energy</a:t>
            </a:r>
            <a:r>
              <a:rPr lang="en-US" dirty="0"/>
              <a:t> (&lt;60 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Chemical erosion/retention as a function of </a:t>
            </a:r>
            <a:r>
              <a:rPr lang="en-US" b="1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Chemical erosion/retention as a function of </a:t>
            </a:r>
            <a:r>
              <a:rPr lang="en-US" b="1" dirty="0"/>
              <a:t>deposition method</a:t>
            </a:r>
          </a:p>
          <a:p>
            <a:r>
              <a:rPr lang="en-US" dirty="0"/>
              <a:t>(Tokamak GD, MS, PLD, PG-PLD)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 of </a:t>
            </a:r>
            <a:r>
              <a:rPr lang="en-US" b="1" dirty="0"/>
              <a:t>oxygen and deuterium concentration</a:t>
            </a:r>
            <a:r>
              <a:rPr lang="en-US" dirty="0"/>
              <a:t> on (chemical) erosion and retention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17EE6-3327-9147-231F-7A5EBB49DE1B}"/>
              </a:ext>
            </a:extLst>
          </p:cNvPr>
          <p:cNvSpPr/>
          <p:nvPr/>
        </p:nvSpPr>
        <p:spPr>
          <a:xfrm>
            <a:off x="11510433" y="6131983"/>
            <a:ext cx="256117" cy="275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BEBA-AB6C-CC18-7062-B71D9F91E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876" y="3247389"/>
            <a:ext cx="4536124" cy="362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BA5FA-4702-F0B8-F849-0075F18E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81" r="7642"/>
          <a:stretch>
            <a:fillRect/>
          </a:stretch>
        </p:blipFill>
        <p:spPr>
          <a:xfrm>
            <a:off x="7443216" y="30226"/>
            <a:ext cx="4649494" cy="33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6F306-36E7-3715-F4CF-03CE1D53C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F8E7-61B3-CBAA-38FE-79EDD8AE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 SPB activities: Growth and stability of thick boron layers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4545-6B48-CDB6-7881-8FE41460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</a:t>
            </a:r>
            <a:r>
              <a:rPr lang="en-GB" dirty="0"/>
              <a:t>July</a:t>
            </a:r>
            <a:r>
              <a:rPr lang="nl-NL" dirty="0"/>
              <a:t>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D92C-C68C-CF0B-F098-85340699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DIFFER |  </a:t>
            </a:r>
            <a:r>
              <a:rPr lang="en-US" dirty="0"/>
              <a:t>SPB sample production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24-D710-F03B-AB34-B1CE2E8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C08A-1441-4C90-9560-FA2DBF30BAED}" type="slidenum">
              <a:rPr lang="nl-NL" smtClean="0"/>
              <a:t>2</a:t>
            </a:fld>
            <a:endParaRPr lang="nl-N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C0DA91-C269-EDD1-91FD-7B698332D61A}"/>
              </a:ext>
            </a:extLst>
          </p:cNvPr>
          <p:cNvGrpSpPr/>
          <p:nvPr/>
        </p:nvGrpSpPr>
        <p:grpSpPr>
          <a:xfrm>
            <a:off x="825344" y="1472173"/>
            <a:ext cx="5756125" cy="3766492"/>
            <a:chOff x="825344" y="1472173"/>
            <a:chExt cx="5756125" cy="3766492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6E667638-FF2A-1F2D-0392-B9B8E58509AE}"/>
                </a:ext>
              </a:extLst>
            </p:cNvPr>
            <p:cNvSpPr txBox="1">
              <a:spLocks/>
            </p:cNvSpPr>
            <p:nvPr/>
          </p:nvSpPr>
          <p:spPr>
            <a:xfrm>
              <a:off x="825344" y="1472173"/>
              <a:ext cx="5756125" cy="3766492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120000"/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385763" indent="-185738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984250" indent="-153988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­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598613" indent="-160338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2209800" indent="-15875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00000"/>
                <a:buFont typeface="Arial" panose="020B0604020202020204" pitchFamily="34" charset="0"/>
                <a:buChar char="­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Results so far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Goal: evaluate stability and properties of thick (co-) deposits of B (+O,+D,+W)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Succesful</a:t>
              </a:r>
              <a:r>
                <a:rPr lang="en-US" dirty="0"/>
                <a:t> He PG-PLD growth in UPP producing compositionally relevant boron layers at an accelerated growth rate compared to ITER and magnetron grown layers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UPP and Magnum-PSI plasma exposures on PG-PLD layers and lab grown (</a:t>
              </a:r>
              <a:r>
                <a:rPr lang="en-GB" dirty="0" err="1"/>
                <a:t>HiPIMS</a:t>
              </a:r>
              <a:r>
                <a:rPr lang="en-GB" dirty="0"/>
                <a:t>)</a:t>
              </a:r>
              <a:r>
                <a:rPr lang="en-US" dirty="0"/>
                <a:t> up to 10 MW/m</a:t>
              </a:r>
              <a:r>
                <a:rPr lang="en-US" baseline="30000" dirty="0"/>
                <a:t>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Layers on smooth surfaces can be delaminated, while layers on rough substrates are stable for all conditions tested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r>
                <a:rPr lang="en-US" b="1" dirty="0"/>
                <a:t>2026+: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Stability assessment to transients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Assess stability as function of composition, layer thickness, growth speed, and roughness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b="1" dirty="0"/>
            </a:p>
            <a:p>
              <a:pPr marL="671513" lvl="1" indent="-285750"/>
              <a:endParaRPr lang="en-US" b="1" dirty="0"/>
            </a:p>
            <a:p>
              <a:pPr marL="671513" lvl="1" indent="-285750"/>
              <a:endParaRPr lang="en-US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C06028-A4E3-E609-D69A-B613228D48D4}"/>
                </a:ext>
              </a:extLst>
            </p:cNvPr>
            <p:cNvSpPr/>
            <p:nvPr/>
          </p:nvSpPr>
          <p:spPr>
            <a:xfrm>
              <a:off x="1884218" y="2884639"/>
              <a:ext cx="1200727" cy="256032"/>
            </a:xfrm>
            <a:prstGeom prst="rect">
              <a:avLst/>
            </a:prstGeom>
            <a:solidFill>
              <a:srgbClr val="E68424">
                <a:alpha val="50000"/>
              </a:srgb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99F4EE-C056-4B41-5911-B8990CEEBAA9}"/>
                </a:ext>
              </a:extLst>
            </p:cNvPr>
            <p:cNvSpPr/>
            <p:nvPr/>
          </p:nvSpPr>
          <p:spPr>
            <a:xfrm>
              <a:off x="1074201" y="2884639"/>
              <a:ext cx="449798" cy="256032"/>
            </a:xfrm>
            <a:prstGeom prst="rect">
              <a:avLst/>
            </a:prstGeom>
            <a:solidFill>
              <a:srgbClr val="7AB343">
                <a:alpha val="50000"/>
              </a:srgb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9DD8FF3-2DA9-CCF7-AC85-5C24E20AC83C}"/>
              </a:ext>
            </a:extLst>
          </p:cNvPr>
          <p:cNvSpPr/>
          <p:nvPr/>
        </p:nvSpPr>
        <p:spPr>
          <a:xfrm>
            <a:off x="11510433" y="6131983"/>
            <a:ext cx="256117" cy="275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530922-1D56-1857-11B4-EEE68A438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84" y="3216107"/>
            <a:ext cx="4861189" cy="3645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4148B-F850-67F7-36C4-DB7876E2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14" b="14044"/>
          <a:stretch>
            <a:fillRect/>
          </a:stretch>
        </p:blipFill>
        <p:spPr>
          <a:xfrm>
            <a:off x="6754465" y="1357247"/>
            <a:ext cx="5437535" cy="1709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A8542B-1ECF-D7DF-3CB6-C8C3466F3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05" y="5316043"/>
            <a:ext cx="4861189" cy="12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57061-8193-C3E5-42FE-C8A552E73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7F331-1CD9-D8DE-B766-125CD4A6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</a:t>
            </a:r>
            <a:r>
              <a:rPr lang="en-GB" dirty="0"/>
              <a:t>July</a:t>
            </a:r>
            <a:r>
              <a:rPr lang="nl-NL" dirty="0"/>
              <a:t>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0AF42-C566-79A5-D451-E67FDFEC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DIFFER |  </a:t>
            </a:r>
            <a:r>
              <a:rPr lang="en-US" dirty="0"/>
              <a:t>SPB sample production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CA67-4FEA-21E0-7455-16FCC33B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C08A-1441-4C90-9560-FA2DBF30BAED}" type="slidenum">
              <a:rPr lang="nl-NL" smtClean="0"/>
              <a:t>3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382B-213B-A729-FB58-0FBCE77E1A70}"/>
              </a:ext>
            </a:extLst>
          </p:cNvPr>
          <p:cNvSpPr txBox="1">
            <a:spLocks/>
          </p:cNvSpPr>
          <p:nvPr/>
        </p:nvSpPr>
        <p:spPr>
          <a:xfrm>
            <a:off x="1074443" y="1711350"/>
            <a:ext cx="4357093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71513" lvl="1" indent="-285750"/>
            <a:endParaRPr lang="en-US" b="1" dirty="0"/>
          </a:p>
          <a:p>
            <a:pPr marL="671513" lvl="1" indent="-285750"/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1BDE39-8739-41BA-7B98-F15B60F0861F}"/>
              </a:ext>
            </a:extLst>
          </p:cNvPr>
          <p:cNvSpPr/>
          <p:nvPr/>
        </p:nvSpPr>
        <p:spPr>
          <a:xfrm>
            <a:off x="11510433" y="6131983"/>
            <a:ext cx="256117" cy="275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4B8A25-A9C9-D40E-B08B-260A1633E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2633"/>
              </p:ext>
            </p:extLst>
          </p:nvPr>
        </p:nvGraphicFramePr>
        <p:xfrm>
          <a:off x="722487" y="863600"/>
          <a:ext cx="1091600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760">
                  <a:extLst>
                    <a:ext uri="{9D8B030D-6E8A-4147-A177-3AD203B41FA5}">
                      <a16:colId xmlns:a16="http://schemas.microsoft.com/office/drawing/2014/main" val="32885814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202039190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766138144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3484599624"/>
                    </a:ext>
                  </a:extLst>
                </a:gridCol>
                <a:gridCol w="1247340">
                  <a:extLst>
                    <a:ext uri="{9D8B030D-6E8A-4147-A177-3AD203B41FA5}">
                      <a16:colId xmlns:a16="http://schemas.microsoft.com/office/drawing/2014/main" val="2207159940"/>
                    </a:ext>
                  </a:extLst>
                </a:gridCol>
                <a:gridCol w="1535400">
                  <a:extLst>
                    <a:ext uri="{9D8B030D-6E8A-4147-A177-3AD203B41FA5}">
                      <a16:colId xmlns:a16="http://schemas.microsoft.com/office/drawing/2014/main" val="801903132"/>
                    </a:ext>
                  </a:extLst>
                </a:gridCol>
              </a:tblGrid>
              <a:tr h="310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Goal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6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Effect of oxygen at.% on chemical erosion of 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 um BO on Si </a:t>
                      </a:r>
                    </a:p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 um BO on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HiPIMS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IAP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In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26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Effect of deuterium at. % on chemical erosion of 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100-200 nm B:D on Si</a:t>
                      </a: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Basel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In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173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Chemical erosion and deuterium retention as a function of B deposition method</a:t>
                      </a: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6</a:t>
                      </a:r>
                    </a:p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Au coated 100 nm B on 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Non-coated 100 nm B on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WEST </a:t>
                      </a:r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boronization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54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100 nm B on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DIII-D </a:t>
                      </a:r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boronization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DIII-D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8218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200 nm B on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DC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DIFFER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7599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n.a.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B on chosen substrate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PG-PLD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DIFFER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n.a.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248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B on 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PLD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Not yet discussed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851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B17BDC9-130C-6A53-DF00-151D16CDB522}"/>
              </a:ext>
            </a:extLst>
          </p:cNvPr>
          <p:cNvSpPr txBox="1">
            <a:spLocks/>
          </p:cNvSpPr>
          <p:nvPr/>
        </p:nvSpPr>
        <p:spPr>
          <a:xfrm>
            <a:off x="358706" y="76813"/>
            <a:ext cx="10958582" cy="554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Sample needs: erosion/retention</a:t>
            </a:r>
          </a:p>
        </p:txBody>
      </p:sp>
    </p:spTree>
    <p:extLst>
      <p:ext uri="{BB962C8B-B14F-4D97-AF65-F5344CB8AC3E}">
        <p14:creationId xmlns:p14="http://schemas.microsoft.com/office/powerpoint/2010/main" val="132328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1104C-A3FF-EA19-EDA5-213DB210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EE32E-029D-5570-5B49-7B46CCBD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 </a:t>
            </a:r>
            <a:r>
              <a:rPr lang="en-GB" dirty="0"/>
              <a:t>July</a:t>
            </a:r>
            <a:r>
              <a:rPr lang="nl-NL" dirty="0"/>
              <a:t>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87A7-00AB-D421-0CEE-41CCA875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DIFFER |  </a:t>
            </a:r>
            <a:r>
              <a:rPr lang="en-US" dirty="0"/>
              <a:t>SPB sample production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93B6-DA0F-6EC6-AA8A-DE93BBE7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C08A-1441-4C90-9560-FA2DBF30BAED}" type="slidenum">
              <a:rPr lang="nl-NL" smtClean="0"/>
              <a:t>4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E44C-F3D9-FF4D-A121-369FCD3C0817}"/>
              </a:ext>
            </a:extLst>
          </p:cNvPr>
          <p:cNvSpPr txBox="1">
            <a:spLocks/>
          </p:cNvSpPr>
          <p:nvPr/>
        </p:nvSpPr>
        <p:spPr>
          <a:xfrm>
            <a:off x="1074443" y="1711350"/>
            <a:ext cx="4357093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71513" lvl="1" indent="-285750"/>
            <a:endParaRPr lang="en-US" b="1" dirty="0"/>
          </a:p>
          <a:p>
            <a:pPr marL="671513" lvl="1" indent="-285750"/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F6AE80-EB93-7C67-3AEA-28911990ADC7}"/>
              </a:ext>
            </a:extLst>
          </p:cNvPr>
          <p:cNvSpPr/>
          <p:nvPr/>
        </p:nvSpPr>
        <p:spPr>
          <a:xfrm>
            <a:off x="11510433" y="6131983"/>
            <a:ext cx="256117" cy="275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D7464C-74C9-7CA9-C888-81B0250BE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28403"/>
              </p:ext>
            </p:extLst>
          </p:nvPr>
        </p:nvGraphicFramePr>
        <p:xfrm>
          <a:off x="672408" y="1680175"/>
          <a:ext cx="1091600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760">
                  <a:extLst>
                    <a:ext uri="{9D8B030D-6E8A-4147-A177-3AD203B41FA5}">
                      <a16:colId xmlns:a16="http://schemas.microsoft.com/office/drawing/2014/main" val="32885814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202039190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2766138144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3484599624"/>
                    </a:ext>
                  </a:extLst>
                </a:gridCol>
                <a:gridCol w="1247340">
                  <a:extLst>
                    <a:ext uri="{9D8B030D-6E8A-4147-A177-3AD203B41FA5}">
                      <a16:colId xmlns:a16="http://schemas.microsoft.com/office/drawing/2014/main" val="2207159940"/>
                    </a:ext>
                  </a:extLst>
                </a:gridCol>
                <a:gridCol w="1535400">
                  <a:extLst>
                    <a:ext uri="{9D8B030D-6E8A-4147-A177-3AD203B41FA5}">
                      <a16:colId xmlns:a16="http://schemas.microsoft.com/office/drawing/2014/main" val="801903132"/>
                    </a:ext>
                  </a:extLst>
                </a:gridCol>
              </a:tblGrid>
              <a:tr h="310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Goal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6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Testing the stability of thick boron layers with various D:B:W composition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n.a.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Variable D:B:W, few um thick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PG-PLD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DIFFER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n.a.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2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Testing the stability of thick boron layers with various D:B:W composition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7x?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variable D:B:W, few um thick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2"/>
                          </a:solidFill>
                        </a:rPr>
                        <a:t>HiPIMS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IAP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In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3821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766C524-B437-5284-D172-DE9FC0991425}"/>
              </a:ext>
            </a:extLst>
          </p:cNvPr>
          <p:cNvSpPr txBox="1">
            <a:spLocks/>
          </p:cNvSpPr>
          <p:nvPr/>
        </p:nvSpPr>
        <p:spPr>
          <a:xfrm>
            <a:off x="358706" y="76813"/>
            <a:ext cx="10958582" cy="554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Sample needs: stability thick layers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CCFF36-8CE7-8618-5C48-772FCECF7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31044"/>
              </p:ext>
            </p:extLst>
          </p:nvPr>
        </p:nvGraphicFramePr>
        <p:xfrm>
          <a:off x="5205497" y="4260169"/>
          <a:ext cx="57548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968">
                  <a:extLst>
                    <a:ext uri="{9D8B030D-6E8A-4147-A177-3AD203B41FA5}">
                      <a16:colId xmlns:a16="http://schemas.microsoft.com/office/drawing/2014/main" val="2285242476"/>
                    </a:ext>
                  </a:extLst>
                </a:gridCol>
                <a:gridCol w="1150968">
                  <a:extLst>
                    <a:ext uri="{9D8B030D-6E8A-4147-A177-3AD203B41FA5}">
                      <a16:colId xmlns:a16="http://schemas.microsoft.com/office/drawing/2014/main" val="3180667819"/>
                    </a:ext>
                  </a:extLst>
                </a:gridCol>
                <a:gridCol w="1150968">
                  <a:extLst>
                    <a:ext uri="{9D8B030D-6E8A-4147-A177-3AD203B41FA5}">
                      <a16:colId xmlns:a16="http://schemas.microsoft.com/office/drawing/2014/main" val="2975634374"/>
                    </a:ext>
                  </a:extLst>
                </a:gridCol>
                <a:gridCol w="1150968">
                  <a:extLst>
                    <a:ext uri="{9D8B030D-6E8A-4147-A177-3AD203B41FA5}">
                      <a16:colId xmlns:a16="http://schemas.microsoft.com/office/drawing/2014/main" val="2504251222"/>
                    </a:ext>
                  </a:extLst>
                </a:gridCol>
                <a:gridCol w="1150968">
                  <a:extLst>
                    <a:ext uri="{9D8B030D-6E8A-4147-A177-3AD203B41FA5}">
                      <a16:colId xmlns:a16="http://schemas.microsoft.com/office/drawing/2014/main" val="2655295771"/>
                    </a:ext>
                  </a:extLst>
                </a:gridCol>
              </a:tblGrid>
              <a:tr h="197824">
                <a:tc>
                  <a:txBody>
                    <a:bodyPr/>
                    <a:lstStyle/>
                    <a:p>
                      <a:r>
                        <a:rPr lang="en-US" sz="1200" dirty="0"/>
                        <a:t>Goal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Sample set label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 ratio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 ratio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 ratio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41275"/>
                  </a:ext>
                </a:extLst>
              </a:tr>
              <a:tr h="197824">
                <a:tc rowSpan="4">
                  <a:txBody>
                    <a:bodyPr/>
                    <a:lstStyle/>
                    <a:p>
                      <a:r>
                        <a:rPr lang="nl-NL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 of D </a:t>
                      </a:r>
                      <a:r>
                        <a:rPr lang="nl-NL" sz="1200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</a:t>
                      </a:r>
                      <a:r>
                        <a:rPr lang="nl-NL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mixed </a:t>
                      </a:r>
                      <a:r>
                        <a:rPr lang="nl-NL" sz="1200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layers</a:t>
                      </a:r>
                      <a:endParaRPr lang="nl-NL" sz="1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342730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9429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401405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62160"/>
                  </a:ext>
                </a:extLst>
              </a:tr>
              <a:tr h="1978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 of W </a:t>
                      </a:r>
                      <a:r>
                        <a:rPr lang="nl-NL" sz="1200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</a:t>
                      </a:r>
                      <a:r>
                        <a:rPr lang="nl-NL" sz="12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mixed </a:t>
                      </a:r>
                      <a:r>
                        <a:rPr lang="nl-NL" sz="1200" kern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layers</a:t>
                      </a:r>
                      <a:endParaRPr lang="nl-NL" sz="1000" dirty="0">
                        <a:solidFill>
                          <a:schemeClr val="bg2"/>
                        </a:solidFill>
                      </a:endParaRPr>
                    </a:p>
                    <a:p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0388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82236"/>
                  </a:ext>
                </a:extLst>
              </a:tr>
              <a:tr h="197824">
                <a:tc vMerge="1">
                  <a:txBody>
                    <a:bodyPr/>
                    <a:lstStyle/>
                    <a:p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nl-NL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28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81126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F4C0C58CA5946912558CF3785A8F7" ma:contentTypeVersion="6" ma:contentTypeDescription="Create a new document." ma:contentTypeScope="" ma:versionID="873a9b95b7b1f2d43f663d05a76f6688">
  <xsd:schema xmlns:xsd="http://www.w3.org/2001/XMLSchema" xmlns:xs="http://www.w3.org/2001/XMLSchema" xmlns:p="http://schemas.microsoft.com/office/2006/metadata/properties" xmlns:ns3="f96a9ec7-7dfe-488c-a98d-0b7c521b4422" xmlns:ns4="8fa5a700-2f36-44a3-98a3-6d0414dbe134" targetNamespace="http://schemas.microsoft.com/office/2006/metadata/properties" ma:root="true" ma:fieldsID="91bd72b54d10158e2baa19d48592158b" ns3:_="" ns4:_="">
    <xsd:import namespace="f96a9ec7-7dfe-488c-a98d-0b7c521b4422"/>
    <xsd:import namespace="8fa5a700-2f36-44a3-98a3-6d0414dbe1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a9ec7-7dfe-488c-a98d-0b7c521b4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5a700-2f36-44a3-98a3-6d0414dbe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761EC-5C0D-4726-B9B2-BE181152907E}">
  <ds:schemaRefs>
    <ds:schemaRef ds:uri="http://schemas.microsoft.com/office/2006/metadata/properties"/>
    <ds:schemaRef ds:uri="http://purl.org/dc/terms/"/>
    <ds:schemaRef ds:uri="f96a9ec7-7dfe-488c-a98d-0b7c521b44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fa5a700-2f36-44a3-98a3-6d0414dbe1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86E795-AB2D-4D9F-84A3-F1D819E59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a9ec7-7dfe-488c-a98d-0b7c521b4422"/>
    <ds:schemaRef ds:uri="8fa5a700-2f36-44a3-98a3-6d0414dbe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0F63FF-3D62-44A9-B049-57EBCAEA62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0</TotalTime>
  <Words>557</Words>
  <Application>Microsoft Office PowerPoint</Application>
  <PresentationFormat>Widescreen</PresentationFormat>
  <Paragraphs>147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Differ Petrol</vt:lpstr>
      <vt:lpstr>DIFFER SPB/SPC activities: Chemical erosion and retention</vt:lpstr>
      <vt:lpstr>DIFFER SPB activities: Growth and stability of thick boron layers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Thomas Morgan</cp:lastModifiedBy>
  <cp:revision>184</cp:revision>
  <dcterms:created xsi:type="dcterms:W3CDTF">2019-12-03T16:25:19Z</dcterms:created>
  <dcterms:modified xsi:type="dcterms:W3CDTF">2026-07-03T07:18:22Z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0x010100058F4C0C58CA5946912558CF3785A8F7</vt:lpwstr>
  </property>
</Properties>
</file>