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43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4" autoAdjust="0"/>
    <p:restoredTop sz="89588" autoAdjust="0"/>
  </p:normalViewPr>
  <p:slideViewPr>
    <p:cSldViewPr snapToGrid="0">
      <p:cViewPr varScale="1">
        <p:scale>
          <a:sx n="66" d="100"/>
          <a:sy n="66" d="100"/>
        </p:scale>
        <p:origin x="668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B5B292-6361-40BE-9B38-9BE5DB03D9CA}" type="datetimeFigureOut">
              <a:rPr lang="en-US" smtClean="0"/>
              <a:t>7/3/2026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227B73-90CE-4C91-9726-2D50A80FC5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707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227B73-90CE-4C91-9726-2D50A80FC55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6821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57DF36-58E4-56C8-1D62-0187AA4E93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1398E3C-F53F-EB4A-1461-81C5F4F32B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CE0B08-BE27-B56E-4B19-AFB53E669A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453FC-F30D-40D6-A75B-3CFF8961D5BF}" type="datetimeFigureOut">
              <a:rPr lang="fi-FI" smtClean="0"/>
              <a:t>3.7.2026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03ACD8-3C6C-3473-AF64-94D2228ED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EDC677-0A91-CD65-3AD9-91BA84A197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82C44-6211-4B1F-BE21-A6E2C4A1F29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24288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35E893-D6AC-8840-F995-93F5BFDF00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BD4420-8758-4542-03CB-C4BEA7C070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B86B18-DF75-6465-65D4-84CF40B151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453FC-F30D-40D6-A75B-3CFF8961D5BF}" type="datetimeFigureOut">
              <a:rPr lang="fi-FI" smtClean="0"/>
              <a:t>3.7.2026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9D7AEA-A4FC-C018-ACAE-F669BDF796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1A789B-34B9-7C09-47C8-6CC889E800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82C44-6211-4B1F-BE21-A6E2C4A1F29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898186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4C0DB84-6384-06BA-0477-43809D3EAAD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742415-D0A7-6625-BC36-CC22D660AA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6438B1-6168-608C-91E1-7F9F5D41AB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453FC-F30D-40D6-A75B-3CFF8961D5BF}" type="datetimeFigureOut">
              <a:rPr lang="fi-FI" smtClean="0"/>
              <a:t>3.7.2026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663694-2FC0-E531-CCC6-8DA062901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7FE687-8636-010E-A675-86DD3B2571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82C44-6211-4B1F-BE21-A6E2C4A1F29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767391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userDrawn="1">
  <p:cSld name="EUROfusion_content_empt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6525344"/>
            <a:ext cx="12192000" cy="332656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sz="1800" b="0" i="0" u="none" strike="noStrike" cap="none" spc="0">
              <a:ln>
                <a:noFill/>
              </a:ln>
              <a:solidFill>
                <a:prstClr val="white"/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983432" y="192515"/>
            <a:ext cx="9451776" cy="457200"/>
          </a:xfrm>
        </p:spPr>
        <p:txBody>
          <a:bodyPr>
            <a:noAutofit/>
          </a:bodyPr>
          <a:lstStyle>
            <a:lvl1pPr algn="l">
              <a:lnSpc>
                <a:spcPts val="2400"/>
              </a:lnSpc>
              <a:defRPr sz="2800" b="1">
                <a:solidFill>
                  <a:schemeClr val="tx2"/>
                </a:solidFill>
                <a:latin typeface="+mn-lt"/>
                <a:cs typeface="Arial"/>
              </a:defRPr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 bwMode="auto">
          <a:xfrm>
            <a:off x="825624" y="6555770"/>
            <a:ext cx="4512994" cy="329614"/>
          </a:xfrm>
          <a:prstGeom prst="rect">
            <a:avLst/>
          </a:prstGeom>
        </p:spPr>
        <p:txBody>
          <a:bodyPr anchor="t"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white"/>
                </a:solidFill>
              </a:rPr>
              <a:t>A. Hakola| WPPWIE reporting meeting | 17-21 November 2025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 bwMode="auto">
          <a:xfrm>
            <a:off x="0" y="6590037"/>
            <a:ext cx="720080" cy="199173"/>
          </a:xfrm>
        </p:spPr>
        <p:txBody>
          <a:bodyPr anchor="ctr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6A6D9FA1-99C7-4910-8E32-B85D378B0060}" type="slidenum">
              <a:rPr lang="en-GB">
                <a:solidFill>
                  <a:prstClr val="white"/>
                </a:solidFill>
              </a:rPr>
              <a:t>‹#›</a:t>
            </a:fld>
            <a:endParaRPr lang="en-GB">
              <a:solidFill>
                <a:prstClr val="white"/>
              </a:solidFill>
            </a:endParaRPr>
          </a:p>
        </p:txBody>
      </p:sp>
      <p:pic>
        <p:nvPicPr>
          <p:cNvPr id="1026" name="Picture 2" descr="EUROfusion - Realising Fusion Energy"/>
          <p:cNvPicPr>
            <a:picLocks noChangeAspect="1" noChangeArrowheads="1"/>
          </p:cNvPicPr>
          <p:nvPr userDrawn="1"/>
        </p:nvPicPr>
        <p:blipFill>
          <a:blip r:embed="rId2"/>
          <a:stretch/>
        </p:blipFill>
        <p:spPr bwMode="auto">
          <a:xfrm>
            <a:off x="191344" y="57007"/>
            <a:ext cx="636023" cy="636023"/>
          </a:xfrm>
          <a:prstGeom prst="rect">
            <a:avLst/>
          </a:prstGeom>
          <a:noFill/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>
            <a:alphaModFix amt="65000"/>
          </a:blip>
          <a:stretch/>
        </p:blipFill>
        <p:spPr bwMode="auto">
          <a:xfrm>
            <a:off x="7247890" y="252412"/>
            <a:ext cx="4944110" cy="63531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793840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4DDFE4-582C-2536-C79C-248E32D276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7F8945-284F-11CD-1397-8C6BE6FA83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941B5F-BD0C-ABA9-4DB9-5E5C2F7A30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453FC-F30D-40D6-A75B-3CFF8961D5BF}" type="datetimeFigureOut">
              <a:rPr lang="fi-FI" smtClean="0"/>
              <a:t>3.7.2026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7C5475-E3A0-7B81-9750-91830384FF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F66A03-8375-CD40-6D8F-F9C63C9820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82C44-6211-4B1F-BE21-A6E2C4A1F29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642987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6F8603-0DAD-0F60-B20D-A3C2CF3995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076632-0924-E973-9F50-3927F1D6DA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79BF75-2BAF-608C-10EB-A3AA75A80C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453FC-F30D-40D6-A75B-3CFF8961D5BF}" type="datetimeFigureOut">
              <a:rPr lang="fi-FI" smtClean="0"/>
              <a:t>3.7.2026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F59BEB-EFCC-E307-C633-2326806B0F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E5A555-C048-25D1-B2A3-0DB47B8B7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82C44-6211-4B1F-BE21-A6E2C4A1F29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690411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F058C3-4F7F-7AC6-8633-228915A715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07DCC4-928F-9371-D822-55A330FAEC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56BCA10-0305-C091-00EC-A166BEB05B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ABBB14-B843-E802-6046-9F1A2B5C9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453FC-F30D-40D6-A75B-3CFF8961D5BF}" type="datetimeFigureOut">
              <a:rPr lang="fi-FI" smtClean="0"/>
              <a:t>3.7.2026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048E9E-6208-48BB-2483-0A9520E302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E88188-005D-45D0-9E15-6D4C791BD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82C44-6211-4B1F-BE21-A6E2C4A1F29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17985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095E30-687F-7B69-870C-262354491D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79A656-EF98-11C5-BE82-25CE48D7C4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A6FFC3-2322-B40A-5731-C523F759DD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6012EB-306D-C146-0AC2-EC103340C7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6E44B6F-F20D-E622-39D2-0B8C8A6A02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38A4A4C-08D3-6D79-9220-07F26EC39C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453FC-F30D-40D6-A75B-3CFF8961D5BF}" type="datetimeFigureOut">
              <a:rPr lang="fi-FI" smtClean="0"/>
              <a:t>3.7.2026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3712C6-972E-7CE6-6908-39689B73B2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8B03B82-7ADF-FAD6-AE35-A91EA73EC1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82C44-6211-4B1F-BE21-A6E2C4A1F29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325251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E75096-65D9-D80F-69DC-2BBD7E271E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20AF989-A356-5FDD-84E1-350AE5C790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453FC-F30D-40D6-A75B-3CFF8961D5BF}" type="datetimeFigureOut">
              <a:rPr lang="fi-FI" smtClean="0"/>
              <a:t>3.7.2026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C43C89-1F71-48EC-1795-9C5A8F56E8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1034C76-66F0-6900-543F-2D4CAE139D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82C44-6211-4B1F-BE21-A6E2C4A1F29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185338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7AD1A01-BB7C-9AD6-15E2-857ECEA042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453FC-F30D-40D6-A75B-3CFF8961D5BF}" type="datetimeFigureOut">
              <a:rPr lang="fi-FI" smtClean="0"/>
              <a:t>3.7.2026</a:t>
            </a:fld>
            <a:endParaRPr lang="fi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F6BC4D-924D-19A7-EC97-E40492F396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E77177-969D-2B80-6E8F-0E919BC9E7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82C44-6211-4B1F-BE21-A6E2C4A1F29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668084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275E3E-415F-5971-54B8-195493CF4C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729FB1-5B42-76FC-80B1-F4719C517B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C7F36B-2A51-3373-2AD9-B435960AC9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CA60BB-305E-B204-E37A-BDCF98FE8E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453FC-F30D-40D6-A75B-3CFF8961D5BF}" type="datetimeFigureOut">
              <a:rPr lang="fi-FI" smtClean="0"/>
              <a:t>3.7.2026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531186-10DE-C585-A307-F06A2085E5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BCD3D7-057E-381F-B711-0BFAE3CD24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82C44-6211-4B1F-BE21-A6E2C4A1F29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6060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0841D4-96BF-61B2-A1C7-0FA62E5BA0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10E4ACF-36EF-B1BD-A456-0DEF64CA3E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4C4536-36E8-2971-FD05-22FEBAD09D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8DD7EF-E1A4-BE02-4839-673C4D76F1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453FC-F30D-40D6-A75B-3CFF8961D5BF}" type="datetimeFigureOut">
              <a:rPr lang="fi-FI" smtClean="0"/>
              <a:t>3.7.2026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303CF0-C548-52BA-D399-1076AC50C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88010E-C4DE-032D-CC12-B731FE8A03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82C44-6211-4B1F-BE21-A6E2C4A1F29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77462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AA47FAA-13F1-B82E-9B55-ED848BBC8D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2AFB79-C844-CCE5-A393-FBF551221E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99252C-DAEC-7806-CF6E-BC4F89B4716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5F453FC-F30D-40D6-A75B-3CFF8961D5BF}" type="datetimeFigureOut">
              <a:rPr lang="fi-FI" smtClean="0"/>
              <a:t>3.7.2026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89589B-8AF5-A350-1731-36FE84F1DD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9DDF50-D596-879F-A8A7-EC748742C6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FD82C44-6211-4B1F-BE21-A6E2C4A1F29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61735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.svg"/><Relationship Id="rId5" Type="http://schemas.openxmlformats.org/officeDocument/2006/relationships/image" Target="../media/image5.svg"/><Relationship Id="rId4" Type="http://schemas.openxmlformats.org/officeDocument/2006/relationships/image" Target="../media/image4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80D39E-7694-5F88-6781-DA97F679A8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1">
            <a:extLst>
              <a:ext uri="{FF2B5EF4-FFF2-40B4-BE49-F238E27FC236}">
                <a16:creationId xmlns:a16="http://schemas.microsoft.com/office/drawing/2014/main" id="{B5F72A7F-EA21-9EF2-B178-BBD6305FD7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3432" y="192515"/>
            <a:ext cx="10871400" cy="457200"/>
          </a:xfrm>
        </p:spPr>
        <p:txBody>
          <a:bodyPr/>
          <a:lstStyle/>
          <a:p>
            <a:r>
              <a:rPr lang="fr-FR" dirty="0"/>
              <a:t>SP B.1: </a:t>
            </a:r>
            <a:r>
              <a:rPr lang="en-US" dirty="0"/>
              <a:t>Physics of erosion and deposition </a:t>
            </a:r>
            <a:r>
              <a:rPr lang="fr-FR" dirty="0"/>
              <a:t>(ÖAW)</a:t>
            </a:r>
          </a:p>
        </p:txBody>
      </p:sp>
      <p:pic>
        <p:nvPicPr>
          <p:cNvPr id="17" name="Graphic 16">
            <a:extLst>
              <a:ext uri="{FF2B5EF4-FFF2-40B4-BE49-F238E27FC236}">
                <a16:creationId xmlns:a16="http://schemas.microsoft.com/office/drawing/2014/main" id="{8C0BD475-2227-92E2-39D8-49DC092499CA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445039" y="3487462"/>
            <a:ext cx="3240000" cy="2335088"/>
          </a:xfrm>
          <a:prstGeom prst="rect">
            <a:avLst/>
          </a:prstGeom>
        </p:spPr>
      </p:pic>
      <p:pic>
        <p:nvPicPr>
          <p:cNvPr id="19" name="Graphic 18">
            <a:extLst>
              <a:ext uri="{FF2B5EF4-FFF2-40B4-BE49-F238E27FC236}">
                <a16:creationId xmlns:a16="http://schemas.microsoft.com/office/drawing/2014/main" id="{F957A5FA-130E-70AF-6BF2-1C2A700C005E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445039" y="1054823"/>
            <a:ext cx="3240000" cy="2432639"/>
          </a:xfrm>
          <a:prstGeom prst="rect">
            <a:avLst/>
          </a:prstGeom>
        </p:spPr>
      </p:pic>
      <p:pic>
        <p:nvPicPr>
          <p:cNvPr id="21" name="Graphic 20">
            <a:extLst>
              <a:ext uri="{FF2B5EF4-FFF2-40B4-BE49-F238E27FC236}">
                <a16:creationId xmlns:a16="http://schemas.microsoft.com/office/drawing/2014/main" id="{A4D1B102-1B95-75CD-4FFF-5DACE8FEB8B7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685039" y="1054823"/>
            <a:ext cx="3240000" cy="2432639"/>
          </a:xfrm>
          <a:prstGeom prst="rect">
            <a:avLst/>
          </a:prstGeom>
        </p:spPr>
      </p:pic>
      <p:pic>
        <p:nvPicPr>
          <p:cNvPr id="23" name="Graphic 22">
            <a:extLst>
              <a:ext uri="{FF2B5EF4-FFF2-40B4-BE49-F238E27FC236}">
                <a16:creationId xmlns:a16="http://schemas.microsoft.com/office/drawing/2014/main" id="{A731309B-C711-26F6-C31F-EBEB69DC40FE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723776" y="3487462"/>
            <a:ext cx="3240000" cy="2432639"/>
          </a:xfrm>
          <a:prstGeom prst="rect">
            <a:avLst/>
          </a:prstGeom>
        </p:spPr>
      </p:pic>
      <p:sp>
        <p:nvSpPr>
          <p:cNvPr id="24" name="Textfeld 4">
            <a:extLst>
              <a:ext uri="{FF2B5EF4-FFF2-40B4-BE49-F238E27FC236}">
                <a16:creationId xmlns:a16="http://schemas.microsoft.com/office/drawing/2014/main" id="{257541EC-D127-771F-9473-A24E640AAB1E}"/>
              </a:ext>
            </a:extLst>
          </p:cNvPr>
          <p:cNvSpPr txBox="1"/>
          <p:nvPr/>
        </p:nvSpPr>
        <p:spPr>
          <a:xfrm>
            <a:off x="107504" y="844791"/>
            <a:ext cx="7957504" cy="6478697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ct val="113000"/>
              </a:lnSpc>
            </a:pPr>
            <a:r>
              <a:rPr lang="en-GB" sz="1600" b="1" dirty="0">
                <a:solidFill>
                  <a:srgbClr val="0070C0"/>
                </a:solidFill>
              </a:rPr>
              <a:t>Plans for 2026</a:t>
            </a:r>
          </a:p>
          <a:p>
            <a:pPr>
              <a:lnSpc>
                <a:spcPct val="113000"/>
              </a:lnSpc>
            </a:pPr>
            <a:endParaRPr lang="en-GB" sz="1600" b="1" dirty="0">
              <a:solidFill>
                <a:srgbClr val="0070C0"/>
              </a:solidFill>
            </a:endParaRPr>
          </a:p>
          <a:p>
            <a:pPr>
              <a:lnSpc>
                <a:spcPct val="113000"/>
              </a:lnSpc>
            </a:pPr>
            <a:r>
              <a:rPr lang="en-GB" sz="1600" b="1" dirty="0"/>
              <a:t>Task: </a:t>
            </a:r>
            <a:r>
              <a:rPr lang="en-GB" sz="1600" dirty="0"/>
              <a:t>Assess the erosion characteristics of W and B </a:t>
            </a:r>
            <a:br>
              <a:rPr lang="en-GB" sz="1600" dirty="0"/>
            </a:br>
            <a:r>
              <a:rPr lang="en-GB" sz="1600" dirty="0"/>
              <a:t>reference layers upon exposure to different ion beams </a:t>
            </a:r>
            <a:br>
              <a:rPr lang="en-GB" sz="1600" dirty="0"/>
            </a:br>
            <a:r>
              <a:rPr lang="en-GB" sz="1600" dirty="0"/>
              <a:t>under laboratory conditions – focus on temperature </a:t>
            </a:r>
            <a:br>
              <a:rPr lang="en-GB" sz="1600" dirty="0"/>
            </a:br>
            <a:r>
              <a:rPr lang="en-GB" sz="1600" dirty="0"/>
              <a:t>dependence of sputtering </a:t>
            </a:r>
          </a:p>
          <a:p>
            <a:pPr>
              <a:lnSpc>
                <a:spcPct val="113000"/>
              </a:lnSpc>
            </a:pPr>
            <a:endParaRPr lang="en-GB" sz="1600" dirty="0"/>
          </a:p>
          <a:p>
            <a:pPr marL="285750" indent="-285750">
              <a:lnSpc>
                <a:spcPct val="113000"/>
              </a:lnSpc>
              <a:buFont typeface="Wingdings" panose="05000000000000000000" pitchFamily="2" charset="2"/>
              <a:buChar char="§"/>
            </a:pPr>
            <a:r>
              <a:rPr lang="en-GB" sz="1600" dirty="0"/>
              <a:t>Temperature dependence of sputter yield</a:t>
            </a:r>
            <a:br>
              <a:rPr lang="en-GB" sz="1600" dirty="0"/>
            </a:br>
            <a:r>
              <a:rPr lang="en-GB" sz="1600" dirty="0"/>
              <a:t>for 2 keV D2 found for the W:B = 1:1 sample</a:t>
            </a:r>
          </a:p>
          <a:p>
            <a:pPr marL="285750" indent="-285750">
              <a:lnSpc>
                <a:spcPct val="113000"/>
              </a:lnSpc>
              <a:buFont typeface="Wingdings" panose="05000000000000000000" pitchFamily="2" charset="2"/>
              <a:buChar char="§"/>
            </a:pPr>
            <a:r>
              <a:rPr lang="en-GB" sz="1600" dirty="0"/>
              <a:t>Planned for August: Conduct  2 keV </a:t>
            </a:r>
            <a:r>
              <a:rPr lang="en-GB" sz="1600" dirty="0" err="1"/>
              <a:t>Ar</a:t>
            </a:r>
            <a:r>
              <a:rPr lang="en-GB" sz="1600" dirty="0"/>
              <a:t> &amp; 2 keV D2 </a:t>
            </a:r>
            <a:br>
              <a:rPr lang="en-GB" sz="1600" dirty="0"/>
            </a:br>
            <a:r>
              <a:rPr lang="en-GB" sz="1600" dirty="0"/>
              <a:t>irradiation on W:B = 4:1 and W:B = 1:4</a:t>
            </a:r>
          </a:p>
          <a:p>
            <a:pPr marL="285750" indent="-285750">
              <a:lnSpc>
                <a:spcPct val="113000"/>
              </a:lnSpc>
              <a:buFont typeface="Wingdings" panose="05000000000000000000" pitchFamily="2" charset="2"/>
              <a:buChar char="§"/>
            </a:pPr>
            <a:r>
              <a:rPr lang="en-GB" sz="1600" dirty="0"/>
              <a:t>No additional samples needed</a:t>
            </a:r>
          </a:p>
          <a:p>
            <a:pPr>
              <a:lnSpc>
                <a:spcPct val="113000"/>
              </a:lnSpc>
            </a:pPr>
            <a:endParaRPr lang="en-GB" sz="1600" dirty="0"/>
          </a:p>
          <a:p>
            <a:pPr>
              <a:lnSpc>
                <a:spcPct val="113000"/>
              </a:lnSpc>
            </a:pPr>
            <a:r>
              <a:rPr lang="en-GB" sz="1600" b="1" dirty="0">
                <a:solidFill>
                  <a:srgbClr val="0070C0"/>
                </a:solidFill>
              </a:rPr>
              <a:t>Plans for 2027</a:t>
            </a:r>
          </a:p>
          <a:p>
            <a:pPr>
              <a:lnSpc>
                <a:spcPct val="113000"/>
              </a:lnSpc>
            </a:pPr>
            <a:endParaRPr lang="en-GB" sz="1600" b="1" dirty="0">
              <a:solidFill>
                <a:srgbClr val="0070C0"/>
              </a:solidFill>
            </a:endParaRPr>
          </a:p>
          <a:p>
            <a:pPr>
              <a:lnSpc>
                <a:spcPct val="113000"/>
              </a:lnSpc>
            </a:pPr>
            <a:r>
              <a:rPr lang="en-GB" sz="1600" b="1" dirty="0"/>
              <a:t>Task: </a:t>
            </a:r>
            <a:r>
              <a:rPr lang="en-GB" sz="1600" dirty="0"/>
              <a:t>focus on structure dependence of sputtering </a:t>
            </a:r>
          </a:p>
          <a:p>
            <a:pPr>
              <a:lnSpc>
                <a:spcPct val="113000"/>
              </a:lnSpc>
            </a:pPr>
            <a:endParaRPr lang="en-GB" sz="1600" dirty="0"/>
          </a:p>
          <a:p>
            <a:pPr marL="285750" indent="-285750">
              <a:lnSpc>
                <a:spcPct val="113000"/>
              </a:lnSpc>
              <a:buFont typeface="Wingdings" panose="05000000000000000000" pitchFamily="2" charset="2"/>
              <a:buChar char="§"/>
            </a:pPr>
            <a:r>
              <a:rPr lang="en-GB" sz="1600" dirty="0"/>
              <a:t>Idea: Irradiate rough WB compounds</a:t>
            </a:r>
          </a:p>
          <a:p>
            <a:pPr marL="285750" indent="-285750">
              <a:lnSpc>
                <a:spcPct val="113000"/>
              </a:lnSpc>
              <a:buFont typeface="Wingdings" panose="05000000000000000000" pitchFamily="2" charset="2"/>
              <a:buChar char="§"/>
            </a:pPr>
            <a:r>
              <a:rPr lang="en-GB" sz="1600" dirty="0"/>
              <a:t>Open question: can anyone produce rough WB</a:t>
            </a:r>
            <a:br>
              <a:rPr lang="en-GB" sz="1600" dirty="0"/>
            </a:br>
            <a:r>
              <a:rPr lang="en-GB" sz="1600" dirty="0"/>
              <a:t>layers on a Quartz Crystal Microbalance? </a:t>
            </a:r>
          </a:p>
          <a:p>
            <a:pPr marL="285750" indent="-285750">
              <a:lnSpc>
                <a:spcPct val="113000"/>
              </a:lnSpc>
              <a:buFont typeface="Wingdings" panose="05000000000000000000" pitchFamily="2" charset="2"/>
              <a:buChar char="§"/>
            </a:pPr>
            <a:endParaRPr lang="en-GB" sz="1600" dirty="0"/>
          </a:p>
          <a:p>
            <a:pPr marL="285750" indent="-285750">
              <a:lnSpc>
                <a:spcPct val="113000"/>
              </a:lnSpc>
              <a:buFont typeface="Wingdings" panose="05000000000000000000" pitchFamily="2" charset="2"/>
              <a:buChar char="§"/>
            </a:pPr>
            <a:endParaRPr lang="en-GB" sz="1600" dirty="0"/>
          </a:p>
          <a:p>
            <a:pPr>
              <a:lnSpc>
                <a:spcPct val="113000"/>
              </a:lnSpc>
            </a:pPr>
            <a:endParaRPr lang="en-GB" sz="1600" b="1" dirty="0">
              <a:solidFill>
                <a:srgbClr val="FF0000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28377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130</Words>
  <Application>Microsoft Office PowerPoint</Application>
  <PresentationFormat>Widescreen</PresentationFormat>
  <Paragraphs>17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Wingdings</vt:lpstr>
      <vt:lpstr>Office Theme</vt:lpstr>
      <vt:lpstr>SP B.1: Physics of erosion and deposition (ÖAW)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Hakola Antti</dc:creator>
  <cp:lastModifiedBy>Gurschl, Raphael Markus</cp:lastModifiedBy>
  <cp:revision>67</cp:revision>
  <dcterms:created xsi:type="dcterms:W3CDTF">2025-10-20T14:18:08Z</dcterms:created>
  <dcterms:modified xsi:type="dcterms:W3CDTF">2026-07-03T09:51:11Z</dcterms:modified>
</cp:coreProperties>
</file>