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58" r:id="rId2"/>
    <p:sldId id="260" r:id="rId3"/>
    <p:sldId id="261" r:id="rId4"/>
    <p:sldId id="256" r:id="rId5"/>
    <p:sldId id="257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23A60"/>
    <a:srgbClr val="B53555"/>
    <a:srgbClr val="4D2B40"/>
    <a:srgbClr val="AA3452"/>
    <a:srgbClr val="4230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66" d="100"/>
          <a:sy n="66" d="100"/>
        </p:scale>
        <p:origin x="94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5F0D00-03C3-44D5-AC3B-6DEFEBD47BFA}" type="datetimeFigureOut">
              <a:rPr lang="fr-FR" smtClean="0"/>
              <a:t>05/08/2026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CB75A6-BCD0-4CA7-A223-7FD835DFA90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083122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26" Type="http://schemas.openxmlformats.org/officeDocument/2006/relationships/image" Target="../media/image28.png"/><Relationship Id="rId3" Type="http://schemas.openxmlformats.org/officeDocument/2006/relationships/image" Target="../media/image5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5" Type="http://schemas.openxmlformats.org/officeDocument/2006/relationships/image" Target="../media/image27.png"/><Relationship Id="rId2" Type="http://schemas.openxmlformats.org/officeDocument/2006/relationships/image" Target="../media/image4.png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29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24" Type="http://schemas.openxmlformats.org/officeDocument/2006/relationships/image" Target="../media/image26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28" Type="http://schemas.openxmlformats.org/officeDocument/2006/relationships/image" Target="../media/image30.png"/><Relationship Id="rId10" Type="http://schemas.openxmlformats.org/officeDocument/2006/relationships/image" Target="../media/image12.png"/><Relationship Id="rId19" Type="http://schemas.openxmlformats.org/officeDocument/2006/relationships/image" Target="../media/image21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Relationship Id="rId27" Type="http://schemas.openxmlformats.org/officeDocument/2006/relationships/image" Target="../media/image29.png"/><Relationship Id="rId30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18" Type="http://schemas.openxmlformats.org/officeDocument/2006/relationships/image" Target="../media/image49.png"/><Relationship Id="rId3" Type="http://schemas.openxmlformats.org/officeDocument/2006/relationships/image" Target="../media/image34.png"/><Relationship Id="rId21" Type="http://schemas.openxmlformats.org/officeDocument/2006/relationships/image" Target="../media/image52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7" Type="http://schemas.openxmlformats.org/officeDocument/2006/relationships/image" Target="../media/image48.png"/><Relationship Id="rId2" Type="http://schemas.openxmlformats.org/officeDocument/2006/relationships/image" Target="../media/image33.png"/><Relationship Id="rId16" Type="http://schemas.openxmlformats.org/officeDocument/2006/relationships/image" Target="../media/image47.png"/><Relationship Id="rId20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24" Type="http://schemas.openxmlformats.org/officeDocument/2006/relationships/image" Target="../media/image55.png"/><Relationship Id="rId5" Type="http://schemas.openxmlformats.org/officeDocument/2006/relationships/image" Target="../media/image36.png"/><Relationship Id="rId15" Type="http://schemas.openxmlformats.org/officeDocument/2006/relationships/image" Target="../media/image46.png"/><Relationship Id="rId23" Type="http://schemas.openxmlformats.org/officeDocument/2006/relationships/image" Target="../media/image54.png"/><Relationship Id="rId10" Type="http://schemas.openxmlformats.org/officeDocument/2006/relationships/image" Target="../media/image41.png"/><Relationship Id="rId19" Type="http://schemas.openxmlformats.org/officeDocument/2006/relationships/image" Target="../media/image50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Relationship Id="rId22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63B8C36D-F766-4FE9-8C3C-35885AEDBE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3915"/>
            <a:ext cx="12192000" cy="675016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904FAFB6-3680-499B-A80C-4DD9893AE57D}"/>
              </a:ext>
            </a:extLst>
          </p:cNvPr>
          <p:cNvSpPr txBox="1"/>
          <p:nvPr/>
        </p:nvSpPr>
        <p:spPr>
          <a:xfrm>
            <a:off x="6624277" y="1890330"/>
            <a:ext cx="723974" cy="180745"/>
          </a:xfrm>
          <a:prstGeom prst="rect">
            <a:avLst/>
          </a:prstGeom>
          <a:solidFill>
            <a:srgbClr val="4D2B40"/>
          </a:solidFill>
        </p:spPr>
        <p:txBody>
          <a:bodyPr wrap="square" rtlCol="0">
            <a:spAutoFit/>
          </a:bodyPr>
          <a:lstStyle/>
          <a:p>
            <a:endParaRPr lang="fr-FR" dirty="0">
              <a:solidFill>
                <a:srgbClr val="423044"/>
              </a:solidFill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FE6CCD93-BB50-48E2-B49F-F2F1062D337A}"/>
              </a:ext>
            </a:extLst>
          </p:cNvPr>
          <p:cNvSpPr txBox="1"/>
          <p:nvPr/>
        </p:nvSpPr>
        <p:spPr>
          <a:xfrm>
            <a:off x="6433152" y="1917980"/>
            <a:ext cx="490608" cy="123111"/>
          </a:xfrm>
          <a:prstGeom prst="rect">
            <a:avLst/>
          </a:prstGeom>
          <a:solidFill>
            <a:srgbClr val="4D2B40"/>
          </a:solidFill>
        </p:spPr>
        <p:txBody>
          <a:bodyPr wrap="square" lIns="36000" tIns="0" bIns="0" rtlCol="0" anchor="ctr" anchorCtr="0">
            <a:spAutoFit/>
          </a:bodyPr>
          <a:lstStyle/>
          <a:p>
            <a:r>
              <a:rPr lang="fr-FR" sz="800" b="1" dirty="0">
                <a:solidFill>
                  <a:srgbClr val="C23A60"/>
                </a:solidFill>
              </a:rPr>
              <a:t>)</a:t>
            </a:r>
            <a:r>
              <a:rPr lang="fr-FR" sz="800" dirty="0">
                <a:solidFill>
                  <a:srgbClr val="423044"/>
                </a:solidFill>
              </a:rPr>
              <a:t>)</a:t>
            </a:r>
            <a:endParaRPr lang="fr-FR" sz="800" dirty="0">
              <a:solidFill>
                <a:srgbClr val="C23A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2580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2">
            <a:extLst>
              <a:ext uri="{FF2B5EF4-FFF2-40B4-BE49-F238E27FC236}">
                <a16:creationId xmlns:a16="http://schemas.microsoft.com/office/drawing/2014/main" id="{48471B19-4FB9-452C-993D-555EAAED07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35" y="102633"/>
            <a:ext cx="12174465" cy="6671388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B1B10A5-DDF6-4706-B567-59D54A0A23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04767" y="1701402"/>
            <a:ext cx="6013000" cy="1200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4925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43309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150" y="1095375"/>
            <a:ext cx="5884068" cy="54197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8437" y="1095375"/>
            <a:ext cx="5205114" cy="3126134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8437" y="4335809"/>
            <a:ext cx="5205114" cy="2179290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1771650"/>
            <a:ext cx="5369718" cy="25717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066925"/>
            <a:ext cx="5369718" cy="25717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362200"/>
            <a:ext cx="5369718" cy="25717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657475"/>
            <a:ext cx="5369718" cy="25717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2952750"/>
            <a:ext cx="5369718" cy="25717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3248025"/>
            <a:ext cx="5369718" cy="25717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3543300"/>
            <a:ext cx="5369718" cy="25717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3838575"/>
            <a:ext cx="5369718" cy="25717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4381500"/>
            <a:ext cx="5369718" cy="25717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4676775"/>
            <a:ext cx="5369718" cy="25717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1525" y="4972050"/>
            <a:ext cx="5369718" cy="25717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812" y="1771650"/>
            <a:ext cx="4690764" cy="25717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812" y="2066925"/>
            <a:ext cx="4690764" cy="257175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812" y="2362200"/>
            <a:ext cx="4690764" cy="257175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812" y="2657475"/>
            <a:ext cx="4690764" cy="257175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81812" y="2952750"/>
            <a:ext cx="4690764" cy="257175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1812" y="5012084"/>
            <a:ext cx="4690764" cy="257175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81812" y="5555009"/>
            <a:ext cx="4690764" cy="257175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438150" y="342900"/>
            <a:ext cx="11753850" cy="3333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 dirty="0">
                <a:solidFill>
                  <a:srgbClr val="F8FAFC"/>
                </a:solidFill>
                <a:latin typeface="Plus Jakarta Sans"/>
              </a:rPr>
              <a:t>WEST Campaign C7 (</a:t>
            </a:r>
            <a:r>
              <a:rPr lang="fr-FR" sz="2100" b="1" dirty="0">
                <a:solidFill>
                  <a:srgbClr val="F8FAFC"/>
                </a:solidFill>
                <a:latin typeface="Plus Jakarta Sans"/>
              </a:rPr>
              <a:t>Simulation</a:t>
            </a:r>
            <a:r>
              <a:rPr sz="2100" b="1" i="0" u="none" dirty="0">
                <a:solidFill>
                  <a:srgbClr val="F8FAFC"/>
                </a:solidFill>
                <a:latin typeface="Plus Jakarta Sans"/>
              </a:rPr>
              <a:t>) </a:t>
            </a:r>
            <a:r>
              <a:rPr lang="fr-FR" sz="2100" b="1" i="0" u="none" dirty="0" err="1">
                <a:solidFill>
                  <a:srgbClr val="F8FAFC"/>
                </a:solidFill>
                <a:latin typeface="Plus Jakarta Sans"/>
              </a:rPr>
              <a:t>using</a:t>
            </a:r>
            <a:r>
              <a:rPr lang="fr-FR" sz="2100" b="1" i="0" u="none" dirty="0">
                <a:solidFill>
                  <a:srgbClr val="F8FAFC"/>
                </a:solidFill>
                <a:latin typeface="Plus Jakarta Sans"/>
              </a:rPr>
              <a:t> initial </a:t>
            </a:r>
            <a:r>
              <a:rPr lang="fr-FR" sz="2100" b="1" dirty="0">
                <a:solidFill>
                  <a:srgbClr val="F8FAFC"/>
                </a:solidFill>
                <a:latin typeface="Plus Jakarta Sans"/>
              </a:rPr>
              <a:t>validation </a:t>
            </a:r>
            <a:r>
              <a:rPr lang="fr-FR" sz="2100" b="1" i="0" u="none" dirty="0" err="1">
                <a:solidFill>
                  <a:srgbClr val="F8FAFC"/>
                </a:solidFill>
                <a:latin typeface="Plus Jakarta Sans"/>
              </a:rPr>
              <a:t>rules</a:t>
            </a:r>
            <a:endParaRPr sz="2100" b="1" i="0" u="none" dirty="0">
              <a:solidFill>
                <a:srgbClr val="F8FAFC"/>
              </a:solidFill>
              <a:latin typeface="Plus Jakarta Sans"/>
            </a:endParaRPr>
          </a:p>
        </p:txBody>
      </p:sp>
      <p:sp>
        <p:nvSpPr>
          <p:cNvPr id="25" name="Rounded Rectangle 24"/>
          <p:cNvSpPr/>
          <p:nvPr/>
        </p:nvSpPr>
        <p:spPr>
          <a:xfrm>
            <a:off x="438150" y="676275"/>
            <a:ext cx="57150" cy="24765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26" name="Picture 25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9600" y="881062"/>
            <a:ext cx="142875" cy="12382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47725" y="866775"/>
            <a:ext cx="76295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75" b="0" i="0" u="none" dirty="0">
                <a:solidFill>
                  <a:srgbClr val="E2E8F0"/>
                </a:solidFill>
                <a:latin typeface="Plus Jakarta Sans"/>
              </a:rPr>
              <a:t>Global summary of unsatisfied validation rules for </a:t>
            </a:r>
            <a:r>
              <a:rPr sz="975" b="1" i="0" u="none" dirty="0">
                <a:solidFill>
                  <a:srgbClr val="E2E8F0"/>
                </a:solidFill>
                <a:latin typeface="Plus Jakarta Sans"/>
              </a:rPr>
              <a:t>WEST C7 Experimental pulses</a:t>
            </a:r>
            <a:r>
              <a:rPr lang="fr-FR" sz="975" dirty="0">
                <a:solidFill>
                  <a:srgbClr val="E2E8F0"/>
                </a:solidFill>
                <a:latin typeface="Plus Jakarta Sans"/>
              </a:rPr>
              <a:t> </a:t>
            </a:r>
            <a:r>
              <a:rPr lang="fr-FR" sz="975" dirty="0" err="1">
                <a:solidFill>
                  <a:srgbClr val="E2E8F0"/>
                </a:solidFill>
                <a:latin typeface="Plus Jakarta Sans"/>
              </a:rPr>
              <a:t>showing</a:t>
            </a:r>
            <a:r>
              <a:rPr lang="fr-FR" sz="975" dirty="0">
                <a:solidFill>
                  <a:srgbClr val="E2E8F0"/>
                </a:solidFill>
                <a:latin typeface="Plus Jakarta Sans"/>
              </a:rPr>
              <a:t> </a:t>
            </a:r>
            <a:r>
              <a:rPr sz="975" b="0" i="0" u="none" dirty="0">
                <a:solidFill>
                  <a:srgbClr val="E2E8F0"/>
                </a:solidFill>
                <a:latin typeface="Plus Jakarta Sans"/>
              </a:rPr>
              <a:t>impacted shots per occurrence.</a:t>
            </a:r>
          </a:p>
        </p:txBody>
      </p:sp>
      <p:pic>
        <p:nvPicPr>
          <p:cNvPr id="28" name="Picture 27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9125" y="1252537"/>
            <a:ext cx="190500" cy="152400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>
            <a:off x="904875" y="1238250"/>
            <a:ext cx="1740217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62" b="1" i="0" u="none">
                <a:solidFill>
                  <a:srgbClr val="F8FAFC"/>
                </a:solidFill>
                <a:latin typeface="Plus Jakarta Sans"/>
              </a:rPr>
              <a:t>Profiles and Equilibrium</a:t>
            </a:r>
          </a:p>
        </p:txBody>
      </p:sp>
      <p:pic>
        <p:nvPicPr>
          <p:cNvPr id="30" name="Picture 29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29412" y="1252537"/>
            <a:ext cx="152400" cy="1524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6977062" y="1238250"/>
            <a:ext cx="710088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62" b="1" i="0" u="none">
                <a:solidFill>
                  <a:srgbClr val="F8FAFC"/>
                </a:solidFill>
                <a:latin typeface="Plus Jakarta Sans"/>
              </a:rPr>
              <a:t>Summary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29412" y="4492972"/>
            <a:ext cx="171450" cy="15240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6996112" y="4478684"/>
            <a:ext cx="1670208" cy="1809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162" b="1" i="0" u="none" dirty="0">
                <a:solidFill>
                  <a:srgbClr val="F8FAFC"/>
                </a:solidFill>
                <a:latin typeface="Plus Jakarta Sans"/>
              </a:rPr>
              <a:t>Other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2021" y="1604962"/>
            <a:ext cx="114300" cy="11430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838325" y="1590675"/>
            <a:ext cx="466725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2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2021" y="4214812"/>
            <a:ext cx="114300" cy="11430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685925" y="4200525"/>
            <a:ext cx="466725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2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857250" y="1833562"/>
            <a:ext cx="173355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validate_electroneutrality</a:t>
            </a:r>
          </a:p>
        </p:txBody>
      </p:sp>
      <p:pic>
        <p:nvPicPr>
          <p:cNvPr id="39" name="Picture 38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07818" y="1814512"/>
            <a:ext cx="647700" cy="171450"/>
          </a:xfrm>
          <a:prstGeom prst="rect">
            <a:avLst/>
          </a:prstGeom>
        </p:spPr>
      </p:pic>
      <p:sp>
        <p:nvSpPr>
          <p:cNvPr id="40" name="TextBox 39"/>
          <p:cNvSpPr txBox="1"/>
          <p:nvPr/>
        </p:nvSpPr>
        <p:spPr>
          <a:xfrm>
            <a:off x="857250" y="2128837"/>
            <a:ext cx="120015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validate_errorbars</a:t>
            </a:r>
          </a:p>
        </p:txBody>
      </p:sp>
      <p:pic>
        <p:nvPicPr>
          <p:cNvPr id="41" name="Picture 40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407818" y="2109787"/>
            <a:ext cx="647700" cy="171450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857250" y="2424112"/>
            <a:ext cx="86677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validate_zeff</a:t>
            </a:r>
          </a:p>
        </p:txBody>
      </p:sp>
      <p:pic>
        <p:nvPicPr>
          <p:cNvPr id="43" name="Picture 42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407818" y="2405062"/>
            <a:ext cx="647700" cy="171450"/>
          </a:xfrm>
          <a:prstGeom prst="rect">
            <a:avLst/>
          </a:prstGeom>
        </p:spPr>
      </p:pic>
      <p:sp>
        <p:nvSpPr>
          <p:cNvPr id="44" name="TextBox 43"/>
          <p:cNvSpPr txBox="1"/>
          <p:nvPr/>
        </p:nvSpPr>
        <p:spPr>
          <a:xfrm>
            <a:off x="857250" y="2719387"/>
            <a:ext cx="180022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validate_n_i_total_over_n_e</a:t>
            </a:r>
          </a:p>
        </p:txBody>
      </p:sp>
      <p:pic>
        <p:nvPicPr>
          <p:cNvPr id="45" name="Picture 44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407818" y="2700337"/>
            <a:ext cx="647700" cy="171450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857250" y="3014662"/>
            <a:ext cx="246697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validate_pressure_thermal_electron...</a:t>
            </a:r>
          </a:p>
        </p:txBody>
      </p:sp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07818" y="2995612"/>
            <a:ext cx="647700" cy="171450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857250" y="3309937"/>
            <a:ext cx="193357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validate_temperature_positive</a:t>
            </a:r>
          </a:p>
        </p:txBody>
      </p:sp>
      <p:pic>
        <p:nvPicPr>
          <p:cNvPr id="49" name="Picture 48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407818" y="3290887"/>
            <a:ext cx="647700" cy="171450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857250" y="3605212"/>
            <a:ext cx="93345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validate_z_ion</a:t>
            </a:r>
          </a:p>
        </p:txBody>
      </p:sp>
      <p:pic>
        <p:nvPicPr>
          <p:cNvPr id="51" name="Picture 50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407818" y="3586162"/>
            <a:ext cx="647700" cy="17145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57250" y="3900487"/>
            <a:ext cx="166687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validate_density_positive</a:t>
            </a:r>
          </a:p>
        </p:txBody>
      </p:sp>
      <p:pic>
        <p:nvPicPr>
          <p:cNvPr id="53" name="Picture 52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5522118" y="3881437"/>
            <a:ext cx="533400" cy="171450"/>
          </a:xfrm>
          <a:prstGeom prst="rect">
            <a:avLst/>
          </a:prstGeom>
        </p:spPr>
      </p:pic>
      <p:sp>
        <p:nvSpPr>
          <p:cNvPr id="54" name="TextBox 53"/>
          <p:cNvSpPr txBox="1"/>
          <p:nvPr/>
        </p:nvSpPr>
        <p:spPr>
          <a:xfrm>
            <a:off x="857250" y="4443412"/>
            <a:ext cx="120015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validate_errorbars</a:t>
            </a:r>
          </a:p>
        </p:txBody>
      </p:sp>
      <p:pic>
        <p:nvPicPr>
          <p:cNvPr id="55" name="Picture 54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407818" y="4424362"/>
            <a:ext cx="647700" cy="171450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857250" y="4738687"/>
            <a:ext cx="106680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validate_min_max</a:t>
            </a:r>
          </a:p>
        </p:txBody>
      </p:sp>
      <p:pic>
        <p:nvPicPr>
          <p:cNvPr id="57" name="Picture 56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407818" y="4719637"/>
            <a:ext cx="647700" cy="171450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857250" y="5033962"/>
            <a:ext cx="86677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validate_sign</a:t>
            </a:r>
          </a:p>
        </p:txBody>
      </p:sp>
      <p:pic>
        <p:nvPicPr>
          <p:cNvPr id="59" name="Picture 58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5407818" y="5014912"/>
            <a:ext cx="647700" cy="171450"/>
          </a:xfrm>
          <a:prstGeom prst="rect">
            <a:avLst/>
          </a:prstGeom>
        </p:spPr>
      </p:pic>
      <p:pic>
        <p:nvPicPr>
          <p:cNvPr id="60" name="Picture 59" descr="image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6632308" y="1604962"/>
            <a:ext cx="114300" cy="114300"/>
          </a:xfrm>
          <a:prstGeom prst="rect">
            <a:avLst/>
          </a:prstGeom>
        </p:spPr>
      </p:pic>
      <p:sp>
        <p:nvSpPr>
          <p:cNvPr id="61" name="TextBox 60"/>
          <p:cNvSpPr txBox="1"/>
          <p:nvPr/>
        </p:nvSpPr>
        <p:spPr>
          <a:xfrm>
            <a:off x="7491412" y="1590675"/>
            <a:ext cx="800100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2" b="0" i="0" u="none">
                <a:solidFill>
                  <a:srgbClr val="94A3B8"/>
                </a:solidFill>
                <a:latin typeface="JetBrains Mono"/>
              </a:rPr>
              <a:t>(occ 0 to 1)</a:t>
            </a:r>
          </a:p>
        </p:txBody>
      </p:sp>
      <p:pic>
        <p:nvPicPr>
          <p:cNvPr id="62" name="Picture 61" descr="image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32308" y="4845397"/>
            <a:ext cx="114300" cy="114300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7872412" y="4831109"/>
            <a:ext cx="466725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2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pic>
        <p:nvPicPr>
          <p:cNvPr id="64" name="Picture 63" descr="image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632308" y="5388322"/>
            <a:ext cx="114300" cy="114300"/>
          </a:xfrm>
          <a:prstGeom prst="rect">
            <a:avLst/>
          </a:prstGeom>
        </p:spPr>
      </p:pic>
      <p:sp>
        <p:nvSpPr>
          <p:cNvPr id="65" name="TextBox 64"/>
          <p:cNvSpPr txBox="1"/>
          <p:nvPr/>
        </p:nvSpPr>
        <p:spPr>
          <a:xfrm>
            <a:off x="8024812" y="5374034"/>
            <a:ext cx="466725" cy="1428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62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6967537" y="1833562"/>
            <a:ext cx="120015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validate_errorbars</a:t>
            </a:r>
          </a:p>
        </p:txBody>
      </p:sp>
      <p:pic>
        <p:nvPicPr>
          <p:cNvPr id="67" name="Picture 66" descr="image.png"/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10096202" y="1814512"/>
            <a:ext cx="1390650" cy="171450"/>
          </a:xfrm>
          <a:prstGeom prst="rect">
            <a:avLst/>
          </a:prstGeom>
        </p:spPr>
      </p:pic>
      <p:sp>
        <p:nvSpPr>
          <p:cNvPr id="68" name="TextBox 67"/>
          <p:cNvSpPr txBox="1"/>
          <p:nvPr/>
        </p:nvSpPr>
        <p:spPr>
          <a:xfrm>
            <a:off x="6967537" y="2128837"/>
            <a:ext cx="193357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validate_temperature_positive</a:t>
            </a:r>
          </a:p>
        </p:txBody>
      </p:sp>
      <p:pic>
        <p:nvPicPr>
          <p:cNvPr id="69" name="Picture 68" descr="image.png"/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10096202" y="2109787"/>
            <a:ext cx="1390650" cy="171450"/>
          </a:xfrm>
          <a:prstGeom prst="rect">
            <a:avLst/>
          </a:prstGeom>
        </p:spPr>
      </p:pic>
      <p:sp>
        <p:nvSpPr>
          <p:cNvPr id="70" name="TextBox 69"/>
          <p:cNvSpPr txBox="1"/>
          <p:nvPr/>
        </p:nvSpPr>
        <p:spPr>
          <a:xfrm>
            <a:off x="6967537" y="2424112"/>
            <a:ext cx="166687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validate_density_positive</a:t>
            </a:r>
          </a:p>
        </p:txBody>
      </p:sp>
      <p:pic>
        <p:nvPicPr>
          <p:cNvPr id="71" name="Picture 70" descr="image.png"/>
          <p:cNvPicPr>
            <a:picLocks noChangeAspect="1"/>
          </p:cNvPicPr>
          <p:nvPr/>
        </p:nvPicPr>
        <p:blipFill>
          <a:blip r:embed="rId27"/>
          <a:stretch>
            <a:fillRect/>
          </a:stretch>
        </p:blipFill>
        <p:spPr>
          <a:xfrm>
            <a:off x="10096202" y="2405062"/>
            <a:ext cx="1390650" cy="171450"/>
          </a:xfrm>
          <a:prstGeom prst="rect">
            <a:avLst/>
          </a:prstGeom>
        </p:spPr>
      </p:pic>
      <p:sp>
        <p:nvSpPr>
          <p:cNvPr id="72" name="TextBox 71"/>
          <p:cNvSpPr txBox="1"/>
          <p:nvPr/>
        </p:nvSpPr>
        <p:spPr>
          <a:xfrm>
            <a:off x="6967537" y="2719387"/>
            <a:ext cx="1000125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validate_source</a:t>
            </a:r>
          </a:p>
        </p:txBody>
      </p:sp>
      <p:pic>
        <p:nvPicPr>
          <p:cNvPr id="73" name="Picture 72" descr="image.png"/>
          <p:cNvPicPr>
            <a:picLocks noChangeAspect="1"/>
          </p:cNvPicPr>
          <p:nvPr/>
        </p:nvPicPr>
        <p:blipFill>
          <a:blip r:embed="rId28"/>
          <a:stretch>
            <a:fillRect/>
          </a:stretch>
        </p:blipFill>
        <p:spPr>
          <a:xfrm>
            <a:off x="10210502" y="2700337"/>
            <a:ext cx="1276350" cy="171450"/>
          </a:xfrm>
          <a:prstGeom prst="rect">
            <a:avLst/>
          </a:prstGeom>
        </p:spPr>
      </p:pic>
      <p:sp>
        <p:nvSpPr>
          <p:cNvPr id="74" name="TextBox 73"/>
          <p:cNvSpPr txBox="1"/>
          <p:nvPr/>
        </p:nvSpPr>
        <p:spPr>
          <a:xfrm>
            <a:off x="6967537" y="3014662"/>
            <a:ext cx="160020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validate_increasing_time</a:t>
            </a:r>
          </a:p>
        </p:txBody>
      </p:sp>
      <p:pic>
        <p:nvPicPr>
          <p:cNvPr id="75" name="Picture 74" descr="image.png"/>
          <p:cNvPicPr>
            <a:picLocks noChangeAspect="1"/>
          </p:cNvPicPr>
          <p:nvPr/>
        </p:nvPicPr>
        <p:blipFill>
          <a:blip r:embed="rId29"/>
          <a:stretch>
            <a:fillRect/>
          </a:stretch>
        </p:blipFill>
        <p:spPr>
          <a:xfrm>
            <a:off x="10553402" y="2995612"/>
            <a:ext cx="933450" cy="171450"/>
          </a:xfrm>
          <a:prstGeom prst="rect">
            <a:avLst/>
          </a:prstGeom>
        </p:spPr>
      </p:pic>
      <p:sp>
        <p:nvSpPr>
          <p:cNvPr id="76" name="TextBox 75"/>
          <p:cNvSpPr txBox="1"/>
          <p:nvPr/>
        </p:nvSpPr>
        <p:spPr>
          <a:xfrm>
            <a:off x="6967537" y="5073997"/>
            <a:ext cx="93345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validate_z_ion</a:t>
            </a:r>
          </a:p>
        </p:txBody>
      </p:sp>
      <p:pic>
        <p:nvPicPr>
          <p:cNvPr id="77" name="Picture 76" descr="image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439102" y="5054947"/>
            <a:ext cx="1047750" cy="171450"/>
          </a:xfrm>
          <a:prstGeom prst="rect">
            <a:avLst/>
          </a:prstGeom>
        </p:spPr>
      </p:pic>
      <p:sp>
        <p:nvSpPr>
          <p:cNvPr id="78" name="TextBox 77"/>
          <p:cNvSpPr txBox="1"/>
          <p:nvPr/>
        </p:nvSpPr>
        <p:spPr>
          <a:xfrm>
            <a:off x="6967537" y="5616922"/>
            <a:ext cx="1600200" cy="1333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825" b="0" i="0" u="none">
                <a:solidFill>
                  <a:srgbClr val="CBD5E1"/>
                </a:solidFill>
                <a:latin typeface="JetBrains Mono"/>
              </a:rPr>
              <a:t>validate_increasing_time</a:t>
            </a:r>
          </a:p>
        </p:txBody>
      </p:sp>
      <p:pic>
        <p:nvPicPr>
          <p:cNvPr id="79" name="Picture 78" descr="image.png"/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10439102" y="5597872"/>
            <a:ext cx="1047750" cy="171450"/>
          </a:xfrm>
          <a:prstGeom prst="rect">
            <a:avLst/>
          </a:prstGeom>
        </p:spPr>
      </p:pic>
      <p:sp>
        <p:nvSpPr>
          <p:cNvPr id="80" name="ZoneTexte 79">
            <a:extLst>
              <a:ext uri="{FF2B5EF4-FFF2-40B4-BE49-F238E27FC236}">
                <a16:creationId xmlns:a16="http://schemas.microsoft.com/office/drawing/2014/main" id="{1EB90A52-E55E-4299-B044-C31368B98414}"/>
              </a:ext>
            </a:extLst>
          </p:cNvPr>
          <p:cNvSpPr txBox="1"/>
          <p:nvPr/>
        </p:nvSpPr>
        <p:spPr>
          <a:xfrm>
            <a:off x="1367554" y="5769322"/>
            <a:ext cx="2989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23A60"/>
                </a:solidFill>
              </a:rPr>
              <a:t>1290 </a:t>
            </a:r>
            <a:r>
              <a:rPr lang="fr-FR" dirty="0" err="1">
                <a:solidFill>
                  <a:srgbClr val="C23A60"/>
                </a:solidFill>
              </a:rPr>
              <a:t>analyzed</a:t>
            </a:r>
            <a:r>
              <a:rPr lang="fr-FR" dirty="0">
                <a:solidFill>
                  <a:srgbClr val="C23A60"/>
                </a:solidFill>
              </a:rPr>
              <a:t> shots </a:t>
            </a:r>
            <a:br>
              <a:rPr lang="fr-FR" dirty="0">
                <a:solidFill>
                  <a:srgbClr val="C23A60"/>
                </a:solidFill>
              </a:rPr>
            </a:br>
            <a:r>
              <a:rPr lang="fr-FR" dirty="0">
                <a:solidFill>
                  <a:srgbClr val="C23A60"/>
                </a:solidFill>
              </a:rPr>
              <a:t>(135 </a:t>
            </a:r>
            <a:r>
              <a:rPr lang="fr-FR" dirty="0" err="1">
                <a:solidFill>
                  <a:srgbClr val="C23A60"/>
                </a:solidFill>
              </a:rPr>
              <a:t>analysis</a:t>
            </a:r>
            <a:r>
              <a:rPr lang="fr-FR" dirty="0">
                <a:solidFill>
                  <a:srgbClr val="C23A60"/>
                </a:solidFill>
              </a:rPr>
              <a:t> have </a:t>
            </a:r>
            <a:r>
              <a:rPr lang="fr-FR" dirty="0" err="1">
                <a:solidFill>
                  <a:srgbClr val="C23A60"/>
                </a:solidFill>
              </a:rPr>
              <a:t>timed</a:t>
            </a:r>
            <a:r>
              <a:rPr lang="fr-FR" dirty="0">
                <a:solidFill>
                  <a:srgbClr val="C23A60"/>
                </a:solidFill>
              </a:rPr>
              <a:t> out)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5775" y="1257300"/>
            <a:ext cx="5834508" cy="521017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44567" y="1257300"/>
            <a:ext cx="5161359" cy="2538412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4567" y="3929062"/>
            <a:ext cx="5161359" cy="2538412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047875"/>
            <a:ext cx="5205858" cy="285750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390775"/>
            <a:ext cx="5205858" cy="285750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2733675"/>
            <a:ext cx="5205858" cy="285750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076575"/>
            <a:ext cx="5205858" cy="285750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3419475"/>
            <a:ext cx="5205858" cy="285750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4067175"/>
            <a:ext cx="5205858" cy="285750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5350" y="4410075"/>
            <a:ext cx="5205858" cy="285750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142" y="2047875"/>
            <a:ext cx="4532709" cy="285750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954142" y="2390775"/>
            <a:ext cx="4532709" cy="285750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4142" y="4719637"/>
            <a:ext cx="4532709" cy="285750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954142" y="5348287"/>
            <a:ext cx="4532709" cy="2857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485775" y="409917"/>
            <a:ext cx="11706225" cy="32316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sz="2100" b="1" i="0" u="none" dirty="0">
                <a:solidFill>
                  <a:srgbClr val="F8FAFC"/>
                </a:solidFill>
                <a:latin typeface="Plus Jakarta Sans"/>
              </a:rPr>
              <a:t>WEST Campaign C7 (Simulation) </a:t>
            </a:r>
            <a:r>
              <a:rPr lang="fr-FR" sz="2100" b="1" i="0" u="none" dirty="0" err="1">
                <a:solidFill>
                  <a:srgbClr val="F8FAFC"/>
                </a:solidFill>
                <a:latin typeface="Plus Jakarta Sans"/>
              </a:rPr>
              <a:t>using</a:t>
            </a:r>
            <a:r>
              <a:rPr lang="fr-FR" sz="2100" b="1" i="0" u="none" dirty="0">
                <a:solidFill>
                  <a:srgbClr val="F8FAFC"/>
                </a:solidFill>
                <a:latin typeface="Plus Jakarta Sans"/>
              </a:rPr>
              <a:t> </a:t>
            </a:r>
            <a:r>
              <a:rPr lang="fr-FR" sz="2100" b="1" i="0" u="none" dirty="0" err="1">
                <a:solidFill>
                  <a:srgbClr val="F8FAFC"/>
                </a:solidFill>
                <a:latin typeface="Plus Jakarta Sans"/>
              </a:rPr>
              <a:t>patched</a:t>
            </a:r>
            <a:r>
              <a:rPr lang="fr-FR" sz="2100" b="1" i="0" u="none" dirty="0">
                <a:solidFill>
                  <a:srgbClr val="F8FAFC"/>
                </a:solidFill>
                <a:latin typeface="Plus Jakarta Sans"/>
              </a:rPr>
              <a:t> </a:t>
            </a:r>
            <a:r>
              <a:rPr lang="fr-FR" sz="2100" b="1" dirty="0">
                <a:solidFill>
                  <a:srgbClr val="F8FAFC"/>
                </a:solidFill>
                <a:latin typeface="Plus Jakarta Sans"/>
              </a:rPr>
              <a:t>validation </a:t>
            </a:r>
            <a:r>
              <a:rPr lang="fr-FR" sz="2100" b="1" i="0" u="none" dirty="0" err="1">
                <a:solidFill>
                  <a:srgbClr val="F8FAFC"/>
                </a:solidFill>
                <a:latin typeface="Plus Jakarta Sans"/>
              </a:rPr>
              <a:t>rules</a:t>
            </a:r>
            <a:endParaRPr sz="2100" b="1" i="0" u="none" dirty="0">
              <a:solidFill>
                <a:srgbClr val="F8FAFC"/>
              </a:solidFill>
              <a:latin typeface="Plus Jakarta Sans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485775" y="752475"/>
            <a:ext cx="57150" cy="266700"/>
          </a:xfrm>
          <a:prstGeom prst="roundRect">
            <a:avLst>
              <a:gd name="adj" fmla="val 50000"/>
            </a:avLst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6275" y="1016793"/>
            <a:ext cx="142875" cy="128587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914400" y="1000125"/>
            <a:ext cx="8524875" cy="1619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012" b="0" i="0" u="none" dirty="0">
                <a:solidFill>
                  <a:srgbClr val="E2E8F0"/>
                </a:solidFill>
                <a:latin typeface="Plus Jakarta Sans"/>
              </a:rPr>
              <a:t>Global summary of unsatisfied validation rules for </a:t>
            </a:r>
            <a:r>
              <a:rPr sz="1012" b="1" i="0" u="none" dirty="0">
                <a:solidFill>
                  <a:srgbClr val="E2E8F0"/>
                </a:solidFill>
                <a:latin typeface="Plus Jakarta Sans"/>
              </a:rPr>
              <a:t>WEST C7 Simulation runs</a:t>
            </a:r>
            <a:r>
              <a:rPr lang="fr-FR" sz="1012" dirty="0">
                <a:solidFill>
                  <a:srgbClr val="E2E8F0"/>
                </a:solidFill>
                <a:latin typeface="Plus Jakarta Sans"/>
              </a:rPr>
              <a:t> </a:t>
            </a:r>
            <a:r>
              <a:rPr lang="fr-FR" sz="1012" dirty="0" err="1">
                <a:solidFill>
                  <a:srgbClr val="E2E8F0"/>
                </a:solidFill>
                <a:latin typeface="Plus Jakarta Sans"/>
              </a:rPr>
              <a:t>showing</a:t>
            </a:r>
            <a:r>
              <a:rPr lang="fr-FR" sz="1012" dirty="0">
                <a:solidFill>
                  <a:srgbClr val="E2E8F0"/>
                </a:solidFill>
                <a:latin typeface="Plus Jakarta Sans"/>
              </a:rPr>
              <a:t> </a:t>
            </a:r>
            <a:r>
              <a:rPr sz="1012" b="0" i="0" u="none" dirty="0">
                <a:solidFill>
                  <a:srgbClr val="E2E8F0"/>
                </a:solidFill>
                <a:latin typeface="Plus Jakarta Sans"/>
              </a:rPr>
              <a:t>impacted shots per occurrence.</a:t>
            </a:r>
          </a:p>
        </p:txBody>
      </p:sp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4850" y="1452562"/>
            <a:ext cx="219075" cy="171450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1019175" y="1438275"/>
            <a:ext cx="1860232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37" b="1" i="0" u="none">
                <a:solidFill>
                  <a:srgbClr val="F8FAFC"/>
                </a:solidFill>
                <a:latin typeface="Plus Jakarta Sans"/>
              </a:rPr>
              <a:t>Profiles and Equilibrium</a:t>
            </a:r>
          </a:p>
        </p:txBody>
      </p:sp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763642" y="1452562"/>
            <a:ext cx="171450" cy="171450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7030342" y="1438275"/>
            <a:ext cx="770096" cy="20002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37" b="1" i="0" u="none">
                <a:solidFill>
                  <a:srgbClr val="F8FAFC"/>
                </a:solidFill>
                <a:latin typeface="Plus Jakarta Sans"/>
              </a:rPr>
              <a:t>Summary</a:t>
            </a:r>
          </a:p>
        </p:txBody>
      </p:sp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63642" y="4124325"/>
            <a:ext cx="190500" cy="1714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7049392" y="4110037"/>
            <a:ext cx="1810226" cy="190373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1237" b="1" i="0" u="none" dirty="0">
                <a:solidFill>
                  <a:srgbClr val="F8FAFC"/>
                </a:solidFill>
                <a:latin typeface="Plus Jakarta Sans"/>
              </a:rPr>
              <a:t>Other</a:t>
            </a:r>
          </a:p>
        </p:txBody>
      </p:sp>
      <p:pic>
        <p:nvPicPr>
          <p:cNvPr id="27" name="Picture 26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5838" y="1864518"/>
            <a:ext cx="123825" cy="11906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971675" y="1847850"/>
            <a:ext cx="4667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pic>
        <p:nvPicPr>
          <p:cNvPr id="29" name="Picture 28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5838" y="3883818"/>
            <a:ext cx="123825" cy="119062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1819275" y="3867150"/>
            <a:ext cx="4667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1000125" y="2114550"/>
            <a:ext cx="17335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validate_electroneutrality</a:t>
            </a:r>
          </a:p>
        </p:txBody>
      </p:sp>
      <p:pic>
        <p:nvPicPr>
          <p:cNvPr id="32" name="Picture 31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3958" y="2105025"/>
            <a:ext cx="752475" cy="171450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1000125" y="2457450"/>
            <a:ext cx="18002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validate_n_i_total_over_n_e</a:t>
            </a:r>
          </a:p>
        </p:txBody>
      </p:sp>
      <p:pic>
        <p:nvPicPr>
          <p:cNvPr id="34" name="Picture 33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243958" y="2447925"/>
            <a:ext cx="752475" cy="171450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000125" y="2800350"/>
            <a:ext cx="24669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validate_pressure_thermal_electron...</a:t>
            </a:r>
          </a:p>
        </p:txBody>
      </p:sp>
      <p:pic>
        <p:nvPicPr>
          <p:cNvPr id="36" name="Picture 35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5243958" y="2790825"/>
            <a:ext cx="752475" cy="171450"/>
          </a:xfrm>
          <a:prstGeom prst="rect">
            <a:avLst/>
          </a:prstGeom>
        </p:spPr>
      </p:pic>
      <p:sp>
        <p:nvSpPr>
          <p:cNvPr id="37" name="TextBox 36"/>
          <p:cNvSpPr txBox="1"/>
          <p:nvPr/>
        </p:nvSpPr>
        <p:spPr>
          <a:xfrm>
            <a:off x="1000125" y="3143250"/>
            <a:ext cx="9334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validate_z_ion</a:t>
            </a:r>
          </a:p>
        </p:txBody>
      </p:sp>
      <p:pic>
        <p:nvPicPr>
          <p:cNvPr id="38" name="Picture 37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3958" y="3133725"/>
            <a:ext cx="752475" cy="171450"/>
          </a:xfrm>
          <a:prstGeom prst="rect">
            <a:avLst/>
          </a:prstGeom>
        </p:spPr>
      </p:pic>
      <p:sp>
        <p:nvSpPr>
          <p:cNvPr id="39" name="TextBox 38"/>
          <p:cNvSpPr txBox="1"/>
          <p:nvPr/>
        </p:nvSpPr>
        <p:spPr>
          <a:xfrm>
            <a:off x="1000125" y="3486150"/>
            <a:ext cx="8667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validate_zeff</a:t>
            </a:r>
          </a:p>
        </p:txBody>
      </p:sp>
      <p:pic>
        <p:nvPicPr>
          <p:cNvPr id="40" name="Picture 39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3958" y="3476625"/>
            <a:ext cx="752475" cy="171450"/>
          </a:xfrm>
          <a:prstGeom prst="rect">
            <a:avLst/>
          </a:prstGeom>
        </p:spPr>
      </p:pic>
      <p:sp>
        <p:nvSpPr>
          <p:cNvPr id="41" name="TextBox 40"/>
          <p:cNvSpPr txBox="1"/>
          <p:nvPr/>
        </p:nvSpPr>
        <p:spPr>
          <a:xfrm>
            <a:off x="1000125" y="4133850"/>
            <a:ext cx="86677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validate_sign</a:t>
            </a:r>
          </a:p>
        </p:txBody>
      </p:sp>
      <p:pic>
        <p:nvPicPr>
          <p:cNvPr id="42" name="Picture 41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243958" y="4124325"/>
            <a:ext cx="752475" cy="171450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1000125" y="4476750"/>
            <a:ext cx="10668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validate_min_max</a:t>
            </a:r>
          </a:p>
        </p:txBody>
      </p:sp>
      <p:pic>
        <p:nvPicPr>
          <p:cNvPr id="44" name="Picture 43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243958" y="4467225"/>
            <a:ext cx="752475" cy="171450"/>
          </a:xfrm>
          <a:prstGeom prst="rect">
            <a:avLst/>
          </a:prstGeom>
        </p:spPr>
      </p:pic>
      <p:pic>
        <p:nvPicPr>
          <p:cNvPr id="45" name="Picture 44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674630" y="1864518"/>
            <a:ext cx="123825" cy="119062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573267" y="1847850"/>
            <a:ext cx="8001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94A3B8"/>
                </a:solidFill>
                <a:latin typeface="JetBrains Mono"/>
              </a:rPr>
              <a:t>(occ 0 to 1)</a:t>
            </a:r>
          </a:p>
        </p:txBody>
      </p:sp>
      <p:pic>
        <p:nvPicPr>
          <p:cNvPr id="47" name="Picture 46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74630" y="4536281"/>
            <a:ext cx="123825" cy="119062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7954267" y="4519612"/>
            <a:ext cx="4667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pic>
        <p:nvPicPr>
          <p:cNvPr id="49" name="Picture 48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674630" y="5164931"/>
            <a:ext cx="123825" cy="119062"/>
          </a:xfrm>
          <a:prstGeom prst="rect">
            <a:avLst/>
          </a:prstGeom>
        </p:spPr>
      </p:pic>
      <p:sp>
        <p:nvSpPr>
          <p:cNvPr id="50" name="TextBox 49"/>
          <p:cNvSpPr txBox="1"/>
          <p:nvPr/>
        </p:nvSpPr>
        <p:spPr>
          <a:xfrm>
            <a:off x="8106667" y="5148262"/>
            <a:ext cx="4667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94A3B8"/>
                </a:solidFill>
                <a:latin typeface="JetBrains Mono"/>
              </a:rPr>
              <a:t>(occ 0)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7058917" y="2114550"/>
            <a:ext cx="1000125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validate_source</a:t>
            </a:r>
          </a:p>
        </p:txBody>
      </p:sp>
      <p:pic>
        <p:nvPicPr>
          <p:cNvPr id="52" name="Picture 51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896177" y="2105025"/>
            <a:ext cx="1485900" cy="171450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7058917" y="2457450"/>
            <a:ext cx="16002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validate_increasing_time</a:t>
            </a:r>
          </a:p>
        </p:txBody>
      </p:sp>
      <p:pic>
        <p:nvPicPr>
          <p:cNvPr id="54" name="Picture 53" descr="image.png"/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10296227" y="2447925"/>
            <a:ext cx="1085850" cy="171450"/>
          </a:xfrm>
          <a:prstGeom prst="rect">
            <a:avLst/>
          </a:prstGeom>
        </p:spPr>
      </p:pic>
      <p:sp>
        <p:nvSpPr>
          <p:cNvPr id="55" name="TextBox 54"/>
          <p:cNvSpPr txBox="1"/>
          <p:nvPr/>
        </p:nvSpPr>
        <p:spPr>
          <a:xfrm>
            <a:off x="7058917" y="4786312"/>
            <a:ext cx="93345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validate_z_ion</a:t>
            </a:r>
          </a:p>
        </p:txBody>
      </p:sp>
      <p:pic>
        <p:nvPicPr>
          <p:cNvPr id="56" name="Picture 55" descr="image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62877" y="4776787"/>
            <a:ext cx="1219200" cy="171450"/>
          </a:xfrm>
          <a:prstGeom prst="rect">
            <a:avLst/>
          </a:prstGeom>
        </p:spPr>
      </p:pic>
      <p:sp>
        <p:nvSpPr>
          <p:cNvPr id="57" name="TextBox 56"/>
          <p:cNvSpPr txBox="1"/>
          <p:nvPr/>
        </p:nvSpPr>
        <p:spPr>
          <a:xfrm>
            <a:off x="7058917" y="5414962"/>
            <a:ext cx="1600200" cy="1524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sz="900" b="0" i="0" u="none">
                <a:solidFill>
                  <a:srgbClr val="CBD5E1"/>
                </a:solidFill>
                <a:latin typeface="JetBrains Mono"/>
              </a:rPr>
              <a:t>validate_increasing_time</a:t>
            </a:r>
          </a:p>
        </p:txBody>
      </p:sp>
      <p:pic>
        <p:nvPicPr>
          <p:cNvPr id="58" name="Picture 57" descr="image.png"/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10162877" y="5405437"/>
            <a:ext cx="1219200" cy="171450"/>
          </a:xfrm>
          <a:prstGeom prst="rect">
            <a:avLst/>
          </a:prstGeom>
        </p:spPr>
      </p:pic>
      <p:sp>
        <p:nvSpPr>
          <p:cNvPr id="59" name="ZoneTexte 58">
            <a:extLst>
              <a:ext uri="{FF2B5EF4-FFF2-40B4-BE49-F238E27FC236}">
                <a16:creationId xmlns:a16="http://schemas.microsoft.com/office/drawing/2014/main" id="{194B6984-AFBC-421B-9959-D120AC11744C}"/>
              </a:ext>
            </a:extLst>
          </p:cNvPr>
          <p:cNvSpPr txBox="1"/>
          <p:nvPr/>
        </p:nvSpPr>
        <p:spPr>
          <a:xfrm>
            <a:off x="1367554" y="5769322"/>
            <a:ext cx="29897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>
                <a:solidFill>
                  <a:srgbClr val="C23A60"/>
                </a:solidFill>
              </a:rPr>
              <a:t>1235 </a:t>
            </a:r>
            <a:r>
              <a:rPr lang="fr-FR" dirty="0" err="1">
                <a:solidFill>
                  <a:srgbClr val="C23A60"/>
                </a:solidFill>
              </a:rPr>
              <a:t>analyzed</a:t>
            </a:r>
            <a:r>
              <a:rPr lang="fr-FR" dirty="0">
                <a:solidFill>
                  <a:srgbClr val="C23A60"/>
                </a:solidFill>
              </a:rPr>
              <a:t> shots</a:t>
            </a:r>
            <a:br>
              <a:rPr lang="fr-FR" dirty="0">
                <a:solidFill>
                  <a:srgbClr val="C23A60"/>
                </a:solidFill>
              </a:rPr>
            </a:br>
            <a:r>
              <a:rPr lang="fr-FR" dirty="0">
                <a:solidFill>
                  <a:srgbClr val="C23A60"/>
                </a:solidFill>
              </a:rPr>
              <a:t>(191 </a:t>
            </a:r>
            <a:r>
              <a:rPr lang="fr-FR" dirty="0" err="1">
                <a:solidFill>
                  <a:srgbClr val="C23A60"/>
                </a:solidFill>
              </a:rPr>
              <a:t>analysis</a:t>
            </a:r>
            <a:r>
              <a:rPr lang="fr-FR" dirty="0">
                <a:solidFill>
                  <a:srgbClr val="C23A60"/>
                </a:solidFill>
              </a:rPr>
              <a:t> have </a:t>
            </a:r>
            <a:r>
              <a:rPr lang="fr-FR" dirty="0" err="1">
                <a:solidFill>
                  <a:srgbClr val="C23A60"/>
                </a:solidFill>
              </a:rPr>
              <a:t>timed</a:t>
            </a:r>
            <a:r>
              <a:rPr lang="fr-FR" dirty="0">
                <a:solidFill>
                  <a:srgbClr val="C23A60"/>
                </a:solidFill>
              </a:rPr>
              <a:t> out)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349</TotalTime>
  <Words>276</Words>
  <Application>Microsoft Office PowerPoint</Application>
  <PresentationFormat>Grand écran</PresentationFormat>
  <Paragraphs>52</Paragraphs>
  <Slides>5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0" baseType="lpstr">
      <vt:lpstr>Arial</vt:lpstr>
      <vt:lpstr>Calibri</vt:lpstr>
      <vt:lpstr>JetBrains Mono</vt:lpstr>
      <vt:lpstr>Plus Jakarta Sans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FLEURY Ludovic</dc:creator>
  <cp:keywords/>
  <dc:description>generated using python-pptx</dc:description>
  <cp:lastModifiedBy>FLEURY Ludovic 218007</cp:lastModifiedBy>
  <cp:revision>14</cp:revision>
  <dcterms:created xsi:type="dcterms:W3CDTF">2013-01-27T09:14:16Z</dcterms:created>
  <dcterms:modified xsi:type="dcterms:W3CDTF">2026-08-05T13:14:42Z</dcterms:modified>
  <cp:category/>
</cp:coreProperties>
</file>