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1503" r:id="rId3"/>
    <p:sldId id="367" r:id="rId4"/>
    <p:sldId id="1502" r:id="rId5"/>
    <p:sldId id="379" r:id="rId6"/>
    <p:sldId id="1521" r:id="rId7"/>
    <p:sldId id="1520" r:id="rId8"/>
    <p:sldId id="1518" r:id="rId9"/>
    <p:sldId id="382" r:id="rId10"/>
    <p:sldId id="1517" r:id="rId11"/>
    <p:sldId id="1509" r:id="rId12"/>
    <p:sldId id="1525" r:id="rId13"/>
    <p:sldId id="1524" r:id="rId14"/>
    <p:sldId id="1519" r:id="rId15"/>
    <p:sldId id="1522" r:id="rId16"/>
    <p:sldId id="1511" r:id="rId17"/>
    <p:sldId id="152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156082"/>
    <a:srgbClr val="D9A1DA"/>
    <a:srgbClr val="8BB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B3DFCB-121A-4EBC-9173-94E865F68C48}" v="1" dt="2026-09-23T07:55:38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14" autoAdjust="0"/>
  </p:normalViewPr>
  <p:slideViewPr>
    <p:cSldViewPr snapToGrid="0">
      <p:cViewPr varScale="1">
        <p:scale>
          <a:sx n="60" d="100"/>
          <a:sy n="60" d="100"/>
        </p:scale>
        <p:origin x="152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12D14-3BE4-4E87-BDAA-B1B369AFE4F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93CDD-03E2-4EE6-9F9F-3EBC94F0C2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288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3CDD-03E2-4EE6-9F9F-3EBC94F0C2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91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D825B-7DA7-A35E-993B-57B2755B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7A8AB1-FE08-A62D-1E3B-36C1347AD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13FE2-1336-253C-34C7-4F04FF376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374E3-353D-5077-B50B-9263E641E1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A41C8-293B-EF4D-B6A0-B59951CEC8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6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3CDD-03E2-4EE6-9F9F-3EBC94F0C28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329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8E7A8-DD0A-CF98-52E3-090E7C63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9D6AF-6473-95F3-A2D9-CB5554855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82FE9A-CE2A-0E2A-0B12-D8B501A1D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BEFE7-981B-235C-40B7-990DB0A44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3CDD-03E2-4EE6-9F9F-3EBC94F0C28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59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D46BA-9D5E-F30D-FA0F-C2946BD4C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906263-4219-FF07-B5D0-5759D3337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A85EB-25D3-D690-D189-F3FC6D0D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F1488-656C-7CB8-8DC2-1A4B2356B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61D39-6C14-517A-6DC8-C58C8CFBA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25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F44FA-120A-D231-374F-EBA57086F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BDD35-57B4-2277-0A53-2C7E75994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B5E6C-52A2-427E-6FA2-962FEDC9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50B54-A83C-571F-2605-12E914B1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2ECEB-EC1C-BFDF-C7BE-0B953DFF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35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2288-1A75-77A9-6B62-F30F3261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E3839-167D-E464-394C-09C0A7ED2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809C0-57E2-5BB7-5E0D-B3BE2538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8365F-6709-EDCD-69A4-FA331483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35103-473B-8F08-A2B0-38255C203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79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9D9B-397E-18E0-C4D0-F04E7506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43F1D-65BE-5341-C07F-EB22D41DE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35F85-D8F7-E6CD-7577-6C3B72D58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99F41-363D-7765-157E-2D2A2358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562A5-4724-6334-792C-3EDDD6B9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552F4-86B7-5ED9-0755-868A09F4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74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635C-B111-4F2A-51CC-E33B103AF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2D6FF-0E0F-FF52-CD00-15D58E1A1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F50E-410F-0829-F000-D7C6838DF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8F849-6156-F62C-24D3-D1FC701436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C66822-66AD-2333-ECC2-FDDAB3A3E6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7B43C5-6F09-9681-0EE0-CCA89C43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FB9A7A-2C86-1DCA-5D58-723C406E9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AAFDF3-8744-8EAD-6161-CE1D5FC5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2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2C80E-F5E1-BD2A-BB22-2CF2C3A0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ECC0AE-0979-1CBD-BBF1-6207C969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914AC7-7265-D84A-DD40-AF18BC2E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C9226-7693-DEE5-0BD2-4B0D9938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3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B6834-02D6-EB88-93C0-D15E386D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9BECC1-3136-1B42-2A70-4393336F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3A4CE-9137-0F57-19D8-13314ACE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53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F541-0C01-0EFC-AEFC-01278BC90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CA07A-4F87-41C2-D6DC-1B4CB75E3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B88DC-2DD6-DAE4-DC10-26B6AEDB3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7EAB0-61AC-C869-B96F-51568B19A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29217-0D62-9999-18F1-F60A17532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C1E75-A7BE-E324-935C-3929EF2A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70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A95E-0D29-A145-A678-FAB7045E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58E1BD-C670-A275-F8FF-01E5900B7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C2993-73FC-FA90-C4FC-261D026D8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05F00-CEC8-F35E-A793-FEDE926E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5860D-1C9E-C495-80E3-B2ED7473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D35BD-82DD-A422-A9F6-2E12CACAB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9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FC518-6B2C-8071-23EF-BE92917D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2C7E5-9D0E-7BEF-6F5F-D0253ABDB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2B063-753A-6C33-D677-3D9E9E51A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97C37-3D5E-8D50-983E-84322B32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EDEBF-0EEC-33DE-746D-2006770F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02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78A28-CEF7-8001-C58C-933EBBB1F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ACAC4-11C5-54C4-84A2-BC2AF52AD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862C2-FC87-739C-30D6-E27208BB5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1E595-1EBE-3082-2F92-2176336C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1879C-019E-B087-7118-D7A67F71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5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Ful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F307E7C-4B7E-A13A-0E0F-E18E752A1A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15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5449A6-74E2-93C4-EF9C-4195C58F4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54C12-CDC6-F2CF-9B93-D2934E1EA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676AC-648E-CD5C-FFA9-B7AC156FA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796D1D-D2B5-40CD-BDCC-19190C8AD1E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8F158-75BE-B922-CA24-744D9E4D6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418D0-A9B1-B39C-A17C-2E323182C4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F85C66-2E64-44BE-B606-21644E26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65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gif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809E134-DFDD-EF9B-90BD-383376CC870B}"/>
              </a:ext>
            </a:extLst>
          </p:cNvPr>
          <p:cNvSpPr txBox="1"/>
          <p:nvPr/>
        </p:nvSpPr>
        <p:spPr>
          <a:xfrm>
            <a:off x="148750" y="662099"/>
            <a:ext cx="4144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Weights and Measures</a:t>
            </a:r>
            <a:endParaRPr lang="en-GB" sz="2400" dirty="0"/>
          </a:p>
        </p:txBody>
      </p:sp>
      <p:sp>
        <p:nvSpPr>
          <p:cNvPr id="20" name="ZoneTexte 3">
            <a:extLst>
              <a:ext uri="{FF2B5EF4-FFF2-40B4-BE49-F238E27FC236}">
                <a16:creationId xmlns:a16="http://schemas.microsoft.com/office/drawing/2014/main" id="{BB93F8E4-B2A8-F1A3-46B0-A61D466D03FB}"/>
              </a:ext>
            </a:extLst>
          </p:cNvPr>
          <p:cNvSpPr txBox="1"/>
          <p:nvPr/>
        </p:nvSpPr>
        <p:spPr>
          <a:xfrm>
            <a:off x="0" y="-63395"/>
            <a:ext cx="122297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This talk presents scientific use-cases for AI agents.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6905BC-94CA-F967-18FD-9FBBC5B37756}"/>
              </a:ext>
            </a:extLst>
          </p:cNvPr>
          <p:cNvSpPr txBox="1"/>
          <p:nvPr/>
        </p:nvSpPr>
        <p:spPr>
          <a:xfrm>
            <a:off x="3855941" y="662098"/>
            <a:ext cx="4359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IMAS-EFIT refactor</a:t>
            </a:r>
            <a:endParaRPr lang="en-GB" sz="2400" b="1" dirty="0"/>
          </a:p>
        </p:txBody>
      </p:sp>
      <p:pic>
        <p:nvPicPr>
          <p:cNvPr id="37" name="Picture 36" descr="Installing IMAS-Python - IMAS-Python 2 ...">
            <a:extLst>
              <a:ext uri="{FF2B5EF4-FFF2-40B4-BE49-F238E27FC236}">
                <a16:creationId xmlns:a16="http://schemas.microsoft.com/office/drawing/2014/main" id="{8D7986DA-5164-BFCA-4471-3C0178837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90" y="1232266"/>
            <a:ext cx="1568822" cy="15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outline of a map&#10;&#10;AI-generated content may be incorrect.">
            <a:extLst>
              <a:ext uri="{FF2B5EF4-FFF2-40B4-BE49-F238E27FC236}">
                <a16:creationId xmlns:a16="http://schemas.microsoft.com/office/drawing/2014/main" id="{C4CC1E5E-5C21-20A0-7109-6DDA038A8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23866" r="23525" b="21111"/>
          <a:stretch/>
        </p:blipFill>
        <p:spPr>
          <a:xfrm>
            <a:off x="4780691" y="1264481"/>
            <a:ext cx="3183109" cy="4222227"/>
          </a:xfrm>
          <a:prstGeom prst="rect">
            <a:avLst/>
          </a:prstGeom>
        </p:spPr>
      </p:pic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EF7C117B-F8CE-9D04-8FEC-53EE30248C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9" r="70365" b="21190"/>
          <a:stretch/>
        </p:blipFill>
        <p:spPr>
          <a:xfrm>
            <a:off x="8447866" y="1178415"/>
            <a:ext cx="3087064" cy="5571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84665C-58F5-B6B0-E9CA-6D49AAFEFDA9}"/>
              </a:ext>
            </a:extLst>
          </p:cNvPr>
          <p:cNvSpPr txBox="1"/>
          <p:nvPr/>
        </p:nvSpPr>
        <p:spPr>
          <a:xfrm>
            <a:off x="7811401" y="662098"/>
            <a:ext cx="4359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Refactor vs rewrite</a:t>
            </a:r>
            <a:endParaRPr lang="en-GB" sz="2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C1E686-E235-BCCB-979C-01887960F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750" y="5554277"/>
            <a:ext cx="4960713" cy="90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372E9E-CA6E-B671-76C2-5FD01360F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50" y="4145675"/>
            <a:ext cx="4342502" cy="9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F6B2C3-39F4-A4D2-13CB-D3A433830C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750" y="2731538"/>
            <a:ext cx="343199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3BBE417-26CF-F334-4629-4719387C9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394" y="4220775"/>
            <a:ext cx="4062377" cy="2410387"/>
          </a:xfrm>
          <a:prstGeom prst="rect">
            <a:avLst/>
          </a:prstGeom>
        </p:spPr>
      </p:pic>
      <p:pic>
        <p:nvPicPr>
          <p:cNvPr id="18" name="Picture 17" descr="A computer and other electronics on a table&#10;&#10;AI-generated content may be incorrect.">
            <a:extLst>
              <a:ext uri="{FF2B5EF4-FFF2-40B4-BE49-F238E27FC236}">
                <a16:creationId xmlns:a16="http://schemas.microsoft.com/office/drawing/2014/main" id="{C225C5E9-9520-288B-4860-316BDD8B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6" t="1" r="89" b="26222"/>
          <a:stretch/>
        </p:blipFill>
        <p:spPr>
          <a:xfrm>
            <a:off x="1462124" y="4176275"/>
            <a:ext cx="4062376" cy="2450566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B6229856-2B91-B53B-F30A-F9E80D47D624}"/>
              </a:ext>
            </a:extLst>
          </p:cNvPr>
          <p:cNvSpPr txBox="1"/>
          <p:nvPr/>
        </p:nvSpPr>
        <p:spPr>
          <a:xfrm>
            <a:off x="0" y="78478"/>
            <a:ext cx="12191999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spc="-15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We all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work in Machine Learning. </a:t>
            </a:r>
          </a:p>
          <a:p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Research Tokamaks are </a:t>
            </a:r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Machine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 built for </a:t>
            </a:r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Learning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about power-plants.</a:t>
            </a:r>
            <a:endParaRPr lang="en-US" sz="3200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8" name="Picture 7" descr="A group of people in a factory&#10;&#10;AI-generated content may be incorrect.">
            <a:extLst>
              <a:ext uri="{FF2B5EF4-FFF2-40B4-BE49-F238E27FC236}">
                <a16:creationId xmlns:a16="http://schemas.microsoft.com/office/drawing/2014/main" id="{4709831C-1BB9-BC6E-0ADF-22F39EFBE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4" b="28678"/>
          <a:stretch/>
        </p:blipFill>
        <p:spPr>
          <a:xfrm>
            <a:off x="374150" y="1289379"/>
            <a:ext cx="11443699" cy="269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61D99-A12A-1609-2B91-FF64033A4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640C813-538B-4462-19CD-5929F826030C}"/>
              </a:ext>
            </a:extLst>
          </p:cNvPr>
          <p:cNvGrpSpPr/>
          <p:nvPr/>
        </p:nvGrpSpPr>
        <p:grpSpPr>
          <a:xfrm>
            <a:off x="0" y="1277212"/>
            <a:ext cx="12192000" cy="4303575"/>
            <a:chOff x="0" y="1277212"/>
            <a:chExt cx="12192000" cy="430357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3F5BB9-7697-F1E6-D2B1-4BB64CC30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277212"/>
              <a:ext cx="12192000" cy="4303575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0EDA4D2-A1FF-159F-505B-885AAC47824F}"/>
                </a:ext>
              </a:extLst>
            </p:cNvPr>
            <p:cNvSpPr/>
            <p:nvPr/>
          </p:nvSpPr>
          <p:spPr>
            <a:xfrm>
              <a:off x="10340788" y="4921624"/>
              <a:ext cx="820271" cy="1748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ZoneTexte 3">
            <a:extLst>
              <a:ext uri="{FF2B5EF4-FFF2-40B4-BE49-F238E27FC236}">
                <a16:creationId xmlns:a16="http://schemas.microsoft.com/office/drawing/2014/main" id="{B059551F-EEAC-A286-8BFB-48437EED37C6}"/>
              </a:ext>
            </a:extLst>
          </p:cNvPr>
          <p:cNvSpPr txBox="1"/>
          <p:nvPr/>
        </p:nvSpPr>
        <p:spPr>
          <a:xfrm>
            <a:off x="0" y="78478"/>
            <a:ext cx="1219200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foundational understanding of both source and target enables the creation of semantic bridges between our data models. </a:t>
            </a:r>
            <a:endParaRPr lang="en-US" sz="3200" b="1" spc="-15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194756-62EF-3417-8573-38B60BB6E626}"/>
              </a:ext>
            </a:extLst>
          </p:cNvPr>
          <p:cNvSpPr txBox="1"/>
          <p:nvPr/>
        </p:nvSpPr>
        <p:spPr>
          <a:xfrm>
            <a:off x="448236" y="3415810"/>
            <a:ext cx="241038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Facility Source</a:t>
            </a:r>
            <a:endParaRPr lang="en-GB" sz="24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C2D4E5-17AE-6C01-DA52-B0E9306AAE9F}"/>
              </a:ext>
            </a:extLst>
          </p:cNvPr>
          <p:cNvSpPr txBox="1"/>
          <p:nvPr/>
        </p:nvSpPr>
        <p:spPr>
          <a:xfrm>
            <a:off x="9868460" y="3346056"/>
            <a:ext cx="241038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 Target</a:t>
            </a:r>
            <a:endParaRPr lang="en-GB" sz="2400" b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FD76FD-F5AE-B672-8E13-D41475945DBA}"/>
              </a:ext>
            </a:extLst>
          </p:cNvPr>
          <p:cNvSpPr/>
          <p:nvPr/>
        </p:nvSpPr>
        <p:spPr>
          <a:xfrm>
            <a:off x="86846" y="3356731"/>
            <a:ext cx="3133165" cy="29718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A332EB-080D-2C2B-DEE6-4958C239E6E3}"/>
              </a:ext>
            </a:extLst>
          </p:cNvPr>
          <p:cNvSpPr/>
          <p:nvPr/>
        </p:nvSpPr>
        <p:spPr>
          <a:xfrm>
            <a:off x="8971991" y="3095027"/>
            <a:ext cx="3133165" cy="29718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328A2D-4900-7CE9-789D-B337CC0AF719}"/>
              </a:ext>
            </a:extLst>
          </p:cNvPr>
          <p:cNvSpPr/>
          <p:nvPr/>
        </p:nvSpPr>
        <p:spPr>
          <a:xfrm>
            <a:off x="3648634" y="1882588"/>
            <a:ext cx="5257803" cy="6723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E32D90-ADDD-2216-1403-D4543209915A}"/>
              </a:ext>
            </a:extLst>
          </p:cNvPr>
          <p:cNvSpPr txBox="1"/>
          <p:nvPr/>
        </p:nvSpPr>
        <p:spPr>
          <a:xfrm>
            <a:off x="448236" y="5770664"/>
            <a:ext cx="11295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Embedding models encode meaning within a 256-dimension vector space.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cosine similarity of a source-target pair provides strong mapping evidence.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27256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2B472F-4ABE-D12E-FB58-33C57F51D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1795" y="1022788"/>
            <a:ext cx="9128410" cy="5678720"/>
          </a:xfrm>
          <a:prstGeom prst="rect">
            <a:avLst/>
          </a:prstGeom>
        </p:spPr>
      </p:pic>
      <p:sp>
        <p:nvSpPr>
          <p:cNvPr id="7" name="ZoneTexte 3">
            <a:extLst>
              <a:ext uri="{FF2B5EF4-FFF2-40B4-BE49-F238E27FC236}">
                <a16:creationId xmlns:a16="http://schemas.microsoft.com/office/drawing/2014/main" id="{C6C45E5C-0848-DE49-FE01-FFF9FC928A5F}"/>
              </a:ext>
            </a:extLst>
          </p:cNvPr>
          <p:cNvSpPr txBox="1"/>
          <p:nvPr/>
        </p:nvSpPr>
        <p:spPr>
          <a:xfrm>
            <a:off x="0" y="0"/>
            <a:ext cx="121920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Knowledge is the extraction and persistence of relationships. </a:t>
            </a:r>
            <a:r>
              <a:rPr lang="en-GB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Knowledge graphs </a:t>
            </a:r>
            <a:r>
              <a:rPr lang="en-GB" sz="2400" i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scaffold and support </a:t>
            </a:r>
            <a:r>
              <a:rPr lang="en-GB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underlying datasets.</a:t>
            </a:r>
            <a:endParaRPr lang="en-US" sz="3200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1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B6A025C-AA6A-D0E5-42BF-88D624904F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2" b="5600"/>
          <a:stretch/>
        </p:blipFill>
        <p:spPr>
          <a:xfrm>
            <a:off x="2261046" y="741267"/>
            <a:ext cx="7780739" cy="6002818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C85506E9-8FC1-F0F5-8166-600C8CFDB32C}"/>
              </a:ext>
            </a:extLst>
          </p:cNvPr>
          <p:cNvSpPr txBox="1"/>
          <p:nvPr/>
        </p:nvSpPr>
        <p:spPr>
          <a:xfrm>
            <a:off x="110832" y="78478"/>
            <a:ext cx="1208116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AI-Archaeologist recovers stranded knowledge on legacy systems. 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6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7DF95-F513-F2AF-7F3F-2A2371CBC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3">
            <a:extLst>
              <a:ext uri="{FF2B5EF4-FFF2-40B4-BE49-F238E27FC236}">
                <a16:creationId xmlns:a16="http://schemas.microsoft.com/office/drawing/2014/main" id="{4B1119C1-40DD-1D10-22A1-DFF02E7B9F1C}"/>
              </a:ext>
            </a:extLst>
          </p:cNvPr>
          <p:cNvSpPr txBox="1"/>
          <p:nvPr/>
        </p:nvSpPr>
        <p:spPr>
          <a:xfrm>
            <a:off x="1" y="0"/>
            <a:ext cx="1219200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IMAS Standard Names are managed across three repos to separate fixed grammar and vocab from LLM generation from the final catalogue.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28573-DF55-DFA0-5424-2DE8C59BF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951494"/>
            <a:ext cx="3431999" cy="936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94D93AC-A736-636B-B152-FF5F201ACD7C}"/>
              </a:ext>
            </a:extLst>
          </p:cNvPr>
          <p:cNvGrpSpPr/>
          <p:nvPr/>
        </p:nvGrpSpPr>
        <p:grpSpPr>
          <a:xfrm>
            <a:off x="304801" y="2937455"/>
            <a:ext cx="10972827" cy="1752845"/>
            <a:chOff x="304801" y="2937455"/>
            <a:chExt cx="10972827" cy="175284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C4BA28A-BF52-85DC-0E5B-DB7DBBE15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1" y="3348928"/>
              <a:ext cx="4342502" cy="900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AF8CB1-CE2B-5905-EF74-7DB15E90A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7303" y="2937455"/>
              <a:ext cx="6630325" cy="175284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DB843CE-4F7E-29C9-EBFA-B267E5D6E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937" y="2041264"/>
            <a:ext cx="3924848" cy="64779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551AA34-B1DA-983C-3CDD-0659F2CF26EC}"/>
              </a:ext>
            </a:extLst>
          </p:cNvPr>
          <p:cNvCxnSpPr/>
          <p:nvPr/>
        </p:nvCxnSpPr>
        <p:spPr>
          <a:xfrm>
            <a:off x="3416300" y="2365159"/>
            <a:ext cx="1409700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04E4DDB-10DC-3923-5AEF-757929662B30}"/>
              </a:ext>
            </a:extLst>
          </p:cNvPr>
          <p:cNvSpPr txBox="1"/>
          <p:nvPr/>
        </p:nvSpPr>
        <p:spPr>
          <a:xfrm>
            <a:off x="2282187" y="1582589"/>
            <a:ext cx="79794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Knowledge graph (Neo4j) and </a:t>
            </a:r>
            <a:r>
              <a:rPr lang="en-US" sz="2400" dirty="0" err="1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mcp</a:t>
            </a:r>
            <a:r>
              <a:rPr lang="en-US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tools (DD and SNs)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3BD3CA-A43E-A84E-945F-9D3F23519FCC}"/>
              </a:ext>
            </a:extLst>
          </p:cNvPr>
          <p:cNvGrpSpPr/>
          <p:nvPr/>
        </p:nvGrpSpPr>
        <p:grpSpPr>
          <a:xfrm>
            <a:off x="304801" y="2419494"/>
            <a:ext cx="11887199" cy="4245449"/>
            <a:chOff x="304801" y="2419494"/>
            <a:chExt cx="11887199" cy="42454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D96952F-1D21-C377-39BB-C30C2C6C8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4801" y="4933272"/>
              <a:ext cx="4960713" cy="900000"/>
            </a:xfrm>
            <a:prstGeom prst="rect">
              <a:avLst/>
            </a:prstGeom>
          </p:spPr>
        </p:pic>
        <p:cxnSp>
          <p:nvCxnSpPr>
            <p:cNvPr id="17" name="Connector: Curved 16">
              <a:extLst>
                <a:ext uri="{FF2B5EF4-FFF2-40B4-BE49-F238E27FC236}">
                  <a16:creationId xmlns:a16="http://schemas.microsoft.com/office/drawing/2014/main" id="{FF379BDF-4FF5-279E-F0E7-D29BD937F567}"/>
                </a:ext>
              </a:extLst>
            </p:cNvPr>
            <p:cNvCxnSpPr>
              <a:cxnSpLocks/>
              <a:stCxn id="4" idx="1"/>
              <a:endCxn id="8" idx="1"/>
            </p:cNvCxnSpPr>
            <p:nvPr/>
          </p:nvCxnSpPr>
          <p:spPr>
            <a:xfrm rot="10800000" flipV="1">
              <a:off x="304801" y="2419494"/>
              <a:ext cx="12700" cy="2963778"/>
            </a:xfrm>
            <a:prstGeom prst="curvedConnector3">
              <a:avLst>
                <a:gd name="adj1" fmla="val 1800000"/>
              </a:avLst>
            </a:prstGeom>
            <a:ln w="7620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6842C6E-29F3-062E-8250-94552DB64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87079" y="5001601"/>
              <a:ext cx="6604921" cy="1663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39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3">
            <a:extLst>
              <a:ext uri="{FF2B5EF4-FFF2-40B4-BE49-F238E27FC236}">
                <a16:creationId xmlns:a16="http://schemas.microsoft.com/office/drawing/2014/main" id="{A14A69E5-8DF3-80B8-A8E4-727731046699}"/>
              </a:ext>
            </a:extLst>
          </p:cNvPr>
          <p:cNvSpPr txBox="1"/>
          <p:nvPr/>
        </p:nvSpPr>
        <p:spPr>
          <a:xfrm>
            <a:off x="1" y="0"/>
            <a:ext cx="1219200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A series of templated prompts with context injection drive an iterative and self-correcting pipeline.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B380A23E-6260-3715-165C-E71D032D8AF6}"/>
              </a:ext>
            </a:extLst>
          </p:cNvPr>
          <p:cNvSpPr txBox="1"/>
          <p:nvPr/>
        </p:nvSpPr>
        <p:spPr>
          <a:xfrm>
            <a:off x="774697" y="1612900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Generate name: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local Deep-seek V4 flash (free at point of use)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665B2E-1E9A-2E32-C6CD-9B8D5FB6F549}"/>
              </a:ext>
            </a:extLst>
          </p:cNvPr>
          <p:cNvSpPr txBox="1"/>
          <p:nvPr/>
        </p:nvSpPr>
        <p:spPr>
          <a:xfrm>
            <a:off x="774700" y="2197675"/>
            <a:ext cx="109601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Review name: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grok-4.5 + gpt-5.6-luna </a:t>
            </a:r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quorum tiebreak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sonnet-5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B13CB7ED-15C0-BDC2-F29F-64B39089FCA2}"/>
              </a:ext>
            </a:extLst>
          </p:cNvPr>
          <p:cNvSpPr txBox="1"/>
          <p:nvPr/>
        </p:nvSpPr>
        <p:spPr>
          <a:xfrm>
            <a:off x="774699" y="2873057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Refine name: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review comments feed-back to gpt-5.5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6" name="ZoneTexte 3">
            <a:extLst>
              <a:ext uri="{FF2B5EF4-FFF2-40B4-BE49-F238E27FC236}">
                <a16:creationId xmlns:a16="http://schemas.microsoft.com/office/drawing/2014/main" id="{5F570043-FB5B-655A-FFD2-4F0AE1971335}"/>
              </a:ext>
            </a:extLst>
          </p:cNvPr>
          <p:cNvSpPr txBox="1"/>
          <p:nvPr/>
        </p:nvSpPr>
        <p:spPr>
          <a:xfrm>
            <a:off x="774698" y="3548439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Generate docs: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gpt-5.6-luna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E34A73D3-8464-7F5E-4FD9-D5C348E15DBE}"/>
              </a:ext>
            </a:extLst>
          </p:cNvPr>
          <p:cNvSpPr txBox="1"/>
          <p:nvPr/>
        </p:nvSpPr>
        <p:spPr>
          <a:xfrm>
            <a:off x="774698" y="4223821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Review docs: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sonnet-5 + grok-4.5 </a:t>
            </a:r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quorum tiebreak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gpt-5.5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47F3F9CE-0EA4-FCA3-989B-B8D560F2CE93}"/>
              </a:ext>
            </a:extLst>
          </p:cNvPr>
          <p:cNvSpPr txBox="1"/>
          <p:nvPr/>
        </p:nvSpPr>
        <p:spPr>
          <a:xfrm>
            <a:off x="774697" y="4899203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Refine docs: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review comments feed-back to gpt-5.5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B6980F2B-8582-A833-4417-9C7BCB49ED3B}"/>
              </a:ext>
            </a:extLst>
          </p:cNvPr>
          <p:cNvSpPr txBox="1"/>
          <p:nvPr/>
        </p:nvSpPr>
        <p:spPr>
          <a:xfrm>
            <a:off x="774697" y="5574585"/>
            <a:ext cx="1047749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Escalation: (ask the boss) </a:t>
            </a:r>
            <a:r>
              <a:rPr lang="en-GB" sz="32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fable-5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1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FE8EB-4CE2-9B3B-A1C8-843CADB03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88" y="722071"/>
            <a:ext cx="9307224" cy="34580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9CEE0D-F219-8DD8-9465-BC5D5E559D45}"/>
              </a:ext>
            </a:extLst>
          </p:cNvPr>
          <p:cNvSpPr txBox="1"/>
          <p:nvPr/>
        </p:nvSpPr>
        <p:spPr>
          <a:xfrm>
            <a:off x="110833" y="0"/>
            <a:ext cx="1208116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Standard Name review is driven in a GitHub PR.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3D2C45-0BC8-85F3-9E0D-925802013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88" y="722071"/>
            <a:ext cx="9316750" cy="565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C0847B-200F-9568-ED33-4D0A9C148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862" y="1122081"/>
            <a:ext cx="9307224" cy="4029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88A023-C99C-18F0-70AB-A5684368B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914" y="1585655"/>
            <a:ext cx="9316750" cy="36866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C1C357-2EA4-2FB7-7DB8-A059FB2F8F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738"/>
          <a:stretch/>
        </p:blipFill>
        <p:spPr>
          <a:xfrm>
            <a:off x="1456677" y="1984359"/>
            <a:ext cx="9307224" cy="487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9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BDACF7E-FE42-34BA-0BAC-55DB7DA717CC}"/>
              </a:ext>
            </a:extLst>
          </p:cNvPr>
          <p:cNvSpPr txBox="1"/>
          <p:nvPr/>
        </p:nvSpPr>
        <p:spPr>
          <a:xfrm>
            <a:off x="110832" y="78478"/>
            <a:ext cx="12081167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Multi-machine Fusion datasets need a common data model.</a:t>
            </a:r>
          </a:p>
          <a:p>
            <a:r>
              <a:rPr lang="en-US" sz="2400" u="sng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Standard Names </a:t>
            </a:r>
            <a:r>
              <a:rPr lang="en-US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for Fusion Data enable interoperability for AI. Over 2000 names minted so far. </a:t>
            </a:r>
            <a:endParaRPr lang="en-GB" sz="2400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345CAB-BB1C-E4B6-59B7-D08E986D2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0372"/>
            <a:ext cx="12192000" cy="7039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B7159C-D262-90A1-72CB-AAB670EF8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138" y="1923479"/>
            <a:ext cx="8478433" cy="4477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B55E2A-ECA5-DD96-086D-177AE57C4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680" y="2386072"/>
            <a:ext cx="7697274" cy="4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6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3">
            <a:extLst>
              <a:ext uri="{FF2B5EF4-FFF2-40B4-BE49-F238E27FC236}">
                <a16:creationId xmlns:a16="http://schemas.microsoft.com/office/drawing/2014/main" id="{079A11FC-E8A8-361E-F994-DCD15D65800F}"/>
              </a:ext>
            </a:extLst>
          </p:cNvPr>
          <p:cNvSpPr txBox="1"/>
          <p:nvPr/>
        </p:nvSpPr>
        <p:spPr>
          <a:xfrm>
            <a:off x="1" y="0"/>
            <a:ext cx="1219200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refactor timeline shows how early house keeping enable later code changes to proceed quickly and with confidence.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29B65-32EE-53C2-2AD2-2838C119C4D9}"/>
              </a:ext>
            </a:extLst>
          </p:cNvPr>
          <p:cNvSpPr txBox="1"/>
          <p:nvPr/>
        </p:nvSpPr>
        <p:spPr>
          <a:xfrm>
            <a:off x="110833" y="3429000"/>
            <a:ext cx="1208116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March: 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Repair-led platform recovery: build graph, </a:t>
            </a:r>
            <a:r>
              <a:rPr lang="en-GB" sz="2400" dirty="0" err="1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CTest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, CI, data delivery</a:t>
            </a:r>
          </a:p>
          <a:p>
            <a:r>
              <a:rPr lang="en-GB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April: 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Largest expansion: IMAS families, tests, configuration, wall and topology work.</a:t>
            </a:r>
          </a:p>
          <a:p>
            <a:r>
              <a:rPr lang="en-GB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May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: Validation revealed faults and drove integrity rules, COCOS corrections, and reversals.</a:t>
            </a:r>
          </a:p>
          <a:p>
            <a:r>
              <a:rPr lang="en-GB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June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: Ownership and topology consolidation, with output and boundary alternatives explicitly abandoned.</a:t>
            </a:r>
          </a:p>
          <a:p>
            <a:r>
              <a:rPr lang="en-GB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July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: Evidence-led default correction and closure work.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41BEB-442A-A345-D9EE-B48E9CEB4A36}"/>
              </a:ext>
            </a:extLst>
          </p:cNvPr>
          <p:cNvSpPr txBox="1"/>
          <p:nvPr/>
        </p:nvSpPr>
        <p:spPr>
          <a:xfrm>
            <a:off x="1" y="1242318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Refactor Goals: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IMAS-native interface as a first-class member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multi-machine support with a versioned validation dataset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Simple and fast installation with a light git repo</a:t>
            </a:r>
          </a:p>
        </p:txBody>
      </p:sp>
    </p:spTree>
    <p:extLst>
      <p:ext uri="{BB962C8B-B14F-4D97-AF65-F5344CB8AC3E}">
        <p14:creationId xmlns:p14="http://schemas.microsoft.com/office/powerpoint/2010/main" val="29913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3">
            <a:extLst>
              <a:ext uri="{FF2B5EF4-FFF2-40B4-BE49-F238E27FC236}">
                <a16:creationId xmlns:a16="http://schemas.microsoft.com/office/drawing/2014/main" id="{8DF8FCF9-CA72-7116-9CE7-6F8BE89EF74B}"/>
              </a:ext>
            </a:extLst>
          </p:cNvPr>
          <p:cNvSpPr txBox="1"/>
          <p:nvPr/>
        </p:nvSpPr>
        <p:spPr>
          <a:xfrm>
            <a:off x="0" y="0"/>
            <a:ext cx="12191999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EFIT code refactored using agents with a machine-agnostic IMAS interface, as demonstrated with a WEST reconstruction.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 descr="A black outline of a map&#10;&#10;AI-generated content may be incorrect.">
            <a:extLst>
              <a:ext uri="{FF2B5EF4-FFF2-40B4-BE49-F238E27FC236}">
                <a16:creationId xmlns:a16="http://schemas.microsoft.com/office/drawing/2014/main" id="{C5BB63CC-CA1B-67B9-49BD-E3315B5E1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23866" r="23525" b="21111"/>
          <a:stretch/>
        </p:blipFill>
        <p:spPr>
          <a:xfrm>
            <a:off x="7956534" y="1406838"/>
            <a:ext cx="3868517" cy="5131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546E8F-290A-A06D-4055-84E363761F80}"/>
              </a:ext>
            </a:extLst>
          </p:cNvPr>
          <p:cNvSpPr txBox="1"/>
          <p:nvPr/>
        </p:nvSpPr>
        <p:spPr>
          <a:xfrm>
            <a:off x="110832" y="1077218"/>
            <a:ext cx="78457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Key improvements:</a:t>
            </a:r>
            <a:endParaRPr lang="en-GB" sz="2400" dirty="0">
              <a:solidFill>
                <a:srgbClr val="196FA8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IMAS-native with multi-version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Fixed COCOS-3 with an explicit boundary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Multi-segment (AUG) and movable (WEST) wall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 constraints are first class citizens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 circuits are solved from interaction matrix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IMAS iron-core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Curated and versioned validation datasets on GHCR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Measurement realizable flux function order (DOFs)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Automatic diagnostic weights (zero-tuning)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Current moment seeding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MUSSLE3 and </a:t>
            </a:r>
            <a:r>
              <a:rPr lang="en-GB" sz="2400" dirty="0" err="1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iWrap</a:t>
            </a: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coupling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99222B-5851-04C4-300D-C99B5B2CEE09}"/>
              </a:ext>
            </a:extLst>
          </p:cNvPr>
          <p:cNvSpPr txBox="1"/>
          <p:nvPr/>
        </p:nvSpPr>
        <p:spPr>
          <a:xfrm>
            <a:off x="110832" y="5601533"/>
            <a:ext cx="8118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96FA8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Pending work: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New machine demonstration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196FA8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Topology stability (limit cycles and basin selection)</a:t>
            </a:r>
          </a:p>
        </p:txBody>
      </p:sp>
    </p:spTree>
    <p:extLst>
      <p:ext uri="{BB962C8B-B14F-4D97-AF65-F5344CB8AC3E}">
        <p14:creationId xmlns:p14="http://schemas.microsoft.com/office/powerpoint/2010/main" val="209245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70EE9C-2A8B-E8EC-9132-060B61BCE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126" y="773021"/>
            <a:ext cx="9905748" cy="5836299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962F5BF3-8F07-FFBD-4D89-ED808C43B0B5}"/>
              </a:ext>
            </a:extLst>
          </p:cNvPr>
          <p:cNvSpPr txBox="1"/>
          <p:nvPr/>
        </p:nvSpPr>
        <p:spPr>
          <a:xfrm>
            <a:off x="10886" y="78478"/>
            <a:ext cx="1218111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Local open-weight models increase throughput and quality.</a:t>
            </a:r>
            <a:r>
              <a:rPr lang="en-GB" sz="240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363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B4D6189-065C-A711-1418-22FD29216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2" b="26090"/>
          <a:stretch/>
        </p:blipFill>
        <p:spPr>
          <a:xfrm>
            <a:off x="999067" y="-16626"/>
            <a:ext cx="10193866" cy="689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BCDFFF-4C25-AC25-8B3C-3CBDD0F7F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71" y="1591944"/>
            <a:ext cx="9354856" cy="4563112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44EC55B3-6FE8-BF78-F574-1CE521F7A2E5}"/>
              </a:ext>
            </a:extLst>
          </p:cNvPr>
          <p:cNvSpPr txBox="1"/>
          <p:nvPr/>
        </p:nvSpPr>
        <p:spPr>
          <a:xfrm>
            <a:off x="0" y="0"/>
            <a:ext cx="12191999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Significant time was lost on dataset non-compliance – via IDS translation between versions or bugs in code write paths.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 descr="A graph with blue dots&#10;&#10;AI-generated content may be incorrect.">
            <a:extLst>
              <a:ext uri="{FF2B5EF4-FFF2-40B4-BE49-F238E27FC236}">
                <a16:creationId xmlns:a16="http://schemas.microsoft.com/office/drawing/2014/main" id="{6300EB7D-3A7A-2C88-A995-9A27EC694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155"/>
            <a:ext cx="12192000" cy="39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2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EE683E-D8AA-11C2-0C5B-0CEF0CE21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337" y="1263359"/>
            <a:ext cx="9275326" cy="5594641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A7C51E0E-B34A-1730-58D1-D3A9D55ADFF5}"/>
              </a:ext>
            </a:extLst>
          </p:cNvPr>
          <p:cNvSpPr txBox="1"/>
          <p:nvPr/>
        </p:nvSpPr>
        <p:spPr>
          <a:xfrm>
            <a:off x="0" y="0"/>
            <a:ext cx="12191999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The generation of plans in HTML permits efficient review and steering with follow-ons and done-</a:t>
            </a:r>
            <a:r>
              <a:rPr lang="en-GB" sz="3200" b="1" spc="-150" dirty="0" err="1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whens</a:t>
            </a:r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written directly to plan.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04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32DC4-6B16-9E54-B4A4-1F3B5997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3">
            <a:extLst>
              <a:ext uri="{FF2B5EF4-FFF2-40B4-BE49-F238E27FC236}">
                <a16:creationId xmlns:a16="http://schemas.microsoft.com/office/drawing/2014/main" id="{B5C271E9-2596-BB2B-53A8-7316C3175116}"/>
              </a:ext>
            </a:extLst>
          </p:cNvPr>
          <p:cNvSpPr txBox="1"/>
          <p:nvPr/>
        </p:nvSpPr>
        <p:spPr>
          <a:xfrm>
            <a:off x="10886" y="78478"/>
            <a:ext cx="1218111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Further optimization of the EFIT codebase pointed out-of-repo. </a:t>
            </a:r>
          </a:p>
          <a:p>
            <a:r>
              <a:rPr lang="en-GB" sz="240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EFIT is maintained as a heritage component – development refocus on Nova forwards. 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iagram of a diagram and a diagram of a diagram&#10;&#10;AI-generated content may be incorrect.">
            <a:extLst>
              <a:ext uri="{FF2B5EF4-FFF2-40B4-BE49-F238E27FC236}">
                <a16:creationId xmlns:a16="http://schemas.microsoft.com/office/drawing/2014/main" id="{6998FCDC-72F3-A211-384D-BDBC63878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" y="1032585"/>
            <a:ext cx="6815837" cy="5520615"/>
          </a:xfrm>
          <a:prstGeom prst="rect">
            <a:avLst/>
          </a:prstGeom>
        </p:spPr>
      </p:pic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85B815F1-E908-7B42-78D3-18CE4C447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9" r="70365" b="21190"/>
          <a:stretch/>
        </p:blipFill>
        <p:spPr>
          <a:xfrm>
            <a:off x="7337500" y="1135425"/>
            <a:ext cx="2620746" cy="4729752"/>
          </a:xfrm>
          <a:prstGeom prst="rect">
            <a:avLst/>
          </a:prstGeom>
        </p:spPr>
      </p:pic>
      <p:sp>
        <p:nvSpPr>
          <p:cNvPr id="10" name="ZoneTexte 3">
            <a:extLst>
              <a:ext uri="{FF2B5EF4-FFF2-40B4-BE49-F238E27FC236}">
                <a16:creationId xmlns:a16="http://schemas.microsoft.com/office/drawing/2014/main" id="{B694F698-F740-29FB-30DA-39D7D8A138B7}"/>
              </a:ext>
            </a:extLst>
          </p:cNvPr>
          <p:cNvSpPr txBox="1"/>
          <p:nvPr/>
        </p:nvSpPr>
        <p:spPr>
          <a:xfrm>
            <a:off x="7337500" y="5968018"/>
            <a:ext cx="478898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Nova fixed point in ~1ms to 3 ULP </a:t>
            </a:r>
          </a:p>
          <a:p>
            <a:r>
              <a:rPr lang="en-GB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Fully traced JAX and Parallel in Time</a:t>
            </a:r>
          </a:p>
        </p:txBody>
      </p:sp>
      <p:sp>
        <p:nvSpPr>
          <p:cNvPr id="11" name="ZoneTexte 3">
            <a:extLst>
              <a:ext uri="{FF2B5EF4-FFF2-40B4-BE49-F238E27FC236}">
                <a16:creationId xmlns:a16="http://schemas.microsoft.com/office/drawing/2014/main" id="{CF35A333-7DBB-FEBF-139E-33731F90574F}"/>
              </a:ext>
            </a:extLst>
          </p:cNvPr>
          <p:cNvSpPr txBox="1"/>
          <p:nvPr/>
        </p:nvSpPr>
        <p:spPr>
          <a:xfrm>
            <a:off x="21971" y="6372287"/>
            <a:ext cx="667274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400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EFIT maps magnetics to low DOF profiles </a:t>
            </a:r>
          </a:p>
        </p:txBody>
      </p:sp>
    </p:spTree>
    <p:extLst>
      <p:ext uri="{BB962C8B-B14F-4D97-AF65-F5344CB8AC3E}">
        <p14:creationId xmlns:p14="http://schemas.microsoft.com/office/powerpoint/2010/main" val="428450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E6000-8163-1AFD-B68C-A58049FDF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29D9B89-A925-77C7-2334-A55BF7C06DD7}"/>
              </a:ext>
            </a:extLst>
          </p:cNvPr>
          <p:cNvSpPr txBox="1"/>
          <p:nvPr/>
        </p:nvSpPr>
        <p:spPr>
          <a:xfrm>
            <a:off x="148750" y="662099"/>
            <a:ext cx="41446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Knowledge graphs with deterministic traversal </a:t>
            </a:r>
            <a:endParaRPr lang="en-GB" sz="2400" dirty="0"/>
          </a:p>
        </p:txBody>
      </p:sp>
      <p:sp>
        <p:nvSpPr>
          <p:cNvPr id="20" name="ZoneTexte 3">
            <a:extLst>
              <a:ext uri="{FF2B5EF4-FFF2-40B4-BE49-F238E27FC236}">
                <a16:creationId xmlns:a16="http://schemas.microsoft.com/office/drawing/2014/main" id="{D62F266B-0336-12DD-7ABC-0238BECDDECE}"/>
              </a:ext>
            </a:extLst>
          </p:cNvPr>
          <p:cNvSpPr txBox="1"/>
          <p:nvPr/>
        </p:nvSpPr>
        <p:spPr>
          <a:xfrm>
            <a:off x="0" y="-63395"/>
            <a:ext cx="1239520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3200" b="1" spc="-150" dirty="0">
                <a:solidFill>
                  <a:schemeClr val="accent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This talk demonstrates the value of AI agents for scientific workflows. </a:t>
            </a:r>
            <a:endParaRPr lang="en-US" sz="3200" b="1" spc="-150" dirty="0">
              <a:solidFill>
                <a:schemeClr val="accent1"/>
              </a:solidFill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AA3DF0-E898-9978-2826-9B31E37EB056}"/>
              </a:ext>
            </a:extLst>
          </p:cNvPr>
          <p:cNvSpPr txBox="1"/>
          <p:nvPr/>
        </p:nvSpPr>
        <p:spPr>
          <a:xfrm>
            <a:off x="3855941" y="662098"/>
            <a:ext cx="43599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Refactor to validate and qualify tools for ITER</a:t>
            </a:r>
            <a:endParaRPr lang="en-GB" sz="2400" b="1" dirty="0"/>
          </a:p>
        </p:txBody>
      </p:sp>
      <p:pic>
        <p:nvPicPr>
          <p:cNvPr id="5" name="Picture 4" descr="A black outline of a map&#10;&#10;AI-generated content may be incorrect.">
            <a:extLst>
              <a:ext uri="{FF2B5EF4-FFF2-40B4-BE49-F238E27FC236}">
                <a16:creationId xmlns:a16="http://schemas.microsoft.com/office/drawing/2014/main" id="{38A51F4D-CEC0-D89D-DEA5-8B6FFCF37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 t="23866" r="23525" b="21111"/>
          <a:stretch/>
        </p:blipFill>
        <p:spPr>
          <a:xfrm>
            <a:off x="4673600" y="1493095"/>
            <a:ext cx="2844800" cy="3773478"/>
          </a:xfrm>
          <a:prstGeom prst="rect">
            <a:avLst/>
          </a:prstGeom>
        </p:spPr>
      </p:pic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D81061FF-9F6A-031E-F34F-09E8B866A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9" r="70365" b="21190"/>
          <a:stretch/>
        </p:blipFill>
        <p:spPr>
          <a:xfrm>
            <a:off x="8681025" y="1780799"/>
            <a:ext cx="2620746" cy="47297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E2332B-6E72-38D5-FF19-528B0B2BF2AD}"/>
              </a:ext>
            </a:extLst>
          </p:cNvPr>
          <p:cNvSpPr txBox="1"/>
          <p:nvPr/>
        </p:nvSpPr>
        <p:spPr>
          <a:xfrm>
            <a:off x="8215936" y="662098"/>
            <a:ext cx="3955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96FA8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Refactor to unlock new capabilities </a:t>
            </a:r>
            <a:endParaRPr lang="en-GB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A8A98B-2CCC-0B4E-E791-DAFA7D3EB8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119" y="1509088"/>
            <a:ext cx="3212654" cy="1998570"/>
          </a:xfrm>
          <a:prstGeom prst="rect">
            <a:avLst/>
          </a:prstGeom>
        </p:spPr>
      </p:pic>
      <p:pic>
        <p:nvPicPr>
          <p:cNvPr id="4" name="Picture 3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746DAD78-59C4-0FDB-1777-67756E01D2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52" b="5600"/>
          <a:stretch/>
        </p:blipFill>
        <p:spPr>
          <a:xfrm>
            <a:off x="148750" y="3642138"/>
            <a:ext cx="3927950" cy="30304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FD8512-10C1-A249-C441-927596E587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585"/>
          <a:stretch/>
        </p:blipFill>
        <p:spPr>
          <a:xfrm>
            <a:off x="4293394" y="5687768"/>
            <a:ext cx="4286824" cy="900000"/>
          </a:xfrm>
          <a:prstGeom prst="rect">
            <a:avLst/>
          </a:prstGeom>
        </p:spPr>
      </p:pic>
      <p:pic>
        <p:nvPicPr>
          <p:cNvPr id="7" name="Picture 6" descr="Installing IMAS-Python - IMAS-Python 2 ...">
            <a:extLst>
              <a:ext uri="{FF2B5EF4-FFF2-40B4-BE49-F238E27FC236}">
                <a16:creationId xmlns:a16="http://schemas.microsoft.com/office/drawing/2014/main" id="{649B423D-6EB6-92D4-005B-C9C555149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87" y="5687767"/>
            <a:ext cx="523192" cy="50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156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3661</TotalTime>
  <Words>596</Words>
  <Application>Microsoft Office PowerPoint</Application>
  <PresentationFormat>Widescreen</PresentationFormat>
  <Paragraphs>68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ITER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Mcintosh Simon</dc:creator>
  <cp:lastModifiedBy>Mcintosh Simon</cp:lastModifiedBy>
  <cp:revision>8</cp:revision>
  <dcterms:created xsi:type="dcterms:W3CDTF">2026-05-15T07:22:02Z</dcterms:created>
  <dcterms:modified xsi:type="dcterms:W3CDTF">2026-09-24T06:32:42Z</dcterms:modified>
</cp:coreProperties>
</file>