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
  </p:notesMasterIdLst>
  <p:sldIdLst>
    <p:sldId id="258" r:id="rId2"/>
    <p:sldId id="260" r:id="rId3"/>
    <p:sldId id="259" r:id="rId4"/>
    <p:sldId id="261"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E1FF"/>
    <a:srgbClr val="CDDEFF"/>
    <a:srgbClr val="C6D9F1"/>
    <a:srgbClr val="00CC6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132"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9F37D2-8E3A-4E40-814F-3AEE2A8C9B49}"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F430B-AEDC-4FF3-9B8A-6DF22FC4E36E}" type="slidenum">
              <a:rPr lang="fr-FR" smtClean="0"/>
              <a:t>‹N°›</a:t>
            </a:fld>
            <a:endParaRPr lang="fr-FR"/>
          </a:p>
        </p:txBody>
      </p:sp>
    </p:spTree>
    <p:extLst>
      <p:ext uri="{BB962C8B-B14F-4D97-AF65-F5344CB8AC3E}">
        <p14:creationId xmlns:p14="http://schemas.microsoft.com/office/powerpoint/2010/main" val="274631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dirty="0"/>
              <a:t>Click to edit Master title style</a:t>
            </a:r>
            <a:endParaRPr lang="en-DE" dirty="0"/>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dirty="0"/>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dirty="0"/>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dirty="0"/>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297749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it-IT">
                <a:solidFill>
                  <a:prstClr val="white"/>
                </a:solidFill>
              </a:rPr>
              <a:t>G Falchetto | WPSA CM Monitoring Meeting | 13/10/2026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290461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it-IT">
                <a:solidFill>
                  <a:prstClr val="white"/>
                </a:solidFill>
              </a:rPr>
              <a:t>G Falchetto | WPSA CM Monitoring Meeting | 13/10/2026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3462741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2"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hasCustomPrompt="1"/>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EUROfusion Values</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it-IT">
                <a:solidFill>
                  <a:prstClr val="white"/>
                </a:solidFill>
              </a:rPr>
              <a:t>G Falchetto | WPSA CM Monitoring Meeting | 13/10/2026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Tree>
    <p:extLst>
      <p:ext uri="{BB962C8B-B14F-4D97-AF65-F5344CB8AC3E}">
        <p14:creationId xmlns:p14="http://schemas.microsoft.com/office/powerpoint/2010/main" val="7206811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154807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iki.euro-fusion.org/wiki/WPSA:_Code_Management_and_Simul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81D60D4-33D0-4CAA-807C-2E911560EAB2}"/>
              </a:ext>
            </a:extLst>
          </p:cNvPr>
          <p:cNvSpPr>
            <a:spLocks noGrp="1"/>
          </p:cNvSpPr>
          <p:nvPr>
            <p:ph type="title"/>
          </p:nvPr>
        </p:nvSpPr>
        <p:spPr/>
        <p:txBody>
          <a:bodyPr>
            <a:normAutofit fontScale="90000"/>
          </a:bodyPr>
          <a:lstStyle/>
          <a:p>
            <a:r>
              <a:rPr lang="fr-FR" dirty="0"/>
              <a:t>Code Management Area</a:t>
            </a:r>
            <a:br>
              <a:rPr lang="fr-FR" dirty="0"/>
            </a:br>
            <a:r>
              <a:rPr lang="fr-FR" dirty="0"/>
              <a:t>Monitoring Meeting 2026 </a:t>
            </a:r>
          </a:p>
        </p:txBody>
      </p:sp>
      <p:sp>
        <p:nvSpPr>
          <p:cNvPr id="7" name="Espace réservé du texte 6">
            <a:extLst>
              <a:ext uri="{FF2B5EF4-FFF2-40B4-BE49-F238E27FC236}">
                <a16:creationId xmlns:a16="http://schemas.microsoft.com/office/drawing/2014/main" id="{DB1E7B5F-AFC1-4030-9DAE-45D6EDBBE305}"/>
              </a:ext>
            </a:extLst>
          </p:cNvPr>
          <p:cNvSpPr>
            <a:spLocks noGrp="1"/>
          </p:cNvSpPr>
          <p:nvPr>
            <p:ph type="body" sz="quarter" idx="10"/>
          </p:nvPr>
        </p:nvSpPr>
        <p:spPr/>
        <p:txBody>
          <a:bodyPr>
            <a:normAutofit fontScale="92500"/>
          </a:bodyPr>
          <a:lstStyle/>
          <a:p>
            <a:r>
              <a:rPr lang="fr-FR" dirty="0"/>
              <a:t>Area </a:t>
            </a:r>
            <a:r>
              <a:rPr lang="fr-FR" dirty="0" err="1"/>
              <a:t>Coordinator</a:t>
            </a:r>
            <a:r>
              <a:rPr lang="fr-FR" dirty="0"/>
              <a:t>: Gloria Falchetto</a:t>
            </a:r>
          </a:p>
        </p:txBody>
      </p:sp>
      <p:sp>
        <p:nvSpPr>
          <p:cNvPr id="8" name="Espace réservé du texte 7">
            <a:extLst>
              <a:ext uri="{FF2B5EF4-FFF2-40B4-BE49-F238E27FC236}">
                <a16:creationId xmlns:a16="http://schemas.microsoft.com/office/drawing/2014/main" id="{861073BA-776C-4B1E-8E5B-9DD249668AF2}"/>
              </a:ext>
            </a:extLst>
          </p:cNvPr>
          <p:cNvSpPr>
            <a:spLocks noGrp="1"/>
          </p:cNvSpPr>
          <p:nvPr>
            <p:ph type="body" sz="quarter" idx="11"/>
          </p:nvPr>
        </p:nvSpPr>
        <p:spPr/>
        <p:txBody>
          <a:bodyPr/>
          <a:lstStyle/>
          <a:p>
            <a:r>
              <a:rPr lang="fr-FR" dirty="0"/>
              <a:t>CEA/IRFM</a:t>
            </a:r>
          </a:p>
        </p:txBody>
      </p:sp>
      <p:pic>
        <p:nvPicPr>
          <p:cNvPr id="10" name="Picture 2">
            <a:extLst>
              <a:ext uri="{FF2B5EF4-FFF2-40B4-BE49-F238E27FC236}">
                <a16:creationId xmlns:a16="http://schemas.microsoft.com/office/drawing/2014/main" id="{156A4ABB-8A72-4538-A5A9-61E110C8C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128" y="6077118"/>
            <a:ext cx="1851845" cy="513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866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80EC0E-2F23-4828-9EB7-DC8A3872F37E}"/>
              </a:ext>
            </a:extLst>
          </p:cNvPr>
          <p:cNvSpPr>
            <a:spLocks noGrp="1"/>
          </p:cNvSpPr>
          <p:nvPr>
            <p:ph type="title"/>
          </p:nvPr>
        </p:nvSpPr>
        <p:spPr/>
        <p:txBody>
          <a:bodyPr/>
          <a:lstStyle/>
          <a:p>
            <a:r>
              <a:rPr lang="fr-FR" dirty="0"/>
              <a:t>WPSA Code Management Area</a:t>
            </a:r>
          </a:p>
        </p:txBody>
      </p:sp>
      <p:sp>
        <p:nvSpPr>
          <p:cNvPr id="3" name="Espace réservé du contenu 2">
            <a:extLst>
              <a:ext uri="{FF2B5EF4-FFF2-40B4-BE49-F238E27FC236}">
                <a16:creationId xmlns:a16="http://schemas.microsoft.com/office/drawing/2014/main" id="{32C03BFD-B268-47B8-9636-CE8FC3ED1292}"/>
              </a:ext>
            </a:extLst>
          </p:cNvPr>
          <p:cNvSpPr>
            <a:spLocks noGrp="1"/>
          </p:cNvSpPr>
          <p:nvPr>
            <p:ph idx="1"/>
          </p:nvPr>
        </p:nvSpPr>
        <p:spPr>
          <a:xfrm>
            <a:off x="360041" y="867138"/>
            <a:ext cx="11579410" cy="5490119"/>
          </a:xfrm>
        </p:spPr>
        <p:txBody>
          <a:bodyPr>
            <a:noAutofit/>
          </a:bodyPr>
          <a:lstStyle/>
          <a:p>
            <a:pPr marL="0" indent="0">
              <a:buNone/>
            </a:pPr>
            <a:r>
              <a:rPr lang="en-US" b="1" dirty="0">
                <a:solidFill>
                  <a:srgbClr val="0070C0"/>
                </a:solidFill>
              </a:rPr>
              <a:t>Scope</a:t>
            </a:r>
          </a:p>
          <a:p>
            <a:pPr marL="0" indent="0">
              <a:spcBef>
                <a:spcPts val="0"/>
              </a:spcBef>
              <a:buNone/>
            </a:pPr>
            <a:r>
              <a:rPr lang="en-US" dirty="0"/>
              <a:t>Develop and verify a suite of tools and codes for the Scientific Exploitation of JT-60SA, including </a:t>
            </a:r>
            <a:r>
              <a:rPr lang="en-US" b="1" dirty="0">
                <a:solidFill>
                  <a:srgbClr val="00B050"/>
                </a:solidFill>
              </a:rPr>
              <a:t>operation-oriented tools (control-room analysis, control tools), </a:t>
            </a:r>
          </a:p>
          <a:p>
            <a:pPr marL="0" indent="0">
              <a:spcBef>
                <a:spcPts val="0"/>
              </a:spcBef>
              <a:buNone/>
            </a:pPr>
            <a:r>
              <a:rPr lang="en-US" dirty="0">
                <a:solidFill>
                  <a:srgbClr val="FF0000"/>
                </a:solidFill>
              </a:rPr>
              <a:t>synthetic diagnostics (implemented under ENH), </a:t>
            </a:r>
            <a:r>
              <a:rPr lang="en-US" dirty="0"/>
              <a:t>simulation workflows 				 preparing the subsequent validation or benchmarking within Exp. Team (WPTE)</a:t>
            </a:r>
          </a:p>
          <a:p>
            <a:pPr marL="0" indent="0">
              <a:buNone/>
            </a:pPr>
            <a:r>
              <a:rPr lang="en-US" dirty="0"/>
              <a:t>Out of scope: exploitation (use for analysis or experiment design by a non-developer)</a:t>
            </a:r>
          </a:p>
          <a:p>
            <a:pPr marL="0" indent="0">
              <a:buNone/>
            </a:pPr>
            <a:endParaRPr lang="fr-FR" b="1" dirty="0">
              <a:solidFill>
                <a:srgbClr val="0070C0"/>
              </a:solidFill>
            </a:endParaRPr>
          </a:p>
          <a:p>
            <a:pPr marL="0" indent="0">
              <a:buNone/>
            </a:pPr>
            <a:r>
              <a:rPr lang="fr-FR" b="1" dirty="0">
                <a:solidFill>
                  <a:srgbClr val="0070C0"/>
                </a:solidFill>
              </a:rPr>
              <a:t>Objectives in 2026</a:t>
            </a:r>
            <a:endParaRPr lang="en-US" b="1" dirty="0">
              <a:solidFill>
                <a:srgbClr val="0070C0"/>
              </a:solidFill>
            </a:endParaRPr>
          </a:p>
          <a:p>
            <a:pPr marL="0" indent="0">
              <a:buNone/>
            </a:pPr>
            <a:r>
              <a:rPr lang="en-US" dirty="0"/>
              <a:t>Training for users on :</a:t>
            </a:r>
          </a:p>
          <a:p>
            <a:pPr>
              <a:buFont typeface="Wingdings" panose="05000000000000000000" pitchFamily="2" charset="2"/>
              <a:buChar char="ü"/>
            </a:pPr>
            <a:r>
              <a:rPr lang="en-US" dirty="0"/>
              <a:t>Pulse Design Simulator  July in Naka; </a:t>
            </a:r>
            <a:r>
              <a:rPr lang="en-US" dirty="0">
                <a:solidFill>
                  <a:srgbClr val="FF0000"/>
                </a:solidFill>
              </a:rPr>
              <a:t>December in Cadarache </a:t>
            </a:r>
            <a:r>
              <a:rPr lang="en-US" dirty="0" err="1">
                <a:solidFill>
                  <a:srgbClr val="FF0000"/>
                </a:solidFill>
              </a:rPr>
              <a:t>tbd</a:t>
            </a:r>
            <a:endParaRPr lang="en-US" dirty="0">
              <a:solidFill>
                <a:srgbClr val="FF0000"/>
              </a:solidFill>
            </a:endParaRPr>
          </a:p>
          <a:p>
            <a:pPr>
              <a:buFont typeface="Wingdings" panose="05000000000000000000" pitchFamily="2" charset="2"/>
              <a:buChar char="Ø"/>
            </a:pPr>
            <a:r>
              <a:rPr lang="en-US" dirty="0"/>
              <a:t>EC waves tools </a:t>
            </a:r>
          </a:p>
          <a:p>
            <a:pPr>
              <a:buFont typeface="Wingdings" panose="05000000000000000000" pitchFamily="2" charset="2"/>
              <a:buChar char="Ø"/>
            </a:pPr>
            <a:r>
              <a:rPr lang="en-US" dirty="0"/>
              <a:t>ATEP (Advanced Transport workflow for Energetic Particles)</a:t>
            </a:r>
          </a:p>
          <a:p>
            <a:pPr>
              <a:buFont typeface="Wingdings" panose="05000000000000000000" pitchFamily="2" charset="2"/>
              <a:buChar char="Ø"/>
            </a:pPr>
            <a:r>
              <a:rPr lang="en-US" dirty="0"/>
              <a:t>MHD stability chain (sensitivity of the MHD unstable spectra to variations on the q-profile)</a:t>
            </a:r>
          </a:p>
        </p:txBody>
      </p:sp>
      <p:sp>
        <p:nvSpPr>
          <p:cNvPr id="4" name="Espace réservé du pied de page 3">
            <a:extLst>
              <a:ext uri="{FF2B5EF4-FFF2-40B4-BE49-F238E27FC236}">
                <a16:creationId xmlns:a16="http://schemas.microsoft.com/office/drawing/2014/main" id="{7D4DE66D-3A97-42F9-BB61-BE8E11A74288}"/>
              </a:ext>
            </a:extLst>
          </p:cNvPr>
          <p:cNvSpPr>
            <a:spLocks noGrp="1"/>
          </p:cNvSpPr>
          <p:nvPr>
            <p:ph type="ftr" sz="quarter" idx="11"/>
          </p:nvPr>
        </p:nvSpPr>
        <p:spPr>
          <a:xfrm>
            <a:off x="825624" y="6555770"/>
            <a:ext cx="4587948" cy="329614"/>
          </a:xfrm>
        </p:spPr>
        <p:txBody>
          <a:bodyPr/>
          <a:lstStyle/>
          <a:p>
            <a:r>
              <a:rPr lang="it-IT" dirty="0">
                <a:solidFill>
                  <a:prstClr val="white"/>
                </a:solidFill>
              </a:rPr>
              <a:t>G Falchetto | WPSA CM Monitoring Meeting | 13/10/2026</a:t>
            </a:r>
            <a:endParaRPr lang="en-GB" dirty="0">
              <a:solidFill>
                <a:prstClr val="white"/>
              </a:solidFill>
            </a:endParaRPr>
          </a:p>
        </p:txBody>
      </p:sp>
      <p:sp>
        <p:nvSpPr>
          <p:cNvPr id="5" name="Espace réservé du numéro de diapositive 4">
            <a:extLst>
              <a:ext uri="{FF2B5EF4-FFF2-40B4-BE49-F238E27FC236}">
                <a16:creationId xmlns:a16="http://schemas.microsoft.com/office/drawing/2014/main" id="{728498D0-521B-47AE-9037-9B1587F16578}"/>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dirty="0">
              <a:solidFill>
                <a:prstClr val="white"/>
              </a:solidFill>
            </a:endParaRPr>
          </a:p>
        </p:txBody>
      </p:sp>
      <p:sp>
        <p:nvSpPr>
          <p:cNvPr id="6" name="Rectangle 5">
            <a:extLst>
              <a:ext uri="{FF2B5EF4-FFF2-40B4-BE49-F238E27FC236}">
                <a16:creationId xmlns:a16="http://schemas.microsoft.com/office/drawing/2014/main" id="{21557DB3-E8F5-4C33-B1E1-A42EBD58DAE3}"/>
              </a:ext>
            </a:extLst>
          </p:cNvPr>
          <p:cNvSpPr/>
          <p:nvPr/>
        </p:nvSpPr>
        <p:spPr>
          <a:xfrm>
            <a:off x="4711338" y="682472"/>
            <a:ext cx="7646127" cy="369332"/>
          </a:xfrm>
          <a:prstGeom prst="rect">
            <a:avLst/>
          </a:prstGeom>
        </p:spPr>
        <p:txBody>
          <a:bodyPr wrap="square">
            <a:spAutoFit/>
          </a:bodyPr>
          <a:lstStyle/>
          <a:p>
            <a:r>
              <a:rPr lang="fr-FR" dirty="0">
                <a:solidFill>
                  <a:schemeClr val="bg1"/>
                </a:solidFill>
                <a:hlinkClick r:id="rId2"/>
              </a:rPr>
              <a:t>https://wiki.euro-fusion.org/wiki/WPSA:_Code_Management_and_Simulation</a:t>
            </a:r>
            <a:endParaRPr lang="fr-FR" dirty="0">
              <a:solidFill>
                <a:schemeClr val="bg1"/>
              </a:solidFill>
            </a:endParaRPr>
          </a:p>
        </p:txBody>
      </p:sp>
    </p:spTree>
    <p:extLst>
      <p:ext uri="{BB962C8B-B14F-4D97-AF65-F5344CB8AC3E}">
        <p14:creationId xmlns:p14="http://schemas.microsoft.com/office/powerpoint/2010/main" val="1280429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34144" y="182118"/>
            <a:ext cx="10058400" cy="457200"/>
          </a:xfrm>
        </p:spPr>
        <p:txBody>
          <a:bodyPr>
            <a:normAutofit/>
          </a:bodyPr>
          <a:lstStyle/>
          <a:p>
            <a:r>
              <a:rPr lang="en-GB" b="1" dirty="0">
                <a:solidFill>
                  <a:schemeClr val="bg2">
                    <a:lumMod val="10000"/>
                  </a:schemeClr>
                </a:solidFill>
              </a:rPr>
              <a:t>WPSA CM Tasks and deliverables 2026</a:t>
            </a:r>
          </a:p>
        </p:txBody>
      </p:sp>
      <p:pic>
        <p:nvPicPr>
          <p:cNvPr id="7170" name="Picture 2">
            <a:extLst>
              <a:ext uri="{FF2B5EF4-FFF2-40B4-BE49-F238E27FC236}">
                <a16:creationId xmlns:a16="http://schemas.microsoft.com/office/drawing/2014/main" id="{2A2CC4BC-2557-8AF9-6894-40041086A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3442" y="104665"/>
            <a:ext cx="1470480" cy="407426"/>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pied de page 3"/>
          <p:cNvSpPr>
            <a:spLocks noGrp="1"/>
          </p:cNvSpPr>
          <p:nvPr>
            <p:ph type="ftr" sz="quarter" idx="11"/>
          </p:nvPr>
        </p:nvSpPr>
        <p:spPr>
          <a:xfrm>
            <a:off x="398181" y="6541821"/>
            <a:ext cx="4424671" cy="329614"/>
          </a:xfrm>
        </p:spPr>
        <p:txBody>
          <a:bodyPr/>
          <a:lstStyle/>
          <a:p>
            <a:r>
              <a:rPr lang="it-IT" dirty="0">
                <a:solidFill>
                  <a:prstClr val="white"/>
                </a:solidFill>
              </a:rPr>
              <a:t>G Falchetto | WPSA CM Monitoring Meeting | 13/10/2026</a:t>
            </a:r>
            <a:endParaRPr lang="en-GB" dirty="0">
              <a:solidFill>
                <a:prstClr val="white"/>
              </a:solidFill>
            </a:endParaRPr>
          </a:p>
        </p:txBody>
      </p:sp>
      <p:graphicFrame>
        <p:nvGraphicFramePr>
          <p:cNvPr id="4" name="Tableau 3">
            <a:extLst>
              <a:ext uri="{FF2B5EF4-FFF2-40B4-BE49-F238E27FC236}">
                <a16:creationId xmlns:a16="http://schemas.microsoft.com/office/drawing/2014/main" id="{7488C640-F1DC-4C59-9516-5F4FD5AB8A28}"/>
              </a:ext>
            </a:extLst>
          </p:cNvPr>
          <p:cNvGraphicFramePr>
            <a:graphicFrameLocks noGrp="1"/>
          </p:cNvGraphicFramePr>
          <p:nvPr>
            <p:extLst>
              <p:ext uri="{D42A27DB-BD31-4B8C-83A1-F6EECF244321}">
                <p14:modId xmlns:p14="http://schemas.microsoft.com/office/powerpoint/2010/main" val="3591506338"/>
              </p:ext>
            </p:extLst>
          </p:nvPr>
        </p:nvGraphicFramePr>
        <p:xfrm>
          <a:off x="209005" y="823260"/>
          <a:ext cx="11773990" cy="5534618"/>
        </p:xfrm>
        <a:graphic>
          <a:graphicData uri="http://schemas.openxmlformats.org/drawingml/2006/table">
            <a:tbl>
              <a:tblPr firstRow="1" bandRow="1">
                <a:tableStyleId>{69012ECD-51FC-41F1-AA8D-1B2483CD663E}</a:tableStyleId>
              </a:tblPr>
              <a:tblGrid>
                <a:gridCol w="2046514">
                  <a:extLst>
                    <a:ext uri="{9D8B030D-6E8A-4147-A177-3AD203B41FA5}">
                      <a16:colId xmlns:a16="http://schemas.microsoft.com/office/drawing/2014/main" val="504012495"/>
                    </a:ext>
                  </a:extLst>
                </a:gridCol>
                <a:gridCol w="2037807">
                  <a:extLst>
                    <a:ext uri="{9D8B030D-6E8A-4147-A177-3AD203B41FA5}">
                      <a16:colId xmlns:a16="http://schemas.microsoft.com/office/drawing/2014/main" val="2579718284"/>
                    </a:ext>
                  </a:extLst>
                </a:gridCol>
                <a:gridCol w="5129348">
                  <a:extLst>
                    <a:ext uri="{9D8B030D-6E8A-4147-A177-3AD203B41FA5}">
                      <a16:colId xmlns:a16="http://schemas.microsoft.com/office/drawing/2014/main" val="951723545"/>
                    </a:ext>
                  </a:extLst>
                </a:gridCol>
                <a:gridCol w="1436915">
                  <a:extLst>
                    <a:ext uri="{9D8B030D-6E8A-4147-A177-3AD203B41FA5}">
                      <a16:colId xmlns:a16="http://schemas.microsoft.com/office/drawing/2014/main" val="3902443168"/>
                    </a:ext>
                  </a:extLst>
                </a:gridCol>
                <a:gridCol w="687975">
                  <a:extLst>
                    <a:ext uri="{9D8B030D-6E8A-4147-A177-3AD203B41FA5}">
                      <a16:colId xmlns:a16="http://schemas.microsoft.com/office/drawing/2014/main" val="3231106710"/>
                    </a:ext>
                  </a:extLst>
                </a:gridCol>
                <a:gridCol w="435431">
                  <a:extLst>
                    <a:ext uri="{9D8B030D-6E8A-4147-A177-3AD203B41FA5}">
                      <a16:colId xmlns:a16="http://schemas.microsoft.com/office/drawing/2014/main" val="1791191252"/>
                    </a:ext>
                  </a:extLst>
                </a:gridCol>
              </a:tblGrid>
              <a:tr h="49422">
                <a:tc>
                  <a:txBody>
                    <a:bodyPr/>
                    <a:lstStyle/>
                    <a:p>
                      <a:pPr algn="l" fontAlgn="ctr"/>
                      <a:r>
                        <a:rPr lang="fr-FR" sz="1600" b="1" u="none" strike="noStrike" dirty="0" err="1">
                          <a:solidFill>
                            <a:srgbClr val="FFFFFF"/>
                          </a:solidFill>
                          <a:effectLst/>
                        </a:rPr>
                        <a:t>Deliverable</a:t>
                      </a:r>
                      <a:r>
                        <a:rPr lang="fr-FR" sz="1600" b="1" u="none" strike="noStrike" dirty="0">
                          <a:solidFill>
                            <a:srgbClr val="FFFFFF"/>
                          </a:solidFill>
                          <a:effectLst/>
                        </a:rPr>
                        <a:t> ID</a:t>
                      </a:r>
                      <a:endParaRPr lang="fr-FR" sz="1600" b="1" i="0" u="none" strike="noStrike" dirty="0">
                        <a:solidFill>
                          <a:srgbClr val="FFFFFF"/>
                        </a:solidFill>
                        <a:effectLst/>
                        <a:latin typeface="Calibri" panose="020F0502020204030204" pitchFamily="34" charset="0"/>
                      </a:endParaRPr>
                    </a:p>
                  </a:txBody>
                  <a:tcPr marL="2163" marR="2163" marT="2163" marB="15575" anchor="ctr"/>
                </a:tc>
                <a:tc>
                  <a:txBody>
                    <a:bodyPr/>
                    <a:lstStyle/>
                    <a:p>
                      <a:pPr algn="ctr" fontAlgn="ctr"/>
                      <a:r>
                        <a:rPr lang="fr-FR" sz="1600" b="1" u="none" strike="noStrike" dirty="0" err="1">
                          <a:solidFill>
                            <a:schemeClr val="bg1"/>
                          </a:solidFill>
                          <a:effectLst/>
                        </a:rPr>
                        <a:t>Deliverable</a:t>
                      </a:r>
                      <a:r>
                        <a:rPr lang="fr-FR" sz="1600" b="1" u="none" strike="noStrike" dirty="0">
                          <a:solidFill>
                            <a:schemeClr val="bg1"/>
                          </a:solidFill>
                          <a:effectLst/>
                        </a:rPr>
                        <a:t> </a:t>
                      </a:r>
                      <a:r>
                        <a:rPr lang="fr-FR" sz="1600" b="1" u="none" strike="noStrike" dirty="0" err="1">
                          <a:solidFill>
                            <a:schemeClr val="bg1"/>
                          </a:solidFill>
                          <a:effectLst/>
                        </a:rPr>
                        <a:t>title</a:t>
                      </a:r>
                      <a:endParaRPr lang="fr-FR" sz="1600" b="1" i="0" u="none" strike="noStrike" dirty="0">
                        <a:solidFill>
                          <a:schemeClr val="bg1"/>
                        </a:solidFill>
                        <a:effectLst/>
                        <a:latin typeface="Calibri" panose="020F0502020204030204" pitchFamily="34" charset="0"/>
                      </a:endParaRPr>
                    </a:p>
                  </a:txBody>
                  <a:tcPr marL="2163" marR="2163" marT="2163" marB="15575" anchor="ctr"/>
                </a:tc>
                <a:tc>
                  <a:txBody>
                    <a:bodyPr/>
                    <a:lstStyle/>
                    <a:p>
                      <a:pPr algn="ctr" fontAlgn="ctr"/>
                      <a:r>
                        <a:rPr lang="fr-FR" sz="1600" b="1" u="none" strike="noStrike" dirty="0" err="1">
                          <a:solidFill>
                            <a:schemeClr val="bg1"/>
                          </a:solidFill>
                          <a:effectLst/>
                        </a:rPr>
                        <a:t>Deliverable</a:t>
                      </a:r>
                      <a:r>
                        <a:rPr lang="fr-FR" sz="1600" b="1" u="none" strike="noStrike" dirty="0">
                          <a:solidFill>
                            <a:schemeClr val="bg1"/>
                          </a:solidFill>
                          <a:effectLst/>
                        </a:rPr>
                        <a:t> Description</a:t>
                      </a:r>
                      <a:endParaRPr lang="fr-FR" sz="1600" b="1" i="0" u="none" strike="noStrike" dirty="0">
                        <a:solidFill>
                          <a:schemeClr val="bg1"/>
                        </a:solidFill>
                        <a:effectLst/>
                        <a:latin typeface="Calibri" panose="020F0502020204030204" pitchFamily="34" charset="0"/>
                      </a:endParaRPr>
                    </a:p>
                  </a:txBody>
                  <a:tcPr marL="2163" marR="2163" marT="2163" marB="15575" anchor="ctr"/>
                </a:tc>
                <a:tc>
                  <a:txBody>
                    <a:bodyPr/>
                    <a:lstStyle/>
                    <a:p>
                      <a:pPr algn="ctr" fontAlgn="ctr"/>
                      <a:r>
                        <a:rPr lang="fr-FR" sz="1600" b="1" u="none" strike="noStrike" dirty="0" err="1">
                          <a:solidFill>
                            <a:schemeClr val="bg1"/>
                          </a:solidFill>
                          <a:effectLst/>
                        </a:rPr>
                        <a:t>Deliverable</a:t>
                      </a:r>
                      <a:r>
                        <a:rPr lang="fr-FR" sz="1600" b="1" u="none" strike="noStrike" dirty="0">
                          <a:solidFill>
                            <a:schemeClr val="bg1"/>
                          </a:solidFill>
                          <a:effectLst/>
                        </a:rPr>
                        <a:t>  </a:t>
                      </a:r>
                      <a:r>
                        <a:rPr lang="fr-FR" sz="1600" b="1" u="none" strike="noStrike" dirty="0" err="1">
                          <a:solidFill>
                            <a:schemeClr val="bg1"/>
                          </a:solidFill>
                          <a:effectLst/>
                        </a:rPr>
                        <a:t>Owner</a:t>
                      </a:r>
                      <a:endParaRPr lang="fr-FR" sz="1600" b="1" i="0" u="none" strike="noStrike" dirty="0">
                        <a:solidFill>
                          <a:schemeClr val="bg1"/>
                        </a:solidFill>
                        <a:effectLst/>
                        <a:latin typeface="Calibri" panose="020F0502020204030204" pitchFamily="34" charset="0"/>
                      </a:endParaRPr>
                    </a:p>
                  </a:txBody>
                  <a:tcPr marL="2163" marR="2163" marT="2163" marB="15575" anchor="ctr"/>
                </a:tc>
                <a:tc>
                  <a:txBody>
                    <a:bodyPr/>
                    <a:lstStyle/>
                    <a:p>
                      <a:pPr algn="ctr" fontAlgn="ctr"/>
                      <a:r>
                        <a:rPr lang="fr-FR" sz="1600" b="1" u="none" strike="noStrike" dirty="0">
                          <a:solidFill>
                            <a:schemeClr val="bg1"/>
                          </a:solidFill>
                          <a:effectLst/>
                        </a:rPr>
                        <a:t> </a:t>
                      </a:r>
                      <a:r>
                        <a:rPr lang="fr-FR" sz="1600" b="1" u="none" strike="noStrike" dirty="0" err="1">
                          <a:solidFill>
                            <a:schemeClr val="bg1"/>
                          </a:solidFill>
                          <a:effectLst/>
                        </a:rPr>
                        <a:t>Benef</a:t>
                      </a:r>
                      <a:r>
                        <a:rPr lang="fr-FR" sz="1600" b="1" u="none" strike="noStrike" dirty="0">
                          <a:solidFill>
                            <a:schemeClr val="bg1"/>
                          </a:solidFill>
                          <a:effectLst/>
                        </a:rPr>
                        <a:t>.</a:t>
                      </a:r>
                      <a:endParaRPr lang="fr-FR" sz="1600" b="1" i="0" u="none" strike="noStrike" dirty="0">
                        <a:solidFill>
                          <a:schemeClr val="bg1"/>
                        </a:solidFill>
                        <a:effectLst/>
                        <a:latin typeface="Calibri" panose="020F0502020204030204" pitchFamily="34" charset="0"/>
                      </a:endParaRPr>
                    </a:p>
                  </a:txBody>
                  <a:tcPr marL="2163" marR="2163" marT="2163" marB="15575" anchor="ctr"/>
                </a:tc>
                <a:tc>
                  <a:txBody>
                    <a:bodyPr/>
                    <a:lstStyle/>
                    <a:p>
                      <a:pPr algn="r" fontAlgn="ctr"/>
                      <a:r>
                        <a:rPr lang="fr-FR" sz="1600" b="1" u="none" strike="noStrike" dirty="0">
                          <a:solidFill>
                            <a:schemeClr val="bg1"/>
                          </a:solidFill>
                          <a:effectLst/>
                        </a:rPr>
                        <a:t>PM</a:t>
                      </a:r>
                      <a:endParaRPr lang="fr-FR" sz="1600" b="1" i="0" u="none" strike="noStrike" dirty="0">
                        <a:solidFill>
                          <a:schemeClr val="bg1"/>
                        </a:solidFill>
                        <a:effectLst/>
                        <a:latin typeface="Calibri" panose="020F0502020204030204" pitchFamily="34" charset="0"/>
                      </a:endParaRPr>
                    </a:p>
                  </a:txBody>
                  <a:tcPr marL="2163" marR="2163" marT="2163" marB="15575" anchor="ctr"/>
                </a:tc>
                <a:extLst>
                  <a:ext uri="{0D108BD9-81ED-4DB2-BD59-A6C34878D82A}">
                    <a16:rowId xmlns:a16="http://schemas.microsoft.com/office/drawing/2014/main" val="4273239645"/>
                  </a:ext>
                </a:extLst>
              </a:tr>
              <a:tr h="358439">
                <a:tc>
                  <a:txBody>
                    <a:bodyPr/>
                    <a:lstStyle/>
                    <a:p>
                      <a:pPr algn="l" fontAlgn="t"/>
                      <a:r>
                        <a:rPr lang="fr-FR" sz="1400" b="1" u="none" strike="noStrike" dirty="0">
                          <a:solidFill>
                            <a:srgbClr val="000000"/>
                          </a:solidFill>
                          <a:effectLst/>
                        </a:rPr>
                        <a:t>SA-SE.CM.OP.01-T009-D001</a:t>
                      </a:r>
                      <a:endParaRPr lang="fr-FR" sz="1400" b="1" i="0" u="none" strike="noStrike" dirty="0">
                        <a:solidFill>
                          <a:srgbClr val="000000"/>
                        </a:solidFill>
                        <a:effectLst/>
                        <a:latin typeface="Calibri" panose="020F0502020204030204" pitchFamily="34" charset="0"/>
                      </a:endParaRPr>
                    </a:p>
                  </a:txBody>
                  <a:tcPr marL="2163" marR="2163" marT="2163" marB="15575">
                    <a:solidFill>
                      <a:schemeClr val="accent6">
                        <a:lumMod val="40000"/>
                        <a:lumOff val="60000"/>
                      </a:schemeClr>
                    </a:solidFill>
                  </a:tcPr>
                </a:tc>
                <a:tc>
                  <a:txBody>
                    <a:bodyPr/>
                    <a:lstStyle/>
                    <a:p>
                      <a:pPr algn="l" fontAlgn="t"/>
                      <a:r>
                        <a:rPr lang="en-US" sz="1400" b="1" u="none" strike="noStrike" dirty="0">
                          <a:solidFill>
                            <a:srgbClr val="000000"/>
                          </a:solidFill>
                          <a:effectLst/>
                        </a:rPr>
                        <a:t>PDS </a:t>
                      </a:r>
                      <a:r>
                        <a:rPr lang="en-US" sz="1400" b="1" u="none" strike="noStrike" dirty="0" err="1">
                          <a:solidFill>
                            <a:srgbClr val="000000"/>
                          </a:solidFill>
                          <a:effectLst/>
                        </a:rPr>
                        <a:t>optimised</a:t>
                      </a:r>
                      <a:r>
                        <a:rPr lang="en-US" sz="1400" b="1" u="none" strike="noStrike" dirty="0">
                          <a:solidFill>
                            <a:srgbClr val="000000"/>
                          </a:solidFill>
                          <a:effectLst/>
                        </a:rPr>
                        <a:t> and applied to JT-60SA  hybrid scenario</a:t>
                      </a:r>
                      <a:endParaRPr lang="en-US" sz="1400" b="1" i="0" u="none" strike="noStrike" dirty="0">
                        <a:solidFill>
                          <a:srgbClr val="000000"/>
                        </a:solidFill>
                        <a:effectLst/>
                        <a:latin typeface="Calibri" panose="020F0502020204030204" pitchFamily="34" charset="0"/>
                      </a:endParaRPr>
                    </a:p>
                  </a:txBody>
                  <a:tcPr>
                    <a:solidFill>
                      <a:schemeClr val="accent6">
                        <a:lumMod val="40000"/>
                        <a:lumOff val="60000"/>
                      </a:schemeClr>
                    </a:solidFill>
                  </a:tcPr>
                </a:tc>
                <a:tc>
                  <a:txBody>
                    <a:bodyPr/>
                    <a:lstStyle/>
                    <a:p>
                      <a:pPr algn="l" fontAlgn="t"/>
                      <a:r>
                        <a:rPr lang="en-US" sz="1400" b="0" u="none" strike="noStrike" dirty="0">
                          <a:solidFill>
                            <a:srgbClr val="000000"/>
                          </a:solidFill>
                          <a:effectLst/>
                        </a:rPr>
                        <a:t>Application of PDS to JT-60SA hybrid scenario.</a:t>
                      </a:r>
                      <a:br>
                        <a:rPr lang="en-US" sz="1400" b="0" u="none" strike="noStrike" dirty="0">
                          <a:solidFill>
                            <a:srgbClr val="000000"/>
                          </a:solidFill>
                          <a:effectLst/>
                        </a:rPr>
                      </a:br>
                      <a:r>
                        <a:rPr lang="en-US" sz="1400" b="0" u="none" strike="noStrike" dirty="0">
                          <a:solidFill>
                            <a:srgbClr val="000000"/>
                          </a:solidFill>
                          <a:effectLst/>
                        </a:rPr>
                        <a:t>Profiling and computing time optimization.</a:t>
                      </a:r>
                      <a:br>
                        <a:rPr lang="en-US" sz="1400" b="0" u="none" strike="noStrike" dirty="0">
                          <a:solidFill>
                            <a:srgbClr val="000000"/>
                          </a:solidFill>
                          <a:effectLst/>
                        </a:rPr>
                      </a:br>
                      <a:r>
                        <a:rPr lang="en-US" sz="1400" b="0" u="none" strike="noStrike" dirty="0">
                          <a:solidFill>
                            <a:srgbClr val="000000"/>
                          </a:solidFill>
                          <a:effectLst/>
                        </a:rPr>
                        <a:t>Integrate and test the JT-60SA controllers, if/when agreed with QST.</a:t>
                      </a:r>
                      <a:endParaRPr lang="en-US" sz="1400" b="0" i="0" u="none" strike="noStrike" dirty="0">
                        <a:solidFill>
                          <a:srgbClr val="000000"/>
                        </a:solidFill>
                        <a:effectLst/>
                        <a:latin typeface="Calibri" panose="020F0502020204030204" pitchFamily="34" charset="0"/>
                      </a:endParaRPr>
                    </a:p>
                  </a:txBody>
                  <a:tcPr>
                    <a:solidFill>
                      <a:schemeClr val="accent6">
                        <a:lumMod val="40000"/>
                        <a:lumOff val="60000"/>
                      </a:schemeClr>
                    </a:solidFill>
                  </a:tcPr>
                </a:tc>
                <a:tc>
                  <a:txBody>
                    <a:bodyPr/>
                    <a:lstStyle/>
                    <a:p>
                      <a:pPr algn="l" fontAlgn="t"/>
                      <a:r>
                        <a:rPr lang="fr-FR" sz="1400" b="1" u="none" strike="noStrike" dirty="0">
                          <a:solidFill>
                            <a:srgbClr val="000000"/>
                          </a:solidFill>
                          <a:effectLst/>
                        </a:rPr>
                        <a:t>E Joffrin</a:t>
                      </a:r>
                    </a:p>
                    <a:p>
                      <a:pPr algn="l" fontAlgn="t"/>
                      <a:r>
                        <a:rPr lang="fr-FR" sz="1400" b="0" u="none" strike="noStrike" dirty="0">
                          <a:solidFill>
                            <a:srgbClr val="000000"/>
                          </a:solidFill>
                          <a:effectLst/>
                        </a:rPr>
                        <a:t>Artaud Faugeras</a:t>
                      </a:r>
                    </a:p>
                    <a:p>
                      <a:pPr algn="l" fontAlgn="t"/>
                      <a:r>
                        <a:rPr lang="fr-FR" sz="1400" b="0" u="none" strike="noStrike" dirty="0">
                          <a:solidFill>
                            <a:srgbClr val="000000"/>
                          </a:solidFill>
                          <a:effectLst/>
                        </a:rPr>
                        <a:t>Mattei Di Grazia </a:t>
                      </a:r>
                      <a:r>
                        <a:rPr lang="fr-FR" sz="1400" b="1" u="none" strike="noStrike" dirty="0">
                          <a:solidFill>
                            <a:srgbClr val="FF0000"/>
                          </a:solidFill>
                          <a:effectLst/>
                        </a:rPr>
                        <a:t>Frattolillo</a:t>
                      </a:r>
                      <a:endParaRPr lang="fr-FR" sz="1400" b="1" i="0" u="none" strike="noStrike" dirty="0">
                        <a:solidFill>
                          <a:srgbClr val="FF0000"/>
                        </a:solidFill>
                        <a:effectLst/>
                        <a:latin typeface="Calibri" panose="020F0502020204030204" pitchFamily="34" charset="0"/>
                      </a:endParaRPr>
                    </a:p>
                  </a:txBody>
                  <a:tcPr>
                    <a:solidFill>
                      <a:schemeClr val="accent6">
                        <a:lumMod val="40000"/>
                        <a:lumOff val="60000"/>
                      </a:schemeClr>
                    </a:solidFill>
                  </a:tcPr>
                </a:tc>
                <a:tc>
                  <a:txBody>
                    <a:bodyPr/>
                    <a:lstStyle/>
                    <a:p>
                      <a:pPr algn="l" fontAlgn="t"/>
                      <a:r>
                        <a:rPr lang="fr-FR" sz="1400" b="0" u="none" strike="noStrike" dirty="0">
                          <a:solidFill>
                            <a:srgbClr val="000000"/>
                          </a:solidFill>
                          <a:effectLst/>
                        </a:rPr>
                        <a:t>CEA</a:t>
                      </a:r>
                    </a:p>
                    <a:p>
                      <a:pPr algn="l" fontAlgn="t"/>
                      <a:endParaRPr lang="fr-FR" sz="1400" b="0" u="none" strike="noStrike" dirty="0">
                        <a:solidFill>
                          <a:srgbClr val="000000"/>
                        </a:solidFill>
                        <a:effectLst/>
                      </a:endParaRPr>
                    </a:p>
                    <a:p>
                      <a:pPr algn="l" fontAlgn="t"/>
                      <a:r>
                        <a:rPr lang="fr-FR" sz="1400" b="0" u="none" strike="noStrike" dirty="0">
                          <a:solidFill>
                            <a:srgbClr val="000000"/>
                          </a:solidFill>
                          <a:effectLst/>
                        </a:rPr>
                        <a:t>ENEA</a:t>
                      </a:r>
                    </a:p>
                    <a:p>
                      <a:pPr algn="l" fontAlgn="t"/>
                      <a:r>
                        <a:rPr lang="fr-FR" sz="1400" b="0" u="none" strike="noStrike" dirty="0">
                          <a:solidFill>
                            <a:srgbClr val="000000"/>
                          </a:solidFill>
                          <a:effectLst/>
                        </a:rPr>
                        <a:t>EPFL</a:t>
                      </a:r>
                      <a:endParaRPr lang="fr-FR" sz="1400" b="0" i="0" u="none" strike="noStrike" dirty="0">
                        <a:solidFill>
                          <a:srgbClr val="000000"/>
                        </a:solidFill>
                        <a:effectLst/>
                        <a:latin typeface="Calibri" panose="020F0502020204030204" pitchFamily="34" charset="0"/>
                      </a:endParaRPr>
                    </a:p>
                  </a:txBody>
                  <a:tcPr>
                    <a:solidFill>
                      <a:schemeClr val="accent6">
                        <a:lumMod val="40000"/>
                        <a:lumOff val="60000"/>
                      </a:schemeClr>
                    </a:solidFill>
                  </a:tcPr>
                </a:tc>
                <a:tc>
                  <a:txBody>
                    <a:bodyPr/>
                    <a:lstStyle/>
                    <a:p>
                      <a:pPr algn="ctr" fontAlgn="t"/>
                      <a:r>
                        <a:rPr lang="fr-FR" sz="1400" b="0" u="none" strike="noStrike" dirty="0">
                          <a:solidFill>
                            <a:srgbClr val="000000"/>
                          </a:solidFill>
                          <a:effectLst/>
                        </a:rPr>
                        <a:t>2</a:t>
                      </a:r>
                    </a:p>
                    <a:p>
                      <a:pPr algn="ctr" fontAlgn="t"/>
                      <a:endParaRPr lang="fr-FR" sz="1400" b="0" u="none" strike="noStrike" dirty="0">
                        <a:solidFill>
                          <a:srgbClr val="000000"/>
                        </a:solidFill>
                        <a:effectLst/>
                      </a:endParaRPr>
                    </a:p>
                    <a:p>
                      <a:pPr algn="ctr" fontAlgn="t"/>
                      <a:r>
                        <a:rPr lang="fr-FR" sz="1400" b="0" u="none" strike="noStrike" dirty="0">
                          <a:solidFill>
                            <a:srgbClr val="000000"/>
                          </a:solidFill>
                          <a:effectLst/>
                        </a:rPr>
                        <a:t>2</a:t>
                      </a:r>
                    </a:p>
                    <a:p>
                      <a:pPr algn="ctr" fontAlgn="t"/>
                      <a:r>
                        <a:rPr lang="fr-FR" sz="1400" b="0" u="none" strike="noStrike" dirty="0">
                          <a:solidFill>
                            <a:srgbClr val="000000"/>
                          </a:solidFill>
                          <a:effectLst/>
                        </a:rPr>
                        <a:t>0,5</a:t>
                      </a:r>
                      <a:endParaRPr lang="fr-FR" sz="1400" b="0" i="0" u="none" strike="noStrike" dirty="0">
                        <a:solidFill>
                          <a:srgbClr val="000000"/>
                        </a:solidFill>
                        <a:effectLst/>
                        <a:latin typeface="Calibri" panose="020F0502020204030204" pitchFamily="34" charset="0"/>
                      </a:endParaRPr>
                    </a:p>
                  </a:txBody>
                  <a:tcPr>
                    <a:solidFill>
                      <a:schemeClr val="accent6">
                        <a:lumMod val="40000"/>
                        <a:lumOff val="60000"/>
                      </a:schemeClr>
                    </a:solidFill>
                  </a:tcPr>
                </a:tc>
                <a:extLst>
                  <a:ext uri="{0D108BD9-81ED-4DB2-BD59-A6C34878D82A}">
                    <a16:rowId xmlns:a16="http://schemas.microsoft.com/office/drawing/2014/main" val="1010152734"/>
                  </a:ext>
                </a:extLst>
              </a:tr>
              <a:tr h="332727">
                <a:tc>
                  <a:txBody>
                    <a:bodyPr/>
                    <a:lstStyle/>
                    <a:p>
                      <a:pPr algn="l" fontAlgn="t"/>
                      <a:r>
                        <a:rPr lang="fr-FR" sz="1400" b="1" u="none" strike="noStrike" dirty="0">
                          <a:solidFill>
                            <a:srgbClr val="000000"/>
                          </a:solidFill>
                          <a:effectLst/>
                        </a:rPr>
                        <a:t>SA-SE.CM.OP.06-T004-D001</a:t>
                      </a:r>
                      <a:endParaRPr lang="fr-FR" sz="1400" b="1" i="0" u="none" strike="noStrike" dirty="0">
                        <a:solidFill>
                          <a:srgbClr val="000000"/>
                        </a:solidFill>
                        <a:effectLst/>
                        <a:latin typeface="Calibri" panose="020F0502020204030204" pitchFamily="34" charset="0"/>
                      </a:endParaRPr>
                    </a:p>
                  </a:txBody>
                  <a:tcPr marL="2163" marR="2163" marT="2163" marB="15575">
                    <a:solidFill>
                      <a:schemeClr val="accent6">
                        <a:lumMod val="20000"/>
                        <a:lumOff val="80000"/>
                      </a:schemeClr>
                    </a:solidFill>
                  </a:tcPr>
                </a:tc>
                <a:tc>
                  <a:txBody>
                    <a:bodyPr/>
                    <a:lstStyle/>
                    <a:p>
                      <a:pPr algn="l" fontAlgn="t"/>
                      <a:r>
                        <a:rPr lang="en-US" sz="1400" b="1" u="none" strike="noStrike" dirty="0">
                          <a:solidFill>
                            <a:srgbClr val="000000"/>
                          </a:solidFill>
                          <a:effectLst/>
                        </a:rPr>
                        <a:t>Tools  in support of OP-2 magnets operation</a:t>
                      </a:r>
                      <a:endParaRPr lang="en-US" sz="1400" b="1" i="0" u="none" strike="noStrike" dirty="0">
                        <a:solidFill>
                          <a:srgbClr val="000000"/>
                        </a:solidFill>
                        <a:effectLst/>
                        <a:latin typeface="Calibri" panose="020F0502020204030204" pitchFamily="34" charset="0"/>
                      </a:endParaRPr>
                    </a:p>
                  </a:txBody>
                  <a:tcPr>
                    <a:solidFill>
                      <a:schemeClr val="accent6">
                        <a:lumMod val="20000"/>
                        <a:lumOff val="80000"/>
                      </a:schemeClr>
                    </a:solidFill>
                  </a:tcPr>
                </a:tc>
                <a:tc>
                  <a:txBody>
                    <a:bodyPr/>
                    <a:lstStyle/>
                    <a:p>
                      <a:pPr algn="l" fontAlgn="t"/>
                      <a:r>
                        <a:rPr lang="en-US" sz="1400" b="0" u="none" strike="noStrike" dirty="0">
                          <a:solidFill>
                            <a:srgbClr val="000000"/>
                          </a:solidFill>
                          <a:effectLst/>
                        </a:rPr>
                        <a:t>- Update of the magnet THEA models (settings and code consolidation) in preparation of OP 2.</a:t>
                      </a:r>
                      <a:br>
                        <a:rPr lang="en-US" sz="1400" b="0" u="none" strike="noStrike" dirty="0">
                          <a:solidFill>
                            <a:srgbClr val="000000"/>
                          </a:solidFill>
                          <a:effectLst/>
                        </a:rPr>
                      </a:br>
                      <a:r>
                        <a:rPr lang="en-US" sz="1400" b="0" u="none" strike="noStrike" dirty="0">
                          <a:solidFill>
                            <a:srgbClr val="000000"/>
                          </a:solidFill>
                          <a:effectLst/>
                        </a:rPr>
                        <a:t>- Validation and consolidation of software tool (ANN-based) aimed at TFQDV signal retrieving, correction and transmission to TF interlock system.</a:t>
                      </a:r>
                      <a:endParaRPr lang="en-US" sz="1400" b="0" i="0" u="none" strike="noStrike" dirty="0">
                        <a:solidFill>
                          <a:srgbClr val="000000"/>
                        </a:solidFill>
                        <a:effectLst/>
                        <a:latin typeface="Calibri" panose="020F0502020204030204" pitchFamily="34" charset="0"/>
                      </a:endParaRPr>
                    </a:p>
                  </a:txBody>
                  <a:tcPr>
                    <a:solidFill>
                      <a:schemeClr val="accent6">
                        <a:lumMod val="20000"/>
                        <a:lumOff val="80000"/>
                      </a:schemeClr>
                    </a:solidFill>
                  </a:tcPr>
                </a:tc>
                <a:tc>
                  <a:txBody>
                    <a:bodyPr/>
                    <a:lstStyle/>
                    <a:p>
                      <a:pPr algn="l" fontAlgn="t"/>
                      <a:r>
                        <a:rPr lang="fr-FR" sz="1400" b="1" u="none" strike="noStrike" dirty="0">
                          <a:solidFill>
                            <a:srgbClr val="000000"/>
                          </a:solidFill>
                          <a:effectLst/>
                        </a:rPr>
                        <a:t>Q Le Coz </a:t>
                      </a:r>
                      <a:r>
                        <a:rPr lang="fr-FR" sz="1400" b="0" u="none" strike="noStrike" dirty="0">
                          <a:solidFill>
                            <a:srgbClr val="000000"/>
                          </a:solidFill>
                          <a:effectLst/>
                        </a:rPr>
                        <a:t>Bonne</a:t>
                      </a:r>
                    </a:p>
                    <a:p>
                      <a:pPr marL="0" marR="0" lvl="0" indent="0" algn="l" defTabSz="685800" rtl="0" eaLnBrk="1" fontAlgn="t" latinLnBrk="0" hangingPunct="1">
                        <a:lnSpc>
                          <a:spcPct val="100000"/>
                        </a:lnSpc>
                        <a:spcBef>
                          <a:spcPts val="0"/>
                        </a:spcBef>
                        <a:spcAft>
                          <a:spcPts val="0"/>
                        </a:spcAft>
                        <a:buClrTx/>
                        <a:buSzTx/>
                        <a:buFontTx/>
                        <a:buNone/>
                        <a:tabLst/>
                        <a:defRPr/>
                      </a:pPr>
                      <a:endParaRPr lang="fr-FR" sz="1400" b="0" u="none" strike="noStrike" dirty="0">
                        <a:solidFill>
                          <a:srgbClr val="000000"/>
                        </a:solidFill>
                        <a:effectLst/>
                      </a:endParaRPr>
                    </a:p>
                    <a:p>
                      <a:pPr marL="0" marR="0" lvl="0" indent="0" algn="l" defTabSz="685800" rtl="0" eaLnBrk="1" fontAlgn="t" latinLnBrk="0" hangingPunct="1">
                        <a:lnSpc>
                          <a:spcPct val="100000"/>
                        </a:lnSpc>
                        <a:spcBef>
                          <a:spcPts val="0"/>
                        </a:spcBef>
                        <a:spcAft>
                          <a:spcPts val="0"/>
                        </a:spcAft>
                        <a:buClrTx/>
                        <a:buSzTx/>
                        <a:buFontTx/>
                        <a:buNone/>
                        <a:tabLst/>
                        <a:defRPr/>
                      </a:pPr>
                      <a:r>
                        <a:rPr lang="fr-FR" sz="1400" b="0" u="none" strike="noStrike" dirty="0">
                          <a:solidFill>
                            <a:srgbClr val="000000"/>
                          </a:solidFill>
                          <a:effectLst/>
                        </a:rPr>
                        <a:t>De Marzi</a:t>
                      </a:r>
                    </a:p>
                    <a:p>
                      <a:pPr marL="0" marR="0" lvl="0" indent="0" algn="l" defTabSz="685800" rtl="0" eaLnBrk="1" fontAlgn="t" latinLnBrk="0" hangingPunct="1">
                        <a:lnSpc>
                          <a:spcPct val="100000"/>
                        </a:lnSpc>
                        <a:spcBef>
                          <a:spcPts val="0"/>
                        </a:spcBef>
                        <a:spcAft>
                          <a:spcPts val="0"/>
                        </a:spcAft>
                        <a:buClrTx/>
                        <a:buSzTx/>
                        <a:buFontTx/>
                        <a:buNone/>
                        <a:tabLst/>
                        <a:defRPr/>
                      </a:pPr>
                      <a:r>
                        <a:rPr lang="fr-FR" sz="1400" b="0" u="none" strike="noStrike" dirty="0">
                          <a:solidFill>
                            <a:srgbClr val="000000"/>
                          </a:solidFill>
                          <a:effectLst/>
                        </a:rPr>
                        <a:t>Fiamozzi </a:t>
                      </a:r>
                    </a:p>
                    <a:p>
                      <a:pPr algn="l" fontAlgn="t"/>
                      <a:endParaRPr lang="fr-FR" sz="1400" b="0" i="0" u="none" strike="noStrike" dirty="0">
                        <a:solidFill>
                          <a:srgbClr val="000000"/>
                        </a:solidFill>
                        <a:effectLst/>
                        <a:latin typeface="Calibri" panose="020F0502020204030204" pitchFamily="34" charset="0"/>
                      </a:endParaRPr>
                    </a:p>
                  </a:txBody>
                  <a:tcPr>
                    <a:solidFill>
                      <a:schemeClr val="accent6">
                        <a:lumMod val="20000"/>
                        <a:lumOff val="80000"/>
                      </a:schemeClr>
                    </a:solidFill>
                  </a:tcPr>
                </a:tc>
                <a:tc>
                  <a:txBody>
                    <a:bodyPr/>
                    <a:lstStyle/>
                    <a:p>
                      <a:pPr algn="l" fontAlgn="t"/>
                      <a:r>
                        <a:rPr lang="fr-FR" sz="1400" b="0" u="none" strike="noStrike" dirty="0">
                          <a:solidFill>
                            <a:srgbClr val="000000"/>
                          </a:solidFill>
                          <a:effectLst/>
                        </a:rPr>
                        <a:t>CEA</a:t>
                      </a:r>
                    </a:p>
                    <a:p>
                      <a:pPr algn="l" fontAlgn="t"/>
                      <a:endParaRPr lang="fr-FR" sz="1400" b="0" u="none" strike="noStrike" dirty="0">
                        <a:solidFill>
                          <a:srgbClr val="000000"/>
                        </a:solidFill>
                        <a:effectLst/>
                      </a:endParaRPr>
                    </a:p>
                    <a:p>
                      <a:pPr algn="l" fontAlgn="t"/>
                      <a:r>
                        <a:rPr lang="fr-FR" sz="1400" b="0" u="none" strike="noStrike" dirty="0">
                          <a:solidFill>
                            <a:srgbClr val="000000"/>
                          </a:solidFill>
                          <a:effectLst/>
                        </a:rPr>
                        <a:t>ENEA</a:t>
                      </a:r>
                      <a:endParaRPr lang="fr-FR" sz="1400" b="0" i="0" u="none" strike="noStrike" dirty="0">
                        <a:solidFill>
                          <a:srgbClr val="000000"/>
                        </a:solidFill>
                        <a:effectLst/>
                        <a:latin typeface="Calibri" panose="020F0502020204030204" pitchFamily="34" charset="0"/>
                      </a:endParaRPr>
                    </a:p>
                  </a:txBody>
                  <a:tcPr>
                    <a:solidFill>
                      <a:schemeClr val="accent6">
                        <a:lumMod val="20000"/>
                        <a:lumOff val="80000"/>
                      </a:schemeClr>
                    </a:solidFill>
                  </a:tcPr>
                </a:tc>
                <a:tc>
                  <a:txBody>
                    <a:bodyPr/>
                    <a:lstStyle/>
                    <a:p>
                      <a:pPr algn="ctr" fontAlgn="t"/>
                      <a:r>
                        <a:rPr lang="fr-FR" sz="1400" b="0" u="none" strike="noStrike" dirty="0">
                          <a:solidFill>
                            <a:srgbClr val="000000"/>
                          </a:solidFill>
                          <a:effectLst/>
                        </a:rPr>
                        <a:t>1</a:t>
                      </a:r>
                    </a:p>
                    <a:p>
                      <a:pPr algn="ctr" fontAlgn="t"/>
                      <a:endParaRPr lang="fr-FR" sz="1400" b="0" u="none" strike="noStrike" dirty="0">
                        <a:solidFill>
                          <a:srgbClr val="000000"/>
                        </a:solidFill>
                        <a:effectLst/>
                      </a:endParaRPr>
                    </a:p>
                    <a:p>
                      <a:pPr algn="ctr" fontAlgn="t"/>
                      <a:r>
                        <a:rPr lang="fr-FR" sz="1400" b="0" u="none" strike="noStrike" dirty="0">
                          <a:solidFill>
                            <a:srgbClr val="000000"/>
                          </a:solidFill>
                          <a:effectLst/>
                        </a:rPr>
                        <a:t>1</a:t>
                      </a:r>
                      <a:endParaRPr lang="fr-FR" sz="1400" b="0" i="0" u="none" strike="noStrike" dirty="0">
                        <a:solidFill>
                          <a:srgbClr val="000000"/>
                        </a:solidFill>
                        <a:effectLst/>
                        <a:latin typeface="Calibri" panose="020F0502020204030204" pitchFamily="34" charset="0"/>
                      </a:endParaRPr>
                    </a:p>
                  </a:txBody>
                  <a:tcPr>
                    <a:solidFill>
                      <a:schemeClr val="accent6">
                        <a:lumMod val="20000"/>
                        <a:lumOff val="80000"/>
                      </a:schemeClr>
                    </a:solidFill>
                  </a:tcPr>
                </a:tc>
                <a:extLst>
                  <a:ext uri="{0D108BD9-81ED-4DB2-BD59-A6C34878D82A}">
                    <a16:rowId xmlns:a16="http://schemas.microsoft.com/office/drawing/2014/main" val="2055044484"/>
                  </a:ext>
                </a:extLst>
              </a:tr>
              <a:tr h="251971">
                <a:tc>
                  <a:txBody>
                    <a:bodyPr/>
                    <a:lstStyle/>
                    <a:p>
                      <a:pPr algn="l" fontAlgn="t"/>
                      <a:r>
                        <a:rPr lang="fr-FR" sz="1400" b="1" u="none" strike="noStrike" kern="1200" dirty="0">
                          <a:solidFill>
                            <a:srgbClr val="000000"/>
                          </a:solidFill>
                          <a:effectLst/>
                        </a:rPr>
                        <a:t>SA-SE.CM.OP.07-T002-D001</a:t>
                      </a:r>
                      <a:endParaRPr lang="fr-FR" sz="1400" b="1" i="0" u="none" strike="noStrike" kern="1200" dirty="0">
                        <a:solidFill>
                          <a:srgbClr val="000000"/>
                        </a:solidFill>
                        <a:effectLst/>
                        <a:latin typeface="Calibri" panose="020F0502020204030204" pitchFamily="34" charset="0"/>
                        <a:ea typeface="+mn-ea"/>
                        <a:cs typeface="+mn-cs"/>
                      </a:endParaRPr>
                    </a:p>
                  </a:txBody>
                  <a:tcPr marL="2163" marR="2163" marT="2163" marB="15575">
                    <a:solidFill>
                      <a:schemeClr val="accent6">
                        <a:lumMod val="40000"/>
                        <a:lumOff val="60000"/>
                      </a:schemeClr>
                    </a:solidFill>
                  </a:tcPr>
                </a:tc>
                <a:tc>
                  <a:txBody>
                    <a:bodyPr/>
                    <a:lstStyle/>
                    <a:p>
                      <a:pPr algn="l" fontAlgn="t"/>
                      <a:r>
                        <a:rPr lang="en-US" sz="1400" b="1" u="none" strike="noStrike" kern="1200" dirty="0">
                          <a:solidFill>
                            <a:srgbClr val="000000"/>
                          </a:solidFill>
                          <a:effectLst/>
                        </a:rPr>
                        <a:t>Consolidation of EC HCD and ECE modelling tools </a:t>
                      </a:r>
                      <a:endParaRPr lang="en-US" sz="1400" b="1" i="0" u="none" strike="noStrike" kern="1200" dirty="0">
                        <a:solidFill>
                          <a:srgbClr val="000000"/>
                        </a:solidFill>
                        <a:effectLst/>
                        <a:latin typeface="Calibri" panose="020F0502020204030204" pitchFamily="34" charset="0"/>
                        <a:ea typeface="+mn-ea"/>
                        <a:cs typeface="+mn-cs"/>
                      </a:endParaRPr>
                    </a:p>
                  </a:txBody>
                  <a:tcPr>
                    <a:solidFill>
                      <a:schemeClr val="accent6">
                        <a:lumMod val="40000"/>
                        <a:lumOff val="60000"/>
                      </a:schemeClr>
                    </a:solidFill>
                  </a:tcPr>
                </a:tc>
                <a:tc>
                  <a:txBody>
                    <a:bodyPr/>
                    <a:lstStyle/>
                    <a:p>
                      <a:pPr algn="l" fontAlgn="t"/>
                      <a:r>
                        <a:rPr lang="en-US" sz="1400" b="0" u="none" strike="noStrike" kern="1200" dirty="0">
                          <a:solidFill>
                            <a:srgbClr val="000000"/>
                          </a:solidFill>
                          <a:effectLst/>
                        </a:rPr>
                        <a:t>Consolidation of EC HCD and ECE modelling tools (GRAY and SPECE) for use in the control room. Implementation of input data interface and testing on Naka server.</a:t>
                      </a:r>
                      <a:endParaRPr lang="en-US" sz="1400" b="0" i="0" u="none" strike="noStrike" kern="1200" dirty="0">
                        <a:solidFill>
                          <a:srgbClr val="000000"/>
                        </a:solidFill>
                        <a:effectLst/>
                        <a:latin typeface="Calibri" panose="020F0502020204030204" pitchFamily="34" charset="0"/>
                        <a:ea typeface="+mn-ea"/>
                        <a:cs typeface="+mn-cs"/>
                      </a:endParaRPr>
                    </a:p>
                  </a:txBody>
                  <a:tcPr>
                    <a:solidFill>
                      <a:schemeClr val="accent6">
                        <a:lumMod val="40000"/>
                        <a:lumOff val="60000"/>
                      </a:schemeClr>
                    </a:solidFill>
                  </a:tcPr>
                </a:tc>
                <a:tc>
                  <a:txBody>
                    <a:bodyPr/>
                    <a:lstStyle/>
                    <a:p>
                      <a:pPr algn="l" fontAlgn="t"/>
                      <a:r>
                        <a:rPr lang="fr-FR" sz="1400" b="1" u="none" strike="noStrike" kern="1200" dirty="0">
                          <a:solidFill>
                            <a:srgbClr val="000000"/>
                          </a:solidFill>
                          <a:effectLst/>
                        </a:rPr>
                        <a:t>L </a:t>
                      </a:r>
                      <a:r>
                        <a:rPr lang="fr-FR" sz="1400" b="1" u="none" strike="noStrike" kern="1200" dirty="0" err="1">
                          <a:solidFill>
                            <a:srgbClr val="000000"/>
                          </a:solidFill>
                          <a:effectLst/>
                        </a:rPr>
                        <a:t>Figini</a:t>
                      </a:r>
                      <a:endParaRPr lang="fr-FR" sz="1400" b="1" u="none" strike="noStrike" kern="1200" dirty="0">
                        <a:solidFill>
                          <a:srgbClr val="000000"/>
                        </a:solidFill>
                        <a:effectLst/>
                      </a:endParaRPr>
                    </a:p>
                    <a:p>
                      <a:pPr algn="l" fontAlgn="t"/>
                      <a:r>
                        <a:rPr lang="fr-FR" sz="1400" b="0" u="none" strike="noStrike" kern="1200" dirty="0" err="1">
                          <a:solidFill>
                            <a:srgbClr val="000000"/>
                          </a:solidFill>
                          <a:effectLst/>
                        </a:rPr>
                        <a:t>Tsironis</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6">
                        <a:lumMod val="40000"/>
                        <a:lumOff val="60000"/>
                      </a:schemeClr>
                    </a:solidFill>
                  </a:tcPr>
                </a:tc>
                <a:tc>
                  <a:txBody>
                    <a:bodyPr/>
                    <a:lstStyle/>
                    <a:p>
                      <a:pPr algn="l" fontAlgn="t"/>
                      <a:r>
                        <a:rPr lang="fr-FR" sz="1400" b="0" u="none" strike="noStrike" kern="1200" dirty="0">
                          <a:solidFill>
                            <a:srgbClr val="000000"/>
                          </a:solidFill>
                          <a:effectLst/>
                        </a:rPr>
                        <a:t>ENEA</a:t>
                      </a:r>
                    </a:p>
                    <a:p>
                      <a:pPr algn="l" fontAlgn="t"/>
                      <a:r>
                        <a:rPr lang="fr-FR" sz="1400" b="0" u="none" strike="noStrike" kern="1200" dirty="0">
                          <a:solidFill>
                            <a:srgbClr val="000000"/>
                          </a:solidFill>
                          <a:effectLst/>
                        </a:rPr>
                        <a:t>NCSRD</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6">
                        <a:lumMod val="40000"/>
                        <a:lumOff val="60000"/>
                      </a:schemeClr>
                    </a:solidFill>
                  </a:tcPr>
                </a:tc>
                <a:tc>
                  <a:txBody>
                    <a:bodyPr/>
                    <a:lstStyle/>
                    <a:p>
                      <a:pPr algn="ctr" fontAlgn="t"/>
                      <a:r>
                        <a:rPr lang="fr-FR" sz="1400" b="0" u="none" strike="noStrike" kern="1200" dirty="0">
                          <a:solidFill>
                            <a:srgbClr val="000000"/>
                          </a:solidFill>
                          <a:effectLst/>
                        </a:rPr>
                        <a:t>1</a:t>
                      </a:r>
                    </a:p>
                    <a:p>
                      <a:pPr algn="ctr" fontAlgn="t"/>
                      <a:r>
                        <a:rPr lang="fr-FR" sz="1400" b="0" u="none" strike="noStrike" kern="1200" dirty="0">
                          <a:solidFill>
                            <a:srgbClr val="000000"/>
                          </a:solidFill>
                          <a:effectLst/>
                        </a:rPr>
                        <a:t>1</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6">
                        <a:lumMod val="40000"/>
                        <a:lumOff val="60000"/>
                      </a:schemeClr>
                    </a:solidFill>
                  </a:tcPr>
                </a:tc>
                <a:extLst>
                  <a:ext uri="{0D108BD9-81ED-4DB2-BD59-A6C34878D82A}">
                    <a16:rowId xmlns:a16="http://schemas.microsoft.com/office/drawing/2014/main" val="4135976947"/>
                  </a:ext>
                </a:extLst>
              </a:tr>
              <a:tr h="251971">
                <a:tc>
                  <a:txBody>
                    <a:bodyPr/>
                    <a:lstStyle/>
                    <a:p>
                      <a:pPr algn="l" fontAlgn="t"/>
                      <a:r>
                        <a:rPr lang="fr-FR" sz="1400" b="1" u="none" strike="noStrike" dirty="0">
                          <a:solidFill>
                            <a:srgbClr val="000000"/>
                          </a:solidFill>
                          <a:effectLst/>
                        </a:rPr>
                        <a:t>SA-SE.CM.OP.08-T001-D001</a:t>
                      </a:r>
                      <a:endParaRPr lang="fr-FR" sz="1400" b="1" i="0" u="none" strike="noStrike" dirty="0">
                        <a:solidFill>
                          <a:srgbClr val="000000"/>
                        </a:solidFill>
                        <a:effectLst/>
                        <a:latin typeface="Calibri" panose="020F0502020204030204" pitchFamily="34" charset="0"/>
                      </a:endParaRPr>
                    </a:p>
                  </a:txBody>
                  <a:tcPr marL="2163" marR="2163" marT="2163" marB="15575">
                    <a:solidFill>
                      <a:schemeClr val="accent3">
                        <a:lumMod val="20000"/>
                        <a:lumOff val="80000"/>
                      </a:schemeClr>
                    </a:solidFill>
                  </a:tcPr>
                </a:tc>
                <a:tc>
                  <a:txBody>
                    <a:bodyPr/>
                    <a:lstStyle/>
                    <a:p>
                      <a:pPr algn="l" fontAlgn="t"/>
                      <a:r>
                        <a:rPr lang="en-US" sz="1400" b="1" u="none" strike="noStrike" dirty="0">
                          <a:solidFill>
                            <a:srgbClr val="000000"/>
                          </a:solidFill>
                          <a:effectLst/>
                        </a:rPr>
                        <a:t>Magnetic control tool demonstrated on a relevant </a:t>
                      </a:r>
                      <a:r>
                        <a:rPr lang="en-US" sz="1400" b="1" u="none" strike="noStrike" dirty="0" err="1">
                          <a:solidFill>
                            <a:srgbClr val="000000"/>
                          </a:solidFill>
                          <a:effectLst/>
                        </a:rPr>
                        <a:t>scenario_ENEA</a:t>
                      </a:r>
                      <a:endParaRPr lang="en-US" sz="1400" b="1"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en-US" sz="1400" b="0" u="none" strike="noStrike" dirty="0">
                          <a:solidFill>
                            <a:srgbClr val="000000"/>
                          </a:solidFill>
                          <a:effectLst/>
                        </a:rPr>
                        <a:t>Development of integrated tools for control design and demonstration on an agreed scenario</a:t>
                      </a:r>
                      <a:endParaRPr lang="en-US"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fr-FR" sz="1400" b="1" u="none" strike="noStrike" dirty="0">
                          <a:solidFill>
                            <a:srgbClr val="000000"/>
                          </a:solidFill>
                          <a:effectLst/>
                        </a:rPr>
                        <a:t>G De Tommasi</a:t>
                      </a:r>
                    </a:p>
                    <a:p>
                      <a:pPr algn="l" fontAlgn="t"/>
                      <a:r>
                        <a:rPr lang="fr-FR" sz="1400" b="0" u="none" strike="noStrike" dirty="0">
                          <a:solidFill>
                            <a:srgbClr val="000000"/>
                          </a:solidFill>
                          <a:effectLst/>
                        </a:rPr>
                        <a:t>F </a:t>
                      </a:r>
                      <a:r>
                        <a:rPr lang="fr-FR" sz="1400" b="0" u="none" strike="noStrike" dirty="0" err="1">
                          <a:solidFill>
                            <a:srgbClr val="000000"/>
                          </a:solidFill>
                          <a:effectLst/>
                        </a:rPr>
                        <a:t>Fiorenza</a:t>
                      </a:r>
                      <a:endParaRPr lang="fr-FR"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fr-FR" sz="1400" b="0" u="none" strike="noStrike" dirty="0">
                          <a:solidFill>
                            <a:srgbClr val="000000"/>
                          </a:solidFill>
                          <a:effectLst/>
                        </a:rPr>
                        <a:t>ENEA</a:t>
                      </a:r>
                      <a:endParaRPr lang="fr-FR"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ctr" fontAlgn="t"/>
                      <a:r>
                        <a:rPr lang="fr-FR" sz="1400" b="0" u="none" strike="noStrike" dirty="0">
                          <a:solidFill>
                            <a:srgbClr val="000000"/>
                          </a:solidFill>
                          <a:effectLst/>
                        </a:rPr>
                        <a:t>2</a:t>
                      </a:r>
                      <a:endParaRPr lang="fr-FR"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310786458"/>
                  </a:ext>
                </a:extLst>
              </a:tr>
              <a:tr h="251971">
                <a:tc>
                  <a:txBody>
                    <a:bodyPr/>
                    <a:lstStyle/>
                    <a:p>
                      <a:pPr algn="l" fontAlgn="t"/>
                      <a:r>
                        <a:rPr lang="fr-FR" sz="1400" b="1" u="none" strike="noStrike" dirty="0">
                          <a:solidFill>
                            <a:srgbClr val="000000"/>
                          </a:solidFill>
                          <a:effectLst/>
                        </a:rPr>
                        <a:t>SA-SE.CM.OP.08-T001-D002</a:t>
                      </a:r>
                      <a:endParaRPr lang="fr-FR" sz="1400" b="1" i="0" u="none" strike="noStrike" dirty="0">
                        <a:solidFill>
                          <a:srgbClr val="000000"/>
                        </a:solidFill>
                        <a:effectLst/>
                        <a:latin typeface="Calibri" panose="020F0502020204030204" pitchFamily="34" charset="0"/>
                      </a:endParaRPr>
                    </a:p>
                  </a:txBody>
                  <a:tcPr marL="2163" marR="2163" marT="2163" marB="15575">
                    <a:solidFill>
                      <a:schemeClr val="accent3">
                        <a:lumMod val="20000"/>
                        <a:lumOff val="80000"/>
                      </a:schemeClr>
                    </a:solidFill>
                  </a:tcPr>
                </a:tc>
                <a:tc>
                  <a:txBody>
                    <a:bodyPr/>
                    <a:lstStyle/>
                    <a:p>
                      <a:pPr algn="l" fontAlgn="t"/>
                      <a:r>
                        <a:rPr lang="en-US" sz="1400" b="1" u="none" strike="noStrike" dirty="0">
                          <a:solidFill>
                            <a:srgbClr val="000000"/>
                          </a:solidFill>
                          <a:effectLst/>
                        </a:rPr>
                        <a:t>Magnetic control tool demonstrated on a relevant </a:t>
                      </a:r>
                      <a:r>
                        <a:rPr lang="en-US" sz="1400" b="1" u="none" strike="noStrike" dirty="0" err="1">
                          <a:solidFill>
                            <a:srgbClr val="000000"/>
                          </a:solidFill>
                          <a:effectLst/>
                        </a:rPr>
                        <a:t>scenario_EPFL</a:t>
                      </a:r>
                      <a:endParaRPr lang="en-US" sz="1400" b="1"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en-US" sz="1400" b="0" u="none" strike="noStrike" dirty="0">
                          <a:solidFill>
                            <a:srgbClr val="000000"/>
                          </a:solidFill>
                          <a:effectLst/>
                        </a:rPr>
                        <a:t>Automated profile fitting tool on LIUQE or QST equilibrium implemented in Naka server.</a:t>
                      </a:r>
                      <a:endParaRPr lang="en-US"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fr-FR" sz="1400" b="1" u="none" strike="noStrike" dirty="0">
                          <a:solidFill>
                            <a:srgbClr val="000000"/>
                          </a:solidFill>
                          <a:effectLst/>
                        </a:rPr>
                        <a:t>A Mele </a:t>
                      </a:r>
                    </a:p>
                    <a:p>
                      <a:pPr algn="l" fontAlgn="t"/>
                      <a:r>
                        <a:rPr lang="fr-FR" sz="1400" b="0" u="none" strike="noStrike" dirty="0">
                          <a:solidFill>
                            <a:srgbClr val="000000"/>
                          </a:solidFill>
                          <a:effectLst/>
                        </a:rPr>
                        <a:t>O Sauter</a:t>
                      </a:r>
                      <a:endParaRPr lang="fr-FR"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l" fontAlgn="t"/>
                      <a:r>
                        <a:rPr lang="fr-FR" sz="1400" b="0" u="none" strike="noStrike" dirty="0">
                          <a:solidFill>
                            <a:srgbClr val="000000"/>
                          </a:solidFill>
                          <a:effectLst/>
                        </a:rPr>
                        <a:t>EPFL</a:t>
                      </a:r>
                      <a:endParaRPr lang="fr-FR" sz="1400" b="0" i="0" u="none" strike="noStrike" dirty="0">
                        <a:solidFill>
                          <a:srgbClr val="000000"/>
                        </a:solidFill>
                        <a:effectLst/>
                        <a:latin typeface="Calibri" panose="020F0502020204030204" pitchFamily="34" charset="0"/>
                      </a:endParaRPr>
                    </a:p>
                  </a:txBody>
                  <a:tcPr>
                    <a:solidFill>
                      <a:schemeClr val="accent3">
                        <a:lumMod val="20000"/>
                        <a:lumOff val="80000"/>
                      </a:schemeClr>
                    </a:solidFill>
                  </a:tcPr>
                </a:tc>
                <a:tc>
                  <a:txBody>
                    <a:bodyPr/>
                    <a:lstStyle/>
                    <a:p>
                      <a:pPr algn="ctr" fontAlgn="t"/>
                      <a:r>
                        <a:rPr lang="fr-FR" sz="1400" b="0" u="none" strike="noStrike" dirty="0">
                          <a:solidFill>
                            <a:schemeClr val="tx1"/>
                          </a:solidFill>
                          <a:effectLst/>
                        </a:rPr>
                        <a:t>1.5</a:t>
                      </a:r>
                      <a:endParaRPr lang="fr-FR" sz="1400" b="0" i="0" u="none" strike="noStrike" dirty="0">
                        <a:solidFill>
                          <a:schemeClr val="tx1"/>
                        </a:solidFill>
                        <a:effectLst/>
                        <a:latin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2326083400"/>
                  </a:ext>
                </a:extLst>
              </a:tr>
              <a:tr h="251971">
                <a:tc>
                  <a:txBody>
                    <a:bodyPr/>
                    <a:lstStyle/>
                    <a:p>
                      <a:pPr algn="l" fontAlgn="t"/>
                      <a:r>
                        <a:rPr lang="fr-FR" sz="1400" b="1" u="none" strike="noStrike" kern="1200" dirty="0">
                          <a:solidFill>
                            <a:srgbClr val="000000"/>
                          </a:solidFill>
                          <a:effectLst/>
                        </a:rPr>
                        <a:t>SA-SE.CM.OP.09-T001-D001</a:t>
                      </a:r>
                      <a:endParaRPr lang="fr-FR" sz="1400" b="1" i="0" u="none" strike="noStrike" kern="1200" dirty="0">
                        <a:solidFill>
                          <a:srgbClr val="000000"/>
                        </a:solidFill>
                        <a:effectLst/>
                        <a:latin typeface="Calibri" panose="020F0502020204030204" pitchFamily="34" charset="0"/>
                        <a:ea typeface="+mn-ea"/>
                        <a:cs typeface="+mn-cs"/>
                      </a:endParaRPr>
                    </a:p>
                  </a:txBody>
                  <a:tcPr marL="2163" marR="2163" marT="2163" marB="15575">
                    <a:solidFill>
                      <a:schemeClr val="accent3">
                        <a:lumMod val="40000"/>
                        <a:lumOff val="60000"/>
                      </a:schemeClr>
                    </a:solidFill>
                  </a:tcPr>
                </a:tc>
                <a:tc>
                  <a:txBody>
                    <a:bodyPr/>
                    <a:lstStyle/>
                    <a:p>
                      <a:pPr algn="l" fontAlgn="t"/>
                      <a:r>
                        <a:rPr lang="en-US" sz="1400" b="1" u="none" strike="noStrike" kern="1200" dirty="0">
                          <a:solidFill>
                            <a:srgbClr val="000000"/>
                          </a:solidFill>
                          <a:effectLst/>
                        </a:rPr>
                        <a:t>Data analysis tools adapted to OP-2</a:t>
                      </a:r>
                      <a:endParaRPr lang="en-US" sz="1400" b="1" i="0" u="none" strike="noStrike" kern="1200" dirty="0">
                        <a:solidFill>
                          <a:srgbClr val="000000"/>
                        </a:solidFill>
                        <a:effectLst/>
                        <a:latin typeface="Calibri" panose="020F0502020204030204" pitchFamily="34" charset="0"/>
                        <a:ea typeface="+mn-ea"/>
                        <a:cs typeface="+mn-cs"/>
                      </a:endParaRPr>
                    </a:p>
                  </a:txBody>
                  <a:tcPr>
                    <a:solidFill>
                      <a:schemeClr val="accent3">
                        <a:lumMod val="40000"/>
                        <a:lumOff val="60000"/>
                      </a:schemeClr>
                    </a:solidFill>
                  </a:tcPr>
                </a:tc>
                <a:tc>
                  <a:txBody>
                    <a:bodyPr/>
                    <a:lstStyle/>
                    <a:p>
                      <a:pPr algn="l" fontAlgn="t"/>
                      <a:r>
                        <a:rPr lang="en-US" sz="1400" b="0" u="none" strike="noStrike" kern="1200" dirty="0" err="1">
                          <a:solidFill>
                            <a:srgbClr val="000000"/>
                          </a:solidFill>
                          <a:effectLst/>
                        </a:rPr>
                        <a:t>Intrashot</a:t>
                      </a:r>
                      <a:r>
                        <a:rPr lang="en-US" sz="1400" b="0" u="none" strike="noStrike" kern="1200" dirty="0">
                          <a:solidFill>
                            <a:srgbClr val="000000"/>
                          </a:solidFill>
                          <a:effectLst/>
                        </a:rPr>
                        <a:t> data visualization and analysis tools to be used in control room adapted for OP-2 to be used in control room. Including tools for MHD analysis and detection - test and validate on available data.</a:t>
                      </a:r>
                      <a:endParaRPr lang="en-US" sz="1400" b="0" i="0" u="none" strike="noStrike" kern="1200" dirty="0">
                        <a:solidFill>
                          <a:srgbClr val="000000"/>
                        </a:solidFill>
                        <a:effectLst/>
                        <a:latin typeface="Calibri" panose="020F0502020204030204" pitchFamily="34" charset="0"/>
                        <a:ea typeface="+mn-ea"/>
                        <a:cs typeface="+mn-cs"/>
                      </a:endParaRPr>
                    </a:p>
                  </a:txBody>
                  <a:tcPr>
                    <a:solidFill>
                      <a:schemeClr val="accent3">
                        <a:lumMod val="40000"/>
                        <a:lumOff val="60000"/>
                      </a:schemeClr>
                    </a:solidFill>
                  </a:tcPr>
                </a:tc>
                <a:tc>
                  <a:txBody>
                    <a:bodyPr/>
                    <a:lstStyle/>
                    <a:p>
                      <a:pPr algn="l" fontAlgn="t"/>
                      <a:r>
                        <a:rPr lang="fr-FR" sz="1400" b="1" u="none" strike="noStrike" kern="1200" dirty="0">
                          <a:solidFill>
                            <a:srgbClr val="000000"/>
                          </a:solidFill>
                          <a:effectLst/>
                        </a:rPr>
                        <a:t>E Giovannozzi</a:t>
                      </a:r>
                      <a:r>
                        <a:rPr lang="fr-FR" sz="1400" b="0" u="none" strike="noStrike" kern="1200" dirty="0">
                          <a:solidFill>
                            <a:srgbClr val="000000"/>
                          </a:solidFill>
                          <a:effectLst/>
                        </a:rPr>
                        <a:t> </a:t>
                      </a:r>
                    </a:p>
                    <a:p>
                      <a:pPr algn="l" fontAlgn="t"/>
                      <a:r>
                        <a:rPr lang="fr-FR" sz="1400" b="0" u="none" strike="noStrike" kern="1200" dirty="0">
                          <a:solidFill>
                            <a:srgbClr val="000000"/>
                          </a:solidFill>
                          <a:effectLst/>
                        </a:rPr>
                        <a:t>E Alessi</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3">
                        <a:lumMod val="40000"/>
                        <a:lumOff val="60000"/>
                      </a:schemeClr>
                    </a:solidFill>
                  </a:tcPr>
                </a:tc>
                <a:tc>
                  <a:txBody>
                    <a:bodyPr/>
                    <a:lstStyle/>
                    <a:p>
                      <a:pPr algn="l" fontAlgn="t"/>
                      <a:r>
                        <a:rPr lang="fr-FR" sz="1400" b="0" u="none" strike="noStrike" kern="1200" dirty="0">
                          <a:solidFill>
                            <a:srgbClr val="000000"/>
                          </a:solidFill>
                          <a:effectLst/>
                        </a:rPr>
                        <a:t>ENEA </a:t>
                      </a:r>
                    </a:p>
                    <a:p>
                      <a:pPr algn="l" fontAlgn="t"/>
                      <a:r>
                        <a:rPr lang="fr-FR" sz="1400" b="0" u="none" strike="noStrike" kern="1200" dirty="0">
                          <a:solidFill>
                            <a:srgbClr val="000000"/>
                          </a:solidFill>
                          <a:effectLst/>
                        </a:rPr>
                        <a:t>CNR</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3">
                        <a:lumMod val="40000"/>
                        <a:lumOff val="60000"/>
                      </a:schemeClr>
                    </a:solidFill>
                  </a:tcPr>
                </a:tc>
                <a:tc>
                  <a:txBody>
                    <a:bodyPr/>
                    <a:lstStyle/>
                    <a:p>
                      <a:pPr algn="ctr" fontAlgn="t"/>
                      <a:r>
                        <a:rPr lang="fr-FR" sz="1400" b="0" u="none" strike="noStrike" kern="1200" dirty="0">
                          <a:solidFill>
                            <a:srgbClr val="000000"/>
                          </a:solidFill>
                          <a:effectLst/>
                        </a:rPr>
                        <a:t>2</a:t>
                      </a:r>
                    </a:p>
                    <a:p>
                      <a:pPr algn="ctr" fontAlgn="t"/>
                      <a:r>
                        <a:rPr lang="fr-FR" sz="1400" b="0" u="none" strike="noStrike" kern="1200" dirty="0">
                          <a:solidFill>
                            <a:srgbClr val="000000"/>
                          </a:solidFill>
                          <a:effectLst/>
                        </a:rPr>
                        <a:t>1</a:t>
                      </a:r>
                      <a:endParaRPr lang="fr-FR" sz="1400" b="0" i="0" u="none" strike="noStrike" kern="1200" dirty="0">
                        <a:solidFill>
                          <a:srgbClr val="000000"/>
                        </a:solidFill>
                        <a:effectLst/>
                        <a:latin typeface="Calibri" panose="020F0502020204030204" pitchFamily="34" charset="0"/>
                        <a:ea typeface="+mn-ea"/>
                        <a:cs typeface="+mn-cs"/>
                      </a:endParaRPr>
                    </a:p>
                  </a:txBody>
                  <a:tcPr>
                    <a:solidFill>
                      <a:schemeClr val="accent3">
                        <a:lumMod val="40000"/>
                        <a:lumOff val="60000"/>
                      </a:schemeClr>
                    </a:solidFill>
                  </a:tcPr>
                </a:tc>
                <a:extLst>
                  <a:ext uri="{0D108BD9-81ED-4DB2-BD59-A6C34878D82A}">
                    <a16:rowId xmlns:a16="http://schemas.microsoft.com/office/drawing/2014/main" val="2716392310"/>
                  </a:ext>
                </a:extLst>
              </a:tr>
            </a:tbl>
          </a:graphicData>
        </a:graphic>
      </p:graphicFrame>
      <p:sp>
        <p:nvSpPr>
          <p:cNvPr id="3" name="Espace réservé du numéro de diapositive 2">
            <a:extLst>
              <a:ext uri="{FF2B5EF4-FFF2-40B4-BE49-F238E27FC236}">
                <a16:creationId xmlns:a16="http://schemas.microsoft.com/office/drawing/2014/main" id="{6AF4DABA-20BE-4935-B300-281A34887B50}"/>
              </a:ext>
            </a:extLst>
          </p:cNvPr>
          <p:cNvSpPr>
            <a:spLocks noGrp="1"/>
          </p:cNvSpPr>
          <p:nvPr>
            <p:ph type="sldNum" sz="quarter" idx="12"/>
          </p:nvPr>
        </p:nvSpPr>
        <p:spPr/>
        <p:txBody>
          <a:bodyPr/>
          <a:lstStyle/>
          <a:p>
            <a:fld id="{6A6D9FA1-99C7-4910-8E32-B85D378B0060}" type="slidenum">
              <a:rPr lang="en-GB" smtClean="0">
                <a:solidFill>
                  <a:prstClr val="white"/>
                </a:solidFill>
              </a:rPr>
              <a:pPr/>
              <a:t>3</a:t>
            </a:fld>
            <a:endParaRPr lang="en-GB" dirty="0">
              <a:solidFill>
                <a:prstClr val="white"/>
              </a:solidFill>
            </a:endParaRPr>
          </a:p>
        </p:txBody>
      </p:sp>
    </p:spTree>
    <p:extLst>
      <p:ext uri="{BB962C8B-B14F-4D97-AF65-F5344CB8AC3E}">
        <p14:creationId xmlns:p14="http://schemas.microsoft.com/office/powerpoint/2010/main" val="165855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73DE1-9048-44CD-A0C6-2634CDADA703}"/>
              </a:ext>
            </a:extLst>
          </p:cNvPr>
          <p:cNvSpPr>
            <a:spLocks noGrp="1"/>
          </p:cNvSpPr>
          <p:nvPr>
            <p:ph type="title"/>
          </p:nvPr>
        </p:nvSpPr>
        <p:spPr/>
        <p:txBody>
          <a:bodyPr/>
          <a:lstStyle/>
          <a:p>
            <a:r>
              <a:rPr lang="fr-FR" dirty="0"/>
              <a:t>AGENDA Monitoring Meeting of SA.CM 2026 </a:t>
            </a:r>
            <a:r>
              <a:rPr lang="fr-FR" dirty="0" err="1"/>
              <a:t>Tasks</a:t>
            </a:r>
            <a:endParaRPr lang="fr-FR" dirty="0"/>
          </a:p>
        </p:txBody>
      </p:sp>
      <p:sp>
        <p:nvSpPr>
          <p:cNvPr id="4" name="Espace réservé du pied de page 3">
            <a:extLst>
              <a:ext uri="{FF2B5EF4-FFF2-40B4-BE49-F238E27FC236}">
                <a16:creationId xmlns:a16="http://schemas.microsoft.com/office/drawing/2014/main" id="{D06CB727-6660-451B-889C-858E589F6E04}"/>
              </a:ext>
            </a:extLst>
          </p:cNvPr>
          <p:cNvSpPr>
            <a:spLocks noGrp="1"/>
          </p:cNvSpPr>
          <p:nvPr>
            <p:ph type="ftr" sz="quarter" idx="11"/>
          </p:nvPr>
        </p:nvSpPr>
        <p:spPr>
          <a:xfrm>
            <a:off x="825623" y="6555770"/>
            <a:ext cx="3964861" cy="329614"/>
          </a:xfrm>
        </p:spPr>
        <p:txBody>
          <a:bodyPr/>
          <a:lstStyle/>
          <a:p>
            <a:r>
              <a:rPr lang="it-IT" dirty="0">
                <a:solidFill>
                  <a:prstClr val="white"/>
                </a:solidFill>
              </a:rPr>
              <a:t>G Falchetto | WPSA CM Monitoring Meeting | 13/10/2026</a:t>
            </a:r>
            <a:endParaRPr lang="en-GB" dirty="0">
              <a:solidFill>
                <a:prstClr val="white"/>
              </a:solidFill>
            </a:endParaRPr>
          </a:p>
        </p:txBody>
      </p:sp>
      <p:sp>
        <p:nvSpPr>
          <p:cNvPr id="5" name="Espace réservé du numéro de diapositive 4">
            <a:extLst>
              <a:ext uri="{FF2B5EF4-FFF2-40B4-BE49-F238E27FC236}">
                <a16:creationId xmlns:a16="http://schemas.microsoft.com/office/drawing/2014/main" id="{745C74BB-11E7-4A2E-9351-0249C8114CCD}"/>
              </a:ext>
            </a:extLst>
          </p:cNvPr>
          <p:cNvSpPr>
            <a:spLocks noGrp="1"/>
          </p:cNvSpPr>
          <p:nvPr>
            <p:ph type="sldNum" sz="quarter" idx="12"/>
          </p:nvPr>
        </p:nvSpPr>
        <p:spPr/>
        <p:txBody>
          <a:bodyPr/>
          <a:lstStyle/>
          <a:p>
            <a:fld id="{6A6D9FA1-99C7-4910-8E32-B85D378B0060}" type="slidenum">
              <a:rPr lang="en-GB" smtClean="0">
                <a:solidFill>
                  <a:prstClr val="white"/>
                </a:solidFill>
              </a:rPr>
              <a:pPr/>
              <a:t>4</a:t>
            </a:fld>
            <a:endParaRPr lang="en-GB" dirty="0">
              <a:solidFill>
                <a:prstClr val="white"/>
              </a:solidFill>
            </a:endParaRPr>
          </a:p>
        </p:txBody>
      </p:sp>
      <p:pic>
        <p:nvPicPr>
          <p:cNvPr id="15" name="Image 14">
            <a:extLst>
              <a:ext uri="{FF2B5EF4-FFF2-40B4-BE49-F238E27FC236}">
                <a16:creationId xmlns:a16="http://schemas.microsoft.com/office/drawing/2014/main" id="{7864D409-1012-4ADB-90A1-891F56E4E9A5}"/>
              </a:ext>
            </a:extLst>
          </p:cNvPr>
          <p:cNvPicPr>
            <a:picLocks noChangeAspect="1"/>
          </p:cNvPicPr>
          <p:nvPr/>
        </p:nvPicPr>
        <p:blipFill>
          <a:blip r:embed="rId2"/>
          <a:stretch>
            <a:fillRect/>
          </a:stretch>
        </p:blipFill>
        <p:spPr>
          <a:xfrm>
            <a:off x="1216469" y="764729"/>
            <a:ext cx="10310949" cy="5676027"/>
          </a:xfrm>
          <a:prstGeom prst="rect">
            <a:avLst/>
          </a:prstGeom>
        </p:spPr>
      </p:pic>
    </p:spTree>
    <p:extLst>
      <p:ext uri="{BB962C8B-B14F-4D97-AF65-F5344CB8AC3E}">
        <p14:creationId xmlns:p14="http://schemas.microsoft.com/office/powerpoint/2010/main" val="3301438120"/>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525</Words>
  <Application>Microsoft Office PowerPoint</Application>
  <PresentationFormat>Grand écran</PresentationFormat>
  <Paragraphs>89</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Wingdings</vt:lpstr>
      <vt:lpstr>EUROfusion.1line_5_3_2019</vt:lpstr>
      <vt:lpstr>Code Management Area Monitoring Meeting 2026 </vt:lpstr>
      <vt:lpstr>WPSA Code Management Area</vt:lpstr>
      <vt:lpstr>WPSA CM Tasks and deliverables 2026</vt:lpstr>
      <vt:lpstr>AGENDA Monitoring Meeting of SA.CM 2026 Tasks</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FALCHETTO Gloria</dc:creator>
  <cp:lastModifiedBy>FALCHETTO Gloria</cp:lastModifiedBy>
  <cp:revision>30</cp:revision>
  <dcterms:created xsi:type="dcterms:W3CDTF">2024-03-07T07:51:27Z</dcterms:created>
  <dcterms:modified xsi:type="dcterms:W3CDTF">2026-10-13T09:32:58Z</dcterms:modified>
</cp:coreProperties>
</file>