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1139" r:id="rId3"/>
    <p:sldId id="1140" r:id="rId4"/>
    <p:sldId id="1144" r:id="rId5"/>
    <p:sldId id="1141" r:id="rId6"/>
    <p:sldId id="1142" r:id="rId7"/>
    <p:sldId id="1135" r:id="rId8"/>
    <p:sldId id="1129" r:id="rId9"/>
    <p:sldId id="1136" r:id="rId10"/>
    <p:sldId id="1143" r:id="rId11"/>
    <p:sldId id="1145" r:id="rId12"/>
    <p:sldId id="1137" r:id="rId13"/>
    <p:sldId id="113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0BEE9-D5ED-4BA4-B905-EB330D5F20A7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7838F-BDC2-47BD-9CEF-2E218B3C0A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000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9FEA00-97AF-4DCF-9696-0955CF87CF8D}" type="slidenum">
              <a:rPr lang="fr-FR" sz="12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31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/>
          <p:cNvPicPr/>
          <p:nvPr/>
        </p:nvPicPr>
        <p:blipFill>
          <a:blip r:embed="rId3"/>
          <a:stretch/>
        </p:blipFill>
        <p:spPr>
          <a:xfrm>
            <a:off x="97077" y="169200"/>
            <a:ext cx="1565760" cy="676800"/>
          </a:xfrm>
          <a:prstGeom prst="rect">
            <a:avLst/>
          </a:prstGeom>
          <a:ln w="0">
            <a:noFill/>
          </a:ln>
        </p:spPr>
      </p:pic>
      <p:pic>
        <p:nvPicPr>
          <p:cNvPr id="3" name="Image 9"/>
          <p:cNvPicPr/>
          <p:nvPr/>
        </p:nvPicPr>
        <p:blipFill>
          <a:blip r:embed="rId4"/>
          <a:stretch/>
        </p:blipFill>
        <p:spPr>
          <a:xfrm>
            <a:off x="173760" y="6162000"/>
            <a:ext cx="940320" cy="5889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5867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267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1151971" lvl="1" indent="-431989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733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727957" lvl="2" indent="-383990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2303942" lvl="3" indent="-287993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667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879928" lvl="4" indent="-287993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3455914" lvl="5" indent="-287993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4031899" lvl="6" indent="-287993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416618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indent="0" algn="ctr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5986" indent="-431989" algn="l" defTabSz="1219170" rtl="0" eaLnBrk="1" latinLnBrk="0" hangingPunct="1">
        <a:lnSpc>
          <a:spcPct val="90000"/>
        </a:lnSpc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magine 90"/>
          <p:cNvPicPr/>
          <p:nvPr/>
        </p:nvPicPr>
        <p:blipFill>
          <a:blip r:embed="rId3"/>
          <a:srcRect l="27484"/>
          <a:stretch/>
        </p:blipFill>
        <p:spPr>
          <a:xfrm>
            <a:off x="1780800" y="960"/>
            <a:ext cx="8838240" cy="6856320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6000" y="0"/>
            <a:ext cx="6094560" cy="6858000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 lIns="288000" tIns="0" rIns="96000" bIns="62400" anchor="ctr">
            <a:normAutofit/>
          </a:bodyPr>
          <a:lstStyle/>
          <a:p>
            <a:r>
              <a:rPr lang="it-IT" sz="4800" b="1" spc="-96" dirty="0" err="1">
                <a:solidFill>
                  <a:srgbClr val="FFFFFF"/>
                </a:solidFill>
                <a:latin typeface="Franklin Gothic Demi Cond"/>
                <a:ea typeface="Roboto Black"/>
              </a:rPr>
              <a:t>Magnetic</a:t>
            </a:r>
            <a:r>
              <a:rPr lang="it-IT" sz="4800" b="1" spc="-96" dirty="0">
                <a:solidFill>
                  <a:srgbClr val="FFFFFF"/>
                </a:solidFill>
                <a:latin typeface="Franklin Gothic Demi Cond"/>
                <a:ea typeface="Roboto Black"/>
              </a:rPr>
              <a:t> control activities for JT-60SA</a:t>
            </a:r>
            <a:br>
              <a:rPr lang="fr-FR" sz="4800" b="1" spc="-96" dirty="0">
                <a:solidFill>
                  <a:srgbClr val="FFFFFF"/>
                </a:solidFill>
                <a:latin typeface="Franklin Gothic Demi Cond"/>
                <a:ea typeface="Roboto Black"/>
              </a:rPr>
            </a:br>
            <a:br>
              <a:rPr sz="4400" dirty="0"/>
            </a:br>
            <a:endParaRPr lang="en-US" sz="2667" spc="-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16650-19F7-4C66-841E-054B841C755A}"/>
              </a:ext>
            </a:extLst>
          </p:cNvPr>
          <p:cNvSpPr txBox="1"/>
          <p:nvPr/>
        </p:nvSpPr>
        <p:spPr>
          <a:xfrm>
            <a:off x="6357902" y="3764506"/>
            <a:ext cx="583265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33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A. Mele, </a:t>
            </a:r>
            <a:br>
              <a:rPr lang="en-US" sz="2133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</a:br>
            <a:r>
              <a:rPr lang="en-US" sz="2133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D. </a:t>
            </a:r>
            <a:r>
              <a:rPr lang="en-US" sz="2133" b="1" dirty="0" err="1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Frattolillo</a:t>
            </a:r>
            <a:r>
              <a:rPr lang="en-US" sz="2133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, O. Sauter, S. Van Mulders, D. Perales Rio</a:t>
            </a:r>
            <a:br>
              <a:rPr lang="en-US" sz="2133" b="1" baseline="30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</a:br>
            <a:br>
              <a:rPr lang="en-US" sz="2400" b="1" baseline="300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</a:br>
            <a:r>
              <a:rPr lang="en-US" sz="1467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Ecole Polytechnique Federale de Lausanne (EPFL), Swiss Plasma Center (SPC), CH-1015 Lausanne, Switzerland</a:t>
            </a:r>
            <a:endParaRPr lang="en-US" sz="16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8C5563-C957-ECD6-7255-2FE72842F9CC}"/>
              </a:ext>
            </a:extLst>
          </p:cNvPr>
          <p:cNvSpPr txBox="1"/>
          <p:nvPr/>
        </p:nvSpPr>
        <p:spPr>
          <a:xfrm>
            <a:off x="2012622" y="94268"/>
            <a:ext cx="26965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endParaRPr lang="it-IT" sz="4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F753FAA-A9D9-A0C0-74A5-DF73FD876BD1}"/>
              </a:ext>
            </a:extLst>
          </p:cNvPr>
          <p:cNvSpPr txBox="1"/>
          <p:nvPr/>
        </p:nvSpPr>
        <p:spPr>
          <a:xfrm>
            <a:off x="1409946" y="1019039"/>
            <a:ext cx="96948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en-US" sz="2400" dirty="0">
                <a:solidFill>
                  <a:srgbClr val="413C3A"/>
                </a:solidFill>
                <a:latin typeface="Arial"/>
              </a:rPr>
              <a:t>Deliverable description:</a:t>
            </a:r>
          </a:p>
          <a:p>
            <a:pPr algn="just" defTabSz="1219170"/>
            <a:endParaRPr lang="en-US" sz="2400" dirty="0">
              <a:solidFill>
                <a:srgbClr val="413C3A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Test of </a:t>
            </a:r>
            <a:r>
              <a:rPr lang="it-IT" sz="2400" b="1" dirty="0" err="1"/>
              <a:t>equilibrium</a:t>
            </a:r>
            <a:r>
              <a:rPr lang="it-IT" sz="2400" b="1" dirty="0"/>
              <a:t> </a:t>
            </a:r>
            <a:r>
              <a:rPr lang="it-IT" sz="2400" b="1" dirty="0" err="1"/>
              <a:t>reconstruction</a:t>
            </a:r>
            <a:r>
              <a:rPr lang="it-IT" sz="2400" b="1" dirty="0"/>
              <a:t> </a:t>
            </a:r>
            <a:r>
              <a:rPr lang="it-IT" sz="2400" b="1" dirty="0" err="1"/>
              <a:t>methods</a:t>
            </a:r>
            <a:r>
              <a:rPr lang="it-IT" sz="2400" b="1" dirty="0"/>
              <a:t> </a:t>
            </a:r>
            <a:r>
              <a:rPr lang="it-IT" sz="2400" dirty="0"/>
              <a:t>(LIUQE, CARONTE) on </a:t>
            </a:r>
            <a:r>
              <a:rPr lang="it-IT" sz="2400" dirty="0" err="1"/>
              <a:t>relevant</a:t>
            </a:r>
            <a:r>
              <a:rPr lang="it-IT" sz="2400" dirty="0"/>
              <a:t> </a:t>
            </a:r>
            <a:r>
              <a:rPr lang="it-IT" sz="2400" dirty="0" err="1"/>
              <a:t>scenarios</a:t>
            </a:r>
            <a:r>
              <a:rPr lang="it-IT" sz="24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Integration with </a:t>
            </a:r>
            <a:r>
              <a:rPr lang="en-US" sz="2400" b="1" dirty="0"/>
              <a:t>closed-loop simulations </a:t>
            </a:r>
            <a:r>
              <a:rPr lang="en-US" sz="2400" dirty="0"/>
              <a:t>(MEQ, MECS). </a:t>
            </a:r>
            <a:r>
              <a:rPr lang="it-IT" sz="2400" dirty="0"/>
              <a:t>The work </a:t>
            </a:r>
            <a:r>
              <a:rPr lang="it-IT" sz="2400" dirty="0" err="1"/>
              <a:t>will</a:t>
            </a:r>
            <a:r>
              <a:rPr lang="it-IT" sz="2400" dirty="0"/>
              <a:t> be </a:t>
            </a:r>
            <a:r>
              <a:rPr lang="it-IT" sz="2400" dirty="0" err="1"/>
              <a:t>carried</a:t>
            </a:r>
            <a:r>
              <a:rPr lang="it-IT" sz="2400" dirty="0"/>
              <a:t> out in </a:t>
            </a:r>
            <a:r>
              <a:rPr lang="it-IT" sz="2400" dirty="0" err="1"/>
              <a:t>collaboration</a:t>
            </a:r>
            <a:r>
              <a:rPr lang="it-IT" sz="2400" dirty="0"/>
              <a:t> with the team </a:t>
            </a:r>
            <a:r>
              <a:rPr lang="it-IT" sz="2400" dirty="0" err="1"/>
              <a:t>at</a:t>
            </a:r>
            <a:r>
              <a:rPr lang="it-IT" sz="2400" dirty="0"/>
              <a:t> CREATE.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IDS </a:t>
            </a:r>
            <a:r>
              <a:rPr lang="it-IT" sz="2400" b="1" dirty="0" err="1"/>
              <a:t>interface</a:t>
            </a:r>
            <a:r>
              <a:rPr lang="it-IT" sz="2400" b="1" dirty="0"/>
              <a:t> </a:t>
            </a:r>
            <a:r>
              <a:rPr lang="it-IT" sz="2400" dirty="0"/>
              <a:t>for LIUQE inputs/outputs.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/>
              <a:t>Automated</a:t>
            </a:r>
            <a:r>
              <a:rPr lang="it-IT" sz="2400" dirty="0"/>
              <a:t> </a:t>
            </a:r>
            <a:r>
              <a:rPr lang="it-IT" sz="2400" b="1" dirty="0" err="1"/>
              <a:t>profile</a:t>
            </a:r>
            <a:r>
              <a:rPr lang="it-IT" sz="2400" b="1" dirty="0"/>
              <a:t> fitting tool </a:t>
            </a:r>
            <a:r>
              <a:rPr lang="it-IT" sz="2400" dirty="0"/>
              <a:t>on LIUQE or QST </a:t>
            </a:r>
            <a:r>
              <a:rPr lang="it-IT" sz="2400" dirty="0" err="1"/>
              <a:t>equilibrium</a:t>
            </a:r>
            <a:r>
              <a:rPr lang="it-IT" sz="2400" dirty="0"/>
              <a:t> </a:t>
            </a:r>
            <a:r>
              <a:rPr lang="it-IT" sz="2400" dirty="0" err="1"/>
              <a:t>implemented</a:t>
            </a:r>
            <a:r>
              <a:rPr lang="it-IT" sz="2400" dirty="0"/>
              <a:t> in Naka server.</a:t>
            </a:r>
          </a:p>
          <a:p>
            <a:pPr algn="just" defTabSz="1219170"/>
            <a:endParaRPr lang="en-US" sz="2400" dirty="0">
              <a:solidFill>
                <a:srgbClr val="413C3A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6901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81814-5E0D-9B5E-AE6F-0DE34A00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FD809A-EBE4-6584-A480-105F38921AF2}"/>
              </a:ext>
            </a:extLst>
          </p:cNvPr>
          <p:cNvSpPr txBox="1"/>
          <p:nvPr/>
        </p:nvSpPr>
        <p:spPr>
          <a:xfrm>
            <a:off x="2012622" y="94268"/>
            <a:ext cx="99068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Equilibrium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reconstruction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methods</a:t>
            </a:r>
            <a:endParaRPr lang="it-IT" sz="4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54733AE-1B3E-0C79-2882-9CBE19F92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09946" y="1019039"/>
            <a:ext cx="96948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it-IT" sz="2400" b="1" dirty="0">
                <a:solidFill>
                  <a:srgbClr val="413C3A"/>
                </a:solidFill>
                <a:latin typeface="Arial"/>
              </a:rPr>
              <a:t>LIUQE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equilibrium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reconstruction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code:</a:t>
            </a:r>
          </a:p>
          <a:p>
            <a:pPr algn="just" defTabSz="1219170"/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code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configured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JT-60SA 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OP1 &amp; OP2 </a:t>
            </a:r>
            <a:r>
              <a:rPr lang="it-IT" sz="2400" b="1" dirty="0" err="1">
                <a:solidFill>
                  <a:srgbClr val="413C3A"/>
                </a:solidFill>
                <a:latin typeface="Arial"/>
              </a:rPr>
              <a:t>geometries</a:t>
            </a:r>
            <a:endParaRPr lang="it-IT" sz="2400" b="1" dirty="0">
              <a:solidFill>
                <a:srgbClr val="413C3A"/>
              </a:solidFill>
              <a:latin typeface="Arial"/>
            </a:endParaRP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rgbClr val="413C3A"/>
                </a:solidFill>
                <a:latin typeface="Arial"/>
              </a:rPr>
              <a:t>geometry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+ probes location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stored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in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dedicated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.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json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files</a:t>
            </a:r>
          </a:p>
          <a:p>
            <a:pPr marL="800100" lvl="1" indent="-342900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native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interface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to CREATE data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also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available</a:t>
            </a:r>
            <a:br>
              <a:rPr lang="it-IT" sz="2400" dirty="0">
                <a:solidFill>
                  <a:srgbClr val="413C3A"/>
                </a:solidFill>
                <a:latin typeface="Arial"/>
              </a:rPr>
            </a:b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Direct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interface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towards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routines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straightforward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data </a:t>
            </a:r>
            <a:r>
              <a:rPr lang="it-IT" sz="2400" b="1" dirty="0" err="1">
                <a:solidFill>
                  <a:srgbClr val="413C3A"/>
                </a:solidFill>
                <a:latin typeface="Arial"/>
              </a:rPr>
              <a:t>retrieval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also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implemented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and </a:t>
            </a:r>
            <a:r>
              <a:rPr lang="it-IT" sz="2400" b="1" dirty="0" err="1">
                <a:solidFill>
                  <a:srgbClr val="413C3A"/>
                </a:solidFill>
                <a:latin typeface="Arial"/>
              </a:rPr>
              <a:t>installed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 on nakasvr26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LIUQE offline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version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released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general use under</a:t>
            </a:r>
          </a:p>
          <a:p>
            <a:pPr algn="just" defTabSz="1219170"/>
            <a:r>
              <a:rPr lang="it-IT" sz="2400" dirty="0">
                <a:solidFill>
                  <a:srgbClr val="413C3A"/>
                </a:solidFill>
                <a:latin typeface="Arial"/>
                <a:cs typeface="Courier New" panose="02070309020205020404" pitchFamily="49" charset="0"/>
              </a:rPr>
              <a:t>	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/home/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SharedFolder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/d260047/</a:t>
            </a:r>
            <a:r>
              <a:rPr lang="it-IT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liuqe_public</a:t>
            </a:r>
            <a:endParaRPr lang="it-IT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 defTabSz="1219170"/>
            <a:endParaRPr lang="en-US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C version of the </a:t>
            </a:r>
            <a:r>
              <a:rPr lang="en-US" sz="2400" dirty="0" err="1">
                <a:solidFill>
                  <a:srgbClr val="413C3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liutslx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 stepper function generated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sub-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ms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execution</a:t>
            </a:r>
            <a:r>
              <a:rPr lang="it-IT" sz="2400">
                <a:solidFill>
                  <a:srgbClr val="413C3A"/>
                </a:solidFill>
                <a:latin typeface="Arial"/>
              </a:rPr>
              <a:t> time per step 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(on a Dell laptop) 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with </a:t>
            </a:r>
            <a:r>
              <a:rPr lang="en-US" sz="2400" dirty="0" err="1">
                <a:solidFill>
                  <a:srgbClr val="413C3A"/>
                </a:solidFill>
                <a:latin typeface="Arial"/>
              </a:rPr>
              <a:t>mex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 version called from </a:t>
            </a:r>
            <a:r>
              <a:rPr lang="en-US" sz="2400" dirty="0" err="1">
                <a:solidFill>
                  <a:srgbClr val="413C3A"/>
                </a:solidFill>
                <a:latin typeface="Arial"/>
              </a:rPr>
              <a:t>matlab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, compatible with </a:t>
            </a:r>
            <a:r>
              <a:rPr lang="en-US" sz="2400" b="1" dirty="0">
                <a:solidFill>
                  <a:srgbClr val="413C3A"/>
                </a:solidFill>
                <a:latin typeface="Arial"/>
              </a:rPr>
              <a:t>real-time execution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installation on </a:t>
            </a:r>
            <a:r>
              <a:rPr lang="en-US" sz="2400" b="1" dirty="0">
                <a:solidFill>
                  <a:srgbClr val="413C3A"/>
                </a:solidFill>
                <a:latin typeface="Arial"/>
              </a:rPr>
              <a:t>secondary processing unit 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under discussion </a:t>
            </a:r>
          </a:p>
        </p:txBody>
      </p:sp>
    </p:spTree>
    <p:extLst>
      <p:ext uri="{BB962C8B-B14F-4D97-AF65-F5344CB8AC3E}">
        <p14:creationId xmlns:p14="http://schemas.microsoft.com/office/powerpoint/2010/main" val="204394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18FFB-3CBD-F5A2-7DBA-F6E6CC21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5E30A77-697F-D825-7244-75483463CEC8}"/>
              </a:ext>
            </a:extLst>
          </p:cNvPr>
          <p:cNvSpPr txBox="1"/>
          <p:nvPr/>
        </p:nvSpPr>
        <p:spPr>
          <a:xfrm>
            <a:off x="2012622" y="94268"/>
            <a:ext cx="99068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Equilibrium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reconstruction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methods</a:t>
            </a:r>
            <a:endParaRPr lang="it-IT" sz="4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32D6AAD-51E5-068D-550B-5DD1E72E8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809" y="935739"/>
            <a:ext cx="8695141" cy="574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4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05EBC-04CE-AD02-1355-A1EFDF56D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68FA4D6-5240-0B69-554D-140652F200E9}"/>
              </a:ext>
            </a:extLst>
          </p:cNvPr>
          <p:cNvSpPr txBox="1"/>
          <p:nvPr/>
        </p:nvSpPr>
        <p:spPr>
          <a:xfrm>
            <a:off x="2012622" y="94268"/>
            <a:ext cx="99068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Equilibrium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reconstruction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methods</a:t>
            </a:r>
            <a:endParaRPr lang="it-IT" sz="4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35ABDA2-2A9F-9E7B-1108-973724F18240}"/>
              </a:ext>
            </a:extLst>
          </p:cNvPr>
          <p:cNvSpPr txBox="1"/>
          <p:nvPr/>
        </p:nvSpPr>
        <p:spPr>
          <a:xfrm>
            <a:off x="1409946" y="1019039"/>
            <a:ext cx="96948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it-IT" sz="2400" b="1" dirty="0">
                <a:solidFill>
                  <a:srgbClr val="413C3A"/>
                </a:solidFill>
                <a:latin typeface="Arial"/>
              </a:rPr>
              <a:t>CARONTE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reconstruction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method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:</a:t>
            </a:r>
          </a:p>
          <a:p>
            <a:pPr algn="just" defTabSz="1219170"/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CARONTE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is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currently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being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b="1" dirty="0" err="1">
                <a:solidFill>
                  <a:srgbClr val="413C3A"/>
                </a:solidFill>
                <a:latin typeface="Arial"/>
              </a:rPr>
              <a:t>benchmarked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b="1" dirty="0" err="1">
                <a:solidFill>
                  <a:srgbClr val="413C3A"/>
                </a:solidFill>
                <a:latin typeface="Arial"/>
              </a:rPr>
              <a:t>against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 LIUQE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on a database of TCV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discharges</a:t>
            </a: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It has also been tested in </a:t>
            </a:r>
            <a:r>
              <a:rPr lang="en-US" sz="2400" b="1" dirty="0">
                <a:solidFill>
                  <a:srgbClr val="413C3A"/>
                </a:solidFill>
                <a:latin typeface="Arial"/>
              </a:rPr>
              <a:t>real-time discharges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 on TCV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More details from CREATE team</a:t>
            </a:r>
          </a:p>
        </p:txBody>
      </p:sp>
    </p:spTree>
    <p:extLst>
      <p:ext uri="{BB962C8B-B14F-4D97-AF65-F5344CB8AC3E}">
        <p14:creationId xmlns:p14="http://schemas.microsoft.com/office/powerpoint/2010/main" val="83517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42AC-E4E2-AFBE-7EE1-DE9DF843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3E21177-92D2-AC01-D6AB-244E29357723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7FAF04C-6FAA-A1A0-2FF0-66D5810B1EC8}"/>
              </a:ext>
            </a:extLst>
          </p:cNvPr>
          <p:cNvSpPr txBox="1"/>
          <p:nvPr/>
        </p:nvSpPr>
        <p:spPr>
          <a:xfrm>
            <a:off x="1409946" y="1019039"/>
            <a:ext cx="96948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413C3A"/>
                </a:solidFill>
                <a:latin typeface="Arial"/>
              </a:rPr>
              <a:t>After LIUQE, the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whole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b="1" dirty="0">
                <a:solidFill>
                  <a:srgbClr val="413C3A"/>
                </a:solidFill>
                <a:latin typeface="Arial"/>
              </a:rPr>
              <a:t>MEQ 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suite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is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being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adapted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to JT-60SA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13C3A"/>
                </a:solidFill>
                <a:latin typeface="Arial"/>
              </a:rPr>
              <a:t>FBT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scenario design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13C3A"/>
                </a:solidFill>
                <a:latin typeface="Arial"/>
              </a:rPr>
              <a:t>FGS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static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GS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equilibria</a:t>
            </a: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13C3A"/>
                </a:solidFill>
                <a:latin typeface="Arial"/>
              </a:rPr>
              <a:t>FGE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nonlinear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evolutive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simulations</a:t>
            </a: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13C3A"/>
                </a:solidFill>
                <a:latin typeface="Arial"/>
              </a:rPr>
              <a:t>FGEL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for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linearization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/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growth</a:t>
            </a:r>
            <a:r>
              <a:rPr lang="it-IT" sz="2400" dirty="0">
                <a:solidFill>
                  <a:srgbClr val="413C3A"/>
                </a:solidFill>
                <a:latin typeface="Arial"/>
              </a:rPr>
              <a:t> rate </a:t>
            </a:r>
            <a:r>
              <a:rPr lang="it-IT" sz="2400" dirty="0" err="1">
                <a:solidFill>
                  <a:srgbClr val="413C3A"/>
                </a:solidFill>
                <a:latin typeface="Arial"/>
              </a:rPr>
              <a:t>estimation</a:t>
            </a: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The suite has been used to study </a:t>
            </a:r>
            <a:r>
              <a:rPr lang="en-US" sz="2400" b="1" dirty="0">
                <a:solidFill>
                  <a:srgbClr val="413C3A"/>
                </a:solidFill>
                <a:latin typeface="Arial"/>
              </a:rPr>
              <a:t>NT scenarios feasibility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FBT: current and voltage feedforwards generation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FGE: closed-loop simulation with “basic” magnetic controllers</a:t>
            </a:r>
          </a:p>
          <a:p>
            <a:pPr marL="800100" lvl="1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FGEL: growth rate validation and Best Achievable Performance analysis</a:t>
            </a:r>
          </a:p>
          <a:p>
            <a:pPr marL="1257300" lvl="2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D. </a:t>
            </a:r>
            <a:r>
              <a:rPr lang="en-US" sz="2400" dirty="0" err="1">
                <a:solidFill>
                  <a:srgbClr val="413C3A"/>
                </a:solidFill>
                <a:latin typeface="Arial"/>
              </a:rPr>
              <a:t>Frattolillo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, SOFT26 poster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413C3A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5086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942235-0868-40D3-AE72-F46616E46F08}"/>
                  </a:ext>
                </a:extLst>
              </p:cNvPr>
              <p:cNvSpPr txBox="1"/>
              <p:nvPr/>
            </p:nvSpPr>
            <p:spPr>
              <a:xfrm>
                <a:off x="4260917" y="967193"/>
                <a:ext cx="7417398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219170"/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Achieved a NT flat-top plasma considered doable in terms of </a:t>
                </a:r>
                <a:r>
                  <a:rPr lang="en-US" sz="2400" b="1" dirty="0">
                    <a:solidFill>
                      <a:srgbClr val="413C3A"/>
                    </a:solidFill>
                    <a:latin typeface="Arial"/>
                  </a:rPr>
                  <a:t>required active currents </a:t>
                </a: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and </a:t>
                </a:r>
                <a:r>
                  <a:rPr lang="en-US" sz="2400" b="1" dirty="0">
                    <a:solidFill>
                      <a:srgbClr val="413C3A"/>
                    </a:solidFill>
                    <a:latin typeface="Arial"/>
                  </a:rPr>
                  <a:t>vertical </a:t>
                </a:r>
                <a:r>
                  <a:rPr lang="en-US" sz="2400" b="1" dirty="0" err="1">
                    <a:solidFill>
                      <a:srgbClr val="413C3A"/>
                    </a:solidFill>
                    <a:latin typeface="Arial"/>
                  </a:rPr>
                  <a:t>stabilizability</a:t>
                </a:r>
                <a:endParaRPr lang="en-US" sz="2400" b="1" dirty="0">
                  <a:solidFill>
                    <a:srgbClr val="413C3A"/>
                  </a:solidFill>
                  <a:latin typeface="Arial"/>
                </a:endParaRPr>
              </a:p>
              <a:p>
                <a:pPr algn="just" defTabSz="1219170"/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𝐼𝑝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𝑀𝐴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13C3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13C3A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13C3A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 = −0.4, </m:t>
                    </m:r>
                    <m:r>
                      <a:rPr lang="it-IT" sz="2400" b="0" i="1" dirty="0" smtClean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 dirty="0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 = 1.6)</m:t>
                    </m:r>
                  </m:oMath>
                </a14:m>
                <a:endParaRPr lang="en-US" sz="2400" dirty="0">
                  <a:solidFill>
                    <a:srgbClr val="413C3A"/>
                  </a:solidFill>
                  <a:latin typeface="Arial"/>
                </a:endParaRPr>
              </a:p>
              <a:p>
                <a:pPr algn="just" defTabSz="1219170"/>
                <a:endParaRPr lang="en-US" sz="2400" dirty="0">
                  <a:solidFill>
                    <a:srgbClr val="413C3A"/>
                  </a:solidFill>
                  <a:latin typeface="Arial"/>
                </a:endParaRPr>
              </a:p>
              <a:p>
                <a:pPr algn="just" defTabSz="1219170"/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Assumptions</a:t>
                </a:r>
              </a:p>
              <a:p>
                <a:pPr marL="342900" indent="-342900" algn="just" defTabSz="121917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profiles from RAPTOR for NT scenario</a:t>
                </a:r>
              </a:p>
              <a:p>
                <a:pPr marL="342900" indent="-342900" algn="just" defTabSz="121917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power supply model</a:t>
                </a:r>
              </a:p>
              <a:p>
                <a:pPr marL="342900" indent="-342900" algn="just" defTabSz="121917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conservative flux consumption (from OP1 data)</a:t>
                </a:r>
              </a:p>
              <a:p>
                <a:pPr marL="342900" indent="-342900" algn="just" defTabSz="121917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strike-point limits and current limits from OP2</a:t>
                </a:r>
              </a:p>
              <a:p>
                <a:pPr algn="just" defTabSz="1219170"/>
                <a:endParaRPr lang="en-US" sz="2400" dirty="0">
                  <a:solidFill>
                    <a:srgbClr val="413C3A"/>
                  </a:solidFill>
                  <a:latin typeface="Arial"/>
                </a:endParaRPr>
              </a:p>
              <a:p>
                <a:pPr algn="just" defTabSz="1219170"/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NL simulation run with FGE, currently being </a:t>
                </a:r>
                <a:r>
                  <a:rPr lang="en-US" sz="2400" b="1" dirty="0">
                    <a:solidFill>
                      <a:srgbClr val="413C3A"/>
                    </a:solidFill>
                    <a:latin typeface="Arial"/>
                  </a:rPr>
                  <a:t>benchmarked against MECS </a:t>
                </a:r>
                <a:r>
                  <a:rPr lang="en-US" sz="2400" dirty="0">
                    <a:solidFill>
                      <a:srgbClr val="413C3A"/>
                    </a:solidFill>
                    <a:latin typeface="Arial"/>
                  </a:rPr>
                  <a:t>(S. Kojima)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942235-0868-40D3-AE72-F46616E46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917" y="967193"/>
                <a:ext cx="7417398" cy="4893647"/>
              </a:xfrm>
              <a:prstGeom prst="rect">
                <a:avLst/>
              </a:prstGeom>
              <a:blipFill>
                <a:blip r:embed="rId2"/>
                <a:stretch>
                  <a:fillRect l="-1315" t="-873" r="-1233" b="-212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9">
            <a:extLst>
              <a:ext uri="{FF2B5EF4-FFF2-40B4-BE49-F238E27FC236}">
                <a16:creationId xmlns:a16="http://schemas.microsoft.com/office/drawing/2014/main" id="{197966AF-0896-A39C-AED6-61D08D16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7" y="899073"/>
            <a:ext cx="3863553" cy="521420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83CB87-BD4C-A8A3-AD73-866E10F66037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</p:spTree>
    <p:extLst>
      <p:ext uri="{BB962C8B-B14F-4D97-AF65-F5344CB8AC3E}">
        <p14:creationId xmlns:p14="http://schemas.microsoft.com/office/powerpoint/2010/main" val="410500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4">
            <a:extLst>
              <a:ext uri="{FF2B5EF4-FFF2-40B4-BE49-F238E27FC236}">
                <a16:creationId xmlns:a16="http://schemas.microsoft.com/office/drawing/2014/main" id="{AFC5E599-D88E-4B02-85AA-4428B5300933}"/>
              </a:ext>
            </a:extLst>
          </p:cNvPr>
          <p:cNvSpPr txBox="1"/>
          <p:nvPr/>
        </p:nvSpPr>
        <p:spPr>
          <a:xfrm>
            <a:off x="728574" y="1196701"/>
            <a:ext cx="97411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9 equilibria produced using </a:t>
            </a:r>
            <a:r>
              <a:rPr lang="en-US" sz="2400" b="1" dirty="0"/>
              <a:t>FBT/FGS </a:t>
            </a:r>
            <a:r>
              <a:rPr lang="en-US" sz="2400" dirty="0"/>
              <a:t>(with RAPTOR profiles)</a:t>
            </a:r>
            <a:endParaRPr lang="it-IT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5DC766-DE95-40BF-837A-37B3319A15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7" t="4487" r="12074" b="4487"/>
          <a:stretch/>
        </p:blipFill>
        <p:spPr>
          <a:xfrm>
            <a:off x="3892808" y="1712762"/>
            <a:ext cx="1873308" cy="4330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2C6C8D-AAAD-45FB-B770-AA5862C1E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7" t="3110" r="39629" b="4487"/>
          <a:stretch/>
        </p:blipFill>
        <p:spPr>
          <a:xfrm>
            <a:off x="2268212" y="1658366"/>
            <a:ext cx="1823718" cy="4384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ECBBCD-665B-4E6C-9A7B-7E25B7850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2" t="4999" r="67926" b="4487"/>
          <a:stretch/>
        </p:blipFill>
        <p:spPr>
          <a:xfrm>
            <a:off x="576288" y="1753767"/>
            <a:ext cx="1761577" cy="4289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la 5">
                <a:extLst>
                  <a:ext uri="{FF2B5EF4-FFF2-40B4-BE49-F238E27FC236}">
                    <a16:creationId xmlns:a16="http://schemas.microsoft.com/office/drawing/2014/main" id="{58CAC5D6-9907-F539-A115-676A75E3CB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7569540"/>
                  </p:ext>
                </p:extLst>
              </p:nvPr>
            </p:nvGraphicFramePr>
            <p:xfrm>
              <a:off x="6362860" y="1839255"/>
              <a:ext cx="5142957" cy="4657336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153998">
                      <a:extLst>
                        <a:ext uri="{9D8B030D-6E8A-4147-A177-3AD203B41FA5}">
                          <a16:colId xmlns:a16="http://schemas.microsoft.com/office/drawing/2014/main" val="3034291723"/>
                        </a:ext>
                      </a:extLst>
                    </a:gridCol>
                    <a:gridCol w="1465574">
                      <a:extLst>
                        <a:ext uri="{9D8B030D-6E8A-4147-A177-3AD203B41FA5}">
                          <a16:colId xmlns:a16="http://schemas.microsoft.com/office/drawing/2014/main" val="4158465885"/>
                        </a:ext>
                      </a:extLst>
                    </a:gridCol>
                    <a:gridCol w="1059333">
                      <a:extLst>
                        <a:ext uri="{9D8B030D-6E8A-4147-A177-3AD203B41FA5}">
                          <a16:colId xmlns:a16="http://schemas.microsoft.com/office/drawing/2014/main" val="3987933781"/>
                        </a:ext>
                      </a:extLst>
                    </a:gridCol>
                    <a:gridCol w="1464052">
                      <a:extLst>
                        <a:ext uri="{9D8B030D-6E8A-4147-A177-3AD203B41FA5}">
                          <a16:colId xmlns:a16="http://schemas.microsoft.com/office/drawing/2014/main" val="2738693153"/>
                        </a:ext>
                      </a:extLst>
                    </a:gridCol>
                  </a:tblGrid>
                  <a:tr h="5425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Eq.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l-GR" sz="2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2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𝜹</m:t>
                                    </m:r>
                                  </m:e>
                                  <m:sub>
                                    <m:r>
                                      <a:rPr lang="it-IT" sz="2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𝑼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24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𝐤</m:t>
                                </m:r>
                              </m:oMath>
                            </m:oMathPara>
                          </a14:m>
                          <a:endParaRPr lang="it-IT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l-GR" sz="24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2400" b="1" i="1" dirty="0" smtClean="0">
                                        <a:latin typeface="Cambria Math" panose="02040503050406030204" pitchFamily="18" charset="0"/>
                                      </a:rPr>
                                      <m:t>𝜸</m:t>
                                    </m:r>
                                  </m:e>
                                  <m:sub>
                                    <m:r>
                                      <a:rPr lang="it-IT" sz="2400" b="1" i="1" dirty="0" smtClean="0">
                                        <a:latin typeface="Cambria Math" panose="02040503050406030204" pitchFamily="18" charset="0"/>
                                      </a:rPr>
                                      <m:t>𝑭𝑩𝑻</m:t>
                                    </m:r>
                                  </m:sub>
                                </m:sSub>
                                <m:r>
                                  <a:rPr lang="it-IT" sz="2400" b="1" i="1" dirty="0" smtClean="0">
                                    <a:latin typeface="Cambria Math" panose="02040503050406030204" pitchFamily="18" charset="0"/>
                                  </a:rPr>
                                  <m:t> [</m:t>
                                </m:r>
                                <m:sSup>
                                  <m:sSupPr>
                                    <m:ctrlPr>
                                      <a:rPr lang="it-IT" sz="24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2400" b="1" i="1" dirty="0" smtClean="0"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e>
                                  <m:sup>
                                    <m:r>
                                      <a:rPr lang="it-IT" sz="2400" b="1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it-IT" sz="2400" b="1" i="1" dirty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lang="it-IT" sz="2400" b="1" i="1" dirty="0" smtClean="0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it-IT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1827990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20.5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4972802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25.3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809455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17.8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6005399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31.1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8890878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30.1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6664828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C000"/>
                              </a:solidFill>
                            </a:rPr>
                            <a:t>26.1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8565077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77.7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9050006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81.3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549017"/>
                      </a:ext>
                    </a:extLst>
                  </a:tr>
                  <a:tr h="43848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67.6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53990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la 5">
                <a:extLst>
                  <a:ext uri="{FF2B5EF4-FFF2-40B4-BE49-F238E27FC236}">
                    <a16:creationId xmlns:a16="http://schemas.microsoft.com/office/drawing/2014/main" id="{58CAC5D6-9907-F539-A115-676A75E3CB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7569540"/>
                  </p:ext>
                </p:extLst>
              </p:nvPr>
            </p:nvGraphicFramePr>
            <p:xfrm>
              <a:off x="6362860" y="1839255"/>
              <a:ext cx="5142957" cy="4657336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153998">
                      <a:extLst>
                        <a:ext uri="{9D8B030D-6E8A-4147-A177-3AD203B41FA5}">
                          <a16:colId xmlns:a16="http://schemas.microsoft.com/office/drawing/2014/main" val="3034291723"/>
                        </a:ext>
                      </a:extLst>
                    </a:gridCol>
                    <a:gridCol w="1465574">
                      <a:extLst>
                        <a:ext uri="{9D8B030D-6E8A-4147-A177-3AD203B41FA5}">
                          <a16:colId xmlns:a16="http://schemas.microsoft.com/office/drawing/2014/main" val="4158465885"/>
                        </a:ext>
                      </a:extLst>
                    </a:gridCol>
                    <a:gridCol w="1059333">
                      <a:extLst>
                        <a:ext uri="{9D8B030D-6E8A-4147-A177-3AD203B41FA5}">
                          <a16:colId xmlns:a16="http://schemas.microsoft.com/office/drawing/2014/main" val="3987933781"/>
                        </a:ext>
                      </a:extLst>
                    </a:gridCol>
                    <a:gridCol w="1464052">
                      <a:extLst>
                        <a:ext uri="{9D8B030D-6E8A-4147-A177-3AD203B41FA5}">
                          <a16:colId xmlns:a16="http://schemas.microsoft.com/office/drawing/2014/main" val="2738693153"/>
                        </a:ext>
                      </a:extLst>
                    </a:gridCol>
                  </a:tblGrid>
                  <a:tr h="5425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Eq.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79167" t="-6742" r="-173333" b="-7865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247126" t="-6742" r="-139080" b="-7865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250622" t="-6742" r="-415" b="-7865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3182799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20.5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49728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25.3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80945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17.8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600539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31.1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88908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/>
                            <a:t>30.1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4666482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C000"/>
                              </a:solidFill>
                            </a:rPr>
                            <a:t>26.1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856507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77.7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905000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81.3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54901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dirty="0">
                              <a:solidFill>
                                <a:schemeClr val="tx1"/>
                              </a:solidFill>
                            </a:rPr>
                            <a:t>#9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-0.38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chemeClr val="tx1"/>
                              </a:solidFill>
                            </a:rPr>
                            <a:t>1.75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dirty="0">
                              <a:solidFill>
                                <a:srgbClr val="FF0000"/>
                              </a:solidFill>
                            </a:rPr>
                            <a:t>67.6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53990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CasellaDiTesto 3">
            <a:extLst>
              <a:ext uri="{FF2B5EF4-FFF2-40B4-BE49-F238E27FC236}">
                <a16:creationId xmlns:a16="http://schemas.microsoft.com/office/drawing/2014/main" id="{1AA0B0B1-E788-7574-C6C1-C96D7122740A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</p:spTree>
    <p:extLst>
      <p:ext uri="{BB962C8B-B14F-4D97-AF65-F5344CB8AC3E}">
        <p14:creationId xmlns:p14="http://schemas.microsoft.com/office/powerpoint/2010/main" val="1968606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6A723CE-6BF6-DEB1-F9C6-0A9157B92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b="3906"/>
          <a:stretch>
            <a:fillRect/>
          </a:stretch>
        </p:blipFill>
        <p:spPr>
          <a:xfrm>
            <a:off x="1470391" y="1335262"/>
            <a:ext cx="6394073" cy="524520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53804E-723F-B4BA-0280-8E4FBA7E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43" y="4136993"/>
            <a:ext cx="3286449" cy="244347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C667576-A1C1-218F-2CEB-BE28177CC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42" y="1579197"/>
            <a:ext cx="3286449" cy="2443477"/>
          </a:xfrm>
          <a:prstGeom prst="rect">
            <a:avLst/>
          </a:prstGeom>
        </p:spPr>
      </p:pic>
      <p:sp>
        <p:nvSpPr>
          <p:cNvPr id="11" name="CasellaDiTesto 4">
            <a:extLst>
              <a:ext uri="{FF2B5EF4-FFF2-40B4-BE49-F238E27FC236}">
                <a16:creationId xmlns:a16="http://schemas.microsoft.com/office/drawing/2014/main" id="{B488EEDE-FE7F-CBA5-6C15-0F3F664D79D3}"/>
              </a:ext>
            </a:extLst>
          </p:cNvPr>
          <p:cNvSpPr txBox="1"/>
          <p:nvPr/>
        </p:nvSpPr>
        <p:spPr>
          <a:xfrm>
            <a:off x="1041454" y="964798"/>
            <a:ext cx="9771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FGE nonlinear simulation of scenario #3 (ramp-up similar to OP1)</a:t>
            </a:r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23B4D5-D206-B3EE-C699-E62C8D601BF0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</p:spTree>
    <p:extLst>
      <p:ext uri="{BB962C8B-B14F-4D97-AF65-F5344CB8AC3E}">
        <p14:creationId xmlns:p14="http://schemas.microsoft.com/office/powerpoint/2010/main" val="3071804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E83495-DD40-F8E3-5E33-F8D635DA91CD}"/>
              </a:ext>
            </a:extLst>
          </p:cNvPr>
          <p:cNvSpPr txBox="1"/>
          <p:nvPr/>
        </p:nvSpPr>
        <p:spPr>
          <a:xfrm>
            <a:off x="2012622" y="94268"/>
            <a:ext cx="42611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Pending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points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0A96E37-4087-10F3-E0AB-F17D8502A6E4}"/>
              </a:ext>
            </a:extLst>
          </p:cNvPr>
          <p:cNvSpPr txBox="1"/>
          <p:nvPr/>
        </p:nvSpPr>
        <p:spPr>
          <a:xfrm>
            <a:off x="1409946" y="1019039"/>
            <a:ext cx="101661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en-US" sz="2400" dirty="0">
                <a:solidFill>
                  <a:srgbClr val="413C3A"/>
                </a:solidFill>
                <a:latin typeface="Arial"/>
              </a:rPr>
              <a:t>MEQ IDS interface is work in progress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prototype exists already (F. </a:t>
            </a:r>
            <a:r>
              <a:rPr lang="en-US" sz="2400" dirty="0" err="1">
                <a:solidFill>
                  <a:srgbClr val="413C3A"/>
                </a:solidFill>
                <a:latin typeface="Arial"/>
              </a:rPr>
              <a:t>Carpanese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, M. Marin, V. </a:t>
            </a:r>
            <a:r>
              <a:rPr lang="en-US" sz="2400" dirty="0" err="1">
                <a:solidFill>
                  <a:srgbClr val="413C3A"/>
                </a:solidFill>
                <a:latin typeface="Arial"/>
              </a:rPr>
              <a:t>Bocharev</a:t>
            </a:r>
            <a:r>
              <a:rPr lang="en-US" sz="2400" dirty="0">
                <a:solidFill>
                  <a:srgbClr val="413C3A"/>
                </a:solidFill>
                <a:latin typeface="Arial"/>
              </a:rPr>
              <a:t>)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needs testing and commissioning for JT60-SA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413C3A"/>
              </a:solidFill>
              <a:latin typeface="Arial"/>
            </a:endParaRPr>
          </a:p>
          <a:p>
            <a:pPr algn="just" defTabSz="1219170"/>
            <a:r>
              <a:rPr lang="en-US" sz="2400" dirty="0">
                <a:solidFill>
                  <a:srgbClr val="413C3A"/>
                </a:solidFill>
                <a:latin typeface="Arial"/>
              </a:rPr>
              <a:t>Profile fitting and RT-RAPTOR (also on secondary unit) under discussion</a:t>
            </a: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O. Sauter just came back from Naka – waiting for updates </a:t>
            </a:r>
            <a:r>
              <a:rPr lang="en-US" sz="2400" dirty="0">
                <a:solidFill>
                  <a:srgbClr val="413C3A"/>
                </a:solidFill>
                <a:latin typeface="Arial"/>
                <a:sym typeface="Wingdings" panose="05000000000000000000" pitchFamily="2" charset="2"/>
              </a:rPr>
              <a:t></a:t>
            </a:r>
            <a:endParaRPr lang="en-US" sz="2400" dirty="0">
              <a:solidFill>
                <a:srgbClr val="413C3A"/>
              </a:solidFill>
              <a:latin typeface="Arial"/>
            </a:endParaRPr>
          </a:p>
          <a:p>
            <a:pPr marL="342900" indent="-342900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13C3A"/>
                </a:solidFill>
                <a:latin typeface="Arial"/>
              </a:rPr>
              <a:t>offline runs already available and coupled with magnetic simulation tools (see previous slides)</a:t>
            </a:r>
          </a:p>
        </p:txBody>
      </p:sp>
    </p:spTree>
    <p:extLst>
      <p:ext uri="{BB962C8B-B14F-4D97-AF65-F5344CB8AC3E}">
        <p14:creationId xmlns:p14="http://schemas.microsoft.com/office/powerpoint/2010/main" val="90789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FB3AA-EFC6-C30E-2004-ABA4CC73E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F76B3D-9BF0-3AB4-EBE6-A12E99B5F52A}"/>
              </a:ext>
            </a:extLst>
          </p:cNvPr>
          <p:cNvSpPr txBox="1"/>
          <p:nvPr/>
        </p:nvSpPr>
        <p:spPr>
          <a:xfrm>
            <a:off x="2012622" y="94268"/>
            <a:ext cx="22236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93670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A286878-C873-854B-FCB4-518732557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6874"/>
          <a:stretch>
            <a:fillRect/>
          </a:stretch>
        </p:blipFill>
        <p:spPr>
          <a:xfrm>
            <a:off x="2403172" y="1602994"/>
            <a:ext cx="9612687" cy="506257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9398F8-0C10-4902-FF09-67AE3E09140D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  <p:sp>
        <p:nvSpPr>
          <p:cNvPr id="10" name="CasellaDiTesto 4">
            <a:extLst>
              <a:ext uri="{FF2B5EF4-FFF2-40B4-BE49-F238E27FC236}">
                <a16:creationId xmlns:a16="http://schemas.microsoft.com/office/drawing/2014/main" id="{6F3B029A-D29E-B2D0-2FA5-03FB229EAAD9}"/>
              </a:ext>
            </a:extLst>
          </p:cNvPr>
          <p:cNvSpPr txBox="1"/>
          <p:nvPr/>
        </p:nvSpPr>
        <p:spPr>
          <a:xfrm>
            <a:off x="1041454" y="964798"/>
            <a:ext cx="6823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FGE nonlinear simulation of scenario #3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042419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1569584-F0B7-9AD9-2E94-11AA943B9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" r="7361"/>
          <a:stretch>
            <a:fillRect/>
          </a:stretch>
        </p:blipFill>
        <p:spPr>
          <a:xfrm>
            <a:off x="2715630" y="1783287"/>
            <a:ext cx="9124886" cy="488228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F267C6-AD95-DEE9-EFD3-95D5C80B05C1}"/>
              </a:ext>
            </a:extLst>
          </p:cNvPr>
          <p:cNvSpPr txBox="1"/>
          <p:nvPr/>
        </p:nvSpPr>
        <p:spPr>
          <a:xfrm>
            <a:off x="2012622" y="94268"/>
            <a:ext cx="4575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Simulation</a:t>
            </a:r>
            <a:r>
              <a:rPr lang="it-IT" sz="4400" b="1" dirty="0">
                <a:latin typeface="Helvetica" panose="020B0604020202020204" pitchFamily="34" charset="0"/>
                <a:cs typeface="Helvetica" panose="020B0604020202020204" pitchFamily="34" charset="0"/>
              </a:rPr>
              <a:t> tools</a:t>
            </a:r>
          </a:p>
        </p:txBody>
      </p:sp>
      <p:sp>
        <p:nvSpPr>
          <p:cNvPr id="10" name="CasellaDiTesto 4">
            <a:extLst>
              <a:ext uri="{FF2B5EF4-FFF2-40B4-BE49-F238E27FC236}">
                <a16:creationId xmlns:a16="http://schemas.microsoft.com/office/drawing/2014/main" id="{3824F4D8-6F94-0E5F-B057-F5D12A6031C3}"/>
              </a:ext>
            </a:extLst>
          </p:cNvPr>
          <p:cNvSpPr txBox="1"/>
          <p:nvPr/>
        </p:nvSpPr>
        <p:spPr>
          <a:xfrm>
            <a:off x="1041454" y="964798"/>
            <a:ext cx="6823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FGE nonlinear simulation of scenario #3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2603036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PFL - New Colors 2019">
      <a:dk1>
        <a:srgbClr val="413C3A"/>
      </a:dk1>
      <a:lt1>
        <a:srgbClr val="FFFFFF"/>
      </a:lt1>
      <a:dk2>
        <a:srgbClr val="413C3A"/>
      </a:dk2>
      <a:lt2>
        <a:srgbClr val="CAC7C7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ED6E9C"/>
      </a:hlink>
      <a:folHlink>
        <a:srgbClr val="4F8FCC"/>
      </a:folHlink>
    </a:clrScheme>
    <a:fontScheme name="EPFL_Beta2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589</Words>
  <Application>Microsoft Office PowerPoint</Application>
  <PresentationFormat>Widescreen</PresentationFormat>
  <Paragraphs>115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3" baseType="lpstr">
      <vt:lpstr>Aptos</vt:lpstr>
      <vt:lpstr>Arial</vt:lpstr>
      <vt:lpstr>Cambria Math</vt:lpstr>
      <vt:lpstr>Courier New</vt:lpstr>
      <vt:lpstr>Franklin Gothic Demi Cond</vt:lpstr>
      <vt:lpstr>Helvetica</vt:lpstr>
      <vt:lpstr>Symbol</vt:lpstr>
      <vt:lpstr>Times New Roman</vt:lpstr>
      <vt:lpstr>Wingdings</vt:lpstr>
      <vt:lpstr>Thème Office</vt:lpstr>
      <vt:lpstr>Magnetic control activities for JT-60SA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Domenico Frattolillo</dc:creator>
  <cp:lastModifiedBy>Adriano Mele</cp:lastModifiedBy>
  <cp:revision>9</cp:revision>
  <dcterms:created xsi:type="dcterms:W3CDTF">2026-07-30T01:38:45Z</dcterms:created>
  <dcterms:modified xsi:type="dcterms:W3CDTF">2026-10-13T07:11:48Z</dcterms:modified>
</cp:coreProperties>
</file>