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1" r:id="rId3"/>
    <p:sldId id="278" r:id="rId4"/>
    <p:sldId id="274" r:id="rId5"/>
    <p:sldId id="270" r:id="rId6"/>
    <p:sldId id="271" r:id="rId7"/>
    <p:sldId id="277" r:id="rId8"/>
    <p:sldId id="272" r:id="rId9"/>
    <p:sldId id="275" r:id="rId10"/>
    <p:sldId id="260" r:id="rId11"/>
    <p:sldId id="279" r:id="rId12"/>
  </p:sldIdLst>
  <p:sldSz cx="9144000" cy="5143500" type="screen16x9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DBADC7C-7187-F98B-6402-BE999DD36BB1}" name="MASSIMILIANO MATTEI" initials="MM" userId="S::massimiliano.mattei@unina.it::70e6953a-a50f-45a8-a3dd-0b20c1c36d87" providerId="AD"/>
  <p188:author id="{BF645BA5-0F2D-29A9-11C8-87597957C7EC}" name="ALFREDO PIRONTI" initials="AP" userId="S::pironti@unina.it::ae09668a-4639-480d-a392-184ea1b28f14" providerId="AD"/>
  <p188:author id="{204BC3B7-9293-3EB7-EB0A-EAFB85AB5037}" name="GIANMARIA DE TOMMASI" initials="GD" userId="S::detommas@unina.it::f56e68bf-06ab-4fd7-b237-bf1726a62a1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99"/>
    <a:srgbClr val="E3E3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FF3B5B-7821-A84C-A3DB-3C23F43CAA58}" v="22" dt="2026-10-12T15:47:52.7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62" autoAdjust="0"/>
    <p:restoredTop sz="96196" autoAdjust="0"/>
  </p:normalViewPr>
  <p:slideViewPr>
    <p:cSldViewPr showGuides="1">
      <p:cViewPr varScale="1">
        <p:scale>
          <a:sx n="161" d="100"/>
          <a:sy n="161" d="100"/>
        </p:scale>
        <p:origin x="880" y="20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15B2C45A-E869-45FE-B529-AF49C0F3C669}" type="datetimeFigureOut">
              <a:rPr lang="en-GB" smtClean="0">
                <a:latin typeface="Arial" panose="020B0604020202020204" pitchFamily="34" charset="0"/>
              </a:rPr>
              <a:pPr/>
              <a:t>12/10/2026</a:t>
            </a:fld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A1166760-0E69-430F-A97F-08802152DB5E}" type="slidenum">
              <a:rPr lang="en-GB" smtClean="0">
                <a:latin typeface="Arial" panose="020B0604020202020204" pitchFamily="34" charset="0"/>
              </a:rPr>
              <a:pPr/>
              <a:t>‹#›</a:t>
            </a:fld>
            <a:endParaRPr lang="en-GB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6496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>
                <a:latin typeface="Arial" panose="020B0604020202020204" pitchFamily="34" charset="0"/>
              </a:defRPr>
            </a:lvl1pPr>
          </a:lstStyle>
          <a:p>
            <a:fld id="{F93E6C17-F35F-4654-8DE9-B693AC206066}" type="datetimeFigureOut">
              <a:rPr lang="en-GB" smtClean="0"/>
              <a:pPr/>
              <a:t>12/10/2026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>
                <a:latin typeface="Arial" panose="020B0604020202020204" pitchFamily="34" charset="0"/>
              </a:defRPr>
            </a:lvl1pPr>
          </a:lstStyle>
          <a:p>
            <a:fld id="{49027E0A-1465-4A40-B1D5-9126D49509F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3348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5536" y="1761660"/>
            <a:ext cx="8496944" cy="972108"/>
          </a:xfrm>
        </p:spPr>
        <p:txBody>
          <a:bodyPr>
            <a:noAutofit/>
          </a:bodyPr>
          <a:lstStyle>
            <a:lvl1pPr algn="l">
              <a:defRPr sz="35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95536" y="3219822"/>
            <a:ext cx="4392488" cy="324036"/>
          </a:xfrm>
        </p:spPr>
        <p:txBody>
          <a:bodyPr>
            <a:normAutofit/>
          </a:bodyPr>
          <a:lstStyle>
            <a:lvl1pPr marL="0" indent="0" algn="l">
              <a:buNone/>
              <a:defRPr sz="2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</a:t>
            </a:r>
            <a:r>
              <a:rPr lang="en-US"/>
              <a:t>of presenter</a:t>
            </a:r>
            <a:endParaRPr lang="en-US" dirty="0"/>
          </a:p>
        </p:txBody>
      </p:sp>
      <p:sp>
        <p:nvSpPr>
          <p:cNvPr id="5" name="AutoShape 2" descr="https://idw-online.de/pages/de/institutionlogo921"/>
          <p:cNvSpPr>
            <a:spLocks noChangeAspect="1" noChangeArrowheads="1"/>
          </p:cNvSpPr>
          <p:nvPr userDrawn="1"/>
        </p:nvSpPr>
        <p:spPr bwMode="auto">
          <a:xfrm>
            <a:off x="155576" y="-342900"/>
            <a:ext cx="107632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395537" y="4268763"/>
            <a:ext cx="1295375" cy="67925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Logo of presenter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5724129" y="4245936"/>
            <a:ext cx="3168352" cy="70207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18230283" y="30189672"/>
            <a:ext cx="9924896" cy="1336231"/>
            <a:chOff x="18230283" y="40396912"/>
            <a:chExt cx="9924896" cy="1781641"/>
          </a:xfrm>
        </p:grpSpPr>
        <p:sp>
          <p:nvSpPr>
            <p:cNvPr id="10" name="Rectangle 9"/>
            <p:cNvSpPr/>
            <p:nvPr userDrawn="1"/>
          </p:nvSpPr>
          <p:spPr bwMode="auto">
            <a:xfrm>
              <a:off x="18230283" y="40400268"/>
              <a:ext cx="2575295" cy="1778285"/>
            </a:xfrm>
            <a:prstGeom prst="rect">
              <a:avLst/>
            </a:prstGeom>
            <a:solidFill>
              <a:srgbClr val="05399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171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3" name="Picture 12" descr="EuropeanFlag-stars.eps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801564" y="40396912"/>
              <a:ext cx="9353615" cy="1781641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 userDrawn="1"/>
        </p:nvGrpSpPr>
        <p:grpSpPr>
          <a:xfrm>
            <a:off x="18382683" y="30303972"/>
            <a:ext cx="9924896" cy="1336231"/>
            <a:chOff x="18230283" y="40396912"/>
            <a:chExt cx="9924896" cy="1781641"/>
          </a:xfrm>
        </p:grpSpPr>
        <p:sp>
          <p:nvSpPr>
            <p:cNvPr id="15" name="Rectangle 14"/>
            <p:cNvSpPr/>
            <p:nvPr userDrawn="1"/>
          </p:nvSpPr>
          <p:spPr bwMode="auto">
            <a:xfrm>
              <a:off x="18230283" y="40400268"/>
              <a:ext cx="2575295" cy="1778285"/>
            </a:xfrm>
            <a:prstGeom prst="rect">
              <a:avLst/>
            </a:prstGeom>
            <a:solidFill>
              <a:srgbClr val="05399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171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6" name="Picture 15" descr="EuropeanFlag-stars.eps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801564" y="40396912"/>
              <a:ext cx="9353615" cy="1781641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 userDrawn="1"/>
        </p:nvGrpSpPr>
        <p:grpSpPr>
          <a:xfrm>
            <a:off x="18535083" y="30418272"/>
            <a:ext cx="9924896" cy="1336231"/>
            <a:chOff x="18230283" y="40396912"/>
            <a:chExt cx="9924896" cy="1781641"/>
          </a:xfrm>
        </p:grpSpPr>
        <p:sp>
          <p:nvSpPr>
            <p:cNvPr id="18" name="Rectangle 17"/>
            <p:cNvSpPr/>
            <p:nvPr userDrawn="1"/>
          </p:nvSpPr>
          <p:spPr bwMode="auto">
            <a:xfrm>
              <a:off x="18230283" y="40400268"/>
              <a:ext cx="2575295" cy="1778285"/>
            </a:xfrm>
            <a:prstGeom prst="rect">
              <a:avLst/>
            </a:prstGeom>
            <a:solidFill>
              <a:srgbClr val="05399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171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9" name="Picture 18" descr="EuropeanFlag-stars.eps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801564" y="40396912"/>
              <a:ext cx="9353615" cy="1781641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 userDrawn="1"/>
        </p:nvGrpSpPr>
        <p:grpSpPr>
          <a:xfrm>
            <a:off x="18687483" y="30532572"/>
            <a:ext cx="9924896" cy="1336231"/>
            <a:chOff x="18230283" y="40396912"/>
            <a:chExt cx="9924896" cy="1781641"/>
          </a:xfrm>
        </p:grpSpPr>
        <p:sp>
          <p:nvSpPr>
            <p:cNvPr id="21" name="Rectangle 20"/>
            <p:cNvSpPr/>
            <p:nvPr userDrawn="1"/>
          </p:nvSpPr>
          <p:spPr bwMode="auto">
            <a:xfrm>
              <a:off x="18230283" y="40400268"/>
              <a:ext cx="2575295" cy="1778285"/>
            </a:xfrm>
            <a:prstGeom prst="rect">
              <a:avLst/>
            </a:prstGeom>
            <a:solidFill>
              <a:srgbClr val="05399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171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22" name="Picture 21" descr="EuropeanFlag-stars.eps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801564" y="40396912"/>
              <a:ext cx="9353615" cy="1781641"/>
            </a:xfrm>
            <a:prstGeom prst="rect">
              <a:avLst/>
            </a:prstGeom>
          </p:spPr>
        </p:pic>
      </p:grpSp>
      <p:pic>
        <p:nvPicPr>
          <p:cNvPr id="24" name="Bild 7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4176000"/>
          </a:xfrm>
          <a:prstGeom prst="rect">
            <a:avLst/>
          </a:prstGeom>
        </p:spPr>
      </p:pic>
      <p:pic>
        <p:nvPicPr>
          <p:cNvPr id="25" name="Bild 13" descr="EU_und_Text.jp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6096" y="4320000"/>
            <a:ext cx="3456384" cy="64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295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E3E3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>
            <a:noAutofit/>
          </a:bodyPr>
          <a:lstStyle>
            <a:lvl1pPr algn="l">
              <a:lnSpc>
                <a:spcPts val="3200"/>
              </a:lnSpc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9582"/>
            <a:ext cx="8229600" cy="3672408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r>
              <a:rPr lang="en-GB" dirty="0"/>
              <a:t>Name of presenter | Conference | Venue | Date | Page </a:t>
            </a:r>
            <a:fld id="{6A6D9FA1-99C7-4910-8E32-B85D378B0060}" type="slidenum">
              <a:rPr lang="en-GB" smtClean="0"/>
              <a:pPr algn="r"/>
              <a:t>‹#›</a:t>
            </a:fld>
            <a:endParaRPr lang="en-GB" dirty="0"/>
          </a:p>
        </p:txBody>
      </p:sp>
      <p:pic>
        <p:nvPicPr>
          <p:cNvPr id="7" name="Picture 6" descr="EurofusionDisc.eps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6416" y="70180"/>
            <a:ext cx="367958" cy="373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975160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AEB1851A-CFBC-47C7-80F8-04FF84B1759D}" type="datetimeFigureOut">
              <a:rPr lang="en-GB" smtClean="0"/>
              <a:pPr/>
              <a:t>12/10/2026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6A6D9FA1-99C7-4910-8E32-B85D378B006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6642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em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8.png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jpe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3.jpeg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5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A575D9-4B2C-9547-A865-6D57039CF7B9}"/>
              </a:ext>
            </a:extLst>
          </p:cNvPr>
          <p:cNvSpPr/>
          <p:nvPr/>
        </p:nvSpPr>
        <p:spPr>
          <a:xfrm>
            <a:off x="5220072" y="4299942"/>
            <a:ext cx="3890885" cy="685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1F0D9A-94BA-EE48-9317-87017801B2B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8750" y="4295410"/>
            <a:ext cx="3627746" cy="74415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AEB95C9-8A4A-374F-84D7-550A7671B92F}"/>
              </a:ext>
            </a:extLst>
          </p:cNvPr>
          <p:cNvSpPr/>
          <p:nvPr/>
        </p:nvSpPr>
        <p:spPr>
          <a:xfrm>
            <a:off x="107504" y="1707108"/>
            <a:ext cx="82775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WPSA – Code Management Area </a:t>
            </a:r>
            <a:br>
              <a:rPr lang="en-US" sz="2400" b="1" dirty="0"/>
            </a:br>
            <a:r>
              <a:rPr lang="en-US" sz="2400" b="1" dirty="0"/>
              <a:t>Monitoring Meeting</a:t>
            </a:r>
            <a:br>
              <a:rPr lang="en-US" sz="2400" b="1" dirty="0"/>
            </a:br>
            <a:r>
              <a:rPr lang="en-US" sz="2400" b="1" dirty="0"/>
              <a:t>Magnetic Control Tool Demonstrated on Relevant Scenarios</a:t>
            </a:r>
          </a:p>
        </p:txBody>
      </p:sp>
      <p:pic>
        <p:nvPicPr>
          <p:cNvPr id="8" name="Immagine 4">
            <a:extLst>
              <a:ext uri="{FF2B5EF4-FFF2-40B4-BE49-F238E27FC236}">
                <a16:creationId xmlns:a16="http://schemas.microsoft.com/office/drawing/2014/main" id="{014AB35A-2C4A-FDEF-8F58-A2E59A250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4369854"/>
            <a:ext cx="1609580" cy="460340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02AFC152-D5AC-540A-84ED-CD9A589946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504" y="3156512"/>
            <a:ext cx="8496944" cy="923330"/>
          </a:xfrm>
        </p:spPr>
        <p:txBody>
          <a:bodyPr>
            <a:normAutofit fontScale="77500" lnSpcReduction="20000"/>
          </a:bodyPr>
          <a:lstStyle/>
          <a:p>
            <a:r>
              <a:rPr lang="en-US" sz="2000" b="0" dirty="0"/>
              <a:t>G. De Tommasi, L. di Grazia, F. Fiorenza, M. Mattei, A. Pironti, C. Vitone</a:t>
            </a:r>
            <a:br>
              <a:rPr lang="en-US" sz="2000" b="0" dirty="0"/>
            </a:br>
            <a:r>
              <a:rPr lang="en-US" sz="2000" b="0" dirty="0"/>
              <a:t>D. </a:t>
            </a:r>
            <a:r>
              <a:rPr lang="en-US" sz="2000" b="0" dirty="0" err="1"/>
              <a:t>Frattolillo</a:t>
            </a:r>
            <a:r>
              <a:rPr lang="en-US" sz="2000" b="0" dirty="0"/>
              <a:t>, A. Mele</a:t>
            </a:r>
          </a:p>
          <a:p>
            <a:r>
              <a:rPr lang="en-US" sz="2000" b="0" dirty="0"/>
              <a:t>G. Cseh, T. Szepesi</a:t>
            </a:r>
            <a:br>
              <a:rPr lang="en-US" sz="2000" b="0" dirty="0"/>
            </a:br>
            <a:r>
              <a:rPr lang="en-US" sz="2000" b="0" dirty="0"/>
              <a:t>S. Kojima, S. Inoue</a:t>
            </a:r>
          </a:p>
          <a:p>
            <a:endParaRPr lang="en-US" sz="2400" b="0" dirty="0"/>
          </a:p>
        </p:txBody>
      </p:sp>
      <p:pic>
        <p:nvPicPr>
          <p:cNvPr id="3" name="Immagine 8">
            <a:extLst>
              <a:ext uri="{FF2B5EF4-FFF2-40B4-BE49-F238E27FC236}">
                <a16:creationId xmlns:a16="http://schemas.microsoft.com/office/drawing/2014/main" id="{D73F640E-6538-0796-0BFD-A0DB4BA716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5217" y="4240046"/>
            <a:ext cx="817930" cy="835905"/>
          </a:xfrm>
          <a:prstGeom prst="rect">
            <a:avLst/>
          </a:prstGeom>
        </p:spPr>
      </p:pic>
      <p:pic>
        <p:nvPicPr>
          <p:cNvPr id="9" name="Picture 8" descr="Vesumak">
            <a:extLst>
              <a:ext uri="{FF2B5EF4-FFF2-40B4-BE49-F238E27FC236}">
                <a16:creationId xmlns:a16="http://schemas.microsoft.com/office/drawing/2014/main" id="{CA85CF1C-9BFB-7847-04E8-6CFF45D58E6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7273" y="4248488"/>
            <a:ext cx="1421137" cy="79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402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4E475-EE82-674E-B1E7-B5E871AB2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5" y="87162"/>
            <a:ext cx="7543800" cy="342900"/>
          </a:xfrm>
        </p:spPr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5350B17-9483-D0FC-D74C-35B4F599E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224" y="30444"/>
            <a:ext cx="1584176" cy="4530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355989-C758-CEA3-444E-73CEB15557A2}"/>
              </a:ext>
            </a:extLst>
          </p:cNvPr>
          <p:cNvSpPr txBox="1"/>
          <p:nvPr/>
        </p:nvSpPr>
        <p:spPr>
          <a:xfrm>
            <a:off x="326003" y="779228"/>
            <a:ext cx="835045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3200" dirty="0"/>
              <a:t>Summary of control design activity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/>
              <a:t>Further validation of OP1 CREATE linear model using EDICAM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/>
              <a:t>CARONTE deployment for Op2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/>
              <a:t>Workplan 2027 (proposal)</a:t>
            </a:r>
          </a:p>
        </p:txBody>
      </p:sp>
    </p:spTree>
    <p:extLst>
      <p:ext uri="{BB962C8B-B14F-4D97-AF65-F5344CB8AC3E}">
        <p14:creationId xmlns:p14="http://schemas.microsoft.com/office/powerpoint/2010/main" val="2637271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6BAD9-FFEF-001D-553E-C51C7FEF2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1AF29-4B34-A97E-B104-5CF3D71E0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5" y="87162"/>
            <a:ext cx="7543800" cy="342900"/>
          </a:xfrm>
        </p:spPr>
        <p:txBody>
          <a:bodyPr/>
          <a:lstStyle/>
          <a:p>
            <a:r>
              <a:rPr lang="en-US" dirty="0"/>
              <a:t>What we achieved last time</a:t>
            </a:r>
            <a:endParaRPr lang="en-GB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63A2C06-EF50-7AF8-4AD8-7F4D11FB43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224" y="30444"/>
            <a:ext cx="1584176" cy="453074"/>
          </a:xfrm>
          <a:prstGeom prst="rect">
            <a:avLst/>
          </a:prstGeom>
        </p:spPr>
      </p:pic>
      <p:pic>
        <p:nvPicPr>
          <p:cNvPr id="9" name="Progetto video 2(1)">
            <a:hlinkClick r:id="" action="ppaction://media"/>
            <a:extLst>
              <a:ext uri="{FF2B5EF4-FFF2-40B4-BE49-F238E27FC236}">
                <a16:creationId xmlns:a16="http://schemas.microsoft.com/office/drawing/2014/main" id="{7D13126A-C2BE-2DEF-F3F3-DC5B8B0376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14406" y="2597330"/>
            <a:ext cx="1656183" cy="2484275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193228DB-43C0-50CA-F6C9-43CB9AC330D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123" y="2715766"/>
            <a:ext cx="3528392" cy="2174393"/>
          </a:xfrm>
          <a:prstGeom prst="rect">
            <a:avLst/>
          </a:prstGeom>
        </p:spPr>
      </p:pic>
      <p:pic>
        <p:nvPicPr>
          <p:cNvPr id="14" name="図 21">
            <a:extLst>
              <a:ext uri="{FF2B5EF4-FFF2-40B4-BE49-F238E27FC236}">
                <a16:creationId xmlns:a16="http://schemas.microsoft.com/office/drawing/2014/main" id="{B6746199-798A-25AE-A368-D1D52640C2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6256" y="627534"/>
            <a:ext cx="2200021" cy="1775555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5D9293EC-71C1-500E-094C-7E646D3D3D75}"/>
              </a:ext>
            </a:extLst>
          </p:cNvPr>
          <p:cNvSpPr txBox="1"/>
          <p:nvPr/>
        </p:nvSpPr>
        <p:spPr>
          <a:xfrm>
            <a:off x="77285" y="492145"/>
            <a:ext cx="679897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/>
              <a:t>MECS interface to test external controllers </a:t>
            </a:r>
            <a:r>
              <a:rPr kumimoji="1" lang="en-US" altLang="ja-JP" sz="2000" dirty="0">
                <a:sym typeface="Wingdings" pitchFamily="2" charset="2"/>
              </a:rPr>
              <a:t> now it works both in </a:t>
            </a:r>
            <a:r>
              <a:rPr kumimoji="1" lang="en-US" altLang="ja-JP" sz="2000" dirty="0" err="1">
                <a:sym typeface="Wingdings" pitchFamily="2" charset="2"/>
              </a:rPr>
              <a:t>Matlab</a:t>
            </a:r>
            <a:r>
              <a:rPr kumimoji="1" lang="en-US" altLang="ja-JP" sz="2000" dirty="0">
                <a:sym typeface="Wingdings" pitchFamily="2" charset="2"/>
              </a:rPr>
              <a:t> &amp; </a:t>
            </a:r>
            <a:r>
              <a:rPr kumimoji="1" lang="en-US" altLang="ja-JP" sz="2000" b="1" dirty="0">
                <a:solidFill>
                  <a:srgbClr val="0000FF"/>
                </a:solidFill>
                <a:sym typeface="Wingdings" pitchFamily="2" charset="2"/>
              </a:rPr>
              <a:t>python (needed during the transition from nakasvr23 to nakasvr26!)</a:t>
            </a:r>
            <a:endParaRPr kumimoji="1" lang="en-US" altLang="ja-JP" sz="2000" b="1" dirty="0">
              <a:solidFill>
                <a:srgbClr val="0000F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b="1" dirty="0"/>
              <a:t>At the last  Monitoring Meeting </a:t>
            </a:r>
            <a:r>
              <a:rPr kumimoji="1" lang="en-US" altLang="ja-JP" sz="2000" dirty="0">
                <a:sym typeface="Wingdings" pitchFamily="2" charset="2"/>
              </a:rPr>
              <a:t> </a:t>
            </a:r>
            <a:r>
              <a:rPr kumimoji="1" lang="en-US" altLang="ja-JP" sz="2000" dirty="0" err="1"/>
              <a:t>RZIp</a:t>
            </a:r>
            <a:r>
              <a:rPr kumimoji="1" lang="en-US" altLang="ja-JP" sz="2000" dirty="0"/>
              <a:t> controller designed using CREATE linearized models &amp; tested on MECS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>
                <a:solidFill>
                  <a:srgbClr val="00B050"/>
                </a:solidFill>
              </a:rPr>
              <a:t>Exploiting feedforward currents we were able to achieve a 1MA diverted plasma! </a:t>
            </a:r>
            <a:r>
              <a:rPr kumimoji="1" lang="en-US" altLang="ja-JP" sz="2000" dirty="0">
                <a:solidFill>
                  <a:srgbClr val="00B050"/>
                </a:solidFill>
                <a:sym typeface="Wingdings" panose="05000000000000000000" pitchFamily="2" charset="2"/>
              </a:rPr>
              <a:t></a:t>
            </a:r>
            <a:endParaRPr kumimoji="1" lang="en-US" altLang="ja-JP" sz="2000" dirty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ja-JP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ja-JP" sz="2000" dirty="0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BEF29F8-E6EC-E972-E7AA-6AC0D3B8007F}"/>
              </a:ext>
            </a:extLst>
          </p:cNvPr>
          <p:cNvSpPr txBox="1"/>
          <p:nvPr/>
        </p:nvSpPr>
        <p:spPr>
          <a:xfrm>
            <a:off x="6087100" y="3003798"/>
            <a:ext cx="29493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>
                <a:solidFill>
                  <a:srgbClr val="FF0000"/>
                </a:solidFill>
              </a:rPr>
              <a:t>However shape control of diverted plasma was not working properly… </a:t>
            </a:r>
            <a:r>
              <a:rPr kumimoji="1" lang="en-US" altLang="ja-JP" sz="2000" dirty="0">
                <a:solidFill>
                  <a:srgbClr val="FF0000"/>
                </a:solidFill>
                <a:sym typeface="Wingdings" panose="05000000000000000000" pitchFamily="2" charset="2"/>
              </a:rPr>
              <a:t></a:t>
            </a:r>
            <a:endParaRPr kumimoji="1" lang="en-US" altLang="ja-JP" sz="2000" dirty="0">
              <a:solidFill>
                <a:srgbClr val="FF0000"/>
              </a:solidFill>
            </a:endParaRPr>
          </a:p>
        </p:txBody>
      </p:sp>
      <p:pic>
        <p:nvPicPr>
          <p:cNvPr id="6" name="Image 8">
            <a:extLst>
              <a:ext uri="{FF2B5EF4-FFF2-40B4-BE49-F238E27FC236}">
                <a16:creationId xmlns:a16="http://schemas.microsoft.com/office/drawing/2014/main" id="{047F0C7E-D814-C95C-0EC2-9B2ED8AD995D}"/>
              </a:ext>
            </a:extLst>
          </p:cNvPr>
          <p:cNvPicPr/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390025" y="14633"/>
            <a:ext cx="1250265" cy="477512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4292653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6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90CB6-EEA8-6ED5-D1E7-A8167B3EA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CA2C1-9413-90C8-7DB7-49AC73365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5" y="87162"/>
            <a:ext cx="7543800" cy="342900"/>
          </a:xfrm>
        </p:spPr>
        <p:txBody>
          <a:bodyPr/>
          <a:lstStyle/>
          <a:p>
            <a:r>
              <a:rPr lang="en-US" dirty="0"/>
              <a:t>Shape control architecture</a:t>
            </a:r>
            <a:endParaRPr lang="en-GB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00B941F-A625-7F72-E6B0-39BAA5902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224" y="30444"/>
            <a:ext cx="1584176" cy="453074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8E4C8B29-91C3-3438-DE65-90F603B7A8B8}"/>
              </a:ext>
            </a:extLst>
          </p:cNvPr>
          <p:cNvSpPr txBox="1"/>
          <p:nvPr/>
        </p:nvSpPr>
        <p:spPr>
          <a:xfrm>
            <a:off x="-36512" y="519434"/>
            <a:ext cx="918051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/>
              <a:t>The shape control architecture is the following…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/>
              <a:t>The shape control provides current references to a low-level PF current controller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/>
              <a:t>In absence of in-vessel coils EF3-4 are used for vertical stabilization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ja-JP" sz="2000" dirty="0"/>
          </a:p>
          <a:p>
            <a:endParaRPr kumimoji="1" lang="en-US" altLang="ja-JP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ja-JP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ja-JP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ja-JP" sz="2000" dirty="0"/>
          </a:p>
        </p:txBody>
      </p:sp>
      <p:pic>
        <p:nvPicPr>
          <p:cNvPr id="6" name="Immagine 5" descr="Immagine che contiene testo, schermata, diagramma, Carattere&#10;&#10;Il contenuto generato dall'IA potrebbe non essere corretto.">
            <a:extLst>
              <a:ext uri="{FF2B5EF4-FFF2-40B4-BE49-F238E27FC236}">
                <a16:creationId xmlns:a16="http://schemas.microsoft.com/office/drawing/2014/main" id="{B69770CB-0A43-08FE-492B-91D996EFD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0854" y="1613516"/>
            <a:ext cx="5864095" cy="349954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" name="Segno di moltiplicazione 6">
            <a:extLst>
              <a:ext uri="{FF2B5EF4-FFF2-40B4-BE49-F238E27FC236}">
                <a16:creationId xmlns:a16="http://schemas.microsoft.com/office/drawing/2014/main" id="{C7C0FF8C-DD60-B6A7-5D72-A22CFB33BE07}"/>
              </a:ext>
            </a:extLst>
          </p:cNvPr>
          <p:cNvSpPr/>
          <p:nvPr/>
        </p:nvSpPr>
        <p:spPr>
          <a:xfrm>
            <a:off x="4283968" y="1923678"/>
            <a:ext cx="269776" cy="288032"/>
          </a:xfrm>
          <a:prstGeom prst="mathMultiply">
            <a:avLst>
              <a:gd name="adj1" fmla="val 468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3717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4E475-EE82-674E-B1E7-B5E871AB2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5" y="87162"/>
            <a:ext cx="7543800" cy="342900"/>
          </a:xfrm>
        </p:spPr>
        <p:txBody>
          <a:bodyPr/>
          <a:lstStyle/>
          <a:p>
            <a:r>
              <a:rPr lang="en-US" dirty="0"/>
              <a:t>Recent activities on control</a:t>
            </a:r>
            <a:endParaRPr lang="en-GB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5350B17-9483-D0FC-D74C-35B4F599E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224" y="30444"/>
            <a:ext cx="1584176" cy="453074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7DB09CAB-A187-6C86-B83A-EB86252A7CD1}"/>
              </a:ext>
            </a:extLst>
          </p:cNvPr>
          <p:cNvSpPr txBox="1"/>
          <p:nvPr/>
        </p:nvSpPr>
        <p:spPr>
          <a:xfrm>
            <a:off x="2654860" y="555526"/>
            <a:ext cx="648914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>
                <a:solidFill>
                  <a:srgbClr val="FF0000"/>
                </a:solidFill>
              </a:rPr>
              <a:t>Problem: Diverted plasma shape control was not working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ja-JP" sz="2000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>
                <a:solidFill>
                  <a:srgbClr val="00B050"/>
                </a:solidFill>
              </a:rPr>
              <a:t>Solution:  Linearization of the MECS diverted equilibrium with CREATE-NL and redesign of the XSC-like controller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ja-JP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ja-JP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ja-JP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ja-JP" sz="20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CD71365-5BDF-7753-7FF1-B889FDA68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6" y="1340323"/>
            <a:ext cx="2249510" cy="3539495"/>
          </a:xfrm>
          <a:prstGeom prst="rect">
            <a:avLst/>
          </a:prstGeom>
        </p:spPr>
      </p:pic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11FB1B18-853B-5A0E-9749-32F3D62BAA1A}"/>
              </a:ext>
            </a:extLst>
          </p:cNvPr>
          <p:cNvCxnSpPr>
            <a:cxnSpLocks/>
          </p:cNvCxnSpPr>
          <p:nvPr/>
        </p:nvCxnSpPr>
        <p:spPr>
          <a:xfrm>
            <a:off x="2299996" y="2787774"/>
            <a:ext cx="3548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E9DC7008-23AB-167E-8F05-E6200287D961}"/>
              </a:ext>
            </a:extLst>
          </p:cNvPr>
          <p:cNvSpPr txBox="1"/>
          <p:nvPr/>
        </p:nvSpPr>
        <p:spPr>
          <a:xfrm>
            <a:off x="179512" y="91556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MECS Equilibrium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0AFF208F-77BC-AE01-4054-03244DAC59EF}"/>
              </a:ext>
            </a:extLst>
          </p:cNvPr>
          <p:cNvSpPr txBox="1"/>
          <p:nvPr/>
        </p:nvSpPr>
        <p:spPr>
          <a:xfrm>
            <a:off x="2562125" y="2087862"/>
            <a:ext cx="2579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CREATE </a:t>
            </a:r>
            <a:r>
              <a:rPr lang="it-IT" b="1" dirty="0" err="1"/>
              <a:t>linearized</a:t>
            </a:r>
            <a:r>
              <a:rPr lang="it-IT" b="1" dirty="0"/>
              <a:t> model</a:t>
            </a:r>
          </a:p>
        </p:txBody>
      </p: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7D34F49F-CC7E-3BE9-1022-8AB078BB39DD}"/>
              </a:ext>
            </a:extLst>
          </p:cNvPr>
          <p:cNvCxnSpPr>
            <a:cxnSpLocks/>
          </p:cNvCxnSpPr>
          <p:nvPr/>
        </p:nvCxnSpPr>
        <p:spPr>
          <a:xfrm>
            <a:off x="3778028" y="3053425"/>
            <a:ext cx="0" cy="7165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3C5328F9-1EFA-FEF3-C441-A5235C266A13}"/>
              </a:ext>
            </a:extLst>
          </p:cNvPr>
          <p:cNvSpPr txBox="1"/>
          <p:nvPr/>
        </p:nvSpPr>
        <p:spPr>
          <a:xfrm>
            <a:off x="2607635" y="3665484"/>
            <a:ext cx="2579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XSC-like </a:t>
            </a:r>
            <a:r>
              <a:rPr lang="it-IT" b="1" dirty="0" err="1"/>
              <a:t>shape</a:t>
            </a:r>
            <a:r>
              <a:rPr lang="it-IT" b="1" dirty="0"/>
              <a:t> control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E70498C8-1F11-585D-DA5F-6E9B4E0D9E76}"/>
                  </a:ext>
                </a:extLst>
              </p:cNvPr>
              <p:cNvSpPr txBox="1"/>
              <p:nvPr/>
            </p:nvSpPr>
            <p:spPr>
              <a:xfrm>
                <a:off x="2365689" y="4039608"/>
                <a:ext cx="3024336" cy="381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it-IT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it-IT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sz="1600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it-IT" sz="1600" b="0" i="1" smtClean="0">
                                  <a:latin typeface="Cambria Math" panose="02040503050406030204" pitchFamily="18" charset="0"/>
                                </a:rPr>
                                <m:t>𝑟𝑒𝑓</m:t>
                              </m:r>
                            </m:sub>
                            <m:sup>
                              <m:r>
                                <a:rPr lang="it-IT" sz="1600" b="0" i="1" smtClean="0">
                                  <a:latin typeface="Cambria Math" panose="02040503050406030204" pitchFamily="18" charset="0"/>
                                </a:rPr>
                                <m:t>𝑋𝑆𝐶</m:t>
                              </m:r>
                            </m:sup>
                          </m:sSubSup>
                          <m:r>
                            <a:rPr lang="it-IT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it-IT" sz="1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it-IT" sz="1600" b="0" i="1" smtClean="0">
                              <a:latin typeface="Cambria Math" panose="02040503050406030204" pitchFamily="18" charset="0"/>
                            </a:rPr>
                            <m:t>)=</m:t>
                          </m:r>
                          <m:sSub>
                            <m:sSubPr>
                              <m:ctrlPr>
                                <a:rPr lang="it-IT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6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it-IT" sz="1600" b="0" i="1" smtClean="0">
                                  <a:latin typeface="Cambria Math" panose="02040503050406030204" pitchFamily="18" charset="0"/>
                                </a:rPr>
                                <m:t>𝑠ℎ𝑎𝑝𝑒</m:t>
                              </m:r>
                            </m:sub>
                          </m:sSub>
                          <m:r>
                            <a:rPr lang="it-IT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it-IT" sz="1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it-IT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it-IT" sz="1600" b="1" i="1" smtClean="0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it-I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†</m:t>
                          </m:r>
                        </m:sup>
                      </m:sSup>
                      <m:r>
                        <a:rPr lang="it-IT" sz="1600" b="0" i="1" smtClean="0">
                          <a:latin typeface="Cambria Math" panose="02040503050406030204" pitchFamily="18" charset="0"/>
                        </a:rPr>
                        <m:t>𝑃𝐼𝐷</m:t>
                      </m:r>
                      <m:r>
                        <a:rPr lang="it-IT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it-IT" sz="16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it-IT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it-IT" sz="1600" dirty="0"/>
              </a:p>
            </p:txBody>
          </p:sp>
        </mc:Choice>
        <mc:Fallback xmlns="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E70498C8-1F11-585D-DA5F-6E9B4E0D9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5689" y="4039608"/>
                <a:ext cx="3024336" cy="381708"/>
              </a:xfrm>
              <a:prstGeom prst="rect">
                <a:avLst/>
              </a:prstGeom>
              <a:blipFill>
                <a:blip r:embed="rId4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sellaDiTesto 22">
                <a:extLst>
                  <a:ext uri="{FF2B5EF4-FFF2-40B4-BE49-F238E27FC236}">
                    <a16:creationId xmlns:a16="http://schemas.microsoft.com/office/drawing/2014/main" id="{CE40DC1F-0767-FC2C-37A7-FA465080E18A}"/>
                  </a:ext>
                </a:extLst>
              </p:cNvPr>
              <p:cNvSpPr txBox="1"/>
              <p:nvPr/>
            </p:nvSpPr>
            <p:spPr>
              <a:xfrm>
                <a:off x="2221711" y="2480511"/>
                <a:ext cx="3148688" cy="5729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{"/>
                          <m:endChr m:val=""/>
                          <m:ctrlPr>
                            <a:rPr lang="it-IT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it-IT" sz="14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acc>
                                <m:accPr>
                                  <m:chr m:val="̇"/>
                                  <m:ctrlPr>
                                    <a:rPr lang="it-IT" sz="1400" b="1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it-IT" sz="1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it-IT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sz="1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it-IT" sz="1400" b="1" i="1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it-IT" sz="1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it-IT" sz="1400" b="1" i="1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it-IT" sz="1400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it-IT" sz="14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it-IT" sz="1400" b="1" i="1">
                                  <a:latin typeface="Cambria Math" panose="02040503050406030204" pitchFamily="18" charset="0"/>
                                </a:rPr>
                                <m:t>𝒘</m:t>
                              </m:r>
                              <m:r>
                                <m:rPr>
                                  <m:nor/>
                                </m:rPr>
                                <a:rPr lang="it-IT" sz="1400" i="0" dirty="0"/>
                                <m:t> </m:t>
                              </m:r>
                            </m:e>
                            <m:e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it-IT" sz="14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d>
                                <m:dPr>
                                  <m:ctrlPr>
                                    <a:rPr lang="it-IT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sz="1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it-IT" sz="1400" b="1" i="1"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it-IT" sz="1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it-IT" sz="1400" b="1" i="1">
                                  <a:latin typeface="Cambria Math" panose="02040503050406030204" pitchFamily="18" charset="0"/>
                                </a:rPr>
                                <m:t>𝑫</m:t>
                              </m:r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it-IT" sz="1400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it-IT" sz="1400" b="1" i="1"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it-IT" sz="1400" b="1" i="1">
                                  <a:latin typeface="Cambria Math" panose="02040503050406030204" pitchFamily="18" charset="0"/>
                                </a:rPr>
                                <m:t>𝒘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23" name="CasellaDiTesto 22">
                <a:extLst>
                  <a:ext uri="{FF2B5EF4-FFF2-40B4-BE49-F238E27FC236}">
                    <a16:creationId xmlns:a16="http://schemas.microsoft.com/office/drawing/2014/main" id="{CE40DC1F-0767-FC2C-37A7-FA465080E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1711" y="2480511"/>
                <a:ext cx="3148688" cy="572914"/>
              </a:xfrm>
              <a:prstGeom prst="rect">
                <a:avLst/>
              </a:prstGeom>
              <a:blipFill>
                <a:blip r:embed="rId5"/>
                <a:stretch>
                  <a:fillRect l="-13540" t="-179787" b="-26489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magine 9">
            <a:extLst>
              <a:ext uri="{FF2B5EF4-FFF2-40B4-BE49-F238E27FC236}">
                <a16:creationId xmlns:a16="http://schemas.microsoft.com/office/drawing/2014/main" id="{830B015B-F335-BB70-CC26-7DA5879C304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0118" y="2149945"/>
            <a:ext cx="3839197" cy="1422045"/>
          </a:xfrm>
          <a:prstGeom prst="rect">
            <a:avLst/>
          </a:prstGeom>
        </p:spPr>
      </p:pic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96C703F9-8A92-183B-95B5-26909DFAED49}"/>
              </a:ext>
            </a:extLst>
          </p:cNvPr>
          <p:cNvSpPr txBox="1"/>
          <p:nvPr/>
        </p:nvSpPr>
        <p:spPr>
          <a:xfrm>
            <a:off x="5370399" y="3723878"/>
            <a:ext cx="34270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Interface already running for OP2 configuration. Same design procedure envisaged for OP2 scenario</a:t>
            </a:r>
          </a:p>
        </p:txBody>
      </p:sp>
    </p:spTree>
    <p:extLst>
      <p:ext uri="{BB962C8B-B14F-4D97-AF65-F5344CB8AC3E}">
        <p14:creationId xmlns:p14="http://schemas.microsoft.com/office/powerpoint/2010/main" val="882336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30333-C5B3-4C02-0D6E-494FA6758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LCFS_animation">
            <a:hlinkClick r:id="" action="ppaction://media"/>
            <a:extLst>
              <a:ext uri="{FF2B5EF4-FFF2-40B4-BE49-F238E27FC236}">
                <a16:creationId xmlns:a16="http://schemas.microsoft.com/office/drawing/2014/main" id="{BB91CAD3-B0CC-D9EC-9073-179B0846583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40290" y="1419622"/>
            <a:ext cx="2520280" cy="35642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EE853B-B60B-BA42-C239-5EB378417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5" y="87162"/>
            <a:ext cx="7543800" cy="342900"/>
          </a:xfrm>
        </p:spPr>
        <p:txBody>
          <a:bodyPr/>
          <a:lstStyle/>
          <a:p>
            <a:r>
              <a:rPr lang="en-US" dirty="0"/>
              <a:t>Recent activities on control</a:t>
            </a:r>
            <a:endParaRPr lang="en-GB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3F2A2B6-A2FE-C914-709F-BC5D0A9839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8224" y="30444"/>
            <a:ext cx="1584176" cy="4530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9017BC14-034C-9548-7396-0C8FECA1901A}"/>
                  </a:ext>
                </a:extLst>
              </p:cNvPr>
              <p:cNvSpPr txBox="1"/>
              <p:nvPr/>
            </p:nvSpPr>
            <p:spPr>
              <a:xfrm>
                <a:off x="28168" y="462659"/>
                <a:ext cx="6560055" cy="36625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kumimoji="1" lang="en-US" altLang="ja-JP" sz="2000" b="1" dirty="0">
                    <a:solidFill>
                      <a:srgbClr val="00B050"/>
                    </a:solidFill>
                  </a:rPr>
                  <a:t>Result: We are now able to control the plasma shape! </a:t>
                </a:r>
                <a:r>
                  <a:rPr kumimoji="1" lang="en-US" altLang="ja-JP" sz="2000" b="1" dirty="0">
                    <a:solidFill>
                      <a:srgbClr val="00B050"/>
                    </a:solidFill>
                    <a:sym typeface="Wingdings" panose="05000000000000000000" pitchFamily="2" charset="2"/>
                  </a:rPr>
                  <a:t></a:t>
                </a:r>
                <a:endParaRPr kumimoji="1" lang="en-US" altLang="ja-JP" sz="2000" dirty="0">
                  <a:solidFill>
                    <a:srgbClr val="00B050"/>
                  </a:solidFill>
                  <a:sym typeface="Wingdings" panose="05000000000000000000" pitchFamily="2" charset="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kumimoji="1" lang="en-US" altLang="ja-JP" sz="2000" dirty="0">
                    <a:sym typeface="Wingdings" panose="05000000000000000000" pitchFamily="2" charset="2"/>
                  </a:rPr>
                  <a:t>In the simulation below the plasma is first stabilized and then a ~10 cm position variation reference is provided on some control points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kumimoji="1" lang="en-US" altLang="ja-JP" sz="1600" dirty="0">
                    <a:sym typeface="Wingdings" panose="05000000000000000000" pitchFamily="2" charset="2"/>
                  </a:rPr>
                  <a:t>Initial equilibrium growth rate: </a:t>
                </a:r>
                <a14:m>
                  <m:oMath xmlns:m="http://schemas.openxmlformats.org/officeDocument/2006/math">
                    <m:r>
                      <a:rPr kumimoji="1" lang="en-US" altLang="ja-JP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~ 8 </m:t>
                    </m:r>
                    <m:sSup>
                      <m:sSupPr>
                        <m:ctrlPr>
                          <a:rPr kumimoji="1" lang="en-US" altLang="ja-JP" sz="160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kumimoji="1" lang="en-US" altLang="ja-JP" sz="160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  <m:sup>
                        <m:r>
                          <a:rPr kumimoji="1" lang="it-IT" altLang="ja-JP" sz="1600" b="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sup>
                    </m:sSup>
                  </m:oMath>
                </a14:m>
                <a:endParaRPr kumimoji="1" lang="en-US" altLang="ja-JP" sz="1600" dirty="0">
                  <a:sym typeface="Wingdings" panose="05000000000000000000" pitchFamily="2" charset="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kumimoji="1" lang="en-US" altLang="ja-JP" sz="1600" dirty="0">
                    <a:sym typeface="Wingdings" panose="05000000000000000000" pitchFamily="2" charset="2"/>
                  </a:rPr>
                  <a:t>Final equilibrium growth rate: </a:t>
                </a:r>
                <a14:m>
                  <m:oMath xmlns:m="http://schemas.openxmlformats.org/officeDocument/2006/math">
                    <m:r>
                      <a:rPr kumimoji="1" lang="en-US" altLang="ja-JP" sz="16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~ </m:t>
                    </m:r>
                    <m:r>
                      <a:rPr kumimoji="1" lang="it-IT" altLang="ja-JP" sz="1600" b="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12</m:t>
                    </m:r>
                    <m:r>
                      <a:rPr kumimoji="1" lang="en-US" altLang="ja-JP" sz="16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sSup>
                      <m:sSupPr>
                        <m:ctrlPr>
                          <a:rPr kumimoji="1" lang="en-US" altLang="ja-JP" sz="1600" i="1" dirty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kumimoji="1" lang="en-US" altLang="ja-JP" sz="1600" i="1" dirty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  <m:sup>
                        <m:r>
                          <a:rPr kumimoji="1" lang="it-IT" altLang="ja-JP" sz="1600" i="1" dirty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sup>
                    </m:sSup>
                  </m:oMath>
                </a14:m>
                <a:endParaRPr kumimoji="1" lang="en-US" altLang="ja-JP" sz="2000" dirty="0">
                  <a:sym typeface="Wingdings" panose="05000000000000000000" pitchFamily="2" charset="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kumimoji="1" lang="en-US" altLang="ja-JP" sz="2000" dirty="0">
                    <a:solidFill>
                      <a:srgbClr val="0000FF"/>
                    </a:solidFill>
                    <a:sym typeface="Wingdings" panose="05000000000000000000" pitchFamily="2" charset="2"/>
                  </a:rPr>
                  <a:t>The setup is ready for OP2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kumimoji="1" lang="en-US" altLang="ja-JP" sz="2000" dirty="0">
                    <a:solidFill>
                      <a:srgbClr val="0000FF"/>
                    </a:solidFill>
                    <a:sym typeface="Wingdings" panose="05000000000000000000" pitchFamily="2" charset="2"/>
                  </a:rPr>
                  <a:t>Linearized models for OP2 to be tuned (2027 activity!)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kumimoji="1" lang="en-US" altLang="ja-JP" sz="2000" dirty="0">
                  <a:sym typeface="Wingdings" panose="05000000000000000000" pitchFamily="2" charset="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kumimoji="1" lang="en-US" altLang="ja-JP" sz="2000" dirty="0">
                  <a:sym typeface="Wingdings" panose="05000000000000000000" pitchFamily="2" charset="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kumimoji="1" lang="en-US" altLang="ja-JP" sz="2000" dirty="0">
                  <a:sym typeface="Wingdings" panose="05000000000000000000" pitchFamily="2" charset="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kumimoji="1" lang="en-US" altLang="ja-JP" sz="2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9017BC14-034C-9548-7396-0C8FECA190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68" y="462659"/>
                <a:ext cx="6560055" cy="3662541"/>
              </a:xfrm>
              <a:prstGeom prst="rect">
                <a:avLst/>
              </a:prstGeom>
              <a:blipFill>
                <a:blip r:embed="rId6"/>
                <a:stretch>
                  <a:fillRect l="-774" t="-1038" r="-9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Immagine 13">
            <a:extLst>
              <a:ext uri="{FF2B5EF4-FFF2-40B4-BE49-F238E27FC236}">
                <a16:creationId xmlns:a16="http://schemas.microsoft.com/office/drawing/2014/main" id="{36B9165E-B0F4-6262-B7F8-E92698B5755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3946" y="3124104"/>
            <a:ext cx="2792157" cy="180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47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F522D-6982-903C-FBE5-3543598C2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79542-34BA-BC11-7DF3-C5F9661D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5" y="87162"/>
            <a:ext cx="6432233" cy="342900"/>
          </a:xfrm>
        </p:spPr>
        <p:txBody>
          <a:bodyPr/>
          <a:lstStyle/>
          <a:p>
            <a:r>
              <a:rPr lang="en-US" sz="1800" dirty="0"/>
              <a:t>Further validation of OP1 CREATE models using EDICAM</a:t>
            </a:r>
            <a:endParaRPr lang="en-GB" sz="180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8ED8146-1F10-241B-54A0-AB24252A8A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224" y="30444"/>
            <a:ext cx="1584176" cy="453074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210A5C1-ABDC-975D-2143-9C3B7E714E28}"/>
              </a:ext>
            </a:extLst>
          </p:cNvPr>
          <p:cNvSpPr txBox="1"/>
          <p:nvPr/>
        </p:nvSpPr>
        <p:spPr>
          <a:xfrm>
            <a:off x="252101" y="699542"/>
            <a:ext cx="619210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600" dirty="0"/>
              <a:t>CREATE control-oriented linearized model validated for </a:t>
            </a:r>
            <a:r>
              <a:rPr kumimoji="1" lang="en-US" altLang="ja-JP" sz="1600" b="1" dirty="0">
                <a:solidFill>
                  <a:srgbClr val="0000FF"/>
                </a:solidFill>
              </a:rPr>
              <a:t>challenging scenarios</a:t>
            </a:r>
          </a:p>
          <a:p>
            <a:pPr marL="514350" indent="-514350">
              <a:buFont typeface="+mj-lt"/>
              <a:buAutoNum type="romanUcPeriod"/>
            </a:pPr>
            <a:r>
              <a:rPr kumimoji="1" lang="en-US" altLang="ja-JP" sz="1600" dirty="0"/>
              <a:t>Relatively large vertical movement </a:t>
            </a:r>
            <a:r>
              <a:rPr kumimoji="1" lang="en-US" altLang="ja-JP" sz="1600" dirty="0">
                <a:sym typeface="Wingdings" pitchFamily="2" charset="2"/>
              </a:rPr>
              <a:t> </a:t>
            </a:r>
            <a:r>
              <a:rPr kumimoji="1" lang="en-US" altLang="ja-JP" sz="1600" dirty="0"/>
              <a:t>~40 % of the plasma minor radius </a:t>
            </a:r>
          </a:p>
          <a:p>
            <a:pPr marL="514350" indent="-514350">
              <a:buFont typeface="+mj-lt"/>
              <a:buAutoNum type="romanUcPeriod"/>
            </a:pPr>
            <a:r>
              <a:rPr kumimoji="1" lang="en-US" altLang="ja-JP" sz="1600" dirty="0"/>
              <a:t>limiter configuration where coupling between the plasma and the passive structures is strongly affected by the plasma position</a:t>
            </a:r>
          </a:p>
          <a:p>
            <a:pPr marL="514350" indent="-514350">
              <a:buFont typeface="+mj-lt"/>
              <a:buAutoNum type="romanUcPeriod"/>
            </a:pPr>
            <a:r>
              <a:rPr kumimoji="1" lang="en-US" altLang="ja-JP" sz="1600" dirty="0"/>
              <a:t>relatively low </a:t>
            </a:r>
            <a:r>
              <a:rPr kumimoji="1" lang="en-US" altLang="ja-JP" sz="1600" i="1" dirty="0"/>
              <a:t>I</a:t>
            </a:r>
            <a:r>
              <a:rPr kumimoji="1" lang="en-US" altLang="ja-JP" sz="1600" i="1" baseline="-25000" dirty="0"/>
              <a:t>p </a:t>
            </a:r>
            <a:r>
              <a:rPr kumimoji="1" lang="en-US" altLang="ja-JP" sz="1600" dirty="0">
                <a:sym typeface="Wingdings" pitchFamily="2" charset="2"/>
              </a:rPr>
              <a:t> </a:t>
            </a:r>
            <a:r>
              <a:rPr kumimoji="1" lang="en-US" altLang="ja-JP" sz="1600" dirty="0"/>
              <a:t>the eddy currents variation is about ~10 % of </a:t>
            </a:r>
            <a:r>
              <a:rPr kumimoji="1" lang="en-US" altLang="ja-JP" sz="1600" i="1" dirty="0"/>
              <a:t>I</a:t>
            </a:r>
            <a:r>
              <a:rPr kumimoji="1" lang="en-US" altLang="ja-JP" sz="1600" i="1" baseline="-25000" dirty="0"/>
              <a:t>p</a:t>
            </a:r>
            <a:endParaRPr kumimoji="1" lang="en-US" altLang="ja-JP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ja-JP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477DF4-CCE5-BB42-4679-D82CD9D644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0440" y="2571750"/>
            <a:ext cx="3043120" cy="2448761"/>
          </a:xfrm>
          <a:prstGeom prst="rect">
            <a:avLst/>
          </a:prstGeom>
        </p:spPr>
      </p:pic>
      <p:pic>
        <p:nvPicPr>
          <p:cNvPr id="7" name="100725_v2">
            <a:hlinkClick r:id="" action="ppaction://media"/>
            <a:extLst>
              <a:ext uri="{FF2B5EF4-FFF2-40B4-BE49-F238E27FC236}">
                <a16:creationId xmlns:a16="http://schemas.microsoft.com/office/drawing/2014/main" id="{14D5F951-EABB-D1CB-472C-FA2A7C3C2D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34281" y="1054399"/>
            <a:ext cx="2711647" cy="3389559"/>
          </a:xfrm>
          <a:prstGeom prst="rect">
            <a:avLst/>
          </a:prstGeom>
        </p:spPr>
      </p:pic>
      <p:sp>
        <p:nvSpPr>
          <p:cNvPr id="9" name="CasellaDiTesto 11">
            <a:extLst>
              <a:ext uri="{FF2B5EF4-FFF2-40B4-BE49-F238E27FC236}">
                <a16:creationId xmlns:a16="http://schemas.microsoft.com/office/drawing/2014/main" id="{4F4AD0AA-DF30-1736-7E1D-9473B9629385}"/>
              </a:ext>
            </a:extLst>
          </p:cNvPr>
          <p:cNvSpPr txBox="1"/>
          <p:nvPr/>
        </p:nvSpPr>
        <p:spPr>
          <a:xfrm>
            <a:off x="252101" y="3257521"/>
            <a:ext cx="27983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400" i="1" dirty="0"/>
              <a:t>Presented at SOFT’26</a:t>
            </a:r>
          </a:p>
          <a:p>
            <a:endParaRPr kumimoji="1" lang="en-US" altLang="ja-JP" sz="1400" i="1" dirty="0"/>
          </a:p>
          <a:p>
            <a:r>
              <a:rPr kumimoji="1" lang="en-US" altLang="ja-JP" sz="1400" i="1" dirty="0"/>
              <a:t>FED paper under preparation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ja-JP" sz="1400" i="1" dirty="0"/>
          </a:p>
        </p:txBody>
      </p:sp>
    </p:spTree>
    <p:extLst>
      <p:ext uri="{BB962C8B-B14F-4D97-AF65-F5344CB8AC3E}">
        <p14:creationId xmlns:p14="http://schemas.microsoft.com/office/powerpoint/2010/main" val="3169997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30333-C5B3-4C02-0D6E-494FA6758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LCFS_animation_LIUQE">
            <a:hlinkClick r:id="" action="ppaction://media"/>
            <a:extLst>
              <a:ext uri="{FF2B5EF4-FFF2-40B4-BE49-F238E27FC236}">
                <a16:creationId xmlns:a16="http://schemas.microsoft.com/office/drawing/2014/main" id="{4BA36912-A597-C202-1A7A-23EC1DCCB76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02339" y="699542"/>
            <a:ext cx="2765027" cy="39103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EE853B-B60B-BA42-C239-5EB378417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5" y="87162"/>
            <a:ext cx="7543800" cy="342900"/>
          </a:xfrm>
        </p:spPr>
        <p:txBody>
          <a:bodyPr/>
          <a:lstStyle/>
          <a:p>
            <a:r>
              <a:rPr lang="en-US" dirty="0"/>
              <a:t>With EPFL colleagues</a:t>
            </a:r>
            <a:endParaRPr lang="en-GB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3F2A2B6-A2FE-C914-709F-BC5D0A9839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8224" y="30444"/>
            <a:ext cx="1584176" cy="45307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9017BC14-034C-9548-7396-0C8FECA1901A}"/>
              </a:ext>
            </a:extLst>
          </p:cNvPr>
          <p:cNvSpPr txBox="1"/>
          <p:nvPr/>
        </p:nvSpPr>
        <p:spPr>
          <a:xfrm>
            <a:off x="76633" y="605047"/>
            <a:ext cx="622570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/>
              <a:t>LIUQE integrated in the MECS workflow (in July 2026, thanks to Adriano &amp; Domenico!)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/>
              <a:t>The </a:t>
            </a:r>
            <a:r>
              <a:rPr kumimoji="1" lang="en-US" altLang="ja-JP" sz="2000" dirty="0" err="1"/>
              <a:t>Isoflux</a:t>
            </a:r>
            <a:r>
              <a:rPr kumimoji="1" lang="en-US" altLang="ja-JP" sz="2000" dirty="0"/>
              <a:t> shape controller tested also with LIUQE flux estimations (starting from MECS magnetic measurements)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4FDA214D-F7BC-141B-323A-B0562B5FD16B}"/>
              </a:ext>
            </a:extLst>
          </p:cNvPr>
          <p:cNvSpPr/>
          <p:nvPr/>
        </p:nvSpPr>
        <p:spPr>
          <a:xfrm>
            <a:off x="1851928" y="2606510"/>
            <a:ext cx="1872208" cy="52322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MECS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566803E-9563-1CA5-7214-C184691F7043}"/>
              </a:ext>
            </a:extLst>
          </p:cNvPr>
          <p:cNvSpPr/>
          <p:nvPr/>
        </p:nvSpPr>
        <p:spPr>
          <a:xfrm>
            <a:off x="3351261" y="3746314"/>
            <a:ext cx="1872208" cy="523220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LIUQE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2E320C6-DE2D-5ABF-AB64-18A6FDDE5AF8}"/>
              </a:ext>
            </a:extLst>
          </p:cNvPr>
          <p:cNvSpPr/>
          <p:nvPr/>
        </p:nvSpPr>
        <p:spPr>
          <a:xfrm>
            <a:off x="400183" y="3746314"/>
            <a:ext cx="1872208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CREATE</a:t>
            </a:r>
          </a:p>
        </p:txBody>
      </p:sp>
      <p:cxnSp>
        <p:nvCxnSpPr>
          <p:cNvPr id="19" name="Connettore curvo 18">
            <a:extLst>
              <a:ext uri="{FF2B5EF4-FFF2-40B4-BE49-F238E27FC236}">
                <a16:creationId xmlns:a16="http://schemas.microsoft.com/office/drawing/2014/main" id="{55A1AAE2-019B-BE1D-4799-69F3F89D50E1}"/>
              </a:ext>
            </a:extLst>
          </p:cNvPr>
          <p:cNvCxnSpPr>
            <a:cxnSpLocks/>
            <a:stCxn id="13" idx="0"/>
            <a:endCxn id="4" idx="1"/>
          </p:cNvCxnSpPr>
          <p:nvPr/>
        </p:nvCxnSpPr>
        <p:spPr>
          <a:xfrm rot="5400000" flipH="1" flipV="1">
            <a:off x="1155010" y="3049397"/>
            <a:ext cx="878194" cy="515641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curvo 20">
            <a:extLst>
              <a:ext uri="{FF2B5EF4-FFF2-40B4-BE49-F238E27FC236}">
                <a16:creationId xmlns:a16="http://schemas.microsoft.com/office/drawing/2014/main" id="{2ACF8981-01C7-7DC0-3415-526A00F777D7}"/>
              </a:ext>
            </a:extLst>
          </p:cNvPr>
          <p:cNvCxnSpPr>
            <a:cxnSpLocks/>
            <a:stCxn id="4" idx="3"/>
            <a:endCxn id="10" idx="0"/>
          </p:cNvCxnSpPr>
          <p:nvPr/>
        </p:nvCxnSpPr>
        <p:spPr>
          <a:xfrm>
            <a:off x="3724136" y="2868120"/>
            <a:ext cx="563229" cy="878194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curvo 27">
            <a:extLst>
              <a:ext uri="{FF2B5EF4-FFF2-40B4-BE49-F238E27FC236}">
                <a16:creationId xmlns:a16="http://schemas.microsoft.com/office/drawing/2014/main" id="{74A37D34-8859-2163-360D-78DE58FCD389}"/>
              </a:ext>
            </a:extLst>
          </p:cNvPr>
          <p:cNvCxnSpPr>
            <a:cxnSpLocks/>
            <a:stCxn id="10" idx="2"/>
            <a:endCxn id="13" idx="2"/>
          </p:cNvCxnSpPr>
          <p:nvPr/>
        </p:nvCxnSpPr>
        <p:spPr>
          <a:xfrm rot="5400000">
            <a:off x="2811826" y="2793995"/>
            <a:ext cx="12700" cy="2951078"/>
          </a:xfrm>
          <a:prstGeom prst="curvedConnector3">
            <a:avLst>
              <a:gd name="adj1" fmla="val 460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Immagine 42" descr="Icona di Testo semplici tipi di file">
            <a:extLst>
              <a:ext uri="{FF2B5EF4-FFF2-40B4-BE49-F238E27FC236}">
                <a16:creationId xmlns:a16="http://schemas.microsoft.com/office/drawing/2014/main" id="{BB6BF0BE-503D-61D7-54A0-19FBB84832E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4130" y="2868120"/>
            <a:ext cx="433726" cy="433726"/>
          </a:xfrm>
          <a:prstGeom prst="rect">
            <a:avLst/>
          </a:prstGeom>
        </p:spPr>
      </p:pic>
      <p:pic>
        <p:nvPicPr>
          <p:cNvPr id="45" name="Immagine 44" descr="Icona di Testo semplici tipi di file">
            <a:extLst>
              <a:ext uri="{FF2B5EF4-FFF2-40B4-BE49-F238E27FC236}">
                <a16:creationId xmlns:a16="http://schemas.microsoft.com/office/drawing/2014/main" id="{4B108C88-F6A5-8C3C-CFCE-C04F0FD891B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560" y="2912867"/>
            <a:ext cx="433726" cy="433726"/>
          </a:xfrm>
          <a:prstGeom prst="rect">
            <a:avLst/>
          </a:prstGeom>
        </p:spPr>
      </p:pic>
      <p:pic>
        <p:nvPicPr>
          <p:cNvPr id="46" name="Immagine 45" descr="File:Matlab icon.png - Wikimedia Commons">
            <a:extLst>
              <a:ext uri="{FF2B5EF4-FFF2-40B4-BE49-F238E27FC236}">
                <a16:creationId xmlns:a16="http://schemas.microsoft.com/office/drawing/2014/main" id="{8C0D3B41-4B9C-67F9-9319-FB4B3294D81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4297" y="4450869"/>
            <a:ext cx="374730" cy="37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78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719FC-9C24-9319-2FCB-03C8ED39B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81B26-E4C7-5349-B024-DBDF83439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5" y="87162"/>
            <a:ext cx="5378050" cy="342900"/>
          </a:xfrm>
        </p:spPr>
        <p:txBody>
          <a:bodyPr/>
          <a:lstStyle/>
          <a:p>
            <a:r>
              <a:rPr lang="en-US" sz="1400" dirty="0"/>
              <a:t>CARONTE: data-driven plasma boundary reconstruction</a:t>
            </a:r>
            <a:r>
              <a:rPr lang="en-US" sz="4000" dirty="0"/>
              <a:t> </a:t>
            </a:r>
            <a:endParaRPr lang="en-GB" sz="400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10B267B-052E-4B5E-3DE5-42EF06FCF5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224" y="30444"/>
            <a:ext cx="1584176" cy="45307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0F6CBFCB-0C7A-2774-C955-BCFE5627E919}"/>
              </a:ext>
            </a:extLst>
          </p:cNvPr>
          <p:cNvSpPr txBox="1"/>
          <p:nvPr/>
        </p:nvSpPr>
        <p:spPr>
          <a:xfrm>
            <a:off x="-36512" y="961553"/>
            <a:ext cx="649163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/>
              <a:t>NN-based CARONTE fast boundary reconstruction benchmarked against LIUQE and MECS (July 2026)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ja-JP" sz="2000" b="1" dirty="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The reconstruction shows overall good agreement between the two codes </a:t>
            </a:r>
          </a:p>
          <a:p>
            <a:endParaRPr kumimoji="1" lang="en-US" altLang="ja-JP" sz="2000" b="1" dirty="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Agreed with QST that both LIUQE and CARONTE will be deployed on the Secondary Process Chain for OP2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ja-JP" sz="2000" dirty="0">
              <a:solidFill>
                <a:srgbClr val="00B050"/>
              </a:solidFill>
            </a:endParaRPr>
          </a:p>
        </p:txBody>
      </p:sp>
      <p:pic>
        <p:nvPicPr>
          <p:cNvPr id="4" name="CARONTE_LIUQE">
            <a:hlinkClick r:id="" action="ppaction://media"/>
            <a:extLst>
              <a:ext uri="{FF2B5EF4-FFF2-40B4-BE49-F238E27FC236}">
                <a16:creationId xmlns:a16="http://schemas.microsoft.com/office/drawing/2014/main" id="{F2CC5C81-705A-8E0C-5810-5B239ED548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89194" y="670135"/>
            <a:ext cx="2952328" cy="417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89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4E475-EE82-674E-B1E7-B5E871AB2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5" y="87162"/>
            <a:ext cx="7543800" cy="342900"/>
          </a:xfrm>
        </p:spPr>
        <p:txBody>
          <a:bodyPr/>
          <a:lstStyle/>
          <a:p>
            <a:r>
              <a:rPr lang="en-US" dirty="0"/>
              <a:t>CARONTE for OP2</a:t>
            </a:r>
            <a:endParaRPr lang="en-GB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5350B17-9483-D0FC-D74C-35B4F599E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224" y="30444"/>
            <a:ext cx="1584176" cy="453074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84EFA070-08E5-A90C-DB67-02EE464FCFE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6346" y="1225744"/>
            <a:ext cx="1596497" cy="3420692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E2AA2998-ED75-30FB-612A-45D9FF7EF95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6256" y="1131590"/>
            <a:ext cx="1554064" cy="3454948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0259469D-9E94-49F8-EDC2-A88A8769C86D}"/>
              </a:ext>
            </a:extLst>
          </p:cNvPr>
          <p:cNvSpPr txBox="1"/>
          <p:nvPr/>
        </p:nvSpPr>
        <p:spPr>
          <a:xfrm>
            <a:off x="100338" y="771550"/>
            <a:ext cx="4615677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000" dirty="0"/>
              <a:t>Preliminary results (October 2026)</a:t>
            </a:r>
          </a:p>
          <a:p>
            <a:endParaRPr kumimoji="1" lang="en-US" altLang="ja-JP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/>
              <a:t>Algorithm tuning has started by exploiting both CREATE-NL and MEQ (LIUQE) equilibria of a baseline 4.6 MA scenario (which are slightly different)</a:t>
            </a:r>
          </a:p>
          <a:p>
            <a:endParaRPr kumimoji="1" lang="en-US" altLang="ja-JP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/>
              <a:t>The algorithm is tuned exploiting CREATE-NL and then validated on MEQ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ja-JP" sz="2000" dirty="0"/>
          </a:p>
        </p:txBody>
      </p:sp>
    </p:spTree>
    <p:extLst>
      <p:ext uri="{BB962C8B-B14F-4D97-AF65-F5344CB8AC3E}">
        <p14:creationId xmlns:p14="http://schemas.microsoft.com/office/powerpoint/2010/main" val="2405056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DEDE4-629B-8874-02F5-1E023CC45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323BA-9E2A-20FC-83DD-290A71C0E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5" y="87162"/>
            <a:ext cx="7543800" cy="342900"/>
          </a:xfrm>
        </p:spPr>
        <p:txBody>
          <a:bodyPr/>
          <a:lstStyle/>
          <a:p>
            <a:r>
              <a:rPr lang="en-US" dirty="0"/>
              <a:t>2027 Workplan</a:t>
            </a:r>
            <a:endParaRPr lang="en-GB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37953A3-B244-124E-993F-64FBC0D70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224" y="30444"/>
            <a:ext cx="1584176" cy="453074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A45C678-94A5-35FC-BC69-D91F4E6AD4D4}"/>
              </a:ext>
            </a:extLst>
          </p:cNvPr>
          <p:cNvSpPr txBox="1"/>
          <p:nvPr/>
        </p:nvSpPr>
        <p:spPr>
          <a:xfrm>
            <a:off x="100338" y="771550"/>
            <a:ext cx="814407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/>
              <a:t>Campaign of validation of CREATE linear models for OP2 (in view of the control task to be executed in OP3!)</a:t>
            </a:r>
          </a:p>
          <a:p>
            <a:endParaRPr kumimoji="1" lang="en-US" altLang="ja-JP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/>
              <a:t>Envisaged resources needed for 2027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/>
              <a:t>onsite participation to OP2 envisaged (missions)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/>
              <a:t>Homework </a:t>
            </a:r>
          </a:p>
          <a:p>
            <a:pPr lvl="1"/>
            <a:r>
              <a:rPr kumimoji="1" lang="en-US" altLang="ja-JP" sz="2000" dirty="0"/>
              <a:t>…are there PMs left? </a:t>
            </a:r>
            <a:r>
              <a:rPr kumimoji="1" lang="en-US" altLang="ja-JP" sz="2000" dirty="0">
                <a:sym typeface="Wingdings" pitchFamily="2" charset="2"/>
              </a:rPr>
              <a:t></a:t>
            </a:r>
            <a:endParaRPr kumimoji="1" lang="en-US" altLang="ja-JP" sz="2000" dirty="0"/>
          </a:p>
        </p:txBody>
      </p:sp>
    </p:spTree>
    <p:extLst>
      <p:ext uri="{BB962C8B-B14F-4D97-AF65-F5344CB8AC3E}">
        <p14:creationId xmlns:p14="http://schemas.microsoft.com/office/powerpoint/2010/main" val="1681938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1273</TotalTime>
  <Words>576</Words>
  <Application>Microsoft Macintosh PowerPoint</Application>
  <PresentationFormat>On-screen Show (16:9)</PresentationFormat>
  <Paragraphs>75</Paragraphs>
  <Slides>11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Cambria Math</vt:lpstr>
      <vt:lpstr>Wingdings</vt:lpstr>
      <vt:lpstr>Office Theme</vt:lpstr>
      <vt:lpstr> </vt:lpstr>
      <vt:lpstr>Outline</vt:lpstr>
      <vt:lpstr>What we achieved last time</vt:lpstr>
      <vt:lpstr>Shape control architecture</vt:lpstr>
      <vt:lpstr>Recent activities on control</vt:lpstr>
      <vt:lpstr>Recent activities on control</vt:lpstr>
      <vt:lpstr>Further validation of OP1 CREATE models using EDICAM</vt:lpstr>
      <vt:lpstr>With EPFL colleagues</vt:lpstr>
      <vt:lpstr>CARONTE: data-driven plasma boundary reconstruction </vt:lpstr>
      <vt:lpstr>CARONTE for OP2</vt:lpstr>
      <vt:lpstr>2027 Workplan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Beaton,Will</dc:creator>
  <cp:lastModifiedBy>GIANMARIA DE TOMMASI</cp:lastModifiedBy>
  <cp:revision>162</cp:revision>
  <cp:lastPrinted>2014-10-16T14:51:28Z</cp:lastPrinted>
  <dcterms:created xsi:type="dcterms:W3CDTF">2021-12-22T14:29:37Z</dcterms:created>
  <dcterms:modified xsi:type="dcterms:W3CDTF">2026-10-12T15:50:39Z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ad0b24d-6422-44b0-b3de-abb3a9e8c81a_Enabled">
    <vt:lpwstr>true</vt:lpwstr>
  </property>
  <property fmtid="{D5CDD505-2E9C-101B-9397-08002B2CF9AE}" pid="3" name="MSIP_Label_2ad0b24d-6422-44b0-b3de-abb3a9e8c81a_SetDate">
    <vt:lpwstr>2023-05-11T06:46:07Z</vt:lpwstr>
  </property>
  <property fmtid="{D5CDD505-2E9C-101B-9397-08002B2CF9AE}" pid="4" name="MSIP_Label_2ad0b24d-6422-44b0-b3de-abb3a9e8c81a_Method">
    <vt:lpwstr>Standard</vt:lpwstr>
  </property>
  <property fmtid="{D5CDD505-2E9C-101B-9397-08002B2CF9AE}" pid="5" name="MSIP_Label_2ad0b24d-6422-44b0-b3de-abb3a9e8c81a_Name">
    <vt:lpwstr>defa4170-0d19-0005-0004-bc88714345d2</vt:lpwstr>
  </property>
  <property fmtid="{D5CDD505-2E9C-101B-9397-08002B2CF9AE}" pid="6" name="MSIP_Label_2ad0b24d-6422-44b0-b3de-abb3a9e8c81a_SiteId">
    <vt:lpwstr>2fcfe26a-bb62-46b0-b1e3-28f9da0c45fd</vt:lpwstr>
  </property>
  <property fmtid="{D5CDD505-2E9C-101B-9397-08002B2CF9AE}" pid="7" name="MSIP_Label_2ad0b24d-6422-44b0-b3de-abb3a9e8c81a_ActionId">
    <vt:lpwstr>f744d4cc-d87a-42bb-bd30-324da0220f81</vt:lpwstr>
  </property>
  <property fmtid="{D5CDD505-2E9C-101B-9397-08002B2CF9AE}" pid="8" name="MSIP_Label_2ad0b24d-6422-44b0-b3de-abb3a9e8c81a_ContentBits">
    <vt:lpwstr>0</vt:lpwstr>
  </property>
</Properties>
</file>