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4"/>
  </p:sldMasterIdLst>
  <p:notesMasterIdLst>
    <p:notesMasterId r:id="rId18"/>
  </p:notesMasterIdLst>
  <p:sldIdLst>
    <p:sldId id="256" r:id="rId5"/>
    <p:sldId id="275" r:id="rId6"/>
    <p:sldId id="282" r:id="rId7"/>
    <p:sldId id="283" r:id="rId8"/>
    <p:sldId id="279" r:id="rId9"/>
    <p:sldId id="286" r:id="rId10"/>
    <p:sldId id="285" r:id="rId11"/>
    <p:sldId id="287" r:id="rId12"/>
    <p:sldId id="288" r:id="rId13"/>
    <p:sldId id="290" r:id="rId14"/>
    <p:sldId id="289" r:id="rId15"/>
    <p:sldId id="276" r:id="rId16"/>
    <p:sldId id="27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BFBF"/>
    <a:srgbClr val="CD9D01"/>
    <a:srgbClr val="0432FF"/>
    <a:srgbClr val="FFFFFF"/>
    <a:srgbClr val="BF74C0"/>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509" autoAdjust="0"/>
    <p:restoredTop sz="94660"/>
  </p:normalViewPr>
  <p:slideViewPr>
    <p:cSldViewPr snapToGrid="0">
      <p:cViewPr varScale="1">
        <p:scale>
          <a:sx n="126" d="100"/>
          <a:sy n="126" d="100"/>
        </p:scale>
        <p:origin x="464" y="19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5F9795-E05D-AF4D-ABFD-3A4481BBB9DF}" type="datetimeFigureOut">
              <a:rPr lang="en-US" smtClean="0"/>
              <a:t>10/12/26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41E41E-F67D-DB4A-8370-0EBE65A19810}" type="slidenum">
              <a:rPr lang="en-US" smtClean="0"/>
              <a:t>‹#›</a:t>
            </a:fld>
            <a:endParaRPr lang="en-US"/>
          </a:p>
        </p:txBody>
      </p:sp>
    </p:spTree>
    <p:extLst>
      <p:ext uri="{BB962C8B-B14F-4D97-AF65-F5344CB8AC3E}">
        <p14:creationId xmlns:p14="http://schemas.microsoft.com/office/powerpoint/2010/main" val="40695299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EUROfusion_cover">
    <p:spTree>
      <p:nvGrpSpPr>
        <p:cNvPr id="1" name=""/>
        <p:cNvGrpSpPr/>
        <p:nvPr/>
      </p:nvGrpSpPr>
      <p:grpSpPr>
        <a:xfrm>
          <a:off x="0" y="0"/>
          <a:ext cx="0" cy="0"/>
          <a:chOff x="0" y="0"/>
          <a:chExt cx="0" cy="0"/>
        </a:xfrm>
      </p:grpSpPr>
      <p:grpSp>
        <p:nvGrpSpPr>
          <p:cNvPr id="4" name="Gruppieren 3"/>
          <p:cNvGrpSpPr/>
          <p:nvPr userDrawn="1"/>
        </p:nvGrpSpPr>
        <p:grpSpPr>
          <a:xfrm>
            <a:off x="411869" y="6034962"/>
            <a:ext cx="4392488" cy="497895"/>
            <a:chOff x="5735960" y="5717361"/>
            <a:chExt cx="6120680" cy="713919"/>
          </a:xfrm>
        </p:grpSpPr>
        <p:pic>
          <p:nvPicPr>
            <p:cNvPr id="25" name="Grafik 24"/>
            <p:cNvPicPr preferRelativeResize="0">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auto">
            <a:xfrm>
              <a:off x="5735960" y="5774784"/>
              <a:ext cx="997207" cy="656496"/>
            </a:xfrm>
            <a:prstGeom prst="rect">
              <a:avLst/>
            </a:prstGeom>
            <a:noFill/>
            <a:ln>
              <a:noFill/>
            </a:ln>
          </p:spPr>
        </p:pic>
        <p:sp>
          <p:nvSpPr>
            <p:cNvPr id="3" name="Rechteck 2"/>
            <p:cNvSpPr/>
            <p:nvPr userDrawn="1"/>
          </p:nvSpPr>
          <p:spPr>
            <a:xfrm>
              <a:off x="6744072" y="5717361"/>
              <a:ext cx="5112568" cy="480131"/>
            </a:xfrm>
            <a:prstGeom prst="rect">
              <a:avLst/>
            </a:prstGeom>
          </p:spPr>
          <p:txBody>
            <a:bodyPr wrap="square">
              <a:spAutoFit/>
            </a:bodyPr>
            <a:lstStyle/>
            <a:p>
              <a:pPr marL="0" marR="0" lvl="0" indent="0" algn="just" defTabSz="914400" rtl="0" eaLnBrk="1" fontAlgn="auto" latinLnBrk="0" hangingPunct="1">
                <a:lnSpc>
                  <a:spcPct val="9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a:ea typeface="+mn-ea"/>
                  <a:cs typeface="+mn-cs"/>
                </a:rPr>
                <a:t>This work has been carried out within the framework of the EUROfusion Consortium, funded by the European Union via the Euratom Research and Training Programme (Grant Agreement No 101052200 — EUROfusion). Views and opinions expressed are however those of the author(s) only and do not necessarily reflect those of the European Union or the European Commission. Neither the European Union nor the European Commission can be held responsible for them.</a:t>
              </a:r>
            </a:p>
          </p:txBody>
        </p:sp>
      </p:grpSp>
      <p:pic>
        <p:nvPicPr>
          <p:cNvPr id="2060" name="Picture 12" descr="Contract between EC and EUROfusion is signed | FuseNet">
            <a:extLst>
              <a:ext uri="{FF2B5EF4-FFF2-40B4-BE49-F238E27FC236}">
                <a16:creationId xmlns:a16="http://schemas.microsoft.com/office/drawing/2014/main" id="{E55ACA25-9DC9-FAB0-0545-200C2AAAE0C4}"/>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445066" y="325143"/>
            <a:ext cx="2304256" cy="596340"/>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20">
            <a:extLst>
              <a:ext uri="{FF2B5EF4-FFF2-40B4-BE49-F238E27FC236}">
                <a16:creationId xmlns:a16="http://schemas.microsoft.com/office/drawing/2014/main" id="{596FC8EF-089A-D210-0D75-51A8CBEF1EC8}"/>
              </a:ext>
            </a:extLst>
          </p:cNvPr>
          <p:cNvSpPr>
            <a:spLocks noGrp="1"/>
          </p:cNvSpPr>
          <p:nvPr>
            <p:ph type="title"/>
          </p:nvPr>
        </p:nvSpPr>
        <p:spPr>
          <a:xfrm>
            <a:off x="407368" y="2074188"/>
            <a:ext cx="5544615" cy="620251"/>
          </a:xfrm>
        </p:spPr>
        <p:txBody>
          <a:bodyPr/>
          <a:lstStyle>
            <a:lvl1pPr algn="l">
              <a:defRPr b="1"/>
            </a:lvl1pPr>
          </a:lstStyle>
          <a:p>
            <a:r>
              <a:rPr lang="en-US" dirty="0"/>
              <a:t>Click to edit Master title style</a:t>
            </a:r>
            <a:endParaRPr lang="en-DE" dirty="0"/>
          </a:p>
        </p:txBody>
      </p:sp>
      <p:sp>
        <p:nvSpPr>
          <p:cNvPr id="14" name="Text Placeholder 22">
            <a:extLst>
              <a:ext uri="{FF2B5EF4-FFF2-40B4-BE49-F238E27FC236}">
                <a16:creationId xmlns:a16="http://schemas.microsoft.com/office/drawing/2014/main" id="{A1DB4B7A-0368-ADFA-B0E8-5A32A1976D23}"/>
              </a:ext>
            </a:extLst>
          </p:cNvPr>
          <p:cNvSpPr>
            <a:spLocks noGrp="1"/>
          </p:cNvSpPr>
          <p:nvPr>
            <p:ph type="body" sz="quarter" idx="10" hasCustomPrompt="1"/>
          </p:nvPr>
        </p:nvSpPr>
        <p:spPr>
          <a:xfrm>
            <a:off x="407368" y="3693074"/>
            <a:ext cx="4375150" cy="457848"/>
          </a:xfrm>
        </p:spPr>
        <p:txBody>
          <a:bodyPr/>
          <a:lstStyle>
            <a:lvl1pPr marL="0" indent="0">
              <a:buNone/>
              <a:defRPr b="1"/>
            </a:lvl1pPr>
            <a:lvl2pPr marL="342900" indent="0">
              <a:buNone/>
              <a:defRPr/>
            </a:lvl2pPr>
          </a:lstStyle>
          <a:p>
            <a:pPr lvl="0"/>
            <a:r>
              <a:rPr lang="en-US" dirty="0"/>
              <a:t>Click to edit Lecturer’s name</a:t>
            </a:r>
          </a:p>
        </p:txBody>
      </p:sp>
      <p:sp>
        <p:nvSpPr>
          <p:cNvPr id="15" name="Text Placeholder 22">
            <a:extLst>
              <a:ext uri="{FF2B5EF4-FFF2-40B4-BE49-F238E27FC236}">
                <a16:creationId xmlns:a16="http://schemas.microsoft.com/office/drawing/2014/main" id="{29BB6B8D-6CB9-54B7-0DF9-DBDB0E37634E}"/>
              </a:ext>
            </a:extLst>
          </p:cNvPr>
          <p:cNvSpPr>
            <a:spLocks noGrp="1"/>
          </p:cNvSpPr>
          <p:nvPr>
            <p:ph type="body" sz="quarter" idx="11" hasCustomPrompt="1"/>
          </p:nvPr>
        </p:nvSpPr>
        <p:spPr>
          <a:xfrm>
            <a:off x="407368" y="4159260"/>
            <a:ext cx="4375150" cy="457848"/>
          </a:xfrm>
        </p:spPr>
        <p:txBody>
          <a:bodyPr/>
          <a:lstStyle>
            <a:lvl1pPr marL="0" indent="0">
              <a:buNone/>
              <a:defRPr b="0"/>
            </a:lvl1pPr>
            <a:lvl2pPr marL="342900" indent="0">
              <a:buNone/>
              <a:defRPr/>
            </a:lvl2pPr>
          </a:lstStyle>
          <a:p>
            <a:pPr lvl="0"/>
            <a:r>
              <a:rPr lang="en-US" dirty="0"/>
              <a:t>Click to edit Lecturer’s affiliation</a:t>
            </a:r>
          </a:p>
        </p:txBody>
      </p:sp>
      <p:sp>
        <p:nvSpPr>
          <p:cNvPr id="20" name="Text Placeholder 22">
            <a:extLst>
              <a:ext uri="{FF2B5EF4-FFF2-40B4-BE49-F238E27FC236}">
                <a16:creationId xmlns:a16="http://schemas.microsoft.com/office/drawing/2014/main" id="{4EC3B6D3-D545-C458-117A-3FC426AC87B1}"/>
              </a:ext>
            </a:extLst>
          </p:cNvPr>
          <p:cNvSpPr>
            <a:spLocks noGrp="1"/>
          </p:cNvSpPr>
          <p:nvPr>
            <p:ph type="body" sz="quarter" idx="12" hasCustomPrompt="1"/>
          </p:nvPr>
        </p:nvSpPr>
        <p:spPr>
          <a:xfrm>
            <a:off x="407368" y="1650286"/>
            <a:ext cx="5544614" cy="338554"/>
          </a:xfrm>
        </p:spPr>
        <p:txBody>
          <a:bodyPr>
            <a:normAutofit/>
          </a:bodyPr>
          <a:lstStyle>
            <a:lvl1pPr marL="0" indent="0">
              <a:buNone/>
              <a:defRPr sz="1600" b="0"/>
            </a:lvl1pPr>
            <a:lvl2pPr marL="342900" indent="0">
              <a:buNone/>
              <a:defRPr/>
            </a:lvl2pPr>
          </a:lstStyle>
          <a:p>
            <a:pPr lvl="0"/>
            <a:r>
              <a:rPr lang="en-US" dirty="0"/>
              <a:t>Click to edit Event title</a:t>
            </a:r>
          </a:p>
        </p:txBody>
      </p:sp>
      <p:pic>
        <p:nvPicPr>
          <p:cNvPr id="2" name="Picture 1">
            <a:extLst>
              <a:ext uri="{FF2B5EF4-FFF2-40B4-BE49-F238E27FC236}">
                <a16:creationId xmlns:a16="http://schemas.microsoft.com/office/drawing/2014/main" id="{54C79CBA-5ECC-767B-846D-8D461051DE87}"/>
              </a:ext>
            </a:extLst>
          </p:cNvPr>
          <p:cNvPicPr>
            <a:picLocks noChangeAspect="1"/>
          </p:cNvPicPr>
          <p:nvPr userDrawn="1"/>
        </p:nvPicPr>
        <p:blipFill>
          <a:blip r:embed="rId4" cstate="email">
            <a:alphaModFix/>
            <a:extLst>
              <a:ext uri="{28A0092B-C50C-407E-A947-70E740481C1C}">
                <a14:useLocalDpi xmlns:a14="http://schemas.microsoft.com/office/drawing/2010/main"/>
              </a:ext>
            </a:extLst>
          </a:blip>
          <a:srcRect/>
          <a:stretch>
            <a:fillRect/>
          </a:stretch>
        </p:blipFill>
        <p:spPr>
          <a:xfrm>
            <a:off x="7247890" y="252412"/>
            <a:ext cx="4944110" cy="6353175"/>
          </a:xfrm>
          <a:prstGeom prst="rect">
            <a:avLst/>
          </a:prstGeom>
          <a:solidFill>
            <a:schemeClr val="bg1"/>
          </a:solidFill>
        </p:spPr>
      </p:pic>
    </p:spTree>
    <p:extLst>
      <p:ext uri="{BB962C8B-B14F-4D97-AF65-F5344CB8AC3E}">
        <p14:creationId xmlns:p14="http://schemas.microsoft.com/office/powerpoint/2010/main" val="6407043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EUROfusion_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ECB478-BAE3-9650-1ED0-40553289DFEC}"/>
              </a:ext>
            </a:extLst>
          </p:cNvPr>
          <p:cNvSpPr/>
          <p:nvPr userDrawn="1"/>
        </p:nvSpPr>
        <p:spPr>
          <a:xfrm>
            <a:off x="0" y="6525344"/>
            <a:ext cx="12192000" cy="332656"/>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983432" y="192515"/>
            <a:ext cx="9451776" cy="457200"/>
          </a:xfrm>
        </p:spPr>
        <p:txBody>
          <a:bodyPr>
            <a:noAutofit/>
          </a:bodyPr>
          <a:lstStyle>
            <a:lvl1pPr algn="l">
              <a:lnSpc>
                <a:spcPts val="2400"/>
              </a:lnSpc>
              <a:defRPr sz="2800" b="1">
                <a:solidFill>
                  <a:schemeClr val="tx2"/>
                </a:solidFill>
                <a:latin typeface="+mn-lt"/>
                <a:cs typeface="Arial" panose="020B0604020202020204" pitchFamily="34" charset="0"/>
              </a:defRPr>
            </a:lvl1pPr>
          </a:lstStyle>
          <a:p>
            <a:r>
              <a:rPr lang="en-US" dirty="0"/>
              <a:t>Click to edit Master title style</a:t>
            </a:r>
            <a:endParaRPr lang="en-GB" dirty="0"/>
          </a:p>
        </p:txBody>
      </p:sp>
      <p:sp>
        <p:nvSpPr>
          <p:cNvPr id="3" name="Content Placeholder 2"/>
          <p:cNvSpPr>
            <a:spLocks noGrp="1"/>
          </p:cNvSpPr>
          <p:nvPr>
            <p:ph idx="1"/>
          </p:nvPr>
        </p:nvSpPr>
        <p:spPr>
          <a:xfrm>
            <a:off x="609600" y="836712"/>
            <a:ext cx="11103024" cy="5688632"/>
          </a:xfrm>
        </p:spPr>
        <p:txBody>
          <a:bodyPr>
            <a:normAutofit/>
          </a:bodyPr>
          <a:lstStyle>
            <a:lvl1pPr marL="257175" indent="-257175">
              <a:buFont typeface="Arial" panose="020B0604020202020204" pitchFamily="34" charset="0"/>
              <a:buChar char="•"/>
              <a:defRPr sz="2400">
                <a:latin typeface="+mn-lt"/>
                <a:cs typeface="Arial" panose="020B0604020202020204" pitchFamily="34" charset="0"/>
              </a:defRPr>
            </a:lvl1pPr>
            <a:lvl2pPr marL="557213" indent="-214313">
              <a:buFont typeface="Arial" panose="020B0604020202020204" pitchFamily="34" charset="0"/>
              <a:buChar char="•"/>
              <a:defRPr sz="1800">
                <a:latin typeface="+mn-lt"/>
                <a:cs typeface="Arial" panose="020B0604020202020204" pitchFamily="34" charset="0"/>
              </a:defRPr>
            </a:lvl2pPr>
            <a:lvl3pPr marL="857250" indent="-171450">
              <a:buFont typeface="Arial" panose="020B0604020202020204" pitchFamily="34" charset="0"/>
              <a:buChar char="•"/>
              <a:defRPr sz="1600">
                <a:latin typeface="+mn-lt"/>
                <a:cs typeface="Arial" panose="020B0604020202020204" pitchFamily="34" charset="0"/>
              </a:defRPr>
            </a:lvl3pPr>
            <a:lvl4pPr>
              <a:defRPr/>
            </a:lvl4pPr>
            <a:lvl5pPr>
              <a:defRPr/>
            </a:lvl5pPr>
          </a:lstStyle>
          <a:p>
            <a:pPr lvl="0"/>
            <a:r>
              <a:rPr lang="en-US" dirty="0"/>
              <a:t>Click to edit Master text styles</a:t>
            </a:r>
          </a:p>
          <a:p>
            <a:pPr lvl="1"/>
            <a:r>
              <a:rPr lang="en-US" dirty="0"/>
              <a:t>Second level</a:t>
            </a:r>
          </a:p>
          <a:p>
            <a:pPr lvl="2"/>
            <a:r>
              <a:rPr lang="en-US" dirty="0"/>
              <a:t>Third level</a:t>
            </a:r>
          </a:p>
        </p:txBody>
      </p:sp>
      <p:sp>
        <p:nvSpPr>
          <p:cNvPr id="8" name="Footer Placeholder 7"/>
          <p:cNvSpPr>
            <a:spLocks noGrp="1"/>
          </p:cNvSpPr>
          <p:nvPr>
            <p:ph type="ftr" sz="quarter" idx="11"/>
          </p:nvPr>
        </p:nvSpPr>
        <p:spPr>
          <a:xfrm>
            <a:off x="825624" y="6555770"/>
            <a:ext cx="5758056" cy="329614"/>
          </a:xfrm>
          <a:prstGeom prst="rect">
            <a:avLst/>
          </a:prstGeom>
        </p:spPr>
        <p:txBody>
          <a:bodyPr anchor="t"/>
          <a:lstStyle>
            <a:lvl1pPr>
              <a:defRPr sz="1200">
                <a:solidFill>
                  <a:schemeClr val="bg1"/>
                </a:solidFill>
              </a:defRPr>
            </a:lvl1pPr>
          </a:lstStyle>
          <a:p>
            <a:r>
              <a:rPr lang="en-GB" dirty="0">
                <a:solidFill>
                  <a:prstClr val="white"/>
                </a:solidFill>
              </a:rPr>
              <a:t>L. Figini | WPSA-SE.CM Monitoring Meeting | 13 October 2026</a:t>
            </a:r>
          </a:p>
        </p:txBody>
      </p:sp>
      <p:sp>
        <p:nvSpPr>
          <p:cNvPr id="9" name="Slide Number Placeholder 8"/>
          <p:cNvSpPr>
            <a:spLocks noGrp="1"/>
          </p:cNvSpPr>
          <p:nvPr>
            <p:ph type="sldNum" sz="quarter" idx="12"/>
          </p:nvPr>
        </p:nvSpPr>
        <p:spPr>
          <a:xfrm>
            <a:off x="0" y="6590037"/>
            <a:ext cx="720080" cy="199174"/>
          </a:xfrm>
        </p:spPr>
        <p:txBody>
          <a:bodyPr anchor="ctr"/>
          <a:lstStyle>
            <a:lvl1pPr>
              <a:defRPr sz="1400">
                <a:solidFill>
                  <a:schemeClr val="bg1"/>
                </a:solidFill>
              </a:defRPr>
            </a:lvl1pPr>
          </a:lstStyle>
          <a:p>
            <a:fld id="{6A6D9FA1-99C7-4910-8E32-B85D378B0060}" type="slidenum">
              <a:rPr lang="en-GB" smtClean="0">
                <a:solidFill>
                  <a:prstClr val="white"/>
                </a:solidFill>
              </a:rPr>
              <a:pPr/>
              <a:t>‹#›</a:t>
            </a:fld>
            <a:endParaRPr lang="en-GB" dirty="0">
              <a:solidFill>
                <a:prstClr val="white"/>
              </a:solidFill>
            </a:endParaRPr>
          </a:p>
        </p:txBody>
      </p:sp>
      <p:pic>
        <p:nvPicPr>
          <p:cNvPr id="1026" name="Picture 2" descr="EUROfusion - Realising Fusion Energy">
            <a:extLst>
              <a:ext uri="{FF2B5EF4-FFF2-40B4-BE49-F238E27FC236}">
                <a16:creationId xmlns:a16="http://schemas.microsoft.com/office/drawing/2014/main" id="{D76DEB2B-40A9-CD88-03A2-1B2D1E8A0C70}"/>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91344" y="57007"/>
            <a:ext cx="636023" cy="63602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40CFE93D-B60A-5519-67CA-2FB5FDAACE49}"/>
              </a:ext>
            </a:extLst>
          </p:cNvPr>
          <p:cNvPicPr>
            <a:picLocks noChangeAspect="1"/>
          </p:cNvPicPr>
          <p:nvPr userDrawn="1"/>
        </p:nvPicPr>
        <p:blipFill>
          <a:blip r:embed="rId3" cstate="email">
            <a:alphaModFix amt="65000"/>
            <a:extLst>
              <a:ext uri="{28A0092B-C50C-407E-A947-70E740481C1C}">
                <a14:useLocalDpi xmlns:a14="http://schemas.microsoft.com/office/drawing/2010/main"/>
              </a:ext>
            </a:extLst>
          </a:blip>
          <a:srcRect/>
          <a:stretch>
            <a:fillRect/>
          </a:stretch>
        </p:blipFill>
        <p:spPr>
          <a:xfrm>
            <a:off x="7247890" y="252412"/>
            <a:ext cx="4944110" cy="6353175"/>
          </a:xfrm>
          <a:prstGeom prst="rect">
            <a:avLst/>
          </a:prstGeom>
          <a:noFill/>
        </p:spPr>
      </p:pic>
    </p:spTree>
    <p:extLst>
      <p:ext uri="{BB962C8B-B14F-4D97-AF65-F5344CB8AC3E}">
        <p14:creationId xmlns:p14="http://schemas.microsoft.com/office/powerpoint/2010/main" val="4285183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UROfusion_content_empt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ECB478-BAE3-9650-1ED0-40553289DFEC}"/>
              </a:ext>
            </a:extLst>
          </p:cNvPr>
          <p:cNvSpPr/>
          <p:nvPr userDrawn="1"/>
        </p:nvSpPr>
        <p:spPr>
          <a:xfrm>
            <a:off x="0" y="6525344"/>
            <a:ext cx="12192000" cy="332656"/>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983432" y="192515"/>
            <a:ext cx="9451776" cy="457200"/>
          </a:xfrm>
        </p:spPr>
        <p:txBody>
          <a:bodyPr>
            <a:noAutofit/>
          </a:bodyPr>
          <a:lstStyle>
            <a:lvl1pPr algn="l">
              <a:lnSpc>
                <a:spcPts val="2400"/>
              </a:lnSpc>
              <a:defRPr sz="2800" b="1">
                <a:solidFill>
                  <a:schemeClr val="tx2"/>
                </a:solidFill>
                <a:latin typeface="+mn-lt"/>
                <a:cs typeface="Arial" panose="020B0604020202020204" pitchFamily="34" charset="0"/>
              </a:defRPr>
            </a:lvl1pPr>
          </a:lstStyle>
          <a:p>
            <a:r>
              <a:rPr lang="en-US" dirty="0"/>
              <a:t>Click to edit Master title style</a:t>
            </a:r>
            <a:endParaRPr lang="en-GB" dirty="0"/>
          </a:p>
        </p:txBody>
      </p:sp>
      <p:sp>
        <p:nvSpPr>
          <p:cNvPr id="8" name="Footer Placeholder 7"/>
          <p:cNvSpPr>
            <a:spLocks noGrp="1"/>
          </p:cNvSpPr>
          <p:nvPr>
            <p:ph type="ftr" sz="quarter" idx="11"/>
          </p:nvPr>
        </p:nvSpPr>
        <p:spPr>
          <a:xfrm>
            <a:off x="825624" y="6555770"/>
            <a:ext cx="5758056" cy="329614"/>
          </a:xfrm>
          <a:prstGeom prst="rect">
            <a:avLst/>
          </a:prstGeom>
        </p:spPr>
        <p:txBody>
          <a:bodyPr anchor="t"/>
          <a:lstStyle>
            <a:lvl1pPr>
              <a:defRPr sz="1200">
                <a:solidFill>
                  <a:schemeClr val="bg1"/>
                </a:solidFill>
              </a:defRPr>
            </a:lvl1pPr>
          </a:lstStyle>
          <a:p>
            <a:r>
              <a:rPr lang="en-GB" dirty="0">
                <a:solidFill>
                  <a:prstClr val="white"/>
                </a:solidFill>
              </a:rPr>
              <a:t>L. Figini | WPSA-SE.CM Monitoring Meeting | 13 October 2026</a:t>
            </a:r>
          </a:p>
        </p:txBody>
      </p:sp>
      <p:sp>
        <p:nvSpPr>
          <p:cNvPr id="9" name="Slide Number Placeholder 8"/>
          <p:cNvSpPr>
            <a:spLocks noGrp="1"/>
          </p:cNvSpPr>
          <p:nvPr>
            <p:ph type="sldNum" sz="quarter" idx="12"/>
          </p:nvPr>
        </p:nvSpPr>
        <p:spPr>
          <a:xfrm>
            <a:off x="0" y="6590037"/>
            <a:ext cx="720080" cy="199174"/>
          </a:xfrm>
        </p:spPr>
        <p:txBody>
          <a:bodyPr anchor="ctr"/>
          <a:lstStyle>
            <a:lvl1pPr>
              <a:defRPr sz="1400">
                <a:solidFill>
                  <a:schemeClr val="bg1"/>
                </a:solidFill>
              </a:defRPr>
            </a:lvl1pPr>
          </a:lstStyle>
          <a:p>
            <a:fld id="{6A6D9FA1-99C7-4910-8E32-B85D378B0060}" type="slidenum">
              <a:rPr lang="en-GB" smtClean="0">
                <a:solidFill>
                  <a:prstClr val="white"/>
                </a:solidFill>
              </a:rPr>
              <a:pPr/>
              <a:t>‹#›</a:t>
            </a:fld>
            <a:endParaRPr lang="en-GB" dirty="0">
              <a:solidFill>
                <a:prstClr val="white"/>
              </a:solidFill>
            </a:endParaRPr>
          </a:p>
        </p:txBody>
      </p:sp>
      <p:pic>
        <p:nvPicPr>
          <p:cNvPr id="1026" name="Picture 2" descr="EUROfusion - Realising Fusion Energy">
            <a:extLst>
              <a:ext uri="{FF2B5EF4-FFF2-40B4-BE49-F238E27FC236}">
                <a16:creationId xmlns:a16="http://schemas.microsoft.com/office/drawing/2014/main" id="{D76DEB2B-40A9-CD88-03A2-1B2D1E8A0C70}"/>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91344" y="57007"/>
            <a:ext cx="636023" cy="63602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40CFE93D-B60A-5519-67CA-2FB5FDAACE49}"/>
              </a:ext>
            </a:extLst>
          </p:cNvPr>
          <p:cNvPicPr>
            <a:picLocks noChangeAspect="1"/>
          </p:cNvPicPr>
          <p:nvPr userDrawn="1"/>
        </p:nvPicPr>
        <p:blipFill>
          <a:blip r:embed="rId3" cstate="email">
            <a:alphaModFix amt="65000"/>
            <a:extLst>
              <a:ext uri="{28A0092B-C50C-407E-A947-70E740481C1C}">
                <a14:useLocalDpi xmlns:a14="http://schemas.microsoft.com/office/drawing/2010/main"/>
              </a:ext>
            </a:extLst>
          </a:blip>
          <a:srcRect/>
          <a:stretch>
            <a:fillRect/>
          </a:stretch>
        </p:blipFill>
        <p:spPr>
          <a:xfrm>
            <a:off x="7247890" y="252412"/>
            <a:ext cx="4944110" cy="6353175"/>
          </a:xfrm>
          <a:prstGeom prst="rect">
            <a:avLst/>
          </a:prstGeom>
          <a:noFill/>
        </p:spPr>
      </p:pic>
    </p:spTree>
    <p:extLst>
      <p:ext uri="{BB962C8B-B14F-4D97-AF65-F5344CB8AC3E}">
        <p14:creationId xmlns:p14="http://schemas.microsoft.com/office/powerpoint/2010/main" val="16964596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UROfusion_Value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0CFE93D-B60A-5519-67CA-2FB5FDAACE49}"/>
              </a:ext>
            </a:extLst>
          </p:cNvPr>
          <p:cNvPicPr>
            <a:picLocks noChangeAspect="1"/>
          </p:cNvPicPr>
          <p:nvPr userDrawn="1"/>
        </p:nvPicPr>
        <p:blipFill>
          <a:blip r:embed="rId2" cstate="email">
            <a:alphaModFix amt="65000"/>
            <a:extLst>
              <a:ext uri="{28A0092B-C50C-407E-A947-70E740481C1C}">
                <a14:useLocalDpi xmlns:a14="http://schemas.microsoft.com/office/drawing/2010/main"/>
              </a:ext>
            </a:extLst>
          </a:blip>
          <a:srcRect/>
          <a:stretch>
            <a:fillRect/>
          </a:stretch>
        </p:blipFill>
        <p:spPr>
          <a:xfrm>
            <a:off x="7247890" y="252412"/>
            <a:ext cx="4944110" cy="6353175"/>
          </a:xfrm>
          <a:prstGeom prst="rect">
            <a:avLst/>
          </a:prstGeom>
          <a:noFill/>
        </p:spPr>
      </p:pic>
      <p:sp>
        <p:nvSpPr>
          <p:cNvPr id="5" name="Rectangle 4">
            <a:extLst>
              <a:ext uri="{FF2B5EF4-FFF2-40B4-BE49-F238E27FC236}">
                <a16:creationId xmlns:a16="http://schemas.microsoft.com/office/drawing/2014/main" id="{A136BB05-CDE1-71D8-95B1-3A5C6CD699AD}"/>
              </a:ext>
            </a:extLst>
          </p:cNvPr>
          <p:cNvSpPr/>
          <p:nvPr userDrawn="1"/>
        </p:nvSpPr>
        <p:spPr>
          <a:xfrm>
            <a:off x="6408751" y="2146852"/>
            <a:ext cx="2170706" cy="161411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55464233-290E-F450-429D-1C58FA6BE3BA}"/>
              </a:ext>
            </a:extLst>
          </p:cNvPr>
          <p:cNvSpPr/>
          <p:nvPr userDrawn="1"/>
        </p:nvSpPr>
        <p:spPr>
          <a:xfrm>
            <a:off x="9129423" y="1957346"/>
            <a:ext cx="2170706" cy="187518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47ECB478-BAE3-9650-1ED0-40553289DFEC}"/>
              </a:ext>
            </a:extLst>
          </p:cNvPr>
          <p:cNvSpPr/>
          <p:nvPr userDrawn="1"/>
        </p:nvSpPr>
        <p:spPr>
          <a:xfrm>
            <a:off x="0" y="6525344"/>
            <a:ext cx="12192000" cy="332656"/>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hasCustomPrompt="1"/>
          </p:nvPr>
        </p:nvSpPr>
        <p:spPr>
          <a:xfrm>
            <a:off x="983432" y="192515"/>
            <a:ext cx="9451776" cy="457200"/>
          </a:xfrm>
        </p:spPr>
        <p:txBody>
          <a:bodyPr>
            <a:noAutofit/>
          </a:bodyPr>
          <a:lstStyle>
            <a:lvl1pPr algn="l">
              <a:lnSpc>
                <a:spcPts val="2400"/>
              </a:lnSpc>
              <a:defRPr sz="2800" b="1">
                <a:solidFill>
                  <a:schemeClr val="tx2"/>
                </a:solidFill>
                <a:latin typeface="+mn-lt"/>
                <a:cs typeface="Arial" panose="020B0604020202020204" pitchFamily="34" charset="0"/>
              </a:defRPr>
            </a:lvl1pPr>
          </a:lstStyle>
          <a:p>
            <a:r>
              <a:rPr lang="en-US" dirty="0"/>
              <a:t>EUROfusion Values</a:t>
            </a:r>
            <a:endParaRPr lang="en-GB" dirty="0"/>
          </a:p>
        </p:txBody>
      </p:sp>
      <p:sp>
        <p:nvSpPr>
          <p:cNvPr id="8" name="Footer Placeholder 7"/>
          <p:cNvSpPr>
            <a:spLocks noGrp="1"/>
          </p:cNvSpPr>
          <p:nvPr>
            <p:ph type="ftr" sz="quarter" idx="11"/>
          </p:nvPr>
        </p:nvSpPr>
        <p:spPr>
          <a:xfrm>
            <a:off x="825624" y="6555770"/>
            <a:ext cx="5758056" cy="329614"/>
          </a:xfrm>
          <a:prstGeom prst="rect">
            <a:avLst/>
          </a:prstGeom>
        </p:spPr>
        <p:txBody>
          <a:bodyPr anchor="t"/>
          <a:lstStyle>
            <a:lvl1pPr>
              <a:defRPr sz="1200">
                <a:solidFill>
                  <a:schemeClr val="bg1"/>
                </a:solidFill>
              </a:defRPr>
            </a:lvl1pPr>
          </a:lstStyle>
          <a:p>
            <a:r>
              <a:rPr lang="en-GB" dirty="0">
                <a:solidFill>
                  <a:prstClr val="white"/>
                </a:solidFill>
              </a:rPr>
              <a:t>L. Figini | WPSA-SE.CM Monitoring Meeting | 13 October 2026</a:t>
            </a:r>
          </a:p>
        </p:txBody>
      </p:sp>
      <p:sp>
        <p:nvSpPr>
          <p:cNvPr id="9" name="Slide Number Placeholder 8"/>
          <p:cNvSpPr>
            <a:spLocks noGrp="1"/>
          </p:cNvSpPr>
          <p:nvPr>
            <p:ph type="sldNum" sz="quarter" idx="12"/>
          </p:nvPr>
        </p:nvSpPr>
        <p:spPr>
          <a:xfrm>
            <a:off x="0" y="6590037"/>
            <a:ext cx="720080" cy="199174"/>
          </a:xfrm>
        </p:spPr>
        <p:txBody>
          <a:bodyPr anchor="ctr"/>
          <a:lstStyle>
            <a:lvl1pPr>
              <a:defRPr sz="1400">
                <a:solidFill>
                  <a:schemeClr val="bg1"/>
                </a:solidFill>
              </a:defRPr>
            </a:lvl1pPr>
          </a:lstStyle>
          <a:p>
            <a:fld id="{6A6D9FA1-99C7-4910-8E32-B85D378B0060}" type="slidenum">
              <a:rPr lang="en-GB" smtClean="0">
                <a:solidFill>
                  <a:prstClr val="white"/>
                </a:solidFill>
              </a:rPr>
              <a:pPr/>
              <a:t>‹#›</a:t>
            </a:fld>
            <a:endParaRPr lang="en-GB" dirty="0">
              <a:solidFill>
                <a:prstClr val="white"/>
              </a:solidFill>
            </a:endParaRPr>
          </a:p>
        </p:txBody>
      </p:sp>
      <p:pic>
        <p:nvPicPr>
          <p:cNvPr id="1026" name="Picture 2" descr="EUROfusion - Realising Fusion Energy">
            <a:extLst>
              <a:ext uri="{FF2B5EF4-FFF2-40B4-BE49-F238E27FC236}">
                <a16:creationId xmlns:a16="http://schemas.microsoft.com/office/drawing/2014/main" id="{D76DEB2B-40A9-CD88-03A2-1B2D1E8A0C70}"/>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91344" y="57007"/>
            <a:ext cx="636023" cy="63602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E8D0878B-E5A6-2FA4-87BE-E46364DC8E55}"/>
              </a:ext>
            </a:extLst>
          </p:cNvPr>
          <p:cNvPicPr>
            <a:picLocks noChangeAspect="1"/>
          </p:cNvPicPr>
          <p:nvPr userDrawn="1"/>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414" y="979851"/>
            <a:ext cx="12181172" cy="5577840"/>
          </a:xfrm>
          <a:prstGeom prst="rect">
            <a:avLst/>
          </a:prstGeom>
        </p:spPr>
      </p:pic>
    </p:spTree>
    <p:extLst>
      <p:ext uri="{BB962C8B-B14F-4D97-AF65-F5344CB8AC3E}">
        <p14:creationId xmlns:p14="http://schemas.microsoft.com/office/powerpoint/2010/main" val="130808467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4"/>
          </p:nvPr>
        </p:nvSpPr>
        <p:spPr>
          <a:xfrm>
            <a:off x="10848528" y="6356353"/>
            <a:ext cx="733872" cy="365125"/>
          </a:xfrm>
          <a:prstGeom prst="rect">
            <a:avLst/>
          </a:prstGeom>
        </p:spPr>
        <p:txBody>
          <a:bodyPr vert="horz" lIns="91440" tIns="45720" rIns="91440" bIns="45720" rtlCol="0" anchor="ctr"/>
          <a:lstStyle>
            <a:lvl1pPr algn="r">
              <a:defRPr sz="1000">
                <a:solidFill>
                  <a:schemeClr val="tx1">
                    <a:tint val="75000"/>
                  </a:schemeClr>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A6D9FA1-99C7-4910-8E32-B85D378B0060}" type="slidenum">
              <a:rPr kumimoji="0" lang="en-GB" sz="10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402646876"/>
      </p:ext>
    </p:extLst>
  </p:cSld>
  <p:clrMap bg1="lt1" tx1="dk1" bg2="lt2" tx2="dk2" accent1="accent1" accent2="accent2" accent3="accent3" accent4="accent4" accent5="accent5" accent6="accent6" hlink="hlink" folHlink="folHlink"/>
  <p:sldLayoutIdLst>
    <p:sldLayoutId id="2147483658" r:id="rId1"/>
    <p:sldLayoutId id="2147483663" r:id="rId2"/>
    <p:sldLayoutId id="2147483664" r:id="rId3"/>
    <p:sldLayoutId id="2147483669" r:id="rId4"/>
  </p:sldLayoutIdLst>
  <p:hf hdr="0" dt="0"/>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0DF84-45A5-E8B6-2356-A083BD3B6272}"/>
              </a:ext>
            </a:extLst>
          </p:cNvPr>
          <p:cNvSpPr>
            <a:spLocks noGrp="1"/>
          </p:cNvSpPr>
          <p:nvPr>
            <p:ph type="title"/>
          </p:nvPr>
        </p:nvSpPr>
        <p:spPr>
          <a:xfrm>
            <a:off x="407368" y="2074188"/>
            <a:ext cx="11784632" cy="1354812"/>
          </a:xfrm>
        </p:spPr>
        <p:txBody>
          <a:bodyPr anchor="t">
            <a:normAutofit/>
          </a:bodyPr>
          <a:lstStyle/>
          <a:p>
            <a:r>
              <a:rPr lang="en-US" sz="3100" dirty="0"/>
              <a:t>SA-SE.CM.OP.07-T002:</a:t>
            </a:r>
            <a:br>
              <a:rPr lang="en-US" sz="3100" dirty="0"/>
            </a:br>
            <a:r>
              <a:rPr lang="en-US" sz="3100" dirty="0"/>
              <a:t>EC HCD and ECE modelling tools</a:t>
            </a:r>
            <a:endParaRPr lang="en-US" dirty="0"/>
          </a:p>
        </p:txBody>
      </p:sp>
      <p:sp>
        <p:nvSpPr>
          <p:cNvPr id="3" name="Text Placeholder 2">
            <a:extLst>
              <a:ext uri="{FF2B5EF4-FFF2-40B4-BE49-F238E27FC236}">
                <a16:creationId xmlns:a16="http://schemas.microsoft.com/office/drawing/2014/main" id="{68F44253-FAF4-4571-7B1E-85B86398C1C5}"/>
              </a:ext>
            </a:extLst>
          </p:cNvPr>
          <p:cNvSpPr>
            <a:spLocks noGrp="1"/>
          </p:cNvSpPr>
          <p:nvPr>
            <p:ph type="body" sz="quarter" idx="10"/>
          </p:nvPr>
        </p:nvSpPr>
        <p:spPr>
          <a:xfrm>
            <a:off x="407366" y="3429000"/>
            <a:ext cx="5544613" cy="457848"/>
          </a:xfrm>
        </p:spPr>
        <p:txBody>
          <a:bodyPr/>
          <a:lstStyle/>
          <a:p>
            <a:r>
              <a:rPr lang="en-US" dirty="0"/>
              <a:t>L. Figini</a:t>
            </a:r>
            <a:r>
              <a:rPr lang="en-US" baseline="30000" dirty="0"/>
              <a:t>1</a:t>
            </a:r>
            <a:r>
              <a:rPr lang="en-US" dirty="0"/>
              <a:t>, M. Guerini Rocco</a:t>
            </a:r>
            <a:r>
              <a:rPr lang="en-US" baseline="30000" dirty="0"/>
              <a:t>1,2</a:t>
            </a:r>
            <a:r>
              <a:rPr lang="en-US" dirty="0"/>
              <a:t>, C. Tsironis</a:t>
            </a:r>
            <a:r>
              <a:rPr lang="en-US" baseline="30000" dirty="0"/>
              <a:t>3</a:t>
            </a:r>
          </a:p>
        </p:txBody>
      </p:sp>
      <p:sp>
        <p:nvSpPr>
          <p:cNvPr id="4" name="Text Placeholder 3">
            <a:extLst>
              <a:ext uri="{FF2B5EF4-FFF2-40B4-BE49-F238E27FC236}">
                <a16:creationId xmlns:a16="http://schemas.microsoft.com/office/drawing/2014/main" id="{5CE95A6E-2526-20D0-7292-7712306271DC}"/>
              </a:ext>
            </a:extLst>
          </p:cNvPr>
          <p:cNvSpPr>
            <a:spLocks noGrp="1"/>
          </p:cNvSpPr>
          <p:nvPr>
            <p:ph type="body" sz="quarter" idx="11"/>
          </p:nvPr>
        </p:nvSpPr>
        <p:spPr>
          <a:xfrm>
            <a:off x="407367" y="3895186"/>
            <a:ext cx="7890326" cy="1238048"/>
          </a:xfrm>
        </p:spPr>
        <p:txBody>
          <a:bodyPr>
            <a:noAutofit/>
          </a:bodyPr>
          <a:lstStyle/>
          <a:p>
            <a:r>
              <a:rPr lang="en-US" sz="2000" baseline="30000" dirty="0"/>
              <a:t>1</a:t>
            </a:r>
            <a:r>
              <a:rPr lang="en-US" sz="2000" dirty="0"/>
              <a:t>Institute for Plasma Science and Technology – CNR Milan, Italy (ENEA)</a:t>
            </a:r>
          </a:p>
          <a:p>
            <a:r>
              <a:rPr lang="en-US" sz="2000" baseline="30000" dirty="0"/>
              <a:t>2</a:t>
            </a:r>
            <a:r>
              <a:rPr lang="en-US" sz="2000" dirty="0"/>
              <a:t>Università degli Studi di Milano – Bicocca, Italy (ENEA)</a:t>
            </a:r>
          </a:p>
          <a:p>
            <a:r>
              <a:rPr lang="en-US" sz="2000" baseline="30000" dirty="0"/>
              <a:t>3</a:t>
            </a:r>
            <a:r>
              <a:rPr lang="en-US" sz="2000" dirty="0"/>
              <a:t>National Technical University of Athens, Greece (NCSRD)</a:t>
            </a:r>
          </a:p>
        </p:txBody>
      </p:sp>
      <p:sp>
        <p:nvSpPr>
          <p:cNvPr id="5" name="Text Placeholder 4">
            <a:extLst>
              <a:ext uri="{FF2B5EF4-FFF2-40B4-BE49-F238E27FC236}">
                <a16:creationId xmlns:a16="http://schemas.microsoft.com/office/drawing/2014/main" id="{77D306BE-80AF-BAD6-579C-9B0413B066C6}"/>
              </a:ext>
            </a:extLst>
          </p:cNvPr>
          <p:cNvSpPr>
            <a:spLocks noGrp="1"/>
          </p:cNvSpPr>
          <p:nvPr>
            <p:ph type="body" sz="quarter" idx="12"/>
          </p:nvPr>
        </p:nvSpPr>
        <p:spPr>
          <a:xfrm>
            <a:off x="407366" y="1650286"/>
            <a:ext cx="10565433" cy="338554"/>
          </a:xfrm>
        </p:spPr>
        <p:txBody>
          <a:bodyPr>
            <a:normAutofit/>
          </a:bodyPr>
          <a:lstStyle/>
          <a:p>
            <a:r>
              <a:rPr lang="en-US" dirty="0"/>
              <a:t>WPSA Code Management 2026 tasks – Kick-off Meeting</a:t>
            </a:r>
          </a:p>
        </p:txBody>
      </p:sp>
      <p:pic>
        <p:nvPicPr>
          <p:cNvPr id="6" name="Picture 5">
            <a:extLst>
              <a:ext uri="{FF2B5EF4-FFF2-40B4-BE49-F238E27FC236}">
                <a16:creationId xmlns:a16="http://schemas.microsoft.com/office/drawing/2014/main" id="{FB59CAD1-135B-B729-B4A6-AAEB87329C71}"/>
              </a:ext>
            </a:extLst>
          </p:cNvPr>
          <p:cNvPicPr>
            <a:picLocks noChangeAspect="1"/>
          </p:cNvPicPr>
          <p:nvPr/>
        </p:nvPicPr>
        <p:blipFill>
          <a:blip r:embed="rId2"/>
          <a:stretch>
            <a:fillRect/>
          </a:stretch>
        </p:blipFill>
        <p:spPr>
          <a:xfrm>
            <a:off x="3303374" y="5137520"/>
            <a:ext cx="737286" cy="792582"/>
          </a:xfrm>
          <a:prstGeom prst="rect">
            <a:avLst/>
          </a:prstGeom>
        </p:spPr>
      </p:pic>
      <p:pic>
        <p:nvPicPr>
          <p:cNvPr id="9" name="Graphic 8">
            <a:extLst>
              <a:ext uri="{FF2B5EF4-FFF2-40B4-BE49-F238E27FC236}">
                <a16:creationId xmlns:a16="http://schemas.microsoft.com/office/drawing/2014/main" id="{2CA22518-F7AC-2EB4-324B-89CB62A3A8D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07366" y="5207714"/>
            <a:ext cx="2565215" cy="722388"/>
          </a:xfrm>
          <a:prstGeom prst="rect">
            <a:avLst/>
          </a:prstGeom>
        </p:spPr>
      </p:pic>
      <p:pic>
        <p:nvPicPr>
          <p:cNvPr id="10" name="Picture 9">
            <a:extLst>
              <a:ext uri="{FF2B5EF4-FFF2-40B4-BE49-F238E27FC236}">
                <a16:creationId xmlns:a16="http://schemas.microsoft.com/office/drawing/2014/main" id="{434330BD-4E7F-3B3B-7031-0B4AD48F427C}"/>
              </a:ext>
            </a:extLst>
          </p:cNvPr>
          <p:cNvPicPr>
            <a:picLocks noChangeAspect="1"/>
          </p:cNvPicPr>
          <p:nvPr/>
        </p:nvPicPr>
        <p:blipFill>
          <a:blip r:embed="rId4"/>
          <a:stretch>
            <a:fillRect/>
          </a:stretch>
        </p:blipFill>
        <p:spPr>
          <a:xfrm>
            <a:off x="4371453" y="5133234"/>
            <a:ext cx="788530" cy="788530"/>
          </a:xfrm>
          <a:prstGeom prst="rect">
            <a:avLst/>
          </a:prstGeom>
        </p:spPr>
      </p:pic>
    </p:spTree>
    <p:extLst>
      <p:ext uri="{BB962C8B-B14F-4D97-AF65-F5344CB8AC3E}">
        <p14:creationId xmlns:p14="http://schemas.microsoft.com/office/powerpoint/2010/main" val="2471064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1364D-1952-6F6B-2EA8-27D8E3E782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CDA7C0-8CFB-864F-F35B-8A9B17362B46}"/>
              </a:ext>
            </a:extLst>
          </p:cNvPr>
          <p:cNvSpPr>
            <a:spLocks noGrp="1"/>
          </p:cNvSpPr>
          <p:nvPr>
            <p:ph type="title"/>
          </p:nvPr>
        </p:nvSpPr>
        <p:spPr/>
        <p:txBody>
          <a:bodyPr/>
          <a:lstStyle/>
          <a:p>
            <a:r>
              <a:rPr lang="en-US" dirty="0"/>
              <a:t>Task description</a:t>
            </a:r>
          </a:p>
        </p:txBody>
      </p:sp>
      <p:sp>
        <p:nvSpPr>
          <p:cNvPr id="3" name="Content Placeholder 2">
            <a:extLst>
              <a:ext uri="{FF2B5EF4-FFF2-40B4-BE49-F238E27FC236}">
                <a16:creationId xmlns:a16="http://schemas.microsoft.com/office/drawing/2014/main" id="{110DC98A-B6D0-524D-D214-716654984AC9}"/>
              </a:ext>
            </a:extLst>
          </p:cNvPr>
          <p:cNvSpPr>
            <a:spLocks noGrp="1"/>
          </p:cNvSpPr>
          <p:nvPr>
            <p:ph idx="1"/>
          </p:nvPr>
        </p:nvSpPr>
        <p:spPr/>
        <p:txBody>
          <a:bodyPr>
            <a:noAutofit/>
          </a:bodyPr>
          <a:lstStyle/>
          <a:p>
            <a:pPr marL="0" indent="0">
              <a:buNone/>
            </a:pPr>
            <a:r>
              <a:rPr lang="en-US" sz="2000" dirty="0"/>
              <a:t>The task aims at providing simulation software for EC waves (ECH&amp;CD, ECE </a:t>
            </a:r>
            <a:r>
              <a:rPr lang="en-US" sz="2000" dirty="0">
                <a:sym typeface="Wingdings" pitchFamily="2" charset="2"/>
              </a:rPr>
              <a:t> GRAY, SPECE</a:t>
            </a:r>
            <a:r>
              <a:rPr lang="en-US" sz="2000" dirty="0"/>
              <a:t>), both to </a:t>
            </a:r>
            <a:r>
              <a:rPr lang="en-US" sz="2000" b="1" dirty="0"/>
              <a:t>prepare plasma operation </a:t>
            </a:r>
            <a:r>
              <a:rPr lang="en-US" sz="2000" dirty="0"/>
              <a:t>and to </a:t>
            </a:r>
            <a:r>
              <a:rPr lang="en-US" sz="2000" b="1" dirty="0"/>
              <a:t>analyze experimental results</a:t>
            </a:r>
            <a:r>
              <a:rPr lang="en-US" sz="2000" dirty="0"/>
              <a:t>, modelling:</a:t>
            </a:r>
          </a:p>
          <a:p>
            <a:r>
              <a:rPr lang="en-US" sz="2000" dirty="0"/>
              <a:t>The EC HCD optical system</a:t>
            </a:r>
          </a:p>
          <a:p>
            <a:r>
              <a:rPr lang="en-US" sz="2000" dirty="0"/>
              <a:t>The ECE diagnostic antennas configuration</a:t>
            </a:r>
          </a:p>
          <a:p>
            <a:r>
              <a:rPr lang="en-US" sz="2000" dirty="0"/>
              <a:t>The interaction of EC waves with the plasma</a:t>
            </a:r>
          </a:p>
          <a:p>
            <a:endParaRPr lang="en-US" sz="2000" dirty="0"/>
          </a:p>
          <a:p>
            <a:pPr marL="0" indent="0">
              <a:buNone/>
            </a:pPr>
            <a:r>
              <a:rPr lang="en-US" sz="2000" b="1" dirty="0"/>
              <a:t>Deliverable D001: Consolidation of EC HCD and ECE modelling tools </a:t>
            </a:r>
            <a:endParaRPr lang="en-US" sz="2000" dirty="0"/>
          </a:p>
          <a:p>
            <a:r>
              <a:rPr lang="en-US" sz="2000" dirty="0"/>
              <a:t>Consolidation of EC HCD and ECE modelling tools (GRAY and SPECE) for use in the control room</a:t>
            </a:r>
          </a:p>
          <a:p>
            <a:r>
              <a:rPr lang="en-US" sz="2000" dirty="0"/>
              <a:t>Implementation of input data interface</a:t>
            </a:r>
          </a:p>
          <a:p>
            <a:r>
              <a:rPr lang="en-US" sz="2000" dirty="0"/>
              <a:t>Testing on Naka server</a:t>
            </a:r>
          </a:p>
        </p:txBody>
      </p:sp>
      <p:sp>
        <p:nvSpPr>
          <p:cNvPr id="4" name="Footer Placeholder 3">
            <a:extLst>
              <a:ext uri="{FF2B5EF4-FFF2-40B4-BE49-F238E27FC236}">
                <a16:creationId xmlns:a16="http://schemas.microsoft.com/office/drawing/2014/main" id="{7A6A0554-DCCA-07D3-33A5-60CDF6EEE1F5}"/>
              </a:ext>
            </a:extLst>
          </p:cNvPr>
          <p:cNvSpPr>
            <a:spLocks noGrp="1"/>
          </p:cNvSpPr>
          <p:nvPr>
            <p:ph type="ftr" sz="quarter" idx="11"/>
          </p:nvPr>
        </p:nvSpPr>
        <p:spPr/>
        <p:txBody>
          <a:bodyPr/>
          <a:lstStyle/>
          <a:p>
            <a:r>
              <a:rPr lang="en-GB">
                <a:solidFill>
                  <a:prstClr val="white"/>
                </a:solidFill>
              </a:rPr>
              <a:t>L. Figini | WPSA-SE.CM Monitoring Meeting | 13 October 2026</a:t>
            </a:r>
            <a:endParaRPr lang="en-GB" dirty="0">
              <a:solidFill>
                <a:prstClr val="white"/>
              </a:solidFill>
            </a:endParaRPr>
          </a:p>
        </p:txBody>
      </p:sp>
      <p:sp>
        <p:nvSpPr>
          <p:cNvPr id="5" name="Slide Number Placeholder 4">
            <a:extLst>
              <a:ext uri="{FF2B5EF4-FFF2-40B4-BE49-F238E27FC236}">
                <a16:creationId xmlns:a16="http://schemas.microsoft.com/office/drawing/2014/main" id="{FE09D6CB-597C-424B-DDB4-999F2065206C}"/>
              </a:ext>
            </a:extLst>
          </p:cNvPr>
          <p:cNvSpPr>
            <a:spLocks noGrp="1"/>
          </p:cNvSpPr>
          <p:nvPr>
            <p:ph type="sldNum" sz="quarter" idx="12"/>
          </p:nvPr>
        </p:nvSpPr>
        <p:spPr/>
        <p:txBody>
          <a:bodyPr/>
          <a:lstStyle/>
          <a:p>
            <a:fld id="{6A6D9FA1-99C7-4910-8E32-B85D378B0060}" type="slidenum">
              <a:rPr lang="en-GB" smtClean="0">
                <a:solidFill>
                  <a:prstClr val="white"/>
                </a:solidFill>
              </a:rPr>
              <a:pPr/>
              <a:t>2</a:t>
            </a:fld>
            <a:endParaRPr lang="en-GB" dirty="0">
              <a:solidFill>
                <a:prstClr val="white"/>
              </a:solidFill>
            </a:endParaRPr>
          </a:p>
        </p:txBody>
      </p:sp>
    </p:spTree>
    <p:extLst>
      <p:ext uri="{BB962C8B-B14F-4D97-AF65-F5344CB8AC3E}">
        <p14:creationId xmlns:p14="http://schemas.microsoft.com/office/powerpoint/2010/main" val="31456599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0B9DC-D353-012E-5E0F-870935D6C31F}"/>
              </a:ext>
            </a:extLst>
          </p:cNvPr>
          <p:cNvSpPr>
            <a:spLocks noGrp="1"/>
          </p:cNvSpPr>
          <p:nvPr>
            <p:ph type="title"/>
          </p:nvPr>
        </p:nvSpPr>
        <p:spPr>
          <a:xfrm>
            <a:off x="972281" y="192515"/>
            <a:ext cx="9451776" cy="457200"/>
          </a:xfrm>
        </p:spPr>
        <p:txBody>
          <a:bodyPr/>
          <a:lstStyle/>
          <a:p>
            <a:r>
              <a:rPr lang="en-US" dirty="0"/>
              <a:t>Status at the last meeting</a:t>
            </a:r>
          </a:p>
        </p:txBody>
      </p:sp>
      <p:sp>
        <p:nvSpPr>
          <p:cNvPr id="3" name="Content Placeholder 2">
            <a:extLst>
              <a:ext uri="{FF2B5EF4-FFF2-40B4-BE49-F238E27FC236}">
                <a16:creationId xmlns:a16="http://schemas.microsoft.com/office/drawing/2014/main" id="{0E25BCF1-92FE-97B6-7CDA-940735E3393E}"/>
              </a:ext>
            </a:extLst>
          </p:cNvPr>
          <p:cNvSpPr>
            <a:spLocks noGrp="1"/>
          </p:cNvSpPr>
          <p:nvPr>
            <p:ph idx="1"/>
          </p:nvPr>
        </p:nvSpPr>
        <p:spPr/>
        <p:txBody>
          <a:bodyPr>
            <a:noAutofit/>
          </a:bodyPr>
          <a:lstStyle/>
          <a:p>
            <a:r>
              <a:rPr lang="en-US" dirty="0"/>
              <a:t>Simulation tools installed at the Naka server</a:t>
            </a:r>
            <a:endParaRPr lang="en-US" sz="2200" dirty="0"/>
          </a:p>
          <a:p>
            <a:pPr lvl="1"/>
            <a:r>
              <a:rPr lang="en-US" dirty="0"/>
              <a:t>GRAY, for EC Heating and Current Drive (H&amp;CD) computation</a:t>
            </a:r>
          </a:p>
          <a:p>
            <a:pPr lvl="1"/>
            <a:r>
              <a:rPr lang="en-US" dirty="0"/>
              <a:t>SPECE, for Electron Cyclotron Emission (ECE) diagnostics data analysis</a:t>
            </a:r>
            <a:endParaRPr lang="en-US" sz="2200" dirty="0"/>
          </a:p>
          <a:p>
            <a:r>
              <a:rPr lang="en-US" dirty="0"/>
              <a:t>CLI interface</a:t>
            </a:r>
          </a:p>
          <a:p>
            <a:pPr lvl="1"/>
            <a:r>
              <a:rPr lang="en-US" dirty="0"/>
              <a:t>Parameters configuration</a:t>
            </a:r>
          </a:p>
          <a:p>
            <a:pPr lvl="1"/>
            <a:r>
              <a:rPr lang="en-US" dirty="0"/>
              <a:t>Run code</a:t>
            </a:r>
          </a:p>
          <a:p>
            <a:r>
              <a:rPr lang="en-US" dirty="0"/>
              <a:t>Python module (GRAY)</a:t>
            </a:r>
          </a:p>
          <a:p>
            <a:pPr lvl="1"/>
            <a:r>
              <a:rPr lang="en-US" dirty="0"/>
              <a:t>Input/output data import as NumPy struct arrays</a:t>
            </a:r>
          </a:p>
          <a:p>
            <a:pPr lvl="1"/>
            <a:r>
              <a:rPr lang="en-US" dirty="0"/>
              <a:t>Script for input/output data visualization</a:t>
            </a:r>
          </a:p>
          <a:p>
            <a:r>
              <a:rPr lang="en-US" dirty="0"/>
              <a:t>JT-60SA EC launcher optical model</a:t>
            </a:r>
          </a:p>
          <a:p>
            <a:pPr marL="685800" lvl="1" indent="-342900">
              <a:buFont typeface="+mj-lt"/>
              <a:buAutoNum type="alphaLcParenR"/>
            </a:pPr>
            <a:r>
              <a:rPr lang="en-US" dirty="0"/>
              <a:t>Integrated Commissioning / OP1 (no mirrors)</a:t>
            </a:r>
          </a:p>
          <a:p>
            <a:pPr marL="685800" lvl="1" indent="-342900">
              <a:buFont typeface="+mj-lt"/>
              <a:buAutoNum type="alphaLcParenR"/>
            </a:pPr>
            <a:r>
              <a:rPr lang="en-US" dirty="0"/>
              <a:t>Complete EC launcher (full optical system) at 110 and 138 GHz</a:t>
            </a:r>
          </a:p>
          <a:p>
            <a:r>
              <a:rPr lang="en-US" dirty="0"/>
              <a:t>ECE Computation added to GRAY (experimental)</a:t>
            </a:r>
          </a:p>
        </p:txBody>
      </p:sp>
      <p:sp>
        <p:nvSpPr>
          <p:cNvPr id="4" name="Footer Placeholder 3">
            <a:extLst>
              <a:ext uri="{FF2B5EF4-FFF2-40B4-BE49-F238E27FC236}">
                <a16:creationId xmlns:a16="http://schemas.microsoft.com/office/drawing/2014/main" id="{240516AC-02C2-64F3-85A2-E2B516CA5B03}"/>
              </a:ext>
            </a:extLst>
          </p:cNvPr>
          <p:cNvSpPr>
            <a:spLocks noGrp="1"/>
          </p:cNvSpPr>
          <p:nvPr>
            <p:ph type="ftr" sz="quarter" idx="11"/>
          </p:nvPr>
        </p:nvSpPr>
        <p:spPr/>
        <p:txBody>
          <a:bodyPr/>
          <a:lstStyle/>
          <a:p>
            <a:r>
              <a:rPr lang="en-GB">
                <a:solidFill>
                  <a:prstClr val="white"/>
                </a:solidFill>
              </a:rPr>
              <a:t>L. Figini | WPSA-SE.CM Monitoring Meeting | 13 October 2026</a:t>
            </a:r>
            <a:endParaRPr lang="en-GB" dirty="0">
              <a:solidFill>
                <a:prstClr val="white"/>
              </a:solidFill>
            </a:endParaRPr>
          </a:p>
        </p:txBody>
      </p:sp>
      <p:sp>
        <p:nvSpPr>
          <p:cNvPr id="5" name="Slide Number Placeholder 4">
            <a:extLst>
              <a:ext uri="{FF2B5EF4-FFF2-40B4-BE49-F238E27FC236}">
                <a16:creationId xmlns:a16="http://schemas.microsoft.com/office/drawing/2014/main" id="{F2A197E3-F6A4-850D-F781-80E345D3DB2F}"/>
              </a:ext>
            </a:extLst>
          </p:cNvPr>
          <p:cNvSpPr>
            <a:spLocks noGrp="1"/>
          </p:cNvSpPr>
          <p:nvPr>
            <p:ph type="sldNum" sz="quarter" idx="12"/>
          </p:nvPr>
        </p:nvSpPr>
        <p:spPr/>
        <p:txBody>
          <a:bodyPr/>
          <a:lstStyle/>
          <a:p>
            <a:fld id="{6A6D9FA1-99C7-4910-8E32-B85D378B0060}" type="slidenum">
              <a:rPr lang="en-GB" smtClean="0">
                <a:solidFill>
                  <a:prstClr val="white"/>
                </a:solidFill>
              </a:rPr>
              <a:pPr/>
              <a:t>3</a:t>
            </a:fld>
            <a:endParaRPr lang="en-GB" dirty="0">
              <a:solidFill>
                <a:prstClr val="white"/>
              </a:solidFill>
            </a:endParaRPr>
          </a:p>
        </p:txBody>
      </p:sp>
      <p:sp>
        <p:nvSpPr>
          <p:cNvPr id="6" name="Text Box 3">
            <a:extLst>
              <a:ext uri="{FF2B5EF4-FFF2-40B4-BE49-F238E27FC236}">
                <a16:creationId xmlns:a16="http://schemas.microsoft.com/office/drawing/2014/main" id="{911D3FEB-B036-4969-EB0E-6BD052B26119}"/>
              </a:ext>
            </a:extLst>
          </p:cNvPr>
          <p:cNvSpPr txBox="1"/>
          <p:nvPr/>
        </p:nvSpPr>
        <p:spPr>
          <a:xfrm>
            <a:off x="6200077" y="2039658"/>
            <a:ext cx="5512545" cy="423119"/>
          </a:xfrm>
          <a:prstGeom prst="rect">
            <a:avLst/>
          </a:prstGeom>
          <a:solidFill>
            <a:schemeClr val="bg1">
              <a:lumMod val="95000"/>
            </a:scheme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15000"/>
              </a:lnSpc>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dirty="0">
                <a:solidFill>
                  <a:srgbClr val="000000"/>
                </a:solidFill>
                <a:effectLst/>
                <a:latin typeface="Menlo" panose="020B0609030804020204" pitchFamily="49" charset="0"/>
                <a:ea typeface="Calibri" panose="020F0502020204030204" pitchFamily="34" charset="0"/>
                <a:cs typeface="Times New Roman" panose="02020603050405020304" pitchFamily="18" charset="0"/>
              </a:rPr>
              <a:t>$ gray -c inputs/</a:t>
            </a:r>
            <a:r>
              <a:rPr lang="en-US" sz="1000" dirty="0" err="1">
                <a:solidFill>
                  <a:srgbClr val="000000"/>
                </a:solidFill>
                <a:effectLst/>
                <a:latin typeface="Menlo" panose="020B0609030804020204" pitchFamily="49" charset="0"/>
                <a:ea typeface="Calibri" panose="020F0502020204030204" pitchFamily="34" charset="0"/>
                <a:cs typeface="Times New Roman" panose="02020603050405020304" pitchFamily="18" charset="0"/>
              </a:rPr>
              <a:t>gray.ini</a:t>
            </a:r>
            <a:r>
              <a:rPr lang="en-US" sz="1000" dirty="0">
                <a:solidFill>
                  <a:srgbClr val="000000"/>
                </a:solidFill>
                <a:effectLst/>
                <a:latin typeface="Menlo" panose="020B0609030804020204" pitchFamily="49" charset="0"/>
                <a:ea typeface="Calibri" panose="020F0502020204030204" pitchFamily="34" charset="0"/>
                <a:cs typeface="Times New Roman" panose="02020603050405020304" pitchFamily="18" charset="0"/>
              </a:rPr>
              <a:t> -g </a:t>
            </a:r>
            <a:r>
              <a:rPr lang="en-US" sz="1000" dirty="0" err="1">
                <a:solidFill>
                  <a:srgbClr val="000000"/>
                </a:solidFill>
                <a:effectLst/>
                <a:latin typeface="Menlo" panose="020B0609030804020204" pitchFamily="49" charset="0"/>
                <a:ea typeface="Calibri" panose="020F0502020204030204" pitchFamily="34" charset="0"/>
                <a:cs typeface="Times New Roman" panose="02020603050405020304" pitchFamily="18" charset="0"/>
              </a:rPr>
              <a:t>raytracing.nrayr</a:t>
            </a:r>
            <a:r>
              <a:rPr lang="en-US" sz="1000" dirty="0">
                <a:solidFill>
                  <a:srgbClr val="000000"/>
                </a:solidFill>
                <a:effectLst/>
                <a:latin typeface="Menlo" panose="020B0609030804020204" pitchFamily="49" charset="0"/>
                <a:ea typeface="Calibri" panose="020F0502020204030204" pitchFamily="34" charset="0"/>
                <a:cs typeface="Times New Roman" panose="02020603050405020304" pitchFamily="18" charset="0"/>
              </a:rPr>
              <a:t>=1 -g </a:t>
            </a:r>
            <a:r>
              <a:rPr lang="en-US" sz="1000" dirty="0" err="1">
                <a:solidFill>
                  <a:srgbClr val="000000"/>
                </a:solidFill>
                <a:effectLst/>
                <a:latin typeface="Menlo" panose="020B0609030804020204" pitchFamily="49" charset="0"/>
                <a:ea typeface="Calibri" panose="020F0502020204030204" pitchFamily="34" charset="0"/>
                <a:cs typeface="Times New Roman" panose="02020603050405020304" pitchFamily="18" charset="0"/>
              </a:rPr>
              <a:t>raytracing.ipass</a:t>
            </a:r>
            <a:r>
              <a:rPr lang="en-US" sz="1000" dirty="0">
                <a:solidFill>
                  <a:srgbClr val="000000"/>
                </a:solidFill>
                <a:effectLst/>
                <a:latin typeface="Menlo" panose="020B0609030804020204" pitchFamily="49" charset="0"/>
                <a:ea typeface="Calibri" panose="020F0502020204030204" pitchFamily="34" charset="0"/>
                <a:cs typeface="Times New Roman" panose="02020603050405020304" pitchFamily="18" charset="0"/>
              </a:rPr>
              <a:t>=1 -g </a:t>
            </a:r>
            <a:r>
              <a:rPr lang="en-US" sz="1000" dirty="0" err="1">
                <a:solidFill>
                  <a:srgbClr val="000000"/>
                </a:solidFill>
                <a:effectLst/>
                <a:latin typeface="Menlo" panose="020B0609030804020204" pitchFamily="49" charset="0"/>
                <a:ea typeface="Calibri" panose="020F0502020204030204" pitchFamily="34" charset="0"/>
                <a:cs typeface="Times New Roman" panose="02020603050405020304" pitchFamily="18" charset="0"/>
              </a:rPr>
              <a:t>antenna.fghz</a:t>
            </a:r>
            <a:r>
              <a:rPr lang="en-US" sz="1000" dirty="0">
                <a:solidFill>
                  <a:srgbClr val="000000"/>
                </a:solidFill>
                <a:effectLst/>
                <a:latin typeface="Menlo" panose="020B0609030804020204" pitchFamily="49" charset="0"/>
                <a:ea typeface="Calibri" panose="020F0502020204030204" pitchFamily="34" charset="0"/>
                <a:cs typeface="Times New Roman" panose="02020603050405020304" pitchFamily="18" charset="0"/>
              </a:rPr>
              <a:t>=82 -g </a:t>
            </a:r>
            <a:r>
              <a:rPr lang="en-US" sz="1000" dirty="0" err="1">
                <a:solidFill>
                  <a:srgbClr val="000000"/>
                </a:solidFill>
                <a:effectLst/>
                <a:latin typeface="Menlo" panose="020B0609030804020204" pitchFamily="49" charset="0"/>
                <a:ea typeface="Calibri" panose="020F0502020204030204" pitchFamily="34" charset="0"/>
                <a:cs typeface="Times New Roman" panose="02020603050405020304" pitchFamily="18" charset="0"/>
              </a:rPr>
              <a:t>antenna.iox</a:t>
            </a:r>
            <a:r>
              <a:rPr lang="en-US" sz="1000" dirty="0">
                <a:solidFill>
                  <a:srgbClr val="000000"/>
                </a:solidFill>
                <a:effectLst/>
                <a:latin typeface="Menlo" panose="020B0609030804020204" pitchFamily="49" charset="0"/>
                <a:ea typeface="Calibri" panose="020F0502020204030204" pitchFamily="34" charset="0"/>
                <a:cs typeface="Times New Roman" panose="02020603050405020304" pitchFamily="18" charset="0"/>
              </a:rPr>
              <a:t>=MODE_O -v</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 Box 3">
            <a:extLst>
              <a:ext uri="{FF2B5EF4-FFF2-40B4-BE49-F238E27FC236}">
                <a16:creationId xmlns:a16="http://schemas.microsoft.com/office/drawing/2014/main" id="{16E01ACC-EE21-0701-11D9-174C4332ED72}"/>
              </a:ext>
            </a:extLst>
          </p:cNvPr>
          <p:cNvSpPr txBox="1"/>
          <p:nvPr/>
        </p:nvSpPr>
        <p:spPr>
          <a:xfrm>
            <a:off x="6200077" y="3667299"/>
            <a:ext cx="5025887" cy="1102395"/>
          </a:xfrm>
          <a:prstGeom prst="rect">
            <a:avLst/>
          </a:prstGeom>
          <a:solidFill>
            <a:schemeClr val="bg1">
              <a:lumMod val="95000"/>
            </a:scheme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15000"/>
              </a:lnSpc>
              <a:buNone/>
            </a:pPr>
            <a:r>
              <a:rPr lang="en-US" sz="1000" dirty="0">
                <a:effectLst/>
                <a:latin typeface="Menlo" panose="020B0609030804020204" pitchFamily="49" charset="0"/>
                <a:ea typeface="Calibri" panose="020F0502020204030204" pitchFamily="34" charset="0"/>
                <a:cs typeface="Times New Roman" panose="02020603050405020304" pitchFamily="18" charset="0"/>
              </a:rPr>
              <a:t>$ gray-visual -h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buNone/>
            </a:pPr>
            <a:r>
              <a:rPr lang="en-US" sz="1000" dirty="0">
                <a:effectLst/>
                <a:latin typeface="Menlo" panose="020B0609030804020204" pitchFamily="49" charset="0"/>
                <a:ea typeface="Calibri" panose="020F0502020204030204" pitchFamily="34" charset="0"/>
                <a:cs typeface="Times New Roman" panose="02020603050405020304" pitchFamily="18" charset="0"/>
              </a:rPr>
              <a:t>usage: </a:t>
            </a:r>
            <a:r>
              <a:rPr lang="en-US" sz="1000" dirty="0" err="1">
                <a:effectLst/>
                <a:latin typeface="Menlo" panose="020B0609030804020204" pitchFamily="49" charset="0"/>
                <a:ea typeface="Calibri" panose="020F0502020204030204" pitchFamily="34" charset="0"/>
                <a:cs typeface="Times New Roman" panose="02020603050405020304" pitchFamily="18" charset="0"/>
              </a:rPr>
              <a:t>gray_visual</a:t>
            </a:r>
            <a:r>
              <a:rPr lang="en-US" sz="1000" dirty="0">
                <a:effectLst/>
                <a:latin typeface="Menlo" panose="020B0609030804020204" pitchFamily="49" charset="0"/>
                <a:ea typeface="Calibri" panose="020F0502020204030204" pitchFamily="34" charset="0"/>
                <a:cs typeface="Times New Roman" panose="02020603050405020304" pitchFamily="18" charset="0"/>
              </a:rPr>
              <a:t> [-h] [--kind {</a:t>
            </a:r>
            <a:r>
              <a:rPr lang="en-US" sz="1000" dirty="0" err="1">
                <a:effectLst/>
                <a:latin typeface="Menlo" panose="020B0609030804020204" pitchFamily="49" charset="0"/>
                <a:ea typeface="Calibri" panose="020F0502020204030204" pitchFamily="34" charset="0"/>
                <a:cs typeface="Times New Roman" panose="02020603050405020304" pitchFamily="18" charset="0"/>
              </a:rPr>
              <a:t>raytracing,beam,profiles,inputs</a:t>
            </a:r>
            <a:r>
              <a:rPr lang="en-US" sz="1000" dirty="0">
                <a:effectLst/>
                <a:latin typeface="Menlo" panose="020B0609030804020204" pitchFamily="49" charset="0"/>
                <a:ea typeface="Calibri" panose="020F0502020204030204" pitchFamily="34" charset="0"/>
                <a:cs typeface="Times New Roman" panose="02020603050405020304" pitchFamily="18" charset="0"/>
              </a:rPr>
              <a:t>} [{</a:t>
            </a:r>
            <a:r>
              <a:rPr lang="en-US" sz="1000" dirty="0" err="1">
                <a:effectLst/>
                <a:latin typeface="Menlo" panose="020B0609030804020204" pitchFamily="49" charset="0"/>
                <a:ea typeface="Calibri" panose="020F0502020204030204" pitchFamily="34" charset="0"/>
                <a:cs typeface="Times New Roman" panose="02020603050405020304" pitchFamily="18" charset="0"/>
              </a:rPr>
              <a:t>raytracing,beam,profiles,inputs</a:t>
            </a:r>
            <a:r>
              <a:rPr lang="en-US" sz="1000" dirty="0">
                <a:effectLst/>
                <a:latin typeface="Menlo" panose="020B0609030804020204" pitchFamily="49" charset="0"/>
                <a:ea typeface="Calibri" panose="020F0502020204030204" pitchFamily="34" charset="0"/>
                <a:cs typeface="Times New Roman" panose="02020603050405020304" pitchFamily="18" charset="0"/>
              </a:rPr>
              <a:t>} ...]] [--</a:t>
            </a:r>
            <a:r>
              <a:rPr lang="en-US" sz="1000" dirty="0" err="1">
                <a:effectLst/>
                <a:latin typeface="Menlo" panose="020B0609030804020204" pitchFamily="49" charset="0"/>
                <a:ea typeface="Calibri" panose="020F0502020204030204" pitchFamily="34" charset="0"/>
                <a:cs typeface="Times New Roman" panose="02020603050405020304" pitchFamily="18" charset="0"/>
              </a:rPr>
              <a:t>outfile</a:t>
            </a:r>
            <a:r>
              <a:rPr lang="en-US" sz="1000" dirty="0">
                <a:effectLst/>
                <a:latin typeface="Menlo" panose="020B0609030804020204" pitchFamily="49" charset="0"/>
                <a:ea typeface="Calibri" panose="020F0502020204030204" pitchFamily="34" charset="0"/>
                <a:cs typeface="Times New Roman" panose="02020603050405020304" pitchFamily="18" charset="0"/>
              </a:rPr>
              <a:t> FILE]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buNone/>
            </a:pPr>
            <a:r>
              <a:rPr lang="en-US" sz="1000" dirty="0">
                <a:effectLst/>
                <a:latin typeface="Menlo" panose="020B0609030804020204" pitchFamily="49" charset="0"/>
                <a:ea typeface="Calibri" panose="020F0502020204030204" pitchFamily="34" charset="0"/>
                <a:cs typeface="Times New Roman" panose="02020603050405020304" pitchFamily="18" charset="0"/>
              </a:rPr>
              <a:t>                   [--interactive] [--legend | --no-legend]</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buNone/>
            </a:pPr>
            <a:r>
              <a:rPr lang="en-US" sz="1000" dirty="0">
                <a:effectLst/>
                <a:latin typeface="Menlo" panose="020B0609030804020204" pitchFamily="49" charset="0"/>
                <a:ea typeface="Calibri" panose="020F0502020204030204" pitchFamily="34" charset="0"/>
                <a:cs typeface="Times New Roman" panose="02020603050405020304" pitchFamily="18" charset="0"/>
              </a:rPr>
              <a:t>                   inputs outputs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 Box 3">
            <a:extLst>
              <a:ext uri="{FF2B5EF4-FFF2-40B4-BE49-F238E27FC236}">
                <a16:creationId xmlns:a16="http://schemas.microsoft.com/office/drawing/2014/main" id="{66761A7A-A07E-9F65-581D-AEE3DE110A2B}"/>
              </a:ext>
            </a:extLst>
          </p:cNvPr>
          <p:cNvSpPr txBox="1"/>
          <p:nvPr/>
        </p:nvSpPr>
        <p:spPr>
          <a:xfrm>
            <a:off x="6198002" y="2592612"/>
            <a:ext cx="2758347" cy="944851"/>
          </a:xfrm>
          <a:prstGeom prst="rect">
            <a:avLst/>
          </a:prstGeom>
          <a:solidFill>
            <a:schemeClr val="bg1">
              <a:lumMod val="95000"/>
            </a:scheme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15000"/>
              </a:lnSpc>
              <a:buNone/>
            </a:pPr>
            <a:r>
              <a:rPr lang="en-US" sz="1000" dirty="0">
                <a:effectLst/>
                <a:latin typeface="Menlo" panose="020B0609030804020204" pitchFamily="49" charset="0"/>
                <a:ea typeface="Calibri" panose="020F0502020204030204" pitchFamily="34" charset="0"/>
                <a:cs typeface="Times New Roman" panose="02020603050405020304" pitchFamily="18" charset="0"/>
              </a:rPr>
              <a:t>$ python</a:t>
            </a:r>
          </a:p>
          <a:p>
            <a:pPr marL="0" marR="0">
              <a:lnSpc>
                <a:spcPct val="115000"/>
              </a:lnSpc>
              <a:buNone/>
            </a:pPr>
            <a:r>
              <a:rPr lang="en-US" sz="1000" dirty="0">
                <a:effectLst/>
                <a:latin typeface="Menlo" panose="020B0609030804020204" pitchFamily="49" charset="0"/>
                <a:ea typeface="Calibri" panose="020F0502020204030204" pitchFamily="34" charset="0"/>
                <a:cs typeface="Times New Roman" panose="02020603050405020304" pitchFamily="18" charset="0"/>
              </a:rPr>
              <a:t>&gt;&gt;&gt; import gray</a:t>
            </a:r>
          </a:p>
          <a:p>
            <a:pPr marL="0" marR="0">
              <a:lnSpc>
                <a:spcPct val="115000"/>
              </a:lnSpc>
              <a:buNone/>
            </a:pPr>
            <a:r>
              <a:rPr lang="en-US" sz="1000" dirty="0">
                <a:effectLst/>
                <a:latin typeface="Menlo" panose="020B0609030804020204" pitchFamily="49" charset="0"/>
                <a:ea typeface="Calibri" panose="020F0502020204030204" pitchFamily="34" charset="0"/>
                <a:cs typeface="Times New Roman" panose="02020603050405020304" pitchFamily="18" charset="0"/>
              </a:rPr>
              <a:t>&gt;&gt;&gt; d = </a:t>
            </a:r>
            <a:r>
              <a:rPr lang="en-US" sz="1000" dirty="0" err="1">
                <a:effectLst/>
                <a:latin typeface="Menlo" panose="020B0609030804020204" pitchFamily="49" charset="0"/>
                <a:ea typeface="Calibri" panose="020F0502020204030204" pitchFamily="34" charset="0"/>
                <a:cs typeface="Times New Roman" panose="02020603050405020304" pitchFamily="18" charset="0"/>
              </a:rPr>
              <a:t>gray.read_table</a:t>
            </a:r>
            <a:r>
              <a:rPr lang="en-US" sz="1000" dirty="0">
                <a:effectLst/>
                <a:latin typeface="Menlo" panose="020B0609030804020204" pitchFamily="49" charset="0"/>
                <a:ea typeface="Calibri" panose="020F0502020204030204" pitchFamily="34" charset="0"/>
                <a:cs typeface="Times New Roman" panose="02020603050405020304" pitchFamily="18" charset="0"/>
              </a:rPr>
              <a:t>(filename)</a:t>
            </a:r>
          </a:p>
          <a:p>
            <a:pPr marL="0" marR="0">
              <a:lnSpc>
                <a:spcPct val="115000"/>
              </a:lnSpc>
              <a:buNone/>
            </a:pPr>
            <a:r>
              <a:rPr lang="en-US" sz="1000" dirty="0">
                <a:latin typeface="Menlo" panose="020B0609030804020204" pitchFamily="49" charset="0"/>
                <a:ea typeface="Calibri" panose="020F0502020204030204" pitchFamily="34" charset="0"/>
                <a:cs typeface="Times New Roman" panose="02020603050405020304" pitchFamily="18" charset="0"/>
              </a:rPr>
              <a:t>&gt;&gt;&gt; type(d)</a:t>
            </a:r>
          </a:p>
          <a:p>
            <a:pPr marL="0" marR="0">
              <a:lnSpc>
                <a:spcPct val="115000"/>
              </a:lnSpc>
              <a:buNone/>
            </a:pPr>
            <a:r>
              <a:rPr lang="en-US" sz="1000" dirty="0">
                <a:latin typeface="Menlo" panose="020B0609030804020204" pitchFamily="49" charset="0"/>
                <a:ea typeface="Calibri" panose="020F0502020204030204" pitchFamily="34" charset="0"/>
                <a:cs typeface="Times New Roman" panose="02020603050405020304" pitchFamily="18" charset="0"/>
              </a:rPr>
              <a:t>&lt;class '</a:t>
            </a:r>
            <a:r>
              <a:rPr lang="en-US" sz="1000" dirty="0" err="1">
                <a:latin typeface="Menlo" panose="020B0609030804020204" pitchFamily="49" charset="0"/>
                <a:ea typeface="Calibri" panose="020F0502020204030204" pitchFamily="34" charset="0"/>
                <a:cs typeface="Times New Roman" panose="02020603050405020304" pitchFamily="18" charset="0"/>
              </a:rPr>
              <a:t>numpy.ndarray</a:t>
            </a:r>
            <a:r>
              <a:rPr lang="en-US" sz="1000" dirty="0">
                <a:latin typeface="Menlo" panose="020B0609030804020204" pitchFamily="49" charset="0"/>
                <a:ea typeface="Calibri" panose="020F0502020204030204" pitchFamily="34" charset="0"/>
                <a:cs typeface="Times New Roman" panose="02020603050405020304" pitchFamily="18" charset="0"/>
              </a:rPr>
              <a:t>’&gt;</a:t>
            </a:r>
          </a:p>
        </p:txBody>
      </p:sp>
      <p:cxnSp>
        <p:nvCxnSpPr>
          <p:cNvPr id="10" name="Straight Arrow Connector 9">
            <a:extLst>
              <a:ext uri="{FF2B5EF4-FFF2-40B4-BE49-F238E27FC236}">
                <a16:creationId xmlns:a16="http://schemas.microsoft.com/office/drawing/2014/main" id="{78915655-53DF-0114-7432-1357E6054D60}"/>
              </a:ext>
            </a:extLst>
          </p:cNvPr>
          <p:cNvCxnSpPr/>
          <p:nvPr/>
        </p:nvCxnSpPr>
        <p:spPr>
          <a:xfrm flipV="1">
            <a:off x="3769112" y="2241395"/>
            <a:ext cx="2326888" cy="3512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3D9823B7-0CE2-F7EF-F63B-CE1A29F10898}"/>
              </a:ext>
            </a:extLst>
          </p:cNvPr>
          <p:cNvCxnSpPr>
            <a:cxnSpLocks/>
          </p:cNvCxnSpPr>
          <p:nvPr/>
        </p:nvCxnSpPr>
        <p:spPr>
          <a:xfrm flipV="1">
            <a:off x="5854390" y="3429000"/>
            <a:ext cx="241610" cy="1084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928AD95E-E1F7-CFC1-0C7A-6569F02B3351}"/>
              </a:ext>
            </a:extLst>
          </p:cNvPr>
          <p:cNvCxnSpPr>
            <a:cxnSpLocks/>
          </p:cNvCxnSpPr>
          <p:nvPr/>
        </p:nvCxnSpPr>
        <p:spPr>
          <a:xfrm>
            <a:off x="5531005" y="3969834"/>
            <a:ext cx="564995" cy="1895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76270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053310-135E-4C38-3E28-66BFBFD953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3BC18C-2AD6-9BC7-36F0-DA5D4CC74EE7}"/>
              </a:ext>
            </a:extLst>
          </p:cNvPr>
          <p:cNvSpPr>
            <a:spLocks noGrp="1"/>
          </p:cNvSpPr>
          <p:nvPr>
            <p:ph type="title"/>
          </p:nvPr>
        </p:nvSpPr>
        <p:spPr/>
        <p:txBody>
          <a:bodyPr/>
          <a:lstStyle/>
          <a:p>
            <a:r>
              <a:rPr lang="en-US" dirty="0"/>
              <a:t>Results visualization examples</a:t>
            </a:r>
          </a:p>
        </p:txBody>
      </p:sp>
      <p:sp>
        <p:nvSpPr>
          <p:cNvPr id="4" name="Footer Placeholder 3">
            <a:extLst>
              <a:ext uri="{FF2B5EF4-FFF2-40B4-BE49-F238E27FC236}">
                <a16:creationId xmlns:a16="http://schemas.microsoft.com/office/drawing/2014/main" id="{C1A6D24B-89F6-ED9D-E18A-FD8550BC48B7}"/>
              </a:ext>
            </a:extLst>
          </p:cNvPr>
          <p:cNvSpPr>
            <a:spLocks noGrp="1"/>
          </p:cNvSpPr>
          <p:nvPr>
            <p:ph type="ftr" sz="quarter" idx="11"/>
          </p:nvPr>
        </p:nvSpPr>
        <p:spPr/>
        <p:txBody>
          <a:bodyPr/>
          <a:lstStyle/>
          <a:p>
            <a:r>
              <a:rPr lang="en-GB">
                <a:solidFill>
                  <a:prstClr val="white"/>
                </a:solidFill>
              </a:rPr>
              <a:t>L. Figini | WPSA-SE.CM Monitoring Meeting | 13 October 2026</a:t>
            </a:r>
            <a:endParaRPr lang="en-GB" dirty="0">
              <a:solidFill>
                <a:prstClr val="white"/>
              </a:solidFill>
            </a:endParaRPr>
          </a:p>
        </p:txBody>
      </p:sp>
      <p:sp>
        <p:nvSpPr>
          <p:cNvPr id="5" name="Slide Number Placeholder 4">
            <a:extLst>
              <a:ext uri="{FF2B5EF4-FFF2-40B4-BE49-F238E27FC236}">
                <a16:creationId xmlns:a16="http://schemas.microsoft.com/office/drawing/2014/main" id="{30945D78-ABD0-DFA3-8378-F9E21A23A2A3}"/>
              </a:ext>
            </a:extLst>
          </p:cNvPr>
          <p:cNvSpPr>
            <a:spLocks noGrp="1"/>
          </p:cNvSpPr>
          <p:nvPr>
            <p:ph type="sldNum" sz="quarter" idx="12"/>
          </p:nvPr>
        </p:nvSpPr>
        <p:spPr/>
        <p:txBody>
          <a:bodyPr/>
          <a:lstStyle/>
          <a:p>
            <a:fld id="{6A6D9FA1-99C7-4910-8E32-B85D378B0060}" type="slidenum">
              <a:rPr lang="en-GB" smtClean="0">
                <a:solidFill>
                  <a:prstClr val="white"/>
                </a:solidFill>
              </a:rPr>
              <a:pPr/>
              <a:t>4</a:t>
            </a:fld>
            <a:endParaRPr lang="en-GB" dirty="0">
              <a:solidFill>
                <a:prstClr val="white"/>
              </a:solidFill>
            </a:endParaRPr>
          </a:p>
        </p:txBody>
      </p:sp>
      <p:sp>
        <p:nvSpPr>
          <p:cNvPr id="15" name="Text Box 3">
            <a:extLst>
              <a:ext uri="{FF2B5EF4-FFF2-40B4-BE49-F238E27FC236}">
                <a16:creationId xmlns:a16="http://schemas.microsoft.com/office/drawing/2014/main" id="{89275068-0518-00D6-8278-F27080559DE2}"/>
              </a:ext>
            </a:extLst>
          </p:cNvPr>
          <p:cNvSpPr txBox="1"/>
          <p:nvPr/>
        </p:nvSpPr>
        <p:spPr>
          <a:xfrm>
            <a:off x="3261139" y="4823056"/>
            <a:ext cx="6061710" cy="1537538"/>
          </a:xfrm>
          <a:prstGeom prst="rect">
            <a:avLst/>
          </a:prstGeom>
          <a:solidFill>
            <a:schemeClr val="bg1">
              <a:lumMod val="95000"/>
            </a:scheme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15000"/>
              </a:lnSpc>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800" dirty="0">
                <a:effectLst/>
                <a:latin typeface="Menlo" panose="020B0609030804020204" pitchFamily="49" charset="0"/>
                <a:ea typeface="Menlo" panose="020B0609030804020204" pitchFamily="49" charset="0"/>
                <a:cs typeface="Menlo" panose="020B0609030804020204" pitchFamily="49" charset="0"/>
              </a:rPr>
              <a:t>$ gray -c inputs/</a:t>
            </a:r>
            <a:r>
              <a:rPr lang="en-US" sz="800" dirty="0" err="1">
                <a:effectLst/>
                <a:latin typeface="Menlo" panose="020B0609030804020204" pitchFamily="49" charset="0"/>
                <a:ea typeface="Menlo" panose="020B0609030804020204" pitchFamily="49" charset="0"/>
                <a:cs typeface="Menlo" panose="020B0609030804020204" pitchFamily="49" charset="0"/>
              </a:rPr>
              <a:t>gray.ini</a:t>
            </a:r>
            <a:r>
              <a:rPr lang="en-US" sz="800" dirty="0">
                <a:effectLst/>
                <a:latin typeface="Menlo" panose="020B0609030804020204" pitchFamily="49" charset="0"/>
                <a:ea typeface="Menlo" panose="020B0609030804020204" pitchFamily="49" charset="0"/>
                <a:cs typeface="Menlo" panose="020B0609030804020204" pitchFamily="49" charset="0"/>
              </a:rPr>
              <a:t> -v -t all</a:t>
            </a:r>
          </a:p>
          <a:p>
            <a:pPr marL="0" marR="0">
              <a:lnSpc>
                <a:spcPct val="115000"/>
              </a:lnSpc>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800" dirty="0">
                <a:solidFill>
                  <a:srgbClr val="5620F4"/>
                </a:solidFill>
                <a:latin typeface="Menlo" panose="020B0609030804020204" pitchFamily="49" charset="0"/>
                <a:ea typeface="Menlo" panose="020B0609030804020204" pitchFamily="49" charset="0"/>
                <a:cs typeface="Menlo" panose="020B0609030804020204" pitchFamily="49" charset="0"/>
              </a:rPr>
              <a:t>[0007771] </a:t>
            </a:r>
            <a:r>
              <a:rPr lang="en-US" sz="800" dirty="0">
                <a:effectLst/>
                <a:latin typeface="Menlo" panose="020B0609030804020204" pitchFamily="49" charset="0"/>
                <a:ea typeface="Menlo" panose="020B0609030804020204" pitchFamily="49" charset="0"/>
                <a:cs typeface="Menlo" panose="020B0609030804020204" pitchFamily="49" charset="0"/>
              </a:rPr>
              <a:t>[main] [</a:t>
            </a:r>
            <a:r>
              <a:rPr lang="en-US" sz="800" dirty="0">
                <a:solidFill>
                  <a:srgbClr val="39C026"/>
                </a:solidFill>
                <a:latin typeface="Menlo" panose="020B0609030804020204" pitchFamily="49" charset="0"/>
                <a:ea typeface="Menlo" panose="020B0609030804020204" pitchFamily="49" charset="0"/>
                <a:cs typeface="Menlo" panose="020B0609030804020204" pitchFamily="49" charset="0"/>
              </a:rPr>
              <a:t>info</a:t>
            </a:r>
            <a:r>
              <a:rPr lang="en-US" sz="800" dirty="0">
                <a:effectLst/>
                <a:latin typeface="Menlo" panose="020B0609030804020204" pitchFamily="49" charset="0"/>
                <a:ea typeface="Menlo" panose="020B0609030804020204" pitchFamily="49" charset="0"/>
                <a:cs typeface="Menlo" panose="020B0609030804020204" pitchFamily="49" charset="0"/>
              </a:rPr>
              <a:t>] using GRAY INI config</a:t>
            </a:r>
          </a:p>
          <a:p>
            <a:pPr marL="0" marR="0">
              <a:lnSpc>
                <a:spcPct val="115000"/>
              </a:lnSpc>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800" dirty="0">
                <a:effectLst/>
                <a:latin typeface="Menlo" panose="020B0609030804020204" pitchFamily="49" charset="0"/>
                <a:ea typeface="Menlo" panose="020B0609030804020204" pitchFamily="49" charset="0"/>
                <a:cs typeface="Menlo" panose="020B0609030804020204" pitchFamily="49" charset="0"/>
              </a:rPr>
              <a:t>...</a:t>
            </a:r>
          </a:p>
          <a:p>
            <a:pPr>
              <a:lnSpc>
                <a:spcPct val="115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800" dirty="0">
                <a:solidFill>
                  <a:srgbClr val="5620F4"/>
                </a:solidFill>
                <a:latin typeface="Menlo" panose="020B0609030804020204" pitchFamily="49" charset="0"/>
                <a:ea typeface="Menlo" panose="020B0609030804020204" pitchFamily="49" charset="0"/>
                <a:cs typeface="Menlo" panose="020B0609030804020204" pitchFamily="49" charset="0"/>
              </a:rPr>
              <a:t>[0171681] </a:t>
            </a:r>
            <a:r>
              <a:rPr lang="en-US" sz="800" dirty="0">
                <a:effectLst/>
                <a:latin typeface="Menlo" panose="020B0609030804020204" pitchFamily="49" charset="0"/>
                <a:ea typeface="Menlo" panose="020B0609030804020204" pitchFamily="49" charset="0"/>
                <a:cs typeface="Menlo" panose="020B0609030804020204" pitchFamily="49" charset="0"/>
              </a:rPr>
              <a:t>[</a:t>
            </a:r>
            <a:r>
              <a:rPr lang="en-US" sz="800" dirty="0" err="1">
                <a:effectLst/>
                <a:latin typeface="Menlo" panose="020B0609030804020204" pitchFamily="49" charset="0"/>
                <a:ea typeface="Menlo" panose="020B0609030804020204" pitchFamily="49" charset="0"/>
                <a:cs typeface="Menlo" panose="020B0609030804020204" pitchFamily="49" charset="0"/>
              </a:rPr>
              <a:t>gray_core:gray_main</a:t>
            </a:r>
            <a:r>
              <a:rPr lang="en-US" sz="800" dirty="0">
                <a:effectLst/>
                <a:latin typeface="Menlo" panose="020B0609030804020204" pitchFamily="49" charset="0"/>
                <a:ea typeface="Menlo" panose="020B0609030804020204" pitchFamily="49" charset="0"/>
                <a:cs typeface="Menlo" panose="020B0609030804020204" pitchFamily="49" charset="0"/>
              </a:rPr>
              <a:t>] [</a:t>
            </a:r>
            <a:r>
              <a:rPr lang="en-US" sz="800" dirty="0">
                <a:solidFill>
                  <a:srgbClr val="39C026"/>
                </a:solidFill>
                <a:latin typeface="Menlo" panose="020B0609030804020204" pitchFamily="49" charset="0"/>
                <a:ea typeface="Menlo" panose="020B0609030804020204" pitchFamily="49" charset="0"/>
                <a:cs typeface="Menlo" panose="020B0609030804020204" pitchFamily="49" charset="0"/>
              </a:rPr>
              <a:t>info</a:t>
            </a:r>
            <a:r>
              <a:rPr lang="en-US" sz="800" dirty="0">
                <a:effectLst/>
                <a:latin typeface="Menlo" panose="020B0609030804020204" pitchFamily="49" charset="0"/>
                <a:ea typeface="Menlo" panose="020B0609030804020204" pitchFamily="49" charset="0"/>
                <a:cs typeface="Menlo" panose="020B0609030804020204" pitchFamily="49" charset="0"/>
              </a:rPr>
              <a:t>]   partial results:</a:t>
            </a:r>
          </a:p>
          <a:p>
            <a:pPr>
              <a:lnSpc>
                <a:spcPct val="115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800" dirty="0">
                <a:solidFill>
                  <a:srgbClr val="5620F4"/>
                </a:solidFill>
                <a:latin typeface="Menlo" panose="020B0609030804020204" pitchFamily="49" charset="0"/>
                <a:ea typeface="Menlo" panose="020B0609030804020204" pitchFamily="49" charset="0"/>
                <a:cs typeface="Menlo" panose="020B0609030804020204" pitchFamily="49" charset="0"/>
              </a:rPr>
              <a:t>[0171691]</a:t>
            </a:r>
            <a:r>
              <a:rPr lang="en-US" sz="800" dirty="0">
                <a:effectLst/>
                <a:latin typeface="Menlo" panose="020B0609030804020204" pitchFamily="49" charset="0"/>
                <a:ea typeface="Menlo" panose="020B0609030804020204" pitchFamily="49" charset="0"/>
                <a:cs typeface="Menlo" panose="020B0609030804020204" pitchFamily="49" charset="0"/>
              </a:rPr>
              <a:t> [</a:t>
            </a:r>
            <a:r>
              <a:rPr lang="en-US" sz="800" dirty="0" err="1">
                <a:effectLst/>
                <a:latin typeface="Menlo" panose="020B0609030804020204" pitchFamily="49" charset="0"/>
                <a:ea typeface="Menlo" panose="020B0609030804020204" pitchFamily="49" charset="0"/>
                <a:cs typeface="Menlo" panose="020B0609030804020204" pitchFamily="49" charset="0"/>
              </a:rPr>
              <a:t>gray_core:gray_main</a:t>
            </a:r>
            <a:r>
              <a:rPr lang="en-US" sz="800" dirty="0">
                <a:effectLst/>
                <a:latin typeface="Menlo" panose="020B0609030804020204" pitchFamily="49" charset="0"/>
                <a:ea typeface="Menlo" panose="020B0609030804020204" pitchFamily="49" charset="0"/>
                <a:cs typeface="Menlo" panose="020B0609030804020204" pitchFamily="49" charset="0"/>
              </a:rPr>
              <a:t>] [</a:t>
            </a:r>
            <a:r>
              <a:rPr lang="en-US" sz="800" dirty="0">
                <a:solidFill>
                  <a:srgbClr val="39C026"/>
                </a:solidFill>
                <a:latin typeface="Menlo" panose="020B0609030804020204" pitchFamily="49" charset="0"/>
                <a:ea typeface="Menlo" panose="020B0609030804020204" pitchFamily="49" charset="0"/>
                <a:cs typeface="Menlo" panose="020B0609030804020204" pitchFamily="49" charset="0"/>
              </a:rPr>
              <a:t>info</a:t>
            </a:r>
            <a:r>
              <a:rPr lang="en-US" sz="800" dirty="0">
                <a:effectLst/>
                <a:latin typeface="Menlo" panose="020B0609030804020204" pitchFamily="49" charset="0"/>
                <a:ea typeface="Menlo" panose="020B0609030804020204" pitchFamily="49" charset="0"/>
                <a:cs typeface="Menlo" panose="020B0609030804020204" pitchFamily="49" charset="0"/>
              </a:rPr>
              <a:t>]    final step: n=11501 (s, </a:t>
            </a:r>
            <a:r>
              <a:rPr lang="en-US" sz="800" dirty="0" err="1">
                <a:effectLst/>
                <a:latin typeface="Menlo" panose="020B0609030804020204" pitchFamily="49" charset="0"/>
                <a:ea typeface="Menlo" panose="020B0609030804020204" pitchFamily="49" charset="0"/>
                <a:cs typeface="Menlo" panose="020B0609030804020204" pitchFamily="49" charset="0"/>
              </a:rPr>
              <a:t>ct</a:t>
            </a:r>
            <a:r>
              <a:rPr lang="en-US" sz="800" dirty="0">
                <a:effectLst/>
                <a:latin typeface="Menlo" panose="020B0609030804020204" pitchFamily="49" charset="0"/>
                <a:ea typeface="Menlo" panose="020B0609030804020204" pitchFamily="49" charset="0"/>
                <a:cs typeface="Menlo" panose="020B0609030804020204" pitchFamily="49" charset="0"/>
              </a:rPr>
              <a:t>, Sr)=230.0</a:t>
            </a:r>
          </a:p>
          <a:p>
            <a:pPr>
              <a:lnSpc>
                <a:spcPct val="115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800" dirty="0">
                <a:solidFill>
                  <a:srgbClr val="5620F4"/>
                </a:solidFill>
                <a:latin typeface="Menlo" panose="020B0609030804020204" pitchFamily="49" charset="0"/>
                <a:ea typeface="Menlo" panose="020B0609030804020204" pitchFamily="49" charset="0"/>
                <a:cs typeface="Menlo" panose="020B0609030804020204" pitchFamily="49" charset="0"/>
              </a:rPr>
              <a:t>[0171696]</a:t>
            </a:r>
            <a:r>
              <a:rPr lang="en-US" sz="800" dirty="0">
                <a:effectLst/>
                <a:latin typeface="Menlo" panose="020B0609030804020204" pitchFamily="49" charset="0"/>
                <a:ea typeface="Menlo" panose="020B0609030804020204" pitchFamily="49" charset="0"/>
                <a:cs typeface="Menlo" panose="020B0609030804020204" pitchFamily="49" charset="0"/>
              </a:rPr>
              <a:t> [</a:t>
            </a:r>
            <a:r>
              <a:rPr lang="en-US" sz="800" dirty="0" err="1">
                <a:effectLst/>
                <a:latin typeface="Menlo" panose="020B0609030804020204" pitchFamily="49" charset="0"/>
                <a:ea typeface="Menlo" panose="020B0609030804020204" pitchFamily="49" charset="0"/>
                <a:cs typeface="Menlo" panose="020B0609030804020204" pitchFamily="49" charset="0"/>
              </a:rPr>
              <a:t>gray_core:gray_main</a:t>
            </a:r>
            <a:r>
              <a:rPr lang="en-US" sz="800" dirty="0">
                <a:effectLst/>
                <a:latin typeface="Menlo" panose="020B0609030804020204" pitchFamily="49" charset="0"/>
                <a:ea typeface="Menlo" panose="020B0609030804020204" pitchFamily="49" charset="0"/>
                <a:cs typeface="Menlo" panose="020B0609030804020204" pitchFamily="49" charset="0"/>
              </a:rPr>
              <a:t>] [</a:t>
            </a:r>
            <a:r>
              <a:rPr lang="en-US" sz="800" dirty="0">
                <a:solidFill>
                  <a:srgbClr val="39C026"/>
                </a:solidFill>
                <a:latin typeface="Menlo" panose="020B0609030804020204" pitchFamily="49" charset="0"/>
                <a:ea typeface="Menlo" panose="020B0609030804020204" pitchFamily="49" charset="0"/>
                <a:cs typeface="Menlo" panose="020B0609030804020204" pitchFamily="49" charset="0"/>
              </a:rPr>
              <a:t>info</a:t>
            </a:r>
            <a:r>
              <a:rPr lang="en-US" sz="800" dirty="0">
                <a:effectLst/>
                <a:latin typeface="Menlo" panose="020B0609030804020204" pitchFamily="49" charset="0"/>
                <a:ea typeface="Menlo" panose="020B0609030804020204" pitchFamily="49" charset="0"/>
                <a:cs typeface="Menlo" panose="020B0609030804020204" pitchFamily="49" charset="0"/>
              </a:rPr>
              <a:t>]    optical depth: </a:t>
            </a:r>
            <a:r>
              <a:rPr lang="el-GR" sz="800" dirty="0">
                <a:effectLst/>
                <a:latin typeface="Menlo" panose="020B0609030804020204" pitchFamily="49" charset="0"/>
                <a:ea typeface="Menlo" panose="020B0609030804020204" pitchFamily="49" charset="0"/>
                <a:cs typeface="Menlo" panose="020B0609030804020204" pitchFamily="49" charset="0"/>
              </a:rPr>
              <a:t>τ_</a:t>
            </a:r>
            <a:r>
              <a:rPr lang="en-US" sz="800" dirty="0">
                <a:effectLst/>
                <a:latin typeface="Menlo" panose="020B0609030804020204" pitchFamily="49" charset="0"/>
                <a:ea typeface="Menlo" panose="020B0609030804020204" pitchFamily="49" charset="0"/>
                <a:cs typeface="Menlo" panose="020B0609030804020204" pitchFamily="49" charset="0"/>
              </a:rPr>
              <a:t>min=12.04 </a:t>
            </a:r>
            <a:r>
              <a:rPr lang="el-GR" sz="800" dirty="0">
                <a:effectLst/>
                <a:latin typeface="Menlo" panose="020B0609030804020204" pitchFamily="49" charset="0"/>
                <a:ea typeface="Menlo" panose="020B0609030804020204" pitchFamily="49" charset="0"/>
                <a:cs typeface="Menlo" panose="020B0609030804020204" pitchFamily="49" charset="0"/>
              </a:rPr>
              <a:t>τ_</a:t>
            </a:r>
            <a:r>
              <a:rPr lang="en-US" sz="800" dirty="0">
                <a:effectLst/>
                <a:latin typeface="Menlo" panose="020B0609030804020204" pitchFamily="49" charset="0"/>
                <a:ea typeface="Menlo" panose="020B0609030804020204" pitchFamily="49" charset="0"/>
                <a:cs typeface="Menlo" panose="020B0609030804020204" pitchFamily="49" charset="0"/>
              </a:rPr>
              <a:t>max=12.04</a:t>
            </a:r>
          </a:p>
          <a:p>
            <a:pPr>
              <a:lnSpc>
                <a:spcPct val="115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800" dirty="0">
                <a:solidFill>
                  <a:srgbClr val="5620F4"/>
                </a:solidFill>
                <a:latin typeface="Menlo" panose="020B0609030804020204" pitchFamily="49" charset="0"/>
                <a:ea typeface="Menlo" panose="020B0609030804020204" pitchFamily="49" charset="0"/>
                <a:cs typeface="Menlo" panose="020B0609030804020204" pitchFamily="49" charset="0"/>
              </a:rPr>
              <a:t>[0171700]</a:t>
            </a:r>
            <a:r>
              <a:rPr lang="en-US" sz="800" dirty="0">
                <a:effectLst/>
                <a:latin typeface="Menlo" panose="020B0609030804020204" pitchFamily="49" charset="0"/>
                <a:ea typeface="Menlo" panose="020B0609030804020204" pitchFamily="49" charset="0"/>
                <a:cs typeface="Menlo" panose="020B0609030804020204" pitchFamily="49" charset="0"/>
              </a:rPr>
              <a:t> [</a:t>
            </a:r>
            <a:r>
              <a:rPr lang="en-US" sz="800" dirty="0" err="1">
                <a:effectLst/>
                <a:latin typeface="Menlo" panose="020B0609030804020204" pitchFamily="49" charset="0"/>
                <a:ea typeface="Menlo" panose="020B0609030804020204" pitchFamily="49" charset="0"/>
                <a:cs typeface="Menlo" panose="020B0609030804020204" pitchFamily="49" charset="0"/>
              </a:rPr>
              <a:t>gray_core:gray_main</a:t>
            </a:r>
            <a:r>
              <a:rPr lang="en-US" sz="800" dirty="0">
                <a:effectLst/>
                <a:latin typeface="Menlo" panose="020B0609030804020204" pitchFamily="49" charset="0"/>
                <a:ea typeface="Menlo" panose="020B0609030804020204" pitchFamily="49" charset="0"/>
                <a:cs typeface="Menlo" panose="020B0609030804020204" pitchFamily="49" charset="0"/>
              </a:rPr>
              <a:t>] [</a:t>
            </a:r>
            <a:r>
              <a:rPr lang="en-US" sz="800" dirty="0">
                <a:solidFill>
                  <a:srgbClr val="39C026"/>
                </a:solidFill>
                <a:latin typeface="Menlo" panose="020B0609030804020204" pitchFamily="49" charset="0"/>
                <a:ea typeface="Menlo" panose="020B0609030804020204" pitchFamily="49" charset="0"/>
                <a:cs typeface="Menlo" panose="020B0609030804020204" pitchFamily="49" charset="0"/>
              </a:rPr>
              <a:t>info</a:t>
            </a:r>
            <a:r>
              <a:rPr lang="en-US" sz="800" dirty="0">
                <a:effectLst/>
                <a:latin typeface="Menlo" panose="020B0609030804020204" pitchFamily="49" charset="0"/>
                <a:ea typeface="Menlo" panose="020B0609030804020204" pitchFamily="49" charset="0"/>
                <a:cs typeface="Menlo" panose="020B0609030804020204" pitchFamily="49" charset="0"/>
              </a:rPr>
              <a:t>]    </a:t>
            </a:r>
            <a:r>
              <a:rPr lang="en-US" sz="800" dirty="0" err="1">
                <a:effectLst/>
                <a:latin typeface="Menlo" panose="020B0609030804020204" pitchFamily="49" charset="0"/>
                <a:ea typeface="Menlo" panose="020B0609030804020204" pitchFamily="49" charset="0"/>
                <a:cs typeface="Menlo" panose="020B0609030804020204" pitchFamily="49" charset="0"/>
              </a:rPr>
              <a:t>absoption</a:t>
            </a:r>
            <a:r>
              <a:rPr lang="en-US" sz="800" dirty="0">
                <a:effectLst/>
                <a:latin typeface="Menlo" panose="020B0609030804020204" pitchFamily="49" charset="0"/>
                <a:ea typeface="Menlo" panose="020B0609030804020204" pitchFamily="49" charset="0"/>
                <a:cs typeface="Menlo" panose="020B0609030804020204" pitchFamily="49" charset="0"/>
              </a:rPr>
              <a:t>: P=1.00 MW</a:t>
            </a:r>
          </a:p>
          <a:p>
            <a:pPr>
              <a:lnSpc>
                <a:spcPct val="115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800" dirty="0">
                <a:solidFill>
                  <a:srgbClr val="5620F4"/>
                </a:solidFill>
                <a:latin typeface="Menlo" panose="020B0609030804020204" pitchFamily="49" charset="0"/>
                <a:ea typeface="Menlo" panose="020B0609030804020204" pitchFamily="49" charset="0"/>
                <a:cs typeface="Menlo" panose="020B0609030804020204" pitchFamily="49" charset="0"/>
              </a:rPr>
              <a:t>[0171702]</a:t>
            </a:r>
            <a:r>
              <a:rPr lang="en-US" sz="800" dirty="0">
                <a:effectLst/>
                <a:latin typeface="Menlo" panose="020B0609030804020204" pitchFamily="49" charset="0"/>
                <a:ea typeface="Menlo" panose="020B0609030804020204" pitchFamily="49" charset="0"/>
                <a:cs typeface="Menlo" panose="020B0609030804020204" pitchFamily="49" charset="0"/>
              </a:rPr>
              <a:t> [</a:t>
            </a:r>
            <a:r>
              <a:rPr lang="en-US" sz="800" dirty="0" err="1">
                <a:effectLst/>
                <a:latin typeface="Menlo" panose="020B0609030804020204" pitchFamily="49" charset="0"/>
                <a:ea typeface="Menlo" panose="020B0609030804020204" pitchFamily="49" charset="0"/>
                <a:cs typeface="Menlo" panose="020B0609030804020204" pitchFamily="49" charset="0"/>
              </a:rPr>
              <a:t>gray_core:gray_main</a:t>
            </a:r>
            <a:r>
              <a:rPr lang="en-US" sz="800" dirty="0">
                <a:effectLst/>
                <a:latin typeface="Menlo" panose="020B0609030804020204" pitchFamily="49" charset="0"/>
                <a:ea typeface="Menlo" panose="020B0609030804020204" pitchFamily="49" charset="0"/>
                <a:cs typeface="Menlo" panose="020B0609030804020204" pitchFamily="49" charset="0"/>
              </a:rPr>
              <a:t>] [</a:t>
            </a:r>
            <a:r>
              <a:rPr lang="en-US" sz="800" dirty="0">
                <a:solidFill>
                  <a:srgbClr val="39C026"/>
                </a:solidFill>
                <a:latin typeface="Menlo" panose="020B0609030804020204" pitchFamily="49" charset="0"/>
                <a:ea typeface="Menlo" panose="020B0609030804020204" pitchFamily="49" charset="0"/>
                <a:cs typeface="Menlo" panose="020B0609030804020204" pitchFamily="49" charset="0"/>
              </a:rPr>
              <a:t>info</a:t>
            </a:r>
            <a:r>
              <a:rPr lang="en-US" sz="800" dirty="0">
                <a:effectLst/>
                <a:latin typeface="Menlo" panose="020B0609030804020204" pitchFamily="49" charset="0"/>
                <a:ea typeface="Menlo" panose="020B0609030804020204" pitchFamily="49" charset="0"/>
                <a:cs typeface="Menlo" panose="020B0609030804020204" pitchFamily="49" charset="0"/>
              </a:rPr>
              <a:t>]    current drive: I=2.46 kA</a:t>
            </a:r>
          </a:p>
          <a:p>
            <a:pPr>
              <a:lnSpc>
                <a:spcPct val="115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800" dirty="0">
                <a:solidFill>
                  <a:srgbClr val="5620F4"/>
                </a:solidFill>
                <a:latin typeface="Menlo" panose="020B0609030804020204" pitchFamily="49" charset="0"/>
                <a:ea typeface="Menlo" panose="020B0609030804020204" pitchFamily="49" charset="0"/>
                <a:cs typeface="Menlo" panose="020B0609030804020204" pitchFamily="49" charset="0"/>
              </a:rPr>
              <a:t>[0171705]</a:t>
            </a:r>
            <a:r>
              <a:rPr lang="en-US" sz="800" dirty="0">
                <a:effectLst/>
                <a:latin typeface="Menlo" panose="020B0609030804020204" pitchFamily="49" charset="0"/>
                <a:ea typeface="Menlo" panose="020B0609030804020204" pitchFamily="49" charset="0"/>
                <a:cs typeface="Menlo" panose="020B0609030804020204" pitchFamily="49" charset="0"/>
              </a:rPr>
              <a:t> [</a:t>
            </a:r>
            <a:r>
              <a:rPr lang="en-US" sz="800" dirty="0" err="1">
                <a:effectLst/>
                <a:latin typeface="Menlo" panose="020B0609030804020204" pitchFamily="49" charset="0"/>
                <a:ea typeface="Menlo" panose="020B0609030804020204" pitchFamily="49" charset="0"/>
                <a:cs typeface="Menlo" panose="020B0609030804020204" pitchFamily="49" charset="0"/>
              </a:rPr>
              <a:t>gray_core:gray_main</a:t>
            </a:r>
            <a:r>
              <a:rPr lang="en-US" sz="800" dirty="0">
                <a:effectLst/>
                <a:latin typeface="Menlo" panose="020B0609030804020204" pitchFamily="49" charset="0"/>
                <a:ea typeface="Menlo" panose="020B0609030804020204" pitchFamily="49" charset="0"/>
                <a:cs typeface="Menlo" panose="020B0609030804020204" pitchFamily="49" charset="0"/>
              </a:rPr>
              <a:t>] [</a:t>
            </a:r>
            <a:r>
              <a:rPr lang="en-US" sz="800" dirty="0">
                <a:solidFill>
                  <a:srgbClr val="39C026"/>
                </a:solidFill>
                <a:latin typeface="Menlo" panose="020B0609030804020204" pitchFamily="49" charset="0"/>
                <a:ea typeface="Menlo" panose="020B0609030804020204" pitchFamily="49" charset="0"/>
                <a:cs typeface="Menlo" panose="020B0609030804020204" pitchFamily="49" charset="0"/>
              </a:rPr>
              <a:t>info</a:t>
            </a:r>
            <a:r>
              <a:rPr lang="en-US" sz="800" dirty="0">
                <a:effectLst/>
                <a:latin typeface="Menlo" panose="020B0609030804020204" pitchFamily="49" charset="0"/>
                <a:ea typeface="Menlo" panose="020B0609030804020204" pitchFamily="49" charset="0"/>
                <a:cs typeface="Menlo" panose="020B0609030804020204" pitchFamily="49" charset="0"/>
              </a:rPr>
              <a:t>]    </a:t>
            </a:r>
            <a:r>
              <a:rPr lang="en-US" sz="800" b="1" dirty="0">
                <a:effectLst/>
                <a:latin typeface="Menlo" panose="020B0609030804020204" pitchFamily="49" charset="0"/>
                <a:ea typeface="Menlo" panose="020B0609030804020204" pitchFamily="49" charset="0"/>
                <a:cs typeface="Menlo" panose="020B0609030804020204" pitchFamily="49" charset="0"/>
              </a:rPr>
              <a:t>emission: T=11.0 keV</a:t>
            </a:r>
          </a:p>
          <a:p>
            <a:pPr marL="0" marR="0">
              <a:lnSpc>
                <a:spcPct val="115000"/>
              </a:lnSpc>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800" dirty="0">
                <a:effectLst/>
                <a:latin typeface="Menlo" panose="020B0609030804020204" pitchFamily="49" charset="0"/>
                <a:ea typeface="Menlo" panose="020B0609030804020204" pitchFamily="49" charset="0"/>
                <a:cs typeface="Menlo" panose="020B0609030804020204" pitchFamily="49" charset="0"/>
              </a:rPr>
              <a:t>...</a:t>
            </a:r>
          </a:p>
        </p:txBody>
      </p:sp>
      <p:sp>
        <p:nvSpPr>
          <p:cNvPr id="17" name="TextBox 16">
            <a:extLst>
              <a:ext uri="{FF2B5EF4-FFF2-40B4-BE49-F238E27FC236}">
                <a16:creationId xmlns:a16="http://schemas.microsoft.com/office/drawing/2014/main" id="{D4E38857-31E4-FB51-50A5-E6ADF83CF4CC}"/>
              </a:ext>
            </a:extLst>
          </p:cNvPr>
          <p:cNvSpPr txBox="1"/>
          <p:nvPr/>
        </p:nvSpPr>
        <p:spPr>
          <a:xfrm>
            <a:off x="3115207" y="4367465"/>
            <a:ext cx="3401122" cy="461665"/>
          </a:xfrm>
          <a:prstGeom prst="rect">
            <a:avLst/>
          </a:prstGeom>
          <a:noFill/>
        </p:spPr>
        <p:txBody>
          <a:bodyPr wrap="square">
            <a:spAutoFit/>
          </a:bodyPr>
          <a:lstStyle/>
          <a:p>
            <a:r>
              <a:rPr lang="en-US" sz="2400" dirty="0"/>
              <a:t>ECE Computation in GRAY </a:t>
            </a:r>
            <a:endParaRPr lang="en-US" dirty="0"/>
          </a:p>
        </p:txBody>
      </p:sp>
      <p:sp>
        <p:nvSpPr>
          <p:cNvPr id="18" name="Oval 17">
            <a:extLst>
              <a:ext uri="{FF2B5EF4-FFF2-40B4-BE49-F238E27FC236}">
                <a16:creationId xmlns:a16="http://schemas.microsoft.com/office/drawing/2014/main" id="{51B2E069-DBE8-4090-8670-AE738AAFC7DA}"/>
              </a:ext>
            </a:extLst>
          </p:cNvPr>
          <p:cNvSpPr/>
          <p:nvPr/>
        </p:nvSpPr>
        <p:spPr>
          <a:xfrm>
            <a:off x="5832088" y="5887844"/>
            <a:ext cx="1544145" cy="356839"/>
          </a:xfrm>
          <a:prstGeom prst="ellipse">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9B6AB84E-0CFF-E36B-0918-B2864FAA3FAF}"/>
              </a:ext>
            </a:extLst>
          </p:cNvPr>
          <p:cNvGrpSpPr/>
          <p:nvPr/>
        </p:nvGrpSpPr>
        <p:grpSpPr>
          <a:xfrm>
            <a:off x="533637" y="912870"/>
            <a:ext cx="4973796" cy="3259419"/>
            <a:chOff x="1046593" y="912870"/>
            <a:chExt cx="4973796" cy="3259419"/>
          </a:xfrm>
        </p:grpSpPr>
        <p:grpSp>
          <p:nvGrpSpPr>
            <p:cNvPr id="9" name="Group 8">
              <a:extLst>
                <a:ext uri="{FF2B5EF4-FFF2-40B4-BE49-F238E27FC236}">
                  <a16:creationId xmlns:a16="http://schemas.microsoft.com/office/drawing/2014/main" id="{29E56EA9-0A87-1E7E-9F22-C098982CAC94}"/>
                </a:ext>
              </a:extLst>
            </p:cNvPr>
            <p:cNvGrpSpPr/>
            <p:nvPr/>
          </p:nvGrpSpPr>
          <p:grpSpPr>
            <a:xfrm>
              <a:off x="1046593" y="912870"/>
              <a:ext cx="4973796" cy="3259419"/>
              <a:chOff x="6396570" y="1637315"/>
              <a:chExt cx="4973796" cy="3259419"/>
            </a:xfrm>
          </p:grpSpPr>
          <p:pic>
            <p:nvPicPr>
              <p:cNvPr id="6" name="Picture 5">
                <a:extLst>
                  <a:ext uri="{FF2B5EF4-FFF2-40B4-BE49-F238E27FC236}">
                    <a16:creationId xmlns:a16="http://schemas.microsoft.com/office/drawing/2014/main" id="{3F3D8EDE-1D71-FEC8-54EF-5B8CCF7373F6}"/>
                  </a:ext>
                </a:extLst>
              </p:cNvPr>
              <p:cNvPicPr>
                <a:picLocks noChangeAspect="1"/>
              </p:cNvPicPr>
              <p:nvPr/>
            </p:nvPicPr>
            <p:blipFill>
              <a:blip r:embed="rId2">
                <a:extLst>
                  <a:ext uri="{28A0092B-C50C-407E-A947-70E740481C1C}">
                    <a14:useLocalDpi xmlns:a14="http://schemas.microsoft.com/office/drawing/2010/main" val="0"/>
                  </a:ext>
                </a:extLst>
              </a:blip>
              <a:srcRect r="6438" b="45367"/>
              <a:stretch>
                <a:fillRect/>
              </a:stretch>
            </p:blipFill>
            <p:spPr>
              <a:xfrm>
                <a:off x="6396570" y="1961266"/>
                <a:ext cx="4973796" cy="2935468"/>
              </a:xfrm>
              <a:prstGeom prst="rect">
                <a:avLst/>
              </a:prstGeom>
            </p:spPr>
          </p:pic>
          <p:sp>
            <p:nvSpPr>
              <p:cNvPr id="7" name="TextBox 6">
                <a:extLst>
                  <a:ext uri="{FF2B5EF4-FFF2-40B4-BE49-F238E27FC236}">
                    <a16:creationId xmlns:a16="http://schemas.microsoft.com/office/drawing/2014/main" id="{97EC7496-9EF2-B248-8433-2364D17690AA}"/>
                  </a:ext>
                </a:extLst>
              </p:cNvPr>
              <p:cNvSpPr txBox="1"/>
              <p:nvPr/>
            </p:nvSpPr>
            <p:spPr>
              <a:xfrm>
                <a:off x="9491841" y="1637315"/>
                <a:ext cx="1658660" cy="400110"/>
              </a:xfrm>
              <a:prstGeom prst="rect">
                <a:avLst/>
              </a:prstGeom>
              <a:noFill/>
            </p:spPr>
            <p:txBody>
              <a:bodyPr wrap="none" rtlCol="0">
                <a:spAutoFit/>
              </a:bodyPr>
              <a:lstStyle/>
              <a:p>
                <a:pPr algn="ctr"/>
                <a:r>
                  <a:rPr lang="en-US" sz="2000" dirty="0">
                    <a:solidFill>
                      <a:schemeClr val="tx2"/>
                    </a:solidFill>
                  </a:rPr>
                  <a:t>#1154 at t=6s</a:t>
                </a:r>
              </a:p>
            </p:txBody>
          </p:sp>
        </p:grpSp>
        <p:sp>
          <p:nvSpPr>
            <p:cNvPr id="19" name="Text Box 3">
              <a:extLst>
                <a:ext uri="{FF2B5EF4-FFF2-40B4-BE49-F238E27FC236}">
                  <a16:creationId xmlns:a16="http://schemas.microsoft.com/office/drawing/2014/main" id="{585556DB-C411-C835-D034-6E545F136C50}"/>
                </a:ext>
              </a:extLst>
            </p:cNvPr>
            <p:cNvSpPr txBox="1"/>
            <p:nvPr/>
          </p:nvSpPr>
          <p:spPr>
            <a:xfrm>
              <a:off x="1334915" y="970765"/>
              <a:ext cx="2587084" cy="269081"/>
            </a:xfrm>
            <a:prstGeom prst="rect">
              <a:avLst/>
            </a:prstGeom>
            <a:solidFill>
              <a:schemeClr val="bg1">
                <a:lumMod val="95000"/>
              </a:scheme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15000"/>
                </a:lnSpc>
                <a:buNone/>
              </a:pPr>
              <a:r>
                <a:rPr lang="en-US" sz="1000" dirty="0">
                  <a:effectLst/>
                  <a:latin typeface="Menlo" panose="020B0609030804020204" pitchFamily="49" charset="0"/>
                  <a:ea typeface="Calibri" panose="020F0502020204030204" pitchFamily="34" charset="0"/>
                  <a:cs typeface="Times New Roman" panose="02020603050405020304" pitchFamily="18" charset="0"/>
                </a:rPr>
                <a:t>$ gray-visual –kind inputs .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23" name="Group 22">
            <a:extLst>
              <a:ext uri="{FF2B5EF4-FFF2-40B4-BE49-F238E27FC236}">
                <a16:creationId xmlns:a16="http://schemas.microsoft.com/office/drawing/2014/main" id="{C6A16A06-2E26-4A35-207E-3A04898BEF1C}"/>
              </a:ext>
            </a:extLst>
          </p:cNvPr>
          <p:cNvGrpSpPr/>
          <p:nvPr/>
        </p:nvGrpSpPr>
        <p:grpSpPr>
          <a:xfrm>
            <a:off x="7855951" y="649715"/>
            <a:ext cx="3514090" cy="3850391"/>
            <a:chOff x="8122763" y="608429"/>
            <a:chExt cx="3514090" cy="3850391"/>
          </a:xfrm>
        </p:grpSpPr>
        <p:pic>
          <p:nvPicPr>
            <p:cNvPr id="8" name="Picture 7" descr="A diagram of a plagiarism&#10;&#10;AI-generated content may be incorrect.">
              <a:extLst>
                <a:ext uri="{FF2B5EF4-FFF2-40B4-BE49-F238E27FC236}">
                  <a16:creationId xmlns:a16="http://schemas.microsoft.com/office/drawing/2014/main" id="{CF1CBA28-B592-7886-B748-5ED2AEAFFC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22763" y="970765"/>
              <a:ext cx="3514090" cy="3488055"/>
            </a:xfrm>
            <a:prstGeom prst="rect">
              <a:avLst/>
            </a:prstGeom>
          </p:spPr>
        </p:pic>
        <p:sp>
          <p:nvSpPr>
            <p:cNvPr id="21" name="TextBox 20">
              <a:extLst>
                <a:ext uri="{FF2B5EF4-FFF2-40B4-BE49-F238E27FC236}">
                  <a16:creationId xmlns:a16="http://schemas.microsoft.com/office/drawing/2014/main" id="{91AB48E1-E54B-03F7-80E1-B4034A201894}"/>
                </a:ext>
              </a:extLst>
            </p:cNvPr>
            <p:cNvSpPr txBox="1"/>
            <p:nvPr/>
          </p:nvSpPr>
          <p:spPr>
            <a:xfrm>
              <a:off x="8122763" y="2714792"/>
              <a:ext cx="1658660" cy="1015663"/>
            </a:xfrm>
            <a:prstGeom prst="rect">
              <a:avLst/>
            </a:prstGeom>
            <a:noFill/>
          </p:spPr>
          <p:txBody>
            <a:bodyPr wrap="square" rtlCol="0">
              <a:spAutoFit/>
            </a:bodyPr>
            <a:lstStyle/>
            <a:p>
              <a:pPr algn="ctr"/>
              <a:r>
                <a:rPr lang="en-US" sz="2000" dirty="0">
                  <a:solidFill>
                    <a:schemeClr val="tx2"/>
                  </a:solidFill>
                </a:rPr>
                <a:t>dummy startup scenario</a:t>
              </a:r>
            </a:p>
          </p:txBody>
        </p:sp>
        <p:sp>
          <p:nvSpPr>
            <p:cNvPr id="22" name="Text Box 3">
              <a:extLst>
                <a:ext uri="{FF2B5EF4-FFF2-40B4-BE49-F238E27FC236}">
                  <a16:creationId xmlns:a16="http://schemas.microsoft.com/office/drawing/2014/main" id="{8C824FB1-FFAF-312A-1B55-D95BBBE3D7E6}"/>
                </a:ext>
              </a:extLst>
            </p:cNvPr>
            <p:cNvSpPr txBox="1"/>
            <p:nvPr/>
          </p:nvSpPr>
          <p:spPr>
            <a:xfrm>
              <a:off x="8122763" y="608429"/>
              <a:ext cx="2806949" cy="269081"/>
            </a:xfrm>
            <a:prstGeom prst="rect">
              <a:avLst/>
            </a:prstGeom>
            <a:solidFill>
              <a:schemeClr val="bg1">
                <a:lumMod val="95000"/>
              </a:scheme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15000"/>
                </a:lnSpc>
                <a:buNone/>
              </a:pPr>
              <a:r>
                <a:rPr lang="en-US" sz="1000" dirty="0">
                  <a:effectLst/>
                  <a:latin typeface="Menlo" panose="020B0609030804020204" pitchFamily="49" charset="0"/>
                  <a:ea typeface="Calibri" panose="020F0502020204030204" pitchFamily="34" charset="0"/>
                  <a:cs typeface="Times New Roman" panose="02020603050405020304" pitchFamily="18" charset="0"/>
                </a:rPr>
                <a:t>$ gray-visual –kind raytracing .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4032090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A6890-E065-9CD3-E97C-6865681927EF}"/>
              </a:ext>
            </a:extLst>
          </p:cNvPr>
          <p:cNvSpPr>
            <a:spLocks noGrp="1"/>
          </p:cNvSpPr>
          <p:nvPr>
            <p:ph type="title"/>
          </p:nvPr>
        </p:nvSpPr>
        <p:spPr/>
        <p:txBody>
          <a:bodyPr/>
          <a:lstStyle/>
          <a:p>
            <a:r>
              <a:rPr lang="en-US" dirty="0"/>
              <a:t>Work plan for 2026</a:t>
            </a:r>
          </a:p>
        </p:txBody>
      </p:sp>
      <p:sp>
        <p:nvSpPr>
          <p:cNvPr id="3" name="Content Placeholder 2">
            <a:extLst>
              <a:ext uri="{FF2B5EF4-FFF2-40B4-BE49-F238E27FC236}">
                <a16:creationId xmlns:a16="http://schemas.microsoft.com/office/drawing/2014/main" id="{ADA9FC13-4C9D-0EDB-1D70-ACB5B298FEB7}"/>
              </a:ext>
            </a:extLst>
          </p:cNvPr>
          <p:cNvSpPr>
            <a:spLocks noGrp="1"/>
          </p:cNvSpPr>
          <p:nvPr>
            <p:ph idx="1"/>
          </p:nvPr>
        </p:nvSpPr>
        <p:spPr/>
        <p:txBody>
          <a:bodyPr>
            <a:normAutofit/>
          </a:bodyPr>
          <a:lstStyle/>
          <a:p>
            <a:r>
              <a:rPr lang="en-US" dirty="0"/>
              <a:t>Guided/automated input data preparation</a:t>
            </a:r>
          </a:p>
          <a:p>
            <a:pPr lvl="1"/>
            <a:r>
              <a:rPr lang="en-US" dirty="0"/>
              <a:t>Magnetic equilibrium</a:t>
            </a:r>
          </a:p>
          <a:p>
            <a:pPr lvl="1"/>
            <a:r>
              <a:rPr lang="en-US" dirty="0"/>
              <a:t>Kinetic profiles (</a:t>
            </a:r>
            <a:r>
              <a:rPr lang="en-US" dirty="0" err="1"/>
              <a:t>T</a:t>
            </a:r>
            <a:r>
              <a:rPr lang="en-US" baseline="-25000" dirty="0" err="1"/>
              <a:t>e</a:t>
            </a:r>
            <a:r>
              <a:rPr lang="en-US" dirty="0"/>
              <a:t>, n</a:t>
            </a:r>
            <a:r>
              <a:rPr lang="en-US" baseline="-25000" dirty="0"/>
              <a:t>e</a:t>
            </a:r>
            <a:r>
              <a:rPr lang="en-US" dirty="0"/>
              <a:t>, Z</a:t>
            </a:r>
            <a:r>
              <a:rPr lang="en-US" baseline="-25000" dirty="0"/>
              <a:t>eff</a:t>
            </a:r>
            <a:r>
              <a:rPr lang="en-US" dirty="0"/>
              <a:t>)</a:t>
            </a:r>
          </a:p>
          <a:p>
            <a:pPr lvl="1"/>
            <a:r>
              <a:rPr lang="en-US" dirty="0"/>
              <a:t>EC launcher configuration</a:t>
            </a:r>
          </a:p>
          <a:p>
            <a:pPr lvl="1"/>
            <a:r>
              <a:rPr lang="en-US" dirty="0"/>
              <a:t>Inverse mapping </a:t>
            </a:r>
            <a:r>
              <a:rPr lang="en-US" dirty="0" err="1"/>
              <a:t>ρ</a:t>
            </a:r>
            <a:r>
              <a:rPr lang="en-US" dirty="0"/>
              <a:t> </a:t>
            </a:r>
            <a:r>
              <a:rPr lang="en-US" dirty="0">
                <a:sym typeface="Wingdings" pitchFamily="2" charset="2"/>
              </a:rPr>
              <a:t> launcher angles</a:t>
            </a:r>
            <a:endParaRPr lang="en-US" dirty="0"/>
          </a:p>
          <a:p>
            <a:r>
              <a:rPr lang="en-US" dirty="0"/>
              <a:t>ECE specifications for synthetic diagnostics</a:t>
            </a:r>
          </a:p>
          <a:p>
            <a:pPr lvl="1"/>
            <a:r>
              <a:rPr lang="en-US" dirty="0"/>
              <a:t>Line of sight</a:t>
            </a:r>
          </a:p>
          <a:p>
            <a:pPr lvl="1"/>
            <a:r>
              <a:rPr lang="en-US" dirty="0"/>
              <a:t>Measured frequency range</a:t>
            </a:r>
          </a:p>
          <a:p>
            <a:pPr lvl="1"/>
            <a:r>
              <a:rPr lang="en-US" dirty="0"/>
              <a:t>Antenna pattern</a:t>
            </a:r>
          </a:p>
          <a:p>
            <a:r>
              <a:rPr lang="en-US" dirty="0"/>
              <a:t>Interface for ECE data visualization</a:t>
            </a:r>
          </a:p>
          <a:p>
            <a:r>
              <a:rPr lang="en-US" dirty="0"/>
              <a:t>Codes verification/validation on IC/OP1 data</a:t>
            </a:r>
          </a:p>
          <a:p>
            <a:r>
              <a:rPr lang="en-US" dirty="0"/>
              <a:t>Training material (documentation, tutorials)</a:t>
            </a:r>
          </a:p>
        </p:txBody>
      </p:sp>
      <p:sp>
        <p:nvSpPr>
          <p:cNvPr id="4" name="Footer Placeholder 3">
            <a:extLst>
              <a:ext uri="{FF2B5EF4-FFF2-40B4-BE49-F238E27FC236}">
                <a16:creationId xmlns:a16="http://schemas.microsoft.com/office/drawing/2014/main" id="{D9A2DE64-7E93-FEB2-BE52-EBB877BC9AB0}"/>
              </a:ext>
            </a:extLst>
          </p:cNvPr>
          <p:cNvSpPr>
            <a:spLocks noGrp="1"/>
          </p:cNvSpPr>
          <p:nvPr>
            <p:ph type="ftr" sz="quarter" idx="11"/>
          </p:nvPr>
        </p:nvSpPr>
        <p:spPr/>
        <p:txBody>
          <a:bodyPr/>
          <a:lstStyle/>
          <a:p>
            <a:r>
              <a:rPr lang="en-GB">
                <a:solidFill>
                  <a:prstClr val="white"/>
                </a:solidFill>
              </a:rPr>
              <a:t>L. Figini | WPSA-SE.CM Monitoring Meeting | 13 October 2026</a:t>
            </a:r>
            <a:endParaRPr lang="en-GB" dirty="0">
              <a:solidFill>
                <a:prstClr val="white"/>
              </a:solidFill>
            </a:endParaRPr>
          </a:p>
        </p:txBody>
      </p:sp>
      <p:sp>
        <p:nvSpPr>
          <p:cNvPr id="5" name="Slide Number Placeholder 4">
            <a:extLst>
              <a:ext uri="{FF2B5EF4-FFF2-40B4-BE49-F238E27FC236}">
                <a16:creationId xmlns:a16="http://schemas.microsoft.com/office/drawing/2014/main" id="{E6EF5018-F9DD-0CAA-5042-68F876AD4911}"/>
              </a:ext>
            </a:extLst>
          </p:cNvPr>
          <p:cNvSpPr>
            <a:spLocks noGrp="1"/>
          </p:cNvSpPr>
          <p:nvPr>
            <p:ph type="sldNum" sz="quarter" idx="12"/>
          </p:nvPr>
        </p:nvSpPr>
        <p:spPr/>
        <p:txBody>
          <a:bodyPr/>
          <a:lstStyle/>
          <a:p>
            <a:fld id="{6A6D9FA1-99C7-4910-8E32-B85D378B0060}" type="slidenum">
              <a:rPr lang="en-GB" smtClean="0">
                <a:solidFill>
                  <a:prstClr val="white"/>
                </a:solidFill>
              </a:rPr>
              <a:pPr/>
              <a:t>5</a:t>
            </a:fld>
            <a:endParaRPr lang="en-GB" dirty="0">
              <a:solidFill>
                <a:prstClr val="white"/>
              </a:solidFill>
            </a:endParaRPr>
          </a:p>
        </p:txBody>
      </p:sp>
    </p:spTree>
    <p:extLst>
      <p:ext uri="{BB962C8B-B14F-4D97-AF65-F5344CB8AC3E}">
        <p14:creationId xmlns:p14="http://schemas.microsoft.com/office/powerpoint/2010/main" val="28683057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191AC-8A55-6254-4E19-DD2AF59E9E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2C4D66-D578-A161-1907-73DE62BC3603}"/>
              </a:ext>
            </a:extLst>
          </p:cNvPr>
          <p:cNvSpPr>
            <a:spLocks noGrp="1"/>
          </p:cNvSpPr>
          <p:nvPr>
            <p:ph type="title"/>
          </p:nvPr>
        </p:nvSpPr>
        <p:spPr/>
        <p:txBody>
          <a:bodyPr/>
          <a:lstStyle/>
          <a:p>
            <a:r>
              <a:rPr lang="en-US" dirty="0"/>
              <a:t>Work plan for 2026</a:t>
            </a:r>
          </a:p>
        </p:txBody>
      </p:sp>
      <p:sp>
        <p:nvSpPr>
          <p:cNvPr id="3" name="Content Placeholder 2">
            <a:extLst>
              <a:ext uri="{FF2B5EF4-FFF2-40B4-BE49-F238E27FC236}">
                <a16:creationId xmlns:a16="http://schemas.microsoft.com/office/drawing/2014/main" id="{D124DA34-6106-5BEB-38B1-A1BB14E11EEB}"/>
              </a:ext>
            </a:extLst>
          </p:cNvPr>
          <p:cNvSpPr>
            <a:spLocks noGrp="1"/>
          </p:cNvSpPr>
          <p:nvPr>
            <p:ph idx="1"/>
          </p:nvPr>
        </p:nvSpPr>
        <p:spPr/>
        <p:txBody>
          <a:bodyPr>
            <a:noAutofit/>
          </a:bodyPr>
          <a:lstStyle/>
          <a:p>
            <a:r>
              <a:rPr lang="en-US" dirty="0"/>
              <a:t>Guided/automated input data preparation  </a:t>
            </a:r>
            <a:r>
              <a:rPr lang="en-US" b="1" dirty="0">
                <a:solidFill>
                  <a:schemeClr val="accent6"/>
                </a:solidFill>
              </a:rPr>
              <a:t>…</a:t>
            </a:r>
          </a:p>
          <a:p>
            <a:pPr lvl="1"/>
            <a:r>
              <a:rPr lang="en-US" dirty="0"/>
              <a:t>Magnetic equilibrium   </a:t>
            </a:r>
            <a:r>
              <a:rPr lang="en-US" b="1" dirty="0">
                <a:solidFill>
                  <a:srgbClr val="00B050"/>
                </a:solidFill>
              </a:rPr>
              <a:t>✓</a:t>
            </a:r>
          </a:p>
          <a:p>
            <a:pPr lvl="1"/>
            <a:r>
              <a:rPr lang="en-US" dirty="0"/>
              <a:t>Kinetic profiles (</a:t>
            </a:r>
            <a:r>
              <a:rPr lang="en-US" dirty="0" err="1"/>
              <a:t>T</a:t>
            </a:r>
            <a:r>
              <a:rPr lang="en-US" baseline="-25000" dirty="0" err="1"/>
              <a:t>e</a:t>
            </a:r>
            <a:r>
              <a:rPr lang="en-US" dirty="0"/>
              <a:t>, n</a:t>
            </a:r>
            <a:r>
              <a:rPr lang="en-US" baseline="-25000" dirty="0"/>
              <a:t>e</a:t>
            </a:r>
            <a:r>
              <a:rPr lang="en-US" dirty="0"/>
              <a:t>, Z</a:t>
            </a:r>
            <a:r>
              <a:rPr lang="en-US" baseline="-25000" dirty="0"/>
              <a:t>eff</a:t>
            </a:r>
            <a:r>
              <a:rPr lang="en-US" dirty="0"/>
              <a:t>)  </a:t>
            </a:r>
            <a:r>
              <a:rPr lang="en-US" b="1" dirty="0">
                <a:solidFill>
                  <a:srgbClr val="FF0000"/>
                </a:solidFill>
              </a:rPr>
              <a:t>✗</a:t>
            </a:r>
          </a:p>
          <a:p>
            <a:pPr lvl="1"/>
            <a:r>
              <a:rPr lang="en-US" dirty="0"/>
              <a:t>EC launcher configuration   </a:t>
            </a:r>
            <a:r>
              <a:rPr lang="en-US" b="1" dirty="0">
                <a:solidFill>
                  <a:srgbClr val="00B050"/>
                </a:solidFill>
              </a:rPr>
              <a:t>✓</a:t>
            </a:r>
          </a:p>
          <a:p>
            <a:pPr lvl="1"/>
            <a:r>
              <a:rPr lang="en-US" dirty="0"/>
              <a:t>Inverse mapping </a:t>
            </a:r>
            <a:r>
              <a:rPr lang="en-US" dirty="0" err="1"/>
              <a:t>ρ</a:t>
            </a:r>
            <a:r>
              <a:rPr lang="en-US" dirty="0"/>
              <a:t> </a:t>
            </a:r>
            <a:r>
              <a:rPr lang="en-US" dirty="0">
                <a:sym typeface="Wingdings" pitchFamily="2" charset="2"/>
              </a:rPr>
              <a:t> launcher angles  </a:t>
            </a:r>
            <a:r>
              <a:rPr lang="en-US" b="1" dirty="0">
                <a:solidFill>
                  <a:srgbClr val="FF0000"/>
                </a:solidFill>
              </a:rPr>
              <a:t>✗</a:t>
            </a:r>
          </a:p>
          <a:p>
            <a:r>
              <a:rPr lang="en-US" dirty="0"/>
              <a:t>ECE specifications for synthetic diagnostics  </a:t>
            </a:r>
            <a:r>
              <a:rPr lang="en-US" b="1" dirty="0">
                <a:solidFill>
                  <a:srgbClr val="00B050"/>
                </a:solidFill>
              </a:rPr>
              <a:t>✓</a:t>
            </a:r>
          </a:p>
          <a:p>
            <a:pPr lvl="1"/>
            <a:r>
              <a:rPr lang="en-US" dirty="0"/>
              <a:t>Line of sight   </a:t>
            </a:r>
            <a:r>
              <a:rPr lang="en-US" b="1" dirty="0">
                <a:solidFill>
                  <a:srgbClr val="00B050"/>
                </a:solidFill>
              </a:rPr>
              <a:t>✓</a:t>
            </a:r>
          </a:p>
          <a:p>
            <a:pPr lvl="1"/>
            <a:r>
              <a:rPr lang="en-US" dirty="0"/>
              <a:t>Measured frequency range   </a:t>
            </a:r>
            <a:r>
              <a:rPr lang="en-US" b="1" dirty="0">
                <a:solidFill>
                  <a:srgbClr val="00B050"/>
                </a:solidFill>
              </a:rPr>
              <a:t>✓</a:t>
            </a:r>
          </a:p>
          <a:p>
            <a:pPr lvl="1"/>
            <a:r>
              <a:rPr lang="en-US" dirty="0"/>
              <a:t>Antenna pattern   </a:t>
            </a:r>
            <a:r>
              <a:rPr lang="en-US" b="1" dirty="0">
                <a:solidFill>
                  <a:srgbClr val="00B050"/>
                </a:solidFill>
              </a:rPr>
              <a:t>✓</a:t>
            </a:r>
          </a:p>
          <a:p>
            <a:r>
              <a:rPr lang="en-US" dirty="0"/>
              <a:t>Interface for ECE data visualization  </a:t>
            </a:r>
            <a:r>
              <a:rPr lang="en-US" b="1" dirty="0">
                <a:solidFill>
                  <a:srgbClr val="FF0000"/>
                </a:solidFill>
              </a:rPr>
              <a:t>✗</a:t>
            </a:r>
          </a:p>
          <a:p>
            <a:r>
              <a:rPr lang="en-US" dirty="0"/>
              <a:t>Codes verification/validation on IC/OP1 data  </a:t>
            </a:r>
            <a:r>
              <a:rPr lang="en-US" b="1" dirty="0">
                <a:solidFill>
                  <a:srgbClr val="FF0000"/>
                </a:solidFill>
              </a:rPr>
              <a:t>✗</a:t>
            </a:r>
          </a:p>
          <a:p>
            <a:r>
              <a:rPr lang="en-US" dirty="0"/>
              <a:t>Training material (documentation, tutorials)  </a:t>
            </a:r>
            <a:r>
              <a:rPr lang="en-US" b="1" dirty="0">
                <a:solidFill>
                  <a:schemeClr val="accent6"/>
                </a:solidFill>
              </a:rPr>
              <a:t>…</a:t>
            </a:r>
            <a:endParaRPr lang="en-US" dirty="0"/>
          </a:p>
          <a:p>
            <a:pPr marL="0" indent="0">
              <a:buNone/>
            </a:pPr>
            <a:endParaRPr lang="en-US" sz="1200" dirty="0"/>
          </a:p>
          <a:p>
            <a:pPr marL="0" indent="0">
              <a:buNone/>
            </a:pPr>
            <a:r>
              <a:rPr lang="en-US" dirty="0"/>
              <a:t>Partial progress</a:t>
            </a:r>
          </a:p>
          <a:p>
            <a:pPr marL="0" indent="0">
              <a:buNone/>
            </a:pPr>
            <a:r>
              <a:rPr lang="en-US" dirty="0"/>
              <a:t>On-site participation (with tutorials) reprogrammed: July </a:t>
            </a:r>
            <a:r>
              <a:rPr lang="en-US" dirty="0">
                <a:sym typeface="Wingdings" pitchFamily="2" charset="2"/>
              </a:rPr>
              <a:t> </a:t>
            </a:r>
            <a:r>
              <a:rPr lang="en-US" dirty="0"/>
              <a:t>November ‘26</a:t>
            </a:r>
          </a:p>
        </p:txBody>
      </p:sp>
      <p:sp>
        <p:nvSpPr>
          <p:cNvPr id="4" name="Footer Placeholder 3">
            <a:extLst>
              <a:ext uri="{FF2B5EF4-FFF2-40B4-BE49-F238E27FC236}">
                <a16:creationId xmlns:a16="http://schemas.microsoft.com/office/drawing/2014/main" id="{48DC28EF-8DDE-CBE7-D9CB-A416B71DB9AC}"/>
              </a:ext>
            </a:extLst>
          </p:cNvPr>
          <p:cNvSpPr>
            <a:spLocks noGrp="1"/>
          </p:cNvSpPr>
          <p:nvPr>
            <p:ph type="ftr" sz="quarter" idx="11"/>
          </p:nvPr>
        </p:nvSpPr>
        <p:spPr/>
        <p:txBody>
          <a:bodyPr/>
          <a:lstStyle/>
          <a:p>
            <a:r>
              <a:rPr lang="en-GB">
                <a:solidFill>
                  <a:prstClr val="white"/>
                </a:solidFill>
              </a:rPr>
              <a:t>L. Figini | WPSA-SE.CM Monitoring Meeting | 13 October 2026</a:t>
            </a:r>
            <a:endParaRPr lang="en-GB" dirty="0">
              <a:solidFill>
                <a:prstClr val="white"/>
              </a:solidFill>
            </a:endParaRPr>
          </a:p>
        </p:txBody>
      </p:sp>
      <p:sp>
        <p:nvSpPr>
          <p:cNvPr id="5" name="Slide Number Placeholder 4">
            <a:extLst>
              <a:ext uri="{FF2B5EF4-FFF2-40B4-BE49-F238E27FC236}">
                <a16:creationId xmlns:a16="http://schemas.microsoft.com/office/drawing/2014/main" id="{A96592E6-54B8-1F1A-67E5-B4F920D30A33}"/>
              </a:ext>
            </a:extLst>
          </p:cNvPr>
          <p:cNvSpPr>
            <a:spLocks noGrp="1"/>
          </p:cNvSpPr>
          <p:nvPr>
            <p:ph type="sldNum" sz="quarter" idx="12"/>
          </p:nvPr>
        </p:nvSpPr>
        <p:spPr/>
        <p:txBody>
          <a:bodyPr/>
          <a:lstStyle/>
          <a:p>
            <a:fld id="{6A6D9FA1-99C7-4910-8E32-B85D378B0060}" type="slidenum">
              <a:rPr lang="en-GB" smtClean="0">
                <a:solidFill>
                  <a:prstClr val="white"/>
                </a:solidFill>
              </a:rPr>
              <a:pPr/>
              <a:t>6</a:t>
            </a:fld>
            <a:endParaRPr lang="en-GB" dirty="0">
              <a:solidFill>
                <a:prstClr val="white"/>
              </a:solidFill>
            </a:endParaRPr>
          </a:p>
        </p:txBody>
      </p:sp>
    </p:spTree>
    <p:extLst>
      <p:ext uri="{BB962C8B-B14F-4D97-AF65-F5344CB8AC3E}">
        <p14:creationId xmlns:p14="http://schemas.microsoft.com/office/powerpoint/2010/main" val="11655063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6FC465-E17E-1452-C255-7B521F34A6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BD7BA0-59FF-C60E-4491-1CF287CC537E}"/>
              </a:ext>
            </a:extLst>
          </p:cNvPr>
          <p:cNvSpPr>
            <a:spLocks noGrp="1"/>
          </p:cNvSpPr>
          <p:nvPr>
            <p:ph type="title"/>
          </p:nvPr>
        </p:nvSpPr>
        <p:spPr/>
        <p:txBody>
          <a:bodyPr/>
          <a:lstStyle/>
          <a:p>
            <a:r>
              <a:rPr lang="en-US" dirty="0"/>
              <a:t>Input data</a:t>
            </a:r>
          </a:p>
        </p:txBody>
      </p:sp>
      <p:sp>
        <p:nvSpPr>
          <p:cNvPr id="3" name="Content Placeholder 2">
            <a:extLst>
              <a:ext uri="{FF2B5EF4-FFF2-40B4-BE49-F238E27FC236}">
                <a16:creationId xmlns:a16="http://schemas.microsoft.com/office/drawing/2014/main" id="{070896D7-45BE-C574-BA82-5C572D7EF16C}"/>
              </a:ext>
            </a:extLst>
          </p:cNvPr>
          <p:cNvSpPr>
            <a:spLocks noGrp="1"/>
          </p:cNvSpPr>
          <p:nvPr>
            <p:ph idx="1"/>
          </p:nvPr>
        </p:nvSpPr>
        <p:spPr>
          <a:xfrm>
            <a:off x="609600" y="836712"/>
            <a:ext cx="5974080" cy="5688632"/>
          </a:xfrm>
        </p:spPr>
        <p:txBody>
          <a:bodyPr>
            <a:normAutofit/>
          </a:bodyPr>
          <a:lstStyle/>
          <a:p>
            <a:r>
              <a:rPr lang="en-US" dirty="0"/>
              <a:t>Guided/automated input data preparation</a:t>
            </a:r>
          </a:p>
          <a:p>
            <a:pPr lvl="1"/>
            <a:r>
              <a:rPr lang="en-US" dirty="0"/>
              <a:t>Magnetic equilibrium   </a:t>
            </a:r>
            <a:r>
              <a:rPr lang="en-US" b="1" dirty="0">
                <a:solidFill>
                  <a:srgbClr val="00B050"/>
                </a:solidFill>
              </a:rPr>
              <a:t>✓</a:t>
            </a:r>
            <a:endParaRPr lang="en-US" b="1" dirty="0"/>
          </a:p>
          <a:p>
            <a:pPr lvl="1"/>
            <a:r>
              <a:rPr lang="en-US" dirty="0"/>
              <a:t>Kinetic profiles (</a:t>
            </a:r>
            <a:r>
              <a:rPr lang="en-US" dirty="0" err="1"/>
              <a:t>T</a:t>
            </a:r>
            <a:r>
              <a:rPr lang="en-US" baseline="-25000" dirty="0" err="1"/>
              <a:t>e</a:t>
            </a:r>
            <a:r>
              <a:rPr lang="en-US" dirty="0"/>
              <a:t>, n</a:t>
            </a:r>
            <a:r>
              <a:rPr lang="en-US" baseline="-25000" dirty="0"/>
              <a:t>e</a:t>
            </a:r>
            <a:r>
              <a:rPr lang="en-US" dirty="0"/>
              <a:t>, Z</a:t>
            </a:r>
            <a:r>
              <a:rPr lang="en-US" baseline="-25000" dirty="0"/>
              <a:t>eff</a:t>
            </a:r>
            <a:r>
              <a:rPr lang="en-US" dirty="0"/>
              <a:t>)  </a:t>
            </a:r>
            <a:r>
              <a:rPr lang="en-US" b="1" dirty="0">
                <a:solidFill>
                  <a:srgbClr val="FF0000"/>
                </a:solidFill>
              </a:rPr>
              <a:t>✗</a:t>
            </a:r>
            <a:endParaRPr lang="en-US" b="1" dirty="0"/>
          </a:p>
          <a:p>
            <a:pPr lvl="1"/>
            <a:r>
              <a:rPr lang="en-US" dirty="0"/>
              <a:t>EC launcher configuration   </a:t>
            </a:r>
            <a:r>
              <a:rPr lang="en-US" b="1" dirty="0">
                <a:solidFill>
                  <a:srgbClr val="00B050"/>
                </a:solidFill>
              </a:rPr>
              <a:t>✓</a:t>
            </a:r>
          </a:p>
          <a:p>
            <a:pPr lvl="1"/>
            <a:r>
              <a:rPr lang="en-US" dirty="0"/>
              <a:t>Inverse mapping </a:t>
            </a:r>
            <a:r>
              <a:rPr lang="en-US" dirty="0" err="1"/>
              <a:t>ρ</a:t>
            </a:r>
            <a:r>
              <a:rPr lang="en-US" dirty="0"/>
              <a:t> </a:t>
            </a:r>
            <a:r>
              <a:rPr lang="en-US" dirty="0">
                <a:sym typeface="Wingdings" pitchFamily="2" charset="2"/>
              </a:rPr>
              <a:t> launcher angles  </a:t>
            </a:r>
            <a:r>
              <a:rPr lang="en-US" b="1" dirty="0">
                <a:solidFill>
                  <a:srgbClr val="FF0000"/>
                </a:solidFill>
              </a:rPr>
              <a:t>✗</a:t>
            </a:r>
            <a:endParaRPr lang="en-US" b="1" dirty="0"/>
          </a:p>
          <a:p>
            <a:r>
              <a:rPr lang="en-US" dirty="0">
                <a:solidFill>
                  <a:schemeClr val="bg1">
                    <a:lumMod val="65000"/>
                  </a:schemeClr>
                </a:solidFill>
              </a:rPr>
              <a:t>ECE specifications for synthetic diagnostics</a:t>
            </a:r>
          </a:p>
          <a:p>
            <a:pPr lvl="1"/>
            <a:r>
              <a:rPr lang="en-US" dirty="0">
                <a:solidFill>
                  <a:schemeClr val="bg1">
                    <a:lumMod val="65000"/>
                  </a:schemeClr>
                </a:solidFill>
              </a:rPr>
              <a:t>Line of sight</a:t>
            </a:r>
            <a:endParaRPr lang="en-US" b="1" dirty="0">
              <a:solidFill>
                <a:schemeClr val="bg1">
                  <a:lumMod val="65000"/>
                </a:schemeClr>
              </a:solidFill>
            </a:endParaRPr>
          </a:p>
          <a:p>
            <a:pPr lvl="1"/>
            <a:r>
              <a:rPr lang="en-US" dirty="0">
                <a:solidFill>
                  <a:schemeClr val="bg1">
                    <a:lumMod val="65000"/>
                  </a:schemeClr>
                </a:solidFill>
              </a:rPr>
              <a:t>Measured frequency range</a:t>
            </a:r>
            <a:endParaRPr lang="en-US" b="1" dirty="0">
              <a:solidFill>
                <a:schemeClr val="bg1">
                  <a:lumMod val="65000"/>
                </a:schemeClr>
              </a:solidFill>
            </a:endParaRPr>
          </a:p>
          <a:p>
            <a:pPr lvl="1"/>
            <a:r>
              <a:rPr lang="en-US" dirty="0">
                <a:solidFill>
                  <a:schemeClr val="bg1">
                    <a:lumMod val="65000"/>
                  </a:schemeClr>
                </a:solidFill>
              </a:rPr>
              <a:t>Antenna pattern</a:t>
            </a:r>
            <a:endParaRPr lang="en-US" b="1" dirty="0">
              <a:solidFill>
                <a:schemeClr val="bg1">
                  <a:lumMod val="65000"/>
                </a:schemeClr>
              </a:solidFill>
            </a:endParaRPr>
          </a:p>
          <a:p>
            <a:r>
              <a:rPr lang="en-US" dirty="0">
                <a:solidFill>
                  <a:schemeClr val="bg1">
                    <a:lumMod val="65000"/>
                  </a:schemeClr>
                </a:solidFill>
              </a:rPr>
              <a:t>Interface for ECE data visualization</a:t>
            </a:r>
          </a:p>
          <a:p>
            <a:r>
              <a:rPr lang="en-US" dirty="0">
                <a:solidFill>
                  <a:schemeClr val="bg1">
                    <a:lumMod val="65000"/>
                  </a:schemeClr>
                </a:solidFill>
              </a:rPr>
              <a:t>Codes verification/validation on IC/OP1 data</a:t>
            </a:r>
          </a:p>
          <a:p>
            <a:r>
              <a:rPr lang="en-US" dirty="0">
                <a:solidFill>
                  <a:schemeClr val="bg1">
                    <a:lumMod val="65000"/>
                  </a:schemeClr>
                </a:solidFill>
              </a:rPr>
              <a:t>Training material (documentation, tutorials)</a:t>
            </a:r>
          </a:p>
        </p:txBody>
      </p:sp>
      <p:sp>
        <p:nvSpPr>
          <p:cNvPr id="4" name="Footer Placeholder 3">
            <a:extLst>
              <a:ext uri="{FF2B5EF4-FFF2-40B4-BE49-F238E27FC236}">
                <a16:creationId xmlns:a16="http://schemas.microsoft.com/office/drawing/2014/main" id="{104049A0-6F7D-4099-788B-A8569CFA76CB}"/>
              </a:ext>
            </a:extLst>
          </p:cNvPr>
          <p:cNvSpPr>
            <a:spLocks noGrp="1"/>
          </p:cNvSpPr>
          <p:nvPr>
            <p:ph type="ftr" sz="quarter" idx="11"/>
          </p:nvPr>
        </p:nvSpPr>
        <p:spPr/>
        <p:txBody>
          <a:bodyPr/>
          <a:lstStyle/>
          <a:p>
            <a:r>
              <a:rPr lang="en-GB">
                <a:solidFill>
                  <a:prstClr val="white"/>
                </a:solidFill>
              </a:rPr>
              <a:t>L. Figini | WPSA-SE.CM Monitoring Meeting | 13 October 2026</a:t>
            </a:r>
            <a:endParaRPr lang="en-GB" dirty="0">
              <a:solidFill>
                <a:prstClr val="white"/>
              </a:solidFill>
            </a:endParaRPr>
          </a:p>
        </p:txBody>
      </p:sp>
      <p:sp>
        <p:nvSpPr>
          <p:cNvPr id="5" name="Slide Number Placeholder 4">
            <a:extLst>
              <a:ext uri="{FF2B5EF4-FFF2-40B4-BE49-F238E27FC236}">
                <a16:creationId xmlns:a16="http://schemas.microsoft.com/office/drawing/2014/main" id="{53B74C2A-2851-1840-9941-7D835A3511FC}"/>
              </a:ext>
            </a:extLst>
          </p:cNvPr>
          <p:cNvSpPr>
            <a:spLocks noGrp="1"/>
          </p:cNvSpPr>
          <p:nvPr>
            <p:ph type="sldNum" sz="quarter" idx="12"/>
          </p:nvPr>
        </p:nvSpPr>
        <p:spPr/>
        <p:txBody>
          <a:bodyPr/>
          <a:lstStyle/>
          <a:p>
            <a:fld id="{6A6D9FA1-99C7-4910-8E32-B85D378B0060}" type="slidenum">
              <a:rPr lang="en-GB" smtClean="0">
                <a:solidFill>
                  <a:prstClr val="white"/>
                </a:solidFill>
              </a:rPr>
              <a:pPr/>
              <a:t>7</a:t>
            </a:fld>
            <a:endParaRPr lang="en-GB" dirty="0">
              <a:solidFill>
                <a:prstClr val="white"/>
              </a:solidFill>
            </a:endParaRPr>
          </a:p>
        </p:txBody>
      </p:sp>
      <p:sp>
        <p:nvSpPr>
          <p:cNvPr id="7" name="TextBox 6">
            <a:extLst>
              <a:ext uri="{FF2B5EF4-FFF2-40B4-BE49-F238E27FC236}">
                <a16:creationId xmlns:a16="http://schemas.microsoft.com/office/drawing/2014/main" id="{D287D68F-B4E5-0F00-8BCD-8300D9796C73}"/>
              </a:ext>
            </a:extLst>
          </p:cNvPr>
          <p:cNvSpPr txBox="1"/>
          <p:nvPr/>
        </p:nvSpPr>
        <p:spPr>
          <a:xfrm>
            <a:off x="6583680" y="836712"/>
            <a:ext cx="5392729" cy="5262979"/>
          </a:xfrm>
          <a:prstGeom prst="rect">
            <a:avLst/>
          </a:prstGeom>
          <a:noFill/>
          <a:ln>
            <a:solidFill>
              <a:schemeClr val="tx1"/>
            </a:solidFill>
          </a:ln>
        </p:spPr>
        <p:txBody>
          <a:bodyPr wrap="square">
            <a:spAutoFit/>
          </a:bodyPr>
          <a:lstStyle/>
          <a:p>
            <a:r>
              <a:rPr lang="en-US" sz="2400" dirty="0"/>
              <a:t>Magnetic equilibrium </a:t>
            </a:r>
            <a:r>
              <a:rPr lang="en-US" sz="2400" b="1" dirty="0">
                <a:solidFill>
                  <a:srgbClr val="00B050"/>
                </a:solidFill>
              </a:rPr>
              <a:t>✓</a:t>
            </a:r>
          </a:p>
          <a:p>
            <a:pPr marL="342900" indent="-342900">
              <a:buFont typeface="Arial" panose="020B0604020202020204" pitchFamily="34" charset="0"/>
              <a:buChar char="•"/>
            </a:pPr>
            <a:r>
              <a:rPr lang="en-US" sz="2400" dirty="0"/>
              <a:t>Script to get EQDSK from SELENE</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sz="2400" dirty="0"/>
              <a:t>Planned integration with LIUQE</a:t>
            </a:r>
          </a:p>
          <a:p>
            <a:endParaRPr lang="en-US" sz="1200" dirty="0"/>
          </a:p>
          <a:p>
            <a:r>
              <a:rPr lang="en-US" sz="2400" dirty="0"/>
              <a:t>Kinetic profiles  </a:t>
            </a:r>
            <a:r>
              <a:rPr lang="en-US" sz="2400" b="1" dirty="0">
                <a:solidFill>
                  <a:srgbClr val="00B050"/>
                </a:solidFill>
              </a:rPr>
              <a:t>✓</a:t>
            </a:r>
            <a:endParaRPr lang="en-US" sz="2400" b="1" dirty="0">
              <a:solidFill>
                <a:srgbClr val="FF0000"/>
              </a:solidFill>
            </a:endParaRPr>
          </a:p>
          <a:p>
            <a:pPr marL="342900" indent="-342900">
              <a:buFont typeface="Arial" panose="020B0604020202020204" pitchFamily="34" charset="0"/>
              <a:buChar char="•"/>
            </a:pPr>
            <a:r>
              <a:rPr lang="en-US" sz="2400" dirty="0"/>
              <a:t>No automation yet</a:t>
            </a:r>
          </a:p>
          <a:p>
            <a:pPr marL="342900" indent="-342900">
              <a:buFont typeface="Arial" panose="020B0604020202020204" pitchFamily="34" charset="0"/>
              <a:buChar char="•"/>
            </a:pPr>
            <a:r>
              <a:rPr lang="en-US" sz="2400" dirty="0"/>
              <a:t>Must be set up manually</a:t>
            </a:r>
          </a:p>
          <a:p>
            <a:endParaRPr lang="en-US" sz="1200" dirty="0"/>
          </a:p>
          <a:p>
            <a:r>
              <a:rPr lang="en-US" sz="2400" dirty="0"/>
              <a:t>EC launcher configuration   </a:t>
            </a:r>
            <a:r>
              <a:rPr lang="en-US" sz="2400" b="1" dirty="0">
                <a:solidFill>
                  <a:srgbClr val="00B050"/>
                </a:solidFill>
              </a:rPr>
              <a:t>✓</a:t>
            </a:r>
            <a:endParaRPr lang="en-US" sz="2400" dirty="0"/>
          </a:p>
          <a:p>
            <a:pPr marL="342900" indent="-342900">
              <a:buFont typeface="Arial" panose="020B0604020202020204" pitchFamily="34" charset="0"/>
              <a:buChar char="•"/>
            </a:pPr>
            <a:r>
              <a:rPr lang="en-US" sz="2400" dirty="0"/>
              <a:t>Available for IC/OP1 and OP2 configs</a:t>
            </a:r>
          </a:p>
          <a:p>
            <a:pPr marL="342900" indent="-342900">
              <a:buFont typeface="Arial" panose="020B0604020202020204" pitchFamily="34" charset="0"/>
              <a:buChar char="•"/>
            </a:pPr>
            <a:r>
              <a:rPr lang="en-US" sz="2400" dirty="0"/>
              <a:t>82 GHz to be verified</a:t>
            </a:r>
          </a:p>
          <a:p>
            <a:endParaRPr lang="en-US" sz="1200" dirty="0"/>
          </a:p>
          <a:p>
            <a:r>
              <a:rPr lang="en-US" sz="2400" dirty="0"/>
              <a:t>Inverse mapping </a:t>
            </a:r>
            <a:r>
              <a:rPr lang="en-US" sz="2400" dirty="0" err="1"/>
              <a:t>ρ</a:t>
            </a:r>
            <a:r>
              <a:rPr lang="en-US" sz="2400" dirty="0"/>
              <a:t> </a:t>
            </a:r>
            <a:r>
              <a:rPr lang="en-US" sz="2400" dirty="0">
                <a:sym typeface="Wingdings" pitchFamily="2" charset="2"/>
              </a:rPr>
              <a:t> launcher angles   </a:t>
            </a:r>
            <a:r>
              <a:rPr lang="en-US" sz="2400" b="1" dirty="0">
                <a:solidFill>
                  <a:srgbClr val="FF0000"/>
                </a:solidFill>
              </a:rPr>
              <a:t>✗</a:t>
            </a:r>
          </a:p>
          <a:p>
            <a:pPr marL="342900" indent="-342900">
              <a:buFont typeface="Arial" panose="020B0604020202020204" pitchFamily="34" charset="0"/>
              <a:buChar char="•"/>
            </a:pPr>
            <a:r>
              <a:rPr lang="en-US" sz="2400" dirty="0"/>
              <a:t>On the TODO list</a:t>
            </a:r>
          </a:p>
        </p:txBody>
      </p:sp>
      <p:sp>
        <p:nvSpPr>
          <p:cNvPr id="11" name="TextBox 10">
            <a:extLst>
              <a:ext uri="{FF2B5EF4-FFF2-40B4-BE49-F238E27FC236}">
                <a16:creationId xmlns:a16="http://schemas.microsoft.com/office/drawing/2014/main" id="{0540D501-F5F3-D4D6-5928-75AE4CE632CB}"/>
              </a:ext>
            </a:extLst>
          </p:cNvPr>
          <p:cNvSpPr txBox="1"/>
          <p:nvPr/>
        </p:nvSpPr>
        <p:spPr>
          <a:xfrm>
            <a:off x="7001478" y="1616646"/>
            <a:ext cx="4572000" cy="523220"/>
          </a:xfrm>
          <a:prstGeom prst="rect">
            <a:avLst/>
          </a:prstGeom>
          <a:solidFill>
            <a:schemeClr val="bg1">
              <a:lumMod val="85000"/>
            </a:schemeClr>
          </a:solidFill>
          <a:ln>
            <a:solidFill>
              <a:schemeClr val="tx1"/>
            </a:solidFill>
          </a:ln>
        </p:spPr>
        <p:txBody>
          <a:bodyPr wrap="square">
            <a:spAutoFit/>
          </a:bodyPr>
          <a:lstStyle/>
          <a:p>
            <a:pPr marL="0" marR="0">
              <a:buNone/>
            </a:pPr>
            <a:r>
              <a:rPr lang="en-US" sz="1400" dirty="0">
                <a:solidFill>
                  <a:schemeClr val="tx1"/>
                </a:solidFill>
                <a:effectLst/>
                <a:latin typeface="Menlo" panose="020B0609030804020204" pitchFamily="49" charset="0"/>
                <a:ea typeface="Menlo" panose="020B0609030804020204" pitchFamily="49" charset="0"/>
                <a:cs typeface="Menlo" panose="020B0609030804020204" pitchFamily="49" charset="0"/>
              </a:rPr>
              <a:t>$ ./get-</a:t>
            </a:r>
            <a:r>
              <a:rPr lang="en-US" sz="1400" dirty="0" err="1">
                <a:solidFill>
                  <a:schemeClr val="tx1"/>
                </a:solidFill>
                <a:effectLst/>
                <a:latin typeface="Menlo" panose="020B0609030804020204" pitchFamily="49" charset="0"/>
                <a:ea typeface="Menlo" panose="020B0609030804020204" pitchFamily="49" charset="0"/>
                <a:cs typeface="Menlo" panose="020B0609030804020204" pitchFamily="49" charset="0"/>
              </a:rPr>
              <a:t>eqdsk.sh</a:t>
            </a:r>
            <a:r>
              <a:rPr lang="en-US" sz="1400" dirty="0">
                <a:solidFill>
                  <a:schemeClr val="tx1"/>
                </a:solidFill>
                <a:effectLst/>
                <a:latin typeface="Menlo" panose="020B0609030804020204" pitchFamily="49" charset="0"/>
                <a:ea typeface="Menlo" panose="020B0609030804020204" pitchFamily="49" charset="0"/>
                <a:cs typeface="Menlo" panose="020B0609030804020204" pitchFamily="49" charset="0"/>
              </a:rPr>
              <a:t> </a:t>
            </a:r>
          </a:p>
          <a:p>
            <a:pPr marL="0" marR="0">
              <a:buNone/>
            </a:pPr>
            <a:r>
              <a:rPr lang="en-US" sz="1400" dirty="0">
                <a:solidFill>
                  <a:schemeClr val="tx1"/>
                </a:solidFill>
                <a:effectLst/>
                <a:latin typeface="Menlo" panose="020B0609030804020204" pitchFamily="49" charset="0"/>
                <a:ea typeface="Menlo" panose="020B0609030804020204" pitchFamily="49" charset="0"/>
                <a:cs typeface="Menlo" panose="020B0609030804020204" pitchFamily="49" charset="0"/>
              </a:rPr>
              <a:t>Usage: get-</a:t>
            </a:r>
            <a:r>
              <a:rPr lang="en-US" sz="1400" dirty="0" err="1">
                <a:solidFill>
                  <a:schemeClr val="tx1"/>
                </a:solidFill>
                <a:effectLst/>
                <a:latin typeface="Menlo" panose="020B0609030804020204" pitchFamily="49" charset="0"/>
                <a:ea typeface="Menlo" panose="020B0609030804020204" pitchFamily="49" charset="0"/>
                <a:cs typeface="Menlo" panose="020B0609030804020204" pitchFamily="49" charset="0"/>
              </a:rPr>
              <a:t>eqdsk.sh</a:t>
            </a:r>
            <a:r>
              <a:rPr lang="en-US" sz="1400" dirty="0">
                <a:solidFill>
                  <a:schemeClr val="tx1"/>
                </a:solidFill>
                <a:effectLst/>
                <a:latin typeface="Menlo" panose="020B0609030804020204" pitchFamily="49" charset="0"/>
                <a:ea typeface="Menlo" panose="020B0609030804020204" pitchFamily="49" charset="0"/>
                <a:cs typeface="Menlo" panose="020B0609030804020204" pitchFamily="49" charset="0"/>
              </a:rPr>
              <a:t> SHOT TIME [OPTIONS]</a:t>
            </a:r>
            <a:endParaRPr lang="en-US" sz="700" dirty="0">
              <a:solidFill>
                <a:srgbClr val="000000"/>
              </a:solidFill>
              <a:effectLst/>
              <a:latin typeface="Menlo" panose="020B0609030804020204" pitchFamily="49" charset="0"/>
              <a:ea typeface="Menlo" panose="020B0609030804020204" pitchFamily="49" charset="0"/>
              <a:cs typeface="Menlo" panose="020B0609030804020204" pitchFamily="49" charset="0"/>
            </a:endParaRPr>
          </a:p>
        </p:txBody>
      </p:sp>
    </p:spTree>
    <p:extLst>
      <p:ext uri="{BB962C8B-B14F-4D97-AF65-F5344CB8AC3E}">
        <p14:creationId xmlns:p14="http://schemas.microsoft.com/office/powerpoint/2010/main" val="39001189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7E0F9-3393-383B-D3BD-BAED2708EC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34B594-D7F7-010E-42C7-0114AC6C309C}"/>
              </a:ext>
            </a:extLst>
          </p:cNvPr>
          <p:cNvSpPr>
            <a:spLocks noGrp="1"/>
          </p:cNvSpPr>
          <p:nvPr>
            <p:ph type="title"/>
          </p:nvPr>
        </p:nvSpPr>
        <p:spPr/>
        <p:txBody>
          <a:bodyPr/>
          <a:lstStyle/>
          <a:p>
            <a:r>
              <a:rPr lang="en-US" dirty="0"/>
              <a:t>ECE characteristics</a:t>
            </a:r>
          </a:p>
        </p:txBody>
      </p:sp>
      <p:sp>
        <p:nvSpPr>
          <p:cNvPr id="3" name="Content Placeholder 2">
            <a:extLst>
              <a:ext uri="{FF2B5EF4-FFF2-40B4-BE49-F238E27FC236}">
                <a16:creationId xmlns:a16="http://schemas.microsoft.com/office/drawing/2014/main" id="{F2F9B2AE-B525-CAC7-6105-CC41BEF1024E}"/>
              </a:ext>
            </a:extLst>
          </p:cNvPr>
          <p:cNvSpPr>
            <a:spLocks noGrp="1"/>
          </p:cNvSpPr>
          <p:nvPr>
            <p:ph idx="1"/>
          </p:nvPr>
        </p:nvSpPr>
        <p:spPr>
          <a:xfrm>
            <a:off x="609600" y="836712"/>
            <a:ext cx="5974080" cy="5688632"/>
          </a:xfrm>
        </p:spPr>
        <p:txBody>
          <a:bodyPr>
            <a:normAutofit/>
          </a:bodyPr>
          <a:lstStyle/>
          <a:p>
            <a:r>
              <a:rPr lang="en-US" dirty="0">
                <a:solidFill>
                  <a:schemeClr val="bg1">
                    <a:lumMod val="65000"/>
                  </a:schemeClr>
                </a:solidFill>
              </a:rPr>
              <a:t>Guided/automated input data preparation</a:t>
            </a:r>
          </a:p>
          <a:p>
            <a:pPr lvl="1"/>
            <a:r>
              <a:rPr lang="en-US" dirty="0">
                <a:solidFill>
                  <a:schemeClr val="bg1">
                    <a:lumMod val="65000"/>
                  </a:schemeClr>
                </a:solidFill>
              </a:rPr>
              <a:t>Magnetic equilibrium </a:t>
            </a:r>
            <a:endParaRPr lang="en-US" b="1" dirty="0">
              <a:solidFill>
                <a:schemeClr val="bg1">
                  <a:lumMod val="65000"/>
                </a:schemeClr>
              </a:solidFill>
            </a:endParaRPr>
          </a:p>
          <a:p>
            <a:pPr lvl="1"/>
            <a:r>
              <a:rPr lang="en-US" dirty="0">
                <a:solidFill>
                  <a:schemeClr val="bg1">
                    <a:lumMod val="65000"/>
                  </a:schemeClr>
                </a:solidFill>
              </a:rPr>
              <a:t>Kinetic profiles (</a:t>
            </a:r>
            <a:r>
              <a:rPr lang="en-US" dirty="0" err="1">
                <a:solidFill>
                  <a:schemeClr val="bg1">
                    <a:lumMod val="65000"/>
                  </a:schemeClr>
                </a:solidFill>
              </a:rPr>
              <a:t>T</a:t>
            </a:r>
            <a:r>
              <a:rPr lang="en-US" baseline="-25000" dirty="0" err="1">
                <a:solidFill>
                  <a:schemeClr val="bg1">
                    <a:lumMod val="65000"/>
                  </a:schemeClr>
                </a:solidFill>
              </a:rPr>
              <a:t>e</a:t>
            </a:r>
            <a:r>
              <a:rPr lang="en-US" dirty="0">
                <a:solidFill>
                  <a:schemeClr val="bg1">
                    <a:lumMod val="65000"/>
                  </a:schemeClr>
                </a:solidFill>
              </a:rPr>
              <a:t>, n</a:t>
            </a:r>
            <a:r>
              <a:rPr lang="en-US" baseline="-25000" dirty="0">
                <a:solidFill>
                  <a:schemeClr val="bg1">
                    <a:lumMod val="65000"/>
                  </a:schemeClr>
                </a:solidFill>
              </a:rPr>
              <a:t>e</a:t>
            </a:r>
            <a:r>
              <a:rPr lang="en-US" dirty="0">
                <a:solidFill>
                  <a:schemeClr val="bg1">
                    <a:lumMod val="65000"/>
                  </a:schemeClr>
                </a:solidFill>
              </a:rPr>
              <a:t>, Z</a:t>
            </a:r>
            <a:r>
              <a:rPr lang="en-US" baseline="-25000" dirty="0">
                <a:solidFill>
                  <a:schemeClr val="bg1">
                    <a:lumMod val="65000"/>
                  </a:schemeClr>
                </a:solidFill>
              </a:rPr>
              <a:t>eff</a:t>
            </a:r>
            <a:r>
              <a:rPr lang="en-US" dirty="0">
                <a:solidFill>
                  <a:schemeClr val="bg1">
                    <a:lumMod val="65000"/>
                  </a:schemeClr>
                </a:solidFill>
              </a:rPr>
              <a:t>)</a:t>
            </a:r>
            <a:endParaRPr lang="en-US" b="1" dirty="0">
              <a:solidFill>
                <a:schemeClr val="bg1">
                  <a:lumMod val="65000"/>
                </a:schemeClr>
              </a:solidFill>
            </a:endParaRPr>
          </a:p>
          <a:p>
            <a:pPr lvl="1"/>
            <a:r>
              <a:rPr lang="en-US" dirty="0">
                <a:solidFill>
                  <a:schemeClr val="bg1">
                    <a:lumMod val="65000"/>
                  </a:schemeClr>
                </a:solidFill>
              </a:rPr>
              <a:t>EC launcher configuration</a:t>
            </a:r>
            <a:endParaRPr lang="en-US" b="1" dirty="0">
              <a:solidFill>
                <a:schemeClr val="bg1">
                  <a:lumMod val="65000"/>
                </a:schemeClr>
              </a:solidFill>
            </a:endParaRPr>
          </a:p>
          <a:p>
            <a:pPr lvl="1"/>
            <a:r>
              <a:rPr lang="en-US" dirty="0">
                <a:solidFill>
                  <a:schemeClr val="bg1">
                    <a:lumMod val="65000"/>
                  </a:schemeClr>
                </a:solidFill>
              </a:rPr>
              <a:t>Inverse mapping </a:t>
            </a:r>
            <a:r>
              <a:rPr lang="en-US" dirty="0" err="1">
                <a:solidFill>
                  <a:schemeClr val="bg1">
                    <a:lumMod val="65000"/>
                  </a:schemeClr>
                </a:solidFill>
              </a:rPr>
              <a:t>ρ</a:t>
            </a:r>
            <a:r>
              <a:rPr lang="en-US" dirty="0">
                <a:solidFill>
                  <a:schemeClr val="bg1">
                    <a:lumMod val="65000"/>
                  </a:schemeClr>
                </a:solidFill>
              </a:rPr>
              <a:t> </a:t>
            </a:r>
            <a:r>
              <a:rPr lang="en-US" dirty="0">
                <a:solidFill>
                  <a:schemeClr val="bg1">
                    <a:lumMod val="65000"/>
                  </a:schemeClr>
                </a:solidFill>
                <a:sym typeface="Wingdings" pitchFamily="2" charset="2"/>
              </a:rPr>
              <a:t> launcher angles</a:t>
            </a:r>
            <a:endParaRPr lang="en-US" b="1" dirty="0">
              <a:solidFill>
                <a:schemeClr val="bg1">
                  <a:lumMod val="65000"/>
                </a:schemeClr>
              </a:solidFill>
            </a:endParaRPr>
          </a:p>
          <a:p>
            <a:r>
              <a:rPr lang="en-US" dirty="0"/>
              <a:t>ECE specifications for synthetic diagnostics</a:t>
            </a:r>
          </a:p>
          <a:p>
            <a:pPr lvl="1"/>
            <a:r>
              <a:rPr lang="en-US" dirty="0"/>
              <a:t>Line of sight   </a:t>
            </a:r>
            <a:r>
              <a:rPr lang="en-US" b="1" dirty="0">
                <a:solidFill>
                  <a:srgbClr val="00B050"/>
                </a:solidFill>
              </a:rPr>
              <a:t>✓</a:t>
            </a:r>
          </a:p>
          <a:p>
            <a:pPr lvl="1"/>
            <a:r>
              <a:rPr lang="en-US" dirty="0"/>
              <a:t>Measured frequency range   </a:t>
            </a:r>
            <a:r>
              <a:rPr lang="en-US" b="1" dirty="0">
                <a:solidFill>
                  <a:srgbClr val="00B050"/>
                </a:solidFill>
              </a:rPr>
              <a:t>✓</a:t>
            </a:r>
          </a:p>
          <a:p>
            <a:pPr lvl="1"/>
            <a:r>
              <a:rPr lang="en-US" dirty="0"/>
              <a:t>Antenna pattern   </a:t>
            </a:r>
            <a:r>
              <a:rPr lang="en-US" b="1" dirty="0">
                <a:solidFill>
                  <a:srgbClr val="00B050"/>
                </a:solidFill>
              </a:rPr>
              <a:t>✓</a:t>
            </a:r>
          </a:p>
          <a:p>
            <a:r>
              <a:rPr lang="en-US" dirty="0">
                <a:solidFill>
                  <a:schemeClr val="bg1">
                    <a:lumMod val="65000"/>
                  </a:schemeClr>
                </a:solidFill>
              </a:rPr>
              <a:t>Interface for ECE data visualization</a:t>
            </a:r>
          </a:p>
          <a:p>
            <a:r>
              <a:rPr lang="en-US" dirty="0">
                <a:solidFill>
                  <a:schemeClr val="bg1">
                    <a:lumMod val="65000"/>
                  </a:schemeClr>
                </a:solidFill>
              </a:rPr>
              <a:t>Codes verification/validation on IC/OP1 data</a:t>
            </a:r>
          </a:p>
          <a:p>
            <a:r>
              <a:rPr lang="en-US" dirty="0">
                <a:solidFill>
                  <a:schemeClr val="bg1">
                    <a:lumMod val="65000"/>
                  </a:schemeClr>
                </a:solidFill>
              </a:rPr>
              <a:t>Training material (documentation, tutorials)</a:t>
            </a:r>
          </a:p>
        </p:txBody>
      </p:sp>
      <p:sp>
        <p:nvSpPr>
          <p:cNvPr id="4" name="Footer Placeholder 3">
            <a:extLst>
              <a:ext uri="{FF2B5EF4-FFF2-40B4-BE49-F238E27FC236}">
                <a16:creationId xmlns:a16="http://schemas.microsoft.com/office/drawing/2014/main" id="{D5DF8211-5678-6095-F7DB-FF67EA2649DE}"/>
              </a:ext>
            </a:extLst>
          </p:cNvPr>
          <p:cNvSpPr>
            <a:spLocks noGrp="1"/>
          </p:cNvSpPr>
          <p:nvPr>
            <p:ph type="ftr" sz="quarter" idx="11"/>
          </p:nvPr>
        </p:nvSpPr>
        <p:spPr/>
        <p:txBody>
          <a:bodyPr/>
          <a:lstStyle/>
          <a:p>
            <a:r>
              <a:rPr lang="en-GB">
                <a:solidFill>
                  <a:prstClr val="white"/>
                </a:solidFill>
              </a:rPr>
              <a:t>L. Figini | WPSA-SE.CM Monitoring Meeting | 13 October 2026</a:t>
            </a:r>
            <a:endParaRPr lang="en-GB" dirty="0">
              <a:solidFill>
                <a:prstClr val="white"/>
              </a:solidFill>
            </a:endParaRPr>
          </a:p>
        </p:txBody>
      </p:sp>
      <p:sp>
        <p:nvSpPr>
          <p:cNvPr id="5" name="Slide Number Placeholder 4">
            <a:extLst>
              <a:ext uri="{FF2B5EF4-FFF2-40B4-BE49-F238E27FC236}">
                <a16:creationId xmlns:a16="http://schemas.microsoft.com/office/drawing/2014/main" id="{385FBFAF-F7C9-6965-17E5-3194B6189DA3}"/>
              </a:ext>
            </a:extLst>
          </p:cNvPr>
          <p:cNvSpPr>
            <a:spLocks noGrp="1"/>
          </p:cNvSpPr>
          <p:nvPr>
            <p:ph type="sldNum" sz="quarter" idx="12"/>
          </p:nvPr>
        </p:nvSpPr>
        <p:spPr/>
        <p:txBody>
          <a:bodyPr/>
          <a:lstStyle/>
          <a:p>
            <a:fld id="{6A6D9FA1-99C7-4910-8E32-B85D378B0060}" type="slidenum">
              <a:rPr lang="en-GB" smtClean="0">
                <a:solidFill>
                  <a:prstClr val="white"/>
                </a:solidFill>
              </a:rPr>
              <a:pPr/>
              <a:t>8</a:t>
            </a:fld>
            <a:endParaRPr lang="en-GB" dirty="0">
              <a:solidFill>
                <a:prstClr val="white"/>
              </a:solidFill>
            </a:endParaRPr>
          </a:p>
        </p:txBody>
      </p:sp>
      <p:sp>
        <p:nvSpPr>
          <p:cNvPr id="7" name="TextBox 6">
            <a:extLst>
              <a:ext uri="{FF2B5EF4-FFF2-40B4-BE49-F238E27FC236}">
                <a16:creationId xmlns:a16="http://schemas.microsoft.com/office/drawing/2014/main" id="{652DF344-8860-BCA2-2363-28594FA9BD7E}"/>
              </a:ext>
            </a:extLst>
          </p:cNvPr>
          <p:cNvSpPr txBox="1"/>
          <p:nvPr/>
        </p:nvSpPr>
        <p:spPr>
          <a:xfrm>
            <a:off x="6583680" y="612844"/>
            <a:ext cx="5392729" cy="5632311"/>
          </a:xfrm>
          <a:prstGeom prst="rect">
            <a:avLst/>
          </a:prstGeom>
          <a:noFill/>
          <a:ln>
            <a:solidFill>
              <a:schemeClr val="tx1"/>
            </a:solidFill>
          </a:ln>
        </p:spPr>
        <p:txBody>
          <a:bodyPr wrap="square">
            <a:spAutoFit/>
          </a:bodyPr>
          <a:lstStyle/>
          <a:p>
            <a:r>
              <a:rPr lang="en-US" sz="2400" dirty="0"/>
              <a:t>Line of sight   </a:t>
            </a:r>
            <a:r>
              <a:rPr lang="en-US" sz="2400" b="1" dirty="0">
                <a:solidFill>
                  <a:srgbClr val="00B050"/>
                </a:solidFill>
              </a:rPr>
              <a:t>✓</a:t>
            </a:r>
          </a:p>
          <a:p>
            <a:pPr marL="342900" indent="-342900">
              <a:buFont typeface="Arial" panose="020B0604020202020204" pitchFamily="34" charset="0"/>
              <a:buChar char="•"/>
            </a:pPr>
            <a:r>
              <a:rPr lang="en-US" sz="2400" dirty="0"/>
              <a:t>Radial view</a:t>
            </a:r>
          </a:p>
          <a:p>
            <a:pPr marL="342900" indent="-342900">
              <a:buFont typeface="Arial" panose="020B0604020202020204" pitchFamily="34" charset="0"/>
              <a:buChar char="•"/>
            </a:pPr>
            <a:r>
              <a:rPr lang="en-US" sz="2400" dirty="0"/>
              <a:t>At machine midplane: Z=0</a:t>
            </a:r>
          </a:p>
          <a:p>
            <a:pPr marL="342900" indent="-342900">
              <a:buFont typeface="Arial" panose="020B0604020202020204" pitchFamily="34" charset="0"/>
              <a:buChar char="•"/>
            </a:pPr>
            <a:r>
              <a:rPr lang="en-US" sz="2400" dirty="0"/>
              <a:t>Radial position unspecified. Arbitrarily set at R=4.5m</a:t>
            </a:r>
          </a:p>
          <a:p>
            <a:endParaRPr lang="en-US" sz="1200" dirty="0"/>
          </a:p>
          <a:p>
            <a:r>
              <a:rPr lang="en-US" sz="2400" dirty="0"/>
              <a:t>Frequency range  </a:t>
            </a:r>
            <a:r>
              <a:rPr lang="en-US" sz="2400" b="1" dirty="0">
                <a:solidFill>
                  <a:srgbClr val="00B050"/>
                </a:solidFill>
              </a:rPr>
              <a:t>✓</a:t>
            </a:r>
            <a:endParaRPr lang="en-US" sz="2400" b="1" dirty="0">
              <a:solidFill>
                <a:srgbClr val="FF0000"/>
              </a:solidFill>
            </a:endParaRPr>
          </a:p>
          <a:p>
            <a:pPr marL="342900" indent="-342900">
              <a:buFont typeface="Arial" panose="020B0604020202020204" pitchFamily="34" charset="0"/>
              <a:buChar char="•"/>
            </a:pPr>
            <a:r>
              <a:rPr lang="en-US" sz="2400" dirty="0"/>
              <a:t>67-99 GHz or 90-137 GHz</a:t>
            </a:r>
          </a:p>
          <a:p>
            <a:pPr marL="342900" indent="-342900">
              <a:buFont typeface="Arial" panose="020B0604020202020204" pitchFamily="34" charset="0"/>
              <a:buChar char="•"/>
            </a:pPr>
            <a:r>
              <a:rPr lang="en-US" sz="2400" dirty="0" err="1"/>
              <a:t>N</a:t>
            </a:r>
            <a:r>
              <a:rPr lang="en-US" sz="2400" baseline="-25000" dirty="0" err="1"/>
              <a:t>f</a:t>
            </a:r>
            <a:r>
              <a:rPr lang="en-US" sz="2400" dirty="0"/>
              <a:t> = 64</a:t>
            </a:r>
          </a:p>
          <a:p>
            <a:pPr marL="342900" indent="-342900">
              <a:buFont typeface="Arial" panose="020B0604020202020204" pitchFamily="34" charset="0"/>
              <a:buChar char="•"/>
            </a:pPr>
            <a:r>
              <a:rPr lang="en-US" sz="2400" dirty="0"/>
              <a:t>Configured to model the full range</a:t>
            </a:r>
            <a:br>
              <a:rPr lang="en-US" sz="2400" dirty="0"/>
            </a:br>
            <a:r>
              <a:rPr lang="en-US" sz="2400" dirty="0"/>
              <a:t>65-140 GHz</a:t>
            </a:r>
          </a:p>
          <a:p>
            <a:endParaRPr lang="en-US" sz="1200" dirty="0"/>
          </a:p>
          <a:p>
            <a:r>
              <a:rPr lang="en-US" sz="2400" dirty="0"/>
              <a:t>Antenna pattern   </a:t>
            </a:r>
            <a:r>
              <a:rPr lang="en-US" sz="2400" b="1" dirty="0">
                <a:solidFill>
                  <a:srgbClr val="00B050"/>
                </a:solidFill>
              </a:rPr>
              <a:t>✓</a:t>
            </a:r>
            <a:endParaRPr lang="en-US" sz="1200" b="1" dirty="0">
              <a:solidFill>
                <a:srgbClr val="00B050"/>
              </a:solidFill>
            </a:endParaRPr>
          </a:p>
          <a:p>
            <a:pPr marL="342900" indent="-342900">
              <a:buFont typeface="Arial" panose="020B0604020202020204" pitchFamily="34" charset="0"/>
              <a:buChar char="•"/>
            </a:pPr>
            <a:r>
              <a:rPr lang="en-US" sz="2400" dirty="0"/>
              <a:t>FWHM = 10 cm at plasma center</a:t>
            </a:r>
          </a:p>
          <a:p>
            <a:pPr marL="342900" indent="-342900">
              <a:buFont typeface="Arial" panose="020B0604020202020204" pitchFamily="34" charset="0"/>
              <a:buChar char="•"/>
            </a:pPr>
            <a:r>
              <a:rPr lang="en-US" sz="2400" dirty="0"/>
              <a:t>Focusing optics. Focus location to be clarified (low impact)</a:t>
            </a:r>
          </a:p>
        </p:txBody>
      </p:sp>
    </p:spTree>
    <p:extLst>
      <p:ext uri="{BB962C8B-B14F-4D97-AF65-F5344CB8AC3E}">
        <p14:creationId xmlns:p14="http://schemas.microsoft.com/office/powerpoint/2010/main" val="27986175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C845CA-8A6E-045F-7705-5AC0D12ED4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FDF445-1525-6F3C-F8DF-EA94088F2AED}"/>
              </a:ext>
            </a:extLst>
          </p:cNvPr>
          <p:cNvSpPr>
            <a:spLocks noGrp="1"/>
          </p:cNvSpPr>
          <p:nvPr>
            <p:ph type="title"/>
          </p:nvPr>
        </p:nvSpPr>
        <p:spPr/>
        <p:txBody>
          <a:bodyPr/>
          <a:lstStyle/>
          <a:p>
            <a:r>
              <a:rPr lang="en-US" dirty="0"/>
              <a:t>ECE visualization / Validation on JT-60SA</a:t>
            </a:r>
          </a:p>
        </p:txBody>
      </p:sp>
      <p:sp>
        <p:nvSpPr>
          <p:cNvPr id="3" name="Content Placeholder 2">
            <a:extLst>
              <a:ext uri="{FF2B5EF4-FFF2-40B4-BE49-F238E27FC236}">
                <a16:creationId xmlns:a16="http://schemas.microsoft.com/office/drawing/2014/main" id="{D10D3B75-5718-C8C9-D3DA-900FEC6198F7}"/>
              </a:ext>
            </a:extLst>
          </p:cNvPr>
          <p:cNvSpPr>
            <a:spLocks noGrp="1"/>
          </p:cNvSpPr>
          <p:nvPr>
            <p:ph idx="1"/>
          </p:nvPr>
        </p:nvSpPr>
        <p:spPr>
          <a:xfrm>
            <a:off x="609600" y="836712"/>
            <a:ext cx="6393366" cy="5688632"/>
          </a:xfrm>
        </p:spPr>
        <p:txBody>
          <a:bodyPr>
            <a:normAutofit/>
          </a:bodyPr>
          <a:lstStyle/>
          <a:p>
            <a:r>
              <a:rPr lang="en-US" dirty="0">
                <a:solidFill>
                  <a:schemeClr val="bg1">
                    <a:lumMod val="65000"/>
                  </a:schemeClr>
                </a:solidFill>
              </a:rPr>
              <a:t>Guided/automated input data preparation</a:t>
            </a:r>
          </a:p>
          <a:p>
            <a:pPr lvl="1"/>
            <a:r>
              <a:rPr lang="en-US" dirty="0">
                <a:solidFill>
                  <a:schemeClr val="bg1">
                    <a:lumMod val="65000"/>
                  </a:schemeClr>
                </a:solidFill>
              </a:rPr>
              <a:t>Magnetic equilibrium </a:t>
            </a:r>
            <a:endParaRPr lang="en-US" b="1" dirty="0">
              <a:solidFill>
                <a:schemeClr val="bg1">
                  <a:lumMod val="65000"/>
                </a:schemeClr>
              </a:solidFill>
            </a:endParaRPr>
          </a:p>
          <a:p>
            <a:pPr lvl="1"/>
            <a:r>
              <a:rPr lang="en-US" dirty="0">
                <a:solidFill>
                  <a:schemeClr val="bg1">
                    <a:lumMod val="65000"/>
                  </a:schemeClr>
                </a:solidFill>
              </a:rPr>
              <a:t>Kinetic profiles (</a:t>
            </a:r>
            <a:r>
              <a:rPr lang="en-US" dirty="0" err="1">
                <a:solidFill>
                  <a:schemeClr val="bg1">
                    <a:lumMod val="65000"/>
                  </a:schemeClr>
                </a:solidFill>
              </a:rPr>
              <a:t>T</a:t>
            </a:r>
            <a:r>
              <a:rPr lang="en-US" baseline="-25000" dirty="0" err="1">
                <a:solidFill>
                  <a:schemeClr val="bg1">
                    <a:lumMod val="65000"/>
                  </a:schemeClr>
                </a:solidFill>
              </a:rPr>
              <a:t>e</a:t>
            </a:r>
            <a:r>
              <a:rPr lang="en-US" dirty="0">
                <a:solidFill>
                  <a:schemeClr val="bg1">
                    <a:lumMod val="65000"/>
                  </a:schemeClr>
                </a:solidFill>
              </a:rPr>
              <a:t>, n</a:t>
            </a:r>
            <a:r>
              <a:rPr lang="en-US" baseline="-25000" dirty="0">
                <a:solidFill>
                  <a:schemeClr val="bg1">
                    <a:lumMod val="65000"/>
                  </a:schemeClr>
                </a:solidFill>
              </a:rPr>
              <a:t>e</a:t>
            </a:r>
            <a:r>
              <a:rPr lang="en-US" dirty="0">
                <a:solidFill>
                  <a:schemeClr val="bg1">
                    <a:lumMod val="65000"/>
                  </a:schemeClr>
                </a:solidFill>
              </a:rPr>
              <a:t>, Z</a:t>
            </a:r>
            <a:r>
              <a:rPr lang="en-US" baseline="-25000" dirty="0">
                <a:solidFill>
                  <a:schemeClr val="bg1">
                    <a:lumMod val="65000"/>
                  </a:schemeClr>
                </a:solidFill>
              </a:rPr>
              <a:t>eff</a:t>
            </a:r>
            <a:r>
              <a:rPr lang="en-US" dirty="0">
                <a:solidFill>
                  <a:schemeClr val="bg1">
                    <a:lumMod val="65000"/>
                  </a:schemeClr>
                </a:solidFill>
              </a:rPr>
              <a:t>)</a:t>
            </a:r>
            <a:endParaRPr lang="en-US" b="1" dirty="0">
              <a:solidFill>
                <a:schemeClr val="bg1">
                  <a:lumMod val="65000"/>
                </a:schemeClr>
              </a:solidFill>
            </a:endParaRPr>
          </a:p>
          <a:p>
            <a:pPr lvl="1"/>
            <a:r>
              <a:rPr lang="en-US" dirty="0">
                <a:solidFill>
                  <a:schemeClr val="bg1">
                    <a:lumMod val="65000"/>
                  </a:schemeClr>
                </a:solidFill>
              </a:rPr>
              <a:t>EC launcher configuration</a:t>
            </a:r>
            <a:endParaRPr lang="en-US" b="1" dirty="0">
              <a:solidFill>
                <a:schemeClr val="bg1">
                  <a:lumMod val="65000"/>
                </a:schemeClr>
              </a:solidFill>
            </a:endParaRPr>
          </a:p>
          <a:p>
            <a:pPr lvl="1"/>
            <a:r>
              <a:rPr lang="en-US" dirty="0">
                <a:solidFill>
                  <a:schemeClr val="bg1">
                    <a:lumMod val="65000"/>
                  </a:schemeClr>
                </a:solidFill>
              </a:rPr>
              <a:t>Inverse mapping </a:t>
            </a:r>
            <a:r>
              <a:rPr lang="en-US" dirty="0" err="1">
                <a:solidFill>
                  <a:schemeClr val="bg1">
                    <a:lumMod val="65000"/>
                  </a:schemeClr>
                </a:solidFill>
              </a:rPr>
              <a:t>ρ</a:t>
            </a:r>
            <a:r>
              <a:rPr lang="en-US" dirty="0">
                <a:solidFill>
                  <a:schemeClr val="bg1">
                    <a:lumMod val="65000"/>
                  </a:schemeClr>
                </a:solidFill>
              </a:rPr>
              <a:t> </a:t>
            </a:r>
            <a:r>
              <a:rPr lang="en-US" dirty="0">
                <a:solidFill>
                  <a:schemeClr val="bg1">
                    <a:lumMod val="65000"/>
                  </a:schemeClr>
                </a:solidFill>
                <a:sym typeface="Wingdings" pitchFamily="2" charset="2"/>
              </a:rPr>
              <a:t> launcher angles</a:t>
            </a:r>
            <a:endParaRPr lang="en-US" b="1" dirty="0">
              <a:solidFill>
                <a:schemeClr val="bg1">
                  <a:lumMod val="65000"/>
                </a:schemeClr>
              </a:solidFill>
            </a:endParaRPr>
          </a:p>
          <a:p>
            <a:r>
              <a:rPr lang="en-US" dirty="0">
                <a:solidFill>
                  <a:schemeClr val="bg1">
                    <a:lumMod val="65000"/>
                  </a:schemeClr>
                </a:solidFill>
              </a:rPr>
              <a:t>ECE specifications for synthetic diagnostics</a:t>
            </a:r>
          </a:p>
          <a:p>
            <a:pPr lvl="1"/>
            <a:r>
              <a:rPr lang="en-US" dirty="0">
                <a:solidFill>
                  <a:schemeClr val="bg1">
                    <a:lumMod val="65000"/>
                  </a:schemeClr>
                </a:solidFill>
              </a:rPr>
              <a:t>Line of sight</a:t>
            </a:r>
            <a:endParaRPr lang="en-US" b="1" dirty="0">
              <a:solidFill>
                <a:schemeClr val="bg1">
                  <a:lumMod val="65000"/>
                </a:schemeClr>
              </a:solidFill>
            </a:endParaRPr>
          </a:p>
          <a:p>
            <a:pPr lvl="1"/>
            <a:r>
              <a:rPr lang="en-US" dirty="0">
                <a:solidFill>
                  <a:schemeClr val="bg1">
                    <a:lumMod val="65000"/>
                  </a:schemeClr>
                </a:solidFill>
              </a:rPr>
              <a:t>Measured frequency range</a:t>
            </a:r>
            <a:endParaRPr lang="en-US" b="1" dirty="0">
              <a:solidFill>
                <a:schemeClr val="bg1">
                  <a:lumMod val="65000"/>
                </a:schemeClr>
              </a:solidFill>
            </a:endParaRPr>
          </a:p>
          <a:p>
            <a:pPr lvl="1"/>
            <a:r>
              <a:rPr lang="en-US" dirty="0">
                <a:solidFill>
                  <a:schemeClr val="bg1">
                    <a:lumMod val="65000"/>
                  </a:schemeClr>
                </a:solidFill>
              </a:rPr>
              <a:t>Antenna pattern</a:t>
            </a:r>
            <a:endParaRPr lang="en-US" b="1" dirty="0">
              <a:solidFill>
                <a:schemeClr val="bg1">
                  <a:lumMod val="65000"/>
                </a:schemeClr>
              </a:solidFill>
            </a:endParaRPr>
          </a:p>
          <a:p>
            <a:r>
              <a:rPr lang="en-US" dirty="0"/>
              <a:t>Interface for ECE data visualization  </a:t>
            </a:r>
            <a:r>
              <a:rPr lang="en-US" b="1" dirty="0">
                <a:solidFill>
                  <a:srgbClr val="FF0000"/>
                </a:solidFill>
              </a:rPr>
              <a:t>✗</a:t>
            </a:r>
          </a:p>
          <a:p>
            <a:r>
              <a:rPr lang="en-US" dirty="0"/>
              <a:t>Codes verification/validation on IC/OP1 data  </a:t>
            </a:r>
            <a:r>
              <a:rPr lang="en-US" b="1" dirty="0">
                <a:solidFill>
                  <a:srgbClr val="FF0000"/>
                </a:solidFill>
              </a:rPr>
              <a:t>✗</a:t>
            </a:r>
          </a:p>
          <a:p>
            <a:r>
              <a:rPr lang="en-US" dirty="0">
                <a:solidFill>
                  <a:schemeClr val="bg1">
                    <a:lumMod val="65000"/>
                  </a:schemeClr>
                </a:solidFill>
              </a:rPr>
              <a:t>Training material (documentation, tutorials)</a:t>
            </a:r>
          </a:p>
        </p:txBody>
      </p:sp>
      <p:sp>
        <p:nvSpPr>
          <p:cNvPr id="4" name="Footer Placeholder 3">
            <a:extLst>
              <a:ext uri="{FF2B5EF4-FFF2-40B4-BE49-F238E27FC236}">
                <a16:creationId xmlns:a16="http://schemas.microsoft.com/office/drawing/2014/main" id="{E4CB900B-6484-74C3-3B92-5A6F2D0908D7}"/>
              </a:ext>
            </a:extLst>
          </p:cNvPr>
          <p:cNvSpPr>
            <a:spLocks noGrp="1"/>
          </p:cNvSpPr>
          <p:nvPr>
            <p:ph type="ftr" sz="quarter" idx="11"/>
          </p:nvPr>
        </p:nvSpPr>
        <p:spPr/>
        <p:txBody>
          <a:bodyPr/>
          <a:lstStyle/>
          <a:p>
            <a:r>
              <a:rPr lang="en-GB">
                <a:solidFill>
                  <a:prstClr val="white"/>
                </a:solidFill>
              </a:rPr>
              <a:t>L. Figini | WPSA-SE.CM Monitoring Meeting | 13 October 2026</a:t>
            </a:r>
            <a:endParaRPr lang="en-GB" dirty="0">
              <a:solidFill>
                <a:prstClr val="white"/>
              </a:solidFill>
            </a:endParaRPr>
          </a:p>
        </p:txBody>
      </p:sp>
      <p:sp>
        <p:nvSpPr>
          <p:cNvPr id="5" name="Slide Number Placeholder 4">
            <a:extLst>
              <a:ext uri="{FF2B5EF4-FFF2-40B4-BE49-F238E27FC236}">
                <a16:creationId xmlns:a16="http://schemas.microsoft.com/office/drawing/2014/main" id="{7DEE6861-0B78-C7A7-DBE5-D710B9A8FFBC}"/>
              </a:ext>
            </a:extLst>
          </p:cNvPr>
          <p:cNvSpPr>
            <a:spLocks noGrp="1"/>
          </p:cNvSpPr>
          <p:nvPr>
            <p:ph type="sldNum" sz="quarter" idx="12"/>
          </p:nvPr>
        </p:nvSpPr>
        <p:spPr/>
        <p:txBody>
          <a:bodyPr/>
          <a:lstStyle/>
          <a:p>
            <a:fld id="{6A6D9FA1-99C7-4910-8E32-B85D378B0060}" type="slidenum">
              <a:rPr lang="en-GB" smtClean="0">
                <a:solidFill>
                  <a:prstClr val="white"/>
                </a:solidFill>
              </a:rPr>
              <a:pPr/>
              <a:t>9</a:t>
            </a:fld>
            <a:endParaRPr lang="en-GB" dirty="0">
              <a:solidFill>
                <a:prstClr val="white"/>
              </a:solidFill>
            </a:endParaRPr>
          </a:p>
        </p:txBody>
      </p:sp>
      <p:sp>
        <p:nvSpPr>
          <p:cNvPr id="7" name="TextBox 6">
            <a:extLst>
              <a:ext uri="{FF2B5EF4-FFF2-40B4-BE49-F238E27FC236}">
                <a16:creationId xmlns:a16="http://schemas.microsoft.com/office/drawing/2014/main" id="{AF952366-6482-D0D3-0866-83BADFEA9BD3}"/>
              </a:ext>
            </a:extLst>
          </p:cNvPr>
          <p:cNvSpPr txBox="1"/>
          <p:nvPr/>
        </p:nvSpPr>
        <p:spPr>
          <a:xfrm>
            <a:off x="6583680" y="4013966"/>
            <a:ext cx="5392729" cy="461665"/>
          </a:xfrm>
          <a:prstGeom prst="rect">
            <a:avLst/>
          </a:prstGeom>
          <a:noFill/>
          <a:ln>
            <a:solidFill>
              <a:schemeClr val="tx1"/>
            </a:solidFill>
          </a:ln>
        </p:spPr>
        <p:txBody>
          <a:bodyPr wrap="square">
            <a:spAutoFit/>
          </a:bodyPr>
          <a:lstStyle/>
          <a:p>
            <a:r>
              <a:rPr lang="en-US" sz="2400" dirty="0"/>
              <a:t>Activity delayed</a:t>
            </a:r>
          </a:p>
        </p:txBody>
      </p:sp>
    </p:spTree>
    <p:extLst>
      <p:ext uri="{BB962C8B-B14F-4D97-AF65-F5344CB8AC3E}">
        <p14:creationId xmlns:p14="http://schemas.microsoft.com/office/powerpoint/2010/main" val="3839243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427F25-B74E-591E-EF66-A64B5CA380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C77513-B085-93D6-8643-2220603FE6DD}"/>
              </a:ext>
            </a:extLst>
          </p:cNvPr>
          <p:cNvSpPr>
            <a:spLocks noGrp="1"/>
          </p:cNvSpPr>
          <p:nvPr>
            <p:ph type="title"/>
          </p:nvPr>
        </p:nvSpPr>
        <p:spPr/>
        <p:txBody>
          <a:bodyPr/>
          <a:lstStyle/>
          <a:p>
            <a:r>
              <a:rPr lang="en-US" dirty="0"/>
              <a:t>Documentation and training</a:t>
            </a:r>
          </a:p>
        </p:txBody>
      </p:sp>
      <p:sp>
        <p:nvSpPr>
          <p:cNvPr id="3" name="Content Placeholder 2">
            <a:extLst>
              <a:ext uri="{FF2B5EF4-FFF2-40B4-BE49-F238E27FC236}">
                <a16:creationId xmlns:a16="http://schemas.microsoft.com/office/drawing/2014/main" id="{E4C2F961-41A3-1B5D-4472-89BA4AD08B64}"/>
              </a:ext>
            </a:extLst>
          </p:cNvPr>
          <p:cNvSpPr>
            <a:spLocks noGrp="1"/>
          </p:cNvSpPr>
          <p:nvPr>
            <p:ph idx="1"/>
          </p:nvPr>
        </p:nvSpPr>
        <p:spPr>
          <a:xfrm>
            <a:off x="609600" y="836712"/>
            <a:ext cx="6393366" cy="5688632"/>
          </a:xfrm>
        </p:spPr>
        <p:txBody>
          <a:bodyPr>
            <a:normAutofit/>
          </a:bodyPr>
          <a:lstStyle/>
          <a:p>
            <a:r>
              <a:rPr lang="en-US" dirty="0">
                <a:solidFill>
                  <a:schemeClr val="bg1">
                    <a:lumMod val="65000"/>
                  </a:schemeClr>
                </a:solidFill>
              </a:rPr>
              <a:t>Guided/automated input data preparation</a:t>
            </a:r>
          </a:p>
          <a:p>
            <a:pPr lvl="1"/>
            <a:r>
              <a:rPr lang="en-US" dirty="0">
                <a:solidFill>
                  <a:schemeClr val="bg1">
                    <a:lumMod val="65000"/>
                  </a:schemeClr>
                </a:solidFill>
              </a:rPr>
              <a:t>Magnetic equilibrium </a:t>
            </a:r>
            <a:endParaRPr lang="en-US" b="1" dirty="0">
              <a:solidFill>
                <a:schemeClr val="bg1">
                  <a:lumMod val="65000"/>
                </a:schemeClr>
              </a:solidFill>
            </a:endParaRPr>
          </a:p>
          <a:p>
            <a:pPr lvl="1"/>
            <a:r>
              <a:rPr lang="en-US" dirty="0">
                <a:solidFill>
                  <a:schemeClr val="bg1">
                    <a:lumMod val="65000"/>
                  </a:schemeClr>
                </a:solidFill>
              </a:rPr>
              <a:t>Kinetic profiles (</a:t>
            </a:r>
            <a:r>
              <a:rPr lang="en-US" dirty="0" err="1">
                <a:solidFill>
                  <a:schemeClr val="bg1">
                    <a:lumMod val="65000"/>
                  </a:schemeClr>
                </a:solidFill>
              </a:rPr>
              <a:t>T</a:t>
            </a:r>
            <a:r>
              <a:rPr lang="en-US" baseline="-25000" dirty="0" err="1">
                <a:solidFill>
                  <a:schemeClr val="bg1">
                    <a:lumMod val="65000"/>
                  </a:schemeClr>
                </a:solidFill>
              </a:rPr>
              <a:t>e</a:t>
            </a:r>
            <a:r>
              <a:rPr lang="en-US" dirty="0">
                <a:solidFill>
                  <a:schemeClr val="bg1">
                    <a:lumMod val="65000"/>
                  </a:schemeClr>
                </a:solidFill>
              </a:rPr>
              <a:t>, n</a:t>
            </a:r>
            <a:r>
              <a:rPr lang="en-US" baseline="-25000" dirty="0">
                <a:solidFill>
                  <a:schemeClr val="bg1">
                    <a:lumMod val="65000"/>
                  </a:schemeClr>
                </a:solidFill>
              </a:rPr>
              <a:t>e</a:t>
            </a:r>
            <a:r>
              <a:rPr lang="en-US" dirty="0">
                <a:solidFill>
                  <a:schemeClr val="bg1">
                    <a:lumMod val="65000"/>
                  </a:schemeClr>
                </a:solidFill>
              </a:rPr>
              <a:t>, Z</a:t>
            </a:r>
            <a:r>
              <a:rPr lang="en-US" baseline="-25000" dirty="0">
                <a:solidFill>
                  <a:schemeClr val="bg1">
                    <a:lumMod val="65000"/>
                  </a:schemeClr>
                </a:solidFill>
              </a:rPr>
              <a:t>eff</a:t>
            </a:r>
            <a:r>
              <a:rPr lang="en-US" dirty="0">
                <a:solidFill>
                  <a:schemeClr val="bg1">
                    <a:lumMod val="65000"/>
                  </a:schemeClr>
                </a:solidFill>
              </a:rPr>
              <a:t>)</a:t>
            </a:r>
            <a:endParaRPr lang="en-US" b="1" dirty="0">
              <a:solidFill>
                <a:schemeClr val="bg1">
                  <a:lumMod val="65000"/>
                </a:schemeClr>
              </a:solidFill>
            </a:endParaRPr>
          </a:p>
          <a:p>
            <a:pPr lvl="1"/>
            <a:r>
              <a:rPr lang="en-US" dirty="0">
                <a:solidFill>
                  <a:schemeClr val="bg1">
                    <a:lumMod val="65000"/>
                  </a:schemeClr>
                </a:solidFill>
              </a:rPr>
              <a:t>EC launcher configuration</a:t>
            </a:r>
            <a:endParaRPr lang="en-US" b="1" dirty="0">
              <a:solidFill>
                <a:schemeClr val="bg1">
                  <a:lumMod val="65000"/>
                </a:schemeClr>
              </a:solidFill>
            </a:endParaRPr>
          </a:p>
          <a:p>
            <a:pPr lvl="1"/>
            <a:r>
              <a:rPr lang="en-US" dirty="0">
                <a:solidFill>
                  <a:schemeClr val="bg1">
                    <a:lumMod val="65000"/>
                  </a:schemeClr>
                </a:solidFill>
              </a:rPr>
              <a:t>Inverse mapping </a:t>
            </a:r>
            <a:r>
              <a:rPr lang="en-US" dirty="0" err="1">
                <a:solidFill>
                  <a:schemeClr val="bg1">
                    <a:lumMod val="65000"/>
                  </a:schemeClr>
                </a:solidFill>
              </a:rPr>
              <a:t>ρ</a:t>
            </a:r>
            <a:r>
              <a:rPr lang="en-US" dirty="0">
                <a:solidFill>
                  <a:schemeClr val="bg1">
                    <a:lumMod val="65000"/>
                  </a:schemeClr>
                </a:solidFill>
              </a:rPr>
              <a:t> </a:t>
            </a:r>
            <a:r>
              <a:rPr lang="en-US" dirty="0">
                <a:solidFill>
                  <a:schemeClr val="bg1">
                    <a:lumMod val="65000"/>
                  </a:schemeClr>
                </a:solidFill>
                <a:sym typeface="Wingdings" pitchFamily="2" charset="2"/>
              </a:rPr>
              <a:t> launcher angles</a:t>
            </a:r>
            <a:endParaRPr lang="en-US" b="1" dirty="0">
              <a:solidFill>
                <a:schemeClr val="bg1">
                  <a:lumMod val="65000"/>
                </a:schemeClr>
              </a:solidFill>
            </a:endParaRPr>
          </a:p>
          <a:p>
            <a:r>
              <a:rPr lang="en-US" dirty="0">
                <a:solidFill>
                  <a:schemeClr val="bg1">
                    <a:lumMod val="65000"/>
                  </a:schemeClr>
                </a:solidFill>
              </a:rPr>
              <a:t>ECE specifications for synthetic diagnostics</a:t>
            </a:r>
          </a:p>
          <a:p>
            <a:pPr lvl="1"/>
            <a:r>
              <a:rPr lang="en-US" dirty="0">
                <a:solidFill>
                  <a:schemeClr val="bg1">
                    <a:lumMod val="65000"/>
                  </a:schemeClr>
                </a:solidFill>
              </a:rPr>
              <a:t>Line of sight</a:t>
            </a:r>
            <a:endParaRPr lang="en-US" b="1" dirty="0">
              <a:solidFill>
                <a:schemeClr val="bg1">
                  <a:lumMod val="65000"/>
                </a:schemeClr>
              </a:solidFill>
            </a:endParaRPr>
          </a:p>
          <a:p>
            <a:pPr lvl="1"/>
            <a:r>
              <a:rPr lang="en-US" dirty="0">
                <a:solidFill>
                  <a:schemeClr val="bg1">
                    <a:lumMod val="65000"/>
                  </a:schemeClr>
                </a:solidFill>
              </a:rPr>
              <a:t>Measured frequency range</a:t>
            </a:r>
            <a:endParaRPr lang="en-US" b="1" dirty="0">
              <a:solidFill>
                <a:schemeClr val="bg1">
                  <a:lumMod val="65000"/>
                </a:schemeClr>
              </a:solidFill>
            </a:endParaRPr>
          </a:p>
          <a:p>
            <a:pPr lvl="1"/>
            <a:r>
              <a:rPr lang="en-US" dirty="0">
                <a:solidFill>
                  <a:schemeClr val="bg1">
                    <a:lumMod val="65000"/>
                  </a:schemeClr>
                </a:solidFill>
              </a:rPr>
              <a:t>Antenna pattern</a:t>
            </a:r>
            <a:endParaRPr lang="en-US" b="1" dirty="0">
              <a:solidFill>
                <a:schemeClr val="bg1">
                  <a:lumMod val="65000"/>
                </a:schemeClr>
              </a:solidFill>
            </a:endParaRPr>
          </a:p>
          <a:p>
            <a:r>
              <a:rPr lang="en-US" dirty="0">
                <a:solidFill>
                  <a:schemeClr val="bg1">
                    <a:lumMod val="65000"/>
                  </a:schemeClr>
                </a:solidFill>
              </a:rPr>
              <a:t>Interface for ECE data visualization</a:t>
            </a:r>
          </a:p>
          <a:p>
            <a:r>
              <a:rPr lang="en-US" dirty="0">
                <a:solidFill>
                  <a:schemeClr val="bg1">
                    <a:lumMod val="65000"/>
                  </a:schemeClr>
                </a:solidFill>
              </a:rPr>
              <a:t>Codes verification/validation on IC/OP1 data</a:t>
            </a:r>
          </a:p>
          <a:p>
            <a:r>
              <a:rPr lang="en-US" dirty="0"/>
              <a:t>Training material (documentation, tutorials)  </a:t>
            </a:r>
            <a:r>
              <a:rPr lang="en-US" b="1" dirty="0">
                <a:solidFill>
                  <a:schemeClr val="accent6"/>
                </a:solidFill>
              </a:rPr>
              <a:t>…</a:t>
            </a:r>
            <a:endParaRPr lang="en-US" dirty="0"/>
          </a:p>
        </p:txBody>
      </p:sp>
      <p:sp>
        <p:nvSpPr>
          <p:cNvPr id="4" name="Footer Placeholder 3">
            <a:extLst>
              <a:ext uri="{FF2B5EF4-FFF2-40B4-BE49-F238E27FC236}">
                <a16:creationId xmlns:a16="http://schemas.microsoft.com/office/drawing/2014/main" id="{3EA248AF-9D9A-FC50-A84E-905C9F681906}"/>
              </a:ext>
            </a:extLst>
          </p:cNvPr>
          <p:cNvSpPr>
            <a:spLocks noGrp="1"/>
          </p:cNvSpPr>
          <p:nvPr>
            <p:ph type="ftr" sz="quarter" idx="11"/>
          </p:nvPr>
        </p:nvSpPr>
        <p:spPr/>
        <p:txBody>
          <a:bodyPr/>
          <a:lstStyle/>
          <a:p>
            <a:r>
              <a:rPr lang="en-GB">
                <a:solidFill>
                  <a:prstClr val="white"/>
                </a:solidFill>
              </a:rPr>
              <a:t>L. Figini | WPSA-SE.CM Monitoring Meeting | 13 October 2026</a:t>
            </a:r>
            <a:endParaRPr lang="en-GB" dirty="0">
              <a:solidFill>
                <a:prstClr val="white"/>
              </a:solidFill>
            </a:endParaRPr>
          </a:p>
        </p:txBody>
      </p:sp>
      <p:sp>
        <p:nvSpPr>
          <p:cNvPr id="5" name="Slide Number Placeholder 4">
            <a:extLst>
              <a:ext uri="{FF2B5EF4-FFF2-40B4-BE49-F238E27FC236}">
                <a16:creationId xmlns:a16="http://schemas.microsoft.com/office/drawing/2014/main" id="{9C3343C8-A515-A77A-4CC5-347C8F0CCC0B}"/>
              </a:ext>
            </a:extLst>
          </p:cNvPr>
          <p:cNvSpPr>
            <a:spLocks noGrp="1"/>
          </p:cNvSpPr>
          <p:nvPr>
            <p:ph type="sldNum" sz="quarter" idx="12"/>
          </p:nvPr>
        </p:nvSpPr>
        <p:spPr/>
        <p:txBody>
          <a:bodyPr/>
          <a:lstStyle/>
          <a:p>
            <a:fld id="{6A6D9FA1-99C7-4910-8E32-B85D378B0060}" type="slidenum">
              <a:rPr lang="en-GB" smtClean="0">
                <a:solidFill>
                  <a:prstClr val="white"/>
                </a:solidFill>
              </a:rPr>
              <a:pPr/>
              <a:t>10</a:t>
            </a:fld>
            <a:endParaRPr lang="en-GB" dirty="0">
              <a:solidFill>
                <a:prstClr val="white"/>
              </a:solidFill>
            </a:endParaRPr>
          </a:p>
        </p:txBody>
      </p:sp>
      <p:grpSp>
        <p:nvGrpSpPr>
          <p:cNvPr id="8" name="Group 7">
            <a:extLst>
              <a:ext uri="{FF2B5EF4-FFF2-40B4-BE49-F238E27FC236}">
                <a16:creationId xmlns:a16="http://schemas.microsoft.com/office/drawing/2014/main" id="{714519F0-BB3E-FEE2-C9EB-48B8CF9220C7}"/>
              </a:ext>
            </a:extLst>
          </p:cNvPr>
          <p:cNvGrpSpPr/>
          <p:nvPr/>
        </p:nvGrpSpPr>
        <p:grpSpPr>
          <a:xfrm>
            <a:off x="6583680" y="1057349"/>
            <a:ext cx="5392729" cy="3785652"/>
            <a:chOff x="6583680" y="1057349"/>
            <a:chExt cx="5392729" cy="3785652"/>
          </a:xfrm>
        </p:grpSpPr>
        <p:sp>
          <p:nvSpPr>
            <p:cNvPr id="7" name="TextBox 6">
              <a:extLst>
                <a:ext uri="{FF2B5EF4-FFF2-40B4-BE49-F238E27FC236}">
                  <a16:creationId xmlns:a16="http://schemas.microsoft.com/office/drawing/2014/main" id="{090A40BB-BE87-DEF8-9CB2-D4DECD450EA8}"/>
                </a:ext>
              </a:extLst>
            </p:cNvPr>
            <p:cNvSpPr txBox="1"/>
            <p:nvPr/>
          </p:nvSpPr>
          <p:spPr>
            <a:xfrm>
              <a:off x="6583680" y="1057349"/>
              <a:ext cx="5392729" cy="3785652"/>
            </a:xfrm>
            <a:prstGeom prst="rect">
              <a:avLst/>
            </a:prstGeom>
            <a:noFill/>
            <a:ln>
              <a:solidFill>
                <a:schemeClr val="tx1"/>
              </a:solidFill>
            </a:ln>
          </p:spPr>
          <p:txBody>
            <a:bodyPr wrap="square">
              <a:spAutoFit/>
            </a:bodyPr>
            <a:lstStyle/>
            <a:p>
              <a:r>
                <a:rPr lang="en-US" sz="2400" dirty="0"/>
                <a:t>Material being collected at:</a:t>
              </a:r>
            </a:p>
            <a:p>
              <a:endParaRPr lang="en-US" sz="2400" dirty="0"/>
            </a:p>
            <a:p>
              <a:pPr marL="342900" indent="-342900">
                <a:buFont typeface="Arial" panose="020B0604020202020204" pitchFamily="34" charset="0"/>
                <a:buChar char="•"/>
              </a:pPr>
              <a:r>
                <a:rPr lang="en-US" sz="2400" dirty="0"/>
                <a:t>Installation and usage instructions</a:t>
              </a:r>
            </a:p>
            <a:p>
              <a:pPr marL="342900" indent="-342900">
                <a:buFont typeface="Arial" panose="020B0604020202020204" pitchFamily="34" charset="0"/>
                <a:buChar char="•"/>
              </a:pPr>
              <a:r>
                <a:rPr lang="en-US" sz="2400" dirty="0"/>
                <a:t>Input/output description</a:t>
              </a:r>
            </a:p>
            <a:p>
              <a:pPr marL="342900" indent="-342900">
                <a:buFont typeface="Arial" panose="020B0604020202020204" pitchFamily="34" charset="0"/>
                <a:buChar char="•"/>
              </a:pPr>
              <a:r>
                <a:rPr lang="en-US" sz="2400" dirty="0"/>
                <a:t>Test cases</a:t>
              </a:r>
            </a:p>
            <a:p>
              <a:pPr marL="800100" lvl="1" indent="-342900">
                <a:buFont typeface="Arial" panose="020B0604020202020204" pitchFamily="34" charset="0"/>
                <a:buChar char="•"/>
              </a:pPr>
              <a:r>
                <a:rPr lang="en-US" sz="2400" dirty="0"/>
                <a:t>IC discharge</a:t>
              </a:r>
            </a:p>
            <a:p>
              <a:pPr marL="800100" lvl="1" indent="-342900">
                <a:buFont typeface="Arial" panose="020B0604020202020204" pitchFamily="34" charset="0"/>
                <a:buChar char="•"/>
              </a:pPr>
              <a:r>
                <a:rPr lang="en-US" sz="2400" dirty="0"/>
                <a:t>Dummy EC-assisted startup configuration</a:t>
              </a:r>
            </a:p>
            <a:p>
              <a:pPr marL="800100" lvl="1" indent="-342900">
                <a:buFont typeface="Arial" panose="020B0604020202020204" pitchFamily="34" charset="0"/>
                <a:buChar char="•"/>
              </a:pPr>
              <a:r>
                <a:rPr lang="en-US" sz="2400" dirty="0"/>
                <a:t>2.25T and 1.72T scenarios from research plan</a:t>
              </a:r>
            </a:p>
          </p:txBody>
        </p:sp>
        <p:sp>
          <p:nvSpPr>
            <p:cNvPr id="6" name="TextBox 5">
              <a:extLst>
                <a:ext uri="{FF2B5EF4-FFF2-40B4-BE49-F238E27FC236}">
                  <a16:creationId xmlns:a16="http://schemas.microsoft.com/office/drawing/2014/main" id="{093DEA01-2A8E-E372-AFFD-FFEDB9ADB95D}"/>
                </a:ext>
              </a:extLst>
            </p:cNvPr>
            <p:cNvSpPr txBox="1"/>
            <p:nvPr/>
          </p:nvSpPr>
          <p:spPr>
            <a:xfrm>
              <a:off x="6994044" y="1491778"/>
              <a:ext cx="4572000" cy="307777"/>
            </a:xfrm>
            <a:prstGeom prst="rect">
              <a:avLst/>
            </a:prstGeom>
            <a:solidFill>
              <a:schemeClr val="bg1">
                <a:lumMod val="85000"/>
              </a:schemeClr>
            </a:solidFill>
            <a:ln>
              <a:solidFill>
                <a:schemeClr val="tx1"/>
              </a:solidFill>
            </a:ln>
          </p:spPr>
          <p:txBody>
            <a:bodyPr wrap="square">
              <a:spAutoFit/>
            </a:bodyPr>
            <a:lstStyle/>
            <a:p>
              <a:pPr marL="0" marR="0">
                <a:buNone/>
              </a:pPr>
              <a:r>
                <a:rPr lang="en-US" sz="1400" dirty="0">
                  <a:solidFill>
                    <a:schemeClr val="tx1"/>
                  </a:solidFill>
                  <a:effectLst/>
                  <a:latin typeface="Menlo" panose="020B0609030804020204" pitchFamily="49" charset="0"/>
                  <a:ea typeface="Menlo" panose="020B0609030804020204" pitchFamily="49" charset="0"/>
                  <a:cs typeface="Menlo" panose="020B0609030804020204" pitchFamily="49" charset="0"/>
                </a:rPr>
                <a:t>~d250022/</a:t>
              </a:r>
              <a:r>
                <a:rPr lang="en-US" sz="1400" dirty="0">
                  <a:latin typeface="Menlo" panose="020B0609030804020204" pitchFamily="49" charset="0"/>
                  <a:ea typeface="Menlo" panose="020B0609030804020204" pitchFamily="49" charset="0"/>
                  <a:cs typeface="Menlo" panose="020B0609030804020204" pitchFamily="49" charset="0"/>
                </a:rPr>
                <a:t>Public/gray-tutorial</a:t>
              </a:r>
              <a:endParaRPr lang="en-US" sz="700" dirty="0">
                <a:solidFill>
                  <a:srgbClr val="000000"/>
                </a:solidFill>
                <a:effectLst/>
                <a:latin typeface="Menlo" panose="020B0609030804020204" pitchFamily="49" charset="0"/>
                <a:ea typeface="Menlo" panose="020B0609030804020204" pitchFamily="49" charset="0"/>
                <a:cs typeface="Menlo" panose="020B0609030804020204" pitchFamily="49" charset="0"/>
              </a:endParaRPr>
            </a:p>
          </p:txBody>
        </p:sp>
      </p:grpSp>
    </p:spTree>
    <p:extLst>
      <p:ext uri="{BB962C8B-B14F-4D97-AF65-F5344CB8AC3E}">
        <p14:creationId xmlns:p14="http://schemas.microsoft.com/office/powerpoint/2010/main" val="36306631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6E576-C6FE-79AC-3E2F-8E00CC7547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38C6DB-5902-B8A0-9161-C122F9413033}"/>
              </a:ext>
            </a:extLst>
          </p:cNvPr>
          <p:cNvSpPr>
            <a:spLocks noGrp="1"/>
          </p:cNvSpPr>
          <p:nvPr>
            <p:ph type="title"/>
          </p:nvPr>
        </p:nvSpPr>
        <p:spPr/>
        <p:txBody>
          <a:bodyPr/>
          <a:lstStyle/>
          <a:p>
            <a:r>
              <a:rPr lang="en-US" dirty="0"/>
              <a:t>Next schedule</a:t>
            </a:r>
          </a:p>
        </p:txBody>
      </p:sp>
      <p:sp>
        <p:nvSpPr>
          <p:cNvPr id="3" name="Content Placeholder 2">
            <a:extLst>
              <a:ext uri="{FF2B5EF4-FFF2-40B4-BE49-F238E27FC236}">
                <a16:creationId xmlns:a16="http://schemas.microsoft.com/office/drawing/2014/main" id="{0E669C44-2258-F902-75D2-8DA67FBAA1C3}"/>
              </a:ext>
            </a:extLst>
          </p:cNvPr>
          <p:cNvSpPr>
            <a:spLocks noGrp="1"/>
          </p:cNvSpPr>
          <p:nvPr>
            <p:ph idx="1"/>
          </p:nvPr>
        </p:nvSpPr>
        <p:spPr/>
        <p:txBody>
          <a:bodyPr>
            <a:noAutofit/>
          </a:bodyPr>
          <a:lstStyle/>
          <a:p>
            <a:pPr marL="0" indent="0">
              <a:buNone/>
            </a:pPr>
            <a:r>
              <a:rPr lang="en-US" b="1" dirty="0"/>
              <a:t>Oct-Nov</a:t>
            </a:r>
          </a:p>
          <a:p>
            <a:r>
              <a:rPr lang="en-US" sz="2000" dirty="0"/>
              <a:t>Finalize documentation &amp; tutorials</a:t>
            </a:r>
          </a:p>
          <a:p>
            <a:pPr marL="0" indent="0">
              <a:buNone/>
            </a:pPr>
            <a:r>
              <a:rPr lang="en-US" b="1" dirty="0"/>
              <a:t>Nov</a:t>
            </a:r>
          </a:p>
          <a:p>
            <a:r>
              <a:rPr lang="en-US" sz="2000" dirty="0"/>
              <a:t>Testing on IC/OP1 data</a:t>
            </a:r>
            <a:endParaRPr lang="en-US" sz="2000" b="1" dirty="0">
              <a:solidFill>
                <a:srgbClr val="FF0000"/>
              </a:solidFill>
            </a:endParaRPr>
          </a:p>
          <a:p>
            <a:r>
              <a:rPr lang="en-US" sz="2000" dirty="0"/>
              <a:t>Provide tutorials (Analysis and Modelling Week)</a:t>
            </a:r>
          </a:p>
          <a:p>
            <a:r>
              <a:rPr lang="en-US" sz="2000" dirty="0"/>
              <a:t>ECE antenna focusing</a:t>
            </a:r>
            <a:endParaRPr lang="en-US" dirty="0"/>
          </a:p>
          <a:p>
            <a:pPr marL="0" indent="0">
              <a:buNone/>
            </a:pPr>
            <a:r>
              <a:rPr lang="en-US" b="1" dirty="0"/>
              <a:t>Nov-Dec</a:t>
            </a:r>
          </a:p>
          <a:p>
            <a:r>
              <a:rPr lang="en-US" sz="2000" dirty="0"/>
              <a:t>Interface for ECE data visualization</a:t>
            </a:r>
          </a:p>
          <a:p>
            <a:pPr marL="0" indent="0">
              <a:buNone/>
            </a:pPr>
            <a:r>
              <a:rPr lang="en-US" b="1" dirty="0"/>
              <a:t>Dec</a:t>
            </a:r>
          </a:p>
          <a:p>
            <a:r>
              <a:rPr lang="en-US" sz="2000" dirty="0"/>
              <a:t>Automated kinetic profiles retrieval</a:t>
            </a:r>
          </a:p>
          <a:p>
            <a:pPr marL="0" indent="0">
              <a:buNone/>
            </a:pPr>
            <a:r>
              <a:rPr lang="en-US" b="1" dirty="0"/>
              <a:t>Dec+</a:t>
            </a:r>
          </a:p>
          <a:p>
            <a:r>
              <a:rPr lang="en-US" sz="2000" dirty="0"/>
              <a:t>Equilibrium retrieval from LIUQE</a:t>
            </a:r>
          </a:p>
          <a:p>
            <a:r>
              <a:rPr lang="en-US" sz="2000" dirty="0"/>
              <a:t>Inverse mapping </a:t>
            </a:r>
            <a:r>
              <a:rPr lang="en-US" sz="2000" dirty="0" err="1"/>
              <a:t>ρ</a:t>
            </a:r>
            <a:r>
              <a:rPr lang="en-US" sz="2000" dirty="0"/>
              <a:t> </a:t>
            </a:r>
            <a:r>
              <a:rPr lang="en-US" sz="2000" dirty="0">
                <a:sym typeface="Wingdings" pitchFamily="2" charset="2"/>
              </a:rPr>
              <a:t> launcher angles</a:t>
            </a:r>
            <a:endParaRPr lang="en-US" sz="2000" b="1" dirty="0">
              <a:solidFill>
                <a:srgbClr val="FF0000"/>
              </a:solidFill>
            </a:endParaRPr>
          </a:p>
          <a:p>
            <a:pPr marL="0" indent="0">
              <a:buNone/>
            </a:pPr>
            <a:endParaRPr lang="en-US" b="1" dirty="0">
              <a:solidFill>
                <a:srgbClr val="FF0000"/>
              </a:solidFill>
            </a:endParaRPr>
          </a:p>
        </p:txBody>
      </p:sp>
      <p:sp>
        <p:nvSpPr>
          <p:cNvPr id="4" name="Footer Placeholder 3">
            <a:extLst>
              <a:ext uri="{FF2B5EF4-FFF2-40B4-BE49-F238E27FC236}">
                <a16:creationId xmlns:a16="http://schemas.microsoft.com/office/drawing/2014/main" id="{EB1F519F-57DF-2FE6-CBAF-C30DF8AD2165}"/>
              </a:ext>
            </a:extLst>
          </p:cNvPr>
          <p:cNvSpPr>
            <a:spLocks noGrp="1"/>
          </p:cNvSpPr>
          <p:nvPr>
            <p:ph type="ftr" sz="quarter" idx="11"/>
          </p:nvPr>
        </p:nvSpPr>
        <p:spPr/>
        <p:txBody>
          <a:bodyPr/>
          <a:lstStyle/>
          <a:p>
            <a:r>
              <a:rPr lang="en-GB">
                <a:solidFill>
                  <a:prstClr val="white"/>
                </a:solidFill>
              </a:rPr>
              <a:t>L. Figini | WPSA-SE.CM Monitoring Meeting | 13 October 2026</a:t>
            </a:r>
            <a:endParaRPr lang="en-GB" dirty="0">
              <a:solidFill>
                <a:prstClr val="white"/>
              </a:solidFill>
            </a:endParaRPr>
          </a:p>
        </p:txBody>
      </p:sp>
      <p:sp>
        <p:nvSpPr>
          <p:cNvPr id="5" name="Slide Number Placeholder 4">
            <a:extLst>
              <a:ext uri="{FF2B5EF4-FFF2-40B4-BE49-F238E27FC236}">
                <a16:creationId xmlns:a16="http://schemas.microsoft.com/office/drawing/2014/main" id="{BF369405-D4E6-F249-FB54-CAA291223EAF}"/>
              </a:ext>
            </a:extLst>
          </p:cNvPr>
          <p:cNvSpPr>
            <a:spLocks noGrp="1"/>
          </p:cNvSpPr>
          <p:nvPr>
            <p:ph type="sldNum" sz="quarter" idx="12"/>
          </p:nvPr>
        </p:nvSpPr>
        <p:spPr/>
        <p:txBody>
          <a:bodyPr/>
          <a:lstStyle/>
          <a:p>
            <a:fld id="{6A6D9FA1-99C7-4910-8E32-B85D378B0060}" type="slidenum">
              <a:rPr lang="en-GB" smtClean="0">
                <a:solidFill>
                  <a:prstClr val="white"/>
                </a:solidFill>
              </a:rPr>
              <a:pPr/>
              <a:t>11</a:t>
            </a:fld>
            <a:endParaRPr lang="en-GB" dirty="0">
              <a:solidFill>
                <a:prstClr val="white"/>
              </a:solidFill>
            </a:endParaRPr>
          </a:p>
        </p:txBody>
      </p:sp>
    </p:spTree>
    <p:extLst>
      <p:ext uri="{BB962C8B-B14F-4D97-AF65-F5344CB8AC3E}">
        <p14:creationId xmlns:p14="http://schemas.microsoft.com/office/powerpoint/2010/main" val="21553366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4219A-B269-6A7D-A8D4-6805271435CB}"/>
              </a:ext>
            </a:extLst>
          </p:cNvPr>
          <p:cNvSpPr>
            <a:spLocks noGrp="1"/>
          </p:cNvSpPr>
          <p:nvPr>
            <p:ph type="title"/>
          </p:nvPr>
        </p:nvSpPr>
        <p:spPr/>
        <p:txBody>
          <a:bodyPr/>
          <a:lstStyle/>
          <a:p>
            <a:r>
              <a:rPr lang="en-US" dirty="0"/>
              <a:t>EC H&amp;CD – GRAY</a:t>
            </a:r>
          </a:p>
        </p:txBody>
      </p:sp>
      <p:sp>
        <p:nvSpPr>
          <p:cNvPr id="3" name="Content Placeholder 2">
            <a:extLst>
              <a:ext uri="{FF2B5EF4-FFF2-40B4-BE49-F238E27FC236}">
                <a16:creationId xmlns:a16="http://schemas.microsoft.com/office/drawing/2014/main" id="{5EDEE80F-4810-5643-DCDD-21AC86596BA6}"/>
              </a:ext>
            </a:extLst>
          </p:cNvPr>
          <p:cNvSpPr>
            <a:spLocks noGrp="1"/>
          </p:cNvSpPr>
          <p:nvPr>
            <p:ph idx="1"/>
          </p:nvPr>
        </p:nvSpPr>
        <p:spPr>
          <a:xfrm>
            <a:off x="609600" y="836712"/>
            <a:ext cx="6117771" cy="5688632"/>
          </a:xfrm>
        </p:spPr>
        <p:txBody>
          <a:bodyPr>
            <a:normAutofit/>
          </a:bodyPr>
          <a:lstStyle/>
          <a:p>
            <a:pPr marL="0" indent="0">
              <a:buNone/>
            </a:pPr>
            <a:r>
              <a:rPr lang="en-US" sz="2000" dirty="0"/>
              <a:t>Propagation, absorption and current drive of Gaussian beams with </a:t>
            </a:r>
            <a:r>
              <a:rPr lang="en-US" sz="2000" b="1" dirty="0"/>
              <a:t>general astigmatism </a:t>
            </a:r>
            <a:r>
              <a:rPr lang="en-US" sz="2000" dirty="0"/>
              <a:t>(non-orthogonal optical systems) in axisymmetric plasmas</a:t>
            </a:r>
          </a:p>
          <a:p>
            <a:r>
              <a:rPr lang="en-US" sz="2000" dirty="0"/>
              <a:t>Quasi-optical ray-tracing</a:t>
            </a:r>
          </a:p>
          <a:p>
            <a:pPr lvl="1"/>
            <a:r>
              <a:rPr lang="en-US" sz="1600" dirty="0">
                <a:sym typeface="Wingdings" pitchFamily="2" charset="2"/>
              </a:rPr>
              <a:t>accurate description of the near field region z/</a:t>
            </a:r>
            <a:r>
              <a:rPr lang="en-US" sz="1600" dirty="0" err="1">
                <a:sym typeface="Wingdings" pitchFamily="2" charset="2"/>
              </a:rPr>
              <a:t>z</a:t>
            </a:r>
            <a:r>
              <a:rPr lang="en-US" sz="1600" baseline="-25000" dirty="0" err="1">
                <a:sym typeface="Wingdings" pitchFamily="2" charset="2"/>
              </a:rPr>
              <a:t>R</a:t>
            </a:r>
            <a:r>
              <a:rPr lang="en-US" sz="1600" dirty="0">
                <a:sym typeface="Wingdings" pitchFamily="2" charset="2"/>
              </a:rPr>
              <a:t> ≲ 1</a:t>
            </a:r>
          </a:p>
          <a:p>
            <a:pPr lvl="1"/>
            <a:r>
              <a:rPr lang="en-US" sz="1600" dirty="0">
                <a:sym typeface="Wingdings" pitchFamily="2" charset="2"/>
              </a:rPr>
              <a:t>requires </a:t>
            </a:r>
            <a:r>
              <a:rPr lang="en-US" sz="1600" dirty="0">
                <a:latin typeface="Symbol" pitchFamily="2" charset="2"/>
                <a:sym typeface="Wingdings" pitchFamily="2" charset="2"/>
              </a:rPr>
              <a:t>l</a:t>
            </a:r>
            <a:r>
              <a:rPr lang="en-US" sz="1600" dirty="0">
                <a:sym typeface="Wingdings" pitchFamily="2" charset="2"/>
              </a:rPr>
              <a:t> &lt;&lt; w &lt;&lt; L</a:t>
            </a:r>
          </a:p>
          <a:p>
            <a:r>
              <a:rPr lang="en-US" sz="2000" dirty="0">
                <a:sym typeface="Wingdings" pitchFamily="2" charset="2"/>
              </a:rPr>
              <a:t>Linear plasma response</a:t>
            </a:r>
          </a:p>
          <a:p>
            <a:r>
              <a:rPr lang="en-US" sz="2000" dirty="0">
                <a:sym typeface="Wingdings" pitchFamily="2" charset="2"/>
              </a:rPr>
              <a:t>Cold-plasma approximation for propagation</a:t>
            </a:r>
          </a:p>
          <a:p>
            <a:r>
              <a:rPr lang="en-US" sz="2000" b="1" dirty="0">
                <a:sym typeface="Wingdings" pitchFamily="2" charset="2"/>
              </a:rPr>
              <a:t>Fully-relativistic</a:t>
            </a:r>
            <a:r>
              <a:rPr lang="en-US" sz="2000" dirty="0">
                <a:sym typeface="Wingdings" pitchFamily="2" charset="2"/>
              </a:rPr>
              <a:t> formulation for wave absorption</a:t>
            </a:r>
          </a:p>
          <a:p>
            <a:r>
              <a:rPr lang="en-US" sz="2000" b="1" dirty="0">
                <a:sym typeface="Wingdings" pitchFamily="2" charset="2"/>
              </a:rPr>
              <a:t>Momentum-conserving</a:t>
            </a:r>
            <a:r>
              <a:rPr lang="en-US" sz="2000" dirty="0">
                <a:sym typeface="Wingdings" pitchFamily="2" charset="2"/>
              </a:rPr>
              <a:t> collisions in CD calculation</a:t>
            </a:r>
          </a:p>
          <a:p>
            <a:endParaRPr lang="en-US" sz="2000" dirty="0">
              <a:sym typeface="Wingdings" pitchFamily="2" charset="2"/>
            </a:endParaRPr>
          </a:p>
          <a:p>
            <a:pPr marL="0" indent="0">
              <a:buNone/>
            </a:pPr>
            <a:r>
              <a:rPr lang="en-US" sz="2000" i="1" dirty="0">
                <a:sym typeface="Wingdings" pitchFamily="2" charset="2"/>
              </a:rPr>
              <a:t>Current development version updated with a new IMAS interface</a:t>
            </a:r>
          </a:p>
          <a:p>
            <a:endParaRPr lang="en-US" sz="2000" dirty="0"/>
          </a:p>
        </p:txBody>
      </p:sp>
      <p:sp>
        <p:nvSpPr>
          <p:cNvPr id="4" name="Footer Placeholder 3">
            <a:extLst>
              <a:ext uri="{FF2B5EF4-FFF2-40B4-BE49-F238E27FC236}">
                <a16:creationId xmlns:a16="http://schemas.microsoft.com/office/drawing/2014/main" id="{8DD6067B-F7F3-8599-1581-02AE6E5D8A5E}"/>
              </a:ext>
            </a:extLst>
          </p:cNvPr>
          <p:cNvSpPr>
            <a:spLocks noGrp="1"/>
          </p:cNvSpPr>
          <p:nvPr>
            <p:ph type="ftr" sz="quarter" idx="11"/>
          </p:nvPr>
        </p:nvSpPr>
        <p:spPr/>
        <p:txBody>
          <a:bodyPr/>
          <a:lstStyle/>
          <a:p>
            <a:r>
              <a:rPr lang="en-GB">
                <a:solidFill>
                  <a:prstClr val="white"/>
                </a:solidFill>
              </a:rPr>
              <a:t>L. Figini | WPSA-SE.CM Monitoring Meeting | 13 October 2026</a:t>
            </a:r>
            <a:endParaRPr lang="en-GB" dirty="0">
              <a:solidFill>
                <a:prstClr val="white"/>
              </a:solidFill>
            </a:endParaRPr>
          </a:p>
        </p:txBody>
      </p:sp>
      <p:sp>
        <p:nvSpPr>
          <p:cNvPr id="5" name="Slide Number Placeholder 4">
            <a:extLst>
              <a:ext uri="{FF2B5EF4-FFF2-40B4-BE49-F238E27FC236}">
                <a16:creationId xmlns:a16="http://schemas.microsoft.com/office/drawing/2014/main" id="{D9472449-DFFD-8F2D-DF46-C8CE9F3B3A72}"/>
              </a:ext>
            </a:extLst>
          </p:cNvPr>
          <p:cNvSpPr>
            <a:spLocks noGrp="1"/>
          </p:cNvSpPr>
          <p:nvPr>
            <p:ph type="sldNum" sz="quarter" idx="12"/>
          </p:nvPr>
        </p:nvSpPr>
        <p:spPr/>
        <p:txBody>
          <a:bodyPr/>
          <a:lstStyle/>
          <a:p>
            <a:fld id="{6A6D9FA1-99C7-4910-8E32-B85D378B0060}" type="slidenum">
              <a:rPr lang="en-GB" smtClean="0">
                <a:solidFill>
                  <a:prstClr val="white"/>
                </a:solidFill>
              </a:rPr>
              <a:pPr/>
              <a:t>12</a:t>
            </a:fld>
            <a:endParaRPr lang="en-GB" dirty="0">
              <a:solidFill>
                <a:prstClr val="white"/>
              </a:solidFill>
            </a:endParaRPr>
          </a:p>
        </p:txBody>
      </p:sp>
      <p:sp>
        <p:nvSpPr>
          <p:cNvPr id="6" name="Rectangle 5">
            <a:extLst>
              <a:ext uri="{FF2B5EF4-FFF2-40B4-BE49-F238E27FC236}">
                <a16:creationId xmlns:a16="http://schemas.microsoft.com/office/drawing/2014/main" id="{D35DFDC1-E0B2-5575-F112-DAC66E6EFB11}"/>
              </a:ext>
            </a:extLst>
          </p:cNvPr>
          <p:cNvSpPr/>
          <p:nvPr/>
        </p:nvSpPr>
        <p:spPr>
          <a:xfrm>
            <a:off x="7879520" y="2849033"/>
            <a:ext cx="2099733" cy="1159933"/>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GRAY</a:t>
            </a:r>
          </a:p>
        </p:txBody>
      </p:sp>
      <p:sp>
        <p:nvSpPr>
          <p:cNvPr id="7" name="Rectangle 6">
            <a:extLst>
              <a:ext uri="{FF2B5EF4-FFF2-40B4-BE49-F238E27FC236}">
                <a16:creationId xmlns:a16="http://schemas.microsoft.com/office/drawing/2014/main" id="{CF5B653E-7DBD-ACE1-3DF8-A6E9F413F407}"/>
              </a:ext>
            </a:extLst>
          </p:cNvPr>
          <p:cNvSpPr/>
          <p:nvPr/>
        </p:nvSpPr>
        <p:spPr>
          <a:xfrm>
            <a:off x="6727371" y="1559476"/>
            <a:ext cx="1407157" cy="85170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Magnetic equilibrium</a:t>
            </a:r>
            <a:br>
              <a:rPr lang="en-US" dirty="0"/>
            </a:br>
            <a:r>
              <a:rPr lang="en-US" u="sng" dirty="0"/>
              <a:t>B</a:t>
            </a:r>
            <a:r>
              <a:rPr lang="en-US" dirty="0"/>
              <a:t>(R, z)</a:t>
            </a:r>
          </a:p>
        </p:txBody>
      </p:sp>
      <p:sp>
        <p:nvSpPr>
          <p:cNvPr id="8" name="Rectangle 7">
            <a:extLst>
              <a:ext uri="{FF2B5EF4-FFF2-40B4-BE49-F238E27FC236}">
                <a16:creationId xmlns:a16="http://schemas.microsoft.com/office/drawing/2014/main" id="{A790FD90-D7CE-072D-6CF0-34F23C8A92E5}"/>
              </a:ext>
            </a:extLst>
          </p:cNvPr>
          <p:cNvSpPr/>
          <p:nvPr/>
        </p:nvSpPr>
        <p:spPr>
          <a:xfrm>
            <a:off x="8225809" y="836712"/>
            <a:ext cx="1407157" cy="85170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Kinetic profiles</a:t>
            </a:r>
            <a:br>
              <a:rPr lang="en-US" dirty="0"/>
            </a:br>
            <a:r>
              <a:rPr lang="en-US" dirty="0" err="1"/>
              <a:t>T</a:t>
            </a:r>
            <a:r>
              <a:rPr lang="en-US" baseline="-25000" dirty="0" err="1"/>
              <a:t>e</a:t>
            </a:r>
            <a:r>
              <a:rPr lang="en-US" dirty="0"/>
              <a:t>, n</a:t>
            </a:r>
            <a:r>
              <a:rPr lang="en-US" baseline="-25000" dirty="0"/>
              <a:t>e</a:t>
            </a:r>
            <a:r>
              <a:rPr lang="en-US" dirty="0"/>
              <a:t>, Z</a:t>
            </a:r>
            <a:r>
              <a:rPr lang="en-US" baseline="-25000" dirty="0"/>
              <a:t>eff</a:t>
            </a:r>
            <a:endParaRPr lang="en-US" dirty="0"/>
          </a:p>
        </p:txBody>
      </p:sp>
      <p:sp>
        <p:nvSpPr>
          <p:cNvPr id="9" name="Rectangle 8">
            <a:extLst>
              <a:ext uri="{FF2B5EF4-FFF2-40B4-BE49-F238E27FC236}">
                <a16:creationId xmlns:a16="http://schemas.microsoft.com/office/drawing/2014/main" id="{994BAB58-597C-B612-F065-E78350C3C752}"/>
              </a:ext>
            </a:extLst>
          </p:cNvPr>
          <p:cNvSpPr/>
          <p:nvPr/>
        </p:nvSpPr>
        <p:spPr>
          <a:xfrm>
            <a:off x="9724247" y="1559475"/>
            <a:ext cx="1407157" cy="85170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Injected EC beam</a:t>
            </a:r>
            <a:br>
              <a:rPr lang="en-US" dirty="0"/>
            </a:br>
            <a:r>
              <a:rPr lang="en-US" u="sng" dirty="0"/>
              <a:t>x</a:t>
            </a:r>
            <a:r>
              <a:rPr lang="en-US" baseline="-25000" dirty="0"/>
              <a:t>0</a:t>
            </a:r>
            <a:r>
              <a:rPr lang="en-US" dirty="0"/>
              <a:t>, </a:t>
            </a:r>
            <a:r>
              <a:rPr lang="en-US" u="sng" dirty="0"/>
              <a:t>k</a:t>
            </a:r>
            <a:r>
              <a:rPr lang="en-US" dirty="0"/>
              <a:t>, </a:t>
            </a:r>
            <a:r>
              <a:rPr lang="en-US" dirty="0">
                <a:latin typeface="Symbol" pitchFamily="2" charset="2"/>
              </a:rPr>
              <a:t>l</a:t>
            </a:r>
            <a:r>
              <a:rPr lang="en-US" dirty="0"/>
              <a:t>, w, </a:t>
            </a:r>
            <a:r>
              <a:rPr lang="en-US" dirty="0" err="1"/>
              <a:t>R</a:t>
            </a:r>
            <a:r>
              <a:rPr lang="en-US" baseline="-25000" dirty="0" err="1"/>
              <a:t>c</a:t>
            </a:r>
            <a:endParaRPr lang="en-US" baseline="-25000" dirty="0"/>
          </a:p>
        </p:txBody>
      </p:sp>
      <p:sp>
        <p:nvSpPr>
          <p:cNvPr id="10" name="Rectangle 9">
            <a:extLst>
              <a:ext uri="{FF2B5EF4-FFF2-40B4-BE49-F238E27FC236}">
                <a16:creationId xmlns:a16="http://schemas.microsoft.com/office/drawing/2014/main" id="{C7A9F672-053C-352E-F60C-163AA8D46E67}"/>
              </a:ext>
            </a:extLst>
          </p:cNvPr>
          <p:cNvSpPr/>
          <p:nvPr/>
        </p:nvSpPr>
        <p:spPr>
          <a:xfrm>
            <a:off x="10435208" y="3003146"/>
            <a:ext cx="1407157" cy="851707"/>
          </a:xfrm>
          <a:prstGeom prst="rect">
            <a:avLst/>
          </a:prstGeom>
          <a:solidFill>
            <a:schemeClr val="accent1">
              <a:lumMod val="75000"/>
              <a:alpha val="50000"/>
            </a:schemeClr>
          </a:solidFill>
          <a:ln w="19050">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First wall shape</a:t>
            </a:r>
            <a:br>
              <a:rPr lang="en-US" dirty="0"/>
            </a:br>
            <a:r>
              <a:rPr lang="en-US" dirty="0" err="1"/>
              <a:t>R</a:t>
            </a:r>
            <a:r>
              <a:rPr lang="en-US" baseline="-25000" dirty="0" err="1"/>
              <a:t>w</a:t>
            </a:r>
            <a:r>
              <a:rPr lang="en-US" dirty="0"/>
              <a:t>, </a:t>
            </a:r>
            <a:r>
              <a:rPr lang="en-US" dirty="0" err="1"/>
              <a:t>z</a:t>
            </a:r>
            <a:r>
              <a:rPr lang="en-US" baseline="-25000" dirty="0" err="1"/>
              <a:t>w</a:t>
            </a:r>
            <a:endParaRPr lang="en-US" baseline="-25000" dirty="0"/>
          </a:p>
        </p:txBody>
      </p:sp>
      <p:cxnSp>
        <p:nvCxnSpPr>
          <p:cNvPr id="12" name="Straight Arrow Connector 11">
            <a:extLst>
              <a:ext uri="{FF2B5EF4-FFF2-40B4-BE49-F238E27FC236}">
                <a16:creationId xmlns:a16="http://schemas.microsoft.com/office/drawing/2014/main" id="{6FC0DA8D-FF43-F5B7-BE22-AB671E92EC83}"/>
              </a:ext>
            </a:extLst>
          </p:cNvPr>
          <p:cNvCxnSpPr>
            <a:stCxn id="7" idx="2"/>
            <a:endCxn id="6" idx="0"/>
          </p:cNvCxnSpPr>
          <p:nvPr/>
        </p:nvCxnSpPr>
        <p:spPr>
          <a:xfrm>
            <a:off x="7430950" y="2411183"/>
            <a:ext cx="1498437" cy="43785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3" name="Straight Arrow Connector 12">
            <a:extLst>
              <a:ext uri="{FF2B5EF4-FFF2-40B4-BE49-F238E27FC236}">
                <a16:creationId xmlns:a16="http://schemas.microsoft.com/office/drawing/2014/main" id="{972E4C0A-7B4A-2A43-7DD3-983FDEE8A70C}"/>
              </a:ext>
            </a:extLst>
          </p:cNvPr>
          <p:cNvCxnSpPr>
            <a:cxnSpLocks/>
            <a:stCxn id="8" idx="2"/>
            <a:endCxn id="6" idx="0"/>
          </p:cNvCxnSpPr>
          <p:nvPr/>
        </p:nvCxnSpPr>
        <p:spPr>
          <a:xfrm flipH="1">
            <a:off x="8929387" y="1688419"/>
            <a:ext cx="1" cy="116061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6" name="Straight Arrow Connector 15">
            <a:extLst>
              <a:ext uri="{FF2B5EF4-FFF2-40B4-BE49-F238E27FC236}">
                <a16:creationId xmlns:a16="http://schemas.microsoft.com/office/drawing/2014/main" id="{841E12F9-4520-46F6-30E5-A2F0045EE2CF}"/>
              </a:ext>
            </a:extLst>
          </p:cNvPr>
          <p:cNvCxnSpPr>
            <a:cxnSpLocks/>
            <a:stCxn id="9" idx="2"/>
            <a:endCxn id="6" idx="0"/>
          </p:cNvCxnSpPr>
          <p:nvPr/>
        </p:nvCxnSpPr>
        <p:spPr>
          <a:xfrm flipH="1">
            <a:off x="8929387" y="2411182"/>
            <a:ext cx="1498439" cy="43785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9" name="Straight Arrow Connector 18">
            <a:extLst>
              <a:ext uri="{FF2B5EF4-FFF2-40B4-BE49-F238E27FC236}">
                <a16:creationId xmlns:a16="http://schemas.microsoft.com/office/drawing/2014/main" id="{4ED51251-7596-7494-A821-8BC1CDD552DD}"/>
              </a:ext>
            </a:extLst>
          </p:cNvPr>
          <p:cNvCxnSpPr>
            <a:cxnSpLocks/>
            <a:stCxn id="10" idx="1"/>
            <a:endCxn id="6" idx="3"/>
          </p:cNvCxnSpPr>
          <p:nvPr/>
        </p:nvCxnSpPr>
        <p:spPr>
          <a:xfrm flipH="1">
            <a:off x="9979253" y="3429000"/>
            <a:ext cx="455955"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7" name="Rectangle 26">
            <a:extLst>
              <a:ext uri="{FF2B5EF4-FFF2-40B4-BE49-F238E27FC236}">
                <a16:creationId xmlns:a16="http://schemas.microsoft.com/office/drawing/2014/main" id="{7EF0678E-EF82-EF88-F612-9AAB68A957EC}"/>
              </a:ext>
            </a:extLst>
          </p:cNvPr>
          <p:cNvSpPr/>
          <p:nvPr/>
        </p:nvSpPr>
        <p:spPr>
          <a:xfrm>
            <a:off x="6727370" y="4516622"/>
            <a:ext cx="1407157" cy="851707"/>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Beam path</a:t>
            </a:r>
            <a:br>
              <a:rPr lang="en-US" dirty="0"/>
            </a:br>
            <a:r>
              <a:rPr lang="en-US" u="sng" dirty="0"/>
              <a:t>x</a:t>
            </a:r>
            <a:r>
              <a:rPr lang="en-US" dirty="0"/>
              <a:t>(s)</a:t>
            </a:r>
          </a:p>
        </p:txBody>
      </p:sp>
      <p:sp>
        <p:nvSpPr>
          <p:cNvPr id="28" name="Rectangle 27">
            <a:extLst>
              <a:ext uri="{FF2B5EF4-FFF2-40B4-BE49-F238E27FC236}">
                <a16:creationId xmlns:a16="http://schemas.microsoft.com/office/drawing/2014/main" id="{5FB614AF-6318-2F14-CAFE-DC81E29E91F5}"/>
              </a:ext>
            </a:extLst>
          </p:cNvPr>
          <p:cNvSpPr/>
          <p:nvPr/>
        </p:nvSpPr>
        <p:spPr>
          <a:xfrm>
            <a:off x="8225807" y="5205247"/>
            <a:ext cx="1407157" cy="851707"/>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H&amp;CD profiles</a:t>
            </a:r>
            <a:br>
              <a:rPr lang="en-US" dirty="0"/>
            </a:br>
            <a:r>
              <a:rPr lang="en-US" dirty="0" err="1"/>
              <a:t>dP</a:t>
            </a:r>
            <a:r>
              <a:rPr lang="en-US" dirty="0"/>
              <a:t>/</a:t>
            </a:r>
            <a:r>
              <a:rPr lang="en-US" dirty="0" err="1"/>
              <a:t>dV</a:t>
            </a:r>
            <a:r>
              <a:rPr lang="en-US" dirty="0"/>
              <a:t>, J</a:t>
            </a:r>
            <a:r>
              <a:rPr lang="en-US" baseline="-25000" dirty="0"/>
              <a:t>CD</a:t>
            </a:r>
            <a:endParaRPr lang="en-US" dirty="0"/>
          </a:p>
        </p:txBody>
      </p:sp>
      <p:sp>
        <p:nvSpPr>
          <p:cNvPr id="29" name="Rectangle 28">
            <a:extLst>
              <a:ext uri="{FF2B5EF4-FFF2-40B4-BE49-F238E27FC236}">
                <a16:creationId xmlns:a16="http://schemas.microsoft.com/office/drawing/2014/main" id="{A6D30885-FC7B-11C7-F31C-EDA9FC18C04C}"/>
              </a:ext>
            </a:extLst>
          </p:cNvPr>
          <p:cNvSpPr/>
          <p:nvPr/>
        </p:nvSpPr>
        <p:spPr>
          <a:xfrm>
            <a:off x="9724246" y="4516623"/>
            <a:ext cx="1407157" cy="851707"/>
          </a:xfrm>
          <a:prstGeom prst="rect">
            <a:avLst/>
          </a:prstGeom>
          <a:solidFill>
            <a:schemeClr val="accent3">
              <a:lumMod val="75000"/>
              <a:alpha val="50000"/>
            </a:schemeClr>
          </a:solidFill>
          <a:ln w="19050">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dirty="0"/>
              <a:t>Shine-through &amp; multi-pass absorption</a:t>
            </a:r>
          </a:p>
        </p:txBody>
      </p:sp>
      <p:cxnSp>
        <p:nvCxnSpPr>
          <p:cNvPr id="30" name="Straight Arrow Connector 29">
            <a:extLst>
              <a:ext uri="{FF2B5EF4-FFF2-40B4-BE49-F238E27FC236}">
                <a16:creationId xmlns:a16="http://schemas.microsoft.com/office/drawing/2014/main" id="{E12918FF-623B-B7D7-4F45-AFF954E49D58}"/>
              </a:ext>
            </a:extLst>
          </p:cNvPr>
          <p:cNvCxnSpPr>
            <a:cxnSpLocks/>
            <a:stCxn id="6" idx="2"/>
            <a:endCxn id="29" idx="0"/>
          </p:cNvCxnSpPr>
          <p:nvPr/>
        </p:nvCxnSpPr>
        <p:spPr>
          <a:xfrm>
            <a:off x="8929387" y="4008966"/>
            <a:ext cx="1498438" cy="50765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1" name="Straight Arrow Connector 30">
            <a:extLst>
              <a:ext uri="{FF2B5EF4-FFF2-40B4-BE49-F238E27FC236}">
                <a16:creationId xmlns:a16="http://schemas.microsoft.com/office/drawing/2014/main" id="{B0875947-02F2-6EE6-C7A9-B6BAB51AACB9}"/>
              </a:ext>
            </a:extLst>
          </p:cNvPr>
          <p:cNvCxnSpPr>
            <a:cxnSpLocks/>
            <a:stCxn id="6" idx="2"/>
            <a:endCxn id="28" idx="0"/>
          </p:cNvCxnSpPr>
          <p:nvPr/>
        </p:nvCxnSpPr>
        <p:spPr>
          <a:xfrm flipH="1">
            <a:off x="8929386" y="4008966"/>
            <a:ext cx="1" cy="119628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2" name="Straight Arrow Connector 31">
            <a:extLst>
              <a:ext uri="{FF2B5EF4-FFF2-40B4-BE49-F238E27FC236}">
                <a16:creationId xmlns:a16="http://schemas.microsoft.com/office/drawing/2014/main" id="{B5DAA759-700D-76DE-5DB0-21ACA5622A09}"/>
              </a:ext>
            </a:extLst>
          </p:cNvPr>
          <p:cNvCxnSpPr>
            <a:cxnSpLocks/>
            <a:stCxn id="6" idx="2"/>
            <a:endCxn id="27" idx="0"/>
          </p:cNvCxnSpPr>
          <p:nvPr/>
        </p:nvCxnSpPr>
        <p:spPr>
          <a:xfrm flipH="1">
            <a:off x="7430949" y="4008966"/>
            <a:ext cx="1498438" cy="50765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4997754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F2F09-B3A8-EBD2-416C-767991F75F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390CF4-7E9E-C59F-382D-FF8244EF645B}"/>
              </a:ext>
            </a:extLst>
          </p:cNvPr>
          <p:cNvSpPr>
            <a:spLocks noGrp="1"/>
          </p:cNvSpPr>
          <p:nvPr>
            <p:ph type="title"/>
          </p:nvPr>
        </p:nvSpPr>
        <p:spPr/>
        <p:txBody>
          <a:bodyPr/>
          <a:lstStyle/>
          <a:p>
            <a:r>
              <a:rPr lang="en-US" dirty="0"/>
              <a:t>ECE – SPECE</a:t>
            </a:r>
          </a:p>
        </p:txBody>
      </p:sp>
      <p:sp>
        <p:nvSpPr>
          <p:cNvPr id="3" name="Content Placeholder 2">
            <a:extLst>
              <a:ext uri="{FF2B5EF4-FFF2-40B4-BE49-F238E27FC236}">
                <a16:creationId xmlns:a16="http://schemas.microsoft.com/office/drawing/2014/main" id="{519E1E22-687A-3761-F959-2F030B6F4751}"/>
              </a:ext>
            </a:extLst>
          </p:cNvPr>
          <p:cNvSpPr>
            <a:spLocks noGrp="1"/>
          </p:cNvSpPr>
          <p:nvPr>
            <p:ph idx="1"/>
          </p:nvPr>
        </p:nvSpPr>
        <p:spPr>
          <a:xfrm>
            <a:off x="609599" y="836712"/>
            <a:ext cx="5574385" cy="5688632"/>
          </a:xfrm>
        </p:spPr>
        <p:txBody>
          <a:bodyPr>
            <a:normAutofit/>
          </a:bodyPr>
          <a:lstStyle/>
          <a:p>
            <a:pPr marL="0" indent="0">
              <a:buNone/>
            </a:pPr>
            <a:r>
              <a:rPr lang="en-US" sz="2000" dirty="0"/>
              <a:t>Forward modelling of ECE spectra for diagnostics with </a:t>
            </a:r>
            <a:r>
              <a:rPr lang="en-US" sz="2000" b="1" dirty="0"/>
              <a:t>arbitrary line of sight </a:t>
            </a:r>
            <a:r>
              <a:rPr lang="en-US" sz="2000" dirty="0"/>
              <a:t>and</a:t>
            </a:r>
            <a:r>
              <a:rPr lang="en-US" sz="2000" b="1" dirty="0"/>
              <a:t> astigmatic</a:t>
            </a:r>
            <a:r>
              <a:rPr lang="en-US" sz="2000" dirty="0"/>
              <a:t> </a:t>
            </a:r>
            <a:r>
              <a:rPr lang="en-US" sz="2000" b="1" dirty="0"/>
              <a:t>antenna pattern </a:t>
            </a:r>
            <a:r>
              <a:rPr lang="en-US" sz="2000" dirty="0"/>
              <a:t>in tokamak plasmas with thermal or </a:t>
            </a:r>
            <a:r>
              <a:rPr lang="en-US" sz="2000" b="1" dirty="0"/>
              <a:t>non-thermal</a:t>
            </a:r>
            <a:r>
              <a:rPr lang="en-US" sz="2000" dirty="0"/>
              <a:t> electron distributions</a:t>
            </a:r>
          </a:p>
          <a:p>
            <a:r>
              <a:rPr lang="en-US" sz="2000" dirty="0"/>
              <a:t>Geometrical optics ray-tracing</a:t>
            </a:r>
          </a:p>
          <a:p>
            <a:pPr lvl="1"/>
            <a:r>
              <a:rPr lang="en-US" sz="1600" dirty="0">
                <a:sym typeface="Wingdings" pitchFamily="2" charset="2"/>
              </a:rPr>
              <a:t>requires </a:t>
            </a:r>
            <a:r>
              <a:rPr lang="en-US" sz="1600" dirty="0">
                <a:latin typeface="Symbol" pitchFamily="2" charset="2"/>
                <a:sym typeface="Wingdings" pitchFamily="2" charset="2"/>
              </a:rPr>
              <a:t>l</a:t>
            </a:r>
            <a:r>
              <a:rPr lang="en-US" sz="1600" dirty="0">
                <a:sym typeface="Wingdings" pitchFamily="2" charset="2"/>
              </a:rPr>
              <a:t> &lt;&lt; L</a:t>
            </a:r>
          </a:p>
          <a:p>
            <a:r>
              <a:rPr lang="en-US" sz="2000" dirty="0">
                <a:sym typeface="Wingdings" pitchFamily="2" charset="2"/>
              </a:rPr>
              <a:t>Linear plasma response</a:t>
            </a:r>
          </a:p>
          <a:p>
            <a:r>
              <a:rPr lang="en-US" sz="2000" dirty="0">
                <a:sym typeface="Wingdings" pitchFamily="2" charset="2"/>
              </a:rPr>
              <a:t>Cold-plasma approximation for propagation</a:t>
            </a:r>
          </a:p>
          <a:p>
            <a:r>
              <a:rPr lang="en-US" sz="2000" b="1" dirty="0">
                <a:sym typeface="Wingdings" pitchFamily="2" charset="2"/>
              </a:rPr>
              <a:t>Fully-relativistic</a:t>
            </a:r>
            <a:r>
              <a:rPr lang="en-US" sz="2000" dirty="0">
                <a:sym typeface="Wingdings" pitchFamily="2" charset="2"/>
              </a:rPr>
              <a:t> formulation and</a:t>
            </a:r>
            <a:br>
              <a:rPr lang="en-US" sz="2000" dirty="0">
                <a:sym typeface="Wingdings" pitchFamily="2" charset="2"/>
              </a:rPr>
            </a:br>
            <a:r>
              <a:rPr lang="en-US" sz="2000" b="1" dirty="0"/>
              <a:t>Multi-Maxwellian</a:t>
            </a:r>
            <a:r>
              <a:rPr lang="en-US" sz="2000" dirty="0"/>
              <a:t> distribution model for absorption and emission</a:t>
            </a:r>
            <a:endParaRPr lang="en-US" sz="2000" dirty="0">
              <a:sym typeface="Wingdings" pitchFamily="2" charset="2"/>
            </a:endParaRPr>
          </a:p>
          <a:p>
            <a:r>
              <a:rPr lang="en-US" sz="2000" dirty="0">
                <a:sym typeface="Wingdings" pitchFamily="2" charset="2"/>
              </a:rPr>
              <a:t>Fast </a:t>
            </a:r>
            <a:r>
              <a:rPr lang="en-US" sz="2000" b="1" dirty="0">
                <a:sym typeface="Wingdings" pitchFamily="2" charset="2"/>
              </a:rPr>
              <a:t>multi-reflection</a:t>
            </a:r>
            <a:r>
              <a:rPr lang="en-US" sz="2000" dirty="0">
                <a:sym typeface="Wingdings" pitchFamily="2" charset="2"/>
              </a:rPr>
              <a:t> model for optically thin conditions</a:t>
            </a:r>
          </a:p>
          <a:p>
            <a:r>
              <a:rPr lang="en-US" sz="2000" dirty="0">
                <a:sym typeface="Wingdings" pitchFamily="2" charset="2"/>
              </a:rPr>
              <a:t>Simple model for </a:t>
            </a:r>
            <a:r>
              <a:rPr lang="en-US" sz="2000" b="1" dirty="0" err="1">
                <a:sym typeface="Wingdings" pitchFamily="2" charset="2"/>
              </a:rPr>
              <a:t>T</a:t>
            </a:r>
            <a:r>
              <a:rPr lang="en-US" sz="2000" b="1" baseline="-25000" dirty="0" err="1">
                <a:sym typeface="Wingdings" pitchFamily="2" charset="2"/>
              </a:rPr>
              <a:t>e</a:t>
            </a:r>
            <a:r>
              <a:rPr lang="en-US" sz="2000" b="1" dirty="0">
                <a:sym typeface="Wingdings" pitchFamily="2" charset="2"/>
              </a:rPr>
              <a:t> perturbation</a:t>
            </a:r>
            <a:r>
              <a:rPr lang="en-US" sz="2000" dirty="0">
                <a:sym typeface="Wingdings" pitchFamily="2" charset="2"/>
              </a:rPr>
              <a:t> by NTMs</a:t>
            </a:r>
          </a:p>
          <a:p>
            <a:endParaRPr lang="en-US" sz="2000" dirty="0">
              <a:sym typeface="Wingdings" pitchFamily="2" charset="2"/>
            </a:endParaRPr>
          </a:p>
          <a:p>
            <a:pPr marL="0" indent="0">
              <a:buNone/>
            </a:pPr>
            <a:r>
              <a:rPr lang="en-US" sz="2000" i="1" dirty="0">
                <a:sym typeface="Wingdings" pitchFamily="2" charset="2"/>
              </a:rPr>
              <a:t>Partially ported in IMAS</a:t>
            </a:r>
            <a:endParaRPr lang="en-US" sz="2000" dirty="0">
              <a:sym typeface="Wingdings" pitchFamily="2" charset="2"/>
            </a:endParaRPr>
          </a:p>
        </p:txBody>
      </p:sp>
      <p:sp>
        <p:nvSpPr>
          <p:cNvPr id="4" name="Footer Placeholder 3">
            <a:extLst>
              <a:ext uri="{FF2B5EF4-FFF2-40B4-BE49-F238E27FC236}">
                <a16:creationId xmlns:a16="http://schemas.microsoft.com/office/drawing/2014/main" id="{DB491974-04CA-58DD-1AB3-324129D9074A}"/>
              </a:ext>
            </a:extLst>
          </p:cNvPr>
          <p:cNvSpPr>
            <a:spLocks noGrp="1"/>
          </p:cNvSpPr>
          <p:nvPr>
            <p:ph type="ftr" sz="quarter" idx="11"/>
          </p:nvPr>
        </p:nvSpPr>
        <p:spPr/>
        <p:txBody>
          <a:bodyPr/>
          <a:lstStyle/>
          <a:p>
            <a:r>
              <a:rPr lang="en-GB">
                <a:solidFill>
                  <a:prstClr val="white"/>
                </a:solidFill>
              </a:rPr>
              <a:t>L. Figini | WPSA-SE.CM Monitoring Meeting | 13 October 2026</a:t>
            </a:r>
            <a:endParaRPr lang="en-GB" dirty="0">
              <a:solidFill>
                <a:prstClr val="white"/>
              </a:solidFill>
            </a:endParaRPr>
          </a:p>
        </p:txBody>
      </p:sp>
      <p:sp>
        <p:nvSpPr>
          <p:cNvPr id="5" name="Slide Number Placeholder 4">
            <a:extLst>
              <a:ext uri="{FF2B5EF4-FFF2-40B4-BE49-F238E27FC236}">
                <a16:creationId xmlns:a16="http://schemas.microsoft.com/office/drawing/2014/main" id="{369A5784-113B-A47A-F729-66272D189537}"/>
              </a:ext>
            </a:extLst>
          </p:cNvPr>
          <p:cNvSpPr>
            <a:spLocks noGrp="1"/>
          </p:cNvSpPr>
          <p:nvPr>
            <p:ph type="sldNum" sz="quarter" idx="12"/>
          </p:nvPr>
        </p:nvSpPr>
        <p:spPr/>
        <p:txBody>
          <a:bodyPr/>
          <a:lstStyle/>
          <a:p>
            <a:fld id="{6A6D9FA1-99C7-4910-8E32-B85D378B0060}" type="slidenum">
              <a:rPr lang="en-GB" smtClean="0">
                <a:solidFill>
                  <a:prstClr val="white"/>
                </a:solidFill>
              </a:rPr>
              <a:pPr/>
              <a:t>13</a:t>
            </a:fld>
            <a:endParaRPr lang="en-GB" dirty="0">
              <a:solidFill>
                <a:prstClr val="white"/>
              </a:solidFill>
            </a:endParaRPr>
          </a:p>
        </p:txBody>
      </p:sp>
      <p:sp>
        <p:nvSpPr>
          <p:cNvPr id="6" name="Rectangle 5">
            <a:extLst>
              <a:ext uri="{FF2B5EF4-FFF2-40B4-BE49-F238E27FC236}">
                <a16:creationId xmlns:a16="http://schemas.microsoft.com/office/drawing/2014/main" id="{A50E32EC-E332-5AD0-8F82-1E1B167DD554}"/>
              </a:ext>
            </a:extLst>
          </p:cNvPr>
          <p:cNvSpPr/>
          <p:nvPr/>
        </p:nvSpPr>
        <p:spPr>
          <a:xfrm>
            <a:off x="7879520" y="2849033"/>
            <a:ext cx="2099733" cy="1159933"/>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SPECE</a:t>
            </a:r>
          </a:p>
        </p:txBody>
      </p:sp>
      <p:sp>
        <p:nvSpPr>
          <p:cNvPr id="7" name="Rectangle 6">
            <a:extLst>
              <a:ext uri="{FF2B5EF4-FFF2-40B4-BE49-F238E27FC236}">
                <a16:creationId xmlns:a16="http://schemas.microsoft.com/office/drawing/2014/main" id="{1D7FB059-4347-7349-2085-2C8387B79AE3}"/>
              </a:ext>
            </a:extLst>
          </p:cNvPr>
          <p:cNvSpPr/>
          <p:nvPr/>
        </p:nvSpPr>
        <p:spPr>
          <a:xfrm>
            <a:off x="6727371" y="1559476"/>
            <a:ext cx="1407157" cy="85170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Magnetic equilibrium</a:t>
            </a:r>
            <a:br>
              <a:rPr lang="en-US" dirty="0"/>
            </a:br>
            <a:r>
              <a:rPr lang="en-US" u="sng" dirty="0"/>
              <a:t>B</a:t>
            </a:r>
            <a:r>
              <a:rPr lang="en-US" dirty="0"/>
              <a:t>(R, z)</a:t>
            </a:r>
          </a:p>
        </p:txBody>
      </p:sp>
      <p:sp>
        <p:nvSpPr>
          <p:cNvPr id="8" name="Rectangle 7">
            <a:extLst>
              <a:ext uri="{FF2B5EF4-FFF2-40B4-BE49-F238E27FC236}">
                <a16:creationId xmlns:a16="http://schemas.microsoft.com/office/drawing/2014/main" id="{6D789D8D-05E3-103B-FD6A-EDE775FEA030}"/>
              </a:ext>
            </a:extLst>
          </p:cNvPr>
          <p:cNvSpPr/>
          <p:nvPr/>
        </p:nvSpPr>
        <p:spPr>
          <a:xfrm>
            <a:off x="8225809" y="836712"/>
            <a:ext cx="1407157" cy="85170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Kinetic profiles</a:t>
            </a:r>
            <a:br>
              <a:rPr lang="en-US" dirty="0"/>
            </a:br>
            <a:r>
              <a:rPr lang="en-US" dirty="0" err="1"/>
              <a:t>T</a:t>
            </a:r>
            <a:r>
              <a:rPr lang="en-US" baseline="-25000" dirty="0" err="1"/>
              <a:t>e</a:t>
            </a:r>
            <a:r>
              <a:rPr lang="en-US" dirty="0"/>
              <a:t>, n</a:t>
            </a:r>
            <a:r>
              <a:rPr lang="en-US" baseline="-25000" dirty="0"/>
              <a:t>e</a:t>
            </a:r>
            <a:endParaRPr lang="en-US" dirty="0"/>
          </a:p>
        </p:txBody>
      </p:sp>
      <p:sp>
        <p:nvSpPr>
          <p:cNvPr id="9" name="Rectangle 8">
            <a:extLst>
              <a:ext uri="{FF2B5EF4-FFF2-40B4-BE49-F238E27FC236}">
                <a16:creationId xmlns:a16="http://schemas.microsoft.com/office/drawing/2014/main" id="{D8257DAB-D2E5-20FD-C54C-B924160A3A3C}"/>
              </a:ext>
            </a:extLst>
          </p:cNvPr>
          <p:cNvSpPr/>
          <p:nvPr/>
        </p:nvSpPr>
        <p:spPr>
          <a:xfrm>
            <a:off x="9724247" y="1559475"/>
            <a:ext cx="1407157" cy="85170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ECE antenna / detector</a:t>
            </a:r>
            <a:br>
              <a:rPr lang="en-US" dirty="0"/>
            </a:br>
            <a:r>
              <a:rPr lang="en-US" u="sng" dirty="0"/>
              <a:t>x</a:t>
            </a:r>
            <a:r>
              <a:rPr lang="en-US" baseline="-25000" dirty="0"/>
              <a:t>0</a:t>
            </a:r>
            <a:r>
              <a:rPr lang="en-US" dirty="0"/>
              <a:t>, </a:t>
            </a:r>
            <a:r>
              <a:rPr lang="en-US" u="sng" dirty="0"/>
              <a:t>k</a:t>
            </a:r>
            <a:r>
              <a:rPr lang="en-US" baseline="-25000" dirty="0"/>
              <a:t>0</a:t>
            </a:r>
            <a:r>
              <a:rPr lang="en-US" dirty="0"/>
              <a:t>, w</a:t>
            </a:r>
            <a:r>
              <a:rPr lang="en-US" baseline="-25000" dirty="0"/>
              <a:t>0</a:t>
            </a:r>
            <a:r>
              <a:rPr lang="en-US" dirty="0"/>
              <a:t>, f</a:t>
            </a:r>
            <a:r>
              <a:rPr lang="en-US" baseline="-25000" dirty="0"/>
              <a:t>i</a:t>
            </a:r>
          </a:p>
        </p:txBody>
      </p:sp>
      <p:sp>
        <p:nvSpPr>
          <p:cNvPr id="10" name="Rectangle 9">
            <a:extLst>
              <a:ext uri="{FF2B5EF4-FFF2-40B4-BE49-F238E27FC236}">
                <a16:creationId xmlns:a16="http://schemas.microsoft.com/office/drawing/2014/main" id="{0689D338-FCD1-A162-FC8A-F13852B815CF}"/>
              </a:ext>
            </a:extLst>
          </p:cNvPr>
          <p:cNvSpPr/>
          <p:nvPr/>
        </p:nvSpPr>
        <p:spPr>
          <a:xfrm>
            <a:off x="10435208" y="3003146"/>
            <a:ext cx="1407157" cy="851707"/>
          </a:xfrm>
          <a:prstGeom prst="rect">
            <a:avLst/>
          </a:prstGeom>
          <a:solidFill>
            <a:schemeClr val="accent1">
              <a:lumMod val="75000"/>
              <a:alpha val="50000"/>
            </a:schemeClr>
          </a:solidFill>
          <a:ln w="19050">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Electrons distribution function</a:t>
            </a:r>
            <a:endParaRPr lang="en-US" baseline="-25000" dirty="0"/>
          </a:p>
        </p:txBody>
      </p:sp>
      <p:cxnSp>
        <p:nvCxnSpPr>
          <p:cNvPr id="11" name="Straight Arrow Connector 10">
            <a:extLst>
              <a:ext uri="{FF2B5EF4-FFF2-40B4-BE49-F238E27FC236}">
                <a16:creationId xmlns:a16="http://schemas.microsoft.com/office/drawing/2014/main" id="{D08348CC-8491-7EBD-A3E8-A69BD4B0D273}"/>
              </a:ext>
            </a:extLst>
          </p:cNvPr>
          <p:cNvCxnSpPr>
            <a:stCxn id="7" idx="2"/>
            <a:endCxn id="6" idx="0"/>
          </p:cNvCxnSpPr>
          <p:nvPr/>
        </p:nvCxnSpPr>
        <p:spPr>
          <a:xfrm>
            <a:off x="7430950" y="2411183"/>
            <a:ext cx="1498437" cy="43785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2" name="Straight Arrow Connector 11">
            <a:extLst>
              <a:ext uri="{FF2B5EF4-FFF2-40B4-BE49-F238E27FC236}">
                <a16:creationId xmlns:a16="http://schemas.microsoft.com/office/drawing/2014/main" id="{7AC718EF-72B0-F43B-6E65-9FD22E6A34E8}"/>
              </a:ext>
            </a:extLst>
          </p:cNvPr>
          <p:cNvCxnSpPr>
            <a:cxnSpLocks/>
            <a:stCxn id="8" idx="2"/>
            <a:endCxn id="6" idx="0"/>
          </p:cNvCxnSpPr>
          <p:nvPr/>
        </p:nvCxnSpPr>
        <p:spPr>
          <a:xfrm flipH="1">
            <a:off x="8929387" y="1688419"/>
            <a:ext cx="1" cy="116061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3" name="Straight Arrow Connector 12">
            <a:extLst>
              <a:ext uri="{FF2B5EF4-FFF2-40B4-BE49-F238E27FC236}">
                <a16:creationId xmlns:a16="http://schemas.microsoft.com/office/drawing/2014/main" id="{D75B2CB3-9875-34D9-743A-DD43F01EE4A3}"/>
              </a:ext>
            </a:extLst>
          </p:cNvPr>
          <p:cNvCxnSpPr>
            <a:cxnSpLocks/>
            <a:stCxn id="9" idx="2"/>
            <a:endCxn id="6" idx="0"/>
          </p:cNvCxnSpPr>
          <p:nvPr/>
        </p:nvCxnSpPr>
        <p:spPr>
          <a:xfrm flipH="1">
            <a:off x="8929387" y="2411182"/>
            <a:ext cx="1498439" cy="43785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4" name="Straight Arrow Connector 13">
            <a:extLst>
              <a:ext uri="{FF2B5EF4-FFF2-40B4-BE49-F238E27FC236}">
                <a16:creationId xmlns:a16="http://schemas.microsoft.com/office/drawing/2014/main" id="{A8D04E71-0087-EEBA-9AE8-EFE193DB92F4}"/>
              </a:ext>
            </a:extLst>
          </p:cNvPr>
          <p:cNvCxnSpPr>
            <a:cxnSpLocks/>
            <a:stCxn id="10" idx="1"/>
            <a:endCxn id="6" idx="3"/>
          </p:cNvCxnSpPr>
          <p:nvPr/>
        </p:nvCxnSpPr>
        <p:spPr>
          <a:xfrm flipH="1">
            <a:off x="9979253" y="3429000"/>
            <a:ext cx="455955"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5" name="Rectangle 14">
            <a:extLst>
              <a:ext uri="{FF2B5EF4-FFF2-40B4-BE49-F238E27FC236}">
                <a16:creationId xmlns:a16="http://schemas.microsoft.com/office/drawing/2014/main" id="{D6F85AD2-82CA-AA2C-4FFD-2F796DCC50BF}"/>
              </a:ext>
            </a:extLst>
          </p:cNvPr>
          <p:cNvSpPr/>
          <p:nvPr/>
        </p:nvSpPr>
        <p:spPr>
          <a:xfrm>
            <a:off x="5843151" y="4516622"/>
            <a:ext cx="1407157" cy="851707"/>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ECE spectrum T</a:t>
            </a:r>
            <a:r>
              <a:rPr lang="en-US" baseline="-25000" dirty="0"/>
              <a:t>rad</a:t>
            </a:r>
            <a:r>
              <a:rPr lang="en-US" dirty="0"/>
              <a:t>(f)</a:t>
            </a:r>
          </a:p>
        </p:txBody>
      </p:sp>
      <p:sp>
        <p:nvSpPr>
          <p:cNvPr id="16" name="Rectangle 15">
            <a:extLst>
              <a:ext uri="{FF2B5EF4-FFF2-40B4-BE49-F238E27FC236}">
                <a16:creationId xmlns:a16="http://schemas.microsoft.com/office/drawing/2014/main" id="{4D58FDF4-3CDB-48B4-6000-4E76EB29AD9F}"/>
              </a:ext>
            </a:extLst>
          </p:cNvPr>
          <p:cNvSpPr/>
          <p:nvPr/>
        </p:nvSpPr>
        <p:spPr>
          <a:xfrm>
            <a:off x="7430949" y="5180895"/>
            <a:ext cx="1407157" cy="851707"/>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Radiation path</a:t>
            </a:r>
            <a:br>
              <a:rPr lang="en-US" dirty="0"/>
            </a:br>
            <a:r>
              <a:rPr lang="en-US" u="sng" dirty="0"/>
              <a:t>x</a:t>
            </a:r>
            <a:r>
              <a:rPr lang="en-US" dirty="0"/>
              <a:t>(s)</a:t>
            </a:r>
          </a:p>
        </p:txBody>
      </p:sp>
      <p:sp>
        <p:nvSpPr>
          <p:cNvPr id="17" name="Rectangle 16">
            <a:extLst>
              <a:ext uri="{FF2B5EF4-FFF2-40B4-BE49-F238E27FC236}">
                <a16:creationId xmlns:a16="http://schemas.microsoft.com/office/drawing/2014/main" id="{37425F83-301E-7503-D7A8-562D6B2A5F1F}"/>
              </a:ext>
            </a:extLst>
          </p:cNvPr>
          <p:cNvSpPr/>
          <p:nvPr/>
        </p:nvSpPr>
        <p:spPr>
          <a:xfrm>
            <a:off x="10608463" y="4516621"/>
            <a:ext cx="1407157" cy="851707"/>
          </a:xfrm>
          <a:prstGeom prst="rect">
            <a:avLst/>
          </a:prstGeom>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600" dirty="0"/>
              <a:t>Velocity space analysis</a:t>
            </a:r>
          </a:p>
        </p:txBody>
      </p:sp>
      <p:cxnSp>
        <p:nvCxnSpPr>
          <p:cNvPr id="18" name="Straight Arrow Connector 17">
            <a:extLst>
              <a:ext uri="{FF2B5EF4-FFF2-40B4-BE49-F238E27FC236}">
                <a16:creationId xmlns:a16="http://schemas.microsoft.com/office/drawing/2014/main" id="{2ACBF490-5AC0-D23C-1B1E-288BFFDA4C44}"/>
              </a:ext>
            </a:extLst>
          </p:cNvPr>
          <p:cNvCxnSpPr>
            <a:cxnSpLocks/>
            <a:stCxn id="6" idx="2"/>
            <a:endCxn id="17" idx="0"/>
          </p:cNvCxnSpPr>
          <p:nvPr/>
        </p:nvCxnSpPr>
        <p:spPr>
          <a:xfrm>
            <a:off x="8929387" y="4008966"/>
            <a:ext cx="2382655" cy="507655"/>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9" name="Straight Arrow Connector 18">
            <a:extLst>
              <a:ext uri="{FF2B5EF4-FFF2-40B4-BE49-F238E27FC236}">
                <a16:creationId xmlns:a16="http://schemas.microsoft.com/office/drawing/2014/main" id="{63290EC4-E98D-45C1-894E-0AB26D169B04}"/>
              </a:ext>
            </a:extLst>
          </p:cNvPr>
          <p:cNvCxnSpPr>
            <a:cxnSpLocks/>
            <a:stCxn id="6" idx="2"/>
            <a:endCxn id="16" idx="0"/>
          </p:cNvCxnSpPr>
          <p:nvPr/>
        </p:nvCxnSpPr>
        <p:spPr>
          <a:xfrm flipH="1">
            <a:off x="8134528" y="4008966"/>
            <a:ext cx="794859" cy="117192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0" name="Straight Arrow Connector 19">
            <a:extLst>
              <a:ext uri="{FF2B5EF4-FFF2-40B4-BE49-F238E27FC236}">
                <a16:creationId xmlns:a16="http://schemas.microsoft.com/office/drawing/2014/main" id="{AC53F2D9-B71A-3957-F697-A6822BA3FBBF}"/>
              </a:ext>
            </a:extLst>
          </p:cNvPr>
          <p:cNvCxnSpPr>
            <a:cxnSpLocks/>
            <a:stCxn id="6" idx="2"/>
            <a:endCxn id="15" idx="0"/>
          </p:cNvCxnSpPr>
          <p:nvPr/>
        </p:nvCxnSpPr>
        <p:spPr>
          <a:xfrm flipH="1">
            <a:off x="6546730" y="4008966"/>
            <a:ext cx="2382657" cy="50765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5" name="Rectangle 24">
            <a:extLst>
              <a:ext uri="{FF2B5EF4-FFF2-40B4-BE49-F238E27FC236}">
                <a16:creationId xmlns:a16="http://schemas.microsoft.com/office/drawing/2014/main" id="{0A9C5454-15A9-014F-0109-B07AE53D5E30}"/>
              </a:ext>
            </a:extLst>
          </p:cNvPr>
          <p:cNvSpPr/>
          <p:nvPr/>
        </p:nvSpPr>
        <p:spPr>
          <a:xfrm>
            <a:off x="9018747" y="5180895"/>
            <a:ext cx="1407157" cy="851707"/>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Localization &amp; resolution</a:t>
            </a:r>
            <a:br>
              <a:rPr lang="en-US" dirty="0"/>
            </a:br>
            <a:r>
              <a:rPr lang="en-US" dirty="0"/>
              <a:t>&lt;</a:t>
            </a:r>
            <a:r>
              <a:rPr lang="en-US" u="sng" dirty="0"/>
              <a:t>x</a:t>
            </a:r>
            <a:r>
              <a:rPr lang="en-US" dirty="0"/>
              <a:t>&gt;(f), d</a:t>
            </a:r>
            <a:r>
              <a:rPr lang="en-US" u="sng" dirty="0"/>
              <a:t>x</a:t>
            </a:r>
            <a:r>
              <a:rPr lang="en-US" dirty="0"/>
              <a:t>(f)</a:t>
            </a:r>
          </a:p>
        </p:txBody>
      </p:sp>
      <p:cxnSp>
        <p:nvCxnSpPr>
          <p:cNvPr id="26" name="Straight Arrow Connector 25">
            <a:extLst>
              <a:ext uri="{FF2B5EF4-FFF2-40B4-BE49-F238E27FC236}">
                <a16:creationId xmlns:a16="http://schemas.microsoft.com/office/drawing/2014/main" id="{5A5DBEAE-4D87-59BB-0169-2EA361EB346B}"/>
              </a:ext>
            </a:extLst>
          </p:cNvPr>
          <p:cNvCxnSpPr>
            <a:cxnSpLocks/>
            <a:stCxn id="6" idx="2"/>
            <a:endCxn id="25" idx="0"/>
          </p:cNvCxnSpPr>
          <p:nvPr/>
        </p:nvCxnSpPr>
        <p:spPr>
          <a:xfrm>
            <a:off x="8929387" y="4008966"/>
            <a:ext cx="792939" cy="117192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9" name="Rectangle 28">
            <a:extLst>
              <a:ext uri="{FF2B5EF4-FFF2-40B4-BE49-F238E27FC236}">
                <a16:creationId xmlns:a16="http://schemas.microsoft.com/office/drawing/2014/main" id="{5A697F81-3866-A298-34CE-F17A7980EBB3}"/>
              </a:ext>
            </a:extLst>
          </p:cNvPr>
          <p:cNvSpPr/>
          <p:nvPr/>
        </p:nvSpPr>
        <p:spPr>
          <a:xfrm>
            <a:off x="6016408" y="2997235"/>
            <a:ext cx="1407157" cy="851707"/>
          </a:xfrm>
          <a:prstGeom prst="rect">
            <a:avLst/>
          </a:prstGeom>
          <a:solidFill>
            <a:schemeClr val="accent1">
              <a:lumMod val="75000"/>
              <a:alpha val="50000"/>
            </a:schemeClr>
          </a:solidFill>
          <a:ln w="19050">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NTM islands width/phase</a:t>
            </a:r>
            <a:br>
              <a:rPr lang="en-US" dirty="0"/>
            </a:br>
            <a:r>
              <a:rPr lang="en-US" dirty="0" err="1"/>
              <a:t>w</a:t>
            </a:r>
            <a:r>
              <a:rPr lang="en-US" baseline="-25000" dirty="0" err="1"/>
              <a:t>NTM</a:t>
            </a:r>
            <a:r>
              <a:rPr lang="en-US" dirty="0"/>
              <a:t>, </a:t>
            </a:r>
            <a:r>
              <a:rPr lang="en-US" dirty="0" err="1">
                <a:latin typeface="Symbol" pitchFamily="2" charset="2"/>
              </a:rPr>
              <a:t>f</a:t>
            </a:r>
            <a:r>
              <a:rPr lang="en-US" baseline="-25000" dirty="0" err="1"/>
              <a:t>NTM</a:t>
            </a:r>
            <a:endParaRPr lang="en-US" baseline="-25000" dirty="0"/>
          </a:p>
        </p:txBody>
      </p:sp>
      <p:cxnSp>
        <p:nvCxnSpPr>
          <p:cNvPr id="30" name="Straight Arrow Connector 29">
            <a:extLst>
              <a:ext uri="{FF2B5EF4-FFF2-40B4-BE49-F238E27FC236}">
                <a16:creationId xmlns:a16="http://schemas.microsoft.com/office/drawing/2014/main" id="{3DB85997-2B43-E6C5-6C4D-BDB4FF6B0FBA}"/>
              </a:ext>
            </a:extLst>
          </p:cNvPr>
          <p:cNvCxnSpPr>
            <a:cxnSpLocks/>
            <a:stCxn id="29" idx="3"/>
            <a:endCxn id="6" idx="1"/>
          </p:cNvCxnSpPr>
          <p:nvPr/>
        </p:nvCxnSpPr>
        <p:spPr>
          <a:xfrm>
            <a:off x="7423565" y="3423089"/>
            <a:ext cx="455955" cy="591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965473093"/>
      </p:ext>
    </p:extLst>
  </p:cSld>
  <p:clrMapOvr>
    <a:masterClrMapping/>
  </p:clrMapOvr>
</p:sld>
</file>

<file path=ppt/theme/theme1.xml><?xml version="1.0" encoding="utf-8"?>
<a:theme xmlns:a="http://schemas.openxmlformats.org/drawingml/2006/main" name="EUROfusion.1line_5_3_201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lgn="l">
          <a:defRPr sz="2800" b="1"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C5E97A0C0FEBC408E67B127B9678D93" ma:contentTypeVersion="16" ma:contentTypeDescription="Create a new document." ma:contentTypeScope="" ma:versionID="1d2a0d8c6deb6b6d65149e488cbe144b">
  <xsd:schema xmlns:xsd="http://www.w3.org/2001/XMLSchema" xmlns:xs="http://www.w3.org/2001/XMLSchema" xmlns:p="http://schemas.microsoft.com/office/2006/metadata/properties" xmlns:ns2="cbbfa1f3-60c2-42de-b5b6-3ee8cb87d964" xmlns:ns3="e5ba6352-0726-4226-96e7-82f7f1c59ac0" targetNamespace="http://schemas.microsoft.com/office/2006/metadata/properties" ma:root="true" ma:fieldsID="0760925279f4376d2d8626e0085fb012" ns2:_="" ns3:_="">
    <xsd:import namespace="cbbfa1f3-60c2-42de-b5b6-3ee8cb87d964"/>
    <xsd:import namespace="e5ba6352-0726-4226-96e7-82f7f1c59ac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Dateofrelease"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DateTaken"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bfa1f3-60c2-42de-b5b6-3ee8cb87d9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Dateofrelease" ma:index="14" nillable="true" ma:displayName="Date of release" ma:format="Dropdown" ma:internalName="Dateofrelease">
      <xsd:simpleType>
        <xsd:restriction base="dms:Text">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51e10cb2-14f7-4eda-9ec0-27c7232f3f48" ma:termSetId="09814cd3-568e-fe90-9814-8d621ff8fb84" ma:anchorId="fba54fb3-c3e1-fe81-a776-ca4b69148c4d" ma:open="true" ma:isKeyword="false">
      <xsd:complexType>
        <xsd:sequence>
          <xsd:element ref="pc:Terms" minOccurs="0" maxOccurs="1"/>
        </xsd:sequence>
      </xsd:complexType>
    </xsd:element>
    <xsd:element name="MediaServiceDateTaken" ma:index="21" nillable="true" ma:displayName="MediaServiceDateTaken" ma:hidden="true" ma:internalName="MediaServiceDateTake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5ba6352-0726-4226-96e7-82f7f1c59ac0"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a5fc3690-ba4d-4b93-9ca3-ace776e65a5b}" ma:internalName="TaxCatchAll" ma:showField="CatchAllData" ma:web="e5ba6352-0726-4226-96e7-82f7f1c59ac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e5ba6352-0726-4226-96e7-82f7f1c59ac0" xsi:nil="true"/>
    <Dateofrelease xmlns="cbbfa1f3-60c2-42de-b5b6-3ee8cb87d964" xsi:nil="true"/>
    <lcf76f155ced4ddcb4097134ff3c332f xmlns="cbbfa1f3-60c2-42de-b5b6-3ee8cb87d96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29BB5A6-9C9C-4509-BBBE-0C2B5904D093}">
  <ds:schemaRefs>
    <ds:schemaRef ds:uri="http://schemas.microsoft.com/sharepoint/v3/contenttype/forms"/>
  </ds:schemaRefs>
</ds:datastoreItem>
</file>

<file path=customXml/itemProps2.xml><?xml version="1.0" encoding="utf-8"?>
<ds:datastoreItem xmlns:ds="http://schemas.openxmlformats.org/officeDocument/2006/customXml" ds:itemID="{8620B528-A52D-4A7D-BA72-76895AB5753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bbfa1f3-60c2-42de-b5b6-3ee8cb87d964"/>
    <ds:schemaRef ds:uri="e5ba6352-0726-4226-96e7-82f7f1c59ac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1581EFF-75CA-400B-8B14-07B3BB5FE4A6}">
  <ds:schemaRefs>
    <ds:schemaRef ds:uri="http://schemas.microsoft.com/office/2006/metadata/properties"/>
    <ds:schemaRef ds:uri="http://schemas.microsoft.com/office/infopath/2007/PartnerControls"/>
    <ds:schemaRef ds:uri="e5ba6352-0726-4226-96e7-82f7f1c59ac0"/>
    <ds:schemaRef ds:uri="cbbfa1f3-60c2-42de-b5b6-3ee8cb87d964"/>
  </ds:schemaRefs>
</ds:datastoreItem>
</file>

<file path=docProps/app.xml><?xml version="1.0" encoding="utf-8"?>
<Properties xmlns="http://schemas.openxmlformats.org/officeDocument/2006/extended-properties" xmlns:vt="http://schemas.openxmlformats.org/officeDocument/2006/docPropsVTypes">
  <Template/>
  <TotalTime>4647</TotalTime>
  <Words>1652</Words>
  <Application>Microsoft Macintosh PowerPoint</Application>
  <PresentationFormat>Widescreen</PresentationFormat>
  <Paragraphs>256</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Menlo</vt:lpstr>
      <vt:lpstr>Symbol</vt:lpstr>
      <vt:lpstr>Wingdings</vt:lpstr>
      <vt:lpstr>EUROfusion.1line_5_3_2019</vt:lpstr>
      <vt:lpstr>SA-SE.CM.OP.07-T002: EC HCD and ECE modelling tools</vt:lpstr>
      <vt:lpstr>Task description</vt:lpstr>
      <vt:lpstr>Status at the last meeting</vt:lpstr>
      <vt:lpstr>Results visualization examples</vt:lpstr>
      <vt:lpstr>Work plan for 2026</vt:lpstr>
      <vt:lpstr>Work plan for 2026</vt:lpstr>
      <vt:lpstr>Input data</vt:lpstr>
      <vt:lpstr>ECE characteristics</vt:lpstr>
      <vt:lpstr>ECE visualization / Validation on JT-60SA</vt:lpstr>
      <vt:lpstr>Documentation and training</vt:lpstr>
      <vt:lpstr>Next schedule</vt:lpstr>
      <vt:lpstr>EC H&amp;CD – GRAY</vt:lpstr>
      <vt:lpstr>ECE – SPECE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Fabio Vinagre</dc:creator>
  <cp:lastModifiedBy>Lorenzo Figini</cp:lastModifiedBy>
  <cp:revision>71</cp:revision>
  <dcterms:created xsi:type="dcterms:W3CDTF">2023-11-15T09:40:03Z</dcterms:created>
  <dcterms:modified xsi:type="dcterms:W3CDTF">2026-10-13T07:52:23Z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0x0101006C5E97A0C0FEBC408E67B127B9678D93</vt:lpwstr>
  </property>
</Properties>
</file>