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61" r:id="rId2"/>
    <p:sldId id="294" r:id="rId3"/>
    <p:sldId id="292" r:id="rId4"/>
    <p:sldId id="295" r:id="rId5"/>
    <p:sldId id="299" r:id="rId6"/>
    <p:sldId id="300" r:id="rId7"/>
    <p:sldId id="301" r:id="rId8"/>
    <p:sldId id="302" r:id="rId9"/>
    <p:sldId id="303" r:id="rId10"/>
    <p:sldId id="304" r:id="rId11"/>
    <p:sldId id="305" r:id="rId12"/>
    <p:sldId id="311" r:id="rId13"/>
    <p:sldId id="289" r:id="rId14"/>
    <p:sldId id="312" r:id="rId15"/>
    <p:sldId id="309" r:id="rId16"/>
    <p:sldId id="308" r:id="rId17"/>
    <p:sldId id="314" r:id="rId18"/>
    <p:sldId id="313" r:id="rId19"/>
    <p:sldId id="315" r:id="rId20"/>
    <p:sldId id="317" r:id="rId21"/>
    <p:sldId id="310" r:id="rId22"/>
    <p:sldId id="296" r:id="rId23"/>
    <p:sldId id="297" r:id="rId24"/>
    <p:sldId id="306"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2DCDB"/>
    <a:srgbClr val="FFFFFF"/>
    <a:srgbClr val="FF00FF"/>
    <a:srgbClr val="3E4A83"/>
    <a:srgbClr val="E60019"/>
    <a:srgbClr val="000000"/>
    <a:srgbClr val="BD987A"/>
    <a:srgbClr val="A558A0"/>
    <a:srgbClr val="993D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1169DE-CE84-48C4-A889-64FDFB3D53E2}" v="10" dt="2026-10-13T07:16:57.70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17" autoAdjust="0"/>
    <p:restoredTop sz="93979" autoAdjust="0"/>
  </p:normalViewPr>
  <p:slideViewPr>
    <p:cSldViewPr snapToGrid="0">
      <p:cViewPr varScale="1">
        <p:scale>
          <a:sx n="107" d="100"/>
          <a:sy n="107" d="100"/>
        </p:scale>
        <p:origin x="642" y="264"/>
      </p:cViewPr>
      <p:guideLst>
        <p:guide orient="horz" pos="2160"/>
        <p:guide pos="3840"/>
      </p:guideLst>
    </p:cSldViewPr>
  </p:slideViewPr>
  <p:outlineViewPr>
    <p:cViewPr>
      <p:scale>
        <a:sx n="33" d="100"/>
        <a:sy n="33" d="100"/>
      </p:scale>
      <p:origin x="0" y="-7948"/>
    </p:cViewPr>
  </p:outlineViewPr>
  <p:notesTextViewPr>
    <p:cViewPr>
      <p:scale>
        <a:sx n="3" d="2"/>
        <a:sy n="3" d="2"/>
      </p:scale>
      <p:origin x="0" y="0"/>
    </p:cViewPr>
  </p:notesTextViewPr>
  <p:sorterViewPr>
    <p:cViewPr>
      <p:scale>
        <a:sx n="100" d="100"/>
        <a:sy n="100" d="100"/>
      </p:scale>
      <p:origin x="0" y="-10332"/>
    </p:cViewPr>
  </p:sorterViewPr>
  <p:notesViewPr>
    <p:cSldViewPr snapToGrid="0" showGuides="1">
      <p:cViewPr varScale="1">
        <p:scale>
          <a:sx n="52" d="100"/>
          <a:sy n="52" d="100"/>
        </p:scale>
        <p:origin x="2680" y="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anluca De Marzi" userId="2fb680ae-63b5-41c6-95e5-7f37a16b9ce2" providerId="ADAL" clId="{8A30ED2A-5BC0-4EF6-935D-3E85FE40753C}"/>
    <pc:docChg chg="undo custSel addSld delSld modSld">
      <pc:chgData name="Gianluca De Marzi" userId="2fb680ae-63b5-41c6-95e5-7f37a16b9ce2" providerId="ADAL" clId="{8A30ED2A-5BC0-4EF6-935D-3E85FE40753C}" dt="2026-10-13T07:41:40.906" v="280"/>
      <pc:docMkLst>
        <pc:docMk/>
      </pc:docMkLst>
      <pc:sldChg chg="addSp delSp modSp mod">
        <pc:chgData name="Gianluca De Marzi" userId="2fb680ae-63b5-41c6-95e5-7f37a16b9ce2" providerId="ADAL" clId="{8A30ED2A-5BC0-4EF6-935D-3E85FE40753C}" dt="2026-10-13T07:41:40.906" v="280"/>
        <pc:sldMkLst>
          <pc:docMk/>
          <pc:sldMk cId="3675771028" sldId="261"/>
        </pc:sldMkLst>
        <pc:spChg chg="add del mod">
          <ac:chgData name="Gianluca De Marzi" userId="2fb680ae-63b5-41c6-95e5-7f37a16b9ce2" providerId="ADAL" clId="{8A30ED2A-5BC0-4EF6-935D-3E85FE40753C}" dt="2026-10-13T07:41:40.906" v="280"/>
          <ac:spMkLst>
            <pc:docMk/>
            <pc:sldMk cId="3675771028" sldId="261"/>
            <ac:spMk id="3" creationId="{2E2A3775-A36C-7A24-77C8-A45037F91ACB}"/>
          </ac:spMkLst>
        </pc:spChg>
        <pc:picChg chg="mod">
          <ac:chgData name="Gianluca De Marzi" userId="2fb680ae-63b5-41c6-95e5-7f37a16b9ce2" providerId="ADAL" clId="{8A30ED2A-5BC0-4EF6-935D-3E85FE40753C}" dt="2026-10-12T16:25:09.988" v="14" actId="1076"/>
          <ac:picMkLst>
            <pc:docMk/>
            <pc:sldMk cId="3675771028" sldId="261"/>
            <ac:picMk id="3074" creationId="{23846041-8199-F6A4-20F0-482DD53729DB}"/>
          </ac:picMkLst>
        </pc:picChg>
      </pc:sldChg>
      <pc:sldChg chg="modSp mod">
        <pc:chgData name="Gianluca De Marzi" userId="2fb680ae-63b5-41c6-95e5-7f37a16b9ce2" providerId="ADAL" clId="{8A30ED2A-5BC0-4EF6-935D-3E85FE40753C}" dt="2026-10-13T07:16:02.589" v="69" actId="20577"/>
        <pc:sldMkLst>
          <pc:docMk/>
          <pc:sldMk cId="2319976471" sldId="295"/>
        </pc:sldMkLst>
        <pc:spChg chg="mod">
          <ac:chgData name="Gianluca De Marzi" userId="2fb680ae-63b5-41c6-95e5-7f37a16b9ce2" providerId="ADAL" clId="{8A30ED2A-5BC0-4EF6-935D-3E85FE40753C}" dt="2026-10-13T07:16:02.589" v="69" actId="20577"/>
          <ac:spMkLst>
            <pc:docMk/>
            <pc:sldMk cId="2319976471" sldId="295"/>
            <ac:spMk id="8" creationId="{FF31012D-DF41-405F-8F0F-78432BC73FAC}"/>
          </ac:spMkLst>
        </pc:spChg>
      </pc:sldChg>
      <pc:sldChg chg="del">
        <pc:chgData name="Gianluca De Marzi" userId="2fb680ae-63b5-41c6-95e5-7f37a16b9ce2" providerId="ADAL" clId="{8A30ED2A-5BC0-4EF6-935D-3E85FE40753C}" dt="2026-10-12T16:22:58.905" v="0" actId="47"/>
        <pc:sldMkLst>
          <pc:docMk/>
          <pc:sldMk cId="1383634559" sldId="296"/>
        </pc:sldMkLst>
      </pc:sldChg>
      <pc:sldChg chg="addSp delSp modSp mod">
        <pc:chgData name="Gianluca De Marzi" userId="2fb680ae-63b5-41c6-95e5-7f37a16b9ce2" providerId="ADAL" clId="{8A30ED2A-5BC0-4EF6-935D-3E85FE40753C}" dt="2026-10-13T07:19:33.442" v="277" actId="14100"/>
        <pc:sldMkLst>
          <pc:docMk/>
          <pc:sldMk cId="60943558" sldId="297"/>
        </pc:sldMkLst>
        <pc:spChg chg="del">
          <ac:chgData name="Gianluca De Marzi" userId="2fb680ae-63b5-41c6-95e5-7f37a16b9ce2" providerId="ADAL" clId="{8A30ED2A-5BC0-4EF6-935D-3E85FE40753C}" dt="2026-10-13T07:15:01.354" v="16" actId="478"/>
          <ac:spMkLst>
            <pc:docMk/>
            <pc:sldMk cId="60943558" sldId="297"/>
            <ac:spMk id="3" creationId="{DDB9D96A-4B80-4869-B91F-F30616C9BEA7}"/>
          </ac:spMkLst>
        </pc:spChg>
        <pc:spChg chg="add mod">
          <ac:chgData name="Gianluca De Marzi" userId="2fb680ae-63b5-41c6-95e5-7f37a16b9ce2" providerId="ADAL" clId="{8A30ED2A-5BC0-4EF6-935D-3E85FE40753C}" dt="2026-10-13T07:16:48.270" v="107" actId="20577"/>
          <ac:spMkLst>
            <pc:docMk/>
            <pc:sldMk cId="60943558" sldId="297"/>
            <ac:spMk id="7" creationId="{71DF0B00-558A-EA22-407F-3C97CD532083}"/>
          </ac:spMkLst>
        </pc:spChg>
        <pc:spChg chg="add mod">
          <ac:chgData name="Gianluca De Marzi" userId="2fb680ae-63b5-41c6-95e5-7f37a16b9ce2" providerId="ADAL" clId="{8A30ED2A-5BC0-4EF6-935D-3E85FE40753C}" dt="2026-10-13T07:19:33.442" v="277" actId="14100"/>
          <ac:spMkLst>
            <pc:docMk/>
            <pc:sldMk cId="60943558" sldId="297"/>
            <ac:spMk id="10" creationId="{792F7186-B68D-48EB-A1E3-124CF8CEC1F4}"/>
          </ac:spMkLst>
        </pc:spChg>
      </pc:sldChg>
      <pc:sldChg chg="del">
        <pc:chgData name="Gianluca De Marzi" userId="2fb680ae-63b5-41c6-95e5-7f37a16b9ce2" providerId="ADAL" clId="{8A30ED2A-5BC0-4EF6-935D-3E85FE40753C}" dt="2026-10-12T16:22:58.905" v="0" actId="47"/>
        <pc:sldMkLst>
          <pc:docMk/>
          <pc:sldMk cId="2418304948" sldId="298"/>
        </pc:sldMkLst>
      </pc:sldChg>
      <pc:sldChg chg="modSp mod">
        <pc:chgData name="Gianluca De Marzi" userId="2fb680ae-63b5-41c6-95e5-7f37a16b9ce2" providerId="ADAL" clId="{8A30ED2A-5BC0-4EF6-935D-3E85FE40753C}" dt="2026-10-13T07:17:02.517" v="119" actId="20577"/>
        <pc:sldMkLst>
          <pc:docMk/>
          <pc:sldMk cId="4239763494" sldId="299"/>
        </pc:sldMkLst>
        <pc:spChg chg="mod">
          <ac:chgData name="Gianluca De Marzi" userId="2fb680ae-63b5-41c6-95e5-7f37a16b9ce2" providerId="ADAL" clId="{8A30ED2A-5BC0-4EF6-935D-3E85FE40753C}" dt="2026-10-13T07:17:02.517" v="119" actId="20577"/>
          <ac:spMkLst>
            <pc:docMk/>
            <pc:sldMk cId="4239763494" sldId="299"/>
            <ac:spMk id="8" creationId="{85367B2A-AFC0-7F40-2068-DE74605CA926}"/>
          </ac:spMkLst>
        </pc:spChg>
      </pc:sldChg>
      <pc:sldChg chg="modSp mod">
        <pc:chgData name="Gianluca De Marzi" userId="2fb680ae-63b5-41c6-95e5-7f37a16b9ce2" providerId="ADAL" clId="{8A30ED2A-5BC0-4EF6-935D-3E85FE40753C}" dt="2026-10-13T07:17:48.125" v="146" actId="20577"/>
        <pc:sldMkLst>
          <pc:docMk/>
          <pc:sldMk cId="2538191031" sldId="301"/>
        </pc:sldMkLst>
        <pc:spChg chg="mod">
          <ac:chgData name="Gianluca De Marzi" userId="2fb680ae-63b5-41c6-95e5-7f37a16b9ce2" providerId="ADAL" clId="{8A30ED2A-5BC0-4EF6-935D-3E85FE40753C}" dt="2026-10-13T07:17:48.125" v="146" actId="20577"/>
          <ac:spMkLst>
            <pc:docMk/>
            <pc:sldMk cId="2538191031" sldId="301"/>
            <ac:spMk id="8" creationId="{4E21F6CA-A73E-FB32-FAEC-050F39C7ECB2}"/>
          </ac:spMkLst>
        </pc:spChg>
      </pc:sldChg>
      <pc:sldChg chg="addSp delSp modSp mod">
        <pc:chgData name="Gianluca De Marzi" userId="2fb680ae-63b5-41c6-95e5-7f37a16b9ce2" providerId="ADAL" clId="{8A30ED2A-5BC0-4EF6-935D-3E85FE40753C}" dt="2026-10-12T16:24:28.380" v="10"/>
        <pc:sldMkLst>
          <pc:docMk/>
          <pc:sldMk cId="2069967647" sldId="302"/>
        </pc:sldMkLst>
        <pc:spChg chg="add mod">
          <ac:chgData name="Gianluca De Marzi" userId="2fb680ae-63b5-41c6-95e5-7f37a16b9ce2" providerId="ADAL" clId="{8A30ED2A-5BC0-4EF6-935D-3E85FE40753C}" dt="2026-10-12T16:24:28.380" v="10"/>
          <ac:spMkLst>
            <pc:docMk/>
            <pc:sldMk cId="2069967647" sldId="302"/>
            <ac:spMk id="7" creationId="{C6D16C86-F415-8834-AED0-65FE97E05C39}"/>
          </ac:spMkLst>
        </pc:spChg>
        <pc:spChg chg="del">
          <ac:chgData name="Gianluca De Marzi" userId="2fb680ae-63b5-41c6-95e5-7f37a16b9ce2" providerId="ADAL" clId="{8A30ED2A-5BC0-4EF6-935D-3E85FE40753C}" dt="2026-10-12T16:24:07.785" v="2" actId="478"/>
          <ac:spMkLst>
            <pc:docMk/>
            <pc:sldMk cId="2069967647" sldId="302"/>
            <ac:spMk id="14" creationId="{D9A676DC-8C86-0E73-718E-C482C08707A8}"/>
          </ac:spMkLst>
        </pc:spChg>
        <pc:picChg chg="add del">
          <ac:chgData name="Gianluca De Marzi" userId="2fb680ae-63b5-41c6-95e5-7f37a16b9ce2" providerId="ADAL" clId="{8A30ED2A-5BC0-4EF6-935D-3E85FE40753C}" dt="2026-10-12T16:24:08.648" v="3" actId="478"/>
          <ac:picMkLst>
            <pc:docMk/>
            <pc:sldMk cId="2069967647" sldId="302"/>
            <ac:picMk id="4" creationId="{C5897411-8877-BC77-8578-5897744F7C6E}"/>
          </ac:picMkLst>
        </pc:picChg>
        <pc:picChg chg="add mod">
          <ac:chgData name="Gianluca De Marzi" userId="2fb680ae-63b5-41c6-95e5-7f37a16b9ce2" providerId="ADAL" clId="{8A30ED2A-5BC0-4EF6-935D-3E85FE40753C}" dt="2026-10-12T16:24:28.380" v="10"/>
          <ac:picMkLst>
            <pc:docMk/>
            <pc:sldMk cId="2069967647" sldId="302"/>
            <ac:picMk id="5" creationId="{B34EB203-638F-5D6B-71B9-2F7415A0D3AA}"/>
          </ac:picMkLst>
        </pc:picChg>
      </pc:sldChg>
      <pc:sldChg chg="addSp delSp modSp mod">
        <pc:chgData name="Gianluca De Marzi" userId="2fb680ae-63b5-41c6-95e5-7f37a16b9ce2" providerId="ADAL" clId="{8A30ED2A-5BC0-4EF6-935D-3E85FE40753C}" dt="2026-10-12T16:24:26.054" v="9"/>
        <pc:sldMkLst>
          <pc:docMk/>
          <pc:sldMk cId="1439036630" sldId="303"/>
        </pc:sldMkLst>
        <pc:spChg chg="add mod">
          <ac:chgData name="Gianluca De Marzi" userId="2fb680ae-63b5-41c6-95e5-7f37a16b9ce2" providerId="ADAL" clId="{8A30ED2A-5BC0-4EF6-935D-3E85FE40753C}" dt="2026-10-12T16:24:26.054" v="9"/>
          <ac:spMkLst>
            <pc:docMk/>
            <pc:sldMk cId="1439036630" sldId="303"/>
            <ac:spMk id="3" creationId="{FC8BFA11-29A9-A692-26FF-8F98793E9CE8}"/>
          </ac:spMkLst>
        </pc:spChg>
        <pc:spChg chg="del">
          <ac:chgData name="Gianluca De Marzi" userId="2fb680ae-63b5-41c6-95e5-7f37a16b9ce2" providerId="ADAL" clId="{8A30ED2A-5BC0-4EF6-935D-3E85FE40753C}" dt="2026-10-12T16:24:11.511" v="4" actId="478"/>
          <ac:spMkLst>
            <pc:docMk/>
            <pc:sldMk cId="1439036630" sldId="303"/>
            <ac:spMk id="14" creationId="{F0B1E95F-159C-73BF-BD86-AAD398AA1F6B}"/>
          </ac:spMkLst>
        </pc:spChg>
        <pc:picChg chg="add mod">
          <ac:chgData name="Gianluca De Marzi" userId="2fb680ae-63b5-41c6-95e5-7f37a16b9ce2" providerId="ADAL" clId="{8A30ED2A-5BC0-4EF6-935D-3E85FE40753C}" dt="2026-10-12T16:24:26.054" v="9"/>
          <ac:picMkLst>
            <pc:docMk/>
            <pc:sldMk cId="1439036630" sldId="303"/>
            <ac:picMk id="2" creationId="{C5EA7265-1013-CF9A-1C2A-4BC246A7013B}"/>
          </ac:picMkLst>
        </pc:picChg>
      </pc:sldChg>
      <pc:sldChg chg="addSp delSp modSp mod">
        <pc:chgData name="Gianluca De Marzi" userId="2fb680ae-63b5-41c6-95e5-7f37a16b9ce2" providerId="ADAL" clId="{8A30ED2A-5BC0-4EF6-935D-3E85FE40753C}" dt="2026-10-12T16:24:24.350" v="8"/>
        <pc:sldMkLst>
          <pc:docMk/>
          <pc:sldMk cId="1458615534" sldId="304"/>
        </pc:sldMkLst>
        <pc:spChg chg="add mod">
          <ac:chgData name="Gianluca De Marzi" userId="2fb680ae-63b5-41c6-95e5-7f37a16b9ce2" providerId="ADAL" clId="{8A30ED2A-5BC0-4EF6-935D-3E85FE40753C}" dt="2026-10-12T16:24:24.350" v="8"/>
          <ac:spMkLst>
            <pc:docMk/>
            <pc:sldMk cId="1458615534" sldId="304"/>
            <ac:spMk id="3" creationId="{E5732739-2DA8-AF08-83AA-76F631203CBC}"/>
          </ac:spMkLst>
        </pc:spChg>
        <pc:spChg chg="del">
          <ac:chgData name="Gianluca De Marzi" userId="2fb680ae-63b5-41c6-95e5-7f37a16b9ce2" providerId="ADAL" clId="{8A30ED2A-5BC0-4EF6-935D-3E85FE40753C}" dt="2026-10-12T16:24:16.380" v="5" actId="478"/>
          <ac:spMkLst>
            <pc:docMk/>
            <pc:sldMk cId="1458615534" sldId="304"/>
            <ac:spMk id="14" creationId="{FE274674-F5D1-4FB3-CB80-6C793DA824B7}"/>
          </ac:spMkLst>
        </pc:spChg>
        <pc:picChg chg="add mod">
          <ac:chgData name="Gianluca De Marzi" userId="2fb680ae-63b5-41c6-95e5-7f37a16b9ce2" providerId="ADAL" clId="{8A30ED2A-5BC0-4EF6-935D-3E85FE40753C}" dt="2026-10-12T16:24:24.350" v="8"/>
          <ac:picMkLst>
            <pc:docMk/>
            <pc:sldMk cId="1458615534" sldId="304"/>
            <ac:picMk id="2" creationId="{C89503C3-1727-D21B-F2B0-BC4B404410CA}"/>
          </ac:picMkLst>
        </pc:picChg>
      </pc:sldChg>
      <pc:sldChg chg="addSp delSp modSp mod">
        <pc:chgData name="Gianluca De Marzi" userId="2fb680ae-63b5-41c6-95e5-7f37a16b9ce2" providerId="ADAL" clId="{8A30ED2A-5BC0-4EF6-935D-3E85FE40753C}" dt="2026-10-12T16:24:22.479" v="7"/>
        <pc:sldMkLst>
          <pc:docMk/>
          <pc:sldMk cId="3024248268" sldId="305"/>
        </pc:sldMkLst>
        <pc:spChg chg="add mod">
          <ac:chgData name="Gianluca De Marzi" userId="2fb680ae-63b5-41c6-95e5-7f37a16b9ce2" providerId="ADAL" clId="{8A30ED2A-5BC0-4EF6-935D-3E85FE40753C}" dt="2026-10-12T16:24:22.479" v="7"/>
          <ac:spMkLst>
            <pc:docMk/>
            <pc:sldMk cId="3024248268" sldId="305"/>
            <ac:spMk id="4" creationId="{7E5018E9-FF11-AE2F-091E-29D4A355832E}"/>
          </ac:spMkLst>
        </pc:spChg>
        <pc:spChg chg="del">
          <ac:chgData name="Gianluca De Marzi" userId="2fb680ae-63b5-41c6-95e5-7f37a16b9ce2" providerId="ADAL" clId="{8A30ED2A-5BC0-4EF6-935D-3E85FE40753C}" dt="2026-10-12T16:24:18.568" v="6" actId="478"/>
          <ac:spMkLst>
            <pc:docMk/>
            <pc:sldMk cId="3024248268" sldId="305"/>
            <ac:spMk id="14" creationId="{0C575991-25D3-3561-0270-EC1EB7627378}"/>
          </ac:spMkLst>
        </pc:spChg>
        <pc:picChg chg="add mod">
          <ac:chgData name="Gianluca De Marzi" userId="2fb680ae-63b5-41c6-95e5-7f37a16b9ce2" providerId="ADAL" clId="{8A30ED2A-5BC0-4EF6-935D-3E85FE40753C}" dt="2026-10-12T16:24:22.479" v="7"/>
          <ac:picMkLst>
            <pc:docMk/>
            <pc:sldMk cId="3024248268" sldId="305"/>
            <ac:picMk id="2" creationId="{E3968A3B-A2D1-591B-770A-BF7A8B7F07D7}"/>
          </ac:picMkLst>
        </pc:picChg>
      </pc:sldChg>
      <pc:sldChg chg="add">
        <pc:chgData name="Gianluca De Marzi" userId="2fb680ae-63b5-41c6-95e5-7f37a16b9ce2" providerId="ADAL" clId="{8A30ED2A-5BC0-4EF6-935D-3E85FE40753C}" dt="2026-10-13T07:14:56.727" v="15" actId="2890"/>
        <pc:sldMkLst>
          <pc:docMk/>
          <pc:sldMk cId="4091901780" sldId="30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31230463-975F-1FC5-F130-344B42C6A79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879A2308-FA37-6278-0449-3B38B9528E0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398CF4-0D8F-4DD3-B28A-923FF3FEE419}" type="datetimeFigureOut">
              <a:rPr lang="fr-FR" smtClean="0"/>
              <a:t>13/10/2026</a:t>
            </a:fld>
            <a:endParaRPr lang="fr-FR"/>
          </a:p>
        </p:txBody>
      </p:sp>
      <p:sp>
        <p:nvSpPr>
          <p:cNvPr id="4" name="Espace réservé du pied de page 3">
            <a:extLst>
              <a:ext uri="{FF2B5EF4-FFF2-40B4-BE49-F238E27FC236}">
                <a16:creationId xmlns:a16="http://schemas.microsoft.com/office/drawing/2014/main" id="{6A7B76CB-13A6-4357-471D-C13C8A6F579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515A29A-0630-2B6D-5C6E-AD2B8E0564F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857BD6-0A34-47E4-9D7D-D4D6BB65499E}" type="slidenum">
              <a:rPr lang="fr-FR" smtClean="0"/>
              <a:t>‹N›</a:t>
            </a:fld>
            <a:endParaRPr lang="fr-FR"/>
          </a:p>
        </p:txBody>
      </p:sp>
    </p:spTree>
    <p:extLst>
      <p:ext uri="{BB962C8B-B14F-4D97-AF65-F5344CB8AC3E}">
        <p14:creationId xmlns:p14="http://schemas.microsoft.com/office/powerpoint/2010/main" val="6156703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C2B5AC-F81D-469C-ADE7-402A20B32007}" type="datetimeFigureOut">
              <a:rPr lang="fr-FR" smtClean="0"/>
              <a:t>13/10/2026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7C14E6-2559-451E-807A-4A34163A34D7}" type="slidenum">
              <a:rPr lang="fr-FR" smtClean="0"/>
              <a:t>‹N›</a:t>
            </a:fld>
            <a:endParaRPr lang="fr-FR"/>
          </a:p>
        </p:txBody>
      </p:sp>
    </p:spTree>
    <p:extLst>
      <p:ext uri="{BB962C8B-B14F-4D97-AF65-F5344CB8AC3E}">
        <p14:creationId xmlns:p14="http://schemas.microsoft.com/office/powerpoint/2010/main" val="4214140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526982-0BD3-80B2-D0C1-E141B8AD1D26}"/>
              </a:ext>
            </a:extLst>
          </p:cNvPr>
          <p:cNvSpPr/>
          <p:nvPr userDrawn="1"/>
        </p:nvSpPr>
        <p:spPr>
          <a:xfrm>
            <a:off x="11182350" y="0"/>
            <a:ext cx="10096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2" name="Titre 1">
            <a:extLst>
              <a:ext uri="{FF2B5EF4-FFF2-40B4-BE49-F238E27FC236}">
                <a16:creationId xmlns:a16="http://schemas.microsoft.com/office/drawing/2014/main" id="{107B68EE-BDE5-1E9D-059B-83B50A6ACD18}"/>
              </a:ext>
            </a:extLst>
          </p:cNvPr>
          <p:cNvSpPr>
            <a:spLocks noGrp="1"/>
          </p:cNvSpPr>
          <p:nvPr>
            <p:ph type="ctrTitle"/>
          </p:nvPr>
        </p:nvSpPr>
        <p:spPr>
          <a:xfrm>
            <a:off x="731838" y="2654299"/>
            <a:ext cx="5294312" cy="1587501"/>
          </a:xfrm>
        </p:spPr>
        <p:txBody>
          <a:bodyPr anchor="b">
            <a:normAutofit/>
          </a:bodyPr>
          <a:lstStyle>
            <a:lvl1pPr algn="l">
              <a:defRPr sz="2800">
                <a:solidFill>
                  <a:schemeClr val="tx1"/>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34801059-2D37-8D44-42C0-ED46DE3A8FD1}"/>
              </a:ext>
            </a:extLst>
          </p:cNvPr>
          <p:cNvSpPr>
            <a:spLocks noGrp="1"/>
          </p:cNvSpPr>
          <p:nvPr>
            <p:ph type="subTitle" idx="1"/>
          </p:nvPr>
        </p:nvSpPr>
        <p:spPr>
          <a:xfrm>
            <a:off x="731838" y="4262438"/>
            <a:ext cx="5294312"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pic>
        <p:nvPicPr>
          <p:cNvPr id="8" name="Logo CEA">
            <a:extLst>
              <a:ext uri="{FF2B5EF4-FFF2-40B4-BE49-F238E27FC236}">
                <a16:creationId xmlns:a16="http://schemas.microsoft.com/office/drawing/2014/main" id="{1051C7ED-2FE9-229E-F0BD-000C6D22DEC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31838" y="728663"/>
            <a:ext cx="1803600" cy="1803600"/>
          </a:xfrm>
          <a:prstGeom prst="rect">
            <a:avLst/>
          </a:prstGeom>
        </p:spPr>
      </p:pic>
      <p:sp>
        <p:nvSpPr>
          <p:cNvPr id="10" name="ZoneTexte 9">
            <a:extLst>
              <a:ext uri="{FF2B5EF4-FFF2-40B4-BE49-F238E27FC236}">
                <a16:creationId xmlns:a16="http://schemas.microsoft.com/office/drawing/2014/main" id="{931EACC6-5472-4DD6-3DB8-DB3936803B32}"/>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a:t>
            </a:r>
          </a:p>
        </p:txBody>
      </p:sp>
      <p:pic>
        <p:nvPicPr>
          <p:cNvPr id="11" name="PATTERN CARRE DECAL">
            <a:extLst>
              <a:ext uri="{FF2B5EF4-FFF2-40B4-BE49-F238E27FC236}">
                <a16:creationId xmlns:a16="http://schemas.microsoft.com/office/drawing/2014/main" id="{B904F070-A99F-1AC0-845C-9E05CE6DF32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9705" r="39861" b="-1"/>
          <a:stretch/>
        </p:blipFill>
        <p:spPr>
          <a:xfrm>
            <a:off x="9406296" y="-1"/>
            <a:ext cx="2785704" cy="2447637"/>
          </a:xfrm>
          <a:prstGeom prst="rect">
            <a:avLst/>
          </a:prstGeom>
        </p:spPr>
      </p:pic>
      <p:sp>
        <p:nvSpPr>
          <p:cNvPr id="5" name="Espace réservé du texte 4">
            <a:extLst>
              <a:ext uri="{FF2B5EF4-FFF2-40B4-BE49-F238E27FC236}">
                <a16:creationId xmlns:a16="http://schemas.microsoft.com/office/drawing/2014/main" id="{0A828EFF-0769-991A-745D-86154BF58E56}"/>
              </a:ext>
            </a:extLst>
          </p:cNvPr>
          <p:cNvSpPr>
            <a:spLocks noGrp="1"/>
          </p:cNvSpPr>
          <p:nvPr>
            <p:ph type="body" sz="quarter" idx="17" hasCustomPrompt="1"/>
          </p:nvPr>
        </p:nvSpPr>
        <p:spPr>
          <a:xfrm>
            <a:off x="742949" y="5892800"/>
            <a:ext cx="6578600" cy="558800"/>
          </a:xfrm>
        </p:spPr>
        <p:txBody>
          <a:bodyPr>
            <a:normAutofit/>
          </a:bodyPr>
          <a:lstStyle>
            <a:lvl1pPr>
              <a:defRPr sz="1200" i="1">
                <a:solidFill>
                  <a:schemeClr val="tx1"/>
                </a:solidFill>
              </a:defRPr>
            </a:lvl1pPr>
          </a:lstStyle>
          <a:p>
            <a:pPr lvl="0"/>
            <a:r>
              <a:rPr lang="fr-FR" dirty="0"/>
              <a:t>Emplacement logotypes financeurs/partenaires</a:t>
            </a:r>
          </a:p>
        </p:txBody>
      </p:sp>
    </p:spTree>
    <p:extLst>
      <p:ext uri="{BB962C8B-B14F-4D97-AF65-F5344CB8AC3E}">
        <p14:creationId xmlns:p14="http://schemas.microsoft.com/office/powerpoint/2010/main" val="1286138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im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7B68EE-BDE5-1E9D-059B-83B50A6ACD18}"/>
              </a:ext>
            </a:extLst>
          </p:cNvPr>
          <p:cNvSpPr>
            <a:spLocks noGrp="1"/>
          </p:cNvSpPr>
          <p:nvPr>
            <p:ph type="ctrTitle"/>
          </p:nvPr>
        </p:nvSpPr>
        <p:spPr>
          <a:xfrm>
            <a:off x="731838" y="2654299"/>
            <a:ext cx="5294312" cy="1587501"/>
          </a:xfrm>
        </p:spPr>
        <p:txBody>
          <a:bodyPr lIns="0" anchor="b">
            <a:normAutofit/>
          </a:bodyPr>
          <a:lstStyle>
            <a:lvl1pPr algn="l">
              <a:defRPr sz="2800">
                <a:solidFill>
                  <a:schemeClr val="tx1"/>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34801059-2D37-8D44-42C0-ED46DE3A8FD1}"/>
              </a:ext>
            </a:extLst>
          </p:cNvPr>
          <p:cNvSpPr>
            <a:spLocks noGrp="1"/>
          </p:cNvSpPr>
          <p:nvPr>
            <p:ph type="subTitle" idx="1" hasCustomPrompt="1"/>
          </p:nvPr>
        </p:nvSpPr>
        <p:spPr>
          <a:xfrm>
            <a:off x="731838" y="4262438"/>
            <a:ext cx="5294312" cy="1655762"/>
          </a:xfrm>
        </p:spPr>
        <p:txBody>
          <a:bodyPr rIns="0">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Modifier le style des sous-titres du masque</a:t>
            </a:r>
          </a:p>
        </p:txBody>
      </p:sp>
      <p:pic>
        <p:nvPicPr>
          <p:cNvPr id="8" name="Logo CEA">
            <a:extLst>
              <a:ext uri="{FF2B5EF4-FFF2-40B4-BE49-F238E27FC236}">
                <a16:creationId xmlns:a16="http://schemas.microsoft.com/office/drawing/2014/main" id="{1051C7ED-2FE9-229E-F0BD-000C6D22DEC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31838" y="728663"/>
            <a:ext cx="1803600" cy="1803600"/>
          </a:xfrm>
          <a:prstGeom prst="rect">
            <a:avLst/>
          </a:prstGeom>
        </p:spPr>
      </p:pic>
      <p:sp>
        <p:nvSpPr>
          <p:cNvPr id="10" name="ZoneTexte 9">
            <a:extLst>
              <a:ext uri="{FF2B5EF4-FFF2-40B4-BE49-F238E27FC236}">
                <a16:creationId xmlns:a16="http://schemas.microsoft.com/office/drawing/2014/main" id="{931EACC6-5472-4DD6-3DB8-DB3936803B32}"/>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image</a:t>
            </a:r>
          </a:p>
        </p:txBody>
      </p:sp>
      <p:sp>
        <p:nvSpPr>
          <p:cNvPr id="38" name="Rectangle 21">
            <a:extLst>
              <a:ext uri="{FF2B5EF4-FFF2-40B4-BE49-F238E27FC236}">
                <a16:creationId xmlns:a16="http://schemas.microsoft.com/office/drawing/2014/main" id="{A735B0D2-65F8-67B3-4CB3-F526012A0592}"/>
              </a:ext>
            </a:extLst>
          </p:cNvPr>
          <p:cNvSpPr>
            <a:spLocks noChangeArrowheads="1"/>
          </p:cNvSpPr>
          <p:nvPr userDrawn="1"/>
        </p:nvSpPr>
        <p:spPr bwMode="auto">
          <a:xfrm>
            <a:off x="7110585" y="-1588"/>
            <a:ext cx="20638" cy="311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61" name="Espace réservé pour une image  60">
            <a:extLst>
              <a:ext uri="{FF2B5EF4-FFF2-40B4-BE49-F238E27FC236}">
                <a16:creationId xmlns:a16="http://schemas.microsoft.com/office/drawing/2014/main" id="{570E7ABE-1C46-BCBC-E4AA-CED1991C314D}"/>
              </a:ext>
            </a:extLst>
          </p:cNvPr>
          <p:cNvSpPr>
            <a:spLocks noGrp="1"/>
          </p:cNvSpPr>
          <p:nvPr>
            <p:ph type="pic" sz="quarter" idx="10" hasCustomPrompt="1"/>
          </p:nvPr>
        </p:nvSpPr>
        <p:spPr>
          <a:xfrm>
            <a:off x="5435600" y="0"/>
            <a:ext cx="6756400" cy="6858000"/>
          </a:xfrm>
          <a:custGeom>
            <a:avLst/>
            <a:gdLst>
              <a:gd name="connsiteX0" fmla="*/ 558577 w 6756400"/>
              <a:gd name="connsiteY0" fmla="*/ 2472501 h 6858000"/>
              <a:gd name="connsiteX1" fmla="*/ 1118234 w 6756400"/>
              <a:gd name="connsiteY1" fmla="*/ 2898413 h 6858000"/>
              <a:gd name="connsiteX2" fmla="*/ 754773 w 6756400"/>
              <a:gd name="connsiteY2" fmla="*/ 3179642 h 6858000"/>
              <a:gd name="connsiteX3" fmla="*/ 765623 w 6756400"/>
              <a:gd name="connsiteY3" fmla="*/ 3197727 h 6858000"/>
              <a:gd name="connsiteX4" fmla="*/ 1132700 w 6756400"/>
              <a:gd name="connsiteY4" fmla="*/ 2912881 h 6858000"/>
              <a:gd name="connsiteX5" fmla="*/ 1132700 w 6756400"/>
              <a:gd name="connsiteY5" fmla="*/ 3443689 h 6858000"/>
              <a:gd name="connsiteX6" fmla="*/ 978998 w 6756400"/>
              <a:gd name="connsiteY6" fmla="*/ 3562149 h 6858000"/>
              <a:gd name="connsiteX7" fmla="*/ 990752 w 6756400"/>
              <a:gd name="connsiteY7" fmla="*/ 3582043 h 6858000"/>
              <a:gd name="connsiteX8" fmla="*/ 1138125 w 6756400"/>
              <a:gd name="connsiteY8" fmla="*/ 3467200 h 6858000"/>
              <a:gd name="connsiteX9" fmla="*/ 1697783 w 6756400"/>
              <a:gd name="connsiteY9" fmla="*/ 3892208 h 6858000"/>
              <a:gd name="connsiteX10" fmla="*/ 1337034 w 6756400"/>
              <a:gd name="connsiteY10" fmla="*/ 4172532 h 6858000"/>
              <a:gd name="connsiteX11" fmla="*/ 1346980 w 6756400"/>
              <a:gd name="connsiteY11" fmla="*/ 4190618 h 6858000"/>
              <a:gd name="connsiteX12" fmla="*/ 1704112 w 6756400"/>
              <a:gd name="connsiteY12" fmla="*/ 3913006 h 6858000"/>
              <a:gd name="connsiteX13" fmla="*/ 1704112 w 6756400"/>
              <a:gd name="connsiteY13" fmla="*/ 4443814 h 6858000"/>
              <a:gd name="connsiteX14" fmla="*/ 1560355 w 6756400"/>
              <a:gd name="connsiteY14" fmla="*/ 4555944 h 6858000"/>
              <a:gd name="connsiteX15" fmla="*/ 1149879 w 6756400"/>
              <a:gd name="connsiteY15" fmla="*/ 4874248 h 6858000"/>
              <a:gd name="connsiteX16" fmla="*/ 1149879 w 6756400"/>
              <a:gd name="connsiteY16" fmla="*/ 4343440 h 6858000"/>
              <a:gd name="connsiteX17" fmla="*/ 1346076 w 6756400"/>
              <a:gd name="connsiteY17" fmla="*/ 4190618 h 6858000"/>
              <a:gd name="connsiteX18" fmla="*/ 1336130 w 6756400"/>
              <a:gd name="connsiteY18" fmla="*/ 4173437 h 6858000"/>
              <a:gd name="connsiteX19" fmla="*/ 1139934 w 6756400"/>
              <a:gd name="connsiteY19" fmla="*/ 4325354 h 6858000"/>
              <a:gd name="connsiteX20" fmla="*/ 580276 w 6756400"/>
              <a:gd name="connsiteY20" fmla="*/ 3900346 h 6858000"/>
              <a:gd name="connsiteX21" fmla="*/ 989848 w 6756400"/>
              <a:gd name="connsiteY21" fmla="*/ 3582043 h 6858000"/>
              <a:gd name="connsiteX22" fmla="*/ 978094 w 6756400"/>
              <a:gd name="connsiteY22" fmla="*/ 3563053 h 6858000"/>
              <a:gd name="connsiteX23" fmla="*/ 577563 w 6756400"/>
              <a:gd name="connsiteY23" fmla="*/ 3874123 h 6858000"/>
              <a:gd name="connsiteX24" fmla="*/ 577563 w 6756400"/>
              <a:gd name="connsiteY24" fmla="*/ 3342411 h 6858000"/>
              <a:gd name="connsiteX25" fmla="*/ 764719 w 6756400"/>
              <a:gd name="connsiteY25" fmla="*/ 3197727 h 6858000"/>
              <a:gd name="connsiteX26" fmla="*/ 754773 w 6756400"/>
              <a:gd name="connsiteY26" fmla="*/ 3180546 h 6858000"/>
              <a:gd name="connsiteX27" fmla="*/ 567618 w 6756400"/>
              <a:gd name="connsiteY27" fmla="*/ 3325229 h 6858000"/>
              <a:gd name="connsiteX28" fmla="*/ 7960 w 6756400"/>
              <a:gd name="connsiteY28" fmla="*/ 2899317 h 6858000"/>
              <a:gd name="connsiteX29" fmla="*/ 558577 w 6756400"/>
              <a:gd name="connsiteY29" fmla="*/ 2472501 h 6858000"/>
              <a:gd name="connsiteX30" fmla="*/ 1724907 w 6756400"/>
              <a:gd name="connsiteY30" fmla="*/ 0 h 6858000"/>
              <a:gd name="connsiteX31" fmla="*/ 6756400 w 6756400"/>
              <a:gd name="connsiteY31" fmla="*/ 0 h 6858000"/>
              <a:gd name="connsiteX32" fmla="*/ 6756400 w 6756400"/>
              <a:gd name="connsiteY32" fmla="*/ 6858000 h 6858000"/>
              <a:gd name="connsiteX33" fmla="*/ 0 w 6756400"/>
              <a:gd name="connsiteY33" fmla="*/ 6858000 h 6858000"/>
              <a:gd name="connsiteX34" fmla="*/ 0 w 6756400"/>
              <a:gd name="connsiteY34" fmla="*/ 6856412 h 6858000"/>
              <a:gd name="connsiteX35" fmla="*/ 162738 w 6756400"/>
              <a:gd name="connsiteY35" fmla="*/ 6856412 h 6858000"/>
              <a:gd name="connsiteX36" fmla="*/ 1149879 w 6756400"/>
              <a:gd name="connsiteY36" fmla="*/ 6856412 h 6858000"/>
              <a:gd name="connsiteX37" fmla="*/ 1149879 w 6756400"/>
              <a:gd name="connsiteY37" fmla="*/ 6332839 h 6858000"/>
              <a:gd name="connsiteX38" fmla="*/ 1704112 w 6756400"/>
              <a:gd name="connsiteY38" fmla="*/ 5902405 h 6858000"/>
              <a:gd name="connsiteX39" fmla="*/ 1704112 w 6756400"/>
              <a:gd name="connsiteY39" fmla="*/ 6433213 h 6858000"/>
              <a:gd name="connsiteX40" fmla="*/ 1159824 w 6756400"/>
              <a:gd name="connsiteY40" fmla="*/ 6855508 h 6858000"/>
              <a:gd name="connsiteX41" fmla="*/ 1193277 w 6756400"/>
              <a:gd name="connsiteY41" fmla="*/ 6855508 h 6858000"/>
              <a:gd name="connsiteX42" fmla="*/ 1724907 w 6756400"/>
              <a:gd name="connsiteY42" fmla="*/ 6443160 h 6858000"/>
              <a:gd name="connsiteX43" fmla="*/ 1724907 w 6756400"/>
              <a:gd name="connsiteY43" fmla="*/ 5877086 h 6858000"/>
              <a:gd name="connsiteX44" fmla="*/ 1386762 w 6756400"/>
              <a:gd name="connsiteY44" fmla="*/ 5620272 h 6858000"/>
              <a:gd name="connsiteX45" fmla="*/ 1343363 w 6756400"/>
              <a:gd name="connsiteY45" fmla="*/ 5612134 h 6858000"/>
              <a:gd name="connsiteX46" fmla="*/ 1697783 w 6756400"/>
              <a:gd name="connsiteY46" fmla="*/ 5881607 h 6858000"/>
              <a:gd name="connsiteX47" fmla="*/ 1139934 w 6756400"/>
              <a:gd name="connsiteY47" fmla="*/ 6314753 h 6858000"/>
              <a:gd name="connsiteX48" fmla="*/ 581180 w 6756400"/>
              <a:gd name="connsiteY48" fmla="*/ 5889745 h 6858000"/>
              <a:gd name="connsiteX49" fmla="*/ 1014259 w 6756400"/>
              <a:gd name="connsiteY49" fmla="*/ 5553356 h 6858000"/>
              <a:gd name="connsiteX50" fmla="*/ 987135 w 6756400"/>
              <a:gd name="connsiteY50" fmla="*/ 5548835 h 6858000"/>
              <a:gd name="connsiteX51" fmla="*/ 577563 w 6756400"/>
              <a:gd name="connsiteY51" fmla="*/ 5866234 h 6858000"/>
              <a:gd name="connsiteX52" fmla="*/ 577563 w 6756400"/>
              <a:gd name="connsiteY52" fmla="*/ 5335426 h 6858000"/>
              <a:gd name="connsiteX53" fmla="*/ 1132700 w 6756400"/>
              <a:gd name="connsiteY53" fmla="*/ 4905897 h 6858000"/>
              <a:gd name="connsiteX54" fmla="*/ 1132700 w 6756400"/>
              <a:gd name="connsiteY54" fmla="*/ 5435801 h 6858000"/>
              <a:gd name="connsiteX55" fmla="*/ 988039 w 6756400"/>
              <a:gd name="connsiteY55" fmla="*/ 5547930 h 6858000"/>
              <a:gd name="connsiteX56" fmla="*/ 1015163 w 6756400"/>
              <a:gd name="connsiteY56" fmla="*/ 5552452 h 6858000"/>
              <a:gd name="connsiteX57" fmla="*/ 1139029 w 6756400"/>
              <a:gd name="connsiteY57" fmla="*/ 5456599 h 6858000"/>
              <a:gd name="connsiteX58" fmla="*/ 1342459 w 6756400"/>
              <a:gd name="connsiteY58" fmla="*/ 5611229 h 6858000"/>
              <a:gd name="connsiteX59" fmla="*/ 1384953 w 6756400"/>
              <a:gd name="connsiteY59" fmla="*/ 5619368 h 6858000"/>
              <a:gd name="connsiteX60" fmla="*/ 1152591 w 6756400"/>
              <a:gd name="connsiteY60" fmla="*/ 5442131 h 6858000"/>
              <a:gd name="connsiteX61" fmla="*/ 1152591 w 6756400"/>
              <a:gd name="connsiteY61" fmla="*/ 4897759 h 6858000"/>
              <a:gd name="connsiteX62" fmla="*/ 1570300 w 6756400"/>
              <a:gd name="connsiteY62" fmla="*/ 4573125 h 6858000"/>
              <a:gd name="connsiteX63" fmla="*/ 1560355 w 6756400"/>
              <a:gd name="connsiteY63" fmla="*/ 4555944 h 6858000"/>
              <a:gd name="connsiteX64" fmla="*/ 1571205 w 6756400"/>
              <a:gd name="connsiteY64" fmla="*/ 4573125 h 6858000"/>
              <a:gd name="connsiteX65" fmla="*/ 1709537 w 6756400"/>
              <a:gd name="connsiteY65" fmla="*/ 4465517 h 6858000"/>
              <a:gd name="connsiteX66" fmla="*/ 2290894 w 6756400"/>
              <a:gd name="connsiteY66" fmla="*/ 4907706 h 6858000"/>
              <a:gd name="connsiteX67" fmla="*/ 2874963 w 6756400"/>
              <a:gd name="connsiteY67" fmla="*/ 4453761 h 6858000"/>
              <a:gd name="connsiteX68" fmla="*/ 2874963 w 6756400"/>
              <a:gd name="connsiteY68" fmla="*/ 4272907 h 6858000"/>
              <a:gd name="connsiteX69" fmla="*/ 2855072 w 6756400"/>
              <a:gd name="connsiteY69" fmla="*/ 4281949 h 6858000"/>
              <a:gd name="connsiteX70" fmla="*/ 2855072 w 6756400"/>
              <a:gd name="connsiteY70" fmla="*/ 4443814 h 6858000"/>
              <a:gd name="connsiteX71" fmla="*/ 2300839 w 6756400"/>
              <a:gd name="connsiteY71" fmla="*/ 4874248 h 6858000"/>
              <a:gd name="connsiteX72" fmla="*/ 2300839 w 6756400"/>
              <a:gd name="connsiteY72" fmla="*/ 4343440 h 6858000"/>
              <a:gd name="connsiteX73" fmla="*/ 2855072 w 6756400"/>
              <a:gd name="connsiteY73" fmla="*/ 3913006 h 6858000"/>
              <a:gd name="connsiteX74" fmla="*/ 2855072 w 6756400"/>
              <a:gd name="connsiteY74" fmla="*/ 4281045 h 6858000"/>
              <a:gd name="connsiteX75" fmla="*/ 2874963 w 6756400"/>
              <a:gd name="connsiteY75" fmla="*/ 4272002 h 6858000"/>
              <a:gd name="connsiteX76" fmla="*/ 2874963 w 6756400"/>
              <a:gd name="connsiteY76" fmla="*/ 3887687 h 6858000"/>
              <a:gd name="connsiteX77" fmla="*/ 2675150 w 6756400"/>
              <a:gd name="connsiteY77" fmla="*/ 3735769 h 6858000"/>
              <a:gd name="connsiteX78" fmla="*/ 2654355 w 6756400"/>
              <a:gd name="connsiteY78" fmla="*/ 3744812 h 6858000"/>
              <a:gd name="connsiteX79" fmla="*/ 2848743 w 6756400"/>
              <a:gd name="connsiteY79" fmla="*/ 3892208 h 6858000"/>
              <a:gd name="connsiteX80" fmla="*/ 2290894 w 6756400"/>
              <a:gd name="connsiteY80" fmla="*/ 4325354 h 6858000"/>
              <a:gd name="connsiteX81" fmla="*/ 1731236 w 6756400"/>
              <a:gd name="connsiteY81" fmla="*/ 3900346 h 6858000"/>
              <a:gd name="connsiteX82" fmla="*/ 2289086 w 6756400"/>
              <a:gd name="connsiteY82" fmla="*/ 3467200 h 6858000"/>
              <a:gd name="connsiteX83" fmla="*/ 2653451 w 6756400"/>
              <a:gd name="connsiteY83" fmla="*/ 3743907 h 6858000"/>
              <a:gd name="connsiteX84" fmla="*/ 2674246 w 6756400"/>
              <a:gd name="connsiteY84" fmla="*/ 3734865 h 6858000"/>
              <a:gd name="connsiteX85" fmla="*/ 2303552 w 6756400"/>
              <a:gd name="connsiteY85" fmla="*/ 3452732 h 6858000"/>
              <a:gd name="connsiteX86" fmla="*/ 2303552 w 6756400"/>
              <a:gd name="connsiteY86" fmla="*/ 3177833 h 6858000"/>
              <a:gd name="connsiteX87" fmla="*/ 2282757 w 6756400"/>
              <a:gd name="connsiteY87" fmla="*/ 3180546 h 6858000"/>
              <a:gd name="connsiteX88" fmla="*/ 2282757 w 6756400"/>
              <a:gd name="connsiteY88" fmla="*/ 3443689 h 6858000"/>
              <a:gd name="connsiteX89" fmla="*/ 1728524 w 6756400"/>
              <a:gd name="connsiteY89" fmla="*/ 3874123 h 6858000"/>
              <a:gd name="connsiteX90" fmla="*/ 1728524 w 6756400"/>
              <a:gd name="connsiteY90" fmla="*/ 3342411 h 6858000"/>
              <a:gd name="connsiteX91" fmla="*/ 1989818 w 6756400"/>
              <a:gd name="connsiteY91" fmla="*/ 3140758 h 6858000"/>
              <a:gd name="connsiteX92" fmla="*/ 1978064 w 6756400"/>
              <a:gd name="connsiteY92" fmla="*/ 3124481 h 6858000"/>
              <a:gd name="connsiteX93" fmla="*/ 1718578 w 6756400"/>
              <a:gd name="connsiteY93" fmla="*/ 3325229 h 6858000"/>
              <a:gd name="connsiteX94" fmla="*/ 1158920 w 6756400"/>
              <a:gd name="connsiteY94" fmla="*/ 2899317 h 6858000"/>
              <a:gd name="connsiteX95" fmla="*/ 1579342 w 6756400"/>
              <a:gd name="connsiteY95" fmla="*/ 2573779 h 6858000"/>
              <a:gd name="connsiteX96" fmla="*/ 1567588 w 6756400"/>
              <a:gd name="connsiteY96" fmla="*/ 2557502 h 6858000"/>
              <a:gd name="connsiteX97" fmla="*/ 1149879 w 6756400"/>
              <a:gd name="connsiteY97" fmla="*/ 2881232 h 6858000"/>
              <a:gd name="connsiteX98" fmla="*/ 1149879 w 6756400"/>
              <a:gd name="connsiteY98" fmla="*/ 2350424 h 6858000"/>
              <a:gd name="connsiteX99" fmla="*/ 1321664 w 6756400"/>
              <a:gd name="connsiteY99" fmla="*/ 2216592 h 6858000"/>
              <a:gd name="connsiteX100" fmla="*/ 1309910 w 6756400"/>
              <a:gd name="connsiteY100" fmla="*/ 2201219 h 6858000"/>
              <a:gd name="connsiteX101" fmla="*/ 1139934 w 6756400"/>
              <a:gd name="connsiteY101" fmla="*/ 2332339 h 6858000"/>
              <a:gd name="connsiteX102" fmla="*/ 580276 w 6756400"/>
              <a:gd name="connsiteY102" fmla="*/ 1907331 h 6858000"/>
              <a:gd name="connsiteX103" fmla="*/ 1138125 w 6756400"/>
              <a:gd name="connsiteY103" fmla="*/ 1474184 h 6858000"/>
              <a:gd name="connsiteX104" fmla="*/ 1697783 w 6756400"/>
              <a:gd name="connsiteY104" fmla="*/ 1899192 h 6858000"/>
              <a:gd name="connsiteX105" fmla="*/ 1310815 w 6756400"/>
              <a:gd name="connsiteY105" fmla="*/ 2200315 h 6858000"/>
              <a:gd name="connsiteX106" fmla="*/ 1322568 w 6756400"/>
              <a:gd name="connsiteY106" fmla="*/ 2216592 h 6858000"/>
              <a:gd name="connsiteX107" fmla="*/ 1704112 w 6756400"/>
              <a:gd name="connsiteY107" fmla="*/ 1919991 h 6858000"/>
              <a:gd name="connsiteX108" fmla="*/ 1704112 w 6756400"/>
              <a:gd name="connsiteY108" fmla="*/ 2450798 h 6858000"/>
              <a:gd name="connsiteX109" fmla="*/ 1568492 w 6756400"/>
              <a:gd name="connsiteY109" fmla="*/ 2556598 h 6858000"/>
              <a:gd name="connsiteX110" fmla="*/ 1580246 w 6756400"/>
              <a:gd name="connsiteY110" fmla="*/ 2572875 h 6858000"/>
              <a:gd name="connsiteX111" fmla="*/ 1709537 w 6756400"/>
              <a:gd name="connsiteY111" fmla="*/ 2472501 h 6858000"/>
              <a:gd name="connsiteX112" fmla="*/ 2269195 w 6756400"/>
              <a:gd name="connsiteY112" fmla="*/ 2898413 h 6858000"/>
              <a:gd name="connsiteX113" fmla="*/ 1978968 w 6756400"/>
              <a:gd name="connsiteY113" fmla="*/ 3123577 h 6858000"/>
              <a:gd name="connsiteX114" fmla="*/ 1990722 w 6756400"/>
              <a:gd name="connsiteY114" fmla="*/ 3139854 h 6858000"/>
              <a:gd name="connsiteX115" fmla="*/ 2282757 w 6756400"/>
              <a:gd name="connsiteY115" fmla="*/ 2912881 h 6858000"/>
              <a:gd name="connsiteX116" fmla="*/ 2282757 w 6756400"/>
              <a:gd name="connsiteY116" fmla="*/ 3179642 h 6858000"/>
              <a:gd name="connsiteX117" fmla="*/ 2303552 w 6756400"/>
              <a:gd name="connsiteY117" fmla="*/ 3176929 h 6858000"/>
              <a:gd name="connsiteX118" fmla="*/ 2303552 w 6756400"/>
              <a:gd name="connsiteY118" fmla="*/ 2904743 h 6858000"/>
              <a:gd name="connsiteX119" fmla="*/ 2327963 w 6756400"/>
              <a:gd name="connsiteY119" fmla="*/ 2885753 h 6858000"/>
              <a:gd name="connsiteX120" fmla="*/ 2327963 w 6756400"/>
              <a:gd name="connsiteY120" fmla="*/ 2860433 h 6858000"/>
              <a:gd name="connsiteX121" fmla="*/ 2300839 w 6756400"/>
              <a:gd name="connsiteY121" fmla="*/ 2881232 h 6858000"/>
              <a:gd name="connsiteX122" fmla="*/ 2300839 w 6756400"/>
              <a:gd name="connsiteY122" fmla="*/ 2350424 h 6858000"/>
              <a:gd name="connsiteX123" fmla="*/ 2327963 w 6756400"/>
              <a:gd name="connsiteY123" fmla="*/ 2328721 h 6858000"/>
              <a:gd name="connsiteX124" fmla="*/ 2327963 w 6756400"/>
              <a:gd name="connsiteY124" fmla="*/ 2303402 h 6858000"/>
              <a:gd name="connsiteX125" fmla="*/ 2290894 w 6756400"/>
              <a:gd name="connsiteY125" fmla="*/ 2332339 h 6858000"/>
              <a:gd name="connsiteX126" fmla="*/ 1731236 w 6756400"/>
              <a:gd name="connsiteY126" fmla="*/ 1907331 h 6858000"/>
              <a:gd name="connsiteX127" fmla="*/ 2289086 w 6756400"/>
              <a:gd name="connsiteY127" fmla="*/ 1474184 h 6858000"/>
              <a:gd name="connsiteX128" fmla="*/ 2848743 w 6756400"/>
              <a:gd name="connsiteY128" fmla="*/ 1899192 h 6858000"/>
              <a:gd name="connsiteX129" fmla="*/ 2328867 w 6756400"/>
              <a:gd name="connsiteY129" fmla="*/ 2302498 h 6858000"/>
              <a:gd name="connsiteX130" fmla="*/ 2328867 w 6756400"/>
              <a:gd name="connsiteY130" fmla="*/ 2327817 h 6858000"/>
              <a:gd name="connsiteX131" fmla="*/ 2855072 w 6756400"/>
              <a:gd name="connsiteY131" fmla="*/ 1919991 h 6858000"/>
              <a:gd name="connsiteX132" fmla="*/ 2855072 w 6756400"/>
              <a:gd name="connsiteY132" fmla="*/ 2450798 h 6858000"/>
              <a:gd name="connsiteX133" fmla="*/ 2328867 w 6756400"/>
              <a:gd name="connsiteY133" fmla="*/ 2859529 h 6858000"/>
              <a:gd name="connsiteX134" fmla="*/ 2328867 w 6756400"/>
              <a:gd name="connsiteY134" fmla="*/ 2884849 h 6858000"/>
              <a:gd name="connsiteX135" fmla="*/ 2874963 w 6756400"/>
              <a:gd name="connsiteY135" fmla="*/ 2460745 h 6858000"/>
              <a:gd name="connsiteX136" fmla="*/ 2874963 w 6756400"/>
              <a:gd name="connsiteY136" fmla="*/ 1894671 h 6858000"/>
              <a:gd name="connsiteX137" fmla="*/ 2303552 w 6756400"/>
              <a:gd name="connsiteY137" fmla="*/ 1459716 h 6858000"/>
              <a:gd name="connsiteX138" fmla="*/ 2303552 w 6756400"/>
              <a:gd name="connsiteY138" fmla="*/ 926195 h 6858000"/>
              <a:gd name="connsiteX139" fmla="*/ 2282757 w 6756400"/>
              <a:gd name="connsiteY139" fmla="*/ 941568 h 6858000"/>
              <a:gd name="connsiteX140" fmla="*/ 2282757 w 6756400"/>
              <a:gd name="connsiteY140" fmla="*/ 1451578 h 6858000"/>
              <a:gd name="connsiteX141" fmla="*/ 1728524 w 6756400"/>
              <a:gd name="connsiteY141" fmla="*/ 1882011 h 6858000"/>
              <a:gd name="connsiteX142" fmla="*/ 1728524 w 6756400"/>
              <a:gd name="connsiteY142" fmla="*/ 1351203 h 6858000"/>
              <a:gd name="connsiteX143" fmla="*/ 2282757 w 6756400"/>
              <a:gd name="connsiteY143" fmla="*/ 920770 h 6858000"/>
              <a:gd name="connsiteX144" fmla="*/ 2282757 w 6756400"/>
              <a:gd name="connsiteY144" fmla="*/ 940664 h 6858000"/>
              <a:gd name="connsiteX145" fmla="*/ 2303552 w 6756400"/>
              <a:gd name="connsiteY145" fmla="*/ 924387 h 6858000"/>
              <a:gd name="connsiteX146" fmla="*/ 2303552 w 6756400"/>
              <a:gd name="connsiteY146" fmla="*/ 895450 h 6858000"/>
              <a:gd name="connsiteX147" fmla="*/ 1749319 w 6756400"/>
              <a:gd name="connsiteY147" fmla="*/ 474059 h 6858000"/>
              <a:gd name="connsiteX148" fmla="*/ 1733044 w 6756400"/>
              <a:gd name="connsiteY148" fmla="*/ 486719 h 6858000"/>
              <a:gd name="connsiteX149" fmla="*/ 2276428 w 6756400"/>
              <a:gd name="connsiteY149" fmla="*/ 899971 h 6858000"/>
              <a:gd name="connsiteX150" fmla="*/ 1718578 w 6756400"/>
              <a:gd name="connsiteY150" fmla="*/ 1333118 h 6858000"/>
              <a:gd name="connsiteX151" fmla="*/ 1158920 w 6756400"/>
              <a:gd name="connsiteY151" fmla="*/ 908110 h 6858000"/>
              <a:gd name="connsiteX152" fmla="*/ 1716770 w 6756400"/>
              <a:gd name="connsiteY152" fmla="*/ 474964 h 6858000"/>
              <a:gd name="connsiteX153" fmla="*/ 1732140 w 6756400"/>
              <a:gd name="connsiteY153" fmla="*/ 486719 h 6858000"/>
              <a:gd name="connsiteX154" fmla="*/ 1748415 w 6756400"/>
              <a:gd name="connsiteY154" fmla="*/ 474059 h 6858000"/>
              <a:gd name="connsiteX155" fmla="*/ 1724907 w 6756400"/>
              <a:gd name="connsiteY155" fmla="*/ 455070 h 6858000"/>
              <a:gd name="connsiteX156" fmla="*/ 1724907 w 6756400"/>
              <a:gd name="connsiteY156" fmla="*/ 206 h 6858000"/>
              <a:gd name="connsiteX157" fmla="*/ 1606490 w 6756400"/>
              <a:gd name="connsiteY157" fmla="*/ 0 h 6858000"/>
              <a:gd name="connsiteX158" fmla="*/ 1704112 w 6756400"/>
              <a:gd name="connsiteY158" fmla="*/ 0 h 6858000"/>
              <a:gd name="connsiteX159" fmla="*/ 1704112 w 6756400"/>
              <a:gd name="connsiteY159" fmla="*/ 79700 h 6858000"/>
              <a:gd name="connsiteX160" fmla="*/ 1704112 w 6756400"/>
              <a:gd name="connsiteY160" fmla="*/ 455974 h 6858000"/>
              <a:gd name="connsiteX161" fmla="*/ 1149879 w 6756400"/>
              <a:gd name="connsiteY161" fmla="*/ 885503 h 6858000"/>
              <a:gd name="connsiteX162" fmla="*/ 1149879 w 6756400"/>
              <a:gd name="connsiteY162" fmla="*/ 354695 h 6858000"/>
              <a:gd name="connsiteX163" fmla="*/ 1606476 w 6756400"/>
              <a:gd name="connsiteY163" fmla="*/ 11 h 6858000"/>
              <a:gd name="connsiteX164" fmla="*/ 696284 w 6756400"/>
              <a:gd name="connsiteY164" fmla="*/ 0 h 6858000"/>
              <a:gd name="connsiteX165" fmla="*/ 1573942 w 6756400"/>
              <a:gd name="connsiteY165" fmla="*/ 0 h 6858000"/>
              <a:gd name="connsiteX166" fmla="*/ 1498270 w 6756400"/>
              <a:gd name="connsiteY166" fmla="*/ 58848 h 6858000"/>
              <a:gd name="connsiteX167" fmla="*/ 1139934 w 6756400"/>
              <a:gd name="connsiteY167" fmla="*/ 337514 h 6858000"/>
              <a:gd name="connsiteX168" fmla="*/ 701161 w 6756400"/>
              <a:gd name="connsiteY168" fmla="*/ 371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6756400" h="6858000">
                <a:moveTo>
                  <a:pt x="558577" y="2472501"/>
                </a:moveTo>
                <a:cubicBezTo>
                  <a:pt x="1118234" y="2898413"/>
                  <a:pt x="1118234" y="2898413"/>
                  <a:pt x="1118234" y="2898413"/>
                </a:cubicBezTo>
                <a:cubicBezTo>
                  <a:pt x="754773" y="3179642"/>
                  <a:pt x="754773" y="3179642"/>
                  <a:pt x="754773" y="3179642"/>
                </a:cubicBezTo>
                <a:cubicBezTo>
                  <a:pt x="765623" y="3197727"/>
                  <a:pt x="765623" y="3197727"/>
                  <a:pt x="765623" y="3197727"/>
                </a:cubicBezTo>
                <a:cubicBezTo>
                  <a:pt x="1132700" y="2912881"/>
                  <a:pt x="1132700" y="2912881"/>
                  <a:pt x="1132700" y="2912881"/>
                </a:cubicBezTo>
                <a:cubicBezTo>
                  <a:pt x="1132700" y="3443689"/>
                  <a:pt x="1132700" y="3443689"/>
                  <a:pt x="1132700" y="3443689"/>
                </a:cubicBezTo>
                <a:cubicBezTo>
                  <a:pt x="978998" y="3562149"/>
                  <a:pt x="978998" y="3562149"/>
                  <a:pt x="978998" y="3562149"/>
                </a:cubicBezTo>
                <a:cubicBezTo>
                  <a:pt x="990752" y="3582043"/>
                  <a:pt x="990752" y="3582043"/>
                  <a:pt x="990752" y="3582043"/>
                </a:cubicBezTo>
                <a:cubicBezTo>
                  <a:pt x="1138125" y="3467200"/>
                  <a:pt x="1138125" y="3467200"/>
                  <a:pt x="1138125" y="3467200"/>
                </a:cubicBezTo>
                <a:cubicBezTo>
                  <a:pt x="1697783" y="3892208"/>
                  <a:pt x="1697783" y="3892208"/>
                  <a:pt x="1697783" y="3892208"/>
                </a:cubicBezTo>
                <a:cubicBezTo>
                  <a:pt x="1337034" y="4172532"/>
                  <a:pt x="1337034" y="4172532"/>
                  <a:pt x="1337034" y="4172532"/>
                </a:cubicBezTo>
                <a:cubicBezTo>
                  <a:pt x="1346980" y="4190618"/>
                  <a:pt x="1346980" y="4190618"/>
                  <a:pt x="1346980" y="4190618"/>
                </a:cubicBezTo>
                <a:cubicBezTo>
                  <a:pt x="1704112" y="3913006"/>
                  <a:pt x="1704112" y="3913006"/>
                  <a:pt x="1704112" y="3913006"/>
                </a:cubicBezTo>
                <a:cubicBezTo>
                  <a:pt x="1704112" y="4443814"/>
                  <a:pt x="1704112" y="4443814"/>
                  <a:pt x="1704112" y="4443814"/>
                </a:cubicBezTo>
                <a:cubicBezTo>
                  <a:pt x="1560355" y="4555944"/>
                  <a:pt x="1560355" y="4555944"/>
                  <a:pt x="1560355" y="4555944"/>
                </a:cubicBezTo>
                <a:cubicBezTo>
                  <a:pt x="1149879" y="4874248"/>
                  <a:pt x="1149879" y="4874248"/>
                  <a:pt x="1149879" y="4874248"/>
                </a:cubicBezTo>
                <a:cubicBezTo>
                  <a:pt x="1149879" y="4343440"/>
                  <a:pt x="1149879" y="4343440"/>
                  <a:pt x="1149879" y="4343440"/>
                </a:cubicBezTo>
                <a:cubicBezTo>
                  <a:pt x="1346076" y="4190618"/>
                  <a:pt x="1346076" y="4190618"/>
                  <a:pt x="1346076" y="4190618"/>
                </a:cubicBezTo>
                <a:cubicBezTo>
                  <a:pt x="1336130" y="4173437"/>
                  <a:pt x="1336130" y="4173437"/>
                  <a:pt x="1336130" y="4173437"/>
                </a:cubicBezTo>
                <a:cubicBezTo>
                  <a:pt x="1139934" y="4325354"/>
                  <a:pt x="1139934" y="4325354"/>
                  <a:pt x="1139934" y="4325354"/>
                </a:cubicBezTo>
                <a:cubicBezTo>
                  <a:pt x="580276" y="3900346"/>
                  <a:pt x="580276" y="3900346"/>
                  <a:pt x="580276" y="3900346"/>
                </a:cubicBezTo>
                <a:cubicBezTo>
                  <a:pt x="989848" y="3582043"/>
                  <a:pt x="989848" y="3582043"/>
                  <a:pt x="989848" y="3582043"/>
                </a:cubicBezTo>
                <a:cubicBezTo>
                  <a:pt x="978094" y="3563053"/>
                  <a:pt x="978094" y="3563053"/>
                  <a:pt x="978094" y="3563053"/>
                </a:cubicBezTo>
                <a:cubicBezTo>
                  <a:pt x="577563" y="3874123"/>
                  <a:pt x="577563" y="3874123"/>
                  <a:pt x="577563" y="3874123"/>
                </a:cubicBezTo>
                <a:cubicBezTo>
                  <a:pt x="577563" y="3342411"/>
                  <a:pt x="577563" y="3342411"/>
                  <a:pt x="577563" y="3342411"/>
                </a:cubicBezTo>
                <a:cubicBezTo>
                  <a:pt x="764719" y="3197727"/>
                  <a:pt x="764719" y="3197727"/>
                  <a:pt x="764719" y="3197727"/>
                </a:cubicBezTo>
                <a:cubicBezTo>
                  <a:pt x="754773" y="3180546"/>
                  <a:pt x="754773" y="3180546"/>
                  <a:pt x="754773" y="3180546"/>
                </a:cubicBezTo>
                <a:cubicBezTo>
                  <a:pt x="567618" y="3325229"/>
                  <a:pt x="567618" y="3325229"/>
                  <a:pt x="567618" y="3325229"/>
                </a:cubicBezTo>
                <a:cubicBezTo>
                  <a:pt x="7960" y="2899317"/>
                  <a:pt x="7960" y="2899317"/>
                  <a:pt x="7960" y="2899317"/>
                </a:cubicBezTo>
                <a:cubicBezTo>
                  <a:pt x="558577" y="2472501"/>
                  <a:pt x="558577" y="2472501"/>
                  <a:pt x="558577" y="2472501"/>
                </a:cubicBezTo>
                <a:close/>
                <a:moveTo>
                  <a:pt x="1724907" y="0"/>
                </a:moveTo>
                <a:lnTo>
                  <a:pt x="6756400" y="0"/>
                </a:lnTo>
                <a:lnTo>
                  <a:pt x="6756400" y="6858000"/>
                </a:lnTo>
                <a:lnTo>
                  <a:pt x="0" y="6858000"/>
                </a:lnTo>
                <a:lnTo>
                  <a:pt x="0" y="6856412"/>
                </a:lnTo>
                <a:lnTo>
                  <a:pt x="162738" y="6856412"/>
                </a:lnTo>
                <a:cubicBezTo>
                  <a:pt x="1149879" y="6856412"/>
                  <a:pt x="1149879" y="6856412"/>
                  <a:pt x="1149879" y="6856412"/>
                </a:cubicBezTo>
                <a:cubicBezTo>
                  <a:pt x="1149879" y="6332839"/>
                  <a:pt x="1149879" y="6332839"/>
                  <a:pt x="1149879" y="6332839"/>
                </a:cubicBezTo>
                <a:cubicBezTo>
                  <a:pt x="1704112" y="5902405"/>
                  <a:pt x="1704112" y="5902405"/>
                  <a:pt x="1704112" y="5902405"/>
                </a:cubicBezTo>
                <a:cubicBezTo>
                  <a:pt x="1704112" y="6433213"/>
                  <a:pt x="1704112" y="6433213"/>
                  <a:pt x="1704112" y="6433213"/>
                </a:cubicBezTo>
                <a:cubicBezTo>
                  <a:pt x="1159824" y="6855508"/>
                  <a:pt x="1159824" y="6855508"/>
                  <a:pt x="1159824" y="6855508"/>
                </a:cubicBezTo>
                <a:cubicBezTo>
                  <a:pt x="1193277" y="6855508"/>
                  <a:pt x="1193277" y="6855508"/>
                  <a:pt x="1193277" y="6855508"/>
                </a:cubicBezTo>
                <a:cubicBezTo>
                  <a:pt x="1724907" y="6443160"/>
                  <a:pt x="1724907" y="6443160"/>
                  <a:pt x="1724907" y="6443160"/>
                </a:cubicBezTo>
                <a:cubicBezTo>
                  <a:pt x="1724907" y="5877086"/>
                  <a:pt x="1724907" y="5877086"/>
                  <a:pt x="1724907" y="5877086"/>
                </a:cubicBezTo>
                <a:cubicBezTo>
                  <a:pt x="1386762" y="5620272"/>
                  <a:pt x="1386762" y="5620272"/>
                  <a:pt x="1386762" y="5620272"/>
                </a:cubicBezTo>
                <a:cubicBezTo>
                  <a:pt x="1372296" y="5617559"/>
                  <a:pt x="1357829" y="5614847"/>
                  <a:pt x="1343363" y="5612134"/>
                </a:cubicBezTo>
                <a:cubicBezTo>
                  <a:pt x="1697783" y="5881607"/>
                  <a:pt x="1697783" y="5881607"/>
                  <a:pt x="1697783" y="5881607"/>
                </a:cubicBezTo>
                <a:cubicBezTo>
                  <a:pt x="1139934" y="6314753"/>
                  <a:pt x="1139934" y="6314753"/>
                  <a:pt x="1139934" y="6314753"/>
                </a:cubicBezTo>
                <a:cubicBezTo>
                  <a:pt x="581180" y="5889745"/>
                  <a:pt x="581180" y="5889745"/>
                  <a:pt x="581180" y="5889745"/>
                </a:cubicBezTo>
                <a:cubicBezTo>
                  <a:pt x="1014259" y="5553356"/>
                  <a:pt x="1014259" y="5553356"/>
                  <a:pt x="1014259" y="5553356"/>
                </a:cubicBezTo>
                <a:cubicBezTo>
                  <a:pt x="1005218" y="5551548"/>
                  <a:pt x="995272" y="5549739"/>
                  <a:pt x="987135" y="5548835"/>
                </a:cubicBezTo>
                <a:cubicBezTo>
                  <a:pt x="577563" y="5866234"/>
                  <a:pt x="577563" y="5866234"/>
                  <a:pt x="577563" y="5866234"/>
                </a:cubicBezTo>
                <a:cubicBezTo>
                  <a:pt x="577563" y="5335426"/>
                  <a:pt x="577563" y="5335426"/>
                  <a:pt x="577563" y="5335426"/>
                </a:cubicBezTo>
                <a:cubicBezTo>
                  <a:pt x="1132700" y="4905897"/>
                  <a:pt x="1132700" y="4905897"/>
                  <a:pt x="1132700" y="4905897"/>
                </a:cubicBezTo>
                <a:cubicBezTo>
                  <a:pt x="1132700" y="5435801"/>
                  <a:pt x="1132700" y="5435801"/>
                  <a:pt x="1132700" y="5435801"/>
                </a:cubicBezTo>
                <a:cubicBezTo>
                  <a:pt x="988039" y="5547930"/>
                  <a:pt x="988039" y="5547930"/>
                  <a:pt x="988039" y="5547930"/>
                </a:cubicBezTo>
                <a:cubicBezTo>
                  <a:pt x="997081" y="5549739"/>
                  <a:pt x="1006122" y="5550643"/>
                  <a:pt x="1015163" y="5552452"/>
                </a:cubicBezTo>
                <a:cubicBezTo>
                  <a:pt x="1139029" y="5456599"/>
                  <a:pt x="1139029" y="5456599"/>
                  <a:pt x="1139029" y="5456599"/>
                </a:cubicBezTo>
                <a:cubicBezTo>
                  <a:pt x="1342459" y="5611229"/>
                  <a:pt x="1342459" y="5611229"/>
                  <a:pt x="1342459" y="5611229"/>
                </a:cubicBezTo>
                <a:cubicBezTo>
                  <a:pt x="1356925" y="5613942"/>
                  <a:pt x="1371391" y="5616655"/>
                  <a:pt x="1384953" y="5619368"/>
                </a:cubicBezTo>
                <a:cubicBezTo>
                  <a:pt x="1152591" y="5442131"/>
                  <a:pt x="1152591" y="5442131"/>
                  <a:pt x="1152591" y="5442131"/>
                </a:cubicBezTo>
                <a:cubicBezTo>
                  <a:pt x="1152591" y="4897759"/>
                  <a:pt x="1152591" y="4897759"/>
                  <a:pt x="1152591" y="4897759"/>
                </a:cubicBezTo>
                <a:cubicBezTo>
                  <a:pt x="1570300" y="4573125"/>
                  <a:pt x="1570300" y="4573125"/>
                  <a:pt x="1570300" y="4573125"/>
                </a:cubicBezTo>
                <a:cubicBezTo>
                  <a:pt x="1560355" y="4555944"/>
                  <a:pt x="1560355" y="4555944"/>
                  <a:pt x="1560355" y="4555944"/>
                </a:cubicBezTo>
                <a:cubicBezTo>
                  <a:pt x="1571205" y="4573125"/>
                  <a:pt x="1571205" y="4573125"/>
                  <a:pt x="1571205" y="4573125"/>
                </a:cubicBezTo>
                <a:cubicBezTo>
                  <a:pt x="1709537" y="4465517"/>
                  <a:pt x="1709537" y="4465517"/>
                  <a:pt x="1709537" y="4465517"/>
                </a:cubicBezTo>
                <a:cubicBezTo>
                  <a:pt x="2290894" y="4907706"/>
                  <a:pt x="2290894" y="4907706"/>
                  <a:pt x="2290894" y="4907706"/>
                </a:cubicBezTo>
                <a:cubicBezTo>
                  <a:pt x="2874963" y="4453761"/>
                  <a:pt x="2874963" y="4453761"/>
                  <a:pt x="2874963" y="4453761"/>
                </a:cubicBezTo>
                <a:cubicBezTo>
                  <a:pt x="2874963" y="4272907"/>
                  <a:pt x="2874963" y="4272907"/>
                  <a:pt x="2874963" y="4272907"/>
                </a:cubicBezTo>
                <a:cubicBezTo>
                  <a:pt x="2855072" y="4281949"/>
                  <a:pt x="2855072" y="4281949"/>
                  <a:pt x="2855072" y="4281949"/>
                </a:cubicBezTo>
                <a:cubicBezTo>
                  <a:pt x="2855072" y="4443814"/>
                  <a:pt x="2855072" y="4443814"/>
                  <a:pt x="2855072" y="4443814"/>
                </a:cubicBezTo>
                <a:cubicBezTo>
                  <a:pt x="2300839" y="4874248"/>
                  <a:pt x="2300839" y="4874248"/>
                  <a:pt x="2300839" y="4874248"/>
                </a:cubicBezTo>
                <a:cubicBezTo>
                  <a:pt x="2300839" y="4343440"/>
                  <a:pt x="2300839" y="4343440"/>
                  <a:pt x="2300839" y="4343440"/>
                </a:cubicBezTo>
                <a:cubicBezTo>
                  <a:pt x="2855072" y="3913006"/>
                  <a:pt x="2855072" y="3913006"/>
                  <a:pt x="2855072" y="3913006"/>
                </a:cubicBezTo>
                <a:cubicBezTo>
                  <a:pt x="2855072" y="4281045"/>
                  <a:pt x="2855072" y="4281045"/>
                  <a:pt x="2855072" y="4281045"/>
                </a:cubicBezTo>
                <a:cubicBezTo>
                  <a:pt x="2874963" y="4272002"/>
                  <a:pt x="2874963" y="4272002"/>
                  <a:pt x="2874963" y="4272002"/>
                </a:cubicBezTo>
                <a:cubicBezTo>
                  <a:pt x="2874963" y="3887687"/>
                  <a:pt x="2874963" y="3887687"/>
                  <a:pt x="2874963" y="3887687"/>
                </a:cubicBezTo>
                <a:cubicBezTo>
                  <a:pt x="2675150" y="3735769"/>
                  <a:pt x="2675150" y="3735769"/>
                  <a:pt x="2675150" y="3735769"/>
                </a:cubicBezTo>
                <a:cubicBezTo>
                  <a:pt x="2654355" y="3744812"/>
                  <a:pt x="2654355" y="3744812"/>
                  <a:pt x="2654355" y="3744812"/>
                </a:cubicBezTo>
                <a:cubicBezTo>
                  <a:pt x="2848743" y="3892208"/>
                  <a:pt x="2848743" y="3892208"/>
                  <a:pt x="2848743" y="3892208"/>
                </a:cubicBezTo>
                <a:cubicBezTo>
                  <a:pt x="2290894" y="4325354"/>
                  <a:pt x="2290894" y="4325354"/>
                  <a:pt x="2290894" y="4325354"/>
                </a:cubicBezTo>
                <a:cubicBezTo>
                  <a:pt x="1731236" y="3900346"/>
                  <a:pt x="1731236" y="3900346"/>
                  <a:pt x="1731236" y="3900346"/>
                </a:cubicBezTo>
                <a:cubicBezTo>
                  <a:pt x="2289086" y="3467200"/>
                  <a:pt x="2289086" y="3467200"/>
                  <a:pt x="2289086" y="3467200"/>
                </a:cubicBezTo>
                <a:cubicBezTo>
                  <a:pt x="2653451" y="3743907"/>
                  <a:pt x="2653451" y="3743907"/>
                  <a:pt x="2653451" y="3743907"/>
                </a:cubicBezTo>
                <a:cubicBezTo>
                  <a:pt x="2674246" y="3734865"/>
                  <a:pt x="2674246" y="3734865"/>
                  <a:pt x="2674246" y="3734865"/>
                </a:cubicBezTo>
                <a:cubicBezTo>
                  <a:pt x="2303552" y="3452732"/>
                  <a:pt x="2303552" y="3452732"/>
                  <a:pt x="2303552" y="3452732"/>
                </a:cubicBezTo>
                <a:cubicBezTo>
                  <a:pt x="2303552" y="3177833"/>
                  <a:pt x="2303552" y="3177833"/>
                  <a:pt x="2303552" y="3177833"/>
                </a:cubicBezTo>
                <a:cubicBezTo>
                  <a:pt x="2282757" y="3180546"/>
                  <a:pt x="2282757" y="3180546"/>
                  <a:pt x="2282757" y="3180546"/>
                </a:cubicBezTo>
                <a:cubicBezTo>
                  <a:pt x="2282757" y="3443689"/>
                  <a:pt x="2282757" y="3443689"/>
                  <a:pt x="2282757" y="3443689"/>
                </a:cubicBezTo>
                <a:cubicBezTo>
                  <a:pt x="1728524" y="3874123"/>
                  <a:pt x="1728524" y="3874123"/>
                  <a:pt x="1728524" y="3874123"/>
                </a:cubicBezTo>
                <a:cubicBezTo>
                  <a:pt x="1728524" y="3342411"/>
                  <a:pt x="1728524" y="3342411"/>
                  <a:pt x="1728524" y="3342411"/>
                </a:cubicBezTo>
                <a:cubicBezTo>
                  <a:pt x="1989818" y="3140758"/>
                  <a:pt x="1989818" y="3140758"/>
                  <a:pt x="1989818" y="3140758"/>
                </a:cubicBezTo>
                <a:cubicBezTo>
                  <a:pt x="1978064" y="3124481"/>
                  <a:pt x="1978064" y="3124481"/>
                  <a:pt x="1978064" y="3124481"/>
                </a:cubicBezTo>
                <a:cubicBezTo>
                  <a:pt x="1718578" y="3325229"/>
                  <a:pt x="1718578" y="3325229"/>
                  <a:pt x="1718578" y="3325229"/>
                </a:cubicBezTo>
                <a:cubicBezTo>
                  <a:pt x="1158920" y="2899317"/>
                  <a:pt x="1158920" y="2899317"/>
                  <a:pt x="1158920" y="2899317"/>
                </a:cubicBezTo>
                <a:cubicBezTo>
                  <a:pt x="1579342" y="2573779"/>
                  <a:pt x="1579342" y="2573779"/>
                  <a:pt x="1579342" y="2573779"/>
                </a:cubicBezTo>
                <a:cubicBezTo>
                  <a:pt x="1567588" y="2557502"/>
                  <a:pt x="1567588" y="2557502"/>
                  <a:pt x="1567588" y="2557502"/>
                </a:cubicBezTo>
                <a:cubicBezTo>
                  <a:pt x="1149879" y="2881232"/>
                  <a:pt x="1149879" y="2881232"/>
                  <a:pt x="1149879" y="2881232"/>
                </a:cubicBezTo>
                <a:cubicBezTo>
                  <a:pt x="1149879" y="2350424"/>
                  <a:pt x="1149879" y="2350424"/>
                  <a:pt x="1149879" y="2350424"/>
                </a:cubicBezTo>
                <a:cubicBezTo>
                  <a:pt x="1321664" y="2216592"/>
                  <a:pt x="1321664" y="2216592"/>
                  <a:pt x="1321664" y="2216592"/>
                </a:cubicBezTo>
                <a:cubicBezTo>
                  <a:pt x="1309910" y="2201219"/>
                  <a:pt x="1309910" y="2201219"/>
                  <a:pt x="1309910" y="2201219"/>
                </a:cubicBezTo>
                <a:cubicBezTo>
                  <a:pt x="1139934" y="2332339"/>
                  <a:pt x="1139934" y="2332339"/>
                  <a:pt x="1139934" y="2332339"/>
                </a:cubicBezTo>
                <a:cubicBezTo>
                  <a:pt x="580276" y="1907331"/>
                  <a:pt x="580276" y="1907331"/>
                  <a:pt x="580276" y="1907331"/>
                </a:cubicBezTo>
                <a:cubicBezTo>
                  <a:pt x="1138125" y="1474184"/>
                  <a:pt x="1138125" y="1474184"/>
                  <a:pt x="1138125" y="1474184"/>
                </a:cubicBezTo>
                <a:cubicBezTo>
                  <a:pt x="1697783" y="1899192"/>
                  <a:pt x="1697783" y="1899192"/>
                  <a:pt x="1697783" y="1899192"/>
                </a:cubicBezTo>
                <a:cubicBezTo>
                  <a:pt x="1310815" y="2200315"/>
                  <a:pt x="1310815" y="2200315"/>
                  <a:pt x="1310815" y="2200315"/>
                </a:cubicBezTo>
                <a:cubicBezTo>
                  <a:pt x="1322568" y="2216592"/>
                  <a:pt x="1322568" y="2216592"/>
                  <a:pt x="1322568" y="2216592"/>
                </a:cubicBezTo>
                <a:cubicBezTo>
                  <a:pt x="1704112" y="1919991"/>
                  <a:pt x="1704112" y="1919991"/>
                  <a:pt x="1704112" y="1919991"/>
                </a:cubicBezTo>
                <a:cubicBezTo>
                  <a:pt x="1704112" y="2450798"/>
                  <a:pt x="1704112" y="2450798"/>
                  <a:pt x="1704112" y="2450798"/>
                </a:cubicBezTo>
                <a:cubicBezTo>
                  <a:pt x="1568492" y="2556598"/>
                  <a:pt x="1568492" y="2556598"/>
                  <a:pt x="1568492" y="2556598"/>
                </a:cubicBezTo>
                <a:cubicBezTo>
                  <a:pt x="1580246" y="2572875"/>
                  <a:pt x="1580246" y="2572875"/>
                  <a:pt x="1580246" y="2572875"/>
                </a:cubicBezTo>
                <a:cubicBezTo>
                  <a:pt x="1709537" y="2472501"/>
                  <a:pt x="1709537" y="2472501"/>
                  <a:pt x="1709537" y="2472501"/>
                </a:cubicBezTo>
                <a:cubicBezTo>
                  <a:pt x="2269195" y="2898413"/>
                  <a:pt x="2269195" y="2898413"/>
                  <a:pt x="2269195" y="2898413"/>
                </a:cubicBezTo>
                <a:cubicBezTo>
                  <a:pt x="1978968" y="3123577"/>
                  <a:pt x="1978968" y="3123577"/>
                  <a:pt x="1978968" y="3123577"/>
                </a:cubicBezTo>
                <a:cubicBezTo>
                  <a:pt x="1990722" y="3139854"/>
                  <a:pt x="1990722" y="3139854"/>
                  <a:pt x="1990722" y="3139854"/>
                </a:cubicBezTo>
                <a:cubicBezTo>
                  <a:pt x="2282757" y="2912881"/>
                  <a:pt x="2282757" y="2912881"/>
                  <a:pt x="2282757" y="2912881"/>
                </a:cubicBezTo>
                <a:cubicBezTo>
                  <a:pt x="2282757" y="3179642"/>
                  <a:pt x="2282757" y="3179642"/>
                  <a:pt x="2282757" y="3179642"/>
                </a:cubicBezTo>
                <a:cubicBezTo>
                  <a:pt x="2303552" y="3176929"/>
                  <a:pt x="2303552" y="3176929"/>
                  <a:pt x="2303552" y="3176929"/>
                </a:cubicBezTo>
                <a:cubicBezTo>
                  <a:pt x="2303552" y="2904743"/>
                  <a:pt x="2303552" y="2904743"/>
                  <a:pt x="2303552" y="2904743"/>
                </a:cubicBezTo>
                <a:cubicBezTo>
                  <a:pt x="2327963" y="2885753"/>
                  <a:pt x="2327963" y="2885753"/>
                  <a:pt x="2327963" y="2885753"/>
                </a:cubicBezTo>
                <a:cubicBezTo>
                  <a:pt x="2327963" y="2860433"/>
                  <a:pt x="2327963" y="2860433"/>
                  <a:pt x="2327963" y="2860433"/>
                </a:cubicBezTo>
                <a:cubicBezTo>
                  <a:pt x="2300839" y="2881232"/>
                  <a:pt x="2300839" y="2881232"/>
                  <a:pt x="2300839" y="2881232"/>
                </a:cubicBezTo>
                <a:cubicBezTo>
                  <a:pt x="2300839" y="2350424"/>
                  <a:pt x="2300839" y="2350424"/>
                  <a:pt x="2300839" y="2350424"/>
                </a:cubicBezTo>
                <a:cubicBezTo>
                  <a:pt x="2327963" y="2328721"/>
                  <a:pt x="2327963" y="2328721"/>
                  <a:pt x="2327963" y="2328721"/>
                </a:cubicBezTo>
                <a:cubicBezTo>
                  <a:pt x="2327963" y="2303402"/>
                  <a:pt x="2327963" y="2303402"/>
                  <a:pt x="2327963" y="2303402"/>
                </a:cubicBezTo>
                <a:cubicBezTo>
                  <a:pt x="2290894" y="2332339"/>
                  <a:pt x="2290894" y="2332339"/>
                  <a:pt x="2290894" y="2332339"/>
                </a:cubicBezTo>
                <a:cubicBezTo>
                  <a:pt x="1731236" y="1907331"/>
                  <a:pt x="1731236" y="1907331"/>
                  <a:pt x="1731236" y="1907331"/>
                </a:cubicBezTo>
                <a:cubicBezTo>
                  <a:pt x="2289086" y="1474184"/>
                  <a:pt x="2289086" y="1474184"/>
                  <a:pt x="2289086" y="1474184"/>
                </a:cubicBezTo>
                <a:cubicBezTo>
                  <a:pt x="2848743" y="1899192"/>
                  <a:pt x="2848743" y="1899192"/>
                  <a:pt x="2848743" y="1899192"/>
                </a:cubicBezTo>
                <a:cubicBezTo>
                  <a:pt x="2328867" y="2302498"/>
                  <a:pt x="2328867" y="2302498"/>
                  <a:pt x="2328867" y="2302498"/>
                </a:cubicBezTo>
                <a:cubicBezTo>
                  <a:pt x="2328867" y="2327817"/>
                  <a:pt x="2328867" y="2327817"/>
                  <a:pt x="2328867" y="2327817"/>
                </a:cubicBezTo>
                <a:cubicBezTo>
                  <a:pt x="2855072" y="1919991"/>
                  <a:pt x="2855072" y="1919991"/>
                  <a:pt x="2855072" y="1919991"/>
                </a:cubicBezTo>
                <a:cubicBezTo>
                  <a:pt x="2855072" y="2450798"/>
                  <a:pt x="2855072" y="2450798"/>
                  <a:pt x="2855072" y="2450798"/>
                </a:cubicBezTo>
                <a:lnTo>
                  <a:pt x="2328867" y="2859529"/>
                </a:lnTo>
                <a:cubicBezTo>
                  <a:pt x="2328867" y="2884849"/>
                  <a:pt x="2328867" y="2884849"/>
                  <a:pt x="2328867" y="2884849"/>
                </a:cubicBezTo>
                <a:cubicBezTo>
                  <a:pt x="2874963" y="2460745"/>
                  <a:pt x="2874963" y="2460745"/>
                  <a:pt x="2874963" y="2460745"/>
                </a:cubicBezTo>
                <a:cubicBezTo>
                  <a:pt x="2874963" y="1894671"/>
                  <a:pt x="2874963" y="1894671"/>
                  <a:pt x="2874963" y="1894671"/>
                </a:cubicBezTo>
                <a:cubicBezTo>
                  <a:pt x="2303552" y="1459716"/>
                  <a:pt x="2303552" y="1459716"/>
                  <a:pt x="2303552" y="1459716"/>
                </a:cubicBezTo>
                <a:cubicBezTo>
                  <a:pt x="2303552" y="926195"/>
                  <a:pt x="2303552" y="926195"/>
                  <a:pt x="2303552" y="926195"/>
                </a:cubicBezTo>
                <a:cubicBezTo>
                  <a:pt x="2282757" y="941568"/>
                  <a:pt x="2282757" y="941568"/>
                  <a:pt x="2282757" y="941568"/>
                </a:cubicBezTo>
                <a:cubicBezTo>
                  <a:pt x="2282757" y="1451578"/>
                  <a:pt x="2282757" y="1451578"/>
                  <a:pt x="2282757" y="1451578"/>
                </a:cubicBezTo>
                <a:cubicBezTo>
                  <a:pt x="1728524" y="1882011"/>
                  <a:pt x="1728524" y="1882011"/>
                  <a:pt x="1728524" y="1882011"/>
                </a:cubicBezTo>
                <a:cubicBezTo>
                  <a:pt x="1728524" y="1351203"/>
                  <a:pt x="1728524" y="1351203"/>
                  <a:pt x="1728524" y="1351203"/>
                </a:cubicBezTo>
                <a:cubicBezTo>
                  <a:pt x="2282757" y="920770"/>
                  <a:pt x="2282757" y="920770"/>
                  <a:pt x="2282757" y="920770"/>
                </a:cubicBezTo>
                <a:cubicBezTo>
                  <a:pt x="2282757" y="940664"/>
                  <a:pt x="2282757" y="940664"/>
                  <a:pt x="2282757" y="940664"/>
                </a:cubicBezTo>
                <a:cubicBezTo>
                  <a:pt x="2303552" y="924387"/>
                  <a:pt x="2303552" y="924387"/>
                  <a:pt x="2303552" y="924387"/>
                </a:cubicBezTo>
                <a:cubicBezTo>
                  <a:pt x="2303552" y="895450"/>
                  <a:pt x="2303552" y="895450"/>
                  <a:pt x="2303552" y="895450"/>
                </a:cubicBezTo>
                <a:cubicBezTo>
                  <a:pt x="1749319" y="474059"/>
                  <a:pt x="1749319" y="474059"/>
                  <a:pt x="1749319" y="474059"/>
                </a:cubicBezTo>
                <a:cubicBezTo>
                  <a:pt x="1733044" y="486719"/>
                  <a:pt x="1733044" y="486719"/>
                  <a:pt x="1733044" y="486719"/>
                </a:cubicBezTo>
                <a:cubicBezTo>
                  <a:pt x="2276428" y="899971"/>
                  <a:pt x="2276428" y="899971"/>
                  <a:pt x="2276428" y="899971"/>
                </a:cubicBezTo>
                <a:cubicBezTo>
                  <a:pt x="1718578" y="1333118"/>
                  <a:pt x="1718578" y="1333118"/>
                  <a:pt x="1718578" y="1333118"/>
                </a:cubicBezTo>
                <a:cubicBezTo>
                  <a:pt x="1158920" y="908110"/>
                  <a:pt x="1158920" y="908110"/>
                  <a:pt x="1158920" y="908110"/>
                </a:cubicBezTo>
                <a:cubicBezTo>
                  <a:pt x="1716770" y="474964"/>
                  <a:pt x="1716770" y="474964"/>
                  <a:pt x="1716770" y="474964"/>
                </a:cubicBezTo>
                <a:cubicBezTo>
                  <a:pt x="1732140" y="486719"/>
                  <a:pt x="1732140" y="486719"/>
                  <a:pt x="1732140" y="486719"/>
                </a:cubicBezTo>
                <a:cubicBezTo>
                  <a:pt x="1748415" y="474059"/>
                  <a:pt x="1748415" y="474059"/>
                  <a:pt x="1748415" y="474059"/>
                </a:cubicBezTo>
                <a:cubicBezTo>
                  <a:pt x="1724907" y="455070"/>
                  <a:pt x="1724907" y="455070"/>
                  <a:pt x="1724907" y="455070"/>
                </a:cubicBezTo>
                <a:cubicBezTo>
                  <a:pt x="1724907" y="56286"/>
                  <a:pt x="1724907" y="6438"/>
                  <a:pt x="1724907" y="206"/>
                </a:cubicBezTo>
                <a:close/>
                <a:moveTo>
                  <a:pt x="1606490" y="0"/>
                </a:moveTo>
                <a:lnTo>
                  <a:pt x="1704112" y="0"/>
                </a:lnTo>
                <a:lnTo>
                  <a:pt x="1704112" y="79700"/>
                </a:lnTo>
                <a:cubicBezTo>
                  <a:pt x="1704112" y="455974"/>
                  <a:pt x="1704112" y="455974"/>
                  <a:pt x="1704112" y="455974"/>
                </a:cubicBezTo>
                <a:cubicBezTo>
                  <a:pt x="1149879" y="885503"/>
                  <a:pt x="1149879" y="885503"/>
                  <a:pt x="1149879" y="885503"/>
                </a:cubicBezTo>
                <a:cubicBezTo>
                  <a:pt x="1149879" y="354695"/>
                  <a:pt x="1149879" y="354695"/>
                  <a:pt x="1149879" y="354695"/>
                </a:cubicBezTo>
                <a:cubicBezTo>
                  <a:pt x="1550183" y="43739"/>
                  <a:pt x="1600221" y="4869"/>
                  <a:pt x="1606476" y="11"/>
                </a:cubicBezTo>
                <a:close/>
                <a:moveTo>
                  <a:pt x="696284" y="0"/>
                </a:moveTo>
                <a:lnTo>
                  <a:pt x="1573942" y="0"/>
                </a:lnTo>
                <a:lnTo>
                  <a:pt x="1498270" y="58848"/>
                </a:lnTo>
                <a:cubicBezTo>
                  <a:pt x="1139934" y="337514"/>
                  <a:pt x="1139934" y="337514"/>
                  <a:pt x="1139934" y="337514"/>
                </a:cubicBezTo>
                <a:cubicBezTo>
                  <a:pt x="805631" y="83188"/>
                  <a:pt x="722055" y="19606"/>
                  <a:pt x="701161" y="3711"/>
                </a:cubicBezTo>
                <a:close/>
              </a:path>
            </a:pathLst>
          </a:custGeom>
          <a:solidFill>
            <a:schemeClr val="bg1">
              <a:lumMod val="65000"/>
            </a:schemeClr>
          </a:solidFill>
        </p:spPr>
        <p:txBody>
          <a:bodyPr wrap="square" tIns="684000" rIns="756000">
            <a:noAutofit/>
          </a:bodyPr>
          <a:lstStyle>
            <a:lvl1pPr algn="r">
              <a:defRPr i="1">
                <a:solidFill>
                  <a:schemeClr val="accent2">
                    <a:lumMod val="40000"/>
                    <a:lumOff val="60000"/>
                  </a:schemeClr>
                </a:solidFill>
              </a:defRPr>
            </a:lvl1pPr>
          </a:lstStyle>
          <a:p>
            <a:r>
              <a:rPr lang="fr-FR" dirty="0"/>
              <a:t>Insérez ou glissez votre image ici</a:t>
            </a:r>
          </a:p>
        </p:txBody>
      </p:sp>
      <p:sp>
        <p:nvSpPr>
          <p:cNvPr id="4" name="Espace réservé du texte 4">
            <a:extLst>
              <a:ext uri="{FF2B5EF4-FFF2-40B4-BE49-F238E27FC236}">
                <a16:creationId xmlns:a16="http://schemas.microsoft.com/office/drawing/2014/main" id="{1CD6972B-DFC0-49E0-CEDD-F3560A107C30}"/>
              </a:ext>
            </a:extLst>
          </p:cNvPr>
          <p:cNvSpPr>
            <a:spLocks noGrp="1"/>
          </p:cNvSpPr>
          <p:nvPr>
            <p:ph type="body" sz="quarter" idx="17" hasCustomPrompt="1"/>
          </p:nvPr>
        </p:nvSpPr>
        <p:spPr>
          <a:xfrm>
            <a:off x="742949" y="5892800"/>
            <a:ext cx="6578600" cy="558800"/>
          </a:xfrm>
        </p:spPr>
        <p:txBody>
          <a:bodyPr>
            <a:normAutofit/>
          </a:bodyPr>
          <a:lstStyle>
            <a:lvl1pPr>
              <a:defRPr sz="1200" i="1">
                <a:solidFill>
                  <a:schemeClr val="tx1"/>
                </a:solidFill>
              </a:defRPr>
            </a:lvl1pPr>
          </a:lstStyle>
          <a:p>
            <a:pPr lvl="0"/>
            <a:r>
              <a:rPr lang="fr-FR" dirty="0"/>
              <a:t>Emplacement logotypes financeurs/partenaires</a:t>
            </a:r>
          </a:p>
        </p:txBody>
      </p:sp>
    </p:spTree>
    <p:extLst>
      <p:ext uri="{BB962C8B-B14F-4D97-AF65-F5344CB8AC3E}">
        <p14:creationId xmlns:p14="http://schemas.microsoft.com/office/powerpoint/2010/main" val="214157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re CEA liten">
    <p:spTree>
      <p:nvGrpSpPr>
        <p:cNvPr id="1" name=""/>
        <p:cNvGrpSpPr/>
        <p:nvPr/>
      </p:nvGrpSpPr>
      <p:grpSpPr>
        <a:xfrm>
          <a:off x="0" y="0"/>
          <a:ext cx="0" cy="0"/>
          <a:chOff x="0" y="0"/>
          <a:chExt cx="0" cy="0"/>
        </a:xfrm>
      </p:grpSpPr>
      <p:pic>
        <p:nvPicPr>
          <p:cNvPr id="8" name="Image 7"/>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829810" y="728663"/>
            <a:ext cx="4053600" cy="1807744"/>
          </a:xfrm>
          <a:prstGeom prst="rect">
            <a:avLst/>
          </a:prstGeom>
          <a:noFill/>
          <a:ln>
            <a:noFill/>
          </a:ln>
        </p:spPr>
      </p:pic>
      <p:sp>
        <p:nvSpPr>
          <p:cNvPr id="2" name="Titre 1">
            <a:extLst>
              <a:ext uri="{FF2B5EF4-FFF2-40B4-BE49-F238E27FC236}">
                <a16:creationId xmlns:a16="http://schemas.microsoft.com/office/drawing/2014/main" id="{107B68EE-BDE5-1E9D-059B-83B50A6ACD18}"/>
              </a:ext>
            </a:extLst>
          </p:cNvPr>
          <p:cNvSpPr>
            <a:spLocks noGrp="1"/>
          </p:cNvSpPr>
          <p:nvPr>
            <p:ph type="ctrTitle"/>
          </p:nvPr>
        </p:nvSpPr>
        <p:spPr>
          <a:xfrm>
            <a:off x="731838" y="2654299"/>
            <a:ext cx="5294312" cy="1587501"/>
          </a:xfrm>
        </p:spPr>
        <p:txBody>
          <a:bodyPr anchor="b">
            <a:normAutofit/>
          </a:bodyPr>
          <a:lstStyle>
            <a:lvl1pPr algn="l">
              <a:defRPr sz="2800">
                <a:solidFill>
                  <a:schemeClr val="tx1"/>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34801059-2D37-8D44-42C0-ED46DE3A8FD1}"/>
              </a:ext>
            </a:extLst>
          </p:cNvPr>
          <p:cNvSpPr>
            <a:spLocks noGrp="1"/>
          </p:cNvSpPr>
          <p:nvPr>
            <p:ph type="subTitle" idx="1"/>
          </p:nvPr>
        </p:nvSpPr>
        <p:spPr>
          <a:xfrm>
            <a:off x="731838" y="4262438"/>
            <a:ext cx="5294312"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sp>
        <p:nvSpPr>
          <p:cNvPr id="4" name="ZoneTexte 3">
            <a:extLst>
              <a:ext uri="{FF2B5EF4-FFF2-40B4-BE49-F238E27FC236}">
                <a16:creationId xmlns:a16="http://schemas.microsoft.com/office/drawing/2014/main" id="{772B667D-CC06-7D82-8E0F-CFDA021D6AD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CEA </a:t>
            </a:r>
            <a:r>
              <a:rPr lang="fr-FR" sz="1200" dirty="0" err="1">
                <a:solidFill>
                  <a:schemeClr val="bg1">
                    <a:lumMod val="50000"/>
                  </a:schemeClr>
                </a:solidFill>
              </a:rPr>
              <a:t>liten</a:t>
            </a:r>
            <a:endParaRPr lang="fr-FR" sz="1200" dirty="0">
              <a:solidFill>
                <a:schemeClr val="bg1">
                  <a:lumMod val="50000"/>
                </a:schemeClr>
              </a:solidFill>
            </a:endParaRPr>
          </a:p>
        </p:txBody>
      </p:sp>
      <p:sp>
        <p:nvSpPr>
          <p:cNvPr id="6" name="Rectangle 5">
            <a:extLst>
              <a:ext uri="{FF2B5EF4-FFF2-40B4-BE49-F238E27FC236}">
                <a16:creationId xmlns:a16="http://schemas.microsoft.com/office/drawing/2014/main" id="{31F5FF40-204E-79EE-35CB-85711491D064}"/>
              </a:ext>
            </a:extLst>
          </p:cNvPr>
          <p:cNvSpPr/>
          <p:nvPr userDrawn="1"/>
        </p:nvSpPr>
        <p:spPr>
          <a:xfrm>
            <a:off x="11182350" y="0"/>
            <a:ext cx="10096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pic>
        <p:nvPicPr>
          <p:cNvPr id="11" name="PATTERN CARRE DECAL">
            <a:extLst>
              <a:ext uri="{FF2B5EF4-FFF2-40B4-BE49-F238E27FC236}">
                <a16:creationId xmlns:a16="http://schemas.microsoft.com/office/drawing/2014/main" id="{B904F070-A99F-1AC0-845C-9E05CE6DF32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9705" r="39861" b="-1"/>
          <a:stretch/>
        </p:blipFill>
        <p:spPr>
          <a:xfrm>
            <a:off x="9406296" y="-1"/>
            <a:ext cx="2785704" cy="2447637"/>
          </a:xfrm>
          <a:prstGeom prst="rect">
            <a:avLst/>
          </a:prstGeom>
        </p:spPr>
      </p:pic>
    </p:spTree>
    <p:extLst>
      <p:ext uri="{BB962C8B-B14F-4D97-AF65-F5344CB8AC3E}">
        <p14:creationId xmlns:p14="http://schemas.microsoft.com/office/powerpoint/2010/main" val="2291770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re CEA isa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7B68EE-BDE5-1E9D-059B-83B50A6ACD18}"/>
              </a:ext>
            </a:extLst>
          </p:cNvPr>
          <p:cNvSpPr>
            <a:spLocks noGrp="1"/>
          </p:cNvSpPr>
          <p:nvPr>
            <p:ph type="ctrTitle"/>
          </p:nvPr>
        </p:nvSpPr>
        <p:spPr>
          <a:xfrm>
            <a:off x="731838" y="2654299"/>
            <a:ext cx="5294312" cy="1587501"/>
          </a:xfrm>
        </p:spPr>
        <p:txBody>
          <a:bodyPr anchor="b">
            <a:normAutofit/>
          </a:bodyPr>
          <a:lstStyle>
            <a:lvl1pPr algn="l">
              <a:defRPr sz="2800">
                <a:solidFill>
                  <a:schemeClr val="tx1"/>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34801059-2D37-8D44-42C0-ED46DE3A8FD1}"/>
              </a:ext>
            </a:extLst>
          </p:cNvPr>
          <p:cNvSpPr>
            <a:spLocks noGrp="1"/>
          </p:cNvSpPr>
          <p:nvPr>
            <p:ph type="subTitle" idx="1"/>
          </p:nvPr>
        </p:nvSpPr>
        <p:spPr>
          <a:xfrm>
            <a:off x="731838" y="4262438"/>
            <a:ext cx="5294312"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FR" dirty="0"/>
          </a:p>
        </p:txBody>
      </p:sp>
      <p:pic>
        <p:nvPicPr>
          <p:cNvPr id="5" name="Logo CEA liten">
            <a:extLst>
              <a:ext uri="{FF2B5EF4-FFF2-40B4-BE49-F238E27FC236}">
                <a16:creationId xmlns:a16="http://schemas.microsoft.com/office/drawing/2014/main" id="{59C151D8-9F2F-A121-360A-4DC7F82C413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31838" y="728663"/>
            <a:ext cx="4053599" cy="1804999"/>
          </a:xfrm>
          <a:prstGeom prst="rect">
            <a:avLst/>
          </a:prstGeom>
        </p:spPr>
      </p:pic>
      <p:sp>
        <p:nvSpPr>
          <p:cNvPr id="6" name="ZoneTexte 5">
            <a:extLst>
              <a:ext uri="{FF2B5EF4-FFF2-40B4-BE49-F238E27FC236}">
                <a16:creationId xmlns:a16="http://schemas.microsoft.com/office/drawing/2014/main" id="{810AE585-3E8A-32F0-6876-68FBB4218CF7}"/>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CEA </a:t>
            </a:r>
            <a:r>
              <a:rPr lang="fr-FR" sz="1200" dirty="0" err="1">
                <a:solidFill>
                  <a:schemeClr val="bg1">
                    <a:lumMod val="50000"/>
                  </a:schemeClr>
                </a:solidFill>
              </a:rPr>
              <a:t>isas</a:t>
            </a:r>
            <a:endParaRPr lang="fr-FR" sz="1200" dirty="0">
              <a:solidFill>
                <a:schemeClr val="bg1">
                  <a:lumMod val="50000"/>
                </a:schemeClr>
              </a:solidFill>
            </a:endParaRPr>
          </a:p>
        </p:txBody>
      </p:sp>
      <p:sp>
        <p:nvSpPr>
          <p:cNvPr id="4" name="Rectangle 3">
            <a:extLst>
              <a:ext uri="{FF2B5EF4-FFF2-40B4-BE49-F238E27FC236}">
                <a16:creationId xmlns:a16="http://schemas.microsoft.com/office/drawing/2014/main" id="{D710377C-96DE-1F86-CAD9-8510009CBC0B}"/>
              </a:ext>
            </a:extLst>
          </p:cNvPr>
          <p:cNvSpPr/>
          <p:nvPr userDrawn="1"/>
        </p:nvSpPr>
        <p:spPr>
          <a:xfrm>
            <a:off x="11182350" y="0"/>
            <a:ext cx="10096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pic>
        <p:nvPicPr>
          <p:cNvPr id="11" name="PATTERN CARRE DECAL">
            <a:extLst>
              <a:ext uri="{FF2B5EF4-FFF2-40B4-BE49-F238E27FC236}">
                <a16:creationId xmlns:a16="http://schemas.microsoft.com/office/drawing/2014/main" id="{B904F070-A99F-1AC0-845C-9E05CE6DF32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9705" r="39861" b="-1"/>
          <a:stretch/>
        </p:blipFill>
        <p:spPr>
          <a:xfrm>
            <a:off x="9406296" y="-1"/>
            <a:ext cx="2785704" cy="2447637"/>
          </a:xfrm>
          <a:prstGeom prst="rect">
            <a:avLst/>
          </a:prstGeom>
        </p:spPr>
      </p:pic>
    </p:spTree>
    <p:extLst>
      <p:ext uri="{BB962C8B-B14F-4D97-AF65-F5344CB8AC3E}">
        <p14:creationId xmlns:p14="http://schemas.microsoft.com/office/powerpoint/2010/main" val="617054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2FBAC49-4802-3440-8107-C65AE7ADA05A}"/>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a:p>
        </p:txBody>
      </p:sp>
      <p:sp>
        <p:nvSpPr>
          <p:cNvPr id="3" name="Espace réservé du contenu 2">
            <a:extLst>
              <a:ext uri="{FF2B5EF4-FFF2-40B4-BE49-F238E27FC236}">
                <a16:creationId xmlns:a16="http://schemas.microsoft.com/office/drawing/2014/main" id="{BD2E413D-76E6-5233-CF73-FD49BCAF474D}"/>
              </a:ext>
            </a:extLst>
          </p:cNvPr>
          <p:cNvSpPr>
            <a:spLocks noGrp="1"/>
          </p:cNvSpPr>
          <p:nvPr>
            <p:ph idx="1" hasCustomPrompt="1"/>
          </p:nvPr>
        </p:nvSpPr>
        <p:spPr>
          <a:xfrm>
            <a:off x="731838" y="1381125"/>
            <a:ext cx="8329612" cy="4795838"/>
          </a:xfrm>
        </p:spPr>
        <p:txBody>
          <a:bodyPr lIns="0"/>
          <a:lstStyle>
            <a:lvl1pPr marL="358775" indent="-358775">
              <a:spcBef>
                <a:spcPts val="1800"/>
              </a:spcBef>
              <a:buClr>
                <a:schemeClr val="bg1"/>
              </a:buClr>
              <a:buSzPct val="100000"/>
              <a:buFont typeface="+mj-lt"/>
              <a:buAutoNum type="arabicPeriod"/>
              <a:defRPr>
                <a:solidFill>
                  <a:schemeClr val="bg1"/>
                </a:solidFill>
                <a:latin typeface="+mj-lt"/>
              </a:defRPr>
            </a:lvl1pPr>
            <a:lvl2pPr marL="358775" indent="0">
              <a:buFontTx/>
              <a:buNone/>
              <a:defRPr sz="14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Modifier les styles du texte du masque</a:t>
            </a:r>
          </a:p>
          <a:p>
            <a:pPr lvl="1"/>
            <a:r>
              <a:rPr lang="fr-FR"/>
              <a:t>Deuxième niveau</a:t>
            </a:r>
          </a:p>
        </p:txBody>
      </p:sp>
      <p:sp>
        <p:nvSpPr>
          <p:cNvPr id="7" name="ZoneTexte 6">
            <a:extLst>
              <a:ext uri="{FF2B5EF4-FFF2-40B4-BE49-F238E27FC236}">
                <a16:creationId xmlns:a16="http://schemas.microsoft.com/office/drawing/2014/main" id="{4585063C-DA94-C737-8964-5690FC880710}"/>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Sommaire</a:t>
            </a:r>
          </a:p>
        </p:txBody>
      </p:sp>
      <p:grpSp>
        <p:nvGrpSpPr>
          <p:cNvPr id="17" name="Group 12">
            <a:extLst>
              <a:ext uri="{FF2B5EF4-FFF2-40B4-BE49-F238E27FC236}">
                <a16:creationId xmlns:a16="http://schemas.microsoft.com/office/drawing/2014/main" id="{DFC7A27D-F544-3847-F87B-0DF45C44C0D3}"/>
              </a:ext>
            </a:extLst>
          </p:cNvPr>
          <p:cNvGrpSpPr>
            <a:grpSpLocks noChangeAspect="1"/>
          </p:cNvGrpSpPr>
          <p:nvPr userDrawn="1"/>
        </p:nvGrpSpPr>
        <p:grpSpPr bwMode="auto">
          <a:xfrm>
            <a:off x="266859" y="6343650"/>
            <a:ext cx="316707" cy="316707"/>
            <a:chOff x="461" y="3861"/>
            <a:chExt cx="304" cy="304"/>
          </a:xfrm>
        </p:grpSpPr>
        <p:sp>
          <p:nvSpPr>
            <p:cNvPr id="18" name="AutoShape 11">
              <a:extLst>
                <a:ext uri="{FF2B5EF4-FFF2-40B4-BE49-F238E27FC236}">
                  <a16:creationId xmlns:a16="http://schemas.microsoft.com/office/drawing/2014/main" id="{C581EC54-E4C7-2B85-765F-226E90ED37F9}"/>
                </a:ext>
              </a:extLst>
            </p:cNvPr>
            <p:cNvSpPr>
              <a:spLocks noChangeAspect="1" noChangeArrowheads="1" noTextEdit="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Rectangle 13">
              <a:extLst>
                <a:ext uri="{FF2B5EF4-FFF2-40B4-BE49-F238E27FC236}">
                  <a16:creationId xmlns:a16="http://schemas.microsoft.com/office/drawing/2014/main" id="{024FFC00-E238-123D-8547-D317547D5C21}"/>
                </a:ext>
              </a:extLst>
            </p:cNvPr>
            <p:cNvSpPr>
              <a:spLocks noChangeArrowheads="1"/>
            </p:cNvSpPr>
            <p:nvPr userDrawn="1"/>
          </p:nvSpPr>
          <p:spPr bwMode="auto">
            <a:xfrm>
              <a:off x="461" y="3861"/>
              <a:ext cx="304" cy="3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Rectangle 14">
              <a:extLst>
                <a:ext uri="{FF2B5EF4-FFF2-40B4-BE49-F238E27FC236}">
                  <a16:creationId xmlns:a16="http://schemas.microsoft.com/office/drawing/2014/main" id="{26FC7AA9-98AE-CF10-6510-FBB15BB6F6AD}"/>
                </a:ext>
              </a:extLst>
            </p:cNvPr>
            <p:cNvSpPr>
              <a:spLocks noChangeArrowheads="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5">
              <a:extLst>
                <a:ext uri="{FF2B5EF4-FFF2-40B4-BE49-F238E27FC236}">
                  <a16:creationId xmlns:a16="http://schemas.microsoft.com/office/drawing/2014/main" id="{485E328D-5058-4023-75AE-4DF8C1BAEBCA}"/>
                </a:ext>
              </a:extLst>
            </p:cNvPr>
            <p:cNvSpPr>
              <a:spLocks noEditPoints="1"/>
            </p:cNvSpPr>
            <p:nvPr userDrawn="1"/>
          </p:nvSpPr>
          <p:spPr bwMode="auto">
            <a:xfrm>
              <a:off x="518" y="3962"/>
              <a:ext cx="189" cy="72"/>
            </a:xfrm>
            <a:custGeom>
              <a:avLst/>
              <a:gdLst>
                <a:gd name="T0" fmla="*/ 498 w 498"/>
                <a:gd name="T1" fmla="*/ 96 h 190"/>
                <a:gd name="T2" fmla="*/ 415 w 498"/>
                <a:gd name="T3" fmla="*/ 0 h 190"/>
                <a:gd name="T4" fmla="*/ 350 w 498"/>
                <a:gd name="T5" fmla="*/ 13 h 190"/>
                <a:gd name="T6" fmla="*/ 348 w 498"/>
                <a:gd name="T7" fmla="*/ 37 h 190"/>
                <a:gd name="T8" fmla="*/ 413 w 498"/>
                <a:gd name="T9" fmla="*/ 21 h 190"/>
                <a:gd name="T10" fmla="*/ 463 w 498"/>
                <a:gd name="T11" fmla="*/ 43 h 190"/>
                <a:gd name="T12" fmla="*/ 335 w 498"/>
                <a:gd name="T13" fmla="*/ 141 h 190"/>
                <a:gd name="T14" fmla="*/ 252 w 498"/>
                <a:gd name="T15" fmla="*/ 169 h 190"/>
                <a:gd name="T16" fmla="*/ 199 w 498"/>
                <a:gd name="T17" fmla="*/ 147 h 190"/>
                <a:gd name="T18" fmla="*/ 320 w 498"/>
                <a:gd name="T19" fmla="*/ 34 h 190"/>
                <a:gd name="T20" fmla="*/ 251 w 498"/>
                <a:gd name="T21" fmla="*/ 0 h 190"/>
                <a:gd name="T22" fmla="*/ 188 w 498"/>
                <a:gd name="T23" fmla="*/ 24 h 190"/>
                <a:gd name="T24" fmla="*/ 165 w 498"/>
                <a:gd name="T25" fmla="*/ 98 h 190"/>
                <a:gd name="T26" fmla="*/ 173 w 498"/>
                <a:gd name="T27" fmla="*/ 140 h 190"/>
                <a:gd name="T28" fmla="*/ 85 w 498"/>
                <a:gd name="T29" fmla="*/ 169 h 190"/>
                <a:gd name="T30" fmla="*/ 19 w 498"/>
                <a:gd name="T31" fmla="*/ 95 h 190"/>
                <a:gd name="T32" fmla="*/ 85 w 498"/>
                <a:gd name="T33" fmla="*/ 21 h 190"/>
                <a:gd name="T34" fmla="*/ 150 w 498"/>
                <a:gd name="T35" fmla="*/ 37 h 190"/>
                <a:gd name="T36" fmla="*/ 148 w 498"/>
                <a:gd name="T37" fmla="*/ 13 h 190"/>
                <a:gd name="T38" fmla="*/ 87 w 498"/>
                <a:gd name="T39" fmla="*/ 0 h 190"/>
                <a:gd name="T40" fmla="*/ 0 w 498"/>
                <a:gd name="T41" fmla="*/ 95 h 190"/>
                <a:gd name="T42" fmla="*/ 86 w 498"/>
                <a:gd name="T43" fmla="*/ 190 h 190"/>
                <a:gd name="T44" fmla="*/ 182 w 498"/>
                <a:gd name="T45" fmla="*/ 159 h 190"/>
                <a:gd name="T46" fmla="*/ 251 w 498"/>
                <a:gd name="T47" fmla="*/ 190 h 190"/>
                <a:gd name="T48" fmla="*/ 338 w 498"/>
                <a:gd name="T49" fmla="*/ 164 h 190"/>
                <a:gd name="T50" fmla="*/ 411 w 498"/>
                <a:gd name="T51" fmla="*/ 190 h 190"/>
                <a:gd name="T52" fmla="*/ 477 w 498"/>
                <a:gd name="T53" fmla="*/ 163 h 190"/>
                <a:gd name="T54" fmla="*/ 478 w 498"/>
                <a:gd name="T55" fmla="*/ 185 h 190"/>
                <a:gd name="T56" fmla="*/ 498 w 498"/>
                <a:gd name="T57" fmla="*/ 189 h 190"/>
                <a:gd name="T58" fmla="*/ 498 w 498"/>
                <a:gd name="T59" fmla="*/ 96 h 190"/>
                <a:gd name="T60" fmla="*/ 184 w 498"/>
                <a:gd name="T61" fmla="*/ 107 h 190"/>
                <a:gd name="T62" fmla="*/ 201 w 498"/>
                <a:gd name="T63" fmla="*/ 39 h 190"/>
                <a:gd name="T64" fmla="*/ 251 w 498"/>
                <a:gd name="T65" fmla="*/ 19 h 190"/>
                <a:gd name="T66" fmla="*/ 297 w 498"/>
                <a:gd name="T67" fmla="*/ 37 h 190"/>
                <a:gd name="T68" fmla="*/ 261 w 498"/>
                <a:gd name="T69" fmla="*/ 78 h 190"/>
                <a:gd name="T70" fmla="*/ 190 w 498"/>
                <a:gd name="T71" fmla="*/ 128 h 190"/>
                <a:gd name="T72" fmla="*/ 184 w 498"/>
                <a:gd name="T73" fmla="*/ 107 h 190"/>
                <a:gd name="T74" fmla="*/ 462 w 498"/>
                <a:gd name="T75" fmla="*/ 151 h 190"/>
                <a:gd name="T76" fmla="*/ 411 w 498"/>
                <a:gd name="T77" fmla="*/ 170 h 190"/>
                <a:gd name="T78" fmla="*/ 356 w 498"/>
                <a:gd name="T79" fmla="*/ 151 h 190"/>
                <a:gd name="T80" fmla="*/ 472 w 498"/>
                <a:gd name="T81" fmla="*/ 60 h 190"/>
                <a:gd name="T82" fmla="*/ 479 w 498"/>
                <a:gd name="T83" fmla="*/ 83 h 190"/>
                <a:gd name="T84" fmla="*/ 462 w 498"/>
                <a:gd name="T85" fmla="*/ 15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8" h="190">
                  <a:moveTo>
                    <a:pt x="498" y="96"/>
                  </a:moveTo>
                  <a:cubicBezTo>
                    <a:pt x="498" y="6"/>
                    <a:pt x="430" y="0"/>
                    <a:pt x="415" y="0"/>
                  </a:cubicBezTo>
                  <a:cubicBezTo>
                    <a:pt x="393" y="0"/>
                    <a:pt x="372" y="4"/>
                    <a:pt x="350" y="13"/>
                  </a:cubicBezTo>
                  <a:cubicBezTo>
                    <a:pt x="348" y="37"/>
                    <a:pt x="348" y="37"/>
                    <a:pt x="348" y="37"/>
                  </a:cubicBezTo>
                  <a:cubicBezTo>
                    <a:pt x="357" y="33"/>
                    <a:pt x="385" y="21"/>
                    <a:pt x="413" y="21"/>
                  </a:cubicBezTo>
                  <a:cubicBezTo>
                    <a:pt x="435" y="21"/>
                    <a:pt x="452" y="28"/>
                    <a:pt x="463" y="43"/>
                  </a:cubicBezTo>
                  <a:cubicBezTo>
                    <a:pt x="387" y="82"/>
                    <a:pt x="342" y="114"/>
                    <a:pt x="335" y="141"/>
                  </a:cubicBezTo>
                  <a:cubicBezTo>
                    <a:pt x="316" y="154"/>
                    <a:pt x="282" y="169"/>
                    <a:pt x="252" y="169"/>
                  </a:cubicBezTo>
                  <a:cubicBezTo>
                    <a:pt x="219" y="169"/>
                    <a:pt x="205" y="155"/>
                    <a:pt x="199" y="147"/>
                  </a:cubicBezTo>
                  <a:cubicBezTo>
                    <a:pt x="282" y="91"/>
                    <a:pt x="325" y="59"/>
                    <a:pt x="320" y="34"/>
                  </a:cubicBezTo>
                  <a:cubicBezTo>
                    <a:pt x="315" y="11"/>
                    <a:pt x="281" y="0"/>
                    <a:pt x="251" y="0"/>
                  </a:cubicBezTo>
                  <a:cubicBezTo>
                    <a:pt x="219" y="0"/>
                    <a:pt x="198" y="13"/>
                    <a:pt x="188" y="24"/>
                  </a:cubicBezTo>
                  <a:cubicBezTo>
                    <a:pt x="172" y="41"/>
                    <a:pt x="164" y="66"/>
                    <a:pt x="165" y="98"/>
                  </a:cubicBezTo>
                  <a:cubicBezTo>
                    <a:pt x="165" y="112"/>
                    <a:pt x="168" y="127"/>
                    <a:pt x="173" y="140"/>
                  </a:cubicBezTo>
                  <a:cubicBezTo>
                    <a:pt x="160" y="148"/>
                    <a:pt x="125" y="169"/>
                    <a:pt x="85" y="169"/>
                  </a:cubicBezTo>
                  <a:cubicBezTo>
                    <a:pt x="38" y="169"/>
                    <a:pt x="19" y="132"/>
                    <a:pt x="19" y="95"/>
                  </a:cubicBezTo>
                  <a:cubicBezTo>
                    <a:pt x="19" y="59"/>
                    <a:pt x="37" y="21"/>
                    <a:pt x="85" y="21"/>
                  </a:cubicBezTo>
                  <a:cubicBezTo>
                    <a:pt x="113" y="21"/>
                    <a:pt x="140" y="32"/>
                    <a:pt x="150" y="37"/>
                  </a:cubicBezTo>
                  <a:cubicBezTo>
                    <a:pt x="148" y="13"/>
                    <a:pt x="148" y="13"/>
                    <a:pt x="148" y="13"/>
                  </a:cubicBezTo>
                  <a:cubicBezTo>
                    <a:pt x="130" y="6"/>
                    <a:pt x="107" y="0"/>
                    <a:pt x="87" y="0"/>
                  </a:cubicBezTo>
                  <a:cubicBezTo>
                    <a:pt x="7" y="0"/>
                    <a:pt x="0" y="67"/>
                    <a:pt x="0" y="95"/>
                  </a:cubicBezTo>
                  <a:cubicBezTo>
                    <a:pt x="0" y="122"/>
                    <a:pt x="7" y="190"/>
                    <a:pt x="86" y="190"/>
                  </a:cubicBezTo>
                  <a:cubicBezTo>
                    <a:pt x="134" y="190"/>
                    <a:pt x="175" y="164"/>
                    <a:pt x="182" y="159"/>
                  </a:cubicBezTo>
                  <a:cubicBezTo>
                    <a:pt x="187" y="168"/>
                    <a:pt x="208" y="190"/>
                    <a:pt x="251" y="190"/>
                  </a:cubicBezTo>
                  <a:cubicBezTo>
                    <a:pt x="286" y="190"/>
                    <a:pt x="325" y="173"/>
                    <a:pt x="338" y="164"/>
                  </a:cubicBezTo>
                  <a:cubicBezTo>
                    <a:pt x="346" y="175"/>
                    <a:pt x="362" y="190"/>
                    <a:pt x="411" y="190"/>
                  </a:cubicBezTo>
                  <a:cubicBezTo>
                    <a:pt x="444" y="190"/>
                    <a:pt x="464" y="179"/>
                    <a:pt x="477" y="163"/>
                  </a:cubicBezTo>
                  <a:cubicBezTo>
                    <a:pt x="477" y="171"/>
                    <a:pt x="478" y="179"/>
                    <a:pt x="478" y="185"/>
                  </a:cubicBezTo>
                  <a:cubicBezTo>
                    <a:pt x="498" y="189"/>
                    <a:pt x="498" y="189"/>
                    <a:pt x="498" y="189"/>
                  </a:cubicBezTo>
                  <a:cubicBezTo>
                    <a:pt x="497" y="168"/>
                    <a:pt x="498" y="97"/>
                    <a:pt x="498" y="96"/>
                  </a:cubicBezTo>
                  <a:moveTo>
                    <a:pt x="184" y="107"/>
                  </a:moveTo>
                  <a:cubicBezTo>
                    <a:pt x="184" y="107"/>
                    <a:pt x="178" y="65"/>
                    <a:pt x="201" y="39"/>
                  </a:cubicBezTo>
                  <a:cubicBezTo>
                    <a:pt x="212" y="26"/>
                    <a:pt x="229" y="19"/>
                    <a:pt x="251" y="19"/>
                  </a:cubicBezTo>
                  <a:cubicBezTo>
                    <a:pt x="275" y="19"/>
                    <a:pt x="295" y="28"/>
                    <a:pt x="297" y="37"/>
                  </a:cubicBezTo>
                  <a:cubicBezTo>
                    <a:pt x="299" y="44"/>
                    <a:pt x="292" y="53"/>
                    <a:pt x="261" y="78"/>
                  </a:cubicBezTo>
                  <a:cubicBezTo>
                    <a:pt x="261" y="78"/>
                    <a:pt x="230" y="105"/>
                    <a:pt x="190" y="128"/>
                  </a:cubicBezTo>
                  <a:cubicBezTo>
                    <a:pt x="187" y="122"/>
                    <a:pt x="185" y="115"/>
                    <a:pt x="184" y="107"/>
                  </a:cubicBezTo>
                  <a:moveTo>
                    <a:pt x="462" y="151"/>
                  </a:moveTo>
                  <a:cubicBezTo>
                    <a:pt x="450" y="164"/>
                    <a:pt x="433" y="170"/>
                    <a:pt x="411" y="170"/>
                  </a:cubicBezTo>
                  <a:cubicBezTo>
                    <a:pt x="361" y="170"/>
                    <a:pt x="356" y="151"/>
                    <a:pt x="356" y="151"/>
                  </a:cubicBezTo>
                  <a:cubicBezTo>
                    <a:pt x="350" y="140"/>
                    <a:pt x="367" y="116"/>
                    <a:pt x="472" y="60"/>
                  </a:cubicBezTo>
                  <a:cubicBezTo>
                    <a:pt x="475" y="67"/>
                    <a:pt x="477" y="75"/>
                    <a:pt x="479" y="83"/>
                  </a:cubicBezTo>
                  <a:cubicBezTo>
                    <a:pt x="479" y="83"/>
                    <a:pt x="484" y="125"/>
                    <a:pt x="462" y="151"/>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Rectangle 16">
              <a:extLst>
                <a:ext uri="{FF2B5EF4-FFF2-40B4-BE49-F238E27FC236}">
                  <a16:creationId xmlns:a16="http://schemas.microsoft.com/office/drawing/2014/main" id="{B32124BB-315A-4642-3185-D0F09F05E9F3}"/>
                </a:ext>
              </a:extLst>
            </p:cNvPr>
            <p:cNvSpPr>
              <a:spLocks noChangeArrowheads="1"/>
            </p:cNvSpPr>
            <p:nvPr userDrawn="1"/>
          </p:nvSpPr>
          <p:spPr bwMode="auto">
            <a:xfrm>
              <a:off x="526" y="4057"/>
              <a:ext cx="174"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Rectangle 17">
              <a:extLst>
                <a:ext uri="{FF2B5EF4-FFF2-40B4-BE49-F238E27FC236}">
                  <a16:creationId xmlns:a16="http://schemas.microsoft.com/office/drawing/2014/main" id="{283D2C2C-F437-0747-2745-E4E3B6D20760}"/>
                </a:ext>
              </a:extLst>
            </p:cNvPr>
            <p:cNvSpPr>
              <a:spLocks noChangeArrowheads="1"/>
            </p:cNvSpPr>
            <p:nvPr userDrawn="1"/>
          </p:nvSpPr>
          <p:spPr bwMode="auto">
            <a:xfrm>
              <a:off x="526" y="4057"/>
              <a:ext cx="174" cy="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24" name="Espace réservé du titre 1">
            <a:extLst>
              <a:ext uri="{FF2B5EF4-FFF2-40B4-BE49-F238E27FC236}">
                <a16:creationId xmlns:a16="http://schemas.microsoft.com/office/drawing/2014/main" id="{1502D9F9-80C2-D30F-8D8B-9F5A494EF69D}"/>
              </a:ext>
            </a:extLst>
          </p:cNvPr>
          <p:cNvSpPr>
            <a:spLocks noGrp="1"/>
          </p:cNvSpPr>
          <p:nvPr>
            <p:ph type="title"/>
          </p:nvPr>
        </p:nvSpPr>
        <p:spPr>
          <a:xfrm>
            <a:off x="731838" y="314036"/>
            <a:ext cx="10728325" cy="871827"/>
          </a:xfrm>
          <a:prstGeom prst="rect">
            <a:avLst/>
          </a:prstGeom>
        </p:spPr>
        <p:txBody>
          <a:bodyPr vert="horz" lIns="0" tIns="45720" rIns="91440" bIns="45720" rtlCol="0" anchor="t">
            <a:normAutofit/>
          </a:bodyPr>
          <a:lstStyle>
            <a:lvl1pPr>
              <a:defRPr>
                <a:solidFill>
                  <a:schemeClr val="bg1"/>
                </a:solidFill>
              </a:defRPr>
            </a:lvl1pPr>
          </a:lstStyle>
          <a:p>
            <a:r>
              <a:rPr lang="fr-FR"/>
              <a:t>Modifiez le style du titre</a:t>
            </a:r>
            <a:endParaRPr lang="fr-FR" dirty="0"/>
          </a:p>
        </p:txBody>
      </p:sp>
      <p:pic>
        <p:nvPicPr>
          <p:cNvPr id="12" name="Image 11">
            <a:extLst>
              <a:ext uri="{FF2B5EF4-FFF2-40B4-BE49-F238E27FC236}">
                <a16:creationId xmlns:a16="http://schemas.microsoft.com/office/drawing/2014/main" id="{B717F4D1-D2E3-F44D-BEED-8456047420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666" r="82853" b="2802"/>
          <a:stretch/>
        </p:blipFill>
        <p:spPr>
          <a:xfrm>
            <a:off x="11647944" y="-1"/>
            <a:ext cx="544056" cy="6858001"/>
          </a:xfrm>
          <a:prstGeom prst="rect">
            <a:avLst/>
          </a:prstGeom>
        </p:spPr>
      </p:pic>
      <p:sp>
        <p:nvSpPr>
          <p:cNvPr id="14" name="Espace réservé de la date 13">
            <a:extLst>
              <a:ext uri="{FF2B5EF4-FFF2-40B4-BE49-F238E27FC236}">
                <a16:creationId xmlns:a16="http://schemas.microsoft.com/office/drawing/2014/main" id="{914C3EDF-84FF-56C5-6EEE-62348DC5ADF3}"/>
              </a:ext>
            </a:extLst>
          </p:cNvPr>
          <p:cNvSpPr>
            <a:spLocks noGrp="1"/>
          </p:cNvSpPr>
          <p:nvPr>
            <p:ph type="dt" sz="half" idx="10"/>
          </p:nvPr>
        </p:nvSpPr>
        <p:spPr/>
        <p:txBody>
          <a:bodyPr/>
          <a:lstStyle>
            <a:lvl1pPr>
              <a:defRPr>
                <a:solidFill>
                  <a:schemeClr val="bg1"/>
                </a:solidFill>
              </a:defRPr>
            </a:lvl1pPr>
          </a:lstStyle>
          <a:p>
            <a:r>
              <a:rPr lang="fr-FR"/>
              <a:t>06/01/2024</a:t>
            </a:r>
            <a:endParaRPr lang="fr-FR" dirty="0"/>
          </a:p>
        </p:txBody>
      </p:sp>
      <p:sp>
        <p:nvSpPr>
          <p:cNvPr id="15" name="Espace réservé du pied de page 14">
            <a:extLst>
              <a:ext uri="{FF2B5EF4-FFF2-40B4-BE49-F238E27FC236}">
                <a16:creationId xmlns:a16="http://schemas.microsoft.com/office/drawing/2014/main" id="{CA229E7D-5925-577A-6E99-3E009A5C15FB}"/>
              </a:ext>
            </a:extLst>
          </p:cNvPr>
          <p:cNvSpPr>
            <a:spLocks noGrp="1"/>
          </p:cNvSpPr>
          <p:nvPr>
            <p:ph type="ftr" sz="quarter" idx="11"/>
          </p:nvPr>
        </p:nvSpPr>
        <p:spPr/>
        <p:txBody>
          <a:bodyPr/>
          <a:lstStyle>
            <a:lvl1pPr>
              <a:defRPr>
                <a:solidFill>
                  <a:schemeClr val="bg1"/>
                </a:solidFill>
              </a:defRPr>
            </a:lvl1pPr>
          </a:lstStyle>
          <a:p>
            <a:r>
              <a:rPr lang="en-US"/>
              <a:t>ASC 2024 - A. Torre - Multifil mechanical model for ITER TF conductors</a:t>
            </a:r>
            <a:endParaRPr lang="fr-FR" dirty="0"/>
          </a:p>
        </p:txBody>
      </p:sp>
      <p:sp>
        <p:nvSpPr>
          <p:cNvPr id="25" name="Espace réservé du numéro de diapositive 24">
            <a:extLst>
              <a:ext uri="{FF2B5EF4-FFF2-40B4-BE49-F238E27FC236}">
                <a16:creationId xmlns:a16="http://schemas.microsoft.com/office/drawing/2014/main" id="{E0039A2A-B2A3-3003-AC28-98B9483723BF}"/>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dirty="0"/>
          </a:p>
        </p:txBody>
      </p:sp>
    </p:spTree>
    <p:extLst>
      <p:ext uri="{BB962C8B-B14F-4D97-AF65-F5344CB8AC3E}">
        <p14:creationId xmlns:p14="http://schemas.microsoft.com/office/powerpoint/2010/main" val="11215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mmaire light">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D2E413D-76E6-5233-CF73-FD49BCAF474D}"/>
              </a:ext>
            </a:extLst>
          </p:cNvPr>
          <p:cNvSpPr>
            <a:spLocks noGrp="1"/>
          </p:cNvSpPr>
          <p:nvPr>
            <p:ph idx="1" hasCustomPrompt="1"/>
          </p:nvPr>
        </p:nvSpPr>
        <p:spPr>
          <a:xfrm>
            <a:off x="727076" y="1765299"/>
            <a:ext cx="8659812" cy="4148139"/>
          </a:xfrm>
        </p:spPr>
        <p:txBody>
          <a:bodyPr lIns="0" numCol="2" spcCol="360000"/>
          <a:lstStyle>
            <a:lvl1pPr marL="358775" indent="-358775">
              <a:spcBef>
                <a:spcPts val="1800"/>
              </a:spcBef>
              <a:buClr>
                <a:schemeClr val="tx2"/>
              </a:buClr>
              <a:buSzPct val="100000"/>
              <a:buFont typeface="+mj-lt"/>
              <a:buAutoNum type="arabicPeriod"/>
              <a:defRPr>
                <a:solidFill>
                  <a:schemeClr val="tx1"/>
                </a:solidFill>
                <a:latin typeface="+mj-lt"/>
              </a:defRPr>
            </a:lvl1pPr>
            <a:lvl2pPr marL="358775" indent="0">
              <a:buFontTx/>
              <a:buNone/>
              <a:defRPr sz="14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Modifier les styles du texte du masque</a:t>
            </a:r>
          </a:p>
          <a:p>
            <a:pPr lvl="1"/>
            <a:r>
              <a:rPr lang="fr-FR"/>
              <a:t>Deuxième niveau</a:t>
            </a:r>
          </a:p>
        </p:txBody>
      </p:sp>
      <p:sp>
        <p:nvSpPr>
          <p:cNvPr id="7" name="ZoneTexte 6">
            <a:extLst>
              <a:ext uri="{FF2B5EF4-FFF2-40B4-BE49-F238E27FC236}">
                <a16:creationId xmlns:a16="http://schemas.microsoft.com/office/drawing/2014/main" id="{4585063C-DA94-C737-8964-5690FC880710}"/>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Sommaire light</a:t>
            </a:r>
          </a:p>
          <a:p>
            <a:endParaRPr lang="fr-FR" sz="1200" dirty="0">
              <a:solidFill>
                <a:schemeClr val="bg1">
                  <a:lumMod val="50000"/>
                </a:schemeClr>
              </a:solidFill>
            </a:endParaRPr>
          </a:p>
        </p:txBody>
      </p:sp>
      <p:sp>
        <p:nvSpPr>
          <p:cNvPr id="2" name="ZoneTexte 1">
            <a:extLst>
              <a:ext uri="{FF2B5EF4-FFF2-40B4-BE49-F238E27FC236}">
                <a16:creationId xmlns:a16="http://schemas.microsoft.com/office/drawing/2014/main" id="{A21E7187-2172-D725-E095-C0FCE93238AE}"/>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:Ce sommaire est sur deux colonnes, pour passer sur une colonne : Clic droit sur la zone de texte + « Format de la forme » / « Options de texte » / « Colonnes » = 1 </a:t>
            </a:r>
          </a:p>
          <a:p>
            <a:endParaRPr lang="fr-FR" sz="1200" dirty="0">
              <a:solidFill>
                <a:schemeClr val="bg1">
                  <a:lumMod val="50000"/>
                </a:schemeClr>
              </a:solidFill>
            </a:endParaRPr>
          </a:p>
        </p:txBody>
      </p:sp>
      <p:sp>
        <p:nvSpPr>
          <p:cNvPr id="14" name="Espace réservé du titre 1">
            <a:extLst>
              <a:ext uri="{FF2B5EF4-FFF2-40B4-BE49-F238E27FC236}">
                <a16:creationId xmlns:a16="http://schemas.microsoft.com/office/drawing/2014/main" id="{1502D9F9-80C2-D30F-8D8B-9F5A494EF69D}"/>
              </a:ext>
            </a:extLst>
          </p:cNvPr>
          <p:cNvSpPr>
            <a:spLocks noGrp="1"/>
          </p:cNvSpPr>
          <p:nvPr>
            <p:ph type="title"/>
          </p:nvPr>
        </p:nvSpPr>
        <p:spPr>
          <a:xfrm>
            <a:off x="727076" y="314036"/>
            <a:ext cx="10733087" cy="871827"/>
          </a:xfrm>
          <a:prstGeom prst="rect">
            <a:avLst/>
          </a:prstGeom>
        </p:spPr>
        <p:txBody>
          <a:bodyPr vert="horz" lIns="0" tIns="45720" rIns="91440" bIns="45720" rtlCol="0" anchor="t">
            <a:normAutofit/>
          </a:bodyPr>
          <a:lstStyle/>
          <a:p>
            <a:r>
              <a:rPr lang="fr-FR"/>
              <a:t>Modifiez le style du titre</a:t>
            </a:r>
            <a:endParaRPr lang="fr-FR" dirty="0"/>
          </a:p>
        </p:txBody>
      </p:sp>
      <p:pic>
        <p:nvPicPr>
          <p:cNvPr id="11" name="Image 10">
            <a:extLst>
              <a:ext uri="{FF2B5EF4-FFF2-40B4-BE49-F238E27FC236}">
                <a16:creationId xmlns:a16="http://schemas.microsoft.com/office/drawing/2014/main" id="{8B329AAF-3546-DCEA-619B-466FB9B5443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666" r="82842" b="2802"/>
          <a:stretch/>
        </p:blipFill>
        <p:spPr>
          <a:xfrm>
            <a:off x="11647944" y="0"/>
            <a:ext cx="544056" cy="6858000"/>
          </a:xfrm>
          <a:prstGeom prst="rect">
            <a:avLst/>
          </a:prstGeom>
        </p:spPr>
      </p:pic>
      <p:sp>
        <p:nvSpPr>
          <p:cNvPr id="12" name="Espace réservé de la date 11">
            <a:extLst>
              <a:ext uri="{FF2B5EF4-FFF2-40B4-BE49-F238E27FC236}">
                <a16:creationId xmlns:a16="http://schemas.microsoft.com/office/drawing/2014/main" id="{AB8B2ECB-EC50-E1E8-3A70-D0DF5B546EB4}"/>
              </a:ext>
            </a:extLst>
          </p:cNvPr>
          <p:cNvSpPr>
            <a:spLocks noGrp="1"/>
          </p:cNvSpPr>
          <p:nvPr>
            <p:ph type="dt" sz="half" idx="10"/>
          </p:nvPr>
        </p:nvSpPr>
        <p:spPr/>
        <p:txBody>
          <a:bodyPr/>
          <a:lstStyle/>
          <a:p>
            <a:r>
              <a:rPr lang="fr-FR"/>
              <a:t>06/01/2024</a:t>
            </a:r>
            <a:endParaRPr lang="fr-FR" dirty="0"/>
          </a:p>
        </p:txBody>
      </p:sp>
      <p:sp>
        <p:nvSpPr>
          <p:cNvPr id="15" name="Espace réservé du pied de page 14">
            <a:extLst>
              <a:ext uri="{FF2B5EF4-FFF2-40B4-BE49-F238E27FC236}">
                <a16:creationId xmlns:a16="http://schemas.microsoft.com/office/drawing/2014/main" id="{38548604-3796-63A0-C437-28EAB17AD603}"/>
              </a:ext>
            </a:extLst>
          </p:cNvPr>
          <p:cNvSpPr>
            <a:spLocks noGrp="1"/>
          </p:cNvSpPr>
          <p:nvPr>
            <p:ph type="ftr" sz="quarter" idx="11"/>
          </p:nvPr>
        </p:nvSpPr>
        <p:spPr/>
        <p:txBody>
          <a:bodyPr/>
          <a:lstStyle/>
          <a:p>
            <a:r>
              <a:rPr lang="en-US"/>
              <a:t>ASC 2024 - A. Torre - Multifil mechanical model for ITER TF conductors</a:t>
            </a:r>
            <a:endParaRPr lang="fr-FR" dirty="0"/>
          </a:p>
        </p:txBody>
      </p:sp>
      <p:sp>
        <p:nvSpPr>
          <p:cNvPr id="16" name="Espace réservé du numéro de diapositive 15">
            <a:extLst>
              <a:ext uri="{FF2B5EF4-FFF2-40B4-BE49-F238E27FC236}">
                <a16:creationId xmlns:a16="http://schemas.microsoft.com/office/drawing/2014/main" id="{43A448DB-A450-22D2-9A30-CE94EAFD7623}"/>
              </a:ext>
            </a:extLst>
          </p:cNvPr>
          <p:cNvSpPr>
            <a:spLocks noGrp="1"/>
          </p:cNvSpPr>
          <p:nvPr>
            <p:ph type="sldNum" sz="quarter" idx="12"/>
          </p:nvPr>
        </p:nvSpPr>
        <p:spPr/>
        <p:txBody>
          <a:bodyPr/>
          <a:lstStyle/>
          <a:p>
            <a:fld id="{0CBC77A0-1F4E-42FF-9FFC-F45C3A64AF90}" type="slidenum">
              <a:rPr lang="fr-FR" smtClean="0"/>
              <a:pPr/>
              <a:t>‹N›</a:t>
            </a:fld>
            <a:endParaRPr lang="fr-FR" dirty="0"/>
          </a:p>
        </p:txBody>
      </p:sp>
    </p:spTree>
    <p:extLst>
      <p:ext uri="{BB962C8B-B14F-4D97-AF65-F5344CB8AC3E}">
        <p14:creationId xmlns:p14="http://schemas.microsoft.com/office/powerpoint/2010/main" val="654312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2C297F72-9AE9-FCA1-E35C-172594739B42}"/>
              </a:ext>
            </a:extLst>
          </p:cNvPr>
          <p:cNvSpPr>
            <a:spLocks noGrp="1"/>
          </p:cNvSpPr>
          <p:nvPr>
            <p:ph type="title" hasCustomPrompt="1"/>
          </p:nvPr>
        </p:nvSpPr>
        <p:spPr>
          <a:xfrm>
            <a:off x="3771900" y="2171700"/>
            <a:ext cx="7688263" cy="2390775"/>
          </a:xfrm>
        </p:spPr>
        <p:txBody>
          <a:bodyPr anchor="b">
            <a:normAutofit/>
          </a:bodyPr>
          <a:lstStyle>
            <a:lvl1pPr>
              <a:defRPr sz="5400">
                <a:solidFill>
                  <a:schemeClr val="bg1"/>
                </a:solidFill>
              </a:defRPr>
            </a:lvl1pPr>
          </a:lstStyle>
          <a:p>
            <a:r>
              <a:rPr lang="fr-FR" dirty="0"/>
              <a:t>Titre de la partie</a:t>
            </a:r>
          </a:p>
        </p:txBody>
      </p:sp>
      <p:sp>
        <p:nvSpPr>
          <p:cNvPr id="3" name="Espace réservé du texte 2">
            <a:extLst>
              <a:ext uri="{FF2B5EF4-FFF2-40B4-BE49-F238E27FC236}">
                <a16:creationId xmlns:a16="http://schemas.microsoft.com/office/drawing/2014/main" id="{5E8D3273-E080-F9CC-63A9-0032F5C40FC7}"/>
              </a:ext>
            </a:extLst>
          </p:cNvPr>
          <p:cNvSpPr>
            <a:spLocks noGrp="1"/>
          </p:cNvSpPr>
          <p:nvPr>
            <p:ph type="body" idx="1"/>
          </p:nvPr>
        </p:nvSpPr>
        <p:spPr>
          <a:xfrm>
            <a:off x="3771900" y="4702628"/>
            <a:ext cx="7688263" cy="1387021"/>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06/01/2024</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ASC 2024 - A. Torre - Multifil mechanical model for ITER TF conductors</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a:p>
        </p:txBody>
      </p:sp>
      <p:sp>
        <p:nvSpPr>
          <p:cNvPr id="24" name="Espace réservé du texte 2">
            <a:extLst>
              <a:ext uri="{FF2B5EF4-FFF2-40B4-BE49-F238E27FC236}">
                <a16:creationId xmlns:a16="http://schemas.microsoft.com/office/drawing/2014/main" id="{CE5019BD-FEE2-4904-8DD7-C35C97AA3BF4}"/>
              </a:ext>
            </a:extLst>
          </p:cNvPr>
          <p:cNvSpPr>
            <a:spLocks noGrp="1"/>
          </p:cNvSpPr>
          <p:nvPr>
            <p:ph type="body" idx="13" hasCustomPrompt="1"/>
          </p:nvPr>
        </p:nvSpPr>
        <p:spPr>
          <a:xfrm>
            <a:off x="522288" y="2159000"/>
            <a:ext cx="2546350" cy="2673350"/>
          </a:xfrm>
        </p:spPr>
        <p:txBody>
          <a:bodyPr anchor="b">
            <a:noAutofit/>
          </a:bodyPr>
          <a:lstStyle>
            <a:lvl1pPr marL="0" indent="0" algn="r">
              <a:buNone/>
              <a:defRPr sz="135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a:t>
            </a:r>
          </a:p>
        </p:txBody>
      </p:sp>
      <p:sp>
        <p:nvSpPr>
          <p:cNvPr id="25" name="Rectangle 24">
            <a:extLst>
              <a:ext uri="{FF2B5EF4-FFF2-40B4-BE49-F238E27FC236}">
                <a16:creationId xmlns:a16="http://schemas.microsoft.com/office/drawing/2014/main" id="{2E988CD6-F875-5F20-CB25-53D3006C5582}"/>
              </a:ext>
            </a:extLst>
          </p:cNvPr>
          <p:cNvSpPr/>
          <p:nvPr userDrawn="1"/>
        </p:nvSpPr>
        <p:spPr>
          <a:xfrm>
            <a:off x="3151189" y="3987800"/>
            <a:ext cx="349250" cy="349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de section</a:t>
            </a:r>
          </a:p>
        </p:txBody>
      </p:sp>
      <p:pic>
        <p:nvPicPr>
          <p:cNvPr id="26" name="PATTERN 14">
            <a:extLst>
              <a:ext uri="{FF2B5EF4-FFF2-40B4-BE49-F238E27FC236}">
                <a16:creationId xmlns:a16="http://schemas.microsoft.com/office/drawing/2014/main" id="{A9F2846A-9310-83E8-0175-AEDB4CD521B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642" t="81597" r="4284" b="-1066"/>
          <a:stretch/>
        </p:blipFill>
        <p:spPr>
          <a:xfrm>
            <a:off x="0" y="0"/>
            <a:ext cx="12192001" cy="591852"/>
          </a:xfrm>
          <a:prstGeom prst="rect">
            <a:avLst/>
          </a:prstGeom>
        </p:spPr>
      </p:pic>
      <p:grpSp>
        <p:nvGrpSpPr>
          <p:cNvPr id="27" name="Group 12">
            <a:extLst>
              <a:ext uri="{FF2B5EF4-FFF2-40B4-BE49-F238E27FC236}">
                <a16:creationId xmlns:a16="http://schemas.microsoft.com/office/drawing/2014/main" id="{DFC7A27D-F544-3847-F87B-0DF45C44C0D3}"/>
              </a:ext>
            </a:extLst>
          </p:cNvPr>
          <p:cNvGrpSpPr>
            <a:grpSpLocks noChangeAspect="1"/>
          </p:cNvGrpSpPr>
          <p:nvPr userDrawn="1"/>
        </p:nvGrpSpPr>
        <p:grpSpPr bwMode="auto">
          <a:xfrm>
            <a:off x="266859" y="6343650"/>
            <a:ext cx="316707" cy="316707"/>
            <a:chOff x="461" y="3861"/>
            <a:chExt cx="304" cy="304"/>
          </a:xfrm>
        </p:grpSpPr>
        <p:sp>
          <p:nvSpPr>
            <p:cNvPr id="28" name="AutoShape 11">
              <a:extLst>
                <a:ext uri="{FF2B5EF4-FFF2-40B4-BE49-F238E27FC236}">
                  <a16:creationId xmlns:a16="http://schemas.microsoft.com/office/drawing/2014/main" id="{C581EC54-E4C7-2B85-765F-226E90ED37F9}"/>
                </a:ext>
              </a:extLst>
            </p:cNvPr>
            <p:cNvSpPr>
              <a:spLocks noChangeAspect="1" noChangeArrowheads="1" noTextEdit="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0" name="Rectangle 13">
              <a:extLst>
                <a:ext uri="{FF2B5EF4-FFF2-40B4-BE49-F238E27FC236}">
                  <a16:creationId xmlns:a16="http://schemas.microsoft.com/office/drawing/2014/main" id="{024FFC00-E238-123D-8547-D317547D5C21}"/>
                </a:ext>
              </a:extLst>
            </p:cNvPr>
            <p:cNvSpPr>
              <a:spLocks noChangeArrowheads="1"/>
            </p:cNvSpPr>
            <p:nvPr userDrawn="1"/>
          </p:nvSpPr>
          <p:spPr bwMode="auto">
            <a:xfrm>
              <a:off x="461" y="3861"/>
              <a:ext cx="304" cy="3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Rectangle 14">
              <a:extLst>
                <a:ext uri="{FF2B5EF4-FFF2-40B4-BE49-F238E27FC236}">
                  <a16:creationId xmlns:a16="http://schemas.microsoft.com/office/drawing/2014/main" id="{26FC7AA9-98AE-CF10-6510-FBB15BB6F6AD}"/>
                </a:ext>
              </a:extLst>
            </p:cNvPr>
            <p:cNvSpPr>
              <a:spLocks noChangeArrowheads="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3" name="Freeform 15">
              <a:extLst>
                <a:ext uri="{FF2B5EF4-FFF2-40B4-BE49-F238E27FC236}">
                  <a16:creationId xmlns:a16="http://schemas.microsoft.com/office/drawing/2014/main" id="{485E328D-5058-4023-75AE-4DF8C1BAEBCA}"/>
                </a:ext>
              </a:extLst>
            </p:cNvPr>
            <p:cNvSpPr>
              <a:spLocks noEditPoints="1"/>
            </p:cNvSpPr>
            <p:nvPr userDrawn="1"/>
          </p:nvSpPr>
          <p:spPr bwMode="auto">
            <a:xfrm>
              <a:off x="518" y="3962"/>
              <a:ext cx="189" cy="72"/>
            </a:xfrm>
            <a:custGeom>
              <a:avLst/>
              <a:gdLst>
                <a:gd name="T0" fmla="*/ 498 w 498"/>
                <a:gd name="T1" fmla="*/ 96 h 190"/>
                <a:gd name="T2" fmla="*/ 415 w 498"/>
                <a:gd name="T3" fmla="*/ 0 h 190"/>
                <a:gd name="T4" fmla="*/ 350 w 498"/>
                <a:gd name="T5" fmla="*/ 13 h 190"/>
                <a:gd name="T6" fmla="*/ 348 w 498"/>
                <a:gd name="T7" fmla="*/ 37 h 190"/>
                <a:gd name="T8" fmla="*/ 413 w 498"/>
                <a:gd name="T9" fmla="*/ 21 h 190"/>
                <a:gd name="T10" fmla="*/ 463 w 498"/>
                <a:gd name="T11" fmla="*/ 43 h 190"/>
                <a:gd name="T12" fmla="*/ 335 w 498"/>
                <a:gd name="T13" fmla="*/ 141 h 190"/>
                <a:gd name="T14" fmla="*/ 252 w 498"/>
                <a:gd name="T15" fmla="*/ 169 h 190"/>
                <a:gd name="T16" fmla="*/ 199 w 498"/>
                <a:gd name="T17" fmla="*/ 147 h 190"/>
                <a:gd name="T18" fmla="*/ 320 w 498"/>
                <a:gd name="T19" fmla="*/ 34 h 190"/>
                <a:gd name="T20" fmla="*/ 251 w 498"/>
                <a:gd name="T21" fmla="*/ 0 h 190"/>
                <a:gd name="T22" fmla="*/ 188 w 498"/>
                <a:gd name="T23" fmla="*/ 24 h 190"/>
                <a:gd name="T24" fmla="*/ 165 w 498"/>
                <a:gd name="T25" fmla="*/ 98 h 190"/>
                <a:gd name="T26" fmla="*/ 173 w 498"/>
                <a:gd name="T27" fmla="*/ 140 h 190"/>
                <a:gd name="T28" fmla="*/ 85 w 498"/>
                <a:gd name="T29" fmla="*/ 169 h 190"/>
                <a:gd name="T30" fmla="*/ 19 w 498"/>
                <a:gd name="T31" fmla="*/ 95 h 190"/>
                <a:gd name="T32" fmla="*/ 85 w 498"/>
                <a:gd name="T33" fmla="*/ 21 h 190"/>
                <a:gd name="T34" fmla="*/ 150 w 498"/>
                <a:gd name="T35" fmla="*/ 37 h 190"/>
                <a:gd name="T36" fmla="*/ 148 w 498"/>
                <a:gd name="T37" fmla="*/ 13 h 190"/>
                <a:gd name="T38" fmla="*/ 87 w 498"/>
                <a:gd name="T39" fmla="*/ 0 h 190"/>
                <a:gd name="T40" fmla="*/ 0 w 498"/>
                <a:gd name="T41" fmla="*/ 95 h 190"/>
                <a:gd name="T42" fmla="*/ 86 w 498"/>
                <a:gd name="T43" fmla="*/ 190 h 190"/>
                <a:gd name="T44" fmla="*/ 182 w 498"/>
                <a:gd name="T45" fmla="*/ 159 h 190"/>
                <a:gd name="T46" fmla="*/ 251 w 498"/>
                <a:gd name="T47" fmla="*/ 190 h 190"/>
                <a:gd name="T48" fmla="*/ 338 w 498"/>
                <a:gd name="T49" fmla="*/ 164 h 190"/>
                <a:gd name="T50" fmla="*/ 411 w 498"/>
                <a:gd name="T51" fmla="*/ 190 h 190"/>
                <a:gd name="T52" fmla="*/ 477 w 498"/>
                <a:gd name="T53" fmla="*/ 163 h 190"/>
                <a:gd name="T54" fmla="*/ 478 w 498"/>
                <a:gd name="T55" fmla="*/ 185 h 190"/>
                <a:gd name="T56" fmla="*/ 498 w 498"/>
                <a:gd name="T57" fmla="*/ 189 h 190"/>
                <a:gd name="T58" fmla="*/ 498 w 498"/>
                <a:gd name="T59" fmla="*/ 96 h 190"/>
                <a:gd name="T60" fmla="*/ 184 w 498"/>
                <a:gd name="T61" fmla="*/ 107 h 190"/>
                <a:gd name="T62" fmla="*/ 201 w 498"/>
                <a:gd name="T63" fmla="*/ 39 h 190"/>
                <a:gd name="T64" fmla="*/ 251 w 498"/>
                <a:gd name="T65" fmla="*/ 19 h 190"/>
                <a:gd name="T66" fmla="*/ 297 w 498"/>
                <a:gd name="T67" fmla="*/ 37 h 190"/>
                <a:gd name="T68" fmla="*/ 261 w 498"/>
                <a:gd name="T69" fmla="*/ 78 h 190"/>
                <a:gd name="T70" fmla="*/ 190 w 498"/>
                <a:gd name="T71" fmla="*/ 128 h 190"/>
                <a:gd name="T72" fmla="*/ 184 w 498"/>
                <a:gd name="T73" fmla="*/ 107 h 190"/>
                <a:gd name="T74" fmla="*/ 462 w 498"/>
                <a:gd name="T75" fmla="*/ 151 h 190"/>
                <a:gd name="T76" fmla="*/ 411 w 498"/>
                <a:gd name="T77" fmla="*/ 170 h 190"/>
                <a:gd name="T78" fmla="*/ 356 w 498"/>
                <a:gd name="T79" fmla="*/ 151 h 190"/>
                <a:gd name="T80" fmla="*/ 472 w 498"/>
                <a:gd name="T81" fmla="*/ 60 h 190"/>
                <a:gd name="T82" fmla="*/ 479 w 498"/>
                <a:gd name="T83" fmla="*/ 83 h 190"/>
                <a:gd name="T84" fmla="*/ 462 w 498"/>
                <a:gd name="T85" fmla="*/ 15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8" h="190">
                  <a:moveTo>
                    <a:pt x="498" y="96"/>
                  </a:moveTo>
                  <a:cubicBezTo>
                    <a:pt x="498" y="6"/>
                    <a:pt x="430" y="0"/>
                    <a:pt x="415" y="0"/>
                  </a:cubicBezTo>
                  <a:cubicBezTo>
                    <a:pt x="393" y="0"/>
                    <a:pt x="372" y="4"/>
                    <a:pt x="350" y="13"/>
                  </a:cubicBezTo>
                  <a:cubicBezTo>
                    <a:pt x="348" y="37"/>
                    <a:pt x="348" y="37"/>
                    <a:pt x="348" y="37"/>
                  </a:cubicBezTo>
                  <a:cubicBezTo>
                    <a:pt x="357" y="33"/>
                    <a:pt x="385" y="21"/>
                    <a:pt x="413" y="21"/>
                  </a:cubicBezTo>
                  <a:cubicBezTo>
                    <a:pt x="435" y="21"/>
                    <a:pt x="452" y="28"/>
                    <a:pt x="463" y="43"/>
                  </a:cubicBezTo>
                  <a:cubicBezTo>
                    <a:pt x="387" y="82"/>
                    <a:pt x="342" y="114"/>
                    <a:pt x="335" y="141"/>
                  </a:cubicBezTo>
                  <a:cubicBezTo>
                    <a:pt x="316" y="154"/>
                    <a:pt x="282" y="169"/>
                    <a:pt x="252" y="169"/>
                  </a:cubicBezTo>
                  <a:cubicBezTo>
                    <a:pt x="219" y="169"/>
                    <a:pt x="205" y="155"/>
                    <a:pt x="199" y="147"/>
                  </a:cubicBezTo>
                  <a:cubicBezTo>
                    <a:pt x="282" y="91"/>
                    <a:pt x="325" y="59"/>
                    <a:pt x="320" y="34"/>
                  </a:cubicBezTo>
                  <a:cubicBezTo>
                    <a:pt x="315" y="11"/>
                    <a:pt x="281" y="0"/>
                    <a:pt x="251" y="0"/>
                  </a:cubicBezTo>
                  <a:cubicBezTo>
                    <a:pt x="219" y="0"/>
                    <a:pt x="198" y="13"/>
                    <a:pt x="188" y="24"/>
                  </a:cubicBezTo>
                  <a:cubicBezTo>
                    <a:pt x="172" y="41"/>
                    <a:pt x="164" y="66"/>
                    <a:pt x="165" y="98"/>
                  </a:cubicBezTo>
                  <a:cubicBezTo>
                    <a:pt x="165" y="112"/>
                    <a:pt x="168" y="127"/>
                    <a:pt x="173" y="140"/>
                  </a:cubicBezTo>
                  <a:cubicBezTo>
                    <a:pt x="160" y="148"/>
                    <a:pt x="125" y="169"/>
                    <a:pt x="85" y="169"/>
                  </a:cubicBezTo>
                  <a:cubicBezTo>
                    <a:pt x="38" y="169"/>
                    <a:pt x="19" y="132"/>
                    <a:pt x="19" y="95"/>
                  </a:cubicBezTo>
                  <a:cubicBezTo>
                    <a:pt x="19" y="59"/>
                    <a:pt x="37" y="21"/>
                    <a:pt x="85" y="21"/>
                  </a:cubicBezTo>
                  <a:cubicBezTo>
                    <a:pt x="113" y="21"/>
                    <a:pt x="140" y="32"/>
                    <a:pt x="150" y="37"/>
                  </a:cubicBezTo>
                  <a:cubicBezTo>
                    <a:pt x="148" y="13"/>
                    <a:pt x="148" y="13"/>
                    <a:pt x="148" y="13"/>
                  </a:cubicBezTo>
                  <a:cubicBezTo>
                    <a:pt x="130" y="6"/>
                    <a:pt x="107" y="0"/>
                    <a:pt x="87" y="0"/>
                  </a:cubicBezTo>
                  <a:cubicBezTo>
                    <a:pt x="7" y="0"/>
                    <a:pt x="0" y="67"/>
                    <a:pt x="0" y="95"/>
                  </a:cubicBezTo>
                  <a:cubicBezTo>
                    <a:pt x="0" y="122"/>
                    <a:pt x="7" y="190"/>
                    <a:pt x="86" y="190"/>
                  </a:cubicBezTo>
                  <a:cubicBezTo>
                    <a:pt x="134" y="190"/>
                    <a:pt x="175" y="164"/>
                    <a:pt x="182" y="159"/>
                  </a:cubicBezTo>
                  <a:cubicBezTo>
                    <a:pt x="187" y="168"/>
                    <a:pt x="208" y="190"/>
                    <a:pt x="251" y="190"/>
                  </a:cubicBezTo>
                  <a:cubicBezTo>
                    <a:pt x="286" y="190"/>
                    <a:pt x="325" y="173"/>
                    <a:pt x="338" y="164"/>
                  </a:cubicBezTo>
                  <a:cubicBezTo>
                    <a:pt x="346" y="175"/>
                    <a:pt x="362" y="190"/>
                    <a:pt x="411" y="190"/>
                  </a:cubicBezTo>
                  <a:cubicBezTo>
                    <a:pt x="444" y="190"/>
                    <a:pt x="464" y="179"/>
                    <a:pt x="477" y="163"/>
                  </a:cubicBezTo>
                  <a:cubicBezTo>
                    <a:pt x="477" y="171"/>
                    <a:pt x="478" y="179"/>
                    <a:pt x="478" y="185"/>
                  </a:cubicBezTo>
                  <a:cubicBezTo>
                    <a:pt x="498" y="189"/>
                    <a:pt x="498" y="189"/>
                    <a:pt x="498" y="189"/>
                  </a:cubicBezTo>
                  <a:cubicBezTo>
                    <a:pt x="497" y="168"/>
                    <a:pt x="498" y="97"/>
                    <a:pt x="498" y="96"/>
                  </a:cubicBezTo>
                  <a:moveTo>
                    <a:pt x="184" y="107"/>
                  </a:moveTo>
                  <a:cubicBezTo>
                    <a:pt x="184" y="107"/>
                    <a:pt x="178" y="65"/>
                    <a:pt x="201" y="39"/>
                  </a:cubicBezTo>
                  <a:cubicBezTo>
                    <a:pt x="212" y="26"/>
                    <a:pt x="229" y="19"/>
                    <a:pt x="251" y="19"/>
                  </a:cubicBezTo>
                  <a:cubicBezTo>
                    <a:pt x="275" y="19"/>
                    <a:pt x="295" y="28"/>
                    <a:pt x="297" y="37"/>
                  </a:cubicBezTo>
                  <a:cubicBezTo>
                    <a:pt x="299" y="44"/>
                    <a:pt x="292" y="53"/>
                    <a:pt x="261" y="78"/>
                  </a:cubicBezTo>
                  <a:cubicBezTo>
                    <a:pt x="261" y="78"/>
                    <a:pt x="230" y="105"/>
                    <a:pt x="190" y="128"/>
                  </a:cubicBezTo>
                  <a:cubicBezTo>
                    <a:pt x="187" y="122"/>
                    <a:pt x="185" y="115"/>
                    <a:pt x="184" y="107"/>
                  </a:cubicBezTo>
                  <a:moveTo>
                    <a:pt x="462" y="151"/>
                  </a:moveTo>
                  <a:cubicBezTo>
                    <a:pt x="450" y="164"/>
                    <a:pt x="433" y="170"/>
                    <a:pt x="411" y="170"/>
                  </a:cubicBezTo>
                  <a:cubicBezTo>
                    <a:pt x="361" y="170"/>
                    <a:pt x="356" y="151"/>
                    <a:pt x="356" y="151"/>
                  </a:cubicBezTo>
                  <a:cubicBezTo>
                    <a:pt x="350" y="140"/>
                    <a:pt x="367" y="116"/>
                    <a:pt x="472" y="60"/>
                  </a:cubicBezTo>
                  <a:cubicBezTo>
                    <a:pt x="475" y="67"/>
                    <a:pt x="477" y="75"/>
                    <a:pt x="479" y="83"/>
                  </a:cubicBezTo>
                  <a:cubicBezTo>
                    <a:pt x="479" y="83"/>
                    <a:pt x="484" y="125"/>
                    <a:pt x="462" y="151"/>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4" name="Rectangle 16">
              <a:extLst>
                <a:ext uri="{FF2B5EF4-FFF2-40B4-BE49-F238E27FC236}">
                  <a16:creationId xmlns:a16="http://schemas.microsoft.com/office/drawing/2014/main" id="{B32124BB-315A-4642-3185-D0F09F05E9F3}"/>
                </a:ext>
              </a:extLst>
            </p:cNvPr>
            <p:cNvSpPr>
              <a:spLocks noChangeArrowheads="1"/>
            </p:cNvSpPr>
            <p:nvPr userDrawn="1"/>
          </p:nvSpPr>
          <p:spPr bwMode="auto">
            <a:xfrm>
              <a:off x="526" y="4057"/>
              <a:ext cx="174"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Rectangle 17">
              <a:extLst>
                <a:ext uri="{FF2B5EF4-FFF2-40B4-BE49-F238E27FC236}">
                  <a16:creationId xmlns:a16="http://schemas.microsoft.com/office/drawing/2014/main" id="{283D2C2C-F437-0747-2745-E4E3B6D20760}"/>
                </a:ext>
              </a:extLst>
            </p:cNvPr>
            <p:cNvSpPr>
              <a:spLocks noChangeArrowheads="1"/>
            </p:cNvSpPr>
            <p:nvPr userDrawn="1"/>
          </p:nvSpPr>
          <p:spPr bwMode="auto">
            <a:xfrm>
              <a:off x="526" y="4057"/>
              <a:ext cx="174" cy="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2605430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de section ligh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5675086" y="0"/>
            <a:ext cx="65169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E988CD6-F875-5F20-CB25-53D3006C5582}"/>
              </a:ext>
            </a:extLst>
          </p:cNvPr>
          <p:cNvSpPr/>
          <p:nvPr userDrawn="1"/>
        </p:nvSpPr>
        <p:spPr>
          <a:xfrm>
            <a:off x="3151189" y="3987800"/>
            <a:ext cx="349250" cy="3492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2"/>
              </a:solidFill>
            </a:endParaRP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de section light</a:t>
            </a:r>
          </a:p>
        </p:txBody>
      </p:sp>
      <p:pic>
        <p:nvPicPr>
          <p:cNvPr id="8" name="PATTERN 14">
            <a:extLst>
              <a:ext uri="{FF2B5EF4-FFF2-40B4-BE49-F238E27FC236}">
                <a16:creationId xmlns:a16="http://schemas.microsoft.com/office/drawing/2014/main" id="{2582F57D-4CEF-BB5A-C74F-450386FD8EE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065" t="80145" r="2860" b="-12214"/>
          <a:stretch/>
        </p:blipFill>
        <p:spPr>
          <a:xfrm>
            <a:off x="0" y="0"/>
            <a:ext cx="12192001" cy="974400"/>
          </a:xfrm>
          <a:prstGeom prst="rect">
            <a:avLst/>
          </a:prstGeom>
        </p:spPr>
      </p:pic>
      <p:sp>
        <p:nvSpPr>
          <p:cNvPr id="9" name="Espace réservé de la date 8">
            <a:extLst>
              <a:ext uri="{FF2B5EF4-FFF2-40B4-BE49-F238E27FC236}">
                <a16:creationId xmlns:a16="http://schemas.microsoft.com/office/drawing/2014/main" id="{4B8F1117-0C05-E4A8-4E70-E7172B08AAB0}"/>
              </a:ext>
            </a:extLst>
          </p:cNvPr>
          <p:cNvSpPr>
            <a:spLocks noGrp="1"/>
          </p:cNvSpPr>
          <p:nvPr>
            <p:ph type="dt" sz="half" idx="14"/>
          </p:nvPr>
        </p:nvSpPr>
        <p:spPr/>
        <p:txBody>
          <a:bodyPr/>
          <a:lstStyle/>
          <a:p>
            <a:r>
              <a:rPr lang="fr-FR"/>
              <a:t>06/01/2024</a:t>
            </a:r>
            <a:endParaRPr lang="fr-FR" dirty="0"/>
          </a:p>
        </p:txBody>
      </p:sp>
      <p:sp>
        <p:nvSpPr>
          <p:cNvPr id="10" name="Espace réservé du pied de page 9">
            <a:extLst>
              <a:ext uri="{FF2B5EF4-FFF2-40B4-BE49-F238E27FC236}">
                <a16:creationId xmlns:a16="http://schemas.microsoft.com/office/drawing/2014/main" id="{ABB4C71F-0E19-B583-5B43-59128B9CB247}"/>
              </a:ext>
            </a:extLst>
          </p:cNvPr>
          <p:cNvSpPr>
            <a:spLocks noGrp="1"/>
          </p:cNvSpPr>
          <p:nvPr>
            <p:ph type="ftr" sz="quarter" idx="15"/>
          </p:nvPr>
        </p:nvSpPr>
        <p:spPr/>
        <p:txBody>
          <a:bodyPr/>
          <a:lstStyle/>
          <a:p>
            <a:r>
              <a:rPr lang="en-US"/>
              <a:t>ASC 2024 - A. Torre - Multifil mechanical model for ITER TF conductors</a:t>
            </a:r>
            <a:endParaRPr lang="fr-FR" dirty="0"/>
          </a:p>
        </p:txBody>
      </p:sp>
      <p:sp>
        <p:nvSpPr>
          <p:cNvPr id="11" name="Espace réservé du numéro de diapositive 10">
            <a:extLst>
              <a:ext uri="{FF2B5EF4-FFF2-40B4-BE49-F238E27FC236}">
                <a16:creationId xmlns:a16="http://schemas.microsoft.com/office/drawing/2014/main" id="{3035A95C-D228-2D25-8FE9-AE69EC817782}"/>
              </a:ext>
            </a:extLst>
          </p:cNvPr>
          <p:cNvSpPr>
            <a:spLocks noGrp="1"/>
          </p:cNvSpPr>
          <p:nvPr>
            <p:ph type="sldNum" sz="quarter" idx="16"/>
          </p:nvPr>
        </p:nvSpPr>
        <p:spPr/>
        <p:txBody>
          <a:bodyPr/>
          <a:lstStyle/>
          <a:p>
            <a:fld id="{0CBC77A0-1F4E-42FF-9FFC-F45C3A64AF90}" type="slidenum">
              <a:rPr lang="fr-FR" smtClean="0"/>
              <a:pPr/>
              <a:t>‹N›</a:t>
            </a:fld>
            <a:endParaRPr lang="fr-FR" dirty="0"/>
          </a:p>
        </p:txBody>
      </p:sp>
      <p:sp>
        <p:nvSpPr>
          <p:cNvPr id="4" name="Titre 1">
            <a:extLst>
              <a:ext uri="{FF2B5EF4-FFF2-40B4-BE49-F238E27FC236}">
                <a16:creationId xmlns:a16="http://schemas.microsoft.com/office/drawing/2014/main" id="{F8613F5A-9984-C727-F600-CCBEDD585800}"/>
              </a:ext>
            </a:extLst>
          </p:cNvPr>
          <p:cNvSpPr>
            <a:spLocks noGrp="1"/>
          </p:cNvSpPr>
          <p:nvPr>
            <p:ph type="title" hasCustomPrompt="1"/>
          </p:nvPr>
        </p:nvSpPr>
        <p:spPr>
          <a:xfrm>
            <a:off x="3771900" y="2171700"/>
            <a:ext cx="7688263" cy="2390775"/>
          </a:xfrm>
        </p:spPr>
        <p:txBody>
          <a:bodyPr anchor="b">
            <a:normAutofit/>
          </a:bodyPr>
          <a:lstStyle>
            <a:lvl1pPr>
              <a:defRPr sz="5400">
                <a:solidFill>
                  <a:schemeClr val="tx1"/>
                </a:solidFill>
              </a:defRPr>
            </a:lvl1pPr>
          </a:lstStyle>
          <a:p>
            <a:r>
              <a:rPr lang="fr-FR" dirty="0"/>
              <a:t>Titre de la partie</a:t>
            </a:r>
          </a:p>
        </p:txBody>
      </p:sp>
      <p:sp>
        <p:nvSpPr>
          <p:cNvPr id="5" name="Espace réservé du texte 2">
            <a:extLst>
              <a:ext uri="{FF2B5EF4-FFF2-40B4-BE49-F238E27FC236}">
                <a16:creationId xmlns:a16="http://schemas.microsoft.com/office/drawing/2014/main" id="{E05DBD74-1959-0025-2022-DD6D5BC564E2}"/>
              </a:ext>
            </a:extLst>
          </p:cNvPr>
          <p:cNvSpPr>
            <a:spLocks noGrp="1"/>
          </p:cNvSpPr>
          <p:nvPr>
            <p:ph type="body" idx="1"/>
          </p:nvPr>
        </p:nvSpPr>
        <p:spPr>
          <a:xfrm>
            <a:off x="3771900" y="4702628"/>
            <a:ext cx="7688263" cy="1387021"/>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6" name="Espace réservé du texte 2">
            <a:extLst>
              <a:ext uri="{FF2B5EF4-FFF2-40B4-BE49-F238E27FC236}">
                <a16:creationId xmlns:a16="http://schemas.microsoft.com/office/drawing/2014/main" id="{BD0683F2-0083-B473-85FA-BF21CA1AA74F}"/>
              </a:ext>
            </a:extLst>
          </p:cNvPr>
          <p:cNvSpPr>
            <a:spLocks noGrp="1"/>
          </p:cNvSpPr>
          <p:nvPr>
            <p:ph type="body" idx="13" hasCustomPrompt="1"/>
          </p:nvPr>
        </p:nvSpPr>
        <p:spPr>
          <a:xfrm>
            <a:off x="522288" y="2159000"/>
            <a:ext cx="2546350" cy="2673350"/>
          </a:xfrm>
        </p:spPr>
        <p:txBody>
          <a:bodyPr anchor="b">
            <a:noAutofit/>
          </a:bodyPr>
          <a:lstStyle>
            <a:lvl1pPr marL="0" indent="0" algn="r">
              <a:buNone/>
              <a:defRPr sz="13500">
                <a:solidFill>
                  <a:schemeClr val="tx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a:t>
            </a:r>
          </a:p>
        </p:txBody>
      </p:sp>
    </p:spTree>
    <p:extLst>
      <p:ext uri="{BB962C8B-B14F-4D97-AF65-F5344CB8AC3E}">
        <p14:creationId xmlns:p14="http://schemas.microsoft.com/office/powerpoint/2010/main" val="2195646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de section Gri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06/01/2024</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ASC 2024 - A. Torre - Multifil mechanical model for ITER TF conductors</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a:p>
        </p:txBody>
      </p:sp>
      <p:sp>
        <p:nvSpPr>
          <p:cNvPr id="25" name="Rectangle 24">
            <a:extLst>
              <a:ext uri="{FF2B5EF4-FFF2-40B4-BE49-F238E27FC236}">
                <a16:creationId xmlns:a16="http://schemas.microsoft.com/office/drawing/2014/main" id="{2E988CD6-F875-5F20-CB25-53D3006C5582}"/>
              </a:ext>
            </a:extLst>
          </p:cNvPr>
          <p:cNvSpPr/>
          <p:nvPr userDrawn="1"/>
        </p:nvSpPr>
        <p:spPr>
          <a:xfrm>
            <a:off x="3151189" y="3987800"/>
            <a:ext cx="349250" cy="3492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de section Gris</a:t>
            </a:r>
          </a:p>
        </p:txBody>
      </p:sp>
      <p:pic>
        <p:nvPicPr>
          <p:cNvPr id="14"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pic>
        <p:nvPicPr>
          <p:cNvPr id="15" name="PATTERN 14">
            <a:extLst>
              <a:ext uri="{FF2B5EF4-FFF2-40B4-BE49-F238E27FC236}">
                <a16:creationId xmlns:a16="http://schemas.microsoft.com/office/drawing/2014/main" id="{A9F2846A-9310-83E8-0175-AEDB4CD521B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42" t="81597" r="4284" b="-1066"/>
          <a:stretch/>
        </p:blipFill>
        <p:spPr>
          <a:xfrm>
            <a:off x="0" y="0"/>
            <a:ext cx="12192001" cy="591852"/>
          </a:xfrm>
          <a:prstGeom prst="rect">
            <a:avLst/>
          </a:prstGeom>
        </p:spPr>
      </p:pic>
      <p:sp>
        <p:nvSpPr>
          <p:cNvPr id="8" name="Titre 1">
            <a:extLst>
              <a:ext uri="{FF2B5EF4-FFF2-40B4-BE49-F238E27FC236}">
                <a16:creationId xmlns:a16="http://schemas.microsoft.com/office/drawing/2014/main" id="{4805F626-181E-BCC6-1382-C547F81E4E7B}"/>
              </a:ext>
            </a:extLst>
          </p:cNvPr>
          <p:cNvSpPr>
            <a:spLocks noGrp="1"/>
          </p:cNvSpPr>
          <p:nvPr>
            <p:ph type="title" hasCustomPrompt="1"/>
          </p:nvPr>
        </p:nvSpPr>
        <p:spPr>
          <a:xfrm>
            <a:off x="3771900" y="2171700"/>
            <a:ext cx="7688263" cy="2390775"/>
          </a:xfrm>
        </p:spPr>
        <p:txBody>
          <a:bodyPr anchor="b">
            <a:normAutofit/>
          </a:bodyPr>
          <a:lstStyle>
            <a:lvl1pPr>
              <a:defRPr sz="5400">
                <a:solidFill>
                  <a:schemeClr val="bg1"/>
                </a:solidFill>
              </a:defRPr>
            </a:lvl1pPr>
          </a:lstStyle>
          <a:p>
            <a:r>
              <a:rPr lang="fr-FR" dirty="0"/>
              <a:t>Titre de la partie</a:t>
            </a:r>
          </a:p>
        </p:txBody>
      </p:sp>
      <p:sp>
        <p:nvSpPr>
          <p:cNvPr id="9" name="Espace réservé du texte 2">
            <a:extLst>
              <a:ext uri="{FF2B5EF4-FFF2-40B4-BE49-F238E27FC236}">
                <a16:creationId xmlns:a16="http://schemas.microsoft.com/office/drawing/2014/main" id="{CF5C4E32-AAC2-242C-F6B9-3F8CFBDB1B6A}"/>
              </a:ext>
            </a:extLst>
          </p:cNvPr>
          <p:cNvSpPr>
            <a:spLocks noGrp="1"/>
          </p:cNvSpPr>
          <p:nvPr>
            <p:ph type="body" idx="1"/>
          </p:nvPr>
        </p:nvSpPr>
        <p:spPr>
          <a:xfrm>
            <a:off x="3771900" y="4702628"/>
            <a:ext cx="7688263" cy="1387021"/>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10" name="Espace réservé du texte 2">
            <a:extLst>
              <a:ext uri="{FF2B5EF4-FFF2-40B4-BE49-F238E27FC236}">
                <a16:creationId xmlns:a16="http://schemas.microsoft.com/office/drawing/2014/main" id="{28AA9B25-BFB9-155C-3383-B48A6E03F6A7}"/>
              </a:ext>
            </a:extLst>
          </p:cNvPr>
          <p:cNvSpPr>
            <a:spLocks noGrp="1"/>
          </p:cNvSpPr>
          <p:nvPr>
            <p:ph type="body" idx="13" hasCustomPrompt="1"/>
          </p:nvPr>
        </p:nvSpPr>
        <p:spPr>
          <a:xfrm>
            <a:off x="522288" y="2159000"/>
            <a:ext cx="2546350" cy="2673350"/>
          </a:xfrm>
        </p:spPr>
        <p:txBody>
          <a:bodyPr anchor="b">
            <a:noAutofit/>
          </a:bodyPr>
          <a:lstStyle>
            <a:lvl1pPr marL="0" indent="0" algn="r">
              <a:buNone/>
              <a:defRPr sz="13500">
                <a:solidFill>
                  <a:schemeClr val="tx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a:t>
            </a:r>
          </a:p>
        </p:txBody>
      </p:sp>
    </p:spTree>
    <p:extLst>
      <p:ext uri="{BB962C8B-B14F-4D97-AF65-F5344CB8AC3E}">
        <p14:creationId xmlns:p14="http://schemas.microsoft.com/office/powerpoint/2010/main" val="486025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 de section Bleu">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06/01/2024</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ASC 2024 - A. Torre - Multifil mechanical model for ITER TF conductors</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a:p>
        </p:txBody>
      </p:sp>
      <p:sp>
        <p:nvSpPr>
          <p:cNvPr id="25" name="Rectangle 24">
            <a:extLst>
              <a:ext uri="{FF2B5EF4-FFF2-40B4-BE49-F238E27FC236}">
                <a16:creationId xmlns:a16="http://schemas.microsoft.com/office/drawing/2014/main" id="{2E988CD6-F875-5F20-CB25-53D3006C5582}"/>
              </a:ext>
            </a:extLst>
          </p:cNvPr>
          <p:cNvSpPr/>
          <p:nvPr userDrawn="1"/>
        </p:nvSpPr>
        <p:spPr>
          <a:xfrm>
            <a:off x="3151189" y="3987800"/>
            <a:ext cx="349250" cy="349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de section Bleu</a:t>
            </a:r>
          </a:p>
        </p:txBody>
      </p:sp>
      <p:pic>
        <p:nvPicPr>
          <p:cNvPr id="13"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pic>
        <p:nvPicPr>
          <p:cNvPr id="14" name="PATTERN 14">
            <a:extLst>
              <a:ext uri="{FF2B5EF4-FFF2-40B4-BE49-F238E27FC236}">
                <a16:creationId xmlns:a16="http://schemas.microsoft.com/office/drawing/2014/main" id="{A9F2846A-9310-83E8-0175-AEDB4CD521B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42" t="81597" r="4284" b="-1066"/>
          <a:stretch/>
        </p:blipFill>
        <p:spPr>
          <a:xfrm>
            <a:off x="0" y="0"/>
            <a:ext cx="12192001" cy="591852"/>
          </a:xfrm>
          <a:prstGeom prst="rect">
            <a:avLst/>
          </a:prstGeom>
        </p:spPr>
      </p:pic>
      <p:sp>
        <p:nvSpPr>
          <p:cNvPr id="8" name="Titre 1">
            <a:extLst>
              <a:ext uri="{FF2B5EF4-FFF2-40B4-BE49-F238E27FC236}">
                <a16:creationId xmlns:a16="http://schemas.microsoft.com/office/drawing/2014/main" id="{1EE20C3D-7EDC-C467-57AB-6011AB94E6CE}"/>
              </a:ext>
            </a:extLst>
          </p:cNvPr>
          <p:cNvSpPr>
            <a:spLocks noGrp="1"/>
          </p:cNvSpPr>
          <p:nvPr>
            <p:ph type="title" hasCustomPrompt="1"/>
          </p:nvPr>
        </p:nvSpPr>
        <p:spPr>
          <a:xfrm>
            <a:off x="3771900" y="2171700"/>
            <a:ext cx="7688263" cy="2390775"/>
          </a:xfrm>
        </p:spPr>
        <p:txBody>
          <a:bodyPr anchor="b">
            <a:normAutofit/>
          </a:bodyPr>
          <a:lstStyle>
            <a:lvl1pPr>
              <a:defRPr sz="5400">
                <a:solidFill>
                  <a:schemeClr val="bg1"/>
                </a:solidFill>
              </a:defRPr>
            </a:lvl1pPr>
          </a:lstStyle>
          <a:p>
            <a:r>
              <a:rPr lang="fr-FR" dirty="0"/>
              <a:t>Titre de la partie</a:t>
            </a:r>
          </a:p>
        </p:txBody>
      </p:sp>
      <p:sp>
        <p:nvSpPr>
          <p:cNvPr id="9" name="Espace réservé du texte 2">
            <a:extLst>
              <a:ext uri="{FF2B5EF4-FFF2-40B4-BE49-F238E27FC236}">
                <a16:creationId xmlns:a16="http://schemas.microsoft.com/office/drawing/2014/main" id="{7F06A08C-C6D3-6EB1-26CF-BBE33E5D79AE}"/>
              </a:ext>
            </a:extLst>
          </p:cNvPr>
          <p:cNvSpPr>
            <a:spLocks noGrp="1"/>
          </p:cNvSpPr>
          <p:nvPr>
            <p:ph type="body" idx="1"/>
          </p:nvPr>
        </p:nvSpPr>
        <p:spPr>
          <a:xfrm>
            <a:off x="3771900" y="4702628"/>
            <a:ext cx="7688263" cy="1387021"/>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10" name="Espace réservé du texte 2">
            <a:extLst>
              <a:ext uri="{FF2B5EF4-FFF2-40B4-BE49-F238E27FC236}">
                <a16:creationId xmlns:a16="http://schemas.microsoft.com/office/drawing/2014/main" id="{6FC69820-7AD8-8DE6-6DD2-0BCC3DF92B81}"/>
              </a:ext>
            </a:extLst>
          </p:cNvPr>
          <p:cNvSpPr>
            <a:spLocks noGrp="1"/>
          </p:cNvSpPr>
          <p:nvPr>
            <p:ph type="body" idx="13" hasCustomPrompt="1"/>
          </p:nvPr>
        </p:nvSpPr>
        <p:spPr>
          <a:xfrm>
            <a:off x="522288" y="2159000"/>
            <a:ext cx="2546350" cy="2673350"/>
          </a:xfrm>
        </p:spPr>
        <p:txBody>
          <a:bodyPr anchor="b">
            <a:noAutofit/>
          </a:bodyPr>
          <a:lstStyle>
            <a:lvl1pPr marL="0" indent="0" algn="r">
              <a:buNone/>
              <a:defRPr sz="135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a:t>
            </a:r>
          </a:p>
        </p:txBody>
      </p:sp>
    </p:spTree>
    <p:extLst>
      <p:ext uri="{BB962C8B-B14F-4D97-AF65-F5344CB8AC3E}">
        <p14:creationId xmlns:p14="http://schemas.microsoft.com/office/powerpoint/2010/main" val="635319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D2E413D-76E6-5233-CF73-FD49BCAF474D}"/>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06/01/2024</a:t>
            </a:r>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en-US"/>
              <a:t>ASC 2024 - A. Torre - Multifil mechanical model for ITER TF conductors</a:t>
            </a:r>
            <a:endParaRPr lang="fr-F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et contenu</a:t>
            </a:r>
          </a:p>
        </p:txBody>
      </p:sp>
      <p:pic>
        <p:nvPicPr>
          <p:cNvPr id="9"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C1303A6F-3D61-F6AC-9302-9FE476FEAE83}"/>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2983906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2 colonne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D2E413D-76E6-5233-CF73-FD49BCAF474D}"/>
              </a:ext>
            </a:extLst>
          </p:cNvPr>
          <p:cNvSpPr>
            <a:spLocks noGrp="1"/>
          </p:cNvSpPr>
          <p:nvPr>
            <p:ph idx="1"/>
          </p:nvPr>
        </p:nvSpPr>
        <p:spPr/>
        <p:txBody>
          <a:bodyPr numCol="2" spcCol="36000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06/01/2024</a:t>
            </a:r>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en-US"/>
              <a:t>ASC 2024 - A. Torre - Multifil mechanical model for ITER TF conductors</a:t>
            </a:r>
            <a:endParaRPr lang="fr-F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et contenu 2 colonnes</a:t>
            </a:r>
          </a:p>
        </p:txBody>
      </p:sp>
      <p:pic>
        <p:nvPicPr>
          <p:cNvPr id="9"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190406E3-1995-7E53-4201-E3BFE87AEDED}"/>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269348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0A0EC86F-304E-3536-3F67-83FB88AE19A8}"/>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Deux contenus</a:t>
            </a:r>
          </a:p>
        </p:txBody>
      </p:sp>
      <p:sp>
        <p:nvSpPr>
          <p:cNvPr id="9" name="Espace réservé du contenu 2">
            <a:extLst>
              <a:ext uri="{FF2B5EF4-FFF2-40B4-BE49-F238E27FC236}">
                <a16:creationId xmlns:a16="http://schemas.microsoft.com/office/drawing/2014/main" id="{F34F4926-6F56-0A25-B372-10732490EDF4}"/>
              </a:ext>
            </a:extLst>
          </p:cNvPr>
          <p:cNvSpPr>
            <a:spLocks noGrp="1"/>
          </p:cNvSpPr>
          <p:nvPr>
            <p:ph idx="1"/>
          </p:nvPr>
        </p:nvSpPr>
        <p:spPr>
          <a:xfrm>
            <a:off x="731838" y="1381125"/>
            <a:ext cx="5220000" cy="4532313"/>
          </a:xfrm>
        </p:spPr>
        <p:txBody>
          <a:bodyPr numCol="1" spcCol="36000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contenu 2">
            <a:extLst>
              <a:ext uri="{FF2B5EF4-FFF2-40B4-BE49-F238E27FC236}">
                <a16:creationId xmlns:a16="http://schemas.microsoft.com/office/drawing/2014/main" id="{F802D6D2-F118-2B59-9C45-1CC10FBBC483}"/>
              </a:ext>
            </a:extLst>
          </p:cNvPr>
          <p:cNvSpPr>
            <a:spLocks noGrp="1"/>
          </p:cNvSpPr>
          <p:nvPr>
            <p:ph idx="13"/>
          </p:nvPr>
        </p:nvSpPr>
        <p:spPr>
          <a:xfrm>
            <a:off x="6240163" y="1381125"/>
            <a:ext cx="5220000" cy="4532313"/>
          </a:xfrm>
        </p:spPr>
        <p:txBody>
          <a:bodyPr numCol="1" spcCol="36000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 name="Espace réservé de la date 2">
            <a:extLst>
              <a:ext uri="{FF2B5EF4-FFF2-40B4-BE49-F238E27FC236}">
                <a16:creationId xmlns:a16="http://schemas.microsoft.com/office/drawing/2014/main" id="{B0193794-6F65-B456-F1A9-EADC52921C75}"/>
              </a:ext>
            </a:extLst>
          </p:cNvPr>
          <p:cNvSpPr>
            <a:spLocks noGrp="1"/>
          </p:cNvSpPr>
          <p:nvPr>
            <p:ph type="dt" sz="half" idx="14"/>
          </p:nvPr>
        </p:nvSpPr>
        <p:spPr/>
        <p:txBody>
          <a:bodyPr/>
          <a:lstStyle/>
          <a:p>
            <a:r>
              <a:rPr lang="fr-FR"/>
              <a:t>06/01/2024</a:t>
            </a:r>
            <a:endParaRPr lang="fr-FR" dirty="0"/>
          </a:p>
        </p:txBody>
      </p:sp>
      <p:sp>
        <p:nvSpPr>
          <p:cNvPr id="4" name="Espace réservé du pied de page 3">
            <a:extLst>
              <a:ext uri="{FF2B5EF4-FFF2-40B4-BE49-F238E27FC236}">
                <a16:creationId xmlns:a16="http://schemas.microsoft.com/office/drawing/2014/main" id="{DCC46E9C-9B20-58EA-7754-C9B26EC6B287}"/>
              </a:ext>
            </a:extLst>
          </p:cNvPr>
          <p:cNvSpPr>
            <a:spLocks noGrp="1"/>
          </p:cNvSpPr>
          <p:nvPr>
            <p:ph type="ftr" sz="quarter" idx="15"/>
          </p:nvPr>
        </p:nvSpPr>
        <p:spPr/>
        <p:txBody>
          <a:bodyPr/>
          <a:lstStyle/>
          <a:p>
            <a:r>
              <a:rPr lang="en-US"/>
              <a:t>ASC 2024 - A. Torre - Multifil mechanical model for ITER TF conductors</a:t>
            </a:r>
            <a:endParaRPr lang="fr-FR" dirty="0"/>
          </a:p>
        </p:txBody>
      </p:sp>
      <p:sp>
        <p:nvSpPr>
          <p:cNvPr id="11" name="Espace réservé du numéro de diapositive 10">
            <a:extLst>
              <a:ext uri="{FF2B5EF4-FFF2-40B4-BE49-F238E27FC236}">
                <a16:creationId xmlns:a16="http://schemas.microsoft.com/office/drawing/2014/main" id="{6DE9E80E-CBBF-3D55-99B3-7F65311E5406}"/>
              </a:ext>
            </a:extLst>
          </p:cNvPr>
          <p:cNvSpPr>
            <a:spLocks noGrp="1"/>
          </p:cNvSpPr>
          <p:nvPr>
            <p:ph type="sldNum" sz="quarter" idx="16"/>
          </p:nvPr>
        </p:nvSpPr>
        <p:spPr/>
        <p:txBody>
          <a:bodyPr/>
          <a:lstStyle/>
          <a:p>
            <a:fld id="{0CBC77A0-1F4E-42FF-9FFC-F45C3A64AF90}" type="slidenum">
              <a:rPr lang="fr-FR" smtClean="0"/>
              <a:pPr/>
              <a:t>‹N›</a:t>
            </a:fld>
            <a:endParaRPr lang="fr-FR" dirty="0"/>
          </a:p>
        </p:txBody>
      </p:sp>
      <p:pic>
        <p:nvPicPr>
          <p:cNvPr id="13"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093B771A-F9FE-5447-E51C-40360A182604}"/>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920753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D271B01-F4E4-B2FD-ADE2-0F5A74232FF0}"/>
              </a:ext>
            </a:extLst>
          </p:cNvPr>
          <p:cNvSpPr>
            <a:spLocks noGrp="1"/>
          </p:cNvSpPr>
          <p:nvPr>
            <p:ph type="body" idx="1"/>
          </p:nvPr>
        </p:nvSpPr>
        <p:spPr>
          <a:xfrm>
            <a:off x="731838" y="1350963"/>
            <a:ext cx="5220000" cy="823912"/>
          </a:xfrm>
        </p:spPr>
        <p:txBody>
          <a:bodyPr anchor="b">
            <a:norm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3FD7597D-BC71-3CA1-38C9-B6FBD6A7FA8F}"/>
              </a:ext>
            </a:extLst>
          </p:cNvPr>
          <p:cNvSpPr>
            <a:spLocks noGrp="1"/>
          </p:cNvSpPr>
          <p:nvPr>
            <p:ph sz="half" idx="2"/>
          </p:nvPr>
        </p:nvSpPr>
        <p:spPr>
          <a:xfrm>
            <a:off x="731838" y="2298700"/>
            <a:ext cx="5220000" cy="38909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u texte 4">
            <a:extLst>
              <a:ext uri="{FF2B5EF4-FFF2-40B4-BE49-F238E27FC236}">
                <a16:creationId xmlns:a16="http://schemas.microsoft.com/office/drawing/2014/main" id="{D5B97958-7FD8-2766-D566-D383863BB3BD}"/>
              </a:ext>
            </a:extLst>
          </p:cNvPr>
          <p:cNvSpPr>
            <a:spLocks noGrp="1"/>
          </p:cNvSpPr>
          <p:nvPr>
            <p:ph type="body" sz="quarter" idx="3"/>
          </p:nvPr>
        </p:nvSpPr>
        <p:spPr>
          <a:xfrm>
            <a:off x="6240163" y="1350963"/>
            <a:ext cx="5220000" cy="823912"/>
          </a:xfrm>
        </p:spPr>
        <p:txBody>
          <a:bodyPr anchor="b">
            <a:norm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C642EBB1-652D-E679-13E7-0B6ECA9011C8}"/>
              </a:ext>
            </a:extLst>
          </p:cNvPr>
          <p:cNvSpPr>
            <a:spLocks noGrp="1"/>
          </p:cNvSpPr>
          <p:nvPr>
            <p:ph sz="quarter" idx="4"/>
          </p:nvPr>
        </p:nvSpPr>
        <p:spPr>
          <a:xfrm>
            <a:off x="6240163" y="2298700"/>
            <a:ext cx="5220000" cy="389096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2ADA965-F8EA-5D12-7ED9-A3674AF667D3}"/>
              </a:ext>
            </a:extLst>
          </p:cNvPr>
          <p:cNvSpPr>
            <a:spLocks noGrp="1"/>
          </p:cNvSpPr>
          <p:nvPr>
            <p:ph type="dt" sz="half" idx="10"/>
          </p:nvPr>
        </p:nvSpPr>
        <p:spPr/>
        <p:txBody>
          <a:bodyPr/>
          <a:lstStyle/>
          <a:p>
            <a:r>
              <a:rPr lang="fr-FR"/>
              <a:t>06/01/2024</a:t>
            </a:r>
          </a:p>
        </p:txBody>
      </p:sp>
      <p:sp>
        <p:nvSpPr>
          <p:cNvPr id="8" name="Espace réservé du pied de page 7">
            <a:extLst>
              <a:ext uri="{FF2B5EF4-FFF2-40B4-BE49-F238E27FC236}">
                <a16:creationId xmlns:a16="http://schemas.microsoft.com/office/drawing/2014/main" id="{6B16C217-F7F2-6EE2-D15A-89EA21D27629}"/>
              </a:ext>
            </a:extLst>
          </p:cNvPr>
          <p:cNvSpPr>
            <a:spLocks noGrp="1"/>
          </p:cNvSpPr>
          <p:nvPr>
            <p:ph type="ftr" sz="quarter" idx="11"/>
          </p:nvPr>
        </p:nvSpPr>
        <p:spPr/>
        <p:txBody>
          <a:bodyPr/>
          <a:lstStyle/>
          <a:p>
            <a:r>
              <a:rPr lang="en-US"/>
              <a:t>ASC 2024 - A. Torre - Multifil mechanical model for ITER TF conductors</a:t>
            </a:r>
            <a:endParaRPr lang="fr-FR"/>
          </a:p>
        </p:txBody>
      </p:sp>
      <p:sp>
        <p:nvSpPr>
          <p:cNvPr id="9" name="Espace réservé du numéro de diapositive 8">
            <a:extLst>
              <a:ext uri="{FF2B5EF4-FFF2-40B4-BE49-F238E27FC236}">
                <a16:creationId xmlns:a16="http://schemas.microsoft.com/office/drawing/2014/main" id="{2F7D0E24-8938-8209-D803-6F81B0B445EB}"/>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10" name="ZoneTexte 9">
            <a:extLst>
              <a:ext uri="{FF2B5EF4-FFF2-40B4-BE49-F238E27FC236}">
                <a16:creationId xmlns:a16="http://schemas.microsoft.com/office/drawing/2014/main" id="{173701A9-B73D-CA83-ABED-FAE572A2B991}"/>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Comparaison</a:t>
            </a:r>
          </a:p>
        </p:txBody>
      </p:sp>
      <p:pic>
        <p:nvPicPr>
          <p:cNvPr id="12"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348A9086-96BC-9730-CABD-6DAB6AC20C34}"/>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897373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eux contenus Fond gri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BE21B82-70BD-E39B-E420-F5C8A87EF98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8" name="ZoneTexte 7">
            <a:extLst>
              <a:ext uri="{FF2B5EF4-FFF2-40B4-BE49-F238E27FC236}">
                <a16:creationId xmlns:a16="http://schemas.microsoft.com/office/drawing/2014/main" id="{0A0EC86F-304E-3536-3F67-83FB88AE19A8}"/>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Deux contenus Fond gris</a:t>
            </a:r>
          </a:p>
        </p:txBody>
      </p:sp>
      <p:sp>
        <p:nvSpPr>
          <p:cNvPr id="9" name="Espace réservé du contenu 2">
            <a:extLst>
              <a:ext uri="{FF2B5EF4-FFF2-40B4-BE49-F238E27FC236}">
                <a16:creationId xmlns:a16="http://schemas.microsoft.com/office/drawing/2014/main" id="{F34F4926-6F56-0A25-B372-10732490EDF4}"/>
              </a:ext>
            </a:extLst>
          </p:cNvPr>
          <p:cNvSpPr>
            <a:spLocks noGrp="1"/>
          </p:cNvSpPr>
          <p:nvPr>
            <p:ph idx="1"/>
          </p:nvPr>
        </p:nvSpPr>
        <p:spPr>
          <a:xfrm>
            <a:off x="731838" y="1381125"/>
            <a:ext cx="5220000" cy="4532313"/>
          </a:xfrm>
        </p:spPr>
        <p:txBody>
          <a:bodyPr numCol="1" spcCol="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contenu 2">
            <a:extLst>
              <a:ext uri="{FF2B5EF4-FFF2-40B4-BE49-F238E27FC236}">
                <a16:creationId xmlns:a16="http://schemas.microsoft.com/office/drawing/2014/main" id="{F802D6D2-F118-2B59-9C45-1CC10FBBC483}"/>
              </a:ext>
            </a:extLst>
          </p:cNvPr>
          <p:cNvSpPr>
            <a:spLocks noGrp="1"/>
          </p:cNvSpPr>
          <p:nvPr>
            <p:ph idx="13"/>
          </p:nvPr>
        </p:nvSpPr>
        <p:spPr>
          <a:xfrm>
            <a:off x="6240163" y="1381125"/>
            <a:ext cx="5220000" cy="4532313"/>
          </a:xfrm>
        </p:spPr>
        <p:txBody>
          <a:bodyPr numCol="1" spcCol="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 name="Espace réservé de la date 2">
            <a:extLst>
              <a:ext uri="{FF2B5EF4-FFF2-40B4-BE49-F238E27FC236}">
                <a16:creationId xmlns:a16="http://schemas.microsoft.com/office/drawing/2014/main" id="{B0193794-6F65-B456-F1A9-EADC52921C75}"/>
              </a:ext>
            </a:extLst>
          </p:cNvPr>
          <p:cNvSpPr>
            <a:spLocks noGrp="1"/>
          </p:cNvSpPr>
          <p:nvPr>
            <p:ph type="dt" sz="half" idx="14"/>
          </p:nvPr>
        </p:nvSpPr>
        <p:spPr/>
        <p:txBody>
          <a:bodyPr/>
          <a:lstStyle>
            <a:lvl1pPr>
              <a:defRPr>
                <a:solidFill>
                  <a:schemeClr val="bg1"/>
                </a:solidFill>
              </a:defRPr>
            </a:lvl1pPr>
          </a:lstStyle>
          <a:p>
            <a:r>
              <a:rPr lang="fr-FR"/>
              <a:t>06/01/2024</a:t>
            </a:r>
            <a:endParaRPr lang="fr-FR" dirty="0"/>
          </a:p>
        </p:txBody>
      </p:sp>
      <p:sp>
        <p:nvSpPr>
          <p:cNvPr id="4" name="Espace réservé du pied de page 3">
            <a:extLst>
              <a:ext uri="{FF2B5EF4-FFF2-40B4-BE49-F238E27FC236}">
                <a16:creationId xmlns:a16="http://schemas.microsoft.com/office/drawing/2014/main" id="{DCC46E9C-9B20-58EA-7754-C9B26EC6B287}"/>
              </a:ext>
            </a:extLst>
          </p:cNvPr>
          <p:cNvSpPr>
            <a:spLocks noGrp="1"/>
          </p:cNvSpPr>
          <p:nvPr>
            <p:ph type="ftr" sz="quarter" idx="15"/>
          </p:nvPr>
        </p:nvSpPr>
        <p:spPr/>
        <p:txBody>
          <a:bodyPr/>
          <a:lstStyle>
            <a:lvl1pPr>
              <a:defRPr>
                <a:solidFill>
                  <a:schemeClr val="bg1"/>
                </a:solidFill>
              </a:defRPr>
            </a:lvl1pPr>
          </a:lstStyle>
          <a:p>
            <a:r>
              <a:rPr lang="en-US"/>
              <a:t>ASC 2024 - A. Torre - Multifil mechanical model for ITER TF conductors</a:t>
            </a:r>
            <a:endParaRPr lang="fr-FR" dirty="0"/>
          </a:p>
        </p:txBody>
      </p:sp>
      <p:sp>
        <p:nvSpPr>
          <p:cNvPr id="11" name="Espace réservé du numéro de diapositive 10">
            <a:extLst>
              <a:ext uri="{FF2B5EF4-FFF2-40B4-BE49-F238E27FC236}">
                <a16:creationId xmlns:a16="http://schemas.microsoft.com/office/drawing/2014/main" id="{6DE9E80E-CBBF-3D55-99B3-7F65311E5406}"/>
              </a:ext>
            </a:extLst>
          </p:cNvPr>
          <p:cNvSpPr>
            <a:spLocks noGrp="1"/>
          </p:cNvSpPr>
          <p:nvPr>
            <p:ph type="sldNum" sz="quarter" idx="16"/>
          </p:nvPr>
        </p:nvSpPr>
        <p:spPr/>
        <p:txBody>
          <a:bodyPr/>
          <a:lstStyle>
            <a:lvl1pPr>
              <a:defRPr>
                <a:solidFill>
                  <a:schemeClr val="bg1"/>
                </a:solidFill>
              </a:defRPr>
            </a:lvl1pPr>
          </a:lstStyle>
          <a:p>
            <a:fld id="{0CBC77A0-1F4E-42FF-9FFC-F45C3A64AF90}" type="slidenum">
              <a:rPr lang="fr-FR" smtClean="0"/>
              <a:pPr/>
              <a:t>‹N›</a:t>
            </a:fld>
            <a:endParaRPr lang="fr-FR" dirty="0"/>
          </a:p>
        </p:txBody>
      </p:sp>
      <p:pic>
        <p:nvPicPr>
          <p:cNvPr id="13"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sp>
        <p:nvSpPr>
          <p:cNvPr id="2" name="Titre 1">
            <a:extLst>
              <a:ext uri="{FF2B5EF4-FFF2-40B4-BE49-F238E27FC236}">
                <a16:creationId xmlns:a16="http://schemas.microsoft.com/office/drawing/2014/main" id="{A6F77F40-08E8-9301-36C7-9AA7D4B91AF5}"/>
              </a:ext>
            </a:extLst>
          </p:cNvPr>
          <p:cNvSpPr>
            <a:spLocks noGrp="1"/>
          </p:cNvSpPr>
          <p:nvPr>
            <p:ph type="title"/>
          </p:nvPr>
        </p:nvSpPr>
        <p:spPr/>
        <p:txBody>
          <a:bodyPr/>
          <a:lstStyle>
            <a:lvl1pPr>
              <a:defRPr>
                <a:solidFill>
                  <a:schemeClr val="bg1"/>
                </a:solidFill>
              </a:defRPr>
            </a:lvl1pPr>
          </a:lstStyle>
          <a:p>
            <a:r>
              <a:rPr lang="fr-FR"/>
              <a:t>Modifiez le style du titre</a:t>
            </a:r>
            <a:endParaRPr lang="fr-FR" dirty="0"/>
          </a:p>
        </p:txBody>
      </p:sp>
    </p:spTree>
    <p:extLst>
      <p:ext uri="{BB962C8B-B14F-4D97-AF65-F5344CB8AC3E}">
        <p14:creationId xmlns:p14="http://schemas.microsoft.com/office/powerpoint/2010/main" val="38766678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ux contenus rou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BE21B82-70BD-E39B-E420-F5C8A87EF98F}"/>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8" name="ZoneTexte 7">
            <a:extLst>
              <a:ext uri="{FF2B5EF4-FFF2-40B4-BE49-F238E27FC236}">
                <a16:creationId xmlns:a16="http://schemas.microsoft.com/office/drawing/2014/main" id="{0A0EC86F-304E-3536-3F67-83FB88AE19A8}"/>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Deux contenus Fond rouge</a:t>
            </a:r>
          </a:p>
        </p:txBody>
      </p:sp>
      <p:sp>
        <p:nvSpPr>
          <p:cNvPr id="3" name="Espace réservé de la date 2">
            <a:extLst>
              <a:ext uri="{FF2B5EF4-FFF2-40B4-BE49-F238E27FC236}">
                <a16:creationId xmlns:a16="http://schemas.microsoft.com/office/drawing/2014/main" id="{B0193794-6F65-B456-F1A9-EADC52921C75}"/>
              </a:ext>
            </a:extLst>
          </p:cNvPr>
          <p:cNvSpPr>
            <a:spLocks noGrp="1"/>
          </p:cNvSpPr>
          <p:nvPr>
            <p:ph type="dt" sz="half" idx="14"/>
          </p:nvPr>
        </p:nvSpPr>
        <p:spPr/>
        <p:txBody>
          <a:bodyPr/>
          <a:lstStyle>
            <a:lvl1pPr>
              <a:defRPr>
                <a:solidFill>
                  <a:schemeClr val="bg1"/>
                </a:solidFill>
              </a:defRPr>
            </a:lvl1pPr>
          </a:lstStyle>
          <a:p>
            <a:r>
              <a:rPr lang="fr-FR"/>
              <a:t>06/01/2024</a:t>
            </a:r>
            <a:endParaRPr lang="fr-FR" dirty="0"/>
          </a:p>
        </p:txBody>
      </p:sp>
      <p:sp>
        <p:nvSpPr>
          <p:cNvPr id="4" name="Espace réservé du pied de page 3">
            <a:extLst>
              <a:ext uri="{FF2B5EF4-FFF2-40B4-BE49-F238E27FC236}">
                <a16:creationId xmlns:a16="http://schemas.microsoft.com/office/drawing/2014/main" id="{DCC46E9C-9B20-58EA-7754-C9B26EC6B287}"/>
              </a:ext>
            </a:extLst>
          </p:cNvPr>
          <p:cNvSpPr>
            <a:spLocks noGrp="1"/>
          </p:cNvSpPr>
          <p:nvPr>
            <p:ph type="ftr" sz="quarter" idx="15"/>
          </p:nvPr>
        </p:nvSpPr>
        <p:spPr/>
        <p:txBody>
          <a:bodyPr/>
          <a:lstStyle>
            <a:lvl1pPr>
              <a:defRPr>
                <a:solidFill>
                  <a:schemeClr val="bg1"/>
                </a:solidFill>
              </a:defRPr>
            </a:lvl1pPr>
          </a:lstStyle>
          <a:p>
            <a:r>
              <a:rPr lang="en-US"/>
              <a:t>ASC 2024 - A. Torre - Multifil mechanical model for ITER TF conductors</a:t>
            </a:r>
            <a:endParaRPr lang="fr-FR" dirty="0"/>
          </a:p>
        </p:txBody>
      </p:sp>
      <p:sp>
        <p:nvSpPr>
          <p:cNvPr id="11" name="Espace réservé du numéro de diapositive 10">
            <a:extLst>
              <a:ext uri="{FF2B5EF4-FFF2-40B4-BE49-F238E27FC236}">
                <a16:creationId xmlns:a16="http://schemas.microsoft.com/office/drawing/2014/main" id="{6DE9E80E-CBBF-3D55-99B3-7F65311E5406}"/>
              </a:ext>
            </a:extLst>
          </p:cNvPr>
          <p:cNvSpPr>
            <a:spLocks noGrp="1"/>
          </p:cNvSpPr>
          <p:nvPr>
            <p:ph type="sldNum" sz="quarter" idx="16"/>
          </p:nvPr>
        </p:nvSpPr>
        <p:spPr/>
        <p:txBody>
          <a:bodyPr/>
          <a:lstStyle>
            <a:lvl1pPr>
              <a:defRPr>
                <a:solidFill>
                  <a:schemeClr val="bg1"/>
                </a:solidFill>
              </a:defRPr>
            </a:lvl1pPr>
          </a:lstStyle>
          <a:p>
            <a:fld id="{0CBC77A0-1F4E-42FF-9FFC-F45C3A64AF90}" type="slidenum">
              <a:rPr lang="fr-FR" smtClean="0"/>
              <a:pPr/>
              <a:t>‹N›</a:t>
            </a:fld>
            <a:endParaRPr lang="fr-FR" dirty="0"/>
          </a:p>
        </p:txBody>
      </p:sp>
      <p:grpSp>
        <p:nvGrpSpPr>
          <p:cNvPr id="17" name="Group 12">
            <a:extLst>
              <a:ext uri="{FF2B5EF4-FFF2-40B4-BE49-F238E27FC236}">
                <a16:creationId xmlns:a16="http://schemas.microsoft.com/office/drawing/2014/main" id="{DFC7A27D-F544-3847-F87B-0DF45C44C0D3}"/>
              </a:ext>
            </a:extLst>
          </p:cNvPr>
          <p:cNvGrpSpPr>
            <a:grpSpLocks noChangeAspect="1"/>
          </p:cNvGrpSpPr>
          <p:nvPr userDrawn="1"/>
        </p:nvGrpSpPr>
        <p:grpSpPr bwMode="auto">
          <a:xfrm>
            <a:off x="266859" y="6343650"/>
            <a:ext cx="316707" cy="316707"/>
            <a:chOff x="461" y="3861"/>
            <a:chExt cx="304" cy="304"/>
          </a:xfrm>
        </p:grpSpPr>
        <p:sp>
          <p:nvSpPr>
            <p:cNvPr id="18" name="AutoShape 11">
              <a:extLst>
                <a:ext uri="{FF2B5EF4-FFF2-40B4-BE49-F238E27FC236}">
                  <a16:creationId xmlns:a16="http://schemas.microsoft.com/office/drawing/2014/main" id="{C581EC54-E4C7-2B85-765F-226E90ED37F9}"/>
                </a:ext>
              </a:extLst>
            </p:cNvPr>
            <p:cNvSpPr>
              <a:spLocks noChangeAspect="1" noChangeArrowheads="1" noTextEdit="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Rectangle 13">
              <a:extLst>
                <a:ext uri="{FF2B5EF4-FFF2-40B4-BE49-F238E27FC236}">
                  <a16:creationId xmlns:a16="http://schemas.microsoft.com/office/drawing/2014/main" id="{024FFC00-E238-123D-8547-D317547D5C21}"/>
                </a:ext>
              </a:extLst>
            </p:cNvPr>
            <p:cNvSpPr>
              <a:spLocks noChangeArrowheads="1"/>
            </p:cNvSpPr>
            <p:nvPr userDrawn="1"/>
          </p:nvSpPr>
          <p:spPr bwMode="auto">
            <a:xfrm>
              <a:off x="461" y="3861"/>
              <a:ext cx="304" cy="3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Rectangle 14">
              <a:extLst>
                <a:ext uri="{FF2B5EF4-FFF2-40B4-BE49-F238E27FC236}">
                  <a16:creationId xmlns:a16="http://schemas.microsoft.com/office/drawing/2014/main" id="{26FC7AA9-98AE-CF10-6510-FBB15BB6F6AD}"/>
                </a:ext>
              </a:extLst>
            </p:cNvPr>
            <p:cNvSpPr>
              <a:spLocks noChangeArrowheads="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5">
              <a:extLst>
                <a:ext uri="{FF2B5EF4-FFF2-40B4-BE49-F238E27FC236}">
                  <a16:creationId xmlns:a16="http://schemas.microsoft.com/office/drawing/2014/main" id="{485E328D-5058-4023-75AE-4DF8C1BAEBCA}"/>
                </a:ext>
              </a:extLst>
            </p:cNvPr>
            <p:cNvSpPr>
              <a:spLocks noEditPoints="1"/>
            </p:cNvSpPr>
            <p:nvPr userDrawn="1"/>
          </p:nvSpPr>
          <p:spPr bwMode="auto">
            <a:xfrm>
              <a:off x="518" y="3962"/>
              <a:ext cx="189" cy="72"/>
            </a:xfrm>
            <a:custGeom>
              <a:avLst/>
              <a:gdLst>
                <a:gd name="T0" fmla="*/ 498 w 498"/>
                <a:gd name="T1" fmla="*/ 96 h 190"/>
                <a:gd name="T2" fmla="*/ 415 w 498"/>
                <a:gd name="T3" fmla="*/ 0 h 190"/>
                <a:gd name="T4" fmla="*/ 350 w 498"/>
                <a:gd name="T5" fmla="*/ 13 h 190"/>
                <a:gd name="T6" fmla="*/ 348 w 498"/>
                <a:gd name="T7" fmla="*/ 37 h 190"/>
                <a:gd name="T8" fmla="*/ 413 w 498"/>
                <a:gd name="T9" fmla="*/ 21 h 190"/>
                <a:gd name="T10" fmla="*/ 463 w 498"/>
                <a:gd name="T11" fmla="*/ 43 h 190"/>
                <a:gd name="T12" fmla="*/ 335 w 498"/>
                <a:gd name="T13" fmla="*/ 141 h 190"/>
                <a:gd name="T14" fmla="*/ 252 w 498"/>
                <a:gd name="T15" fmla="*/ 169 h 190"/>
                <a:gd name="T16" fmla="*/ 199 w 498"/>
                <a:gd name="T17" fmla="*/ 147 h 190"/>
                <a:gd name="T18" fmla="*/ 320 w 498"/>
                <a:gd name="T19" fmla="*/ 34 h 190"/>
                <a:gd name="T20" fmla="*/ 251 w 498"/>
                <a:gd name="T21" fmla="*/ 0 h 190"/>
                <a:gd name="T22" fmla="*/ 188 w 498"/>
                <a:gd name="T23" fmla="*/ 24 h 190"/>
                <a:gd name="T24" fmla="*/ 165 w 498"/>
                <a:gd name="T25" fmla="*/ 98 h 190"/>
                <a:gd name="T26" fmla="*/ 173 w 498"/>
                <a:gd name="T27" fmla="*/ 140 h 190"/>
                <a:gd name="T28" fmla="*/ 85 w 498"/>
                <a:gd name="T29" fmla="*/ 169 h 190"/>
                <a:gd name="T30" fmla="*/ 19 w 498"/>
                <a:gd name="T31" fmla="*/ 95 h 190"/>
                <a:gd name="T32" fmla="*/ 85 w 498"/>
                <a:gd name="T33" fmla="*/ 21 h 190"/>
                <a:gd name="T34" fmla="*/ 150 w 498"/>
                <a:gd name="T35" fmla="*/ 37 h 190"/>
                <a:gd name="T36" fmla="*/ 148 w 498"/>
                <a:gd name="T37" fmla="*/ 13 h 190"/>
                <a:gd name="T38" fmla="*/ 87 w 498"/>
                <a:gd name="T39" fmla="*/ 0 h 190"/>
                <a:gd name="T40" fmla="*/ 0 w 498"/>
                <a:gd name="T41" fmla="*/ 95 h 190"/>
                <a:gd name="T42" fmla="*/ 86 w 498"/>
                <a:gd name="T43" fmla="*/ 190 h 190"/>
                <a:gd name="T44" fmla="*/ 182 w 498"/>
                <a:gd name="T45" fmla="*/ 159 h 190"/>
                <a:gd name="T46" fmla="*/ 251 w 498"/>
                <a:gd name="T47" fmla="*/ 190 h 190"/>
                <a:gd name="T48" fmla="*/ 338 w 498"/>
                <a:gd name="T49" fmla="*/ 164 h 190"/>
                <a:gd name="T50" fmla="*/ 411 w 498"/>
                <a:gd name="T51" fmla="*/ 190 h 190"/>
                <a:gd name="T52" fmla="*/ 477 w 498"/>
                <a:gd name="T53" fmla="*/ 163 h 190"/>
                <a:gd name="T54" fmla="*/ 478 w 498"/>
                <a:gd name="T55" fmla="*/ 185 h 190"/>
                <a:gd name="T56" fmla="*/ 498 w 498"/>
                <a:gd name="T57" fmla="*/ 189 h 190"/>
                <a:gd name="T58" fmla="*/ 498 w 498"/>
                <a:gd name="T59" fmla="*/ 96 h 190"/>
                <a:gd name="T60" fmla="*/ 184 w 498"/>
                <a:gd name="T61" fmla="*/ 107 h 190"/>
                <a:gd name="T62" fmla="*/ 201 w 498"/>
                <a:gd name="T63" fmla="*/ 39 h 190"/>
                <a:gd name="T64" fmla="*/ 251 w 498"/>
                <a:gd name="T65" fmla="*/ 19 h 190"/>
                <a:gd name="T66" fmla="*/ 297 w 498"/>
                <a:gd name="T67" fmla="*/ 37 h 190"/>
                <a:gd name="T68" fmla="*/ 261 w 498"/>
                <a:gd name="T69" fmla="*/ 78 h 190"/>
                <a:gd name="T70" fmla="*/ 190 w 498"/>
                <a:gd name="T71" fmla="*/ 128 h 190"/>
                <a:gd name="T72" fmla="*/ 184 w 498"/>
                <a:gd name="T73" fmla="*/ 107 h 190"/>
                <a:gd name="T74" fmla="*/ 462 w 498"/>
                <a:gd name="T75" fmla="*/ 151 h 190"/>
                <a:gd name="T76" fmla="*/ 411 w 498"/>
                <a:gd name="T77" fmla="*/ 170 h 190"/>
                <a:gd name="T78" fmla="*/ 356 w 498"/>
                <a:gd name="T79" fmla="*/ 151 h 190"/>
                <a:gd name="T80" fmla="*/ 472 w 498"/>
                <a:gd name="T81" fmla="*/ 60 h 190"/>
                <a:gd name="T82" fmla="*/ 479 w 498"/>
                <a:gd name="T83" fmla="*/ 83 h 190"/>
                <a:gd name="T84" fmla="*/ 462 w 498"/>
                <a:gd name="T85" fmla="*/ 15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8" h="190">
                  <a:moveTo>
                    <a:pt x="498" y="96"/>
                  </a:moveTo>
                  <a:cubicBezTo>
                    <a:pt x="498" y="6"/>
                    <a:pt x="430" y="0"/>
                    <a:pt x="415" y="0"/>
                  </a:cubicBezTo>
                  <a:cubicBezTo>
                    <a:pt x="393" y="0"/>
                    <a:pt x="372" y="4"/>
                    <a:pt x="350" y="13"/>
                  </a:cubicBezTo>
                  <a:cubicBezTo>
                    <a:pt x="348" y="37"/>
                    <a:pt x="348" y="37"/>
                    <a:pt x="348" y="37"/>
                  </a:cubicBezTo>
                  <a:cubicBezTo>
                    <a:pt x="357" y="33"/>
                    <a:pt x="385" y="21"/>
                    <a:pt x="413" y="21"/>
                  </a:cubicBezTo>
                  <a:cubicBezTo>
                    <a:pt x="435" y="21"/>
                    <a:pt x="452" y="28"/>
                    <a:pt x="463" y="43"/>
                  </a:cubicBezTo>
                  <a:cubicBezTo>
                    <a:pt x="387" y="82"/>
                    <a:pt x="342" y="114"/>
                    <a:pt x="335" y="141"/>
                  </a:cubicBezTo>
                  <a:cubicBezTo>
                    <a:pt x="316" y="154"/>
                    <a:pt x="282" y="169"/>
                    <a:pt x="252" y="169"/>
                  </a:cubicBezTo>
                  <a:cubicBezTo>
                    <a:pt x="219" y="169"/>
                    <a:pt x="205" y="155"/>
                    <a:pt x="199" y="147"/>
                  </a:cubicBezTo>
                  <a:cubicBezTo>
                    <a:pt x="282" y="91"/>
                    <a:pt x="325" y="59"/>
                    <a:pt x="320" y="34"/>
                  </a:cubicBezTo>
                  <a:cubicBezTo>
                    <a:pt x="315" y="11"/>
                    <a:pt x="281" y="0"/>
                    <a:pt x="251" y="0"/>
                  </a:cubicBezTo>
                  <a:cubicBezTo>
                    <a:pt x="219" y="0"/>
                    <a:pt x="198" y="13"/>
                    <a:pt x="188" y="24"/>
                  </a:cubicBezTo>
                  <a:cubicBezTo>
                    <a:pt x="172" y="41"/>
                    <a:pt x="164" y="66"/>
                    <a:pt x="165" y="98"/>
                  </a:cubicBezTo>
                  <a:cubicBezTo>
                    <a:pt x="165" y="112"/>
                    <a:pt x="168" y="127"/>
                    <a:pt x="173" y="140"/>
                  </a:cubicBezTo>
                  <a:cubicBezTo>
                    <a:pt x="160" y="148"/>
                    <a:pt x="125" y="169"/>
                    <a:pt x="85" y="169"/>
                  </a:cubicBezTo>
                  <a:cubicBezTo>
                    <a:pt x="38" y="169"/>
                    <a:pt x="19" y="132"/>
                    <a:pt x="19" y="95"/>
                  </a:cubicBezTo>
                  <a:cubicBezTo>
                    <a:pt x="19" y="59"/>
                    <a:pt x="37" y="21"/>
                    <a:pt x="85" y="21"/>
                  </a:cubicBezTo>
                  <a:cubicBezTo>
                    <a:pt x="113" y="21"/>
                    <a:pt x="140" y="32"/>
                    <a:pt x="150" y="37"/>
                  </a:cubicBezTo>
                  <a:cubicBezTo>
                    <a:pt x="148" y="13"/>
                    <a:pt x="148" y="13"/>
                    <a:pt x="148" y="13"/>
                  </a:cubicBezTo>
                  <a:cubicBezTo>
                    <a:pt x="130" y="6"/>
                    <a:pt x="107" y="0"/>
                    <a:pt x="87" y="0"/>
                  </a:cubicBezTo>
                  <a:cubicBezTo>
                    <a:pt x="7" y="0"/>
                    <a:pt x="0" y="67"/>
                    <a:pt x="0" y="95"/>
                  </a:cubicBezTo>
                  <a:cubicBezTo>
                    <a:pt x="0" y="122"/>
                    <a:pt x="7" y="190"/>
                    <a:pt x="86" y="190"/>
                  </a:cubicBezTo>
                  <a:cubicBezTo>
                    <a:pt x="134" y="190"/>
                    <a:pt x="175" y="164"/>
                    <a:pt x="182" y="159"/>
                  </a:cubicBezTo>
                  <a:cubicBezTo>
                    <a:pt x="187" y="168"/>
                    <a:pt x="208" y="190"/>
                    <a:pt x="251" y="190"/>
                  </a:cubicBezTo>
                  <a:cubicBezTo>
                    <a:pt x="286" y="190"/>
                    <a:pt x="325" y="173"/>
                    <a:pt x="338" y="164"/>
                  </a:cubicBezTo>
                  <a:cubicBezTo>
                    <a:pt x="346" y="175"/>
                    <a:pt x="362" y="190"/>
                    <a:pt x="411" y="190"/>
                  </a:cubicBezTo>
                  <a:cubicBezTo>
                    <a:pt x="444" y="190"/>
                    <a:pt x="464" y="179"/>
                    <a:pt x="477" y="163"/>
                  </a:cubicBezTo>
                  <a:cubicBezTo>
                    <a:pt x="477" y="171"/>
                    <a:pt x="478" y="179"/>
                    <a:pt x="478" y="185"/>
                  </a:cubicBezTo>
                  <a:cubicBezTo>
                    <a:pt x="498" y="189"/>
                    <a:pt x="498" y="189"/>
                    <a:pt x="498" y="189"/>
                  </a:cubicBezTo>
                  <a:cubicBezTo>
                    <a:pt x="497" y="168"/>
                    <a:pt x="498" y="97"/>
                    <a:pt x="498" y="96"/>
                  </a:cubicBezTo>
                  <a:moveTo>
                    <a:pt x="184" y="107"/>
                  </a:moveTo>
                  <a:cubicBezTo>
                    <a:pt x="184" y="107"/>
                    <a:pt x="178" y="65"/>
                    <a:pt x="201" y="39"/>
                  </a:cubicBezTo>
                  <a:cubicBezTo>
                    <a:pt x="212" y="26"/>
                    <a:pt x="229" y="19"/>
                    <a:pt x="251" y="19"/>
                  </a:cubicBezTo>
                  <a:cubicBezTo>
                    <a:pt x="275" y="19"/>
                    <a:pt x="295" y="28"/>
                    <a:pt x="297" y="37"/>
                  </a:cubicBezTo>
                  <a:cubicBezTo>
                    <a:pt x="299" y="44"/>
                    <a:pt x="292" y="53"/>
                    <a:pt x="261" y="78"/>
                  </a:cubicBezTo>
                  <a:cubicBezTo>
                    <a:pt x="261" y="78"/>
                    <a:pt x="230" y="105"/>
                    <a:pt x="190" y="128"/>
                  </a:cubicBezTo>
                  <a:cubicBezTo>
                    <a:pt x="187" y="122"/>
                    <a:pt x="185" y="115"/>
                    <a:pt x="184" y="107"/>
                  </a:cubicBezTo>
                  <a:moveTo>
                    <a:pt x="462" y="151"/>
                  </a:moveTo>
                  <a:cubicBezTo>
                    <a:pt x="450" y="164"/>
                    <a:pt x="433" y="170"/>
                    <a:pt x="411" y="170"/>
                  </a:cubicBezTo>
                  <a:cubicBezTo>
                    <a:pt x="361" y="170"/>
                    <a:pt x="356" y="151"/>
                    <a:pt x="356" y="151"/>
                  </a:cubicBezTo>
                  <a:cubicBezTo>
                    <a:pt x="350" y="140"/>
                    <a:pt x="367" y="116"/>
                    <a:pt x="472" y="60"/>
                  </a:cubicBezTo>
                  <a:cubicBezTo>
                    <a:pt x="475" y="67"/>
                    <a:pt x="477" y="75"/>
                    <a:pt x="479" y="83"/>
                  </a:cubicBezTo>
                  <a:cubicBezTo>
                    <a:pt x="479" y="83"/>
                    <a:pt x="484" y="125"/>
                    <a:pt x="462" y="151"/>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Rectangle 16">
              <a:extLst>
                <a:ext uri="{FF2B5EF4-FFF2-40B4-BE49-F238E27FC236}">
                  <a16:creationId xmlns:a16="http://schemas.microsoft.com/office/drawing/2014/main" id="{B32124BB-315A-4642-3185-D0F09F05E9F3}"/>
                </a:ext>
              </a:extLst>
            </p:cNvPr>
            <p:cNvSpPr>
              <a:spLocks noChangeArrowheads="1"/>
            </p:cNvSpPr>
            <p:nvPr userDrawn="1"/>
          </p:nvSpPr>
          <p:spPr bwMode="auto">
            <a:xfrm>
              <a:off x="526" y="4057"/>
              <a:ext cx="174"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Rectangle 17">
              <a:extLst>
                <a:ext uri="{FF2B5EF4-FFF2-40B4-BE49-F238E27FC236}">
                  <a16:creationId xmlns:a16="http://schemas.microsoft.com/office/drawing/2014/main" id="{283D2C2C-F437-0747-2745-E4E3B6D20760}"/>
                </a:ext>
              </a:extLst>
            </p:cNvPr>
            <p:cNvSpPr>
              <a:spLocks noChangeArrowheads="1"/>
            </p:cNvSpPr>
            <p:nvPr userDrawn="1"/>
          </p:nvSpPr>
          <p:spPr bwMode="auto">
            <a:xfrm>
              <a:off x="526" y="4057"/>
              <a:ext cx="174" cy="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2" name="Espace réservé du contenu 2">
            <a:extLst>
              <a:ext uri="{FF2B5EF4-FFF2-40B4-BE49-F238E27FC236}">
                <a16:creationId xmlns:a16="http://schemas.microsoft.com/office/drawing/2014/main" id="{2D5ECB44-F5B7-CEEC-4B2D-A554A8F1E21F}"/>
              </a:ext>
            </a:extLst>
          </p:cNvPr>
          <p:cNvSpPr>
            <a:spLocks noGrp="1"/>
          </p:cNvSpPr>
          <p:nvPr>
            <p:ph idx="1"/>
          </p:nvPr>
        </p:nvSpPr>
        <p:spPr>
          <a:xfrm>
            <a:off x="731838" y="1381125"/>
            <a:ext cx="5220000" cy="4532313"/>
          </a:xfrm>
        </p:spPr>
        <p:txBody>
          <a:bodyPr numCol="1" spcCol="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contenu 2">
            <a:extLst>
              <a:ext uri="{FF2B5EF4-FFF2-40B4-BE49-F238E27FC236}">
                <a16:creationId xmlns:a16="http://schemas.microsoft.com/office/drawing/2014/main" id="{E4B43398-30BC-703C-A14C-DC9A429930A3}"/>
              </a:ext>
            </a:extLst>
          </p:cNvPr>
          <p:cNvSpPr>
            <a:spLocks noGrp="1"/>
          </p:cNvSpPr>
          <p:nvPr>
            <p:ph idx="13"/>
          </p:nvPr>
        </p:nvSpPr>
        <p:spPr>
          <a:xfrm>
            <a:off x="6240163" y="1381125"/>
            <a:ext cx="5220000" cy="4532313"/>
          </a:xfrm>
        </p:spPr>
        <p:txBody>
          <a:bodyPr numCol="1" spcCol="36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Titre 1">
            <a:extLst>
              <a:ext uri="{FF2B5EF4-FFF2-40B4-BE49-F238E27FC236}">
                <a16:creationId xmlns:a16="http://schemas.microsoft.com/office/drawing/2014/main" id="{44B12903-F071-BF45-FDEC-76B53C495452}"/>
              </a:ext>
            </a:extLst>
          </p:cNvPr>
          <p:cNvSpPr>
            <a:spLocks noGrp="1"/>
          </p:cNvSpPr>
          <p:nvPr>
            <p:ph type="title"/>
          </p:nvPr>
        </p:nvSpPr>
        <p:spPr>
          <a:xfrm>
            <a:off x="731838" y="314036"/>
            <a:ext cx="10728325" cy="871827"/>
          </a:xfrm>
        </p:spPr>
        <p:txBody>
          <a:bodyPr/>
          <a:lstStyle>
            <a:lvl1pPr>
              <a:defRPr>
                <a:solidFill>
                  <a:schemeClr val="bg1"/>
                </a:solidFill>
              </a:defRPr>
            </a:lvl1pPr>
          </a:lstStyle>
          <a:p>
            <a:r>
              <a:rPr lang="fr-FR"/>
              <a:t>Modifiez le style du titre</a:t>
            </a:r>
            <a:endParaRPr lang="fr-FR" dirty="0"/>
          </a:p>
        </p:txBody>
      </p:sp>
    </p:spTree>
    <p:extLst>
      <p:ext uri="{BB962C8B-B14F-4D97-AF65-F5344CB8AC3E}">
        <p14:creationId xmlns:p14="http://schemas.microsoft.com/office/powerpoint/2010/main" val="33367314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u + visuel">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06/01/2024</a:t>
            </a:r>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en-US"/>
              <a:t>ASC 2024 - A. Torre - Multifil mechanical model for ITER TF conductors</a:t>
            </a:r>
            <a:endParaRPr lang="fr-F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Contenu + visuel</a:t>
            </a:r>
          </a:p>
          <a:p>
            <a:endParaRPr lang="fr-FR" sz="1200" dirty="0">
              <a:solidFill>
                <a:schemeClr val="bg1">
                  <a:lumMod val="50000"/>
                </a:schemeClr>
              </a:solidFill>
            </a:endParaRPr>
          </a:p>
        </p:txBody>
      </p:sp>
      <p:sp>
        <p:nvSpPr>
          <p:cNvPr id="29" name="Espace réservé pour une image  28">
            <a:extLst>
              <a:ext uri="{FF2B5EF4-FFF2-40B4-BE49-F238E27FC236}">
                <a16:creationId xmlns:a16="http://schemas.microsoft.com/office/drawing/2014/main" id="{DCB96DEF-5249-666B-576F-70AC92D06638}"/>
              </a:ext>
            </a:extLst>
          </p:cNvPr>
          <p:cNvSpPr>
            <a:spLocks noGrp="1"/>
          </p:cNvSpPr>
          <p:nvPr>
            <p:ph type="pic" sz="quarter" idx="13" hasCustomPrompt="1"/>
          </p:nvPr>
        </p:nvSpPr>
        <p:spPr>
          <a:xfrm>
            <a:off x="7015483" y="0"/>
            <a:ext cx="5957423" cy="6858000"/>
          </a:xfrm>
          <a:custGeom>
            <a:avLst/>
            <a:gdLst>
              <a:gd name="connsiteX0" fmla="*/ 738225 w 5957423"/>
              <a:gd name="connsiteY0" fmla="*/ 6793932 h 6858000"/>
              <a:gd name="connsiteX1" fmla="*/ 814828 w 5957423"/>
              <a:gd name="connsiteY1" fmla="*/ 6852286 h 6858000"/>
              <a:gd name="connsiteX2" fmla="*/ 822329 w 5957423"/>
              <a:gd name="connsiteY2" fmla="*/ 6858000 h 6858000"/>
              <a:gd name="connsiteX3" fmla="*/ 655724 w 5957423"/>
              <a:gd name="connsiteY3" fmla="*/ 6858000 h 6858000"/>
              <a:gd name="connsiteX4" fmla="*/ 656989 w 5957423"/>
              <a:gd name="connsiteY4" fmla="*/ 6857017 h 6858000"/>
              <a:gd name="connsiteX5" fmla="*/ 738225 w 5957423"/>
              <a:gd name="connsiteY5" fmla="*/ 6793932 h 6858000"/>
              <a:gd name="connsiteX6" fmla="*/ 733493 w 5957423"/>
              <a:gd name="connsiteY6" fmla="*/ 6434348 h 6858000"/>
              <a:gd name="connsiteX7" fmla="*/ 733493 w 5957423"/>
              <a:gd name="connsiteY7" fmla="*/ 6780527 h 6858000"/>
              <a:gd name="connsiteX8" fmla="*/ 639637 w 5957423"/>
              <a:gd name="connsiteY8" fmla="*/ 6853075 h 6858000"/>
              <a:gd name="connsiteX9" fmla="*/ 656989 w 5957423"/>
              <a:gd name="connsiteY9" fmla="*/ 6857017 h 6858000"/>
              <a:gd name="connsiteX10" fmla="*/ 638848 w 5957423"/>
              <a:gd name="connsiteY10" fmla="*/ 6853863 h 6858000"/>
              <a:gd name="connsiteX11" fmla="*/ 633515 w 5957423"/>
              <a:gd name="connsiteY11" fmla="*/ 6858000 h 6858000"/>
              <a:gd name="connsiteX12" fmla="*/ 371479 w 5957423"/>
              <a:gd name="connsiteY12" fmla="*/ 6858000 h 6858000"/>
              <a:gd name="connsiteX13" fmla="*/ 371479 w 5957423"/>
              <a:gd name="connsiteY13" fmla="*/ 6799592 h 6858000"/>
              <a:gd name="connsiteX14" fmla="*/ 371479 w 5957423"/>
              <a:gd name="connsiteY14" fmla="*/ 6715076 h 6858000"/>
              <a:gd name="connsiteX15" fmla="*/ 733493 w 5957423"/>
              <a:gd name="connsiteY15" fmla="*/ 6434348 h 6858000"/>
              <a:gd name="connsiteX16" fmla="*/ 1106548 w 5957423"/>
              <a:gd name="connsiteY16" fmla="*/ 5786939 h 6858000"/>
              <a:gd name="connsiteX17" fmla="*/ 1106548 w 5957423"/>
              <a:gd name="connsiteY17" fmla="*/ 6133906 h 6858000"/>
              <a:gd name="connsiteX18" fmla="*/ 1012693 w 5957423"/>
              <a:gd name="connsiteY18" fmla="*/ 6206454 h 6858000"/>
              <a:gd name="connsiteX19" fmla="*/ 744534 w 5957423"/>
              <a:gd name="connsiteY19" fmla="*/ 6413845 h 6858000"/>
              <a:gd name="connsiteX20" fmla="*/ 744534 w 5957423"/>
              <a:gd name="connsiteY20" fmla="*/ 6067667 h 6858000"/>
              <a:gd name="connsiteX21" fmla="*/ 873093 w 5957423"/>
              <a:gd name="connsiteY21" fmla="*/ 5968308 h 6858000"/>
              <a:gd name="connsiteX22" fmla="*/ 1106548 w 5957423"/>
              <a:gd name="connsiteY22" fmla="*/ 5786939 h 6858000"/>
              <a:gd name="connsiteX23" fmla="*/ 1739875 w 5957423"/>
              <a:gd name="connsiteY23" fmla="*/ 5671020 h 6858000"/>
              <a:gd name="connsiteX24" fmla="*/ 1726467 w 5957423"/>
              <a:gd name="connsiteY24" fmla="*/ 5677328 h 6858000"/>
              <a:gd name="connsiteX25" fmla="*/ 1739875 w 5957423"/>
              <a:gd name="connsiteY25" fmla="*/ 5671020 h 6858000"/>
              <a:gd name="connsiteX26" fmla="*/ 1488280 w 5957423"/>
              <a:gd name="connsiteY26" fmla="*/ 5495959 h 6858000"/>
              <a:gd name="connsiteX27" fmla="*/ 1726467 w 5957423"/>
              <a:gd name="connsiteY27" fmla="*/ 5677328 h 6858000"/>
              <a:gd name="connsiteX28" fmla="*/ 1853448 w 5957423"/>
              <a:gd name="connsiteY28" fmla="*/ 5773533 h 6858000"/>
              <a:gd name="connsiteX29" fmla="*/ 1489068 w 5957423"/>
              <a:gd name="connsiteY29" fmla="*/ 6056627 h 6858000"/>
              <a:gd name="connsiteX30" fmla="*/ 1123900 w 5957423"/>
              <a:gd name="connsiteY30" fmla="*/ 5779053 h 6858000"/>
              <a:gd name="connsiteX31" fmla="*/ 1488280 w 5957423"/>
              <a:gd name="connsiteY31" fmla="*/ 5495959 h 6858000"/>
              <a:gd name="connsiteX32" fmla="*/ 359648 w 5957423"/>
              <a:gd name="connsiteY32" fmla="*/ 4847761 h 6858000"/>
              <a:gd name="connsiteX33" fmla="*/ 724817 w 5957423"/>
              <a:gd name="connsiteY33" fmla="*/ 5125335 h 6858000"/>
              <a:gd name="connsiteX34" fmla="*/ 487418 w 5957423"/>
              <a:gd name="connsiteY34" fmla="*/ 5309070 h 6858000"/>
              <a:gd name="connsiteX35" fmla="*/ 493727 w 5957423"/>
              <a:gd name="connsiteY35" fmla="*/ 5320110 h 6858000"/>
              <a:gd name="connsiteX36" fmla="*/ 733493 w 5957423"/>
              <a:gd name="connsiteY36" fmla="*/ 5134798 h 6858000"/>
              <a:gd name="connsiteX37" fmla="*/ 733493 w 5957423"/>
              <a:gd name="connsiteY37" fmla="*/ 5480976 h 6858000"/>
              <a:gd name="connsiteX38" fmla="*/ 633328 w 5957423"/>
              <a:gd name="connsiteY38" fmla="*/ 5558256 h 6858000"/>
              <a:gd name="connsiteX39" fmla="*/ 641215 w 5957423"/>
              <a:gd name="connsiteY39" fmla="*/ 5570873 h 6858000"/>
              <a:gd name="connsiteX40" fmla="*/ 737436 w 5957423"/>
              <a:gd name="connsiteY40" fmla="*/ 5495959 h 6858000"/>
              <a:gd name="connsiteX41" fmla="*/ 1102605 w 5957423"/>
              <a:gd name="connsiteY41" fmla="*/ 5773533 h 6858000"/>
              <a:gd name="connsiteX42" fmla="*/ 866783 w 5957423"/>
              <a:gd name="connsiteY42" fmla="*/ 5956479 h 6858000"/>
              <a:gd name="connsiteX43" fmla="*/ 873093 w 5957423"/>
              <a:gd name="connsiteY43" fmla="*/ 5968308 h 6858000"/>
              <a:gd name="connsiteX44" fmla="*/ 865994 w 5957423"/>
              <a:gd name="connsiteY44" fmla="*/ 5957268 h 6858000"/>
              <a:gd name="connsiteX45" fmla="*/ 738225 w 5957423"/>
              <a:gd name="connsiteY45" fmla="*/ 6056627 h 6858000"/>
              <a:gd name="connsiteX46" fmla="*/ 373056 w 5957423"/>
              <a:gd name="connsiteY46" fmla="*/ 5779053 h 6858000"/>
              <a:gd name="connsiteX47" fmla="*/ 640426 w 5957423"/>
              <a:gd name="connsiteY47" fmla="*/ 5571661 h 6858000"/>
              <a:gd name="connsiteX48" fmla="*/ 633328 w 5957423"/>
              <a:gd name="connsiteY48" fmla="*/ 5559044 h 6858000"/>
              <a:gd name="connsiteX49" fmla="*/ 371479 w 5957423"/>
              <a:gd name="connsiteY49" fmla="*/ 5761705 h 6858000"/>
              <a:gd name="connsiteX50" fmla="*/ 371479 w 5957423"/>
              <a:gd name="connsiteY50" fmla="*/ 5415526 h 6858000"/>
              <a:gd name="connsiteX51" fmla="*/ 493727 w 5957423"/>
              <a:gd name="connsiteY51" fmla="*/ 5320898 h 6858000"/>
              <a:gd name="connsiteX52" fmla="*/ 486629 w 5957423"/>
              <a:gd name="connsiteY52" fmla="*/ 5309070 h 6858000"/>
              <a:gd name="connsiteX53" fmla="*/ 365169 w 5957423"/>
              <a:gd name="connsiteY53" fmla="*/ 5403697 h 6858000"/>
              <a:gd name="connsiteX54" fmla="*/ 0 w 5957423"/>
              <a:gd name="connsiteY54" fmla="*/ 5126124 h 6858000"/>
              <a:gd name="connsiteX55" fmla="*/ 359648 w 5957423"/>
              <a:gd name="connsiteY55" fmla="*/ 4847761 h 6858000"/>
              <a:gd name="connsiteX56" fmla="*/ 1106548 w 5957423"/>
              <a:gd name="connsiteY56" fmla="*/ 4487388 h 6858000"/>
              <a:gd name="connsiteX57" fmla="*/ 1106548 w 5957423"/>
              <a:gd name="connsiteY57" fmla="*/ 4833567 h 6858000"/>
              <a:gd name="connsiteX58" fmla="*/ 1018214 w 5957423"/>
              <a:gd name="connsiteY58" fmla="*/ 4902172 h 6858000"/>
              <a:gd name="connsiteX59" fmla="*/ 1025312 w 5957423"/>
              <a:gd name="connsiteY59" fmla="*/ 4913212 h 6858000"/>
              <a:gd name="connsiteX60" fmla="*/ 1017425 w 5957423"/>
              <a:gd name="connsiteY60" fmla="*/ 4902960 h 6858000"/>
              <a:gd name="connsiteX61" fmla="*/ 744534 w 5957423"/>
              <a:gd name="connsiteY61" fmla="*/ 5114295 h 6858000"/>
              <a:gd name="connsiteX62" fmla="*/ 744534 w 5957423"/>
              <a:gd name="connsiteY62" fmla="*/ 4768116 h 6858000"/>
              <a:gd name="connsiteX63" fmla="*/ 856530 w 5957423"/>
              <a:gd name="connsiteY63" fmla="*/ 4680586 h 6858000"/>
              <a:gd name="connsiteX64" fmla="*/ 849432 w 5957423"/>
              <a:gd name="connsiteY64" fmla="*/ 4670335 h 6858000"/>
              <a:gd name="connsiteX65" fmla="*/ 857319 w 5957423"/>
              <a:gd name="connsiteY65" fmla="*/ 4680586 h 6858000"/>
              <a:gd name="connsiteX66" fmla="*/ 1106548 w 5957423"/>
              <a:gd name="connsiteY66" fmla="*/ 4487388 h 6858000"/>
              <a:gd name="connsiteX67" fmla="*/ 737436 w 5957423"/>
              <a:gd name="connsiteY67" fmla="*/ 4196409 h 6858000"/>
              <a:gd name="connsiteX68" fmla="*/ 1102605 w 5957423"/>
              <a:gd name="connsiteY68" fmla="*/ 4473983 h 6858000"/>
              <a:gd name="connsiteX69" fmla="*/ 849432 w 5957423"/>
              <a:gd name="connsiteY69" fmla="*/ 4670335 h 6858000"/>
              <a:gd name="connsiteX70" fmla="*/ 738225 w 5957423"/>
              <a:gd name="connsiteY70" fmla="*/ 4756288 h 6858000"/>
              <a:gd name="connsiteX71" fmla="*/ 373056 w 5957423"/>
              <a:gd name="connsiteY71" fmla="*/ 4478714 h 6858000"/>
              <a:gd name="connsiteX72" fmla="*/ 737436 w 5957423"/>
              <a:gd name="connsiteY72" fmla="*/ 4196409 h 6858000"/>
              <a:gd name="connsiteX73" fmla="*/ 1115224 w 5957423"/>
              <a:gd name="connsiteY73" fmla="*/ 3544268 h 6858000"/>
              <a:gd name="connsiteX74" fmla="*/ 1125477 w 5957423"/>
              <a:gd name="connsiteY74" fmla="*/ 3552154 h 6858000"/>
              <a:gd name="connsiteX75" fmla="*/ 1480393 w 5957423"/>
              <a:gd name="connsiteY75" fmla="*/ 3821842 h 6858000"/>
              <a:gd name="connsiteX76" fmla="*/ 1116013 w 5957423"/>
              <a:gd name="connsiteY76" fmla="*/ 4104935 h 6858000"/>
              <a:gd name="connsiteX77" fmla="*/ 750844 w 5957423"/>
              <a:gd name="connsiteY77" fmla="*/ 3826573 h 6858000"/>
              <a:gd name="connsiteX78" fmla="*/ 1115224 w 5957423"/>
              <a:gd name="connsiteY78" fmla="*/ 3544268 h 6858000"/>
              <a:gd name="connsiteX79" fmla="*/ 1480393 w 5957423"/>
              <a:gd name="connsiteY79" fmla="*/ 2538851 h 6858000"/>
              <a:gd name="connsiteX80" fmla="*/ 1480393 w 5957423"/>
              <a:gd name="connsiteY80" fmla="*/ 2885030 h 6858000"/>
              <a:gd name="connsiteX81" fmla="*/ 1386537 w 5957423"/>
              <a:gd name="connsiteY81" fmla="*/ 2957578 h 6858000"/>
              <a:gd name="connsiteX82" fmla="*/ 1392847 w 5957423"/>
              <a:gd name="connsiteY82" fmla="*/ 2969406 h 6858000"/>
              <a:gd name="connsiteX83" fmla="*/ 1385748 w 5957423"/>
              <a:gd name="connsiteY83" fmla="*/ 2958366 h 6858000"/>
              <a:gd name="connsiteX84" fmla="*/ 1118379 w 5957423"/>
              <a:gd name="connsiteY84" fmla="*/ 3165758 h 6858000"/>
              <a:gd name="connsiteX85" fmla="*/ 1118379 w 5957423"/>
              <a:gd name="connsiteY85" fmla="*/ 2819579 h 6858000"/>
              <a:gd name="connsiteX86" fmla="*/ 1246148 w 5957423"/>
              <a:gd name="connsiteY86" fmla="*/ 2720221 h 6858000"/>
              <a:gd name="connsiteX87" fmla="*/ 1239839 w 5957423"/>
              <a:gd name="connsiteY87" fmla="*/ 2708392 h 6858000"/>
              <a:gd name="connsiteX88" fmla="*/ 1246937 w 5957423"/>
              <a:gd name="connsiteY88" fmla="*/ 2719432 h 6858000"/>
              <a:gd name="connsiteX89" fmla="*/ 1480393 w 5957423"/>
              <a:gd name="connsiteY89" fmla="*/ 2538851 h 6858000"/>
              <a:gd name="connsiteX90" fmla="*/ 732704 w 5957423"/>
              <a:gd name="connsiteY90" fmla="*/ 1598885 h 6858000"/>
              <a:gd name="connsiteX91" fmla="*/ 1097873 w 5957423"/>
              <a:gd name="connsiteY91" fmla="*/ 1876459 h 6858000"/>
              <a:gd name="connsiteX92" fmla="*/ 860473 w 5957423"/>
              <a:gd name="connsiteY92" fmla="*/ 2060194 h 6858000"/>
              <a:gd name="connsiteX93" fmla="*/ 867572 w 5957423"/>
              <a:gd name="connsiteY93" fmla="*/ 2072022 h 6858000"/>
              <a:gd name="connsiteX94" fmla="*/ 1106548 w 5957423"/>
              <a:gd name="connsiteY94" fmla="*/ 1885922 h 6858000"/>
              <a:gd name="connsiteX95" fmla="*/ 1106548 w 5957423"/>
              <a:gd name="connsiteY95" fmla="*/ 2232889 h 6858000"/>
              <a:gd name="connsiteX96" fmla="*/ 1007172 w 5957423"/>
              <a:gd name="connsiteY96" fmla="*/ 2310168 h 6858000"/>
              <a:gd name="connsiteX97" fmla="*/ 1014270 w 5957423"/>
              <a:gd name="connsiteY97" fmla="*/ 2322785 h 6858000"/>
              <a:gd name="connsiteX98" fmla="*/ 1110492 w 5957423"/>
              <a:gd name="connsiteY98" fmla="*/ 2247872 h 6858000"/>
              <a:gd name="connsiteX99" fmla="*/ 1475660 w 5957423"/>
              <a:gd name="connsiteY99" fmla="*/ 2525446 h 6858000"/>
              <a:gd name="connsiteX100" fmla="*/ 1239839 w 5957423"/>
              <a:gd name="connsiteY100" fmla="*/ 2708392 h 6858000"/>
              <a:gd name="connsiteX101" fmla="*/ 1112069 w 5957423"/>
              <a:gd name="connsiteY101" fmla="*/ 2807751 h 6858000"/>
              <a:gd name="connsiteX102" fmla="*/ 746900 w 5957423"/>
              <a:gd name="connsiteY102" fmla="*/ 2530177 h 6858000"/>
              <a:gd name="connsiteX103" fmla="*/ 1013481 w 5957423"/>
              <a:gd name="connsiteY103" fmla="*/ 2322785 h 6858000"/>
              <a:gd name="connsiteX104" fmla="*/ 1006383 w 5957423"/>
              <a:gd name="connsiteY104" fmla="*/ 2310168 h 6858000"/>
              <a:gd name="connsiteX105" fmla="*/ 744534 w 5957423"/>
              <a:gd name="connsiteY105" fmla="*/ 2513617 h 6858000"/>
              <a:gd name="connsiteX106" fmla="*/ 744534 w 5957423"/>
              <a:gd name="connsiteY106" fmla="*/ 2166650 h 6858000"/>
              <a:gd name="connsiteX107" fmla="*/ 866783 w 5957423"/>
              <a:gd name="connsiteY107" fmla="*/ 2072022 h 6858000"/>
              <a:gd name="connsiteX108" fmla="*/ 860473 w 5957423"/>
              <a:gd name="connsiteY108" fmla="*/ 2060983 h 6858000"/>
              <a:gd name="connsiteX109" fmla="*/ 738225 w 5957423"/>
              <a:gd name="connsiteY109" fmla="*/ 2155610 h 6858000"/>
              <a:gd name="connsiteX110" fmla="*/ 373056 w 5957423"/>
              <a:gd name="connsiteY110" fmla="*/ 1878036 h 6858000"/>
              <a:gd name="connsiteX111" fmla="*/ 732704 w 5957423"/>
              <a:gd name="connsiteY111" fmla="*/ 1598885 h 6858000"/>
              <a:gd name="connsiteX112" fmla="*/ 1480393 w 5957423"/>
              <a:gd name="connsiteY112" fmla="*/ 1238512 h 6858000"/>
              <a:gd name="connsiteX113" fmla="*/ 1480393 w 5957423"/>
              <a:gd name="connsiteY113" fmla="*/ 1585480 h 6858000"/>
              <a:gd name="connsiteX114" fmla="*/ 1391269 w 5957423"/>
              <a:gd name="connsiteY114" fmla="*/ 1654085 h 6858000"/>
              <a:gd name="connsiteX115" fmla="*/ 1399156 w 5957423"/>
              <a:gd name="connsiteY115" fmla="*/ 1664336 h 6858000"/>
              <a:gd name="connsiteX116" fmla="*/ 1483547 w 5957423"/>
              <a:gd name="connsiteY116" fmla="*/ 1598885 h 6858000"/>
              <a:gd name="connsiteX117" fmla="*/ 1848716 w 5957423"/>
              <a:gd name="connsiteY117" fmla="*/ 1876459 h 6858000"/>
              <a:gd name="connsiteX118" fmla="*/ 1658639 w 5957423"/>
              <a:gd name="connsiteY118" fmla="*/ 2023920 h 6858000"/>
              <a:gd name="connsiteX119" fmla="*/ 1489068 w 5957423"/>
              <a:gd name="connsiteY119" fmla="*/ 2155610 h 6858000"/>
              <a:gd name="connsiteX120" fmla="*/ 1123900 w 5957423"/>
              <a:gd name="connsiteY120" fmla="*/ 1878036 h 6858000"/>
              <a:gd name="connsiteX121" fmla="*/ 1398368 w 5957423"/>
              <a:gd name="connsiteY121" fmla="*/ 1665124 h 6858000"/>
              <a:gd name="connsiteX122" fmla="*/ 1390481 w 5957423"/>
              <a:gd name="connsiteY122" fmla="*/ 1654085 h 6858000"/>
              <a:gd name="connsiteX123" fmla="*/ 1118379 w 5957423"/>
              <a:gd name="connsiteY123" fmla="*/ 1865419 h 6858000"/>
              <a:gd name="connsiteX124" fmla="*/ 1118379 w 5957423"/>
              <a:gd name="connsiteY124" fmla="*/ 1519240 h 6858000"/>
              <a:gd name="connsiteX125" fmla="*/ 1230374 w 5957423"/>
              <a:gd name="connsiteY125" fmla="*/ 1432499 h 6858000"/>
              <a:gd name="connsiteX126" fmla="*/ 1480393 w 5957423"/>
              <a:gd name="connsiteY126" fmla="*/ 1238512 h 6858000"/>
              <a:gd name="connsiteX127" fmla="*/ 1110492 w 5957423"/>
              <a:gd name="connsiteY127" fmla="*/ 947533 h 6858000"/>
              <a:gd name="connsiteX128" fmla="*/ 1475660 w 5957423"/>
              <a:gd name="connsiteY128" fmla="*/ 1225107 h 6858000"/>
              <a:gd name="connsiteX129" fmla="*/ 1223276 w 5957423"/>
              <a:gd name="connsiteY129" fmla="*/ 1421459 h 6858000"/>
              <a:gd name="connsiteX130" fmla="*/ 1230374 w 5957423"/>
              <a:gd name="connsiteY130" fmla="*/ 1432499 h 6858000"/>
              <a:gd name="connsiteX131" fmla="*/ 1222487 w 5957423"/>
              <a:gd name="connsiteY131" fmla="*/ 1422247 h 6858000"/>
              <a:gd name="connsiteX132" fmla="*/ 1112069 w 5957423"/>
              <a:gd name="connsiteY132" fmla="*/ 1508201 h 6858000"/>
              <a:gd name="connsiteX133" fmla="*/ 746900 w 5957423"/>
              <a:gd name="connsiteY133" fmla="*/ 1230627 h 6858000"/>
              <a:gd name="connsiteX134" fmla="*/ 1110492 w 5957423"/>
              <a:gd name="connsiteY134" fmla="*/ 947533 h 6858000"/>
              <a:gd name="connsiteX135" fmla="*/ 1488280 w 5957423"/>
              <a:gd name="connsiteY135" fmla="*/ 296181 h 6858000"/>
              <a:gd name="connsiteX136" fmla="*/ 1498533 w 5957423"/>
              <a:gd name="connsiteY136" fmla="*/ 304066 h 6858000"/>
              <a:gd name="connsiteX137" fmla="*/ 1853448 w 5957423"/>
              <a:gd name="connsiteY137" fmla="*/ 573754 h 6858000"/>
              <a:gd name="connsiteX138" fmla="*/ 1489068 w 5957423"/>
              <a:gd name="connsiteY138" fmla="*/ 856060 h 6858000"/>
              <a:gd name="connsiteX139" fmla="*/ 1123900 w 5957423"/>
              <a:gd name="connsiteY139" fmla="*/ 578486 h 6858000"/>
              <a:gd name="connsiteX140" fmla="*/ 1488280 w 5957423"/>
              <a:gd name="connsiteY140" fmla="*/ 296181 h 6858000"/>
              <a:gd name="connsiteX141" fmla="*/ 1493012 w 5957423"/>
              <a:gd name="connsiteY141" fmla="*/ 0 h 6858000"/>
              <a:gd name="connsiteX142" fmla="*/ 5957423 w 5957423"/>
              <a:gd name="connsiteY142" fmla="*/ 0 h 6858000"/>
              <a:gd name="connsiteX143" fmla="*/ 5957423 w 5957423"/>
              <a:gd name="connsiteY143" fmla="*/ 6858000 h 6858000"/>
              <a:gd name="connsiteX144" fmla="*/ 843615 w 5957423"/>
              <a:gd name="connsiteY144" fmla="*/ 6858000 h 6858000"/>
              <a:gd name="connsiteX145" fmla="*/ 810785 w 5957423"/>
              <a:gd name="connsiteY145" fmla="*/ 6833040 h 6858000"/>
              <a:gd name="connsiteX146" fmla="*/ 746900 w 5957423"/>
              <a:gd name="connsiteY146" fmla="*/ 6784470 h 6858000"/>
              <a:gd name="connsiteX147" fmla="*/ 746900 w 5957423"/>
              <a:gd name="connsiteY147" fmla="*/ 6429617 h 6858000"/>
              <a:gd name="connsiteX148" fmla="*/ 1019002 w 5957423"/>
              <a:gd name="connsiteY148" fmla="*/ 6218282 h 6858000"/>
              <a:gd name="connsiteX149" fmla="*/ 1012693 w 5957423"/>
              <a:gd name="connsiteY149" fmla="*/ 6206454 h 6858000"/>
              <a:gd name="connsiteX150" fmla="*/ 1019791 w 5957423"/>
              <a:gd name="connsiteY150" fmla="*/ 6217493 h 6858000"/>
              <a:gd name="connsiteX151" fmla="*/ 1110492 w 5957423"/>
              <a:gd name="connsiteY151" fmla="*/ 6147311 h 6858000"/>
              <a:gd name="connsiteX152" fmla="*/ 1489068 w 5957423"/>
              <a:gd name="connsiteY152" fmla="*/ 6435925 h 6858000"/>
              <a:gd name="connsiteX153" fmla="*/ 1870800 w 5957423"/>
              <a:gd name="connsiteY153" fmla="*/ 6140214 h 6858000"/>
              <a:gd name="connsiteX154" fmla="*/ 1870800 w 5957423"/>
              <a:gd name="connsiteY154" fmla="*/ 6021930 h 6858000"/>
              <a:gd name="connsiteX155" fmla="*/ 1857392 w 5957423"/>
              <a:gd name="connsiteY155" fmla="*/ 6027450 h 6858000"/>
              <a:gd name="connsiteX156" fmla="*/ 1857392 w 5957423"/>
              <a:gd name="connsiteY156" fmla="*/ 6133906 h 6858000"/>
              <a:gd name="connsiteX157" fmla="*/ 1495378 w 5957423"/>
              <a:gd name="connsiteY157" fmla="*/ 6413845 h 6858000"/>
              <a:gd name="connsiteX158" fmla="*/ 1495378 w 5957423"/>
              <a:gd name="connsiteY158" fmla="*/ 6067667 h 6858000"/>
              <a:gd name="connsiteX159" fmla="*/ 1857392 w 5957423"/>
              <a:gd name="connsiteY159" fmla="*/ 5786939 h 6858000"/>
              <a:gd name="connsiteX160" fmla="*/ 1857392 w 5957423"/>
              <a:gd name="connsiteY160" fmla="*/ 6026661 h 6858000"/>
              <a:gd name="connsiteX161" fmla="*/ 1870800 w 5957423"/>
              <a:gd name="connsiteY161" fmla="*/ 6021141 h 6858000"/>
              <a:gd name="connsiteX162" fmla="*/ 1870800 w 5957423"/>
              <a:gd name="connsiteY162" fmla="*/ 5770379 h 6858000"/>
              <a:gd name="connsiteX163" fmla="*/ 1739875 w 5957423"/>
              <a:gd name="connsiteY163" fmla="*/ 5671020 h 6858000"/>
              <a:gd name="connsiteX164" fmla="*/ 1497744 w 5957423"/>
              <a:gd name="connsiteY164" fmla="*/ 5487285 h 6858000"/>
              <a:gd name="connsiteX165" fmla="*/ 1497744 w 5957423"/>
              <a:gd name="connsiteY165" fmla="*/ 5307493 h 6858000"/>
              <a:gd name="connsiteX166" fmla="*/ 1484336 w 5957423"/>
              <a:gd name="connsiteY166" fmla="*/ 5309858 h 6858000"/>
              <a:gd name="connsiteX167" fmla="*/ 1484336 w 5957423"/>
              <a:gd name="connsiteY167" fmla="*/ 5480976 h 6858000"/>
              <a:gd name="connsiteX168" fmla="*/ 1122322 w 5957423"/>
              <a:gd name="connsiteY168" fmla="*/ 5761705 h 6858000"/>
              <a:gd name="connsiteX169" fmla="*/ 1122322 w 5957423"/>
              <a:gd name="connsiteY169" fmla="*/ 5415526 h 6858000"/>
              <a:gd name="connsiteX170" fmla="*/ 1292682 w 5957423"/>
              <a:gd name="connsiteY170" fmla="*/ 5283047 h 6858000"/>
              <a:gd name="connsiteX171" fmla="*/ 1285583 w 5957423"/>
              <a:gd name="connsiteY171" fmla="*/ 5272796 h 6858000"/>
              <a:gd name="connsiteX172" fmla="*/ 1116013 w 5957423"/>
              <a:gd name="connsiteY172" fmla="*/ 5403697 h 6858000"/>
              <a:gd name="connsiteX173" fmla="*/ 750844 w 5957423"/>
              <a:gd name="connsiteY173" fmla="*/ 5126124 h 6858000"/>
              <a:gd name="connsiteX174" fmla="*/ 1025312 w 5957423"/>
              <a:gd name="connsiteY174" fmla="*/ 4913212 h 6858000"/>
              <a:gd name="connsiteX175" fmla="*/ 1110492 w 5957423"/>
              <a:gd name="connsiteY175" fmla="*/ 4847761 h 6858000"/>
              <a:gd name="connsiteX176" fmla="*/ 1475660 w 5957423"/>
              <a:gd name="connsiteY176" fmla="*/ 5125335 h 6858000"/>
              <a:gd name="connsiteX177" fmla="*/ 1285583 w 5957423"/>
              <a:gd name="connsiteY177" fmla="*/ 5272008 h 6858000"/>
              <a:gd name="connsiteX178" fmla="*/ 1293470 w 5957423"/>
              <a:gd name="connsiteY178" fmla="*/ 5283047 h 6858000"/>
              <a:gd name="connsiteX179" fmla="*/ 1484336 w 5957423"/>
              <a:gd name="connsiteY179" fmla="*/ 5134798 h 6858000"/>
              <a:gd name="connsiteX180" fmla="*/ 1484336 w 5957423"/>
              <a:gd name="connsiteY180" fmla="*/ 5309070 h 6858000"/>
              <a:gd name="connsiteX181" fmla="*/ 1497744 w 5957423"/>
              <a:gd name="connsiteY181" fmla="*/ 5306704 h 6858000"/>
              <a:gd name="connsiteX182" fmla="*/ 1497744 w 5957423"/>
              <a:gd name="connsiteY182" fmla="*/ 5129278 h 6858000"/>
              <a:gd name="connsiteX183" fmla="*/ 1513518 w 5957423"/>
              <a:gd name="connsiteY183" fmla="*/ 5116661 h 6858000"/>
              <a:gd name="connsiteX184" fmla="*/ 1513518 w 5957423"/>
              <a:gd name="connsiteY184" fmla="*/ 5100101 h 6858000"/>
              <a:gd name="connsiteX185" fmla="*/ 1495378 w 5957423"/>
              <a:gd name="connsiteY185" fmla="*/ 5114295 h 6858000"/>
              <a:gd name="connsiteX186" fmla="*/ 1495378 w 5957423"/>
              <a:gd name="connsiteY186" fmla="*/ 4768116 h 6858000"/>
              <a:gd name="connsiteX187" fmla="*/ 1513518 w 5957423"/>
              <a:gd name="connsiteY187" fmla="*/ 4753922 h 6858000"/>
              <a:gd name="connsiteX188" fmla="*/ 1513518 w 5957423"/>
              <a:gd name="connsiteY188" fmla="*/ 4737362 h 6858000"/>
              <a:gd name="connsiteX189" fmla="*/ 1489068 w 5957423"/>
              <a:gd name="connsiteY189" fmla="*/ 4756288 h 6858000"/>
              <a:gd name="connsiteX190" fmla="*/ 1123900 w 5957423"/>
              <a:gd name="connsiteY190" fmla="*/ 4478714 h 6858000"/>
              <a:gd name="connsiteX191" fmla="*/ 1488280 w 5957423"/>
              <a:gd name="connsiteY191" fmla="*/ 4196409 h 6858000"/>
              <a:gd name="connsiteX192" fmla="*/ 1853448 w 5957423"/>
              <a:gd name="connsiteY192" fmla="*/ 4473983 h 6858000"/>
              <a:gd name="connsiteX193" fmla="*/ 1514307 w 5957423"/>
              <a:gd name="connsiteY193" fmla="*/ 4737362 h 6858000"/>
              <a:gd name="connsiteX194" fmla="*/ 1514307 w 5957423"/>
              <a:gd name="connsiteY194" fmla="*/ 4753134 h 6858000"/>
              <a:gd name="connsiteX195" fmla="*/ 1857392 w 5957423"/>
              <a:gd name="connsiteY195" fmla="*/ 4487388 h 6858000"/>
              <a:gd name="connsiteX196" fmla="*/ 1857392 w 5957423"/>
              <a:gd name="connsiteY196" fmla="*/ 4833567 h 6858000"/>
              <a:gd name="connsiteX197" fmla="*/ 1514307 w 5957423"/>
              <a:gd name="connsiteY197" fmla="*/ 5100101 h 6858000"/>
              <a:gd name="connsiteX198" fmla="*/ 1514307 w 5957423"/>
              <a:gd name="connsiteY198" fmla="*/ 5116661 h 6858000"/>
              <a:gd name="connsiteX199" fmla="*/ 1870800 w 5957423"/>
              <a:gd name="connsiteY199" fmla="*/ 4839875 h 6858000"/>
              <a:gd name="connsiteX200" fmla="*/ 1870800 w 5957423"/>
              <a:gd name="connsiteY200" fmla="*/ 4470828 h 6858000"/>
              <a:gd name="connsiteX201" fmla="*/ 1497744 w 5957423"/>
              <a:gd name="connsiteY201" fmla="*/ 4186946 h 6858000"/>
              <a:gd name="connsiteX202" fmla="*/ 1497744 w 5957423"/>
              <a:gd name="connsiteY202" fmla="*/ 3839190 h 6858000"/>
              <a:gd name="connsiteX203" fmla="*/ 1484336 w 5957423"/>
              <a:gd name="connsiteY203" fmla="*/ 3849441 h 6858000"/>
              <a:gd name="connsiteX204" fmla="*/ 1484336 w 5957423"/>
              <a:gd name="connsiteY204" fmla="*/ 4182215 h 6858000"/>
              <a:gd name="connsiteX205" fmla="*/ 1122322 w 5957423"/>
              <a:gd name="connsiteY205" fmla="*/ 4462154 h 6858000"/>
              <a:gd name="connsiteX206" fmla="*/ 1122322 w 5957423"/>
              <a:gd name="connsiteY206" fmla="*/ 4115975 h 6858000"/>
              <a:gd name="connsiteX207" fmla="*/ 1484336 w 5957423"/>
              <a:gd name="connsiteY207" fmla="*/ 3835248 h 6858000"/>
              <a:gd name="connsiteX208" fmla="*/ 1484336 w 5957423"/>
              <a:gd name="connsiteY208" fmla="*/ 3848653 h 6858000"/>
              <a:gd name="connsiteX209" fmla="*/ 1497744 w 5957423"/>
              <a:gd name="connsiteY209" fmla="*/ 3838402 h 6858000"/>
              <a:gd name="connsiteX210" fmla="*/ 1497744 w 5957423"/>
              <a:gd name="connsiteY210" fmla="*/ 3818688 h 6858000"/>
              <a:gd name="connsiteX211" fmla="*/ 1136519 w 5957423"/>
              <a:gd name="connsiteY211" fmla="*/ 3544268 h 6858000"/>
              <a:gd name="connsiteX212" fmla="*/ 1125477 w 5957423"/>
              <a:gd name="connsiteY212" fmla="*/ 3552154 h 6858000"/>
              <a:gd name="connsiteX213" fmla="*/ 1135730 w 5957423"/>
              <a:gd name="connsiteY213" fmla="*/ 3543479 h 6858000"/>
              <a:gd name="connsiteX214" fmla="*/ 1119956 w 5957423"/>
              <a:gd name="connsiteY214" fmla="*/ 3531651 h 6858000"/>
              <a:gd name="connsiteX215" fmla="*/ 1119956 w 5957423"/>
              <a:gd name="connsiteY215" fmla="*/ 3519822 h 6858000"/>
              <a:gd name="connsiteX216" fmla="*/ 1106548 w 5957423"/>
              <a:gd name="connsiteY216" fmla="*/ 3519822 h 6858000"/>
              <a:gd name="connsiteX217" fmla="*/ 1106548 w 5957423"/>
              <a:gd name="connsiteY217" fmla="*/ 3532439 h 6858000"/>
              <a:gd name="connsiteX218" fmla="*/ 744534 w 5957423"/>
              <a:gd name="connsiteY218" fmla="*/ 3812379 h 6858000"/>
              <a:gd name="connsiteX219" fmla="*/ 744534 w 5957423"/>
              <a:gd name="connsiteY219" fmla="*/ 3495377 h 6858000"/>
              <a:gd name="connsiteX220" fmla="*/ 744534 w 5957423"/>
              <a:gd name="connsiteY220" fmla="*/ 3466989 h 6858000"/>
              <a:gd name="connsiteX221" fmla="*/ 1106548 w 5957423"/>
              <a:gd name="connsiteY221" fmla="*/ 3186261 h 6858000"/>
              <a:gd name="connsiteX222" fmla="*/ 1106548 w 5957423"/>
              <a:gd name="connsiteY222" fmla="*/ 3500109 h 6858000"/>
              <a:gd name="connsiteX223" fmla="*/ 1106548 w 5957423"/>
              <a:gd name="connsiteY223" fmla="*/ 3519034 h 6858000"/>
              <a:gd name="connsiteX224" fmla="*/ 1119956 w 5957423"/>
              <a:gd name="connsiteY224" fmla="*/ 3519034 h 6858000"/>
              <a:gd name="connsiteX225" fmla="*/ 1119956 w 5957423"/>
              <a:gd name="connsiteY225" fmla="*/ 3180741 h 6858000"/>
              <a:gd name="connsiteX226" fmla="*/ 1392847 w 5957423"/>
              <a:gd name="connsiteY226" fmla="*/ 2969406 h 6858000"/>
              <a:gd name="connsiteX227" fmla="*/ 1483547 w 5957423"/>
              <a:gd name="connsiteY227" fmla="*/ 2899224 h 6858000"/>
              <a:gd name="connsiteX228" fmla="*/ 1862913 w 5957423"/>
              <a:gd name="connsiteY228" fmla="*/ 3187049 h 6858000"/>
              <a:gd name="connsiteX229" fmla="*/ 2243855 w 5957423"/>
              <a:gd name="connsiteY229" fmla="*/ 2891339 h 6858000"/>
              <a:gd name="connsiteX230" fmla="*/ 2243855 w 5957423"/>
              <a:gd name="connsiteY230" fmla="*/ 2773843 h 6858000"/>
              <a:gd name="connsiteX231" fmla="*/ 2231236 w 5957423"/>
              <a:gd name="connsiteY231" fmla="*/ 2779363 h 6858000"/>
              <a:gd name="connsiteX232" fmla="*/ 2231236 w 5957423"/>
              <a:gd name="connsiteY232" fmla="*/ 2885030 h 6858000"/>
              <a:gd name="connsiteX233" fmla="*/ 1869222 w 5957423"/>
              <a:gd name="connsiteY233" fmla="*/ 3165758 h 6858000"/>
              <a:gd name="connsiteX234" fmla="*/ 1869222 w 5957423"/>
              <a:gd name="connsiteY234" fmla="*/ 2819579 h 6858000"/>
              <a:gd name="connsiteX235" fmla="*/ 2231236 w 5957423"/>
              <a:gd name="connsiteY235" fmla="*/ 2538851 h 6858000"/>
              <a:gd name="connsiteX236" fmla="*/ 2231236 w 5957423"/>
              <a:gd name="connsiteY236" fmla="*/ 2778574 h 6858000"/>
              <a:gd name="connsiteX237" fmla="*/ 2243855 w 5957423"/>
              <a:gd name="connsiteY237" fmla="*/ 2773054 h 6858000"/>
              <a:gd name="connsiteX238" fmla="*/ 2243855 w 5957423"/>
              <a:gd name="connsiteY238" fmla="*/ 2522291 h 6858000"/>
              <a:gd name="connsiteX239" fmla="*/ 2113720 w 5957423"/>
              <a:gd name="connsiteY239" fmla="*/ 2422933 h 6858000"/>
              <a:gd name="connsiteX240" fmla="*/ 2100312 w 5957423"/>
              <a:gd name="connsiteY240" fmla="*/ 2429241 h 6858000"/>
              <a:gd name="connsiteX241" fmla="*/ 2226503 w 5957423"/>
              <a:gd name="connsiteY241" fmla="*/ 2525446 h 6858000"/>
              <a:gd name="connsiteX242" fmla="*/ 1862124 w 5957423"/>
              <a:gd name="connsiteY242" fmla="*/ 2807751 h 6858000"/>
              <a:gd name="connsiteX243" fmla="*/ 1496955 w 5957423"/>
              <a:gd name="connsiteY243" fmla="*/ 2530177 h 6858000"/>
              <a:gd name="connsiteX244" fmla="*/ 1861335 w 5957423"/>
              <a:gd name="connsiteY244" fmla="*/ 2247872 h 6858000"/>
              <a:gd name="connsiteX245" fmla="*/ 2099523 w 5957423"/>
              <a:gd name="connsiteY245" fmla="*/ 2428452 h 6858000"/>
              <a:gd name="connsiteX246" fmla="*/ 2112931 w 5957423"/>
              <a:gd name="connsiteY246" fmla="*/ 2422144 h 6858000"/>
              <a:gd name="connsiteX247" fmla="*/ 1870800 w 5957423"/>
              <a:gd name="connsiteY247" fmla="*/ 2238409 h 6858000"/>
              <a:gd name="connsiteX248" fmla="*/ 1870800 w 5957423"/>
              <a:gd name="connsiteY248" fmla="*/ 2059405 h 6858000"/>
              <a:gd name="connsiteX249" fmla="*/ 1857392 w 5957423"/>
              <a:gd name="connsiteY249" fmla="*/ 2060983 h 6858000"/>
              <a:gd name="connsiteX250" fmla="*/ 1857392 w 5957423"/>
              <a:gd name="connsiteY250" fmla="*/ 2232889 h 6858000"/>
              <a:gd name="connsiteX251" fmla="*/ 1496167 w 5957423"/>
              <a:gd name="connsiteY251" fmla="*/ 2513617 h 6858000"/>
              <a:gd name="connsiteX252" fmla="*/ 1496167 w 5957423"/>
              <a:gd name="connsiteY252" fmla="*/ 2166650 h 6858000"/>
              <a:gd name="connsiteX253" fmla="*/ 1666526 w 5957423"/>
              <a:gd name="connsiteY253" fmla="*/ 2034960 h 6858000"/>
              <a:gd name="connsiteX254" fmla="*/ 1658639 w 5957423"/>
              <a:gd name="connsiteY254" fmla="*/ 2023920 h 6858000"/>
              <a:gd name="connsiteX255" fmla="*/ 1666526 w 5957423"/>
              <a:gd name="connsiteY255" fmla="*/ 2034172 h 6858000"/>
              <a:gd name="connsiteX256" fmla="*/ 1857392 w 5957423"/>
              <a:gd name="connsiteY256" fmla="*/ 1885922 h 6858000"/>
              <a:gd name="connsiteX257" fmla="*/ 1857392 w 5957423"/>
              <a:gd name="connsiteY257" fmla="*/ 2060194 h 6858000"/>
              <a:gd name="connsiteX258" fmla="*/ 1870800 w 5957423"/>
              <a:gd name="connsiteY258" fmla="*/ 2058617 h 6858000"/>
              <a:gd name="connsiteX259" fmla="*/ 1870800 w 5957423"/>
              <a:gd name="connsiteY259" fmla="*/ 1881190 h 6858000"/>
              <a:gd name="connsiteX260" fmla="*/ 1886574 w 5957423"/>
              <a:gd name="connsiteY260" fmla="*/ 1868573 h 6858000"/>
              <a:gd name="connsiteX261" fmla="*/ 1886574 w 5957423"/>
              <a:gd name="connsiteY261" fmla="*/ 1852014 h 6858000"/>
              <a:gd name="connsiteX262" fmla="*/ 1869222 w 5957423"/>
              <a:gd name="connsiteY262" fmla="*/ 1865419 h 6858000"/>
              <a:gd name="connsiteX263" fmla="*/ 1869222 w 5957423"/>
              <a:gd name="connsiteY263" fmla="*/ 1519240 h 6858000"/>
              <a:gd name="connsiteX264" fmla="*/ 1886574 w 5957423"/>
              <a:gd name="connsiteY264" fmla="*/ 1505835 h 6858000"/>
              <a:gd name="connsiteX265" fmla="*/ 1886574 w 5957423"/>
              <a:gd name="connsiteY265" fmla="*/ 1489275 h 6858000"/>
              <a:gd name="connsiteX266" fmla="*/ 1862124 w 5957423"/>
              <a:gd name="connsiteY266" fmla="*/ 1508201 h 6858000"/>
              <a:gd name="connsiteX267" fmla="*/ 1496955 w 5957423"/>
              <a:gd name="connsiteY267" fmla="*/ 1230627 h 6858000"/>
              <a:gd name="connsiteX268" fmla="*/ 1861335 w 5957423"/>
              <a:gd name="connsiteY268" fmla="*/ 947533 h 6858000"/>
              <a:gd name="connsiteX269" fmla="*/ 2226503 w 5957423"/>
              <a:gd name="connsiteY269" fmla="*/ 1225107 h 6858000"/>
              <a:gd name="connsiteX270" fmla="*/ 1887362 w 5957423"/>
              <a:gd name="connsiteY270" fmla="*/ 1488487 h 6858000"/>
              <a:gd name="connsiteX271" fmla="*/ 1887362 w 5957423"/>
              <a:gd name="connsiteY271" fmla="*/ 1505046 h 6858000"/>
              <a:gd name="connsiteX272" fmla="*/ 2231236 w 5957423"/>
              <a:gd name="connsiteY272" fmla="*/ 1238512 h 6858000"/>
              <a:gd name="connsiteX273" fmla="*/ 2231236 w 5957423"/>
              <a:gd name="connsiteY273" fmla="*/ 1585480 h 6858000"/>
              <a:gd name="connsiteX274" fmla="*/ 1887362 w 5957423"/>
              <a:gd name="connsiteY274" fmla="*/ 1851225 h 6858000"/>
              <a:gd name="connsiteX275" fmla="*/ 1887362 w 5957423"/>
              <a:gd name="connsiteY275" fmla="*/ 1867785 h 6858000"/>
              <a:gd name="connsiteX276" fmla="*/ 2243855 w 5957423"/>
              <a:gd name="connsiteY276" fmla="*/ 1591788 h 6858000"/>
              <a:gd name="connsiteX277" fmla="*/ 2243855 w 5957423"/>
              <a:gd name="connsiteY277" fmla="*/ 1221952 h 6858000"/>
              <a:gd name="connsiteX278" fmla="*/ 1870800 w 5957423"/>
              <a:gd name="connsiteY278" fmla="*/ 938859 h 6858000"/>
              <a:gd name="connsiteX279" fmla="*/ 1870800 w 5957423"/>
              <a:gd name="connsiteY279" fmla="*/ 590314 h 6858000"/>
              <a:gd name="connsiteX280" fmla="*/ 1857392 w 5957423"/>
              <a:gd name="connsiteY280" fmla="*/ 600566 h 6858000"/>
              <a:gd name="connsiteX281" fmla="*/ 1857392 w 5957423"/>
              <a:gd name="connsiteY281" fmla="*/ 933339 h 6858000"/>
              <a:gd name="connsiteX282" fmla="*/ 1496167 w 5957423"/>
              <a:gd name="connsiteY282" fmla="*/ 1214067 h 6858000"/>
              <a:gd name="connsiteX283" fmla="*/ 1496167 w 5957423"/>
              <a:gd name="connsiteY283" fmla="*/ 867888 h 6858000"/>
              <a:gd name="connsiteX284" fmla="*/ 1857392 w 5957423"/>
              <a:gd name="connsiteY284" fmla="*/ 587160 h 6858000"/>
              <a:gd name="connsiteX285" fmla="*/ 1857392 w 5957423"/>
              <a:gd name="connsiteY285" fmla="*/ 599777 h 6858000"/>
              <a:gd name="connsiteX286" fmla="*/ 1870800 w 5957423"/>
              <a:gd name="connsiteY286" fmla="*/ 589526 h 6858000"/>
              <a:gd name="connsiteX287" fmla="*/ 1870800 w 5957423"/>
              <a:gd name="connsiteY287" fmla="*/ 570600 h 6858000"/>
              <a:gd name="connsiteX288" fmla="*/ 1509574 w 5957423"/>
              <a:gd name="connsiteY288" fmla="*/ 295392 h 6858000"/>
              <a:gd name="connsiteX289" fmla="*/ 1498533 w 5957423"/>
              <a:gd name="connsiteY289" fmla="*/ 304066 h 6858000"/>
              <a:gd name="connsiteX290" fmla="*/ 1508786 w 5957423"/>
              <a:gd name="connsiteY290" fmla="*/ 295392 h 6858000"/>
              <a:gd name="connsiteX291" fmla="*/ 1493012 w 5957423"/>
              <a:gd name="connsiteY291" fmla="*/ 283564 h 6858000"/>
              <a:gd name="connsiteX292" fmla="*/ 1493012 w 5957423"/>
              <a:gd name="connsiteY292" fmla="*/ 1953 h 6858000"/>
              <a:gd name="connsiteX293" fmla="*/ 1398859 w 5957423"/>
              <a:gd name="connsiteY293" fmla="*/ 0 h 6858000"/>
              <a:gd name="connsiteX294" fmla="*/ 1480393 w 5957423"/>
              <a:gd name="connsiteY294" fmla="*/ 0 h 6858000"/>
              <a:gd name="connsiteX295" fmla="*/ 1480393 w 5957423"/>
              <a:gd name="connsiteY295" fmla="*/ 84404 h 6858000"/>
              <a:gd name="connsiteX296" fmla="*/ 1480393 w 5957423"/>
              <a:gd name="connsiteY296" fmla="*/ 283564 h 6858000"/>
              <a:gd name="connsiteX297" fmla="*/ 1118379 w 5957423"/>
              <a:gd name="connsiteY297" fmla="*/ 564292 h 6858000"/>
              <a:gd name="connsiteX298" fmla="*/ 1118379 w 5957423"/>
              <a:gd name="connsiteY298" fmla="*/ 218113 h 6858000"/>
              <a:gd name="connsiteX299" fmla="*/ 1379242 w 5957423"/>
              <a:gd name="connsiteY299" fmla="*/ 15255 h 6858000"/>
              <a:gd name="connsiteX300" fmla="*/ 840168 w 5957423"/>
              <a:gd name="connsiteY300" fmla="*/ 0 h 6858000"/>
              <a:gd name="connsiteX301" fmla="*/ 1377550 w 5957423"/>
              <a:gd name="connsiteY301" fmla="*/ 0 h 6858000"/>
              <a:gd name="connsiteX302" fmla="*/ 1301753 w 5957423"/>
              <a:gd name="connsiteY302" fmla="*/ 58896 h 6858000"/>
              <a:gd name="connsiteX303" fmla="*/ 1112069 w 5957423"/>
              <a:gd name="connsiteY303" fmla="*/ 206284 h 6858000"/>
              <a:gd name="connsiteX304" fmla="*/ 857417 w 5957423"/>
              <a:gd name="connsiteY304" fmla="*/ 130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Lst>
            <a:rect l="l" t="t" r="r" b="b"/>
            <a:pathLst>
              <a:path w="5957423" h="6858000">
                <a:moveTo>
                  <a:pt x="738225" y="6793932"/>
                </a:moveTo>
                <a:cubicBezTo>
                  <a:pt x="771350" y="6819166"/>
                  <a:pt x="796195" y="6838092"/>
                  <a:pt x="814828" y="6852286"/>
                </a:cubicBezTo>
                <a:lnTo>
                  <a:pt x="822329" y="6858000"/>
                </a:lnTo>
                <a:lnTo>
                  <a:pt x="655724" y="6858000"/>
                </a:lnTo>
                <a:lnTo>
                  <a:pt x="656989" y="6857017"/>
                </a:lnTo>
                <a:cubicBezTo>
                  <a:pt x="738225" y="6793932"/>
                  <a:pt x="738225" y="6793932"/>
                  <a:pt x="738225" y="6793932"/>
                </a:cubicBezTo>
                <a:close/>
                <a:moveTo>
                  <a:pt x="733493" y="6434348"/>
                </a:moveTo>
                <a:cubicBezTo>
                  <a:pt x="733493" y="6780527"/>
                  <a:pt x="733493" y="6780527"/>
                  <a:pt x="733493" y="6780527"/>
                </a:cubicBezTo>
                <a:cubicBezTo>
                  <a:pt x="639637" y="6853075"/>
                  <a:pt x="639637" y="6853075"/>
                  <a:pt x="639637" y="6853075"/>
                </a:cubicBezTo>
                <a:cubicBezTo>
                  <a:pt x="645158" y="6854652"/>
                  <a:pt x="650679" y="6855440"/>
                  <a:pt x="656989" y="6857017"/>
                </a:cubicBezTo>
                <a:cubicBezTo>
                  <a:pt x="650679" y="6856229"/>
                  <a:pt x="644369" y="6854652"/>
                  <a:pt x="638848" y="6853863"/>
                </a:cubicBezTo>
                <a:lnTo>
                  <a:pt x="633515" y="6858000"/>
                </a:lnTo>
                <a:lnTo>
                  <a:pt x="371479" y="6858000"/>
                </a:lnTo>
                <a:lnTo>
                  <a:pt x="371479" y="6799592"/>
                </a:lnTo>
                <a:cubicBezTo>
                  <a:pt x="371479" y="6715076"/>
                  <a:pt x="371479" y="6715076"/>
                  <a:pt x="371479" y="6715076"/>
                </a:cubicBezTo>
                <a:cubicBezTo>
                  <a:pt x="733493" y="6434348"/>
                  <a:pt x="733493" y="6434348"/>
                  <a:pt x="733493" y="6434348"/>
                </a:cubicBezTo>
                <a:close/>
                <a:moveTo>
                  <a:pt x="1106548" y="5786939"/>
                </a:moveTo>
                <a:cubicBezTo>
                  <a:pt x="1106548" y="6133906"/>
                  <a:pt x="1106548" y="6133906"/>
                  <a:pt x="1106548" y="6133906"/>
                </a:cubicBezTo>
                <a:cubicBezTo>
                  <a:pt x="1012693" y="6206454"/>
                  <a:pt x="1012693" y="6206454"/>
                  <a:pt x="1012693" y="6206454"/>
                </a:cubicBezTo>
                <a:cubicBezTo>
                  <a:pt x="744534" y="6413845"/>
                  <a:pt x="744534" y="6413845"/>
                  <a:pt x="744534" y="6413845"/>
                </a:cubicBezTo>
                <a:cubicBezTo>
                  <a:pt x="744534" y="6067667"/>
                  <a:pt x="744534" y="6067667"/>
                  <a:pt x="744534" y="6067667"/>
                </a:cubicBezTo>
                <a:cubicBezTo>
                  <a:pt x="873093" y="5968308"/>
                  <a:pt x="873093" y="5968308"/>
                  <a:pt x="873093" y="5968308"/>
                </a:cubicBezTo>
                <a:cubicBezTo>
                  <a:pt x="1106548" y="5786939"/>
                  <a:pt x="1106548" y="5786939"/>
                  <a:pt x="1106548" y="5786939"/>
                </a:cubicBezTo>
                <a:close/>
                <a:moveTo>
                  <a:pt x="1739875" y="5671020"/>
                </a:moveTo>
                <a:cubicBezTo>
                  <a:pt x="1726467" y="5677328"/>
                  <a:pt x="1726467" y="5677328"/>
                  <a:pt x="1726467" y="5677328"/>
                </a:cubicBezTo>
                <a:cubicBezTo>
                  <a:pt x="1739875" y="5671020"/>
                  <a:pt x="1739875" y="5671020"/>
                  <a:pt x="1739875" y="5671020"/>
                </a:cubicBezTo>
                <a:close/>
                <a:moveTo>
                  <a:pt x="1488280" y="5495959"/>
                </a:moveTo>
                <a:cubicBezTo>
                  <a:pt x="1726467" y="5677328"/>
                  <a:pt x="1726467" y="5677328"/>
                  <a:pt x="1726467" y="5677328"/>
                </a:cubicBezTo>
                <a:cubicBezTo>
                  <a:pt x="1853448" y="5773533"/>
                  <a:pt x="1853448" y="5773533"/>
                  <a:pt x="1853448" y="5773533"/>
                </a:cubicBezTo>
                <a:cubicBezTo>
                  <a:pt x="1489068" y="6056627"/>
                  <a:pt x="1489068" y="6056627"/>
                  <a:pt x="1489068" y="6056627"/>
                </a:cubicBezTo>
                <a:cubicBezTo>
                  <a:pt x="1123900" y="5779053"/>
                  <a:pt x="1123900" y="5779053"/>
                  <a:pt x="1123900" y="5779053"/>
                </a:cubicBezTo>
                <a:cubicBezTo>
                  <a:pt x="1488280" y="5495959"/>
                  <a:pt x="1488280" y="5495959"/>
                  <a:pt x="1488280" y="5495959"/>
                </a:cubicBezTo>
                <a:close/>
                <a:moveTo>
                  <a:pt x="359648" y="4847761"/>
                </a:moveTo>
                <a:cubicBezTo>
                  <a:pt x="724817" y="5125335"/>
                  <a:pt x="724817" y="5125335"/>
                  <a:pt x="724817" y="5125335"/>
                </a:cubicBezTo>
                <a:cubicBezTo>
                  <a:pt x="487418" y="5309070"/>
                  <a:pt x="487418" y="5309070"/>
                  <a:pt x="487418" y="5309070"/>
                </a:cubicBezTo>
                <a:cubicBezTo>
                  <a:pt x="493727" y="5320110"/>
                  <a:pt x="493727" y="5320110"/>
                  <a:pt x="493727" y="5320110"/>
                </a:cubicBezTo>
                <a:cubicBezTo>
                  <a:pt x="733493" y="5134798"/>
                  <a:pt x="733493" y="5134798"/>
                  <a:pt x="733493" y="5134798"/>
                </a:cubicBezTo>
                <a:cubicBezTo>
                  <a:pt x="733493" y="5480976"/>
                  <a:pt x="733493" y="5480976"/>
                  <a:pt x="733493" y="5480976"/>
                </a:cubicBezTo>
                <a:cubicBezTo>
                  <a:pt x="633328" y="5558256"/>
                  <a:pt x="633328" y="5558256"/>
                  <a:pt x="633328" y="5558256"/>
                </a:cubicBezTo>
                <a:cubicBezTo>
                  <a:pt x="641215" y="5570873"/>
                  <a:pt x="641215" y="5570873"/>
                  <a:pt x="641215" y="5570873"/>
                </a:cubicBezTo>
                <a:cubicBezTo>
                  <a:pt x="737436" y="5495959"/>
                  <a:pt x="737436" y="5495959"/>
                  <a:pt x="737436" y="5495959"/>
                </a:cubicBezTo>
                <a:cubicBezTo>
                  <a:pt x="1102605" y="5773533"/>
                  <a:pt x="1102605" y="5773533"/>
                  <a:pt x="1102605" y="5773533"/>
                </a:cubicBezTo>
                <a:cubicBezTo>
                  <a:pt x="866783" y="5956479"/>
                  <a:pt x="866783" y="5956479"/>
                  <a:pt x="866783" y="5956479"/>
                </a:cubicBezTo>
                <a:cubicBezTo>
                  <a:pt x="873093" y="5968308"/>
                  <a:pt x="873093" y="5968308"/>
                  <a:pt x="873093" y="5968308"/>
                </a:cubicBezTo>
                <a:cubicBezTo>
                  <a:pt x="865994" y="5957268"/>
                  <a:pt x="865994" y="5957268"/>
                  <a:pt x="865994" y="5957268"/>
                </a:cubicBezTo>
                <a:cubicBezTo>
                  <a:pt x="738225" y="6056627"/>
                  <a:pt x="738225" y="6056627"/>
                  <a:pt x="738225" y="6056627"/>
                </a:cubicBezTo>
                <a:cubicBezTo>
                  <a:pt x="373056" y="5779053"/>
                  <a:pt x="373056" y="5779053"/>
                  <a:pt x="373056" y="5779053"/>
                </a:cubicBezTo>
                <a:cubicBezTo>
                  <a:pt x="640426" y="5571661"/>
                  <a:pt x="640426" y="5571661"/>
                  <a:pt x="640426" y="5571661"/>
                </a:cubicBezTo>
                <a:cubicBezTo>
                  <a:pt x="633328" y="5559044"/>
                  <a:pt x="633328" y="5559044"/>
                  <a:pt x="633328" y="5559044"/>
                </a:cubicBezTo>
                <a:cubicBezTo>
                  <a:pt x="371479" y="5761705"/>
                  <a:pt x="371479" y="5761705"/>
                  <a:pt x="371479" y="5761705"/>
                </a:cubicBezTo>
                <a:cubicBezTo>
                  <a:pt x="371479" y="5415526"/>
                  <a:pt x="371479" y="5415526"/>
                  <a:pt x="371479" y="5415526"/>
                </a:cubicBezTo>
                <a:cubicBezTo>
                  <a:pt x="493727" y="5320898"/>
                  <a:pt x="493727" y="5320898"/>
                  <a:pt x="493727" y="5320898"/>
                </a:cubicBezTo>
                <a:cubicBezTo>
                  <a:pt x="486629" y="5309070"/>
                  <a:pt x="486629" y="5309070"/>
                  <a:pt x="486629" y="5309070"/>
                </a:cubicBezTo>
                <a:cubicBezTo>
                  <a:pt x="365169" y="5403697"/>
                  <a:pt x="365169" y="5403697"/>
                  <a:pt x="365169" y="5403697"/>
                </a:cubicBezTo>
                <a:cubicBezTo>
                  <a:pt x="0" y="5126124"/>
                  <a:pt x="0" y="5126124"/>
                  <a:pt x="0" y="5126124"/>
                </a:cubicBezTo>
                <a:cubicBezTo>
                  <a:pt x="359648" y="4847761"/>
                  <a:pt x="359648" y="4847761"/>
                  <a:pt x="359648" y="4847761"/>
                </a:cubicBezTo>
                <a:close/>
                <a:moveTo>
                  <a:pt x="1106548" y="4487388"/>
                </a:moveTo>
                <a:cubicBezTo>
                  <a:pt x="1106548" y="4833567"/>
                  <a:pt x="1106548" y="4833567"/>
                  <a:pt x="1106548" y="4833567"/>
                </a:cubicBezTo>
                <a:cubicBezTo>
                  <a:pt x="1018214" y="4902172"/>
                  <a:pt x="1018214" y="4902172"/>
                  <a:pt x="1018214" y="4902172"/>
                </a:cubicBezTo>
                <a:cubicBezTo>
                  <a:pt x="1025312" y="4913212"/>
                  <a:pt x="1025312" y="4913212"/>
                  <a:pt x="1025312" y="4913212"/>
                </a:cubicBezTo>
                <a:cubicBezTo>
                  <a:pt x="1017425" y="4902960"/>
                  <a:pt x="1017425" y="4902960"/>
                  <a:pt x="1017425" y="4902960"/>
                </a:cubicBezTo>
                <a:cubicBezTo>
                  <a:pt x="744534" y="5114295"/>
                  <a:pt x="744534" y="5114295"/>
                  <a:pt x="744534" y="5114295"/>
                </a:cubicBezTo>
                <a:cubicBezTo>
                  <a:pt x="744534" y="4768116"/>
                  <a:pt x="744534" y="4768116"/>
                  <a:pt x="744534" y="4768116"/>
                </a:cubicBezTo>
                <a:cubicBezTo>
                  <a:pt x="856530" y="4680586"/>
                  <a:pt x="856530" y="4680586"/>
                  <a:pt x="856530" y="4680586"/>
                </a:cubicBezTo>
                <a:cubicBezTo>
                  <a:pt x="849432" y="4670335"/>
                  <a:pt x="849432" y="4670335"/>
                  <a:pt x="849432" y="4670335"/>
                </a:cubicBezTo>
                <a:cubicBezTo>
                  <a:pt x="857319" y="4680586"/>
                  <a:pt x="857319" y="4680586"/>
                  <a:pt x="857319" y="4680586"/>
                </a:cubicBezTo>
                <a:cubicBezTo>
                  <a:pt x="1106548" y="4487388"/>
                  <a:pt x="1106548" y="4487388"/>
                  <a:pt x="1106548" y="4487388"/>
                </a:cubicBezTo>
                <a:close/>
                <a:moveTo>
                  <a:pt x="737436" y="4196409"/>
                </a:moveTo>
                <a:cubicBezTo>
                  <a:pt x="1102605" y="4473983"/>
                  <a:pt x="1102605" y="4473983"/>
                  <a:pt x="1102605" y="4473983"/>
                </a:cubicBezTo>
                <a:cubicBezTo>
                  <a:pt x="849432" y="4670335"/>
                  <a:pt x="849432" y="4670335"/>
                  <a:pt x="849432" y="4670335"/>
                </a:cubicBezTo>
                <a:cubicBezTo>
                  <a:pt x="738225" y="4756288"/>
                  <a:pt x="738225" y="4756288"/>
                  <a:pt x="738225" y="4756288"/>
                </a:cubicBezTo>
                <a:cubicBezTo>
                  <a:pt x="373056" y="4478714"/>
                  <a:pt x="373056" y="4478714"/>
                  <a:pt x="373056" y="4478714"/>
                </a:cubicBezTo>
                <a:cubicBezTo>
                  <a:pt x="737436" y="4196409"/>
                  <a:pt x="737436" y="4196409"/>
                  <a:pt x="737436" y="4196409"/>
                </a:cubicBezTo>
                <a:close/>
                <a:moveTo>
                  <a:pt x="1115224" y="3544268"/>
                </a:moveTo>
                <a:cubicBezTo>
                  <a:pt x="1125477" y="3552154"/>
                  <a:pt x="1125477" y="3552154"/>
                  <a:pt x="1125477" y="3552154"/>
                </a:cubicBezTo>
                <a:cubicBezTo>
                  <a:pt x="1480393" y="3821842"/>
                  <a:pt x="1480393" y="3821842"/>
                  <a:pt x="1480393" y="3821842"/>
                </a:cubicBezTo>
                <a:cubicBezTo>
                  <a:pt x="1116013" y="4104935"/>
                  <a:pt x="1116013" y="4104935"/>
                  <a:pt x="1116013" y="4104935"/>
                </a:cubicBezTo>
                <a:cubicBezTo>
                  <a:pt x="750844" y="3826573"/>
                  <a:pt x="750844" y="3826573"/>
                  <a:pt x="750844" y="3826573"/>
                </a:cubicBezTo>
                <a:cubicBezTo>
                  <a:pt x="1115224" y="3544268"/>
                  <a:pt x="1115224" y="3544268"/>
                  <a:pt x="1115224" y="3544268"/>
                </a:cubicBezTo>
                <a:close/>
                <a:moveTo>
                  <a:pt x="1480393" y="2538851"/>
                </a:moveTo>
                <a:cubicBezTo>
                  <a:pt x="1480393" y="2885030"/>
                  <a:pt x="1480393" y="2885030"/>
                  <a:pt x="1480393" y="2885030"/>
                </a:cubicBezTo>
                <a:cubicBezTo>
                  <a:pt x="1386537" y="2957578"/>
                  <a:pt x="1386537" y="2957578"/>
                  <a:pt x="1386537" y="2957578"/>
                </a:cubicBezTo>
                <a:cubicBezTo>
                  <a:pt x="1392847" y="2969406"/>
                  <a:pt x="1392847" y="2969406"/>
                  <a:pt x="1392847" y="2969406"/>
                </a:cubicBezTo>
                <a:cubicBezTo>
                  <a:pt x="1385748" y="2958366"/>
                  <a:pt x="1385748" y="2958366"/>
                  <a:pt x="1385748" y="2958366"/>
                </a:cubicBezTo>
                <a:cubicBezTo>
                  <a:pt x="1118379" y="3165758"/>
                  <a:pt x="1118379" y="3165758"/>
                  <a:pt x="1118379" y="3165758"/>
                </a:cubicBezTo>
                <a:cubicBezTo>
                  <a:pt x="1118379" y="2819579"/>
                  <a:pt x="1118379" y="2819579"/>
                  <a:pt x="1118379" y="2819579"/>
                </a:cubicBezTo>
                <a:cubicBezTo>
                  <a:pt x="1246148" y="2720221"/>
                  <a:pt x="1246148" y="2720221"/>
                  <a:pt x="1246148" y="2720221"/>
                </a:cubicBezTo>
                <a:cubicBezTo>
                  <a:pt x="1239839" y="2708392"/>
                  <a:pt x="1239839" y="2708392"/>
                  <a:pt x="1239839" y="2708392"/>
                </a:cubicBezTo>
                <a:cubicBezTo>
                  <a:pt x="1246937" y="2719432"/>
                  <a:pt x="1246937" y="2719432"/>
                  <a:pt x="1246937" y="2719432"/>
                </a:cubicBezTo>
                <a:cubicBezTo>
                  <a:pt x="1480393" y="2538851"/>
                  <a:pt x="1480393" y="2538851"/>
                  <a:pt x="1480393" y="2538851"/>
                </a:cubicBezTo>
                <a:close/>
                <a:moveTo>
                  <a:pt x="732704" y="1598885"/>
                </a:moveTo>
                <a:cubicBezTo>
                  <a:pt x="1097873" y="1876459"/>
                  <a:pt x="1097873" y="1876459"/>
                  <a:pt x="1097873" y="1876459"/>
                </a:cubicBezTo>
                <a:cubicBezTo>
                  <a:pt x="860473" y="2060194"/>
                  <a:pt x="860473" y="2060194"/>
                  <a:pt x="860473" y="2060194"/>
                </a:cubicBezTo>
                <a:cubicBezTo>
                  <a:pt x="867572" y="2072022"/>
                  <a:pt x="867572" y="2072022"/>
                  <a:pt x="867572" y="2072022"/>
                </a:cubicBezTo>
                <a:cubicBezTo>
                  <a:pt x="1106548" y="1885922"/>
                  <a:pt x="1106548" y="1885922"/>
                  <a:pt x="1106548" y="1885922"/>
                </a:cubicBezTo>
                <a:cubicBezTo>
                  <a:pt x="1106548" y="2232889"/>
                  <a:pt x="1106548" y="2232889"/>
                  <a:pt x="1106548" y="2232889"/>
                </a:cubicBezTo>
                <a:cubicBezTo>
                  <a:pt x="1007172" y="2310168"/>
                  <a:pt x="1007172" y="2310168"/>
                  <a:pt x="1007172" y="2310168"/>
                </a:cubicBezTo>
                <a:cubicBezTo>
                  <a:pt x="1014270" y="2322785"/>
                  <a:pt x="1014270" y="2322785"/>
                  <a:pt x="1014270" y="2322785"/>
                </a:cubicBezTo>
                <a:cubicBezTo>
                  <a:pt x="1110492" y="2247872"/>
                  <a:pt x="1110492" y="2247872"/>
                  <a:pt x="1110492" y="2247872"/>
                </a:cubicBezTo>
                <a:cubicBezTo>
                  <a:pt x="1475660" y="2525446"/>
                  <a:pt x="1475660" y="2525446"/>
                  <a:pt x="1475660" y="2525446"/>
                </a:cubicBezTo>
                <a:cubicBezTo>
                  <a:pt x="1239839" y="2708392"/>
                  <a:pt x="1239839" y="2708392"/>
                  <a:pt x="1239839" y="2708392"/>
                </a:cubicBezTo>
                <a:cubicBezTo>
                  <a:pt x="1112069" y="2807751"/>
                  <a:pt x="1112069" y="2807751"/>
                  <a:pt x="1112069" y="2807751"/>
                </a:cubicBezTo>
                <a:cubicBezTo>
                  <a:pt x="746900" y="2530177"/>
                  <a:pt x="746900" y="2530177"/>
                  <a:pt x="746900" y="2530177"/>
                </a:cubicBezTo>
                <a:cubicBezTo>
                  <a:pt x="1013481" y="2322785"/>
                  <a:pt x="1013481" y="2322785"/>
                  <a:pt x="1013481" y="2322785"/>
                </a:cubicBezTo>
                <a:cubicBezTo>
                  <a:pt x="1006383" y="2310168"/>
                  <a:pt x="1006383" y="2310168"/>
                  <a:pt x="1006383" y="2310168"/>
                </a:cubicBezTo>
                <a:cubicBezTo>
                  <a:pt x="744534" y="2513617"/>
                  <a:pt x="744534" y="2513617"/>
                  <a:pt x="744534" y="2513617"/>
                </a:cubicBezTo>
                <a:cubicBezTo>
                  <a:pt x="744534" y="2166650"/>
                  <a:pt x="744534" y="2166650"/>
                  <a:pt x="744534" y="2166650"/>
                </a:cubicBezTo>
                <a:cubicBezTo>
                  <a:pt x="866783" y="2072022"/>
                  <a:pt x="866783" y="2072022"/>
                  <a:pt x="866783" y="2072022"/>
                </a:cubicBezTo>
                <a:cubicBezTo>
                  <a:pt x="860473" y="2060983"/>
                  <a:pt x="860473" y="2060983"/>
                  <a:pt x="860473" y="2060983"/>
                </a:cubicBezTo>
                <a:cubicBezTo>
                  <a:pt x="738225" y="2155610"/>
                  <a:pt x="738225" y="2155610"/>
                  <a:pt x="738225" y="2155610"/>
                </a:cubicBezTo>
                <a:cubicBezTo>
                  <a:pt x="373056" y="1878036"/>
                  <a:pt x="373056" y="1878036"/>
                  <a:pt x="373056" y="1878036"/>
                </a:cubicBezTo>
                <a:cubicBezTo>
                  <a:pt x="732704" y="1598885"/>
                  <a:pt x="732704" y="1598885"/>
                  <a:pt x="732704" y="1598885"/>
                </a:cubicBezTo>
                <a:close/>
                <a:moveTo>
                  <a:pt x="1480393" y="1238512"/>
                </a:moveTo>
                <a:cubicBezTo>
                  <a:pt x="1480393" y="1585480"/>
                  <a:pt x="1480393" y="1585480"/>
                  <a:pt x="1480393" y="1585480"/>
                </a:cubicBezTo>
                <a:cubicBezTo>
                  <a:pt x="1391269" y="1654085"/>
                  <a:pt x="1391269" y="1654085"/>
                  <a:pt x="1391269" y="1654085"/>
                </a:cubicBezTo>
                <a:cubicBezTo>
                  <a:pt x="1399156" y="1664336"/>
                  <a:pt x="1399156" y="1664336"/>
                  <a:pt x="1399156" y="1664336"/>
                </a:cubicBezTo>
                <a:cubicBezTo>
                  <a:pt x="1483547" y="1598885"/>
                  <a:pt x="1483547" y="1598885"/>
                  <a:pt x="1483547" y="1598885"/>
                </a:cubicBezTo>
                <a:cubicBezTo>
                  <a:pt x="1848716" y="1876459"/>
                  <a:pt x="1848716" y="1876459"/>
                  <a:pt x="1848716" y="1876459"/>
                </a:cubicBezTo>
                <a:cubicBezTo>
                  <a:pt x="1658639" y="2023920"/>
                  <a:pt x="1658639" y="2023920"/>
                  <a:pt x="1658639" y="2023920"/>
                </a:cubicBezTo>
                <a:cubicBezTo>
                  <a:pt x="1489068" y="2155610"/>
                  <a:pt x="1489068" y="2155610"/>
                  <a:pt x="1489068" y="2155610"/>
                </a:cubicBezTo>
                <a:cubicBezTo>
                  <a:pt x="1123900" y="1878036"/>
                  <a:pt x="1123900" y="1878036"/>
                  <a:pt x="1123900" y="1878036"/>
                </a:cubicBezTo>
                <a:cubicBezTo>
                  <a:pt x="1398368" y="1665124"/>
                  <a:pt x="1398368" y="1665124"/>
                  <a:pt x="1398368" y="1665124"/>
                </a:cubicBezTo>
                <a:cubicBezTo>
                  <a:pt x="1390481" y="1654085"/>
                  <a:pt x="1390481" y="1654085"/>
                  <a:pt x="1390481" y="1654085"/>
                </a:cubicBezTo>
                <a:cubicBezTo>
                  <a:pt x="1118379" y="1865419"/>
                  <a:pt x="1118379" y="1865419"/>
                  <a:pt x="1118379" y="1865419"/>
                </a:cubicBezTo>
                <a:cubicBezTo>
                  <a:pt x="1118379" y="1519240"/>
                  <a:pt x="1118379" y="1519240"/>
                  <a:pt x="1118379" y="1519240"/>
                </a:cubicBezTo>
                <a:cubicBezTo>
                  <a:pt x="1230374" y="1432499"/>
                  <a:pt x="1230374" y="1432499"/>
                  <a:pt x="1230374" y="1432499"/>
                </a:cubicBezTo>
                <a:cubicBezTo>
                  <a:pt x="1480393" y="1238512"/>
                  <a:pt x="1480393" y="1238512"/>
                  <a:pt x="1480393" y="1238512"/>
                </a:cubicBezTo>
                <a:close/>
                <a:moveTo>
                  <a:pt x="1110492" y="947533"/>
                </a:moveTo>
                <a:cubicBezTo>
                  <a:pt x="1475660" y="1225107"/>
                  <a:pt x="1475660" y="1225107"/>
                  <a:pt x="1475660" y="1225107"/>
                </a:cubicBezTo>
                <a:cubicBezTo>
                  <a:pt x="1223276" y="1421459"/>
                  <a:pt x="1223276" y="1421459"/>
                  <a:pt x="1223276" y="1421459"/>
                </a:cubicBezTo>
                <a:cubicBezTo>
                  <a:pt x="1230374" y="1432499"/>
                  <a:pt x="1230374" y="1432499"/>
                  <a:pt x="1230374" y="1432499"/>
                </a:cubicBezTo>
                <a:cubicBezTo>
                  <a:pt x="1222487" y="1422247"/>
                  <a:pt x="1222487" y="1422247"/>
                  <a:pt x="1222487" y="1422247"/>
                </a:cubicBezTo>
                <a:cubicBezTo>
                  <a:pt x="1112069" y="1508201"/>
                  <a:pt x="1112069" y="1508201"/>
                  <a:pt x="1112069" y="1508201"/>
                </a:cubicBezTo>
                <a:cubicBezTo>
                  <a:pt x="746900" y="1230627"/>
                  <a:pt x="746900" y="1230627"/>
                  <a:pt x="746900" y="1230627"/>
                </a:cubicBezTo>
                <a:cubicBezTo>
                  <a:pt x="1110492" y="947533"/>
                  <a:pt x="1110492" y="947533"/>
                  <a:pt x="1110492" y="947533"/>
                </a:cubicBezTo>
                <a:close/>
                <a:moveTo>
                  <a:pt x="1488280" y="296181"/>
                </a:moveTo>
                <a:cubicBezTo>
                  <a:pt x="1498533" y="304066"/>
                  <a:pt x="1498533" y="304066"/>
                  <a:pt x="1498533" y="304066"/>
                </a:cubicBezTo>
                <a:cubicBezTo>
                  <a:pt x="1853448" y="573754"/>
                  <a:pt x="1853448" y="573754"/>
                  <a:pt x="1853448" y="573754"/>
                </a:cubicBezTo>
                <a:cubicBezTo>
                  <a:pt x="1489068" y="856060"/>
                  <a:pt x="1489068" y="856060"/>
                  <a:pt x="1489068" y="856060"/>
                </a:cubicBezTo>
                <a:cubicBezTo>
                  <a:pt x="1123900" y="578486"/>
                  <a:pt x="1123900" y="578486"/>
                  <a:pt x="1123900" y="578486"/>
                </a:cubicBezTo>
                <a:cubicBezTo>
                  <a:pt x="1488280" y="296181"/>
                  <a:pt x="1488280" y="296181"/>
                  <a:pt x="1488280" y="296181"/>
                </a:cubicBezTo>
                <a:close/>
                <a:moveTo>
                  <a:pt x="1493012" y="0"/>
                </a:moveTo>
                <a:lnTo>
                  <a:pt x="5957423" y="0"/>
                </a:lnTo>
                <a:lnTo>
                  <a:pt x="5957423" y="6858000"/>
                </a:lnTo>
                <a:lnTo>
                  <a:pt x="843615" y="6858000"/>
                </a:lnTo>
                <a:lnTo>
                  <a:pt x="810785" y="6833040"/>
                </a:lnTo>
                <a:cubicBezTo>
                  <a:pt x="746900" y="6784470"/>
                  <a:pt x="746900" y="6784470"/>
                  <a:pt x="746900" y="6784470"/>
                </a:cubicBezTo>
                <a:cubicBezTo>
                  <a:pt x="746900" y="6429617"/>
                  <a:pt x="746900" y="6429617"/>
                  <a:pt x="746900" y="6429617"/>
                </a:cubicBezTo>
                <a:cubicBezTo>
                  <a:pt x="1019002" y="6218282"/>
                  <a:pt x="1019002" y="6218282"/>
                  <a:pt x="1019002" y="6218282"/>
                </a:cubicBezTo>
                <a:cubicBezTo>
                  <a:pt x="1012693" y="6206454"/>
                  <a:pt x="1012693" y="6206454"/>
                  <a:pt x="1012693" y="6206454"/>
                </a:cubicBezTo>
                <a:cubicBezTo>
                  <a:pt x="1019791" y="6217493"/>
                  <a:pt x="1019791" y="6217493"/>
                  <a:pt x="1019791" y="6217493"/>
                </a:cubicBezTo>
                <a:cubicBezTo>
                  <a:pt x="1110492" y="6147311"/>
                  <a:pt x="1110492" y="6147311"/>
                  <a:pt x="1110492" y="6147311"/>
                </a:cubicBezTo>
                <a:cubicBezTo>
                  <a:pt x="1489068" y="6435925"/>
                  <a:pt x="1489068" y="6435925"/>
                  <a:pt x="1489068" y="6435925"/>
                </a:cubicBezTo>
                <a:cubicBezTo>
                  <a:pt x="1870800" y="6140214"/>
                  <a:pt x="1870800" y="6140214"/>
                  <a:pt x="1870800" y="6140214"/>
                </a:cubicBezTo>
                <a:cubicBezTo>
                  <a:pt x="1870800" y="6021930"/>
                  <a:pt x="1870800" y="6021930"/>
                  <a:pt x="1870800" y="6021930"/>
                </a:cubicBezTo>
                <a:cubicBezTo>
                  <a:pt x="1857392" y="6027450"/>
                  <a:pt x="1857392" y="6027450"/>
                  <a:pt x="1857392" y="6027450"/>
                </a:cubicBezTo>
                <a:cubicBezTo>
                  <a:pt x="1857392" y="6133906"/>
                  <a:pt x="1857392" y="6133906"/>
                  <a:pt x="1857392" y="6133906"/>
                </a:cubicBezTo>
                <a:cubicBezTo>
                  <a:pt x="1495378" y="6413845"/>
                  <a:pt x="1495378" y="6413845"/>
                  <a:pt x="1495378" y="6413845"/>
                </a:cubicBezTo>
                <a:cubicBezTo>
                  <a:pt x="1495378" y="6067667"/>
                  <a:pt x="1495378" y="6067667"/>
                  <a:pt x="1495378" y="6067667"/>
                </a:cubicBezTo>
                <a:cubicBezTo>
                  <a:pt x="1857392" y="5786939"/>
                  <a:pt x="1857392" y="5786939"/>
                  <a:pt x="1857392" y="5786939"/>
                </a:cubicBezTo>
                <a:cubicBezTo>
                  <a:pt x="1857392" y="6026661"/>
                  <a:pt x="1857392" y="6026661"/>
                  <a:pt x="1857392" y="6026661"/>
                </a:cubicBezTo>
                <a:cubicBezTo>
                  <a:pt x="1870800" y="6021141"/>
                  <a:pt x="1870800" y="6021141"/>
                  <a:pt x="1870800" y="6021141"/>
                </a:cubicBezTo>
                <a:cubicBezTo>
                  <a:pt x="1870800" y="5770379"/>
                  <a:pt x="1870800" y="5770379"/>
                  <a:pt x="1870800" y="5770379"/>
                </a:cubicBezTo>
                <a:cubicBezTo>
                  <a:pt x="1739875" y="5671020"/>
                  <a:pt x="1739875" y="5671020"/>
                  <a:pt x="1739875" y="5671020"/>
                </a:cubicBezTo>
                <a:cubicBezTo>
                  <a:pt x="1497744" y="5487285"/>
                  <a:pt x="1497744" y="5487285"/>
                  <a:pt x="1497744" y="5487285"/>
                </a:cubicBezTo>
                <a:cubicBezTo>
                  <a:pt x="1497744" y="5307493"/>
                  <a:pt x="1497744" y="5307493"/>
                  <a:pt x="1497744" y="5307493"/>
                </a:cubicBezTo>
                <a:cubicBezTo>
                  <a:pt x="1484336" y="5309858"/>
                  <a:pt x="1484336" y="5309858"/>
                  <a:pt x="1484336" y="5309858"/>
                </a:cubicBezTo>
                <a:cubicBezTo>
                  <a:pt x="1484336" y="5480976"/>
                  <a:pt x="1484336" y="5480976"/>
                  <a:pt x="1484336" y="5480976"/>
                </a:cubicBezTo>
                <a:cubicBezTo>
                  <a:pt x="1122322" y="5761705"/>
                  <a:pt x="1122322" y="5761705"/>
                  <a:pt x="1122322" y="5761705"/>
                </a:cubicBezTo>
                <a:cubicBezTo>
                  <a:pt x="1122322" y="5415526"/>
                  <a:pt x="1122322" y="5415526"/>
                  <a:pt x="1122322" y="5415526"/>
                </a:cubicBezTo>
                <a:cubicBezTo>
                  <a:pt x="1292682" y="5283047"/>
                  <a:pt x="1292682" y="5283047"/>
                  <a:pt x="1292682" y="5283047"/>
                </a:cubicBezTo>
                <a:cubicBezTo>
                  <a:pt x="1285583" y="5272796"/>
                  <a:pt x="1285583" y="5272796"/>
                  <a:pt x="1285583" y="5272796"/>
                </a:cubicBezTo>
                <a:cubicBezTo>
                  <a:pt x="1116013" y="5403697"/>
                  <a:pt x="1116013" y="5403697"/>
                  <a:pt x="1116013" y="5403697"/>
                </a:cubicBezTo>
                <a:cubicBezTo>
                  <a:pt x="750844" y="5126124"/>
                  <a:pt x="750844" y="5126124"/>
                  <a:pt x="750844" y="5126124"/>
                </a:cubicBezTo>
                <a:cubicBezTo>
                  <a:pt x="1025312" y="4913212"/>
                  <a:pt x="1025312" y="4913212"/>
                  <a:pt x="1025312" y="4913212"/>
                </a:cubicBezTo>
                <a:cubicBezTo>
                  <a:pt x="1110492" y="4847761"/>
                  <a:pt x="1110492" y="4847761"/>
                  <a:pt x="1110492" y="4847761"/>
                </a:cubicBezTo>
                <a:cubicBezTo>
                  <a:pt x="1475660" y="5125335"/>
                  <a:pt x="1475660" y="5125335"/>
                  <a:pt x="1475660" y="5125335"/>
                </a:cubicBezTo>
                <a:cubicBezTo>
                  <a:pt x="1285583" y="5272008"/>
                  <a:pt x="1285583" y="5272008"/>
                  <a:pt x="1285583" y="5272008"/>
                </a:cubicBezTo>
                <a:cubicBezTo>
                  <a:pt x="1293470" y="5283047"/>
                  <a:pt x="1293470" y="5283047"/>
                  <a:pt x="1293470" y="5283047"/>
                </a:cubicBezTo>
                <a:cubicBezTo>
                  <a:pt x="1484336" y="5134798"/>
                  <a:pt x="1484336" y="5134798"/>
                  <a:pt x="1484336" y="5134798"/>
                </a:cubicBezTo>
                <a:cubicBezTo>
                  <a:pt x="1484336" y="5309070"/>
                  <a:pt x="1484336" y="5309070"/>
                  <a:pt x="1484336" y="5309070"/>
                </a:cubicBezTo>
                <a:cubicBezTo>
                  <a:pt x="1497744" y="5306704"/>
                  <a:pt x="1497744" y="5306704"/>
                  <a:pt x="1497744" y="5306704"/>
                </a:cubicBezTo>
                <a:cubicBezTo>
                  <a:pt x="1497744" y="5129278"/>
                  <a:pt x="1497744" y="5129278"/>
                  <a:pt x="1497744" y="5129278"/>
                </a:cubicBezTo>
                <a:cubicBezTo>
                  <a:pt x="1513518" y="5116661"/>
                  <a:pt x="1513518" y="5116661"/>
                  <a:pt x="1513518" y="5116661"/>
                </a:cubicBezTo>
                <a:cubicBezTo>
                  <a:pt x="1513518" y="5100101"/>
                  <a:pt x="1513518" y="5100101"/>
                  <a:pt x="1513518" y="5100101"/>
                </a:cubicBezTo>
                <a:cubicBezTo>
                  <a:pt x="1495378" y="5114295"/>
                  <a:pt x="1495378" y="5114295"/>
                  <a:pt x="1495378" y="5114295"/>
                </a:cubicBezTo>
                <a:cubicBezTo>
                  <a:pt x="1495378" y="4768116"/>
                  <a:pt x="1495378" y="4768116"/>
                  <a:pt x="1495378" y="4768116"/>
                </a:cubicBezTo>
                <a:cubicBezTo>
                  <a:pt x="1513518" y="4753922"/>
                  <a:pt x="1513518" y="4753922"/>
                  <a:pt x="1513518" y="4753922"/>
                </a:cubicBezTo>
                <a:cubicBezTo>
                  <a:pt x="1513518" y="4737362"/>
                  <a:pt x="1513518" y="4737362"/>
                  <a:pt x="1513518" y="4737362"/>
                </a:cubicBezTo>
                <a:cubicBezTo>
                  <a:pt x="1489068" y="4756288"/>
                  <a:pt x="1489068" y="4756288"/>
                  <a:pt x="1489068" y="4756288"/>
                </a:cubicBezTo>
                <a:cubicBezTo>
                  <a:pt x="1123900" y="4478714"/>
                  <a:pt x="1123900" y="4478714"/>
                  <a:pt x="1123900" y="4478714"/>
                </a:cubicBezTo>
                <a:cubicBezTo>
                  <a:pt x="1488280" y="4196409"/>
                  <a:pt x="1488280" y="4196409"/>
                  <a:pt x="1488280" y="4196409"/>
                </a:cubicBezTo>
                <a:cubicBezTo>
                  <a:pt x="1853448" y="4473983"/>
                  <a:pt x="1853448" y="4473983"/>
                  <a:pt x="1853448" y="4473983"/>
                </a:cubicBezTo>
                <a:cubicBezTo>
                  <a:pt x="1514307" y="4737362"/>
                  <a:pt x="1514307" y="4737362"/>
                  <a:pt x="1514307" y="4737362"/>
                </a:cubicBezTo>
                <a:cubicBezTo>
                  <a:pt x="1514307" y="4753134"/>
                  <a:pt x="1514307" y="4753134"/>
                  <a:pt x="1514307" y="4753134"/>
                </a:cubicBezTo>
                <a:cubicBezTo>
                  <a:pt x="1857392" y="4487388"/>
                  <a:pt x="1857392" y="4487388"/>
                  <a:pt x="1857392" y="4487388"/>
                </a:cubicBezTo>
                <a:cubicBezTo>
                  <a:pt x="1857392" y="4833567"/>
                  <a:pt x="1857392" y="4833567"/>
                  <a:pt x="1857392" y="4833567"/>
                </a:cubicBezTo>
                <a:cubicBezTo>
                  <a:pt x="1514307" y="5100101"/>
                  <a:pt x="1514307" y="5100101"/>
                  <a:pt x="1514307" y="5100101"/>
                </a:cubicBezTo>
                <a:cubicBezTo>
                  <a:pt x="1514307" y="5116661"/>
                  <a:pt x="1514307" y="5116661"/>
                  <a:pt x="1514307" y="5116661"/>
                </a:cubicBezTo>
                <a:cubicBezTo>
                  <a:pt x="1870800" y="4839875"/>
                  <a:pt x="1870800" y="4839875"/>
                  <a:pt x="1870800" y="4839875"/>
                </a:cubicBezTo>
                <a:cubicBezTo>
                  <a:pt x="1870800" y="4470828"/>
                  <a:pt x="1870800" y="4470828"/>
                  <a:pt x="1870800" y="4470828"/>
                </a:cubicBezTo>
                <a:cubicBezTo>
                  <a:pt x="1497744" y="4186946"/>
                  <a:pt x="1497744" y="4186946"/>
                  <a:pt x="1497744" y="4186946"/>
                </a:cubicBezTo>
                <a:cubicBezTo>
                  <a:pt x="1497744" y="3839190"/>
                  <a:pt x="1497744" y="3839190"/>
                  <a:pt x="1497744" y="3839190"/>
                </a:cubicBezTo>
                <a:cubicBezTo>
                  <a:pt x="1484336" y="3849441"/>
                  <a:pt x="1484336" y="3849441"/>
                  <a:pt x="1484336" y="3849441"/>
                </a:cubicBezTo>
                <a:cubicBezTo>
                  <a:pt x="1484336" y="4182215"/>
                  <a:pt x="1484336" y="4182215"/>
                  <a:pt x="1484336" y="4182215"/>
                </a:cubicBezTo>
                <a:cubicBezTo>
                  <a:pt x="1122322" y="4462154"/>
                  <a:pt x="1122322" y="4462154"/>
                  <a:pt x="1122322" y="4462154"/>
                </a:cubicBezTo>
                <a:cubicBezTo>
                  <a:pt x="1122322" y="4115975"/>
                  <a:pt x="1122322" y="4115975"/>
                  <a:pt x="1122322" y="4115975"/>
                </a:cubicBezTo>
                <a:cubicBezTo>
                  <a:pt x="1484336" y="3835248"/>
                  <a:pt x="1484336" y="3835248"/>
                  <a:pt x="1484336" y="3835248"/>
                </a:cubicBezTo>
                <a:cubicBezTo>
                  <a:pt x="1484336" y="3848653"/>
                  <a:pt x="1484336" y="3848653"/>
                  <a:pt x="1484336" y="3848653"/>
                </a:cubicBezTo>
                <a:cubicBezTo>
                  <a:pt x="1497744" y="3838402"/>
                  <a:pt x="1497744" y="3838402"/>
                  <a:pt x="1497744" y="3838402"/>
                </a:cubicBezTo>
                <a:cubicBezTo>
                  <a:pt x="1497744" y="3818688"/>
                  <a:pt x="1497744" y="3818688"/>
                  <a:pt x="1497744" y="3818688"/>
                </a:cubicBezTo>
                <a:cubicBezTo>
                  <a:pt x="1136519" y="3544268"/>
                  <a:pt x="1136519" y="3544268"/>
                  <a:pt x="1136519" y="3544268"/>
                </a:cubicBezTo>
                <a:cubicBezTo>
                  <a:pt x="1125477" y="3552154"/>
                  <a:pt x="1125477" y="3552154"/>
                  <a:pt x="1125477" y="3552154"/>
                </a:cubicBezTo>
                <a:cubicBezTo>
                  <a:pt x="1135730" y="3543479"/>
                  <a:pt x="1135730" y="3543479"/>
                  <a:pt x="1135730" y="3543479"/>
                </a:cubicBezTo>
                <a:cubicBezTo>
                  <a:pt x="1119956" y="3531651"/>
                  <a:pt x="1119956" y="3531651"/>
                  <a:pt x="1119956" y="3531651"/>
                </a:cubicBezTo>
                <a:cubicBezTo>
                  <a:pt x="1119956" y="3519822"/>
                  <a:pt x="1119956" y="3519822"/>
                  <a:pt x="1119956" y="3519822"/>
                </a:cubicBezTo>
                <a:cubicBezTo>
                  <a:pt x="1106548" y="3519822"/>
                  <a:pt x="1106548" y="3519822"/>
                  <a:pt x="1106548" y="3519822"/>
                </a:cubicBezTo>
                <a:cubicBezTo>
                  <a:pt x="1106548" y="3532439"/>
                  <a:pt x="1106548" y="3532439"/>
                  <a:pt x="1106548" y="3532439"/>
                </a:cubicBezTo>
                <a:cubicBezTo>
                  <a:pt x="744534" y="3812379"/>
                  <a:pt x="744534" y="3812379"/>
                  <a:pt x="744534" y="3812379"/>
                </a:cubicBezTo>
                <a:cubicBezTo>
                  <a:pt x="744534" y="3495377"/>
                  <a:pt x="744534" y="3495377"/>
                  <a:pt x="744534" y="3495377"/>
                </a:cubicBezTo>
                <a:cubicBezTo>
                  <a:pt x="744534" y="3466989"/>
                  <a:pt x="744534" y="3466989"/>
                  <a:pt x="744534" y="3466989"/>
                </a:cubicBezTo>
                <a:cubicBezTo>
                  <a:pt x="1106548" y="3186261"/>
                  <a:pt x="1106548" y="3186261"/>
                  <a:pt x="1106548" y="3186261"/>
                </a:cubicBezTo>
                <a:cubicBezTo>
                  <a:pt x="1106548" y="3500109"/>
                  <a:pt x="1106548" y="3500109"/>
                  <a:pt x="1106548" y="3500109"/>
                </a:cubicBezTo>
                <a:cubicBezTo>
                  <a:pt x="1106548" y="3519034"/>
                  <a:pt x="1106548" y="3519034"/>
                  <a:pt x="1106548" y="3519034"/>
                </a:cubicBezTo>
                <a:cubicBezTo>
                  <a:pt x="1119956" y="3519034"/>
                  <a:pt x="1119956" y="3519034"/>
                  <a:pt x="1119956" y="3519034"/>
                </a:cubicBezTo>
                <a:cubicBezTo>
                  <a:pt x="1119956" y="3180741"/>
                  <a:pt x="1119956" y="3180741"/>
                  <a:pt x="1119956" y="3180741"/>
                </a:cubicBezTo>
                <a:cubicBezTo>
                  <a:pt x="1392847" y="2969406"/>
                  <a:pt x="1392847" y="2969406"/>
                  <a:pt x="1392847" y="2969406"/>
                </a:cubicBezTo>
                <a:cubicBezTo>
                  <a:pt x="1483547" y="2899224"/>
                  <a:pt x="1483547" y="2899224"/>
                  <a:pt x="1483547" y="2899224"/>
                </a:cubicBezTo>
                <a:cubicBezTo>
                  <a:pt x="1862913" y="3187049"/>
                  <a:pt x="1862913" y="3187049"/>
                  <a:pt x="1862913" y="3187049"/>
                </a:cubicBezTo>
                <a:cubicBezTo>
                  <a:pt x="2243855" y="2891339"/>
                  <a:pt x="2243855" y="2891339"/>
                  <a:pt x="2243855" y="2891339"/>
                </a:cubicBezTo>
                <a:cubicBezTo>
                  <a:pt x="2243855" y="2773843"/>
                  <a:pt x="2243855" y="2773843"/>
                  <a:pt x="2243855" y="2773843"/>
                </a:cubicBezTo>
                <a:cubicBezTo>
                  <a:pt x="2231236" y="2779363"/>
                  <a:pt x="2231236" y="2779363"/>
                  <a:pt x="2231236" y="2779363"/>
                </a:cubicBezTo>
                <a:cubicBezTo>
                  <a:pt x="2231236" y="2885030"/>
                  <a:pt x="2231236" y="2885030"/>
                  <a:pt x="2231236" y="2885030"/>
                </a:cubicBezTo>
                <a:cubicBezTo>
                  <a:pt x="1869222" y="3165758"/>
                  <a:pt x="1869222" y="3165758"/>
                  <a:pt x="1869222" y="3165758"/>
                </a:cubicBezTo>
                <a:cubicBezTo>
                  <a:pt x="1869222" y="2819579"/>
                  <a:pt x="1869222" y="2819579"/>
                  <a:pt x="1869222" y="2819579"/>
                </a:cubicBezTo>
                <a:cubicBezTo>
                  <a:pt x="2231236" y="2538851"/>
                  <a:pt x="2231236" y="2538851"/>
                  <a:pt x="2231236" y="2538851"/>
                </a:cubicBezTo>
                <a:cubicBezTo>
                  <a:pt x="2231236" y="2778574"/>
                  <a:pt x="2231236" y="2778574"/>
                  <a:pt x="2231236" y="2778574"/>
                </a:cubicBezTo>
                <a:cubicBezTo>
                  <a:pt x="2243855" y="2773054"/>
                  <a:pt x="2243855" y="2773054"/>
                  <a:pt x="2243855" y="2773054"/>
                </a:cubicBezTo>
                <a:cubicBezTo>
                  <a:pt x="2243855" y="2522291"/>
                  <a:pt x="2243855" y="2522291"/>
                  <a:pt x="2243855" y="2522291"/>
                </a:cubicBezTo>
                <a:cubicBezTo>
                  <a:pt x="2113720" y="2422933"/>
                  <a:pt x="2113720" y="2422933"/>
                  <a:pt x="2113720" y="2422933"/>
                </a:cubicBezTo>
                <a:cubicBezTo>
                  <a:pt x="2100312" y="2429241"/>
                  <a:pt x="2100312" y="2429241"/>
                  <a:pt x="2100312" y="2429241"/>
                </a:cubicBezTo>
                <a:cubicBezTo>
                  <a:pt x="2226503" y="2525446"/>
                  <a:pt x="2226503" y="2525446"/>
                  <a:pt x="2226503" y="2525446"/>
                </a:cubicBezTo>
                <a:cubicBezTo>
                  <a:pt x="1862124" y="2807751"/>
                  <a:pt x="1862124" y="2807751"/>
                  <a:pt x="1862124" y="2807751"/>
                </a:cubicBezTo>
                <a:cubicBezTo>
                  <a:pt x="1496955" y="2530177"/>
                  <a:pt x="1496955" y="2530177"/>
                  <a:pt x="1496955" y="2530177"/>
                </a:cubicBezTo>
                <a:cubicBezTo>
                  <a:pt x="1861335" y="2247872"/>
                  <a:pt x="1861335" y="2247872"/>
                  <a:pt x="1861335" y="2247872"/>
                </a:cubicBezTo>
                <a:cubicBezTo>
                  <a:pt x="2099523" y="2428452"/>
                  <a:pt x="2099523" y="2428452"/>
                  <a:pt x="2099523" y="2428452"/>
                </a:cubicBezTo>
                <a:cubicBezTo>
                  <a:pt x="2112931" y="2422144"/>
                  <a:pt x="2112931" y="2422144"/>
                  <a:pt x="2112931" y="2422144"/>
                </a:cubicBezTo>
                <a:cubicBezTo>
                  <a:pt x="1870800" y="2238409"/>
                  <a:pt x="1870800" y="2238409"/>
                  <a:pt x="1870800" y="2238409"/>
                </a:cubicBezTo>
                <a:cubicBezTo>
                  <a:pt x="1870800" y="2059405"/>
                  <a:pt x="1870800" y="2059405"/>
                  <a:pt x="1870800" y="2059405"/>
                </a:cubicBezTo>
                <a:cubicBezTo>
                  <a:pt x="1857392" y="2060983"/>
                  <a:pt x="1857392" y="2060983"/>
                  <a:pt x="1857392" y="2060983"/>
                </a:cubicBezTo>
                <a:cubicBezTo>
                  <a:pt x="1857392" y="2232889"/>
                  <a:pt x="1857392" y="2232889"/>
                  <a:pt x="1857392" y="2232889"/>
                </a:cubicBezTo>
                <a:cubicBezTo>
                  <a:pt x="1496167" y="2513617"/>
                  <a:pt x="1496167" y="2513617"/>
                  <a:pt x="1496167" y="2513617"/>
                </a:cubicBezTo>
                <a:cubicBezTo>
                  <a:pt x="1496167" y="2166650"/>
                  <a:pt x="1496167" y="2166650"/>
                  <a:pt x="1496167" y="2166650"/>
                </a:cubicBezTo>
                <a:cubicBezTo>
                  <a:pt x="1666526" y="2034960"/>
                  <a:pt x="1666526" y="2034960"/>
                  <a:pt x="1666526" y="2034960"/>
                </a:cubicBezTo>
                <a:cubicBezTo>
                  <a:pt x="1658639" y="2023920"/>
                  <a:pt x="1658639" y="2023920"/>
                  <a:pt x="1658639" y="2023920"/>
                </a:cubicBezTo>
                <a:cubicBezTo>
                  <a:pt x="1666526" y="2034172"/>
                  <a:pt x="1666526" y="2034172"/>
                  <a:pt x="1666526" y="2034172"/>
                </a:cubicBezTo>
                <a:cubicBezTo>
                  <a:pt x="1857392" y="1885922"/>
                  <a:pt x="1857392" y="1885922"/>
                  <a:pt x="1857392" y="1885922"/>
                </a:cubicBezTo>
                <a:cubicBezTo>
                  <a:pt x="1857392" y="2060194"/>
                  <a:pt x="1857392" y="2060194"/>
                  <a:pt x="1857392" y="2060194"/>
                </a:cubicBezTo>
                <a:cubicBezTo>
                  <a:pt x="1870800" y="2058617"/>
                  <a:pt x="1870800" y="2058617"/>
                  <a:pt x="1870800" y="2058617"/>
                </a:cubicBezTo>
                <a:cubicBezTo>
                  <a:pt x="1870800" y="1881190"/>
                  <a:pt x="1870800" y="1881190"/>
                  <a:pt x="1870800" y="1881190"/>
                </a:cubicBezTo>
                <a:cubicBezTo>
                  <a:pt x="1886574" y="1868573"/>
                  <a:pt x="1886574" y="1868573"/>
                  <a:pt x="1886574" y="1868573"/>
                </a:cubicBezTo>
                <a:cubicBezTo>
                  <a:pt x="1886574" y="1852014"/>
                  <a:pt x="1886574" y="1852014"/>
                  <a:pt x="1886574" y="1852014"/>
                </a:cubicBezTo>
                <a:cubicBezTo>
                  <a:pt x="1869222" y="1865419"/>
                  <a:pt x="1869222" y="1865419"/>
                  <a:pt x="1869222" y="1865419"/>
                </a:cubicBezTo>
                <a:cubicBezTo>
                  <a:pt x="1869222" y="1519240"/>
                  <a:pt x="1869222" y="1519240"/>
                  <a:pt x="1869222" y="1519240"/>
                </a:cubicBezTo>
                <a:cubicBezTo>
                  <a:pt x="1886574" y="1505835"/>
                  <a:pt x="1886574" y="1505835"/>
                  <a:pt x="1886574" y="1505835"/>
                </a:cubicBezTo>
                <a:cubicBezTo>
                  <a:pt x="1886574" y="1489275"/>
                  <a:pt x="1886574" y="1489275"/>
                  <a:pt x="1886574" y="1489275"/>
                </a:cubicBezTo>
                <a:cubicBezTo>
                  <a:pt x="1862124" y="1508201"/>
                  <a:pt x="1862124" y="1508201"/>
                  <a:pt x="1862124" y="1508201"/>
                </a:cubicBezTo>
                <a:cubicBezTo>
                  <a:pt x="1496955" y="1230627"/>
                  <a:pt x="1496955" y="1230627"/>
                  <a:pt x="1496955" y="1230627"/>
                </a:cubicBezTo>
                <a:cubicBezTo>
                  <a:pt x="1861335" y="947533"/>
                  <a:pt x="1861335" y="947533"/>
                  <a:pt x="1861335" y="947533"/>
                </a:cubicBezTo>
                <a:cubicBezTo>
                  <a:pt x="2226503" y="1225107"/>
                  <a:pt x="2226503" y="1225107"/>
                  <a:pt x="2226503" y="1225107"/>
                </a:cubicBezTo>
                <a:cubicBezTo>
                  <a:pt x="1887362" y="1488487"/>
                  <a:pt x="1887362" y="1488487"/>
                  <a:pt x="1887362" y="1488487"/>
                </a:cubicBezTo>
                <a:cubicBezTo>
                  <a:pt x="1887362" y="1505046"/>
                  <a:pt x="1887362" y="1505046"/>
                  <a:pt x="1887362" y="1505046"/>
                </a:cubicBezTo>
                <a:cubicBezTo>
                  <a:pt x="2231236" y="1238512"/>
                  <a:pt x="2231236" y="1238512"/>
                  <a:pt x="2231236" y="1238512"/>
                </a:cubicBezTo>
                <a:cubicBezTo>
                  <a:pt x="2231236" y="1585480"/>
                  <a:pt x="2231236" y="1585480"/>
                  <a:pt x="2231236" y="1585480"/>
                </a:cubicBezTo>
                <a:lnTo>
                  <a:pt x="1887362" y="1851225"/>
                </a:lnTo>
                <a:cubicBezTo>
                  <a:pt x="1887362" y="1867785"/>
                  <a:pt x="1887362" y="1867785"/>
                  <a:pt x="1887362" y="1867785"/>
                </a:cubicBezTo>
                <a:cubicBezTo>
                  <a:pt x="2243855" y="1591788"/>
                  <a:pt x="2243855" y="1591788"/>
                  <a:pt x="2243855" y="1591788"/>
                </a:cubicBezTo>
                <a:cubicBezTo>
                  <a:pt x="2243855" y="1221952"/>
                  <a:pt x="2243855" y="1221952"/>
                  <a:pt x="2243855" y="1221952"/>
                </a:cubicBezTo>
                <a:cubicBezTo>
                  <a:pt x="1870800" y="938859"/>
                  <a:pt x="1870800" y="938859"/>
                  <a:pt x="1870800" y="938859"/>
                </a:cubicBezTo>
                <a:cubicBezTo>
                  <a:pt x="1870800" y="590314"/>
                  <a:pt x="1870800" y="590314"/>
                  <a:pt x="1870800" y="590314"/>
                </a:cubicBezTo>
                <a:cubicBezTo>
                  <a:pt x="1857392" y="600566"/>
                  <a:pt x="1857392" y="600566"/>
                  <a:pt x="1857392" y="600566"/>
                </a:cubicBezTo>
                <a:cubicBezTo>
                  <a:pt x="1857392" y="933339"/>
                  <a:pt x="1857392" y="933339"/>
                  <a:pt x="1857392" y="933339"/>
                </a:cubicBezTo>
                <a:cubicBezTo>
                  <a:pt x="1496167" y="1214067"/>
                  <a:pt x="1496167" y="1214067"/>
                  <a:pt x="1496167" y="1214067"/>
                </a:cubicBezTo>
                <a:cubicBezTo>
                  <a:pt x="1496167" y="867888"/>
                  <a:pt x="1496167" y="867888"/>
                  <a:pt x="1496167" y="867888"/>
                </a:cubicBezTo>
                <a:cubicBezTo>
                  <a:pt x="1857392" y="587160"/>
                  <a:pt x="1857392" y="587160"/>
                  <a:pt x="1857392" y="587160"/>
                </a:cubicBezTo>
                <a:cubicBezTo>
                  <a:pt x="1857392" y="599777"/>
                  <a:pt x="1857392" y="599777"/>
                  <a:pt x="1857392" y="599777"/>
                </a:cubicBezTo>
                <a:cubicBezTo>
                  <a:pt x="1870800" y="589526"/>
                  <a:pt x="1870800" y="589526"/>
                  <a:pt x="1870800" y="589526"/>
                </a:cubicBezTo>
                <a:cubicBezTo>
                  <a:pt x="1870800" y="570600"/>
                  <a:pt x="1870800" y="570600"/>
                  <a:pt x="1870800" y="570600"/>
                </a:cubicBezTo>
                <a:cubicBezTo>
                  <a:pt x="1509574" y="295392"/>
                  <a:pt x="1509574" y="295392"/>
                  <a:pt x="1509574" y="295392"/>
                </a:cubicBezTo>
                <a:cubicBezTo>
                  <a:pt x="1498533" y="304066"/>
                  <a:pt x="1498533" y="304066"/>
                  <a:pt x="1498533" y="304066"/>
                </a:cubicBezTo>
                <a:cubicBezTo>
                  <a:pt x="1508786" y="295392"/>
                  <a:pt x="1508786" y="295392"/>
                  <a:pt x="1508786" y="295392"/>
                </a:cubicBezTo>
                <a:cubicBezTo>
                  <a:pt x="1493012" y="283564"/>
                  <a:pt x="1493012" y="283564"/>
                  <a:pt x="1493012" y="283564"/>
                </a:cubicBezTo>
                <a:cubicBezTo>
                  <a:pt x="1493012" y="97759"/>
                  <a:pt x="1493012" y="28082"/>
                  <a:pt x="1493012" y="1953"/>
                </a:cubicBezTo>
                <a:close/>
                <a:moveTo>
                  <a:pt x="1398859" y="0"/>
                </a:moveTo>
                <a:lnTo>
                  <a:pt x="1480393" y="0"/>
                </a:lnTo>
                <a:lnTo>
                  <a:pt x="1480393" y="84404"/>
                </a:lnTo>
                <a:cubicBezTo>
                  <a:pt x="1480393" y="283564"/>
                  <a:pt x="1480393" y="283564"/>
                  <a:pt x="1480393" y="283564"/>
                </a:cubicBezTo>
                <a:cubicBezTo>
                  <a:pt x="1118379" y="564292"/>
                  <a:pt x="1118379" y="564292"/>
                  <a:pt x="1118379" y="564292"/>
                </a:cubicBezTo>
                <a:cubicBezTo>
                  <a:pt x="1118379" y="218113"/>
                  <a:pt x="1118379" y="218113"/>
                  <a:pt x="1118379" y="218113"/>
                </a:cubicBezTo>
                <a:cubicBezTo>
                  <a:pt x="1267443" y="102194"/>
                  <a:pt x="1341976" y="44235"/>
                  <a:pt x="1379242" y="15255"/>
                </a:cubicBezTo>
                <a:close/>
                <a:moveTo>
                  <a:pt x="840168" y="0"/>
                </a:moveTo>
                <a:lnTo>
                  <a:pt x="1377550" y="0"/>
                </a:lnTo>
                <a:lnTo>
                  <a:pt x="1301753" y="58896"/>
                </a:lnTo>
                <a:cubicBezTo>
                  <a:pt x="1112069" y="206284"/>
                  <a:pt x="1112069" y="206284"/>
                  <a:pt x="1112069" y="206284"/>
                </a:cubicBezTo>
                <a:cubicBezTo>
                  <a:pt x="966554" y="95886"/>
                  <a:pt x="893796" y="40686"/>
                  <a:pt x="857417" y="13087"/>
                </a:cubicBezTo>
                <a:close/>
              </a:path>
            </a:pathLst>
          </a:custGeom>
          <a:solidFill>
            <a:schemeClr val="bg1">
              <a:lumMod val="65000"/>
            </a:schemeClr>
          </a:solidFill>
        </p:spPr>
        <p:txBody>
          <a:bodyPr wrap="square" tIns="540000" rIns="540000">
            <a:noAutofit/>
          </a:bodyPr>
          <a:lstStyle>
            <a:lvl1pPr algn="r">
              <a:defRPr>
                <a:solidFill>
                  <a:schemeClr val="accent2">
                    <a:lumMod val="40000"/>
                    <a:lumOff val="60000"/>
                  </a:schemeClr>
                </a:solidFill>
              </a:defRPr>
            </a:lvl1pPr>
          </a:lstStyle>
          <a:p>
            <a:r>
              <a:rPr lang="fr-FR" dirty="0"/>
              <a:t>Insérez ou glissez votre image ici</a:t>
            </a:r>
          </a:p>
        </p:txBody>
      </p:sp>
      <p:sp>
        <p:nvSpPr>
          <p:cNvPr id="3" name="Espace réservé du contenu 2">
            <a:extLst>
              <a:ext uri="{FF2B5EF4-FFF2-40B4-BE49-F238E27FC236}">
                <a16:creationId xmlns:a16="http://schemas.microsoft.com/office/drawing/2014/main" id="{BD2E413D-76E6-5233-CF73-FD49BCAF474D}"/>
              </a:ext>
            </a:extLst>
          </p:cNvPr>
          <p:cNvSpPr>
            <a:spLocks noGrp="1"/>
          </p:cNvSpPr>
          <p:nvPr>
            <p:ph idx="1"/>
          </p:nvPr>
        </p:nvSpPr>
        <p:spPr>
          <a:xfrm>
            <a:off x="731838" y="1381125"/>
            <a:ext cx="6118657" cy="453231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9" name="Titre 10">
            <a:extLst>
              <a:ext uri="{FF2B5EF4-FFF2-40B4-BE49-F238E27FC236}">
                <a16:creationId xmlns:a16="http://schemas.microsoft.com/office/drawing/2014/main" id="{E8A77A76-28CB-5629-14F2-37B56A986D79}"/>
              </a:ext>
            </a:extLst>
          </p:cNvPr>
          <p:cNvSpPr>
            <a:spLocks noGrp="1"/>
          </p:cNvSpPr>
          <p:nvPr>
            <p:ph type="title"/>
          </p:nvPr>
        </p:nvSpPr>
        <p:spPr>
          <a:xfrm>
            <a:off x="731840" y="314036"/>
            <a:ext cx="6118656" cy="871827"/>
          </a:xfrm>
        </p:spPr>
        <p:txBody>
          <a:bodyPr/>
          <a:lstStyle>
            <a:lvl1pPr>
              <a:defRPr>
                <a:solidFill>
                  <a:schemeClr val="tx2"/>
                </a:solidFill>
              </a:defRPr>
            </a:lvl1pPr>
          </a:lstStyle>
          <a:p>
            <a:r>
              <a:rPr lang="fr-FR"/>
              <a:t>Modifiez le style du titre</a:t>
            </a:r>
            <a:endParaRPr lang="fr-FR" dirty="0"/>
          </a:p>
        </p:txBody>
      </p:sp>
    </p:spTree>
    <p:extLst>
      <p:ext uri="{BB962C8B-B14F-4D97-AF65-F5344CB8AC3E}">
        <p14:creationId xmlns:p14="http://schemas.microsoft.com/office/powerpoint/2010/main" val="845994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isuel + contenu">
    <p:spTree>
      <p:nvGrpSpPr>
        <p:cNvPr id="1" name=""/>
        <p:cNvGrpSpPr/>
        <p:nvPr/>
      </p:nvGrpSpPr>
      <p:grpSpPr>
        <a:xfrm>
          <a:off x="0" y="0"/>
          <a:ext cx="0" cy="0"/>
          <a:chOff x="0" y="0"/>
          <a:chExt cx="0" cy="0"/>
        </a:xfrm>
      </p:grpSpPr>
      <p:grpSp>
        <p:nvGrpSpPr>
          <p:cNvPr id="20" name="Groupe 19">
            <a:extLst>
              <a:ext uri="{FF2B5EF4-FFF2-40B4-BE49-F238E27FC236}">
                <a16:creationId xmlns:a16="http://schemas.microsoft.com/office/drawing/2014/main" id="{8ADFDDB7-8C7E-D45A-96B3-1A9EBD1B6760}"/>
              </a:ext>
            </a:extLst>
          </p:cNvPr>
          <p:cNvGrpSpPr/>
          <p:nvPr userDrawn="1"/>
        </p:nvGrpSpPr>
        <p:grpSpPr>
          <a:xfrm>
            <a:off x="206373" y="6296024"/>
            <a:ext cx="468000" cy="468000"/>
            <a:chOff x="206373" y="6296024"/>
            <a:chExt cx="468000" cy="468000"/>
          </a:xfrm>
        </p:grpSpPr>
        <p:sp>
          <p:nvSpPr>
            <p:cNvPr id="21" name="Rectangle 20">
              <a:extLst>
                <a:ext uri="{FF2B5EF4-FFF2-40B4-BE49-F238E27FC236}">
                  <a16:creationId xmlns:a16="http://schemas.microsoft.com/office/drawing/2014/main" id="{9EBA0BEC-B644-623E-6D5F-4028774EC28B}"/>
                </a:ext>
              </a:extLst>
            </p:cNvPr>
            <p:cNvSpPr/>
            <p:nvPr userDrawn="1"/>
          </p:nvSpPr>
          <p:spPr>
            <a:xfrm>
              <a:off x="206373" y="6296024"/>
              <a:ext cx="468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fr-FR" dirty="0"/>
            </a:p>
          </p:txBody>
        </p:sp>
        <p:pic>
          <p:nvPicPr>
            <p:cNvPr id="22" name="Logo CEA">
              <a:extLst>
                <a:ext uri="{FF2B5EF4-FFF2-40B4-BE49-F238E27FC236}">
                  <a16:creationId xmlns:a16="http://schemas.microsoft.com/office/drawing/2014/main" id="{41781B71-FA7E-3A77-138A-F8EC2086144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grpSp>
      <p:sp>
        <p:nvSpPr>
          <p:cNvPr id="8" name="Rectangle 7">
            <a:extLst>
              <a:ext uri="{FF2B5EF4-FFF2-40B4-BE49-F238E27FC236}">
                <a16:creationId xmlns:a16="http://schemas.microsoft.com/office/drawing/2014/main" id="{0F05E3D2-1467-BBD4-EE19-55F1FF901071}"/>
              </a:ext>
            </a:extLst>
          </p:cNvPr>
          <p:cNvSpPr/>
          <p:nvPr userDrawn="1"/>
        </p:nvSpPr>
        <p:spPr>
          <a:xfrm>
            <a:off x="7170057" y="0"/>
            <a:ext cx="502194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fr-FR" dirty="0"/>
          </a:p>
        </p:txBody>
      </p:sp>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06/01/2024</a:t>
            </a: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Visuel + contenu</a:t>
            </a:r>
          </a:p>
          <a:p>
            <a:endParaRPr lang="fr-FR" sz="1200" dirty="0">
              <a:solidFill>
                <a:schemeClr val="bg1">
                  <a:lumMod val="50000"/>
                </a:schemeClr>
              </a:solidFill>
            </a:endParaRPr>
          </a:p>
        </p:txBody>
      </p:sp>
      <p:sp>
        <p:nvSpPr>
          <p:cNvPr id="3" name="Espace réservé du contenu 2">
            <a:extLst>
              <a:ext uri="{FF2B5EF4-FFF2-40B4-BE49-F238E27FC236}">
                <a16:creationId xmlns:a16="http://schemas.microsoft.com/office/drawing/2014/main" id="{BD2E413D-76E6-5233-CF73-FD49BCAF474D}"/>
              </a:ext>
            </a:extLst>
          </p:cNvPr>
          <p:cNvSpPr>
            <a:spLocks noGrp="1"/>
          </p:cNvSpPr>
          <p:nvPr>
            <p:ph idx="1"/>
          </p:nvPr>
        </p:nvSpPr>
        <p:spPr>
          <a:xfrm>
            <a:off x="5480916" y="1381125"/>
            <a:ext cx="5979247" cy="453231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Titre 10">
            <a:extLst>
              <a:ext uri="{FF2B5EF4-FFF2-40B4-BE49-F238E27FC236}">
                <a16:creationId xmlns:a16="http://schemas.microsoft.com/office/drawing/2014/main" id="{E8A77A76-28CB-5629-14F2-37B56A986D79}"/>
              </a:ext>
            </a:extLst>
          </p:cNvPr>
          <p:cNvSpPr>
            <a:spLocks noGrp="1"/>
          </p:cNvSpPr>
          <p:nvPr>
            <p:ph type="title"/>
          </p:nvPr>
        </p:nvSpPr>
        <p:spPr>
          <a:xfrm>
            <a:off x="5483721" y="314036"/>
            <a:ext cx="5976441" cy="871827"/>
          </a:xfrm>
        </p:spPr>
        <p:txBody>
          <a:bodyPr/>
          <a:lstStyle>
            <a:lvl1pPr>
              <a:defRPr>
                <a:solidFill>
                  <a:schemeClr val="tx2"/>
                </a:solidFill>
              </a:defRPr>
            </a:lvl1pPr>
          </a:lstStyle>
          <a:p>
            <a:r>
              <a:rPr lang="fr-FR"/>
              <a:t>Modifiez le style du titre</a:t>
            </a:r>
            <a:endParaRPr lang="fr-FR" dirty="0"/>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en-US"/>
              <a:t>ASC 2024 - A. Torre - Multifil mechanical model for ITER TF conductors</a:t>
            </a:r>
            <a:endParaRPr lang="fr-FR"/>
          </a:p>
        </p:txBody>
      </p:sp>
      <p:sp>
        <p:nvSpPr>
          <p:cNvPr id="15" name="Espace réservé pour une image  14">
            <a:extLst>
              <a:ext uri="{FF2B5EF4-FFF2-40B4-BE49-F238E27FC236}">
                <a16:creationId xmlns:a16="http://schemas.microsoft.com/office/drawing/2014/main" id="{99E12E89-87DE-B6F7-B1A1-FBC84445BA61}"/>
              </a:ext>
            </a:extLst>
          </p:cNvPr>
          <p:cNvSpPr>
            <a:spLocks noGrp="1"/>
          </p:cNvSpPr>
          <p:nvPr>
            <p:ph type="pic" sz="quarter" idx="14" hasCustomPrompt="1"/>
          </p:nvPr>
        </p:nvSpPr>
        <p:spPr>
          <a:xfrm>
            <a:off x="-1" y="0"/>
            <a:ext cx="5305156" cy="6858000"/>
          </a:xfrm>
          <a:custGeom>
            <a:avLst/>
            <a:gdLst>
              <a:gd name="connsiteX0" fmla="*/ 4647758 w 5305156"/>
              <a:gd name="connsiteY0" fmla="*/ 6793932 h 6858000"/>
              <a:gd name="connsiteX1" fmla="*/ 4720099 w 5305156"/>
              <a:gd name="connsiteY1" fmla="*/ 6857017 h 6858000"/>
              <a:gd name="connsiteX2" fmla="*/ 4721226 w 5305156"/>
              <a:gd name="connsiteY2" fmla="*/ 6858000 h 6858000"/>
              <a:gd name="connsiteX3" fmla="*/ 4572862 w 5305156"/>
              <a:gd name="connsiteY3" fmla="*/ 6858000 h 6858000"/>
              <a:gd name="connsiteX4" fmla="*/ 4579542 w 5305156"/>
              <a:gd name="connsiteY4" fmla="*/ 6852286 h 6858000"/>
              <a:gd name="connsiteX5" fmla="*/ 4647758 w 5305156"/>
              <a:gd name="connsiteY5" fmla="*/ 6793932 h 6858000"/>
              <a:gd name="connsiteX6" fmla="*/ 4651972 w 5305156"/>
              <a:gd name="connsiteY6" fmla="*/ 6434348 h 6858000"/>
              <a:gd name="connsiteX7" fmla="*/ 4974349 w 5305156"/>
              <a:gd name="connsiteY7" fmla="*/ 6715076 h 6858000"/>
              <a:gd name="connsiteX8" fmla="*/ 4974349 w 5305156"/>
              <a:gd name="connsiteY8" fmla="*/ 6799592 h 6858000"/>
              <a:gd name="connsiteX9" fmla="*/ 4974349 w 5305156"/>
              <a:gd name="connsiteY9" fmla="*/ 6858000 h 6858000"/>
              <a:gd name="connsiteX10" fmla="*/ 4741003 w 5305156"/>
              <a:gd name="connsiteY10" fmla="*/ 6858000 h 6858000"/>
              <a:gd name="connsiteX11" fmla="*/ 4736254 w 5305156"/>
              <a:gd name="connsiteY11" fmla="*/ 6853863 h 6858000"/>
              <a:gd name="connsiteX12" fmla="*/ 4720099 w 5305156"/>
              <a:gd name="connsiteY12" fmla="*/ 6857017 h 6858000"/>
              <a:gd name="connsiteX13" fmla="*/ 4735551 w 5305156"/>
              <a:gd name="connsiteY13" fmla="*/ 6853075 h 6858000"/>
              <a:gd name="connsiteX14" fmla="*/ 4651972 w 5305156"/>
              <a:gd name="connsiteY14" fmla="*/ 6780527 h 6858000"/>
              <a:gd name="connsiteX15" fmla="*/ 4651972 w 5305156"/>
              <a:gd name="connsiteY15" fmla="*/ 6434348 h 6858000"/>
              <a:gd name="connsiteX16" fmla="*/ 4319762 w 5305156"/>
              <a:gd name="connsiteY16" fmla="*/ 5786939 h 6858000"/>
              <a:gd name="connsiteX17" fmla="*/ 4527656 w 5305156"/>
              <a:gd name="connsiteY17" fmla="*/ 5968308 h 6858000"/>
              <a:gd name="connsiteX18" fmla="*/ 4642139 w 5305156"/>
              <a:gd name="connsiteY18" fmla="*/ 6067667 h 6858000"/>
              <a:gd name="connsiteX19" fmla="*/ 4642139 w 5305156"/>
              <a:gd name="connsiteY19" fmla="*/ 6413845 h 6858000"/>
              <a:gd name="connsiteX20" fmla="*/ 4403341 w 5305156"/>
              <a:gd name="connsiteY20" fmla="*/ 6206454 h 6858000"/>
              <a:gd name="connsiteX21" fmla="*/ 4319762 w 5305156"/>
              <a:gd name="connsiteY21" fmla="*/ 6133906 h 6858000"/>
              <a:gd name="connsiteX22" fmla="*/ 4319762 w 5305156"/>
              <a:gd name="connsiteY22" fmla="*/ 5786939 h 6858000"/>
              <a:gd name="connsiteX23" fmla="*/ 3755776 w 5305156"/>
              <a:gd name="connsiteY23" fmla="*/ 5671020 h 6858000"/>
              <a:gd name="connsiteX24" fmla="*/ 3767716 w 5305156"/>
              <a:gd name="connsiteY24" fmla="*/ 5677328 h 6858000"/>
              <a:gd name="connsiteX25" fmla="*/ 3755776 w 5305156"/>
              <a:gd name="connsiteY25" fmla="*/ 5671020 h 6858000"/>
              <a:gd name="connsiteX26" fmla="*/ 3979825 w 5305156"/>
              <a:gd name="connsiteY26" fmla="*/ 5495959 h 6858000"/>
              <a:gd name="connsiteX27" fmla="*/ 4304309 w 5305156"/>
              <a:gd name="connsiteY27" fmla="*/ 5779053 h 6858000"/>
              <a:gd name="connsiteX28" fmla="*/ 3979123 w 5305156"/>
              <a:gd name="connsiteY28" fmla="*/ 6056627 h 6858000"/>
              <a:gd name="connsiteX29" fmla="*/ 3654638 w 5305156"/>
              <a:gd name="connsiteY29" fmla="*/ 5773533 h 6858000"/>
              <a:gd name="connsiteX30" fmla="*/ 3767716 w 5305156"/>
              <a:gd name="connsiteY30" fmla="*/ 5677328 h 6858000"/>
              <a:gd name="connsiteX31" fmla="*/ 3979825 w 5305156"/>
              <a:gd name="connsiteY31" fmla="*/ 5495959 h 6858000"/>
              <a:gd name="connsiteX32" fmla="*/ 4984885 w 5305156"/>
              <a:gd name="connsiteY32" fmla="*/ 4847761 h 6858000"/>
              <a:gd name="connsiteX33" fmla="*/ 5305156 w 5305156"/>
              <a:gd name="connsiteY33" fmla="*/ 5126124 h 6858000"/>
              <a:gd name="connsiteX34" fmla="*/ 4979968 w 5305156"/>
              <a:gd name="connsiteY34" fmla="*/ 5403697 h 6858000"/>
              <a:gd name="connsiteX35" fmla="*/ 4871807 w 5305156"/>
              <a:gd name="connsiteY35" fmla="*/ 5309070 h 6858000"/>
              <a:gd name="connsiteX36" fmla="*/ 4865486 w 5305156"/>
              <a:gd name="connsiteY36" fmla="*/ 5320898 h 6858000"/>
              <a:gd name="connsiteX37" fmla="*/ 4974349 w 5305156"/>
              <a:gd name="connsiteY37" fmla="*/ 5415526 h 6858000"/>
              <a:gd name="connsiteX38" fmla="*/ 4974349 w 5305156"/>
              <a:gd name="connsiteY38" fmla="*/ 5761705 h 6858000"/>
              <a:gd name="connsiteX39" fmla="*/ 4741170 w 5305156"/>
              <a:gd name="connsiteY39" fmla="*/ 5559044 h 6858000"/>
              <a:gd name="connsiteX40" fmla="*/ 4734849 w 5305156"/>
              <a:gd name="connsiteY40" fmla="*/ 5571661 h 6858000"/>
              <a:gd name="connsiteX41" fmla="*/ 4972945 w 5305156"/>
              <a:gd name="connsiteY41" fmla="*/ 5779053 h 6858000"/>
              <a:gd name="connsiteX42" fmla="*/ 4647758 w 5305156"/>
              <a:gd name="connsiteY42" fmla="*/ 6056627 h 6858000"/>
              <a:gd name="connsiteX43" fmla="*/ 4533978 w 5305156"/>
              <a:gd name="connsiteY43" fmla="*/ 5957268 h 6858000"/>
              <a:gd name="connsiteX44" fmla="*/ 4527656 w 5305156"/>
              <a:gd name="connsiteY44" fmla="*/ 5968308 h 6858000"/>
              <a:gd name="connsiteX45" fmla="*/ 4533275 w 5305156"/>
              <a:gd name="connsiteY45" fmla="*/ 5956479 h 6858000"/>
              <a:gd name="connsiteX46" fmla="*/ 4323273 w 5305156"/>
              <a:gd name="connsiteY46" fmla="*/ 5773533 h 6858000"/>
              <a:gd name="connsiteX47" fmla="*/ 4648460 w 5305156"/>
              <a:gd name="connsiteY47" fmla="*/ 5495959 h 6858000"/>
              <a:gd name="connsiteX48" fmla="*/ 4734146 w 5305156"/>
              <a:gd name="connsiteY48" fmla="*/ 5570873 h 6858000"/>
              <a:gd name="connsiteX49" fmla="*/ 4741170 w 5305156"/>
              <a:gd name="connsiteY49" fmla="*/ 5558256 h 6858000"/>
              <a:gd name="connsiteX50" fmla="*/ 4651972 w 5305156"/>
              <a:gd name="connsiteY50" fmla="*/ 5480976 h 6858000"/>
              <a:gd name="connsiteX51" fmla="*/ 4651972 w 5305156"/>
              <a:gd name="connsiteY51" fmla="*/ 5134798 h 6858000"/>
              <a:gd name="connsiteX52" fmla="*/ 4865486 w 5305156"/>
              <a:gd name="connsiteY52" fmla="*/ 5320110 h 6858000"/>
              <a:gd name="connsiteX53" fmla="*/ 4871104 w 5305156"/>
              <a:gd name="connsiteY53" fmla="*/ 5309070 h 6858000"/>
              <a:gd name="connsiteX54" fmla="*/ 4659698 w 5305156"/>
              <a:gd name="connsiteY54" fmla="*/ 5125335 h 6858000"/>
              <a:gd name="connsiteX55" fmla="*/ 4984885 w 5305156"/>
              <a:gd name="connsiteY55" fmla="*/ 4847761 h 6858000"/>
              <a:gd name="connsiteX56" fmla="*/ 4319762 w 5305156"/>
              <a:gd name="connsiteY56" fmla="*/ 4487388 h 6858000"/>
              <a:gd name="connsiteX57" fmla="*/ 4541703 w 5305156"/>
              <a:gd name="connsiteY57" fmla="*/ 4680586 h 6858000"/>
              <a:gd name="connsiteX58" fmla="*/ 4548726 w 5305156"/>
              <a:gd name="connsiteY58" fmla="*/ 4670335 h 6858000"/>
              <a:gd name="connsiteX59" fmla="*/ 4542406 w 5305156"/>
              <a:gd name="connsiteY59" fmla="*/ 4680586 h 6858000"/>
              <a:gd name="connsiteX60" fmla="*/ 4642139 w 5305156"/>
              <a:gd name="connsiteY60" fmla="*/ 4768116 h 6858000"/>
              <a:gd name="connsiteX61" fmla="*/ 4642139 w 5305156"/>
              <a:gd name="connsiteY61" fmla="*/ 5114295 h 6858000"/>
              <a:gd name="connsiteX62" fmla="*/ 4399127 w 5305156"/>
              <a:gd name="connsiteY62" fmla="*/ 4902960 h 6858000"/>
              <a:gd name="connsiteX63" fmla="*/ 4392103 w 5305156"/>
              <a:gd name="connsiteY63" fmla="*/ 4913212 h 6858000"/>
              <a:gd name="connsiteX64" fmla="*/ 4398424 w 5305156"/>
              <a:gd name="connsiteY64" fmla="*/ 4902172 h 6858000"/>
              <a:gd name="connsiteX65" fmla="*/ 4319762 w 5305156"/>
              <a:gd name="connsiteY65" fmla="*/ 4833567 h 6858000"/>
              <a:gd name="connsiteX66" fmla="*/ 4319762 w 5305156"/>
              <a:gd name="connsiteY66" fmla="*/ 4487388 h 6858000"/>
              <a:gd name="connsiteX67" fmla="*/ 4648460 w 5305156"/>
              <a:gd name="connsiteY67" fmla="*/ 4196409 h 6858000"/>
              <a:gd name="connsiteX68" fmla="*/ 4972945 w 5305156"/>
              <a:gd name="connsiteY68" fmla="*/ 4478714 h 6858000"/>
              <a:gd name="connsiteX69" fmla="*/ 4647758 w 5305156"/>
              <a:gd name="connsiteY69" fmla="*/ 4756288 h 6858000"/>
              <a:gd name="connsiteX70" fmla="*/ 4548726 w 5305156"/>
              <a:gd name="connsiteY70" fmla="*/ 4670335 h 6858000"/>
              <a:gd name="connsiteX71" fmla="*/ 4323273 w 5305156"/>
              <a:gd name="connsiteY71" fmla="*/ 4473983 h 6858000"/>
              <a:gd name="connsiteX72" fmla="*/ 4648460 w 5305156"/>
              <a:gd name="connsiteY72" fmla="*/ 4196409 h 6858000"/>
              <a:gd name="connsiteX73" fmla="*/ 4312036 w 5305156"/>
              <a:gd name="connsiteY73" fmla="*/ 3544268 h 6858000"/>
              <a:gd name="connsiteX74" fmla="*/ 4636520 w 5305156"/>
              <a:gd name="connsiteY74" fmla="*/ 3826573 h 6858000"/>
              <a:gd name="connsiteX75" fmla="*/ 4311333 w 5305156"/>
              <a:gd name="connsiteY75" fmla="*/ 4104935 h 6858000"/>
              <a:gd name="connsiteX76" fmla="*/ 3986848 w 5305156"/>
              <a:gd name="connsiteY76" fmla="*/ 3821842 h 6858000"/>
              <a:gd name="connsiteX77" fmla="*/ 4302905 w 5305156"/>
              <a:gd name="connsiteY77" fmla="*/ 3552154 h 6858000"/>
              <a:gd name="connsiteX78" fmla="*/ 4312036 w 5305156"/>
              <a:gd name="connsiteY78" fmla="*/ 3544268 h 6858000"/>
              <a:gd name="connsiteX79" fmla="*/ 3986848 w 5305156"/>
              <a:gd name="connsiteY79" fmla="*/ 2538851 h 6858000"/>
              <a:gd name="connsiteX80" fmla="*/ 4194744 w 5305156"/>
              <a:gd name="connsiteY80" fmla="*/ 2719432 h 6858000"/>
              <a:gd name="connsiteX81" fmla="*/ 4201064 w 5305156"/>
              <a:gd name="connsiteY81" fmla="*/ 2708392 h 6858000"/>
              <a:gd name="connsiteX82" fmla="*/ 4195446 w 5305156"/>
              <a:gd name="connsiteY82" fmla="*/ 2720221 h 6858000"/>
              <a:gd name="connsiteX83" fmla="*/ 4309226 w 5305156"/>
              <a:gd name="connsiteY83" fmla="*/ 2819579 h 6858000"/>
              <a:gd name="connsiteX84" fmla="*/ 4309226 w 5305156"/>
              <a:gd name="connsiteY84" fmla="*/ 3165758 h 6858000"/>
              <a:gd name="connsiteX85" fmla="*/ 4071131 w 5305156"/>
              <a:gd name="connsiteY85" fmla="*/ 2958366 h 6858000"/>
              <a:gd name="connsiteX86" fmla="*/ 4064809 w 5305156"/>
              <a:gd name="connsiteY86" fmla="*/ 2969406 h 6858000"/>
              <a:gd name="connsiteX87" fmla="*/ 4070428 w 5305156"/>
              <a:gd name="connsiteY87" fmla="*/ 2957578 h 6858000"/>
              <a:gd name="connsiteX88" fmla="*/ 3986848 w 5305156"/>
              <a:gd name="connsiteY88" fmla="*/ 2885030 h 6858000"/>
              <a:gd name="connsiteX89" fmla="*/ 3986848 w 5305156"/>
              <a:gd name="connsiteY89" fmla="*/ 2538851 h 6858000"/>
              <a:gd name="connsiteX90" fmla="*/ 4652674 w 5305156"/>
              <a:gd name="connsiteY90" fmla="*/ 1598885 h 6858000"/>
              <a:gd name="connsiteX91" fmla="*/ 4972945 w 5305156"/>
              <a:gd name="connsiteY91" fmla="*/ 1878036 h 6858000"/>
              <a:gd name="connsiteX92" fmla="*/ 4647758 w 5305156"/>
              <a:gd name="connsiteY92" fmla="*/ 2155610 h 6858000"/>
              <a:gd name="connsiteX93" fmla="*/ 4538894 w 5305156"/>
              <a:gd name="connsiteY93" fmla="*/ 2060983 h 6858000"/>
              <a:gd name="connsiteX94" fmla="*/ 4533275 w 5305156"/>
              <a:gd name="connsiteY94" fmla="*/ 2072022 h 6858000"/>
              <a:gd name="connsiteX95" fmla="*/ 4642139 w 5305156"/>
              <a:gd name="connsiteY95" fmla="*/ 2166650 h 6858000"/>
              <a:gd name="connsiteX96" fmla="*/ 4642139 w 5305156"/>
              <a:gd name="connsiteY96" fmla="*/ 2513617 h 6858000"/>
              <a:gd name="connsiteX97" fmla="*/ 4408960 w 5305156"/>
              <a:gd name="connsiteY97" fmla="*/ 2310168 h 6858000"/>
              <a:gd name="connsiteX98" fmla="*/ 4402639 w 5305156"/>
              <a:gd name="connsiteY98" fmla="*/ 2322785 h 6858000"/>
              <a:gd name="connsiteX99" fmla="*/ 4640032 w 5305156"/>
              <a:gd name="connsiteY99" fmla="*/ 2530177 h 6858000"/>
              <a:gd name="connsiteX100" fmla="*/ 4314845 w 5305156"/>
              <a:gd name="connsiteY100" fmla="*/ 2807751 h 6858000"/>
              <a:gd name="connsiteX101" fmla="*/ 4201064 w 5305156"/>
              <a:gd name="connsiteY101" fmla="*/ 2708392 h 6858000"/>
              <a:gd name="connsiteX102" fmla="*/ 3991063 w 5305156"/>
              <a:gd name="connsiteY102" fmla="*/ 2525446 h 6858000"/>
              <a:gd name="connsiteX103" fmla="*/ 4316249 w 5305156"/>
              <a:gd name="connsiteY103" fmla="*/ 2247872 h 6858000"/>
              <a:gd name="connsiteX104" fmla="*/ 4401936 w 5305156"/>
              <a:gd name="connsiteY104" fmla="*/ 2322785 h 6858000"/>
              <a:gd name="connsiteX105" fmla="*/ 4408257 w 5305156"/>
              <a:gd name="connsiteY105" fmla="*/ 2310168 h 6858000"/>
              <a:gd name="connsiteX106" fmla="*/ 4319762 w 5305156"/>
              <a:gd name="connsiteY106" fmla="*/ 2232889 h 6858000"/>
              <a:gd name="connsiteX107" fmla="*/ 4319762 w 5305156"/>
              <a:gd name="connsiteY107" fmla="*/ 1885922 h 6858000"/>
              <a:gd name="connsiteX108" fmla="*/ 4532573 w 5305156"/>
              <a:gd name="connsiteY108" fmla="*/ 2072022 h 6858000"/>
              <a:gd name="connsiteX109" fmla="*/ 4538894 w 5305156"/>
              <a:gd name="connsiteY109" fmla="*/ 2060194 h 6858000"/>
              <a:gd name="connsiteX110" fmla="*/ 4327487 w 5305156"/>
              <a:gd name="connsiteY110" fmla="*/ 1876459 h 6858000"/>
              <a:gd name="connsiteX111" fmla="*/ 4652674 w 5305156"/>
              <a:gd name="connsiteY111" fmla="*/ 1598885 h 6858000"/>
              <a:gd name="connsiteX112" fmla="*/ 3986848 w 5305156"/>
              <a:gd name="connsiteY112" fmla="*/ 1238512 h 6858000"/>
              <a:gd name="connsiteX113" fmla="*/ 4209493 w 5305156"/>
              <a:gd name="connsiteY113" fmla="*/ 1432499 h 6858000"/>
              <a:gd name="connsiteX114" fmla="*/ 4309226 w 5305156"/>
              <a:gd name="connsiteY114" fmla="*/ 1519240 h 6858000"/>
              <a:gd name="connsiteX115" fmla="*/ 4309226 w 5305156"/>
              <a:gd name="connsiteY115" fmla="*/ 1865419 h 6858000"/>
              <a:gd name="connsiteX116" fmla="*/ 4066916 w 5305156"/>
              <a:gd name="connsiteY116" fmla="*/ 1654085 h 6858000"/>
              <a:gd name="connsiteX117" fmla="*/ 4059892 w 5305156"/>
              <a:gd name="connsiteY117" fmla="*/ 1665124 h 6858000"/>
              <a:gd name="connsiteX118" fmla="*/ 4304309 w 5305156"/>
              <a:gd name="connsiteY118" fmla="*/ 1878036 h 6858000"/>
              <a:gd name="connsiteX119" fmla="*/ 3979123 w 5305156"/>
              <a:gd name="connsiteY119" fmla="*/ 2155610 h 6858000"/>
              <a:gd name="connsiteX120" fmla="*/ 3828118 w 5305156"/>
              <a:gd name="connsiteY120" fmla="*/ 2023920 h 6858000"/>
              <a:gd name="connsiteX121" fmla="*/ 3658852 w 5305156"/>
              <a:gd name="connsiteY121" fmla="*/ 1876459 h 6858000"/>
              <a:gd name="connsiteX122" fmla="*/ 3984040 w 5305156"/>
              <a:gd name="connsiteY122" fmla="*/ 1598885 h 6858000"/>
              <a:gd name="connsiteX123" fmla="*/ 4059191 w 5305156"/>
              <a:gd name="connsiteY123" fmla="*/ 1664336 h 6858000"/>
              <a:gd name="connsiteX124" fmla="*/ 4066214 w 5305156"/>
              <a:gd name="connsiteY124" fmla="*/ 1654085 h 6858000"/>
              <a:gd name="connsiteX125" fmla="*/ 3986848 w 5305156"/>
              <a:gd name="connsiteY125" fmla="*/ 1585480 h 6858000"/>
              <a:gd name="connsiteX126" fmla="*/ 3986848 w 5305156"/>
              <a:gd name="connsiteY126" fmla="*/ 1238512 h 6858000"/>
              <a:gd name="connsiteX127" fmla="*/ 4316249 w 5305156"/>
              <a:gd name="connsiteY127" fmla="*/ 947533 h 6858000"/>
              <a:gd name="connsiteX128" fmla="*/ 4640032 w 5305156"/>
              <a:gd name="connsiteY128" fmla="*/ 1230627 h 6858000"/>
              <a:gd name="connsiteX129" fmla="*/ 4314845 w 5305156"/>
              <a:gd name="connsiteY129" fmla="*/ 1508201 h 6858000"/>
              <a:gd name="connsiteX130" fmla="*/ 4216517 w 5305156"/>
              <a:gd name="connsiteY130" fmla="*/ 1422247 h 6858000"/>
              <a:gd name="connsiteX131" fmla="*/ 4209493 w 5305156"/>
              <a:gd name="connsiteY131" fmla="*/ 1432499 h 6858000"/>
              <a:gd name="connsiteX132" fmla="*/ 4215814 w 5305156"/>
              <a:gd name="connsiteY132" fmla="*/ 1421459 h 6858000"/>
              <a:gd name="connsiteX133" fmla="*/ 3991063 w 5305156"/>
              <a:gd name="connsiteY133" fmla="*/ 1225107 h 6858000"/>
              <a:gd name="connsiteX134" fmla="*/ 4316249 w 5305156"/>
              <a:gd name="connsiteY134" fmla="*/ 947533 h 6858000"/>
              <a:gd name="connsiteX135" fmla="*/ 3979825 w 5305156"/>
              <a:gd name="connsiteY135" fmla="*/ 296181 h 6858000"/>
              <a:gd name="connsiteX136" fmla="*/ 4304309 w 5305156"/>
              <a:gd name="connsiteY136" fmla="*/ 578486 h 6858000"/>
              <a:gd name="connsiteX137" fmla="*/ 3979123 w 5305156"/>
              <a:gd name="connsiteY137" fmla="*/ 856060 h 6858000"/>
              <a:gd name="connsiteX138" fmla="*/ 3654638 w 5305156"/>
              <a:gd name="connsiteY138" fmla="*/ 573754 h 6858000"/>
              <a:gd name="connsiteX139" fmla="*/ 3970694 w 5305156"/>
              <a:gd name="connsiteY139" fmla="*/ 304066 h 6858000"/>
              <a:gd name="connsiteX140" fmla="*/ 3979825 w 5305156"/>
              <a:gd name="connsiteY140" fmla="*/ 296181 h 6858000"/>
              <a:gd name="connsiteX141" fmla="*/ 4078431 w 5305156"/>
              <a:gd name="connsiteY141" fmla="*/ 0 h 6858000"/>
              <a:gd name="connsiteX142" fmla="*/ 4556976 w 5305156"/>
              <a:gd name="connsiteY142" fmla="*/ 0 h 6858000"/>
              <a:gd name="connsiteX143" fmla="*/ 4541616 w 5305156"/>
              <a:gd name="connsiteY143" fmla="*/ 13087 h 6858000"/>
              <a:gd name="connsiteX144" fmla="*/ 4314845 w 5305156"/>
              <a:gd name="connsiteY144" fmla="*/ 206284 h 6858000"/>
              <a:gd name="connsiteX145" fmla="*/ 4145929 w 5305156"/>
              <a:gd name="connsiteY145" fmla="*/ 58896 h 6858000"/>
              <a:gd name="connsiteX146" fmla="*/ 3986848 w 5305156"/>
              <a:gd name="connsiteY146" fmla="*/ 0 h 6858000"/>
              <a:gd name="connsiteX147" fmla="*/ 4059455 w 5305156"/>
              <a:gd name="connsiteY147" fmla="*/ 0 h 6858000"/>
              <a:gd name="connsiteX148" fmla="*/ 4076924 w 5305156"/>
              <a:gd name="connsiteY148" fmla="*/ 15255 h 6858000"/>
              <a:gd name="connsiteX149" fmla="*/ 4309226 w 5305156"/>
              <a:gd name="connsiteY149" fmla="*/ 218113 h 6858000"/>
              <a:gd name="connsiteX150" fmla="*/ 4309226 w 5305156"/>
              <a:gd name="connsiteY150" fmla="*/ 564292 h 6858000"/>
              <a:gd name="connsiteX151" fmla="*/ 3986848 w 5305156"/>
              <a:gd name="connsiteY151" fmla="*/ 283564 h 6858000"/>
              <a:gd name="connsiteX152" fmla="*/ 3986848 w 5305156"/>
              <a:gd name="connsiteY152" fmla="*/ 84404 h 6858000"/>
              <a:gd name="connsiteX153" fmla="*/ 0 w 5305156"/>
              <a:gd name="connsiteY153" fmla="*/ 0 h 6858000"/>
              <a:gd name="connsiteX154" fmla="*/ 3038475 w 5305156"/>
              <a:gd name="connsiteY154" fmla="*/ 0 h 6858000"/>
              <a:gd name="connsiteX155" fmla="*/ 3975611 w 5305156"/>
              <a:gd name="connsiteY155" fmla="*/ 0 h 6858000"/>
              <a:gd name="connsiteX156" fmla="*/ 3975611 w 5305156"/>
              <a:gd name="connsiteY156" fmla="*/ 1953 h 6858000"/>
              <a:gd name="connsiteX157" fmla="*/ 3975611 w 5305156"/>
              <a:gd name="connsiteY157" fmla="*/ 283564 h 6858000"/>
              <a:gd name="connsiteX158" fmla="*/ 3961564 w 5305156"/>
              <a:gd name="connsiteY158" fmla="*/ 295392 h 6858000"/>
              <a:gd name="connsiteX159" fmla="*/ 3970694 w 5305156"/>
              <a:gd name="connsiteY159" fmla="*/ 304066 h 6858000"/>
              <a:gd name="connsiteX160" fmla="*/ 3960862 w 5305156"/>
              <a:gd name="connsiteY160" fmla="*/ 295392 h 6858000"/>
              <a:gd name="connsiteX161" fmla="*/ 3639186 w 5305156"/>
              <a:gd name="connsiteY161" fmla="*/ 570600 h 6858000"/>
              <a:gd name="connsiteX162" fmla="*/ 3639186 w 5305156"/>
              <a:gd name="connsiteY162" fmla="*/ 589526 h 6858000"/>
              <a:gd name="connsiteX163" fmla="*/ 3651126 w 5305156"/>
              <a:gd name="connsiteY163" fmla="*/ 599777 h 6858000"/>
              <a:gd name="connsiteX164" fmla="*/ 3651126 w 5305156"/>
              <a:gd name="connsiteY164" fmla="*/ 587160 h 6858000"/>
              <a:gd name="connsiteX165" fmla="*/ 3972801 w 5305156"/>
              <a:gd name="connsiteY165" fmla="*/ 867888 h 6858000"/>
              <a:gd name="connsiteX166" fmla="*/ 3972801 w 5305156"/>
              <a:gd name="connsiteY166" fmla="*/ 1214067 h 6858000"/>
              <a:gd name="connsiteX167" fmla="*/ 3651126 w 5305156"/>
              <a:gd name="connsiteY167" fmla="*/ 933339 h 6858000"/>
              <a:gd name="connsiteX168" fmla="*/ 3651126 w 5305156"/>
              <a:gd name="connsiteY168" fmla="*/ 600566 h 6858000"/>
              <a:gd name="connsiteX169" fmla="*/ 3639186 w 5305156"/>
              <a:gd name="connsiteY169" fmla="*/ 590314 h 6858000"/>
              <a:gd name="connsiteX170" fmla="*/ 3639186 w 5305156"/>
              <a:gd name="connsiteY170" fmla="*/ 938859 h 6858000"/>
              <a:gd name="connsiteX171" fmla="*/ 3306976 w 5305156"/>
              <a:gd name="connsiteY171" fmla="*/ 1221952 h 6858000"/>
              <a:gd name="connsiteX172" fmla="*/ 3306976 w 5305156"/>
              <a:gd name="connsiteY172" fmla="*/ 1591788 h 6858000"/>
              <a:gd name="connsiteX173" fmla="*/ 3624438 w 5305156"/>
              <a:gd name="connsiteY173" fmla="*/ 1867785 h 6858000"/>
              <a:gd name="connsiteX174" fmla="*/ 3624438 w 5305156"/>
              <a:gd name="connsiteY174" fmla="*/ 1851225 h 6858000"/>
              <a:gd name="connsiteX175" fmla="*/ 3318214 w 5305156"/>
              <a:gd name="connsiteY175" fmla="*/ 1585480 h 6858000"/>
              <a:gd name="connsiteX176" fmla="*/ 3318214 w 5305156"/>
              <a:gd name="connsiteY176" fmla="*/ 1238512 h 6858000"/>
              <a:gd name="connsiteX177" fmla="*/ 3624438 w 5305156"/>
              <a:gd name="connsiteY177" fmla="*/ 1505046 h 6858000"/>
              <a:gd name="connsiteX178" fmla="*/ 3624438 w 5305156"/>
              <a:gd name="connsiteY178" fmla="*/ 1488487 h 6858000"/>
              <a:gd name="connsiteX179" fmla="*/ 3322428 w 5305156"/>
              <a:gd name="connsiteY179" fmla="*/ 1225107 h 6858000"/>
              <a:gd name="connsiteX180" fmla="*/ 3647615 w 5305156"/>
              <a:gd name="connsiteY180" fmla="*/ 947533 h 6858000"/>
              <a:gd name="connsiteX181" fmla="*/ 3972100 w 5305156"/>
              <a:gd name="connsiteY181" fmla="*/ 1230627 h 6858000"/>
              <a:gd name="connsiteX182" fmla="*/ 3646912 w 5305156"/>
              <a:gd name="connsiteY182" fmla="*/ 1508201 h 6858000"/>
              <a:gd name="connsiteX183" fmla="*/ 3625139 w 5305156"/>
              <a:gd name="connsiteY183" fmla="*/ 1489275 h 6858000"/>
              <a:gd name="connsiteX184" fmla="*/ 3625139 w 5305156"/>
              <a:gd name="connsiteY184" fmla="*/ 1505835 h 6858000"/>
              <a:gd name="connsiteX185" fmla="*/ 3640591 w 5305156"/>
              <a:gd name="connsiteY185" fmla="*/ 1519240 h 6858000"/>
              <a:gd name="connsiteX186" fmla="*/ 3640591 w 5305156"/>
              <a:gd name="connsiteY186" fmla="*/ 1865419 h 6858000"/>
              <a:gd name="connsiteX187" fmla="*/ 3625139 w 5305156"/>
              <a:gd name="connsiteY187" fmla="*/ 1852014 h 6858000"/>
              <a:gd name="connsiteX188" fmla="*/ 3625139 w 5305156"/>
              <a:gd name="connsiteY188" fmla="*/ 1868573 h 6858000"/>
              <a:gd name="connsiteX189" fmla="*/ 3639186 w 5305156"/>
              <a:gd name="connsiteY189" fmla="*/ 1881190 h 6858000"/>
              <a:gd name="connsiteX190" fmla="*/ 3639186 w 5305156"/>
              <a:gd name="connsiteY190" fmla="*/ 2058617 h 6858000"/>
              <a:gd name="connsiteX191" fmla="*/ 3651126 w 5305156"/>
              <a:gd name="connsiteY191" fmla="*/ 2060194 h 6858000"/>
              <a:gd name="connsiteX192" fmla="*/ 3651126 w 5305156"/>
              <a:gd name="connsiteY192" fmla="*/ 1885922 h 6858000"/>
              <a:gd name="connsiteX193" fmla="*/ 3821095 w 5305156"/>
              <a:gd name="connsiteY193" fmla="*/ 2034172 h 6858000"/>
              <a:gd name="connsiteX194" fmla="*/ 3828118 w 5305156"/>
              <a:gd name="connsiteY194" fmla="*/ 2023920 h 6858000"/>
              <a:gd name="connsiteX195" fmla="*/ 3821095 w 5305156"/>
              <a:gd name="connsiteY195" fmla="*/ 2034960 h 6858000"/>
              <a:gd name="connsiteX196" fmla="*/ 3972801 w 5305156"/>
              <a:gd name="connsiteY196" fmla="*/ 2166650 h 6858000"/>
              <a:gd name="connsiteX197" fmla="*/ 3972801 w 5305156"/>
              <a:gd name="connsiteY197" fmla="*/ 2513617 h 6858000"/>
              <a:gd name="connsiteX198" fmla="*/ 3651126 w 5305156"/>
              <a:gd name="connsiteY198" fmla="*/ 2232889 h 6858000"/>
              <a:gd name="connsiteX199" fmla="*/ 3651126 w 5305156"/>
              <a:gd name="connsiteY199" fmla="*/ 2060983 h 6858000"/>
              <a:gd name="connsiteX200" fmla="*/ 3639186 w 5305156"/>
              <a:gd name="connsiteY200" fmla="*/ 2059405 h 6858000"/>
              <a:gd name="connsiteX201" fmla="*/ 3639186 w 5305156"/>
              <a:gd name="connsiteY201" fmla="*/ 2238409 h 6858000"/>
              <a:gd name="connsiteX202" fmla="*/ 3423566 w 5305156"/>
              <a:gd name="connsiteY202" fmla="*/ 2422144 h 6858000"/>
              <a:gd name="connsiteX203" fmla="*/ 3435506 w 5305156"/>
              <a:gd name="connsiteY203" fmla="*/ 2428452 h 6858000"/>
              <a:gd name="connsiteX204" fmla="*/ 3647615 w 5305156"/>
              <a:gd name="connsiteY204" fmla="*/ 2247872 h 6858000"/>
              <a:gd name="connsiteX205" fmla="*/ 3972100 w 5305156"/>
              <a:gd name="connsiteY205" fmla="*/ 2530177 h 6858000"/>
              <a:gd name="connsiteX206" fmla="*/ 3646912 w 5305156"/>
              <a:gd name="connsiteY206" fmla="*/ 2807751 h 6858000"/>
              <a:gd name="connsiteX207" fmla="*/ 3322428 w 5305156"/>
              <a:gd name="connsiteY207" fmla="*/ 2525446 h 6858000"/>
              <a:gd name="connsiteX208" fmla="*/ 3434803 w 5305156"/>
              <a:gd name="connsiteY208" fmla="*/ 2429241 h 6858000"/>
              <a:gd name="connsiteX209" fmla="*/ 3422863 w 5305156"/>
              <a:gd name="connsiteY209" fmla="*/ 2422933 h 6858000"/>
              <a:gd name="connsiteX210" fmla="*/ 3306976 w 5305156"/>
              <a:gd name="connsiteY210" fmla="*/ 2522291 h 6858000"/>
              <a:gd name="connsiteX211" fmla="*/ 3306976 w 5305156"/>
              <a:gd name="connsiteY211" fmla="*/ 2773054 h 6858000"/>
              <a:gd name="connsiteX212" fmla="*/ 3318214 w 5305156"/>
              <a:gd name="connsiteY212" fmla="*/ 2778574 h 6858000"/>
              <a:gd name="connsiteX213" fmla="*/ 3318214 w 5305156"/>
              <a:gd name="connsiteY213" fmla="*/ 2538851 h 6858000"/>
              <a:gd name="connsiteX214" fmla="*/ 3640591 w 5305156"/>
              <a:gd name="connsiteY214" fmla="*/ 2819579 h 6858000"/>
              <a:gd name="connsiteX215" fmla="*/ 3640591 w 5305156"/>
              <a:gd name="connsiteY215" fmla="*/ 3165758 h 6858000"/>
              <a:gd name="connsiteX216" fmla="*/ 3318214 w 5305156"/>
              <a:gd name="connsiteY216" fmla="*/ 2885030 h 6858000"/>
              <a:gd name="connsiteX217" fmla="*/ 3318214 w 5305156"/>
              <a:gd name="connsiteY217" fmla="*/ 2779363 h 6858000"/>
              <a:gd name="connsiteX218" fmla="*/ 3306976 w 5305156"/>
              <a:gd name="connsiteY218" fmla="*/ 2773843 h 6858000"/>
              <a:gd name="connsiteX219" fmla="*/ 3306976 w 5305156"/>
              <a:gd name="connsiteY219" fmla="*/ 2891339 h 6858000"/>
              <a:gd name="connsiteX220" fmla="*/ 3646210 w 5305156"/>
              <a:gd name="connsiteY220" fmla="*/ 3187049 h 6858000"/>
              <a:gd name="connsiteX221" fmla="*/ 3984040 w 5305156"/>
              <a:gd name="connsiteY221" fmla="*/ 2899224 h 6858000"/>
              <a:gd name="connsiteX222" fmla="*/ 4064809 w 5305156"/>
              <a:gd name="connsiteY222" fmla="*/ 2969406 h 6858000"/>
              <a:gd name="connsiteX223" fmla="*/ 4307822 w 5305156"/>
              <a:gd name="connsiteY223" fmla="*/ 3180741 h 6858000"/>
              <a:gd name="connsiteX224" fmla="*/ 4307822 w 5305156"/>
              <a:gd name="connsiteY224" fmla="*/ 3519034 h 6858000"/>
              <a:gd name="connsiteX225" fmla="*/ 4319762 w 5305156"/>
              <a:gd name="connsiteY225" fmla="*/ 3519034 h 6858000"/>
              <a:gd name="connsiteX226" fmla="*/ 4319762 w 5305156"/>
              <a:gd name="connsiteY226" fmla="*/ 3500109 h 6858000"/>
              <a:gd name="connsiteX227" fmla="*/ 4319762 w 5305156"/>
              <a:gd name="connsiteY227" fmla="*/ 3186261 h 6858000"/>
              <a:gd name="connsiteX228" fmla="*/ 4642139 w 5305156"/>
              <a:gd name="connsiteY228" fmla="*/ 3466989 h 6858000"/>
              <a:gd name="connsiteX229" fmla="*/ 4642139 w 5305156"/>
              <a:gd name="connsiteY229" fmla="*/ 3495377 h 6858000"/>
              <a:gd name="connsiteX230" fmla="*/ 4642139 w 5305156"/>
              <a:gd name="connsiteY230" fmla="*/ 3812379 h 6858000"/>
              <a:gd name="connsiteX231" fmla="*/ 4319762 w 5305156"/>
              <a:gd name="connsiteY231" fmla="*/ 3532439 h 6858000"/>
              <a:gd name="connsiteX232" fmla="*/ 4319762 w 5305156"/>
              <a:gd name="connsiteY232" fmla="*/ 3519822 h 6858000"/>
              <a:gd name="connsiteX233" fmla="*/ 4307822 w 5305156"/>
              <a:gd name="connsiteY233" fmla="*/ 3519822 h 6858000"/>
              <a:gd name="connsiteX234" fmla="*/ 4307822 w 5305156"/>
              <a:gd name="connsiteY234" fmla="*/ 3531651 h 6858000"/>
              <a:gd name="connsiteX235" fmla="*/ 4293775 w 5305156"/>
              <a:gd name="connsiteY235" fmla="*/ 3543479 h 6858000"/>
              <a:gd name="connsiteX236" fmla="*/ 4302905 w 5305156"/>
              <a:gd name="connsiteY236" fmla="*/ 3552154 h 6858000"/>
              <a:gd name="connsiteX237" fmla="*/ 4293072 w 5305156"/>
              <a:gd name="connsiteY237" fmla="*/ 3544268 h 6858000"/>
              <a:gd name="connsiteX238" fmla="*/ 3971397 w 5305156"/>
              <a:gd name="connsiteY238" fmla="*/ 3818688 h 6858000"/>
              <a:gd name="connsiteX239" fmla="*/ 3971397 w 5305156"/>
              <a:gd name="connsiteY239" fmla="*/ 3838402 h 6858000"/>
              <a:gd name="connsiteX240" fmla="*/ 3983337 w 5305156"/>
              <a:gd name="connsiteY240" fmla="*/ 3848653 h 6858000"/>
              <a:gd name="connsiteX241" fmla="*/ 3983337 w 5305156"/>
              <a:gd name="connsiteY241" fmla="*/ 3835248 h 6858000"/>
              <a:gd name="connsiteX242" fmla="*/ 4305715 w 5305156"/>
              <a:gd name="connsiteY242" fmla="*/ 4115975 h 6858000"/>
              <a:gd name="connsiteX243" fmla="*/ 4305715 w 5305156"/>
              <a:gd name="connsiteY243" fmla="*/ 4462154 h 6858000"/>
              <a:gd name="connsiteX244" fmla="*/ 3983337 w 5305156"/>
              <a:gd name="connsiteY244" fmla="*/ 4182215 h 6858000"/>
              <a:gd name="connsiteX245" fmla="*/ 3983337 w 5305156"/>
              <a:gd name="connsiteY245" fmla="*/ 3849441 h 6858000"/>
              <a:gd name="connsiteX246" fmla="*/ 3971397 w 5305156"/>
              <a:gd name="connsiteY246" fmla="*/ 3839190 h 6858000"/>
              <a:gd name="connsiteX247" fmla="*/ 3971397 w 5305156"/>
              <a:gd name="connsiteY247" fmla="*/ 4186946 h 6858000"/>
              <a:gd name="connsiteX248" fmla="*/ 3639186 w 5305156"/>
              <a:gd name="connsiteY248" fmla="*/ 4470828 h 6858000"/>
              <a:gd name="connsiteX249" fmla="*/ 3639186 w 5305156"/>
              <a:gd name="connsiteY249" fmla="*/ 4839875 h 6858000"/>
              <a:gd name="connsiteX250" fmla="*/ 3956647 w 5305156"/>
              <a:gd name="connsiteY250" fmla="*/ 5116661 h 6858000"/>
              <a:gd name="connsiteX251" fmla="*/ 3956647 w 5305156"/>
              <a:gd name="connsiteY251" fmla="*/ 5100101 h 6858000"/>
              <a:gd name="connsiteX252" fmla="*/ 3651126 w 5305156"/>
              <a:gd name="connsiteY252" fmla="*/ 4833567 h 6858000"/>
              <a:gd name="connsiteX253" fmla="*/ 3651126 w 5305156"/>
              <a:gd name="connsiteY253" fmla="*/ 4487388 h 6858000"/>
              <a:gd name="connsiteX254" fmla="*/ 3956647 w 5305156"/>
              <a:gd name="connsiteY254" fmla="*/ 4753134 h 6858000"/>
              <a:gd name="connsiteX255" fmla="*/ 3956647 w 5305156"/>
              <a:gd name="connsiteY255" fmla="*/ 4737362 h 6858000"/>
              <a:gd name="connsiteX256" fmla="*/ 3654638 w 5305156"/>
              <a:gd name="connsiteY256" fmla="*/ 4473983 h 6858000"/>
              <a:gd name="connsiteX257" fmla="*/ 3979825 w 5305156"/>
              <a:gd name="connsiteY257" fmla="*/ 4196409 h 6858000"/>
              <a:gd name="connsiteX258" fmla="*/ 4304309 w 5305156"/>
              <a:gd name="connsiteY258" fmla="*/ 4478714 h 6858000"/>
              <a:gd name="connsiteX259" fmla="*/ 3979123 w 5305156"/>
              <a:gd name="connsiteY259" fmla="*/ 4756288 h 6858000"/>
              <a:gd name="connsiteX260" fmla="*/ 3957350 w 5305156"/>
              <a:gd name="connsiteY260" fmla="*/ 4737362 h 6858000"/>
              <a:gd name="connsiteX261" fmla="*/ 3957350 w 5305156"/>
              <a:gd name="connsiteY261" fmla="*/ 4753922 h 6858000"/>
              <a:gd name="connsiteX262" fmla="*/ 3973504 w 5305156"/>
              <a:gd name="connsiteY262" fmla="*/ 4768116 h 6858000"/>
              <a:gd name="connsiteX263" fmla="*/ 3973504 w 5305156"/>
              <a:gd name="connsiteY263" fmla="*/ 5114295 h 6858000"/>
              <a:gd name="connsiteX264" fmla="*/ 3957350 w 5305156"/>
              <a:gd name="connsiteY264" fmla="*/ 5100101 h 6858000"/>
              <a:gd name="connsiteX265" fmla="*/ 3957350 w 5305156"/>
              <a:gd name="connsiteY265" fmla="*/ 5116661 h 6858000"/>
              <a:gd name="connsiteX266" fmla="*/ 3971397 w 5305156"/>
              <a:gd name="connsiteY266" fmla="*/ 5129278 h 6858000"/>
              <a:gd name="connsiteX267" fmla="*/ 3971397 w 5305156"/>
              <a:gd name="connsiteY267" fmla="*/ 5306704 h 6858000"/>
              <a:gd name="connsiteX268" fmla="*/ 3983337 w 5305156"/>
              <a:gd name="connsiteY268" fmla="*/ 5309070 h 6858000"/>
              <a:gd name="connsiteX269" fmla="*/ 3983337 w 5305156"/>
              <a:gd name="connsiteY269" fmla="*/ 5134798 h 6858000"/>
              <a:gd name="connsiteX270" fmla="*/ 4153305 w 5305156"/>
              <a:gd name="connsiteY270" fmla="*/ 5283047 h 6858000"/>
              <a:gd name="connsiteX271" fmla="*/ 4160329 w 5305156"/>
              <a:gd name="connsiteY271" fmla="*/ 5272008 h 6858000"/>
              <a:gd name="connsiteX272" fmla="*/ 3991063 w 5305156"/>
              <a:gd name="connsiteY272" fmla="*/ 5125335 h 6858000"/>
              <a:gd name="connsiteX273" fmla="*/ 4316249 w 5305156"/>
              <a:gd name="connsiteY273" fmla="*/ 4847761 h 6858000"/>
              <a:gd name="connsiteX274" fmla="*/ 4392103 w 5305156"/>
              <a:gd name="connsiteY274" fmla="*/ 4913212 h 6858000"/>
              <a:gd name="connsiteX275" fmla="*/ 4636520 w 5305156"/>
              <a:gd name="connsiteY275" fmla="*/ 5126124 h 6858000"/>
              <a:gd name="connsiteX276" fmla="*/ 4311333 w 5305156"/>
              <a:gd name="connsiteY276" fmla="*/ 5403697 h 6858000"/>
              <a:gd name="connsiteX277" fmla="*/ 4160329 w 5305156"/>
              <a:gd name="connsiteY277" fmla="*/ 5272796 h 6858000"/>
              <a:gd name="connsiteX278" fmla="*/ 4154007 w 5305156"/>
              <a:gd name="connsiteY278" fmla="*/ 5283047 h 6858000"/>
              <a:gd name="connsiteX279" fmla="*/ 4305715 w 5305156"/>
              <a:gd name="connsiteY279" fmla="*/ 5415526 h 6858000"/>
              <a:gd name="connsiteX280" fmla="*/ 4305715 w 5305156"/>
              <a:gd name="connsiteY280" fmla="*/ 5761705 h 6858000"/>
              <a:gd name="connsiteX281" fmla="*/ 3983337 w 5305156"/>
              <a:gd name="connsiteY281" fmla="*/ 5480976 h 6858000"/>
              <a:gd name="connsiteX282" fmla="*/ 3983337 w 5305156"/>
              <a:gd name="connsiteY282" fmla="*/ 5309858 h 6858000"/>
              <a:gd name="connsiteX283" fmla="*/ 3971397 w 5305156"/>
              <a:gd name="connsiteY283" fmla="*/ 5307493 h 6858000"/>
              <a:gd name="connsiteX284" fmla="*/ 3971397 w 5305156"/>
              <a:gd name="connsiteY284" fmla="*/ 5487285 h 6858000"/>
              <a:gd name="connsiteX285" fmla="*/ 3755776 w 5305156"/>
              <a:gd name="connsiteY285" fmla="*/ 5671020 h 6858000"/>
              <a:gd name="connsiteX286" fmla="*/ 3639186 w 5305156"/>
              <a:gd name="connsiteY286" fmla="*/ 5770379 h 6858000"/>
              <a:gd name="connsiteX287" fmla="*/ 3639186 w 5305156"/>
              <a:gd name="connsiteY287" fmla="*/ 6021141 h 6858000"/>
              <a:gd name="connsiteX288" fmla="*/ 3651126 w 5305156"/>
              <a:gd name="connsiteY288" fmla="*/ 6026661 h 6858000"/>
              <a:gd name="connsiteX289" fmla="*/ 3651126 w 5305156"/>
              <a:gd name="connsiteY289" fmla="*/ 5786939 h 6858000"/>
              <a:gd name="connsiteX290" fmla="*/ 3973504 w 5305156"/>
              <a:gd name="connsiteY290" fmla="*/ 6067667 h 6858000"/>
              <a:gd name="connsiteX291" fmla="*/ 3973504 w 5305156"/>
              <a:gd name="connsiteY291" fmla="*/ 6413845 h 6858000"/>
              <a:gd name="connsiteX292" fmla="*/ 3651126 w 5305156"/>
              <a:gd name="connsiteY292" fmla="*/ 6133906 h 6858000"/>
              <a:gd name="connsiteX293" fmla="*/ 3651126 w 5305156"/>
              <a:gd name="connsiteY293" fmla="*/ 6027450 h 6858000"/>
              <a:gd name="connsiteX294" fmla="*/ 3639186 w 5305156"/>
              <a:gd name="connsiteY294" fmla="*/ 6021930 h 6858000"/>
              <a:gd name="connsiteX295" fmla="*/ 3639186 w 5305156"/>
              <a:gd name="connsiteY295" fmla="*/ 6140214 h 6858000"/>
              <a:gd name="connsiteX296" fmla="*/ 3979123 w 5305156"/>
              <a:gd name="connsiteY296" fmla="*/ 6435925 h 6858000"/>
              <a:gd name="connsiteX297" fmla="*/ 4316249 w 5305156"/>
              <a:gd name="connsiteY297" fmla="*/ 6147311 h 6858000"/>
              <a:gd name="connsiteX298" fmla="*/ 4397020 w 5305156"/>
              <a:gd name="connsiteY298" fmla="*/ 6217493 h 6858000"/>
              <a:gd name="connsiteX299" fmla="*/ 4403341 w 5305156"/>
              <a:gd name="connsiteY299" fmla="*/ 6206454 h 6858000"/>
              <a:gd name="connsiteX300" fmla="*/ 4397722 w 5305156"/>
              <a:gd name="connsiteY300" fmla="*/ 6218282 h 6858000"/>
              <a:gd name="connsiteX301" fmla="*/ 4640032 w 5305156"/>
              <a:gd name="connsiteY301" fmla="*/ 6429617 h 6858000"/>
              <a:gd name="connsiteX302" fmla="*/ 4640032 w 5305156"/>
              <a:gd name="connsiteY302" fmla="*/ 6784470 h 6858000"/>
              <a:gd name="connsiteX303" fmla="*/ 4583142 w 5305156"/>
              <a:gd name="connsiteY303" fmla="*/ 6833040 h 6858000"/>
              <a:gd name="connsiteX304" fmla="*/ 4553907 w 5305156"/>
              <a:gd name="connsiteY304" fmla="*/ 6858000 h 6858000"/>
              <a:gd name="connsiteX305" fmla="*/ 3038475 w 5305156"/>
              <a:gd name="connsiteY305" fmla="*/ 6858000 h 6858000"/>
              <a:gd name="connsiteX306" fmla="*/ 0 w 5305156"/>
              <a:gd name="connsiteY30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Lst>
            <a:rect l="l" t="t" r="r" b="b"/>
            <a:pathLst>
              <a:path w="5305156" h="6858000">
                <a:moveTo>
                  <a:pt x="4647758" y="6793932"/>
                </a:moveTo>
                <a:cubicBezTo>
                  <a:pt x="4647758" y="6793932"/>
                  <a:pt x="4647758" y="6793932"/>
                  <a:pt x="4720099" y="6857017"/>
                </a:cubicBezTo>
                <a:lnTo>
                  <a:pt x="4721226" y="6858000"/>
                </a:lnTo>
                <a:lnTo>
                  <a:pt x="4572862" y="6858000"/>
                </a:lnTo>
                <a:lnTo>
                  <a:pt x="4579542" y="6852286"/>
                </a:lnTo>
                <a:cubicBezTo>
                  <a:pt x="4596135" y="6838092"/>
                  <a:pt x="4618259" y="6819166"/>
                  <a:pt x="4647758" y="6793932"/>
                </a:cubicBezTo>
                <a:close/>
                <a:moveTo>
                  <a:pt x="4651972" y="6434348"/>
                </a:moveTo>
                <a:cubicBezTo>
                  <a:pt x="4651972" y="6434348"/>
                  <a:pt x="4651972" y="6434348"/>
                  <a:pt x="4974349" y="6715076"/>
                </a:cubicBezTo>
                <a:cubicBezTo>
                  <a:pt x="4974349" y="6715076"/>
                  <a:pt x="4974349" y="6715076"/>
                  <a:pt x="4974349" y="6799592"/>
                </a:cubicBezTo>
                <a:lnTo>
                  <a:pt x="4974349" y="6858000"/>
                </a:lnTo>
                <a:lnTo>
                  <a:pt x="4741003" y="6858000"/>
                </a:lnTo>
                <a:lnTo>
                  <a:pt x="4736254" y="6853863"/>
                </a:lnTo>
                <a:cubicBezTo>
                  <a:pt x="4731338" y="6854652"/>
                  <a:pt x="4725718" y="6856229"/>
                  <a:pt x="4720099" y="6857017"/>
                </a:cubicBezTo>
                <a:cubicBezTo>
                  <a:pt x="4725718" y="6855440"/>
                  <a:pt x="4730635" y="6854652"/>
                  <a:pt x="4735551" y="6853075"/>
                </a:cubicBezTo>
                <a:cubicBezTo>
                  <a:pt x="4735551" y="6853075"/>
                  <a:pt x="4735551" y="6853075"/>
                  <a:pt x="4651972" y="6780527"/>
                </a:cubicBezTo>
                <a:cubicBezTo>
                  <a:pt x="4651972" y="6780527"/>
                  <a:pt x="4651972" y="6780527"/>
                  <a:pt x="4651972" y="6434348"/>
                </a:cubicBezTo>
                <a:close/>
                <a:moveTo>
                  <a:pt x="4319762" y="5786939"/>
                </a:moveTo>
                <a:cubicBezTo>
                  <a:pt x="4319762" y="5786939"/>
                  <a:pt x="4319762" y="5786939"/>
                  <a:pt x="4527656" y="5968308"/>
                </a:cubicBezTo>
                <a:cubicBezTo>
                  <a:pt x="4527656" y="5968308"/>
                  <a:pt x="4527656" y="5968308"/>
                  <a:pt x="4642139" y="6067667"/>
                </a:cubicBezTo>
                <a:cubicBezTo>
                  <a:pt x="4642139" y="6067667"/>
                  <a:pt x="4642139" y="6067667"/>
                  <a:pt x="4642139" y="6413845"/>
                </a:cubicBezTo>
                <a:cubicBezTo>
                  <a:pt x="4642139" y="6413845"/>
                  <a:pt x="4642139" y="6413845"/>
                  <a:pt x="4403341" y="6206454"/>
                </a:cubicBezTo>
                <a:cubicBezTo>
                  <a:pt x="4403341" y="6206454"/>
                  <a:pt x="4403341" y="6206454"/>
                  <a:pt x="4319762" y="6133906"/>
                </a:cubicBezTo>
                <a:cubicBezTo>
                  <a:pt x="4319762" y="6133906"/>
                  <a:pt x="4319762" y="6133906"/>
                  <a:pt x="4319762" y="5786939"/>
                </a:cubicBezTo>
                <a:close/>
                <a:moveTo>
                  <a:pt x="3755776" y="5671020"/>
                </a:moveTo>
                <a:cubicBezTo>
                  <a:pt x="3767716" y="5677328"/>
                  <a:pt x="3767716" y="5677328"/>
                  <a:pt x="3767716" y="5677328"/>
                </a:cubicBezTo>
                <a:cubicBezTo>
                  <a:pt x="3755776" y="5671020"/>
                  <a:pt x="3755776" y="5671020"/>
                  <a:pt x="3755776" y="5671020"/>
                </a:cubicBezTo>
                <a:close/>
                <a:moveTo>
                  <a:pt x="3979825" y="5495959"/>
                </a:moveTo>
                <a:cubicBezTo>
                  <a:pt x="3979825" y="5495959"/>
                  <a:pt x="3979825" y="5495959"/>
                  <a:pt x="4304309" y="5779053"/>
                </a:cubicBezTo>
                <a:cubicBezTo>
                  <a:pt x="4304309" y="5779053"/>
                  <a:pt x="4304309" y="5779053"/>
                  <a:pt x="3979123" y="6056627"/>
                </a:cubicBezTo>
                <a:cubicBezTo>
                  <a:pt x="3979123" y="6056627"/>
                  <a:pt x="3979123" y="6056627"/>
                  <a:pt x="3654638" y="5773533"/>
                </a:cubicBezTo>
                <a:cubicBezTo>
                  <a:pt x="3654638" y="5773533"/>
                  <a:pt x="3654638" y="5773533"/>
                  <a:pt x="3767716" y="5677328"/>
                </a:cubicBezTo>
                <a:cubicBezTo>
                  <a:pt x="3767716" y="5677328"/>
                  <a:pt x="3767716" y="5677328"/>
                  <a:pt x="3979825" y="5495959"/>
                </a:cubicBezTo>
                <a:close/>
                <a:moveTo>
                  <a:pt x="4984885" y="4847761"/>
                </a:moveTo>
                <a:cubicBezTo>
                  <a:pt x="4984885" y="4847761"/>
                  <a:pt x="4984885" y="4847761"/>
                  <a:pt x="5305156" y="5126124"/>
                </a:cubicBezTo>
                <a:cubicBezTo>
                  <a:pt x="5305156" y="5126124"/>
                  <a:pt x="5305156" y="5126124"/>
                  <a:pt x="4979968" y="5403697"/>
                </a:cubicBezTo>
                <a:cubicBezTo>
                  <a:pt x="4979968" y="5403697"/>
                  <a:pt x="4979968" y="5403697"/>
                  <a:pt x="4871807" y="5309070"/>
                </a:cubicBezTo>
                <a:cubicBezTo>
                  <a:pt x="4871807" y="5309070"/>
                  <a:pt x="4871807" y="5309070"/>
                  <a:pt x="4865486" y="5320898"/>
                </a:cubicBezTo>
                <a:cubicBezTo>
                  <a:pt x="4865486" y="5320898"/>
                  <a:pt x="4865486" y="5320898"/>
                  <a:pt x="4974349" y="5415526"/>
                </a:cubicBezTo>
                <a:cubicBezTo>
                  <a:pt x="4974349" y="5415526"/>
                  <a:pt x="4974349" y="5415526"/>
                  <a:pt x="4974349" y="5761705"/>
                </a:cubicBezTo>
                <a:cubicBezTo>
                  <a:pt x="4974349" y="5761705"/>
                  <a:pt x="4974349" y="5761705"/>
                  <a:pt x="4741170" y="5559044"/>
                </a:cubicBezTo>
                <a:cubicBezTo>
                  <a:pt x="4741170" y="5559044"/>
                  <a:pt x="4741170" y="5559044"/>
                  <a:pt x="4734849" y="5571661"/>
                </a:cubicBezTo>
                <a:cubicBezTo>
                  <a:pt x="4734849" y="5571661"/>
                  <a:pt x="4734849" y="5571661"/>
                  <a:pt x="4972945" y="5779053"/>
                </a:cubicBezTo>
                <a:cubicBezTo>
                  <a:pt x="4972945" y="5779053"/>
                  <a:pt x="4972945" y="5779053"/>
                  <a:pt x="4647758" y="6056627"/>
                </a:cubicBezTo>
                <a:cubicBezTo>
                  <a:pt x="4647758" y="6056627"/>
                  <a:pt x="4647758" y="6056627"/>
                  <a:pt x="4533978" y="5957268"/>
                </a:cubicBezTo>
                <a:cubicBezTo>
                  <a:pt x="4533978" y="5957268"/>
                  <a:pt x="4533978" y="5957268"/>
                  <a:pt x="4527656" y="5968308"/>
                </a:cubicBezTo>
                <a:cubicBezTo>
                  <a:pt x="4527656" y="5968308"/>
                  <a:pt x="4527656" y="5968308"/>
                  <a:pt x="4533275" y="5956479"/>
                </a:cubicBezTo>
                <a:cubicBezTo>
                  <a:pt x="4533275" y="5956479"/>
                  <a:pt x="4533275" y="5956479"/>
                  <a:pt x="4323273" y="5773533"/>
                </a:cubicBezTo>
                <a:cubicBezTo>
                  <a:pt x="4323273" y="5773533"/>
                  <a:pt x="4323273" y="5773533"/>
                  <a:pt x="4648460" y="5495959"/>
                </a:cubicBezTo>
                <a:cubicBezTo>
                  <a:pt x="4648460" y="5495959"/>
                  <a:pt x="4648460" y="5495959"/>
                  <a:pt x="4734146" y="5570873"/>
                </a:cubicBezTo>
                <a:cubicBezTo>
                  <a:pt x="4734146" y="5570873"/>
                  <a:pt x="4734146" y="5570873"/>
                  <a:pt x="4741170" y="5558256"/>
                </a:cubicBezTo>
                <a:cubicBezTo>
                  <a:pt x="4741170" y="5558256"/>
                  <a:pt x="4741170" y="5558256"/>
                  <a:pt x="4651972" y="5480976"/>
                </a:cubicBezTo>
                <a:cubicBezTo>
                  <a:pt x="4651972" y="5480976"/>
                  <a:pt x="4651972" y="5480976"/>
                  <a:pt x="4651972" y="5134798"/>
                </a:cubicBezTo>
                <a:cubicBezTo>
                  <a:pt x="4651972" y="5134798"/>
                  <a:pt x="4651972" y="5134798"/>
                  <a:pt x="4865486" y="5320110"/>
                </a:cubicBezTo>
                <a:cubicBezTo>
                  <a:pt x="4865486" y="5320110"/>
                  <a:pt x="4865486" y="5320110"/>
                  <a:pt x="4871104" y="5309070"/>
                </a:cubicBezTo>
                <a:cubicBezTo>
                  <a:pt x="4871104" y="5309070"/>
                  <a:pt x="4871104" y="5309070"/>
                  <a:pt x="4659698" y="5125335"/>
                </a:cubicBezTo>
                <a:cubicBezTo>
                  <a:pt x="4659698" y="5125335"/>
                  <a:pt x="4659698" y="5125335"/>
                  <a:pt x="4984885" y="4847761"/>
                </a:cubicBezTo>
                <a:close/>
                <a:moveTo>
                  <a:pt x="4319762" y="4487388"/>
                </a:moveTo>
                <a:cubicBezTo>
                  <a:pt x="4319762" y="4487388"/>
                  <a:pt x="4319762" y="4487388"/>
                  <a:pt x="4541703" y="4680586"/>
                </a:cubicBezTo>
                <a:cubicBezTo>
                  <a:pt x="4541703" y="4680586"/>
                  <a:pt x="4541703" y="4680586"/>
                  <a:pt x="4548726" y="4670335"/>
                </a:cubicBezTo>
                <a:cubicBezTo>
                  <a:pt x="4548726" y="4670335"/>
                  <a:pt x="4548726" y="4670335"/>
                  <a:pt x="4542406" y="4680586"/>
                </a:cubicBezTo>
                <a:cubicBezTo>
                  <a:pt x="4542406" y="4680586"/>
                  <a:pt x="4542406" y="4680586"/>
                  <a:pt x="4642139" y="4768116"/>
                </a:cubicBezTo>
                <a:cubicBezTo>
                  <a:pt x="4642139" y="4768116"/>
                  <a:pt x="4642139" y="4768116"/>
                  <a:pt x="4642139" y="5114295"/>
                </a:cubicBezTo>
                <a:cubicBezTo>
                  <a:pt x="4642139" y="5114295"/>
                  <a:pt x="4642139" y="5114295"/>
                  <a:pt x="4399127" y="4902960"/>
                </a:cubicBezTo>
                <a:cubicBezTo>
                  <a:pt x="4399127" y="4902960"/>
                  <a:pt x="4399127" y="4902960"/>
                  <a:pt x="4392103" y="4913212"/>
                </a:cubicBezTo>
                <a:cubicBezTo>
                  <a:pt x="4392103" y="4913212"/>
                  <a:pt x="4392103" y="4913212"/>
                  <a:pt x="4398424" y="4902172"/>
                </a:cubicBezTo>
                <a:cubicBezTo>
                  <a:pt x="4398424" y="4902172"/>
                  <a:pt x="4398424" y="4902172"/>
                  <a:pt x="4319762" y="4833567"/>
                </a:cubicBezTo>
                <a:cubicBezTo>
                  <a:pt x="4319762" y="4833567"/>
                  <a:pt x="4319762" y="4833567"/>
                  <a:pt x="4319762" y="4487388"/>
                </a:cubicBezTo>
                <a:close/>
                <a:moveTo>
                  <a:pt x="4648460" y="4196409"/>
                </a:moveTo>
                <a:cubicBezTo>
                  <a:pt x="4648460" y="4196409"/>
                  <a:pt x="4648460" y="4196409"/>
                  <a:pt x="4972945" y="4478714"/>
                </a:cubicBezTo>
                <a:cubicBezTo>
                  <a:pt x="4972945" y="4478714"/>
                  <a:pt x="4972945" y="4478714"/>
                  <a:pt x="4647758" y="4756288"/>
                </a:cubicBezTo>
                <a:cubicBezTo>
                  <a:pt x="4647758" y="4756288"/>
                  <a:pt x="4647758" y="4756288"/>
                  <a:pt x="4548726" y="4670335"/>
                </a:cubicBezTo>
                <a:cubicBezTo>
                  <a:pt x="4548726" y="4670335"/>
                  <a:pt x="4548726" y="4670335"/>
                  <a:pt x="4323273" y="4473983"/>
                </a:cubicBezTo>
                <a:cubicBezTo>
                  <a:pt x="4323273" y="4473983"/>
                  <a:pt x="4323273" y="4473983"/>
                  <a:pt x="4648460" y="4196409"/>
                </a:cubicBezTo>
                <a:close/>
                <a:moveTo>
                  <a:pt x="4312036" y="3544268"/>
                </a:moveTo>
                <a:cubicBezTo>
                  <a:pt x="4312036" y="3544268"/>
                  <a:pt x="4312036" y="3544268"/>
                  <a:pt x="4636520" y="3826573"/>
                </a:cubicBezTo>
                <a:cubicBezTo>
                  <a:pt x="4636520" y="3826573"/>
                  <a:pt x="4636520" y="3826573"/>
                  <a:pt x="4311333" y="4104935"/>
                </a:cubicBezTo>
                <a:cubicBezTo>
                  <a:pt x="4311333" y="4104935"/>
                  <a:pt x="4311333" y="4104935"/>
                  <a:pt x="3986848" y="3821842"/>
                </a:cubicBezTo>
                <a:cubicBezTo>
                  <a:pt x="3986848" y="3821842"/>
                  <a:pt x="3986848" y="3821842"/>
                  <a:pt x="4302905" y="3552154"/>
                </a:cubicBezTo>
                <a:cubicBezTo>
                  <a:pt x="4302905" y="3552154"/>
                  <a:pt x="4302905" y="3552154"/>
                  <a:pt x="4312036" y="3544268"/>
                </a:cubicBezTo>
                <a:close/>
                <a:moveTo>
                  <a:pt x="3986848" y="2538851"/>
                </a:moveTo>
                <a:cubicBezTo>
                  <a:pt x="3986848" y="2538851"/>
                  <a:pt x="3986848" y="2538851"/>
                  <a:pt x="4194744" y="2719432"/>
                </a:cubicBezTo>
                <a:cubicBezTo>
                  <a:pt x="4194744" y="2719432"/>
                  <a:pt x="4194744" y="2719432"/>
                  <a:pt x="4201064" y="2708392"/>
                </a:cubicBezTo>
                <a:cubicBezTo>
                  <a:pt x="4201064" y="2708392"/>
                  <a:pt x="4201064" y="2708392"/>
                  <a:pt x="4195446" y="2720221"/>
                </a:cubicBezTo>
                <a:cubicBezTo>
                  <a:pt x="4195446" y="2720221"/>
                  <a:pt x="4195446" y="2720221"/>
                  <a:pt x="4309226" y="2819579"/>
                </a:cubicBezTo>
                <a:cubicBezTo>
                  <a:pt x="4309226" y="2819579"/>
                  <a:pt x="4309226" y="2819579"/>
                  <a:pt x="4309226" y="3165758"/>
                </a:cubicBezTo>
                <a:cubicBezTo>
                  <a:pt x="4309226" y="3165758"/>
                  <a:pt x="4309226" y="3165758"/>
                  <a:pt x="4071131" y="2958366"/>
                </a:cubicBezTo>
                <a:cubicBezTo>
                  <a:pt x="4071131" y="2958366"/>
                  <a:pt x="4071131" y="2958366"/>
                  <a:pt x="4064809" y="2969406"/>
                </a:cubicBezTo>
                <a:cubicBezTo>
                  <a:pt x="4064809" y="2969406"/>
                  <a:pt x="4064809" y="2969406"/>
                  <a:pt x="4070428" y="2957578"/>
                </a:cubicBezTo>
                <a:cubicBezTo>
                  <a:pt x="4070428" y="2957578"/>
                  <a:pt x="4070428" y="2957578"/>
                  <a:pt x="3986848" y="2885030"/>
                </a:cubicBezTo>
                <a:cubicBezTo>
                  <a:pt x="3986848" y="2885030"/>
                  <a:pt x="3986848" y="2885030"/>
                  <a:pt x="3986848" y="2538851"/>
                </a:cubicBezTo>
                <a:close/>
                <a:moveTo>
                  <a:pt x="4652674" y="1598885"/>
                </a:moveTo>
                <a:cubicBezTo>
                  <a:pt x="4652674" y="1598885"/>
                  <a:pt x="4652674" y="1598885"/>
                  <a:pt x="4972945" y="1878036"/>
                </a:cubicBezTo>
                <a:cubicBezTo>
                  <a:pt x="4972945" y="1878036"/>
                  <a:pt x="4972945" y="1878036"/>
                  <a:pt x="4647758" y="2155610"/>
                </a:cubicBezTo>
                <a:cubicBezTo>
                  <a:pt x="4647758" y="2155610"/>
                  <a:pt x="4647758" y="2155610"/>
                  <a:pt x="4538894" y="2060983"/>
                </a:cubicBezTo>
                <a:cubicBezTo>
                  <a:pt x="4538894" y="2060983"/>
                  <a:pt x="4538894" y="2060983"/>
                  <a:pt x="4533275" y="2072022"/>
                </a:cubicBezTo>
                <a:cubicBezTo>
                  <a:pt x="4533275" y="2072022"/>
                  <a:pt x="4533275" y="2072022"/>
                  <a:pt x="4642139" y="2166650"/>
                </a:cubicBezTo>
                <a:cubicBezTo>
                  <a:pt x="4642139" y="2166650"/>
                  <a:pt x="4642139" y="2166650"/>
                  <a:pt x="4642139" y="2513617"/>
                </a:cubicBezTo>
                <a:cubicBezTo>
                  <a:pt x="4642139" y="2513617"/>
                  <a:pt x="4642139" y="2513617"/>
                  <a:pt x="4408960" y="2310168"/>
                </a:cubicBezTo>
                <a:cubicBezTo>
                  <a:pt x="4408960" y="2310168"/>
                  <a:pt x="4408960" y="2310168"/>
                  <a:pt x="4402639" y="2322785"/>
                </a:cubicBezTo>
                <a:cubicBezTo>
                  <a:pt x="4402639" y="2322785"/>
                  <a:pt x="4402639" y="2322785"/>
                  <a:pt x="4640032" y="2530177"/>
                </a:cubicBezTo>
                <a:cubicBezTo>
                  <a:pt x="4640032" y="2530177"/>
                  <a:pt x="4640032" y="2530177"/>
                  <a:pt x="4314845" y="2807751"/>
                </a:cubicBezTo>
                <a:cubicBezTo>
                  <a:pt x="4314845" y="2807751"/>
                  <a:pt x="4314845" y="2807751"/>
                  <a:pt x="4201064" y="2708392"/>
                </a:cubicBezTo>
                <a:cubicBezTo>
                  <a:pt x="4201064" y="2708392"/>
                  <a:pt x="4201064" y="2708392"/>
                  <a:pt x="3991063" y="2525446"/>
                </a:cubicBezTo>
                <a:cubicBezTo>
                  <a:pt x="3991063" y="2525446"/>
                  <a:pt x="3991063" y="2525446"/>
                  <a:pt x="4316249" y="2247872"/>
                </a:cubicBezTo>
                <a:cubicBezTo>
                  <a:pt x="4316249" y="2247872"/>
                  <a:pt x="4316249" y="2247872"/>
                  <a:pt x="4401936" y="2322785"/>
                </a:cubicBezTo>
                <a:cubicBezTo>
                  <a:pt x="4401936" y="2322785"/>
                  <a:pt x="4401936" y="2322785"/>
                  <a:pt x="4408257" y="2310168"/>
                </a:cubicBezTo>
                <a:cubicBezTo>
                  <a:pt x="4408257" y="2310168"/>
                  <a:pt x="4408257" y="2310168"/>
                  <a:pt x="4319762" y="2232889"/>
                </a:cubicBezTo>
                <a:cubicBezTo>
                  <a:pt x="4319762" y="2232889"/>
                  <a:pt x="4319762" y="2232889"/>
                  <a:pt x="4319762" y="1885922"/>
                </a:cubicBezTo>
                <a:cubicBezTo>
                  <a:pt x="4319762" y="1885922"/>
                  <a:pt x="4319762" y="1885922"/>
                  <a:pt x="4532573" y="2072022"/>
                </a:cubicBezTo>
                <a:cubicBezTo>
                  <a:pt x="4532573" y="2072022"/>
                  <a:pt x="4532573" y="2072022"/>
                  <a:pt x="4538894" y="2060194"/>
                </a:cubicBezTo>
                <a:cubicBezTo>
                  <a:pt x="4538894" y="2060194"/>
                  <a:pt x="4538894" y="2060194"/>
                  <a:pt x="4327487" y="1876459"/>
                </a:cubicBezTo>
                <a:cubicBezTo>
                  <a:pt x="4327487" y="1876459"/>
                  <a:pt x="4327487" y="1876459"/>
                  <a:pt x="4652674" y="1598885"/>
                </a:cubicBezTo>
                <a:close/>
                <a:moveTo>
                  <a:pt x="3986848" y="1238512"/>
                </a:moveTo>
                <a:cubicBezTo>
                  <a:pt x="3986848" y="1238512"/>
                  <a:pt x="3986848" y="1238512"/>
                  <a:pt x="4209493" y="1432499"/>
                </a:cubicBezTo>
                <a:cubicBezTo>
                  <a:pt x="4209493" y="1432499"/>
                  <a:pt x="4209493" y="1432499"/>
                  <a:pt x="4309226" y="1519240"/>
                </a:cubicBezTo>
                <a:cubicBezTo>
                  <a:pt x="4309226" y="1519240"/>
                  <a:pt x="4309226" y="1519240"/>
                  <a:pt x="4309226" y="1865419"/>
                </a:cubicBezTo>
                <a:cubicBezTo>
                  <a:pt x="4309226" y="1865419"/>
                  <a:pt x="4309226" y="1865419"/>
                  <a:pt x="4066916" y="1654085"/>
                </a:cubicBezTo>
                <a:cubicBezTo>
                  <a:pt x="4066916" y="1654085"/>
                  <a:pt x="4066916" y="1654085"/>
                  <a:pt x="4059892" y="1665124"/>
                </a:cubicBezTo>
                <a:cubicBezTo>
                  <a:pt x="4059892" y="1665124"/>
                  <a:pt x="4059892" y="1665124"/>
                  <a:pt x="4304309" y="1878036"/>
                </a:cubicBezTo>
                <a:cubicBezTo>
                  <a:pt x="4304309" y="1878036"/>
                  <a:pt x="4304309" y="1878036"/>
                  <a:pt x="3979123" y="2155610"/>
                </a:cubicBezTo>
                <a:cubicBezTo>
                  <a:pt x="3979123" y="2155610"/>
                  <a:pt x="3979123" y="2155610"/>
                  <a:pt x="3828118" y="2023920"/>
                </a:cubicBezTo>
                <a:cubicBezTo>
                  <a:pt x="3828118" y="2023920"/>
                  <a:pt x="3828118" y="2023920"/>
                  <a:pt x="3658852" y="1876459"/>
                </a:cubicBezTo>
                <a:cubicBezTo>
                  <a:pt x="3658852" y="1876459"/>
                  <a:pt x="3658852" y="1876459"/>
                  <a:pt x="3984040" y="1598885"/>
                </a:cubicBezTo>
                <a:cubicBezTo>
                  <a:pt x="3984040" y="1598885"/>
                  <a:pt x="3984040" y="1598885"/>
                  <a:pt x="4059191" y="1664336"/>
                </a:cubicBezTo>
                <a:cubicBezTo>
                  <a:pt x="4059191" y="1664336"/>
                  <a:pt x="4059191" y="1664336"/>
                  <a:pt x="4066214" y="1654085"/>
                </a:cubicBezTo>
                <a:cubicBezTo>
                  <a:pt x="4066214" y="1654085"/>
                  <a:pt x="4066214" y="1654085"/>
                  <a:pt x="3986848" y="1585480"/>
                </a:cubicBezTo>
                <a:cubicBezTo>
                  <a:pt x="3986848" y="1585480"/>
                  <a:pt x="3986848" y="1585480"/>
                  <a:pt x="3986848" y="1238512"/>
                </a:cubicBezTo>
                <a:close/>
                <a:moveTo>
                  <a:pt x="4316249" y="947533"/>
                </a:moveTo>
                <a:cubicBezTo>
                  <a:pt x="4316249" y="947533"/>
                  <a:pt x="4316249" y="947533"/>
                  <a:pt x="4640032" y="1230627"/>
                </a:cubicBezTo>
                <a:cubicBezTo>
                  <a:pt x="4640032" y="1230627"/>
                  <a:pt x="4640032" y="1230627"/>
                  <a:pt x="4314845" y="1508201"/>
                </a:cubicBezTo>
                <a:cubicBezTo>
                  <a:pt x="4314845" y="1508201"/>
                  <a:pt x="4314845" y="1508201"/>
                  <a:pt x="4216517" y="1422247"/>
                </a:cubicBezTo>
                <a:cubicBezTo>
                  <a:pt x="4216517" y="1422247"/>
                  <a:pt x="4216517" y="1422247"/>
                  <a:pt x="4209493" y="1432499"/>
                </a:cubicBezTo>
                <a:cubicBezTo>
                  <a:pt x="4209493" y="1432499"/>
                  <a:pt x="4209493" y="1432499"/>
                  <a:pt x="4215814" y="1421459"/>
                </a:cubicBezTo>
                <a:cubicBezTo>
                  <a:pt x="4215814" y="1421459"/>
                  <a:pt x="4215814" y="1421459"/>
                  <a:pt x="3991063" y="1225107"/>
                </a:cubicBezTo>
                <a:cubicBezTo>
                  <a:pt x="3991063" y="1225107"/>
                  <a:pt x="3991063" y="1225107"/>
                  <a:pt x="4316249" y="947533"/>
                </a:cubicBezTo>
                <a:close/>
                <a:moveTo>
                  <a:pt x="3979825" y="296181"/>
                </a:moveTo>
                <a:cubicBezTo>
                  <a:pt x="3979825" y="296181"/>
                  <a:pt x="3979825" y="296181"/>
                  <a:pt x="4304309" y="578486"/>
                </a:cubicBezTo>
                <a:cubicBezTo>
                  <a:pt x="4304309" y="578486"/>
                  <a:pt x="4304309" y="578486"/>
                  <a:pt x="3979123" y="856060"/>
                </a:cubicBezTo>
                <a:cubicBezTo>
                  <a:pt x="3979123" y="856060"/>
                  <a:pt x="3979123" y="856060"/>
                  <a:pt x="3654638" y="573754"/>
                </a:cubicBezTo>
                <a:cubicBezTo>
                  <a:pt x="3654638" y="573754"/>
                  <a:pt x="3654638" y="573754"/>
                  <a:pt x="3970694" y="304066"/>
                </a:cubicBezTo>
                <a:cubicBezTo>
                  <a:pt x="3970694" y="304066"/>
                  <a:pt x="3970694" y="304066"/>
                  <a:pt x="3979825" y="296181"/>
                </a:cubicBezTo>
                <a:close/>
                <a:moveTo>
                  <a:pt x="4078431" y="0"/>
                </a:moveTo>
                <a:lnTo>
                  <a:pt x="4556976" y="0"/>
                </a:lnTo>
                <a:lnTo>
                  <a:pt x="4541616" y="13087"/>
                </a:lnTo>
                <a:cubicBezTo>
                  <a:pt x="4509220" y="40686"/>
                  <a:pt x="4444428" y="95886"/>
                  <a:pt x="4314845" y="206284"/>
                </a:cubicBezTo>
                <a:cubicBezTo>
                  <a:pt x="4314845" y="206284"/>
                  <a:pt x="4314845" y="206284"/>
                  <a:pt x="4145929" y="58896"/>
                </a:cubicBezTo>
                <a:close/>
                <a:moveTo>
                  <a:pt x="3986848" y="0"/>
                </a:moveTo>
                <a:lnTo>
                  <a:pt x="4059455" y="0"/>
                </a:lnTo>
                <a:lnTo>
                  <a:pt x="4076924" y="15255"/>
                </a:lnTo>
                <a:cubicBezTo>
                  <a:pt x="4110110" y="44235"/>
                  <a:pt x="4176483" y="102194"/>
                  <a:pt x="4309226" y="218113"/>
                </a:cubicBezTo>
                <a:cubicBezTo>
                  <a:pt x="4309226" y="218113"/>
                  <a:pt x="4309226" y="218113"/>
                  <a:pt x="4309226" y="564292"/>
                </a:cubicBezTo>
                <a:cubicBezTo>
                  <a:pt x="4309226" y="564292"/>
                  <a:pt x="4309226" y="564292"/>
                  <a:pt x="3986848" y="283564"/>
                </a:cubicBezTo>
                <a:cubicBezTo>
                  <a:pt x="3986848" y="283564"/>
                  <a:pt x="3986848" y="283564"/>
                  <a:pt x="3986848" y="84404"/>
                </a:cubicBezTo>
                <a:close/>
                <a:moveTo>
                  <a:pt x="0" y="0"/>
                </a:moveTo>
                <a:lnTo>
                  <a:pt x="3038475" y="0"/>
                </a:lnTo>
                <a:lnTo>
                  <a:pt x="3975611" y="0"/>
                </a:lnTo>
                <a:lnTo>
                  <a:pt x="3975611" y="1953"/>
                </a:lnTo>
                <a:cubicBezTo>
                  <a:pt x="3975611" y="28082"/>
                  <a:pt x="3975611" y="97759"/>
                  <a:pt x="3975611" y="283564"/>
                </a:cubicBezTo>
                <a:cubicBezTo>
                  <a:pt x="3975611" y="283564"/>
                  <a:pt x="3975611" y="283564"/>
                  <a:pt x="3961564" y="295392"/>
                </a:cubicBezTo>
                <a:cubicBezTo>
                  <a:pt x="3961564" y="295392"/>
                  <a:pt x="3961564" y="295392"/>
                  <a:pt x="3970694" y="304066"/>
                </a:cubicBezTo>
                <a:cubicBezTo>
                  <a:pt x="3970694" y="304066"/>
                  <a:pt x="3970694" y="304066"/>
                  <a:pt x="3960862" y="295392"/>
                </a:cubicBezTo>
                <a:cubicBezTo>
                  <a:pt x="3960862" y="295392"/>
                  <a:pt x="3960862" y="295392"/>
                  <a:pt x="3639186" y="570600"/>
                </a:cubicBezTo>
                <a:cubicBezTo>
                  <a:pt x="3639186" y="570600"/>
                  <a:pt x="3639186" y="570600"/>
                  <a:pt x="3639186" y="589526"/>
                </a:cubicBezTo>
                <a:cubicBezTo>
                  <a:pt x="3639186" y="589526"/>
                  <a:pt x="3639186" y="589526"/>
                  <a:pt x="3651126" y="599777"/>
                </a:cubicBezTo>
                <a:cubicBezTo>
                  <a:pt x="3651126" y="599777"/>
                  <a:pt x="3651126" y="599777"/>
                  <a:pt x="3651126" y="587160"/>
                </a:cubicBezTo>
                <a:cubicBezTo>
                  <a:pt x="3651126" y="587160"/>
                  <a:pt x="3651126" y="587160"/>
                  <a:pt x="3972801" y="867888"/>
                </a:cubicBezTo>
                <a:cubicBezTo>
                  <a:pt x="3972801" y="867888"/>
                  <a:pt x="3972801" y="867888"/>
                  <a:pt x="3972801" y="1214067"/>
                </a:cubicBezTo>
                <a:cubicBezTo>
                  <a:pt x="3972801" y="1214067"/>
                  <a:pt x="3972801" y="1214067"/>
                  <a:pt x="3651126" y="933339"/>
                </a:cubicBezTo>
                <a:cubicBezTo>
                  <a:pt x="3651126" y="933339"/>
                  <a:pt x="3651126" y="933339"/>
                  <a:pt x="3651126" y="600566"/>
                </a:cubicBezTo>
                <a:cubicBezTo>
                  <a:pt x="3651126" y="600566"/>
                  <a:pt x="3651126" y="600566"/>
                  <a:pt x="3639186" y="590314"/>
                </a:cubicBezTo>
                <a:cubicBezTo>
                  <a:pt x="3639186" y="590314"/>
                  <a:pt x="3639186" y="590314"/>
                  <a:pt x="3639186" y="938859"/>
                </a:cubicBezTo>
                <a:cubicBezTo>
                  <a:pt x="3639186" y="938859"/>
                  <a:pt x="3639186" y="938859"/>
                  <a:pt x="3306976" y="1221952"/>
                </a:cubicBezTo>
                <a:cubicBezTo>
                  <a:pt x="3306976" y="1221952"/>
                  <a:pt x="3306976" y="1221952"/>
                  <a:pt x="3306976" y="1591788"/>
                </a:cubicBezTo>
                <a:cubicBezTo>
                  <a:pt x="3306976" y="1591788"/>
                  <a:pt x="3306976" y="1591788"/>
                  <a:pt x="3624438" y="1867785"/>
                </a:cubicBezTo>
                <a:cubicBezTo>
                  <a:pt x="3624438" y="1867785"/>
                  <a:pt x="3624438" y="1867785"/>
                  <a:pt x="3624438" y="1851225"/>
                </a:cubicBezTo>
                <a:lnTo>
                  <a:pt x="3318214" y="1585480"/>
                </a:lnTo>
                <a:cubicBezTo>
                  <a:pt x="3318214" y="1585480"/>
                  <a:pt x="3318214" y="1585480"/>
                  <a:pt x="3318214" y="1238512"/>
                </a:cubicBezTo>
                <a:cubicBezTo>
                  <a:pt x="3318214" y="1238512"/>
                  <a:pt x="3318214" y="1238512"/>
                  <a:pt x="3624438" y="1505046"/>
                </a:cubicBezTo>
                <a:cubicBezTo>
                  <a:pt x="3624438" y="1505046"/>
                  <a:pt x="3624438" y="1505046"/>
                  <a:pt x="3624438" y="1488487"/>
                </a:cubicBezTo>
                <a:cubicBezTo>
                  <a:pt x="3624438" y="1488487"/>
                  <a:pt x="3624438" y="1488487"/>
                  <a:pt x="3322428" y="1225107"/>
                </a:cubicBezTo>
                <a:cubicBezTo>
                  <a:pt x="3322428" y="1225107"/>
                  <a:pt x="3322428" y="1225107"/>
                  <a:pt x="3647615" y="947533"/>
                </a:cubicBezTo>
                <a:cubicBezTo>
                  <a:pt x="3647615" y="947533"/>
                  <a:pt x="3647615" y="947533"/>
                  <a:pt x="3972100" y="1230627"/>
                </a:cubicBezTo>
                <a:cubicBezTo>
                  <a:pt x="3972100" y="1230627"/>
                  <a:pt x="3972100" y="1230627"/>
                  <a:pt x="3646912" y="1508201"/>
                </a:cubicBezTo>
                <a:cubicBezTo>
                  <a:pt x="3646912" y="1508201"/>
                  <a:pt x="3646912" y="1508201"/>
                  <a:pt x="3625139" y="1489275"/>
                </a:cubicBezTo>
                <a:cubicBezTo>
                  <a:pt x="3625139" y="1489275"/>
                  <a:pt x="3625139" y="1489275"/>
                  <a:pt x="3625139" y="1505835"/>
                </a:cubicBezTo>
                <a:cubicBezTo>
                  <a:pt x="3625139" y="1505835"/>
                  <a:pt x="3625139" y="1505835"/>
                  <a:pt x="3640591" y="1519240"/>
                </a:cubicBezTo>
                <a:cubicBezTo>
                  <a:pt x="3640591" y="1519240"/>
                  <a:pt x="3640591" y="1519240"/>
                  <a:pt x="3640591" y="1865419"/>
                </a:cubicBezTo>
                <a:cubicBezTo>
                  <a:pt x="3640591" y="1865419"/>
                  <a:pt x="3640591" y="1865419"/>
                  <a:pt x="3625139" y="1852014"/>
                </a:cubicBezTo>
                <a:cubicBezTo>
                  <a:pt x="3625139" y="1852014"/>
                  <a:pt x="3625139" y="1852014"/>
                  <a:pt x="3625139" y="1868573"/>
                </a:cubicBezTo>
                <a:cubicBezTo>
                  <a:pt x="3625139" y="1868573"/>
                  <a:pt x="3625139" y="1868573"/>
                  <a:pt x="3639186" y="1881190"/>
                </a:cubicBezTo>
                <a:cubicBezTo>
                  <a:pt x="3639186" y="1881190"/>
                  <a:pt x="3639186" y="1881190"/>
                  <a:pt x="3639186" y="2058617"/>
                </a:cubicBezTo>
                <a:cubicBezTo>
                  <a:pt x="3639186" y="2058617"/>
                  <a:pt x="3639186" y="2058617"/>
                  <a:pt x="3651126" y="2060194"/>
                </a:cubicBezTo>
                <a:cubicBezTo>
                  <a:pt x="3651126" y="2060194"/>
                  <a:pt x="3651126" y="2060194"/>
                  <a:pt x="3651126" y="1885922"/>
                </a:cubicBezTo>
                <a:cubicBezTo>
                  <a:pt x="3651126" y="1885922"/>
                  <a:pt x="3651126" y="1885922"/>
                  <a:pt x="3821095" y="2034172"/>
                </a:cubicBezTo>
                <a:cubicBezTo>
                  <a:pt x="3821095" y="2034172"/>
                  <a:pt x="3821095" y="2034172"/>
                  <a:pt x="3828118" y="2023920"/>
                </a:cubicBezTo>
                <a:cubicBezTo>
                  <a:pt x="3828118" y="2023920"/>
                  <a:pt x="3828118" y="2023920"/>
                  <a:pt x="3821095" y="2034960"/>
                </a:cubicBezTo>
                <a:cubicBezTo>
                  <a:pt x="3821095" y="2034960"/>
                  <a:pt x="3821095" y="2034960"/>
                  <a:pt x="3972801" y="2166650"/>
                </a:cubicBezTo>
                <a:cubicBezTo>
                  <a:pt x="3972801" y="2166650"/>
                  <a:pt x="3972801" y="2166650"/>
                  <a:pt x="3972801" y="2513617"/>
                </a:cubicBezTo>
                <a:cubicBezTo>
                  <a:pt x="3972801" y="2513617"/>
                  <a:pt x="3972801" y="2513617"/>
                  <a:pt x="3651126" y="2232889"/>
                </a:cubicBezTo>
                <a:cubicBezTo>
                  <a:pt x="3651126" y="2232889"/>
                  <a:pt x="3651126" y="2232889"/>
                  <a:pt x="3651126" y="2060983"/>
                </a:cubicBezTo>
                <a:cubicBezTo>
                  <a:pt x="3651126" y="2060983"/>
                  <a:pt x="3651126" y="2060983"/>
                  <a:pt x="3639186" y="2059405"/>
                </a:cubicBezTo>
                <a:cubicBezTo>
                  <a:pt x="3639186" y="2059405"/>
                  <a:pt x="3639186" y="2059405"/>
                  <a:pt x="3639186" y="2238409"/>
                </a:cubicBezTo>
                <a:cubicBezTo>
                  <a:pt x="3639186" y="2238409"/>
                  <a:pt x="3639186" y="2238409"/>
                  <a:pt x="3423566" y="2422144"/>
                </a:cubicBezTo>
                <a:cubicBezTo>
                  <a:pt x="3423566" y="2422144"/>
                  <a:pt x="3423566" y="2422144"/>
                  <a:pt x="3435506" y="2428452"/>
                </a:cubicBezTo>
                <a:cubicBezTo>
                  <a:pt x="3435506" y="2428452"/>
                  <a:pt x="3435506" y="2428452"/>
                  <a:pt x="3647615" y="2247872"/>
                </a:cubicBezTo>
                <a:cubicBezTo>
                  <a:pt x="3647615" y="2247872"/>
                  <a:pt x="3647615" y="2247872"/>
                  <a:pt x="3972100" y="2530177"/>
                </a:cubicBezTo>
                <a:cubicBezTo>
                  <a:pt x="3972100" y="2530177"/>
                  <a:pt x="3972100" y="2530177"/>
                  <a:pt x="3646912" y="2807751"/>
                </a:cubicBezTo>
                <a:cubicBezTo>
                  <a:pt x="3646912" y="2807751"/>
                  <a:pt x="3646912" y="2807751"/>
                  <a:pt x="3322428" y="2525446"/>
                </a:cubicBezTo>
                <a:cubicBezTo>
                  <a:pt x="3322428" y="2525446"/>
                  <a:pt x="3322428" y="2525446"/>
                  <a:pt x="3434803" y="2429241"/>
                </a:cubicBezTo>
                <a:cubicBezTo>
                  <a:pt x="3434803" y="2429241"/>
                  <a:pt x="3434803" y="2429241"/>
                  <a:pt x="3422863" y="2422933"/>
                </a:cubicBezTo>
                <a:cubicBezTo>
                  <a:pt x="3422863" y="2422933"/>
                  <a:pt x="3422863" y="2422933"/>
                  <a:pt x="3306976" y="2522291"/>
                </a:cubicBezTo>
                <a:cubicBezTo>
                  <a:pt x="3306976" y="2522291"/>
                  <a:pt x="3306976" y="2522291"/>
                  <a:pt x="3306976" y="2773054"/>
                </a:cubicBezTo>
                <a:cubicBezTo>
                  <a:pt x="3306976" y="2773054"/>
                  <a:pt x="3306976" y="2773054"/>
                  <a:pt x="3318214" y="2778574"/>
                </a:cubicBezTo>
                <a:cubicBezTo>
                  <a:pt x="3318214" y="2778574"/>
                  <a:pt x="3318214" y="2778574"/>
                  <a:pt x="3318214" y="2538851"/>
                </a:cubicBezTo>
                <a:cubicBezTo>
                  <a:pt x="3318214" y="2538851"/>
                  <a:pt x="3318214" y="2538851"/>
                  <a:pt x="3640591" y="2819579"/>
                </a:cubicBezTo>
                <a:cubicBezTo>
                  <a:pt x="3640591" y="2819579"/>
                  <a:pt x="3640591" y="2819579"/>
                  <a:pt x="3640591" y="3165758"/>
                </a:cubicBezTo>
                <a:cubicBezTo>
                  <a:pt x="3640591" y="3165758"/>
                  <a:pt x="3640591" y="3165758"/>
                  <a:pt x="3318214" y="2885030"/>
                </a:cubicBezTo>
                <a:cubicBezTo>
                  <a:pt x="3318214" y="2885030"/>
                  <a:pt x="3318214" y="2885030"/>
                  <a:pt x="3318214" y="2779363"/>
                </a:cubicBezTo>
                <a:cubicBezTo>
                  <a:pt x="3318214" y="2779363"/>
                  <a:pt x="3318214" y="2779363"/>
                  <a:pt x="3306976" y="2773843"/>
                </a:cubicBezTo>
                <a:cubicBezTo>
                  <a:pt x="3306976" y="2773843"/>
                  <a:pt x="3306976" y="2773843"/>
                  <a:pt x="3306976" y="2891339"/>
                </a:cubicBezTo>
                <a:cubicBezTo>
                  <a:pt x="3306976" y="2891339"/>
                  <a:pt x="3306976" y="2891339"/>
                  <a:pt x="3646210" y="3187049"/>
                </a:cubicBezTo>
                <a:cubicBezTo>
                  <a:pt x="3646210" y="3187049"/>
                  <a:pt x="3646210" y="3187049"/>
                  <a:pt x="3984040" y="2899224"/>
                </a:cubicBezTo>
                <a:cubicBezTo>
                  <a:pt x="3984040" y="2899224"/>
                  <a:pt x="3984040" y="2899224"/>
                  <a:pt x="4064809" y="2969406"/>
                </a:cubicBezTo>
                <a:cubicBezTo>
                  <a:pt x="4064809" y="2969406"/>
                  <a:pt x="4064809" y="2969406"/>
                  <a:pt x="4307822" y="3180741"/>
                </a:cubicBezTo>
                <a:cubicBezTo>
                  <a:pt x="4307822" y="3180741"/>
                  <a:pt x="4307822" y="3180741"/>
                  <a:pt x="4307822" y="3519034"/>
                </a:cubicBezTo>
                <a:cubicBezTo>
                  <a:pt x="4307822" y="3519034"/>
                  <a:pt x="4307822" y="3519034"/>
                  <a:pt x="4319762" y="3519034"/>
                </a:cubicBezTo>
                <a:cubicBezTo>
                  <a:pt x="4319762" y="3519034"/>
                  <a:pt x="4319762" y="3519034"/>
                  <a:pt x="4319762" y="3500109"/>
                </a:cubicBezTo>
                <a:cubicBezTo>
                  <a:pt x="4319762" y="3500109"/>
                  <a:pt x="4319762" y="3500109"/>
                  <a:pt x="4319762" y="3186261"/>
                </a:cubicBezTo>
                <a:cubicBezTo>
                  <a:pt x="4319762" y="3186261"/>
                  <a:pt x="4319762" y="3186261"/>
                  <a:pt x="4642139" y="3466989"/>
                </a:cubicBezTo>
                <a:cubicBezTo>
                  <a:pt x="4642139" y="3466989"/>
                  <a:pt x="4642139" y="3466989"/>
                  <a:pt x="4642139" y="3495377"/>
                </a:cubicBezTo>
                <a:cubicBezTo>
                  <a:pt x="4642139" y="3495377"/>
                  <a:pt x="4642139" y="3495377"/>
                  <a:pt x="4642139" y="3812379"/>
                </a:cubicBezTo>
                <a:cubicBezTo>
                  <a:pt x="4642139" y="3812379"/>
                  <a:pt x="4642139" y="3812379"/>
                  <a:pt x="4319762" y="3532439"/>
                </a:cubicBezTo>
                <a:cubicBezTo>
                  <a:pt x="4319762" y="3532439"/>
                  <a:pt x="4319762" y="3532439"/>
                  <a:pt x="4319762" y="3519822"/>
                </a:cubicBezTo>
                <a:cubicBezTo>
                  <a:pt x="4319762" y="3519822"/>
                  <a:pt x="4319762" y="3519822"/>
                  <a:pt x="4307822" y="3519822"/>
                </a:cubicBezTo>
                <a:cubicBezTo>
                  <a:pt x="4307822" y="3519822"/>
                  <a:pt x="4307822" y="3519822"/>
                  <a:pt x="4307822" y="3531651"/>
                </a:cubicBezTo>
                <a:cubicBezTo>
                  <a:pt x="4307822" y="3531651"/>
                  <a:pt x="4307822" y="3531651"/>
                  <a:pt x="4293775" y="3543479"/>
                </a:cubicBezTo>
                <a:cubicBezTo>
                  <a:pt x="4293775" y="3543479"/>
                  <a:pt x="4293775" y="3543479"/>
                  <a:pt x="4302905" y="3552154"/>
                </a:cubicBezTo>
                <a:cubicBezTo>
                  <a:pt x="4302905" y="3552154"/>
                  <a:pt x="4302905" y="3552154"/>
                  <a:pt x="4293072" y="3544268"/>
                </a:cubicBezTo>
                <a:cubicBezTo>
                  <a:pt x="4293072" y="3544268"/>
                  <a:pt x="4293072" y="3544268"/>
                  <a:pt x="3971397" y="3818688"/>
                </a:cubicBezTo>
                <a:cubicBezTo>
                  <a:pt x="3971397" y="3818688"/>
                  <a:pt x="3971397" y="3818688"/>
                  <a:pt x="3971397" y="3838402"/>
                </a:cubicBezTo>
                <a:cubicBezTo>
                  <a:pt x="3971397" y="3838402"/>
                  <a:pt x="3971397" y="3838402"/>
                  <a:pt x="3983337" y="3848653"/>
                </a:cubicBezTo>
                <a:cubicBezTo>
                  <a:pt x="3983337" y="3848653"/>
                  <a:pt x="3983337" y="3848653"/>
                  <a:pt x="3983337" y="3835248"/>
                </a:cubicBezTo>
                <a:cubicBezTo>
                  <a:pt x="3983337" y="3835248"/>
                  <a:pt x="3983337" y="3835248"/>
                  <a:pt x="4305715" y="4115975"/>
                </a:cubicBezTo>
                <a:cubicBezTo>
                  <a:pt x="4305715" y="4115975"/>
                  <a:pt x="4305715" y="4115975"/>
                  <a:pt x="4305715" y="4462154"/>
                </a:cubicBezTo>
                <a:cubicBezTo>
                  <a:pt x="4305715" y="4462154"/>
                  <a:pt x="4305715" y="4462154"/>
                  <a:pt x="3983337" y="4182215"/>
                </a:cubicBezTo>
                <a:cubicBezTo>
                  <a:pt x="3983337" y="4182215"/>
                  <a:pt x="3983337" y="4182215"/>
                  <a:pt x="3983337" y="3849441"/>
                </a:cubicBezTo>
                <a:cubicBezTo>
                  <a:pt x="3983337" y="3849441"/>
                  <a:pt x="3983337" y="3849441"/>
                  <a:pt x="3971397" y="3839190"/>
                </a:cubicBezTo>
                <a:cubicBezTo>
                  <a:pt x="3971397" y="3839190"/>
                  <a:pt x="3971397" y="3839190"/>
                  <a:pt x="3971397" y="4186946"/>
                </a:cubicBezTo>
                <a:cubicBezTo>
                  <a:pt x="3971397" y="4186946"/>
                  <a:pt x="3971397" y="4186946"/>
                  <a:pt x="3639186" y="4470828"/>
                </a:cubicBezTo>
                <a:cubicBezTo>
                  <a:pt x="3639186" y="4470828"/>
                  <a:pt x="3639186" y="4470828"/>
                  <a:pt x="3639186" y="4839875"/>
                </a:cubicBezTo>
                <a:cubicBezTo>
                  <a:pt x="3639186" y="4839875"/>
                  <a:pt x="3639186" y="4839875"/>
                  <a:pt x="3956647" y="5116661"/>
                </a:cubicBezTo>
                <a:cubicBezTo>
                  <a:pt x="3956647" y="5116661"/>
                  <a:pt x="3956647" y="5116661"/>
                  <a:pt x="3956647" y="5100101"/>
                </a:cubicBezTo>
                <a:cubicBezTo>
                  <a:pt x="3956647" y="5100101"/>
                  <a:pt x="3956647" y="5100101"/>
                  <a:pt x="3651126" y="4833567"/>
                </a:cubicBezTo>
                <a:cubicBezTo>
                  <a:pt x="3651126" y="4833567"/>
                  <a:pt x="3651126" y="4833567"/>
                  <a:pt x="3651126" y="4487388"/>
                </a:cubicBezTo>
                <a:cubicBezTo>
                  <a:pt x="3651126" y="4487388"/>
                  <a:pt x="3651126" y="4487388"/>
                  <a:pt x="3956647" y="4753134"/>
                </a:cubicBezTo>
                <a:cubicBezTo>
                  <a:pt x="3956647" y="4753134"/>
                  <a:pt x="3956647" y="4753134"/>
                  <a:pt x="3956647" y="4737362"/>
                </a:cubicBezTo>
                <a:cubicBezTo>
                  <a:pt x="3956647" y="4737362"/>
                  <a:pt x="3956647" y="4737362"/>
                  <a:pt x="3654638" y="4473983"/>
                </a:cubicBezTo>
                <a:cubicBezTo>
                  <a:pt x="3654638" y="4473983"/>
                  <a:pt x="3654638" y="4473983"/>
                  <a:pt x="3979825" y="4196409"/>
                </a:cubicBezTo>
                <a:cubicBezTo>
                  <a:pt x="3979825" y="4196409"/>
                  <a:pt x="3979825" y="4196409"/>
                  <a:pt x="4304309" y="4478714"/>
                </a:cubicBezTo>
                <a:cubicBezTo>
                  <a:pt x="4304309" y="4478714"/>
                  <a:pt x="4304309" y="4478714"/>
                  <a:pt x="3979123" y="4756288"/>
                </a:cubicBezTo>
                <a:cubicBezTo>
                  <a:pt x="3979123" y="4756288"/>
                  <a:pt x="3979123" y="4756288"/>
                  <a:pt x="3957350" y="4737362"/>
                </a:cubicBezTo>
                <a:cubicBezTo>
                  <a:pt x="3957350" y="4737362"/>
                  <a:pt x="3957350" y="4737362"/>
                  <a:pt x="3957350" y="4753922"/>
                </a:cubicBezTo>
                <a:cubicBezTo>
                  <a:pt x="3957350" y="4753922"/>
                  <a:pt x="3957350" y="4753922"/>
                  <a:pt x="3973504" y="4768116"/>
                </a:cubicBezTo>
                <a:cubicBezTo>
                  <a:pt x="3973504" y="4768116"/>
                  <a:pt x="3973504" y="4768116"/>
                  <a:pt x="3973504" y="5114295"/>
                </a:cubicBezTo>
                <a:cubicBezTo>
                  <a:pt x="3973504" y="5114295"/>
                  <a:pt x="3973504" y="5114295"/>
                  <a:pt x="3957350" y="5100101"/>
                </a:cubicBezTo>
                <a:cubicBezTo>
                  <a:pt x="3957350" y="5100101"/>
                  <a:pt x="3957350" y="5100101"/>
                  <a:pt x="3957350" y="5116661"/>
                </a:cubicBezTo>
                <a:cubicBezTo>
                  <a:pt x="3957350" y="5116661"/>
                  <a:pt x="3957350" y="5116661"/>
                  <a:pt x="3971397" y="5129278"/>
                </a:cubicBezTo>
                <a:cubicBezTo>
                  <a:pt x="3971397" y="5129278"/>
                  <a:pt x="3971397" y="5129278"/>
                  <a:pt x="3971397" y="5306704"/>
                </a:cubicBezTo>
                <a:cubicBezTo>
                  <a:pt x="3971397" y="5306704"/>
                  <a:pt x="3971397" y="5306704"/>
                  <a:pt x="3983337" y="5309070"/>
                </a:cubicBezTo>
                <a:cubicBezTo>
                  <a:pt x="3983337" y="5309070"/>
                  <a:pt x="3983337" y="5309070"/>
                  <a:pt x="3983337" y="5134798"/>
                </a:cubicBezTo>
                <a:cubicBezTo>
                  <a:pt x="3983337" y="5134798"/>
                  <a:pt x="3983337" y="5134798"/>
                  <a:pt x="4153305" y="5283047"/>
                </a:cubicBezTo>
                <a:cubicBezTo>
                  <a:pt x="4153305" y="5283047"/>
                  <a:pt x="4153305" y="5283047"/>
                  <a:pt x="4160329" y="5272008"/>
                </a:cubicBezTo>
                <a:cubicBezTo>
                  <a:pt x="4160329" y="5272008"/>
                  <a:pt x="4160329" y="5272008"/>
                  <a:pt x="3991063" y="5125335"/>
                </a:cubicBezTo>
                <a:cubicBezTo>
                  <a:pt x="3991063" y="5125335"/>
                  <a:pt x="3991063" y="5125335"/>
                  <a:pt x="4316249" y="4847761"/>
                </a:cubicBezTo>
                <a:cubicBezTo>
                  <a:pt x="4316249" y="4847761"/>
                  <a:pt x="4316249" y="4847761"/>
                  <a:pt x="4392103" y="4913212"/>
                </a:cubicBezTo>
                <a:cubicBezTo>
                  <a:pt x="4392103" y="4913212"/>
                  <a:pt x="4392103" y="4913212"/>
                  <a:pt x="4636520" y="5126124"/>
                </a:cubicBezTo>
                <a:cubicBezTo>
                  <a:pt x="4636520" y="5126124"/>
                  <a:pt x="4636520" y="5126124"/>
                  <a:pt x="4311333" y="5403697"/>
                </a:cubicBezTo>
                <a:cubicBezTo>
                  <a:pt x="4311333" y="5403697"/>
                  <a:pt x="4311333" y="5403697"/>
                  <a:pt x="4160329" y="5272796"/>
                </a:cubicBezTo>
                <a:cubicBezTo>
                  <a:pt x="4160329" y="5272796"/>
                  <a:pt x="4160329" y="5272796"/>
                  <a:pt x="4154007" y="5283047"/>
                </a:cubicBezTo>
                <a:cubicBezTo>
                  <a:pt x="4154007" y="5283047"/>
                  <a:pt x="4154007" y="5283047"/>
                  <a:pt x="4305715" y="5415526"/>
                </a:cubicBezTo>
                <a:cubicBezTo>
                  <a:pt x="4305715" y="5415526"/>
                  <a:pt x="4305715" y="5415526"/>
                  <a:pt x="4305715" y="5761705"/>
                </a:cubicBezTo>
                <a:cubicBezTo>
                  <a:pt x="4305715" y="5761705"/>
                  <a:pt x="4305715" y="5761705"/>
                  <a:pt x="3983337" y="5480976"/>
                </a:cubicBezTo>
                <a:cubicBezTo>
                  <a:pt x="3983337" y="5480976"/>
                  <a:pt x="3983337" y="5480976"/>
                  <a:pt x="3983337" y="5309858"/>
                </a:cubicBezTo>
                <a:cubicBezTo>
                  <a:pt x="3983337" y="5309858"/>
                  <a:pt x="3983337" y="5309858"/>
                  <a:pt x="3971397" y="5307493"/>
                </a:cubicBezTo>
                <a:cubicBezTo>
                  <a:pt x="3971397" y="5307493"/>
                  <a:pt x="3971397" y="5307493"/>
                  <a:pt x="3971397" y="5487285"/>
                </a:cubicBezTo>
                <a:cubicBezTo>
                  <a:pt x="3971397" y="5487285"/>
                  <a:pt x="3971397" y="5487285"/>
                  <a:pt x="3755776" y="5671020"/>
                </a:cubicBezTo>
                <a:cubicBezTo>
                  <a:pt x="3755776" y="5671020"/>
                  <a:pt x="3755776" y="5671020"/>
                  <a:pt x="3639186" y="5770379"/>
                </a:cubicBezTo>
                <a:cubicBezTo>
                  <a:pt x="3639186" y="5770379"/>
                  <a:pt x="3639186" y="5770379"/>
                  <a:pt x="3639186" y="6021141"/>
                </a:cubicBezTo>
                <a:cubicBezTo>
                  <a:pt x="3639186" y="6021141"/>
                  <a:pt x="3639186" y="6021141"/>
                  <a:pt x="3651126" y="6026661"/>
                </a:cubicBezTo>
                <a:cubicBezTo>
                  <a:pt x="3651126" y="6026661"/>
                  <a:pt x="3651126" y="6026661"/>
                  <a:pt x="3651126" y="5786939"/>
                </a:cubicBezTo>
                <a:cubicBezTo>
                  <a:pt x="3651126" y="5786939"/>
                  <a:pt x="3651126" y="5786939"/>
                  <a:pt x="3973504" y="6067667"/>
                </a:cubicBezTo>
                <a:cubicBezTo>
                  <a:pt x="3973504" y="6067667"/>
                  <a:pt x="3973504" y="6067667"/>
                  <a:pt x="3973504" y="6413845"/>
                </a:cubicBezTo>
                <a:cubicBezTo>
                  <a:pt x="3973504" y="6413845"/>
                  <a:pt x="3973504" y="6413845"/>
                  <a:pt x="3651126" y="6133906"/>
                </a:cubicBezTo>
                <a:cubicBezTo>
                  <a:pt x="3651126" y="6133906"/>
                  <a:pt x="3651126" y="6133906"/>
                  <a:pt x="3651126" y="6027450"/>
                </a:cubicBezTo>
                <a:cubicBezTo>
                  <a:pt x="3651126" y="6027450"/>
                  <a:pt x="3651126" y="6027450"/>
                  <a:pt x="3639186" y="6021930"/>
                </a:cubicBezTo>
                <a:cubicBezTo>
                  <a:pt x="3639186" y="6021930"/>
                  <a:pt x="3639186" y="6021930"/>
                  <a:pt x="3639186" y="6140214"/>
                </a:cubicBezTo>
                <a:cubicBezTo>
                  <a:pt x="3639186" y="6140214"/>
                  <a:pt x="3639186" y="6140214"/>
                  <a:pt x="3979123" y="6435925"/>
                </a:cubicBezTo>
                <a:cubicBezTo>
                  <a:pt x="3979123" y="6435925"/>
                  <a:pt x="3979123" y="6435925"/>
                  <a:pt x="4316249" y="6147311"/>
                </a:cubicBezTo>
                <a:cubicBezTo>
                  <a:pt x="4316249" y="6147311"/>
                  <a:pt x="4316249" y="6147311"/>
                  <a:pt x="4397020" y="6217493"/>
                </a:cubicBezTo>
                <a:cubicBezTo>
                  <a:pt x="4397020" y="6217493"/>
                  <a:pt x="4397020" y="6217493"/>
                  <a:pt x="4403341" y="6206454"/>
                </a:cubicBezTo>
                <a:cubicBezTo>
                  <a:pt x="4403341" y="6206454"/>
                  <a:pt x="4403341" y="6206454"/>
                  <a:pt x="4397722" y="6218282"/>
                </a:cubicBezTo>
                <a:cubicBezTo>
                  <a:pt x="4397722" y="6218282"/>
                  <a:pt x="4397722" y="6218282"/>
                  <a:pt x="4640032" y="6429617"/>
                </a:cubicBezTo>
                <a:cubicBezTo>
                  <a:pt x="4640032" y="6429617"/>
                  <a:pt x="4640032" y="6429617"/>
                  <a:pt x="4640032" y="6784470"/>
                </a:cubicBezTo>
                <a:cubicBezTo>
                  <a:pt x="4640032" y="6784470"/>
                  <a:pt x="4640032" y="6784470"/>
                  <a:pt x="4583142" y="6833040"/>
                </a:cubicBezTo>
                <a:lnTo>
                  <a:pt x="4553907" y="6858000"/>
                </a:lnTo>
                <a:lnTo>
                  <a:pt x="3038475" y="6858000"/>
                </a:lnTo>
                <a:lnTo>
                  <a:pt x="0" y="6858000"/>
                </a:lnTo>
                <a:close/>
              </a:path>
            </a:pathLst>
          </a:custGeom>
          <a:solidFill>
            <a:schemeClr val="bg1">
              <a:lumMod val="65000"/>
            </a:schemeClr>
          </a:solidFill>
        </p:spPr>
        <p:txBody>
          <a:bodyPr wrap="square" lIns="36000" tIns="900000">
            <a:noAutofit/>
          </a:bodyPr>
          <a:lstStyle>
            <a:lvl1pPr algn="l">
              <a:defRPr>
                <a:solidFill>
                  <a:schemeClr val="accent2">
                    <a:lumMod val="40000"/>
                    <a:lumOff val="60000"/>
                  </a:schemeClr>
                </a:solidFill>
              </a:defRPr>
            </a:lvl1pPr>
          </a:lstStyle>
          <a:p>
            <a:r>
              <a:rPr lang="fr-FR" dirty="0"/>
              <a:t>Insérez ou glissez votre image ici</a:t>
            </a:r>
          </a:p>
          <a:p>
            <a:endParaRPr lang="fr-FR" dirty="0"/>
          </a:p>
        </p:txBody>
      </p:sp>
    </p:spTree>
    <p:extLst>
      <p:ext uri="{BB962C8B-B14F-4D97-AF65-F5344CB8AC3E}">
        <p14:creationId xmlns:p14="http://schemas.microsoft.com/office/powerpoint/2010/main" val="13290519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isuel haut + contenu">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06/01/2024</a:t>
            </a:r>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en-US"/>
              <a:t>ASC 2024 - A. Torre - Multifil mechanical model for ITER TF conductors</a:t>
            </a:r>
            <a:endParaRPr lang="fr-F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Visuel  haut + contenu</a:t>
            </a:r>
          </a:p>
          <a:p>
            <a:endParaRPr lang="fr-FR" sz="1200" dirty="0">
              <a:solidFill>
                <a:schemeClr val="bg1">
                  <a:lumMod val="50000"/>
                </a:schemeClr>
              </a:solidFill>
            </a:endParaRPr>
          </a:p>
        </p:txBody>
      </p:sp>
      <p:sp>
        <p:nvSpPr>
          <p:cNvPr id="11" name="Espace réservé du contenu 2">
            <a:extLst>
              <a:ext uri="{FF2B5EF4-FFF2-40B4-BE49-F238E27FC236}">
                <a16:creationId xmlns:a16="http://schemas.microsoft.com/office/drawing/2014/main" id="{9BDF78EF-B925-4A77-F088-A8970BDC4FE9}"/>
              </a:ext>
            </a:extLst>
          </p:cNvPr>
          <p:cNvSpPr>
            <a:spLocks noGrp="1"/>
          </p:cNvSpPr>
          <p:nvPr>
            <p:ph idx="1"/>
          </p:nvPr>
        </p:nvSpPr>
        <p:spPr>
          <a:xfrm>
            <a:off x="731838" y="3381829"/>
            <a:ext cx="10836275" cy="2531609"/>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1" name="ZoneTexte 20">
            <a:extLst>
              <a:ext uri="{FF2B5EF4-FFF2-40B4-BE49-F238E27FC236}">
                <a16:creationId xmlns:a16="http://schemas.microsoft.com/office/drawing/2014/main" id="{46C622DF-824A-7030-FF06-98A537DB20A5}"/>
              </a:ext>
            </a:extLst>
          </p:cNvPr>
          <p:cNvSpPr txBox="1"/>
          <p:nvPr userDrawn="1"/>
        </p:nvSpPr>
        <p:spPr>
          <a:xfrm>
            <a:off x="-101600" y="6858000"/>
            <a:ext cx="12192000" cy="646331"/>
          </a:xfrm>
          <a:prstGeom prst="rect">
            <a:avLst/>
          </a:prstGeom>
          <a:noFill/>
        </p:spPr>
        <p:txBody>
          <a:bodyPr wrap="square" rtlCol="0">
            <a:spAutoFit/>
          </a:bodyPr>
          <a:lstStyle/>
          <a:p>
            <a:r>
              <a:rPr lang="fr-FR" sz="1200" dirty="0">
                <a:solidFill>
                  <a:schemeClr val="bg1">
                    <a:lumMod val="50000"/>
                  </a:schemeClr>
                </a:solidFill>
              </a:rPr>
              <a:t>Astuce :Après avoir insérez votre image, placez celle-ci en arrière plan : Clic droit + « Arrière plan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bg1">
                    <a:lumMod val="50000"/>
                  </a:schemeClr>
                </a:solidFill>
              </a:rPr>
              <a:t>Astuce :Après avoir insérez votre image, adaptez si besoin la couleur du texte en fonction de celle-ci</a:t>
            </a:r>
          </a:p>
          <a:p>
            <a:endParaRPr lang="fr-FR" sz="1200" dirty="0">
              <a:solidFill>
                <a:schemeClr val="bg1">
                  <a:lumMod val="50000"/>
                </a:schemeClr>
              </a:solidFill>
            </a:endParaRPr>
          </a:p>
        </p:txBody>
      </p:sp>
      <p:sp>
        <p:nvSpPr>
          <p:cNvPr id="10" name="Titre 1">
            <a:extLst>
              <a:ext uri="{FF2B5EF4-FFF2-40B4-BE49-F238E27FC236}">
                <a16:creationId xmlns:a16="http://schemas.microsoft.com/office/drawing/2014/main" id="{285252E3-9176-AD7B-44E7-02A49D473FFA}"/>
              </a:ext>
            </a:extLst>
          </p:cNvPr>
          <p:cNvSpPr>
            <a:spLocks noGrp="1"/>
          </p:cNvSpPr>
          <p:nvPr>
            <p:ph type="title"/>
          </p:nvPr>
        </p:nvSpPr>
        <p:spPr>
          <a:xfrm>
            <a:off x="731838" y="319314"/>
            <a:ext cx="10728325" cy="1084263"/>
          </a:xfrm>
        </p:spPr>
        <p:txBody>
          <a:bodyPr/>
          <a:lstStyle>
            <a:lvl1pPr>
              <a:defRPr>
                <a:solidFill>
                  <a:schemeClr val="bg1"/>
                </a:solidFill>
              </a:defRPr>
            </a:lvl1pPr>
          </a:lstStyle>
          <a:p>
            <a:r>
              <a:rPr lang="fr-FR"/>
              <a:t>Modifiez le style du titre</a:t>
            </a:r>
            <a:endParaRPr lang="fr-FR" dirty="0"/>
          </a:p>
        </p:txBody>
      </p:sp>
      <p:sp>
        <p:nvSpPr>
          <p:cNvPr id="12" name="Espace réservé pour une image  11">
            <a:extLst>
              <a:ext uri="{FF2B5EF4-FFF2-40B4-BE49-F238E27FC236}">
                <a16:creationId xmlns:a16="http://schemas.microsoft.com/office/drawing/2014/main" id="{5B768F97-EB7A-FDD7-6E36-781A0783E3FC}"/>
              </a:ext>
            </a:extLst>
          </p:cNvPr>
          <p:cNvSpPr>
            <a:spLocks noGrp="1"/>
          </p:cNvSpPr>
          <p:nvPr>
            <p:ph type="pic" sz="quarter" idx="14" hasCustomPrompt="1"/>
          </p:nvPr>
        </p:nvSpPr>
        <p:spPr>
          <a:xfrm>
            <a:off x="0" y="-27685"/>
            <a:ext cx="12086611" cy="2408285"/>
          </a:xfrm>
          <a:custGeom>
            <a:avLst/>
            <a:gdLst>
              <a:gd name="connsiteX0" fmla="*/ 11874479 w 12086611"/>
              <a:gd name="connsiteY0" fmla="*/ 2376194 h 2408285"/>
              <a:gd name="connsiteX1" fmla="*/ 11897822 w 12086611"/>
              <a:gd name="connsiteY1" fmla="*/ 2397884 h 2408285"/>
              <a:gd name="connsiteX2" fmla="*/ 11898186 w 12086611"/>
              <a:gd name="connsiteY2" fmla="*/ 2398222 h 2408285"/>
              <a:gd name="connsiteX3" fmla="*/ 11850311 w 12086611"/>
              <a:gd name="connsiteY3" fmla="*/ 2398222 h 2408285"/>
              <a:gd name="connsiteX4" fmla="*/ 11852466 w 12086611"/>
              <a:gd name="connsiteY4" fmla="*/ 2396257 h 2408285"/>
              <a:gd name="connsiteX5" fmla="*/ 11875838 w 12086611"/>
              <a:gd name="connsiteY5" fmla="*/ 2252563 h 2408285"/>
              <a:gd name="connsiteX6" fmla="*/ 11979865 w 12086611"/>
              <a:gd name="connsiteY6" fmla="*/ 2349082 h 2408285"/>
              <a:gd name="connsiteX7" fmla="*/ 11979865 w 12086611"/>
              <a:gd name="connsiteY7" fmla="*/ 2378140 h 2408285"/>
              <a:gd name="connsiteX8" fmla="*/ 11979865 w 12086611"/>
              <a:gd name="connsiteY8" fmla="*/ 2398222 h 2408285"/>
              <a:gd name="connsiteX9" fmla="*/ 11904568 w 12086611"/>
              <a:gd name="connsiteY9" fmla="*/ 2398222 h 2408285"/>
              <a:gd name="connsiteX10" fmla="*/ 11903035 w 12086611"/>
              <a:gd name="connsiteY10" fmla="*/ 2396799 h 2408285"/>
              <a:gd name="connsiteX11" fmla="*/ 11897822 w 12086611"/>
              <a:gd name="connsiteY11" fmla="*/ 2397884 h 2408285"/>
              <a:gd name="connsiteX12" fmla="*/ 11902808 w 12086611"/>
              <a:gd name="connsiteY12" fmla="*/ 2396528 h 2408285"/>
              <a:gd name="connsiteX13" fmla="*/ 11875838 w 12086611"/>
              <a:gd name="connsiteY13" fmla="*/ 2371585 h 2408285"/>
              <a:gd name="connsiteX14" fmla="*/ 11768639 w 12086611"/>
              <a:gd name="connsiteY14" fmla="*/ 2029973 h 2408285"/>
              <a:gd name="connsiteX15" fmla="*/ 11835724 w 12086611"/>
              <a:gd name="connsiteY15" fmla="*/ 2092331 h 2408285"/>
              <a:gd name="connsiteX16" fmla="*/ 11872666 w 12086611"/>
              <a:gd name="connsiteY16" fmla="*/ 2126492 h 2408285"/>
              <a:gd name="connsiteX17" fmla="*/ 11872666 w 12086611"/>
              <a:gd name="connsiteY17" fmla="*/ 2245514 h 2408285"/>
              <a:gd name="connsiteX18" fmla="*/ 11795609 w 12086611"/>
              <a:gd name="connsiteY18" fmla="*/ 2174210 h 2408285"/>
              <a:gd name="connsiteX19" fmla="*/ 11768639 w 12086611"/>
              <a:gd name="connsiteY19" fmla="*/ 2149266 h 2408285"/>
              <a:gd name="connsiteX20" fmla="*/ 11658947 w 12086611"/>
              <a:gd name="connsiteY20" fmla="*/ 1929930 h 2408285"/>
              <a:gd name="connsiteX21" fmla="*/ 11763653 w 12086611"/>
              <a:gd name="connsiteY21" fmla="*/ 2027262 h 2408285"/>
              <a:gd name="connsiteX22" fmla="*/ 11658721 w 12086611"/>
              <a:gd name="connsiteY22" fmla="*/ 2122697 h 2408285"/>
              <a:gd name="connsiteX23" fmla="*/ 11554014 w 12086611"/>
              <a:gd name="connsiteY23" fmla="*/ 2025364 h 2408285"/>
              <a:gd name="connsiteX24" fmla="*/ 11590503 w 12086611"/>
              <a:gd name="connsiteY24" fmla="*/ 1992287 h 2408285"/>
              <a:gd name="connsiteX25" fmla="*/ 11983265 w 12086611"/>
              <a:gd name="connsiteY25" fmla="*/ 1707069 h 2408285"/>
              <a:gd name="connsiteX26" fmla="*/ 12086611 w 12086611"/>
              <a:gd name="connsiteY26" fmla="*/ 1802775 h 2408285"/>
              <a:gd name="connsiteX27" fmla="*/ 11981678 w 12086611"/>
              <a:gd name="connsiteY27" fmla="*/ 1898209 h 2408285"/>
              <a:gd name="connsiteX28" fmla="*/ 11946776 w 12086611"/>
              <a:gd name="connsiteY28" fmla="*/ 1865674 h 2408285"/>
              <a:gd name="connsiteX29" fmla="*/ 11944736 w 12086611"/>
              <a:gd name="connsiteY29" fmla="*/ 1869741 h 2408285"/>
              <a:gd name="connsiteX30" fmla="*/ 11979865 w 12086611"/>
              <a:gd name="connsiteY30" fmla="*/ 1902276 h 2408285"/>
              <a:gd name="connsiteX31" fmla="*/ 11979865 w 12086611"/>
              <a:gd name="connsiteY31" fmla="*/ 2021298 h 2408285"/>
              <a:gd name="connsiteX32" fmla="*/ 11904621 w 12086611"/>
              <a:gd name="connsiteY32" fmla="*/ 1951619 h 2408285"/>
              <a:gd name="connsiteX33" fmla="*/ 11902582 w 12086611"/>
              <a:gd name="connsiteY33" fmla="*/ 1955957 h 2408285"/>
              <a:gd name="connsiteX34" fmla="*/ 11979412 w 12086611"/>
              <a:gd name="connsiteY34" fmla="*/ 2027262 h 2408285"/>
              <a:gd name="connsiteX35" fmla="*/ 11874479 w 12086611"/>
              <a:gd name="connsiteY35" fmla="*/ 2122697 h 2408285"/>
              <a:gd name="connsiteX36" fmla="*/ 11837764 w 12086611"/>
              <a:gd name="connsiteY36" fmla="*/ 2088535 h 2408285"/>
              <a:gd name="connsiteX37" fmla="*/ 11835724 w 12086611"/>
              <a:gd name="connsiteY37" fmla="*/ 2092331 h 2408285"/>
              <a:gd name="connsiteX38" fmla="*/ 11837537 w 12086611"/>
              <a:gd name="connsiteY38" fmla="*/ 2088264 h 2408285"/>
              <a:gd name="connsiteX39" fmla="*/ 11769772 w 12086611"/>
              <a:gd name="connsiteY39" fmla="*/ 2025364 h 2408285"/>
              <a:gd name="connsiteX40" fmla="*/ 11874705 w 12086611"/>
              <a:gd name="connsiteY40" fmla="*/ 1929930 h 2408285"/>
              <a:gd name="connsiteX41" fmla="*/ 11902355 w 12086611"/>
              <a:gd name="connsiteY41" fmla="*/ 1955686 h 2408285"/>
              <a:gd name="connsiteX42" fmla="*/ 11904621 w 12086611"/>
              <a:gd name="connsiteY42" fmla="*/ 1951349 h 2408285"/>
              <a:gd name="connsiteX43" fmla="*/ 11875838 w 12086611"/>
              <a:gd name="connsiteY43" fmla="*/ 1924778 h 2408285"/>
              <a:gd name="connsiteX44" fmla="*/ 11875838 w 12086611"/>
              <a:gd name="connsiteY44" fmla="*/ 1805757 h 2408285"/>
              <a:gd name="connsiteX45" fmla="*/ 11944736 w 12086611"/>
              <a:gd name="connsiteY45" fmla="*/ 1869470 h 2408285"/>
              <a:gd name="connsiteX46" fmla="*/ 11946549 w 12086611"/>
              <a:gd name="connsiteY46" fmla="*/ 1865674 h 2408285"/>
              <a:gd name="connsiteX47" fmla="*/ 11878332 w 12086611"/>
              <a:gd name="connsiteY47" fmla="*/ 1802503 h 2408285"/>
              <a:gd name="connsiteX48" fmla="*/ 11768639 w 12086611"/>
              <a:gd name="connsiteY48" fmla="*/ 1583167 h 2408285"/>
              <a:gd name="connsiteX49" fmla="*/ 11840257 w 12086611"/>
              <a:gd name="connsiteY49" fmla="*/ 1649591 h 2408285"/>
              <a:gd name="connsiteX50" fmla="*/ 11842523 w 12086611"/>
              <a:gd name="connsiteY50" fmla="*/ 1646067 h 2408285"/>
              <a:gd name="connsiteX51" fmla="*/ 11840483 w 12086611"/>
              <a:gd name="connsiteY51" fmla="*/ 1649591 h 2408285"/>
              <a:gd name="connsiteX52" fmla="*/ 11872666 w 12086611"/>
              <a:gd name="connsiteY52" fmla="*/ 1679686 h 2408285"/>
              <a:gd name="connsiteX53" fmla="*/ 11872666 w 12086611"/>
              <a:gd name="connsiteY53" fmla="*/ 1798708 h 2408285"/>
              <a:gd name="connsiteX54" fmla="*/ 11794249 w 12086611"/>
              <a:gd name="connsiteY54" fmla="*/ 1726047 h 2408285"/>
              <a:gd name="connsiteX55" fmla="*/ 11791983 w 12086611"/>
              <a:gd name="connsiteY55" fmla="*/ 1729572 h 2408285"/>
              <a:gd name="connsiteX56" fmla="*/ 11794023 w 12086611"/>
              <a:gd name="connsiteY56" fmla="*/ 1725776 h 2408285"/>
              <a:gd name="connsiteX57" fmla="*/ 11768639 w 12086611"/>
              <a:gd name="connsiteY57" fmla="*/ 1702189 h 2408285"/>
              <a:gd name="connsiteX58" fmla="*/ 11874705 w 12086611"/>
              <a:gd name="connsiteY58" fmla="*/ 1483123 h 2408285"/>
              <a:gd name="connsiteX59" fmla="*/ 11979412 w 12086611"/>
              <a:gd name="connsiteY59" fmla="*/ 1580184 h 2408285"/>
              <a:gd name="connsiteX60" fmla="*/ 11874479 w 12086611"/>
              <a:gd name="connsiteY60" fmla="*/ 1675619 h 2408285"/>
              <a:gd name="connsiteX61" fmla="*/ 11842523 w 12086611"/>
              <a:gd name="connsiteY61" fmla="*/ 1646067 h 2408285"/>
              <a:gd name="connsiteX62" fmla="*/ 11769772 w 12086611"/>
              <a:gd name="connsiteY62" fmla="*/ 1578558 h 2408285"/>
              <a:gd name="connsiteX63" fmla="*/ 11766146 w 12086611"/>
              <a:gd name="connsiteY63" fmla="*/ 1258907 h 2408285"/>
              <a:gd name="connsiteX64" fmla="*/ 11870853 w 12086611"/>
              <a:gd name="connsiteY64" fmla="*/ 1355968 h 2408285"/>
              <a:gd name="connsiteX65" fmla="*/ 11765920 w 12086611"/>
              <a:gd name="connsiteY65" fmla="*/ 1451673 h 2408285"/>
              <a:gd name="connsiteX66" fmla="*/ 11661213 w 12086611"/>
              <a:gd name="connsiteY66" fmla="*/ 1354341 h 2408285"/>
              <a:gd name="connsiteX67" fmla="*/ 11763200 w 12086611"/>
              <a:gd name="connsiteY67" fmla="*/ 1261618 h 2408285"/>
              <a:gd name="connsiteX68" fmla="*/ 11661213 w 12086611"/>
              <a:gd name="connsiteY68" fmla="*/ 913228 h 2408285"/>
              <a:gd name="connsiteX69" fmla="*/ 11728298 w 12086611"/>
              <a:gd name="connsiteY69" fmla="*/ 975315 h 2408285"/>
              <a:gd name="connsiteX70" fmla="*/ 11730338 w 12086611"/>
              <a:gd name="connsiteY70" fmla="*/ 971519 h 2408285"/>
              <a:gd name="connsiteX71" fmla="*/ 11728525 w 12086611"/>
              <a:gd name="connsiteY71" fmla="*/ 975586 h 2408285"/>
              <a:gd name="connsiteX72" fmla="*/ 11765240 w 12086611"/>
              <a:gd name="connsiteY72" fmla="*/ 1009747 h 2408285"/>
              <a:gd name="connsiteX73" fmla="*/ 11765240 w 12086611"/>
              <a:gd name="connsiteY73" fmla="*/ 1128769 h 2408285"/>
              <a:gd name="connsiteX74" fmla="*/ 11688410 w 12086611"/>
              <a:gd name="connsiteY74" fmla="*/ 1057464 h 2408285"/>
              <a:gd name="connsiteX75" fmla="*/ 11686370 w 12086611"/>
              <a:gd name="connsiteY75" fmla="*/ 1061260 h 2408285"/>
              <a:gd name="connsiteX76" fmla="*/ 11688183 w 12086611"/>
              <a:gd name="connsiteY76" fmla="*/ 1057193 h 2408285"/>
              <a:gd name="connsiteX77" fmla="*/ 11661213 w 12086611"/>
              <a:gd name="connsiteY77" fmla="*/ 1032250 h 2408285"/>
              <a:gd name="connsiteX78" fmla="*/ 11876065 w 12086611"/>
              <a:gd name="connsiteY78" fmla="*/ 590053 h 2408285"/>
              <a:gd name="connsiteX79" fmla="*/ 11979412 w 12086611"/>
              <a:gd name="connsiteY79" fmla="*/ 686029 h 2408285"/>
              <a:gd name="connsiteX80" fmla="*/ 11874479 w 12086611"/>
              <a:gd name="connsiteY80" fmla="*/ 781464 h 2408285"/>
              <a:gd name="connsiteX81" fmla="*/ 11839350 w 12086611"/>
              <a:gd name="connsiteY81" fmla="*/ 748929 h 2408285"/>
              <a:gd name="connsiteX82" fmla="*/ 11837537 w 12086611"/>
              <a:gd name="connsiteY82" fmla="*/ 752725 h 2408285"/>
              <a:gd name="connsiteX83" fmla="*/ 11872666 w 12086611"/>
              <a:gd name="connsiteY83" fmla="*/ 785259 h 2408285"/>
              <a:gd name="connsiteX84" fmla="*/ 11872666 w 12086611"/>
              <a:gd name="connsiteY84" fmla="*/ 904552 h 2408285"/>
              <a:gd name="connsiteX85" fmla="*/ 11797422 w 12086611"/>
              <a:gd name="connsiteY85" fmla="*/ 834603 h 2408285"/>
              <a:gd name="connsiteX86" fmla="*/ 11795383 w 12086611"/>
              <a:gd name="connsiteY86" fmla="*/ 838941 h 2408285"/>
              <a:gd name="connsiteX87" fmla="*/ 11871986 w 12086611"/>
              <a:gd name="connsiteY87" fmla="*/ 910246 h 2408285"/>
              <a:gd name="connsiteX88" fmla="*/ 11767053 w 12086611"/>
              <a:gd name="connsiteY88" fmla="*/ 1005680 h 2408285"/>
              <a:gd name="connsiteX89" fmla="*/ 11730338 w 12086611"/>
              <a:gd name="connsiteY89" fmla="*/ 971519 h 2408285"/>
              <a:gd name="connsiteX90" fmla="*/ 11662573 w 12086611"/>
              <a:gd name="connsiteY90" fmla="*/ 908619 h 2408285"/>
              <a:gd name="connsiteX91" fmla="*/ 11767506 w 12086611"/>
              <a:gd name="connsiteY91" fmla="*/ 813185 h 2408285"/>
              <a:gd name="connsiteX92" fmla="*/ 11795156 w 12086611"/>
              <a:gd name="connsiteY92" fmla="*/ 838941 h 2408285"/>
              <a:gd name="connsiteX93" fmla="*/ 11797196 w 12086611"/>
              <a:gd name="connsiteY93" fmla="*/ 834603 h 2408285"/>
              <a:gd name="connsiteX94" fmla="*/ 11768639 w 12086611"/>
              <a:gd name="connsiteY94" fmla="*/ 808034 h 2408285"/>
              <a:gd name="connsiteX95" fmla="*/ 11768639 w 12086611"/>
              <a:gd name="connsiteY95" fmla="*/ 688741 h 2408285"/>
              <a:gd name="connsiteX96" fmla="*/ 11837310 w 12086611"/>
              <a:gd name="connsiteY96" fmla="*/ 752725 h 2408285"/>
              <a:gd name="connsiteX97" fmla="*/ 11839350 w 12086611"/>
              <a:gd name="connsiteY97" fmla="*/ 748658 h 2408285"/>
              <a:gd name="connsiteX98" fmla="*/ 11771132 w 12086611"/>
              <a:gd name="connsiteY98" fmla="*/ 685487 h 2408285"/>
              <a:gd name="connsiteX99" fmla="*/ 11661213 w 12086611"/>
              <a:gd name="connsiteY99" fmla="*/ 466151 h 2408285"/>
              <a:gd name="connsiteX100" fmla="*/ 11733057 w 12086611"/>
              <a:gd name="connsiteY100" fmla="*/ 532846 h 2408285"/>
              <a:gd name="connsiteX101" fmla="*/ 11765240 w 12086611"/>
              <a:gd name="connsiteY101" fmla="*/ 562669 h 2408285"/>
              <a:gd name="connsiteX102" fmla="*/ 11765240 w 12086611"/>
              <a:gd name="connsiteY102" fmla="*/ 681691 h 2408285"/>
              <a:gd name="connsiteX103" fmla="*/ 11687050 w 12086611"/>
              <a:gd name="connsiteY103" fmla="*/ 609031 h 2408285"/>
              <a:gd name="connsiteX104" fmla="*/ 11684784 w 12086611"/>
              <a:gd name="connsiteY104" fmla="*/ 612827 h 2408285"/>
              <a:gd name="connsiteX105" fmla="*/ 11763653 w 12086611"/>
              <a:gd name="connsiteY105" fmla="*/ 686029 h 2408285"/>
              <a:gd name="connsiteX106" fmla="*/ 11658721 w 12086611"/>
              <a:gd name="connsiteY106" fmla="*/ 781464 h 2408285"/>
              <a:gd name="connsiteX107" fmla="*/ 11609994 w 12086611"/>
              <a:gd name="connsiteY107" fmla="*/ 736187 h 2408285"/>
              <a:gd name="connsiteX108" fmla="*/ 11555374 w 12086611"/>
              <a:gd name="connsiteY108" fmla="*/ 685487 h 2408285"/>
              <a:gd name="connsiteX109" fmla="*/ 11660307 w 12086611"/>
              <a:gd name="connsiteY109" fmla="*/ 590053 h 2408285"/>
              <a:gd name="connsiteX110" fmla="*/ 11684557 w 12086611"/>
              <a:gd name="connsiteY110" fmla="*/ 612556 h 2408285"/>
              <a:gd name="connsiteX111" fmla="*/ 11686824 w 12086611"/>
              <a:gd name="connsiteY111" fmla="*/ 609031 h 2408285"/>
              <a:gd name="connsiteX112" fmla="*/ 11661213 w 12086611"/>
              <a:gd name="connsiteY112" fmla="*/ 585444 h 2408285"/>
              <a:gd name="connsiteX113" fmla="*/ 11767506 w 12086611"/>
              <a:gd name="connsiteY113" fmla="*/ 366107 h 2408285"/>
              <a:gd name="connsiteX114" fmla="*/ 11871986 w 12086611"/>
              <a:gd name="connsiteY114" fmla="*/ 463440 h 2408285"/>
              <a:gd name="connsiteX115" fmla="*/ 11767053 w 12086611"/>
              <a:gd name="connsiteY115" fmla="*/ 558874 h 2408285"/>
              <a:gd name="connsiteX116" fmla="*/ 11735324 w 12086611"/>
              <a:gd name="connsiteY116" fmla="*/ 529322 h 2408285"/>
              <a:gd name="connsiteX117" fmla="*/ 11733057 w 12086611"/>
              <a:gd name="connsiteY117" fmla="*/ 532846 h 2408285"/>
              <a:gd name="connsiteX118" fmla="*/ 11735097 w 12086611"/>
              <a:gd name="connsiteY118" fmla="*/ 529051 h 2408285"/>
              <a:gd name="connsiteX119" fmla="*/ 11662573 w 12086611"/>
              <a:gd name="connsiteY119" fmla="*/ 461542 h 2408285"/>
              <a:gd name="connsiteX120" fmla="*/ 11658947 w 12086611"/>
              <a:gd name="connsiteY120" fmla="*/ 142162 h 2408285"/>
              <a:gd name="connsiteX121" fmla="*/ 11763653 w 12086611"/>
              <a:gd name="connsiteY121" fmla="*/ 239223 h 2408285"/>
              <a:gd name="connsiteX122" fmla="*/ 11658721 w 12086611"/>
              <a:gd name="connsiteY122" fmla="*/ 334657 h 2408285"/>
              <a:gd name="connsiteX123" fmla="*/ 11554014 w 12086611"/>
              <a:gd name="connsiteY123" fmla="*/ 237596 h 2408285"/>
              <a:gd name="connsiteX124" fmla="*/ 11656001 w 12086611"/>
              <a:gd name="connsiteY124" fmla="*/ 144873 h 2408285"/>
              <a:gd name="connsiteX125" fmla="*/ 11690766 w 12086611"/>
              <a:gd name="connsiteY125" fmla="*/ 40330 h 2408285"/>
              <a:gd name="connsiteX126" fmla="*/ 11845185 w 12086611"/>
              <a:gd name="connsiteY126" fmla="*/ 40330 h 2408285"/>
              <a:gd name="connsiteX127" fmla="*/ 11840228 w 12086611"/>
              <a:gd name="connsiteY127" fmla="*/ 44830 h 2408285"/>
              <a:gd name="connsiteX128" fmla="*/ 11767053 w 12086611"/>
              <a:gd name="connsiteY128" fmla="*/ 111254 h 2408285"/>
              <a:gd name="connsiteX129" fmla="*/ 11712546 w 12086611"/>
              <a:gd name="connsiteY129" fmla="*/ 60579 h 2408285"/>
              <a:gd name="connsiteX130" fmla="*/ 11661213 w 12086611"/>
              <a:gd name="connsiteY130" fmla="*/ 40330 h 2408285"/>
              <a:gd name="connsiteX131" fmla="*/ 11684643 w 12086611"/>
              <a:gd name="connsiteY131" fmla="*/ 40330 h 2408285"/>
              <a:gd name="connsiteX132" fmla="*/ 11690280 w 12086611"/>
              <a:gd name="connsiteY132" fmla="*/ 45575 h 2408285"/>
              <a:gd name="connsiteX133" fmla="*/ 11765240 w 12086611"/>
              <a:gd name="connsiteY133" fmla="*/ 115321 h 2408285"/>
              <a:gd name="connsiteX134" fmla="*/ 11765240 w 12086611"/>
              <a:gd name="connsiteY134" fmla="*/ 234343 h 2408285"/>
              <a:gd name="connsiteX135" fmla="*/ 11661213 w 12086611"/>
              <a:gd name="connsiteY135" fmla="*/ 137824 h 2408285"/>
              <a:gd name="connsiteX136" fmla="*/ 11661213 w 12086611"/>
              <a:gd name="connsiteY136" fmla="*/ 69350 h 2408285"/>
              <a:gd name="connsiteX137" fmla="*/ 0 w 12086611"/>
              <a:gd name="connsiteY137" fmla="*/ 0 h 2408285"/>
              <a:gd name="connsiteX138" fmla="*/ 11657587 w 12086611"/>
              <a:gd name="connsiteY138" fmla="*/ 40330 h 2408285"/>
              <a:gd name="connsiteX139" fmla="*/ 11657587 w 12086611"/>
              <a:gd name="connsiteY139" fmla="*/ 41002 h 2408285"/>
              <a:gd name="connsiteX140" fmla="*/ 11657587 w 12086611"/>
              <a:gd name="connsiteY140" fmla="*/ 137824 h 2408285"/>
              <a:gd name="connsiteX141" fmla="*/ 11653055 w 12086611"/>
              <a:gd name="connsiteY141" fmla="*/ 141891 h 2408285"/>
              <a:gd name="connsiteX142" fmla="*/ 11656001 w 12086611"/>
              <a:gd name="connsiteY142" fmla="*/ 144873 h 2408285"/>
              <a:gd name="connsiteX143" fmla="*/ 11652828 w 12086611"/>
              <a:gd name="connsiteY143" fmla="*/ 141891 h 2408285"/>
              <a:gd name="connsiteX144" fmla="*/ 11549028 w 12086611"/>
              <a:gd name="connsiteY144" fmla="*/ 236512 h 2408285"/>
              <a:gd name="connsiteX145" fmla="*/ 11549028 w 12086611"/>
              <a:gd name="connsiteY145" fmla="*/ 243019 h 2408285"/>
              <a:gd name="connsiteX146" fmla="*/ 11552881 w 12086611"/>
              <a:gd name="connsiteY146" fmla="*/ 246543 h 2408285"/>
              <a:gd name="connsiteX147" fmla="*/ 11552881 w 12086611"/>
              <a:gd name="connsiteY147" fmla="*/ 242205 h 2408285"/>
              <a:gd name="connsiteX148" fmla="*/ 11656681 w 12086611"/>
              <a:gd name="connsiteY148" fmla="*/ 338724 h 2408285"/>
              <a:gd name="connsiteX149" fmla="*/ 11656681 w 12086611"/>
              <a:gd name="connsiteY149" fmla="*/ 457746 h 2408285"/>
              <a:gd name="connsiteX150" fmla="*/ 11552881 w 12086611"/>
              <a:gd name="connsiteY150" fmla="*/ 361227 h 2408285"/>
              <a:gd name="connsiteX151" fmla="*/ 11552881 w 12086611"/>
              <a:gd name="connsiteY151" fmla="*/ 246814 h 2408285"/>
              <a:gd name="connsiteX152" fmla="*/ 11549028 w 12086611"/>
              <a:gd name="connsiteY152" fmla="*/ 243290 h 2408285"/>
              <a:gd name="connsiteX153" fmla="*/ 11549028 w 12086611"/>
              <a:gd name="connsiteY153" fmla="*/ 363125 h 2408285"/>
              <a:gd name="connsiteX154" fmla="*/ 11441829 w 12086611"/>
              <a:gd name="connsiteY154" fmla="*/ 460457 h 2408285"/>
              <a:gd name="connsiteX155" fmla="*/ 11441829 w 12086611"/>
              <a:gd name="connsiteY155" fmla="*/ 587613 h 2408285"/>
              <a:gd name="connsiteX156" fmla="*/ 11544269 w 12086611"/>
              <a:gd name="connsiteY156" fmla="*/ 682505 h 2408285"/>
              <a:gd name="connsiteX157" fmla="*/ 11544269 w 12086611"/>
              <a:gd name="connsiteY157" fmla="*/ 676811 h 2408285"/>
              <a:gd name="connsiteX158" fmla="*/ 11445455 w 12086611"/>
              <a:gd name="connsiteY158" fmla="*/ 585444 h 2408285"/>
              <a:gd name="connsiteX159" fmla="*/ 11445455 w 12086611"/>
              <a:gd name="connsiteY159" fmla="*/ 466151 h 2408285"/>
              <a:gd name="connsiteX160" fmla="*/ 11544269 w 12086611"/>
              <a:gd name="connsiteY160" fmla="*/ 557789 h 2408285"/>
              <a:gd name="connsiteX161" fmla="*/ 11544269 w 12086611"/>
              <a:gd name="connsiteY161" fmla="*/ 552096 h 2408285"/>
              <a:gd name="connsiteX162" fmla="*/ 11446815 w 12086611"/>
              <a:gd name="connsiteY162" fmla="*/ 461542 h 2408285"/>
              <a:gd name="connsiteX163" fmla="*/ 11551748 w 12086611"/>
              <a:gd name="connsiteY163" fmla="*/ 366107 h 2408285"/>
              <a:gd name="connsiteX164" fmla="*/ 11656454 w 12086611"/>
              <a:gd name="connsiteY164" fmla="*/ 463440 h 2408285"/>
              <a:gd name="connsiteX165" fmla="*/ 11551521 w 12086611"/>
              <a:gd name="connsiteY165" fmla="*/ 558874 h 2408285"/>
              <a:gd name="connsiteX166" fmla="*/ 11544495 w 12086611"/>
              <a:gd name="connsiteY166" fmla="*/ 552367 h 2408285"/>
              <a:gd name="connsiteX167" fmla="*/ 11544495 w 12086611"/>
              <a:gd name="connsiteY167" fmla="*/ 558061 h 2408285"/>
              <a:gd name="connsiteX168" fmla="*/ 11549482 w 12086611"/>
              <a:gd name="connsiteY168" fmla="*/ 562669 h 2408285"/>
              <a:gd name="connsiteX169" fmla="*/ 11549482 w 12086611"/>
              <a:gd name="connsiteY169" fmla="*/ 681691 h 2408285"/>
              <a:gd name="connsiteX170" fmla="*/ 11544495 w 12086611"/>
              <a:gd name="connsiteY170" fmla="*/ 677083 h 2408285"/>
              <a:gd name="connsiteX171" fmla="*/ 11544495 w 12086611"/>
              <a:gd name="connsiteY171" fmla="*/ 682776 h 2408285"/>
              <a:gd name="connsiteX172" fmla="*/ 11549028 w 12086611"/>
              <a:gd name="connsiteY172" fmla="*/ 687114 h 2408285"/>
              <a:gd name="connsiteX173" fmla="*/ 11549028 w 12086611"/>
              <a:gd name="connsiteY173" fmla="*/ 748116 h 2408285"/>
              <a:gd name="connsiteX174" fmla="*/ 11552881 w 12086611"/>
              <a:gd name="connsiteY174" fmla="*/ 748658 h 2408285"/>
              <a:gd name="connsiteX175" fmla="*/ 11552881 w 12086611"/>
              <a:gd name="connsiteY175" fmla="*/ 688741 h 2408285"/>
              <a:gd name="connsiteX176" fmla="*/ 11607727 w 12086611"/>
              <a:gd name="connsiteY176" fmla="*/ 739711 h 2408285"/>
              <a:gd name="connsiteX177" fmla="*/ 11609994 w 12086611"/>
              <a:gd name="connsiteY177" fmla="*/ 736187 h 2408285"/>
              <a:gd name="connsiteX178" fmla="*/ 11607727 w 12086611"/>
              <a:gd name="connsiteY178" fmla="*/ 739982 h 2408285"/>
              <a:gd name="connsiteX179" fmla="*/ 11656681 w 12086611"/>
              <a:gd name="connsiteY179" fmla="*/ 785259 h 2408285"/>
              <a:gd name="connsiteX180" fmla="*/ 11656681 w 12086611"/>
              <a:gd name="connsiteY180" fmla="*/ 904552 h 2408285"/>
              <a:gd name="connsiteX181" fmla="*/ 11552881 w 12086611"/>
              <a:gd name="connsiteY181" fmla="*/ 808034 h 2408285"/>
              <a:gd name="connsiteX182" fmla="*/ 11552881 w 12086611"/>
              <a:gd name="connsiteY182" fmla="*/ 748929 h 2408285"/>
              <a:gd name="connsiteX183" fmla="*/ 11549028 w 12086611"/>
              <a:gd name="connsiteY183" fmla="*/ 748387 h 2408285"/>
              <a:gd name="connsiteX184" fmla="*/ 11549028 w 12086611"/>
              <a:gd name="connsiteY184" fmla="*/ 809931 h 2408285"/>
              <a:gd name="connsiteX185" fmla="*/ 11479451 w 12086611"/>
              <a:gd name="connsiteY185" fmla="*/ 873102 h 2408285"/>
              <a:gd name="connsiteX186" fmla="*/ 11483304 w 12086611"/>
              <a:gd name="connsiteY186" fmla="*/ 875271 h 2408285"/>
              <a:gd name="connsiteX187" fmla="*/ 11551748 w 12086611"/>
              <a:gd name="connsiteY187" fmla="*/ 813185 h 2408285"/>
              <a:gd name="connsiteX188" fmla="*/ 11656454 w 12086611"/>
              <a:gd name="connsiteY188" fmla="*/ 910246 h 2408285"/>
              <a:gd name="connsiteX189" fmla="*/ 11551521 w 12086611"/>
              <a:gd name="connsiteY189" fmla="*/ 1005680 h 2408285"/>
              <a:gd name="connsiteX190" fmla="*/ 11446815 w 12086611"/>
              <a:gd name="connsiteY190" fmla="*/ 908619 h 2408285"/>
              <a:gd name="connsiteX191" fmla="*/ 11483077 w 12086611"/>
              <a:gd name="connsiteY191" fmla="*/ 875543 h 2408285"/>
              <a:gd name="connsiteX192" fmla="*/ 11479224 w 12086611"/>
              <a:gd name="connsiteY192" fmla="*/ 873374 h 2408285"/>
              <a:gd name="connsiteX193" fmla="*/ 11441829 w 12086611"/>
              <a:gd name="connsiteY193" fmla="*/ 907535 h 2408285"/>
              <a:gd name="connsiteX194" fmla="*/ 11441829 w 12086611"/>
              <a:gd name="connsiteY194" fmla="*/ 993751 h 2408285"/>
              <a:gd name="connsiteX195" fmla="*/ 11445455 w 12086611"/>
              <a:gd name="connsiteY195" fmla="*/ 995649 h 2408285"/>
              <a:gd name="connsiteX196" fmla="*/ 11445455 w 12086611"/>
              <a:gd name="connsiteY196" fmla="*/ 913228 h 2408285"/>
              <a:gd name="connsiteX197" fmla="*/ 11549482 w 12086611"/>
              <a:gd name="connsiteY197" fmla="*/ 1009747 h 2408285"/>
              <a:gd name="connsiteX198" fmla="*/ 11549482 w 12086611"/>
              <a:gd name="connsiteY198" fmla="*/ 1128769 h 2408285"/>
              <a:gd name="connsiteX199" fmla="*/ 11445455 w 12086611"/>
              <a:gd name="connsiteY199" fmla="*/ 1032250 h 2408285"/>
              <a:gd name="connsiteX200" fmla="*/ 11445455 w 12086611"/>
              <a:gd name="connsiteY200" fmla="*/ 995920 h 2408285"/>
              <a:gd name="connsiteX201" fmla="*/ 11441829 w 12086611"/>
              <a:gd name="connsiteY201" fmla="*/ 994022 h 2408285"/>
              <a:gd name="connsiteX202" fmla="*/ 11441829 w 12086611"/>
              <a:gd name="connsiteY202" fmla="*/ 1034419 h 2408285"/>
              <a:gd name="connsiteX203" fmla="*/ 11551295 w 12086611"/>
              <a:gd name="connsiteY203" fmla="*/ 1136089 h 2408285"/>
              <a:gd name="connsiteX204" fmla="*/ 11660307 w 12086611"/>
              <a:gd name="connsiteY204" fmla="*/ 1037130 h 2408285"/>
              <a:gd name="connsiteX205" fmla="*/ 11686370 w 12086611"/>
              <a:gd name="connsiteY205" fmla="*/ 1061260 h 2408285"/>
              <a:gd name="connsiteX206" fmla="*/ 11764787 w 12086611"/>
              <a:gd name="connsiteY206" fmla="*/ 1133920 h 2408285"/>
              <a:gd name="connsiteX207" fmla="*/ 11764787 w 12086611"/>
              <a:gd name="connsiteY207" fmla="*/ 1250231 h 2408285"/>
              <a:gd name="connsiteX208" fmla="*/ 11768639 w 12086611"/>
              <a:gd name="connsiteY208" fmla="*/ 1250231 h 2408285"/>
              <a:gd name="connsiteX209" fmla="*/ 11768639 w 12086611"/>
              <a:gd name="connsiteY209" fmla="*/ 1243724 h 2408285"/>
              <a:gd name="connsiteX210" fmla="*/ 11768639 w 12086611"/>
              <a:gd name="connsiteY210" fmla="*/ 1135818 h 2408285"/>
              <a:gd name="connsiteX211" fmla="*/ 11872666 w 12086611"/>
              <a:gd name="connsiteY211" fmla="*/ 1232337 h 2408285"/>
              <a:gd name="connsiteX212" fmla="*/ 11872666 w 12086611"/>
              <a:gd name="connsiteY212" fmla="*/ 1242097 h 2408285"/>
              <a:gd name="connsiteX213" fmla="*/ 11872666 w 12086611"/>
              <a:gd name="connsiteY213" fmla="*/ 1351088 h 2408285"/>
              <a:gd name="connsiteX214" fmla="*/ 11768639 w 12086611"/>
              <a:gd name="connsiteY214" fmla="*/ 1254840 h 2408285"/>
              <a:gd name="connsiteX215" fmla="*/ 11768639 w 12086611"/>
              <a:gd name="connsiteY215" fmla="*/ 1250502 h 2408285"/>
              <a:gd name="connsiteX216" fmla="*/ 11764787 w 12086611"/>
              <a:gd name="connsiteY216" fmla="*/ 1250502 h 2408285"/>
              <a:gd name="connsiteX217" fmla="*/ 11764787 w 12086611"/>
              <a:gd name="connsiteY217" fmla="*/ 1254569 h 2408285"/>
              <a:gd name="connsiteX218" fmla="*/ 11760254 w 12086611"/>
              <a:gd name="connsiteY218" fmla="*/ 1258636 h 2408285"/>
              <a:gd name="connsiteX219" fmla="*/ 11763200 w 12086611"/>
              <a:gd name="connsiteY219" fmla="*/ 1261618 h 2408285"/>
              <a:gd name="connsiteX220" fmla="*/ 11760027 w 12086611"/>
              <a:gd name="connsiteY220" fmla="*/ 1258907 h 2408285"/>
              <a:gd name="connsiteX221" fmla="*/ 11656227 w 12086611"/>
              <a:gd name="connsiteY221" fmla="*/ 1353257 h 2408285"/>
              <a:gd name="connsiteX222" fmla="*/ 11656227 w 12086611"/>
              <a:gd name="connsiteY222" fmla="*/ 1360035 h 2408285"/>
              <a:gd name="connsiteX223" fmla="*/ 11660080 w 12086611"/>
              <a:gd name="connsiteY223" fmla="*/ 1363559 h 2408285"/>
              <a:gd name="connsiteX224" fmla="*/ 11660080 w 12086611"/>
              <a:gd name="connsiteY224" fmla="*/ 1358950 h 2408285"/>
              <a:gd name="connsiteX225" fmla="*/ 11764107 w 12086611"/>
              <a:gd name="connsiteY225" fmla="*/ 1455469 h 2408285"/>
              <a:gd name="connsiteX226" fmla="*/ 11764107 w 12086611"/>
              <a:gd name="connsiteY226" fmla="*/ 1574491 h 2408285"/>
              <a:gd name="connsiteX227" fmla="*/ 11660080 w 12086611"/>
              <a:gd name="connsiteY227" fmla="*/ 1478243 h 2408285"/>
              <a:gd name="connsiteX228" fmla="*/ 11660080 w 12086611"/>
              <a:gd name="connsiteY228" fmla="*/ 1363830 h 2408285"/>
              <a:gd name="connsiteX229" fmla="*/ 11656227 w 12086611"/>
              <a:gd name="connsiteY229" fmla="*/ 1360306 h 2408285"/>
              <a:gd name="connsiteX230" fmla="*/ 11656227 w 12086611"/>
              <a:gd name="connsiteY230" fmla="*/ 1479870 h 2408285"/>
              <a:gd name="connsiteX231" fmla="*/ 11549028 w 12086611"/>
              <a:gd name="connsiteY231" fmla="*/ 1577473 h 2408285"/>
              <a:gd name="connsiteX232" fmla="*/ 11549028 w 12086611"/>
              <a:gd name="connsiteY232" fmla="*/ 1704357 h 2408285"/>
              <a:gd name="connsiteX233" fmla="*/ 11651468 w 12086611"/>
              <a:gd name="connsiteY233" fmla="*/ 1799521 h 2408285"/>
              <a:gd name="connsiteX234" fmla="*/ 11651468 w 12086611"/>
              <a:gd name="connsiteY234" fmla="*/ 1793827 h 2408285"/>
              <a:gd name="connsiteX235" fmla="*/ 11552881 w 12086611"/>
              <a:gd name="connsiteY235" fmla="*/ 1702189 h 2408285"/>
              <a:gd name="connsiteX236" fmla="*/ 11552881 w 12086611"/>
              <a:gd name="connsiteY236" fmla="*/ 1583167 h 2408285"/>
              <a:gd name="connsiteX237" fmla="*/ 11651468 w 12086611"/>
              <a:gd name="connsiteY237" fmla="*/ 1674535 h 2408285"/>
              <a:gd name="connsiteX238" fmla="*/ 11651468 w 12086611"/>
              <a:gd name="connsiteY238" fmla="*/ 1669112 h 2408285"/>
              <a:gd name="connsiteX239" fmla="*/ 11554014 w 12086611"/>
              <a:gd name="connsiteY239" fmla="*/ 1578558 h 2408285"/>
              <a:gd name="connsiteX240" fmla="*/ 11658947 w 12086611"/>
              <a:gd name="connsiteY240" fmla="*/ 1483123 h 2408285"/>
              <a:gd name="connsiteX241" fmla="*/ 11763653 w 12086611"/>
              <a:gd name="connsiteY241" fmla="*/ 1580184 h 2408285"/>
              <a:gd name="connsiteX242" fmla="*/ 11658721 w 12086611"/>
              <a:gd name="connsiteY242" fmla="*/ 1675619 h 2408285"/>
              <a:gd name="connsiteX243" fmla="*/ 11651695 w 12086611"/>
              <a:gd name="connsiteY243" fmla="*/ 1669112 h 2408285"/>
              <a:gd name="connsiteX244" fmla="*/ 11651695 w 12086611"/>
              <a:gd name="connsiteY244" fmla="*/ 1674805 h 2408285"/>
              <a:gd name="connsiteX245" fmla="*/ 11656907 w 12086611"/>
              <a:gd name="connsiteY245" fmla="*/ 1679686 h 2408285"/>
              <a:gd name="connsiteX246" fmla="*/ 11656907 w 12086611"/>
              <a:gd name="connsiteY246" fmla="*/ 1798708 h 2408285"/>
              <a:gd name="connsiteX247" fmla="*/ 11651695 w 12086611"/>
              <a:gd name="connsiteY247" fmla="*/ 1793827 h 2408285"/>
              <a:gd name="connsiteX248" fmla="*/ 11651695 w 12086611"/>
              <a:gd name="connsiteY248" fmla="*/ 1799521 h 2408285"/>
              <a:gd name="connsiteX249" fmla="*/ 11656227 w 12086611"/>
              <a:gd name="connsiteY249" fmla="*/ 1803859 h 2408285"/>
              <a:gd name="connsiteX250" fmla="*/ 11656227 w 12086611"/>
              <a:gd name="connsiteY250" fmla="*/ 1864861 h 2408285"/>
              <a:gd name="connsiteX251" fmla="*/ 11660080 w 12086611"/>
              <a:gd name="connsiteY251" fmla="*/ 1865674 h 2408285"/>
              <a:gd name="connsiteX252" fmla="*/ 11660080 w 12086611"/>
              <a:gd name="connsiteY252" fmla="*/ 1805757 h 2408285"/>
              <a:gd name="connsiteX253" fmla="*/ 11714927 w 12086611"/>
              <a:gd name="connsiteY253" fmla="*/ 1856727 h 2408285"/>
              <a:gd name="connsiteX254" fmla="*/ 11717193 w 12086611"/>
              <a:gd name="connsiteY254" fmla="*/ 1852932 h 2408285"/>
              <a:gd name="connsiteX255" fmla="*/ 11662573 w 12086611"/>
              <a:gd name="connsiteY255" fmla="*/ 1802503 h 2408285"/>
              <a:gd name="connsiteX256" fmla="*/ 11767506 w 12086611"/>
              <a:gd name="connsiteY256" fmla="*/ 1707069 h 2408285"/>
              <a:gd name="connsiteX257" fmla="*/ 11791983 w 12086611"/>
              <a:gd name="connsiteY257" fmla="*/ 1729572 h 2408285"/>
              <a:gd name="connsiteX258" fmla="*/ 11870853 w 12086611"/>
              <a:gd name="connsiteY258" fmla="*/ 1802775 h 2408285"/>
              <a:gd name="connsiteX259" fmla="*/ 11765920 w 12086611"/>
              <a:gd name="connsiteY259" fmla="*/ 1898209 h 2408285"/>
              <a:gd name="connsiteX260" fmla="*/ 11717193 w 12086611"/>
              <a:gd name="connsiteY260" fmla="*/ 1853203 h 2408285"/>
              <a:gd name="connsiteX261" fmla="*/ 11715153 w 12086611"/>
              <a:gd name="connsiteY261" fmla="*/ 1856727 h 2408285"/>
              <a:gd name="connsiteX262" fmla="*/ 11764107 w 12086611"/>
              <a:gd name="connsiteY262" fmla="*/ 1902276 h 2408285"/>
              <a:gd name="connsiteX263" fmla="*/ 11764107 w 12086611"/>
              <a:gd name="connsiteY263" fmla="*/ 2021298 h 2408285"/>
              <a:gd name="connsiteX264" fmla="*/ 11660080 w 12086611"/>
              <a:gd name="connsiteY264" fmla="*/ 1924778 h 2408285"/>
              <a:gd name="connsiteX265" fmla="*/ 11660080 w 12086611"/>
              <a:gd name="connsiteY265" fmla="*/ 1865945 h 2408285"/>
              <a:gd name="connsiteX266" fmla="*/ 11656227 w 12086611"/>
              <a:gd name="connsiteY266" fmla="*/ 1865132 h 2408285"/>
              <a:gd name="connsiteX267" fmla="*/ 11656227 w 12086611"/>
              <a:gd name="connsiteY267" fmla="*/ 1926948 h 2408285"/>
              <a:gd name="connsiteX268" fmla="*/ 11586650 w 12086611"/>
              <a:gd name="connsiteY268" fmla="*/ 1990119 h 2408285"/>
              <a:gd name="connsiteX269" fmla="*/ 11549028 w 12086611"/>
              <a:gd name="connsiteY269" fmla="*/ 2024280 h 2408285"/>
              <a:gd name="connsiteX270" fmla="*/ 11549028 w 12086611"/>
              <a:gd name="connsiteY270" fmla="*/ 2110496 h 2408285"/>
              <a:gd name="connsiteX271" fmla="*/ 11552881 w 12086611"/>
              <a:gd name="connsiteY271" fmla="*/ 2112394 h 2408285"/>
              <a:gd name="connsiteX272" fmla="*/ 11552881 w 12086611"/>
              <a:gd name="connsiteY272" fmla="*/ 2029973 h 2408285"/>
              <a:gd name="connsiteX273" fmla="*/ 11656907 w 12086611"/>
              <a:gd name="connsiteY273" fmla="*/ 2126492 h 2408285"/>
              <a:gd name="connsiteX274" fmla="*/ 11656907 w 12086611"/>
              <a:gd name="connsiteY274" fmla="*/ 2245514 h 2408285"/>
              <a:gd name="connsiteX275" fmla="*/ 11552881 w 12086611"/>
              <a:gd name="connsiteY275" fmla="*/ 2149266 h 2408285"/>
              <a:gd name="connsiteX276" fmla="*/ 11552881 w 12086611"/>
              <a:gd name="connsiteY276" fmla="*/ 2112665 h 2408285"/>
              <a:gd name="connsiteX277" fmla="*/ 11549028 w 12086611"/>
              <a:gd name="connsiteY277" fmla="*/ 2110767 h 2408285"/>
              <a:gd name="connsiteX278" fmla="*/ 11549028 w 12086611"/>
              <a:gd name="connsiteY278" fmla="*/ 2151435 h 2408285"/>
              <a:gd name="connsiteX279" fmla="*/ 11658721 w 12086611"/>
              <a:gd name="connsiteY279" fmla="*/ 2253105 h 2408285"/>
              <a:gd name="connsiteX280" fmla="*/ 11767506 w 12086611"/>
              <a:gd name="connsiteY280" fmla="*/ 2153875 h 2408285"/>
              <a:gd name="connsiteX281" fmla="*/ 11793569 w 12086611"/>
              <a:gd name="connsiteY281" fmla="*/ 2178005 h 2408285"/>
              <a:gd name="connsiteX282" fmla="*/ 11795609 w 12086611"/>
              <a:gd name="connsiteY282" fmla="*/ 2174210 h 2408285"/>
              <a:gd name="connsiteX283" fmla="*/ 11793796 w 12086611"/>
              <a:gd name="connsiteY283" fmla="*/ 2178276 h 2408285"/>
              <a:gd name="connsiteX284" fmla="*/ 11871986 w 12086611"/>
              <a:gd name="connsiteY284" fmla="*/ 2250937 h 2408285"/>
              <a:gd name="connsiteX285" fmla="*/ 11871986 w 12086611"/>
              <a:gd name="connsiteY285" fmla="*/ 2372941 h 2408285"/>
              <a:gd name="connsiteX286" fmla="*/ 11853628 w 12086611"/>
              <a:gd name="connsiteY286" fmla="*/ 2389640 h 2408285"/>
              <a:gd name="connsiteX287" fmla="*/ 11844194 w 12086611"/>
              <a:gd name="connsiteY287" fmla="*/ 2398222 h 2408285"/>
              <a:gd name="connsiteX288" fmla="*/ 0 w 12086611"/>
              <a:gd name="connsiteY288" fmla="*/ 2408285 h 2408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Lst>
            <a:rect l="l" t="t" r="r" b="b"/>
            <a:pathLst>
              <a:path w="12086611" h="2408285">
                <a:moveTo>
                  <a:pt x="11874479" y="2376194"/>
                </a:moveTo>
                <a:lnTo>
                  <a:pt x="11897822" y="2397884"/>
                </a:lnTo>
                <a:lnTo>
                  <a:pt x="11898186" y="2398222"/>
                </a:lnTo>
                <a:lnTo>
                  <a:pt x="11850311" y="2398222"/>
                </a:lnTo>
                <a:lnTo>
                  <a:pt x="11852466" y="2396257"/>
                </a:lnTo>
                <a:close/>
                <a:moveTo>
                  <a:pt x="11875838" y="2252563"/>
                </a:moveTo>
                <a:lnTo>
                  <a:pt x="11979865" y="2349082"/>
                </a:lnTo>
                <a:lnTo>
                  <a:pt x="11979865" y="2378140"/>
                </a:lnTo>
                <a:lnTo>
                  <a:pt x="11979865" y="2398222"/>
                </a:lnTo>
                <a:lnTo>
                  <a:pt x="11904568" y="2398222"/>
                </a:lnTo>
                <a:lnTo>
                  <a:pt x="11903035" y="2396799"/>
                </a:lnTo>
                <a:cubicBezTo>
                  <a:pt x="11901449" y="2397071"/>
                  <a:pt x="11899635" y="2397613"/>
                  <a:pt x="11897822" y="2397884"/>
                </a:cubicBezTo>
                <a:cubicBezTo>
                  <a:pt x="11899635" y="2397341"/>
                  <a:pt x="11901222" y="2397071"/>
                  <a:pt x="11902808" y="2396528"/>
                </a:cubicBezTo>
                <a:lnTo>
                  <a:pt x="11875838" y="2371585"/>
                </a:lnTo>
                <a:close/>
                <a:moveTo>
                  <a:pt x="11768639" y="2029973"/>
                </a:moveTo>
                <a:lnTo>
                  <a:pt x="11835724" y="2092331"/>
                </a:lnTo>
                <a:lnTo>
                  <a:pt x="11872666" y="2126492"/>
                </a:lnTo>
                <a:lnTo>
                  <a:pt x="11872666" y="2245514"/>
                </a:lnTo>
                <a:lnTo>
                  <a:pt x="11795609" y="2174210"/>
                </a:lnTo>
                <a:lnTo>
                  <a:pt x="11768639" y="2149266"/>
                </a:lnTo>
                <a:close/>
                <a:moveTo>
                  <a:pt x="11658947" y="1929930"/>
                </a:moveTo>
                <a:lnTo>
                  <a:pt x="11763653" y="2027262"/>
                </a:lnTo>
                <a:lnTo>
                  <a:pt x="11658721" y="2122697"/>
                </a:lnTo>
                <a:lnTo>
                  <a:pt x="11554014" y="2025364"/>
                </a:lnTo>
                <a:lnTo>
                  <a:pt x="11590503" y="1992287"/>
                </a:lnTo>
                <a:close/>
                <a:moveTo>
                  <a:pt x="11983265" y="1707069"/>
                </a:moveTo>
                <a:lnTo>
                  <a:pt x="12086611" y="1802775"/>
                </a:lnTo>
                <a:lnTo>
                  <a:pt x="11981678" y="1898209"/>
                </a:lnTo>
                <a:lnTo>
                  <a:pt x="11946776" y="1865674"/>
                </a:lnTo>
                <a:lnTo>
                  <a:pt x="11944736" y="1869741"/>
                </a:lnTo>
                <a:lnTo>
                  <a:pt x="11979865" y="1902276"/>
                </a:lnTo>
                <a:lnTo>
                  <a:pt x="11979865" y="2021298"/>
                </a:lnTo>
                <a:lnTo>
                  <a:pt x="11904621" y="1951619"/>
                </a:lnTo>
                <a:lnTo>
                  <a:pt x="11902582" y="1955957"/>
                </a:lnTo>
                <a:lnTo>
                  <a:pt x="11979412" y="2027262"/>
                </a:lnTo>
                <a:lnTo>
                  <a:pt x="11874479" y="2122697"/>
                </a:lnTo>
                <a:lnTo>
                  <a:pt x="11837764" y="2088535"/>
                </a:lnTo>
                <a:lnTo>
                  <a:pt x="11835724" y="2092331"/>
                </a:lnTo>
                <a:lnTo>
                  <a:pt x="11837537" y="2088264"/>
                </a:lnTo>
                <a:lnTo>
                  <a:pt x="11769772" y="2025364"/>
                </a:lnTo>
                <a:lnTo>
                  <a:pt x="11874705" y="1929930"/>
                </a:lnTo>
                <a:lnTo>
                  <a:pt x="11902355" y="1955686"/>
                </a:lnTo>
                <a:lnTo>
                  <a:pt x="11904621" y="1951349"/>
                </a:lnTo>
                <a:lnTo>
                  <a:pt x="11875838" y="1924778"/>
                </a:lnTo>
                <a:lnTo>
                  <a:pt x="11875838" y="1805757"/>
                </a:lnTo>
                <a:lnTo>
                  <a:pt x="11944736" y="1869470"/>
                </a:lnTo>
                <a:lnTo>
                  <a:pt x="11946549" y="1865674"/>
                </a:lnTo>
                <a:lnTo>
                  <a:pt x="11878332" y="1802503"/>
                </a:lnTo>
                <a:close/>
                <a:moveTo>
                  <a:pt x="11768639" y="1583167"/>
                </a:moveTo>
                <a:lnTo>
                  <a:pt x="11840257" y="1649591"/>
                </a:lnTo>
                <a:lnTo>
                  <a:pt x="11842523" y="1646067"/>
                </a:lnTo>
                <a:lnTo>
                  <a:pt x="11840483" y="1649591"/>
                </a:lnTo>
                <a:lnTo>
                  <a:pt x="11872666" y="1679686"/>
                </a:lnTo>
                <a:lnTo>
                  <a:pt x="11872666" y="1798708"/>
                </a:lnTo>
                <a:lnTo>
                  <a:pt x="11794249" y="1726047"/>
                </a:lnTo>
                <a:lnTo>
                  <a:pt x="11791983" y="1729572"/>
                </a:lnTo>
                <a:lnTo>
                  <a:pt x="11794023" y="1725776"/>
                </a:lnTo>
                <a:lnTo>
                  <a:pt x="11768639" y="1702189"/>
                </a:lnTo>
                <a:close/>
                <a:moveTo>
                  <a:pt x="11874705" y="1483123"/>
                </a:moveTo>
                <a:lnTo>
                  <a:pt x="11979412" y="1580184"/>
                </a:lnTo>
                <a:lnTo>
                  <a:pt x="11874479" y="1675619"/>
                </a:lnTo>
                <a:lnTo>
                  <a:pt x="11842523" y="1646067"/>
                </a:lnTo>
                <a:lnTo>
                  <a:pt x="11769772" y="1578558"/>
                </a:lnTo>
                <a:close/>
                <a:moveTo>
                  <a:pt x="11766146" y="1258907"/>
                </a:moveTo>
                <a:lnTo>
                  <a:pt x="11870853" y="1355968"/>
                </a:lnTo>
                <a:lnTo>
                  <a:pt x="11765920" y="1451673"/>
                </a:lnTo>
                <a:lnTo>
                  <a:pt x="11661213" y="1354341"/>
                </a:lnTo>
                <a:lnTo>
                  <a:pt x="11763200" y="1261618"/>
                </a:lnTo>
                <a:close/>
                <a:moveTo>
                  <a:pt x="11661213" y="913228"/>
                </a:moveTo>
                <a:lnTo>
                  <a:pt x="11728298" y="975315"/>
                </a:lnTo>
                <a:lnTo>
                  <a:pt x="11730338" y="971519"/>
                </a:lnTo>
                <a:lnTo>
                  <a:pt x="11728525" y="975586"/>
                </a:lnTo>
                <a:lnTo>
                  <a:pt x="11765240" y="1009747"/>
                </a:lnTo>
                <a:lnTo>
                  <a:pt x="11765240" y="1128769"/>
                </a:lnTo>
                <a:lnTo>
                  <a:pt x="11688410" y="1057464"/>
                </a:lnTo>
                <a:lnTo>
                  <a:pt x="11686370" y="1061260"/>
                </a:lnTo>
                <a:lnTo>
                  <a:pt x="11688183" y="1057193"/>
                </a:lnTo>
                <a:lnTo>
                  <a:pt x="11661213" y="1032250"/>
                </a:lnTo>
                <a:close/>
                <a:moveTo>
                  <a:pt x="11876065" y="590053"/>
                </a:moveTo>
                <a:lnTo>
                  <a:pt x="11979412" y="686029"/>
                </a:lnTo>
                <a:lnTo>
                  <a:pt x="11874479" y="781464"/>
                </a:lnTo>
                <a:lnTo>
                  <a:pt x="11839350" y="748929"/>
                </a:lnTo>
                <a:lnTo>
                  <a:pt x="11837537" y="752725"/>
                </a:lnTo>
                <a:lnTo>
                  <a:pt x="11872666" y="785259"/>
                </a:lnTo>
                <a:lnTo>
                  <a:pt x="11872666" y="904552"/>
                </a:lnTo>
                <a:lnTo>
                  <a:pt x="11797422" y="834603"/>
                </a:lnTo>
                <a:lnTo>
                  <a:pt x="11795383" y="838941"/>
                </a:lnTo>
                <a:lnTo>
                  <a:pt x="11871986" y="910246"/>
                </a:lnTo>
                <a:lnTo>
                  <a:pt x="11767053" y="1005680"/>
                </a:lnTo>
                <a:lnTo>
                  <a:pt x="11730338" y="971519"/>
                </a:lnTo>
                <a:lnTo>
                  <a:pt x="11662573" y="908619"/>
                </a:lnTo>
                <a:lnTo>
                  <a:pt x="11767506" y="813185"/>
                </a:lnTo>
                <a:lnTo>
                  <a:pt x="11795156" y="838941"/>
                </a:lnTo>
                <a:lnTo>
                  <a:pt x="11797196" y="834603"/>
                </a:lnTo>
                <a:lnTo>
                  <a:pt x="11768639" y="808034"/>
                </a:lnTo>
                <a:lnTo>
                  <a:pt x="11768639" y="688741"/>
                </a:lnTo>
                <a:lnTo>
                  <a:pt x="11837310" y="752725"/>
                </a:lnTo>
                <a:lnTo>
                  <a:pt x="11839350" y="748658"/>
                </a:lnTo>
                <a:lnTo>
                  <a:pt x="11771132" y="685487"/>
                </a:lnTo>
                <a:close/>
                <a:moveTo>
                  <a:pt x="11661213" y="466151"/>
                </a:moveTo>
                <a:lnTo>
                  <a:pt x="11733057" y="532846"/>
                </a:lnTo>
                <a:lnTo>
                  <a:pt x="11765240" y="562669"/>
                </a:lnTo>
                <a:lnTo>
                  <a:pt x="11765240" y="681691"/>
                </a:lnTo>
                <a:lnTo>
                  <a:pt x="11687050" y="609031"/>
                </a:lnTo>
                <a:lnTo>
                  <a:pt x="11684784" y="612827"/>
                </a:lnTo>
                <a:lnTo>
                  <a:pt x="11763653" y="686029"/>
                </a:lnTo>
                <a:lnTo>
                  <a:pt x="11658721" y="781464"/>
                </a:lnTo>
                <a:lnTo>
                  <a:pt x="11609994" y="736187"/>
                </a:lnTo>
                <a:lnTo>
                  <a:pt x="11555374" y="685487"/>
                </a:lnTo>
                <a:lnTo>
                  <a:pt x="11660307" y="590053"/>
                </a:lnTo>
                <a:lnTo>
                  <a:pt x="11684557" y="612556"/>
                </a:lnTo>
                <a:lnTo>
                  <a:pt x="11686824" y="609031"/>
                </a:lnTo>
                <a:lnTo>
                  <a:pt x="11661213" y="585444"/>
                </a:lnTo>
                <a:close/>
                <a:moveTo>
                  <a:pt x="11767506" y="366107"/>
                </a:moveTo>
                <a:lnTo>
                  <a:pt x="11871986" y="463440"/>
                </a:lnTo>
                <a:lnTo>
                  <a:pt x="11767053" y="558874"/>
                </a:lnTo>
                <a:lnTo>
                  <a:pt x="11735324" y="529322"/>
                </a:lnTo>
                <a:lnTo>
                  <a:pt x="11733057" y="532846"/>
                </a:lnTo>
                <a:lnTo>
                  <a:pt x="11735097" y="529051"/>
                </a:lnTo>
                <a:lnTo>
                  <a:pt x="11662573" y="461542"/>
                </a:lnTo>
                <a:close/>
                <a:moveTo>
                  <a:pt x="11658947" y="142162"/>
                </a:moveTo>
                <a:lnTo>
                  <a:pt x="11763653" y="239223"/>
                </a:lnTo>
                <a:lnTo>
                  <a:pt x="11658721" y="334657"/>
                </a:lnTo>
                <a:lnTo>
                  <a:pt x="11554014" y="237596"/>
                </a:lnTo>
                <a:lnTo>
                  <a:pt x="11656001" y="144873"/>
                </a:lnTo>
                <a:close/>
                <a:moveTo>
                  <a:pt x="11690766" y="40330"/>
                </a:moveTo>
                <a:lnTo>
                  <a:pt x="11845185" y="40330"/>
                </a:lnTo>
                <a:lnTo>
                  <a:pt x="11840228" y="44830"/>
                </a:lnTo>
                <a:lnTo>
                  <a:pt x="11767053" y="111254"/>
                </a:lnTo>
                <a:lnTo>
                  <a:pt x="11712546" y="60579"/>
                </a:lnTo>
                <a:close/>
                <a:moveTo>
                  <a:pt x="11661213" y="40330"/>
                </a:moveTo>
                <a:lnTo>
                  <a:pt x="11684643" y="40330"/>
                </a:lnTo>
                <a:lnTo>
                  <a:pt x="11690280" y="45575"/>
                </a:lnTo>
                <a:lnTo>
                  <a:pt x="11765240" y="115321"/>
                </a:lnTo>
                <a:lnTo>
                  <a:pt x="11765240" y="234343"/>
                </a:lnTo>
                <a:lnTo>
                  <a:pt x="11661213" y="137824"/>
                </a:lnTo>
                <a:lnTo>
                  <a:pt x="11661213" y="69350"/>
                </a:lnTo>
                <a:close/>
                <a:moveTo>
                  <a:pt x="0" y="0"/>
                </a:moveTo>
                <a:lnTo>
                  <a:pt x="11657587" y="40330"/>
                </a:lnTo>
                <a:lnTo>
                  <a:pt x="11657587" y="41002"/>
                </a:lnTo>
                <a:lnTo>
                  <a:pt x="11657587" y="137824"/>
                </a:lnTo>
                <a:lnTo>
                  <a:pt x="11653055" y="141891"/>
                </a:lnTo>
                <a:lnTo>
                  <a:pt x="11656001" y="144873"/>
                </a:lnTo>
                <a:lnTo>
                  <a:pt x="11652828" y="141891"/>
                </a:lnTo>
                <a:lnTo>
                  <a:pt x="11549028" y="236512"/>
                </a:lnTo>
                <a:lnTo>
                  <a:pt x="11549028" y="243019"/>
                </a:lnTo>
                <a:lnTo>
                  <a:pt x="11552881" y="246543"/>
                </a:lnTo>
                <a:lnTo>
                  <a:pt x="11552881" y="242205"/>
                </a:lnTo>
                <a:lnTo>
                  <a:pt x="11656681" y="338724"/>
                </a:lnTo>
                <a:lnTo>
                  <a:pt x="11656681" y="457746"/>
                </a:lnTo>
                <a:lnTo>
                  <a:pt x="11552881" y="361227"/>
                </a:lnTo>
                <a:lnTo>
                  <a:pt x="11552881" y="246814"/>
                </a:lnTo>
                <a:lnTo>
                  <a:pt x="11549028" y="243290"/>
                </a:lnTo>
                <a:lnTo>
                  <a:pt x="11549028" y="363125"/>
                </a:lnTo>
                <a:lnTo>
                  <a:pt x="11441829" y="460457"/>
                </a:lnTo>
                <a:lnTo>
                  <a:pt x="11441829" y="587613"/>
                </a:lnTo>
                <a:lnTo>
                  <a:pt x="11544269" y="682505"/>
                </a:lnTo>
                <a:lnTo>
                  <a:pt x="11544269" y="676811"/>
                </a:lnTo>
                <a:lnTo>
                  <a:pt x="11445455" y="585444"/>
                </a:lnTo>
                <a:lnTo>
                  <a:pt x="11445455" y="466151"/>
                </a:lnTo>
                <a:lnTo>
                  <a:pt x="11544269" y="557789"/>
                </a:lnTo>
                <a:lnTo>
                  <a:pt x="11544269" y="552096"/>
                </a:lnTo>
                <a:lnTo>
                  <a:pt x="11446815" y="461542"/>
                </a:lnTo>
                <a:lnTo>
                  <a:pt x="11551748" y="366107"/>
                </a:lnTo>
                <a:lnTo>
                  <a:pt x="11656454" y="463440"/>
                </a:lnTo>
                <a:lnTo>
                  <a:pt x="11551521" y="558874"/>
                </a:lnTo>
                <a:lnTo>
                  <a:pt x="11544495" y="552367"/>
                </a:lnTo>
                <a:lnTo>
                  <a:pt x="11544495" y="558061"/>
                </a:lnTo>
                <a:lnTo>
                  <a:pt x="11549482" y="562669"/>
                </a:lnTo>
                <a:lnTo>
                  <a:pt x="11549482" y="681691"/>
                </a:lnTo>
                <a:lnTo>
                  <a:pt x="11544495" y="677083"/>
                </a:lnTo>
                <a:lnTo>
                  <a:pt x="11544495" y="682776"/>
                </a:lnTo>
                <a:lnTo>
                  <a:pt x="11549028" y="687114"/>
                </a:lnTo>
                <a:lnTo>
                  <a:pt x="11549028" y="748116"/>
                </a:lnTo>
                <a:lnTo>
                  <a:pt x="11552881" y="748658"/>
                </a:lnTo>
                <a:lnTo>
                  <a:pt x="11552881" y="688741"/>
                </a:lnTo>
                <a:lnTo>
                  <a:pt x="11607727" y="739711"/>
                </a:lnTo>
                <a:lnTo>
                  <a:pt x="11609994" y="736187"/>
                </a:lnTo>
                <a:lnTo>
                  <a:pt x="11607727" y="739982"/>
                </a:lnTo>
                <a:lnTo>
                  <a:pt x="11656681" y="785259"/>
                </a:lnTo>
                <a:lnTo>
                  <a:pt x="11656681" y="904552"/>
                </a:lnTo>
                <a:lnTo>
                  <a:pt x="11552881" y="808034"/>
                </a:lnTo>
                <a:lnTo>
                  <a:pt x="11552881" y="748929"/>
                </a:lnTo>
                <a:lnTo>
                  <a:pt x="11549028" y="748387"/>
                </a:lnTo>
                <a:lnTo>
                  <a:pt x="11549028" y="809931"/>
                </a:lnTo>
                <a:lnTo>
                  <a:pt x="11479451" y="873102"/>
                </a:lnTo>
                <a:lnTo>
                  <a:pt x="11483304" y="875271"/>
                </a:lnTo>
                <a:lnTo>
                  <a:pt x="11551748" y="813185"/>
                </a:lnTo>
                <a:lnTo>
                  <a:pt x="11656454" y="910246"/>
                </a:lnTo>
                <a:lnTo>
                  <a:pt x="11551521" y="1005680"/>
                </a:lnTo>
                <a:lnTo>
                  <a:pt x="11446815" y="908619"/>
                </a:lnTo>
                <a:lnTo>
                  <a:pt x="11483077" y="875543"/>
                </a:lnTo>
                <a:lnTo>
                  <a:pt x="11479224" y="873374"/>
                </a:lnTo>
                <a:lnTo>
                  <a:pt x="11441829" y="907535"/>
                </a:lnTo>
                <a:lnTo>
                  <a:pt x="11441829" y="993751"/>
                </a:lnTo>
                <a:lnTo>
                  <a:pt x="11445455" y="995649"/>
                </a:lnTo>
                <a:lnTo>
                  <a:pt x="11445455" y="913228"/>
                </a:lnTo>
                <a:lnTo>
                  <a:pt x="11549482" y="1009747"/>
                </a:lnTo>
                <a:lnTo>
                  <a:pt x="11549482" y="1128769"/>
                </a:lnTo>
                <a:lnTo>
                  <a:pt x="11445455" y="1032250"/>
                </a:lnTo>
                <a:lnTo>
                  <a:pt x="11445455" y="995920"/>
                </a:lnTo>
                <a:lnTo>
                  <a:pt x="11441829" y="994022"/>
                </a:lnTo>
                <a:lnTo>
                  <a:pt x="11441829" y="1034419"/>
                </a:lnTo>
                <a:lnTo>
                  <a:pt x="11551295" y="1136089"/>
                </a:lnTo>
                <a:lnTo>
                  <a:pt x="11660307" y="1037130"/>
                </a:lnTo>
                <a:lnTo>
                  <a:pt x="11686370" y="1061260"/>
                </a:lnTo>
                <a:lnTo>
                  <a:pt x="11764787" y="1133920"/>
                </a:lnTo>
                <a:lnTo>
                  <a:pt x="11764787" y="1250231"/>
                </a:lnTo>
                <a:lnTo>
                  <a:pt x="11768639" y="1250231"/>
                </a:lnTo>
                <a:lnTo>
                  <a:pt x="11768639" y="1243724"/>
                </a:lnTo>
                <a:lnTo>
                  <a:pt x="11768639" y="1135818"/>
                </a:lnTo>
                <a:lnTo>
                  <a:pt x="11872666" y="1232337"/>
                </a:lnTo>
                <a:lnTo>
                  <a:pt x="11872666" y="1242097"/>
                </a:lnTo>
                <a:lnTo>
                  <a:pt x="11872666" y="1351088"/>
                </a:lnTo>
                <a:lnTo>
                  <a:pt x="11768639" y="1254840"/>
                </a:lnTo>
                <a:lnTo>
                  <a:pt x="11768639" y="1250502"/>
                </a:lnTo>
                <a:lnTo>
                  <a:pt x="11764787" y="1250502"/>
                </a:lnTo>
                <a:lnTo>
                  <a:pt x="11764787" y="1254569"/>
                </a:lnTo>
                <a:lnTo>
                  <a:pt x="11760254" y="1258636"/>
                </a:lnTo>
                <a:lnTo>
                  <a:pt x="11763200" y="1261618"/>
                </a:lnTo>
                <a:lnTo>
                  <a:pt x="11760027" y="1258907"/>
                </a:lnTo>
                <a:lnTo>
                  <a:pt x="11656227" y="1353257"/>
                </a:lnTo>
                <a:lnTo>
                  <a:pt x="11656227" y="1360035"/>
                </a:lnTo>
                <a:lnTo>
                  <a:pt x="11660080" y="1363559"/>
                </a:lnTo>
                <a:lnTo>
                  <a:pt x="11660080" y="1358950"/>
                </a:lnTo>
                <a:lnTo>
                  <a:pt x="11764107" y="1455469"/>
                </a:lnTo>
                <a:lnTo>
                  <a:pt x="11764107" y="1574491"/>
                </a:lnTo>
                <a:lnTo>
                  <a:pt x="11660080" y="1478243"/>
                </a:lnTo>
                <a:lnTo>
                  <a:pt x="11660080" y="1363830"/>
                </a:lnTo>
                <a:lnTo>
                  <a:pt x="11656227" y="1360306"/>
                </a:lnTo>
                <a:lnTo>
                  <a:pt x="11656227" y="1479870"/>
                </a:lnTo>
                <a:lnTo>
                  <a:pt x="11549028" y="1577473"/>
                </a:lnTo>
                <a:lnTo>
                  <a:pt x="11549028" y="1704357"/>
                </a:lnTo>
                <a:lnTo>
                  <a:pt x="11651468" y="1799521"/>
                </a:lnTo>
                <a:lnTo>
                  <a:pt x="11651468" y="1793827"/>
                </a:lnTo>
                <a:lnTo>
                  <a:pt x="11552881" y="1702189"/>
                </a:lnTo>
                <a:lnTo>
                  <a:pt x="11552881" y="1583167"/>
                </a:lnTo>
                <a:lnTo>
                  <a:pt x="11651468" y="1674535"/>
                </a:lnTo>
                <a:lnTo>
                  <a:pt x="11651468" y="1669112"/>
                </a:lnTo>
                <a:lnTo>
                  <a:pt x="11554014" y="1578558"/>
                </a:lnTo>
                <a:lnTo>
                  <a:pt x="11658947" y="1483123"/>
                </a:lnTo>
                <a:lnTo>
                  <a:pt x="11763653" y="1580184"/>
                </a:lnTo>
                <a:lnTo>
                  <a:pt x="11658721" y="1675619"/>
                </a:lnTo>
                <a:lnTo>
                  <a:pt x="11651695" y="1669112"/>
                </a:lnTo>
                <a:lnTo>
                  <a:pt x="11651695" y="1674805"/>
                </a:lnTo>
                <a:lnTo>
                  <a:pt x="11656907" y="1679686"/>
                </a:lnTo>
                <a:lnTo>
                  <a:pt x="11656907" y="1798708"/>
                </a:lnTo>
                <a:lnTo>
                  <a:pt x="11651695" y="1793827"/>
                </a:lnTo>
                <a:lnTo>
                  <a:pt x="11651695" y="1799521"/>
                </a:lnTo>
                <a:lnTo>
                  <a:pt x="11656227" y="1803859"/>
                </a:lnTo>
                <a:lnTo>
                  <a:pt x="11656227" y="1864861"/>
                </a:lnTo>
                <a:lnTo>
                  <a:pt x="11660080" y="1865674"/>
                </a:lnTo>
                <a:lnTo>
                  <a:pt x="11660080" y="1805757"/>
                </a:lnTo>
                <a:lnTo>
                  <a:pt x="11714927" y="1856727"/>
                </a:lnTo>
                <a:lnTo>
                  <a:pt x="11717193" y="1852932"/>
                </a:lnTo>
                <a:lnTo>
                  <a:pt x="11662573" y="1802503"/>
                </a:lnTo>
                <a:lnTo>
                  <a:pt x="11767506" y="1707069"/>
                </a:lnTo>
                <a:lnTo>
                  <a:pt x="11791983" y="1729572"/>
                </a:lnTo>
                <a:lnTo>
                  <a:pt x="11870853" y="1802775"/>
                </a:lnTo>
                <a:lnTo>
                  <a:pt x="11765920" y="1898209"/>
                </a:lnTo>
                <a:lnTo>
                  <a:pt x="11717193" y="1853203"/>
                </a:lnTo>
                <a:lnTo>
                  <a:pt x="11715153" y="1856727"/>
                </a:lnTo>
                <a:lnTo>
                  <a:pt x="11764107" y="1902276"/>
                </a:lnTo>
                <a:lnTo>
                  <a:pt x="11764107" y="2021298"/>
                </a:lnTo>
                <a:lnTo>
                  <a:pt x="11660080" y="1924778"/>
                </a:lnTo>
                <a:lnTo>
                  <a:pt x="11660080" y="1865945"/>
                </a:lnTo>
                <a:lnTo>
                  <a:pt x="11656227" y="1865132"/>
                </a:lnTo>
                <a:lnTo>
                  <a:pt x="11656227" y="1926948"/>
                </a:lnTo>
                <a:lnTo>
                  <a:pt x="11586650" y="1990119"/>
                </a:lnTo>
                <a:lnTo>
                  <a:pt x="11549028" y="2024280"/>
                </a:lnTo>
                <a:lnTo>
                  <a:pt x="11549028" y="2110496"/>
                </a:lnTo>
                <a:lnTo>
                  <a:pt x="11552881" y="2112394"/>
                </a:lnTo>
                <a:lnTo>
                  <a:pt x="11552881" y="2029973"/>
                </a:lnTo>
                <a:lnTo>
                  <a:pt x="11656907" y="2126492"/>
                </a:lnTo>
                <a:lnTo>
                  <a:pt x="11656907" y="2245514"/>
                </a:lnTo>
                <a:lnTo>
                  <a:pt x="11552881" y="2149266"/>
                </a:lnTo>
                <a:lnTo>
                  <a:pt x="11552881" y="2112665"/>
                </a:lnTo>
                <a:lnTo>
                  <a:pt x="11549028" y="2110767"/>
                </a:lnTo>
                <a:lnTo>
                  <a:pt x="11549028" y="2151435"/>
                </a:lnTo>
                <a:lnTo>
                  <a:pt x="11658721" y="2253105"/>
                </a:lnTo>
                <a:lnTo>
                  <a:pt x="11767506" y="2153875"/>
                </a:lnTo>
                <a:lnTo>
                  <a:pt x="11793569" y="2178005"/>
                </a:lnTo>
                <a:lnTo>
                  <a:pt x="11795609" y="2174210"/>
                </a:lnTo>
                <a:lnTo>
                  <a:pt x="11793796" y="2178276"/>
                </a:lnTo>
                <a:lnTo>
                  <a:pt x="11871986" y="2250937"/>
                </a:lnTo>
                <a:lnTo>
                  <a:pt x="11871986" y="2372941"/>
                </a:lnTo>
                <a:lnTo>
                  <a:pt x="11853628" y="2389640"/>
                </a:lnTo>
                <a:lnTo>
                  <a:pt x="11844194" y="2398222"/>
                </a:lnTo>
                <a:lnTo>
                  <a:pt x="0" y="2408285"/>
                </a:lnTo>
                <a:close/>
              </a:path>
            </a:pathLst>
          </a:custGeom>
          <a:solidFill>
            <a:schemeClr val="bg1">
              <a:lumMod val="65000"/>
            </a:schemeClr>
          </a:solidFill>
        </p:spPr>
        <p:txBody>
          <a:bodyPr wrap="square" tIns="288000">
            <a:noAutofit/>
          </a:bodyPr>
          <a:lstStyle>
            <a:lvl1pPr algn="ctr">
              <a:defRPr>
                <a:solidFill>
                  <a:schemeClr val="accent2">
                    <a:lumMod val="40000"/>
                    <a:lumOff val="60000"/>
                  </a:schemeClr>
                </a:solidFill>
              </a:defRPr>
            </a:lvl1pPr>
          </a:lstStyle>
          <a:p>
            <a:r>
              <a:rPr lang="fr-FR" dirty="0"/>
              <a:t>Insérez ou glissez votre image ici</a:t>
            </a:r>
          </a:p>
          <a:p>
            <a:endParaRPr lang="fr-FR" dirty="0"/>
          </a:p>
        </p:txBody>
      </p:sp>
    </p:spTree>
    <p:extLst>
      <p:ext uri="{BB962C8B-B14F-4D97-AF65-F5344CB8AC3E}">
        <p14:creationId xmlns:p14="http://schemas.microsoft.com/office/powerpoint/2010/main" val="42935755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isuel  Bas+ contenu">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06/01/2024</a:t>
            </a:r>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en-US"/>
              <a:t>ASC 2024 - A. Torre - Multifil mechanical model for ITER TF conductors</a:t>
            </a:r>
            <a:endParaRPr lang="fr-F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Visuel  Bas+ contenu</a:t>
            </a:r>
          </a:p>
          <a:p>
            <a:endParaRPr lang="fr-FR" sz="1200" dirty="0">
              <a:solidFill>
                <a:schemeClr val="bg1">
                  <a:lumMod val="50000"/>
                </a:schemeClr>
              </a:solidFill>
            </a:endParaRPr>
          </a:p>
        </p:txBody>
      </p:sp>
      <p:sp>
        <p:nvSpPr>
          <p:cNvPr id="10" name="Espace réservé du contenu 2">
            <a:extLst>
              <a:ext uri="{FF2B5EF4-FFF2-40B4-BE49-F238E27FC236}">
                <a16:creationId xmlns:a16="http://schemas.microsoft.com/office/drawing/2014/main" id="{96CEC976-242A-291F-5C18-817BBE12E980}"/>
              </a:ext>
            </a:extLst>
          </p:cNvPr>
          <p:cNvSpPr>
            <a:spLocks noGrp="1"/>
          </p:cNvSpPr>
          <p:nvPr>
            <p:ph idx="1"/>
          </p:nvPr>
        </p:nvSpPr>
        <p:spPr>
          <a:xfrm>
            <a:off x="715646" y="1381125"/>
            <a:ext cx="10744517" cy="207327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9" name="ZoneTexte 28">
            <a:extLst>
              <a:ext uri="{FF2B5EF4-FFF2-40B4-BE49-F238E27FC236}">
                <a16:creationId xmlns:a16="http://schemas.microsoft.com/office/drawing/2014/main" id="{E462F4B3-C673-4762-4C2C-2CE0330E60F9}"/>
              </a:ext>
            </a:extLst>
          </p:cNvPr>
          <p:cNvSpPr txBox="1"/>
          <p:nvPr userDrawn="1"/>
        </p:nvSpPr>
        <p:spPr>
          <a:xfrm>
            <a:off x="-101600" y="6858000"/>
            <a:ext cx="12192000" cy="276999"/>
          </a:xfrm>
          <a:prstGeom prst="rect">
            <a:avLst/>
          </a:prstGeom>
          <a:noFill/>
        </p:spPr>
        <p:txBody>
          <a:bodyPr wrap="square" rtlCol="0">
            <a:spAutoFit/>
          </a:bodyPr>
          <a:lstStyle/>
          <a:p>
            <a:r>
              <a:rPr lang="fr-FR" sz="1200" dirty="0">
                <a:solidFill>
                  <a:schemeClr val="bg1">
                    <a:lumMod val="50000"/>
                  </a:schemeClr>
                </a:solidFill>
              </a:rPr>
              <a:t>Astuce :Après avoir insérez votre image, placez celle-ci en arrière plan : Clic droit + « Arrière plan »</a:t>
            </a:r>
          </a:p>
        </p:txBody>
      </p:sp>
      <p:sp>
        <p:nvSpPr>
          <p:cNvPr id="8" name="Espace réservé pour une image  7">
            <a:extLst>
              <a:ext uri="{FF2B5EF4-FFF2-40B4-BE49-F238E27FC236}">
                <a16:creationId xmlns:a16="http://schemas.microsoft.com/office/drawing/2014/main" id="{9DA4377E-E879-7766-B5D1-D1A5E41F4CD5}"/>
              </a:ext>
            </a:extLst>
          </p:cNvPr>
          <p:cNvSpPr>
            <a:spLocks noGrp="1"/>
          </p:cNvSpPr>
          <p:nvPr>
            <p:ph type="pic" sz="quarter" idx="13" hasCustomPrompt="1"/>
          </p:nvPr>
        </p:nvSpPr>
        <p:spPr>
          <a:xfrm>
            <a:off x="500197" y="3824036"/>
            <a:ext cx="11691803" cy="2356755"/>
          </a:xfrm>
          <a:custGeom>
            <a:avLst/>
            <a:gdLst>
              <a:gd name="connsiteX0" fmla="*/ 205830 w 11691803"/>
              <a:gd name="connsiteY0" fmla="*/ 2325379 h 2356755"/>
              <a:gd name="connsiteX1" fmla="*/ 227189 w 11691803"/>
              <a:gd name="connsiteY1" fmla="*/ 2345014 h 2356755"/>
              <a:gd name="connsiteX2" fmla="*/ 229280 w 11691803"/>
              <a:gd name="connsiteY2" fmla="*/ 2346937 h 2356755"/>
              <a:gd name="connsiteX3" fmla="*/ 182828 w 11691803"/>
              <a:gd name="connsiteY3" fmla="*/ 2346937 h 2356755"/>
              <a:gd name="connsiteX4" fmla="*/ 183180 w 11691803"/>
              <a:gd name="connsiteY4" fmla="*/ 2346606 h 2356755"/>
              <a:gd name="connsiteX5" fmla="*/ 204511 w 11691803"/>
              <a:gd name="connsiteY5" fmla="*/ 2204386 h 2356755"/>
              <a:gd name="connsiteX6" fmla="*/ 204511 w 11691803"/>
              <a:gd name="connsiteY6" fmla="*/ 2320869 h 2356755"/>
              <a:gd name="connsiteX7" fmla="*/ 178342 w 11691803"/>
              <a:gd name="connsiteY7" fmla="*/ 2345280 h 2356755"/>
              <a:gd name="connsiteX8" fmla="*/ 183180 w 11691803"/>
              <a:gd name="connsiteY8" fmla="*/ 2346606 h 2356755"/>
              <a:gd name="connsiteX9" fmla="*/ 178122 w 11691803"/>
              <a:gd name="connsiteY9" fmla="*/ 2345545 h 2356755"/>
              <a:gd name="connsiteX10" fmla="*/ 176635 w 11691803"/>
              <a:gd name="connsiteY10" fmla="*/ 2346937 h 2356755"/>
              <a:gd name="connsiteX11" fmla="*/ 103575 w 11691803"/>
              <a:gd name="connsiteY11" fmla="*/ 2346937 h 2356755"/>
              <a:gd name="connsiteX12" fmla="*/ 103575 w 11691803"/>
              <a:gd name="connsiteY12" fmla="*/ 2327284 h 2356755"/>
              <a:gd name="connsiteX13" fmla="*/ 103575 w 11691803"/>
              <a:gd name="connsiteY13" fmla="*/ 2298846 h 2356755"/>
              <a:gd name="connsiteX14" fmla="*/ 308525 w 11691803"/>
              <a:gd name="connsiteY14" fmla="*/ 1986544 h 2356755"/>
              <a:gd name="connsiteX15" fmla="*/ 308525 w 11691803"/>
              <a:gd name="connsiteY15" fmla="*/ 2103293 h 2356755"/>
              <a:gd name="connsiteX16" fmla="*/ 282357 w 11691803"/>
              <a:gd name="connsiteY16" fmla="*/ 2127704 h 2356755"/>
              <a:gd name="connsiteX17" fmla="*/ 207589 w 11691803"/>
              <a:gd name="connsiteY17" fmla="*/ 2197487 h 2356755"/>
              <a:gd name="connsiteX18" fmla="*/ 207589 w 11691803"/>
              <a:gd name="connsiteY18" fmla="*/ 2081004 h 2356755"/>
              <a:gd name="connsiteX19" fmla="*/ 243434 w 11691803"/>
              <a:gd name="connsiteY19" fmla="*/ 2047572 h 2356755"/>
              <a:gd name="connsiteX20" fmla="*/ 414959 w 11691803"/>
              <a:gd name="connsiteY20" fmla="*/ 1888635 h 2356755"/>
              <a:gd name="connsiteX21" fmla="*/ 481370 w 11691803"/>
              <a:gd name="connsiteY21" fmla="*/ 1949662 h 2356755"/>
              <a:gd name="connsiteX22" fmla="*/ 516774 w 11691803"/>
              <a:gd name="connsiteY22" fmla="*/ 1982034 h 2356755"/>
              <a:gd name="connsiteX23" fmla="*/ 415179 w 11691803"/>
              <a:gd name="connsiteY23" fmla="*/ 2077290 h 2356755"/>
              <a:gd name="connsiteX24" fmla="*/ 313363 w 11691803"/>
              <a:gd name="connsiteY24" fmla="*/ 1983891 h 2356755"/>
              <a:gd name="connsiteX25" fmla="*/ 100276 w 11691803"/>
              <a:gd name="connsiteY25" fmla="*/ 1670528 h 2356755"/>
              <a:gd name="connsiteX26" fmla="*/ 202092 w 11691803"/>
              <a:gd name="connsiteY26" fmla="*/ 1763927 h 2356755"/>
              <a:gd name="connsiteX27" fmla="*/ 135901 w 11691803"/>
              <a:gd name="connsiteY27" fmla="*/ 1825750 h 2356755"/>
              <a:gd name="connsiteX28" fmla="*/ 137660 w 11691803"/>
              <a:gd name="connsiteY28" fmla="*/ 1829465 h 2356755"/>
              <a:gd name="connsiteX29" fmla="*/ 204511 w 11691803"/>
              <a:gd name="connsiteY29" fmla="*/ 1767111 h 2356755"/>
              <a:gd name="connsiteX30" fmla="*/ 204511 w 11691803"/>
              <a:gd name="connsiteY30" fmla="*/ 1883594 h 2356755"/>
              <a:gd name="connsiteX31" fmla="*/ 176583 w 11691803"/>
              <a:gd name="connsiteY31" fmla="*/ 1909597 h 2356755"/>
              <a:gd name="connsiteX32" fmla="*/ 178782 w 11691803"/>
              <a:gd name="connsiteY32" fmla="*/ 1913842 h 2356755"/>
              <a:gd name="connsiteX33" fmla="*/ 205610 w 11691803"/>
              <a:gd name="connsiteY33" fmla="*/ 1888635 h 2356755"/>
              <a:gd name="connsiteX34" fmla="*/ 307426 w 11691803"/>
              <a:gd name="connsiteY34" fmla="*/ 1982034 h 2356755"/>
              <a:gd name="connsiteX35" fmla="*/ 241675 w 11691803"/>
              <a:gd name="connsiteY35" fmla="*/ 2043592 h 2356755"/>
              <a:gd name="connsiteX36" fmla="*/ 243434 w 11691803"/>
              <a:gd name="connsiteY36" fmla="*/ 2047572 h 2356755"/>
              <a:gd name="connsiteX37" fmla="*/ 241455 w 11691803"/>
              <a:gd name="connsiteY37" fmla="*/ 2043857 h 2356755"/>
              <a:gd name="connsiteX38" fmla="*/ 205830 w 11691803"/>
              <a:gd name="connsiteY38" fmla="*/ 2077290 h 2356755"/>
              <a:gd name="connsiteX39" fmla="*/ 104015 w 11691803"/>
              <a:gd name="connsiteY39" fmla="*/ 1983891 h 2356755"/>
              <a:gd name="connsiteX40" fmla="*/ 178562 w 11691803"/>
              <a:gd name="connsiteY40" fmla="*/ 1914107 h 2356755"/>
              <a:gd name="connsiteX41" fmla="*/ 176583 w 11691803"/>
              <a:gd name="connsiteY41" fmla="*/ 1909862 h 2356755"/>
              <a:gd name="connsiteX42" fmla="*/ 103575 w 11691803"/>
              <a:gd name="connsiteY42" fmla="*/ 1978054 h 2356755"/>
              <a:gd name="connsiteX43" fmla="*/ 103575 w 11691803"/>
              <a:gd name="connsiteY43" fmla="*/ 1861571 h 2356755"/>
              <a:gd name="connsiteX44" fmla="*/ 137660 w 11691803"/>
              <a:gd name="connsiteY44" fmla="*/ 1829730 h 2356755"/>
              <a:gd name="connsiteX45" fmla="*/ 135681 w 11691803"/>
              <a:gd name="connsiteY45" fmla="*/ 1825750 h 2356755"/>
              <a:gd name="connsiteX46" fmla="*/ 101816 w 11691803"/>
              <a:gd name="connsiteY46" fmla="*/ 1857591 h 2356755"/>
              <a:gd name="connsiteX47" fmla="*/ 0 w 11691803"/>
              <a:gd name="connsiteY47" fmla="*/ 1764192 h 2356755"/>
              <a:gd name="connsiteX48" fmla="*/ 308525 w 11691803"/>
              <a:gd name="connsiteY48" fmla="*/ 1549269 h 2356755"/>
              <a:gd name="connsiteX49" fmla="*/ 308525 w 11691803"/>
              <a:gd name="connsiteY49" fmla="*/ 1665752 h 2356755"/>
              <a:gd name="connsiteX50" fmla="*/ 283896 w 11691803"/>
              <a:gd name="connsiteY50" fmla="*/ 1688836 h 2356755"/>
              <a:gd name="connsiteX51" fmla="*/ 285875 w 11691803"/>
              <a:gd name="connsiteY51" fmla="*/ 1692551 h 2356755"/>
              <a:gd name="connsiteX52" fmla="*/ 283676 w 11691803"/>
              <a:gd name="connsiteY52" fmla="*/ 1689102 h 2356755"/>
              <a:gd name="connsiteX53" fmla="*/ 207589 w 11691803"/>
              <a:gd name="connsiteY53" fmla="*/ 1760212 h 2356755"/>
              <a:gd name="connsiteX54" fmla="*/ 207589 w 11691803"/>
              <a:gd name="connsiteY54" fmla="*/ 1643729 h 2356755"/>
              <a:gd name="connsiteX55" fmla="*/ 238816 w 11691803"/>
              <a:gd name="connsiteY55" fmla="*/ 1614277 h 2356755"/>
              <a:gd name="connsiteX56" fmla="*/ 236837 w 11691803"/>
              <a:gd name="connsiteY56" fmla="*/ 1610828 h 2356755"/>
              <a:gd name="connsiteX57" fmla="*/ 239036 w 11691803"/>
              <a:gd name="connsiteY57" fmla="*/ 1614277 h 2356755"/>
              <a:gd name="connsiteX58" fmla="*/ 205610 w 11691803"/>
              <a:gd name="connsiteY58" fmla="*/ 1451360 h 2356755"/>
              <a:gd name="connsiteX59" fmla="*/ 307426 w 11691803"/>
              <a:gd name="connsiteY59" fmla="*/ 1544759 h 2356755"/>
              <a:gd name="connsiteX60" fmla="*/ 236837 w 11691803"/>
              <a:gd name="connsiteY60" fmla="*/ 1610828 h 2356755"/>
              <a:gd name="connsiteX61" fmla="*/ 205830 w 11691803"/>
              <a:gd name="connsiteY61" fmla="*/ 1639749 h 2356755"/>
              <a:gd name="connsiteX62" fmla="*/ 104015 w 11691803"/>
              <a:gd name="connsiteY62" fmla="*/ 1546351 h 2356755"/>
              <a:gd name="connsiteX63" fmla="*/ 310944 w 11691803"/>
              <a:gd name="connsiteY63" fmla="*/ 1231926 h 2356755"/>
              <a:gd name="connsiteX64" fmla="*/ 313803 w 11691803"/>
              <a:gd name="connsiteY64" fmla="*/ 1234580 h 2356755"/>
              <a:gd name="connsiteX65" fmla="*/ 412760 w 11691803"/>
              <a:gd name="connsiteY65" fmla="*/ 1325325 h 2356755"/>
              <a:gd name="connsiteX66" fmla="*/ 311164 w 11691803"/>
              <a:gd name="connsiteY66" fmla="*/ 1420581 h 2356755"/>
              <a:gd name="connsiteX67" fmla="*/ 209349 w 11691803"/>
              <a:gd name="connsiteY67" fmla="*/ 1326917 h 2356755"/>
              <a:gd name="connsiteX68" fmla="*/ 412760 w 11691803"/>
              <a:gd name="connsiteY68" fmla="*/ 893622 h 2356755"/>
              <a:gd name="connsiteX69" fmla="*/ 412760 w 11691803"/>
              <a:gd name="connsiteY69" fmla="*/ 1010105 h 2356755"/>
              <a:gd name="connsiteX70" fmla="*/ 386591 w 11691803"/>
              <a:gd name="connsiteY70" fmla="*/ 1034516 h 2356755"/>
              <a:gd name="connsiteX71" fmla="*/ 388351 w 11691803"/>
              <a:gd name="connsiteY71" fmla="*/ 1038496 h 2356755"/>
              <a:gd name="connsiteX72" fmla="*/ 386371 w 11691803"/>
              <a:gd name="connsiteY72" fmla="*/ 1034781 h 2356755"/>
              <a:gd name="connsiteX73" fmla="*/ 311824 w 11691803"/>
              <a:gd name="connsiteY73" fmla="*/ 1104565 h 2356755"/>
              <a:gd name="connsiteX74" fmla="*/ 311824 w 11691803"/>
              <a:gd name="connsiteY74" fmla="*/ 988082 h 2356755"/>
              <a:gd name="connsiteX75" fmla="*/ 347448 w 11691803"/>
              <a:gd name="connsiteY75" fmla="*/ 954650 h 2356755"/>
              <a:gd name="connsiteX76" fmla="*/ 345689 w 11691803"/>
              <a:gd name="connsiteY76" fmla="*/ 950669 h 2356755"/>
              <a:gd name="connsiteX77" fmla="*/ 347668 w 11691803"/>
              <a:gd name="connsiteY77" fmla="*/ 954384 h 2356755"/>
              <a:gd name="connsiteX78" fmla="*/ 204291 w 11691803"/>
              <a:gd name="connsiteY78" fmla="*/ 577340 h 2356755"/>
              <a:gd name="connsiteX79" fmla="*/ 306106 w 11691803"/>
              <a:gd name="connsiteY79" fmla="*/ 670739 h 2356755"/>
              <a:gd name="connsiteX80" fmla="*/ 239915 w 11691803"/>
              <a:gd name="connsiteY80" fmla="*/ 732563 h 2356755"/>
              <a:gd name="connsiteX81" fmla="*/ 241895 w 11691803"/>
              <a:gd name="connsiteY81" fmla="*/ 736542 h 2356755"/>
              <a:gd name="connsiteX82" fmla="*/ 308525 w 11691803"/>
              <a:gd name="connsiteY82" fmla="*/ 673923 h 2356755"/>
              <a:gd name="connsiteX83" fmla="*/ 308525 w 11691803"/>
              <a:gd name="connsiteY83" fmla="*/ 790671 h 2356755"/>
              <a:gd name="connsiteX84" fmla="*/ 280818 w 11691803"/>
              <a:gd name="connsiteY84" fmla="*/ 816674 h 2356755"/>
              <a:gd name="connsiteX85" fmla="*/ 282797 w 11691803"/>
              <a:gd name="connsiteY85" fmla="*/ 820920 h 2356755"/>
              <a:gd name="connsiteX86" fmla="*/ 309625 w 11691803"/>
              <a:gd name="connsiteY86" fmla="*/ 795713 h 2356755"/>
              <a:gd name="connsiteX87" fmla="*/ 411440 w 11691803"/>
              <a:gd name="connsiteY87" fmla="*/ 889111 h 2356755"/>
              <a:gd name="connsiteX88" fmla="*/ 345689 w 11691803"/>
              <a:gd name="connsiteY88" fmla="*/ 950669 h 2356755"/>
              <a:gd name="connsiteX89" fmla="*/ 310065 w 11691803"/>
              <a:gd name="connsiteY89" fmla="*/ 984102 h 2356755"/>
              <a:gd name="connsiteX90" fmla="*/ 208249 w 11691803"/>
              <a:gd name="connsiteY90" fmla="*/ 890703 h 2356755"/>
              <a:gd name="connsiteX91" fmla="*/ 282577 w 11691803"/>
              <a:gd name="connsiteY91" fmla="*/ 820920 h 2356755"/>
              <a:gd name="connsiteX92" fmla="*/ 280597 w 11691803"/>
              <a:gd name="connsiteY92" fmla="*/ 816674 h 2356755"/>
              <a:gd name="connsiteX93" fmla="*/ 207589 w 11691803"/>
              <a:gd name="connsiteY93" fmla="*/ 885131 h 2356755"/>
              <a:gd name="connsiteX94" fmla="*/ 207589 w 11691803"/>
              <a:gd name="connsiteY94" fmla="*/ 768383 h 2356755"/>
              <a:gd name="connsiteX95" fmla="*/ 241675 w 11691803"/>
              <a:gd name="connsiteY95" fmla="*/ 736542 h 2356755"/>
              <a:gd name="connsiteX96" fmla="*/ 239915 w 11691803"/>
              <a:gd name="connsiteY96" fmla="*/ 732828 h 2356755"/>
              <a:gd name="connsiteX97" fmla="*/ 205830 w 11691803"/>
              <a:gd name="connsiteY97" fmla="*/ 764668 h 2356755"/>
              <a:gd name="connsiteX98" fmla="*/ 104015 w 11691803"/>
              <a:gd name="connsiteY98" fmla="*/ 671270 h 2356755"/>
              <a:gd name="connsiteX99" fmla="*/ 412760 w 11691803"/>
              <a:gd name="connsiteY99" fmla="*/ 456082 h 2356755"/>
              <a:gd name="connsiteX100" fmla="*/ 412760 w 11691803"/>
              <a:gd name="connsiteY100" fmla="*/ 572830 h 2356755"/>
              <a:gd name="connsiteX101" fmla="*/ 387911 w 11691803"/>
              <a:gd name="connsiteY101" fmla="*/ 595914 h 2356755"/>
              <a:gd name="connsiteX102" fmla="*/ 390110 w 11691803"/>
              <a:gd name="connsiteY102" fmla="*/ 599364 h 2356755"/>
              <a:gd name="connsiteX103" fmla="*/ 413639 w 11691803"/>
              <a:gd name="connsiteY103" fmla="*/ 577340 h 2356755"/>
              <a:gd name="connsiteX104" fmla="*/ 515455 w 11691803"/>
              <a:gd name="connsiteY104" fmla="*/ 670739 h 2356755"/>
              <a:gd name="connsiteX105" fmla="*/ 462458 w 11691803"/>
              <a:gd name="connsiteY105" fmla="*/ 720357 h 2356755"/>
              <a:gd name="connsiteX106" fmla="*/ 415179 w 11691803"/>
              <a:gd name="connsiteY106" fmla="*/ 764668 h 2356755"/>
              <a:gd name="connsiteX107" fmla="*/ 313363 w 11691803"/>
              <a:gd name="connsiteY107" fmla="*/ 671270 h 2356755"/>
              <a:gd name="connsiteX108" fmla="*/ 389890 w 11691803"/>
              <a:gd name="connsiteY108" fmla="*/ 599629 h 2356755"/>
              <a:gd name="connsiteX109" fmla="*/ 387691 w 11691803"/>
              <a:gd name="connsiteY109" fmla="*/ 595914 h 2356755"/>
              <a:gd name="connsiteX110" fmla="*/ 311824 w 11691803"/>
              <a:gd name="connsiteY110" fmla="*/ 667024 h 2356755"/>
              <a:gd name="connsiteX111" fmla="*/ 311824 w 11691803"/>
              <a:gd name="connsiteY111" fmla="*/ 550541 h 2356755"/>
              <a:gd name="connsiteX112" fmla="*/ 343050 w 11691803"/>
              <a:gd name="connsiteY112" fmla="*/ 521355 h 2356755"/>
              <a:gd name="connsiteX113" fmla="*/ 309625 w 11691803"/>
              <a:gd name="connsiteY113" fmla="*/ 358172 h 2356755"/>
              <a:gd name="connsiteX114" fmla="*/ 411440 w 11691803"/>
              <a:gd name="connsiteY114" fmla="*/ 451571 h 2356755"/>
              <a:gd name="connsiteX115" fmla="*/ 341071 w 11691803"/>
              <a:gd name="connsiteY115" fmla="*/ 517640 h 2356755"/>
              <a:gd name="connsiteX116" fmla="*/ 343050 w 11691803"/>
              <a:gd name="connsiteY116" fmla="*/ 521355 h 2356755"/>
              <a:gd name="connsiteX117" fmla="*/ 340851 w 11691803"/>
              <a:gd name="connsiteY117" fmla="*/ 517905 h 2356755"/>
              <a:gd name="connsiteX118" fmla="*/ 310065 w 11691803"/>
              <a:gd name="connsiteY118" fmla="*/ 546827 h 2356755"/>
              <a:gd name="connsiteX119" fmla="*/ 208249 w 11691803"/>
              <a:gd name="connsiteY119" fmla="*/ 453428 h 2356755"/>
              <a:gd name="connsiteX120" fmla="*/ 414959 w 11691803"/>
              <a:gd name="connsiteY120" fmla="*/ 139004 h 2356755"/>
              <a:gd name="connsiteX121" fmla="*/ 417818 w 11691803"/>
              <a:gd name="connsiteY121" fmla="*/ 141657 h 2356755"/>
              <a:gd name="connsiteX122" fmla="*/ 516774 w 11691803"/>
              <a:gd name="connsiteY122" fmla="*/ 232402 h 2356755"/>
              <a:gd name="connsiteX123" fmla="*/ 415179 w 11691803"/>
              <a:gd name="connsiteY123" fmla="*/ 327393 h 2356755"/>
              <a:gd name="connsiteX124" fmla="*/ 313363 w 11691803"/>
              <a:gd name="connsiteY124" fmla="*/ 233995 h 2356755"/>
              <a:gd name="connsiteX125" fmla="*/ 390027 w 11691803"/>
              <a:gd name="connsiteY125" fmla="*/ 39345 h 2356755"/>
              <a:gd name="connsiteX126" fmla="*/ 412760 w 11691803"/>
              <a:gd name="connsiteY126" fmla="*/ 39345 h 2356755"/>
              <a:gd name="connsiteX127" fmla="*/ 412760 w 11691803"/>
              <a:gd name="connsiteY127" fmla="*/ 67745 h 2356755"/>
              <a:gd name="connsiteX128" fmla="*/ 412760 w 11691803"/>
              <a:gd name="connsiteY128" fmla="*/ 134759 h 2356755"/>
              <a:gd name="connsiteX129" fmla="*/ 311824 w 11691803"/>
              <a:gd name="connsiteY129" fmla="*/ 229219 h 2356755"/>
              <a:gd name="connsiteX130" fmla="*/ 311824 w 11691803"/>
              <a:gd name="connsiteY130" fmla="*/ 112736 h 2356755"/>
              <a:gd name="connsiteX131" fmla="*/ 384557 w 11691803"/>
              <a:gd name="connsiteY131" fmla="*/ 44478 h 2356755"/>
              <a:gd name="connsiteX132" fmla="*/ 234254 w 11691803"/>
              <a:gd name="connsiteY132" fmla="*/ 39345 h 2356755"/>
              <a:gd name="connsiteX133" fmla="*/ 384085 w 11691803"/>
              <a:gd name="connsiteY133" fmla="*/ 39345 h 2356755"/>
              <a:gd name="connsiteX134" fmla="*/ 362952 w 11691803"/>
              <a:gd name="connsiteY134" fmla="*/ 59162 h 2356755"/>
              <a:gd name="connsiteX135" fmla="*/ 310065 w 11691803"/>
              <a:gd name="connsiteY135" fmla="*/ 108755 h 2356755"/>
              <a:gd name="connsiteX136" fmla="*/ 239063 w 11691803"/>
              <a:gd name="connsiteY136" fmla="*/ 43748 h 2356755"/>
              <a:gd name="connsiteX137" fmla="*/ 11691803 w 11691803"/>
              <a:gd name="connsiteY137" fmla="*/ 0 h 2356755"/>
              <a:gd name="connsiteX138" fmla="*/ 11691803 w 11691803"/>
              <a:gd name="connsiteY138" fmla="*/ 2356755 h 2356755"/>
              <a:gd name="connsiteX139" fmla="*/ 235215 w 11691803"/>
              <a:gd name="connsiteY139" fmla="*/ 2346937 h 2356755"/>
              <a:gd name="connsiteX140" fmla="*/ 226061 w 11691803"/>
              <a:gd name="connsiteY140" fmla="*/ 2338538 h 2356755"/>
              <a:gd name="connsiteX141" fmla="*/ 208249 w 11691803"/>
              <a:gd name="connsiteY141" fmla="*/ 2322195 h 2356755"/>
              <a:gd name="connsiteX142" fmla="*/ 208249 w 11691803"/>
              <a:gd name="connsiteY142" fmla="*/ 2202794 h 2356755"/>
              <a:gd name="connsiteX143" fmla="*/ 284116 w 11691803"/>
              <a:gd name="connsiteY143" fmla="*/ 2131684 h 2356755"/>
              <a:gd name="connsiteX144" fmla="*/ 282357 w 11691803"/>
              <a:gd name="connsiteY144" fmla="*/ 2127704 h 2356755"/>
              <a:gd name="connsiteX145" fmla="*/ 284336 w 11691803"/>
              <a:gd name="connsiteY145" fmla="*/ 2131418 h 2356755"/>
              <a:gd name="connsiteX146" fmla="*/ 309625 w 11691803"/>
              <a:gd name="connsiteY146" fmla="*/ 2107803 h 2356755"/>
              <a:gd name="connsiteX147" fmla="*/ 415179 w 11691803"/>
              <a:gd name="connsiteY147" fmla="*/ 2204916 h 2356755"/>
              <a:gd name="connsiteX148" fmla="*/ 521612 w 11691803"/>
              <a:gd name="connsiteY148" fmla="*/ 2105415 h 2356755"/>
              <a:gd name="connsiteX149" fmla="*/ 521612 w 11691803"/>
              <a:gd name="connsiteY149" fmla="*/ 2065615 h 2356755"/>
              <a:gd name="connsiteX150" fmla="*/ 517874 w 11691803"/>
              <a:gd name="connsiteY150" fmla="*/ 2067472 h 2356755"/>
              <a:gd name="connsiteX151" fmla="*/ 517874 w 11691803"/>
              <a:gd name="connsiteY151" fmla="*/ 2103293 h 2356755"/>
              <a:gd name="connsiteX152" fmla="*/ 416938 w 11691803"/>
              <a:gd name="connsiteY152" fmla="*/ 2197487 h 2356755"/>
              <a:gd name="connsiteX153" fmla="*/ 416938 w 11691803"/>
              <a:gd name="connsiteY153" fmla="*/ 2081004 h 2356755"/>
              <a:gd name="connsiteX154" fmla="*/ 517874 w 11691803"/>
              <a:gd name="connsiteY154" fmla="*/ 1986544 h 2356755"/>
              <a:gd name="connsiteX155" fmla="*/ 517874 w 11691803"/>
              <a:gd name="connsiteY155" fmla="*/ 2067207 h 2356755"/>
              <a:gd name="connsiteX156" fmla="*/ 521612 w 11691803"/>
              <a:gd name="connsiteY156" fmla="*/ 2065349 h 2356755"/>
              <a:gd name="connsiteX157" fmla="*/ 521612 w 11691803"/>
              <a:gd name="connsiteY157" fmla="*/ 1980972 h 2356755"/>
              <a:gd name="connsiteX158" fmla="*/ 485108 w 11691803"/>
              <a:gd name="connsiteY158" fmla="*/ 1947540 h 2356755"/>
              <a:gd name="connsiteX159" fmla="*/ 417598 w 11691803"/>
              <a:gd name="connsiteY159" fmla="*/ 1885716 h 2356755"/>
              <a:gd name="connsiteX160" fmla="*/ 417598 w 11691803"/>
              <a:gd name="connsiteY160" fmla="*/ 1825220 h 2356755"/>
              <a:gd name="connsiteX161" fmla="*/ 413859 w 11691803"/>
              <a:gd name="connsiteY161" fmla="*/ 1826015 h 2356755"/>
              <a:gd name="connsiteX162" fmla="*/ 413859 w 11691803"/>
              <a:gd name="connsiteY162" fmla="*/ 1883594 h 2356755"/>
              <a:gd name="connsiteX163" fmla="*/ 312923 w 11691803"/>
              <a:gd name="connsiteY163" fmla="*/ 1978054 h 2356755"/>
              <a:gd name="connsiteX164" fmla="*/ 312923 w 11691803"/>
              <a:gd name="connsiteY164" fmla="*/ 1861571 h 2356755"/>
              <a:gd name="connsiteX165" fmla="*/ 360423 w 11691803"/>
              <a:gd name="connsiteY165" fmla="*/ 1816994 h 2356755"/>
              <a:gd name="connsiteX166" fmla="*/ 358443 w 11691803"/>
              <a:gd name="connsiteY166" fmla="*/ 1813545 h 2356755"/>
              <a:gd name="connsiteX167" fmla="*/ 311164 w 11691803"/>
              <a:gd name="connsiteY167" fmla="*/ 1857591 h 2356755"/>
              <a:gd name="connsiteX168" fmla="*/ 209349 w 11691803"/>
              <a:gd name="connsiteY168" fmla="*/ 1764192 h 2356755"/>
              <a:gd name="connsiteX169" fmla="*/ 285875 w 11691803"/>
              <a:gd name="connsiteY169" fmla="*/ 1692551 h 2356755"/>
              <a:gd name="connsiteX170" fmla="*/ 309625 w 11691803"/>
              <a:gd name="connsiteY170" fmla="*/ 1670528 h 2356755"/>
              <a:gd name="connsiteX171" fmla="*/ 411440 w 11691803"/>
              <a:gd name="connsiteY171" fmla="*/ 1763927 h 2356755"/>
              <a:gd name="connsiteX172" fmla="*/ 358443 w 11691803"/>
              <a:gd name="connsiteY172" fmla="*/ 1813280 h 2356755"/>
              <a:gd name="connsiteX173" fmla="*/ 360642 w 11691803"/>
              <a:gd name="connsiteY173" fmla="*/ 1816994 h 2356755"/>
              <a:gd name="connsiteX174" fmla="*/ 413859 w 11691803"/>
              <a:gd name="connsiteY174" fmla="*/ 1767111 h 2356755"/>
              <a:gd name="connsiteX175" fmla="*/ 413859 w 11691803"/>
              <a:gd name="connsiteY175" fmla="*/ 1825750 h 2356755"/>
              <a:gd name="connsiteX176" fmla="*/ 417598 w 11691803"/>
              <a:gd name="connsiteY176" fmla="*/ 1824954 h 2356755"/>
              <a:gd name="connsiteX177" fmla="*/ 417598 w 11691803"/>
              <a:gd name="connsiteY177" fmla="*/ 1765254 h 2356755"/>
              <a:gd name="connsiteX178" fmla="*/ 421996 w 11691803"/>
              <a:gd name="connsiteY178" fmla="*/ 1761008 h 2356755"/>
              <a:gd name="connsiteX179" fmla="*/ 421996 w 11691803"/>
              <a:gd name="connsiteY179" fmla="*/ 1755436 h 2356755"/>
              <a:gd name="connsiteX180" fmla="*/ 416938 w 11691803"/>
              <a:gd name="connsiteY180" fmla="*/ 1760212 h 2356755"/>
              <a:gd name="connsiteX181" fmla="*/ 416938 w 11691803"/>
              <a:gd name="connsiteY181" fmla="*/ 1643729 h 2356755"/>
              <a:gd name="connsiteX182" fmla="*/ 421996 w 11691803"/>
              <a:gd name="connsiteY182" fmla="*/ 1638953 h 2356755"/>
              <a:gd name="connsiteX183" fmla="*/ 421996 w 11691803"/>
              <a:gd name="connsiteY183" fmla="*/ 1633381 h 2356755"/>
              <a:gd name="connsiteX184" fmla="*/ 415179 w 11691803"/>
              <a:gd name="connsiteY184" fmla="*/ 1639749 h 2356755"/>
              <a:gd name="connsiteX185" fmla="*/ 313363 w 11691803"/>
              <a:gd name="connsiteY185" fmla="*/ 1546351 h 2356755"/>
              <a:gd name="connsiteX186" fmla="*/ 414959 w 11691803"/>
              <a:gd name="connsiteY186" fmla="*/ 1451360 h 2356755"/>
              <a:gd name="connsiteX187" fmla="*/ 516774 w 11691803"/>
              <a:gd name="connsiteY187" fmla="*/ 1544759 h 2356755"/>
              <a:gd name="connsiteX188" fmla="*/ 422216 w 11691803"/>
              <a:gd name="connsiteY188" fmla="*/ 1633381 h 2356755"/>
              <a:gd name="connsiteX189" fmla="*/ 422216 w 11691803"/>
              <a:gd name="connsiteY189" fmla="*/ 1638688 h 2356755"/>
              <a:gd name="connsiteX190" fmla="*/ 517874 w 11691803"/>
              <a:gd name="connsiteY190" fmla="*/ 1549269 h 2356755"/>
              <a:gd name="connsiteX191" fmla="*/ 517874 w 11691803"/>
              <a:gd name="connsiteY191" fmla="*/ 1665752 h 2356755"/>
              <a:gd name="connsiteX192" fmla="*/ 422216 w 11691803"/>
              <a:gd name="connsiteY192" fmla="*/ 1755436 h 2356755"/>
              <a:gd name="connsiteX193" fmla="*/ 422216 w 11691803"/>
              <a:gd name="connsiteY193" fmla="*/ 1761008 h 2356755"/>
              <a:gd name="connsiteX194" fmla="*/ 521612 w 11691803"/>
              <a:gd name="connsiteY194" fmla="*/ 1667875 h 2356755"/>
              <a:gd name="connsiteX195" fmla="*/ 521612 w 11691803"/>
              <a:gd name="connsiteY195" fmla="*/ 1543697 h 2356755"/>
              <a:gd name="connsiteX196" fmla="*/ 417598 w 11691803"/>
              <a:gd name="connsiteY196" fmla="*/ 1448176 h 2356755"/>
              <a:gd name="connsiteX197" fmla="*/ 417598 w 11691803"/>
              <a:gd name="connsiteY197" fmla="*/ 1331162 h 2356755"/>
              <a:gd name="connsiteX198" fmla="*/ 413859 w 11691803"/>
              <a:gd name="connsiteY198" fmla="*/ 1334612 h 2356755"/>
              <a:gd name="connsiteX199" fmla="*/ 413859 w 11691803"/>
              <a:gd name="connsiteY199" fmla="*/ 1446584 h 2356755"/>
              <a:gd name="connsiteX200" fmla="*/ 312923 w 11691803"/>
              <a:gd name="connsiteY200" fmla="*/ 1540778 h 2356755"/>
              <a:gd name="connsiteX201" fmla="*/ 312923 w 11691803"/>
              <a:gd name="connsiteY201" fmla="*/ 1424295 h 2356755"/>
              <a:gd name="connsiteX202" fmla="*/ 413859 w 11691803"/>
              <a:gd name="connsiteY202" fmla="*/ 1329836 h 2356755"/>
              <a:gd name="connsiteX203" fmla="*/ 413859 w 11691803"/>
              <a:gd name="connsiteY203" fmla="*/ 1334346 h 2356755"/>
              <a:gd name="connsiteX204" fmla="*/ 417598 w 11691803"/>
              <a:gd name="connsiteY204" fmla="*/ 1330897 h 2356755"/>
              <a:gd name="connsiteX205" fmla="*/ 417598 w 11691803"/>
              <a:gd name="connsiteY205" fmla="*/ 1324264 h 2356755"/>
              <a:gd name="connsiteX206" fmla="*/ 316882 w 11691803"/>
              <a:gd name="connsiteY206" fmla="*/ 1231926 h 2356755"/>
              <a:gd name="connsiteX207" fmla="*/ 313803 w 11691803"/>
              <a:gd name="connsiteY207" fmla="*/ 1234580 h 2356755"/>
              <a:gd name="connsiteX208" fmla="*/ 316662 w 11691803"/>
              <a:gd name="connsiteY208" fmla="*/ 1231661 h 2356755"/>
              <a:gd name="connsiteX209" fmla="*/ 312264 w 11691803"/>
              <a:gd name="connsiteY209" fmla="*/ 1227681 h 2356755"/>
              <a:gd name="connsiteX210" fmla="*/ 312264 w 11691803"/>
              <a:gd name="connsiteY210" fmla="*/ 1223701 h 2356755"/>
              <a:gd name="connsiteX211" fmla="*/ 308525 w 11691803"/>
              <a:gd name="connsiteY211" fmla="*/ 1223701 h 2356755"/>
              <a:gd name="connsiteX212" fmla="*/ 308525 w 11691803"/>
              <a:gd name="connsiteY212" fmla="*/ 1227946 h 2356755"/>
              <a:gd name="connsiteX213" fmla="*/ 207589 w 11691803"/>
              <a:gd name="connsiteY213" fmla="*/ 1322141 h 2356755"/>
              <a:gd name="connsiteX214" fmla="*/ 207589 w 11691803"/>
              <a:gd name="connsiteY214" fmla="*/ 1215476 h 2356755"/>
              <a:gd name="connsiteX215" fmla="*/ 207589 w 11691803"/>
              <a:gd name="connsiteY215" fmla="*/ 1205923 h 2356755"/>
              <a:gd name="connsiteX216" fmla="*/ 308525 w 11691803"/>
              <a:gd name="connsiteY216" fmla="*/ 1111464 h 2356755"/>
              <a:gd name="connsiteX217" fmla="*/ 308525 w 11691803"/>
              <a:gd name="connsiteY217" fmla="*/ 1217068 h 2356755"/>
              <a:gd name="connsiteX218" fmla="*/ 308525 w 11691803"/>
              <a:gd name="connsiteY218" fmla="*/ 1223436 h 2356755"/>
              <a:gd name="connsiteX219" fmla="*/ 312264 w 11691803"/>
              <a:gd name="connsiteY219" fmla="*/ 1223436 h 2356755"/>
              <a:gd name="connsiteX220" fmla="*/ 312264 w 11691803"/>
              <a:gd name="connsiteY220" fmla="*/ 1109606 h 2356755"/>
              <a:gd name="connsiteX221" fmla="*/ 388351 w 11691803"/>
              <a:gd name="connsiteY221" fmla="*/ 1038496 h 2356755"/>
              <a:gd name="connsiteX222" fmla="*/ 413639 w 11691803"/>
              <a:gd name="connsiteY222" fmla="*/ 1014881 h 2356755"/>
              <a:gd name="connsiteX223" fmla="*/ 519413 w 11691803"/>
              <a:gd name="connsiteY223" fmla="*/ 1111729 h 2356755"/>
              <a:gd name="connsiteX224" fmla="*/ 625626 w 11691803"/>
              <a:gd name="connsiteY224" fmla="*/ 1012228 h 2356755"/>
              <a:gd name="connsiteX225" fmla="*/ 625626 w 11691803"/>
              <a:gd name="connsiteY225" fmla="*/ 972692 h 2356755"/>
              <a:gd name="connsiteX226" fmla="*/ 622108 w 11691803"/>
              <a:gd name="connsiteY226" fmla="*/ 974550 h 2356755"/>
              <a:gd name="connsiteX227" fmla="*/ 622108 w 11691803"/>
              <a:gd name="connsiteY227" fmla="*/ 1010105 h 2356755"/>
              <a:gd name="connsiteX228" fmla="*/ 521172 w 11691803"/>
              <a:gd name="connsiteY228" fmla="*/ 1104565 h 2356755"/>
              <a:gd name="connsiteX229" fmla="*/ 521172 w 11691803"/>
              <a:gd name="connsiteY229" fmla="*/ 988082 h 2356755"/>
              <a:gd name="connsiteX230" fmla="*/ 622108 w 11691803"/>
              <a:gd name="connsiteY230" fmla="*/ 893622 h 2356755"/>
              <a:gd name="connsiteX231" fmla="*/ 622108 w 11691803"/>
              <a:gd name="connsiteY231" fmla="*/ 974284 h 2356755"/>
              <a:gd name="connsiteX232" fmla="*/ 625626 w 11691803"/>
              <a:gd name="connsiteY232" fmla="*/ 972427 h 2356755"/>
              <a:gd name="connsiteX233" fmla="*/ 625626 w 11691803"/>
              <a:gd name="connsiteY233" fmla="*/ 888050 h 2356755"/>
              <a:gd name="connsiteX234" fmla="*/ 589342 w 11691803"/>
              <a:gd name="connsiteY234" fmla="*/ 854618 h 2356755"/>
              <a:gd name="connsiteX235" fmla="*/ 585604 w 11691803"/>
              <a:gd name="connsiteY235" fmla="*/ 856740 h 2356755"/>
              <a:gd name="connsiteX236" fmla="*/ 620789 w 11691803"/>
              <a:gd name="connsiteY236" fmla="*/ 889111 h 2356755"/>
              <a:gd name="connsiteX237" fmla="*/ 519193 w 11691803"/>
              <a:gd name="connsiteY237" fmla="*/ 984102 h 2356755"/>
              <a:gd name="connsiteX238" fmla="*/ 417378 w 11691803"/>
              <a:gd name="connsiteY238" fmla="*/ 890703 h 2356755"/>
              <a:gd name="connsiteX239" fmla="*/ 518973 w 11691803"/>
              <a:gd name="connsiteY239" fmla="*/ 795713 h 2356755"/>
              <a:gd name="connsiteX240" fmla="*/ 585384 w 11691803"/>
              <a:gd name="connsiteY240" fmla="*/ 856475 h 2356755"/>
              <a:gd name="connsiteX241" fmla="*/ 589122 w 11691803"/>
              <a:gd name="connsiteY241" fmla="*/ 854352 h 2356755"/>
              <a:gd name="connsiteX242" fmla="*/ 521612 w 11691803"/>
              <a:gd name="connsiteY242" fmla="*/ 792529 h 2356755"/>
              <a:gd name="connsiteX243" fmla="*/ 521612 w 11691803"/>
              <a:gd name="connsiteY243" fmla="*/ 732297 h 2356755"/>
              <a:gd name="connsiteX244" fmla="*/ 517874 w 11691803"/>
              <a:gd name="connsiteY244" fmla="*/ 732828 h 2356755"/>
              <a:gd name="connsiteX245" fmla="*/ 517874 w 11691803"/>
              <a:gd name="connsiteY245" fmla="*/ 790671 h 2356755"/>
              <a:gd name="connsiteX246" fmla="*/ 417158 w 11691803"/>
              <a:gd name="connsiteY246" fmla="*/ 885131 h 2356755"/>
              <a:gd name="connsiteX247" fmla="*/ 417158 w 11691803"/>
              <a:gd name="connsiteY247" fmla="*/ 768383 h 2356755"/>
              <a:gd name="connsiteX248" fmla="*/ 464657 w 11691803"/>
              <a:gd name="connsiteY248" fmla="*/ 724072 h 2356755"/>
              <a:gd name="connsiteX249" fmla="*/ 462458 w 11691803"/>
              <a:gd name="connsiteY249" fmla="*/ 720357 h 2356755"/>
              <a:gd name="connsiteX250" fmla="*/ 464657 w 11691803"/>
              <a:gd name="connsiteY250" fmla="*/ 723807 h 2356755"/>
              <a:gd name="connsiteX251" fmla="*/ 517874 w 11691803"/>
              <a:gd name="connsiteY251" fmla="*/ 673923 h 2356755"/>
              <a:gd name="connsiteX252" fmla="*/ 517874 w 11691803"/>
              <a:gd name="connsiteY252" fmla="*/ 732563 h 2356755"/>
              <a:gd name="connsiteX253" fmla="*/ 521612 w 11691803"/>
              <a:gd name="connsiteY253" fmla="*/ 732032 h 2356755"/>
              <a:gd name="connsiteX254" fmla="*/ 521612 w 11691803"/>
              <a:gd name="connsiteY254" fmla="*/ 672331 h 2356755"/>
              <a:gd name="connsiteX255" fmla="*/ 526010 w 11691803"/>
              <a:gd name="connsiteY255" fmla="*/ 668086 h 2356755"/>
              <a:gd name="connsiteX256" fmla="*/ 526010 w 11691803"/>
              <a:gd name="connsiteY256" fmla="*/ 662514 h 2356755"/>
              <a:gd name="connsiteX257" fmla="*/ 521172 w 11691803"/>
              <a:gd name="connsiteY257" fmla="*/ 667024 h 2356755"/>
              <a:gd name="connsiteX258" fmla="*/ 521172 w 11691803"/>
              <a:gd name="connsiteY258" fmla="*/ 550541 h 2356755"/>
              <a:gd name="connsiteX259" fmla="*/ 526010 w 11691803"/>
              <a:gd name="connsiteY259" fmla="*/ 546031 h 2356755"/>
              <a:gd name="connsiteX260" fmla="*/ 526010 w 11691803"/>
              <a:gd name="connsiteY260" fmla="*/ 540459 h 2356755"/>
              <a:gd name="connsiteX261" fmla="*/ 519193 w 11691803"/>
              <a:gd name="connsiteY261" fmla="*/ 546827 h 2356755"/>
              <a:gd name="connsiteX262" fmla="*/ 417378 w 11691803"/>
              <a:gd name="connsiteY262" fmla="*/ 453428 h 2356755"/>
              <a:gd name="connsiteX263" fmla="*/ 518973 w 11691803"/>
              <a:gd name="connsiteY263" fmla="*/ 358172 h 2356755"/>
              <a:gd name="connsiteX264" fmla="*/ 620789 w 11691803"/>
              <a:gd name="connsiteY264" fmla="*/ 451571 h 2356755"/>
              <a:gd name="connsiteX265" fmla="*/ 526230 w 11691803"/>
              <a:gd name="connsiteY265" fmla="*/ 540194 h 2356755"/>
              <a:gd name="connsiteX266" fmla="*/ 526230 w 11691803"/>
              <a:gd name="connsiteY266" fmla="*/ 545765 h 2356755"/>
              <a:gd name="connsiteX267" fmla="*/ 622108 w 11691803"/>
              <a:gd name="connsiteY267" fmla="*/ 456082 h 2356755"/>
              <a:gd name="connsiteX268" fmla="*/ 622108 w 11691803"/>
              <a:gd name="connsiteY268" fmla="*/ 572830 h 2356755"/>
              <a:gd name="connsiteX269" fmla="*/ 526230 w 11691803"/>
              <a:gd name="connsiteY269" fmla="*/ 662248 h 2356755"/>
              <a:gd name="connsiteX270" fmla="*/ 526230 w 11691803"/>
              <a:gd name="connsiteY270" fmla="*/ 667820 h 2356755"/>
              <a:gd name="connsiteX271" fmla="*/ 625626 w 11691803"/>
              <a:gd name="connsiteY271" fmla="*/ 574952 h 2356755"/>
              <a:gd name="connsiteX272" fmla="*/ 625626 w 11691803"/>
              <a:gd name="connsiteY272" fmla="*/ 450509 h 2356755"/>
              <a:gd name="connsiteX273" fmla="*/ 521612 w 11691803"/>
              <a:gd name="connsiteY273" fmla="*/ 355254 h 2356755"/>
              <a:gd name="connsiteX274" fmla="*/ 521612 w 11691803"/>
              <a:gd name="connsiteY274" fmla="*/ 237975 h 2356755"/>
              <a:gd name="connsiteX275" fmla="*/ 517874 w 11691803"/>
              <a:gd name="connsiteY275" fmla="*/ 241424 h 2356755"/>
              <a:gd name="connsiteX276" fmla="*/ 517874 w 11691803"/>
              <a:gd name="connsiteY276" fmla="*/ 353396 h 2356755"/>
              <a:gd name="connsiteX277" fmla="*/ 417158 w 11691803"/>
              <a:gd name="connsiteY277" fmla="*/ 447856 h 2356755"/>
              <a:gd name="connsiteX278" fmla="*/ 417158 w 11691803"/>
              <a:gd name="connsiteY278" fmla="*/ 331373 h 2356755"/>
              <a:gd name="connsiteX279" fmla="*/ 517874 w 11691803"/>
              <a:gd name="connsiteY279" fmla="*/ 236913 h 2356755"/>
              <a:gd name="connsiteX280" fmla="*/ 517874 w 11691803"/>
              <a:gd name="connsiteY280" fmla="*/ 241159 h 2356755"/>
              <a:gd name="connsiteX281" fmla="*/ 521612 w 11691803"/>
              <a:gd name="connsiteY281" fmla="*/ 237709 h 2356755"/>
              <a:gd name="connsiteX282" fmla="*/ 521612 w 11691803"/>
              <a:gd name="connsiteY282" fmla="*/ 231341 h 2356755"/>
              <a:gd name="connsiteX283" fmla="*/ 420896 w 11691803"/>
              <a:gd name="connsiteY283" fmla="*/ 138739 h 2356755"/>
              <a:gd name="connsiteX284" fmla="*/ 417818 w 11691803"/>
              <a:gd name="connsiteY284" fmla="*/ 141657 h 2356755"/>
              <a:gd name="connsiteX285" fmla="*/ 420676 w 11691803"/>
              <a:gd name="connsiteY285" fmla="*/ 138739 h 2356755"/>
              <a:gd name="connsiteX286" fmla="*/ 416278 w 11691803"/>
              <a:gd name="connsiteY286" fmla="*/ 134759 h 2356755"/>
              <a:gd name="connsiteX287" fmla="*/ 416278 w 11691803"/>
              <a:gd name="connsiteY287" fmla="*/ 40002 h 2356755"/>
              <a:gd name="connsiteX288" fmla="*/ 416278 w 11691803"/>
              <a:gd name="connsiteY288" fmla="*/ 39345 h 2356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Lst>
            <a:rect l="l" t="t" r="r" b="b"/>
            <a:pathLst>
              <a:path w="11691803" h="2356755">
                <a:moveTo>
                  <a:pt x="205830" y="2325379"/>
                </a:moveTo>
                <a:lnTo>
                  <a:pt x="227189" y="2345014"/>
                </a:lnTo>
                <a:lnTo>
                  <a:pt x="229280" y="2346937"/>
                </a:lnTo>
                <a:lnTo>
                  <a:pt x="182828" y="2346937"/>
                </a:lnTo>
                <a:lnTo>
                  <a:pt x="183180" y="2346606"/>
                </a:lnTo>
                <a:close/>
                <a:moveTo>
                  <a:pt x="204511" y="2204386"/>
                </a:moveTo>
                <a:lnTo>
                  <a:pt x="204511" y="2320869"/>
                </a:lnTo>
                <a:lnTo>
                  <a:pt x="178342" y="2345280"/>
                </a:lnTo>
                <a:cubicBezTo>
                  <a:pt x="179882" y="2345810"/>
                  <a:pt x="181421" y="2346076"/>
                  <a:pt x="183180" y="2346606"/>
                </a:cubicBezTo>
                <a:cubicBezTo>
                  <a:pt x="181421" y="2346341"/>
                  <a:pt x="179662" y="2345810"/>
                  <a:pt x="178122" y="2345545"/>
                </a:cubicBezTo>
                <a:lnTo>
                  <a:pt x="176635" y="2346937"/>
                </a:lnTo>
                <a:lnTo>
                  <a:pt x="103575" y="2346937"/>
                </a:lnTo>
                <a:lnTo>
                  <a:pt x="103575" y="2327284"/>
                </a:lnTo>
                <a:lnTo>
                  <a:pt x="103575" y="2298846"/>
                </a:lnTo>
                <a:close/>
                <a:moveTo>
                  <a:pt x="308525" y="1986544"/>
                </a:moveTo>
                <a:lnTo>
                  <a:pt x="308525" y="2103293"/>
                </a:lnTo>
                <a:lnTo>
                  <a:pt x="282357" y="2127704"/>
                </a:lnTo>
                <a:lnTo>
                  <a:pt x="207589" y="2197487"/>
                </a:lnTo>
                <a:lnTo>
                  <a:pt x="207589" y="2081004"/>
                </a:lnTo>
                <a:lnTo>
                  <a:pt x="243434" y="2047572"/>
                </a:lnTo>
                <a:close/>
                <a:moveTo>
                  <a:pt x="414959" y="1888635"/>
                </a:moveTo>
                <a:lnTo>
                  <a:pt x="481370" y="1949662"/>
                </a:lnTo>
                <a:lnTo>
                  <a:pt x="516774" y="1982034"/>
                </a:lnTo>
                <a:lnTo>
                  <a:pt x="415179" y="2077290"/>
                </a:lnTo>
                <a:lnTo>
                  <a:pt x="313363" y="1983891"/>
                </a:lnTo>
                <a:close/>
                <a:moveTo>
                  <a:pt x="100276" y="1670528"/>
                </a:moveTo>
                <a:lnTo>
                  <a:pt x="202092" y="1763927"/>
                </a:lnTo>
                <a:lnTo>
                  <a:pt x="135901" y="1825750"/>
                </a:lnTo>
                <a:lnTo>
                  <a:pt x="137660" y="1829465"/>
                </a:lnTo>
                <a:lnTo>
                  <a:pt x="204511" y="1767111"/>
                </a:lnTo>
                <a:lnTo>
                  <a:pt x="204511" y="1883594"/>
                </a:lnTo>
                <a:lnTo>
                  <a:pt x="176583" y="1909597"/>
                </a:lnTo>
                <a:lnTo>
                  <a:pt x="178782" y="1913842"/>
                </a:lnTo>
                <a:lnTo>
                  <a:pt x="205610" y="1888635"/>
                </a:lnTo>
                <a:lnTo>
                  <a:pt x="307426" y="1982034"/>
                </a:lnTo>
                <a:lnTo>
                  <a:pt x="241675" y="2043592"/>
                </a:lnTo>
                <a:lnTo>
                  <a:pt x="243434" y="2047572"/>
                </a:lnTo>
                <a:lnTo>
                  <a:pt x="241455" y="2043857"/>
                </a:lnTo>
                <a:lnTo>
                  <a:pt x="205830" y="2077290"/>
                </a:lnTo>
                <a:lnTo>
                  <a:pt x="104015" y="1983891"/>
                </a:lnTo>
                <a:lnTo>
                  <a:pt x="178562" y="1914107"/>
                </a:lnTo>
                <a:lnTo>
                  <a:pt x="176583" y="1909862"/>
                </a:lnTo>
                <a:lnTo>
                  <a:pt x="103575" y="1978054"/>
                </a:lnTo>
                <a:lnTo>
                  <a:pt x="103575" y="1861571"/>
                </a:lnTo>
                <a:lnTo>
                  <a:pt x="137660" y="1829730"/>
                </a:lnTo>
                <a:lnTo>
                  <a:pt x="135681" y="1825750"/>
                </a:lnTo>
                <a:lnTo>
                  <a:pt x="101816" y="1857591"/>
                </a:lnTo>
                <a:lnTo>
                  <a:pt x="0" y="1764192"/>
                </a:lnTo>
                <a:close/>
                <a:moveTo>
                  <a:pt x="308525" y="1549269"/>
                </a:moveTo>
                <a:lnTo>
                  <a:pt x="308525" y="1665752"/>
                </a:lnTo>
                <a:lnTo>
                  <a:pt x="283896" y="1688836"/>
                </a:lnTo>
                <a:lnTo>
                  <a:pt x="285875" y="1692551"/>
                </a:lnTo>
                <a:lnTo>
                  <a:pt x="283676" y="1689102"/>
                </a:lnTo>
                <a:lnTo>
                  <a:pt x="207589" y="1760212"/>
                </a:lnTo>
                <a:lnTo>
                  <a:pt x="207589" y="1643729"/>
                </a:lnTo>
                <a:lnTo>
                  <a:pt x="238816" y="1614277"/>
                </a:lnTo>
                <a:lnTo>
                  <a:pt x="236837" y="1610828"/>
                </a:lnTo>
                <a:lnTo>
                  <a:pt x="239036" y="1614277"/>
                </a:lnTo>
                <a:close/>
                <a:moveTo>
                  <a:pt x="205610" y="1451360"/>
                </a:moveTo>
                <a:lnTo>
                  <a:pt x="307426" y="1544759"/>
                </a:lnTo>
                <a:lnTo>
                  <a:pt x="236837" y="1610828"/>
                </a:lnTo>
                <a:lnTo>
                  <a:pt x="205830" y="1639749"/>
                </a:lnTo>
                <a:lnTo>
                  <a:pt x="104015" y="1546351"/>
                </a:lnTo>
                <a:close/>
                <a:moveTo>
                  <a:pt x="310944" y="1231926"/>
                </a:moveTo>
                <a:lnTo>
                  <a:pt x="313803" y="1234580"/>
                </a:lnTo>
                <a:lnTo>
                  <a:pt x="412760" y="1325325"/>
                </a:lnTo>
                <a:lnTo>
                  <a:pt x="311164" y="1420581"/>
                </a:lnTo>
                <a:lnTo>
                  <a:pt x="209349" y="1326917"/>
                </a:lnTo>
                <a:close/>
                <a:moveTo>
                  <a:pt x="412760" y="893622"/>
                </a:moveTo>
                <a:lnTo>
                  <a:pt x="412760" y="1010105"/>
                </a:lnTo>
                <a:lnTo>
                  <a:pt x="386591" y="1034516"/>
                </a:lnTo>
                <a:lnTo>
                  <a:pt x="388351" y="1038496"/>
                </a:lnTo>
                <a:lnTo>
                  <a:pt x="386371" y="1034781"/>
                </a:lnTo>
                <a:lnTo>
                  <a:pt x="311824" y="1104565"/>
                </a:lnTo>
                <a:lnTo>
                  <a:pt x="311824" y="988082"/>
                </a:lnTo>
                <a:lnTo>
                  <a:pt x="347448" y="954650"/>
                </a:lnTo>
                <a:lnTo>
                  <a:pt x="345689" y="950669"/>
                </a:lnTo>
                <a:lnTo>
                  <a:pt x="347668" y="954384"/>
                </a:lnTo>
                <a:close/>
                <a:moveTo>
                  <a:pt x="204291" y="577340"/>
                </a:moveTo>
                <a:lnTo>
                  <a:pt x="306106" y="670739"/>
                </a:lnTo>
                <a:lnTo>
                  <a:pt x="239915" y="732563"/>
                </a:lnTo>
                <a:lnTo>
                  <a:pt x="241895" y="736542"/>
                </a:lnTo>
                <a:lnTo>
                  <a:pt x="308525" y="673923"/>
                </a:lnTo>
                <a:lnTo>
                  <a:pt x="308525" y="790671"/>
                </a:lnTo>
                <a:lnTo>
                  <a:pt x="280818" y="816674"/>
                </a:lnTo>
                <a:lnTo>
                  <a:pt x="282797" y="820920"/>
                </a:lnTo>
                <a:lnTo>
                  <a:pt x="309625" y="795713"/>
                </a:lnTo>
                <a:lnTo>
                  <a:pt x="411440" y="889111"/>
                </a:lnTo>
                <a:lnTo>
                  <a:pt x="345689" y="950669"/>
                </a:lnTo>
                <a:lnTo>
                  <a:pt x="310065" y="984102"/>
                </a:lnTo>
                <a:lnTo>
                  <a:pt x="208249" y="890703"/>
                </a:lnTo>
                <a:lnTo>
                  <a:pt x="282577" y="820920"/>
                </a:lnTo>
                <a:lnTo>
                  <a:pt x="280597" y="816674"/>
                </a:lnTo>
                <a:lnTo>
                  <a:pt x="207589" y="885131"/>
                </a:lnTo>
                <a:lnTo>
                  <a:pt x="207589" y="768383"/>
                </a:lnTo>
                <a:lnTo>
                  <a:pt x="241675" y="736542"/>
                </a:lnTo>
                <a:lnTo>
                  <a:pt x="239915" y="732828"/>
                </a:lnTo>
                <a:lnTo>
                  <a:pt x="205830" y="764668"/>
                </a:lnTo>
                <a:lnTo>
                  <a:pt x="104015" y="671270"/>
                </a:lnTo>
                <a:close/>
                <a:moveTo>
                  <a:pt x="412760" y="456082"/>
                </a:moveTo>
                <a:lnTo>
                  <a:pt x="412760" y="572830"/>
                </a:lnTo>
                <a:lnTo>
                  <a:pt x="387911" y="595914"/>
                </a:lnTo>
                <a:lnTo>
                  <a:pt x="390110" y="599364"/>
                </a:lnTo>
                <a:lnTo>
                  <a:pt x="413639" y="577340"/>
                </a:lnTo>
                <a:lnTo>
                  <a:pt x="515455" y="670739"/>
                </a:lnTo>
                <a:lnTo>
                  <a:pt x="462458" y="720357"/>
                </a:lnTo>
                <a:lnTo>
                  <a:pt x="415179" y="764668"/>
                </a:lnTo>
                <a:lnTo>
                  <a:pt x="313363" y="671270"/>
                </a:lnTo>
                <a:lnTo>
                  <a:pt x="389890" y="599629"/>
                </a:lnTo>
                <a:lnTo>
                  <a:pt x="387691" y="595914"/>
                </a:lnTo>
                <a:lnTo>
                  <a:pt x="311824" y="667024"/>
                </a:lnTo>
                <a:lnTo>
                  <a:pt x="311824" y="550541"/>
                </a:lnTo>
                <a:lnTo>
                  <a:pt x="343050" y="521355"/>
                </a:lnTo>
                <a:close/>
                <a:moveTo>
                  <a:pt x="309625" y="358172"/>
                </a:moveTo>
                <a:lnTo>
                  <a:pt x="411440" y="451571"/>
                </a:lnTo>
                <a:lnTo>
                  <a:pt x="341071" y="517640"/>
                </a:lnTo>
                <a:lnTo>
                  <a:pt x="343050" y="521355"/>
                </a:lnTo>
                <a:lnTo>
                  <a:pt x="340851" y="517905"/>
                </a:lnTo>
                <a:lnTo>
                  <a:pt x="310065" y="546827"/>
                </a:lnTo>
                <a:lnTo>
                  <a:pt x="208249" y="453428"/>
                </a:lnTo>
                <a:close/>
                <a:moveTo>
                  <a:pt x="414959" y="139004"/>
                </a:moveTo>
                <a:lnTo>
                  <a:pt x="417818" y="141657"/>
                </a:lnTo>
                <a:lnTo>
                  <a:pt x="516774" y="232402"/>
                </a:lnTo>
                <a:lnTo>
                  <a:pt x="415179" y="327393"/>
                </a:lnTo>
                <a:lnTo>
                  <a:pt x="313363" y="233995"/>
                </a:lnTo>
                <a:close/>
                <a:moveTo>
                  <a:pt x="390027" y="39345"/>
                </a:moveTo>
                <a:lnTo>
                  <a:pt x="412760" y="39345"/>
                </a:lnTo>
                <a:lnTo>
                  <a:pt x="412760" y="67745"/>
                </a:lnTo>
                <a:lnTo>
                  <a:pt x="412760" y="134759"/>
                </a:lnTo>
                <a:lnTo>
                  <a:pt x="311824" y="229219"/>
                </a:lnTo>
                <a:lnTo>
                  <a:pt x="311824" y="112736"/>
                </a:lnTo>
                <a:lnTo>
                  <a:pt x="384557" y="44478"/>
                </a:lnTo>
                <a:close/>
                <a:moveTo>
                  <a:pt x="234254" y="39345"/>
                </a:moveTo>
                <a:lnTo>
                  <a:pt x="384085" y="39345"/>
                </a:lnTo>
                <a:lnTo>
                  <a:pt x="362952" y="59162"/>
                </a:lnTo>
                <a:lnTo>
                  <a:pt x="310065" y="108755"/>
                </a:lnTo>
                <a:lnTo>
                  <a:pt x="239063" y="43748"/>
                </a:lnTo>
                <a:close/>
                <a:moveTo>
                  <a:pt x="11691803" y="0"/>
                </a:moveTo>
                <a:lnTo>
                  <a:pt x="11691803" y="2356755"/>
                </a:lnTo>
                <a:lnTo>
                  <a:pt x="235215" y="2346937"/>
                </a:lnTo>
                <a:lnTo>
                  <a:pt x="226061" y="2338538"/>
                </a:lnTo>
                <a:lnTo>
                  <a:pt x="208249" y="2322195"/>
                </a:lnTo>
                <a:lnTo>
                  <a:pt x="208249" y="2202794"/>
                </a:lnTo>
                <a:lnTo>
                  <a:pt x="284116" y="2131684"/>
                </a:lnTo>
                <a:lnTo>
                  <a:pt x="282357" y="2127704"/>
                </a:lnTo>
                <a:lnTo>
                  <a:pt x="284336" y="2131418"/>
                </a:lnTo>
                <a:lnTo>
                  <a:pt x="309625" y="2107803"/>
                </a:lnTo>
                <a:lnTo>
                  <a:pt x="415179" y="2204916"/>
                </a:lnTo>
                <a:lnTo>
                  <a:pt x="521612" y="2105415"/>
                </a:lnTo>
                <a:lnTo>
                  <a:pt x="521612" y="2065615"/>
                </a:lnTo>
                <a:lnTo>
                  <a:pt x="517874" y="2067472"/>
                </a:lnTo>
                <a:lnTo>
                  <a:pt x="517874" y="2103293"/>
                </a:lnTo>
                <a:lnTo>
                  <a:pt x="416938" y="2197487"/>
                </a:lnTo>
                <a:lnTo>
                  <a:pt x="416938" y="2081004"/>
                </a:lnTo>
                <a:lnTo>
                  <a:pt x="517874" y="1986544"/>
                </a:lnTo>
                <a:lnTo>
                  <a:pt x="517874" y="2067207"/>
                </a:lnTo>
                <a:lnTo>
                  <a:pt x="521612" y="2065349"/>
                </a:lnTo>
                <a:lnTo>
                  <a:pt x="521612" y="1980972"/>
                </a:lnTo>
                <a:lnTo>
                  <a:pt x="485108" y="1947540"/>
                </a:lnTo>
                <a:lnTo>
                  <a:pt x="417598" y="1885716"/>
                </a:lnTo>
                <a:lnTo>
                  <a:pt x="417598" y="1825220"/>
                </a:lnTo>
                <a:lnTo>
                  <a:pt x="413859" y="1826015"/>
                </a:lnTo>
                <a:lnTo>
                  <a:pt x="413859" y="1883594"/>
                </a:lnTo>
                <a:lnTo>
                  <a:pt x="312923" y="1978054"/>
                </a:lnTo>
                <a:lnTo>
                  <a:pt x="312923" y="1861571"/>
                </a:lnTo>
                <a:lnTo>
                  <a:pt x="360423" y="1816994"/>
                </a:lnTo>
                <a:lnTo>
                  <a:pt x="358443" y="1813545"/>
                </a:lnTo>
                <a:lnTo>
                  <a:pt x="311164" y="1857591"/>
                </a:lnTo>
                <a:lnTo>
                  <a:pt x="209349" y="1764192"/>
                </a:lnTo>
                <a:lnTo>
                  <a:pt x="285875" y="1692551"/>
                </a:lnTo>
                <a:lnTo>
                  <a:pt x="309625" y="1670528"/>
                </a:lnTo>
                <a:lnTo>
                  <a:pt x="411440" y="1763927"/>
                </a:lnTo>
                <a:lnTo>
                  <a:pt x="358443" y="1813280"/>
                </a:lnTo>
                <a:lnTo>
                  <a:pt x="360642" y="1816994"/>
                </a:lnTo>
                <a:lnTo>
                  <a:pt x="413859" y="1767111"/>
                </a:lnTo>
                <a:lnTo>
                  <a:pt x="413859" y="1825750"/>
                </a:lnTo>
                <a:lnTo>
                  <a:pt x="417598" y="1824954"/>
                </a:lnTo>
                <a:lnTo>
                  <a:pt x="417598" y="1765254"/>
                </a:lnTo>
                <a:lnTo>
                  <a:pt x="421996" y="1761008"/>
                </a:lnTo>
                <a:lnTo>
                  <a:pt x="421996" y="1755436"/>
                </a:lnTo>
                <a:lnTo>
                  <a:pt x="416938" y="1760212"/>
                </a:lnTo>
                <a:lnTo>
                  <a:pt x="416938" y="1643729"/>
                </a:lnTo>
                <a:lnTo>
                  <a:pt x="421996" y="1638953"/>
                </a:lnTo>
                <a:lnTo>
                  <a:pt x="421996" y="1633381"/>
                </a:lnTo>
                <a:lnTo>
                  <a:pt x="415179" y="1639749"/>
                </a:lnTo>
                <a:lnTo>
                  <a:pt x="313363" y="1546351"/>
                </a:lnTo>
                <a:lnTo>
                  <a:pt x="414959" y="1451360"/>
                </a:lnTo>
                <a:lnTo>
                  <a:pt x="516774" y="1544759"/>
                </a:lnTo>
                <a:lnTo>
                  <a:pt x="422216" y="1633381"/>
                </a:lnTo>
                <a:lnTo>
                  <a:pt x="422216" y="1638688"/>
                </a:lnTo>
                <a:lnTo>
                  <a:pt x="517874" y="1549269"/>
                </a:lnTo>
                <a:lnTo>
                  <a:pt x="517874" y="1665752"/>
                </a:lnTo>
                <a:lnTo>
                  <a:pt x="422216" y="1755436"/>
                </a:lnTo>
                <a:lnTo>
                  <a:pt x="422216" y="1761008"/>
                </a:lnTo>
                <a:lnTo>
                  <a:pt x="521612" y="1667875"/>
                </a:lnTo>
                <a:lnTo>
                  <a:pt x="521612" y="1543697"/>
                </a:lnTo>
                <a:lnTo>
                  <a:pt x="417598" y="1448176"/>
                </a:lnTo>
                <a:lnTo>
                  <a:pt x="417598" y="1331162"/>
                </a:lnTo>
                <a:lnTo>
                  <a:pt x="413859" y="1334612"/>
                </a:lnTo>
                <a:lnTo>
                  <a:pt x="413859" y="1446584"/>
                </a:lnTo>
                <a:lnTo>
                  <a:pt x="312923" y="1540778"/>
                </a:lnTo>
                <a:lnTo>
                  <a:pt x="312923" y="1424295"/>
                </a:lnTo>
                <a:lnTo>
                  <a:pt x="413859" y="1329836"/>
                </a:lnTo>
                <a:lnTo>
                  <a:pt x="413859" y="1334346"/>
                </a:lnTo>
                <a:lnTo>
                  <a:pt x="417598" y="1330897"/>
                </a:lnTo>
                <a:lnTo>
                  <a:pt x="417598" y="1324264"/>
                </a:lnTo>
                <a:lnTo>
                  <a:pt x="316882" y="1231926"/>
                </a:lnTo>
                <a:lnTo>
                  <a:pt x="313803" y="1234580"/>
                </a:lnTo>
                <a:lnTo>
                  <a:pt x="316662" y="1231661"/>
                </a:lnTo>
                <a:lnTo>
                  <a:pt x="312264" y="1227681"/>
                </a:lnTo>
                <a:lnTo>
                  <a:pt x="312264" y="1223701"/>
                </a:lnTo>
                <a:lnTo>
                  <a:pt x="308525" y="1223701"/>
                </a:lnTo>
                <a:lnTo>
                  <a:pt x="308525" y="1227946"/>
                </a:lnTo>
                <a:lnTo>
                  <a:pt x="207589" y="1322141"/>
                </a:lnTo>
                <a:lnTo>
                  <a:pt x="207589" y="1215476"/>
                </a:lnTo>
                <a:lnTo>
                  <a:pt x="207589" y="1205923"/>
                </a:lnTo>
                <a:lnTo>
                  <a:pt x="308525" y="1111464"/>
                </a:lnTo>
                <a:lnTo>
                  <a:pt x="308525" y="1217068"/>
                </a:lnTo>
                <a:lnTo>
                  <a:pt x="308525" y="1223436"/>
                </a:lnTo>
                <a:lnTo>
                  <a:pt x="312264" y="1223436"/>
                </a:lnTo>
                <a:lnTo>
                  <a:pt x="312264" y="1109606"/>
                </a:lnTo>
                <a:lnTo>
                  <a:pt x="388351" y="1038496"/>
                </a:lnTo>
                <a:lnTo>
                  <a:pt x="413639" y="1014881"/>
                </a:lnTo>
                <a:lnTo>
                  <a:pt x="519413" y="1111729"/>
                </a:lnTo>
                <a:lnTo>
                  <a:pt x="625626" y="1012228"/>
                </a:lnTo>
                <a:lnTo>
                  <a:pt x="625626" y="972692"/>
                </a:lnTo>
                <a:lnTo>
                  <a:pt x="622108" y="974550"/>
                </a:lnTo>
                <a:lnTo>
                  <a:pt x="622108" y="1010105"/>
                </a:lnTo>
                <a:lnTo>
                  <a:pt x="521172" y="1104565"/>
                </a:lnTo>
                <a:lnTo>
                  <a:pt x="521172" y="988082"/>
                </a:lnTo>
                <a:lnTo>
                  <a:pt x="622108" y="893622"/>
                </a:lnTo>
                <a:lnTo>
                  <a:pt x="622108" y="974284"/>
                </a:lnTo>
                <a:lnTo>
                  <a:pt x="625626" y="972427"/>
                </a:lnTo>
                <a:lnTo>
                  <a:pt x="625626" y="888050"/>
                </a:lnTo>
                <a:lnTo>
                  <a:pt x="589342" y="854618"/>
                </a:lnTo>
                <a:lnTo>
                  <a:pt x="585604" y="856740"/>
                </a:lnTo>
                <a:lnTo>
                  <a:pt x="620789" y="889111"/>
                </a:lnTo>
                <a:lnTo>
                  <a:pt x="519193" y="984102"/>
                </a:lnTo>
                <a:lnTo>
                  <a:pt x="417378" y="890703"/>
                </a:lnTo>
                <a:lnTo>
                  <a:pt x="518973" y="795713"/>
                </a:lnTo>
                <a:lnTo>
                  <a:pt x="585384" y="856475"/>
                </a:lnTo>
                <a:lnTo>
                  <a:pt x="589122" y="854352"/>
                </a:lnTo>
                <a:lnTo>
                  <a:pt x="521612" y="792529"/>
                </a:lnTo>
                <a:lnTo>
                  <a:pt x="521612" y="732297"/>
                </a:lnTo>
                <a:lnTo>
                  <a:pt x="517874" y="732828"/>
                </a:lnTo>
                <a:lnTo>
                  <a:pt x="517874" y="790671"/>
                </a:lnTo>
                <a:lnTo>
                  <a:pt x="417158" y="885131"/>
                </a:lnTo>
                <a:lnTo>
                  <a:pt x="417158" y="768383"/>
                </a:lnTo>
                <a:lnTo>
                  <a:pt x="464657" y="724072"/>
                </a:lnTo>
                <a:lnTo>
                  <a:pt x="462458" y="720357"/>
                </a:lnTo>
                <a:lnTo>
                  <a:pt x="464657" y="723807"/>
                </a:lnTo>
                <a:lnTo>
                  <a:pt x="517874" y="673923"/>
                </a:lnTo>
                <a:lnTo>
                  <a:pt x="517874" y="732563"/>
                </a:lnTo>
                <a:lnTo>
                  <a:pt x="521612" y="732032"/>
                </a:lnTo>
                <a:lnTo>
                  <a:pt x="521612" y="672331"/>
                </a:lnTo>
                <a:lnTo>
                  <a:pt x="526010" y="668086"/>
                </a:lnTo>
                <a:lnTo>
                  <a:pt x="526010" y="662514"/>
                </a:lnTo>
                <a:lnTo>
                  <a:pt x="521172" y="667024"/>
                </a:lnTo>
                <a:lnTo>
                  <a:pt x="521172" y="550541"/>
                </a:lnTo>
                <a:lnTo>
                  <a:pt x="526010" y="546031"/>
                </a:lnTo>
                <a:lnTo>
                  <a:pt x="526010" y="540459"/>
                </a:lnTo>
                <a:lnTo>
                  <a:pt x="519193" y="546827"/>
                </a:lnTo>
                <a:lnTo>
                  <a:pt x="417378" y="453428"/>
                </a:lnTo>
                <a:lnTo>
                  <a:pt x="518973" y="358172"/>
                </a:lnTo>
                <a:lnTo>
                  <a:pt x="620789" y="451571"/>
                </a:lnTo>
                <a:lnTo>
                  <a:pt x="526230" y="540194"/>
                </a:lnTo>
                <a:lnTo>
                  <a:pt x="526230" y="545765"/>
                </a:lnTo>
                <a:lnTo>
                  <a:pt x="622108" y="456082"/>
                </a:lnTo>
                <a:lnTo>
                  <a:pt x="622108" y="572830"/>
                </a:lnTo>
                <a:lnTo>
                  <a:pt x="526230" y="662248"/>
                </a:lnTo>
                <a:lnTo>
                  <a:pt x="526230" y="667820"/>
                </a:lnTo>
                <a:lnTo>
                  <a:pt x="625626" y="574952"/>
                </a:lnTo>
                <a:lnTo>
                  <a:pt x="625626" y="450509"/>
                </a:lnTo>
                <a:lnTo>
                  <a:pt x="521612" y="355254"/>
                </a:lnTo>
                <a:lnTo>
                  <a:pt x="521612" y="237975"/>
                </a:lnTo>
                <a:lnTo>
                  <a:pt x="517874" y="241424"/>
                </a:lnTo>
                <a:lnTo>
                  <a:pt x="517874" y="353396"/>
                </a:lnTo>
                <a:lnTo>
                  <a:pt x="417158" y="447856"/>
                </a:lnTo>
                <a:lnTo>
                  <a:pt x="417158" y="331373"/>
                </a:lnTo>
                <a:lnTo>
                  <a:pt x="517874" y="236913"/>
                </a:lnTo>
                <a:lnTo>
                  <a:pt x="517874" y="241159"/>
                </a:lnTo>
                <a:lnTo>
                  <a:pt x="521612" y="237709"/>
                </a:lnTo>
                <a:lnTo>
                  <a:pt x="521612" y="231341"/>
                </a:lnTo>
                <a:lnTo>
                  <a:pt x="420896" y="138739"/>
                </a:lnTo>
                <a:lnTo>
                  <a:pt x="417818" y="141657"/>
                </a:lnTo>
                <a:lnTo>
                  <a:pt x="420676" y="138739"/>
                </a:lnTo>
                <a:lnTo>
                  <a:pt x="416278" y="134759"/>
                </a:lnTo>
                <a:lnTo>
                  <a:pt x="416278" y="40002"/>
                </a:lnTo>
                <a:lnTo>
                  <a:pt x="416278" y="39345"/>
                </a:lnTo>
                <a:close/>
              </a:path>
            </a:pathLst>
          </a:custGeom>
          <a:solidFill>
            <a:schemeClr val="bg1">
              <a:lumMod val="65000"/>
            </a:schemeClr>
          </a:solidFill>
        </p:spPr>
        <p:txBody>
          <a:bodyPr wrap="square" tIns="540000" rIns="540000">
            <a:noAutofit/>
          </a:bodyPr>
          <a:lstStyle>
            <a:lvl1pPr algn="r">
              <a:defRPr>
                <a:solidFill>
                  <a:schemeClr val="accent2">
                    <a:lumMod val="40000"/>
                    <a:lumOff val="60000"/>
                  </a:schemeClr>
                </a:solidFill>
              </a:defRPr>
            </a:lvl1pPr>
          </a:lstStyle>
          <a:p>
            <a:r>
              <a:rPr lang="fr-FR" dirty="0"/>
              <a:t>Insérez ou glissez votre image ici</a:t>
            </a:r>
          </a:p>
        </p:txBody>
      </p:sp>
      <p:sp>
        <p:nvSpPr>
          <p:cNvPr id="2" name="Titre 1">
            <a:extLst>
              <a:ext uri="{FF2B5EF4-FFF2-40B4-BE49-F238E27FC236}">
                <a16:creationId xmlns:a16="http://schemas.microsoft.com/office/drawing/2014/main" id="{D5AF0AE2-7DAE-3EB0-5E60-D2EFCEC2EA43}"/>
              </a:ext>
            </a:extLst>
          </p:cNvPr>
          <p:cNvSpPr>
            <a:spLocks noGrp="1"/>
          </p:cNvSpPr>
          <p:nvPr>
            <p:ph type="title"/>
          </p:nvPr>
        </p:nvSpPr>
        <p:spPr/>
        <p:txBody>
          <a:bodyPr/>
          <a:lstStyle>
            <a:lvl1pPr>
              <a:defRPr>
                <a:solidFill>
                  <a:schemeClr val="tx1"/>
                </a:solidFill>
              </a:defRPr>
            </a:lvl1pPr>
          </a:lstStyle>
          <a:p>
            <a:r>
              <a:rPr lang="fr-FR"/>
              <a:t>Modifiez le style du titre</a:t>
            </a:r>
          </a:p>
        </p:txBody>
      </p:sp>
    </p:spTree>
    <p:extLst>
      <p:ext uri="{BB962C8B-B14F-4D97-AF65-F5344CB8AC3E}">
        <p14:creationId xmlns:p14="http://schemas.microsoft.com/office/powerpoint/2010/main" val="36782371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D2E413D-76E6-5233-CF73-FD49BCAF474D}"/>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e la date 3">
            <a:extLst>
              <a:ext uri="{FF2B5EF4-FFF2-40B4-BE49-F238E27FC236}">
                <a16:creationId xmlns:a16="http://schemas.microsoft.com/office/drawing/2014/main" id="{E1C2B0A2-D20B-4AF8-11A0-04ADF7A00166}"/>
              </a:ext>
            </a:extLst>
          </p:cNvPr>
          <p:cNvSpPr>
            <a:spLocks noGrp="1"/>
          </p:cNvSpPr>
          <p:nvPr>
            <p:ph type="dt" sz="half" idx="10"/>
          </p:nvPr>
        </p:nvSpPr>
        <p:spPr/>
        <p:txBody>
          <a:bodyPr/>
          <a:lstStyle/>
          <a:p>
            <a:r>
              <a:rPr lang="fr-FR"/>
              <a:t>06/01/2024</a:t>
            </a:r>
          </a:p>
        </p:txBody>
      </p:sp>
      <p:sp>
        <p:nvSpPr>
          <p:cNvPr id="5" name="Espace réservé du pied de page 4">
            <a:extLst>
              <a:ext uri="{FF2B5EF4-FFF2-40B4-BE49-F238E27FC236}">
                <a16:creationId xmlns:a16="http://schemas.microsoft.com/office/drawing/2014/main" id="{E674BCD5-99F2-142E-3FEE-1ACCB474B9C4}"/>
              </a:ext>
            </a:extLst>
          </p:cNvPr>
          <p:cNvSpPr>
            <a:spLocks noGrp="1"/>
          </p:cNvSpPr>
          <p:nvPr>
            <p:ph type="ftr" sz="quarter" idx="11"/>
          </p:nvPr>
        </p:nvSpPr>
        <p:spPr/>
        <p:txBody>
          <a:bodyPr/>
          <a:lstStyle/>
          <a:p>
            <a:r>
              <a:rPr lang="en-US"/>
              <a:t>ASC 2024 - A. Torre - Multifil mechanical model for ITER TF conductors</a:t>
            </a:r>
            <a:endParaRPr lang="fr-FR"/>
          </a:p>
        </p:txBody>
      </p:sp>
      <p:sp>
        <p:nvSpPr>
          <p:cNvPr id="6" name="Espace réservé du numéro de diapositive 5">
            <a:extLst>
              <a:ext uri="{FF2B5EF4-FFF2-40B4-BE49-F238E27FC236}">
                <a16:creationId xmlns:a16="http://schemas.microsoft.com/office/drawing/2014/main" id="{8209301D-2360-8D20-B992-EE6672D60716}"/>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7" name="ZoneTexte 6">
            <a:extLst>
              <a:ext uri="{FF2B5EF4-FFF2-40B4-BE49-F238E27FC236}">
                <a16:creationId xmlns:a16="http://schemas.microsoft.com/office/drawing/2014/main" id="{31680F71-13D8-7F13-2E1C-1B43E34B35C6}"/>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et contenu</a:t>
            </a:r>
          </a:p>
        </p:txBody>
      </p:sp>
      <p:pic>
        <p:nvPicPr>
          <p:cNvPr id="9"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32F98917-083E-F98C-816F-48F1437B41BD}"/>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561843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C234029E-78B3-568C-831F-68645DF6BD30}"/>
              </a:ext>
            </a:extLst>
          </p:cNvPr>
          <p:cNvSpPr>
            <a:spLocks noGrp="1"/>
          </p:cNvSpPr>
          <p:nvPr>
            <p:ph type="dt" sz="half" idx="10"/>
          </p:nvPr>
        </p:nvSpPr>
        <p:spPr/>
        <p:txBody>
          <a:bodyPr/>
          <a:lstStyle/>
          <a:p>
            <a:r>
              <a:rPr lang="fr-FR"/>
              <a:t>06/01/2024</a:t>
            </a:r>
          </a:p>
        </p:txBody>
      </p:sp>
      <p:sp>
        <p:nvSpPr>
          <p:cNvPr id="4" name="Espace réservé du pied de page 3">
            <a:extLst>
              <a:ext uri="{FF2B5EF4-FFF2-40B4-BE49-F238E27FC236}">
                <a16:creationId xmlns:a16="http://schemas.microsoft.com/office/drawing/2014/main" id="{92E4E404-6902-1F6E-82F5-8793054624DE}"/>
              </a:ext>
            </a:extLst>
          </p:cNvPr>
          <p:cNvSpPr>
            <a:spLocks noGrp="1"/>
          </p:cNvSpPr>
          <p:nvPr>
            <p:ph type="ftr" sz="quarter" idx="11"/>
          </p:nvPr>
        </p:nvSpPr>
        <p:spPr/>
        <p:txBody>
          <a:bodyPr/>
          <a:lstStyle/>
          <a:p>
            <a:r>
              <a:rPr lang="en-US"/>
              <a:t>ASC 2024 - A. Torre - Multifil mechanical model for ITER TF conductors</a:t>
            </a:r>
            <a:endParaRPr lang="fr-FR"/>
          </a:p>
        </p:txBody>
      </p:sp>
      <p:sp>
        <p:nvSpPr>
          <p:cNvPr id="5" name="Espace réservé du numéro de diapositive 4">
            <a:extLst>
              <a:ext uri="{FF2B5EF4-FFF2-40B4-BE49-F238E27FC236}">
                <a16:creationId xmlns:a16="http://schemas.microsoft.com/office/drawing/2014/main" id="{D3998557-AF65-5C65-FBD8-13E2BC977D78}"/>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6" name="ZoneTexte 5">
            <a:extLst>
              <a:ext uri="{FF2B5EF4-FFF2-40B4-BE49-F238E27FC236}">
                <a16:creationId xmlns:a16="http://schemas.microsoft.com/office/drawing/2014/main" id="{1FD8FB8A-BB4D-ADF0-708B-34954439AF19}"/>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Titre seul</a:t>
            </a:r>
          </a:p>
        </p:txBody>
      </p:sp>
      <p:pic>
        <p:nvPicPr>
          <p:cNvPr id="8"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8C593314-5853-721D-C381-C5C6DA55FA41}"/>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669172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9C14385-C06C-03C8-FC0B-6EDE0E294E52}"/>
              </a:ext>
            </a:extLst>
          </p:cNvPr>
          <p:cNvSpPr>
            <a:spLocks noGrp="1"/>
          </p:cNvSpPr>
          <p:nvPr>
            <p:ph type="dt" sz="half" idx="10"/>
          </p:nvPr>
        </p:nvSpPr>
        <p:spPr/>
        <p:txBody>
          <a:bodyPr/>
          <a:lstStyle/>
          <a:p>
            <a:r>
              <a:rPr lang="fr-FR"/>
              <a:t>06/01/2024</a:t>
            </a:r>
          </a:p>
        </p:txBody>
      </p:sp>
      <p:sp>
        <p:nvSpPr>
          <p:cNvPr id="3" name="Espace réservé du pied de page 2">
            <a:extLst>
              <a:ext uri="{FF2B5EF4-FFF2-40B4-BE49-F238E27FC236}">
                <a16:creationId xmlns:a16="http://schemas.microsoft.com/office/drawing/2014/main" id="{C5925030-DB19-61B7-32BA-FFFFADD4FAB2}"/>
              </a:ext>
            </a:extLst>
          </p:cNvPr>
          <p:cNvSpPr>
            <a:spLocks noGrp="1"/>
          </p:cNvSpPr>
          <p:nvPr>
            <p:ph type="ftr" sz="quarter" idx="11"/>
          </p:nvPr>
        </p:nvSpPr>
        <p:spPr/>
        <p:txBody>
          <a:bodyPr/>
          <a:lstStyle/>
          <a:p>
            <a:r>
              <a:rPr lang="en-US"/>
              <a:t>ASC 2024 - A. Torre - Multifil mechanical model for ITER TF conductors</a:t>
            </a:r>
            <a:endParaRPr lang="fr-FR"/>
          </a:p>
        </p:txBody>
      </p:sp>
      <p:sp>
        <p:nvSpPr>
          <p:cNvPr id="4" name="Espace réservé du numéro de diapositive 3">
            <a:extLst>
              <a:ext uri="{FF2B5EF4-FFF2-40B4-BE49-F238E27FC236}">
                <a16:creationId xmlns:a16="http://schemas.microsoft.com/office/drawing/2014/main" id="{6A84369A-A294-0F2F-E84F-D0990A22CF47}"/>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5" name="ZoneTexte 4">
            <a:extLst>
              <a:ext uri="{FF2B5EF4-FFF2-40B4-BE49-F238E27FC236}">
                <a16:creationId xmlns:a16="http://schemas.microsoft.com/office/drawing/2014/main" id="{F661E88D-94E7-20B9-0926-4E18EFBC1BA0}"/>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Vide</a:t>
            </a:r>
          </a:p>
        </p:txBody>
      </p:sp>
      <p:pic>
        <p:nvPicPr>
          <p:cNvPr id="7"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Tree>
    <p:extLst>
      <p:ext uri="{BB962C8B-B14F-4D97-AF65-F5344CB8AC3E}">
        <p14:creationId xmlns:p14="http://schemas.microsoft.com/office/powerpoint/2010/main" val="11835605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ervenants">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651A86F0-4870-165D-E01B-6415309E1300}"/>
              </a:ext>
            </a:extLst>
          </p:cNvPr>
          <p:cNvSpPr/>
          <p:nvPr userDrawn="1"/>
        </p:nvSpPr>
        <p:spPr>
          <a:xfrm>
            <a:off x="11460163" y="0"/>
            <a:ext cx="73183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6" name="ZoneTexte 5">
            <a:extLst>
              <a:ext uri="{FF2B5EF4-FFF2-40B4-BE49-F238E27FC236}">
                <a16:creationId xmlns:a16="http://schemas.microsoft.com/office/drawing/2014/main" id="{1FD8FB8A-BB4D-ADF0-708B-34954439AF19}"/>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Intervenants</a:t>
            </a:r>
          </a:p>
        </p:txBody>
      </p:sp>
      <p:sp>
        <p:nvSpPr>
          <p:cNvPr id="7" name="Espace réservé de la date 6">
            <a:extLst>
              <a:ext uri="{FF2B5EF4-FFF2-40B4-BE49-F238E27FC236}">
                <a16:creationId xmlns:a16="http://schemas.microsoft.com/office/drawing/2014/main" id="{AEB06F5F-32C6-8107-64D0-A34C291438F3}"/>
              </a:ext>
            </a:extLst>
          </p:cNvPr>
          <p:cNvSpPr>
            <a:spLocks noGrp="1"/>
          </p:cNvSpPr>
          <p:nvPr>
            <p:ph type="dt" sz="half" idx="10"/>
          </p:nvPr>
        </p:nvSpPr>
        <p:spPr>
          <a:xfrm>
            <a:off x="9875538" y="6343650"/>
            <a:ext cx="1016000" cy="365125"/>
          </a:xfrm>
        </p:spPr>
        <p:txBody>
          <a:bodyPr/>
          <a:lstStyle/>
          <a:p>
            <a:r>
              <a:rPr lang="fr-FR"/>
              <a:t>06/01/2024</a:t>
            </a:r>
            <a:endParaRPr lang="fr-FR" dirty="0"/>
          </a:p>
        </p:txBody>
      </p:sp>
      <p:sp>
        <p:nvSpPr>
          <p:cNvPr id="8" name="Espace réservé du pied de page 7">
            <a:extLst>
              <a:ext uri="{FF2B5EF4-FFF2-40B4-BE49-F238E27FC236}">
                <a16:creationId xmlns:a16="http://schemas.microsoft.com/office/drawing/2014/main" id="{B725FD7F-C465-8D65-075F-32AAF06B3F81}"/>
              </a:ext>
            </a:extLst>
          </p:cNvPr>
          <p:cNvSpPr>
            <a:spLocks noGrp="1"/>
          </p:cNvSpPr>
          <p:nvPr>
            <p:ph type="ftr" sz="quarter" idx="11"/>
          </p:nvPr>
        </p:nvSpPr>
        <p:spPr/>
        <p:txBody>
          <a:bodyPr/>
          <a:lstStyle/>
          <a:p>
            <a:r>
              <a:rPr lang="en-US"/>
              <a:t>ASC 2024 - A. Torre - Multifil mechanical model for ITER TF conductors</a:t>
            </a:r>
            <a:endParaRPr lang="fr-FR" dirty="0"/>
          </a:p>
        </p:txBody>
      </p:sp>
      <p:sp>
        <p:nvSpPr>
          <p:cNvPr id="9" name="Espace réservé du numéro de diapositive 8">
            <a:extLst>
              <a:ext uri="{FF2B5EF4-FFF2-40B4-BE49-F238E27FC236}">
                <a16:creationId xmlns:a16="http://schemas.microsoft.com/office/drawing/2014/main" id="{8D38D448-932F-258E-2E58-CA802334900A}"/>
              </a:ext>
            </a:extLst>
          </p:cNvPr>
          <p:cNvSpPr>
            <a:spLocks noGrp="1"/>
          </p:cNvSpPr>
          <p:nvPr>
            <p:ph type="sldNum" sz="quarter" idx="12"/>
          </p:nvPr>
        </p:nvSpPr>
        <p:spPr/>
        <p:txBody>
          <a:bodyPr/>
          <a:lstStyle/>
          <a:p>
            <a:fld id="{0CBC77A0-1F4E-42FF-9FFC-F45C3A64AF90}" type="slidenum">
              <a:rPr lang="fr-FR" smtClean="0"/>
              <a:pPr/>
              <a:t>‹N›</a:t>
            </a:fld>
            <a:endParaRPr lang="fr-FR" dirty="0"/>
          </a:p>
        </p:txBody>
      </p:sp>
      <p:sp>
        <p:nvSpPr>
          <p:cNvPr id="25" name="Espace réservé du texte 8">
            <a:extLst>
              <a:ext uri="{FF2B5EF4-FFF2-40B4-BE49-F238E27FC236}">
                <a16:creationId xmlns:a16="http://schemas.microsoft.com/office/drawing/2014/main" id="{EE9D7CE3-0338-EF86-9151-9AA39188D19A}"/>
              </a:ext>
            </a:extLst>
          </p:cNvPr>
          <p:cNvSpPr>
            <a:spLocks noGrp="1"/>
          </p:cNvSpPr>
          <p:nvPr>
            <p:ph type="body" sz="quarter" idx="13" hasCustomPrompt="1"/>
          </p:nvPr>
        </p:nvSpPr>
        <p:spPr>
          <a:xfrm>
            <a:off x="407368" y="4583137"/>
            <a:ext cx="2592288" cy="909613"/>
          </a:xfrm>
        </p:spPr>
        <p:txBody>
          <a:bodyPr lIns="72000" rIns="72000">
            <a:normAutofit/>
          </a:bodyPr>
          <a:lstStyle>
            <a:lvl1pPr algn="ctr">
              <a:lnSpc>
                <a:spcPts val="2000"/>
              </a:lnSpc>
              <a:defRPr sz="1800" b="1">
                <a:solidFill>
                  <a:schemeClr val="tx2"/>
                </a:solidFill>
              </a:defRPr>
            </a:lvl1pPr>
            <a:lvl2pPr marL="0" indent="0" algn="ctr">
              <a:lnSpc>
                <a:spcPts val="2000"/>
              </a:lnSpc>
              <a:buNone/>
              <a:defRPr sz="1600" i="1"/>
            </a:lvl2pPr>
          </a:lstStyle>
          <a:p>
            <a:pPr lvl="0"/>
            <a:r>
              <a:rPr lang="fr-FR" dirty="0"/>
              <a:t>Prénom NOM</a:t>
            </a:r>
          </a:p>
          <a:p>
            <a:pPr lvl="1"/>
            <a:r>
              <a:rPr lang="fr-FR" dirty="0"/>
              <a:t>Fonctions</a:t>
            </a:r>
          </a:p>
        </p:txBody>
      </p:sp>
      <p:sp>
        <p:nvSpPr>
          <p:cNvPr id="27" name="Espace réservé du texte 8">
            <a:extLst>
              <a:ext uri="{FF2B5EF4-FFF2-40B4-BE49-F238E27FC236}">
                <a16:creationId xmlns:a16="http://schemas.microsoft.com/office/drawing/2014/main" id="{7E242CEA-B629-6061-3336-B00B5B03631E}"/>
              </a:ext>
            </a:extLst>
          </p:cNvPr>
          <p:cNvSpPr>
            <a:spLocks noGrp="1"/>
          </p:cNvSpPr>
          <p:nvPr>
            <p:ph type="body" sz="quarter" idx="16" hasCustomPrompt="1"/>
          </p:nvPr>
        </p:nvSpPr>
        <p:spPr>
          <a:xfrm>
            <a:off x="3327251" y="4583137"/>
            <a:ext cx="2592288" cy="909613"/>
          </a:xfrm>
        </p:spPr>
        <p:txBody>
          <a:bodyPr lIns="72000" rIns="72000">
            <a:normAutofit/>
          </a:bodyPr>
          <a:lstStyle>
            <a:lvl1pPr algn="ctr">
              <a:lnSpc>
                <a:spcPts val="2000"/>
              </a:lnSpc>
              <a:defRPr sz="1800" b="1">
                <a:solidFill>
                  <a:schemeClr val="tx2"/>
                </a:solidFill>
              </a:defRPr>
            </a:lvl1pPr>
            <a:lvl2pPr marL="0" indent="0" algn="ctr">
              <a:lnSpc>
                <a:spcPts val="2000"/>
              </a:lnSpc>
              <a:buNone/>
              <a:defRPr sz="1600" i="1"/>
            </a:lvl2pPr>
          </a:lstStyle>
          <a:p>
            <a:pPr lvl="0"/>
            <a:r>
              <a:rPr lang="fr-FR" dirty="0"/>
              <a:t>Prénom NOM</a:t>
            </a:r>
          </a:p>
          <a:p>
            <a:pPr lvl="1"/>
            <a:r>
              <a:rPr lang="fr-FR" dirty="0"/>
              <a:t>Fonctions</a:t>
            </a:r>
          </a:p>
        </p:txBody>
      </p:sp>
      <p:sp>
        <p:nvSpPr>
          <p:cNvPr id="29" name="Espace réservé du texte 8">
            <a:extLst>
              <a:ext uri="{FF2B5EF4-FFF2-40B4-BE49-F238E27FC236}">
                <a16:creationId xmlns:a16="http://schemas.microsoft.com/office/drawing/2014/main" id="{13577D77-6A07-A133-9442-B0E04B740BCB}"/>
              </a:ext>
            </a:extLst>
          </p:cNvPr>
          <p:cNvSpPr>
            <a:spLocks noGrp="1"/>
          </p:cNvSpPr>
          <p:nvPr>
            <p:ph type="body" sz="quarter" idx="18" hasCustomPrompt="1"/>
          </p:nvPr>
        </p:nvSpPr>
        <p:spPr>
          <a:xfrm>
            <a:off x="9167017" y="4583137"/>
            <a:ext cx="2592288" cy="909613"/>
          </a:xfrm>
        </p:spPr>
        <p:txBody>
          <a:bodyPr lIns="72000" rIns="72000">
            <a:normAutofit/>
          </a:bodyPr>
          <a:lstStyle>
            <a:lvl1pPr algn="ctr">
              <a:lnSpc>
                <a:spcPts val="2000"/>
              </a:lnSpc>
              <a:defRPr sz="1800" b="1">
                <a:solidFill>
                  <a:schemeClr val="tx2"/>
                </a:solidFill>
              </a:defRPr>
            </a:lvl1pPr>
            <a:lvl2pPr marL="0" indent="0" algn="ctr">
              <a:lnSpc>
                <a:spcPts val="2000"/>
              </a:lnSpc>
              <a:buNone/>
              <a:defRPr sz="1600" i="1"/>
            </a:lvl2pPr>
          </a:lstStyle>
          <a:p>
            <a:pPr lvl="0"/>
            <a:r>
              <a:rPr lang="fr-FR" dirty="0"/>
              <a:t>Prénom NOM</a:t>
            </a:r>
          </a:p>
          <a:p>
            <a:pPr lvl="1"/>
            <a:r>
              <a:rPr lang="fr-FR" dirty="0"/>
              <a:t>Fonctions</a:t>
            </a:r>
          </a:p>
        </p:txBody>
      </p:sp>
      <p:sp>
        <p:nvSpPr>
          <p:cNvPr id="31" name="Espace réservé du texte 8">
            <a:extLst>
              <a:ext uri="{FF2B5EF4-FFF2-40B4-BE49-F238E27FC236}">
                <a16:creationId xmlns:a16="http://schemas.microsoft.com/office/drawing/2014/main" id="{7647BCFB-4928-920C-2E15-C8AE4C72EBA8}"/>
              </a:ext>
            </a:extLst>
          </p:cNvPr>
          <p:cNvSpPr>
            <a:spLocks noGrp="1"/>
          </p:cNvSpPr>
          <p:nvPr>
            <p:ph type="body" sz="quarter" idx="20" hasCustomPrompt="1"/>
          </p:nvPr>
        </p:nvSpPr>
        <p:spPr>
          <a:xfrm>
            <a:off x="6247134" y="4583137"/>
            <a:ext cx="2592288" cy="909613"/>
          </a:xfrm>
        </p:spPr>
        <p:txBody>
          <a:bodyPr lIns="72000" rIns="72000">
            <a:normAutofit/>
          </a:bodyPr>
          <a:lstStyle>
            <a:lvl1pPr algn="ctr">
              <a:lnSpc>
                <a:spcPts val="2000"/>
              </a:lnSpc>
              <a:defRPr sz="1800" b="1">
                <a:solidFill>
                  <a:schemeClr val="tx2"/>
                </a:solidFill>
              </a:defRPr>
            </a:lvl1pPr>
            <a:lvl2pPr marL="0" indent="0" algn="ctr">
              <a:lnSpc>
                <a:spcPts val="2000"/>
              </a:lnSpc>
              <a:buNone/>
              <a:defRPr sz="1600" i="1"/>
            </a:lvl2pPr>
          </a:lstStyle>
          <a:p>
            <a:pPr lvl="0"/>
            <a:r>
              <a:rPr lang="fr-FR" dirty="0"/>
              <a:t>Prénom NOM</a:t>
            </a:r>
          </a:p>
          <a:p>
            <a:pPr lvl="1"/>
            <a:r>
              <a:rPr lang="fr-FR" dirty="0"/>
              <a:t>Fonctions</a:t>
            </a:r>
          </a:p>
        </p:txBody>
      </p:sp>
      <p:sp>
        <p:nvSpPr>
          <p:cNvPr id="26" name="図プレースホルダー 9">
            <a:extLst>
              <a:ext uri="{FF2B5EF4-FFF2-40B4-BE49-F238E27FC236}">
                <a16:creationId xmlns:a16="http://schemas.microsoft.com/office/drawing/2014/main" id="{17DDD33A-87AA-3D6F-D996-3C0AE9416F93}"/>
              </a:ext>
            </a:extLst>
          </p:cNvPr>
          <p:cNvSpPr>
            <a:spLocks noGrp="1"/>
          </p:cNvSpPr>
          <p:nvPr>
            <p:ph type="pic" sz="quarter" idx="15" hasCustomPrompt="1"/>
          </p:nvPr>
        </p:nvSpPr>
        <p:spPr>
          <a:xfrm>
            <a:off x="407368" y="1819796"/>
            <a:ext cx="2575952" cy="2576175"/>
          </a:xfrm>
          <a:prstGeom prst="ellipse">
            <a:avLst/>
          </a:prstGeom>
          <a:solidFill>
            <a:schemeClr val="bg1">
              <a:lumMod val="65000"/>
            </a:schemeClr>
          </a:solidFill>
        </p:spPr>
        <p:txBody>
          <a:bodyPr>
            <a:normAutofit/>
          </a:bodyPr>
          <a:lstStyle>
            <a:lvl1pPr algn="ctr">
              <a:defRPr sz="1200">
                <a:solidFill>
                  <a:schemeClr val="accent2">
                    <a:lumMod val="40000"/>
                    <a:lumOff val="60000"/>
                  </a:schemeClr>
                </a:solidFill>
              </a:defRPr>
            </a:lvl1pPr>
          </a:lstStyle>
          <a:p>
            <a:r>
              <a:rPr lang="fr-FR" dirty="0"/>
              <a:t>Insérez un portrait ici</a:t>
            </a:r>
          </a:p>
        </p:txBody>
      </p:sp>
      <p:sp>
        <p:nvSpPr>
          <p:cNvPr id="28" name="図プレースホルダー 9">
            <a:extLst>
              <a:ext uri="{FF2B5EF4-FFF2-40B4-BE49-F238E27FC236}">
                <a16:creationId xmlns:a16="http://schemas.microsoft.com/office/drawing/2014/main" id="{6BF72028-41E2-619A-D233-341EEFEC504D}"/>
              </a:ext>
            </a:extLst>
          </p:cNvPr>
          <p:cNvSpPr>
            <a:spLocks noGrp="1"/>
          </p:cNvSpPr>
          <p:nvPr>
            <p:ph type="pic" sz="quarter" idx="17" hasCustomPrompt="1"/>
          </p:nvPr>
        </p:nvSpPr>
        <p:spPr>
          <a:xfrm>
            <a:off x="3327251" y="1819796"/>
            <a:ext cx="2575952" cy="2576175"/>
          </a:xfrm>
          <a:prstGeom prst="ellipse">
            <a:avLst/>
          </a:prstGeom>
          <a:solidFill>
            <a:schemeClr val="bg1">
              <a:lumMod val="65000"/>
            </a:schemeClr>
          </a:solidFill>
        </p:spPr>
        <p:txBody>
          <a:bodyPr>
            <a:normAutofit/>
          </a:bodyPr>
          <a:lstStyle>
            <a:lvl1pPr algn="ctr">
              <a:defRPr sz="1200">
                <a:solidFill>
                  <a:schemeClr val="accent2">
                    <a:lumMod val="40000"/>
                    <a:lumOff val="60000"/>
                  </a:schemeClr>
                </a:solidFill>
              </a:defRPr>
            </a:lvl1pPr>
          </a:lstStyle>
          <a:p>
            <a:r>
              <a:rPr lang="fr-FR" dirty="0"/>
              <a:t>Insérez un portrait ici</a:t>
            </a:r>
          </a:p>
        </p:txBody>
      </p:sp>
      <p:sp>
        <p:nvSpPr>
          <p:cNvPr id="30" name="図プレースホルダー 9">
            <a:extLst>
              <a:ext uri="{FF2B5EF4-FFF2-40B4-BE49-F238E27FC236}">
                <a16:creationId xmlns:a16="http://schemas.microsoft.com/office/drawing/2014/main" id="{74AA3498-C08C-43F4-B6BB-AE8E3CC9E9CC}"/>
              </a:ext>
            </a:extLst>
          </p:cNvPr>
          <p:cNvSpPr>
            <a:spLocks noGrp="1"/>
          </p:cNvSpPr>
          <p:nvPr>
            <p:ph type="pic" sz="quarter" idx="19" hasCustomPrompt="1"/>
          </p:nvPr>
        </p:nvSpPr>
        <p:spPr>
          <a:xfrm>
            <a:off x="9167017" y="1819796"/>
            <a:ext cx="2575952" cy="2576175"/>
          </a:xfrm>
          <a:prstGeom prst="ellipse">
            <a:avLst/>
          </a:prstGeom>
          <a:solidFill>
            <a:schemeClr val="bg1">
              <a:lumMod val="65000"/>
            </a:schemeClr>
          </a:solidFill>
        </p:spPr>
        <p:txBody>
          <a:bodyPr>
            <a:normAutofit/>
          </a:bodyPr>
          <a:lstStyle>
            <a:lvl1pPr algn="ctr">
              <a:defRPr sz="1200">
                <a:solidFill>
                  <a:schemeClr val="accent2">
                    <a:lumMod val="40000"/>
                    <a:lumOff val="60000"/>
                  </a:schemeClr>
                </a:solidFill>
              </a:defRPr>
            </a:lvl1pPr>
          </a:lstStyle>
          <a:p>
            <a:r>
              <a:rPr lang="fr-FR" dirty="0"/>
              <a:t>Insérez un portrait ici</a:t>
            </a:r>
          </a:p>
        </p:txBody>
      </p:sp>
      <p:sp>
        <p:nvSpPr>
          <p:cNvPr id="32" name="図プレースホルダー 9">
            <a:extLst>
              <a:ext uri="{FF2B5EF4-FFF2-40B4-BE49-F238E27FC236}">
                <a16:creationId xmlns:a16="http://schemas.microsoft.com/office/drawing/2014/main" id="{1DC76755-C8C6-A984-C78A-E29A74AAF2E9}"/>
              </a:ext>
            </a:extLst>
          </p:cNvPr>
          <p:cNvSpPr>
            <a:spLocks noGrp="1"/>
          </p:cNvSpPr>
          <p:nvPr>
            <p:ph type="pic" sz="quarter" idx="21" hasCustomPrompt="1"/>
          </p:nvPr>
        </p:nvSpPr>
        <p:spPr>
          <a:xfrm>
            <a:off x="6247134" y="1819796"/>
            <a:ext cx="2575952" cy="2576175"/>
          </a:xfrm>
          <a:prstGeom prst="ellipse">
            <a:avLst/>
          </a:prstGeom>
          <a:solidFill>
            <a:schemeClr val="bg1">
              <a:lumMod val="65000"/>
            </a:schemeClr>
          </a:solidFill>
        </p:spPr>
        <p:txBody>
          <a:bodyPr>
            <a:normAutofit/>
          </a:bodyPr>
          <a:lstStyle>
            <a:lvl1pPr algn="ctr">
              <a:defRPr sz="1200">
                <a:solidFill>
                  <a:schemeClr val="accent2">
                    <a:lumMod val="40000"/>
                    <a:lumOff val="60000"/>
                  </a:schemeClr>
                </a:solidFill>
              </a:defRPr>
            </a:lvl1pPr>
          </a:lstStyle>
          <a:p>
            <a:r>
              <a:rPr lang="fr-FR" dirty="0"/>
              <a:t>Insérez un portrait ici</a:t>
            </a:r>
          </a:p>
        </p:txBody>
      </p:sp>
      <p:sp>
        <p:nvSpPr>
          <p:cNvPr id="36" name="ZoneTexte 35">
            <a:extLst>
              <a:ext uri="{FF2B5EF4-FFF2-40B4-BE49-F238E27FC236}">
                <a16:creationId xmlns:a16="http://schemas.microsoft.com/office/drawing/2014/main" id="{C24E81A9-10CF-5234-1441-4D3B94BB47FE}"/>
              </a:ext>
            </a:extLst>
          </p:cNvPr>
          <p:cNvSpPr txBox="1"/>
          <p:nvPr userDrawn="1"/>
        </p:nvSpPr>
        <p:spPr>
          <a:xfrm>
            <a:off x="-101600" y="6858000"/>
            <a:ext cx="12192000" cy="276999"/>
          </a:xfrm>
          <a:prstGeom prst="rect">
            <a:avLst/>
          </a:prstGeom>
          <a:noFill/>
        </p:spPr>
        <p:txBody>
          <a:bodyPr wrap="square" rtlCol="0">
            <a:spAutoFit/>
          </a:bodyPr>
          <a:lstStyle/>
          <a:p>
            <a:r>
              <a:rPr lang="fr-FR" sz="1200" dirty="0">
                <a:solidFill>
                  <a:schemeClr val="bg1">
                    <a:lumMod val="50000"/>
                  </a:schemeClr>
                </a:solidFill>
              </a:rPr>
              <a:t>Astuce : Vous pouvez supprimer autant de blocs d’intervenant que vous le souhaitez</a:t>
            </a:r>
          </a:p>
        </p:txBody>
      </p:sp>
      <p:pic>
        <p:nvPicPr>
          <p:cNvPr id="18"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B16D91DA-45B8-FD04-3A3A-E545BB21D2E8}"/>
              </a:ext>
            </a:extLst>
          </p:cNvPr>
          <p:cNvSpPr>
            <a:spLocks noGrp="1"/>
          </p:cNvSpPr>
          <p:nvPr>
            <p:ph type="title"/>
          </p:nvPr>
        </p:nvSpPr>
        <p:spPr/>
        <p:txBody>
          <a:bodyPr/>
          <a:lstStyle>
            <a:lvl1pPr>
              <a:defRPr>
                <a:solidFill>
                  <a:schemeClr val="tx1"/>
                </a:solidFill>
              </a:defRPr>
            </a:lvl1pPr>
          </a:lstStyle>
          <a:p>
            <a:r>
              <a:rPr lang="fr-FR"/>
              <a:t>Modifiez le style du titre</a:t>
            </a:r>
          </a:p>
        </p:txBody>
      </p:sp>
    </p:spTree>
    <p:extLst>
      <p:ext uri="{BB962C8B-B14F-4D97-AF65-F5344CB8AC3E}">
        <p14:creationId xmlns:p14="http://schemas.microsoft.com/office/powerpoint/2010/main" val="20615921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ervenant / CV">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53AF1D4-4843-AF3F-A326-45F38F216CA0}"/>
              </a:ext>
            </a:extLst>
          </p:cNvPr>
          <p:cNvSpPr/>
          <p:nvPr userDrawn="1"/>
        </p:nvSpPr>
        <p:spPr>
          <a:xfrm>
            <a:off x="7199086" y="0"/>
            <a:ext cx="499291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sp>
        <p:nvSpPr>
          <p:cNvPr id="6" name="ZoneTexte 5">
            <a:extLst>
              <a:ext uri="{FF2B5EF4-FFF2-40B4-BE49-F238E27FC236}">
                <a16:creationId xmlns:a16="http://schemas.microsoft.com/office/drawing/2014/main" id="{1FD8FB8A-BB4D-ADF0-708B-34954439AF19}"/>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Intervenant / CV</a:t>
            </a:r>
          </a:p>
        </p:txBody>
      </p:sp>
      <p:sp>
        <p:nvSpPr>
          <p:cNvPr id="7" name="Espace réservé de la date 6">
            <a:extLst>
              <a:ext uri="{FF2B5EF4-FFF2-40B4-BE49-F238E27FC236}">
                <a16:creationId xmlns:a16="http://schemas.microsoft.com/office/drawing/2014/main" id="{AEB06F5F-32C6-8107-64D0-A34C291438F3}"/>
              </a:ext>
            </a:extLst>
          </p:cNvPr>
          <p:cNvSpPr>
            <a:spLocks noGrp="1"/>
          </p:cNvSpPr>
          <p:nvPr>
            <p:ph type="dt" sz="half" idx="10"/>
          </p:nvPr>
        </p:nvSpPr>
        <p:spPr>
          <a:xfrm>
            <a:off x="9875538" y="6343650"/>
            <a:ext cx="1016000" cy="365125"/>
          </a:xfrm>
        </p:spPr>
        <p:txBody>
          <a:bodyPr/>
          <a:lstStyle/>
          <a:p>
            <a:r>
              <a:rPr lang="fr-FR"/>
              <a:t>06/01/2024</a:t>
            </a:r>
            <a:endParaRPr lang="fr-FR" dirty="0"/>
          </a:p>
        </p:txBody>
      </p:sp>
      <p:sp>
        <p:nvSpPr>
          <p:cNvPr id="8" name="Espace réservé du pied de page 7">
            <a:extLst>
              <a:ext uri="{FF2B5EF4-FFF2-40B4-BE49-F238E27FC236}">
                <a16:creationId xmlns:a16="http://schemas.microsoft.com/office/drawing/2014/main" id="{B725FD7F-C465-8D65-075F-32AAF06B3F81}"/>
              </a:ext>
            </a:extLst>
          </p:cNvPr>
          <p:cNvSpPr>
            <a:spLocks noGrp="1"/>
          </p:cNvSpPr>
          <p:nvPr>
            <p:ph type="ftr" sz="quarter" idx="11"/>
          </p:nvPr>
        </p:nvSpPr>
        <p:spPr/>
        <p:txBody>
          <a:bodyPr/>
          <a:lstStyle/>
          <a:p>
            <a:r>
              <a:rPr lang="en-US"/>
              <a:t>ASC 2024 - A. Torre - Multifil mechanical model for ITER TF conductors</a:t>
            </a:r>
            <a:endParaRPr lang="fr-FR" dirty="0"/>
          </a:p>
        </p:txBody>
      </p:sp>
      <p:sp>
        <p:nvSpPr>
          <p:cNvPr id="9" name="Espace réservé du numéro de diapositive 8">
            <a:extLst>
              <a:ext uri="{FF2B5EF4-FFF2-40B4-BE49-F238E27FC236}">
                <a16:creationId xmlns:a16="http://schemas.microsoft.com/office/drawing/2014/main" id="{8D38D448-932F-258E-2E58-CA802334900A}"/>
              </a:ext>
            </a:extLst>
          </p:cNvPr>
          <p:cNvSpPr>
            <a:spLocks noGrp="1"/>
          </p:cNvSpPr>
          <p:nvPr>
            <p:ph type="sldNum" sz="quarter" idx="12"/>
          </p:nvPr>
        </p:nvSpPr>
        <p:spPr/>
        <p:txBody>
          <a:bodyPr/>
          <a:lstStyle/>
          <a:p>
            <a:fld id="{0CBC77A0-1F4E-42FF-9FFC-F45C3A64AF90}" type="slidenum">
              <a:rPr lang="fr-FR" smtClean="0"/>
              <a:pPr/>
              <a:t>‹N›</a:t>
            </a:fld>
            <a:endParaRPr lang="fr-FR" dirty="0"/>
          </a:p>
        </p:txBody>
      </p:sp>
      <p:sp>
        <p:nvSpPr>
          <p:cNvPr id="36" name="ZoneTexte 35">
            <a:extLst>
              <a:ext uri="{FF2B5EF4-FFF2-40B4-BE49-F238E27FC236}">
                <a16:creationId xmlns:a16="http://schemas.microsoft.com/office/drawing/2014/main" id="{C24E81A9-10CF-5234-1441-4D3B94BB47FE}"/>
              </a:ext>
            </a:extLst>
          </p:cNvPr>
          <p:cNvSpPr txBox="1"/>
          <p:nvPr userDrawn="1"/>
        </p:nvSpPr>
        <p:spPr>
          <a:xfrm>
            <a:off x="-101600" y="6858000"/>
            <a:ext cx="12192000" cy="276999"/>
          </a:xfrm>
          <a:prstGeom prst="rect">
            <a:avLst/>
          </a:prstGeom>
          <a:noFill/>
        </p:spPr>
        <p:txBody>
          <a:bodyPr wrap="square" rtlCol="0">
            <a:spAutoFit/>
          </a:bodyPr>
          <a:lstStyle/>
          <a:p>
            <a:r>
              <a:rPr lang="fr-FR" sz="1200" dirty="0">
                <a:solidFill>
                  <a:schemeClr val="bg1">
                    <a:lumMod val="50000"/>
                  </a:schemeClr>
                </a:solidFill>
              </a:rPr>
              <a:t>Astuce : Vous pouvez supprimer autant de blocs d’intervenant que vous le souhaitez</a:t>
            </a:r>
          </a:p>
        </p:txBody>
      </p:sp>
      <p:sp>
        <p:nvSpPr>
          <p:cNvPr id="14" name="Espace réservé du texte 2">
            <a:extLst>
              <a:ext uri="{FF2B5EF4-FFF2-40B4-BE49-F238E27FC236}">
                <a16:creationId xmlns:a16="http://schemas.microsoft.com/office/drawing/2014/main" id="{3AE77C0A-ACF9-C7EB-2F0B-D7114392665D}"/>
              </a:ext>
            </a:extLst>
          </p:cNvPr>
          <p:cNvSpPr>
            <a:spLocks noGrp="1"/>
          </p:cNvSpPr>
          <p:nvPr>
            <p:ph type="body" idx="1" hasCustomPrompt="1"/>
          </p:nvPr>
        </p:nvSpPr>
        <p:spPr>
          <a:xfrm>
            <a:off x="3467100" y="1541463"/>
            <a:ext cx="7993063" cy="823912"/>
          </a:xfrm>
        </p:spPr>
        <p:txBody>
          <a:bodyPr anchor="b">
            <a:normAutofit/>
          </a:bodyPr>
          <a:lstStyle>
            <a:lvl1pPr marL="0" indent="0">
              <a:spcBef>
                <a:spcPts val="0"/>
              </a:spcBef>
              <a:buNone/>
              <a:defRPr sz="2000" b="1">
                <a:solidFill>
                  <a:schemeClr val="tx2"/>
                </a:solidFill>
                <a:latin typeface="+mj-lt"/>
              </a:defRPr>
            </a:lvl1pPr>
            <a:lvl2pPr marL="0" indent="0">
              <a:spcBef>
                <a:spcPts val="0"/>
              </a:spcBef>
              <a:buNone/>
              <a:defRPr sz="1600" b="0" i="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Prénom NOM</a:t>
            </a:r>
          </a:p>
          <a:p>
            <a:pPr lvl="1"/>
            <a:r>
              <a:rPr lang="fr-FR" dirty="0"/>
              <a:t>Fonction/titre</a:t>
            </a:r>
          </a:p>
        </p:txBody>
      </p:sp>
      <p:sp>
        <p:nvSpPr>
          <p:cNvPr id="15" name="Espace réservé du texte 20">
            <a:extLst>
              <a:ext uri="{FF2B5EF4-FFF2-40B4-BE49-F238E27FC236}">
                <a16:creationId xmlns:a16="http://schemas.microsoft.com/office/drawing/2014/main" id="{BC7575DE-FB39-1529-3362-6DDB6F59CA2B}"/>
              </a:ext>
            </a:extLst>
          </p:cNvPr>
          <p:cNvSpPr>
            <a:spLocks noGrp="1"/>
          </p:cNvSpPr>
          <p:nvPr>
            <p:ph type="body" sz="quarter" idx="14"/>
          </p:nvPr>
        </p:nvSpPr>
        <p:spPr>
          <a:xfrm>
            <a:off x="3467100" y="2413000"/>
            <a:ext cx="7993063" cy="35004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26" name="図プレースホルダー 9">
            <a:extLst>
              <a:ext uri="{FF2B5EF4-FFF2-40B4-BE49-F238E27FC236}">
                <a16:creationId xmlns:a16="http://schemas.microsoft.com/office/drawing/2014/main" id="{17DDD33A-87AA-3D6F-D996-3C0AE9416F93}"/>
              </a:ext>
            </a:extLst>
          </p:cNvPr>
          <p:cNvSpPr>
            <a:spLocks noGrp="1"/>
          </p:cNvSpPr>
          <p:nvPr>
            <p:ph type="pic" sz="quarter" idx="15" hasCustomPrompt="1"/>
          </p:nvPr>
        </p:nvSpPr>
        <p:spPr>
          <a:xfrm>
            <a:off x="572468" y="1457845"/>
            <a:ext cx="2575952" cy="2576175"/>
          </a:xfrm>
          <a:prstGeom prst="ellipse">
            <a:avLst/>
          </a:prstGeom>
          <a:solidFill>
            <a:schemeClr val="bg1">
              <a:lumMod val="65000"/>
            </a:schemeClr>
          </a:solidFill>
        </p:spPr>
        <p:txBody>
          <a:bodyPr>
            <a:normAutofit/>
          </a:bodyPr>
          <a:lstStyle>
            <a:lvl1pPr algn="ctr">
              <a:defRPr sz="1200">
                <a:solidFill>
                  <a:schemeClr val="accent2">
                    <a:lumMod val="40000"/>
                    <a:lumOff val="60000"/>
                  </a:schemeClr>
                </a:solidFill>
              </a:defRPr>
            </a:lvl1pPr>
          </a:lstStyle>
          <a:p>
            <a:r>
              <a:rPr lang="fr-FR" dirty="0"/>
              <a:t>Insérez un portrait ici</a:t>
            </a:r>
          </a:p>
        </p:txBody>
      </p:sp>
      <p:pic>
        <p:nvPicPr>
          <p:cNvPr id="19"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009A53DC-AB4B-EC82-92B3-B8B715CDC6A1}"/>
              </a:ext>
            </a:extLst>
          </p:cNvPr>
          <p:cNvSpPr>
            <a:spLocks noGrp="1"/>
          </p:cNvSpPr>
          <p:nvPr>
            <p:ph type="title"/>
          </p:nvPr>
        </p:nvSpPr>
        <p:spPr/>
        <p:txBody>
          <a:bodyPr/>
          <a:lstStyle>
            <a:lvl1pPr>
              <a:defRPr>
                <a:solidFill>
                  <a:schemeClr val="tx1"/>
                </a:solidFill>
              </a:defRPr>
            </a:lvl1pPr>
          </a:lstStyle>
          <a:p>
            <a:r>
              <a:rPr lang="fr-FR"/>
              <a:t>Modifiez le style du titre</a:t>
            </a:r>
          </a:p>
        </p:txBody>
      </p:sp>
    </p:spTree>
    <p:extLst>
      <p:ext uri="{BB962C8B-B14F-4D97-AF65-F5344CB8AC3E}">
        <p14:creationId xmlns:p14="http://schemas.microsoft.com/office/powerpoint/2010/main" val="8968020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ita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3" name="Espace réservé du texte 2">
            <a:extLst>
              <a:ext uri="{FF2B5EF4-FFF2-40B4-BE49-F238E27FC236}">
                <a16:creationId xmlns:a16="http://schemas.microsoft.com/office/drawing/2014/main" id="{5E8D3273-E080-F9CC-63A9-0032F5C40FC7}"/>
              </a:ext>
            </a:extLst>
          </p:cNvPr>
          <p:cNvSpPr>
            <a:spLocks noGrp="1"/>
          </p:cNvSpPr>
          <p:nvPr>
            <p:ph type="body" idx="1" hasCustomPrompt="1"/>
          </p:nvPr>
        </p:nvSpPr>
        <p:spPr>
          <a:xfrm>
            <a:off x="1734459" y="4702629"/>
            <a:ext cx="7380000" cy="504372"/>
          </a:xfrm>
        </p:spPr>
        <p:txBody>
          <a:bodyPr anchor="t">
            <a:normAutofit/>
          </a:bodyPr>
          <a:lstStyle>
            <a:lvl1pPr marL="0" indent="0" algn="r">
              <a:buNone/>
              <a:defRPr sz="1800" i="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Ici l’auteur de la citation</a:t>
            </a:r>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06/01/2024</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ASC 2024 - A. Torre - Multifil mechanical model for ITER TF conductors</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a:p>
        </p:txBody>
      </p:sp>
      <p:grpSp>
        <p:nvGrpSpPr>
          <p:cNvPr id="17" name="Group 12">
            <a:extLst>
              <a:ext uri="{FF2B5EF4-FFF2-40B4-BE49-F238E27FC236}">
                <a16:creationId xmlns:a16="http://schemas.microsoft.com/office/drawing/2014/main" id="{DFC7A27D-F544-3847-F87B-0DF45C44C0D3}"/>
              </a:ext>
            </a:extLst>
          </p:cNvPr>
          <p:cNvGrpSpPr>
            <a:grpSpLocks noChangeAspect="1"/>
          </p:cNvGrpSpPr>
          <p:nvPr userDrawn="1"/>
        </p:nvGrpSpPr>
        <p:grpSpPr bwMode="auto">
          <a:xfrm>
            <a:off x="266859" y="6343650"/>
            <a:ext cx="316707" cy="316707"/>
            <a:chOff x="461" y="3861"/>
            <a:chExt cx="304" cy="304"/>
          </a:xfrm>
        </p:grpSpPr>
        <p:sp>
          <p:nvSpPr>
            <p:cNvPr id="18" name="AutoShape 11">
              <a:extLst>
                <a:ext uri="{FF2B5EF4-FFF2-40B4-BE49-F238E27FC236}">
                  <a16:creationId xmlns:a16="http://schemas.microsoft.com/office/drawing/2014/main" id="{C581EC54-E4C7-2B85-765F-226E90ED37F9}"/>
                </a:ext>
              </a:extLst>
            </p:cNvPr>
            <p:cNvSpPr>
              <a:spLocks noChangeAspect="1" noChangeArrowheads="1" noTextEdit="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Rectangle 13">
              <a:extLst>
                <a:ext uri="{FF2B5EF4-FFF2-40B4-BE49-F238E27FC236}">
                  <a16:creationId xmlns:a16="http://schemas.microsoft.com/office/drawing/2014/main" id="{024FFC00-E238-123D-8547-D317547D5C21}"/>
                </a:ext>
              </a:extLst>
            </p:cNvPr>
            <p:cNvSpPr>
              <a:spLocks noChangeArrowheads="1"/>
            </p:cNvSpPr>
            <p:nvPr userDrawn="1"/>
          </p:nvSpPr>
          <p:spPr bwMode="auto">
            <a:xfrm>
              <a:off x="461" y="3861"/>
              <a:ext cx="304" cy="3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Rectangle 14">
              <a:extLst>
                <a:ext uri="{FF2B5EF4-FFF2-40B4-BE49-F238E27FC236}">
                  <a16:creationId xmlns:a16="http://schemas.microsoft.com/office/drawing/2014/main" id="{26FC7AA9-98AE-CF10-6510-FBB15BB6F6AD}"/>
                </a:ext>
              </a:extLst>
            </p:cNvPr>
            <p:cNvSpPr>
              <a:spLocks noChangeArrowheads="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5">
              <a:extLst>
                <a:ext uri="{FF2B5EF4-FFF2-40B4-BE49-F238E27FC236}">
                  <a16:creationId xmlns:a16="http://schemas.microsoft.com/office/drawing/2014/main" id="{485E328D-5058-4023-75AE-4DF8C1BAEBCA}"/>
                </a:ext>
              </a:extLst>
            </p:cNvPr>
            <p:cNvSpPr>
              <a:spLocks noEditPoints="1"/>
            </p:cNvSpPr>
            <p:nvPr userDrawn="1"/>
          </p:nvSpPr>
          <p:spPr bwMode="auto">
            <a:xfrm>
              <a:off x="518" y="3962"/>
              <a:ext cx="189" cy="72"/>
            </a:xfrm>
            <a:custGeom>
              <a:avLst/>
              <a:gdLst>
                <a:gd name="T0" fmla="*/ 498 w 498"/>
                <a:gd name="T1" fmla="*/ 96 h 190"/>
                <a:gd name="T2" fmla="*/ 415 w 498"/>
                <a:gd name="T3" fmla="*/ 0 h 190"/>
                <a:gd name="T4" fmla="*/ 350 w 498"/>
                <a:gd name="T5" fmla="*/ 13 h 190"/>
                <a:gd name="T6" fmla="*/ 348 w 498"/>
                <a:gd name="T7" fmla="*/ 37 h 190"/>
                <a:gd name="T8" fmla="*/ 413 w 498"/>
                <a:gd name="T9" fmla="*/ 21 h 190"/>
                <a:gd name="T10" fmla="*/ 463 w 498"/>
                <a:gd name="T11" fmla="*/ 43 h 190"/>
                <a:gd name="T12" fmla="*/ 335 w 498"/>
                <a:gd name="T13" fmla="*/ 141 h 190"/>
                <a:gd name="T14" fmla="*/ 252 w 498"/>
                <a:gd name="T15" fmla="*/ 169 h 190"/>
                <a:gd name="T16" fmla="*/ 199 w 498"/>
                <a:gd name="T17" fmla="*/ 147 h 190"/>
                <a:gd name="T18" fmla="*/ 320 w 498"/>
                <a:gd name="T19" fmla="*/ 34 h 190"/>
                <a:gd name="T20" fmla="*/ 251 w 498"/>
                <a:gd name="T21" fmla="*/ 0 h 190"/>
                <a:gd name="T22" fmla="*/ 188 w 498"/>
                <a:gd name="T23" fmla="*/ 24 h 190"/>
                <a:gd name="T24" fmla="*/ 165 w 498"/>
                <a:gd name="T25" fmla="*/ 98 h 190"/>
                <a:gd name="T26" fmla="*/ 173 w 498"/>
                <a:gd name="T27" fmla="*/ 140 h 190"/>
                <a:gd name="T28" fmla="*/ 85 w 498"/>
                <a:gd name="T29" fmla="*/ 169 h 190"/>
                <a:gd name="T30" fmla="*/ 19 w 498"/>
                <a:gd name="T31" fmla="*/ 95 h 190"/>
                <a:gd name="T32" fmla="*/ 85 w 498"/>
                <a:gd name="T33" fmla="*/ 21 h 190"/>
                <a:gd name="T34" fmla="*/ 150 w 498"/>
                <a:gd name="T35" fmla="*/ 37 h 190"/>
                <a:gd name="T36" fmla="*/ 148 w 498"/>
                <a:gd name="T37" fmla="*/ 13 h 190"/>
                <a:gd name="T38" fmla="*/ 87 w 498"/>
                <a:gd name="T39" fmla="*/ 0 h 190"/>
                <a:gd name="T40" fmla="*/ 0 w 498"/>
                <a:gd name="T41" fmla="*/ 95 h 190"/>
                <a:gd name="T42" fmla="*/ 86 w 498"/>
                <a:gd name="T43" fmla="*/ 190 h 190"/>
                <a:gd name="T44" fmla="*/ 182 w 498"/>
                <a:gd name="T45" fmla="*/ 159 h 190"/>
                <a:gd name="T46" fmla="*/ 251 w 498"/>
                <a:gd name="T47" fmla="*/ 190 h 190"/>
                <a:gd name="T48" fmla="*/ 338 w 498"/>
                <a:gd name="T49" fmla="*/ 164 h 190"/>
                <a:gd name="T50" fmla="*/ 411 w 498"/>
                <a:gd name="T51" fmla="*/ 190 h 190"/>
                <a:gd name="T52" fmla="*/ 477 w 498"/>
                <a:gd name="T53" fmla="*/ 163 h 190"/>
                <a:gd name="T54" fmla="*/ 478 w 498"/>
                <a:gd name="T55" fmla="*/ 185 h 190"/>
                <a:gd name="T56" fmla="*/ 498 w 498"/>
                <a:gd name="T57" fmla="*/ 189 h 190"/>
                <a:gd name="T58" fmla="*/ 498 w 498"/>
                <a:gd name="T59" fmla="*/ 96 h 190"/>
                <a:gd name="T60" fmla="*/ 184 w 498"/>
                <a:gd name="T61" fmla="*/ 107 h 190"/>
                <a:gd name="T62" fmla="*/ 201 w 498"/>
                <a:gd name="T63" fmla="*/ 39 h 190"/>
                <a:gd name="T64" fmla="*/ 251 w 498"/>
                <a:gd name="T65" fmla="*/ 19 h 190"/>
                <a:gd name="T66" fmla="*/ 297 w 498"/>
                <a:gd name="T67" fmla="*/ 37 h 190"/>
                <a:gd name="T68" fmla="*/ 261 w 498"/>
                <a:gd name="T69" fmla="*/ 78 h 190"/>
                <a:gd name="T70" fmla="*/ 190 w 498"/>
                <a:gd name="T71" fmla="*/ 128 h 190"/>
                <a:gd name="T72" fmla="*/ 184 w 498"/>
                <a:gd name="T73" fmla="*/ 107 h 190"/>
                <a:gd name="T74" fmla="*/ 462 w 498"/>
                <a:gd name="T75" fmla="*/ 151 h 190"/>
                <a:gd name="T76" fmla="*/ 411 w 498"/>
                <a:gd name="T77" fmla="*/ 170 h 190"/>
                <a:gd name="T78" fmla="*/ 356 w 498"/>
                <a:gd name="T79" fmla="*/ 151 h 190"/>
                <a:gd name="T80" fmla="*/ 472 w 498"/>
                <a:gd name="T81" fmla="*/ 60 h 190"/>
                <a:gd name="T82" fmla="*/ 479 w 498"/>
                <a:gd name="T83" fmla="*/ 83 h 190"/>
                <a:gd name="T84" fmla="*/ 462 w 498"/>
                <a:gd name="T85" fmla="*/ 15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8" h="190">
                  <a:moveTo>
                    <a:pt x="498" y="96"/>
                  </a:moveTo>
                  <a:cubicBezTo>
                    <a:pt x="498" y="6"/>
                    <a:pt x="430" y="0"/>
                    <a:pt x="415" y="0"/>
                  </a:cubicBezTo>
                  <a:cubicBezTo>
                    <a:pt x="393" y="0"/>
                    <a:pt x="372" y="4"/>
                    <a:pt x="350" y="13"/>
                  </a:cubicBezTo>
                  <a:cubicBezTo>
                    <a:pt x="348" y="37"/>
                    <a:pt x="348" y="37"/>
                    <a:pt x="348" y="37"/>
                  </a:cubicBezTo>
                  <a:cubicBezTo>
                    <a:pt x="357" y="33"/>
                    <a:pt x="385" y="21"/>
                    <a:pt x="413" y="21"/>
                  </a:cubicBezTo>
                  <a:cubicBezTo>
                    <a:pt x="435" y="21"/>
                    <a:pt x="452" y="28"/>
                    <a:pt x="463" y="43"/>
                  </a:cubicBezTo>
                  <a:cubicBezTo>
                    <a:pt x="387" y="82"/>
                    <a:pt x="342" y="114"/>
                    <a:pt x="335" y="141"/>
                  </a:cubicBezTo>
                  <a:cubicBezTo>
                    <a:pt x="316" y="154"/>
                    <a:pt x="282" y="169"/>
                    <a:pt x="252" y="169"/>
                  </a:cubicBezTo>
                  <a:cubicBezTo>
                    <a:pt x="219" y="169"/>
                    <a:pt x="205" y="155"/>
                    <a:pt x="199" y="147"/>
                  </a:cubicBezTo>
                  <a:cubicBezTo>
                    <a:pt x="282" y="91"/>
                    <a:pt x="325" y="59"/>
                    <a:pt x="320" y="34"/>
                  </a:cubicBezTo>
                  <a:cubicBezTo>
                    <a:pt x="315" y="11"/>
                    <a:pt x="281" y="0"/>
                    <a:pt x="251" y="0"/>
                  </a:cubicBezTo>
                  <a:cubicBezTo>
                    <a:pt x="219" y="0"/>
                    <a:pt x="198" y="13"/>
                    <a:pt x="188" y="24"/>
                  </a:cubicBezTo>
                  <a:cubicBezTo>
                    <a:pt x="172" y="41"/>
                    <a:pt x="164" y="66"/>
                    <a:pt x="165" y="98"/>
                  </a:cubicBezTo>
                  <a:cubicBezTo>
                    <a:pt x="165" y="112"/>
                    <a:pt x="168" y="127"/>
                    <a:pt x="173" y="140"/>
                  </a:cubicBezTo>
                  <a:cubicBezTo>
                    <a:pt x="160" y="148"/>
                    <a:pt x="125" y="169"/>
                    <a:pt x="85" y="169"/>
                  </a:cubicBezTo>
                  <a:cubicBezTo>
                    <a:pt x="38" y="169"/>
                    <a:pt x="19" y="132"/>
                    <a:pt x="19" y="95"/>
                  </a:cubicBezTo>
                  <a:cubicBezTo>
                    <a:pt x="19" y="59"/>
                    <a:pt x="37" y="21"/>
                    <a:pt x="85" y="21"/>
                  </a:cubicBezTo>
                  <a:cubicBezTo>
                    <a:pt x="113" y="21"/>
                    <a:pt x="140" y="32"/>
                    <a:pt x="150" y="37"/>
                  </a:cubicBezTo>
                  <a:cubicBezTo>
                    <a:pt x="148" y="13"/>
                    <a:pt x="148" y="13"/>
                    <a:pt x="148" y="13"/>
                  </a:cubicBezTo>
                  <a:cubicBezTo>
                    <a:pt x="130" y="6"/>
                    <a:pt x="107" y="0"/>
                    <a:pt x="87" y="0"/>
                  </a:cubicBezTo>
                  <a:cubicBezTo>
                    <a:pt x="7" y="0"/>
                    <a:pt x="0" y="67"/>
                    <a:pt x="0" y="95"/>
                  </a:cubicBezTo>
                  <a:cubicBezTo>
                    <a:pt x="0" y="122"/>
                    <a:pt x="7" y="190"/>
                    <a:pt x="86" y="190"/>
                  </a:cubicBezTo>
                  <a:cubicBezTo>
                    <a:pt x="134" y="190"/>
                    <a:pt x="175" y="164"/>
                    <a:pt x="182" y="159"/>
                  </a:cubicBezTo>
                  <a:cubicBezTo>
                    <a:pt x="187" y="168"/>
                    <a:pt x="208" y="190"/>
                    <a:pt x="251" y="190"/>
                  </a:cubicBezTo>
                  <a:cubicBezTo>
                    <a:pt x="286" y="190"/>
                    <a:pt x="325" y="173"/>
                    <a:pt x="338" y="164"/>
                  </a:cubicBezTo>
                  <a:cubicBezTo>
                    <a:pt x="346" y="175"/>
                    <a:pt x="362" y="190"/>
                    <a:pt x="411" y="190"/>
                  </a:cubicBezTo>
                  <a:cubicBezTo>
                    <a:pt x="444" y="190"/>
                    <a:pt x="464" y="179"/>
                    <a:pt x="477" y="163"/>
                  </a:cubicBezTo>
                  <a:cubicBezTo>
                    <a:pt x="477" y="171"/>
                    <a:pt x="478" y="179"/>
                    <a:pt x="478" y="185"/>
                  </a:cubicBezTo>
                  <a:cubicBezTo>
                    <a:pt x="498" y="189"/>
                    <a:pt x="498" y="189"/>
                    <a:pt x="498" y="189"/>
                  </a:cubicBezTo>
                  <a:cubicBezTo>
                    <a:pt x="497" y="168"/>
                    <a:pt x="498" y="97"/>
                    <a:pt x="498" y="96"/>
                  </a:cubicBezTo>
                  <a:moveTo>
                    <a:pt x="184" y="107"/>
                  </a:moveTo>
                  <a:cubicBezTo>
                    <a:pt x="184" y="107"/>
                    <a:pt x="178" y="65"/>
                    <a:pt x="201" y="39"/>
                  </a:cubicBezTo>
                  <a:cubicBezTo>
                    <a:pt x="212" y="26"/>
                    <a:pt x="229" y="19"/>
                    <a:pt x="251" y="19"/>
                  </a:cubicBezTo>
                  <a:cubicBezTo>
                    <a:pt x="275" y="19"/>
                    <a:pt x="295" y="28"/>
                    <a:pt x="297" y="37"/>
                  </a:cubicBezTo>
                  <a:cubicBezTo>
                    <a:pt x="299" y="44"/>
                    <a:pt x="292" y="53"/>
                    <a:pt x="261" y="78"/>
                  </a:cubicBezTo>
                  <a:cubicBezTo>
                    <a:pt x="261" y="78"/>
                    <a:pt x="230" y="105"/>
                    <a:pt x="190" y="128"/>
                  </a:cubicBezTo>
                  <a:cubicBezTo>
                    <a:pt x="187" y="122"/>
                    <a:pt x="185" y="115"/>
                    <a:pt x="184" y="107"/>
                  </a:cubicBezTo>
                  <a:moveTo>
                    <a:pt x="462" y="151"/>
                  </a:moveTo>
                  <a:cubicBezTo>
                    <a:pt x="450" y="164"/>
                    <a:pt x="433" y="170"/>
                    <a:pt x="411" y="170"/>
                  </a:cubicBezTo>
                  <a:cubicBezTo>
                    <a:pt x="361" y="170"/>
                    <a:pt x="356" y="151"/>
                    <a:pt x="356" y="151"/>
                  </a:cubicBezTo>
                  <a:cubicBezTo>
                    <a:pt x="350" y="140"/>
                    <a:pt x="367" y="116"/>
                    <a:pt x="472" y="60"/>
                  </a:cubicBezTo>
                  <a:cubicBezTo>
                    <a:pt x="475" y="67"/>
                    <a:pt x="477" y="75"/>
                    <a:pt x="479" y="83"/>
                  </a:cubicBezTo>
                  <a:cubicBezTo>
                    <a:pt x="479" y="83"/>
                    <a:pt x="484" y="125"/>
                    <a:pt x="462" y="151"/>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Rectangle 16">
              <a:extLst>
                <a:ext uri="{FF2B5EF4-FFF2-40B4-BE49-F238E27FC236}">
                  <a16:creationId xmlns:a16="http://schemas.microsoft.com/office/drawing/2014/main" id="{B32124BB-315A-4642-3185-D0F09F05E9F3}"/>
                </a:ext>
              </a:extLst>
            </p:cNvPr>
            <p:cNvSpPr>
              <a:spLocks noChangeArrowheads="1"/>
            </p:cNvSpPr>
            <p:nvPr userDrawn="1"/>
          </p:nvSpPr>
          <p:spPr bwMode="auto">
            <a:xfrm>
              <a:off x="526" y="4057"/>
              <a:ext cx="174"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Rectangle 17">
              <a:extLst>
                <a:ext uri="{FF2B5EF4-FFF2-40B4-BE49-F238E27FC236}">
                  <a16:creationId xmlns:a16="http://schemas.microsoft.com/office/drawing/2014/main" id="{283D2C2C-F437-0747-2745-E4E3B6D20760}"/>
                </a:ext>
              </a:extLst>
            </p:cNvPr>
            <p:cNvSpPr>
              <a:spLocks noChangeArrowheads="1"/>
            </p:cNvSpPr>
            <p:nvPr userDrawn="1"/>
          </p:nvSpPr>
          <p:spPr bwMode="auto">
            <a:xfrm>
              <a:off x="526" y="4057"/>
              <a:ext cx="174" cy="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Citation</a:t>
            </a:r>
          </a:p>
          <a:p>
            <a:endParaRPr lang="fr-FR" sz="1200" dirty="0">
              <a:solidFill>
                <a:schemeClr val="bg1">
                  <a:lumMod val="50000"/>
                </a:schemeClr>
              </a:solidFill>
            </a:endParaRPr>
          </a:p>
        </p:txBody>
      </p:sp>
      <p:sp>
        <p:nvSpPr>
          <p:cNvPr id="13" name="ZoneTexte 12">
            <a:extLst>
              <a:ext uri="{FF2B5EF4-FFF2-40B4-BE49-F238E27FC236}">
                <a16:creationId xmlns:a16="http://schemas.microsoft.com/office/drawing/2014/main" id="{00475712-48BB-EC3B-E6C3-3284AF014AB8}"/>
              </a:ext>
            </a:extLst>
          </p:cNvPr>
          <p:cNvSpPr txBox="1"/>
          <p:nvPr userDrawn="1"/>
        </p:nvSpPr>
        <p:spPr>
          <a:xfrm>
            <a:off x="327692" y="1548040"/>
            <a:ext cx="1325468" cy="2169825"/>
          </a:xfrm>
          <a:prstGeom prst="rect">
            <a:avLst/>
          </a:prstGeom>
          <a:noFill/>
        </p:spPr>
        <p:txBody>
          <a:bodyPr wrap="square" rtlCol="0">
            <a:spAutoFit/>
          </a:bodyPr>
          <a:lstStyle/>
          <a:p>
            <a:pPr algn="r"/>
            <a:r>
              <a:rPr lang="fr-FR" sz="13500" dirty="0">
                <a:solidFill>
                  <a:schemeClr val="bg1"/>
                </a:solidFill>
                <a:latin typeface="+mj-lt"/>
              </a:rPr>
              <a:t>“</a:t>
            </a:r>
          </a:p>
        </p:txBody>
      </p:sp>
      <p:sp>
        <p:nvSpPr>
          <p:cNvPr id="2" name="Titre 1">
            <a:extLst>
              <a:ext uri="{FF2B5EF4-FFF2-40B4-BE49-F238E27FC236}">
                <a16:creationId xmlns:a16="http://schemas.microsoft.com/office/drawing/2014/main" id="{2C297F72-9AE9-FCA1-E35C-172594739B42}"/>
              </a:ext>
            </a:extLst>
          </p:cNvPr>
          <p:cNvSpPr>
            <a:spLocks noGrp="1"/>
          </p:cNvSpPr>
          <p:nvPr>
            <p:ph type="title" hasCustomPrompt="1"/>
          </p:nvPr>
        </p:nvSpPr>
        <p:spPr>
          <a:xfrm>
            <a:off x="1734459" y="2171700"/>
            <a:ext cx="7380000" cy="2400300"/>
          </a:xfrm>
        </p:spPr>
        <p:txBody>
          <a:bodyPr anchor="t">
            <a:normAutofit/>
          </a:bodyPr>
          <a:lstStyle>
            <a:lvl1pPr>
              <a:defRPr sz="4000">
                <a:solidFill>
                  <a:schemeClr val="bg1"/>
                </a:solidFill>
              </a:defRPr>
            </a:lvl1pPr>
          </a:lstStyle>
          <a:p>
            <a:r>
              <a:rPr lang="fr-FR" dirty="0"/>
              <a:t>Ici votre citation qui peut être sur plusieurs lignes ’’ </a:t>
            </a: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:Pour fermer les guillemets de fin de citation ajoutez 2 apostrophes à la fin de votre texte (touche [4] du clavier)</a:t>
            </a:r>
          </a:p>
          <a:p>
            <a:endParaRPr lang="fr-FR" sz="1200" dirty="0">
              <a:solidFill>
                <a:schemeClr val="bg1">
                  <a:lumMod val="50000"/>
                </a:schemeClr>
              </a:solidFill>
            </a:endParaRPr>
          </a:p>
        </p:txBody>
      </p:sp>
      <p:pic>
        <p:nvPicPr>
          <p:cNvPr id="24" name="Image 23">
            <a:extLst>
              <a:ext uri="{FF2B5EF4-FFF2-40B4-BE49-F238E27FC236}">
                <a16:creationId xmlns:a16="http://schemas.microsoft.com/office/drawing/2014/main" id="{2E000BD1-941E-96DB-8740-6C7D2BD0EE7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91" r="39816"/>
          <a:stretch/>
        </p:blipFill>
        <p:spPr>
          <a:xfrm>
            <a:off x="9369599" y="0"/>
            <a:ext cx="2822401" cy="2475345"/>
          </a:xfrm>
          <a:prstGeom prst="rect">
            <a:avLst/>
          </a:prstGeom>
        </p:spPr>
      </p:pic>
    </p:spTree>
    <p:extLst>
      <p:ext uri="{BB962C8B-B14F-4D97-AF65-F5344CB8AC3E}">
        <p14:creationId xmlns:p14="http://schemas.microsoft.com/office/powerpoint/2010/main" val="10029345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itation Bleu foncé">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06/01/2024</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ASC 2024 - A. Torre - Multifil mechanical model for ITER TF conductors</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Citation Bleu foncé</a:t>
            </a:r>
          </a:p>
          <a:p>
            <a:endParaRPr lang="fr-FR" sz="1200" dirty="0">
              <a:solidFill>
                <a:schemeClr val="bg1">
                  <a:lumMod val="50000"/>
                </a:schemeClr>
              </a:solidFill>
            </a:endParaRPr>
          </a:p>
        </p:txBody>
      </p:sp>
      <p:sp>
        <p:nvSpPr>
          <p:cNvPr id="13" name="ZoneTexte 12">
            <a:extLst>
              <a:ext uri="{FF2B5EF4-FFF2-40B4-BE49-F238E27FC236}">
                <a16:creationId xmlns:a16="http://schemas.microsoft.com/office/drawing/2014/main" id="{00475712-48BB-EC3B-E6C3-3284AF014AB8}"/>
              </a:ext>
            </a:extLst>
          </p:cNvPr>
          <p:cNvSpPr txBox="1"/>
          <p:nvPr userDrawn="1"/>
        </p:nvSpPr>
        <p:spPr>
          <a:xfrm>
            <a:off x="327692" y="1548040"/>
            <a:ext cx="1325468" cy="2169825"/>
          </a:xfrm>
          <a:prstGeom prst="rect">
            <a:avLst/>
          </a:prstGeom>
          <a:noFill/>
        </p:spPr>
        <p:txBody>
          <a:bodyPr wrap="square" rtlCol="0">
            <a:spAutoFit/>
          </a:bodyPr>
          <a:lstStyle/>
          <a:p>
            <a:pPr algn="r"/>
            <a:r>
              <a:rPr lang="fr-FR" sz="13500" dirty="0">
                <a:solidFill>
                  <a:schemeClr val="bg1"/>
                </a:solidFill>
                <a:latin typeface="+mj-lt"/>
              </a:rPr>
              <a:t>“</a:t>
            </a: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:Pour fermer les guillemets de fin de citation ajoutez 2 apostrophes à la fin de votre texte (touche [4] du clavier)</a:t>
            </a:r>
          </a:p>
          <a:p>
            <a:endParaRPr lang="fr-FR" sz="1200" dirty="0">
              <a:solidFill>
                <a:schemeClr val="bg1">
                  <a:lumMod val="50000"/>
                </a:schemeClr>
              </a:solidFill>
            </a:endParaRPr>
          </a:p>
        </p:txBody>
      </p:sp>
      <p:pic>
        <p:nvPicPr>
          <p:cNvPr id="14" name="Image 13">
            <a:extLst>
              <a:ext uri="{FF2B5EF4-FFF2-40B4-BE49-F238E27FC236}">
                <a16:creationId xmlns:a16="http://schemas.microsoft.com/office/drawing/2014/main" id="{2E000BD1-941E-96DB-8740-6C7D2BD0EE7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91" r="39816"/>
          <a:stretch/>
        </p:blipFill>
        <p:spPr>
          <a:xfrm>
            <a:off x="9369599" y="0"/>
            <a:ext cx="2822401" cy="2475345"/>
          </a:xfrm>
          <a:prstGeom prst="rect">
            <a:avLst/>
          </a:prstGeom>
        </p:spPr>
      </p:pic>
      <p:pic>
        <p:nvPicPr>
          <p:cNvPr id="16"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sp>
        <p:nvSpPr>
          <p:cNvPr id="8" name="Espace réservé du texte 2">
            <a:extLst>
              <a:ext uri="{FF2B5EF4-FFF2-40B4-BE49-F238E27FC236}">
                <a16:creationId xmlns:a16="http://schemas.microsoft.com/office/drawing/2014/main" id="{CD1C80FF-3EC2-C65E-39A3-3D5B556D3A76}"/>
              </a:ext>
            </a:extLst>
          </p:cNvPr>
          <p:cNvSpPr>
            <a:spLocks noGrp="1"/>
          </p:cNvSpPr>
          <p:nvPr>
            <p:ph type="body" idx="1" hasCustomPrompt="1"/>
          </p:nvPr>
        </p:nvSpPr>
        <p:spPr>
          <a:xfrm>
            <a:off x="1734459" y="4702629"/>
            <a:ext cx="7380000" cy="504372"/>
          </a:xfrm>
        </p:spPr>
        <p:txBody>
          <a:bodyPr anchor="t">
            <a:normAutofit/>
          </a:bodyPr>
          <a:lstStyle>
            <a:lvl1pPr marL="0" indent="0" algn="r">
              <a:buNone/>
              <a:defRPr sz="1800" i="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Ici l’auteur de la citation</a:t>
            </a:r>
          </a:p>
        </p:txBody>
      </p:sp>
      <p:sp>
        <p:nvSpPr>
          <p:cNvPr id="9" name="Titre 1">
            <a:extLst>
              <a:ext uri="{FF2B5EF4-FFF2-40B4-BE49-F238E27FC236}">
                <a16:creationId xmlns:a16="http://schemas.microsoft.com/office/drawing/2014/main" id="{DD99EE02-4A21-0C84-48D4-82F813D3CEA1}"/>
              </a:ext>
            </a:extLst>
          </p:cNvPr>
          <p:cNvSpPr>
            <a:spLocks noGrp="1"/>
          </p:cNvSpPr>
          <p:nvPr>
            <p:ph type="title" hasCustomPrompt="1"/>
          </p:nvPr>
        </p:nvSpPr>
        <p:spPr>
          <a:xfrm>
            <a:off x="1734459" y="2171700"/>
            <a:ext cx="7380000" cy="2400300"/>
          </a:xfrm>
        </p:spPr>
        <p:txBody>
          <a:bodyPr anchor="t">
            <a:normAutofit/>
          </a:bodyPr>
          <a:lstStyle>
            <a:lvl1pPr>
              <a:defRPr sz="4000">
                <a:solidFill>
                  <a:schemeClr val="bg1"/>
                </a:solidFill>
              </a:defRPr>
            </a:lvl1pPr>
          </a:lstStyle>
          <a:p>
            <a:r>
              <a:rPr lang="fr-FR" dirty="0"/>
              <a:t>Ici votre citation qui peut être sur plusieurs lignes ’’ </a:t>
            </a:r>
          </a:p>
        </p:txBody>
      </p:sp>
    </p:spTree>
    <p:extLst>
      <p:ext uri="{BB962C8B-B14F-4D97-AF65-F5344CB8AC3E}">
        <p14:creationId xmlns:p14="http://schemas.microsoft.com/office/powerpoint/2010/main" val="42398024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itation clai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06/01/2024</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ASC 2024 - A. Torre - Multifil mechanical model for ITER TF conductors</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bg1"/>
                </a:solidFill>
              </a:defRPr>
            </a:lvl1pPr>
          </a:lstStyle>
          <a:p>
            <a:fld id="{0CBC77A0-1F4E-42FF-9FFC-F45C3A64AF90}" type="slidenum">
              <a:rPr lang="fr-FR" smtClean="0"/>
              <a:pPr/>
              <a:t>‹N›</a:t>
            </a:fld>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Citation claire</a:t>
            </a:r>
          </a:p>
        </p:txBody>
      </p:sp>
      <p:sp>
        <p:nvSpPr>
          <p:cNvPr id="13" name="ZoneTexte 12">
            <a:extLst>
              <a:ext uri="{FF2B5EF4-FFF2-40B4-BE49-F238E27FC236}">
                <a16:creationId xmlns:a16="http://schemas.microsoft.com/office/drawing/2014/main" id="{00475712-48BB-EC3B-E6C3-3284AF014AB8}"/>
              </a:ext>
            </a:extLst>
          </p:cNvPr>
          <p:cNvSpPr txBox="1"/>
          <p:nvPr userDrawn="1"/>
        </p:nvSpPr>
        <p:spPr>
          <a:xfrm>
            <a:off x="327692" y="1548040"/>
            <a:ext cx="1325468" cy="2169825"/>
          </a:xfrm>
          <a:prstGeom prst="rect">
            <a:avLst/>
          </a:prstGeom>
          <a:noFill/>
        </p:spPr>
        <p:txBody>
          <a:bodyPr wrap="square" rtlCol="0">
            <a:spAutoFit/>
          </a:bodyPr>
          <a:lstStyle/>
          <a:p>
            <a:pPr algn="r"/>
            <a:r>
              <a:rPr lang="fr-FR" sz="13500" dirty="0">
                <a:solidFill>
                  <a:schemeClr val="tx2"/>
                </a:solidFill>
                <a:latin typeface="+mj-lt"/>
              </a:rPr>
              <a:t>“</a:t>
            </a: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:Pour fermer les guillemets de fin de citation ajoutez 2 apostrophes à la fin de votre texte (touche [4] du clavier)</a:t>
            </a:r>
          </a:p>
          <a:p>
            <a:endParaRPr lang="fr-FR" sz="1200" dirty="0">
              <a:solidFill>
                <a:schemeClr val="bg1">
                  <a:lumMod val="50000"/>
                </a:schemeClr>
              </a:solidFill>
            </a:endParaRPr>
          </a:p>
        </p:txBody>
      </p:sp>
      <p:pic>
        <p:nvPicPr>
          <p:cNvPr id="14" name="PATTERN CARRE DECAL">
            <a:extLst>
              <a:ext uri="{FF2B5EF4-FFF2-40B4-BE49-F238E27FC236}">
                <a16:creationId xmlns:a16="http://schemas.microsoft.com/office/drawing/2014/main" id="{B904F070-A99F-1AC0-845C-9E05CE6DF32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05" r="39861" b="-1"/>
          <a:stretch/>
        </p:blipFill>
        <p:spPr>
          <a:xfrm>
            <a:off x="9406296" y="-1"/>
            <a:ext cx="2785704" cy="2447637"/>
          </a:xfrm>
          <a:prstGeom prst="rect">
            <a:avLst/>
          </a:prstGeom>
        </p:spPr>
      </p:pic>
      <p:pic>
        <p:nvPicPr>
          <p:cNvPr id="16"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sp>
        <p:nvSpPr>
          <p:cNvPr id="8" name="Espace réservé du texte 2">
            <a:extLst>
              <a:ext uri="{FF2B5EF4-FFF2-40B4-BE49-F238E27FC236}">
                <a16:creationId xmlns:a16="http://schemas.microsoft.com/office/drawing/2014/main" id="{930F834B-23C4-8EC1-2C21-5E1E110A7BF9}"/>
              </a:ext>
            </a:extLst>
          </p:cNvPr>
          <p:cNvSpPr>
            <a:spLocks noGrp="1"/>
          </p:cNvSpPr>
          <p:nvPr>
            <p:ph type="body" idx="1" hasCustomPrompt="1"/>
          </p:nvPr>
        </p:nvSpPr>
        <p:spPr>
          <a:xfrm>
            <a:off x="1734459" y="4702629"/>
            <a:ext cx="7380000" cy="504372"/>
          </a:xfrm>
        </p:spPr>
        <p:txBody>
          <a:bodyPr anchor="t">
            <a:normAutofit/>
          </a:bodyPr>
          <a:lstStyle>
            <a:lvl1pPr marL="0" indent="0" algn="r">
              <a:buNone/>
              <a:defRPr sz="1800" i="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Ici l’auteur de la citation</a:t>
            </a:r>
          </a:p>
        </p:txBody>
      </p:sp>
      <p:sp>
        <p:nvSpPr>
          <p:cNvPr id="9" name="Titre 1">
            <a:extLst>
              <a:ext uri="{FF2B5EF4-FFF2-40B4-BE49-F238E27FC236}">
                <a16:creationId xmlns:a16="http://schemas.microsoft.com/office/drawing/2014/main" id="{A31F7F2B-1941-1250-D680-FD079465EC46}"/>
              </a:ext>
            </a:extLst>
          </p:cNvPr>
          <p:cNvSpPr>
            <a:spLocks noGrp="1"/>
          </p:cNvSpPr>
          <p:nvPr>
            <p:ph type="title" hasCustomPrompt="1"/>
          </p:nvPr>
        </p:nvSpPr>
        <p:spPr>
          <a:xfrm>
            <a:off x="1734459" y="2171700"/>
            <a:ext cx="7380000" cy="2400300"/>
          </a:xfrm>
        </p:spPr>
        <p:txBody>
          <a:bodyPr anchor="t">
            <a:normAutofit/>
          </a:bodyPr>
          <a:lstStyle>
            <a:lvl1pPr>
              <a:defRPr sz="4000">
                <a:solidFill>
                  <a:schemeClr val="tx1"/>
                </a:solidFill>
              </a:defRPr>
            </a:lvl1pPr>
          </a:lstStyle>
          <a:p>
            <a:r>
              <a:rPr lang="fr-FR" dirty="0"/>
              <a:t>Ici votre citation qui peut être sur plusieurs lignes ’’ </a:t>
            </a:r>
          </a:p>
        </p:txBody>
      </p:sp>
    </p:spTree>
    <p:extLst>
      <p:ext uri="{BB962C8B-B14F-4D97-AF65-F5344CB8AC3E}">
        <p14:creationId xmlns:p14="http://schemas.microsoft.com/office/powerpoint/2010/main" val="42113619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itation Gri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06/01/2024</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ASC 2024 - A. Torre - Multifil mechanical model for ITER TF conductors</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tx2"/>
                </a:solidFill>
              </a:defRPr>
            </a:lvl1pPr>
          </a:lstStyle>
          <a:p>
            <a:fld id="{0CBC77A0-1F4E-42FF-9FFC-F45C3A64AF90}" type="slidenum">
              <a:rPr lang="fr-FR" smtClean="0"/>
              <a:pPr/>
              <a:t>‹N›</a:t>
            </a:fld>
            <a:endParaRPr lang="fr-FR" dirty="0"/>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Citation Gris</a:t>
            </a:r>
          </a:p>
          <a:p>
            <a:endParaRPr lang="fr-FR" sz="1200" dirty="0">
              <a:solidFill>
                <a:schemeClr val="bg1">
                  <a:lumMod val="50000"/>
                </a:schemeClr>
              </a:solidFill>
            </a:endParaRPr>
          </a:p>
        </p:txBody>
      </p:sp>
      <p:sp>
        <p:nvSpPr>
          <p:cNvPr id="13" name="ZoneTexte 12">
            <a:extLst>
              <a:ext uri="{FF2B5EF4-FFF2-40B4-BE49-F238E27FC236}">
                <a16:creationId xmlns:a16="http://schemas.microsoft.com/office/drawing/2014/main" id="{00475712-48BB-EC3B-E6C3-3284AF014AB8}"/>
              </a:ext>
            </a:extLst>
          </p:cNvPr>
          <p:cNvSpPr txBox="1"/>
          <p:nvPr userDrawn="1"/>
        </p:nvSpPr>
        <p:spPr>
          <a:xfrm>
            <a:off x="327692" y="1548040"/>
            <a:ext cx="1325468" cy="2169825"/>
          </a:xfrm>
          <a:prstGeom prst="rect">
            <a:avLst/>
          </a:prstGeom>
          <a:noFill/>
        </p:spPr>
        <p:txBody>
          <a:bodyPr wrap="square" rtlCol="0">
            <a:spAutoFit/>
          </a:bodyPr>
          <a:lstStyle/>
          <a:p>
            <a:pPr algn="r"/>
            <a:r>
              <a:rPr lang="fr-FR" sz="13500" dirty="0">
                <a:solidFill>
                  <a:schemeClr val="bg1"/>
                </a:solidFill>
                <a:latin typeface="+mj-lt"/>
              </a:rPr>
              <a:t>“</a:t>
            </a: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:Pour fermer les guillemets de fin de citation ajoutez 2 apostrophes à la fin de votre texte (touche [4] du clavier)</a:t>
            </a:r>
          </a:p>
          <a:p>
            <a:endParaRPr lang="fr-FR" sz="1200" dirty="0">
              <a:solidFill>
                <a:schemeClr val="bg1">
                  <a:lumMod val="50000"/>
                </a:schemeClr>
              </a:solidFill>
            </a:endParaRPr>
          </a:p>
        </p:txBody>
      </p:sp>
      <p:pic>
        <p:nvPicPr>
          <p:cNvPr id="14" name="Image 13">
            <a:extLst>
              <a:ext uri="{FF2B5EF4-FFF2-40B4-BE49-F238E27FC236}">
                <a16:creationId xmlns:a16="http://schemas.microsoft.com/office/drawing/2014/main" id="{2E000BD1-941E-96DB-8740-6C7D2BD0EE7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91" r="39816"/>
          <a:stretch/>
        </p:blipFill>
        <p:spPr>
          <a:xfrm>
            <a:off x="9369599" y="0"/>
            <a:ext cx="2822401" cy="2475345"/>
          </a:xfrm>
          <a:prstGeom prst="rect">
            <a:avLst/>
          </a:prstGeom>
        </p:spPr>
      </p:pic>
      <p:pic>
        <p:nvPicPr>
          <p:cNvPr id="16"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sp>
        <p:nvSpPr>
          <p:cNvPr id="8" name="Espace réservé du texte 2">
            <a:extLst>
              <a:ext uri="{FF2B5EF4-FFF2-40B4-BE49-F238E27FC236}">
                <a16:creationId xmlns:a16="http://schemas.microsoft.com/office/drawing/2014/main" id="{5E9AB1AA-33F6-3FFD-8F1A-9BB4B728DF31}"/>
              </a:ext>
            </a:extLst>
          </p:cNvPr>
          <p:cNvSpPr>
            <a:spLocks noGrp="1"/>
          </p:cNvSpPr>
          <p:nvPr>
            <p:ph type="body" idx="1" hasCustomPrompt="1"/>
          </p:nvPr>
        </p:nvSpPr>
        <p:spPr>
          <a:xfrm>
            <a:off x="1734459" y="4702629"/>
            <a:ext cx="7380000" cy="504372"/>
          </a:xfrm>
        </p:spPr>
        <p:txBody>
          <a:bodyPr anchor="t">
            <a:normAutofit/>
          </a:bodyPr>
          <a:lstStyle>
            <a:lvl1pPr marL="0" indent="0" algn="r">
              <a:buNone/>
              <a:defRPr sz="1800" i="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Ici l’auteur de la citation</a:t>
            </a:r>
          </a:p>
        </p:txBody>
      </p:sp>
      <p:sp>
        <p:nvSpPr>
          <p:cNvPr id="9" name="Titre 1">
            <a:extLst>
              <a:ext uri="{FF2B5EF4-FFF2-40B4-BE49-F238E27FC236}">
                <a16:creationId xmlns:a16="http://schemas.microsoft.com/office/drawing/2014/main" id="{1EB622B9-FCAB-DF76-D3A8-8B7A3392A585}"/>
              </a:ext>
            </a:extLst>
          </p:cNvPr>
          <p:cNvSpPr>
            <a:spLocks noGrp="1"/>
          </p:cNvSpPr>
          <p:nvPr>
            <p:ph type="title" hasCustomPrompt="1"/>
          </p:nvPr>
        </p:nvSpPr>
        <p:spPr>
          <a:xfrm>
            <a:off x="1734459" y="2171700"/>
            <a:ext cx="7380000" cy="2400300"/>
          </a:xfrm>
        </p:spPr>
        <p:txBody>
          <a:bodyPr anchor="t">
            <a:normAutofit/>
          </a:bodyPr>
          <a:lstStyle>
            <a:lvl1pPr>
              <a:defRPr sz="4000">
                <a:solidFill>
                  <a:schemeClr val="bg1"/>
                </a:solidFill>
              </a:defRPr>
            </a:lvl1pPr>
          </a:lstStyle>
          <a:p>
            <a:r>
              <a:rPr lang="fr-FR" dirty="0"/>
              <a:t>Ici votre citation qui peut être sur plusieurs lignes ’’ </a:t>
            </a:r>
          </a:p>
        </p:txBody>
      </p:sp>
    </p:spTree>
    <p:extLst>
      <p:ext uri="{BB962C8B-B14F-4D97-AF65-F5344CB8AC3E}">
        <p14:creationId xmlns:p14="http://schemas.microsoft.com/office/powerpoint/2010/main" val="25926975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isuel citation">
    <p:spTree>
      <p:nvGrpSpPr>
        <p:cNvPr id="1" name=""/>
        <p:cNvGrpSpPr/>
        <p:nvPr/>
      </p:nvGrpSpPr>
      <p:grpSpPr>
        <a:xfrm>
          <a:off x="0" y="0"/>
          <a:ext cx="0" cy="0"/>
          <a:chOff x="0" y="0"/>
          <a:chExt cx="0" cy="0"/>
        </a:xfrm>
      </p:grpSpPr>
      <p:grpSp>
        <p:nvGrpSpPr>
          <p:cNvPr id="19" name="Groupe 18">
            <a:extLst>
              <a:ext uri="{FF2B5EF4-FFF2-40B4-BE49-F238E27FC236}">
                <a16:creationId xmlns:a16="http://schemas.microsoft.com/office/drawing/2014/main" id="{75131BF9-1179-4373-984B-3BA3810DA921}"/>
              </a:ext>
            </a:extLst>
          </p:cNvPr>
          <p:cNvGrpSpPr/>
          <p:nvPr userDrawn="1"/>
        </p:nvGrpSpPr>
        <p:grpSpPr>
          <a:xfrm>
            <a:off x="206373" y="6296024"/>
            <a:ext cx="468000" cy="468000"/>
            <a:chOff x="206373" y="6296024"/>
            <a:chExt cx="468000" cy="468000"/>
          </a:xfrm>
        </p:grpSpPr>
        <p:sp>
          <p:nvSpPr>
            <p:cNvPr id="20" name="Rectangle 19">
              <a:extLst>
                <a:ext uri="{FF2B5EF4-FFF2-40B4-BE49-F238E27FC236}">
                  <a16:creationId xmlns:a16="http://schemas.microsoft.com/office/drawing/2014/main" id="{26D7E0A0-6204-A96D-17C4-F1F3019C9994}"/>
                </a:ext>
              </a:extLst>
            </p:cNvPr>
            <p:cNvSpPr/>
            <p:nvPr userDrawn="1"/>
          </p:nvSpPr>
          <p:spPr>
            <a:xfrm>
              <a:off x="206373" y="6296024"/>
              <a:ext cx="468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fr-FR" dirty="0"/>
            </a:p>
          </p:txBody>
        </p:sp>
        <p:pic>
          <p:nvPicPr>
            <p:cNvPr id="21" name="Logo CEA">
              <a:extLst>
                <a:ext uri="{FF2B5EF4-FFF2-40B4-BE49-F238E27FC236}">
                  <a16:creationId xmlns:a16="http://schemas.microsoft.com/office/drawing/2014/main" id="{925ECDAD-C79A-E959-8415-90319293CF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grpSp>
      <p:sp>
        <p:nvSpPr>
          <p:cNvPr id="9" name="Espace réservé pour une image  8">
            <a:extLst>
              <a:ext uri="{FF2B5EF4-FFF2-40B4-BE49-F238E27FC236}">
                <a16:creationId xmlns:a16="http://schemas.microsoft.com/office/drawing/2014/main" id="{4C4230D1-9E7A-4F15-722D-49C58B4ED767}"/>
              </a:ext>
            </a:extLst>
          </p:cNvPr>
          <p:cNvSpPr>
            <a:spLocks noGrp="1"/>
          </p:cNvSpPr>
          <p:nvPr>
            <p:ph type="pic" sz="quarter" idx="13" hasCustomPrompt="1"/>
          </p:nvPr>
        </p:nvSpPr>
        <p:spPr>
          <a:xfrm>
            <a:off x="1" y="0"/>
            <a:ext cx="12192000" cy="6858000"/>
          </a:xfrm>
          <a:custGeom>
            <a:avLst/>
            <a:gdLst>
              <a:gd name="connsiteX0" fmla="*/ 257896 w 12192000"/>
              <a:gd name="connsiteY0" fmla="*/ 6343650 h 6858000"/>
              <a:gd name="connsiteX1" fmla="*/ 257896 w 12192000"/>
              <a:gd name="connsiteY1" fmla="*/ 6707250 h 6858000"/>
              <a:gd name="connsiteX2" fmla="*/ 621496 w 12192000"/>
              <a:gd name="connsiteY2" fmla="*/ 6707250 h 6858000"/>
              <a:gd name="connsiteX3" fmla="*/ 621496 w 12192000"/>
              <a:gd name="connsiteY3" fmla="*/ 634365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57896" y="6343650"/>
                </a:moveTo>
                <a:lnTo>
                  <a:pt x="257896" y="6707250"/>
                </a:lnTo>
                <a:lnTo>
                  <a:pt x="621496" y="6707250"/>
                </a:lnTo>
                <a:lnTo>
                  <a:pt x="621496" y="6343650"/>
                </a:lnTo>
                <a:close/>
                <a:moveTo>
                  <a:pt x="0" y="0"/>
                </a:moveTo>
                <a:lnTo>
                  <a:pt x="12192000" y="0"/>
                </a:lnTo>
                <a:lnTo>
                  <a:pt x="12192000" y="6858000"/>
                </a:lnTo>
                <a:lnTo>
                  <a:pt x="0" y="6858000"/>
                </a:lnTo>
                <a:close/>
              </a:path>
            </a:pathLst>
          </a:custGeom>
          <a:solidFill>
            <a:schemeClr val="bg1">
              <a:lumMod val="65000"/>
            </a:schemeClr>
          </a:solidFill>
        </p:spPr>
        <p:txBody>
          <a:bodyPr wrap="square" tIns="1872000">
            <a:noAutofit/>
          </a:bodyPr>
          <a:lstStyle>
            <a:lvl1pPr algn="ctr">
              <a:defRPr>
                <a:solidFill>
                  <a:schemeClr val="accent2">
                    <a:lumMod val="40000"/>
                    <a:lumOff val="60000"/>
                  </a:schemeClr>
                </a:solidFill>
              </a:defRPr>
            </a:lvl1pPr>
          </a:lstStyle>
          <a:p>
            <a:r>
              <a:rPr lang="fr-FR" dirty="0"/>
              <a:t>Insérez ou glissez votre image ici, puis placez votre image en arrière plan</a:t>
            </a:r>
          </a:p>
          <a:p>
            <a:endParaRPr lang="fr-FR" dirty="0"/>
          </a:p>
        </p:txBody>
      </p:sp>
      <p:sp>
        <p:nvSpPr>
          <p:cNvPr id="3" name="Espace réservé du texte 2">
            <a:extLst>
              <a:ext uri="{FF2B5EF4-FFF2-40B4-BE49-F238E27FC236}">
                <a16:creationId xmlns:a16="http://schemas.microsoft.com/office/drawing/2014/main" id="{5E8D3273-E080-F9CC-63A9-0032F5C40FC7}"/>
              </a:ext>
            </a:extLst>
          </p:cNvPr>
          <p:cNvSpPr>
            <a:spLocks noGrp="1"/>
          </p:cNvSpPr>
          <p:nvPr>
            <p:ph type="body" idx="1" hasCustomPrompt="1"/>
          </p:nvPr>
        </p:nvSpPr>
        <p:spPr>
          <a:xfrm>
            <a:off x="1683658" y="4702629"/>
            <a:ext cx="8323941" cy="504372"/>
          </a:xfrm>
        </p:spPr>
        <p:txBody>
          <a:bodyPr anchor="t">
            <a:normAutofit/>
          </a:bodyPr>
          <a:lstStyle>
            <a:lvl1pPr marL="0" indent="0" algn="r">
              <a:buNone/>
              <a:defRPr sz="1800" i="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Ici l’auteur de la citation</a:t>
            </a:r>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06/01/2024</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ASC 2024 - A. Torre - Multifil mechanical model for ITER TF conductors</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tx2"/>
                </a:solidFill>
              </a:defRPr>
            </a:lvl1pPr>
          </a:lstStyle>
          <a:p>
            <a:fld id="{0CBC77A0-1F4E-42FF-9FFC-F45C3A64AF90}" type="slidenum">
              <a:rPr lang="fr-FR" smtClean="0"/>
              <a:pPr/>
              <a:t>‹N›</a:t>
            </a:fld>
            <a:endParaRPr lang="fr-FR" dirty="0"/>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Visuel citation</a:t>
            </a:r>
          </a:p>
          <a:p>
            <a:endParaRPr lang="fr-FR" sz="1200" dirty="0">
              <a:solidFill>
                <a:schemeClr val="bg1">
                  <a:lumMod val="50000"/>
                </a:schemeClr>
              </a:solidFill>
            </a:endParaRPr>
          </a:p>
        </p:txBody>
      </p:sp>
      <p:sp>
        <p:nvSpPr>
          <p:cNvPr id="2" name="Titre 1">
            <a:extLst>
              <a:ext uri="{FF2B5EF4-FFF2-40B4-BE49-F238E27FC236}">
                <a16:creationId xmlns:a16="http://schemas.microsoft.com/office/drawing/2014/main" id="{2C297F72-9AE9-FCA1-E35C-172594739B42}"/>
              </a:ext>
            </a:extLst>
          </p:cNvPr>
          <p:cNvSpPr>
            <a:spLocks noGrp="1"/>
          </p:cNvSpPr>
          <p:nvPr>
            <p:ph type="title" hasCustomPrompt="1"/>
          </p:nvPr>
        </p:nvSpPr>
        <p:spPr>
          <a:xfrm>
            <a:off x="1683658" y="1714500"/>
            <a:ext cx="8323941" cy="2857500"/>
          </a:xfrm>
        </p:spPr>
        <p:txBody>
          <a:bodyPr tIns="468000" anchor="b">
            <a:normAutofit/>
          </a:bodyPr>
          <a:lstStyle>
            <a:lvl1pPr marL="571500" indent="-571500">
              <a:buSzPct val="200000"/>
              <a:buFont typeface="Arial Black" panose="020B0A04020102020204" pitchFamily="34" charset="0"/>
              <a:buChar char="“"/>
              <a:defRPr sz="4000">
                <a:solidFill>
                  <a:schemeClr val="bg1"/>
                </a:solidFill>
              </a:defRPr>
            </a:lvl1pPr>
          </a:lstStyle>
          <a:p>
            <a:r>
              <a:rPr lang="fr-FR" dirty="0"/>
              <a:t>Ici votre citation qui peut être sur plusieurs lignes ’’ </a:t>
            </a: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646331"/>
          </a:xfrm>
          <a:prstGeom prst="rect">
            <a:avLst/>
          </a:prstGeom>
          <a:noFill/>
        </p:spPr>
        <p:txBody>
          <a:bodyPr wrap="square" rtlCol="0">
            <a:spAutoFit/>
          </a:bodyPr>
          <a:lstStyle/>
          <a:p>
            <a:r>
              <a:rPr lang="fr-FR" sz="1200" dirty="0">
                <a:solidFill>
                  <a:schemeClr val="bg1">
                    <a:lumMod val="50000"/>
                  </a:schemeClr>
                </a:solidFill>
              </a:rPr>
              <a:t>Astuce :Pour fermer les guillemets de fin de citation ajoutez 2 apostrophes à la fin de votre texte (touche [4] du clavier)</a:t>
            </a:r>
          </a:p>
          <a:p>
            <a:r>
              <a:rPr lang="fr-FR" sz="1200" dirty="0">
                <a:solidFill>
                  <a:schemeClr val="bg1">
                    <a:lumMod val="50000"/>
                  </a:schemeClr>
                </a:solidFill>
              </a:rPr>
              <a:t>Astuce :Après avoir insérez votre image, placez celle-ci en arrière plan : Clic droit + « Arrière plan »</a:t>
            </a:r>
          </a:p>
          <a:p>
            <a:r>
              <a:rPr lang="fr-FR" sz="1200" dirty="0">
                <a:solidFill>
                  <a:schemeClr val="bg1">
                    <a:lumMod val="50000"/>
                  </a:schemeClr>
                </a:solidFill>
              </a:rPr>
              <a:t>Astuce :Après avoir insérez votre image, adaptez si besoin la couleur du texte en fonction de celle-ci</a:t>
            </a:r>
          </a:p>
        </p:txBody>
      </p:sp>
    </p:spTree>
    <p:extLst>
      <p:ext uri="{BB962C8B-B14F-4D97-AF65-F5344CB8AC3E}">
        <p14:creationId xmlns:p14="http://schemas.microsoft.com/office/powerpoint/2010/main" val="27875902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isuel pleine page">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74F437C1-0C37-DF8E-EF64-2BA107BEFB2F}"/>
              </a:ext>
            </a:extLst>
          </p:cNvPr>
          <p:cNvGrpSpPr/>
          <p:nvPr userDrawn="1"/>
        </p:nvGrpSpPr>
        <p:grpSpPr>
          <a:xfrm>
            <a:off x="206373" y="6296024"/>
            <a:ext cx="468000" cy="468000"/>
            <a:chOff x="206373" y="6296024"/>
            <a:chExt cx="468000" cy="468000"/>
          </a:xfrm>
        </p:grpSpPr>
        <p:sp>
          <p:nvSpPr>
            <p:cNvPr id="12" name="Rectangle 11">
              <a:extLst>
                <a:ext uri="{FF2B5EF4-FFF2-40B4-BE49-F238E27FC236}">
                  <a16:creationId xmlns:a16="http://schemas.microsoft.com/office/drawing/2014/main" id="{19AF48E4-0EE8-3CC7-27AA-1591F5F46EA9}"/>
                </a:ext>
              </a:extLst>
            </p:cNvPr>
            <p:cNvSpPr/>
            <p:nvPr userDrawn="1"/>
          </p:nvSpPr>
          <p:spPr>
            <a:xfrm>
              <a:off x="206373" y="6296024"/>
              <a:ext cx="468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fr-FR" dirty="0"/>
            </a:p>
          </p:txBody>
        </p:sp>
        <p:pic>
          <p:nvPicPr>
            <p:cNvPr id="13" name="Logo CEA">
              <a:extLst>
                <a:ext uri="{FF2B5EF4-FFF2-40B4-BE49-F238E27FC236}">
                  <a16:creationId xmlns:a16="http://schemas.microsoft.com/office/drawing/2014/main" id="{DFA7C964-126E-3D36-7408-04B6C0889C8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grpSp>
      <p:sp>
        <p:nvSpPr>
          <p:cNvPr id="7" name="Espace réservé pour une image  6">
            <a:extLst>
              <a:ext uri="{FF2B5EF4-FFF2-40B4-BE49-F238E27FC236}">
                <a16:creationId xmlns:a16="http://schemas.microsoft.com/office/drawing/2014/main" id="{C5DB15CE-1737-19C7-773E-184AB58648CC}"/>
              </a:ext>
            </a:extLst>
          </p:cNvPr>
          <p:cNvSpPr>
            <a:spLocks noGrp="1"/>
          </p:cNvSpPr>
          <p:nvPr>
            <p:ph type="pic" sz="quarter" idx="13" hasCustomPrompt="1"/>
          </p:nvPr>
        </p:nvSpPr>
        <p:spPr>
          <a:xfrm>
            <a:off x="0" y="0"/>
            <a:ext cx="12192000" cy="6858000"/>
          </a:xfrm>
          <a:custGeom>
            <a:avLst/>
            <a:gdLst>
              <a:gd name="connsiteX0" fmla="*/ 257897 w 12192000"/>
              <a:gd name="connsiteY0" fmla="*/ 6343650 h 6858000"/>
              <a:gd name="connsiteX1" fmla="*/ 257897 w 12192000"/>
              <a:gd name="connsiteY1" fmla="*/ 6707250 h 6858000"/>
              <a:gd name="connsiteX2" fmla="*/ 621497 w 12192000"/>
              <a:gd name="connsiteY2" fmla="*/ 6707250 h 6858000"/>
              <a:gd name="connsiteX3" fmla="*/ 621497 w 12192000"/>
              <a:gd name="connsiteY3" fmla="*/ 634365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57897" y="6343650"/>
                </a:moveTo>
                <a:lnTo>
                  <a:pt x="257897" y="6707250"/>
                </a:lnTo>
                <a:lnTo>
                  <a:pt x="621497" y="6707250"/>
                </a:lnTo>
                <a:lnTo>
                  <a:pt x="621497" y="6343650"/>
                </a:lnTo>
                <a:close/>
                <a:moveTo>
                  <a:pt x="0" y="0"/>
                </a:moveTo>
                <a:lnTo>
                  <a:pt x="12192000" y="0"/>
                </a:lnTo>
                <a:lnTo>
                  <a:pt x="12192000" y="6858000"/>
                </a:lnTo>
                <a:lnTo>
                  <a:pt x="0" y="6858000"/>
                </a:lnTo>
                <a:close/>
              </a:path>
            </a:pathLst>
          </a:custGeom>
          <a:solidFill>
            <a:schemeClr val="bg1">
              <a:lumMod val="65000"/>
            </a:schemeClr>
          </a:solidFill>
        </p:spPr>
        <p:txBody>
          <a:bodyPr wrap="square" tIns="1872000">
            <a:noAutofit/>
          </a:bodyPr>
          <a:lstStyle>
            <a:lvl1pPr algn="ctr">
              <a:defRPr>
                <a:solidFill>
                  <a:schemeClr val="accent2">
                    <a:lumMod val="40000"/>
                    <a:lumOff val="60000"/>
                  </a:schemeClr>
                </a:solidFill>
              </a:defRPr>
            </a:lvl1pPr>
          </a:lstStyle>
          <a:p>
            <a:r>
              <a:rPr lang="fr-FR" dirty="0"/>
              <a:t>Insérez ou glissez votre image ici, puis placez votre image en arrière plan</a:t>
            </a:r>
          </a:p>
          <a:p>
            <a:endParaRPr lang="fr-FR" dirty="0"/>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06/01/2024</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ASC 2024 - A. Torre - Multifil mechanical model for ITER TF conductors</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tx2"/>
                </a:solidFill>
              </a:defRPr>
            </a:lvl1pPr>
          </a:lstStyle>
          <a:p>
            <a:fld id="{0CBC77A0-1F4E-42FF-9FFC-F45C3A64AF90}" type="slidenum">
              <a:rPr lang="fr-FR" smtClean="0"/>
              <a:pPr/>
              <a:t>‹N›</a:t>
            </a:fld>
            <a:endParaRPr lang="fr-FR" dirty="0"/>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Visuel pleine page</a:t>
            </a:r>
          </a:p>
          <a:p>
            <a:endParaRPr lang="fr-FR" sz="1200" dirty="0">
              <a:solidFill>
                <a:schemeClr val="bg1">
                  <a:lumMod val="50000"/>
                </a:schemeClr>
              </a:solidFill>
            </a:endParaRP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:Après avoir insérez votre image, placez celle-ci en arrière plan : Clic droit + « Arrière plan »</a:t>
            </a:r>
          </a:p>
          <a:p>
            <a:endParaRPr lang="fr-FR" sz="1200" dirty="0">
              <a:solidFill>
                <a:schemeClr val="bg1">
                  <a:lumMod val="50000"/>
                </a:schemeClr>
              </a:solidFill>
            </a:endParaRPr>
          </a:p>
        </p:txBody>
      </p:sp>
    </p:spTree>
    <p:extLst>
      <p:ext uri="{BB962C8B-B14F-4D97-AF65-F5344CB8AC3E}">
        <p14:creationId xmlns:p14="http://schemas.microsoft.com/office/powerpoint/2010/main" val="33464277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isuel pleine page + texte">
    <p:spTree>
      <p:nvGrpSpPr>
        <p:cNvPr id="1" name=""/>
        <p:cNvGrpSpPr/>
        <p:nvPr/>
      </p:nvGrpSpPr>
      <p:grpSpPr>
        <a:xfrm>
          <a:off x="0" y="0"/>
          <a:ext cx="0" cy="0"/>
          <a:chOff x="0" y="0"/>
          <a:chExt cx="0" cy="0"/>
        </a:xfrm>
      </p:grpSpPr>
      <p:grpSp>
        <p:nvGrpSpPr>
          <p:cNvPr id="10" name="Groupe 9">
            <a:extLst>
              <a:ext uri="{FF2B5EF4-FFF2-40B4-BE49-F238E27FC236}">
                <a16:creationId xmlns:a16="http://schemas.microsoft.com/office/drawing/2014/main" id="{E2FB537C-FD4D-0AEC-C133-0DAF4636E2B9}"/>
              </a:ext>
            </a:extLst>
          </p:cNvPr>
          <p:cNvGrpSpPr/>
          <p:nvPr userDrawn="1"/>
        </p:nvGrpSpPr>
        <p:grpSpPr>
          <a:xfrm>
            <a:off x="206373" y="6296024"/>
            <a:ext cx="468000" cy="468000"/>
            <a:chOff x="206373" y="6296024"/>
            <a:chExt cx="468000" cy="468000"/>
          </a:xfrm>
        </p:grpSpPr>
        <p:sp>
          <p:nvSpPr>
            <p:cNvPr id="12" name="Rectangle 11">
              <a:extLst>
                <a:ext uri="{FF2B5EF4-FFF2-40B4-BE49-F238E27FC236}">
                  <a16:creationId xmlns:a16="http://schemas.microsoft.com/office/drawing/2014/main" id="{D16ABDD6-A390-2C6E-2047-D4A9A9710027}"/>
                </a:ext>
              </a:extLst>
            </p:cNvPr>
            <p:cNvSpPr/>
            <p:nvPr userDrawn="1"/>
          </p:nvSpPr>
          <p:spPr>
            <a:xfrm>
              <a:off x="206373" y="6296024"/>
              <a:ext cx="468000" cy="46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fr-FR" dirty="0"/>
            </a:p>
          </p:txBody>
        </p:sp>
        <p:pic>
          <p:nvPicPr>
            <p:cNvPr id="17" name="Logo CEA">
              <a:extLst>
                <a:ext uri="{FF2B5EF4-FFF2-40B4-BE49-F238E27FC236}">
                  <a16:creationId xmlns:a16="http://schemas.microsoft.com/office/drawing/2014/main" id="{B331915A-1A76-4EF6-2A1C-75D200A8FE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grpSp>
      <p:sp>
        <p:nvSpPr>
          <p:cNvPr id="8" name="Espace réservé pour une image  7">
            <a:extLst>
              <a:ext uri="{FF2B5EF4-FFF2-40B4-BE49-F238E27FC236}">
                <a16:creationId xmlns:a16="http://schemas.microsoft.com/office/drawing/2014/main" id="{BB2888C6-4081-3327-01C0-D9EA23523CDB}"/>
              </a:ext>
            </a:extLst>
          </p:cNvPr>
          <p:cNvSpPr>
            <a:spLocks noGrp="1"/>
          </p:cNvSpPr>
          <p:nvPr>
            <p:ph type="pic" sz="quarter" idx="13" hasCustomPrompt="1"/>
          </p:nvPr>
        </p:nvSpPr>
        <p:spPr>
          <a:xfrm>
            <a:off x="0" y="0"/>
            <a:ext cx="12192000" cy="6858000"/>
          </a:xfrm>
          <a:custGeom>
            <a:avLst/>
            <a:gdLst>
              <a:gd name="connsiteX0" fmla="*/ 257897 w 12192000"/>
              <a:gd name="connsiteY0" fmla="*/ 6343650 h 6858000"/>
              <a:gd name="connsiteX1" fmla="*/ 257897 w 12192000"/>
              <a:gd name="connsiteY1" fmla="*/ 6707250 h 6858000"/>
              <a:gd name="connsiteX2" fmla="*/ 621497 w 12192000"/>
              <a:gd name="connsiteY2" fmla="*/ 6707250 h 6858000"/>
              <a:gd name="connsiteX3" fmla="*/ 621497 w 12192000"/>
              <a:gd name="connsiteY3" fmla="*/ 634365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57897" y="6343650"/>
                </a:moveTo>
                <a:lnTo>
                  <a:pt x="257897" y="6707250"/>
                </a:lnTo>
                <a:lnTo>
                  <a:pt x="621497" y="6707250"/>
                </a:lnTo>
                <a:lnTo>
                  <a:pt x="621497" y="6343650"/>
                </a:lnTo>
                <a:close/>
                <a:moveTo>
                  <a:pt x="0" y="0"/>
                </a:moveTo>
                <a:lnTo>
                  <a:pt x="12192000" y="0"/>
                </a:lnTo>
                <a:lnTo>
                  <a:pt x="12192000" y="6858000"/>
                </a:lnTo>
                <a:lnTo>
                  <a:pt x="0" y="6858000"/>
                </a:lnTo>
                <a:close/>
              </a:path>
            </a:pathLst>
          </a:custGeom>
          <a:solidFill>
            <a:schemeClr val="bg1">
              <a:lumMod val="65000"/>
            </a:schemeClr>
          </a:solidFill>
        </p:spPr>
        <p:txBody>
          <a:bodyPr wrap="square" tIns="1260000">
            <a:noAutofit/>
          </a:bodyPr>
          <a:lstStyle>
            <a:lvl1pPr algn="ctr">
              <a:defRPr>
                <a:solidFill>
                  <a:schemeClr val="accent2">
                    <a:lumMod val="40000"/>
                    <a:lumOff val="60000"/>
                  </a:schemeClr>
                </a:solidFill>
              </a:defRPr>
            </a:lvl1pPr>
          </a:lstStyle>
          <a:p>
            <a:r>
              <a:rPr lang="fr-FR" dirty="0"/>
              <a:t>Insérez ou glissez votre image ici, puis placez votre image en arrière plan</a:t>
            </a:r>
          </a:p>
          <a:p>
            <a:endParaRPr lang="fr-FR" dirty="0"/>
          </a:p>
        </p:txBody>
      </p:sp>
      <p:sp>
        <p:nvSpPr>
          <p:cNvPr id="4" name="Espace réservé de la date 3">
            <a:extLst>
              <a:ext uri="{FF2B5EF4-FFF2-40B4-BE49-F238E27FC236}">
                <a16:creationId xmlns:a16="http://schemas.microsoft.com/office/drawing/2014/main" id="{E1D6D37F-6A1E-3B66-26C8-C0F17D653E9C}"/>
              </a:ext>
            </a:extLst>
          </p:cNvPr>
          <p:cNvSpPr>
            <a:spLocks noGrp="1"/>
          </p:cNvSpPr>
          <p:nvPr>
            <p:ph type="dt" sz="half" idx="10"/>
          </p:nvPr>
        </p:nvSpPr>
        <p:spPr/>
        <p:txBody>
          <a:bodyPr/>
          <a:lstStyle>
            <a:lvl1pPr>
              <a:defRPr>
                <a:solidFill>
                  <a:schemeClr val="bg1"/>
                </a:solidFill>
              </a:defRPr>
            </a:lvl1pPr>
          </a:lstStyle>
          <a:p>
            <a:r>
              <a:rPr lang="fr-FR"/>
              <a:t>06/01/2024</a:t>
            </a:r>
          </a:p>
        </p:txBody>
      </p:sp>
      <p:sp>
        <p:nvSpPr>
          <p:cNvPr id="5" name="Espace réservé du pied de page 4">
            <a:extLst>
              <a:ext uri="{FF2B5EF4-FFF2-40B4-BE49-F238E27FC236}">
                <a16:creationId xmlns:a16="http://schemas.microsoft.com/office/drawing/2014/main" id="{ACD2F82D-AC61-B9F7-103B-D5B5DE390A6A}"/>
              </a:ext>
            </a:extLst>
          </p:cNvPr>
          <p:cNvSpPr>
            <a:spLocks noGrp="1"/>
          </p:cNvSpPr>
          <p:nvPr>
            <p:ph type="ftr" sz="quarter" idx="11"/>
          </p:nvPr>
        </p:nvSpPr>
        <p:spPr/>
        <p:txBody>
          <a:bodyPr/>
          <a:lstStyle>
            <a:lvl1pPr>
              <a:defRPr>
                <a:solidFill>
                  <a:schemeClr val="bg1"/>
                </a:solidFill>
              </a:defRPr>
            </a:lvl1pPr>
          </a:lstStyle>
          <a:p>
            <a:r>
              <a:rPr lang="en-US"/>
              <a:t>ASC 2024 - A. Torre - Multifil mechanical model for ITER TF conductors</a:t>
            </a:r>
            <a:endParaRPr lang="fr-FR"/>
          </a:p>
        </p:txBody>
      </p:sp>
      <p:sp>
        <p:nvSpPr>
          <p:cNvPr id="6" name="Espace réservé du numéro de diapositive 5">
            <a:extLst>
              <a:ext uri="{FF2B5EF4-FFF2-40B4-BE49-F238E27FC236}">
                <a16:creationId xmlns:a16="http://schemas.microsoft.com/office/drawing/2014/main" id="{38DBE8A5-A5C2-8825-ACF1-34BE5DCD04B0}"/>
              </a:ext>
            </a:extLst>
          </p:cNvPr>
          <p:cNvSpPr>
            <a:spLocks noGrp="1"/>
          </p:cNvSpPr>
          <p:nvPr>
            <p:ph type="sldNum" sz="quarter" idx="12"/>
          </p:nvPr>
        </p:nvSpPr>
        <p:spPr/>
        <p:txBody>
          <a:bodyPr/>
          <a:lstStyle>
            <a:lvl1pPr>
              <a:defRPr>
                <a:solidFill>
                  <a:schemeClr val="tx2"/>
                </a:solidFill>
              </a:defRPr>
            </a:lvl1pPr>
          </a:lstStyle>
          <a:p>
            <a:fld id="{0CBC77A0-1F4E-42FF-9FFC-F45C3A64AF90}" type="slidenum">
              <a:rPr lang="fr-FR" smtClean="0"/>
              <a:pPr/>
              <a:t>‹N›</a:t>
            </a:fld>
            <a:endParaRPr lang="fr-FR" dirty="0"/>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Visuel pleine page + texte</a:t>
            </a:r>
          </a:p>
          <a:p>
            <a:endParaRPr lang="fr-FR" sz="1200" dirty="0">
              <a:solidFill>
                <a:schemeClr val="bg1">
                  <a:lumMod val="50000"/>
                </a:schemeClr>
              </a:solidFill>
            </a:endParaRPr>
          </a:p>
        </p:txBody>
      </p:sp>
      <p:sp>
        <p:nvSpPr>
          <p:cNvPr id="15" name="ZoneTexte 14">
            <a:extLst>
              <a:ext uri="{FF2B5EF4-FFF2-40B4-BE49-F238E27FC236}">
                <a16:creationId xmlns:a16="http://schemas.microsoft.com/office/drawing/2014/main" id="{19AF9AF5-2FC3-0945-F0DB-EE6D50A5F6C8}"/>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:Après avoir insérez votre image, placez celle-ci en arrière plan : Clic droit + « Arrière plan »</a:t>
            </a:r>
          </a:p>
          <a:p>
            <a:endParaRPr lang="fr-FR" sz="1200" dirty="0">
              <a:solidFill>
                <a:schemeClr val="bg1">
                  <a:lumMod val="50000"/>
                </a:schemeClr>
              </a:solidFill>
            </a:endParaRPr>
          </a:p>
        </p:txBody>
      </p:sp>
      <p:sp>
        <p:nvSpPr>
          <p:cNvPr id="13" name="Espace réservé du texte 12">
            <a:extLst>
              <a:ext uri="{FF2B5EF4-FFF2-40B4-BE49-F238E27FC236}">
                <a16:creationId xmlns:a16="http://schemas.microsoft.com/office/drawing/2014/main" id="{4DB704B1-C9AF-2DEE-2915-BA6F9894D57C}"/>
              </a:ext>
            </a:extLst>
          </p:cNvPr>
          <p:cNvSpPr>
            <a:spLocks noGrp="1"/>
          </p:cNvSpPr>
          <p:nvPr>
            <p:ph type="body" sz="quarter" idx="15" hasCustomPrompt="1"/>
          </p:nvPr>
        </p:nvSpPr>
        <p:spPr>
          <a:xfrm>
            <a:off x="618477" y="1640114"/>
            <a:ext cx="11573522" cy="3439886"/>
          </a:xfrm>
          <a:custGeom>
            <a:avLst/>
            <a:gdLst>
              <a:gd name="connsiteX0" fmla="*/ 388580 w 11573522"/>
              <a:gd name="connsiteY0" fmla="*/ 2811978 h 3439886"/>
              <a:gd name="connsiteX1" fmla="*/ 266084 w 11573522"/>
              <a:gd name="connsiteY1" fmla="*/ 2905253 h 3439886"/>
              <a:gd name="connsiteX2" fmla="*/ 200780 w 11573522"/>
              <a:gd name="connsiteY2" fmla="*/ 2954731 h 3439886"/>
              <a:gd name="connsiteX3" fmla="*/ 388175 w 11573522"/>
              <a:gd name="connsiteY3" fmla="*/ 3100322 h 3439886"/>
              <a:gd name="connsiteX4" fmla="*/ 575977 w 11573522"/>
              <a:gd name="connsiteY4" fmla="*/ 2957569 h 3439886"/>
              <a:gd name="connsiteX5" fmla="*/ 388580 w 11573522"/>
              <a:gd name="connsiteY5" fmla="*/ 2811978 h 3439886"/>
              <a:gd name="connsiteX6" fmla="*/ 386147 w 11573522"/>
              <a:gd name="connsiteY6" fmla="*/ 0 h 3439886"/>
              <a:gd name="connsiteX7" fmla="*/ 392637 w 11573522"/>
              <a:gd name="connsiteY7" fmla="*/ 0 h 3439886"/>
              <a:gd name="connsiteX8" fmla="*/ 392637 w 11573522"/>
              <a:gd name="connsiteY8" fmla="*/ 28893 h 3439886"/>
              <a:gd name="connsiteX9" fmla="*/ 392637 w 11573522"/>
              <a:gd name="connsiteY9" fmla="*/ 131318 h 3439886"/>
              <a:gd name="connsiteX10" fmla="*/ 578816 w 11573522"/>
              <a:gd name="connsiteY10" fmla="*/ 275693 h 3439886"/>
              <a:gd name="connsiteX11" fmla="*/ 578816 w 11573522"/>
              <a:gd name="connsiteY11" fmla="*/ 97658 h 3439886"/>
              <a:gd name="connsiteX12" fmla="*/ 462924 w 11573522"/>
              <a:gd name="connsiteY12" fmla="*/ 7536 h 3439886"/>
              <a:gd name="connsiteX13" fmla="*/ 453234 w 11573522"/>
              <a:gd name="connsiteY13" fmla="*/ 0 h 3439886"/>
              <a:gd name="connsiteX14" fmla="*/ 464209 w 11573522"/>
              <a:gd name="connsiteY14" fmla="*/ 0 h 3439886"/>
              <a:gd name="connsiteX15" fmla="*/ 484510 w 11573522"/>
              <a:gd name="connsiteY15" fmla="*/ 15775 h 3439886"/>
              <a:gd name="connsiteX16" fmla="*/ 582061 w 11573522"/>
              <a:gd name="connsiteY16" fmla="*/ 91574 h 3439886"/>
              <a:gd name="connsiteX17" fmla="*/ 695192 w 11573522"/>
              <a:gd name="connsiteY17" fmla="*/ 5744 h 3439886"/>
              <a:gd name="connsiteX18" fmla="*/ 702764 w 11573522"/>
              <a:gd name="connsiteY18" fmla="*/ 0 h 3439886"/>
              <a:gd name="connsiteX19" fmla="*/ 2758098 w 11573522"/>
              <a:gd name="connsiteY19" fmla="*/ 0 h 3439886"/>
              <a:gd name="connsiteX20" fmla="*/ 2764588 w 11573522"/>
              <a:gd name="connsiteY20" fmla="*/ 0 h 3439886"/>
              <a:gd name="connsiteX21" fmla="*/ 2825185 w 11573522"/>
              <a:gd name="connsiteY21" fmla="*/ 0 h 3439886"/>
              <a:gd name="connsiteX22" fmla="*/ 2836160 w 11573522"/>
              <a:gd name="connsiteY22" fmla="*/ 0 h 3439886"/>
              <a:gd name="connsiteX23" fmla="*/ 3074715 w 11573522"/>
              <a:gd name="connsiteY23" fmla="*/ 0 h 3439886"/>
              <a:gd name="connsiteX24" fmla="*/ 9201571 w 11573522"/>
              <a:gd name="connsiteY24" fmla="*/ 0 h 3439886"/>
              <a:gd name="connsiteX25" fmla="*/ 11573522 w 11573522"/>
              <a:gd name="connsiteY25" fmla="*/ 0 h 3439886"/>
              <a:gd name="connsiteX26" fmla="*/ 11573522 w 11573522"/>
              <a:gd name="connsiteY26" fmla="*/ 3439886 h 3439886"/>
              <a:gd name="connsiteX27" fmla="*/ 962936 w 11573522"/>
              <a:gd name="connsiteY27" fmla="*/ 3439886 h 3439886"/>
              <a:gd name="connsiteX28" fmla="*/ 962936 w 11573522"/>
              <a:gd name="connsiteY28" fmla="*/ 3439632 h 3439886"/>
              <a:gd name="connsiteX29" fmla="*/ 962936 w 11573522"/>
              <a:gd name="connsiteY29" fmla="*/ 3438953 h 3439886"/>
              <a:gd name="connsiteX30" fmla="*/ 776757 w 11573522"/>
              <a:gd name="connsiteY30" fmla="*/ 3294579 h 3439886"/>
              <a:gd name="connsiteX31" fmla="*/ 776757 w 11573522"/>
              <a:gd name="connsiteY31" fmla="*/ 3429148 h 3439886"/>
              <a:gd name="connsiteX32" fmla="*/ 776757 w 11573522"/>
              <a:gd name="connsiteY32" fmla="*/ 3439886 h 3439886"/>
              <a:gd name="connsiteX33" fmla="*/ 769862 w 11573522"/>
              <a:gd name="connsiteY33" fmla="*/ 3439886 h 3439886"/>
              <a:gd name="connsiteX34" fmla="*/ 769862 w 11573522"/>
              <a:gd name="connsiteY34" fmla="*/ 3414403 h 3439886"/>
              <a:gd name="connsiteX35" fmla="*/ 769862 w 11573522"/>
              <a:gd name="connsiteY35" fmla="*/ 3292145 h 3439886"/>
              <a:gd name="connsiteX36" fmla="*/ 629924 w 11573522"/>
              <a:gd name="connsiteY36" fmla="*/ 3183458 h 3439886"/>
              <a:gd name="connsiteX37" fmla="*/ 633168 w 11573522"/>
              <a:gd name="connsiteY37" fmla="*/ 3177375 h 3439886"/>
              <a:gd name="connsiteX38" fmla="*/ 771079 w 11573522"/>
              <a:gd name="connsiteY38" fmla="*/ 3284034 h 3439886"/>
              <a:gd name="connsiteX39" fmla="*/ 771079 w 11573522"/>
              <a:gd name="connsiteY39" fmla="*/ 3105999 h 3439886"/>
              <a:gd name="connsiteX40" fmla="*/ 704963 w 11573522"/>
              <a:gd name="connsiteY40" fmla="*/ 3054900 h 3439886"/>
              <a:gd name="connsiteX41" fmla="*/ 708614 w 11573522"/>
              <a:gd name="connsiteY41" fmla="*/ 3049222 h 3439886"/>
              <a:gd name="connsiteX42" fmla="*/ 774323 w 11573522"/>
              <a:gd name="connsiteY42" fmla="*/ 3100322 h 3439886"/>
              <a:gd name="connsiteX43" fmla="*/ 962125 w 11573522"/>
              <a:gd name="connsiteY43" fmla="*/ 2957569 h 3439886"/>
              <a:gd name="connsiteX44" fmla="*/ 824621 w 11573522"/>
              <a:gd name="connsiteY44" fmla="*/ 2850911 h 3439886"/>
              <a:gd name="connsiteX45" fmla="*/ 828271 w 11573522"/>
              <a:gd name="connsiteY45" fmla="*/ 2844422 h 3439886"/>
              <a:gd name="connsiteX46" fmla="*/ 962936 w 11573522"/>
              <a:gd name="connsiteY46" fmla="*/ 2948647 h 3439886"/>
              <a:gd name="connsiteX47" fmla="*/ 962936 w 11573522"/>
              <a:gd name="connsiteY47" fmla="*/ 2770612 h 3439886"/>
              <a:gd name="connsiteX48" fmla="*/ 900065 w 11573522"/>
              <a:gd name="connsiteY48" fmla="*/ 2721947 h 3439886"/>
              <a:gd name="connsiteX49" fmla="*/ 903716 w 11573522"/>
              <a:gd name="connsiteY49" fmla="*/ 2715864 h 3439886"/>
              <a:gd name="connsiteX50" fmla="*/ 966181 w 11573522"/>
              <a:gd name="connsiteY50" fmla="*/ 2764529 h 3439886"/>
              <a:gd name="connsiteX51" fmla="*/ 1153982 w 11573522"/>
              <a:gd name="connsiteY51" fmla="*/ 2621777 h 3439886"/>
              <a:gd name="connsiteX52" fmla="*/ 969021 w 11573522"/>
              <a:gd name="connsiteY52" fmla="*/ 2478619 h 3439886"/>
              <a:gd name="connsiteX53" fmla="*/ 781219 w 11573522"/>
              <a:gd name="connsiteY53" fmla="*/ 2621371 h 3439886"/>
              <a:gd name="connsiteX54" fmla="*/ 903310 w 11573522"/>
              <a:gd name="connsiteY54" fmla="*/ 2715864 h 3439886"/>
              <a:gd name="connsiteX55" fmla="*/ 900065 w 11573522"/>
              <a:gd name="connsiteY55" fmla="*/ 2721542 h 3439886"/>
              <a:gd name="connsiteX56" fmla="*/ 776757 w 11573522"/>
              <a:gd name="connsiteY56" fmla="*/ 2626238 h 3439886"/>
              <a:gd name="connsiteX57" fmla="*/ 776757 w 11573522"/>
              <a:gd name="connsiteY57" fmla="*/ 2804273 h 3439886"/>
              <a:gd name="connsiteX58" fmla="*/ 828271 w 11573522"/>
              <a:gd name="connsiteY58" fmla="*/ 2844017 h 3439886"/>
              <a:gd name="connsiteX59" fmla="*/ 824215 w 11573522"/>
              <a:gd name="connsiteY59" fmla="*/ 2850506 h 3439886"/>
              <a:gd name="connsiteX60" fmla="*/ 774729 w 11573522"/>
              <a:gd name="connsiteY60" fmla="*/ 2811978 h 3439886"/>
              <a:gd name="connsiteX61" fmla="*/ 586928 w 11573522"/>
              <a:gd name="connsiteY61" fmla="*/ 2954731 h 3439886"/>
              <a:gd name="connsiteX62" fmla="*/ 708208 w 11573522"/>
              <a:gd name="connsiteY62" fmla="*/ 3048817 h 3439886"/>
              <a:gd name="connsiteX63" fmla="*/ 704963 w 11573522"/>
              <a:gd name="connsiteY63" fmla="*/ 3054900 h 3439886"/>
              <a:gd name="connsiteX64" fmla="*/ 584900 w 11573522"/>
              <a:gd name="connsiteY64" fmla="*/ 2961625 h 3439886"/>
              <a:gd name="connsiteX65" fmla="*/ 584900 w 11573522"/>
              <a:gd name="connsiteY65" fmla="*/ 3140065 h 3439886"/>
              <a:gd name="connsiteX66" fmla="*/ 633168 w 11573522"/>
              <a:gd name="connsiteY66" fmla="*/ 3177375 h 3439886"/>
              <a:gd name="connsiteX67" fmla="*/ 629518 w 11573522"/>
              <a:gd name="connsiteY67" fmla="*/ 3183052 h 3439886"/>
              <a:gd name="connsiteX68" fmla="*/ 582872 w 11573522"/>
              <a:gd name="connsiteY68" fmla="*/ 3146960 h 3439886"/>
              <a:gd name="connsiteX69" fmla="*/ 388175 w 11573522"/>
              <a:gd name="connsiteY69" fmla="*/ 3295390 h 3439886"/>
              <a:gd name="connsiteX70" fmla="*/ 191856 w 11573522"/>
              <a:gd name="connsiteY70" fmla="*/ 3143310 h 3439886"/>
              <a:gd name="connsiteX71" fmla="*/ 191856 w 11573522"/>
              <a:gd name="connsiteY71" fmla="*/ 3082477 h 3439886"/>
              <a:gd name="connsiteX72" fmla="*/ 198752 w 11573522"/>
              <a:gd name="connsiteY72" fmla="*/ 3085316 h 3439886"/>
              <a:gd name="connsiteX73" fmla="*/ 198752 w 11573522"/>
              <a:gd name="connsiteY73" fmla="*/ 3140065 h 3439886"/>
              <a:gd name="connsiteX74" fmla="*/ 384930 w 11573522"/>
              <a:gd name="connsiteY74" fmla="*/ 3284034 h 3439886"/>
              <a:gd name="connsiteX75" fmla="*/ 384930 w 11573522"/>
              <a:gd name="connsiteY75" fmla="*/ 3105999 h 3439886"/>
              <a:gd name="connsiteX76" fmla="*/ 198752 w 11573522"/>
              <a:gd name="connsiteY76" fmla="*/ 2961625 h 3439886"/>
              <a:gd name="connsiteX77" fmla="*/ 198752 w 11573522"/>
              <a:gd name="connsiteY77" fmla="*/ 3084911 h 3439886"/>
              <a:gd name="connsiteX78" fmla="*/ 191856 w 11573522"/>
              <a:gd name="connsiteY78" fmla="*/ 3082072 h 3439886"/>
              <a:gd name="connsiteX79" fmla="*/ 191856 w 11573522"/>
              <a:gd name="connsiteY79" fmla="*/ 2953108 h 3439886"/>
              <a:gd name="connsiteX80" fmla="*/ 259189 w 11573522"/>
              <a:gd name="connsiteY80" fmla="*/ 2902009 h 3439886"/>
              <a:gd name="connsiteX81" fmla="*/ 383713 w 11573522"/>
              <a:gd name="connsiteY81" fmla="*/ 2807517 h 3439886"/>
              <a:gd name="connsiteX82" fmla="*/ 383713 w 11573522"/>
              <a:gd name="connsiteY82" fmla="*/ 2715053 h 3439886"/>
              <a:gd name="connsiteX83" fmla="*/ 390609 w 11573522"/>
              <a:gd name="connsiteY83" fmla="*/ 2716269 h 3439886"/>
              <a:gd name="connsiteX84" fmla="*/ 390609 w 11573522"/>
              <a:gd name="connsiteY84" fmla="*/ 2804273 h 3439886"/>
              <a:gd name="connsiteX85" fmla="*/ 576788 w 11573522"/>
              <a:gd name="connsiteY85" fmla="*/ 2948647 h 3439886"/>
              <a:gd name="connsiteX86" fmla="*/ 576788 w 11573522"/>
              <a:gd name="connsiteY86" fmla="*/ 2770612 h 3439886"/>
              <a:gd name="connsiteX87" fmla="*/ 489174 w 11573522"/>
              <a:gd name="connsiteY87" fmla="*/ 2702481 h 3439886"/>
              <a:gd name="connsiteX88" fmla="*/ 492825 w 11573522"/>
              <a:gd name="connsiteY88" fmla="*/ 2697209 h 3439886"/>
              <a:gd name="connsiteX89" fmla="*/ 580033 w 11573522"/>
              <a:gd name="connsiteY89" fmla="*/ 2764529 h 3439886"/>
              <a:gd name="connsiteX90" fmla="*/ 767834 w 11573522"/>
              <a:gd name="connsiteY90" fmla="*/ 2621777 h 3439886"/>
              <a:gd name="connsiteX91" fmla="*/ 626679 w 11573522"/>
              <a:gd name="connsiteY91" fmla="*/ 2512280 h 3439886"/>
              <a:gd name="connsiteX92" fmla="*/ 630735 w 11573522"/>
              <a:gd name="connsiteY92" fmla="*/ 2507007 h 3439886"/>
              <a:gd name="connsiteX93" fmla="*/ 771079 w 11573522"/>
              <a:gd name="connsiteY93" fmla="*/ 2615693 h 3439886"/>
              <a:gd name="connsiteX94" fmla="*/ 771079 w 11573522"/>
              <a:gd name="connsiteY94" fmla="*/ 2437659 h 3439886"/>
              <a:gd name="connsiteX95" fmla="*/ 713481 w 11573522"/>
              <a:gd name="connsiteY95" fmla="*/ 2392644 h 3439886"/>
              <a:gd name="connsiteX96" fmla="*/ 717131 w 11573522"/>
              <a:gd name="connsiteY96" fmla="*/ 2387372 h 3439886"/>
              <a:gd name="connsiteX97" fmla="*/ 774323 w 11573522"/>
              <a:gd name="connsiteY97" fmla="*/ 2431576 h 3439886"/>
              <a:gd name="connsiteX98" fmla="*/ 962125 w 11573522"/>
              <a:gd name="connsiteY98" fmla="*/ 2288824 h 3439886"/>
              <a:gd name="connsiteX99" fmla="*/ 774729 w 11573522"/>
              <a:gd name="connsiteY99" fmla="*/ 2143638 h 3439886"/>
              <a:gd name="connsiteX100" fmla="*/ 586928 w 11573522"/>
              <a:gd name="connsiteY100" fmla="*/ 2286391 h 3439886"/>
              <a:gd name="connsiteX101" fmla="*/ 717131 w 11573522"/>
              <a:gd name="connsiteY101" fmla="*/ 2387372 h 3439886"/>
              <a:gd name="connsiteX102" fmla="*/ 713075 w 11573522"/>
              <a:gd name="connsiteY102" fmla="*/ 2392644 h 3439886"/>
              <a:gd name="connsiteX103" fmla="*/ 584900 w 11573522"/>
              <a:gd name="connsiteY103" fmla="*/ 2293285 h 3439886"/>
              <a:gd name="connsiteX104" fmla="*/ 584900 w 11573522"/>
              <a:gd name="connsiteY104" fmla="*/ 2471319 h 3439886"/>
              <a:gd name="connsiteX105" fmla="*/ 630329 w 11573522"/>
              <a:gd name="connsiteY105" fmla="*/ 2506602 h 3439886"/>
              <a:gd name="connsiteX106" fmla="*/ 626679 w 11573522"/>
              <a:gd name="connsiteY106" fmla="*/ 2512280 h 3439886"/>
              <a:gd name="connsiteX107" fmla="*/ 582872 w 11573522"/>
              <a:gd name="connsiteY107" fmla="*/ 2478619 h 3439886"/>
              <a:gd name="connsiteX108" fmla="*/ 395071 w 11573522"/>
              <a:gd name="connsiteY108" fmla="*/ 2621371 h 3439886"/>
              <a:gd name="connsiteX109" fmla="*/ 492825 w 11573522"/>
              <a:gd name="connsiteY109" fmla="*/ 2696804 h 3439886"/>
              <a:gd name="connsiteX110" fmla="*/ 488769 w 11573522"/>
              <a:gd name="connsiteY110" fmla="*/ 2702481 h 3439886"/>
              <a:gd name="connsiteX111" fmla="*/ 390609 w 11573522"/>
              <a:gd name="connsiteY111" fmla="*/ 2626238 h 3439886"/>
              <a:gd name="connsiteX112" fmla="*/ 390609 w 11573522"/>
              <a:gd name="connsiteY112" fmla="*/ 2715864 h 3439886"/>
              <a:gd name="connsiteX113" fmla="*/ 383713 w 11573522"/>
              <a:gd name="connsiteY113" fmla="*/ 2714647 h 3439886"/>
              <a:gd name="connsiteX114" fmla="*/ 383713 w 11573522"/>
              <a:gd name="connsiteY114" fmla="*/ 2623399 h 3439886"/>
              <a:gd name="connsiteX115" fmla="*/ 375601 w 11573522"/>
              <a:gd name="connsiteY115" fmla="*/ 2616910 h 3439886"/>
              <a:gd name="connsiteX116" fmla="*/ 375601 w 11573522"/>
              <a:gd name="connsiteY116" fmla="*/ 2608394 h 3439886"/>
              <a:gd name="connsiteX117" fmla="*/ 384930 w 11573522"/>
              <a:gd name="connsiteY117" fmla="*/ 2615693 h 3439886"/>
              <a:gd name="connsiteX118" fmla="*/ 384930 w 11573522"/>
              <a:gd name="connsiteY118" fmla="*/ 2437659 h 3439886"/>
              <a:gd name="connsiteX119" fmla="*/ 375601 w 11573522"/>
              <a:gd name="connsiteY119" fmla="*/ 2430360 h 3439886"/>
              <a:gd name="connsiteX120" fmla="*/ 375601 w 11573522"/>
              <a:gd name="connsiteY120" fmla="*/ 2421843 h 3439886"/>
              <a:gd name="connsiteX121" fmla="*/ 388175 w 11573522"/>
              <a:gd name="connsiteY121" fmla="*/ 2431576 h 3439886"/>
              <a:gd name="connsiteX122" fmla="*/ 575977 w 11573522"/>
              <a:gd name="connsiteY122" fmla="*/ 2288824 h 3439886"/>
              <a:gd name="connsiteX123" fmla="*/ 388580 w 11573522"/>
              <a:gd name="connsiteY123" fmla="*/ 2143638 h 3439886"/>
              <a:gd name="connsiteX124" fmla="*/ 200780 w 11573522"/>
              <a:gd name="connsiteY124" fmla="*/ 2286391 h 3439886"/>
              <a:gd name="connsiteX125" fmla="*/ 375195 w 11573522"/>
              <a:gd name="connsiteY125" fmla="*/ 2421843 h 3439886"/>
              <a:gd name="connsiteX126" fmla="*/ 375195 w 11573522"/>
              <a:gd name="connsiteY126" fmla="*/ 2429954 h 3439886"/>
              <a:gd name="connsiteX127" fmla="*/ 198752 w 11573522"/>
              <a:gd name="connsiteY127" fmla="*/ 2293285 h 3439886"/>
              <a:gd name="connsiteX128" fmla="*/ 198752 w 11573522"/>
              <a:gd name="connsiteY128" fmla="*/ 2471319 h 3439886"/>
              <a:gd name="connsiteX129" fmla="*/ 375195 w 11573522"/>
              <a:gd name="connsiteY129" fmla="*/ 2608394 h 3439886"/>
              <a:gd name="connsiteX130" fmla="*/ 375195 w 11573522"/>
              <a:gd name="connsiteY130" fmla="*/ 2616910 h 3439886"/>
              <a:gd name="connsiteX131" fmla="*/ 191856 w 11573522"/>
              <a:gd name="connsiteY131" fmla="*/ 2474563 h 3439886"/>
              <a:gd name="connsiteX132" fmla="*/ 191856 w 11573522"/>
              <a:gd name="connsiteY132" fmla="*/ 2284768 h 3439886"/>
              <a:gd name="connsiteX133" fmla="*/ 383713 w 11573522"/>
              <a:gd name="connsiteY133" fmla="*/ 2138772 h 3439886"/>
              <a:gd name="connsiteX134" fmla="*/ 383713 w 11573522"/>
              <a:gd name="connsiteY134" fmla="*/ 1959926 h 3439886"/>
              <a:gd name="connsiteX135" fmla="*/ 390609 w 11573522"/>
              <a:gd name="connsiteY135" fmla="*/ 1965198 h 3439886"/>
              <a:gd name="connsiteX136" fmla="*/ 390609 w 11573522"/>
              <a:gd name="connsiteY136" fmla="*/ 2136339 h 3439886"/>
              <a:gd name="connsiteX137" fmla="*/ 576788 w 11573522"/>
              <a:gd name="connsiteY137" fmla="*/ 2280307 h 3439886"/>
              <a:gd name="connsiteX138" fmla="*/ 576788 w 11573522"/>
              <a:gd name="connsiteY138" fmla="*/ 2102272 h 3439886"/>
              <a:gd name="connsiteX139" fmla="*/ 390609 w 11573522"/>
              <a:gd name="connsiteY139" fmla="*/ 1957898 h 3439886"/>
              <a:gd name="connsiteX140" fmla="*/ 390609 w 11573522"/>
              <a:gd name="connsiteY140" fmla="*/ 1964792 h 3439886"/>
              <a:gd name="connsiteX141" fmla="*/ 383713 w 11573522"/>
              <a:gd name="connsiteY141" fmla="*/ 1959520 h 3439886"/>
              <a:gd name="connsiteX142" fmla="*/ 383713 w 11573522"/>
              <a:gd name="connsiteY142" fmla="*/ 1949382 h 3439886"/>
              <a:gd name="connsiteX143" fmla="*/ 569487 w 11573522"/>
              <a:gd name="connsiteY143" fmla="*/ 1808251 h 3439886"/>
              <a:gd name="connsiteX144" fmla="*/ 575166 w 11573522"/>
              <a:gd name="connsiteY144" fmla="*/ 1812307 h 3439886"/>
              <a:gd name="connsiteX145" fmla="*/ 392637 w 11573522"/>
              <a:gd name="connsiteY145" fmla="*/ 1951004 h 3439886"/>
              <a:gd name="connsiteX146" fmla="*/ 580033 w 11573522"/>
              <a:gd name="connsiteY146" fmla="*/ 2096594 h 3439886"/>
              <a:gd name="connsiteX147" fmla="*/ 767834 w 11573522"/>
              <a:gd name="connsiteY147" fmla="*/ 1953437 h 3439886"/>
              <a:gd name="connsiteX148" fmla="*/ 580438 w 11573522"/>
              <a:gd name="connsiteY148" fmla="*/ 1808251 h 3439886"/>
              <a:gd name="connsiteX149" fmla="*/ 575166 w 11573522"/>
              <a:gd name="connsiteY149" fmla="*/ 1812307 h 3439886"/>
              <a:gd name="connsiteX150" fmla="*/ 569893 w 11573522"/>
              <a:gd name="connsiteY150" fmla="*/ 1807846 h 3439886"/>
              <a:gd name="connsiteX151" fmla="*/ 578005 w 11573522"/>
              <a:gd name="connsiteY151" fmla="*/ 1801763 h 3439886"/>
              <a:gd name="connsiteX152" fmla="*/ 578005 w 11573522"/>
              <a:gd name="connsiteY152" fmla="*/ 1795679 h 3439886"/>
              <a:gd name="connsiteX153" fmla="*/ 584900 w 11573522"/>
              <a:gd name="connsiteY153" fmla="*/ 1795679 h 3439886"/>
              <a:gd name="connsiteX154" fmla="*/ 584900 w 11573522"/>
              <a:gd name="connsiteY154" fmla="*/ 1802168 h 3439886"/>
              <a:gd name="connsiteX155" fmla="*/ 771079 w 11573522"/>
              <a:gd name="connsiteY155" fmla="*/ 1946137 h 3439886"/>
              <a:gd name="connsiteX156" fmla="*/ 771079 w 11573522"/>
              <a:gd name="connsiteY156" fmla="*/ 1783107 h 3439886"/>
              <a:gd name="connsiteX157" fmla="*/ 771079 w 11573522"/>
              <a:gd name="connsiteY157" fmla="*/ 1768508 h 3439886"/>
              <a:gd name="connsiteX158" fmla="*/ 584900 w 11573522"/>
              <a:gd name="connsiteY158" fmla="*/ 1624133 h 3439886"/>
              <a:gd name="connsiteX159" fmla="*/ 584900 w 11573522"/>
              <a:gd name="connsiteY159" fmla="*/ 1785541 h 3439886"/>
              <a:gd name="connsiteX160" fmla="*/ 584900 w 11573522"/>
              <a:gd name="connsiteY160" fmla="*/ 1795274 h 3439886"/>
              <a:gd name="connsiteX161" fmla="*/ 578005 w 11573522"/>
              <a:gd name="connsiteY161" fmla="*/ 1795274 h 3439886"/>
              <a:gd name="connsiteX162" fmla="*/ 578005 w 11573522"/>
              <a:gd name="connsiteY162" fmla="*/ 1621294 h 3439886"/>
              <a:gd name="connsiteX163" fmla="*/ 437661 w 11573522"/>
              <a:gd name="connsiteY163" fmla="*/ 1512608 h 3439886"/>
              <a:gd name="connsiteX164" fmla="*/ 441312 w 11573522"/>
              <a:gd name="connsiteY164" fmla="*/ 1506930 h 3439886"/>
              <a:gd name="connsiteX165" fmla="*/ 578816 w 11573522"/>
              <a:gd name="connsiteY165" fmla="*/ 1613589 h 3439886"/>
              <a:gd name="connsiteX166" fmla="*/ 578816 w 11573522"/>
              <a:gd name="connsiteY166" fmla="*/ 1435555 h 3439886"/>
              <a:gd name="connsiteX167" fmla="*/ 513106 w 11573522"/>
              <a:gd name="connsiteY167" fmla="*/ 1384456 h 3439886"/>
              <a:gd name="connsiteX168" fmla="*/ 516350 w 11573522"/>
              <a:gd name="connsiteY168" fmla="*/ 1378372 h 3439886"/>
              <a:gd name="connsiteX169" fmla="*/ 582061 w 11573522"/>
              <a:gd name="connsiteY169" fmla="*/ 1429472 h 3439886"/>
              <a:gd name="connsiteX170" fmla="*/ 769862 w 11573522"/>
              <a:gd name="connsiteY170" fmla="*/ 1286719 h 3439886"/>
              <a:gd name="connsiteX171" fmla="*/ 632763 w 11573522"/>
              <a:gd name="connsiteY171" fmla="*/ 1180060 h 3439886"/>
              <a:gd name="connsiteX172" fmla="*/ 636413 w 11573522"/>
              <a:gd name="connsiteY172" fmla="*/ 1173571 h 3439886"/>
              <a:gd name="connsiteX173" fmla="*/ 771079 w 11573522"/>
              <a:gd name="connsiteY173" fmla="*/ 1278203 h 3439886"/>
              <a:gd name="connsiteX174" fmla="*/ 771079 w 11573522"/>
              <a:gd name="connsiteY174" fmla="*/ 1099762 h 3439886"/>
              <a:gd name="connsiteX175" fmla="*/ 708208 w 11573522"/>
              <a:gd name="connsiteY175" fmla="*/ 1051096 h 3439886"/>
              <a:gd name="connsiteX176" fmla="*/ 711453 w 11573522"/>
              <a:gd name="connsiteY176" fmla="*/ 1045419 h 3439886"/>
              <a:gd name="connsiteX177" fmla="*/ 774323 w 11573522"/>
              <a:gd name="connsiteY177" fmla="*/ 1094085 h 3439886"/>
              <a:gd name="connsiteX178" fmla="*/ 962125 w 11573522"/>
              <a:gd name="connsiteY178" fmla="*/ 951332 h 3439886"/>
              <a:gd name="connsiteX179" fmla="*/ 777163 w 11573522"/>
              <a:gd name="connsiteY179" fmla="*/ 807769 h 3439886"/>
              <a:gd name="connsiteX180" fmla="*/ 589362 w 11573522"/>
              <a:gd name="connsiteY180" fmla="*/ 950521 h 3439886"/>
              <a:gd name="connsiteX181" fmla="*/ 711453 w 11573522"/>
              <a:gd name="connsiteY181" fmla="*/ 1045013 h 3439886"/>
              <a:gd name="connsiteX182" fmla="*/ 707802 w 11573522"/>
              <a:gd name="connsiteY182" fmla="*/ 1051096 h 3439886"/>
              <a:gd name="connsiteX183" fmla="*/ 584900 w 11573522"/>
              <a:gd name="connsiteY183" fmla="*/ 955388 h 3439886"/>
              <a:gd name="connsiteX184" fmla="*/ 584900 w 11573522"/>
              <a:gd name="connsiteY184" fmla="*/ 1133828 h 3439886"/>
              <a:gd name="connsiteX185" fmla="*/ 636008 w 11573522"/>
              <a:gd name="connsiteY185" fmla="*/ 1173571 h 3439886"/>
              <a:gd name="connsiteX186" fmla="*/ 632357 w 11573522"/>
              <a:gd name="connsiteY186" fmla="*/ 1180060 h 3439886"/>
              <a:gd name="connsiteX187" fmla="*/ 582872 w 11573522"/>
              <a:gd name="connsiteY187" fmla="*/ 1141534 h 3439886"/>
              <a:gd name="connsiteX188" fmla="*/ 395071 w 11573522"/>
              <a:gd name="connsiteY188" fmla="*/ 1284286 h 3439886"/>
              <a:gd name="connsiteX189" fmla="*/ 516350 w 11573522"/>
              <a:gd name="connsiteY189" fmla="*/ 1378372 h 3439886"/>
              <a:gd name="connsiteX190" fmla="*/ 512700 w 11573522"/>
              <a:gd name="connsiteY190" fmla="*/ 1384050 h 3439886"/>
              <a:gd name="connsiteX191" fmla="*/ 392637 w 11573522"/>
              <a:gd name="connsiteY191" fmla="*/ 1291180 h 3439886"/>
              <a:gd name="connsiteX192" fmla="*/ 392637 w 11573522"/>
              <a:gd name="connsiteY192" fmla="*/ 1469214 h 3439886"/>
              <a:gd name="connsiteX193" fmla="*/ 440906 w 11573522"/>
              <a:gd name="connsiteY193" fmla="*/ 1506525 h 3439886"/>
              <a:gd name="connsiteX194" fmla="*/ 437661 w 11573522"/>
              <a:gd name="connsiteY194" fmla="*/ 1512608 h 3439886"/>
              <a:gd name="connsiteX195" fmla="*/ 391015 w 11573522"/>
              <a:gd name="connsiteY195" fmla="*/ 1476514 h 3439886"/>
              <a:gd name="connsiteX196" fmla="*/ 195912 w 11573522"/>
              <a:gd name="connsiteY196" fmla="*/ 1624539 h 3439886"/>
              <a:gd name="connsiteX197" fmla="*/ 0 w 11573522"/>
              <a:gd name="connsiteY197" fmla="*/ 1472459 h 3439886"/>
              <a:gd name="connsiteX198" fmla="*/ 0 w 11573522"/>
              <a:gd name="connsiteY198" fmla="*/ 1412033 h 3439886"/>
              <a:gd name="connsiteX199" fmla="*/ 6490 w 11573522"/>
              <a:gd name="connsiteY199" fmla="*/ 1414872 h 3439886"/>
              <a:gd name="connsiteX200" fmla="*/ 6490 w 11573522"/>
              <a:gd name="connsiteY200" fmla="*/ 1469214 h 3439886"/>
              <a:gd name="connsiteX201" fmla="*/ 192668 w 11573522"/>
              <a:gd name="connsiteY201" fmla="*/ 1613589 h 3439886"/>
              <a:gd name="connsiteX202" fmla="*/ 192668 w 11573522"/>
              <a:gd name="connsiteY202" fmla="*/ 1435555 h 3439886"/>
              <a:gd name="connsiteX203" fmla="*/ 6490 w 11573522"/>
              <a:gd name="connsiteY203" fmla="*/ 1291180 h 3439886"/>
              <a:gd name="connsiteX204" fmla="*/ 6490 w 11573522"/>
              <a:gd name="connsiteY204" fmla="*/ 1414466 h 3439886"/>
              <a:gd name="connsiteX205" fmla="*/ 0 w 11573522"/>
              <a:gd name="connsiteY205" fmla="*/ 1411627 h 3439886"/>
              <a:gd name="connsiteX206" fmla="*/ 0 w 11573522"/>
              <a:gd name="connsiteY206" fmla="*/ 1282664 h 3439886"/>
              <a:gd name="connsiteX207" fmla="*/ 66926 w 11573522"/>
              <a:gd name="connsiteY207" fmla="*/ 1231565 h 3439886"/>
              <a:gd name="connsiteX208" fmla="*/ 73821 w 11573522"/>
              <a:gd name="connsiteY208" fmla="*/ 1234809 h 3439886"/>
              <a:gd name="connsiteX209" fmla="*/ 8924 w 11573522"/>
              <a:gd name="connsiteY209" fmla="*/ 1284286 h 3439886"/>
              <a:gd name="connsiteX210" fmla="*/ 196318 w 11573522"/>
              <a:gd name="connsiteY210" fmla="*/ 1429472 h 3439886"/>
              <a:gd name="connsiteX211" fmla="*/ 384119 w 11573522"/>
              <a:gd name="connsiteY211" fmla="*/ 1286719 h 3439886"/>
              <a:gd name="connsiteX212" fmla="*/ 196724 w 11573522"/>
              <a:gd name="connsiteY212" fmla="*/ 1141534 h 3439886"/>
              <a:gd name="connsiteX213" fmla="*/ 74227 w 11573522"/>
              <a:gd name="connsiteY213" fmla="*/ 1234403 h 3439886"/>
              <a:gd name="connsiteX214" fmla="*/ 67332 w 11573522"/>
              <a:gd name="connsiteY214" fmla="*/ 1231159 h 3439886"/>
              <a:gd name="connsiteX215" fmla="*/ 191856 w 11573522"/>
              <a:gd name="connsiteY215" fmla="*/ 1136667 h 3439886"/>
              <a:gd name="connsiteX216" fmla="*/ 191856 w 11573522"/>
              <a:gd name="connsiteY216" fmla="*/ 1044607 h 3439886"/>
              <a:gd name="connsiteX217" fmla="*/ 198752 w 11573522"/>
              <a:gd name="connsiteY217" fmla="*/ 1045419 h 3439886"/>
              <a:gd name="connsiteX218" fmla="*/ 198752 w 11573522"/>
              <a:gd name="connsiteY218" fmla="*/ 1133828 h 3439886"/>
              <a:gd name="connsiteX219" fmla="*/ 384524 w 11573522"/>
              <a:gd name="connsiteY219" fmla="*/ 1278203 h 3439886"/>
              <a:gd name="connsiteX220" fmla="*/ 384524 w 11573522"/>
              <a:gd name="connsiteY220" fmla="*/ 1099762 h 3439886"/>
              <a:gd name="connsiteX221" fmla="*/ 296912 w 11573522"/>
              <a:gd name="connsiteY221" fmla="*/ 1032037 h 3439886"/>
              <a:gd name="connsiteX222" fmla="*/ 300968 w 11573522"/>
              <a:gd name="connsiteY222" fmla="*/ 1026359 h 3439886"/>
              <a:gd name="connsiteX223" fmla="*/ 388175 w 11573522"/>
              <a:gd name="connsiteY223" fmla="*/ 1094085 h 3439886"/>
              <a:gd name="connsiteX224" fmla="*/ 575977 w 11573522"/>
              <a:gd name="connsiteY224" fmla="*/ 951332 h 3439886"/>
              <a:gd name="connsiteX225" fmla="*/ 434822 w 11573522"/>
              <a:gd name="connsiteY225" fmla="*/ 841835 h 3439886"/>
              <a:gd name="connsiteX226" fmla="*/ 438878 w 11573522"/>
              <a:gd name="connsiteY226" fmla="*/ 836158 h 3439886"/>
              <a:gd name="connsiteX227" fmla="*/ 578816 w 11573522"/>
              <a:gd name="connsiteY227" fmla="*/ 944843 h 3439886"/>
              <a:gd name="connsiteX228" fmla="*/ 578816 w 11573522"/>
              <a:gd name="connsiteY228" fmla="*/ 766808 h 3439886"/>
              <a:gd name="connsiteX229" fmla="*/ 521218 w 11573522"/>
              <a:gd name="connsiteY229" fmla="*/ 722199 h 3439886"/>
              <a:gd name="connsiteX230" fmla="*/ 525274 w 11573522"/>
              <a:gd name="connsiteY230" fmla="*/ 716927 h 3439886"/>
              <a:gd name="connsiteX231" fmla="*/ 582061 w 11573522"/>
              <a:gd name="connsiteY231" fmla="*/ 761131 h 3439886"/>
              <a:gd name="connsiteX232" fmla="*/ 769862 w 11573522"/>
              <a:gd name="connsiteY232" fmla="*/ 618379 h 3439886"/>
              <a:gd name="connsiteX233" fmla="*/ 582872 w 11573522"/>
              <a:gd name="connsiteY233" fmla="*/ 472787 h 3439886"/>
              <a:gd name="connsiteX234" fmla="*/ 395071 w 11573522"/>
              <a:gd name="connsiteY234" fmla="*/ 615540 h 3439886"/>
              <a:gd name="connsiteX235" fmla="*/ 524868 w 11573522"/>
              <a:gd name="connsiteY235" fmla="*/ 716521 h 3439886"/>
              <a:gd name="connsiteX236" fmla="*/ 521218 w 11573522"/>
              <a:gd name="connsiteY236" fmla="*/ 722199 h 3439886"/>
              <a:gd name="connsiteX237" fmla="*/ 392637 w 11573522"/>
              <a:gd name="connsiteY237" fmla="*/ 622434 h 3439886"/>
              <a:gd name="connsiteX238" fmla="*/ 392637 w 11573522"/>
              <a:gd name="connsiteY238" fmla="*/ 800875 h 3439886"/>
              <a:gd name="connsiteX239" fmla="*/ 438472 w 11573522"/>
              <a:gd name="connsiteY239" fmla="*/ 836158 h 3439886"/>
              <a:gd name="connsiteX240" fmla="*/ 434416 w 11573522"/>
              <a:gd name="connsiteY240" fmla="*/ 841430 h 3439886"/>
              <a:gd name="connsiteX241" fmla="*/ 391015 w 11573522"/>
              <a:gd name="connsiteY241" fmla="*/ 807769 h 3439886"/>
              <a:gd name="connsiteX242" fmla="*/ 203214 w 11573522"/>
              <a:gd name="connsiteY242" fmla="*/ 950521 h 3439886"/>
              <a:gd name="connsiteX243" fmla="*/ 300968 w 11573522"/>
              <a:gd name="connsiteY243" fmla="*/ 1026359 h 3439886"/>
              <a:gd name="connsiteX244" fmla="*/ 296912 w 11573522"/>
              <a:gd name="connsiteY244" fmla="*/ 1031630 h 3439886"/>
              <a:gd name="connsiteX245" fmla="*/ 198752 w 11573522"/>
              <a:gd name="connsiteY245" fmla="*/ 955388 h 3439886"/>
              <a:gd name="connsiteX246" fmla="*/ 198752 w 11573522"/>
              <a:gd name="connsiteY246" fmla="*/ 1045013 h 3439886"/>
              <a:gd name="connsiteX247" fmla="*/ 191856 w 11573522"/>
              <a:gd name="connsiteY247" fmla="*/ 1044202 h 3439886"/>
              <a:gd name="connsiteX248" fmla="*/ 191856 w 11573522"/>
              <a:gd name="connsiteY248" fmla="*/ 952954 h 3439886"/>
              <a:gd name="connsiteX249" fmla="*/ 183744 w 11573522"/>
              <a:gd name="connsiteY249" fmla="*/ 946465 h 3439886"/>
              <a:gd name="connsiteX250" fmla="*/ 183744 w 11573522"/>
              <a:gd name="connsiteY250" fmla="*/ 937949 h 3439886"/>
              <a:gd name="connsiteX251" fmla="*/ 192668 w 11573522"/>
              <a:gd name="connsiteY251" fmla="*/ 944843 h 3439886"/>
              <a:gd name="connsiteX252" fmla="*/ 192668 w 11573522"/>
              <a:gd name="connsiteY252" fmla="*/ 766808 h 3439886"/>
              <a:gd name="connsiteX253" fmla="*/ 183744 w 11573522"/>
              <a:gd name="connsiteY253" fmla="*/ 759914 h 3439886"/>
              <a:gd name="connsiteX254" fmla="*/ 183744 w 11573522"/>
              <a:gd name="connsiteY254" fmla="*/ 751398 h 3439886"/>
              <a:gd name="connsiteX255" fmla="*/ 196318 w 11573522"/>
              <a:gd name="connsiteY255" fmla="*/ 761131 h 3439886"/>
              <a:gd name="connsiteX256" fmla="*/ 384119 w 11573522"/>
              <a:gd name="connsiteY256" fmla="*/ 618379 h 3439886"/>
              <a:gd name="connsiteX257" fmla="*/ 196724 w 11573522"/>
              <a:gd name="connsiteY257" fmla="*/ 472787 h 3439886"/>
              <a:gd name="connsiteX258" fmla="*/ 8924 w 11573522"/>
              <a:gd name="connsiteY258" fmla="*/ 615540 h 3439886"/>
              <a:gd name="connsiteX259" fmla="*/ 183339 w 11573522"/>
              <a:gd name="connsiteY259" fmla="*/ 750992 h 3439886"/>
              <a:gd name="connsiteX260" fmla="*/ 183339 w 11573522"/>
              <a:gd name="connsiteY260" fmla="*/ 759508 h 3439886"/>
              <a:gd name="connsiteX261" fmla="*/ 6490 w 11573522"/>
              <a:gd name="connsiteY261" fmla="*/ 622434 h 3439886"/>
              <a:gd name="connsiteX262" fmla="*/ 6490 w 11573522"/>
              <a:gd name="connsiteY262" fmla="*/ 800875 h 3439886"/>
              <a:gd name="connsiteX263" fmla="*/ 183339 w 11573522"/>
              <a:gd name="connsiteY263" fmla="*/ 937544 h 3439886"/>
              <a:gd name="connsiteX264" fmla="*/ 183339 w 11573522"/>
              <a:gd name="connsiteY264" fmla="*/ 946060 h 3439886"/>
              <a:gd name="connsiteX265" fmla="*/ 0 w 11573522"/>
              <a:gd name="connsiteY265" fmla="*/ 804119 h 3439886"/>
              <a:gd name="connsiteX266" fmla="*/ 0 w 11573522"/>
              <a:gd name="connsiteY266" fmla="*/ 613917 h 3439886"/>
              <a:gd name="connsiteX267" fmla="*/ 191856 w 11573522"/>
              <a:gd name="connsiteY267" fmla="*/ 468327 h 3439886"/>
              <a:gd name="connsiteX268" fmla="*/ 191856 w 11573522"/>
              <a:gd name="connsiteY268" fmla="*/ 289076 h 3439886"/>
              <a:gd name="connsiteX269" fmla="*/ 198752 w 11573522"/>
              <a:gd name="connsiteY269" fmla="*/ 294348 h 3439886"/>
              <a:gd name="connsiteX270" fmla="*/ 198752 w 11573522"/>
              <a:gd name="connsiteY270" fmla="*/ 465488 h 3439886"/>
              <a:gd name="connsiteX271" fmla="*/ 384524 w 11573522"/>
              <a:gd name="connsiteY271" fmla="*/ 609862 h 3439886"/>
              <a:gd name="connsiteX272" fmla="*/ 384524 w 11573522"/>
              <a:gd name="connsiteY272" fmla="*/ 431828 h 3439886"/>
              <a:gd name="connsiteX273" fmla="*/ 198752 w 11573522"/>
              <a:gd name="connsiteY273" fmla="*/ 287453 h 3439886"/>
              <a:gd name="connsiteX274" fmla="*/ 198752 w 11573522"/>
              <a:gd name="connsiteY274" fmla="*/ 293942 h 3439886"/>
              <a:gd name="connsiteX275" fmla="*/ 191856 w 11573522"/>
              <a:gd name="connsiteY275" fmla="*/ 288670 h 3439886"/>
              <a:gd name="connsiteX276" fmla="*/ 191856 w 11573522"/>
              <a:gd name="connsiteY276" fmla="*/ 278937 h 3439886"/>
              <a:gd name="connsiteX277" fmla="*/ 377629 w 11573522"/>
              <a:gd name="connsiteY277" fmla="*/ 137401 h 3439886"/>
              <a:gd name="connsiteX278" fmla="*/ 383308 w 11573522"/>
              <a:gd name="connsiteY278" fmla="*/ 141862 h 3439886"/>
              <a:gd name="connsiteX279" fmla="*/ 200780 w 11573522"/>
              <a:gd name="connsiteY279" fmla="*/ 280559 h 3439886"/>
              <a:gd name="connsiteX280" fmla="*/ 388175 w 11573522"/>
              <a:gd name="connsiteY280" fmla="*/ 425745 h 3439886"/>
              <a:gd name="connsiteX281" fmla="*/ 575977 w 11573522"/>
              <a:gd name="connsiteY281" fmla="*/ 282993 h 3439886"/>
              <a:gd name="connsiteX282" fmla="*/ 388580 w 11573522"/>
              <a:gd name="connsiteY282" fmla="*/ 137807 h 3439886"/>
              <a:gd name="connsiteX283" fmla="*/ 383308 w 11573522"/>
              <a:gd name="connsiteY283" fmla="*/ 141862 h 3439886"/>
              <a:gd name="connsiteX284" fmla="*/ 378035 w 11573522"/>
              <a:gd name="connsiteY284" fmla="*/ 137401 h 3439886"/>
              <a:gd name="connsiteX285" fmla="*/ 386147 w 11573522"/>
              <a:gd name="connsiteY285" fmla="*/ 131318 h 3439886"/>
              <a:gd name="connsiteX286" fmla="*/ 386147 w 11573522"/>
              <a:gd name="connsiteY286" fmla="*/ 1350 h 343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Lst>
            <a:rect l="l" t="t" r="r" b="b"/>
            <a:pathLst>
              <a:path w="11573522" h="3439886">
                <a:moveTo>
                  <a:pt x="388580" y="2811978"/>
                </a:moveTo>
                <a:cubicBezTo>
                  <a:pt x="266084" y="2905253"/>
                  <a:pt x="266084" y="2905253"/>
                  <a:pt x="266084" y="2905253"/>
                </a:cubicBezTo>
                <a:cubicBezTo>
                  <a:pt x="200780" y="2954731"/>
                  <a:pt x="200780" y="2954731"/>
                  <a:pt x="200780" y="2954731"/>
                </a:cubicBezTo>
                <a:cubicBezTo>
                  <a:pt x="388175" y="3100322"/>
                  <a:pt x="388175" y="3100322"/>
                  <a:pt x="388175" y="3100322"/>
                </a:cubicBezTo>
                <a:cubicBezTo>
                  <a:pt x="575977" y="2957569"/>
                  <a:pt x="575977" y="2957569"/>
                  <a:pt x="575977" y="2957569"/>
                </a:cubicBezTo>
                <a:cubicBezTo>
                  <a:pt x="388580" y="2811978"/>
                  <a:pt x="388580" y="2811978"/>
                  <a:pt x="388580" y="2811978"/>
                </a:cubicBezTo>
                <a:close/>
                <a:moveTo>
                  <a:pt x="386147" y="0"/>
                </a:moveTo>
                <a:lnTo>
                  <a:pt x="392637" y="0"/>
                </a:lnTo>
                <a:lnTo>
                  <a:pt x="392637" y="28893"/>
                </a:lnTo>
                <a:cubicBezTo>
                  <a:pt x="392637" y="131318"/>
                  <a:pt x="392637" y="131318"/>
                  <a:pt x="392637" y="131318"/>
                </a:cubicBezTo>
                <a:cubicBezTo>
                  <a:pt x="578816" y="275693"/>
                  <a:pt x="578816" y="275693"/>
                  <a:pt x="578816" y="275693"/>
                </a:cubicBezTo>
                <a:cubicBezTo>
                  <a:pt x="578816" y="97658"/>
                  <a:pt x="578816" y="97658"/>
                  <a:pt x="578816" y="97658"/>
                </a:cubicBezTo>
                <a:cubicBezTo>
                  <a:pt x="521320" y="52946"/>
                  <a:pt x="485384" y="25001"/>
                  <a:pt x="462924" y="7536"/>
                </a:cubicBezTo>
                <a:lnTo>
                  <a:pt x="453234" y="0"/>
                </a:lnTo>
                <a:lnTo>
                  <a:pt x="464209" y="0"/>
                </a:lnTo>
                <a:lnTo>
                  <a:pt x="484510" y="15775"/>
                </a:lnTo>
                <a:cubicBezTo>
                  <a:pt x="582061" y="91574"/>
                  <a:pt x="582061" y="91574"/>
                  <a:pt x="582061" y="91574"/>
                </a:cubicBezTo>
                <a:cubicBezTo>
                  <a:pt x="638188" y="48992"/>
                  <a:pt x="673267" y="22378"/>
                  <a:pt x="695192" y="5744"/>
                </a:cubicBezTo>
                <a:lnTo>
                  <a:pt x="702764" y="0"/>
                </a:lnTo>
                <a:lnTo>
                  <a:pt x="2758098" y="0"/>
                </a:lnTo>
                <a:lnTo>
                  <a:pt x="2764588" y="0"/>
                </a:lnTo>
                <a:lnTo>
                  <a:pt x="2825185" y="0"/>
                </a:lnTo>
                <a:lnTo>
                  <a:pt x="2836160" y="0"/>
                </a:lnTo>
                <a:lnTo>
                  <a:pt x="3074715" y="0"/>
                </a:lnTo>
                <a:lnTo>
                  <a:pt x="9201571" y="0"/>
                </a:lnTo>
                <a:lnTo>
                  <a:pt x="11573522" y="0"/>
                </a:lnTo>
                <a:lnTo>
                  <a:pt x="11573522" y="3439886"/>
                </a:lnTo>
                <a:lnTo>
                  <a:pt x="962936" y="3439886"/>
                </a:lnTo>
                <a:lnTo>
                  <a:pt x="962936" y="3439632"/>
                </a:lnTo>
                <a:cubicBezTo>
                  <a:pt x="962936" y="3438953"/>
                  <a:pt x="962936" y="3438953"/>
                  <a:pt x="962936" y="3438953"/>
                </a:cubicBezTo>
                <a:cubicBezTo>
                  <a:pt x="776757" y="3294579"/>
                  <a:pt x="776757" y="3294579"/>
                  <a:pt x="776757" y="3294579"/>
                </a:cubicBezTo>
                <a:cubicBezTo>
                  <a:pt x="776757" y="3361342"/>
                  <a:pt x="776757" y="3403069"/>
                  <a:pt x="776757" y="3429148"/>
                </a:cubicBezTo>
                <a:lnTo>
                  <a:pt x="776757" y="3439886"/>
                </a:lnTo>
                <a:lnTo>
                  <a:pt x="769862" y="3439886"/>
                </a:lnTo>
                <a:lnTo>
                  <a:pt x="769862" y="3414403"/>
                </a:lnTo>
                <a:cubicBezTo>
                  <a:pt x="769862" y="3292145"/>
                  <a:pt x="769862" y="3292145"/>
                  <a:pt x="769862" y="3292145"/>
                </a:cubicBezTo>
                <a:cubicBezTo>
                  <a:pt x="629924" y="3183458"/>
                  <a:pt x="629924" y="3183458"/>
                  <a:pt x="629924" y="3183458"/>
                </a:cubicBezTo>
                <a:cubicBezTo>
                  <a:pt x="633168" y="3177375"/>
                  <a:pt x="633168" y="3177375"/>
                  <a:pt x="633168" y="3177375"/>
                </a:cubicBezTo>
                <a:cubicBezTo>
                  <a:pt x="771079" y="3284034"/>
                  <a:pt x="771079" y="3284034"/>
                  <a:pt x="771079" y="3284034"/>
                </a:cubicBezTo>
                <a:cubicBezTo>
                  <a:pt x="771079" y="3105999"/>
                  <a:pt x="771079" y="3105999"/>
                  <a:pt x="771079" y="3105999"/>
                </a:cubicBezTo>
                <a:cubicBezTo>
                  <a:pt x="704963" y="3054900"/>
                  <a:pt x="704963" y="3054900"/>
                  <a:pt x="704963" y="3054900"/>
                </a:cubicBezTo>
                <a:cubicBezTo>
                  <a:pt x="708614" y="3049222"/>
                  <a:pt x="708614" y="3049222"/>
                  <a:pt x="708614" y="3049222"/>
                </a:cubicBezTo>
                <a:cubicBezTo>
                  <a:pt x="774323" y="3100322"/>
                  <a:pt x="774323" y="3100322"/>
                  <a:pt x="774323" y="3100322"/>
                </a:cubicBezTo>
                <a:cubicBezTo>
                  <a:pt x="962125" y="2957569"/>
                  <a:pt x="962125" y="2957569"/>
                  <a:pt x="962125" y="2957569"/>
                </a:cubicBezTo>
                <a:cubicBezTo>
                  <a:pt x="824621" y="2850911"/>
                  <a:pt x="824621" y="2850911"/>
                  <a:pt x="824621" y="2850911"/>
                </a:cubicBezTo>
                <a:cubicBezTo>
                  <a:pt x="828271" y="2844422"/>
                  <a:pt x="828271" y="2844422"/>
                  <a:pt x="828271" y="2844422"/>
                </a:cubicBezTo>
                <a:cubicBezTo>
                  <a:pt x="962936" y="2948647"/>
                  <a:pt x="962936" y="2948647"/>
                  <a:pt x="962936" y="2948647"/>
                </a:cubicBezTo>
                <a:cubicBezTo>
                  <a:pt x="962936" y="2770612"/>
                  <a:pt x="962936" y="2770612"/>
                  <a:pt x="962936" y="2770612"/>
                </a:cubicBezTo>
                <a:cubicBezTo>
                  <a:pt x="900065" y="2721947"/>
                  <a:pt x="900065" y="2721947"/>
                  <a:pt x="900065" y="2721947"/>
                </a:cubicBezTo>
                <a:cubicBezTo>
                  <a:pt x="903716" y="2715864"/>
                  <a:pt x="903716" y="2715864"/>
                  <a:pt x="903716" y="2715864"/>
                </a:cubicBezTo>
                <a:cubicBezTo>
                  <a:pt x="966181" y="2764529"/>
                  <a:pt x="966181" y="2764529"/>
                  <a:pt x="966181" y="2764529"/>
                </a:cubicBezTo>
                <a:cubicBezTo>
                  <a:pt x="1153982" y="2621777"/>
                  <a:pt x="1153982" y="2621777"/>
                  <a:pt x="1153982" y="2621777"/>
                </a:cubicBezTo>
                <a:cubicBezTo>
                  <a:pt x="969021" y="2478619"/>
                  <a:pt x="969021" y="2478619"/>
                  <a:pt x="969021" y="2478619"/>
                </a:cubicBezTo>
                <a:cubicBezTo>
                  <a:pt x="781219" y="2621371"/>
                  <a:pt x="781219" y="2621371"/>
                  <a:pt x="781219" y="2621371"/>
                </a:cubicBezTo>
                <a:cubicBezTo>
                  <a:pt x="903310" y="2715864"/>
                  <a:pt x="903310" y="2715864"/>
                  <a:pt x="903310" y="2715864"/>
                </a:cubicBezTo>
                <a:cubicBezTo>
                  <a:pt x="900065" y="2721542"/>
                  <a:pt x="900065" y="2721542"/>
                  <a:pt x="900065" y="2721542"/>
                </a:cubicBezTo>
                <a:cubicBezTo>
                  <a:pt x="776757" y="2626238"/>
                  <a:pt x="776757" y="2626238"/>
                  <a:pt x="776757" y="2626238"/>
                </a:cubicBezTo>
                <a:cubicBezTo>
                  <a:pt x="776757" y="2804273"/>
                  <a:pt x="776757" y="2804273"/>
                  <a:pt x="776757" y="2804273"/>
                </a:cubicBezTo>
                <a:cubicBezTo>
                  <a:pt x="828271" y="2844017"/>
                  <a:pt x="828271" y="2844017"/>
                  <a:pt x="828271" y="2844017"/>
                </a:cubicBezTo>
                <a:cubicBezTo>
                  <a:pt x="824215" y="2850506"/>
                  <a:pt x="824215" y="2850506"/>
                  <a:pt x="824215" y="2850506"/>
                </a:cubicBezTo>
                <a:cubicBezTo>
                  <a:pt x="774729" y="2811978"/>
                  <a:pt x="774729" y="2811978"/>
                  <a:pt x="774729" y="2811978"/>
                </a:cubicBezTo>
                <a:cubicBezTo>
                  <a:pt x="586928" y="2954731"/>
                  <a:pt x="586928" y="2954731"/>
                  <a:pt x="586928" y="2954731"/>
                </a:cubicBezTo>
                <a:cubicBezTo>
                  <a:pt x="708208" y="3048817"/>
                  <a:pt x="708208" y="3048817"/>
                  <a:pt x="708208" y="3048817"/>
                </a:cubicBezTo>
                <a:cubicBezTo>
                  <a:pt x="704963" y="3054900"/>
                  <a:pt x="704963" y="3054900"/>
                  <a:pt x="704963" y="3054900"/>
                </a:cubicBezTo>
                <a:cubicBezTo>
                  <a:pt x="584900" y="2961625"/>
                  <a:pt x="584900" y="2961625"/>
                  <a:pt x="584900" y="2961625"/>
                </a:cubicBezTo>
                <a:cubicBezTo>
                  <a:pt x="584900" y="3140065"/>
                  <a:pt x="584900" y="3140065"/>
                  <a:pt x="584900" y="3140065"/>
                </a:cubicBezTo>
                <a:cubicBezTo>
                  <a:pt x="633168" y="3177375"/>
                  <a:pt x="633168" y="3177375"/>
                  <a:pt x="633168" y="3177375"/>
                </a:cubicBezTo>
                <a:cubicBezTo>
                  <a:pt x="629518" y="3183052"/>
                  <a:pt x="629518" y="3183052"/>
                  <a:pt x="629518" y="3183052"/>
                </a:cubicBezTo>
                <a:cubicBezTo>
                  <a:pt x="582872" y="3146960"/>
                  <a:pt x="582872" y="3146960"/>
                  <a:pt x="582872" y="3146960"/>
                </a:cubicBezTo>
                <a:cubicBezTo>
                  <a:pt x="388175" y="3295390"/>
                  <a:pt x="388175" y="3295390"/>
                  <a:pt x="388175" y="3295390"/>
                </a:cubicBezTo>
                <a:cubicBezTo>
                  <a:pt x="191856" y="3143310"/>
                  <a:pt x="191856" y="3143310"/>
                  <a:pt x="191856" y="3143310"/>
                </a:cubicBezTo>
                <a:cubicBezTo>
                  <a:pt x="191856" y="3082477"/>
                  <a:pt x="191856" y="3082477"/>
                  <a:pt x="191856" y="3082477"/>
                </a:cubicBezTo>
                <a:cubicBezTo>
                  <a:pt x="198752" y="3085316"/>
                  <a:pt x="198752" y="3085316"/>
                  <a:pt x="198752" y="3085316"/>
                </a:cubicBezTo>
                <a:cubicBezTo>
                  <a:pt x="198752" y="3140065"/>
                  <a:pt x="198752" y="3140065"/>
                  <a:pt x="198752" y="3140065"/>
                </a:cubicBezTo>
                <a:cubicBezTo>
                  <a:pt x="384930" y="3284034"/>
                  <a:pt x="384930" y="3284034"/>
                  <a:pt x="384930" y="3284034"/>
                </a:cubicBezTo>
                <a:cubicBezTo>
                  <a:pt x="384930" y="3105999"/>
                  <a:pt x="384930" y="3105999"/>
                  <a:pt x="384930" y="3105999"/>
                </a:cubicBezTo>
                <a:cubicBezTo>
                  <a:pt x="198752" y="2961625"/>
                  <a:pt x="198752" y="2961625"/>
                  <a:pt x="198752" y="2961625"/>
                </a:cubicBezTo>
                <a:cubicBezTo>
                  <a:pt x="198752" y="3084911"/>
                  <a:pt x="198752" y="3084911"/>
                  <a:pt x="198752" y="3084911"/>
                </a:cubicBezTo>
                <a:cubicBezTo>
                  <a:pt x="191856" y="3082072"/>
                  <a:pt x="191856" y="3082072"/>
                  <a:pt x="191856" y="3082072"/>
                </a:cubicBezTo>
                <a:cubicBezTo>
                  <a:pt x="191856" y="2953108"/>
                  <a:pt x="191856" y="2953108"/>
                  <a:pt x="191856" y="2953108"/>
                </a:cubicBezTo>
                <a:cubicBezTo>
                  <a:pt x="259189" y="2902009"/>
                  <a:pt x="259189" y="2902009"/>
                  <a:pt x="259189" y="2902009"/>
                </a:cubicBezTo>
                <a:cubicBezTo>
                  <a:pt x="383713" y="2807517"/>
                  <a:pt x="383713" y="2807517"/>
                  <a:pt x="383713" y="2807517"/>
                </a:cubicBezTo>
                <a:cubicBezTo>
                  <a:pt x="383713" y="2715053"/>
                  <a:pt x="383713" y="2715053"/>
                  <a:pt x="383713" y="2715053"/>
                </a:cubicBezTo>
                <a:cubicBezTo>
                  <a:pt x="390609" y="2716269"/>
                  <a:pt x="390609" y="2716269"/>
                  <a:pt x="390609" y="2716269"/>
                </a:cubicBezTo>
                <a:cubicBezTo>
                  <a:pt x="390609" y="2804273"/>
                  <a:pt x="390609" y="2804273"/>
                  <a:pt x="390609" y="2804273"/>
                </a:cubicBezTo>
                <a:cubicBezTo>
                  <a:pt x="576788" y="2948647"/>
                  <a:pt x="576788" y="2948647"/>
                  <a:pt x="576788" y="2948647"/>
                </a:cubicBezTo>
                <a:cubicBezTo>
                  <a:pt x="576788" y="2770612"/>
                  <a:pt x="576788" y="2770612"/>
                  <a:pt x="576788" y="2770612"/>
                </a:cubicBezTo>
                <a:cubicBezTo>
                  <a:pt x="489174" y="2702481"/>
                  <a:pt x="489174" y="2702481"/>
                  <a:pt x="489174" y="2702481"/>
                </a:cubicBezTo>
                <a:cubicBezTo>
                  <a:pt x="492825" y="2697209"/>
                  <a:pt x="492825" y="2697209"/>
                  <a:pt x="492825" y="2697209"/>
                </a:cubicBezTo>
                <a:cubicBezTo>
                  <a:pt x="580033" y="2764529"/>
                  <a:pt x="580033" y="2764529"/>
                  <a:pt x="580033" y="2764529"/>
                </a:cubicBezTo>
                <a:cubicBezTo>
                  <a:pt x="767834" y="2621777"/>
                  <a:pt x="767834" y="2621777"/>
                  <a:pt x="767834" y="2621777"/>
                </a:cubicBezTo>
                <a:cubicBezTo>
                  <a:pt x="626679" y="2512280"/>
                  <a:pt x="626679" y="2512280"/>
                  <a:pt x="626679" y="2512280"/>
                </a:cubicBezTo>
                <a:cubicBezTo>
                  <a:pt x="630735" y="2507007"/>
                  <a:pt x="630735" y="2507007"/>
                  <a:pt x="630735" y="2507007"/>
                </a:cubicBezTo>
                <a:cubicBezTo>
                  <a:pt x="771079" y="2615693"/>
                  <a:pt x="771079" y="2615693"/>
                  <a:pt x="771079" y="2615693"/>
                </a:cubicBezTo>
                <a:cubicBezTo>
                  <a:pt x="771079" y="2437659"/>
                  <a:pt x="771079" y="2437659"/>
                  <a:pt x="771079" y="2437659"/>
                </a:cubicBezTo>
                <a:cubicBezTo>
                  <a:pt x="713481" y="2392644"/>
                  <a:pt x="713481" y="2392644"/>
                  <a:pt x="713481" y="2392644"/>
                </a:cubicBezTo>
                <a:cubicBezTo>
                  <a:pt x="717131" y="2387372"/>
                  <a:pt x="717131" y="2387372"/>
                  <a:pt x="717131" y="2387372"/>
                </a:cubicBezTo>
                <a:cubicBezTo>
                  <a:pt x="774323" y="2431576"/>
                  <a:pt x="774323" y="2431576"/>
                  <a:pt x="774323" y="2431576"/>
                </a:cubicBezTo>
                <a:cubicBezTo>
                  <a:pt x="962125" y="2288824"/>
                  <a:pt x="962125" y="2288824"/>
                  <a:pt x="962125" y="2288824"/>
                </a:cubicBezTo>
                <a:cubicBezTo>
                  <a:pt x="774729" y="2143638"/>
                  <a:pt x="774729" y="2143638"/>
                  <a:pt x="774729" y="2143638"/>
                </a:cubicBezTo>
                <a:cubicBezTo>
                  <a:pt x="586928" y="2286391"/>
                  <a:pt x="586928" y="2286391"/>
                  <a:pt x="586928" y="2286391"/>
                </a:cubicBezTo>
                <a:cubicBezTo>
                  <a:pt x="717131" y="2387372"/>
                  <a:pt x="717131" y="2387372"/>
                  <a:pt x="717131" y="2387372"/>
                </a:cubicBezTo>
                <a:cubicBezTo>
                  <a:pt x="713075" y="2392644"/>
                  <a:pt x="713075" y="2392644"/>
                  <a:pt x="713075" y="2392644"/>
                </a:cubicBezTo>
                <a:cubicBezTo>
                  <a:pt x="584900" y="2293285"/>
                  <a:pt x="584900" y="2293285"/>
                  <a:pt x="584900" y="2293285"/>
                </a:cubicBezTo>
                <a:cubicBezTo>
                  <a:pt x="584900" y="2471319"/>
                  <a:pt x="584900" y="2471319"/>
                  <a:pt x="584900" y="2471319"/>
                </a:cubicBezTo>
                <a:cubicBezTo>
                  <a:pt x="630329" y="2506602"/>
                  <a:pt x="630329" y="2506602"/>
                  <a:pt x="630329" y="2506602"/>
                </a:cubicBezTo>
                <a:cubicBezTo>
                  <a:pt x="626679" y="2512280"/>
                  <a:pt x="626679" y="2512280"/>
                  <a:pt x="626679" y="2512280"/>
                </a:cubicBezTo>
                <a:cubicBezTo>
                  <a:pt x="582872" y="2478619"/>
                  <a:pt x="582872" y="2478619"/>
                  <a:pt x="582872" y="2478619"/>
                </a:cubicBezTo>
                <a:cubicBezTo>
                  <a:pt x="395071" y="2621371"/>
                  <a:pt x="395071" y="2621371"/>
                  <a:pt x="395071" y="2621371"/>
                </a:cubicBezTo>
                <a:cubicBezTo>
                  <a:pt x="492825" y="2696804"/>
                  <a:pt x="492825" y="2696804"/>
                  <a:pt x="492825" y="2696804"/>
                </a:cubicBezTo>
                <a:cubicBezTo>
                  <a:pt x="488769" y="2702481"/>
                  <a:pt x="488769" y="2702481"/>
                  <a:pt x="488769" y="2702481"/>
                </a:cubicBezTo>
                <a:cubicBezTo>
                  <a:pt x="390609" y="2626238"/>
                  <a:pt x="390609" y="2626238"/>
                  <a:pt x="390609" y="2626238"/>
                </a:cubicBezTo>
                <a:cubicBezTo>
                  <a:pt x="390609" y="2715864"/>
                  <a:pt x="390609" y="2715864"/>
                  <a:pt x="390609" y="2715864"/>
                </a:cubicBezTo>
                <a:cubicBezTo>
                  <a:pt x="383713" y="2714647"/>
                  <a:pt x="383713" y="2714647"/>
                  <a:pt x="383713" y="2714647"/>
                </a:cubicBezTo>
                <a:cubicBezTo>
                  <a:pt x="383713" y="2623399"/>
                  <a:pt x="383713" y="2623399"/>
                  <a:pt x="383713" y="2623399"/>
                </a:cubicBezTo>
                <a:cubicBezTo>
                  <a:pt x="375601" y="2616910"/>
                  <a:pt x="375601" y="2616910"/>
                  <a:pt x="375601" y="2616910"/>
                </a:cubicBezTo>
                <a:cubicBezTo>
                  <a:pt x="375601" y="2608394"/>
                  <a:pt x="375601" y="2608394"/>
                  <a:pt x="375601" y="2608394"/>
                </a:cubicBezTo>
                <a:cubicBezTo>
                  <a:pt x="384930" y="2615693"/>
                  <a:pt x="384930" y="2615693"/>
                  <a:pt x="384930" y="2615693"/>
                </a:cubicBezTo>
                <a:cubicBezTo>
                  <a:pt x="384930" y="2437659"/>
                  <a:pt x="384930" y="2437659"/>
                  <a:pt x="384930" y="2437659"/>
                </a:cubicBezTo>
                <a:cubicBezTo>
                  <a:pt x="375601" y="2430360"/>
                  <a:pt x="375601" y="2430360"/>
                  <a:pt x="375601" y="2430360"/>
                </a:cubicBezTo>
                <a:cubicBezTo>
                  <a:pt x="375601" y="2421843"/>
                  <a:pt x="375601" y="2421843"/>
                  <a:pt x="375601" y="2421843"/>
                </a:cubicBezTo>
                <a:cubicBezTo>
                  <a:pt x="388175" y="2431576"/>
                  <a:pt x="388175" y="2431576"/>
                  <a:pt x="388175" y="2431576"/>
                </a:cubicBezTo>
                <a:cubicBezTo>
                  <a:pt x="575977" y="2288824"/>
                  <a:pt x="575977" y="2288824"/>
                  <a:pt x="575977" y="2288824"/>
                </a:cubicBezTo>
                <a:cubicBezTo>
                  <a:pt x="388580" y="2143638"/>
                  <a:pt x="388580" y="2143638"/>
                  <a:pt x="388580" y="2143638"/>
                </a:cubicBezTo>
                <a:cubicBezTo>
                  <a:pt x="200780" y="2286391"/>
                  <a:pt x="200780" y="2286391"/>
                  <a:pt x="200780" y="2286391"/>
                </a:cubicBezTo>
                <a:cubicBezTo>
                  <a:pt x="375195" y="2421843"/>
                  <a:pt x="375195" y="2421843"/>
                  <a:pt x="375195" y="2421843"/>
                </a:cubicBezTo>
                <a:cubicBezTo>
                  <a:pt x="375195" y="2429954"/>
                  <a:pt x="375195" y="2429954"/>
                  <a:pt x="375195" y="2429954"/>
                </a:cubicBezTo>
                <a:cubicBezTo>
                  <a:pt x="198752" y="2293285"/>
                  <a:pt x="198752" y="2293285"/>
                  <a:pt x="198752" y="2293285"/>
                </a:cubicBezTo>
                <a:cubicBezTo>
                  <a:pt x="198752" y="2471319"/>
                  <a:pt x="198752" y="2471319"/>
                  <a:pt x="198752" y="2471319"/>
                </a:cubicBezTo>
                <a:cubicBezTo>
                  <a:pt x="375195" y="2608394"/>
                  <a:pt x="375195" y="2608394"/>
                  <a:pt x="375195" y="2608394"/>
                </a:cubicBezTo>
                <a:cubicBezTo>
                  <a:pt x="375195" y="2616910"/>
                  <a:pt x="375195" y="2616910"/>
                  <a:pt x="375195" y="2616910"/>
                </a:cubicBezTo>
                <a:cubicBezTo>
                  <a:pt x="191856" y="2474563"/>
                  <a:pt x="191856" y="2474563"/>
                  <a:pt x="191856" y="2474563"/>
                </a:cubicBezTo>
                <a:cubicBezTo>
                  <a:pt x="191856" y="2284768"/>
                  <a:pt x="191856" y="2284768"/>
                  <a:pt x="191856" y="2284768"/>
                </a:cubicBezTo>
                <a:cubicBezTo>
                  <a:pt x="383713" y="2138772"/>
                  <a:pt x="383713" y="2138772"/>
                  <a:pt x="383713" y="2138772"/>
                </a:cubicBezTo>
                <a:cubicBezTo>
                  <a:pt x="383713" y="1959926"/>
                  <a:pt x="383713" y="1959926"/>
                  <a:pt x="383713" y="1959926"/>
                </a:cubicBezTo>
                <a:cubicBezTo>
                  <a:pt x="390609" y="1965198"/>
                  <a:pt x="390609" y="1965198"/>
                  <a:pt x="390609" y="1965198"/>
                </a:cubicBezTo>
                <a:cubicBezTo>
                  <a:pt x="390609" y="2136339"/>
                  <a:pt x="390609" y="2136339"/>
                  <a:pt x="390609" y="2136339"/>
                </a:cubicBezTo>
                <a:cubicBezTo>
                  <a:pt x="576788" y="2280307"/>
                  <a:pt x="576788" y="2280307"/>
                  <a:pt x="576788" y="2280307"/>
                </a:cubicBezTo>
                <a:cubicBezTo>
                  <a:pt x="576788" y="2102272"/>
                  <a:pt x="576788" y="2102272"/>
                  <a:pt x="576788" y="2102272"/>
                </a:cubicBezTo>
                <a:cubicBezTo>
                  <a:pt x="390609" y="1957898"/>
                  <a:pt x="390609" y="1957898"/>
                  <a:pt x="390609" y="1957898"/>
                </a:cubicBezTo>
                <a:cubicBezTo>
                  <a:pt x="390609" y="1964792"/>
                  <a:pt x="390609" y="1964792"/>
                  <a:pt x="390609" y="1964792"/>
                </a:cubicBezTo>
                <a:cubicBezTo>
                  <a:pt x="383713" y="1959520"/>
                  <a:pt x="383713" y="1959520"/>
                  <a:pt x="383713" y="1959520"/>
                </a:cubicBezTo>
                <a:cubicBezTo>
                  <a:pt x="383713" y="1949382"/>
                  <a:pt x="383713" y="1949382"/>
                  <a:pt x="383713" y="1949382"/>
                </a:cubicBezTo>
                <a:cubicBezTo>
                  <a:pt x="569487" y="1808251"/>
                  <a:pt x="569487" y="1808251"/>
                  <a:pt x="569487" y="1808251"/>
                </a:cubicBezTo>
                <a:cubicBezTo>
                  <a:pt x="575166" y="1812307"/>
                  <a:pt x="575166" y="1812307"/>
                  <a:pt x="575166" y="1812307"/>
                </a:cubicBezTo>
                <a:cubicBezTo>
                  <a:pt x="392637" y="1951004"/>
                  <a:pt x="392637" y="1951004"/>
                  <a:pt x="392637" y="1951004"/>
                </a:cubicBezTo>
                <a:cubicBezTo>
                  <a:pt x="580033" y="2096594"/>
                  <a:pt x="580033" y="2096594"/>
                  <a:pt x="580033" y="2096594"/>
                </a:cubicBezTo>
                <a:cubicBezTo>
                  <a:pt x="767834" y="1953437"/>
                  <a:pt x="767834" y="1953437"/>
                  <a:pt x="767834" y="1953437"/>
                </a:cubicBezTo>
                <a:cubicBezTo>
                  <a:pt x="580438" y="1808251"/>
                  <a:pt x="580438" y="1808251"/>
                  <a:pt x="580438" y="1808251"/>
                </a:cubicBezTo>
                <a:cubicBezTo>
                  <a:pt x="575166" y="1812307"/>
                  <a:pt x="575166" y="1812307"/>
                  <a:pt x="575166" y="1812307"/>
                </a:cubicBezTo>
                <a:cubicBezTo>
                  <a:pt x="569893" y="1807846"/>
                  <a:pt x="569893" y="1807846"/>
                  <a:pt x="569893" y="1807846"/>
                </a:cubicBezTo>
                <a:cubicBezTo>
                  <a:pt x="578005" y="1801763"/>
                  <a:pt x="578005" y="1801763"/>
                  <a:pt x="578005" y="1801763"/>
                </a:cubicBezTo>
                <a:cubicBezTo>
                  <a:pt x="578005" y="1795679"/>
                  <a:pt x="578005" y="1795679"/>
                  <a:pt x="578005" y="1795679"/>
                </a:cubicBezTo>
                <a:cubicBezTo>
                  <a:pt x="584900" y="1795679"/>
                  <a:pt x="584900" y="1795679"/>
                  <a:pt x="584900" y="1795679"/>
                </a:cubicBezTo>
                <a:cubicBezTo>
                  <a:pt x="584900" y="1802168"/>
                  <a:pt x="584900" y="1802168"/>
                  <a:pt x="584900" y="1802168"/>
                </a:cubicBezTo>
                <a:cubicBezTo>
                  <a:pt x="771079" y="1946137"/>
                  <a:pt x="771079" y="1946137"/>
                  <a:pt x="771079" y="1946137"/>
                </a:cubicBezTo>
                <a:cubicBezTo>
                  <a:pt x="771079" y="1783107"/>
                  <a:pt x="771079" y="1783107"/>
                  <a:pt x="771079" y="1783107"/>
                </a:cubicBezTo>
                <a:cubicBezTo>
                  <a:pt x="771079" y="1768508"/>
                  <a:pt x="771079" y="1768508"/>
                  <a:pt x="771079" y="1768508"/>
                </a:cubicBezTo>
                <a:cubicBezTo>
                  <a:pt x="584900" y="1624133"/>
                  <a:pt x="584900" y="1624133"/>
                  <a:pt x="584900" y="1624133"/>
                </a:cubicBezTo>
                <a:cubicBezTo>
                  <a:pt x="584900" y="1785541"/>
                  <a:pt x="584900" y="1785541"/>
                  <a:pt x="584900" y="1785541"/>
                </a:cubicBezTo>
                <a:cubicBezTo>
                  <a:pt x="584900" y="1795274"/>
                  <a:pt x="584900" y="1795274"/>
                  <a:pt x="584900" y="1795274"/>
                </a:cubicBezTo>
                <a:cubicBezTo>
                  <a:pt x="578005" y="1795274"/>
                  <a:pt x="578005" y="1795274"/>
                  <a:pt x="578005" y="1795274"/>
                </a:cubicBezTo>
                <a:cubicBezTo>
                  <a:pt x="578005" y="1621294"/>
                  <a:pt x="578005" y="1621294"/>
                  <a:pt x="578005" y="1621294"/>
                </a:cubicBezTo>
                <a:cubicBezTo>
                  <a:pt x="437661" y="1512608"/>
                  <a:pt x="437661" y="1512608"/>
                  <a:pt x="437661" y="1512608"/>
                </a:cubicBezTo>
                <a:cubicBezTo>
                  <a:pt x="441312" y="1506930"/>
                  <a:pt x="441312" y="1506930"/>
                  <a:pt x="441312" y="1506930"/>
                </a:cubicBezTo>
                <a:cubicBezTo>
                  <a:pt x="578816" y="1613589"/>
                  <a:pt x="578816" y="1613589"/>
                  <a:pt x="578816" y="1613589"/>
                </a:cubicBezTo>
                <a:cubicBezTo>
                  <a:pt x="578816" y="1435555"/>
                  <a:pt x="578816" y="1435555"/>
                  <a:pt x="578816" y="1435555"/>
                </a:cubicBezTo>
                <a:cubicBezTo>
                  <a:pt x="513106" y="1384456"/>
                  <a:pt x="513106" y="1384456"/>
                  <a:pt x="513106" y="1384456"/>
                </a:cubicBezTo>
                <a:cubicBezTo>
                  <a:pt x="516350" y="1378372"/>
                  <a:pt x="516350" y="1378372"/>
                  <a:pt x="516350" y="1378372"/>
                </a:cubicBezTo>
                <a:cubicBezTo>
                  <a:pt x="582061" y="1429472"/>
                  <a:pt x="582061" y="1429472"/>
                  <a:pt x="582061" y="1429472"/>
                </a:cubicBezTo>
                <a:cubicBezTo>
                  <a:pt x="769862" y="1286719"/>
                  <a:pt x="769862" y="1286719"/>
                  <a:pt x="769862" y="1286719"/>
                </a:cubicBezTo>
                <a:cubicBezTo>
                  <a:pt x="632763" y="1180060"/>
                  <a:pt x="632763" y="1180060"/>
                  <a:pt x="632763" y="1180060"/>
                </a:cubicBezTo>
                <a:cubicBezTo>
                  <a:pt x="636413" y="1173571"/>
                  <a:pt x="636413" y="1173571"/>
                  <a:pt x="636413" y="1173571"/>
                </a:cubicBezTo>
                <a:cubicBezTo>
                  <a:pt x="771079" y="1278203"/>
                  <a:pt x="771079" y="1278203"/>
                  <a:pt x="771079" y="1278203"/>
                </a:cubicBezTo>
                <a:cubicBezTo>
                  <a:pt x="771079" y="1099762"/>
                  <a:pt x="771079" y="1099762"/>
                  <a:pt x="771079" y="1099762"/>
                </a:cubicBezTo>
                <a:cubicBezTo>
                  <a:pt x="708208" y="1051096"/>
                  <a:pt x="708208" y="1051096"/>
                  <a:pt x="708208" y="1051096"/>
                </a:cubicBezTo>
                <a:cubicBezTo>
                  <a:pt x="711453" y="1045419"/>
                  <a:pt x="711453" y="1045419"/>
                  <a:pt x="711453" y="1045419"/>
                </a:cubicBezTo>
                <a:cubicBezTo>
                  <a:pt x="774323" y="1094085"/>
                  <a:pt x="774323" y="1094085"/>
                  <a:pt x="774323" y="1094085"/>
                </a:cubicBezTo>
                <a:cubicBezTo>
                  <a:pt x="962125" y="951332"/>
                  <a:pt x="962125" y="951332"/>
                  <a:pt x="962125" y="951332"/>
                </a:cubicBezTo>
                <a:cubicBezTo>
                  <a:pt x="777163" y="807769"/>
                  <a:pt x="777163" y="807769"/>
                  <a:pt x="777163" y="807769"/>
                </a:cubicBezTo>
                <a:cubicBezTo>
                  <a:pt x="589362" y="950521"/>
                  <a:pt x="589362" y="950521"/>
                  <a:pt x="589362" y="950521"/>
                </a:cubicBezTo>
                <a:cubicBezTo>
                  <a:pt x="711453" y="1045013"/>
                  <a:pt x="711453" y="1045013"/>
                  <a:pt x="711453" y="1045013"/>
                </a:cubicBezTo>
                <a:cubicBezTo>
                  <a:pt x="707802" y="1051096"/>
                  <a:pt x="707802" y="1051096"/>
                  <a:pt x="707802" y="1051096"/>
                </a:cubicBezTo>
                <a:cubicBezTo>
                  <a:pt x="584900" y="955388"/>
                  <a:pt x="584900" y="955388"/>
                  <a:pt x="584900" y="955388"/>
                </a:cubicBezTo>
                <a:cubicBezTo>
                  <a:pt x="584900" y="1133828"/>
                  <a:pt x="584900" y="1133828"/>
                  <a:pt x="584900" y="1133828"/>
                </a:cubicBezTo>
                <a:cubicBezTo>
                  <a:pt x="636008" y="1173571"/>
                  <a:pt x="636008" y="1173571"/>
                  <a:pt x="636008" y="1173571"/>
                </a:cubicBezTo>
                <a:cubicBezTo>
                  <a:pt x="632357" y="1180060"/>
                  <a:pt x="632357" y="1180060"/>
                  <a:pt x="632357" y="1180060"/>
                </a:cubicBezTo>
                <a:cubicBezTo>
                  <a:pt x="582872" y="1141534"/>
                  <a:pt x="582872" y="1141534"/>
                  <a:pt x="582872" y="1141534"/>
                </a:cubicBezTo>
                <a:cubicBezTo>
                  <a:pt x="395071" y="1284286"/>
                  <a:pt x="395071" y="1284286"/>
                  <a:pt x="395071" y="1284286"/>
                </a:cubicBezTo>
                <a:cubicBezTo>
                  <a:pt x="516350" y="1378372"/>
                  <a:pt x="516350" y="1378372"/>
                  <a:pt x="516350" y="1378372"/>
                </a:cubicBezTo>
                <a:cubicBezTo>
                  <a:pt x="512700" y="1384050"/>
                  <a:pt x="512700" y="1384050"/>
                  <a:pt x="512700" y="1384050"/>
                </a:cubicBezTo>
                <a:cubicBezTo>
                  <a:pt x="392637" y="1291180"/>
                  <a:pt x="392637" y="1291180"/>
                  <a:pt x="392637" y="1291180"/>
                </a:cubicBezTo>
                <a:cubicBezTo>
                  <a:pt x="392637" y="1469214"/>
                  <a:pt x="392637" y="1469214"/>
                  <a:pt x="392637" y="1469214"/>
                </a:cubicBezTo>
                <a:cubicBezTo>
                  <a:pt x="440906" y="1506525"/>
                  <a:pt x="440906" y="1506525"/>
                  <a:pt x="440906" y="1506525"/>
                </a:cubicBezTo>
                <a:cubicBezTo>
                  <a:pt x="437661" y="1512608"/>
                  <a:pt x="437661" y="1512608"/>
                  <a:pt x="437661" y="1512608"/>
                </a:cubicBezTo>
                <a:cubicBezTo>
                  <a:pt x="391015" y="1476514"/>
                  <a:pt x="391015" y="1476514"/>
                  <a:pt x="391015" y="1476514"/>
                </a:cubicBezTo>
                <a:cubicBezTo>
                  <a:pt x="195912" y="1624539"/>
                  <a:pt x="195912" y="1624539"/>
                  <a:pt x="195912" y="1624539"/>
                </a:cubicBezTo>
                <a:cubicBezTo>
                  <a:pt x="0" y="1472459"/>
                  <a:pt x="0" y="1472459"/>
                  <a:pt x="0" y="1472459"/>
                </a:cubicBezTo>
                <a:cubicBezTo>
                  <a:pt x="0" y="1412033"/>
                  <a:pt x="0" y="1412033"/>
                  <a:pt x="0" y="1412033"/>
                </a:cubicBezTo>
                <a:cubicBezTo>
                  <a:pt x="6490" y="1414872"/>
                  <a:pt x="6490" y="1414872"/>
                  <a:pt x="6490" y="1414872"/>
                </a:cubicBezTo>
                <a:cubicBezTo>
                  <a:pt x="6490" y="1469214"/>
                  <a:pt x="6490" y="1469214"/>
                  <a:pt x="6490" y="1469214"/>
                </a:cubicBezTo>
                <a:cubicBezTo>
                  <a:pt x="192668" y="1613589"/>
                  <a:pt x="192668" y="1613589"/>
                  <a:pt x="192668" y="1613589"/>
                </a:cubicBezTo>
                <a:cubicBezTo>
                  <a:pt x="192668" y="1435555"/>
                  <a:pt x="192668" y="1435555"/>
                  <a:pt x="192668" y="1435555"/>
                </a:cubicBezTo>
                <a:cubicBezTo>
                  <a:pt x="6490" y="1291180"/>
                  <a:pt x="6490" y="1291180"/>
                  <a:pt x="6490" y="1291180"/>
                </a:cubicBezTo>
                <a:cubicBezTo>
                  <a:pt x="6490" y="1414466"/>
                  <a:pt x="6490" y="1414466"/>
                  <a:pt x="6490" y="1414466"/>
                </a:cubicBezTo>
                <a:cubicBezTo>
                  <a:pt x="0" y="1411627"/>
                  <a:pt x="0" y="1411627"/>
                  <a:pt x="0" y="1411627"/>
                </a:cubicBezTo>
                <a:cubicBezTo>
                  <a:pt x="0" y="1282664"/>
                  <a:pt x="0" y="1282664"/>
                  <a:pt x="0" y="1282664"/>
                </a:cubicBezTo>
                <a:cubicBezTo>
                  <a:pt x="66926" y="1231565"/>
                  <a:pt x="66926" y="1231565"/>
                  <a:pt x="66926" y="1231565"/>
                </a:cubicBezTo>
                <a:cubicBezTo>
                  <a:pt x="73821" y="1234809"/>
                  <a:pt x="73821" y="1234809"/>
                  <a:pt x="73821" y="1234809"/>
                </a:cubicBezTo>
                <a:cubicBezTo>
                  <a:pt x="8924" y="1284286"/>
                  <a:pt x="8924" y="1284286"/>
                  <a:pt x="8924" y="1284286"/>
                </a:cubicBezTo>
                <a:cubicBezTo>
                  <a:pt x="196318" y="1429472"/>
                  <a:pt x="196318" y="1429472"/>
                  <a:pt x="196318" y="1429472"/>
                </a:cubicBezTo>
                <a:cubicBezTo>
                  <a:pt x="384119" y="1286719"/>
                  <a:pt x="384119" y="1286719"/>
                  <a:pt x="384119" y="1286719"/>
                </a:cubicBezTo>
                <a:cubicBezTo>
                  <a:pt x="196724" y="1141534"/>
                  <a:pt x="196724" y="1141534"/>
                  <a:pt x="196724" y="1141534"/>
                </a:cubicBezTo>
                <a:cubicBezTo>
                  <a:pt x="74227" y="1234403"/>
                  <a:pt x="74227" y="1234403"/>
                  <a:pt x="74227" y="1234403"/>
                </a:cubicBezTo>
                <a:cubicBezTo>
                  <a:pt x="67332" y="1231159"/>
                  <a:pt x="67332" y="1231159"/>
                  <a:pt x="67332" y="1231159"/>
                </a:cubicBezTo>
                <a:cubicBezTo>
                  <a:pt x="191856" y="1136667"/>
                  <a:pt x="191856" y="1136667"/>
                  <a:pt x="191856" y="1136667"/>
                </a:cubicBezTo>
                <a:cubicBezTo>
                  <a:pt x="191856" y="1044607"/>
                  <a:pt x="191856" y="1044607"/>
                  <a:pt x="191856" y="1044607"/>
                </a:cubicBezTo>
                <a:cubicBezTo>
                  <a:pt x="198752" y="1045419"/>
                  <a:pt x="198752" y="1045419"/>
                  <a:pt x="198752" y="1045419"/>
                </a:cubicBezTo>
                <a:cubicBezTo>
                  <a:pt x="198752" y="1133828"/>
                  <a:pt x="198752" y="1133828"/>
                  <a:pt x="198752" y="1133828"/>
                </a:cubicBezTo>
                <a:cubicBezTo>
                  <a:pt x="384524" y="1278203"/>
                  <a:pt x="384524" y="1278203"/>
                  <a:pt x="384524" y="1278203"/>
                </a:cubicBezTo>
                <a:cubicBezTo>
                  <a:pt x="384524" y="1099762"/>
                  <a:pt x="384524" y="1099762"/>
                  <a:pt x="384524" y="1099762"/>
                </a:cubicBezTo>
                <a:cubicBezTo>
                  <a:pt x="296912" y="1032037"/>
                  <a:pt x="296912" y="1032037"/>
                  <a:pt x="296912" y="1032037"/>
                </a:cubicBezTo>
                <a:cubicBezTo>
                  <a:pt x="300968" y="1026359"/>
                  <a:pt x="300968" y="1026359"/>
                  <a:pt x="300968" y="1026359"/>
                </a:cubicBezTo>
                <a:cubicBezTo>
                  <a:pt x="388175" y="1094085"/>
                  <a:pt x="388175" y="1094085"/>
                  <a:pt x="388175" y="1094085"/>
                </a:cubicBezTo>
                <a:cubicBezTo>
                  <a:pt x="575977" y="951332"/>
                  <a:pt x="575977" y="951332"/>
                  <a:pt x="575977" y="951332"/>
                </a:cubicBezTo>
                <a:cubicBezTo>
                  <a:pt x="434822" y="841835"/>
                  <a:pt x="434822" y="841835"/>
                  <a:pt x="434822" y="841835"/>
                </a:cubicBezTo>
                <a:cubicBezTo>
                  <a:pt x="438878" y="836158"/>
                  <a:pt x="438878" y="836158"/>
                  <a:pt x="438878" y="836158"/>
                </a:cubicBezTo>
                <a:cubicBezTo>
                  <a:pt x="578816" y="944843"/>
                  <a:pt x="578816" y="944843"/>
                  <a:pt x="578816" y="944843"/>
                </a:cubicBezTo>
                <a:cubicBezTo>
                  <a:pt x="578816" y="766808"/>
                  <a:pt x="578816" y="766808"/>
                  <a:pt x="578816" y="766808"/>
                </a:cubicBezTo>
                <a:cubicBezTo>
                  <a:pt x="521218" y="722199"/>
                  <a:pt x="521218" y="722199"/>
                  <a:pt x="521218" y="722199"/>
                </a:cubicBezTo>
                <a:cubicBezTo>
                  <a:pt x="525274" y="716927"/>
                  <a:pt x="525274" y="716927"/>
                  <a:pt x="525274" y="716927"/>
                </a:cubicBezTo>
                <a:cubicBezTo>
                  <a:pt x="582061" y="761131"/>
                  <a:pt x="582061" y="761131"/>
                  <a:pt x="582061" y="761131"/>
                </a:cubicBezTo>
                <a:cubicBezTo>
                  <a:pt x="769862" y="618379"/>
                  <a:pt x="769862" y="618379"/>
                  <a:pt x="769862" y="618379"/>
                </a:cubicBezTo>
                <a:cubicBezTo>
                  <a:pt x="582872" y="472787"/>
                  <a:pt x="582872" y="472787"/>
                  <a:pt x="582872" y="472787"/>
                </a:cubicBezTo>
                <a:cubicBezTo>
                  <a:pt x="395071" y="615540"/>
                  <a:pt x="395071" y="615540"/>
                  <a:pt x="395071" y="615540"/>
                </a:cubicBezTo>
                <a:cubicBezTo>
                  <a:pt x="524868" y="716521"/>
                  <a:pt x="524868" y="716521"/>
                  <a:pt x="524868" y="716521"/>
                </a:cubicBezTo>
                <a:cubicBezTo>
                  <a:pt x="521218" y="722199"/>
                  <a:pt x="521218" y="722199"/>
                  <a:pt x="521218" y="722199"/>
                </a:cubicBezTo>
                <a:cubicBezTo>
                  <a:pt x="392637" y="622434"/>
                  <a:pt x="392637" y="622434"/>
                  <a:pt x="392637" y="622434"/>
                </a:cubicBezTo>
                <a:cubicBezTo>
                  <a:pt x="392637" y="800875"/>
                  <a:pt x="392637" y="800875"/>
                  <a:pt x="392637" y="800875"/>
                </a:cubicBezTo>
                <a:cubicBezTo>
                  <a:pt x="438472" y="836158"/>
                  <a:pt x="438472" y="836158"/>
                  <a:pt x="438472" y="836158"/>
                </a:cubicBezTo>
                <a:cubicBezTo>
                  <a:pt x="434416" y="841430"/>
                  <a:pt x="434416" y="841430"/>
                  <a:pt x="434416" y="841430"/>
                </a:cubicBezTo>
                <a:cubicBezTo>
                  <a:pt x="391015" y="807769"/>
                  <a:pt x="391015" y="807769"/>
                  <a:pt x="391015" y="807769"/>
                </a:cubicBezTo>
                <a:cubicBezTo>
                  <a:pt x="203214" y="950521"/>
                  <a:pt x="203214" y="950521"/>
                  <a:pt x="203214" y="950521"/>
                </a:cubicBezTo>
                <a:cubicBezTo>
                  <a:pt x="300968" y="1026359"/>
                  <a:pt x="300968" y="1026359"/>
                  <a:pt x="300968" y="1026359"/>
                </a:cubicBezTo>
                <a:cubicBezTo>
                  <a:pt x="296912" y="1031630"/>
                  <a:pt x="296912" y="1031630"/>
                  <a:pt x="296912" y="1031630"/>
                </a:cubicBezTo>
                <a:cubicBezTo>
                  <a:pt x="198752" y="955388"/>
                  <a:pt x="198752" y="955388"/>
                  <a:pt x="198752" y="955388"/>
                </a:cubicBezTo>
                <a:cubicBezTo>
                  <a:pt x="198752" y="1045013"/>
                  <a:pt x="198752" y="1045013"/>
                  <a:pt x="198752" y="1045013"/>
                </a:cubicBezTo>
                <a:cubicBezTo>
                  <a:pt x="191856" y="1044202"/>
                  <a:pt x="191856" y="1044202"/>
                  <a:pt x="191856" y="1044202"/>
                </a:cubicBezTo>
                <a:cubicBezTo>
                  <a:pt x="191856" y="952954"/>
                  <a:pt x="191856" y="952954"/>
                  <a:pt x="191856" y="952954"/>
                </a:cubicBezTo>
                <a:cubicBezTo>
                  <a:pt x="183744" y="946465"/>
                  <a:pt x="183744" y="946465"/>
                  <a:pt x="183744" y="946465"/>
                </a:cubicBezTo>
                <a:cubicBezTo>
                  <a:pt x="183744" y="937949"/>
                  <a:pt x="183744" y="937949"/>
                  <a:pt x="183744" y="937949"/>
                </a:cubicBezTo>
                <a:cubicBezTo>
                  <a:pt x="192668" y="944843"/>
                  <a:pt x="192668" y="944843"/>
                  <a:pt x="192668" y="944843"/>
                </a:cubicBezTo>
                <a:cubicBezTo>
                  <a:pt x="192668" y="766808"/>
                  <a:pt x="192668" y="766808"/>
                  <a:pt x="192668" y="766808"/>
                </a:cubicBezTo>
                <a:cubicBezTo>
                  <a:pt x="183744" y="759914"/>
                  <a:pt x="183744" y="759914"/>
                  <a:pt x="183744" y="759914"/>
                </a:cubicBezTo>
                <a:cubicBezTo>
                  <a:pt x="183744" y="751398"/>
                  <a:pt x="183744" y="751398"/>
                  <a:pt x="183744" y="751398"/>
                </a:cubicBezTo>
                <a:cubicBezTo>
                  <a:pt x="196318" y="761131"/>
                  <a:pt x="196318" y="761131"/>
                  <a:pt x="196318" y="761131"/>
                </a:cubicBezTo>
                <a:cubicBezTo>
                  <a:pt x="384119" y="618379"/>
                  <a:pt x="384119" y="618379"/>
                  <a:pt x="384119" y="618379"/>
                </a:cubicBezTo>
                <a:cubicBezTo>
                  <a:pt x="196724" y="472787"/>
                  <a:pt x="196724" y="472787"/>
                  <a:pt x="196724" y="472787"/>
                </a:cubicBezTo>
                <a:cubicBezTo>
                  <a:pt x="8924" y="615540"/>
                  <a:pt x="8924" y="615540"/>
                  <a:pt x="8924" y="615540"/>
                </a:cubicBezTo>
                <a:cubicBezTo>
                  <a:pt x="183339" y="750992"/>
                  <a:pt x="183339" y="750992"/>
                  <a:pt x="183339" y="750992"/>
                </a:cubicBezTo>
                <a:cubicBezTo>
                  <a:pt x="183339" y="759508"/>
                  <a:pt x="183339" y="759508"/>
                  <a:pt x="183339" y="759508"/>
                </a:cubicBezTo>
                <a:cubicBezTo>
                  <a:pt x="6490" y="622434"/>
                  <a:pt x="6490" y="622434"/>
                  <a:pt x="6490" y="622434"/>
                </a:cubicBezTo>
                <a:cubicBezTo>
                  <a:pt x="6490" y="800875"/>
                  <a:pt x="6490" y="800875"/>
                  <a:pt x="6490" y="800875"/>
                </a:cubicBezTo>
                <a:lnTo>
                  <a:pt x="183339" y="937544"/>
                </a:lnTo>
                <a:cubicBezTo>
                  <a:pt x="183339" y="946060"/>
                  <a:pt x="183339" y="946060"/>
                  <a:pt x="183339" y="946060"/>
                </a:cubicBezTo>
                <a:cubicBezTo>
                  <a:pt x="0" y="804119"/>
                  <a:pt x="0" y="804119"/>
                  <a:pt x="0" y="804119"/>
                </a:cubicBezTo>
                <a:cubicBezTo>
                  <a:pt x="0" y="613917"/>
                  <a:pt x="0" y="613917"/>
                  <a:pt x="0" y="613917"/>
                </a:cubicBezTo>
                <a:cubicBezTo>
                  <a:pt x="191856" y="468327"/>
                  <a:pt x="191856" y="468327"/>
                  <a:pt x="191856" y="468327"/>
                </a:cubicBezTo>
                <a:cubicBezTo>
                  <a:pt x="191856" y="289076"/>
                  <a:pt x="191856" y="289076"/>
                  <a:pt x="191856" y="289076"/>
                </a:cubicBezTo>
                <a:cubicBezTo>
                  <a:pt x="198752" y="294348"/>
                  <a:pt x="198752" y="294348"/>
                  <a:pt x="198752" y="294348"/>
                </a:cubicBezTo>
                <a:cubicBezTo>
                  <a:pt x="198752" y="465488"/>
                  <a:pt x="198752" y="465488"/>
                  <a:pt x="198752" y="465488"/>
                </a:cubicBezTo>
                <a:cubicBezTo>
                  <a:pt x="384524" y="609862"/>
                  <a:pt x="384524" y="609862"/>
                  <a:pt x="384524" y="609862"/>
                </a:cubicBezTo>
                <a:cubicBezTo>
                  <a:pt x="384524" y="431828"/>
                  <a:pt x="384524" y="431828"/>
                  <a:pt x="384524" y="431828"/>
                </a:cubicBezTo>
                <a:cubicBezTo>
                  <a:pt x="198752" y="287453"/>
                  <a:pt x="198752" y="287453"/>
                  <a:pt x="198752" y="287453"/>
                </a:cubicBezTo>
                <a:cubicBezTo>
                  <a:pt x="198752" y="293942"/>
                  <a:pt x="198752" y="293942"/>
                  <a:pt x="198752" y="293942"/>
                </a:cubicBezTo>
                <a:cubicBezTo>
                  <a:pt x="191856" y="288670"/>
                  <a:pt x="191856" y="288670"/>
                  <a:pt x="191856" y="288670"/>
                </a:cubicBezTo>
                <a:cubicBezTo>
                  <a:pt x="191856" y="278937"/>
                  <a:pt x="191856" y="278937"/>
                  <a:pt x="191856" y="278937"/>
                </a:cubicBezTo>
                <a:cubicBezTo>
                  <a:pt x="377629" y="137401"/>
                  <a:pt x="377629" y="137401"/>
                  <a:pt x="377629" y="137401"/>
                </a:cubicBezTo>
                <a:cubicBezTo>
                  <a:pt x="383308" y="141862"/>
                  <a:pt x="383308" y="141862"/>
                  <a:pt x="383308" y="141862"/>
                </a:cubicBezTo>
                <a:cubicBezTo>
                  <a:pt x="200780" y="280559"/>
                  <a:pt x="200780" y="280559"/>
                  <a:pt x="200780" y="280559"/>
                </a:cubicBezTo>
                <a:cubicBezTo>
                  <a:pt x="388175" y="425745"/>
                  <a:pt x="388175" y="425745"/>
                  <a:pt x="388175" y="425745"/>
                </a:cubicBezTo>
                <a:cubicBezTo>
                  <a:pt x="575977" y="282993"/>
                  <a:pt x="575977" y="282993"/>
                  <a:pt x="575977" y="282993"/>
                </a:cubicBezTo>
                <a:cubicBezTo>
                  <a:pt x="388580" y="137807"/>
                  <a:pt x="388580" y="137807"/>
                  <a:pt x="388580" y="137807"/>
                </a:cubicBezTo>
                <a:cubicBezTo>
                  <a:pt x="383308" y="141862"/>
                  <a:pt x="383308" y="141862"/>
                  <a:pt x="383308" y="141862"/>
                </a:cubicBezTo>
                <a:cubicBezTo>
                  <a:pt x="378035" y="137401"/>
                  <a:pt x="378035" y="137401"/>
                  <a:pt x="378035" y="137401"/>
                </a:cubicBezTo>
                <a:cubicBezTo>
                  <a:pt x="386147" y="131318"/>
                  <a:pt x="386147" y="131318"/>
                  <a:pt x="386147" y="131318"/>
                </a:cubicBezTo>
                <a:cubicBezTo>
                  <a:pt x="386147" y="59650"/>
                  <a:pt x="386147" y="21577"/>
                  <a:pt x="386147" y="1350"/>
                </a:cubicBezTo>
                <a:close/>
              </a:path>
            </a:pathLst>
          </a:custGeom>
          <a:gradFill flip="none" rotWithShape="1">
            <a:gsLst>
              <a:gs pos="7000">
                <a:schemeClr val="bg1"/>
              </a:gs>
              <a:gs pos="26000">
                <a:schemeClr val="bg1">
                  <a:alpha val="80000"/>
                </a:schemeClr>
              </a:gs>
            </a:gsLst>
            <a:lin ang="0" scaled="1"/>
            <a:tileRect/>
          </a:gradFill>
        </p:spPr>
        <p:txBody>
          <a:bodyPr wrap="square" lIns="2160000" rIns="756000" anchor="ctr">
            <a:noAutofit/>
          </a:bodyPr>
          <a:lstStyle>
            <a:lvl1pPr>
              <a:defRPr/>
            </a:lvl1pPr>
          </a:lstStyle>
          <a:p>
            <a:pPr lvl="0"/>
            <a:r>
              <a:rPr lang="fr-FR" dirty="0"/>
              <a:t>Cliquez pour modifier les styles du texte du masque  </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4" name="Titre 13">
            <a:extLst>
              <a:ext uri="{FF2B5EF4-FFF2-40B4-BE49-F238E27FC236}">
                <a16:creationId xmlns:a16="http://schemas.microsoft.com/office/drawing/2014/main" id="{B62CD770-3131-7686-5D22-0AC580D9B1B1}"/>
              </a:ext>
            </a:extLst>
          </p:cNvPr>
          <p:cNvSpPr>
            <a:spLocks noGrp="1"/>
          </p:cNvSpPr>
          <p:nvPr>
            <p:ph type="title"/>
          </p:nvPr>
        </p:nvSpPr>
        <p:spPr/>
        <p:txBody>
          <a:bodyPr/>
          <a:lstStyle>
            <a:lvl1pPr>
              <a:defRPr>
                <a:solidFill>
                  <a:schemeClr val="bg1"/>
                </a:solidFill>
              </a:defRPr>
            </a:lvl1pPr>
          </a:lstStyle>
          <a:p>
            <a:r>
              <a:rPr lang="fr-FR"/>
              <a:t>Modifiez le style du titre</a:t>
            </a:r>
            <a:endParaRPr lang="fr-FR" dirty="0"/>
          </a:p>
        </p:txBody>
      </p:sp>
    </p:spTree>
    <p:extLst>
      <p:ext uri="{BB962C8B-B14F-4D97-AF65-F5344CB8AC3E}">
        <p14:creationId xmlns:p14="http://schemas.microsoft.com/office/powerpoint/2010/main" val="4127250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C234029E-78B3-568C-831F-68645DF6BD30}"/>
              </a:ext>
            </a:extLst>
          </p:cNvPr>
          <p:cNvSpPr>
            <a:spLocks noGrp="1"/>
          </p:cNvSpPr>
          <p:nvPr>
            <p:ph type="dt" sz="half" idx="10"/>
          </p:nvPr>
        </p:nvSpPr>
        <p:spPr/>
        <p:txBody>
          <a:bodyPr/>
          <a:lstStyle/>
          <a:p>
            <a:r>
              <a:rPr lang="fr-FR"/>
              <a:t>06/01/2024</a:t>
            </a:r>
          </a:p>
        </p:txBody>
      </p:sp>
      <p:sp>
        <p:nvSpPr>
          <p:cNvPr id="4" name="Espace réservé du pied de page 3">
            <a:extLst>
              <a:ext uri="{FF2B5EF4-FFF2-40B4-BE49-F238E27FC236}">
                <a16:creationId xmlns:a16="http://schemas.microsoft.com/office/drawing/2014/main" id="{92E4E404-6902-1F6E-82F5-8793054624DE}"/>
              </a:ext>
            </a:extLst>
          </p:cNvPr>
          <p:cNvSpPr>
            <a:spLocks noGrp="1"/>
          </p:cNvSpPr>
          <p:nvPr>
            <p:ph type="ftr" sz="quarter" idx="11"/>
          </p:nvPr>
        </p:nvSpPr>
        <p:spPr/>
        <p:txBody>
          <a:bodyPr/>
          <a:lstStyle/>
          <a:p>
            <a:r>
              <a:rPr lang="en-US"/>
              <a:t>ASC 2024 - A. Torre - Multifil mechanical model for ITER TF conductors</a:t>
            </a:r>
            <a:endParaRPr lang="fr-FR"/>
          </a:p>
        </p:txBody>
      </p:sp>
      <p:sp>
        <p:nvSpPr>
          <p:cNvPr id="5" name="Espace réservé du numéro de diapositive 4">
            <a:extLst>
              <a:ext uri="{FF2B5EF4-FFF2-40B4-BE49-F238E27FC236}">
                <a16:creationId xmlns:a16="http://schemas.microsoft.com/office/drawing/2014/main" id="{D3998557-AF65-5C65-FBD8-13E2BC977D78}"/>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6" name="ZoneTexte 5">
            <a:extLst>
              <a:ext uri="{FF2B5EF4-FFF2-40B4-BE49-F238E27FC236}">
                <a16:creationId xmlns:a16="http://schemas.microsoft.com/office/drawing/2014/main" id="{1FD8FB8A-BB4D-ADF0-708B-34954439AF19}"/>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Process</a:t>
            </a:r>
          </a:p>
        </p:txBody>
      </p:sp>
      <p:sp>
        <p:nvSpPr>
          <p:cNvPr id="12" name="Espace réservé du texte 11">
            <a:extLst>
              <a:ext uri="{FF2B5EF4-FFF2-40B4-BE49-F238E27FC236}">
                <a16:creationId xmlns:a16="http://schemas.microsoft.com/office/drawing/2014/main" id="{D8A6D559-B5F2-C10A-5216-55551821C047}"/>
              </a:ext>
            </a:extLst>
          </p:cNvPr>
          <p:cNvSpPr>
            <a:spLocks noGrp="1" noChangeAspect="1"/>
          </p:cNvSpPr>
          <p:nvPr>
            <p:ph type="body" sz="quarter" idx="13" hasCustomPrompt="1"/>
          </p:nvPr>
        </p:nvSpPr>
        <p:spPr>
          <a:xfrm>
            <a:off x="909039" y="1866901"/>
            <a:ext cx="1409699" cy="1409700"/>
          </a:xfrm>
          <a:solidFill>
            <a:srgbClr val="000000"/>
          </a:solidFill>
        </p:spPr>
        <p:txBody>
          <a:bodyPr lIns="36000" tIns="36000" rIns="36000" bIns="36000" anchor="ctr">
            <a:norm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15" name="Espace réservé du texte 14">
            <a:extLst>
              <a:ext uri="{FF2B5EF4-FFF2-40B4-BE49-F238E27FC236}">
                <a16:creationId xmlns:a16="http://schemas.microsoft.com/office/drawing/2014/main" id="{7A89DC66-E329-2BA7-093B-F605D23EBEA2}"/>
              </a:ext>
            </a:extLst>
          </p:cNvPr>
          <p:cNvSpPr>
            <a:spLocks noGrp="1"/>
          </p:cNvSpPr>
          <p:nvPr>
            <p:ph type="body" sz="quarter" idx="14" hasCustomPrompt="1"/>
          </p:nvPr>
        </p:nvSpPr>
        <p:spPr>
          <a:xfrm>
            <a:off x="623888" y="3527424"/>
            <a:ext cx="1980000" cy="2386013"/>
          </a:xfrm>
        </p:spPr>
        <p:txBody>
          <a:bodyPr lIns="0" rIns="0"/>
          <a:lstStyle>
            <a:lvl1pPr algn="ctr">
              <a:defRPr/>
            </a:lvl1pPr>
            <a:lvl2pPr algn="l">
              <a:defRPr/>
            </a:lvl2pPr>
            <a:lvl3pPr algn="l">
              <a:defRPr/>
            </a:lvl3pPr>
            <a:lvl4pPr algn="l">
              <a:defRPr/>
            </a:lvl4pPr>
            <a:lvl5pPr algn="l">
              <a:defRPr/>
            </a:lvl5pPr>
          </a:lstStyle>
          <a:p>
            <a:pPr lvl="0"/>
            <a:r>
              <a:rPr lang="fr-FR" dirty="0"/>
              <a:t>Modifier les styles du texte du masque</a:t>
            </a:r>
          </a:p>
        </p:txBody>
      </p:sp>
      <p:sp>
        <p:nvSpPr>
          <p:cNvPr id="22" name="Espace réservé du texte 11">
            <a:extLst>
              <a:ext uri="{FF2B5EF4-FFF2-40B4-BE49-F238E27FC236}">
                <a16:creationId xmlns:a16="http://schemas.microsoft.com/office/drawing/2014/main" id="{6EBAB840-A288-E4AE-DD2B-ABD52849168F}"/>
              </a:ext>
            </a:extLst>
          </p:cNvPr>
          <p:cNvSpPr>
            <a:spLocks noGrp="1" noChangeAspect="1"/>
          </p:cNvSpPr>
          <p:nvPr>
            <p:ph type="body" sz="quarter" idx="15" hasCustomPrompt="1"/>
          </p:nvPr>
        </p:nvSpPr>
        <p:spPr>
          <a:xfrm>
            <a:off x="3123108" y="1866901"/>
            <a:ext cx="1409699" cy="1409700"/>
          </a:xfrm>
          <a:solidFill>
            <a:schemeClr val="tx2"/>
          </a:solidFill>
        </p:spPr>
        <p:txBody>
          <a:bodyPr lIns="36000" tIns="36000" rIns="36000" bIns="36000" anchor="ctr">
            <a:norm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23" name="Espace réservé du texte 14">
            <a:extLst>
              <a:ext uri="{FF2B5EF4-FFF2-40B4-BE49-F238E27FC236}">
                <a16:creationId xmlns:a16="http://schemas.microsoft.com/office/drawing/2014/main" id="{3E9C6ABE-0C15-ECEA-4B26-53769D8EAC57}"/>
              </a:ext>
            </a:extLst>
          </p:cNvPr>
          <p:cNvSpPr>
            <a:spLocks noGrp="1"/>
          </p:cNvSpPr>
          <p:nvPr>
            <p:ph type="body" sz="quarter" idx="16" hasCustomPrompt="1"/>
          </p:nvPr>
        </p:nvSpPr>
        <p:spPr>
          <a:xfrm>
            <a:off x="2837957" y="3527424"/>
            <a:ext cx="1980000" cy="2386013"/>
          </a:xfrm>
        </p:spPr>
        <p:txBody>
          <a:bodyPr lIns="0" rIns="0"/>
          <a:lstStyle>
            <a:lvl1pPr algn="ctr">
              <a:defRPr/>
            </a:lvl1pPr>
            <a:lvl2pPr algn="l">
              <a:defRPr/>
            </a:lvl2pPr>
            <a:lvl3pPr algn="l">
              <a:defRPr/>
            </a:lvl3pPr>
            <a:lvl4pPr algn="l">
              <a:defRPr/>
            </a:lvl4pPr>
            <a:lvl5pPr algn="l">
              <a:defRPr/>
            </a:lvl5pPr>
          </a:lstStyle>
          <a:p>
            <a:pPr lvl="0"/>
            <a:r>
              <a:rPr lang="fr-FR" dirty="0"/>
              <a:t>Modifier les styles du texte du masque</a:t>
            </a:r>
          </a:p>
        </p:txBody>
      </p:sp>
      <p:sp>
        <p:nvSpPr>
          <p:cNvPr id="24" name="Espace réservé du texte 11">
            <a:extLst>
              <a:ext uri="{FF2B5EF4-FFF2-40B4-BE49-F238E27FC236}">
                <a16:creationId xmlns:a16="http://schemas.microsoft.com/office/drawing/2014/main" id="{24B29917-CE4F-A965-FAA6-E3B453333B7E}"/>
              </a:ext>
            </a:extLst>
          </p:cNvPr>
          <p:cNvSpPr>
            <a:spLocks noGrp="1" noChangeAspect="1"/>
          </p:cNvSpPr>
          <p:nvPr>
            <p:ph type="body" sz="quarter" idx="17" hasCustomPrompt="1"/>
          </p:nvPr>
        </p:nvSpPr>
        <p:spPr>
          <a:xfrm>
            <a:off x="5337177" y="1866901"/>
            <a:ext cx="1409699" cy="1409700"/>
          </a:xfrm>
          <a:solidFill>
            <a:schemeClr val="tx2"/>
          </a:solidFill>
        </p:spPr>
        <p:txBody>
          <a:bodyPr lIns="36000" tIns="36000" rIns="36000" bIns="36000" anchor="ctr">
            <a:norm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25" name="Espace réservé du texte 14">
            <a:extLst>
              <a:ext uri="{FF2B5EF4-FFF2-40B4-BE49-F238E27FC236}">
                <a16:creationId xmlns:a16="http://schemas.microsoft.com/office/drawing/2014/main" id="{6F1352A1-512B-F388-3483-16D51BDD2D42}"/>
              </a:ext>
            </a:extLst>
          </p:cNvPr>
          <p:cNvSpPr>
            <a:spLocks noGrp="1"/>
          </p:cNvSpPr>
          <p:nvPr>
            <p:ph type="body" sz="quarter" idx="18" hasCustomPrompt="1"/>
          </p:nvPr>
        </p:nvSpPr>
        <p:spPr>
          <a:xfrm>
            <a:off x="5052026" y="3527424"/>
            <a:ext cx="1980000" cy="2386013"/>
          </a:xfrm>
        </p:spPr>
        <p:txBody>
          <a:bodyPr lIns="0" rIns="0"/>
          <a:lstStyle>
            <a:lvl1pPr algn="ctr">
              <a:defRPr/>
            </a:lvl1pPr>
            <a:lvl2pPr algn="l">
              <a:defRPr/>
            </a:lvl2pPr>
            <a:lvl3pPr algn="l">
              <a:defRPr/>
            </a:lvl3pPr>
            <a:lvl4pPr algn="l">
              <a:defRPr/>
            </a:lvl4pPr>
            <a:lvl5pPr algn="l">
              <a:defRPr/>
            </a:lvl5pPr>
          </a:lstStyle>
          <a:p>
            <a:pPr lvl="0"/>
            <a:r>
              <a:rPr lang="fr-FR"/>
              <a:t>Modifier les styles du texte du masque</a:t>
            </a:r>
          </a:p>
        </p:txBody>
      </p:sp>
      <p:sp>
        <p:nvSpPr>
          <p:cNvPr id="26" name="Espace réservé du texte 11">
            <a:extLst>
              <a:ext uri="{FF2B5EF4-FFF2-40B4-BE49-F238E27FC236}">
                <a16:creationId xmlns:a16="http://schemas.microsoft.com/office/drawing/2014/main" id="{C4BAD260-C56B-B79F-C093-46D3C16BCC87}"/>
              </a:ext>
            </a:extLst>
          </p:cNvPr>
          <p:cNvSpPr>
            <a:spLocks noGrp="1" noChangeAspect="1"/>
          </p:cNvSpPr>
          <p:nvPr>
            <p:ph type="body" sz="quarter" idx="19" hasCustomPrompt="1"/>
          </p:nvPr>
        </p:nvSpPr>
        <p:spPr>
          <a:xfrm>
            <a:off x="7551246" y="1866901"/>
            <a:ext cx="1409699" cy="1409700"/>
          </a:xfrm>
          <a:solidFill>
            <a:schemeClr val="tx2"/>
          </a:solidFill>
        </p:spPr>
        <p:txBody>
          <a:bodyPr lIns="36000" tIns="36000" rIns="36000" bIns="36000" anchor="ctr">
            <a:norm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27" name="Espace réservé du texte 14">
            <a:extLst>
              <a:ext uri="{FF2B5EF4-FFF2-40B4-BE49-F238E27FC236}">
                <a16:creationId xmlns:a16="http://schemas.microsoft.com/office/drawing/2014/main" id="{E3294DD8-C0C7-7FF7-2AF0-2A6B1C786177}"/>
              </a:ext>
            </a:extLst>
          </p:cNvPr>
          <p:cNvSpPr>
            <a:spLocks noGrp="1"/>
          </p:cNvSpPr>
          <p:nvPr>
            <p:ph type="body" sz="quarter" idx="20" hasCustomPrompt="1"/>
          </p:nvPr>
        </p:nvSpPr>
        <p:spPr>
          <a:xfrm>
            <a:off x="7266095" y="3527424"/>
            <a:ext cx="1980000" cy="2386013"/>
          </a:xfrm>
        </p:spPr>
        <p:txBody>
          <a:bodyPr lIns="0" rIns="0"/>
          <a:lstStyle>
            <a:lvl1pPr algn="ctr">
              <a:defRPr/>
            </a:lvl1pPr>
            <a:lvl2pPr algn="l">
              <a:defRPr/>
            </a:lvl2pPr>
            <a:lvl3pPr algn="l">
              <a:defRPr/>
            </a:lvl3pPr>
            <a:lvl4pPr algn="l">
              <a:defRPr/>
            </a:lvl4pPr>
            <a:lvl5pPr algn="l">
              <a:defRPr/>
            </a:lvl5pPr>
          </a:lstStyle>
          <a:p>
            <a:pPr lvl="0"/>
            <a:r>
              <a:rPr lang="fr-FR"/>
              <a:t>Modifier les styles du texte du masque</a:t>
            </a:r>
          </a:p>
        </p:txBody>
      </p:sp>
      <p:sp>
        <p:nvSpPr>
          <p:cNvPr id="28" name="Espace réservé du texte 11">
            <a:extLst>
              <a:ext uri="{FF2B5EF4-FFF2-40B4-BE49-F238E27FC236}">
                <a16:creationId xmlns:a16="http://schemas.microsoft.com/office/drawing/2014/main" id="{043259EC-B8D8-255D-A2B2-B6984873CA66}"/>
              </a:ext>
            </a:extLst>
          </p:cNvPr>
          <p:cNvSpPr>
            <a:spLocks noGrp="1" noChangeAspect="1"/>
          </p:cNvSpPr>
          <p:nvPr>
            <p:ph type="body" sz="quarter" idx="21" hasCustomPrompt="1"/>
          </p:nvPr>
        </p:nvSpPr>
        <p:spPr>
          <a:xfrm>
            <a:off x="9765314" y="1866901"/>
            <a:ext cx="1409699" cy="1409700"/>
          </a:xfrm>
          <a:solidFill>
            <a:schemeClr val="tx2"/>
          </a:solidFill>
        </p:spPr>
        <p:txBody>
          <a:bodyPr lIns="36000" tIns="36000" rIns="36000" bIns="36000" anchor="ctr">
            <a:norm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29" name="Espace réservé du texte 14">
            <a:extLst>
              <a:ext uri="{FF2B5EF4-FFF2-40B4-BE49-F238E27FC236}">
                <a16:creationId xmlns:a16="http://schemas.microsoft.com/office/drawing/2014/main" id="{24D806FB-89F5-15B1-42D4-FB45DB6CC61B}"/>
              </a:ext>
            </a:extLst>
          </p:cNvPr>
          <p:cNvSpPr>
            <a:spLocks noGrp="1"/>
          </p:cNvSpPr>
          <p:nvPr>
            <p:ph type="body" sz="quarter" idx="22" hasCustomPrompt="1"/>
          </p:nvPr>
        </p:nvSpPr>
        <p:spPr>
          <a:xfrm>
            <a:off x="9480163" y="3527424"/>
            <a:ext cx="1980000" cy="2386013"/>
          </a:xfrm>
        </p:spPr>
        <p:txBody>
          <a:bodyPr lIns="0" rIns="0"/>
          <a:lstStyle>
            <a:lvl1pPr algn="ctr">
              <a:defRPr/>
            </a:lvl1pPr>
            <a:lvl2pPr algn="l">
              <a:defRPr/>
            </a:lvl2pPr>
            <a:lvl3pPr algn="l">
              <a:defRPr/>
            </a:lvl3pPr>
            <a:lvl4pPr algn="l">
              <a:defRPr/>
            </a:lvl4pPr>
            <a:lvl5pPr algn="l">
              <a:defRPr/>
            </a:lvl5pPr>
          </a:lstStyle>
          <a:p>
            <a:pPr lvl="0"/>
            <a:r>
              <a:rPr lang="fr-FR"/>
              <a:t>Modifier les styles du texte du masque</a:t>
            </a:r>
          </a:p>
        </p:txBody>
      </p:sp>
      <p:sp>
        <p:nvSpPr>
          <p:cNvPr id="30" name="ZoneTexte 29">
            <a:extLst>
              <a:ext uri="{FF2B5EF4-FFF2-40B4-BE49-F238E27FC236}">
                <a16:creationId xmlns:a16="http://schemas.microsoft.com/office/drawing/2014/main" id="{58DC98BA-7572-A388-C6B4-862306EE47DA}"/>
              </a:ext>
            </a:extLst>
          </p:cNvPr>
          <p:cNvSpPr txBox="1"/>
          <p:nvPr userDrawn="1"/>
        </p:nvSpPr>
        <p:spPr>
          <a:xfrm>
            <a:off x="-101600" y="6858000"/>
            <a:ext cx="12192000" cy="646331"/>
          </a:xfrm>
          <a:prstGeom prst="rect">
            <a:avLst/>
          </a:prstGeom>
          <a:noFill/>
        </p:spPr>
        <p:txBody>
          <a:bodyPr wrap="square" rtlCol="0">
            <a:spAutoFit/>
          </a:bodyPr>
          <a:lstStyle/>
          <a:p>
            <a:r>
              <a:rPr lang="fr-FR" sz="1200" dirty="0">
                <a:solidFill>
                  <a:schemeClr val="bg1">
                    <a:lumMod val="50000"/>
                  </a:schemeClr>
                </a:solidFill>
              </a:rPr>
              <a:t>Astuce : 2 niveaux de textes sont utilisés dans le carré de couleur, le 2</a:t>
            </a:r>
            <a:r>
              <a:rPr lang="fr-FR" sz="1200" baseline="30000" dirty="0">
                <a:solidFill>
                  <a:schemeClr val="bg1">
                    <a:lumMod val="50000"/>
                  </a:schemeClr>
                </a:solidFill>
              </a:rPr>
              <a:t>ème</a:t>
            </a:r>
            <a:r>
              <a:rPr lang="fr-FR" sz="1200" dirty="0">
                <a:solidFill>
                  <a:schemeClr val="bg1">
                    <a:lumMod val="50000"/>
                  </a:schemeClr>
                </a:solidFill>
              </a:rPr>
              <a:t> niveau est réservé au chiffre</a:t>
            </a:r>
          </a:p>
          <a:p>
            <a:r>
              <a:rPr lang="fr-FR" sz="1200" dirty="0">
                <a:solidFill>
                  <a:schemeClr val="bg1">
                    <a:lumMod val="50000"/>
                  </a:schemeClr>
                </a:solidFill>
              </a:rPr>
              <a:t>Astuce : A tout moment vous pouvez changer la couleur de 1 ou plusieurs carré(s) : « Format de la forme » / « Remplissage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bg1">
                    <a:lumMod val="50000"/>
                  </a:schemeClr>
                </a:solidFill>
              </a:rPr>
              <a:t>Astuce : A tout moment vous pouvez supprimer ou dupliquer une des étapes</a:t>
            </a:r>
          </a:p>
        </p:txBody>
      </p:sp>
      <p:pic>
        <p:nvPicPr>
          <p:cNvPr id="19"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0501BFA8-B9A9-BC60-9090-AC04B424FC41}"/>
              </a:ext>
            </a:extLst>
          </p:cNvPr>
          <p:cNvSpPr>
            <a:spLocks noGrp="1"/>
          </p:cNvSpPr>
          <p:nvPr>
            <p:ph type="title"/>
          </p:nvPr>
        </p:nvSpPr>
        <p:spPr/>
        <p:txBody>
          <a:bodyPr/>
          <a:lstStyle>
            <a:lvl1pPr>
              <a:defRPr>
                <a:solidFill>
                  <a:schemeClr val="tx1"/>
                </a:solidFill>
              </a:defRPr>
            </a:lvl1pPr>
          </a:lstStyle>
          <a:p>
            <a:r>
              <a:rPr lang="fr-FR"/>
              <a:t>Modifiez le style du titre</a:t>
            </a:r>
          </a:p>
        </p:txBody>
      </p:sp>
    </p:spTree>
    <p:extLst>
      <p:ext uri="{BB962C8B-B14F-4D97-AF65-F5344CB8AC3E}">
        <p14:creationId xmlns:p14="http://schemas.microsoft.com/office/powerpoint/2010/main" val="4001606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ocess 2">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C234029E-78B3-568C-831F-68645DF6BD30}"/>
              </a:ext>
            </a:extLst>
          </p:cNvPr>
          <p:cNvSpPr>
            <a:spLocks noGrp="1"/>
          </p:cNvSpPr>
          <p:nvPr>
            <p:ph type="dt" sz="half" idx="10"/>
          </p:nvPr>
        </p:nvSpPr>
        <p:spPr/>
        <p:txBody>
          <a:bodyPr/>
          <a:lstStyle/>
          <a:p>
            <a:r>
              <a:rPr lang="fr-FR"/>
              <a:t>06/01/2024</a:t>
            </a:r>
          </a:p>
        </p:txBody>
      </p:sp>
      <p:sp>
        <p:nvSpPr>
          <p:cNvPr id="4" name="Espace réservé du pied de page 3">
            <a:extLst>
              <a:ext uri="{FF2B5EF4-FFF2-40B4-BE49-F238E27FC236}">
                <a16:creationId xmlns:a16="http://schemas.microsoft.com/office/drawing/2014/main" id="{92E4E404-6902-1F6E-82F5-8793054624DE}"/>
              </a:ext>
            </a:extLst>
          </p:cNvPr>
          <p:cNvSpPr>
            <a:spLocks noGrp="1"/>
          </p:cNvSpPr>
          <p:nvPr>
            <p:ph type="ftr" sz="quarter" idx="11"/>
          </p:nvPr>
        </p:nvSpPr>
        <p:spPr/>
        <p:txBody>
          <a:bodyPr/>
          <a:lstStyle/>
          <a:p>
            <a:r>
              <a:rPr lang="en-US"/>
              <a:t>ASC 2024 - A. Torre - Multifil mechanical model for ITER TF conductors</a:t>
            </a:r>
            <a:endParaRPr lang="fr-FR"/>
          </a:p>
        </p:txBody>
      </p:sp>
      <p:sp>
        <p:nvSpPr>
          <p:cNvPr id="5" name="Espace réservé du numéro de diapositive 4">
            <a:extLst>
              <a:ext uri="{FF2B5EF4-FFF2-40B4-BE49-F238E27FC236}">
                <a16:creationId xmlns:a16="http://schemas.microsoft.com/office/drawing/2014/main" id="{D3998557-AF65-5C65-FBD8-13E2BC977D78}"/>
              </a:ext>
            </a:extLst>
          </p:cNvPr>
          <p:cNvSpPr>
            <a:spLocks noGrp="1"/>
          </p:cNvSpPr>
          <p:nvPr>
            <p:ph type="sldNum" sz="quarter" idx="12"/>
          </p:nvPr>
        </p:nvSpPr>
        <p:spPr/>
        <p:txBody>
          <a:bodyPr/>
          <a:lstStyle/>
          <a:p>
            <a:fld id="{0CBC77A0-1F4E-42FF-9FFC-F45C3A64AF90}" type="slidenum">
              <a:rPr lang="fr-FR" smtClean="0"/>
              <a:t>‹N›</a:t>
            </a:fld>
            <a:endParaRPr lang="fr-FR"/>
          </a:p>
        </p:txBody>
      </p:sp>
      <p:sp>
        <p:nvSpPr>
          <p:cNvPr id="6" name="ZoneTexte 5">
            <a:extLst>
              <a:ext uri="{FF2B5EF4-FFF2-40B4-BE49-F238E27FC236}">
                <a16:creationId xmlns:a16="http://schemas.microsoft.com/office/drawing/2014/main" id="{1FD8FB8A-BB4D-ADF0-708B-34954439AF19}"/>
              </a:ext>
            </a:extLst>
          </p:cNvPr>
          <p:cNvSpPr txBox="1"/>
          <p:nvPr userDrawn="1"/>
        </p:nvSpPr>
        <p:spPr>
          <a:xfrm>
            <a:off x="-101600" y="-276999"/>
            <a:ext cx="12192000" cy="461665"/>
          </a:xfrm>
          <a:prstGeom prst="rect">
            <a:avLst/>
          </a:prstGeom>
          <a:noFill/>
        </p:spPr>
        <p:txBody>
          <a:bodyPr wrap="square" rtlCol="0">
            <a:spAutoFit/>
          </a:bodyPr>
          <a:lstStyle/>
          <a:p>
            <a:r>
              <a:rPr lang="fr-FR" sz="1200" dirty="0">
                <a:solidFill>
                  <a:schemeClr val="bg1">
                    <a:lumMod val="50000"/>
                  </a:schemeClr>
                </a:solidFill>
              </a:rPr>
              <a:t>Disposition : Process 2</a:t>
            </a:r>
          </a:p>
          <a:p>
            <a:endParaRPr lang="fr-FR" sz="1200" dirty="0">
              <a:solidFill>
                <a:schemeClr val="bg1">
                  <a:lumMod val="50000"/>
                </a:schemeClr>
              </a:solidFill>
            </a:endParaRPr>
          </a:p>
        </p:txBody>
      </p:sp>
      <p:sp>
        <p:nvSpPr>
          <p:cNvPr id="9" name="Espace réservé du texte 8">
            <a:extLst>
              <a:ext uri="{FF2B5EF4-FFF2-40B4-BE49-F238E27FC236}">
                <a16:creationId xmlns:a16="http://schemas.microsoft.com/office/drawing/2014/main" id="{80E4F447-1473-CEC3-0C4B-859E1566BDE9}"/>
              </a:ext>
            </a:extLst>
          </p:cNvPr>
          <p:cNvSpPr>
            <a:spLocks noGrp="1" noChangeAspect="1"/>
          </p:cNvSpPr>
          <p:nvPr>
            <p:ph type="body" sz="quarter" idx="13" hasCustomPrompt="1"/>
          </p:nvPr>
        </p:nvSpPr>
        <p:spPr>
          <a:xfrm>
            <a:off x="731838" y="1583490"/>
            <a:ext cx="2160000" cy="1651398"/>
          </a:xfrm>
          <a:custGeom>
            <a:avLst/>
            <a:gdLst>
              <a:gd name="connsiteX0" fmla="*/ 0 w 1843864"/>
              <a:gd name="connsiteY0" fmla="*/ 0 h 1409700"/>
              <a:gd name="connsiteX1" fmla="*/ 1409699 w 1843864"/>
              <a:gd name="connsiteY1" fmla="*/ 0 h 1409700"/>
              <a:gd name="connsiteX2" fmla="*/ 1409699 w 1843864"/>
              <a:gd name="connsiteY2" fmla="*/ 471941 h 1409700"/>
              <a:gd name="connsiteX3" fmla="*/ 1535357 w 1843864"/>
              <a:gd name="connsiteY3" fmla="*/ 471941 h 1409700"/>
              <a:gd name="connsiteX4" fmla="*/ 1535357 w 1843864"/>
              <a:gd name="connsiteY4" fmla="*/ 239032 h 1409700"/>
              <a:gd name="connsiteX5" fmla="*/ 1843864 w 1843864"/>
              <a:gd name="connsiteY5" fmla="*/ 704851 h 1409700"/>
              <a:gd name="connsiteX6" fmla="*/ 1535357 w 1843864"/>
              <a:gd name="connsiteY6" fmla="*/ 1170669 h 1409700"/>
              <a:gd name="connsiteX7" fmla="*/ 1535357 w 1843864"/>
              <a:gd name="connsiteY7" fmla="*/ 937760 h 1409700"/>
              <a:gd name="connsiteX8" fmla="*/ 1409699 w 1843864"/>
              <a:gd name="connsiteY8" fmla="*/ 937760 h 1409700"/>
              <a:gd name="connsiteX9" fmla="*/ 1409699 w 1843864"/>
              <a:gd name="connsiteY9" fmla="*/ 1409700 h 1409700"/>
              <a:gd name="connsiteX10" fmla="*/ 0 w 1843864"/>
              <a:gd name="connsiteY10" fmla="*/ 1409700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3864" h="1409700">
                <a:moveTo>
                  <a:pt x="0" y="0"/>
                </a:moveTo>
                <a:lnTo>
                  <a:pt x="1409699" y="0"/>
                </a:lnTo>
                <a:lnTo>
                  <a:pt x="1409699" y="471941"/>
                </a:lnTo>
                <a:lnTo>
                  <a:pt x="1535357" y="471941"/>
                </a:lnTo>
                <a:lnTo>
                  <a:pt x="1535357" y="239032"/>
                </a:lnTo>
                <a:lnTo>
                  <a:pt x="1843864" y="704851"/>
                </a:lnTo>
                <a:lnTo>
                  <a:pt x="1535357" y="1170669"/>
                </a:lnTo>
                <a:lnTo>
                  <a:pt x="1535357" y="937760"/>
                </a:lnTo>
                <a:lnTo>
                  <a:pt x="1409699" y="937760"/>
                </a:lnTo>
                <a:lnTo>
                  <a:pt x="1409699" y="1409700"/>
                </a:lnTo>
                <a:lnTo>
                  <a:pt x="0" y="1409700"/>
                </a:lnTo>
                <a:close/>
              </a:path>
            </a:pathLst>
          </a:custGeom>
          <a:solidFill>
            <a:schemeClr val="tx1"/>
          </a:solidFill>
        </p:spPr>
        <p:txBody>
          <a:bodyPr wrap="square" lIns="36000" tIns="36000" rIns="468000" bIns="36000" anchor="ctr">
            <a:no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30" name="ZoneTexte 29">
            <a:extLst>
              <a:ext uri="{FF2B5EF4-FFF2-40B4-BE49-F238E27FC236}">
                <a16:creationId xmlns:a16="http://schemas.microsoft.com/office/drawing/2014/main" id="{58DC98BA-7572-A388-C6B4-862306EE47DA}"/>
              </a:ext>
            </a:extLst>
          </p:cNvPr>
          <p:cNvSpPr txBox="1"/>
          <p:nvPr userDrawn="1"/>
        </p:nvSpPr>
        <p:spPr>
          <a:xfrm>
            <a:off x="-101600" y="6858000"/>
            <a:ext cx="12192000" cy="646331"/>
          </a:xfrm>
          <a:prstGeom prst="rect">
            <a:avLst/>
          </a:prstGeom>
          <a:noFill/>
        </p:spPr>
        <p:txBody>
          <a:bodyPr wrap="square" rtlCol="0">
            <a:spAutoFit/>
          </a:bodyPr>
          <a:lstStyle/>
          <a:p>
            <a:r>
              <a:rPr lang="fr-FR" sz="1200" dirty="0">
                <a:solidFill>
                  <a:schemeClr val="bg1">
                    <a:lumMod val="50000"/>
                  </a:schemeClr>
                </a:solidFill>
              </a:rPr>
              <a:t>Astuce : 2 niveaux de textes sont utilisés dans le carré de couleur, le 2</a:t>
            </a:r>
            <a:r>
              <a:rPr lang="fr-FR" sz="1200" baseline="30000" dirty="0">
                <a:solidFill>
                  <a:schemeClr val="bg1">
                    <a:lumMod val="50000"/>
                  </a:schemeClr>
                </a:solidFill>
              </a:rPr>
              <a:t>ème</a:t>
            </a:r>
            <a:r>
              <a:rPr lang="fr-FR" sz="1200" dirty="0">
                <a:solidFill>
                  <a:schemeClr val="bg1">
                    <a:lumMod val="50000"/>
                  </a:schemeClr>
                </a:solidFill>
              </a:rPr>
              <a:t> niveau est réservé au chiffre</a:t>
            </a:r>
          </a:p>
          <a:p>
            <a:r>
              <a:rPr lang="fr-FR" sz="1200" dirty="0">
                <a:solidFill>
                  <a:schemeClr val="bg1">
                    <a:lumMod val="50000"/>
                  </a:schemeClr>
                </a:solidFill>
              </a:rPr>
              <a:t>Astuce : A tout moment vous pouvez changer la couleur de 1 ou plusieurs carré(s) : « Format de la forme » / « Remplissage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bg1">
                    <a:lumMod val="50000"/>
                  </a:schemeClr>
                </a:solidFill>
              </a:rPr>
              <a:t>Astuce : A tout moment vous pouvez supprimer ou dupliquer une des étapes</a:t>
            </a:r>
          </a:p>
        </p:txBody>
      </p:sp>
      <p:sp>
        <p:nvSpPr>
          <p:cNvPr id="20" name="Espace réservé du texte 14">
            <a:extLst>
              <a:ext uri="{FF2B5EF4-FFF2-40B4-BE49-F238E27FC236}">
                <a16:creationId xmlns:a16="http://schemas.microsoft.com/office/drawing/2014/main" id="{7F676C8B-EE69-3CAC-C9F6-BFDEFD05279B}"/>
              </a:ext>
            </a:extLst>
          </p:cNvPr>
          <p:cNvSpPr>
            <a:spLocks noGrp="1"/>
          </p:cNvSpPr>
          <p:nvPr>
            <p:ph type="body" sz="quarter" idx="14"/>
          </p:nvPr>
        </p:nvSpPr>
        <p:spPr>
          <a:xfrm>
            <a:off x="673555" y="3527424"/>
            <a:ext cx="1980000" cy="2386013"/>
          </a:xfrm>
        </p:spPr>
        <p:txBody>
          <a:bodyPr/>
          <a:lstStyle>
            <a:lvl1pPr algn="l">
              <a:defRPr/>
            </a:lvl1pPr>
            <a:lvl2pPr algn="l">
              <a:defRPr/>
            </a:lvl2pPr>
            <a:lvl3pPr algn="l">
              <a:defRPr/>
            </a:lvl3pPr>
            <a:lvl4pPr algn="l">
              <a:defRPr/>
            </a:lvl4pPr>
            <a:lvl5pPr algn="l">
              <a:defRPr/>
            </a:lvl5pPr>
          </a:lstStyle>
          <a:p>
            <a:pPr lvl="0"/>
            <a:r>
              <a:rPr lang="fr-FR"/>
              <a:t>Modifier les styles du texte du masque</a:t>
            </a:r>
          </a:p>
        </p:txBody>
      </p:sp>
      <p:sp>
        <p:nvSpPr>
          <p:cNvPr id="21" name="Espace réservé du texte 14">
            <a:extLst>
              <a:ext uri="{FF2B5EF4-FFF2-40B4-BE49-F238E27FC236}">
                <a16:creationId xmlns:a16="http://schemas.microsoft.com/office/drawing/2014/main" id="{89215B80-BD0F-D77B-4046-84DBB6530C88}"/>
              </a:ext>
            </a:extLst>
          </p:cNvPr>
          <p:cNvSpPr>
            <a:spLocks noGrp="1"/>
          </p:cNvSpPr>
          <p:nvPr>
            <p:ph type="body" sz="quarter" idx="16"/>
          </p:nvPr>
        </p:nvSpPr>
        <p:spPr>
          <a:xfrm>
            <a:off x="2850698" y="3527424"/>
            <a:ext cx="1980000" cy="2386013"/>
          </a:xfrm>
        </p:spPr>
        <p:txBody>
          <a:bodyPr/>
          <a:lstStyle>
            <a:lvl1pPr algn="l">
              <a:defRPr/>
            </a:lvl1pPr>
            <a:lvl2pPr algn="l">
              <a:defRPr/>
            </a:lvl2pPr>
            <a:lvl3pPr algn="l">
              <a:defRPr/>
            </a:lvl3pPr>
            <a:lvl4pPr algn="l">
              <a:defRPr/>
            </a:lvl4pPr>
            <a:lvl5pPr algn="l">
              <a:defRPr/>
            </a:lvl5pPr>
          </a:lstStyle>
          <a:p>
            <a:pPr lvl="0"/>
            <a:r>
              <a:rPr lang="fr-FR"/>
              <a:t>Modifier les styles du texte du masque</a:t>
            </a:r>
          </a:p>
        </p:txBody>
      </p:sp>
      <p:sp>
        <p:nvSpPr>
          <p:cNvPr id="31" name="Espace réservé du texte 14">
            <a:extLst>
              <a:ext uri="{FF2B5EF4-FFF2-40B4-BE49-F238E27FC236}">
                <a16:creationId xmlns:a16="http://schemas.microsoft.com/office/drawing/2014/main" id="{50E15DEA-ADB9-4EAD-9B8B-400BF2AF4FDA}"/>
              </a:ext>
            </a:extLst>
          </p:cNvPr>
          <p:cNvSpPr>
            <a:spLocks noGrp="1"/>
          </p:cNvSpPr>
          <p:nvPr>
            <p:ph type="body" sz="quarter" idx="18"/>
          </p:nvPr>
        </p:nvSpPr>
        <p:spPr>
          <a:xfrm>
            <a:off x="5042355" y="3527424"/>
            <a:ext cx="1980000" cy="2386013"/>
          </a:xfrm>
        </p:spPr>
        <p:txBody>
          <a:bodyPr/>
          <a:lstStyle>
            <a:lvl1pPr algn="l">
              <a:defRPr/>
            </a:lvl1pPr>
            <a:lvl2pPr algn="l">
              <a:defRPr/>
            </a:lvl2pPr>
            <a:lvl3pPr algn="l">
              <a:defRPr/>
            </a:lvl3pPr>
            <a:lvl4pPr algn="l">
              <a:defRPr/>
            </a:lvl4pPr>
            <a:lvl5pPr algn="l">
              <a:defRPr/>
            </a:lvl5pPr>
          </a:lstStyle>
          <a:p>
            <a:pPr lvl="0"/>
            <a:r>
              <a:rPr lang="fr-FR"/>
              <a:t>Modifier les styles du texte du masque</a:t>
            </a:r>
          </a:p>
        </p:txBody>
      </p:sp>
      <p:sp>
        <p:nvSpPr>
          <p:cNvPr id="32" name="Espace réservé du texte 14">
            <a:extLst>
              <a:ext uri="{FF2B5EF4-FFF2-40B4-BE49-F238E27FC236}">
                <a16:creationId xmlns:a16="http://schemas.microsoft.com/office/drawing/2014/main" id="{31D594DF-B2F9-BDEA-68CF-C1C92B869ADF}"/>
              </a:ext>
            </a:extLst>
          </p:cNvPr>
          <p:cNvSpPr>
            <a:spLocks noGrp="1"/>
          </p:cNvSpPr>
          <p:nvPr>
            <p:ph type="body" sz="quarter" idx="20"/>
          </p:nvPr>
        </p:nvSpPr>
        <p:spPr>
          <a:xfrm>
            <a:off x="7161440" y="3527424"/>
            <a:ext cx="1980000" cy="2386013"/>
          </a:xfrm>
        </p:spPr>
        <p:txBody>
          <a:bodyPr/>
          <a:lstStyle>
            <a:lvl1pPr algn="l">
              <a:defRPr/>
            </a:lvl1pPr>
            <a:lvl2pPr algn="l">
              <a:defRPr/>
            </a:lvl2pPr>
            <a:lvl3pPr algn="l">
              <a:defRPr/>
            </a:lvl3pPr>
            <a:lvl4pPr algn="l">
              <a:defRPr/>
            </a:lvl4pPr>
            <a:lvl5pPr algn="l">
              <a:defRPr/>
            </a:lvl5pPr>
          </a:lstStyle>
          <a:p>
            <a:pPr lvl="0"/>
            <a:r>
              <a:rPr lang="fr-FR"/>
              <a:t>Modifier les styles du texte du masque</a:t>
            </a:r>
          </a:p>
        </p:txBody>
      </p:sp>
      <p:sp>
        <p:nvSpPr>
          <p:cNvPr id="33" name="Espace réservé du texte 14">
            <a:extLst>
              <a:ext uri="{FF2B5EF4-FFF2-40B4-BE49-F238E27FC236}">
                <a16:creationId xmlns:a16="http://schemas.microsoft.com/office/drawing/2014/main" id="{4EB8106A-BAE6-87F6-A881-562ED8FA4143}"/>
              </a:ext>
            </a:extLst>
          </p:cNvPr>
          <p:cNvSpPr>
            <a:spLocks noGrp="1"/>
          </p:cNvSpPr>
          <p:nvPr>
            <p:ph type="body" sz="quarter" idx="22"/>
          </p:nvPr>
        </p:nvSpPr>
        <p:spPr>
          <a:xfrm>
            <a:off x="9386855" y="3527424"/>
            <a:ext cx="1980000" cy="2386013"/>
          </a:xfrm>
        </p:spPr>
        <p:txBody>
          <a:bodyPr/>
          <a:lstStyle>
            <a:lvl1pPr algn="l">
              <a:defRPr/>
            </a:lvl1pPr>
            <a:lvl2pPr algn="l">
              <a:defRPr/>
            </a:lvl2pPr>
            <a:lvl3pPr algn="l">
              <a:defRPr/>
            </a:lvl3pPr>
            <a:lvl4pPr algn="l">
              <a:defRPr/>
            </a:lvl4pPr>
            <a:lvl5pPr algn="l">
              <a:defRPr/>
            </a:lvl5pPr>
          </a:lstStyle>
          <a:p>
            <a:pPr lvl="0"/>
            <a:r>
              <a:rPr lang="fr-FR"/>
              <a:t>Modifier les styles du texte du masque</a:t>
            </a:r>
          </a:p>
        </p:txBody>
      </p:sp>
      <p:sp>
        <p:nvSpPr>
          <p:cNvPr id="34" name="Espace réservé du texte 33">
            <a:extLst>
              <a:ext uri="{FF2B5EF4-FFF2-40B4-BE49-F238E27FC236}">
                <a16:creationId xmlns:a16="http://schemas.microsoft.com/office/drawing/2014/main" id="{6FA8E9A1-911D-DD9D-7A76-ADDB4C2E4317}"/>
              </a:ext>
            </a:extLst>
          </p:cNvPr>
          <p:cNvSpPr>
            <a:spLocks noGrp="1" noChangeAspect="1"/>
          </p:cNvSpPr>
          <p:nvPr>
            <p:ph type="body" sz="quarter" idx="23" hasCustomPrompt="1"/>
          </p:nvPr>
        </p:nvSpPr>
        <p:spPr>
          <a:xfrm>
            <a:off x="2908981" y="1583490"/>
            <a:ext cx="2160000" cy="1651398"/>
          </a:xfrm>
          <a:custGeom>
            <a:avLst/>
            <a:gdLst>
              <a:gd name="connsiteX0" fmla="*/ 0 w 1843864"/>
              <a:gd name="connsiteY0" fmla="*/ 0 h 1409700"/>
              <a:gd name="connsiteX1" fmla="*/ 1409699 w 1843864"/>
              <a:gd name="connsiteY1" fmla="*/ 0 h 1409700"/>
              <a:gd name="connsiteX2" fmla="*/ 1409699 w 1843864"/>
              <a:gd name="connsiteY2" fmla="*/ 471941 h 1409700"/>
              <a:gd name="connsiteX3" fmla="*/ 1535357 w 1843864"/>
              <a:gd name="connsiteY3" fmla="*/ 471941 h 1409700"/>
              <a:gd name="connsiteX4" fmla="*/ 1535357 w 1843864"/>
              <a:gd name="connsiteY4" fmla="*/ 239032 h 1409700"/>
              <a:gd name="connsiteX5" fmla="*/ 1843864 w 1843864"/>
              <a:gd name="connsiteY5" fmla="*/ 704851 h 1409700"/>
              <a:gd name="connsiteX6" fmla="*/ 1535357 w 1843864"/>
              <a:gd name="connsiteY6" fmla="*/ 1170669 h 1409700"/>
              <a:gd name="connsiteX7" fmla="*/ 1535357 w 1843864"/>
              <a:gd name="connsiteY7" fmla="*/ 937760 h 1409700"/>
              <a:gd name="connsiteX8" fmla="*/ 1409699 w 1843864"/>
              <a:gd name="connsiteY8" fmla="*/ 937760 h 1409700"/>
              <a:gd name="connsiteX9" fmla="*/ 1409699 w 1843864"/>
              <a:gd name="connsiteY9" fmla="*/ 1409700 h 1409700"/>
              <a:gd name="connsiteX10" fmla="*/ 0 w 1843864"/>
              <a:gd name="connsiteY10" fmla="*/ 1409700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3864" h="1409700">
                <a:moveTo>
                  <a:pt x="0" y="0"/>
                </a:moveTo>
                <a:lnTo>
                  <a:pt x="1409699" y="0"/>
                </a:lnTo>
                <a:lnTo>
                  <a:pt x="1409699" y="471941"/>
                </a:lnTo>
                <a:lnTo>
                  <a:pt x="1535357" y="471941"/>
                </a:lnTo>
                <a:lnTo>
                  <a:pt x="1535357" y="239032"/>
                </a:lnTo>
                <a:lnTo>
                  <a:pt x="1843864" y="704851"/>
                </a:lnTo>
                <a:lnTo>
                  <a:pt x="1535357" y="1170669"/>
                </a:lnTo>
                <a:lnTo>
                  <a:pt x="1535357" y="937760"/>
                </a:lnTo>
                <a:lnTo>
                  <a:pt x="1409699" y="937760"/>
                </a:lnTo>
                <a:lnTo>
                  <a:pt x="1409699" y="1409700"/>
                </a:lnTo>
                <a:lnTo>
                  <a:pt x="0" y="1409700"/>
                </a:lnTo>
                <a:close/>
              </a:path>
            </a:pathLst>
          </a:custGeom>
          <a:solidFill>
            <a:schemeClr val="tx2"/>
          </a:solidFill>
        </p:spPr>
        <p:txBody>
          <a:bodyPr wrap="square" lIns="36000" tIns="36000" rIns="468000" bIns="36000" anchor="ctr">
            <a:no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35" name="Espace réservé du texte 34">
            <a:extLst>
              <a:ext uri="{FF2B5EF4-FFF2-40B4-BE49-F238E27FC236}">
                <a16:creationId xmlns:a16="http://schemas.microsoft.com/office/drawing/2014/main" id="{89C62950-23F5-0C27-DBF0-B851B616C800}"/>
              </a:ext>
            </a:extLst>
          </p:cNvPr>
          <p:cNvSpPr>
            <a:spLocks noGrp="1" noChangeAspect="1"/>
          </p:cNvSpPr>
          <p:nvPr>
            <p:ph type="body" sz="quarter" idx="24" hasCustomPrompt="1"/>
          </p:nvPr>
        </p:nvSpPr>
        <p:spPr>
          <a:xfrm>
            <a:off x="5100638" y="1583490"/>
            <a:ext cx="2160000" cy="1651398"/>
          </a:xfrm>
          <a:custGeom>
            <a:avLst/>
            <a:gdLst>
              <a:gd name="connsiteX0" fmla="*/ 0 w 1843864"/>
              <a:gd name="connsiteY0" fmla="*/ 0 h 1409700"/>
              <a:gd name="connsiteX1" fmla="*/ 1409699 w 1843864"/>
              <a:gd name="connsiteY1" fmla="*/ 0 h 1409700"/>
              <a:gd name="connsiteX2" fmla="*/ 1409699 w 1843864"/>
              <a:gd name="connsiteY2" fmla="*/ 471941 h 1409700"/>
              <a:gd name="connsiteX3" fmla="*/ 1535357 w 1843864"/>
              <a:gd name="connsiteY3" fmla="*/ 471941 h 1409700"/>
              <a:gd name="connsiteX4" fmla="*/ 1535357 w 1843864"/>
              <a:gd name="connsiteY4" fmla="*/ 239032 h 1409700"/>
              <a:gd name="connsiteX5" fmla="*/ 1843864 w 1843864"/>
              <a:gd name="connsiteY5" fmla="*/ 704851 h 1409700"/>
              <a:gd name="connsiteX6" fmla="*/ 1535357 w 1843864"/>
              <a:gd name="connsiteY6" fmla="*/ 1170669 h 1409700"/>
              <a:gd name="connsiteX7" fmla="*/ 1535357 w 1843864"/>
              <a:gd name="connsiteY7" fmla="*/ 937760 h 1409700"/>
              <a:gd name="connsiteX8" fmla="*/ 1409699 w 1843864"/>
              <a:gd name="connsiteY8" fmla="*/ 937760 h 1409700"/>
              <a:gd name="connsiteX9" fmla="*/ 1409699 w 1843864"/>
              <a:gd name="connsiteY9" fmla="*/ 1409700 h 1409700"/>
              <a:gd name="connsiteX10" fmla="*/ 0 w 1843864"/>
              <a:gd name="connsiteY10" fmla="*/ 1409700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3864" h="1409700">
                <a:moveTo>
                  <a:pt x="0" y="0"/>
                </a:moveTo>
                <a:lnTo>
                  <a:pt x="1409699" y="0"/>
                </a:lnTo>
                <a:lnTo>
                  <a:pt x="1409699" y="471941"/>
                </a:lnTo>
                <a:lnTo>
                  <a:pt x="1535357" y="471941"/>
                </a:lnTo>
                <a:lnTo>
                  <a:pt x="1535357" y="239032"/>
                </a:lnTo>
                <a:lnTo>
                  <a:pt x="1843864" y="704851"/>
                </a:lnTo>
                <a:lnTo>
                  <a:pt x="1535357" y="1170669"/>
                </a:lnTo>
                <a:lnTo>
                  <a:pt x="1535357" y="937760"/>
                </a:lnTo>
                <a:lnTo>
                  <a:pt x="1409699" y="937760"/>
                </a:lnTo>
                <a:lnTo>
                  <a:pt x="1409699" y="1409700"/>
                </a:lnTo>
                <a:lnTo>
                  <a:pt x="0" y="1409700"/>
                </a:lnTo>
                <a:close/>
              </a:path>
            </a:pathLst>
          </a:custGeom>
          <a:solidFill>
            <a:schemeClr val="tx2"/>
          </a:solidFill>
        </p:spPr>
        <p:txBody>
          <a:bodyPr wrap="square" lIns="36000" tIns="36000" rIns="468000" bIns="36000" anchor="ctr">
            <a:no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36" name="Espace réservé du texte 35">
            <a:extLst>
              <a:ext uri="{FF2B5EF4-FFF2-40B4-BE49-F238E27FC236}">
                <a16:creationId xmlns:a16="http://schemas.microsoft.com/office/drawing/2014/main" id="{ABF9A6B1-3BC9-0F8E-8148-B1CF03BB61CA}"/>
              </a:ext>
            </a:extLst>
          </p:cNvPr>
          <p:cNvSpPr>
            <a:spLocks noGrp="1" noChangeAspect="1"/>
          </p:cNvSpPr>
          <p:nvPr>
            <p:ph type="body" sz="quarter" idx="25" hasCustomPrompt="1"/>
          </p:nvPr>
        </p:nvSpPr>
        <p:spPr>
          <a:xfrm>
            <a:off x="7219723" y="1583490"/>
            <a:ext cx="2160000" cy="1651398"/>
          </a:xfrm>
          <a:custGeom>
            <a:avLst/>
            <a:gdLst>
              <a:gd name="connsiteX0" fmla="*/ 0 w 1843864"/>
              <a:gd name="connsiteY0" fmla="*/ 0 h 1409700"/>
              <a:gd name="connsiteX1" fmla="*/ 1409699 w 1843864"/>
              <a:gd name="connsiteY1" fmla="*/ 0 h 1409700"/>
              <a:gd name="connsiteX2" fmla="*/ 1409699 w 1843864"/>
              <a:gd name="connsiteY2" fmla="*/ 471941 h 1409700"/>
              <a:gd name="connsiteX3" fmla="*/ 1535357 w 1843864"/>
              <a:gd name="connsiteY3" fmla="*/ 471941 h 1409700"/>
              <a:gd name="connsiteX4" fmla="*/ 1535357 w 1843864"/>
              <a:gd name="connsiteY4" fmla="*/ 239032 h 1409700"/>
              <a:gd name="connsiteX5" fmla="*/ 1843864 w 1843864"/>
              <a:gd name="connsiteY5" fmla="*/ 704851 h 1409700"/>
              <a:gd name="connsiteX6" fmla="*/ 1535357 w 1843864"/>
              <a:gd name="connsiteY6" fmla="*/ 1170669 h 1409700"/>
              <a:gd name="connsiteX7" fmla="*/ 1535357 w 1843864"/>
              <a:gd name="connsiteY7" fmla="*/ 937760 h 1409700"/>
              <a:gd name="connsiteX8" fmla="*/ 1409699 w 1843864"/>
              <a:gd name="connsiteY8" fmla="*/ 937760 h 1409700"/>
              <a:gd name="connsiteX9" fmla="*/ 1409699 w 1843864"/>
              <a:gd name="connsiteY9" fmla="*/ 1409700 h 1409700"/>
              <a:gd name="connsiteX10" fmla="*/ 0 w 1843864"/>
              <a:gd name="connsiteY10" fmla="*/ 1409700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3864" h="1409700">
                <a:moveTo>
                  <a:pt x="0" y="0"/>
                </a:moveTo>
                <a:lnTo>
                  <a:pt x="1409699" y="0"/>
                </a:lnTo>
                <a:lnTo>
                  <a:pt x="1409699" y="471941"/>
                </a:lnTo>
                <a:lnTo>
                  <a:pt x="1535357" y="471941"/>
                </a:lnTo>
                <a:lnTo>
                  <a:pt x="1535357" y="239032"/>
                </a:lnTo>
                <a:lnTo>
                  <a:pt x="1843864" y="704851"/>
                </a:lnTo>
                <a:lnTo>
                  <a:pt x="1535357" y="1170669"/>
                </a:lnTo>
                <a:lnTo>
                  <a:pt x="1535357" y="937760"/>
                </a:lnTo>
                <a:lnTo>
                  <a:pt x="1409699" y="937760"/>
                </a:lnTo>
                <a:lnTo>
                  <a:pt x="1409699" y="1409700"/>
                </a:lnTo>
                <a:lnTo>
                  <a:pt x="0" y="1409700"/>
                </a:lnTo>
                <a:close/>
              </a:path>
            </a:pathLst>
          </a:custGeom>
          <a:solidFill>
            <a:schemeClr val="tx2"/>
          </a:solidFill>
        </p:spPr>
        <p:txBody>
          <a:bodyPr wrap="square" lIns="36000" tIns="36000" rIns="468000" bIns="36000" anchor="ctr">
            <a:no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sp>
        <p:nvSpPr>
          <p:cNvPr id="38" name="Espace réservé du texte 11">
            <a:extLst>
              <a:ext uri="{FF2B5EF4-FFF2-40B4-BE49-F238E27FC236}">
                <a16:creationId xmlns:a16="http://schemas.microsoft.com/office/drawing/2014/main" id="{97EC53BB-3B6C-3AF7-68E1-48C8465AC201}"/>
              </a:ext>
            </a:extLst>
          </p:cNvPr>
          <p:cNvSpPr>
            <a:spLocks noGrp="1" noChangeAspect="1"/>
          </p:cNvSpPr>
          <p:nvPr>
            <p:ph type="body" sz="quarter" idx="21" hasCustomPrompt="1"/>
          </p:nvPr>
        </p:nvSpPr>
        <p:spPr>
          <a:xfrm>
            <a:off x="9386855" y="1583490"/>
            <a:ext cx="1652399" cy="1652400"/>
          </a:xfrm>
          <a:solidFill>
            <a:schemeClr val="tx2"/>
          </a:solidFill>
        </p:spPr>
        <p:txBody>
          <a:bodyPr lIns="36000" tIns="36000" rIns="36000" bIns="36000" anchor="ctr">
            <a:normAutofit/>
          </a:bodyPr>
          <a:lstStyle>
            <a:lvl1pPr algn="ctr">
              <a:lnSpc>
                <a:spcPct val="90000"/>
              </a:lnSpc>
              <a:defRPr sz="1400">
                <a:solidFill>
                  <a:schemeClr val="bg1"/>
                </a:solidFill>
              </a:defRPr>
            </a:lvl1pPr>
            <a:lvl2pPr marL="0" indent="0" algn="ctr">
              <a:lnSpc>
                <a:spcPct val="90000"/>
              </a:lnSpc>
              <a:buNone/>
              <a:defRPr sz="4000" b="1">
                <a:solidFill>
                  <a:schemeClr val="bg1"/>
                </a:solidFill>
                <a:latin typeface="+mj-lt"/>
              </a:defRPr>
            </a:lvl2pPr>
          </a:lstStyle>
          <a:p>
            <a:pPr lvl="0"/>
            <a:r>
              <a:rPr lang="fr-FR" dirty="0"/>
              <a:t>Item</a:t>
            </a:r>
          </a:p>
          <a:p>
            <a:pPr lvl="1"/>
            <a:r>
              <a:rPr lang="fr-FR" dirty="0"/>
              <a:t>0</a:t>
            </a:r>
          </a:p>
        </p:txBody>
      </p:sp>
      <p:pic>
        <p:nvPicPr>
          <p:cNvPr id="19" name="PATTERN CARRE DECAL">
            <a:extLst>
              <a:ext uri="{FF2B5EF4-FFF2-40B4-BE49-F238E27FC236}">
                <a16:creationId xmlns:a16="http://schemas.microsoft.com/office/drawing/2014/main" id="{0BAAE597-7E43-80FB-78E3-011B878772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494" t="76060" r="18770" b="-33262"/>
          <a:stretch/>
        </p:blipFill>
        <p:spPr>
          <a:xfrm>
            <a:off x="9626600" y="-1"/>
            <a:ext cx="2565400" cy="1515209"/>
          </a:xfrm>
          <a:prstGeom prst="rect">
            <a:avLst/>
          </a:prstGeom>
        </p:spPr>
      </p:pic>
      <p:sp>
        <p:nvSpPr>
          <p:cNvPr id="2" name="Titre 1">
            <a:extLst>
              <a:ext uri="{FF2B5EF4-FFF2-40B4-BE49-F238E27FC236}">
                <a16:creationId xmlns:a16="http://schemas.microsoft.com/office/drawing/2014/main" id="{7D2C0AC3-31B7-69C8-1880-96C477E56349}"/>
              </a:ext>
            </a:extLst>
          </p:cNvPr>
          <p:cNvSpPr>
            <a:spLocks noGrp="1"/>
          </p:cNvSpPr>
          <p:nvPr>
            <p:ph type="title"/>
          </p:nvPr>
        </p:nvSpPr>
        <p:spPr/>
        <p:txBody>
          <a:bodyPr/>
          <a:lstStyle>
            <a:lvl1pPr>
              <a:defRPr>
                <a:solidFill>
                  <a:schemeClr val="tx1"/>
                </a:solidFill>
              </a:defRPr>
            </a:lvl1pPr>
          </a:lstStyle>
          <a:p>
            <a:r>
              <a:rPr lang="fr-FR"/>
              <a:t>Modifiez le style du titre</a:t>
            </a:r>
          </a:p>
        </p:txBody>
      </p:sp>
    </p:spTree>
    <p:extLst>
      <p:ext uri="{BB962C8B-B14F-4D97-AF65-F5344CB8AC3E}">
        <p14:creationId xmlns:p14="http://schemas.microsoft.com/office/powerpoint/2010/main" val="14083245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IN">
    <p:spTree>
      <p:nvGrpSpPr>
        <p:cNvPr id="1" name=""/>
        <p:cNvGrpSpPr/>
        <p:nvPr/>
      </p:nvGrpSpPr>
      <p:grpSpPr>
        <a:xfrm>
          <a:off x="0" y="0"/>
          <a:ext cx="0" cy="0"/>
          <a:chOff x="0" y="0"/>
          <a:chExt cx="0" cy="0"/>
        </a:xfrm>
      </p:grpSpPr>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FIN</a:t>
            </a:r>
          </a:p>
        </p:txBody>
      </p:sp>
      <p:sp>
        <p:nvSpPr>
          <p:cNvPr id="2" name="Titre 1">
            <a:extLst>
              <a:ext uri="{FF2B5EF4-FFF2-40B4-BE49-F238E27FC236}">
                <a16:creationId xmlns:a16="http://schemas.microsoft.com/office/drawing/2014/main" id="{21EC821E-CA1A-6C83-0786-AF12C1B34DCC}"/>
              </a:ext>
            </a:extLst>
          </p:cNvPr>
          <p:cNvSpPr>
            <a:spLocks noGrp="1"/>
          </p:cNvSpPr>
          <p:nvPr>
            <p:ph type="title" hasCustomPrompt="1"/>
          </p:nvPr>
        </p:nvSpPr>
        <p:spPr>
          <a:xfrm>
            <a:off x="731837" y="3449638"/>
            <a:ext cx="2425700" cy="703262"/>
          </a:xfrm>
        </p:spPr>
        <p:txBody>
          <a:bodyPr anchor="t">
            <a:normAutofit/>
          </a:bodyPr>
          <a:lstStyle>
            <a:lvl1pPr algn="l">
              <a:defRPr sz="4000">
                <a:solidFill>
                  <a:schemeClr val="tx1"/>
                </a:solidFill>
              </a:defRPr>
            </a:lvl1pPr>
          </a:lstStyle>
          <a:p>
            <a:r>
              <a:rPr lang="fr-FR" dirty="0"/>
              <a:t>Merci</a:t>
            </a:r>
          </a:p>
        </p:txBody>
      </p:sp>
      <p:pic>
        <p:nvPicPr>
          <p:cNvPr id="16" name="Logo CEA">
            <a:extLst>
              <a:ext uri="{FF2B5EF4-FFF2-40B4-BE49-F238E27FC236}">
                <a16:creationId xmlns:a16="http://schemas.microsoft.com/office/drawing/2014/main" id="{1051C7ED-2FE9-229E-F0BD-000C6D22DEC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31838" y="728663"/>
            <a:ext cx="1803600" cy="1803600"/>
          </a:xfrm>
          <a:prstGeom prst="rect">
            <a:avLst/>
          </a:prstGeom>
        </p:spPr>
      </p:pic>
      <p:sp>
        <p:nvSpPr>
          <p:cNvPr id="8" name="Espace réservé du texte 4"/>
          <p:cNvSpPr>
            <a:spLocks noGrp="1"/>
          </p:cNvSpPr>
          <p:nvPr>
            <p:ph type="body" sz="quarter" idx="14" hasCustomPrompt="1"/>
          </p:nvPr>
        </p:nvSpPr>
        <p:spPr>
          <a:xfrm>
            <a:off x="731838" y="4568370"/>
            <a:ext cx="6564312" cy="480060"/>
          </a:xfrm>
        </p:spPr>
        <p:txBody>
          <a:bodyPr>
            <a:normAutofit/>
          </a:bodyPr>
          <a:lstStyle>
            <a:lvl1pPr marL="0" marR="0" indent="0" algn="l" defTabSz="914400" rtl="0" eaLnBrk="1" fontAlgn="auto" latinLnBrk="0" hangingPunct="1">
              <a:lnSpc>
                <a:spcPct val="100000"/>
              </a:lnSpc>
              <a:spcBef>
                <a:spcPts val="1200"/>
              </a:spcBef>
              <a:spcAft>
                <a:spcPts val="0"/>
              </a:spcAft>
              <a:buClr>
                <a:schemeClr val="tx2"/>
              </a:buClr>
              <a:buSzPct val="90000"/>
              <a:buFont typeface="Arial" panose="020B0604020202020204" pitchFamily="34" charset="0"/>
              <a:buNone/>
              <a:tabLst/>
              <a:defRPr sz="1400" b="1" baseline="0"/>
            </a:lvl1pPr>
          </a:lstStyle>
          <a:p>
            <a:pPr marL="0" marR="0" lvl="0" indent="0" algn="l" defTabSz="914400" rtl="0" eaLnBrk="1" fontAlgn="auto" latinLnBrk="0" hangingPunct="1">
              <a:lnSpc>
                <a:spcPct val="100000"/>
              </a:lnSpc>
              <a:spcBef>
                <a:spcPts val="1200"/>
              </a:spcBef>
              <a:spcAft>
                <a:spcPts val="0"/>
              </a:spcAft>
              <a:buClr>
                <a:schemeClr val="tx2"/>
              </a:buClr>
              <a:buSzPct val="90000"/>
              <a:buFont typeface="Arial" panose="020B0604020202020204" pitchFamily="34" charset="0"/>
              <a:buNone/>
              <a:tabLst/>
              <a:defRPr/>
            </a:pPr>
            <a:r>
              <a:rPr lang="fr-FR" b="1" dirty="0"/>
              <a:t>CRÉDITS PHOTO</a:t>
            </a:r>
          </a:p>
        </p:txBody>
      </p:sp>
      <p:pic>
        <p:nvPicPr>
          <p:cNvPr id="9" name="PATTERN CARRE DECAL">
            <a:extLst>
              <a:ext uri="{FF2B5EF4-FFF2-40B4-BE49-F238E27FC236}">
                <a16:creationId xmlns:a16="http://schemas.microsoft.com/office/drawing/2014/main" id="{B904F070-A99F-1AC0-845C-9E05CE6DF32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9705" r="39861" b="-1"/>
          <a:stretch/>
        </p:blipFill>
        <p:spPr>
          <a:xfrm>
            <a:off x="9406296" y="-1"/>
            <a:ext cx="2785704" cy="2447637"/>
          </a:xfrm>
          <a:prstGeom prst="rect">
            <a:avLst/>
          </a:prstGeom>
        </p:spPr>
      </p:pic>
      <p:sp>
        <p:nvSpPr>
          <p:cNvPr id="5" name="Espace réservé du texte 4">
            <a:extLst>
              <a:ext uri="{FF2B5EF4-FFF2-40B4-BE49-F238E27FC236}">
                <a16:creationId xmlns:a16="http://schemas.microsoft.com/office/drawing/2014/main" id="{0A3E8B46-58E5-AAA0-387D-4D0B3F7256B2}"/>
              </a:ext>
            </a:extLst>
          </p:cNvPr>
          <p:cNvSpPr>
            <a:spLocks noGrp="1"/>
          </p:cNvSpPr>
          <p:nvPr>
            <p:ph type="body" sz="quarter" idx="16" hasCustomPrompt="1"/>
          </p:nvPr>
        </p:nvSpPr>
        <p:spPr>
          <a:xfrm>
            <a:off x="8458200" y="4508500"/>
            <a:ext cx="3001963" cy="1930400"/>
          </a:xfrm>
        </p:spPr>
        <p:txBody>
          <a:bodyPr>
            <a:normAutofit/>
          </a:bodyPr>
          <a:lstStyle>
            <a:lvl1pPr>
              <a:spcBef>
                <a:spcPts val="600"/>
              </a:spcBef>
              <a:defRPr sz="1400"/>
            </a:lvl1pPr>
          </a:lstStyle>
          <a:p>
            <a:pPr lvl="0"/>
            <a:r>
              <a:rPr lang="fr-FR" dirty="0"/>
              <a:t>Contact + coordonnées</a:t>
            </a:r>
          </a:p>
        </p:txBody>
      </p:sp>
      <p:sp>
        <p:nvSpPr>
          <p:cNvPr id="6" name="Espace réservé du texte 4">
            <a:extLst>
              <a:ext uri="{FF2B5EF4-FFF2-40B4-BE49-F238E27FC236}">
                <a16:creationId xmlns:a16="http://schemas.microsoft.com/office/drawing/2014/main" id="{64A62886-21D9-96B1-E41B-BFA9B096844D}"/>
              </a:ext>
            </a:extLst>
          </p:cNvPr>
          <p:cNvSpPr>
            <a:spLocks noGrp="1"/>
          </p:cNvSpPr>
          <p:nvPr>
            <p:ph type="body" sz="quarter" idx="17" hasCustomPrompt="1"/>
          </p:nvPr>
        </p:nvSpPr>
        <p:spPr>
          <a:xfrm>
            <a:off x="742949" y="5892800"/>
            <a:ext cx="6578600" cy="558800"/>
          </a:xfrm>
        </p:spPr>
        <p:txBody>
          <a:bodyPr>
            <a:normAutofit/>
          </a:bodyPr>
          <a:lstStyle>
            <a:lvl1pPr>
              <a:defRPr sz="1200" i="1"/>
            </a:lvl1pPr>
          </a:lstStyle>
          <a:p>
            <a:pPr lvl="0"/>
            <a:r>
              <a:rPr lang="fr-FR" dirty="0"/>
              <a:t>Emplacement logotypes financeurs/partenaires</a:t>
            </a:r>
          </a:p>
        </p:txBody>
      </p:sp>
    </p:spTree>
    <p:extLst>
      <p:ext uri="{BB962C8B-B14F-4D97-AF65-F5344CB8AC3E}">
        <p14:creationId xmlns:p14="http://schemas.microsoft.com/office/powerpoint/2010/main" val="39232968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FIN Gri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FIN Gris</a:t>
            </a:r>
          </a:p>
        </p:txBody>
      </p:sp>
      <p:sp>
        <p:nvSpPr>
          <p:cNvPr id="2" name="Titre 1">
            <a:extLst>
              <a:ext uri="{FF2B5EF4-FFF2-40B4-BE49-F238E27FC236}">
                <a16:creationId xmlns:a16="http://schemas.microsoft.com/office/drawing/2014/main" id="{21EC821E-CA1A-6C83-0786-AF12C1B34DCC}"/>
              </a:ext>
            </a:extLst>
          </p:cNvPr>
          <p:cNvSpPr>
            <a:spLocks noGrp="1"/>
          </p:cNvSpPr>
          <p:nvPr>
            <p:ph type="title" hasCustomPrompt="1"/>
          </p:nvPr>
        </p:nvSpPr>
        <p:spPr>
          <a:xfrm>
            <a:off x="731837" y="3449638"/>
            <a:ext cx="2425700" cy="703262"/>
          </a:xfrm>
        </p:spPr>
        <p:txBody>
          <a:bodyPr anchor="t">
            <a:normAutofit/>
          </a:bodyPr>
          <a:lstStyle>
            <a:lvl1pPr algn="l">
              <a:defRPr sz="4000">
                <a:solidFill>
                  <a:schemeClr val="bg1"/>
                </a:solidFill>
              </a:defRPr>
            </a:lvl1pPr>
          </a:lstStyle>
          <a:p>
            <a:r>
              <a:rPr lang="fr-FR" dirty="0"/>
              <a:t>Merci</a:t>
            </a:r>
          </a:p>
        </p:txBody>
      </p:sp>
      <p:pic>
        <p:nvPicPr>
          <p:cNvPr id="15" name="Logo CEA">
            <a:extLst>
              <a:ext uri="{FF2B5EF4-FFF2-40B4-BE49-F238E27FC236}">
                <a16:creationId xmlns:a16="http://schemas.microsoft.com/office/drawing/2014/main" id="{1051C7ED-2FE9-229E-F0BD-000C6D22DEC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31838" y="728663"/>
            <a:ext cx="1803600" cy="1803600"/>
          </a:xfrm>
          <a:prstGeom prst="rect">
            <a:avLst/>
          </a:prstGeom>
        </p:spPr>
      </p:pic>
      <p:pic>
        <p:nvPicPr>
          <p:cNvPr id="9" name="Image 8">
            <a:extLst>
              <a:ext uri="{FF2B5EF4-FFF2-40B4-BE49-F238E27FC236}">
                <a16:creationId xmlns:a16="http://schemas.microsoft.com/office/drawing/2014/main" id="{2E000BD1-941E-96DB-8740-6C7D2BD0EE7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9791" r="39816"/>
          <a:stretch/>
        </p:blipFill>
        <p:spPr>
          <a:xfrm>
            <a:off x="9369599" y="0"/>
            <a:ext cx="2822401" cy="2475345"/>
          </a:xfrm>
          <a:prstGeom prst="rect">
            <a:avLst/>
          </a:prstGeom>
        </p:spPr>
      </p:pic>
      <p:sp>
        <p:nvSpPr>
          <p:cNvPr id="3" name="Espace réservé du texte 4">
            <a:extLst>
              <a:ext uri="{FF2B5EF4-FFF2-40B4-BE49-F238E27FC236}">
                <a16:creationId xmlns:a16="http://schemas.microsoft.com/office/drawing/2014/main" id="{0D902288-F09E-3DF3-4FA0-8680492FC7E7}"/>
              </a:ext>
            </a:extLst>
          </p:cNvPr>
          <p:cNvSpPr>
            <a:spLocks noGrp="1"/>
          </p:cNvSpPr>
          <p:nvPr>
            <p:ph type="body" sz="quarter" idx="14" hasCustomPrompt="1"/>
          </p:nvPr>
        </p:nvSpPr>
        <p:spPr>
          <a:xfrm>
            <a:off x="731838" y="4568370"/>
            <a:ext cx="6564312" cy="480060"/>
          </a:xfrm>
        </p:spPr>
        <p:txBody>
          <a:bodyPr>
            <a:normAutofit/>
          </a:bodyPr>
          <a:lstStyle>
            <a:lvl1pPr marL="0" marR="0" indent="0" algn="l" defTabSz="914400" rtl="0" eaLnBrk="1" fontAlgn="auto" latinLnBrk="0" hangingPunct="1">
              <a:lnSpc>
                <a:spcPct val="100000"/>
              </a:lnSpc>
              <a:spcBef>
                <a:spcPts val="1200"/>
              </a:spcBef>
              <a:spcAft>
                <a:spcPts val="0"/>
              </a:spcAft>
              <a:buClr>
                <a:schemeClr val="tx2"/>
              </a:buClr>
              <a:buSzPct val="90000"/>
              <a:buFont typeface="Arial" panose="020B0604020202020204" pitchFamily="34" charset="0"/>
              <a:buNone/>
              <a:tabLst/>
              <a:defRPr sz="1400" b="1" baseline="0">
                <a:solidFill>
                  <a:schemeClr val="bg1"/>
                </a:solidFill>
              </a:defRPr>
            </a:lvl1pPr>
          </a:lstStyle>
          <a:p>
            <a:pPr marL="0" marR="0" lvl="0" indent="0" algn="l" defTabSz="914400" rtl="0" eaLnBrk="1" fontAlgn="auto" latinLnBrk="0" hangingPunct="1">
              <a:lnSpc>
                <a:spcPct val="100000"/>
              </a:lnSpc>
              <a:spcBef>
                <a:spcPts val="1200"/>
              </a:spcBef>
              <a:spcAft>
                <a:spcPts val="0"/>
              </a:spcAft>
              <a:buClr>
                <a:schemeClr val="tx2"/>
              </a:buClr>
              <a:buSzPct val="90000"/>
              <a:buFont typeface="Arial" panose="020B0604020202020204" pitchFamily="34" charset="0"/>
              <a:buNone/>
              <a:tabLst/>
              <a:defRPr/>
            </a:pPr>
            <a:r>
              <a:rPr lang="fr-FR" b="1" dirty="0"/>
              <a:t>CRÉDITS PHOTO</a:t>
            </a:r>
          </a:p>
        </p:txBody>
      </p:sp>
      <p:sp>
        <p:nvSpPr>
          <p:cNvPr id="8" name="Espace réservé du texte 4">
            <a:extLst>
              <a:ext uri="{FF2B5EF4-FFF2-40B4-BE49-F238E27FC236}">
                <a16:creationId xmlns:a16="http://schemas.microsoft.com/office/drawing/2014/main" id="{81B85C49-3012-97FD-C776-3C7299B5E487}"/>
              </a:ext>
            </a:extLst>
          </p:cNvPr>
          <p:cNvSpPr>
            <a:spLocks noGrp="1"/>
          </p:cNvSpPr>
          <p:nvPr>
            <p:ph type="body" sz="quarter" idx="16" hasCustomPrompt="1"/>
          </p:nvPr>
        </p:nvSpPr>
        <p:spPr>
          <a:xfrm>
            <a:off x="8458200" y="4508500"/>
            <a:ext cx="3001963" cy="1930400"/>
          </a:xfrm>
        </p:spPr>
        <p:txBody>
          <a:bodyPr>
            <a:normAutofit/>
          </a:bodyPr>
          <a:lstStyle>
            <a:lvl1pPr>
              <a:spcBef>
                <a:spcPts val="600"/>
              </a:spcBef>
              <a:defRPr sz="1400">
                <a:solidFill>
                  <a:schemeClr val="bg1"/>
                </a:solidFill>
              </a:defRPr>
            </a:lvl1pPr>
          </a:lstStyle>
          <a:p>
            <a:pPr lvl="0"/>
            <a:r>
              <a:rPr lang="fr-FR" dirty="0"/>
              <a:t>Contact + coordonnées</a:t>
            </a:r>
          </a:p>
        </p:txBody>
      </p:sp>
      <p:sp>
        <p:nvSpPr>
          <p:cNvPr id="10" name="Espace réservé du texte 4">
            <a:extLst>
              <a:ext uri="{FF2B5EF4-FFF2-40B4-BE49-F238E27FC236}">
                <a16:creationId xmlns:a16="http://schemas.microsoft.com/office/drawing/2014/main" id="{DFC68CDA-E659-1835-4722-CB92A2FFFEFE}"/>
              </a:ext>
            </a:extLst>
          </p:cNvPr>
          <p:cNvSpPr>
            <a:spLocks noGrp="1"/>
          </p:cNvSpPr>
          <p:nvPr>
            <p:ph type="body" sz="quarter" idx="17" hasCustomPrompt="1"/>
          </p:nvPr>
        </p:nvSpPr>
        <p:spPr>
          <a:xfrm>
            <a:off x="742949" y="5892800"/>
            <a:ext cx="6578600" cy="558800"/>
          </a:xfrm>
        </p:spPr>
        <p:txBody>
          <a:bodyPr>
            <a:normAutofit/>
          </a:bodyPr>
          <a:lstStyle>
            <a:lvl1pPr>
              <a:defRPr sz="1200" i="1">
                <a:solidFill>
                  <a:schemeClr val="bg1"/>
                </a:solidFill>
              </a:defRPr>
            </a:lvl1pPr>
          </a:lstStyle>
          <a:p>
            <a:pPr lvl="0"/>
            <a:r>
              <a:rPr lang="fr-FR" dirty="0"/>
              <a:t>Emplacement logotypes financeurs/partenaires</a:t>
            </a:r>
          </a:p>
        </p:txBody>
      </p:sp>
    </p:spTree>
    <p:extLst>
      <p:ext uri="{BB962C8B-B14F-4D97-AF65-F5344CB8AC3E}">
        <p14:creationId xmlns:p14="http://schemas.microsoft.com/office/powerpoint/2010/main" val="40514183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B122C-7C32-00D5-5677-35CC8ABC8223}"/>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BC10BA36-642C-D18A-73B5-1652743A0484}"/>
              </a:ext>
            </a:extLst>
          </p:cNvPr>
          <p:cNvSpPr txBox="1"/>
          <p:nvPr userDrawn="1"/>
        </p:nvSpPr>
        <p:spPr>
          <a:xfrm>
            <a:off x="-101600" y="-276999"/>
            <a:ext cx="12192000" cy="276999"/>
          </a:xfrm>
          <a:prstGeom prst="rect">
            <a:avLst/>
          </a:prstGeom>
          <a:noFill/>
        </p:spPr>
        <p:txBody>
          <a:bodyPr wrap="square" rtlCol="0">
            <a:spAutoFit/>
          </a:bodyPr>
          <a:lstStyle/>
          <a:p>
            <a:r>
              <a:rPr lang="fr-FR" sz="1200" dirty="0">
                <a:solidFill>
                  <a:schemeClr val="bg1">
                    <a:lumMod val="50000"/>
                  </a:schemeClr>
                </a:solidFill>
              </a:rPr>
              <a:t>Disposition : Contact</a:t>
            </a:r>
          </a:p>
        </p:txBody>
      </p:sp>
      <p:sp>
        <p:nvSpPr>
          <p:cNvPr id="9" name="Espace réservé du texte 8">
            <a:extLst>
              <a:ext uri="{FF2B5EF4-FFF2-40B4-BE49-F238E27FC236}">
                <a16:creationId xmlns:a16="http://schemas.microsoft.com/office/drawing/2014/main" id="{373F48AE-496F-F02F-5148-8492F7C6166A}"/>
              </a:ext>
            </a:extLst>
          </p:cNvPr>
          <p:cNvSpPr>
            <a:spLocks noGrp="1"/>
          </p:cNvSpPr>
          <p:nvPr>
            <p:ph type="body" sz="quarter" idx="10" hasCustomPrompt="1"/>
          </p:nvPr>
        </p:nvSpPr>
        <p:spPr>
          <a:xfrm>
            <a:off x="731838" y="5105625"/>
            <a:ext cx="4651374" cy="1510845"/>
          </a:xfrm>
        </p:spPr>
        <p:txBody>
          <a:bodyPr anchor="t">
            <a:noAutofit/>
          </a:bodyPr>
          <a:lstStyle>
            <a:lvl1pPr marL="0" indent="0">
              <a:lnSpc>
                <a:spcPct val="120000"/>
              </a:lnSpc>
              <a:spcBef>
                <a:spcPts val="0"/>
              </a:spcBef>
              <a:spcAft>
                <a:spcPts val="600"/>
              </a:spcAft>
              <a:buNone/>
              <a:defRPr sz="1600" b="1">
                <a:solidFill>
                  <a:schemeClr val="bg1"/>
                </a:solidFill>
              </a:defRPr>
            </a:lvl1pPr>
            <a:lvl2pPr marL="0" indent="0">
              <a:lnSpc>
                <a:spcPct val="100000"/>
              </a:lnSpc>
              <a:spcBef>
                <a:spcPts val="0"/>
              </a:spcBef>
              <a:spcAft>
                <a:spcPts val="600"/>
              </a:spcAft>
              <a:buNone/>
              <a:defRPr sz="1600">
                <a:solidFill>
                  <a:schemeClr val="bg1"/>
                </a:solidFill>
              </a:defRPr>
            </a:lvl2pPr>
            <a:lvl3pPr marL="180975" indent="-180975">
              <a:lnSpc>
                <a:spcPct val="100000"/>
              </a:lnSpc>
              <a:spcBef>
                <a:spcPts val="0"/>
              </a:spcBef>
              <a:spcAft>
                <a:spcPts val="600"/>
              </a:spcAft>
              <a:defRPr sz="1600">
                <a:solidFill>
                  <a:schemeClr val="bg1"/>
                </a:solidFill>
              </a:defRPr>
            </a:lvl3pPr>
            <a:lvl4pPr marL="357188" indent="-176213">
              <a:lnSpc>
                <a:spcPct val="100000"/>
              </a:lnSpc>
              <a:spcBef>
                <a:spcPts val="0"/>
              </a:spcBef>
              <a:spcAft>
                <a:spcPts val="0"/>
              </a:spcAft>
              <a:defRPr sz="1600">
                <a:solidFill>
                  <a:schemeClr val="bg1"/>
                </a:solidFill>
              </a:defRPr>
            </a:lvl4pPr>
            <a:lvl5pPr marL="538163" indent="-180975">
              <a:lnSpc>
                <a:spcPct val="120000"/>
              </a:lnSpc>
              <a:spcBef>
                <a:spcPts val="0"/>
              </a:spcBef>
              <a:spcAft>
                <a:spcPts val="600"/>
              </a:spcAft>
              <a:defRPr sz="1600">
                <a:solidFill>
                  <a:schemeClr val="bg1"/>
                </a:solidFill>
              </a:defRPr>
            </a:lvl5pPr>
          </a:lstStyle>
          <a:p>
            <a:pPr lvl="0"/>
            <a:r>
              <a:rPr lang="fr-FR" dirty="0"/>
              <a:t>Prénom NOM</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4" name="ZoneTexte 13">
            <a:extLst>
              <a:ext uri="{FF2B5EF4-FFF2-40B4-BE49-F238E27FC236}">
                <a16:creationId xmlns:a16="http://schemas.microsoft.com/office/drawing/2014/main" id="{4E103F96-5E5B-60F7-F077-8E6E1ABD9DF4}"/>
              </a:ext>
            </a:extLst>
          </p:cNvPr>
          <p:cNvSpPr txBox="1"/>
          <p:nvPr userDrawn="1"/>
        </p:nvSpPr>
        <p:spPr>
          <a:xfrm>
            <a:off x="-101600" y="6858000"/>
            <a:ext cx="12192000" cy="461665"/>
          </a:xfrm>
          <a:prstGeom prst="rect">
            <a:avLst/>
          </a:prstGeom>
          <a:noFill/>
        </p:spPr>
        <p:txBody>
          <a:bodyPr wrap="square" rtlCol="0">
            <a:spAutoFit/>
          </a:bodyPr>
          <a:lstStyle/>
          <a:p>
            <a:r>
              <a:rPr lang="fr-FR" sz="1200" dirty="0">
                <a:solidFill>
                  <a:schemeClr val="bg1">
                    <a:lumMod val="50000"/>
                  </a:schemeClr>
                </a:solidFill>
              </a:rPr>
              <a:t>Astuce : Prénom NOM = 1</a:t>
            </a:r>
            <a:r>
              <a:rPr lang="fr-FR" sz="1200" baseline="30000" dirty="0">
                <a:solidFill>
                  <a:schemeClr val="bg1">
                    <a:lumMod val="50000"/>
                  </a:schemeClr>
                </a:solidFill>
              </a:rPr>
              <a:t>er</a:t>
            </a:r>
            <a:r>
              <a:rPr lang="fr-FR" sz="1200" dirty="0">
                <a:solidFill>
                  <a:schemeClr val="bg1">
                    <a:lumMod val="50000"/>
                  </a:schemeClr>
                </a:solidFill>
              </a:rPr>
              <a:t> niveau  -  Email / Tél, = 2</a:t>
            </a:r>
            <a:r>
              <a:rPr lang="fr-FR" sz="1200" baseline="30000" dirty="0">
                <a:solidFill>
                  <a:schemeClr val="bg1">
                    <a:lumMod val="50000"/>
                  </a:schemeClr>
                </a:solidFill>
              </a:rPr>
              <a:t>ème</a:t>
            </a:r>
            <a:r>
              <a:rPr lang="fr-FR" sz="1200" dirty="0">
                <a:solidFill>
                  <a:schemeClr val="bg1">
                    <a:lumMod val="50000"/>
                  </a:schemeClr>
                </a:solidFill>
              </a:rPr>
              <a:t> niveau</a:t>
            </a:r>
          </a:p>
          <a:p>
            <a:endParaRPr lang="fr-FR" sz="1200" dirty="0">
              <a:solidFill>
                <a:schemeClr val="bg1">
                  <a:lumMod val="50000"/>
                </a:schemeClr>
              </a:solidFill>
            </a:endParaRPr>
          </a:p>
        </p:txBody>
      </p:sp>
      <p:grpSp>
        <p:nvGrpSpPr>
          <p:cNvPr id="17" name="Group 12">
            <a:extLst>
              <a:ext uri="{FF2B5EF4-FFF2-40B4-BE49-F238E27FC236}">
                <a16:creationId xmlns:a16="http://schemas.microsoft.com/office/drawing/2014/main" id="{DFC7A27D-F544-3847-F87B-0DF45C44C0D3}"/>
              </a:ext>
            </a:extLst>
          </p:cNvPr>
          <p:cNvGrpSpPr>
            <a:grpSpLocks noChangeAspect="1"/>
          </p:cNvGrpSpPr>
          <p:nvPr userDrawn="1"/>
        </p:nvGrpSpPr>
        <p:grpSpPr bwMode="auto">
          <a:xfrm>
            <a:off x="731838" y="726066"/>
            <a:ext cx="1806198" cy="1806198"/>
            <a:chOff x="461" y="3861"/>
            <a:chExt cx="304" cy="304"/>
          </a:xfrm>
        </p:grpSpPr>
        <p:sp>
          <p:nvSpPr>
            <p:cNvPr id="18" name="AutoShape 11">
              <a:extLst>
                <a:ext uri="{FF2B5EF4-FFF2-40B4-BE49-F238E27FC236}">
                  <a16:creationId xmlns:a16="http://schemas.microsoft.com/office/drawing/2014/main" id="{C581EC54-E4C7-2B85-765F-226E90ED37F9}"/>
                </a:ext>
              </a:extLst>
            </p:cNvPr>
            <p:cNvSpPr>
              <a:spLocks noChangeAspect="1" noChangeArrowheads="1" noTextEdit="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9" name="Rectangle 13">
              <a:extLst>
                <a:ext uri="{FF2B5EF4-FFF2-40B4-BE49-F238E27FC236}">
                  <a16:creationId xmlns:a16="http://schemas.microsoft.com/office/drawing/2014/main" id="{024FFC00-E238-123D-8547-D317547D5C21}"/>
                </a:ext>
              </a:extLst>
            </p:cNvPr>
            <p:cNvSpPr>
              <a:spLocks noChangeArrowheads="1"/>
            </p:cNvSpPr>
            <p:nvPr userDrawn="1"/>
          </p:nvSpPr>
          <p:spPr bwMode="auto">
            <a:xfrm>
              <a:off x="461" y="3861"/>
              <a:ext cx="304" cy="3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Rectangle 14">
              <a:extLst>
                <a:ext uri="{FF2B5EF4-FFF2-40B4-BE49-F238E27FC236}">
                  <a16:creationId xmlns:a16="http://schemas.microsoft.com/office/drawing/2014/main" id="{26FC7AA9-98AE-CF10-6510-FBB15BB6F6AD}"/>
                </a:ext>
              </a:extLst>
            </p:cNvPr>
            <p:cNvSpPr>
              <a:spLocks noChangeArrowheads="1"/>
            </p:cNvSpPr>
            <p:nvPr userDrawn="1"/>
          </p:nvSpPr>
          <p:spPr bwMode="auto">
            <a:xfrm>
              <a:off x="461" y="3861"/>
              <a:ext cx="30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1" name="Freeform 15">
              <a:extLst>
                <a:ext uri="{FF2B5EF4-FFF2-40B4-BE49-F238E27FC236}">
                  <a16:creationId xmlns:a16="http://schemas.microsoft.com/office/drawing/2014/main" id="{485E328D-5058-4023-75AE-4DF8C1BAEBCA}"/>
                </a:ext>
              </a:extLst>
            </p:cNvPr>
            <p:cNvSpPr>
              <a:spLocks noEditPoints="1"/>
            </p:cNvSpPr>
            <p:nvPr userDrawn="1"/>
          </p:nvSpPr>
          <p:spPr bwMode="auto">
            <a:xfrm>
              <a:off x="518" y="3962"/>
              <a:ext cx="189" cy="72"/>
            </a:xfrm>
            <a:custGeom>
              <a:avLst/>
              <a:gdLst>
                <a:gd name="T0" fmla="*/ 498 w 498"/>
                <a:gd name="T1" fmla="*/ 96 h 190"/>
                <a:gd name="T2" fmla="*/ 415 w 498"/>
                <a:gd name="T3" fmla="*/ 0 h 190"/>
                <a:gd name="T4" fmla="*/ 350 w 498"/>
                <a:gd name="T5" fmla="*/ 13 h 190"/>
                <a:gd name="T6" fmla="*/ 348 w 498"/>
                <a:gd name="T7" fmla="*/ 37 h 190"/>
                <a:gd name="T8" fmla="*/ 413 w 498"/>
                <a:gd name="T9" fmla="*/ 21 h 190"/>
                <a:gd name="T10" fmla="*/ 463 w 498"/>
                <a:gd name="T11" fmla="*/ 43 h 190"/>
                <a:gd name="T12" fmla="*/ 335 w 498"/>
                <a:gd name="T13" fmla="*/ 141 h 190"/>
                <a:gd name="T14" fmla="*/ 252 w 498"/>
                <a:gd name="T15" fmla="*/ 169 h 190"/>
                <a:gd name="T16" fmla="*/ 199 w 498"/>
                <a:gd name="T17" fmla="*/ 147 h 190"/>
                <a:gd name="T18" fmla="*/ 320 w 498"/>
                <a:gd name="T19" fmla="*/ 34 h 190"/>
                <a:gd name="T20" fmla="*/ 251 w 498"/>
                <a:gd name="T21" fmla="*/ 0 h 190"/>
                <a:gd name="T22" fmla="*/ 188 w 498"/>
                <a:gd name="T23" fmla="*/ 24 h 190"/>
                <a:gd name="T24" fmla="*/ 165 w 498"/>
                <a:gd name="T25" fmla="*/ 98 h 190"/>
                <a:gd name="T26" fmla="*/ 173 w 498"/>
                <a:gd name="T27" fmla="*/ 140 h 190"/>
                <a:gd name="T28" fmla="*/ 85 w 498"/>
                <a:gd name="T29" fmla="*/ 169 h 190"/>
                <a:gd name="T30" fmla="*/ 19 w 498"/>
                <a:gd name="T31" fmla="*/ 95 h 190"/>
                <a:gd name="T32" fmla="*/ 85 w 498"/>
                <a:gd name="T33" fmla="*/ 21 h 190"/>
                <a:gd name="T34" fmla="*/ 150 w 498"/>
                <a:gd name="T35" fmla="*/ 37 h 190"/>
                <a:gd name="T36" fmla="*/ 148 w 498"/>
                <a:gd name="T37" fmla="*/ 13 h 190"/>
                <a:gd name="T38" fmla="*/ 87 w 498"/>
                <a:gd name="T39" fmla="*/ 0 h 190"/>
                <a:gd name="T40" fmla="*/ 0 w 498"/>
                <a:gd name="T41" fmla="*/ 95 h 190"/>
                <a:gd name="T42" fmla="*/ 86 w 498"/>
                <a:gd name="T43" fmla="*/ 190 h 190"/>
                <a:gd name="T44" fmla="*/ 182 w 498"/>
                <a:gd name="T45" fmla="*/ 159 h 190"/>
                <a:gd name="T46" fmla="*/ 251 w 498"/>
                <a:gd name="T47" fmla="*/ 190 h 190"/>
                <a:gd name="T48" fmla="*/ 338 w 498"/>
                <a:gd name="T49" fmla="*/ 164 h 190"/>
                <a:gd name="T50" fmla="*/ 411 w 498"/>
                <a:gd name="T51" fmla="*/ 190 h 190"/>
                <a:gd name="T52" fmla="*/ 477 w 498"/>
                <a:gd name="T53" fmla="*/ 163 h 190"/>
                <a:gd name="T54" fmla="*/ 478 w 498"/>
                <a:gd name="T55" fmla="*/ 185 h 190"/>
                <a:gd name="T56" fmla="*/ 498 w 498"/>
                <a:gd name="T57" fmla="*/ 189 h 190"/>
                <a:gd name="T58" fmla="*/ 498 w 498"/>
                <a:gd name="T59" fmla="*/ 96 h 190"/>
                <a:gd name="T60" fmla="*/ 184 w 498"/>
                <a:gd name="T61" fmla="*/ 107 h 190"/>
                <a:gd name="T62" fmla="*/ 201 w 498"/>
                <a:gd name="T63" fmla="*/ 39 h 190"/>
                <a:gd name="T64" fmla="*/ 251 w 498"/>
                <a:gd name="T65" fmla="*/ 19 h 190"/>
                <a:gd name="T66" fmla="*/ 297 w 498"/>
                <a:gd name="T67" fmla="*/ 37 h 190"/>
                <a:gd name="T68" fmla="*/ 261 w 498"/>
                <a:gd name="T69" fmla="*/ 78 h 190"/>
                <a:gd name="T70" fmla="*/ 190 w 498"/>
                <a:gd name="T71" fmla="*/ 128 h 190"/>
                <a:gd name="T72" fmla="*/ 184 w 498"/>
                <a:gd name="T73" fmla="*/ 107 h 190"/>
                <a:gd name="T74" fmla="*/ 462 w 498"/>
                <a:gd name="T75" fmla="*/ 151 h 190"/>
                <a:gd name="T76" fmla="*/ 411 w 498"/>
                <a:gd name="T77" fmla="*/ 170 h 190"/>
                <a:gd name="T78" fmla="*/ 356 w 498"/>
                <a:gd name="T79" fmla="*/ 151 h 190"/>
                <a:gd name="T80" fmla="*/ 472 w 498"/>
                <a:gd name="T81" fmla="*/ 60 h 190"/>
                <a:gd name="T82" fmla="*/ 479 w 498"/>
                <a:gd name="T83" fmla="*/ 83 h 190"/>
                <a:gd name="T84" fmla="*/ 462 w 498"/>
                <a:gd name="T85" fmla="*/ 15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8" h="190">
                  <a:moveTo>
                    <a:pt x="498" y="96"/>
                  </a:moveTo>
                  <a:cubicBezTo>
                    <a:pt x="498" y="6"/>
                    <a:pt x="430" y="0"/>
                    <a:pt x="415" y="0"/>
                  </a:cubicBezTo>
                  <a:cubicBezTo>
                    <a:pt x="393" y="0"/>
                    <a:pt x="372" y="4"/>
                    <a:pt x="350" y="13"/>
                  </a:cubicBezTo>
                  <a:cubicBezTo>
                    <a:pt x="348" y="37"/>
                    <a:pt x="348" y="37"/>
                    <a:pt x="348" y="37"/>
                  </a:cubicBezTo>
                  <a:cubicBezTo>
                    <a:pt x="357" y="33"/>
                    <a:pt x="385" y="21"/>
                    <a:pt x="413" y="21"/>
                  </a:cubicBezTo>
                  <a:cubicBezTo>
                    <a:pt x="435" y="21"/>
                    <a:pt x="452" y="28"/>
                    <a:pt x="463" y="43"/>
                  </a:cubicBezTo>
                  <a:cubicBezTo>
                    <a:pt x="387" y="82"/>
                    <a:pt x="342" y="114"/>
                    <a:pt x="335" y="141"/>
                  </a:cubicBezTo>
                  <a:cubicBezTo>
                    <a:pt x="316" y="154"/>
                    <a:pt x="282" y="169"/>
                    <a:pt x="252" y="169"/>
                  </a:cubicBezTo>
                  <a:cubicBezTo>
                    <a:pt x="219" y="169"/>
                    <a:pt x="205" y="155"/>
                    <a:pt x="199" y="147"/>
                  </a:cubicBezTo>
                  <a:cubicBezTo>
                    <a:pt x="282" y="91"/>
                    <a:pt x="325" y="59"/>
                    <a:pt x="320" y="34"/>
                  </a:cubicBezTo>
                  <a:cubicBezTo>
                    <a:pt x="315" y="11"/>
                    <a:pt x="281" y="0"/>
                    <a:pt x="251" y="0"/>
                  </a:cubicBezTo>
                  <a:cubicBezTo>
                    <a:pt x="219" y="0"/>
                    <a:pt x="198" y="13"/>
                    <a:pt x="188" y="24"/>
                  </a:cubicBezTo>
                  <a:cubicBezTo>
                    <a:pt x="172" y="41"/>
                    <a:pt x="164" y="66"/>
                    <a:pt x="165" y="98"/>
                  </a:cubicBezTo>
                  <a:cubicBezTo>
                    <a:pt x="165" y="112"/>
                    <a:pt x="168" y="127"/>
                    <a:pt x="173" y="140"/>
                  </a:cubicBezTo>
                  <a:cubicBezTo>
                    <a:pt x="160" y="148"/>
                    <a:pt x="125" y="169"/>
                    <a:pt x="85" y="169"/>
                  </a:cubicBezTo>
                  <a:cubicBezTo>
                    <a:pt x="38" y="169"/>
                    <a:pt x="19" y="132"/>
                    <a:pt x="19" y="95"/>
                  </a:cubicBezTo>
                  <a:cubicBezTo>
                    <a:pt x="19" y="59"/>
                    <a:pt x="37" y="21"/>
                    <a:pt x="85" y="21"/>
                  </a:cubicBezTo>
                  <a:cubicBezTo>
                    <a:pt x="113" y="21"/>
                    <a:pt x="140" y="32"/>
                    <a:pt x="150" y="37"/>
                  </a:cubicBezTo>
                  <a:cubicBezTo>
                    <a:pt x="148" y="13"/>
                    <a:pt x="148" y="13"/>
                    <a:pt x="148" y="13"/>
                  </a:cubicBezTo>
                  <a:cubicBezTo>
                    <a:pt x="130" y="6"/>
                    <a:pt x="107" y="0"/>
                    <a:pt x="87" y="0"/>
                  </a:cubicBezTo>
                  <a:cubicBezTo>
                    <a:pt x="7" y="0"/>
                    <a:pt x="0" y="67"/>
                    <a:pt x="0" y="95"/>
                  </a:cubicBezTo>
                  <a:cubicBezTo>
                    <a:pt x="0" y="122"/>
                    <a:pt x="7" y="190"/>
                    <a:pt x="86" y="190"/>
                  </a:cubicBezTo>
                  <a:cubicBezTo>
                    <a:pt x="134" y="190"/>
                    <a:pt x="175" y="164"/>
                    <a:pt x="182" y="159"/>
                  </a:cubicBezTo>
                  <a:cubicBezTo>
                    <a:pt x="187" y="168"/>
                    <a:pt x="208" y="190"/>
                    <a:pt x="251" y="190"/>
                  </a:cubicBezTo>
                  <a:cubicBezTo>
                    <a:pt x="286" y="190"/>
                    <a:pt x="325" y="173"/>
                    <a:pt x="338" y="164"/>
                  </a:cubicBezTo>
                  <a:cubicBezTo>
                    <a:pt x="346" y="175"/>
                    <a:pt x="362" y="190"/>
                    <a:pt x="411" y="190"/>
                  </a:cubicBezTo>
                  <a:cubicBezTo>
                    <a:pt x="444" y="190"/>
                    <a:pt x="464" y="179"/>
                    <a:pt x="477" y="163"/>
                  </a:cubicBezTo>
                  <a:cubicBezTo>
                    <a:pt x="477" y="171"/>
                    <a:pt x="478" y="179"/>
                    <a:pt x="478" y="185"/>
                  </a:cubicBezTo>
                  <a:cubicBezTo>
                    <a:pt x="498" y="189"/>
                    <a:pt x="498" y="189"/>
                    <a:pt x="498" y="189"/>
                  </a:cubicBezTo>
                  <a:cubicBezTo>
                    <a:pt x="497" y="168"/>
                    <a:pt x="498" y="97"/>
                    <a:pt x="498" y="96"/>
                  </a:cubicBezTo>
                  <a:moveTo>
                    <a:pt x="184" y="107"/>
                  </a:moveTo>
                  <a:cubicBezTo>
                    <a:pt x="184" y="107"/>
                    <a:pt x="178" y="65"/>
                    <a:pt x="201" y="39"/>
                  </a:cubicBezTo>
                  <a:cubicBezTo>
                    <a:pt x="212" y="26"/>
                    <a:pt x="229" y="19"/>
                    <a:pt x="251" y="19"/>
                  </a:cubicBezTo>
                  <a:cubicBezTo>
                    <a:pt x="275" y="19"/>
                    <a:pt x="295" y="28"/>
                    <a:pt x="297" y="37"/>
                  </a:cubicBezTo>
                  <a:cubicBezTo>
                    <a:pt x="299" y="44"/>
                    <a:pt x="292" y="53"/>
                    <a:pt x="261" y="78"/>
                  </a:cubicBezTo>
                  <a:cubicBezTo>
                    <a:pt x="261" y="78"/>
                    <a:pt x="230" y="105"/>
                    <a:pt x="190" y="128"/>
                  </a:cubicBezTo>
                  <a:cubicBezTo>
                    <a:pt x="187" y="122"/>
                    <a:pt x="185" y="115"/>
                    <a:pt x="184" y="107"/>
                  </a:cubicBezTo>
                  <a:moveTo>
                    <a:pt x="462" y="151"/>
                  </a:moveTo>
                  <a:cubicBezTo>
                    <a:pt x="450" y="164"/>
                    <a:pt x="433" y="170"/>
                    <a:pt x="411" y="170"/>
                  </a:cubicBezTo>
                  <a:cubicBezTo>
                    <a:pt x="361" y="170"/>
                    <a:pt x="356" y="151"/>
                    <a:pt x="356" y="151"/>
                  </a:cubicBezTo>
                  <a:cubicBezTo>
                    <a:pt x="350" y="140"/>
                    <a:pt x="367" y="116"/>
                    <a:pt x="472" y="60"/>
                  </a:cubicBezTo>
                  <a:cubicBezTo>
                    <a:pt x="475" y="67"/>
                    <a:pt x="477" y="75"/>
                    <a:pt x="479" y="83"/>
                  </a:cubicBezTo>
                  <a:cubicBezTo>
                    <a:pt x="479" y="83"/>
                    <a:pt x="484" y="125"/>
                    <a:pt x="462" y="151"/>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Rectangle 16">
              <a:extLst>
                <a:ext uri="{FF2B5EF4-FFF2-40B4-BE49-F238E27FC236}">
                  <a16:creationId xmlns:a16="http://schemas.microsoft.com/office/drawing/2014/main" id="{B32124BB-315A-4642-3185-D0F09F05E9F3}"/>
                </a:ext>
              </a:extLst>
            </p:cNvPr>
            <p:cNvSpPr>
              <a:spLocks noChangeArrowheads="1"/>
            </p:cNvSpPr>
            <p:nvPr userDrawn="1"/>
          </p:nvSpPr>
          <p:spPr bwMode="auto">
            <a:xfrm>
              <a:off x="526" y="4057"/>
              <a:ext cx="174" cy="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3" name="Rectangle 17">
              <a:extLst>
                <a:ext uri="{FF2B5EF4-FFF2-40B4-BE49-F238E27FC236}">
                  <a16:creationId xmlns:a16="http://schemas.microsoft.com/office/drawing/2014/main" id="{283D2C2C-F437-0747-2745-E4E3B6D20760}"/>
                </a:ext>
              </a:extLst>
            </p:cNvPr>
            <p:cNvSpPr>
              <a:spLocks noChangeArrowheads="1"/>
            </p:cNvSpPr>
            <p:nvPr userDrawn="1"/>
          </p:nvSpPr>
          <p:spPr bwMode="auto">
            <a:xfrm>
              <a:off x="526" y="4057"/>
              <a:ext cx="174" cy="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pic>
        <p:nvPicPr>
          <p:cNvPr id="16" name="Image 15">
            <a:extLst>
              <a:ext uri="{FF2B5EF4-FFF2-40B4-BE49-F238E27FC236}">
                <a16:creationId xmlns:a16="http://schemas.microsoft.com/office/drawing/2014/main" id="{2E000BD1-941E-96DB-8740-6C7D2BD0EE7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9791" r="39816"/>
          <a:stretch/>
        </p:blipFill>
        <p:spPr>
          <a:xfrm>
            <a:off x="9369599" y="0"/>
            <a:ext cx="2822401" cy="2475345"/>
          </a:xfrm>
          <a:prstGeom prst="rect">
            <a:avLst/>
          </a:prstGeom>
        </p:spPr>
      </p:pic>
      <p:sp>
        <p:nvSpPr>
          <p:cNvPr id="2" name="Espace réservé du texte 4">
            <a:extLst>
              <a:ext uri="{FF2B5EF4-FFF2-40B4-BE49-F238E27FC236}">
                <a16:creationId xmlns:a16="http://schemas.microsoft.com/office/drawing/2014/main" id="{22219D0D-87E0-357C-56D2-13A29A891F48}"/>
              </a:ext>
            </a:extLst>
          </p:cNvPr>
          <p:cNvSpPr>
            <a:spLocks noGrp="1"/>
          </p:cNvSpPr>
          <p:nvPr>
            <p:ph type="body" sz="quarter" idx="17" hasCustomPrompt="1"/>
          </p:nvPr>
        </p:nvSpPr>
        <p:spPr>
          <a:xfrm>
            <a:off x="8102600" y="5892800"/>
            <a:ext cx="3357563" cy="558800"/>
          </a:xfrm>
        </p:spPr>
        <p:txBody>
          <a:bodyPr rIns="0">
            <a:normAutofit/>
          </a:bodyPr>
          <a:lstStyle>
            <a:lvl1pPr algn="r">
              <a:defRPr sz="1200" i="1">
                <a:solidFill>
                  <a:schemeClr val="bg1"/>
                </a:solidFill>
              </a:defRPr>
            </a:lvl1pPr>
          </a:lstStyle>
          <a:p>
            <a:pPr lvl="0"/>
            <a:r>
              <a:rPr lang="fr-FR" dirty="0"/>
              <a:t>Emplacement logotypes financeurs/partenaires</a:t>
            </a:r>
          </a:p>
        </p:txBody>
      </p:sp>
    </p:spTree>
    <p:extLst>
      <p:ext uri="{BB962C8B-B14F-4D97-AF65-F5344CB8AC3E}">
        <p14:creationId xmlns:p14="http://schemas.microsoft.com/office/powerpoint/2010/main" val="426703840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emf"/><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2.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502D9F9-80C2-D30F-8D8B-9F5A494EF69D}"/>
              </a:ext>
            </a:extLst>
          </p:cNvPr>
          <p:cNvSpPr>
            <a:spLocks noGrp="1"/>
          </p:cNvSpPr>
          <p:nvPr>
            <p:ph type="title"/>
          </p:nvPr>
        </p:nvSpPr>
        <p:spPr>
          <a:xfrm>
            <a:off x="731838" y="314036"/>
            <a:ext cx="10728325" cy="871827"/>
          </a:xfrm>
          <a:prstGeom prst="rect">
            <a:avLst/>
          </a:prstGeom>
        </p:spPr>
        <p:txBody>
          <a:bodyPr vert="horz" lIns="0" tIns="45720" rIns="0" bIns="45720" rtlCol="0" anchor="t">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8E62F5FE-77B2-23B0-C532-AEB2E287C5B6}"/>
              </a:ext>
            </a:extLst>
          </p:cNvPr>
          <p:cNvSpPr>
            <a:spLocks noGrp="1"/>
          </p:cNvSpPr>
          <p:nvPr>
            <p:ph type="body" idx="1"/>
          </p:nvPr>
        </p:nvSpPr>
        <p:spPr>
          <a:xfrm>
            <a:off x="731838" y="1381125"/>
            <a:ext cx="10728325" cy="4532313"/>
          </a:xfrm>
          <a:prstGeom prst="rect">
            <a:avLst/>
          </a:prstGeom>
        </p:spPr>
        <p:txBody>
          <a:bodyPr vert="horz" lIns="0" tIns="45720" rIns="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39023659-435A-02ED-1399-865530A10F2A}"/>
              </a:ext>
            </a:extLst>
          </p:cNvPr>
          <p:cNvSpPr>
            <a:spLocks noGrp="1"/>
          </p:cNvSpPr>
          <p:nvPr>
            <p:ph type="dt" sz="half" idx="2"/>
          </p:nvPr>
        </p:nvSpPr>
        <p:spPr>
          <a:xfrm>
            <a:off x="9626600" y="6343650"/>
            <a:ext cx="10160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fr-FR"/>
              <a:t>06/01/2024</a:t>
            </a:r>
            <a:endParaRPr lang="fr-FR" dirty="0"/>
          </a:p>
        </p:txBody>
      </p:sp>
      <p:sp>
        <p:nvSpPr>
          <p:cNvPr id="5" name="Espace réservé du pied de page 4">
            <a:extLst>
              <a:ext uri="{FF2B5EF4-FFF2-40B4-BE49-F238E27FC236}">
                <a16:creationId xmlns:a16="http://schemas.microsoft.com/office/drawing/2014/main" id="{75C35D0C-47E7-5C23-F3E1-F607F10E2CE5}"/>
              </a:ext>
            </a:extLst>
          </p:cNvPr>
          <p:cNvSpPr>
            <a:spLocks noGrp="1"/>
          </p:cNvSpPr>
          <p:nvPr>
            <p:ph type="ftr" sz="quarter" idx="3"/>
          </p:nvPr>
        </p:nvSpPr>
        <p:spPr>
          <a:xfrm>
            <a:off x="736600" y="6343650"/>
            <a:ext cx="8839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ASC 2024 - A. Torre - Multifil mechanical model for ITER TF conductors</a:t>
            </a:r>
            <a:endParaRPr lang="fr-FR" dirty="0"/>
          </a:p>
        </p:txBody>
      </p:sp>
      <p:sp>
        <p:nvSpPr>
          <p:cNvPr id="6" name="Espace réservé du numéro de diapositive 5">
            <a:extLst>
              <a:ext uri="{FF2B5EF4-FFF2-40B4-BE49-F238E27FC236}">
                <a16:creationId xmlns:a16="http://schemas.microsoft.com/office/drawing/2014/main" id="{4D08E43D-0343-547B-3EBE-C6B616E5AC34}"/>
              </a:ext>
            </a:extLst>
          </p:cNvPr>
          <p:cNvSpPr>
            <a:spLocks noGrp="1"/>
          </p:cNvSpPr>
          <p:nvPr>
            <p:ph type="sldNum" sz="quarter" idx="4"/>
          </p:nvPr>
        </p:nvSpPr>
        <p:spPr>
          <a:xfrm>
            <a:off x="10999334" y="6343650"/>
            <a:ext cx="693738" cy="365125"/>
          </a:xfrm>
          <a:prstGeom prst="rect">
            <a:avLst/>
          </a:prstGeom>
        </p:spPr>
        <p:txBody>
          <a:bodyPr vert="horz" lIns="91440" tIns="45720" rIns="91440" bIns="45720" rtlCol="0" anchor="ctr"/>
          <a:lstStyle>
            <a:lvl1pPr algn="r">
              <a:defRPr sz="1200" b="1">
                <a:solidFill>
                  <a:schemeClr val="tx2"/>
                </a:solidFill>
                <a:latin typeface="+mn-lt"/>
              </a:defRPr>
            </a:lvl1pPr>
          </a:lstStyle>
          <a:p>
            <a:fld id="{0CBC77A0-1F4E-42FF-9FFC-F45C3A64AF90}" type="slidenum">
              <a:rPr lang="fr-FR" smtClean="0"/>
              <a:pPr/>
              <a:t>‹N›</a:t>
            </a:fld>
            <a:endParaRPr lang="fr-FR" dirty="0"/>
          </a:p>
        </p:txBody>
      </p:sp>
      <p:pic>
        <p:nvPicPr>
          <p:cNvPr id="7" name="Logo CEA">
            <a:extLst>
              <a:ext uri="{FF2B5EF4-FFF2-40B4-BE49-F238E27FC236}">
                <a16:creationId xmlns:a16="http://schemas.microsoft.com/office/drawing/2014/main" id="{87F05716-C695-E053-1C8E-FF8171756741}"/>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257897" y="6343650"/>
            <a:ext cx="365991" cy="365991"/>
          </a:xfrm>
          <a:prstGeom prst="rect">
            <a:avLst/>
          </a:prstGeom>
        </p:spPr>
      </p:pic>
      <p:pic>
        <p:nvPicPr>
          <p:cNvPr id="10" name="PATTERN CARRE DECAL" hidden="1">
            <a:extLst>
              <a:ext uri="{FF2B5EF4-FFF2-40B4-BE49-F238E27FC236}">
                <a16:creationId xmlns:a16="http://schemas.microsoft.com/office/drawing/2014/main" id="{57B8022F-6BAC-B272-714C-3051A2DF826F}"/>
              </a:ext>
            </a:extLst>
          </p:cNvPr>
          <p:cNvPicPr>
            <a:picLocks noChangeAspect="1"/>
          </p:cNvPicPr>
          <p:nvPr userDrawn="1"/>
        </p:nvPicPr>
        <p:blipFill rotWithShape="1">
          <a:blip r:embed="rId40" cstate="screen">
            <a:duotone>
              <a:prstClr val="black"/>
              <a:srgbClr val="D9C3A5">
                <a:tint val="50000"/>
                <a:satMod val="180000"/>
              </a:srgbClr>
            </a:duotone>
            <a:extLst>
              <a:ext uri="{28A0092B-C50C-407E-A947-70E740481C1C}">
                <a14:useLocalDpi xmlns:a14="http://schemas.microsoft.com/office/drawing/2010/main"/>
              </a:ext>
            </a:extLst>
          </a:blip>
          <a:srcRect t="19705" r="39861" b="-1"/>
          <a:stretch/>
        </p:blipFill>
        <p:spPr>
          <a:xfrm>
            <a:off x="7446433" y="-1"/>
            <a:ext cx="4745567" cy="4169655"/>
          </a:xfrm>
          <a:prstGeom prst="rect">
            <a:avLst/>
          </a:prstGeom>
        </p:spPr>
      </p:pic>
    </p:spTree>
    <p:extLst>
      <p:ext uri="{BB962C8B-B14F-4D97-AF65-F5344CB8AC3E}">
        <p14:creationId xmlns:p14="http://schemas.microsoft.com/office/powerpoint/2010/main" val="256438653"/>
      </p:ext>
    </p:extLst>
  </p:cSld>
  <p:clrMap bg1="lt1" tx1="dk1" bg2="lt2" tx2="dk2" accent1="accent1" accent2="accent2" accent3="accent3" accent4="accent4" accent5="accent5" accent6="accent6" hlink="hlink" folHlink="folHlink"/>
  <p:sldLayoutIdLst>
    <p:sldLayoutId id="2147483649" r:id="rId1"/>
    <p:sldLayoutId id="2147483670" r:id="rId2"/>
    <p:sldLayoutId id="2147483660" r:id="rId3"/>
    <p:sldLayoutId id="2147483661" r:id="rId4"/>
    <p:sldLayoutId id="2147483664" r:id="rId5"/>
    <p:sldLayoutId id="2147483665" r:id="rId6"/>
    <p:sldLayoutId id="2147483651" r:id="rId7"/>
    <p:sldLayoutId id="2147483683" r:id="rId8"/>
    <p:sldLayoutId id="2147483678" r:id="rId9"/>
    <p:sldLayoutId id="2147483676" r:id="rId10"/>
    <p:sldLayoutId id="2147483650" r:id="rId11"/>
    <p:sldLayoutId id="2147483666" r:id="rId12"/>
    <p:sldLayoutId id="2147483669" r:id="rId13"/>
    <p:sldLayoutId id="2147483653" r:id="rId14"/>
    <p:sldLayoutId id="2147483685" r:id="rId15"/>
    <p:sldLayoutId id="2147483684" r:id="rId16"/>
    <p:sldLayoutId id="2147483671" r:id="rId17"/>
    <p:sldLayoutId id="2147483690" r:id="rId18"/>
    <p:sldLayoutId id="2147483672" r:id="rId19"/>
    <p:sldLayoutId id="2147483687" r:id="rId20"/>
    <p:sldLayoutId id="2147483686" r:id="rId21"/>
    <p:sldLayoutId id="2147483654" r:id="rId22"/>
    <p:sldLayoutId id="2147483655" r:id="rId23"/>
    <p:sldLayoutId id="2147483691" r:id="rId24"/>
    <p:sldLayoutId id="2147483692" r:id="rId25"/>
    <p:sldLayoutId id="2147483667" r:id="rId26"/>
    <p:sldLayoutId id="2147483673" r:id="rId27"/>
    <p:sldLayoutId id="2147483674" r:id="rId28"/>
    <p:sldLayoutId id="2147483675" r:id="rId29"/>
    <p:sldLayoutId id="2147483681" r:id="rId30"/>
    <p:sldLayoutId id="2147483682" r:id="rId31"/>
    <p:sldLayoutId id="2147483693" r:id="rId32"/>
    <p:sldLayoutId id="2147483688" r:id="rId33"/>
    <p:sldLayoutId id="2147483689" r:id="rId34"/>
    <p:sldLayoutId id="2147483662" r:id="rId35"/>
    <p:sldLayoutId id="2147483694" r:id="rId36"/>
    <p:sldLayoutId id="2147483668" r:id="rId37"/>
  </p:sldLayoutIdLst>
  <p:hf hdr="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200"/>
        </a:spcBef>
        <a:buClr>
          <a:schemeClr val="tx2"/>
        </a:buClr>
        <a:buSzPct val="90000"/>
        <a:buFont typeface="Arial" panose="020B0604020202020204" pitchFamily="34" charset="0"/>
        <a:buNone/>
        <a:defRPr sz="1800" kern="1200">
          <a:solidFill>
            <a:schemeClr val="tx1"/>
          </a:solidFill>
          <a:latin typeface="+mn-lt"/>
          <a:ea typeface="+mn-ea"/>
          <a:cs typeface="+mn-cs"/>
        </a:defRPr>
      </a:lvl1pPr>
      <a:lvl2pPr marL="266700" indent="-266700" algn="l" defTabSz="914400" rtl="0" eaLnBrk="1" latinLnBrk="0" hangingPunct="1">
        <a:lnSpc>
          <a:spcPct val="100000"/>
        </a:lnSpc>
        <a:spcBef>
          <a:spcPts val="500"/>
        </a:spcBef>
        <a:buClr>
          <a:schemeClr val="tx2"/>
        </a:buClr>
        <a:buSzPct val="90000"/>
        <a:buFont typeface="Arial" panose="020B0604020202020204" pitchFamily="34" charset="0"/>
        <a:buChar char="■"/>
        <a:defRPr sz="1800" kern="1200">
          <a:solidFill>
            <a:schemeClr val="tx1"/>
          </a:solidFill>
          <a:latin typeface="+mn-lt"/>
          <a:ea typeface="+mn-ea"/>
          <a:cs typeface="+mn-cs"/>
        </a:defRPr>
      </a:lvl2pPr>
      <a:lvl3pPr marL="541338" indent="-274638" algn="l" defTabSz="914400" rtl="0" eaLnBrk="1" latinLnBrk="0" hangingPunct="1">
        <a:lnSpc>
          <a:spcPct val="10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808038" indent="-266700" algn="l" defTabSz="914400" rtl="0" eaLnBrk="1" latinLnBrk="0" hangingPunct="1">
        <a:lnSpc>
          <a:spcPct val="10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1074738" indent="-266700" algn="l" defTabSz="914400" rtl="0" eaLnBrk="1" latinLnBrk="0" hangingPunct="1">
        <a:lnSpc>
          <a:spcPct val="10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59" userDrawn="1">
          <p15:clr>
            <a:srgbClr val="F26B43"/>
          </p15:clr>
        </p15:guide>
        <p15:guide id="2" orient="horz" pos="3861" userDrawn="1">
          <p15:clr>
            <a:srgbClr val="F26B43"/>
          </p15:clr>
        </p15:guide>
        <p15:guide id="3" pos="461" userDrawn="1">
          <p15:clr>
            <a:srgbClr val="F26B43"/>
          </p15:clr>
        </p15:guide>
        <p15:guide id="4" pos="7219" userDrawn="1">
          <p15:clr>
            <a:srgbClr val="F26B43"/>
          </p15:clr>
        </p15:guide>
        <p15:guide id="7" orient="horz" pos="372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15.emf"/><Relationship Id="rId7" Type="http://schemas.openxmlformats.org/officeDocument/2006/relationships/image" Target="../media/image27.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17.emf"/><Relationship Id="rId4" Type="http://schemas.openxmlformats.org/officeDocument/2006/relationships/image" Target="../media/image16.emf"/></Relationships>
</file>

<file path=ppt/slides/_rels/slide6.xml.rels><?xml version="1.0" encoding="UTF-8" standalone="yes"?>
<Relationships xmlns="http://schemas.openxmlformats.org/package/2006/relationships"><Relationship Id="rId3" Type="http://schemas.openxmlformats.org/officeDocument/2006/relationships/image" Target="../media/image15.emf"/><Relationship Id="rId7" Type="http://schemas.openxmlformats.org/officeDocument/2006/relationships/image" Target="../media/image19.emf"/><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8.emf"/><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2.e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3.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50.png"/><Relationship Id="rId7" Type="http://schemas.openxmlformats.org/officeDocument/2006/relationships/image" Target="../media/image30.png"/><Relationship Id="rId2" Type="http://schemas.openxmlformats.org/officeDocument/2006/relationships/image" Target="../media/image140.png"/><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160.pn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image" Target="../media/image41.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0.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image" Target="../media/image44.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8F5523B-07B7-9DEB-2F12-7DEA76B030F6}"/>
              </a:ext>
            </a:extLst>
          </p:cNvPr>
          <p:cNvSpPr>
            <a:spLocks noGrp="1"/>
          </p:cNvSpPr>
          <p:nvPr>
            <p:ph type="ctrTitle"/>
          </p:nvPr>
        </p:nvSpPr>
        <p:spPr>
          <a:xfrm>
            <a:off x="731837" y="2857500"/>
            <a:ext cx="10664296" cy="1587501"/>
          </a:xfrm>
        </p:spPr>
        <p:txBody>
          <a:bodyPr>
            <a:normAutofit/>
          </a:bodyPr>
          <a:lstStyle/>
          <a:p>
            <a:r>
              <a:rPr lang="en-US" dirty="0"/>
              <a:t>WPSA – 2026 monitoring meeting</a:t>
            </a:r>
            <a:br>
              <a:rPr lang="en-US" dirty="0"/>
            </a:br>
            <a:r>
              <a:rPr lang="en-US" dirty="0">
                <a:solidFill>
                  <a:srgbClr val="0000FF"/>
                </a:solidFill>
              </a:rPr>
              <a:t>Tools development in support of OP 2 magnets operation</a:t>
            </a:r>
            <a:endParaRPr lang="fr-FR" dirty="0">
              <a:solidFill>
                <a:srgbClr val="0000FF"/>
              </a:solidFill>
            </a:endParaRPr>
          </a:p>
        </p:txBody>
      </p:sp>
      <p:sp>
        <p:nvSpPr>
          <p:cNvPr id="5" name="Sous-titre 4">
            <a:extLst>
              <a:ext uri="{FF2B5EF4-FFF2-40B4-BE49-F238E27FC236}">
                <a16:creationId xmlns:a16="http://schemas.microsoft.com/office/drawing/2014/main" id="{914050DC-D09E-731D-2398-1B9D2E3B427E}"/>
              </a:ext>
            </a:extLst>
          </p:cNvPr>
          <p:cNvSpPr>
            <a:spLocks noGrp="1"/>
          </p:cNvSpPr>
          <p:nvPr>
            <p:ph type="subTitle" idx="1"/>
          </p:nvPr>
        </p:nvSpPr>
        <p:spPr>
          <a:xfrm>
            <a:off x="731838" y="4956707"/>
            <a:ext cx="9269412" cy="1655762"/>
          </a:xfrm>
        </p:spPr>
        <p:txBody>
          <a:bodyPr/>
          <a:lstStyle/>
          <a:p>
            <a:pPr>
              <a:spcBef>
                <a:spcPts val="0"/>
              </a:spcBef>
            </a:pPr>
            <a:endParaRPr lang="en-US" b="1" dirty="0"/>
          </a:p>
          <a:p>
            <a:pPr>
              <a:spcBef>
                <a:spcPts val="0"/>
              </a:spcBef>
            </a:pPr>
            <a:r>
              <a:rPr lang="en-US" b="1" dirty="0">
                <a:solidFill>
                  <a:srgbClr val="0000FF"/>
                </a:solidFill>
              </a:rPr>
              <a:t>ENEA</a:t>
            </a:r>
            <a:r>
              <a:rPr lang="en-US" b="1" dirty="0"/>
              <a:t> - Chiarasole FIAMOZZI ZIGNANI, Gianluca DE MARZI</a:t>
            </a:r>
          </a:p>
          <a:p>
            <a:pPr>
              <a:spcBef>
                <a:spcPts val="0"/>
              </a:spcBef>
            </a:pPr>
            <a:r>
              <a:rPr lang="en-US" b="1">
                <a:solidFill>
                  <a:srgbClr val="C00000"/>
                </a:solidFill>
              </a:rPr>
              <a:t>   CEA </a:t>
            </a:r>
            <a:r>
              <a:rPr lang="en-US" b="1"/>
              <a:t>- </a:t>
            </a:r>
            <a:r>
              <a:rPr lang="en-US" b="1" dirty="0"/>
              <a:t>François BONNE, Quentin LE COZ</a:t>
            </a:r>
          </a:p>
          <a:p>
            <a:pPr>
              <a:spcBef>
                <a:spcPts val="0"/>
              </a:spcBef>
            </a:pPr>
            <a:endParaRPr lang="en-US" b="1" dirty="0"/>
          </a:p>
        </p:txBody>
      </p:sp>
      <p:pic>
        <p:nvPicPr>
          <p:cNvPr id="3074" name="Picture 2" descr="Agenzia nazionale per le nuove tecnologie, l’energia e lo sviluppo economico sostenibile">
            <a:extLst>
              <a:ext uri="{FF2B5EF4-FFF2-40B4-BE49-F238E27FC236}">
                <a16:creationId xmlns:a16="http://schemas.microsoft.com/office/drawing/2014/main" id="{23846041-8199-F6A4-20F0-482DD53729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6544" y="1106954"/>
            <a:ext cx="3112585" cy="1038339"/>
          </a:xfrm>
          <a:prstGeom prst="rect">
            <a:avLst/>
          </a:prstGeom>
          <a:noFill/>
          <a:extLst>
            <a:ext uri="{909E8E84-426E-40DD-AFC4-6F175D3DCCD1}">
              <a14:hiddenFill xmlns:a14="http://schemas.microsoft.com/office/drawing/2010/main">
                <a:solidFill>
                  <a:srgbClr val="FFFFFF"/>
                </a:solidFill>
              </a14:hiddenFill>
            </a:ext>
          </a:extLst>
        </p:spPr>
      </p:pic>
      <p:sp>
        <p:nvSpPr>
          <p:cNvPr id="2" name="Sous-titre 4">
            <a:extLst>
              <a:ext uri="{FF2B5EF4-FFF2-40B4-BE49-F238E27FC236}">
                <a16:creationId xmlns:a16="http://schemas.microsoft.com/office/drawing/2014/main" id="{5E69DB26-0BA7-7346-8A4D-61C2C0A94A28}"/>
              </a:ext>
            </a:extLst>
          </p:cNvPr>
          <p:cNvSpPr txBox="1">
            <a:spLocks/>
          </p:cNvSpPr>
          <p:nvPr/>
        </p:nvSpPr>
        <p:spPr>
          <a:xfrm>
            <a:off x="731838" y="4445001"/>
            <a:ext cx="9269412" cy="786875"/>
          </a:xfrm>
          <a:prstGeom prst="rect">
            <a:avLst/>
          </a:prstGeom>
        </p:spPr>
        <p:txBody>
          <a:bodyPr vert="horz" lIns="0" tIns="45720" rIns="0" bIns="45720" rtlCol="0">
            <a:normAutofit/>
          </a:bodyPr>
          <a:lstStyle>
            <a:lvl1pPr marL="0" indent="0" algn="l" defTabSz="914400" rtl="0" eaLnBrk="1" latinLnBrk="0" hangingPunct="1">
              <a:lnSpc>
                <a:spcPct val="100000"/>
              </a:lnSpc>
              <a:spcBef>
                <a:spcPts val="1200"/>
              </a:spcBef>
              <a:buClr>
                <a:schemeClr val="tx2"/>
              </a:buClr>
              <a:buSzPct val="90000"/>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00000"/>
              </a:lnSpc>
              <a:spcBef>
                <a:spcPts val="500"/>
              </a:spcBef>
              <a:buClr>
                <a:schemeClr val="tx2"/>
              </a:buClr>
              <a:buSzPct val="90000"/>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buSzPct val="90000"/>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buSzPct val="90000"/>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buSzPct val="90000"/>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pPr>
            <a:endParaRPr lang="en-US" dirty="0"/>
          </a:p>
          <a:p>
            <a:pPr>
              <a:spcBef>
                <a:spcPts val="0"/>
              </a:spcBef>
            </a:pPr>
            <a:r>
              <a:rPr lang="en-US" dirty="0"/>
              <a:t>WPSA Monitoring Meeting – 13 October 13, 2026</a:t>
            </a:r>
          </a:p>
        </p:txBody>
      </p:sp>
    </p:spTree>
    <p:extLst>
      <p:ext uri="{BB962C8B-B14F-4D97-AF65-F5344CB8AC3E}">
        <p14:creationId xmlns:p14="http://schemas.microsoft.com/office/powerpoint/2010/main" val="3675771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2113D-7D34-3BB1-1725-3980EB3B8C43}"/>
            </a:ext>
          </a:extLst>
        </p:cNvPr>
        <p:cNvGrpSpPr/>
        <p:nvPr/>
      </p:nvGrpSpPr>
      <p:grpSpPr>
        <a:xfrm>
          <a:off x="0" y="0"/>
          <a:ext cx="0" cy="0"/>
          <a:chOff x="0" y="0"/>
          <a:chExt cx="0" cy="0"/>
        </a:xfrm>
      </p:grpSpPr>
      <p:sp>
        <p:nvSpPr>
          <p:cNvPr id="13" name="Rettangolo con angoli arrotondati 12">
            <a:extLst>
              <a:ext uri="{FF2B5EF4-FFF2-40B4-BE49-F238E27FC236}">
                <a16:creationId xmlns:a16="http://schemas.microsoft.com/office/drawing/2014/main" id="{3CCC2750-2BD8-968A-A26C-C35BE7909034}"/>
              </a:ext>
            </a:extLst>
          </p:cNvPr>
          <p:cNvSpPr/>
          <p:nvPr/>
        </p:nvSpPr>
        <p:spPr>
          <a:xfrm>
            <a:off x="82925" y="4272053"/>
            <a:ext cx="5836475" cy="1988531"/>
          </a:xfrm>
          <a:prstGeom prst="roundRect">
            <a:avLst>
              <a:gd name="adj" fmla="val 674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it-IT" dirty="0"/>
          </a:p>
        </p:txBody>
      </p:sp>
      <p:sp>
        <p:nvSpPr>
          <p:cNvPr id="8" name="Titre 1">
            <a:extLst>
              <a:ext uri="{FF2B5EF4-FFF2-40B4-BE49-F238E27FC236}">
                <a16:creationId xmlns:a16="http://schemas.microsoft.com/office/drawing/2014/main" id="{F1C2EC8A-4BB6-9299-5E33-B76BF1730258}"/>
              </a:ext>
            </a:extLst>
          </p:cNvPr>
          <p:cNvSpPr>
            <a:spLocks noGrp="1"/>
          </p:cNvSpPr>
          <p:nvPr>
            <p:ph type="title"/>
          </p:nvPr>
        </p:nvSpPr>
        <p:spPr>
          <a:xfrm>
            <a:off x="266247" y="149225"/>
            <a:ext cx="10733087" cy="493486"/>
          </a:xfrm>
        </p:spPr>
        <p:txBody>
          <a:bodyPr anchor="t">
            <a:normAutofit fontScale="90000"/>
          </a:bodyPr>
          <a:lstStyle/>
          <a:p>
            <a:r>
              <a:rPr lang="fr-FR" dirty="0" err="1"/>
              <a:t>Task</a:t>
            </a:r>
            <a:r>
              <a:rPr lang="fr-FR" dirty="0"/>
              <a:t> </a:t>
            </a:r>
            <a:r>
              <a:rPr lang="fr-FR" dirty="0" err="1"/>
              <a:t>Specifications</a:t>
            </a:r>
            <a:r>
              <a:rPr lang="fr-FR" dirty="0"/>
              <a:t>: 2024 &amp; 2025</a:t>
            </a:r>
          </a:p>
        </p:txBody>
      </p:sp>
      <p:sp>
        <p:nvSpPr>
          <p:cNvPr id="7" name="Espace réservé du numéro de diapositive 6">
            <a:extLst>
              <a:ext uri="{FF2B5EF4-FFF2-40B4-BE49-F238E27FC236}">
                <a16:creationId xmlns:a16="http://schemas.microsoft.com/office/drawing/2014/main" id="{2A5D9D0F-15EF-1862-D2D5-6F4A0C984CFF}"/>
              </a:ext>
            </a:extLst>
          </p:cNvPr>
          <p:cNvSpPr>
            <a:spLocks noGrp="1"/>
          </p:cNvSpPr>
          <p:nvPr>
            <p:ph type="sldNum" sz="quarter" idx="12"/>
          </p:nvPr>
        </p:nvSpPr>
        <p:spPr/>
        <p:txBody>
          <a:bodyPr/>
          <a:lstStyle/>
          <a:p>
            <a:fld id="{0CBC77A0-1F4E-42FF-9FFC-F45C3A64AF90}" type="slidenum">
              <a:rPr lang="fr-FR" smtClean="0"/>
              <a:pPr/>
              <a:t>2</a:t>
            </a:fld>
            <a:endParaRPr lang="fr-FR" dirty="0"/>
          </a:p>
        </p:txBody>
      </p:sp>
      <p:sp>
        <p:nvSpPr>
          <p:cNvPr id="6" name="Espace réservé du pied de page 5">
            <a:extLst>
              <a:ext uri="{FF2B5EF4-FFF2-40B4-BE49-F238E27FC236}">
                <a16:creationId xmlns:a16="http://schemas.microsoft.com/office/drawing/2014/main" id="{DF398FFB-C824-20D6-0BB0-772F379239A2}"/>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sp>
        <p:nvSpPr>
          <p:cNvPr id="9" name="Rectangle 8">
            <a:extLst>
              <a:ext uri="{FF2B5EF4-FFF2-40B4-BE49-F238E27FC236}">
                <a16:creationId xmlns:a16="http://schemas.microsoft.com/office/drawing/2014/main" id="{50582FB3-1178-EAEE-0540-24E0821A78AE}"/>
              </a:ext>
            </a:extLst>
          </p:cNvPr>
          <p:cNvSpPr/>
          <p:nvPr/>
        </p:nvSpPr>
        <p:spPr>
          <a:xfrm>
            <a:off x="0" y="4272053"/>
            <a:ext cx="5919400" cy="1800493"/>
          </a:xfrm>
          <a:prstGeom prst="rect">
            <a:avLst/>
          </a:prstGeom>
        </p:spPr>
        <p:txBody>
          <a:bodyPr wrap="square">
            <a:spAutoFit/>
          </a:bodyPr>
          <a:lstStyle/>
          <a:p>
            <a:pPr algn="just"/>
            <a:r>
              <a:rPr lang="en-US" dirty="0">
                <a:solidFill>
                  <a:schemeClr val="accent1">
                    <a:lumMod val="50000"/>
                  </a:schemeClr>
                </a:solidFill>
              </a:rPr>
              <a:t>   Developed tools include:</a:t>
            </a:r>
          </a:p>
          <a:p>
            <a:pPr algn="just"/>
            <a:endParaRPr lang="en-US" dirty="0"/>
          </a:p>
          <a:p>
            <a:pPr marL="285750" indent="-285750" algn="just">
              <a:buFont typeface="Wingdings" panose="05000000000000000000" pitchFamily="2" charset="2"/>
              <a:buChar char="ü"/>
            </a:pPr>
            <a:r>
              <a:rPr lang="en-US" sz="1500" dirty="0" err="1">
                <a:solidFill>
                  <a:schemeClr val="accent1">
                    <a:lumMod val="50000"/>
                  </a:schemeClr>
                </a:solidFill>
              </a:rPr>
              <a:t>J</a:t>
            </a:r>
            <a:r>
              <a:rPr lang="en-US" sz="1500" baseline="-25000" dirty="0" err="1">
                <a:solidFill>
                  <a:schemeClr val="accent1">
                    <a:lumMod val="50000"/>
                  </a:schemeClr>
                </a:solidFill>
              </a:rPr>
              <a:t>c</a:t>
            </a:r>
            <a:r>
              <a:rPr lang="en-US" sz="1500" dirty="0">
                <a:solidFill>
                  <a:schemeClr val="accent1">
                    <a:lumMod val="50000"/>
                  </a:schemeClr>
                </a:solidFill>
              </a:rPr>
              <a:t> parameterization and assessment of hysteresis loss in CEA experiments</a:t>
            </a:r>
          </a:p>
          <a:p>
            <a:pPr marL="285750" indent="-285750" algn="just">
              <a:buFont typeface="Wingdings" panose="05000000000000000000" pitchFamily="2" charset="2"/>
              <a:buChar char="ü"/>
            </a:pPr>
            <a:r>
              <a:rPr lang="en-US" sz="1500" dirty="0">
                <a:solidFill>
                  <a:schemeClr val="accent1">
                    <a:lumMod val="50000"/>
                  </a:schemeClr>
                </a:solidFill>
              </a:rPr>
              <a:t>Th simulations of EF coils</a:t>
            </a:r>
          </a:p>
          <a:p>
            <a:pPr marL="285750" indent="-285750" algn="just">
              <a:buFont typeface="Wingdings" panose="05000000000000000000" pitchFamily="2" charset="2"/>
              <a:buChar char="ü"/>
            </a:pPr>
            <a:r>
              <a:rPr lang="en-US" sz="1500" dirty="0">
                <a:solidFill>
                  <a:schemeClr val="accent1">
                    <a:lumMod val="50000"/>
                  </a:schemeClr>
                </a:solidFill>
              </a:rPr>
              <a:t>TF QDV data retrieval and manipulation</a:t>
            </a:r>
          </a:p>
          <a:p>
            <a:pPr marL="285750" indent="-285750" algn="just">
              <a:buFont typeface="Wingdings" panose="05000000000000000000" pitchFamily="2" charset="2"/>
              <a:buChar char="ü"/>
            </a:pPr>
            <a:r>
              <a:rPr lang="en-US" sz="1500" dirty="0" err="1">
                <a:solidFill>
                  <a:schemeClr val="accent1">
                    <a:lumMod val="50000"/>
                  </a:schemeClr>
                </a:solidFill>
              </a:rPr>
              <a:t>Symcryogenics</a:t>
            </a:r>
            <a:r>
              <a:rPr lang="en-US" sz="1500" dirty="0">
                <a:solidFill>
                  <a:schemeClr val="accent1">
                    <a:lumMod val="50000"/>
                  </a:schemeClr>
                </a:solidFill>
              </a:rPr>
              <a:t>: global FSD of the loop 2 magnets EF + CS</a:t>
            </a:r>
          </a:p>
        </p:txBody>
      </p:sp>
      <p:grpSp>
        <p:nvGrpSpPr>
          <p:cNvPr id="10" name="Group 8">
            <a:extLst>
              <a:ext uri="{FF2B5EF4-FFF2-40B4-BE49-F238E27FC236}">
                <a16:creationId xmlns:a16="http://schemas.microsoft.com/office/drawing/2014/main" id="{A9EAF7A6-6D60-1A42-6190-718900138717}"/>
              </a:ext>
            </a:extLst>
          </p:cNvPr>
          <p:cNvGrpSpPr>
            <a:grpSpLocks noChangeAspect="1"/>
          </p:cNvGrpSpPr>
          <p:nvPr/>
        </p:nvGrpSpPr>
        <p:grpSpPr bwMode="auto">
          <a:xfrm>
            <a:off x="120045" y="597416"/>
            <a:ext cx="5593831" cy="1331615"/>
            <a:chOff x="701" y="194"/>
            <a:chExt cx="6402" cy="1524"/>
          </a:xfrm>
        </p:grpSpPr>
        <p:sp>
          <p:nvSpPr>
            <p:cNvPr id="11" name="AutoShape 7">
              <a:extLst>
                <a:ext uri="{FF2B5EF4-FFF2-40B4-BE49-F238E27FC236}">
                  <a16:creationId xmlns:a16="http://schemas.microsoft.com/office/drawing/2014/main" id="{A8E73CCE-8263-88CD-BD20-2AFA6A25FF1D}"/>
                </a:ext>
              </a:extLst>
            </p:cNvPr>
            <p:cNvSpPr>
              <a:spLocks noChangeAspect="1" noChangeArrowheads="1" noTextEdit="1"/>
            </p:cNvSpPr>
            <p:nvPr/>
          </p:nvSpPr>
          <p:spPr bwMode="auto">
            <a:xfrm>
              <a:off x="701" y="194"/>
              <a:ext cx="6402" cy="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t-IT"/>
            </a:p>
          </p:txBody>
        </p:sp>
        <p:pic>
          <p:nvPicPr>
            <p:cNvPr id="12" name="Picture 9">
              <a:extLst>
                <a:ext uri="{FF2B5EF4-FFF2-40B4-BE49-F238E27FC236}">
                  <a16:creationId xmlns:a16="http://schemas.microsoft.com/office/drawing/2014/main" id="{A670E883-E372-AC00-C110-80D7839C62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 y="194"/>
              <a:ext cx="6408" cy="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up 4">
            <a:extLst>
              <a:ext uri="{FF2B5EF4-FFF2-40B4-BE49-F238E27FC236}">
                <a16:creationId xmlns:a16="http://schemas.microsoft.com/office/drawing/2014/main" id="{3BF20D72-524D-0186-1174-A5EFC7440095}"/>
              </a:ext>
            </a:extLst>
          </p:cNvPr>
          <p:cNvGrpSpPr>
            <a:grpSpLocks noChangeAspect="1"/>
          </p:cNvGrpSpPr>
          <p:nvPr/>
        </p:nvGrpSpPr>
        <p:grpSpPr bwMode="auto">
          <a:xfrm>
            <a:off x="6100149" y="4607020"/>
            <a:ext cx="5825604" cy="1698625"/>
            <a:chOff x="2932" y="1903"/>
            <a:chExt cx="4287" cy="1250"/>
          </a:xfrm>
        </p:grpSpPr>
        <p:sp>
          <p:nvSpPr>
            <p:cNvPr id="16" name="AutoShape 3">
              <a:extLst>
                <a:ext uri="{FF2B5EF4-FFF2-40B4-BE49-F238E27FC236}">
                  <a16:creationId xmlns:a16="http://schemas.microsoft.com/office/drawing/2014/main" id="{46E1821D-7A25-3149-E650-F14DDB85EE34}"/>
                </a:ext>
              </a:extLst>
            </p:cNvPr>
            <p:cNvSpPr>
              <a:spLocks noChangeAspect="1" noChangeArrowheads="1" noTextEdit="1"/>
            </p:cNvSpPr>
            <p:nvPr/>
          </p:nvSpPr>
          <p:spPr bwMode="auto">
            <a:xfrm>
              <a:off x="2932" y="1903"/>
              <a:ext cx="4287" cy="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t-IT"/>
            </a:p>
          </p:txBody>
        </p:sp>
        <p:pic>
          <p:nvPicPr>
            <p:cNvPr id="2053" name="Picture 5">
              <a:extLst>
                <a:ext uri="{FF2B5EF4-FFF2-40B4-BE49-F238E27FC236}">
                  <a16:creationId xmlns:a16="http://schemas.microsoft.com/office/drawing/2014/main" id="{CAF33C60-C039-3E29-B71A-954EA588E8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2" y="1903"/>
              <a:ext cx="4295" cy="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8">
            <a:extLst>
              <a:ext uri="{FF2B5EF4-FFF2-40B4-BE49-F238E27FC236}">
                <a16:creationId xmlns:a16="http://schemas.microsoft.com/office/drawing/2014/main" id="{67F3F04E-E32F-C914-0BC7-91D25A352292}"/>
              </a:ext>
            </a:extLst>
          </p:cNvPr>
          <p:cNvGrpSpPr>
            <a:grpSpLocks noChangeAspect="1"/>
          </p:cNvGrpSpPr>
          <p:nvPr/>
        </p:nvGrpSpPr>
        <p:grpSpPr bwMode="auto">
          <a:xfrm>
            <a:off x="5937662" y="3211301"/>
            <a:ext cx="6094269" cy="1369682"/>
            <a:chOff x="1304" y="1560"/>
            <a:chExt cx="6376" cy="1433"/>
          </a:xfrm>
        </p:grpSpPr>
        <p:sp>
          <p:nvSpPr>
            <p:cNvPr id="20" name="AutoShape 7">
              <a:extLst>
                <a:ext uri="{FF2B5EF4-FFF2-40B4-BE49-F238E27FC236}">
                  <a16:creationId xmlns:a16="http://schemas.microsoft.com/office/drawing/2014/main" id="{DBFD6A3F-67FD-D126-CEBC-37E37BCD1E06}"/>
                </a:ext>
              </a:extLst>
            </p:cNvPr>
            <p:cNvSpPr>
              <a:spLocks noChangeAspect="1" noChangeArrowheads="1" noTextEdit="1"/>
            </p:cNvSpPr>
            <p:nvPr/>
          </p:nvSpPr>
          <p:spPr bwMode="auto">
            <a:xfrm>
              <a:off x="1304" y="1560"/>
              <a:ext cx="6376" cy="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t-IT"/>
            </a:p>
          </p:txBody>
        </p:sp>
        <p:pic>
          <p:nvPicPr>
            <p:cNvPr id="2057" name="Picture 9">
              <a:extLst>
                <a:ext uri="{FF2B5EF4-FFF2-40B4-BE49-F238E27FC236}">
                  <a16:creationId xmlns:a16="http://schemas.microsoft.com/office/drawing/2014/main" id="{03C84172-3542-A465-7366-27DA8BAFC0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4" y="1560"/>
              <a:ext cx="6385"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Group 12">
            <a:extLst>
              <a:ext uri="{FF2B5EF4-FFF2-40B4-BE49-F238E27FC236}">
                <a16:creationId xmlns:a16="http://schemas.microsoft.com/office/drawing/2014/main" id="{B60B97B7-3E9F-DC6D-1707-5970BD373623}"/>
              </a:ext>
            </a:extLst>
          </p:cNvPr>
          <p:cNvGrpSpPr>
            <a:grpSpLocks noChangeAspect="1"/>
          </p:cNvGrpSpPr>
          <p:nvPr/>
        </p:nvGrpSpPr>
        <p:grpSpPr bwMode="auto">
          <a:xfrm>
            <a:off x="98791" y="1964708"/>
            <a:ext cx="4306954" cy="1673364"/>
            <a:chOff x="1696" y="1327"/>
            <a:chExt cx="4288" cy="1666"/>
          </a:xfrm>
        </p:grpSpPr>
        <p:sp>
          <p:nvSpPr>
            <p:cNvPr id="24" name="AutoShape 11">
              <a:extLst>
                <a:ext uri="{FF2B5EF4-FFF2-40B4-BE49-F238E27FC236}">
                  <a16:creationId xmlns:a16="http://schemas.microsoft.com/office/drawing/2014/main" id="{DE182B47-3A40-397B-AE85-2606C29563DD}"/>
                </a:ext>
              </a:extLst>
            </p:cNvPr>
            <p:cNvSpPr>
              <a:spLocks noChangeAspect="1" noChangeArrowheads="1" noTextEdit="1"/>
            </p:cNvSpPr>
            <p:nvPr/>
          </p:nvSpPr>
          <p:spPr bwMode="auto">
            <a:xfrm>
              <a:off x="1696" y="1327"/>
              <a:ext cx="4288" cy="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t-IT"/>
            </a:p>
          </p:txBody>
        </p:sp>
        <p:pic>
          <p:nvPicPr>
            <p:cNvPr id="2061" name="Picture 13">
              <a:extLst>
                <a:ext uri="{FF2B5EF4-FFF2-40B4-BE49-F238E27FC236}">
                  <a16:creationId xmlns:a16="http://schemas.microsoft.com/office/drawing/2014/main" id="{58FB7159-94D6-26BF-0583-4BAC9894E7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6" y="1327"/>
              <a:ext cx="4296" cy="1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CasellaDiTesto 25">
            <a:extLst>
              <a:ext uri="{FF2B5EF4-FFF2-40B4-BE49-F238E27FC236}">
                <a16:creationId xmlns:a16="http://schemas.microsoft.com/office/drawing/2014/main" id="{B2EB596F-E053-CE4C-4FCA-7575062BAAFD}"/>
              </a:ext>
            </a:extLst>
          </p:cNvPr>
          <p:cNvSpPr txBox="1"/>
          <p:nvPr/>
        </p:nvSpPr>
        <p:spPr>
          <a:xfrm>
            <a:off x="6953250" y="1777461"/>
            <a:ext cx="4573710" cy="646331"/>
          </a:xfrm>
          <a:prstGeom prst="rect">
            <a:avLst/>
          </a:prstGeom>
          <a:noFill/>
        </p:spPr>
        <p:txBody>
          <a:bodyPr wrap="square">
            <a:spAutoFit/>
          </a:bodyPr>
          <a:lstStyle/>
          <a:p>
            <a:pPr marL="285750" indent="-285750">
              <a:buFont typeface="Wingdings" panose="05000000000000000000" pitchFamily="2" charset="2"/>
              <a:buChar char="ü"/>
            </a:pPr>
            <a:r>
              <a:rPr lang="en-US" dirty="0">
                <a:solidFill>
                  <a:schemeClr val="accent1"/>
                </a:solidFill>
              </a:rPr>
              <a:t>2024 and 2025 activities completed </a:t>
            </a:r>
            <a:r>
              <a:rPr lang="en-US" dirty="0">
                <a:solidFill>
                  <a:schemeClr val="accent1"/>
                </a:solidFill>
                <a:sym typeface="Wingdings" panose="05000000000000000000" pitchFamily="2" charset="2"/>
              </a:rPr>
              <a:t></a:t>
            </a:r>
            <a:r>
              <a:rPr lang="en-US" dirty="0">
                <a:solidFill>
                  <a:schemeClr val="accent1"/>
                </a:solidFill>
              </a:rPr>
              <a:t> deliverable uploaded and approved </a:t>
            </a:r>
            <a:endParaRPr lang="it-IT" dirty="0">
              <a:solidFill>
                <a:schemeClr val="accent1"/>
              </a:solidFill>
            </a:endParaRPr>
          </a:p>
        </p:txBody>
      </p:sp>
      <p:sp>
        <p:nvSpPr>
          <p:cNvPr id="27" name="CasellaDiTesto 26">
            <a:extLst>
              <a:ext uri="{FF2B5EF4-FFF2-40B4-BE49-F238E27FC236}">
                <a16:creationId xmlns:a16="http://schemas.microsoft.com/office/drawing/2014/main" id="{F414B055-BAF2-4958-F7FD-EBC706AA7952}"/>
              </a:ext>
            </a:extLst>
          </p:cNvPr>
          <p:cNvSpPr txBox="1"/>
          <p:nvPr/>
        </p:nvSpPr>
        <p:spPr>
          <a:xfrm>
            <a:off x="1799101" y="678387"/>
            <a:ext cx="782174" cy="369332"/>
          </a:xfrm>
          <a:prstGeom prst="rect">
            <a:avLst/>
          </a:prstGeom>
          <a:noFill/>
        </p:spPr>
        <p:txBody>
          <a:bodyPr wrap="square">
            <a:spAutoFit/>
          </a:bodyPr>
          <a:lstStyle/>
          <a:p>
            <a:r>
              <a:rPr lang="it-IT" dirty="0">
                <a:solidFill>
                  <a:srgbClr val="0000FF"/>
                </a:solidFill>
              </a:rPr>
              <a:t>2024</a:t>
            </a:r>
          </a:p>
        </p:txBody>
      </p:sp>
      <p:sp>
        <p:nvSpPr>
          <p:cNvPr id="28" name="CasellaDiTesto 27">
            <a:extLst>
              <a:ext uri="{FF2B5EF4-FFF2-40B4-BE49-F238E27FC236}">
                <a16:creationId xmlns:a16="http://schemas.microsoft.com/office/drawing/2014/main" id="{CF2F0ECC-7839-40D3-1D78-E25F43E736AE}"/>
              </a:ext>
            </a:extLst>
          </p:cNvPr>
          <p:cNvSpPr txBox="1"/>
          <p:nvPr/>
        </p:nvSpPr>
        <p:spPr>
          <a:xfrm>
            <a:off x="7575170" y="3211301"/>
            <a:ext cx="782174" cy="369332"/>
          </a:xfrm>
          <a:prstGeom prst="rect">
            <a:avLst/>
          </a:prstGeom>
          <a:noFill/>
        </p:spPr>
        <p:txBody>
          <a:bodyPr wrap="square">
            <a:spAutoFit/>
          </a:bodyPr>
          <a:lstStyle/>
          <a:p>
            <a:r>
              <a:rPr lang="it-IT" dirty="0">
                <a:solidFill>
                  <a:srgbClr val="0000FF"/>
                </a:solidFill>
              </a:rPr>
              <a:t>2025</a:t>
            </a:r>
          </a:p>
        </p:txBody>
      </p:sp>
      <p:sp>
        <p:nvSpPr>
          <p:cNvPr id="29" name="Ovale 28">
            <a:extLst>
              <a:ext uri="{FF2B5EF4-FFF2-40B4-BE49-F238E27FC236}">
                <a16:creationId xmlns:a16="http://schemas.microsoft.com/office/drawing/2014/main" id="{3353AF7A-0299-F56D-84E8-F8A314D354C3}"/>
              </a:ext>
            </a:extLst>
          </p:cNvPr>
          <p:cNvSpPr/>
          <p:nvPr/>
        </p:nvSpPr>
        <p:spPr>
          <a:xfrm>
            <a:off x="6819900" y="1480828"/>
            <a:ext cx="4707060" cy="1239596"/>
          </a:xfrm>
          <a:prstGeom prst="ellipse">
            <a:avLst/>
          </a:prstGeom>
          <a:noFill/>
          <a:ln w="190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it-IT" dirty="0"/>
          </a:p>
        </p:txBody>
      </p:sp>
      <p:pic>
        <p:nvPicPr>
          <p:cNvPr id="2063" name="Picture 15" descr="Agenzia nazionale per le nuove tecnologie, l’energia e lo sviluppo economico sostenibile">
            <a:extLst>
              <a:ext uri="{FF2B5EF4-FFF2-40B4-BE49-F238E27FC236}">
                <a16:creationId xmlns:a16="http://schemas.microsoft.com/office/drawing/2014/main" id="{D6BB4535-31F3-CD0D-813D-FDD36D1A74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3" name="CasellaDiTesto 2">
            <a:extLst>
              <a:ext uri="{FF2B5EF4-FFF2-40B4-BE49-F238E27FC236}">
                <a16:creationId xmlns:a16="http://schemas.microsoft.com/office/drawing/2014/main" id="{CF6F6825-69F1-F581-C3E8-10707A95CD81}"/>
              </a:ext>
            </a:extLst>
          </p:cNvPr>
          <p:cNvSpPr txBox="1"/>
          <p:nvPr/>
        </p:nvSpPr>
        <p:spPr>
          <a:xfrm>
            <a:off x="0" y="3762639"/>
            <a:ext cx="5031674" cy="400110"/>
          </a:xfrm>
          <a:prstGeom prst="rect">
            <a:avLst/>
          </a:prstGeom>
          <a:noFill/>
        </p:spPr>
        <p:txBody>
          <a:bodyPr wrap="square">
            <a:spAutoFit/>
          </a:bodyPr>
          <a:lstStyle/>
          <a:p>
            <a:r>
              <a:rPr lang="en-GB" sz="1000" dirty="0">
                <a:effectLst/>
                <a:latin typeface="Calibri" panose="020F0502020204030204" pitchFamily="34" charset="0"/>
                <a:ea typeface="MS Mincho" panose="02020609040205080304" pitchFamily="49" charset="-128"/>
              </a:rPr>
              <a:t>SA-SE.CM.OP.06-T003-D001 «</a:t>
            </a:r>
            <a:r>
              <a:rPr lang="en-GB" sz="1000" dirty="0" err="1">
                <a:effectLst/>
                <a:latin typeface="Calibri" panose="020F0502020204030204" pitchFamily="34" charset="0"/>
                <a:ea typeface="MS Mincho" panose="02020609040205080304" pitchFamily="49" charset="-128"/>
              </a:rPr>
              <a:t>Simcryogenics</a:t>
            </a:r>
            <a:r>
              <a:rPr lang="en-GB" sz="1000" dirty="0">
                <a:effectLst/>
                <a:latin typeface="Calibri" panose="020F0502020204030204" pitchFamily="34" charset="0"/>
                <a:ea typeface="MS Mincho" panose="02020609040205080304" pitchFamily="49" charset="-128"/>
              </a:rPr>
              <a:t> model development for JT-60SA operation” (Francois Bonne) </a:t>
            </a:r>
            <a:endParaRPr lang="it-IT" sz="1000" dirty="0"/>
          </a:p>
        </p:txBody>
      </p:sp>
      <p:sp>
        <p:nvSpPr>
          <p:cNvPr id="5" name="CasellaDiTesto 4">
            <a:extLst>
              <a:ext uri="{FF2B5EF4-FFF2-40B4-BE49-F238E27FC236}">
                <a16:creationId xmlns:a16="http://schemas.microsoft.com/office/drawing/2014/main" id="{ADEA8183-D313-FE5C-A638-DA107F643A4A}"/>
              </a:ext>
            </a:extLst>
          </p:cNvPr>
          <p:cNvSpPr txBox="1"/>
          <p:nvPr/>
        </p:nvSpPr>
        <p:spPr>
          <a:xfrm>
            <a:off x="6040582" y="6410568"/>
            <a:ext cx="6151418" cy="246221"/>
          </a:xfrm>
          <a:prstGeom prst="rect">
            <a:avLst/>
          </a:prstGeom>
          <a:noFill/>
        </p:spPr>
        <p:txBody>
          <a:bodyPr wrap="square">
            <a:spAutoFit/>
          </a:bodyPr>
          <a:lstStyle/>
          <a:p>
            <a:r>
              <a:rPr lang="en-GB" sz="1000" dirty="0">
                <a:effectLst/>
                <a:latin typeface="Calibri" panose="020F0502020204030204" pitchFamily="34" charset="0"/>
                <a:ea typeface="MS Mincho" panose="02020609040205080304" pitchFamily="49" charset="-128"/>
              </a:rPr>
              <a:t>SA-SE.OP.SSO.01-T007 “2025 Cryogenic models” (Francois Bonne) </a:t>
            </a:r>
            <a:endParaRPr lang="it-IT" sz="1000" dirty="0"/>
          </a:p>
        </p:txBody>
      </p:sp>
    </p:spTree>
    <p:extLst>
      <p:ext uri="{BB962C8B-B14F-4D97-AF65-F5344CB8AC3E}">
        <p14:creationId xmlns:p14="http://schemas.microsoft.com/office/powerpoint/2010/main" val="658010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83CA77CF-90B0-156C-C226-029958F16310}"/>
              </a:ext>
            </a:extLst>
          </p:cNvPr>
          <p:cNvSpPr>
            <a:spLocks noGrp="1"/>
          </p:cNvSpPr>
          <p:nvPr>
            <p:ph type="title"/>
          </p:nvPr>
        </p:nvSpPr>
        <p:spPr>
          <a:xfrm>
            <a:off x="613116" y="165479"/>
            <a:ext cx="10733087" cy="871827"/>
          </a:xfrm>
        </p:spPr>
        <p:txBody>
          <a:bodyPr anchor="t"/>
          <a:lstStyle/>
          <a:p>
            <a:r>
              <a:rPr lang="fr-FR" dirty="0" err="1"/>
              <a:t>Task</a:t>
            </a:r>
            <a:r>
              <a:rPr lang="fr-FR" dirty="0"/>
              <a:t> </a:t>
            </a:r>
            <a:r>
              <a:rPr lang="fr-FR" dirty="0" err="1"/>
              <a:t>Specifications</a:t>
            </a:r>
            <a:r>
              <a:rPr lang="fr-FR" dirty="0"/>
              <a:t> - 2026</a:t>
            </a:r>
          </a:p>
        </p:txBody>
      </p:sp>
      <p:sp>
        <p:nvSpPr>
          <p:cNvPr id="7" name="Espace réservé du numéro de diapositive 6">
            <a:extLst>
              <a:ext uri="{FF2B5EF4-FFF2-40B4-BE49-F238E27FC236}">
                <a16:creationId xmlns:a16="http://schemas.microsoft.com/office/drawing/2014/main" id="{C9B0E96E-CC02-3FED-3FAF-F96BE8D9AECE}"/>
              </a:ext>
            </a:extLst>
          </p:cNvPr>
          <p:cNvSpPr>
            <a:spLocks noGrp="1"/>
          </p:cNvSpPr>
          <p:nvPr>
            <p:ph type="sldNum" sz="quarter" idx="12"/>
          </p:nvPr>
        </p:nvSpPr>
        <p:spPr/>
        <p:txBody>
          <a:bodyPr/>
          <a:lstStyle/>
          <a:p>
            <a:fld id="{0CBC77A0-1F4E-42FF-9FFC-F45C3A64AF90}" type="slidenum">
              <a:rPr lang="fr-FR" smtClean="0"/>
              <a:pPr/>
              <a:t>3</a:t>
            </a:fld>
            <a:endParaRPr lang="fr-FR" dirty="0"/>
          </a:p>
        </p:txBody>
      </p:sp>
      <p:sp>
        <p:nvSpPr>
          <p:cNvPr id="4" name="Rectangle 3"/>
          <p:cNvSpPr/>
          <p:nvPr/>
        </p:nvSpPr>
        <p:spPr>
          <a:xfrm>
            <a:off x="525233" y="817035"/>
            <a:ext cx="10688635" cy="4585871"/>
          </a:xfrm>
          <a:prstGeom prst="rect">
            <a:avLst/>
          </a:prstGeom>
        </p:spPr>
        <p:txBody>
          <a:bodyPr wrap="square">
            <a:spAutoFit/>
          </a:bodyPr>
          <a:lstStyle/>
          <a:p>
            <a:pPr algn="just"/>
            <a:r>
              <a:rPr lang="en-US" i="1" dirty="0"/>
              <a:t>Tools development in support of OP 2 magnets operation.</a:t>
            </a:r>
          </a:p>
          <a:p>
            <a:pPr algn="just"/>
            <a:endParaRPr lang="de-DE" i="1" dirty="0"/>
          </a:p>
          <a:p>
            <a:pPr marL="285750" indent="-285750" algn="just">
              <a:buFontTx/>
              <a:buChar char="-"/>
            </a:pPr>
            <a:r>
              <a:rPr lang="en-US" sz="1600" dirty="0"/>
              <a:t>Update of the magnet THEA models (settings and code consolidation) in preparation of OP 2.</a:t>
            </a:r>
          </a:p>
          <a:p>
            <a:pPr marL="285750" indent="-285750" algn="just">
              <a:buFontTx/>
              <a:buChar char="-"/>
            </a:pPr>
            <a:endParaRPr lang="en-US" sz="1600" dirty="0"/>
          </a:p>
          <a:p>
            <a:pPr marL="285750" indent="-285750" algn="just">
              <a:buFontTx/>
              <a:buChar char="-"/>
            </a:pPr>
            <a:r>
              <a:rPr lang="en-US" sz="1600" dirty="0"/>
              <a:t>In order to improve the accuracy and reliability of THEA simulations, the J</a:t>
            </a:r>
            <a:r>
              <a:rPr lang="en-US" sz="1600" baseline="-25000" dirty="0"/>
              <a:t>c</a:t>
            </a:r>
            <a:r>
              <a:rPr lang="en-US" sz="1600" dirty="0"/>
              <a:t> laws will be consolidated and cross-checked. Also, the updated friction factor correlations will be implemented in the models. The resulting J</a:t>
            </a:r>
            <a:r>
              <a:rPr lang="en-US" sz="1600" baseline="-25000" dirty="0"/>
              <a:t>c</a:t>
            </a:r>
            <a:r>
              <a:rPr lang="en-US" sz="1600" dirty="0"/>
              <a:t>(</a:t>
            </a:r>
            <a:r>
              <a:rPr lang="en-US" sz="1600" dirty="0" err="1"/>
              <a:t>B,T,ε</a:t>
            </a:r>
            <a:r>
              <a:rPr lang="en-US" sz="1600" dirty="0"/>
              <a:t>) parameterization will be implemented in the THEA software, to update and consolidate the thermo-electro-magnetic models. The updated models, including the refined parameterization of the critical surface, will be used in quench simulations under different operational scenarios to assess hot-spot temperatures and thermal margins, related to OP 2.</a:t>
            </a:r>
          </a:p>
          <a:p>
            <a:pPr marL="285750" indent="-285750" algn="just">
              <a:buFontTx/>
              <a:buChar char="-"/>
            </a:pPr>
            <a:endParaRPr lang="en-US" sz="1600" dirty="0"/>
          </a:p>
          <a:p>
            <a:pPr marL="285750" indent="-285750" algn="just">
              <a:buFontTx/>
              <a:buChar char="-"/>
            </a:pPr>
            <a:r>
              <a:rPr lang="en-US" sz="1600" dirty="0"/>
              <a:t>Based on the 2025 activities where the expected </a:t>
            </a:r>
            <a:r>
              <a:rPr lang="en-US" sz="1600" dirty="0" err="1"/>
              <a:t>behaviour</a:t>
            </a:r>
            <a:r>
              <a:rPr lang="en-US" sz="1600" dirty="0"/>
              <a:t> of magnets of loop 2 (PFs) were calculated in case of global FSD at 20 kA current, we will calculate the profile of power that is going to be extracted by the bath. The deliverable will include comparison with loop 1 FSD to have a better understanding of what to expect from the bath/refrigerator point of view in the PF FSD case.</a:t>
            </a:r>
          </a:p>
          <a:p>
            <a:pPr marL="285750" indent="-285750" algn="just">
              <a:buFontTx/>
              <a:buChar char="-"/>
            </a:pPr>
            <a:endParaRPr lang="en-US" sz="1600" dirty="0"/>
          </a:p>
          <a:p>
            <a:pPr marL="285750" indent="-285750" algn="just">
              <a:buFontTx/>
              <a:buChar char="-"/>
            </a:pPr>
            <a:r>
              <a:rPr lang="en-US" sz="1600" dirty="0"/>
              <a:t>The TFQDV signal processing activities will be devoted to the validation and the consolidation of software tool (ANN-based) aimed at TFQDV signal retrieval, correction and transmission to TF interlock system.</a:t>
            </a:r>
          </a:p>
        </p:txBody>
      </p:sp>
      <p:sp>
        <p:nvSpPr>
          <p:cNvPr id="9" name="Rectangle 8">
            <a:extLst>
              <a:ext uri="{FF2B5EF4-FFF2-40B4-BE49-F238E27FC236}">
                <a16:creationId xmlns:a16="http://schemas.microsoft.com/office/drawing/2014/main" id="{2DD0FB51-47F2-4C07-A242-1EE2A14CFD79}"/>
              </a:ext>
            </a:extLst>
          </p:cNvPr>
          <p:cNvSpPr/>
          <p:nvPr/>
        </p:nvSpPr>
        <p:spPr>
          <a:xfrm>
            <a:off x="736600" y="5550112"/>
            <a:ext cx="7831366" cy="646331"/>
          </a:xfrm>
          <a:prstGeom prst="rect">
            <a:avLst/>
          </a:prstGeom>
        </p:spPr>
        <p:txBody>
          <a:bodyPr wrap="square">
            <a:spAutoFit/>
          </a:bodyPr>
          <a:lstStyle/>
          <a:p>
            <a:pPr algn="just"/>
            <a:r>
              <a:rPr lang="en-US" dirty="0">
                <a:solidFill>
                  <a:schemeClr val="accent1"/>
                </a:solidFill>
              </a:rPr>
              <a:t>2 PM shared between 2 institutes (1 PM each): CEA (F. Bonne, Q. Le Coz), ENEA (G. De Marzi, C. Fiamozzi Zignani)</a:t>
            </a:r>
          </a:p>
        </p:txBody>
      </p:sp>
      <p:pic>
        <p:nvPicPr>
          <p:cNvPr id="2" name="Picture 15" descr="Agenzia nazionale per le nuove tecnologie, l’energia e lo sviluppo economico sostenibile">
            <a:extLst>
              <a:ext uri="{FF2B5EF4-FFF2-40B4-BE49-F238E27FC236}">
                <a16:creationId xmlns:a16="http://schemas.microsoft.com/office/drawing/2014/main" id="{AE8053FE-DA25-6EBB-94B6-7C0B7AD2D2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pied de page 5">
            <a:extLst>
              <a:ext uri="{FF2B5EF4-FFF2-40B4-BE49-F238E27FC236}">
                <a16:creationId xmlns:a16="http://schemas.microsoft.com/office/drawing/2014/main" id="{2028380D-D32B-5EEB-F22A-74FDE4EBE25A}"/>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spTree>
    <p:extLst>
      <p:ext uri="{BB962C8B-B14F-4D97-AF65-F5344CB8AC3E}">
        <p14:creationId xmlns:p14="http://schemas.microsoft.com/office/powerpoint/2010/main" val="2248845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82795-FCEE-9C67-3518-DFCA476881EF}"/>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FF31012D-DF41-405F-8F0F-78432BC73FAC}"/>
              </a:ext>
            </a:extLst>
          </p:cNvPr>
          <p:cNvSpPr>
            <a:spLocks noGrp="1"/>
          </p:cNvSpPr>
          <p:nvPr>
            <p:ph type="title"/>
          </p:nvPr>
        </p:nvSpPr>
        <p:spPr>
          <a:xfrm>
            <a:off x="613116" y="165479"/>
            <a:ext cx="10733087" cy="871827"/>
          </a:xfrm>
        </p:spPr>
        <p:txBody>
          <a:bodyPr anchor="t"/>
          <a:lstStyle/>
          <a:p>
            <a:r>
              <a:rPr lang="fr-FR" dirty="0" err="1"/>
              <a:t>Parameterization</a:t>
            </a:r>
            <a:r>
              <a:rPr lang="fr-FR" dirty="0"/>
              <a:t> of Nb</a:t>
            </a:r>
            <a:r>
              <a:rPr lang="fr-FR" baseline="-25000" dirty="0"/>
              <a:t>3</a:t>
            </a:r>
            <a:r>
              <a:rPr lang="fr-FR" dirty="0"/>
              <a:t>Sn Critical Surface</a:t>
            </a:r>
          </a:p>
        </p:txBody>
      </p:sp>
      <p:sp>
        <p:nvSpPr>
          <p:cNvPr id="7" name="Espace réservé du numéro de diapositive 6">
            <a:extLst>
              <a:ext uri="{FF2B5EF4-FFF2-40B4-BE49-F238E27FC236}">
                <a16:creationId xmlns:a16="http://schemas.microsoft.com/office/drawing/2014/main" id="{87447F85-2E15-A9CC-AD2C-145D85D0EBF8}"/>
              </a:ext>
            </a:extLst>
          </p:cNvPr>
          <p:cNvSpPr>
            <a:spLocks noGrp="1"/>
          </p:cNvSpPr>
          <p:nvPr>
            <p:ph type="sldNum" sz="quarter" idx="12"/>
          </p:nvPr>
        </p:nvSpPr>
        <p:spPr/>
        <p:txBody>
          <a:bodyPr/>
          <a:lstStyle/>
          <a:p>
            <a:fld id="{0CBC77A0-1F4E-42FF-9FFC-F45C3A64AF90}" type="slidenum">
              <a:rPr lang="fr-FR" smtClean="0"/>
              <a:pPr/>
              <a:t>4</a:t>
            </a:fld>
            <a:endParaRPr lang="fr-FR" dirty="0"/>
          </a:p>
        </p:txBody>
      </p:sp>
      <p:sp>
        <p:nvSpPr>
          <p:cNvPr id="4" name="Rectangle 3">
            <a:extLst>
              <a:ext uri="{FF2B5EF4-FFF2-40B4-BE49-F238E27FC236}">
                <a16:creationId xmlns:a16="http://schemas.microsoft.com/office/drawing/2014/main" id="{CACC4B90-E37B-640D-574E-DC697998C9B0}"/>
              </a:ext>
            </a:extLst>
          </p:cNvPr>
          <p:cNvSpPr/>
          <p:nvPr/>
        </p:nvSpPr>
        <p:spPr>
          <a:xfrm>
            <a:off x="6552069" y="793125"/>
            <a:ext cx="4856554" cy="2046714"/>
          </a:xfrm>
          <a:prstGeom prst="rect">
            <a:avLst/>
          </a:prstGeom>
        </p:spPr>
        <p:txBody>
          <a:bodyPr wrap="square">
            <a:spAutoFit/>
          </a:bodyPr>
          <a:lstStyle/>
          <a:p>
            <a:pPr marL="285750" indent="-285750" algn="just">
              <a:spcAft>
                <a:spcPts val="600"/>
              </a:spcAft>
              <a:buFont typeface="Arial" panose="020B0604020202020204" pitchFamily="34" charset="0"/>
              <a:buChar char="•"/>
            </a:pPr>
            <a:r>
              <a:rPr lang="en-US" sz="1400" dirty="0"/>
              <a:t>Consolidated and cross-checked </a:t>
            </a:r>
            <a:r>
              <a:rPr lang="de-DE" sz="1400" dirty="0"/>
              <a:t>the </a:t>
            </a:r>
            <a:r>
              <a:rPr lang="de-DE" sz="1400" dirty="0" err="1"/>
              <a:t>J</a:t>
            </a:r>
            <a:r>
              <a:rPr lang="de-DE" sz="1400" baseline="-25000" dirty="0" err="1"/>
              <a:t>c</a:t>
            </a:r>
            <a:r>
              <a:rPr lang="de-DE" sz="1400" dirty="0"/>
              <a:t> </a:t>
            </a:r>
            <a:r>
              <a:rPr lang="de-DE" sz="1400" dirty="0" err="1"/>
              <a:t>parametrization</a:t>
            </a:r>
            <a:r>
              <a:rPr lang="de-DE" sz="1400" dirty="0"/>
              <a:t>, </a:t>
            </a:r>
            <a:r>
              <a:rPr lang="de-DE" sz="1400" dirty="0" err="1"/>
              <a:t>with</a:t>
            </a:r>
            <a:r>
              <a:rPr lang="de-DE" sz="1400" dirty="0"/>
              <a:t> the </a:t>
            </a:r>
            <a:r>
              <a:rPr lang="de-DE" sz="1400" dirty="0" err="1"/>
              <a:t>aim</a:t>
            </a:r>
            <a:r>
              <a:rPr lang="de-DE" sz="1400" dirty="0"/>
              <a:t> to </a:t>
            </a:r>
            <a:r>
              <a:rPr lang="de-DE" sz="1400" dirty="0" err="1"/>
              <a:t>establish</a:t>
            </a:r>
            <a:r>
              <a:rPr lang="de-DE" sz="1400" dirty="0"/>
              <a:t> a </a:t>
            </a:r>
            <a:r>
              <a:rPr lang="de-DE" sz="1400" dirty="0" err="1"/>
              <a:t>common</a:t>
            </a:r>
            <a:r>
              <a:rPr lang="de-DE" sz="1400" dirty="0"/>
              <a:t> </a:t>
            </a:r>
            <a:r>
              <a:rPr lang="de-DE" sz="1400" dirty="0" err="1"/>
              <a:t>framework</a:t>
            </a:r>
            <a:r>
              <a:rPr lang="de-DE" sz="1400" dirty="0"/>
              <a:t> </a:t>
            </a:r>
            <a:r>
              <a:rPr lang="de-DE" sz="1400" dirty="0" err="1"/>
              <a:t>between</a:t>
            </a:r>
            <a:r>
              <a:rPr lang="de-DE" sz="1400" dirty="0"/>
              <a:t> CEA and ENEA </a:t>
            </a:r>
            <a:r>
              <a:rPr lang="de-DE" sz="1400" dirty="0" err="1"/>
              <a:t>codes</a:t>
            </a:r>
            <a:endParaRPr lang="de-DE" sz="1400" dirty="0"/>
          </a:p>
          <a:p>
            <a:pPr marL="285750" indent="-285750" algn="just">
              <a:spcAft>
                <a:spcPts val="600"/>
              </a:spcAft>
              <a:buFont typeface="Arial" panose="020B0604020202020204" pitchFamily="34" charset="0"/>
              <a:buChar char="•"/>
            </a:pPr>
            <a:r>
              <a:rPr lang="en-US" sz="1400" dirty="0"/>
              <a:t>The sign of </a:t>
            </a:r>
            <a:r>
              <a:rPr lang="en-US" sz="1400" i="1" dirty="0">
                <a:sym typeface="Symbol" panose="05050102010706020507" pitchFamily="18" charset="2"/>
              </a:rPr>
              <a:t></a:t>
            </a:r>
            <a:r>
              <a:rPr lang="en-US" sz="1400" i="1" baseline="-25000" dirty="0">
                <a:sym typeface="Symbol" panose="05050102010706020507" pitchFamily="18" charset="2"/>
              </a:rPr>
              <a:t>m</a:t>
            </a:r>
            <a:r>
              <a:rPr lang="en-US" sz="1400" dirty="0"/>
              <a:t> has changed to reflect the fact that it is a </a:t>
            </a:r>
            <a:r>
              <a:rPr lang="en-US" sz="1400" b="1" dirty="0"/>
              <a:t>tensile</a:t>
            </a:r>
            <a:r>
              <a:rPr lang="en-US" sz="1400" dirty="0"/>
              <a:t> strain</a:t>
            </a:r>
            <a:endParaRPr lang="de-DE" sz="1400" dirty="0"/>
          </a:p>
          <a:p>
            <a:pPr marL="285750" indent="-285750" algn="just">
              <a:spcAft>
                <a:spcPts val="600"/>
              </a:spcAft>
              <a:buFont typeface="Arial" panose="020B0604020202020204" pitchFamily="34" charset="0"/>
              <a:buChar char="•"/>
            </a:pPr>
            <a:r>
              <a:rPr lang="en-US" sz="1400" dirty="0"/>
              <a:t>The implementation of </a:t>
            </a:r>
            <a:r>
              <a:rPr lang="en-US" sz="1400" i="1" dirty="0"/>
              <a:t>T</a:t>
            </a:r>
            <a:r>
              <a:rPr lang="en-US" sz="1400" i="1" baseline="-25000" dirty="0"/>
              <a:t>c</a:t>
            </a:r>
            <a:r>
              <a:rPr lang="en-US" sz="1400" dirty="0"/>
              <a:t>(</a:t>
            </a:r>
            <a:r>
              <a:rPr lang="en-US" sz="1400" i="1" dirty="0"/>
              <a:t>B</a:t>
            </a:r>
            <a:r>
              <a:rPr lang="en-US" sz="1400" dirty="0"/>
              <a:t>,</a:t>
            </a:r>
            <a:r>
              <a:rPr lang="en-US" sz="1400" i="1" dirty="0">
                <a:sym typeface="Symbol" panose="05050102010706020507" pitchFamily="18" charset="2"/>
              </a:rPr>
              <a:t></a:t>
            </a:r>
            <a:r>
              <a:rPr lang="en-US" sz="1400" dirty="0"/>
              <a:t>) avoids field dependence to prevent circular definition.</a:t>
            </a:r>
          </a:p>
          <a:p>
            <a:pPr marL="285750" indent="-285750" algn="just">
              <a:spcAft>
                <a:spcPts val="600"/>
              </a:spcAft>
              <a:buFont typeface="Arial" panose="020B0604020202020204" pitchFamily="34" charset="0"/>
              <a:buChar char="•"/>
            </a:pPr>
            <a:r>
              <a:rPr lang="de-DE" sz="1400" dirty="0" err="1"/>
              <a:t>Introduced</a:t>
            </a:r>
            <a:r>
              <a:rPr lang="de-DE" sz="1400" dirty="0"/>
              <a:t> a low </a:t>
            </a:r>
            <a:r>
              <a:rPr lang="de-DE" sz="1400" dirty="0" err="1"/>
              <a:t>field</a:t>
            </a:r>
            <a:r>
              <a:rPr lang="de-DE" sz="1400" dirty="0"/>
              <a:t> </a:t>
            </a:r>
            <a:r>
              <a:rPr lang="de-DE" sz="1400" dirty="0" err="1"/>
              <a:t>cut</a:t>
            </a:r>
            <a:r>
              <a:rPr lang="de-DE" sz="1400" dirty="0"/>
              <a:t>-off in the </a:t>
            </a:r>
            <a:r>
              <a:rPr lang="de-DE" sz="1400" dirty="0" err="1"/>
              <a:t>Jc</a:t>
            </a:r>
            <a:r>
              <a:rPr lang="de-DE" sz="1400" dirty="0"/>
              <a:t> </a:t>
            </a:r>
            <a:r>
              <a:rPr lang="de-DE" sz="1400" dirty="0" err="1"/>
              <a:t>formulation</a:t>
            </a:r>
            <a:endParaRPr lang="en-US" sz="1400" dirty="0"/>
          </a:p>
        </p:txBody>
      </p:sp>
      <p:sp>
        <p:nvSpPr>
          <p:cNvPr id="17" name="CasellaDiTesto 16">
            <a:extLst>
              <a:ext uri="{FF2B5EF4-FFF2-40B4-BE49-F238E27FC236}">
                <a16:creationId xmlns:a16="http://schemas.microsoft.com/office/drawing/2014/main" id="{B3325483-F2CA-FB7E-BF0A-AFC04015CBCF}"/>
              </a:ext>
            </a:extLst>
          </p:cNvPr>
          <p:cNvSpPr txBox="1"/>
          <p:nvPr/>
        </p:nvSpPr>
        <p:spPr>
          <a:xfrm>
            <a:off x="314465" y="852640"/>
            <a:ext cx="6118790" cy="369332"/>
          </a:xfrm>
          <a:prstGeom prst="rect">
            <a:avLst/>
          </a:prstGeom>
          <a:noFill/>
        </p:spPr>
        <p:txBody>
          <a:bodyPr wrap="square">
            <a:spAutoFit/>
          </a:bodyPr>
          <a:lstStyle/>
          <a:p>
            <a:pPr marL="171450" marR="0" indent="-171450" algn="just" rtl="0">
              <a:buFont typeface="Arial" panose="020B0604020202020204" pitchFamily="34" charset="0"/>
              <a:buChar char="•"/>
            </a:pPr>
            <a:r>
              <a:rPr lang="en-US" b="1" i="0" u="none" strike="noStrike" baseline="0" dirty="0" err="1">
                <a:latin typeface="Calibri" panose="020F0502020204030204" pitchFamily="34" charset="0"/>
              </a:rPr>
              <a:t>J</a:t>
            </a:r>
            <a:r>
              <a:rPr lang="en-US" b="1" i="0" u="none" strike="noStrike" baseline="-25000" dirty="0" err="1">
                <a:latin typeface="Calibri" panose="020F0502020204030204" pitchFamily="34" charset="0"/>
              </a:rPr>
              <a:t>c</a:t>
            </a:r>
            <a:r>
              <a:rPr lang="en-US" b="1" i="0" u="none" strike="noStrike" baseline="0" dirty="0">
                <a:latin typeface="Calibri" panose="020F0502020204030204" pitchFamily="34" charset="0"/>
              </a:rPr>
              <a:t> parametrization:</a:t>
            </a:r>
            <a:endParaRPr lang="en-US" b="0" i="0" u="none" strike="noStrike" baseline="0" dirty="0">
              <a:latin typeface="Calibri" panose="020F0502020204030204" pitchFamily="34" charset="0"/>
            </a:endParaRPr>
          </a:p>
        </p:txBody>
      </p:sp>
      <p:pic>
        <p:nvPicPr>
          <p:cNvPr id="20" name="Picture 15" descr="Agenzia nazionale per le nuove tecnologie, l’energia e lo sviluppo economico sostenibile">
            <a:extLst>
              <a:ext uri="{FF2B5EF4-FFF2-40B4-BE49-F238E27FC236}">
                <a16:creationId xmlns:a16="http://schemas.microsoft.com/office/drawing/2014/main" id="{C9D302D8-5A0A-D6E2-0D12-761ED88A4B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pied de page 5">
            <a:extLst>
              <a:ext uri="{FF2B5EF4-FFF2-40B4-BE49-F238E27FC236}">
                <a16:creationId xmlns:a16="http://schemas.microsoft.com/office/drawing/2014/main" id="{89AA40A3-2F84-FE66-D4E3-6ED51BF245F5}"/>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mc:AlternateContent xmlns:mc="http://schemas.openxmlformats.org/markup-compatibility/2006" xmlns:a14="http://schemas.microsoft.com/office/drawing/2010/main">
        <mc:Choice Requires="a14">
          <p:sp>
            <p:nvSpPr>
              <p:cNvPr id="13" name="CasellaDiTesto 13">
                <a:extLst>
                  <a:ext uri="{FF2B5EF4-FFF2-40B4-BE49-F238E27FC236}">
                    <a16:creationId xmlns:a16="http://schemas.microsoft.com/office/drawing/2014/main" id="{1743276D-31D9-2355-A9E2-9CCBE1384599}"/>
                  </a:ext>
                </a:extLst>
              </p:cNvPr>
              <p:cNvSpPr txBox="1"/>
              <p:nvPr/>
            </p:nvSpPr>
            <p:spPr>
              <a:xfrm>
                <a:off x="3823105" y="3118219"/>
                <a:ext cx="750847" cy="439672"/>
              </a:xfrm>
              <a:prstGeom prst="rect">
                <a:avLst/>
              </a:prstGeom>
            </p:spPr>
            <p:txBody>
              <a:bodyPr vert="horz" wrap="none" lIns="0" tIns="0" rIns="0" bIns="0" rtlCol="0">
                <a:spAutoFit/>
              </a:bodyPr>
              <a:lstStyle/>
              <a:p>
                <a:pPr/>
                <a14:m>
                  <m:oMathPara xmlns:m="http://schemas.openxmlformats.org/officeDocument/2006/math">
                    <m:oMath>
                      <m:r>
                        <a:rPr lang="en-US" sz="1400" i="1" smtClean="0">
                          <a:solidFill>
                            <a:schemeClr val="tx1"/>
                          </a:solidFill>
                          <a:latin typeface="Cambria Math" panose="02040503050406030204" pitchFamily="18" charset="0"/>
                        </a:rPr>
                        <m:t>𝑡</m:t>
                      </m:r>
                      <m:r>
                        <a:rPr lang="en-US" sz="1400" b="0" i="1" smtClean="0">
                          <a:solidFill>
                            <a:schemeClr val="tx1"/>
                          </a:solidFill>
                          <a:latin typeface="Cambria Math" panose="02040503050406030204" pitchFamily="18" charset="0"/>
                        </a:rPr>
                        <m:t>=</m:t>
                      </m:r>
                      <m:f>
                        <m:fPr>
                          <m:ctrlPr>
                            <a:rPr lang="en-US" sz="1400" b="0" i="1" smtClean="0">
                              <a:solidFill>
                                <a:schemeClr val="tx1"/>
                              </a:solidFill>
                              <a:latin typeface="Cambria Math" panose="02040503050406030204" pitchFamily="18" charset="0"/>
                            </a:rPr>
                          </m:ctrlPr>
                        </m:fPr>
                        <m:num>
                          <m:r>
                            <a:rPr lang="en-US" sz="1400" b="0" i="1" smtClean="0">
                              <a:solidFill>
                                <a:schemeClr val="tx1"/>
                              </a:solidFill>
                              <a:latin typeface="Cambria Math" panose="02040503050406030204" pitchFamily="18" charset="0"/>
                            </a:rPr>
                            <m:t>𝑇</m:t>
                          </m:r>
                        </m:num>
                        <m:den>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𝑇</m:t>
                              </m:r>
                            </m:e>
                            <m:sub>
                              <m:r>
                                <a:rPr lang="en-US" sz="1400" b="0" i="1" smtClean="0">
                                  <a:solidFill>
                                    <a:schemeClr val="tx1"/>
                                  </a:solidFill>
                                  <a:latin typeface="Cambria Math" panose="02040503050406030204" pitchFamily="18" charset="0"/>
                                </a:rPr>
                                <m:t>𝑐</m:t>
                              </m:r>
                            </m:sub>
                          </m:sSub>
                          <m:d>
                            <m:dPr>
                              <m:ctrlPr>
                                <a:rPr lang="en-US" sz="1400" i="1">
                                  <a:latin typeface="Cambria Math" panose="02040503050406030204" pitchFamily="18" charset="0"/>
                                  <a:ea typeface="Cambria Math" panose="02040503050406030204" pitchFamily="18" charset="0"/>
                                </a:rPr>
                              </m:ctrlPr>
                            </m:dPr>
                            <m:e>
                              <m:r>
                                <a:rPr lang="en-US" sz="1400" i="1">
                                  <a:latin typeface="Cambria Math" panose="02040503050406030204" pitchFamily="18" charset="0"/>
                                  <a:ea typeface="Cambria Math" panose="02040503050406030204" pitchFamily="18" charset="0"/>
                                </a:rPr>
                                <m:t>𝜀</m:t>
                              </m:r>
                            </m:e>
                          </m:d>
                        </m:den>
                      </m:f>
                    </m:oMath>
                  </m:oMathPara>
                </a14:m>
                <a:endParaRPr lang="en-US" sz="14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13" name="CasellaDiTesto 13">
                <a:extLst>
                  <a:ext uri="{FF2B5EF4-FFF2-40B4-BE49-F238E27FC236}">
                    <a16:creationId xmlns:a16="http://schemas.microsoft.com/office/drawing/2014/main" id="{1743276D-31D9-2355-A9E2-9CCBE1384599}"/>
                  </a:ext>
                </a:extLst>
              </p:cNvPr>
              <p:cNvSpPr txBox="1">
                <a:spLocks noRot="1" noChangeAspect="1" noMove="1" noResize="1" noEditPoints="1" noAdjustHandles="1" noChangeArrowheads="1" noChangeShapeType="1" noTextEdit="1"/>
              </p:cNvSpPr>
              <p:nvPr/>
            </p:nvSpPr>
            <p:spPr>
              <a:xfrm>
                <a:off x="3823105" y="3118219"/>
                <a:ext cx="750847" cy="439672"/>
              </a:xfrm>
              <a:prstGeom prst="rect">
                <a:avLst/>
              </a:prstGeom>
              <a:blipFill>
                <a:blip r:embed="rId3"/>
                <a:stretch>
                  <a:fillRect l="-4065" t="-1389"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CasellaDiTesto 13">
                <a:extLst>
                  <a:ext uri="{FF2B5EF4-FFF2-40B4-BE49-F238E27FC236}">
                    <a16:creationId xmlns:a16="http://schemas.microsoft.com/office/drawing/2014/main" id="{E1F6B9D5-D56B-7830-4C56-AFB567EA905D}"/>
                  </a:ext>
                </a:extLst>
              </p:cNvPr>
              <p:cNvSpPr txBox="1"/>
              <p:nvPr/>
            </p:nvSpPr>
            <p:spPr>
              <a:xfrm>
                <a:off x="3786922" y="2507430"/>
                <a:ext cx="1053365" cy="439672"/>
              </a:xfrm>
              <a:prstGeom prst="rect">
                <a:avLst/>
              </a:prstGeom>
            </p:spPr>
            <p:txBody>
              <a:bodyPr vert="horz" wrap="none" lIns="0" tIns="0" rIns="0" bIns="0" rtlCol="0">
                <a:spAutoFit/>
              </a:bodyPr>
              <a:lstStyle/>
              <a:p>
                <a:pPr/>
                <a14:m>
                  <m:oMathPara xmlns:m="http://schemas.openxmlformats.org/officeDocument/2006/math">
                    <m:oMath>
                      <m:r>
                        <a:rPr lang="en-US" sz="1400" b="0" i="1" smtClean="0">
                          <a:solidFill>
                            <a:schemeClr val="tx1"/>
                          </a:solidFill>
                          <a:latin typeface="Cambria Math" panose="02040503050406030204" pitchFamily="18" charset="0"/>
                        </a:rPr>
                        <m:t>𝑏</m:t>
                      </m:r>
                      <m:r>
                        <a:rPr lang="en-US" sz="1400" b="0" i="1" smtClean="0">
                          <a:solidFill>
                            <a:schemeClr val="tx1"/>
                          </a:solidFill>
                          <a:latin typeface="Cambria Math" panose="02040503050406030204" pitchFamily="18" charset="0"/>
                        </a:rPr>
                        <m:t>=</m:t>
                      </m:r>
                      <m:f>
                        <m:fPr>
                          <m:ctrlPr>
                            <a:rPr lang="en-US" sz="1400" b="0" i="1" smtClean="0">
                              <a:solidFill>
                                <a:schemeClr val="tx1"/>
                              </a:solidFill>
                              <a:latin typeface="Cambria Math" panose="02040503050406030204" pitchFamily="18" charset="0"/>
                            </a:rPr>
                          </m:ctrlPr>
                        </m:fPr>
                        <m:num>
                          <m:r>
                            <a:rPr lang="en-US" sz="1400" b="0" i="1" smtClean="0">
                              <a:solidFill>
                                <a:schemeClr val="tx1"/>
                              </a:solidFill>
                              <a:latin typeface="Cambria Math" panose="02040503050406030204" pitchFamily="18" charset="0"/>
                            </a:rPr>
                            <m:t>𝐵</m:t>
                          </m:r>
                        </m:num>
                        <m:den>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𝐵</m:t>
                              </m:r>
                            </m:e>
                            <m:sub>
                              <m:r>
                                <a:rPr lang="en-US" sz="1400" b="0" i="1" smtClean="0">
                                  <a:solidFill>
                                    <a:schemeClr val="tx1"/>
                                  </a:solidFill>
                                  <a:latin typeface="Cambria Math" panose="02040503050406030204" pitchFamily="18" charset="0"/>
                                </a:rPr>
                                <m:t>𝑐</m:t>
                              </m:r>
                              <m:r>
                                <a:rPr lang="en-US" sz="1400" b="0" i="1" smtClean="0">
                                  <a:solidFill>
                                    <a:schemeClr val="tx1"/>
                                  </a:solidFill>
                                  <a:latin typeface="Cambria Math" panose="02040503050406030204" pitchFamily="18" charset="0"/>
                                </a:rPr>
                                <m:t>2</m:t>
                              </m:r>
                            </m:sub>
                          </m:sSub>
                          <m:d>
                            <m:dPr>
                              <m:ctrlPr>
                                <a:rPr lang="en-US" sz="1400" i="1">
                                  <a:latin typeface="Cambria Math" panose="02040503050406030204" pitchFamily="18" charset="0"/>
                                  <a:ea typeface="Cambria Math" panose="02040503050406030204" pitchFamily="18" charset="0"/>
                                </a:rPr>
                              </m:ctrlPr>
                            </m:dPr>
                            <m:e>
                              <m:r>
                                <a:rPr lang="en-US" sz="1400" i="1">
                                  <a:latin typeface="Cambria Math" panose="02040503050406030204" pitchFamily="18" charset="0"/>
                                  <a:ea typeface="Cambria Math" panose="02040503050406030204" pitchFamily="18" charset="0"/>
                                </a:rPr>
                                <m:t>𝜀</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𝑇</m:t>
                              </m:r>
                            </m:e>
                          </m:d>
                        </m:den>
                      </m:f>
                    </m:oMath>
                  </m:oMathPara>
                </a14:m>
                <a:endParaRPr lang="en-US" sz="14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16" name="CasellaDiTesto 13">
                <a:extLst>
                  <a:ext uri="{FF2B5EF4-FFF2-40B4-BE49-F238E27FC236}">
                    <a16:creationId xmlns:a16="http://schemas.microsoft.com/office/drawing/2014/main" id="{E1F6B9D5-D56B-7830-4C56-AFB567EA905D}"/>
                  </a:ext>
                </a:extLst>
              </p:cNvPr>
              <p:cNvSpPr txBox="1">
                <a:spLocks noRot="1" noChangeAspect="1" noMove="1" noResize="1" noEditPoints="1" noAdjustHandles="1" noChangeArrowheads="1" noChangeShapeType="1" noTextEdit="1"/>
              </p:cNvSpPr>
              <p:nvPr/>
            </p:nvSpPr>
            <p:spPr>
              <a:xfrm>
                <a:off x="3786922" y="2507430"/>
                <a:ext cx="1053365" cy="439672"/>
              </a:xfrm>
              <a:prstGeom prst="rect">
                <a:avLst/>
              </a:prstGeom>
              <a:blipFill>
                <a:blip r:embed="rId4"/>
                <a:stretch>
                  <a:fillRect l="-3468"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CasellaDiTesto 13">
                <a:extLst>
                  <a:ext uri="{FF2B5EF4-FFF2-40B4-BE49-F238E27FC236}">
                    <a16:creationId xmlns:a16="http://schemas.microsoft.com/office/drawing/2014/main" id="{DA908303-CEA7-5C5E-AAF7-E6C60C9AE86D}"/>
                  </a:ext>
                </a:extLst>
              </p:cNvPr>
              <p:cNvSpPr txBox="1"/>
              <p:nvPr/>
            </p:nvSpPr>
            <p:spPr>
              <a:xfrm>
                <a:off x="556512" y="2664928"/>
                <a:ext cx="2673681" cy="217817"/>
              </a:xfrm>
              <a:prstGeom prst="rect">
                <a:avLst/>
              </a:prstGeom>
            </p:spPr>
            <p:txBody>
              <a:bodyPr vert="horz" wrap="none" lIns="0" tIns="0" rIns="0" bIns="0" rtlCol="0">
                <a:spAutoFit/>
              </a:bodyPr>
              <a:lstStyle/>
              <a:p>
                <a:pPr/>
                <a14:m>
                  <m:oMathPara xmlns:m="http://schemas.openxmlformats.org/officeDocument/2006/math">
                    <m:o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𝐵</m:t>
                          </m:r>
                        </m:e>
                        <m:sub>
                          <m:r>
                            <a:rPr lang="it-IT" sz="1400" b="0" i="1" smtClean="0">
                              <a:solidFill>
                                <a:schemeClr val="tx1"/>
                              </a:solidFill>
                              <a:latin typeface="Cambria Math" panose="02040503050406030204" pitchFamily="18" charset="0"/>
                            </a:rPr>
                            <m:t>𝑐</m:t>
                          </m:r>
                          <m:r>
                            <a:rPr lang="en-US" sz="1400" b="0" i="1" smtClean="0">
                              <a:solidFill>
                                <a:schemeClr val="tx1"/>
                              </a:solidFill>
                              <a:latin typeface="Cambria Math" panose="02040503050406030204" pitchFamily="18" charset="0"/>
                            </a:rPr>
                            <m:t>2</m:t>
                          </m:r>
                        </m:sub>
                      </m:sSub>
                      <m:d>
                        <m:dPr>
                          <m:ctrlPr>
                            <a:rPr lang="it-IT" sz="1400" b="0" i="1" smtClean="0">
                              <a:solidFill>
                                <a:schemeClr val="tx1"/>
                              </a:solidFill>
                              <a:latin typeface="Cambria Math" panose="02040503050406030204" pitchFamily="18" charset="0"/>
                            </a:rPr>
                          </m:ctrlPr>
                        </m:dPr>
                        <m:e>
                          <m:r>
                            <a:rPr lang="it-IT" sz="1400" b="0" i="1" smtClean="0">
                              <a:solidFill>
                                <a:schemeClr val="tx1"/>
                              </a:solidFill>
                              <a:latin typeface="Cambria Math" panose="02040503050406030204" pitchFamily="18" charset="0"/>
                            </a:rPr>
                            <m:t>𝑇</m:t>
                          </m:r>
                          <m:r>
                            <a:rPr lang="en-US" sz="1400" b="0" i="1" smtClean="0">
                              <a:solidFill>
                                <a:schemeClr val="tx1"/>
                              </a:solidFill>
                              <a:latin typeface="Cambria Math" panose="02040503050406030204" pitchFamily="18" charset="0"/>
                            </a:rPr>
                            <m:t>,</m:t>
                          </m:r>
                          <m:r>
                            <a:rPr lang="en-US" sz="1400" i="1">
                              <a:latin typeface="Cambria Math" panose="02040503050406030204" pitchFamily="18" charset="0"/>
                              <a:ea typeface="Cambria Math" panose="02040503050406030204" pitchFamily="18" charset="0"/>
                            </a:rPr>
                            <m:t>𝜀</m:t>
                          </m:r>
                        </m:e>
                      </m:d>
                      <m:r>
                        <a:rPr lang="it-IT" sz="1400" b="0" i="1" smtClean="0">
                          <a:solidFill>
                            <a:schemeClr val="tx1"/>
                          </a:solidFill>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rPr>
                            <m:t>𝐵</m:t>
                          </m:r>
                        </m:e>
                        <m:sub>
                          <m:r>
                            <a:rPr lang="it-IT" sz="1400" i="1">
                              <a:latin typeface="Cambria Math" panose="02040503050406030204" pitchFamily="18" charset="0"/>
                            </a:rPr>
                            <m:t>𝑐</m:t>
                          </m:r>
                          <m:r>
                            <a:rPr lang="en-US" sz="1400" i="1">
                              <a:latin typeface="Cambria Math" panose="02040503050406030204" pitchFamily="18" charset="0"/>
                            </a:rPr>
                            <m:t>2</m:t>
                          </m:r>
                          <m:r>
                            <a:rPr lang="en-US" sz="1400" b="0" i="1" smtClean="0">
                              <a:latin typeface="Cambria Math" panose="02040503050406030204" pitchFamily="18" charset="0"/>
                            </a:rPr>
                            <m:t>0</m:t>
                          </m:r>
                        </m:sub>
                      </m:sSub>
                      <m:r>
                        <a:rPr lang="it-IT" sz="1400" i="1">
                          <a:latin typeface="Cambria Math" panose="02040503050406030204" pitchFamily="18" charset="0"/>
                          <a:ea typeface="Cambria Math" panose="02040503050406030204" pitchFamily="18" charset="0"/>
                        </a:rPr>
                        <m:t>∙</m:t>
                      </m:r>
                      <m:r>
                        <a:rPr lang="en-US" sz="1400" b="0" i="1" smtClean="0">
                          <a:solidFill>
                            <a:schemeClr val="tx1"/>
                          </a:solidFill>
                          <a:latin typeface="Cambria Math" panose="02040503050406030204" pitchFamily="18" charset="0"/>
                        </a:rPr>
                        <m:t>𝑠</m:t>
                      </m:r>
                      <m:d>
                        <m:dPr>
                          <m:ctrlPr>
                            <a:rPr lang="en-US" sz="1400" b="0" i="1" smtClean="0">
                              <a:solidFill>
                                <a:schemeClr val="tx1"/>
                              </a:solidFill>
                              <a:latin typeface="Cambria Math" panose="02040503050406030204" pitchFamily="18" charset="0"/>
                              <a:ea typeface="Cambria Math" panose="02040503050406030204" pitchFamily="18" charset="0"/>
                            </a:rPr>
                          </m:ctrlPr>
                        </m:dPr>
                        <m:e>
                          <m:r>
                            <a:rPr lang="en-US" sz="1400" b="0" i="1" smtClean="0">
                              <a:solidFill>
                                <a:schemeClr val="tx1"/>
                              </a:solidFill>
                              <a:latin typeface="Cambria Math" panose="02040503050406030204" pitchFamily="18" charset="0"/>
                              <a:ea typeface="Cambria Math" panose="02040503050406030204" pitchFamily="18" charset="0"/>
                            </a:rPr>
                            <m:t>𝜀</m:t>
                          </m:r>
                        </m:e>
                      </m:d>
                      <m:r>
                        <a:rPr lang="it-IT" sz="1400" i="1">
                          <a:latin typeface="Cambria Math" panose="02040503050406030204" pitchFamily="18" charset="0"/>
                          <a:ea typeface="Cambria Math" panose="02040503050406030204" pitchFamily="18" charset="0"/>
                        </a:rPr>
                        <m:t>∙</m:t>
                      </m:r>
                      <m:d>
                        <m:dPr>
                          <m:ctrlPr>
                            <a:rPr lang="en-US" sz="1400" b="0" i="1" smtClean="0">
                              <a:latin typeface="Cambria Math" panose="02040503050406030204" pitchFamily="18" charset="0"/>
                            </a:rPr>
                          </m:ctrlPr>
                        </m:dPr>
                        <m:e>
                          <m:r>
                            <a:rPr lang="en-US" sz="1400" b="0" i="1" smtClean="0">
                              <a:latin typeface="Cambria Math" panose="02040503050406030204" pitchFamily="18" charset="0"/>
                            </a:rPr>
                            <m:t>1−</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𝑡</m:t>
                              </m:r>
                            </m:e>
                            <m:sup>
                              <m:r>
                                <a:rPr lang="en-US" sz="1400" b="0" i="1" smtClean="0">
                                  <a:latin typeface="Cambria Math" panose="02040503050406030204" pitchFamily="18" charset="0"/>
                                </a:rPr>
                                <m:t>1.52</m:t>
                              </m:r>
                            </m:sup>
                          </m:sSup>
                        </m:e>
                      </m:d>
                    </m:oMath>
                  </m:oMathPara>
                </a14:m>
                <a:endParaRPr lang="en-US" sz="14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21" name="CasellaDiTesto 13">
                <a:extLst>
                  <a:ext uri="{FF2B5EF4-FFF2-40B4-BE49-F238E27FC236}">
                    <a16:creationId xmlns:a16="http://schemas.microsoft.com/office/drawing/2014/main" id="{DA908303-CEA7-5C5E-AAF7-E6C60C9AE86D}"/>
                  </a:ext>
                </a:extLst>
              </p:cNvPr>
              <p:cNvSpPr txBox="1">
                <a:spLocks noRot="1" noChangeAspect="1" noMove="1" noResize="1" noEditPoints="1" noAdjustHandles="1" noChangeArrowheads="1" noChangeShapeType="1" noTextEdit="1"/>
              </p:cNvSpPr>
              <p:nvPr/>
            </p:nvSpPr>
            <p:spPr>
              <a:xfrm>
                <a:off x="556512" y="2664928"/>
                <a:ext cx="2673681" cy="217817"/>
              </a:xfrm>
              <a:prstGeom prst="rect">
                <a:avLst/>
              </a:prstGeom>
              <a:blipFill>
                <a:blip r:embed="rId5"/>
                <a:stretch>
                  <a:fillRect l="-911"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CasellaDiTesto 13">
                <a:extLst>
                  <a:ext uri="{FF2B5EF4-FFF2-40B4-BE49-F238E27FC236}">
                    <a16:creationId xmlns:a16="http://schemas.microsoft.com/office/drawing/2014/main" id="{B3FD0643-9142-DFAA-1C2A-F90BFD872C41}"/>
                  </a:ext>
                </a:extLst>
              </p:cNvPr>
              <p:cNvSpPr txBox="1"/>
              <p:nvPr/>
            </p:nvSpPr>
            <p:spPr>
              <a:xfrm>
                <a:off x="620012" y="3068653"/>
                <a:ext cx="1765803" cy="313034"/>
              </a:xfrm>
              <a:prstGeom prst="rect">
                <a:avLst/>
              </a:prstGeom>
            </p:spPr>
            <p:txBody>
              <a:bodyPr vert="horz" wrap="none" lIns="0" tIns="0" rIns="0" bIns="0" rtlCol="0">
                <a:spAutoFit/>
              </a:bodyPr>
              <a:lstStyle/>
              <a:p>
                <a:pPr/>
                <a14:m>
                  <m:oMathPara xmlns:m="http://schemas.openxmlformats.org/officeDocument/2006/math">
                    <m:o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𝑇</m:t>
                          </m:r>
                        </m:e>
                        <m:sub>
                          <m:r>
                            <a:rPr lang="it-IT" sz="1400" b="0" i="1" smtClean="0">
                              <a:solidFill>
                                <a:schemeClr val="tx1"/>
                              </a:solidFill>
                              <a:latin typeface="Cambria Math" panose="02040503050406030204" pitchFamily="18" charset="0"/>
                            </a:rPr>
                            <m:t>𝑐</m:t>
                          </m:r>
                        </m:sub>
                      </m:sSub>
                      <m:d>
                        <m:dPr>
                          <m:ctrlPr>
                            <a:rPr lang="en-US" sz="1400" b="0" i="1" smtClean="0">
                              <a:solidFill>
                                <a:schemeClr val="tx1"/>
                              </a:solidFill>
                              <a:latin typeface="Cambria Math" panose="02040503050406030204" pitchFamily="18" charset="0"/>
                            </a:rPr>
                          </m:ctrlPr>
                        </m:dPr>
                        <m:e>
                          <m:r>
                            <a:rPr lang="en-US" sz="1400" b="0" i="1" smtClean="0">
                              <a:solidFill>
                                <a:schemeClr val="tx1"/>
                              </a:solidFill>
                              <a:latin typeface="Cambria Math" panose="02040503050406030204" pitchFamily="18" charset="0"/>
                            </a:rPr>
                            <m:t>𝐵</m:t>
                          </m:r>
                          <m:r>
                            <a:rPr lang="en-US" sz="1400" b="0" i="1" smtClean="0">
                              <a:solidFill>
                                <a:schemeClr val="tx1"/>
                              </a:solidFill>
                              <a:latin typeface="Cambria Math" panose="02040503050406030204" pitchFamily="18" charset="0"/>
                            </a:rPr>
                            <m:t>,</m:t>
                          </m:r>
                          <m:r>
                            <a:rPr lang="en-US" sz="1400" i="1">
                              <a:latin typeface="Cambria Math" panose="02040503050406030204" pitchFamily="18" charset="0"/>
                              <a:ea typeface="Cambria Math" panose="02040503050406030204" pitchFamily="18" charset="0"/>
                            </a:rPr>
                            <m:t>𝜀</m:t>
                          </m:r>
                        </m:e>
                      </m:d>
                      <m:r>
                        <a:rPr lang="it-IT" sz="1400" b="0" i="1" smtClean="0">
                          <a:solidFill>
                            <a:schemeClr val="tx1"/>
                          </a:solidFill>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𝑇</m:t>
                          </m:r>
                        </m:e>
                        <m:sub>
                          <m:r>
                            <a:rPr lang="it-IT" sz="1400" i="1">
                              <a:latin typeface="Cambria Math" panose="02040503050406030204" pitchFamily="18" charset="0"/>
                            </a:rPr>
                            <m:t>𝑐</m:t>
                          </m:r>
                          <m:r>
                            <a:rPr lang="en-US" sz="1400" b="0" i="1" smtClean="0">
                              <a:latin typeface="Cambria Math" panose="02040503050406030204" pitchFamily="18" charset="0"/>
                            </a:rPr>
                            <m:t>0</m:t>
                          </m:r>
                        </m:sub>
                      </m:sSub>
                      <m:r>
                        <a:rPr lang="it-IT" sz="1400" i="1">
                          <a:latin typeface="Cambria Math" panose="02040503050406030204" pitchFamily="18" charset="0"/>
                          <a:ea typeface="Cambria Math" panose="02040503050406030204" pitchFamily="18" charset="0"/>
                        </a:rPr>
                        <m:t>∙</m:t>
                      </m:r>
                      <m:sSup>
                        <m:sSupPr>
                          <m:ctrlPr>
                            <a:rPr lang="en-US" sz="1400" i="1">
                              <a:latin typeface="Cambria Math" panose="02040503050406030204" pitchFamily="18" charset="0"/>
                            </a:rPr>
                          </m:ctrlPr>
                        </m:sSupPr>
                        <m:e>
                          <m:d>
                            <m:dPr>
                              <m:begChr m:val="["/>
                              <m:endChr m:val="]"/>
                              <m:ctrlPr>
                                <a:rPr lang="en-US" sz="1400" i="1">
                                  <a:latin typeface="Cambria Math" panose="02040503050406030204" pitchFamily="18" charset="0"/>
                                </a:rPr>
                              </m:ctrlPr>
                            </m:dPr>
                            <m:e>
                              <m:r>
                                <a:rPr lang="en-US" sz="1400" i="1">
                                  <a:latin typeface="Cambria Math" panose="02040503050406030204" pitchFamily="18" charset="0"/>
                                </a:rPr>
                                <m:t>𝑠</m:t>
                              </m:r>
                              <m:d>
                                <m:dPr>
                                  <m:ctrlPr>
                                    <a:rPr lang="en-US" sz="1400" i="1">
                                      <a:latin typeface="Cambria Math" panose="02040503050406030204" pitchFamily="18" charset="0"/>
                                      <a:ea typeface="Cambria Math" panose="02040503050406030204" pitchFamily="18" charset="0"/>
                                    </a:rPr>
                                  </m:ctrlPr>
                                </m:dPr>
                                <m:e>
                                  <m:r>
                                    <a:rPr lang="en-US" sz="1400" i="1">
                                      <a:latin typeface="Cambria Math" panose="02040503050406030204" pitchFamily="18" charset="0"/>
                                      <a:ea typeface="Cambria Math" panose="02040503050406030204" pitchFamily="18" charset="0"/>
                                    </a:rPr>
                                    <m:t>𝜀</m:t>
                                  </m:r>
                                </m:e>
                              </m:d>
                            </m:e>
                          </m:d>
                        </m:e>
                        <m:sup>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3</m:t>
                              </m:r>
                            </m:den>
                          </m:f>
                        </m:sup>
                      </m:sSup>
                    </m:oMath>
                  </m:oMathPara>
                </a14:m>
                <a:endParaRPr lang="en-US" sz="14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23" name="CasellaDiTesto 13">
                <a:extLst>
                  <a:ext uri="{FF2B5EF4-FFF2-40B4-BE49-F238E27FC236}">
                    <a16:creationId xmlns:a16="http://schemas.microsoft.com/office/drawing/2014/main" id="{B3FD0643-9142-DFAA-1C2A-F90BFD872C41}"/>
                  </a:ext>
                </a:extLst>
              </p:cNvPr>
              <p:cNvSpPr txBox="1">
                <a:spLocks noRot="1" noChangeAspect="1" noMove="1" noResize="1" noEditPoints="1" noAdjustHandles="1" noChangeArrowheads="1" noChangeShapeType="1" noTextEdit="1"/>
              </p:cNvSpPr>
              <p:nvPr/>
            </p:nvSpPr>
            <p:spPr>
              <a:xfrm>
                <a:off x="620012" y="3068653"/>
                <a:ext cx="1765803" cy="313034"/>
              </a:xfrm>
              <a:prstGeom prst="rect">
                <a:avLst/>
              </a:prstGeom>
              <a:blipFill>
                <a:blip r:embed="rId6"/>
                <a:stretch>
                  <a:fillRect l="-1730" r="-346" b="-96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CasellaDiTesto 13">
                <a:extLst>
                  <a:ext uri="{FF2B5EF4-FFF2-40B4-BE49-F238E27FC236}">
                    <a16:creationId xmlns:a16="http://schemas.microsoft.com/office/drawing/2014/main" id="{209654BF-8355-9E0E-E169-EBF916F8C920}"/>
                  </a:ext>
                </a:extLst>
              </p:cNvPr>
              <p:cNvSpPr txBox="1"/>
              <p:nvPr/>
            </p:nvSpPr>
            <p:spPr>
              <a:xfrm>
                <a:off x="620012" y="3805188"/>
                <a:ext cx="5304484" cy="843821"/>
              </a:xfrm>
              <a:prstGeom prst="rect">
                <a:avLst/>
              </a:prstGeom>
            </p:spPr>
            <p:txBody>
              <a:bodyPr vert="horz" wrap="square" lIns="0" tIns="0" rIns="0" bIns="0" rtlCol="0">
                <a:spAutoFit/>
              </a:bodyPr>
              <a:lstStyle/>
              <a:p>
                <a:pPr/>
                <a14:m>
                  <m:oMathPara xmlns:m="http://schemas.openxmlformats.org/officeDocument/2006/math">
                    <m:oMath>
                      <m:r>
                        <a:rPr lang="en-US" sz="1600" b="0" i="1" smtClean="0">
                          <a:solidFill>
                            <a:schemeClr val="tx1"/>
                          </a:solidFill>
                          <a:latin typeface="Cambria Math" panose="02040503050406030204" pitchFamily="18" charset="0"/>
                        </a:rPr>
                        <m:t>𝑠</m:t>
                      </m:r>
                      <m:d>
                        <m:dPr>
                          <m:ctrlPr>
                            <a:rPr lang="en-US" sz="1600" b="0" i="1" smtClean="0">
                              <a:solidFill>
                                <a:schemeClr val="tx1"/>
                              </a:solidFill>
                              <a:latin typeface="Cambria Math" panose="02040503050406030204" pitchFamily="18" charset="0"/>
                              <a:ea typeface="Cambria Math" panose="02040503050406030204" pitchFamily="18" charset="0"/>
                            </a:rPr>
                          </m:ctrlPr>
                        </m:dPr>
                        <m:e>
                          <m:r>
                            <a:rPr lang="en-US" sz="1600" b="0" i="1" smtClean="0">
                              <a:solidFill>
                                <a:schemeClr val="tx1"/>
                              </a:solidFill>
                              <a:latin typeface="Cambria Math" panose="02040503050406030204" pitchFamily="18" charset="0"/>
                              <a:ea typeface="Cambria Math" panose="02040503050406030204" pitchFamily="18" charset="0"/>
                            </a:rPr>
                            <m:t>𝜀</m:t>
                          </m:r>
                        </m:e>
                      </m:d>
                      <m:r>
                        <a:rPr lang="en-US" sz="1600" b="0" i="1" smtClean="0">
                          <a:solidFill>
                            <a:schemeClr val="tx1"/>
                          </a:solidFill>
                          <a:latin typeface="Cambria Math" panose="02040503050406030204" pitchFamily="18" charset="0"/>
                          <a:ea typeface="Cambria Math" panose="02040503050406030204" pitchFamily="18" charset="0"/>
                        </a:rPr>
                        <m:t>=1+</m:t>
                      </m:r>
                      <m:f>
                        <m:fPr>
                          <m:ctrlPr>
                            <a:rPr lang="en-US" sz="1600" b="0" i="1" smtClean="0">
                              <a:solidFill>
                                <a:schemeClr val="tx1"/>
                              </a:solidFill>
                              <a:latin typeface="Cambria Math" panose="02040503050406030204" pitchFamily="18" charset="0"/>
                              <a:ea typeface="Cambria Math" panose="02040503050406030204" pitchFamily="18" charset="0"/>
                            </a:rPr>
                          </m:ctrlPr>
                        </m:fPr>
                        <m:num>
                          <m:sSub>
                            <m:sSubPr>
                              <m:ctrlPr>
                                <a:rPr lang="en-US" sz="1600" b="0" i="1" smtClean="0">
                                  <a:solidFill>
                                    <a:schemeClr val="tx1"/>
                                  </a:solidFill>
                                  <a:latin typeface="Cambria Math" panose="02040503050406030204" pitchFamily="18" charset="0"/>
                                  <a:ea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𝐶</m:t>
                              </m:r>
                            </m:e>
                            <m:sub>
                              <m:r>
                                <a:rPr lang="en-US" sz="1600" b="0" i="1" smtClean="0">
                                  <a:solidFill>
                                    <a:schemeClr val="tx1"/>
                                  </a:solidFill>
                                  <a:latin typeface="Cambria Math" panose="02040503050406030204" pitchFamily="18" charset="0"/>
                                  <a:ea typeface="Cambria Math" panose="02040503050406030204" pitchFamily="18" charset="0"/>
                                </a:rPr>
                                <m:t>𝑎</m:t>
                              </m:r>
                              <m:r>
                                <a:rPr lang="en-US" sz="1600" b="0" i="1" smtClean="0">
                                  <a:solidFill>
                                    <a:schemeClr val="tx1"/>
                                  </a:solidFill>
                                  <a:latin typeface="Cambria Math" panose="02040503050406030204" pitchFamily="18" charset="0"/>
                                  <a:ea typeface="Cambria Math" panose="02040503050406030204" pitchFamily="18" charset="0"/>
                                </a:rPr>
                                <m:t>1</m:t>
                              </m:r>
                            </m:sub>
                          </m:sSub>
                          <m:d>
                            <m:dPr>
                              <m:ctrlPr>
                                <a:rPr lang="en-US" sz="1600" b="0" i="1" smtClean="0">
                                  <a:solidFill>
                                    <a:schemeClr val="tx1"/>
                                  </a:solidFill>
                                  <a:latin typeface="Cambria Math" panose="02040503050406030204" pitchFamily="18" charset="0"/>
                                  <a:ea typeface="Cambria Math" panose="02040503050406030204" pitchFamily="18" charset="0"/>
                                </a:rPr>
                              </m:ctrlPr>
                            </m:dPr>
                            <m:e>
                              <m:rad>
                                <m:radPr>
                                  <m:degHide m:val="on"/>
                                  <m:ctrlPr>
                                    <a:rPr lang="en-US" sz="1600" b="0" i="1" smtClean="0">
                                      <a:solidFill>
                                        <a:schemeClr val="tx1"/>
                                      </a:solidFill>
                                      <a:latin typeface="Cambria Math" panose="02040503050406030204" pitchFamily="18" charset="0"/>
                                      <a:ea typeface="Cambria Math" panose="02040503050406030204" pitchFamily="18" charset="0"/>
                                    </a:rPr>
                                  </m:ctrlPr>
                                </m:radPr>
                                <m:deg/>
                                <m:e>
                                  <m:sSubSup>
                                    <m:sSubSupPr>
                                      <m:ctrlPr>
                                        <a:rPr lang="en-US" sz="1600" b="0" i="1" smtClean="0">
                                          <a:solidFill>
                                            <a:schemeClr val="tx1"/>
                                          </a:solidFill>
                                          <a:latin typeface="Cambria Math" panose="02040503050406030204" pitchFamily="18" charset="0"/>
                                          <a:ea typeface="Cambria Math" panose="02040503050406030204" pitchFamily="18" charset="0"/>
                                        </a:rPr>
                                      </m:ctrlPr>
                                    </m:sSubSupPr>
                                    <m:e>
                                      <m:r>
                                        <a:rPr lang="en-US" sz="1600" b="0" i="1" smtClean="0">
                                          <a:solidFill>
                                            <a:schemeClr val="tx1"/>
                                          </a:solidFill>
                                          <a:latin typeface="Cambria Math" panose="02040503050406030204" pitchFamily="18" charset="0"/>
                                          <a:ea typeface="Cambria Math" panose="02040503050406030204" pitchFamily="18" charset="0"/>
                                        </a:rPr>
                                        <m:t>𝜀</m:t>
                                      </m:r>
                                    </m:e>
                                    <m:sub>
                                      <m:r>
                                        <a:rPr lang="en-US" sz="1600" b="0" i="1" smtClean="0">
                                          <a:solidFill>
                                            <a:schemeClr val="tx1"/>
                                          </a:solidFill>
                                          <a:latin typeface="Cambria Math" panose="02040503050406030204" pitchFamily="18" charset="0"/>
                                          <a:ea typeface="Cambria Math" panose="02040503050406030204" pitchFamily="18" charset="0"/>
                                        </a:rPr>
                                        <m:t>𝑠ℎ</m:t>
                                      </m:r>
                                    </m:sub>
                                    <m:sup>
                                      <m:r>
                                        <a:rPr lang="en-US" sz="1600" b="0" i="1" smtClean="0">
                                          <a:solidFill>
                                            <a:schemeClr val="tx1"/>
                                          </a:solidFill>
                                          <a:latin typeface="Cambria Math" panose="02040503050406030204" pitchFamily="18" charset="0"/>
                                          <a:ea typeface="Cambria Math" panose="02040503050406030204" pitchFamily="18" charset="0"/>
                                        </a:rPr>
                                        <m:t>2</m:t>
                                      </m:r>
                                    </m:sup>
                                  </m:sSubSup>
                                  <m:r>
                                    <a:rPr lang="en-US" sz="1600" b="0" i="1" smtClean="0">
                                      <a:solidFill>
                                        <a:schemeClr val="tx1"/>
                                      </a:solidFill>
                                      <a:latin typeface="Cambria Math" panose="02040503050406030204" pitchFamily="18" charset="0"/>
                                      <a:ea typeface="Cambria Math" panose="02040503050406030204" pitchFamily="18" charset="0"/>
                                    </a:rPr>
                                    <m:t>+</m:t>
                                  </m:r>
                                  <m:sSubSup>
                                    <m:sSubSupPr>
                                      <m:ctrlPr>
                                        <a:rPr lang="en-US" sz="1600" i="1">
                                          <a:latin typeface="Cambria Math" panose="02040503050406030204" pitchFamily="18" charset="0"/>
                                          <a:ea typeface="Cambria Math" panose="02040503050406030204" pitchFamily="18" charset="0"/>
                                        </a:rPr>
                                      </m:ctrlPr>
                                    </m:sSubSupPr>
                                    <m:e>
                                      <m:r>
                                        <a:rPr lang="en-US" sz="1600" i="1">
                                          <a:latin typeface="Cambria Math" panose="02040503050406030204" pitchFamily="18" charset="0"/>
                                          <a:ea typeface="Cambria Math" panose="02040503050406030204" pitchFamily="18" charset="0"/>
                                        </a:rPr>
                                        <m:t>𝜀</m:t>
                                      </m:r>
                                    </m:e>
                                    <m:sub>
                                      <m:r>
                                        <a:rPr lang="en-US" sz="1600" b="0" i="1" smtClean="0">
                                          <a:latin typeface="Cambria Math" panose="02040503050406030204" pitchFamily="18" charset="0"/>
                                          <a:ea typeface="Cambria Math" panose="02040503050406030204" pitchFamily="18" charset="0"/>
                                        </a:rPr>
                                        <m:t>0,</m:t>
                                      </m:r>
                                      <m:r>
                                        <a:rPr lang="en-US" sz="1600" b="0" i="1" smtClean="0">
                                          <a:latin typeface="Cambria Math" panose="02040503050406030204" pitchFamily="18" charset="0"/>
                                          <a:ea typeface="Cambria Math" panose="02040503050406030204" pitchFamily="18" charset="0"/>
                                        </a:rPr>
                                        <m:t>𝑎</m:t>
                                      </m:r>
                                    </m:sub>
                                    <m:sup>
                                      <m:r>
                                        <a:rPr lang="en-US" sz="1600" i="1">
                                          <a:latin typeface="Cambria Math" panose="02040503050406030204" pitchFamily="18" charset="0"/>
                                          <a:ea typeface="Cambria Math" panose="02040503050406030204" pitchFamily="18" charset="0"/>
                                        </a:rPr>
                                        <m:t>2</m:t>
                                      </m:r>
                                    </m:sup>
                                  </m:sSubSup>
                                </m:e>
                              </m:rad>
                              <m:r>
                                <a:rPr lang="en-US" sz="1600" b="0" i="1" smtClean="0">
                                  <a:solidFill>
                                    <a:schemeClr val="tx1"/>
                                  </a:solidFill>
                                  <a:latin typeface="Cambria Math" panose="02040503050406030204" pitchFamily="18" charset="0"/>
                                  <a:ea typeface="Cambria Math" panose="02040503050406030204" pitchFamily="18" charset="0"/>
                                </a:rPr>
                                <m:t>−</m:t>
                              </m:r>
                              <m:rad>
                                <m:radPr>
                                  <m:degHide m:val="on"/>
                                  <m:ctrlPr>
                                    <a:rPr lang="en-US" sz="1600" i="1">
                                      <a:latin typeface="Cambria Math" panose="02040503050406030204" pitchFamily="18" charset="0"/>
                                      <a:ea typeface="Cambria Math" panose="02040503050406030204" pitchFamily="18" charset="0"/>
                                    </a:rPr>
                                  </m:ctrlPr>
                                </m:radPr>
                                <m:deg/>
                                <m:e>
                                  <m:sSup>
                                    <m:sSupPr>
                                      <m:ctrlPr>
                                        <a:rPr lang="en-US" sz="1600" i="1">
                                          <a:latin typeface="Cambria Math" panose="02040503050406030204" pitchFamily="18" charset="0"/>
                                          <a:ea typeface="Cambria Math" panose="02040503050406030204" pitchFamily="18" charset="0"/>
                                        </a:rPr>
                                      </m:ctrlPr>
                                    </m:sSupPr>
                                    <m:e>
                                      <m:d>
                                        <m:dPr>
                                          <m:ctrlPr>
                                            <a:rPr lang="en-US" sz="1600" i="1">
                                              <a:latin typeface="Cambria Math" panose="02040503050406030204" pitchFamily="18" charset="0"/>
                                              <a:ea typeface="Cambria Math" panose="02040503050406030204" pitchFamily="18" charset="0"/>
                                            </a:rPr>
                                          </m:ctrlPr>
                                        </m:dPr>
                                        <m:e>
                                          <m:r>
                                            <a:rPr lang="en-US" sz="1600" i="1">
                                              <a:latin typeface="Cambria Math" panose="02040503050406030204" pitchFamily="18" charset="0"/>
                                              <a:ea typeface="Cambria Math" panose="02040503050406030204" pitchFamily="18" charset="0"/>
                                            </a:rPr>
                                            <m:t>𝜀</m:t>
                                          </m:r>
                                          <m:r>
                                            <a:rPr lang="en-US" sz="1600" b="0" i="1" smtClean="0">
                                              <a:latin typeface="Cambria Math" panose="02040503050406030204" pitchFamily="18" charset="0"/>
                                              <a:ea typeface="Cambria Math" panose="02040503050406030204" pitchFamily="18" charset="0"/>
                                            </a:rPr>
                                            <m:t>−</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𝜀</m:t>
                                              </m:r>
                                            </m:e>
                                            <m:sub>
                                              <m:r>
                                                <a:rPr lang="en-US" sz="1600" b="0" i="1" smtClean="0">
                                                  <a:latin typeface="Cambria Math" panose="02040503050406030204" pitchFamily="18" charset="0"/>
                                                  <a:ea typeface="Cambria Math" panose="02040503050406030204" pitchFamily="18" charset="0"/>
                                                </a:rPr>
                                                <m:t>𝑠ℎ</m:t>
                                              </m:r>
                                            </m:sub>
                                          </m:sSub>
                                        </m:e>
                                      </m:d>
                                    </m:e>
                                    <m:sup>
                                      <m:r>
                                        <a:rPr lang="en-US" sz="1600" b="0" i="1" smtClean="0">
                                          <a:latin typeface="Cambria Math" panose="02040503050406030204" pitchFamily="18" charset="0"/>
                                          <a:ea typeface="Cambria Math" panose="02040503050406030204" pitchFamily="18" charset="0"/>
                                        </a:rPr>
                                        <m:t>2</m:t>
                                      </m:r>
                                    </m:sup>
                                  </m:sSup>
                                  <m:r>
                                    <a:rPr lang="en-US" sz="1600" i="1">
                                      <a:latin typeface="Cambria Math" panose="02040503050406030204" pitchFamily="18" charset="0"/>
                                      <a:ea typeface="Cambria Math" panose="02040503050406030204" pitchFamily="18" charset="0"/>
                                    </a:rPr>
                                    <m:t>+</m:t>
                                  </m:r>
                                  <m:sSubSup>
                                    <m:sSubSupPr>
                                      <m:ctrlPr>
                                        <a:rPr lang="en-US" sz="1600" i="1">
                                          <a:latin typeface="Cambria Math" panose="02040503050406030204" pitchFamily="18" charset="0"/>
                                          <a:ea typeface="Cambria Math" panose="02040503050406030204" pitchFamily="18" charset="0"/>
                                        </a:rPr>
                                      </m:ctrlPr>
                                    </m:sSubSupPr>
                                    <m:e>
                                      <m:r>
                                        <a:rPr lang="en-US" sz="1600" i="1">
                                          <a:latin typeface="Cambria Math" panose="02040503050406030204" pitchFamily="18" charset="0"/>
                                          <a:ea typeface="Cambria Math" panose="02040503050406030204" pitchFamily="18" charset="0"/>
                                        </a:rPr>
                                        <m:t>𝜀</m:t>
                                      </m:r>
                                    </m:e>
                                    <m:sub>
                                      <m:r>
                                        <a:rPr lang="en-US" sz="1600" i="1">
                                          <a:latin typeface="Cambria Math" panose="02040503050406030204" pitchFamily="18" charset="0"/>
                                          <a:ea typeface="Cambria Math" panose="02040503050406030204" pitchFamily="18" charset="0"/>
                                        </a:rPr>
                                        <m:t>0,</m:t>
                                      </m:r>
                                      <m:r>
                                        <a:rPr lang="en-US" sz="1600" i="1">
                                          <a:latin typeface="Cambria Math" panose="02040503050406030204" pitchFamily="18" charset="0"/>
                                          <a:ea typeface="Cambria Math" panose="02040503050406030204" pitchFamily="18" charset="0"/>
                                        </a:rPr>
                                        <m:t>𝑎</m:t>
                                      </m:r>
                                    </m:sub>
                                    <m:sup>
                                      <m:r>
                                        <a:rPr lang="en-US" sz="1600" i="1">
                                          <a:latin typeface="Cambria Math" panose="02040503050406030204" pitchFamily="18" charset="0"/>
                                          <a:ea typeface="Cambria Math" panose="02040503050406030204" pitchFamily="18" charset="0"/>
                                        </a:rPr>
                                        <m:t>2</m:t>
                                      </m:r>
                                    </m:sup>
                                  </m:sSubSup>
                                </m:e>
                              </m:rad>
                            </m:e>
                          </m:d>
                          <m:r>
                            <a:rPr lang="en-US" sz="1600" b="0" i="1" smtClean="0">
                              <a:solidFill>
                                <a:schemeClr val="tx1"/>
                              </a:solidFill>
                              <a:latin typeface="Cambria Math" panose="02040503050406030204" pitchFamily="18" charset="0"/>
                              <a:ea typeface="Cambria Math" panose="02040503050406030204" pitchFamily="18" charset="0"/>
                            </a:rPr>
                            <m:t>−</m:t>
                          </m:r>
                          <m:sSub>
                            <m:sSubPr>
                              <m:ctrlPr>
                                <a:rPr lang="en-US" sz="1600" b="0" i="1" smtClean="0">
                                  <a:solidFill>
                                    <a:schemeClr val="tx1"/>
                                  </a:solidFill>
                                  <a:latin typeface="Cambria Math" panose="02040503050406030204" pitchFamily="18" charset="0"/>
                                  <a:ea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𝐶</m:t>
                              </m:r>
                            </m:e>
                            <m:sub>
                              <m:r>
                                <a:rPr lang="en-US" sz="1600" b="0" i="1" smtClean="0">
                                  <a:solidFill>
                                    <a:schemeClr val="tx1"/>
                                  </a:solidFill>
                                  <a:latin typeface="Cambria Math" panose="02040503050406030204" pitchFamily="18" charset="0"/>
                                  <a:ea typeface="Cambria Math" panose="02040503050406030204" pitchFamily="18" charset="0"/>
                                </a:rPr>
                                <m:t>𝑎</m:t>
                              </m:r>
                              <m:r>
                                <a:rPr lang="en-US" sz="1600" b="0" i="1" smtClean="0">
                                  <a:solidFill>
                                    <a:schemeClr val="tx1"/>
                                  </a:solidFill>
                                  <a:latin typeface="Cambria Math" panose="02040503050406030204" pitchFamily="18" charset="0"/>
                                  <a:ea typeface="Cambria Math" panose="02040503050406030204" pitchFamily="18" charset="0"/>
                                </a:rPr>
                                <m:t>2</m:t>
                              </m:r>
                            </m:sub>
                          </m:sSub>
                          <m:r>
                            <a:rPr lang="en-US" sz="1600" i="1">
                              <a:latin typeface="Cambria Math" panose="02040503050406030204" pitchFamily="18" charset="0"/>
                              <a:ea typeface="Cambria Math" panose="02040503050406030204" pitchFamily="18" charset="0"/>
                            </a:rPr>
                            <m:t>𝜀</m:t>
                          </m:r>
                        </m:num>
                        <m:den>
                          <m:r>
                            <a:rPr lang="en-US" sz="1600" b="0" i="1" smtClean="0">
                              <a:solidFill>
                                <a:schemeClr val="tx1"/>
                              </a:solidFill>
                              <a:latin typeface="Cambria Math" panose="02040503050406030204" pitchFamily="18" charset="0"/>
                              <a:ea typeface="Cambria Math" panose="02040503050406030204" pitchFamily="18" charset="0"/>
                            </a:rPr>
                            <m:t>1−</m:t>
                          </m:r>
                          <m:sSub>
                            <m:sSubPr>
                              <m:ctrlPr>
                                <a:rPr lang="en-US" sz="1600" b="0" i="1" smtClean="0">
                                  <a:solidFill>
                                    <a:schemeClr val="tx1"/>
                                  </a:solidFill>
                                  <a:latin typeface="Cambria Math" panose="02040503050406030204" pitchFamily="18" charset="0"/>
                                  <a:ea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𝐶</m:t>
                              </m:r>
                            </m:e>
                            <m:sub>
                              <m:r>
                                <a:rPr lang="en-US" sz="1600" b="0" i="1" smtClean="0">
                                  <a:solidFill>
                                    <a:schemeClr val="tx1"/>
                                  </a:solidFill>
                                  <a:latin typeface="Cambria Math" panose="02040503050406030204" pitchFamily="18" charset="0"/>
                                  <a:ea typeface="Cambria Math" panose="02040503050406030204" pitchFamily="18" charset="0"/>
                                </a:rPr>
                                <m:t>𝑎</m:t>
                              </m:r>
                              <m:r>
                                <a:rPr lang="en-US" sz="1600" b="0" i="1" smtClean="0">
                                  <a:solidFill>
                                    <a:schemeClr val="tx1"/>
                                  </a:solidFill>
                                  <a:latin typeface="Cambria Math" panose="02040503050406030204" pitchFamily="18" charset="0"/>
                                  <a:ea typeface="Cambria Math" panose="02040503050406030204" pitchFamily="18" charset="0"/>
                                </a:rPr>
                                <m:t>1</m:t>
                              </m:r>
                            </m:sub>
                          </m:sSub>
                          <m:sSub>
                            <m:sSubPr>
                              <m:ctrlPr>
                                <a:rPr lang="en-US" sz="1600" b="0" i="1" smtClean="0">
                                  <a:solidFill>
                                    <a:schemeClr val="tx1"/>
                                  </a:solidFill>
                                  <a:latin typeface="Cambria Math" panose="02040503050406030204" pitchFamily="18" charset="0"/>
                                  <a:ea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𝜀</m:t>
                              </m:r>
                            </m:e>
                            <m:sub>
                              <m:r>
                                <a:rPr lang="en-US" sz="1600" b="0" i="1" smtClean="0">
                                  <a:solidFill>
                                    <a:schemeClr val="tx1"/>
                                  </a:solidFill>
                                  <a:latin typeface="Cambria Math" panose="02040503050406030204" pitchFamily="18" charset="0"/>
                                  <a:ea typeface="Cambria Math" panose="02040503050406030204" pitchFamily="18" charset="0"/>
                                </a:rPr>
                                <m:t>0,</m:t>
                              </m:r>
                              <m:r>
                                <a:rPr lang="en-US" sz="1600" b="0" i="1" smtClean="0">
                                  <a:solidFill>
                                    <a:schemeClr val="tx1"/>
                                  </a:solidFill>
                                  <a:latin typeface="Cambria Math" panose="02040503050406030204" pitchFamily="18" charset="0"/>
                                  <a:ea typeface="Cambria Math" panose="02040503050406030204" pitchFamily="18" charset="0"/>
                                </a:rPr>
                                <m:t>𝑎</m:t>
                              </m:r>
                            </m:sub>
                          </m:sSub>
                        </m:den>
                      </m:f>
                    </m:oMath>
                  </m:oMathPara>
                </a14:m>
                <a:endParaRPr lang="en-US" sz="16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25" name="CasellaDiTesto 13">
                <a:extLst>
                  <a:ext uri="{FF2B5EF4-FFF2-40B4-BE49-F238E27FC236}">
                    <a16:creationId xmlns:a16="http://schemas.microsoft.com/office/drawing/2014/main" id="{209654BF-8355-9E0E-E169-EBF916F8C920}"/>
                  </a:ext>
                </a:extLst>
              </p:cNvPr>
              <p:cNvSpPr txBox="1">
                <a:spLocks noRot="1" noChangeAspect="1" noMove="1" noResize="1" noEditPoints="1" noAdjustHandles="1" noChangeArrowheads="1" noChangeShapeType="1" noTextEdit="1"/>
              </p:cNvSpPr>
              <p:nvPr/>
            </p:nvSpPr>
            <p:spPr>
              <a:xfrm>
                <a:off x="620012" y="3805188"/>
                <a:ext cx="5304484" cy="843821"/>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CasellaDiTesto 13">
                <a:extLst>
                  <a:ext uri="{FF2B5EF4-FFF2-40B4-BE49-F238E27FC236}">
                    <a16:creationId xmlns:a16="http://schemas.microsoft.com/office/drawing/2014/main" id="{F0E3D476-0095-BFFE-5D70-B0A7622FEE98}"/>
                  </a:ext>
                </a:extLst>
              </p:cNvPr>
              <p:cNvSpPr txBox="1"/>
              <p:nvPr/>
            </p:nvSpPr>
            <p:spPr>
              <a:xfrm>
                <a:off x="920730" y="4742245"/>
                <a:ext cx="2206976" cy="784125"/>
              </a:xfrm>
              <a:prstGeom prst="rect">
                <a:avLst/>
              </a:prstGeom>
            </p:spPr>
            <p:txBody>
              <a:bodyPr vert="horz" wrap="square" lIns="0" tIns="0" rIns="0" bIns="0" rtlCol="0">
                <a:spAutoFit/>
              </a:bodyPr>
              <a:lstStyle/>
              <a:p>
                <a:pPr/>
                <a14:m>
                  <m:oMathPara xmlns:m="http://schemas.openxmlformats.org/officeDocument/2006/math">
                    <m:oMath>
                      <m:sSub>
                        <m:sSubPr>
                          <m:ctrlPr>
                            <a:rPr lang="en-US" sz="1600" b="0" i="1" smtClean="0">
                              <a:solidFill>
                                <a:schemeClr val="tx1"/>
                              </a:solidFill>
                              <a:latin typeface="Cambria Math" panose="02040503050406030204" pitchFamily="18" charset="0"/>
                              <a:ea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𝜀</m:t>
                          </m:r>
                        </m:e>
                        <m:sub>
                          <m:r>
                            <a:rPr lang="en-US" sz="1600" b="0" i="1" smtClean="0">
                              <a:solidFill>
                                <a:schemeClr val="tx1"/>
                              </a:solidFill>
                              <a:latin typeface="Cambria Math" panose="02040503050406030204" pitchFamily="18" charset="0"/>
                            </a:rPr>
                            <m:t>𝑠ℎ</m:t>
                          </m:r>
                        </m:sub>
                      </m:sSub>
                      <m:r>
                        <a:rPr lang="en-US" sz="1600" b="0" i="1" smtClean="0">
                          <a:solidFill>
                            <a:schemeClr val="tx1"/>
                          </a:solidFill>
                          <a:latin typeface="Cambria Math" panose="02040503050406030204" pitchFamily="18" charset="0"/>
                          <a:ea typeface="Cambria Math" panose="02040503050406030204" pitchFamily="18" charset="0"/>
                        </a:rPr>
                        <m:t>=</m:t>
                      </m:r>
                      <m:f>
                        <m:fPr>
                          <m:ctrlPr>
                            <a:rPr lang="en-US" sz="1600" b="0" i="1" smtClean="0">
                              <a:solidFill>
                                <a:schemeClr val="tx1"/>
                              </a:solidFill>
                              <a:latin typeface="Cambria Math" panose="02040503050406030204" pitchFamily="18" charset="0"/>
                              <a:ea typeface="Cambria Math" panose="02040503050406030204" pitchFamily="18" charset="0"/>
                            </a:rPr>
                          </m:ctrlPr>
                        </m:fPr>
                        <m:num>
                          <m:sSub>
                            <m:sSubPr>
                              <m:ctrlPr>
                                <a:rPr lang="en-US" sz="1600" b="0" i="1" smtClean="0">
                                  <a:solidFill>
                                    <a:schemeClr val="tx1"/>
                                  </a:solidFill>
                                  <a:latin typeface="Cambria Math" panose="02040503050406030204" pitchFamily="18" charset="0"/>
                                  <a:ea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𝐶</m:t>
                              </m:r>
                            </m:e>
                            <m:sub>
                              <m:r>
                                <a:rPr lang="en-US" sz="1600" b="0" i="1" smtClean="0">
                                  <a:solidFill>
                                    <a:schemeClr val="tx1"/>
                                  </a:solidFill>
                                  <a:latin typeface="Cambria Math" panose="02040503050406030204" pitchFamily="18" charset="0"/>
                                  <a:ea typeface="Cambria Math" panose="02040503050406030204" pitchFamily="18" charset="0"/>
                                </a:rPr>
                                <m:t>𝑎</m:t>
                              </m:r>
                              <m:r>
                                <a:rPr lang="en-US" sz="1600" b="0" i="1" smtClean="0">
                                  <a:solidFill>
                                    <a:schemeClr val="tx1"/>
                                  </a:solidFill>
                                  <a:latin typeface="Cambria Math" panose="02040503050406030204" pitchFamily="18" charset="0"/>
                                  <a:ea typeface="Cambria Math" panose="02040503050406030204" pitchFamily="18" charset="0"/>
                                </a:rPr>
                                <m:t>2</m:t>
                              </m:r>
                            </m:sub>
                          </m:sSub>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𝜀</m:t>
                              </m:r>
                            </m:e>
                            <m:sub>
                              <m:r>
                                <a:rPr lang="en-US" sz="1600" b="0" i="1" smtClean="0">
                                  <a:latin typeface="Cambria Math" panose="02040503050406030204" pitchFamily="18" charset="0"/>
                                  <a:ea typeface="Cambria Math" panose="02040503050406030204" pitchFamily="18" charset="0"/>
                                </a:rPr>
                                <m:t>0,</m:t>
                              </m:r>
                              <m:r>
                                <a:rPr lang="en-US" sz="1600" b="0" i="1" smtClean="0">
                                  <a:latin typeface="Cambria Math" panose="02040503050406030204" pitchFamily="18" charset="0"/>
                                  <a:ea typeface="Cambria Math" panose="02040503050406030204" pitchFamily="18" charset="0"/>
                                </a:rPr>
                                <m:t>𝑎</m:t>
                              </m:r>
                            </m:sub>
                          </m:sSub>
                        </m:num>
                        <m:den>
                          <m:rad>
                            <m:radPr>
                              <m:degHide m:val="on"/>
                              <m:ctrlPr>
                                <a:rPr lang="en-US" sz="1600" i="1">
                                  <a:latin typeface="Cambria Math" panose="02040503050406030204" pitchFamily="18" charset="0"/>
                                  <a:ea typeface="Cambria Math" panose="02040503050406030204" pitchFamily="18" charset="0"/>
                                </a:rPr>
                              </m:ctrlPr>
                            </m:radPr>
                            <m:deg/>
                            <m:e>
                              <m:sSubSup>
                                <m:sSubSupPr>
                                  <m:ctrlPr>
                                    <a:rPr lang="en-US" sz="1600" b="0" i="1" smtClean="0">
                                      <a:latin typeface="Cambria Math" panose="02040503050406030204" pitchFamily="18" charset="0"/>
                                      <a:ea typeface="Cambria Math" panose="02040503050406030204" pitchFamily="18" charset="0"/>
                                    </a:rPr>
                                  </m:ctrlPr>
                                </m:sSubSupPr>
                                <m:e>
                                  <m:r>
                                    <a:rPr lang="en-US" sz="1600" b="0" i="1" smtClean="0">
                                      <a:latin typeface="Cambria Math" panose="02040503050406030204" pitchFamily="18" charset="0"/>
                                      <a:ea typeface="Cambria Math" panose="02040503050406030204" pitchFamily="18" charset="0"/>
                                    </a:rPr>
                                    <m:t>𝐶</m:t>
                                  </m:r>
                                </m:e>
                                <m:sub>
                                  <m:r>
                                    <a:rPr lang="en-US" sz="1600" b="0" i="1" smtClean="0">
                                      <a:latin typeface="Cambria Math" panose="02040503050406030204" pitchFamily="18" charset="0"/>
                                      <a:ea typeface="Cambria Math" panose="02040503050406030204" pitchFamily="18" charset="0"/>
                                    </a:rPr>
                                    <m:t>𝑐𝑎</m:t>
                                  </m:r>
                                  <m:r>
                                    <a:rPr lang="en-US" sz="1600" b="0" i="1" smtClean="0">
                                      <a:latin typeface="Cambria Math" panose="02040503050406030204" pitchFamily="18" charset="0"/>
                                      <a:ea typeface="Cambria Math" panose="02040503050406030204" pitchFamily="18" charset="0"/>
                                    </a:rPr>
                                    <m:t>1</m:t>
                                  </m:r>
                                </m:sub>
                                <m:sup>
                                  <m:r>
                                    <a:rPr lang="en-US" sz="1600" i="1">
                                      <a:latin typeface="Cambria Math" panose="02040503050406030204" pitchFamily="18" charset="0"/>
                                      <a:ea typeface="Cambria Math" panose="02040503050406030204" pitchFamily="18" charset="0"/>
                                    </a:rPr>
                                    <m:t>2</m:t>
                                  </m:r>
                                </m:sup>
                              </m:sSubSup>
                              <m:r>
                                <a:rPr lang="en-US" sz="1600" b="0" i="1" smtClean="0">
                                  <a:latin typeface="Cambria Math" panose="02040503050406030204" pitchFamily="18" charset="0"/>
                                  <a:ea typeface="Cambria Math" panose="02040503050406030204" pitchFamily="18" charset="0"/>
                                </a:rPr>
                                <m:t>−</m:t>
                              </m:r>
                              <m:sSubSup>
                                <m:sSubSupPr>
                                  <m:ctrlPr>
                                    <a:rPr lang="en-US" sz="1600" b="0" i="1" smtClean="0">
                                      <a:latin typeface="Cambria Math" panose="02040503050406030204" pitchFamily="18" charset="0"/>
                                      <a:ea typeface="Cambria Math" panose="02040503050406030204" pitchFamily="18" charset="0"/>
                                    </a:rPr>
                                  </m:ctrlPr>
                                </m:sSubSupPr>
                                <m:e>
                                  <m:r>
                                    <a:rPr lang="en-US" sz="1600" b="0" i="1" smtClean="0">
                                      <a:latin typeface="Cambria Math" panose="02040503050406030204" pitchFamily="18" charset="0"/>
                                      <a:ea typeface="Cambria Math" panose="02040503050406030204" pitchFamily="18" charset="0"/>
                                    </a:rPr>
                                    <m:t>𝐶</m:t>
                                  </m:r>
                                </m:e>
                                <m:sub>
                                  <m:r>
                                    <a:rPr lang="en-US" sz="1600" i="1">
                                      <a:latin typeface="Cambria Math" panose="02040503050406030204" pitchFamily="18" charset="0"/>
                                      <a:ea typeface="Cambria Math" panose="02040503050406030204" pitchFamily="18" charset="0"/>
                                    </a:rPr>
                                    <m:t>𝑎</m:t>
                                  </m:r>
                                  <m:r>
                                    <a:rPr lang="en-US" sz="1600" b="0" i="1" smtClean="0">
                                      <a:latin typeface="Cambria Math" panose="02040503050406030204" pitchFamily="18" charset="0"/>
                                      <a:ea typeface="Cambria Math" panose="02040503050406030204" pitchFamily="18" charset="0"/>
                                    </a:rPr>
                                    <m:t>2</m:t>
                                  </m:r>
                                </m:sub>
                                <m:sup>
                                  <m:r>
                                    <a:rPr lang="en-US" sz="1600" i="1">
                                      <a:latin typeface="Cambria Math" panose="02040503050406030204" pitchFamily="18" charset="0"/>
                                      <a:ea typeface="Cambria Math" panose="02040503050406030204" pitchFamily="18" charset="0"/>
                                    </a:rPr>
                                    <m:t>2</m:t>
                                  </m:r>
                                </m:sup>
                              </m:sSubSup>
                            </m:e>
                          </m:rad>
                        </m:den>
                      </m:f>
                    </m:oMath>
                  </m:oMathPara>
                </a14:m>
                <a:endParaRPr lang="en-US" sz="16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27" name="CasellaDiTesto 13">
                <a:extLst>
                  <a:ext uri="{FF2B5EF4-FFF2-40B4-BE49-F238E27FC236}">
                    <a16:creationId xmlns:a16="http://schemas.microsoft.com/office/drawing/2014/main" id="{F0E3D476-0095-BFFE-5D70-B0A7622FEE98}"/>
                  </a:ext>
                </a:extLst>
              </p:cNvPr>
              <p:cNvSpPr txBox="1">
                <a:spLocks noRot="1" noChangeAspect="1" noMove="1" noResize="1" noEditPoints="1" noAdjustHandles="1" noChangeArrowheads="1" noChangeShapeType="1" noTextEdit="1"/>
              </p:cNvSpPr>
              <p:nvPr/>
            </p:nvSpPr>
            <p:spPr>
              <a:xfrm>
                <a:off x="920730" y="4742245"/>
                <a:ext cx="2206976" cy="784125"/>
              </a:xfrm>
              <a:prstGeom prst="rect">
                <a:avLst/>
              </a:prstGeom>
              <a:blipFill>
                <a:blip r:embed="rId8"/>
                <a:stretch>
                  <a:fillRect/>
                </a:stretch>
              </a:blipFill>
            </p:spPr>
            <p:txBody>
              <a:bodyPr/>
              <a:lstStyle/>
              <a:p>
                <a:r>
                  <a:rPr lang="en-US">
                    <a:noFill/>
                  </a:rPr>
                  <a:t> </a:t>
                </a:r>
              </a:p>
            </p:txBody>
          </p:sp>
        </mc:Fallback>
      </mc:AlternateContent>
      <p:graphicFrame>
        <p:nvGraphicFramePr>
          <p:cNvPr id="29" name="Table 19">
            <a:extLst>
              <a:ext uri="{FF2B5EF4-FFF2-40B4-BE49-F238E27FC236}">
                <a16:creationId xmlns:a16="http://schemas.microsoft.com/office/drawing/2014/main" id="{1FCD5D35-81A4-EC9B-3D3C-3C46A4660C07}"/>
              </a:ext>
            </a:extLst>
          </p:cNvPr>
          <p:cNvGraphicFramePr>
            <a:graphicFrameLocks noGrp="1"/>
          </p:cNvGraphicFramePr>
          <p:nvPr>
            <p:extLst>
              <p:ext uri="{D42A27DB-BD31-4B8C-83A1-F6EECF244321}">
                <p14:modId xmlns:p14="http://schemas.microsoft.com/office/powerpoint/2010/main" val="936587169"/>
              </p:ext>
            </p:extLst>
          </p:nvPr>
        </p:nvGraphicFramePr>
        <p:xfrm>
          <a:off x="6723529" y="2985574"/>
          <a:ext cx="4457075" cy="3352800"/>
        </p:xfrm>
        <a:graphic>
          <a:graphicData uri="http://schemas.openxmlformats.org/drawingml/2006/table">
            <a:tbl>
              <a:tblPr firstRow="1" bandRow="1">
                <a:tableStyleId>{7DF18680-E054-41AD-8BC1-D1AEF772440D}</a:tableStyleId>
              </a:tblPr>
              <a:tblGrid>
                <a:gridCol w="1066375">
                  <a:extLst>
                    <a:ext uri="{9D8B030D-6E8A-4147-A177-3AD203B41FA5}">
                      <a16:colId xmlns:a16="http://schemas.microsoft.com/office/drawing/2014/main" val="362454544"/>
                    </a:ext>
                  </a:extLst>
                </a:gridCol>
                <a:gridCol w="1274414">
                  <a:extLst>
                    <a:ext uri="{9D8B030D-6E8A-4147-A177-3AD203B41FA5}">
                      <a16:colId xmlns:a16="http://schemas.microsoft.com/office/drawing/2014/main" val="62551157"/>
                    </a:ext>
                  </a:extLst>
                </a:gridCol>
                <a:gridCol w="1113933">
                  <a:extLst>
                    <a:ext uri="{9D8B030D-6E8A-4147-A177-3AD203B41FA5}">
                      <a16:colId xmlns:a16="http://schemas.microsoft.com/office/drawing/2014/main" val="1750641796"/>
                    </a:ext>
                  </a:extLst>
                </a:gridCol>
                <a:gridCol w="1002353">
                  <a:extLst>
                    <a:ext uri="{9D8B030D-6E8A-4147-A177-3AD203B41FA5}">
                      <a16:colId xmlns:a16="http://schemas.microsoft.com/office/drawing/2014/main" val="2038164914"/>
                    </a:ext>
                  </a:extLst>
                </a:gridCol>
              </a:tblGrid>
              <a:tr h="244796">
                <a:tc rowSpan="2">
                  <a:txBody>
                    <a:bodyPr/>
                    <a:lstStyle/>
                    <a:p>
                      <a:pPr algn="ctr"/>
                      <a:r>
                        <a:rPr lang="en-US" sz="1400" dirty="0"/>
                        <a:t>Parameter</a:t>
                      </a:r>
                    </a:p>
                  </a:txBody>
                  <a:tcPr anchor="ctr"/>
                </a:tc>
                <a:tc gridSpan="2">
                  <a:txBody>
                    <a:bodyPr/>
                    <a:lstStyle/>
                    <a:p>
                      <a:pPr algn="ctr"/>
                      <a:r>
                        <a:rPr lang="en-US" sz="1400" dirty="0"/>
                        <a:t>Value</a:t>
                      </a:r>
                    </a:p>
                  </a:txBody>
                  <a:tcPr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4BACC6"/>
                    </a:solidFill>
                  </a:tcPr>
                </a:tc>
                <a:tc hMerge="1">
                  <a:txBody>
                    <a:bodyPr/>
                    <a:lstStyle/>
                    <a:p>
                      <a:endParaRPr dirty="0"/>
                    </a:p>
                  </a:txBody>
                  <a:tcPr>
                    <a:solidFill>
                      <a:srgbClr val="4BACC6"/>
                    </a:solidFill>
                  </a:tcPr>
                </a:tc>
                <a:tc rowSpan="2">
                  <a:txBody>
                    <a:bodyPr/>
                    <a:lstStyle/>
                    <a:p>
                      <a:pPr algn="ctr"/>
                      <a:r>
                        <a:rPr lang="en-US" sz="1400" dirty="0"/>
                        <a:t>Units</a:t>
                      </a: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164398004"/>
                  </a:ext>
                </a:extLst>
              </a:tr>
              <a:tr h="244796">
                <a:tc vMerge="1">
                  <a:txBody>
                    <a:bodyPr/>
                    <a:lstStyle/>
                    <a:p>
                      <a:endParaRPr lang="en-US"/>
                    </a:p>
                  </a:txBody>
                  <a:tcPr/>
                </a:tc>
                <a:tc>
                  <a:txBody>
                    <a:bodyPr/>
                    <a:lstStyle/>
                    <a:p>
                      <a:pPr algn="ctr"/>
                      <a:r>
                        <a:rPr lang="en-US" sz="1400" dirty="0">
                          <a:solidFill>
                            <a:schemeClr val="bg1"/>
                          </a:solidFill>
                        </a:rPr>
                        <a:t>Old (2025)</a:t>
                      </a: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4BACC6"/>
                    </a:solidFill>
                  </a:tcPr>
                </a:tc>
                <a:tc>
                  <a:txBody>
                    <a:bodyPr/>
                    <a:lstStyle/>
                    <a:p>
                      <a:pPr algn="ctr"/>
                      <a:r>
                        <a:rPr lang="en-US" sz="1400" b="1" dirty="0">
                          <a:solidFill>
                            <a:schemeClr val="bg1"/>
                          </a:solidFill>
                        </a:rPr>
                        <a:t>New</a:t>
                      </a: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4BACC6"/>
                    </a:solidFill>
                  </a:tcPr>
                </a:tc>
                <a:tc vMerge="1">
                  <a:txBody>
                    <a:bodyPr/>
                    <a:lstStyle/>
                    <a:p>
                      <a:endParaRPr lang="en-US"/>
                    </a:p>
                  </a:txBody>
                  <a:tcPr/>
                </a:tc>
                <a:extLst>
                  <a:ext uri="{0D108BD9-81ED-4DB2-BD59-A6C34878D82A}">
                    <a16:rowId xmlns:a16="http://schemas.microsoft.com/office/drawing/2014/main" val="2922130485"/>
                  </a:ext>
                </a:extLst>
              </a:tr>
              <a:tr h="244796">
                <a:tc>
                  <a:txBody>
                    <a:bodyPr/>
                    <a:lstStyle/>
                    <a:p>
                      <a:pPr algn="ctr"/>
                      <a:r>
                        <a:rPr lang="en-US" sz="1400" i="1" dirty="0"/>
                        <a:t>C</a:t>
                      </a:r>
                    </a:p>
                  </a:txBody>
                  <a:tcPr anchor="ctr"/>
                </a:tc>
                <a:tc>
                  <a:txBody>
                    <a:bodyPr/>
                    <a:lstStyle/>
                    <a:p>
                      <a:pPr algn="ctr"/>
                      <a:r>
                        <a:rPr lang="en-US" sz="1100" dirty="0"/>
                        <a:t>35.0 </a:t>
                      </a:r>
                    </a:p>
                  </a:txBody>
                  <a:tcPr anchor="ctr"/>
                </a:tc>
                <a:tc>
                  <a:txBody>
                    <a:bodyPr/>
                    <a:lstStyle/>
                    <a:p>
                      <a:pPr algn="ctr"/>
                      <a:r>
                        <a:rPr lang="en-US" sz="1100" b="1" dirty="0">
                          <a:solidFill>
                            <a:schemeClr val="tx1"/>
                          </a:solidFill>
                        </a:rPr>
                        <a:t>35.0</a:t>
                      </a:r>
                    </a:p>
                  </a:txBody>
                  <a:tcPr anchor="ctr"/>
                </a:tc>
                <a:tc>
                  <a:txBody>
                    <a:bodyPr/>
                    <a:lstStyle/>
                    <a:p>
                      <a:pPr algn="ctr"/>
                      <a:r>
                        <a:rPr lang="en-US" sz="1100" dirty="0" err="1"/>
                        <a:t>kAT</a:t>
                      </a:r>
                      <a:r>
                        <a:rPr lang="en-US" sz="1100" dirty="0"/>
                        <a:t>/mm</a:t>
                      </a:r>
                      <a:r>
                        <a:rPr lang="en-US" sz="1100" baseline="30000" dirty="0"/>
                        <a:t>2</a:t>
                      </a:r>
                    </a:p>
                  </a:txBody>
                  <a:tcPr anchor="ctr"/>
                </a:tc>
                <a:extLst>
                  <a:ext uri="{0D108BD9-81ED-4DB2-BD59-A6C34878D82A}">
                    <a16:rowId xmlns:a16="http://schemas.microsoft.com/office/drawing/2014/main" val="4168249873"/>
                  </a:ext>
                </a:extLst>
              </a:tr>
              <a:tr h="244796">
                <a:tc>
                  <a:txBody>
                    <a:bodyPr/>
                    <a:lstStyle/>
                    <a:p>
                      <a:pPr algn="ctr"/>
                      <a:r>
                        <a:rPr lang="en-US" sz="1400" i="1" dirty="0"/>
                        <a:t>B</a:t>
                      </a:r>
                      <a:r>
                        <a:rPr lang="en-US" sz="1400" i="1" baseline="-25000" dirty="0"/>
                        <a:t>c20</a:t>
                      </a:r>
                    </a:p>
                  </a:txBody>
                  <a:tcPr anchor="ctr"/>
                </a:tc>
                <a:tc>
                  <a:txBody>
                    <a:bodyPr/>
                    <a:lstStyle/>
                    <a:p>
                      <a:pPr algn="ctr"/>
                      <a:r>
                        <a:rPr lang="en-US" sz="1100" dirty="0"/>
                        <a:t>30.7</a:t>
                      </a:r>
                    </a:p>
                  </a:txBody>
                  <a:tcPr anchor="ctr"/>
                </a:tc>
                <a:tc>
                  <a:txBody>
                    <a:bodyPr/>
                    <a:lstStyle/>
                    <a:p>
                      <a:pPr algn="ctr"/>
                      <a:r>
                        <a:rPr lang="en-US" sz="1100" b="1" dirty="0"/>
                        <a:t>30.7</a:t>
                      </a:r>
                    </a:p>
                  </a:txBody>
                  <a:tcPr anchor="ctr"/>
                </a:tc>
                <a:tc>
                  <a:txBody>
                    <a:bodyPr/>
                    <a:lstStyle/>
                    <a:p>
                      <a:pPr algn="ctr"/>
                      <a:r>
                        <a:rPr lang="en-US" sz="1100" dirty="0"/>
                        <a:t>T</a:t>
                      </a:r>
                    </a:p>
                  </a:txBody>
                  <a:tcPr anchor="ctr"/>
                </a:tc>
                <a:extLst>
                  <a:ext uri="{0D108BD9-81ED-4DB2-BD59-A6C34878D82A}">
                    <a16:rowId xmlns:a16="http://schemas.microsoft.com/office/drawing/2014/main" val="3665876297"/>
                  </a:ext>
                </a:extLst>
              </a:tr>
              <a:tr h="244796">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i="1" dirty="0"/>
                        <a:t>T</a:t>
                      </a:r>
                      <a:r>
                        <a:rPr lang="en-US" sz="1400" i="1" baseline="-25000" dirty="0"/>
                        <a:t>c0</a:t>
                      </a:r>
                    </a:p>
                  </a:txBody>
                  <a:tcPr anchor="ctr"/>
                </a:tc>
                <a:tc>
                  <a:txBody>
                    <a:bodyPr/>
                    <a:lstStyle/>
                    <a:p>
                      <a:pPr algn="ctr"/>
                      <a:r>
                        <a:rPr lang="en-US" sz="1100" dirty="0"/>
                        <a:t>16.8</a:t>
                      </a:r>
                    </a:p>
                  </a:txBody>
                  <a:tcPr anchor="ctr"/>
                </a:tc>
                <a:tc>
                  <a:txBody>
                    <a:bodyPr/>
                    <a:lstStyle/>
                    <a:p>
                      <a:pPr algn="ctr"/>
                      <a:r>
                        <a:rPr lang="en-US" sz="1100" b="1" dirty="0"/>
                        <a:t>16.8</a:t>
                      </a:r>
                    </a:p>
                  </a:txBody>
                  <a:tcPr anchor="ctr"/>
                </a:tc>
                <a:tc>
                  <a:txBody>
                    <a:bodyPr/>
                    <a:lstStyle/>
                    <a:p>
                      <a:pPr algn="ctr"/>
                      <a:r>
                        <a:rPr lang="en-US" sz="1100" dirty="0"/>
                        <a:t>K</a:t>
                      </a:r>
                    </a:p>
                  </a:txBody>
                  <a:tcPr anchor="ctr"/>
                </a:tc>
                <a:extLst>
                  <a:ext uri="{0D108BD9-81ED-4DB2-BD59-A6C34878D82A}">
                    <a16:rowId xmlns:a16="http://schemas.microsoft.com/office/drawing/2014/main" val="201311243"/>
                  </a:ext>
                </a:extLst>
              </a:tr>
              <a:tr h="244796">
                <a:tc>
                  <a:txBody>
                    <a:bodyPr/>
                    <a:lstStyle/>
                    <a:p>
                      <a:pPr algn="ctr"/>
                      <a:r>
                        <a:rPr lang="en-US" sz="1400" i="1" dirty="0"/>
                        <a:t>p</a:t>
                      </a:r>
                    </a:p>
                  </a:txBody>
                  <a:tcPr anchor="ctr"/>
                </a:tc>
                <a:tc>
                  <a:txBody>
                    <a:bodyPr/>
                    <a:lstStyle/>
                    <a:p>
                      <a:pPr algn="ctr"/>
                      <a:r>
                        <a:rPr lang="en-US" sz="1100" dirty="0"/>
                        <a:t>0.5</a:t>
                      </a:r>
                    </a:p>
                  </a:txBody>
                  <a:tcPr anchor="ctr"/>
                </a:tc>
                <a:tc>
                  <a:txBody>
                    <a:bodyPr/>
                    <a:lstStyle/>
                    <a:p>
                      <a:pPr algn="ctr"/>
                      <a:r>
                        <a:rPr lang="en-US" sz="1100" b="1" dirty="0"/>
                        <a:t>0.5</a:t>
                      </a:r>
                    </a:p>
                  </a:txBody>
                  <a:tcPr anchor="ctr"/>
                </a:tc>
                <a:tc>
                  <a:txBody>
                    <a:bodyPr/>
                    <a:lstStyle/>
                    <a:p>
                      <a:pPr algn="ctr"/>
                      <a:r>
                        <a:rPr lang="en-US" sz="1100" dirty="0"/>
                        <a:t>-</a:t>
                      </a:r>
                    </a:p>
                  </a:txBody>
                  <a:tcPr anchor="ctr"/>
                </a:tc>
                <a:extLst>
                  <a:ext uri="{0D108BD9-81ED-4DB2-BD59-A6C34878D82A}">
                    <a16:rowId xmlns:a16="http://schemas.microsoft.com/office/drawing/2014/main" val="776239246"/>
                  </a:ext>
                </a:extLst>
              </a:tr>
              <a:tr h="244796">
                <a:tc>
                  <a:txBody>
                    <a:bodyPr/>
                    <a:lstStyle/>
                    <a:p>
                      <a:pPr algn="ctr"/>
                      <a:r>
                        <a:rPr lang="en-US" sz="1400" i="1" dirty="0"/>
                        <a:t>q</a:t>
                      </a:r>
                    </a:p>
                  </a:txBody>
                  <a:tcPr anchor="ctr"/>
                </a:tc>
                <a:tc>
                  <a:txBody>
                    <a:bodyPr/>
                    <a:lstStyle/>
                    <a:p>
                      <a:pPr algn="ctr"/>
                      <a:r>
                        <a:rPr lang="en-US" sz="1100" dirty="0"/>
                        <a:t>2</a:t>
                      </a:r>
                    </a:p>
                  </a:txBody>
                  <a:tcPr anchor="ctr"/>
                </a:tc>
                <a:tc>
                  <a:txBody>
                    <a:bodyPr/>
                    <a:lstStyle/>
                    <a:p>
                      <a:pPr algn="ctr"/>
                      <a:r>
                        <a:rPr lang="en-US" sz="1100" b="1" dirty="0"/>
                        <a:t>2</a:t>
                      </a:r>
                    </a:p>
                  </a:txBody>
                  <a:tcPr anchor="ctr"/>
                </a:tc>
                <a:tc>
                  <a:txBody>
                    <a:bodyPr/>
                    <a:lstStyle/>
                    <a:p>
                      <a:pPr algn="ctr"/>
                      <a:r>
                        <a:rPr lang="en-US" sz="1100" dirty="0"/>
                        <a:t>-</a:t>
                      </a:r>
                    </a:p>
                  </a:txBody>
                  <a:tcPr anchor="ctr"/>
                </a:tc>
                <a:extLst>
                  <a:ext uri="{0D108BD9-81ED-4DB2-BD59-A6C34878D82A}">
                    <a16:rowId xmlns:a16="http://schemas.microsoft.com/office/drawing/2014/main" val="902680102"/>
                  </a:ext>
                </a:extLst>
              </a:tr>
              <a:tr h="244796">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i="1" dirty="0"/>
                        <a:t>C</a:t>
                      </a:r>
                      <a:r>
                        <a:rPr lang="en-US" sz="1400" i="1" baseline="-25000" dirty="0"/>
                        <a:t>a1</a:t>
                      </a:r>
                    </a:p>
                  </a:txBody>
                  <a:tcPr anchor="ctr"/>
                </a:tc>
                <a:tc>
                  <a:txBody>
                    <a:bodyPr/>
                    <a:lstStyle/>
                    <a:p>
                      <a:pPr algn="ctr"/>
                      <a:r>
                        <a:rPr lang="en-US" sz="1100" dirty="0"/>
                        <a:t>47.6</a:t>
                      </a:r>
                    </a:p>
                  </a:txBody>
                  <a:tcPr anchor="ctr"/>
                </a:tc>
                <a:tc>
                  <a:txBody>
                    <a:bodyPr/>
                    <a:lstStyle/>
                    <a:p>
                      <a:pPr algn="ctr"/>
                      <a:r>
                        <a:rPr lang="en-US" sz="1100" b="1" dirty="0"/>
                        <a:t>47.6</a:t>
                      </a:r>
                    </a:p>
                  </a:txBody>
                  <a:tcPr anchor="ctr"/>
                </a:tc>
                <a:tc>
                  <a:txBody>
                    <a:bodyPr/>
                    <a:lstStyle/>
                    <a:p>
                      <a:pPr algn="ctr"/>
                      <a:r>
                        <a:rPr lang="en-US" sz="1100" dirty="0"/>
                        <a:t>-</a:t>
                      </a:r>
                    </a:p>
                  </a:txBody>
                  <a:tcPr anchor="ctr"/>
                </a:tc>
                <a:extLst>
                  <a:ext uri="{0D108BD9-81ED-4DB2-BD59-A6C34878D82A}">
                    <a16:rowId xmlns:a16="http://schemas.microsoft.com/office/drawing/2014/main" val="1483050677"/>
                  </a:ext>
                </a:extLst>
              </a:tr>
              <a:tr h="244796">
                <a:tc>
                  <a:txBody>
                    <a:bodyPr/>
                    <a:lstStyle/>
                    <a:p>
                      <a:pPr algn="ctr"/>
                      <a:r>
                        <a:rPr lang="en-US" sz="1400" i="1" dirty="0"/>
                        <a:t>C</a:t>
                      </a:r>
                      <a:r>
                        <a:rPr lang="en-US" sz="1400" i="1" baseline="-25000" dirty="0"/>
                        <a:t>a2</a:t>
                      </a:r>
                      <a:endParaRPr lang="en-US" sz="1400" i="1" dirty="0"/>
                    </a:p>
                  </a:txBody>
                  <a:tcPr anchor="ctr"/>
                </a:tc>
                <a:tc>
                  <a:txBody>
                    <a:bodyPr/>
                    <a:lstStyle/>
                    <a:p>
                      <a:pPr algn="ctr"/>
                      <a:r>
                        <a:rPr lang="en-US" sz="1100" dirty="0"/>
                        <a:t>6.4</a:t>
                      </a:r>
                    </a:p>
                  </a:txBody>
                  <a:tcPr anchor="ctr"/>
                </a:tc>
                <a:tc>
                  <a:txBody>
                    <a:bodyPr/>
                    <a:lstStyle/>
                    <a:p>
                      <a:pPr algn="ctr"/>
                      <a:r>
                        <a:rPr lang="en-US" sz="1100" b="1" dirty="0"/>
                        <a:t>6.4</a:t>
                      </a:r>
                    </a:p>
                  </a:txBody>
                  <a:tcPr anchor="ctr"/>
                </a:tc>
                <a:tc>
                  <a:txBody>
                    <a:bodyPr/>
                    <a:lstStyle/>
                    <a:p>
                      <a:pPr algn="ctr"/>
                      <a:r>
                        <a:rPr lang="en-US" sz="1100" dirty="0"/>
                        <a:t>-</a:t>
                      </a:r>
                    </a:p>
                  </a:txBody>
                  <a:tcPr anchor="ctr"/>
                </a:tc>
                <a:extLst>
                  <a:ext uri="{0D108BD9-81ED-4DB2-BD59-A6C34878D82A}">
                    <a16:rowId xmlns:a16="http://schemas.microsoft.com/office/drawing/2014/main" val="2762915033"/>
                  </a:ext>
                </a:extLst>
              </a:tr>
              <a:tr h="244796">
                <a:tc>
                  <a:txBody>
                    <a:bodyPr/>
                    <a:lstStyle/>
                    <a:p>
                      <a:pPr algn="ctr"/>
                      <a:r>
                        <a:rPr lang="el-GR" sz="1400" i="1" dirty="0"/>
                        <a:t>ε</a:t>
                      </a:r>
                      <a:r>
                        <a:rPr lang="en-US" sz="1400" i="1" baseline="-25000" dirty="0"/>
                        <a:t>0,a</a:t>
                      </a:r>
                      <a:endParaRPr lang="en-US" sz="1400" i="1" dirty="0"/>
                    </a:p>
                  </a:txBody>
                  <a:tcPr anchor="ctr"/>
                </a:tc>
                <a:tc>
                  <a:txBody>
                    <a:bodyPr/>
                    <a:lstStyle/>
                    <a:p>
                      <a:pPr algn="ctr"/>
                      <a:r>
                        <a:rPr lang="en-US" sz="1100" dirty="0"/>
                        <a:t>0.273</a:t>
                      </a:r>
                    </a:p>
                  </a:txBody>
                  <a:tcPr anchor="ctr"/>
                </a:tc>
                <a:tc>
                  <a:txBody>
                    <a:bodyPr/>
                    <a:lstStyle/>
                    <a:p>
                      <a:pPr algn="ctr"/>
                      <a:r>
                        <a:rPr lang="en-US" sz="1100" b="1" dirty="0"/>
                        <a:t>0.273</a:t>
                      </a:r>
                    </a:p>
                  </a:txBody>
                  <a:tcPr anchor="ctr"/>
                </a:tc>
                <a:tc>
                  <a:txBody>
                    <a:bodyPr/>
                    <a:lstStyle/>
                    <a:p>
                      <a:pPr algn="ctr"/>
                      <a:r>
                        <a:rPr lang="en-US" sz="1100" dirty="0"/>
                        <a:t>%</a:t>
                      </a:r>
                    </a:p>
                  </a:txBody>
                  <a:tcPr anchor="ctr"/>
                </a:tc>
                <a:extLst>
                  <a:ext uri="{0D108BD9-81ED-4DB2-BD59-A6C34878D82A}">
                    <a16:rowId xmlns:a16="http://schemas.microsoft.com/office/drawing/2014/main" val="2017872395"/>
                  </a:ext>
                </a:extLst>
              </a:tr>
              <a:tr h="244796">
                <a:tc>
                  <a:txBody>
                    <a:bodyPr/>
                    <a:lstStyle/>
                    <a:p>
                      <a:pPr algn="ctr"/>
                      <a:r>
                        <a:rPr lang="el-GR" sz="1400" i="1" dirty="0"/>
                        <a:t>ε</a:t>
                      </a:r>
                      <a:r>
                        <a:rPr lang="en-US" sz="1400" i="1" baseline="-25000" dirty="0"/>
                        <a:t>m</a:t>
                      </a:r>
                      <a:endParaRPr lang="en-US" sz="1400" i="1" dirty="0"/>
                    </a:p>
                  </a:txBody>
                  <a:tcPr anchor="ctr"/>
                </a:tc>
                <a:tc>
                  <a:txBody>
                    <a:bodyPr/>
                    <a:lstStyle/>
                    <a:p>
                      <a:pPr algn="ctr"/>
                      <a:r>
                        <a:rPr lang="en-US" sz="1100" dirty="0"/>
                        <a:t>-0.33</a:t>
                      </a:r>
                    </a:p>
                  </a:txBody>
                  <a:tcPr anchor="ctr"/>
                </a:tc>
                <a:tc>
                  <a:txBody>
                    <a:bodyPr/>
                    <a:lstStyle/>
                    <a:p>
                      <a:pPr algn="ctr"/>
                      <a:r>
                        <a:rPr lang="en-US" sz="1100" b="1" dirty="0">
                          <a:solidFill>
                            <a:srgbClr val="C00000"/>
                          </a:solidFill>
                        </a:rPr>
                        <a:t>+0.33</a:t>
                      </a:r>
                    </a:p>
                  </a:txBody>
                  <a:tcPr anchor="ctr"/>
                </a:tc>
                <a:tc>
                  <a:txBody>
                    <a:bodyPr/>
                    <a:lstStyle/>
                    <a:p>
                      <a:pPr algn="ctr"/>
                      <a:r>
                        <a:rPr lang="en-US" sz="1100" dirty="0"/>
                        <a:t>%</a:t>
                      </a:r>
                    </a:p>
                  </a:txBody>
                  <a:tcPr anchor="ctr"/>
                </a:tc>
                <a:extLst>
                  <a:ext uri="{0D108BD9-81ED-4DB2-BD59-A6C34878D82A}">
                    <a16:rowId xmlns:a16="http://schemas.microsoft.com/office/drawing/2014/main" val="3317462482"/>
                  </a:ext>
                </a:extLst>
              </a:tr>
            </a:tbl>
          </a:graphicData>
        </a:graphic>
      </p:graphicFrame>
      <mc:AlternateContent xmlns:mc="http://schemas.openxmlformats.org/markup-compatibility/2006" xmlns:a14="http://schemas.microsoft.com/office/drawing/2010/main">
        <mc:Choice Requires="a14">
          <p:sp>
            <p:nvSpPr>
              <p:cNvPr id="31" name="CasellaDiTesto 13">
                <a:extLst>
                  <a:ext uri="{FF2B5EF4-FFF2-40B4-BE49-F238E27FC236}">
                    <a16:creationId xmlns:a16="http://schemas.microsoft.com/office/drawing/2014/main" id="{30C50B47-6485-0B3D-7E13-239B1E8FA184}"/>
                  </a:ext>
                </a:extLst>
              </p:cNvPr>
              <p:cNvSpPr txBox="1"/>
              <p:nvPr/>
            </p:nvSpPr>
            <p:spPr>
              <a:xfrm>
                <a:off x="3543226" y="4973524"/>
                <a:ext cx="2206976" cy="246221"/>
              </a:xfrm>
              <a:prstGeom prst="rect">
                <a:avLst/>
              </a:prstGeom>
            </p:spPr>
            <p:txBody>
              <a:bodyPr vert="horz" wrap="square" lIns="0" tIns="0" rIns="0" bIns="0" rtlCol="0">
                <a:spAutoFit/>
              </a:bodyPr>
              <a:lstStyle/>
              <a:p>
                <a:pPr/>
                <a14:m>
                  <m:oMathPara xmlns:m="http://schemas.openxmlformats.org/officeDocument/2006/math">
                    <m:oMath>
                      <m:r>
                        <a:rPr lang="en-US" sz="1600" i="1" smtClean="0">
                          <a:latin typeface="Cambria Math" panose="02040503050406030204" pitchFamily="18" charset="0"/>
                        </a:rPr>
                        <m:t>𝜀</m:t>
                      </m:r>
                      <m:r>
                        <a:rPr lang="en-US" sz="1600" b="0" i="1" smtClean="0">
                          <a:solidFill>
                            <a:schemeClr val="tx1"/>
                          </a:solidFill>
                          <a:latin typeface="Cambria Math" panose="02040503050406030204" pitchFamily="18" charset="0"/>
                          <a:ea typeface="Cambria Math" panose="02040503050406030204" pitchFamily="18" charset="0"/>
                        </a:rPr>
                        <m:t>=</m:t>
                      </m:r>
                      <m:sSub>
                        <m:sSubPr>
                          <m:ctrlPr>
                            <a:rPr lang="en-US" sz="1600" b="0" i="1" smtClean="0">
                              <a:solidFill>
                                <a:schemeClr val="tx1"/>
                              </a:solidFill>
                              <a:latin typeface="Cambria Math" panose="02040503050406030204" pitchFamily="18" charset="0"/>
                              <a:ea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𝜀</m:t>
                          </m:r>
                        </m:e>
                        <m:sub>
                          <m:r>
                            <a:rPr lang="en-US" sz="1600" b="0" i="1" smtClean="0">
                              <a:solidFill>
                                <a:schemeClr val="tx1"/>
                              </a:solidFill>
                              <a:latin typeface="Cambria Math" panose="02040503050406030204" pitchFamily="18" charset="0"/>
                              <a:ea typeface="Cambria Math" panose="02040503050406030204" pitchFamily="18" charset="0"/>
                            </a:rPr>
                            <m:t>𝑎</m:t>
                          </m:r>
                        </m:sub>
                      </m:sSub>
                      <m:r>
                        <a:rPr lang="en-US" sz="1600" b="0" i="1" smtClean="0">
                          <a:solidFill>
                            <a:schemeClr val="tx1"/>
                          </a:solidFill>
                          <a:latin typeface="Cambria Math" panose="02040503050406030204" pitchFamily="18" charset="0"/>
                          <a:ea typeface="Cambria Math" panose="02040503050406030204" pitchFamily="18" charset="0"/>
                        </a:rPr>
                        <m:t>−</m:t>
                      </m:r>
                      <m:sSub>
                        <m:sSubPr>
                          <m:ctrlPr>
                            <a:rPr lang="en-US" sz="1600" b="0" i="1" smtClean="0">
                              <a:solidFill>
                                <a:schemeClr val="tx1"/>
                              </a:solidFill>
                              <a:latin typeface="Cambria Math" panose="02040503050406030204" pitchFamily="18" charset="0"/>
                              <a:ea typeface="Cambria Math" panose="02040503050406030204" pitchFamily="18" charset="0"/>
                            </a:rPr>
                          </m:ctrlPr>
                        </m:sSubPr>
                        <m:e>
                          <m:r>
                            <a:rPr lang="en-US" sz="1600" b="0" i="1" smtClean="0">
                              <a:solidFill>
                                <a:schemeClr val="tx1"/>
                              </a:solidFill>
                              <a:latin typeface="Cambria Math" panose="02040503050406030204" pitchFamily="18" charset="0"/>
                              <a:ea typeface="Cambria Math" panose="02040503050406030204" pitchFamily="18" charset="0"/>
                            </a:rPr>
                            <m:t>𝜀</m:t>
                          </m:r>
                        </m:e>
                        <m:sub>
                          <m:r>
                            <a:rPr lang="en-US" sz="1600" b="0" i="1" smtClean="0">
                              <a:solidFill>
                                <a:schemeClr val="tx1"/>
                              </a:solidFill>
                              <a:latin typeface="Cambria Math" panose="02040503050406030204" pitchFamily="18" charset="0"/>
                              <a:ea typeface="Cambria Math" panose="02040503050406030204" pitchFamily="18" charset="0"/>
                            </a:rPr>
                            <m:t>𝑚</m:t>
                          </m:r>
                        </m:sub>
                      </m:sSub>
                    </m:oMath>
                  </m:oMathPara>
                </a14:m>
                <a:endParaRPr lang="en-US" sz="16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31" name="CasellaDiTesto 13">
                <a:extLst>
                  <a:ext uri="{FF2B5EF4-FFF2-40B4-BE49-F238E27FC236}">
                    <a16:creationId xmlns:a16="http://schemas.microsoft.com/office/drawing/2014/main" id="{30C50B47-6485-0B3D-7E13-239B1E8FA184}"/>
                  </a:ext>
                </a:extLst>
              </p:cNvPr>
              <p:cNvSpPr txBox="1">
                <a:spLocks noRot="1" noChangeAspect="1" noMove="1" noResize="1" noEditPoints="1" noAdjustHandles="1" noChangeArrowheads="1" noChangeShapeType="1" noTextEdit="1"/>
              </p:cNvSpPr>
              <p:nvPr/>
            </p:nvSpPr>
            <p:spPr>
              <a:xfrm>
                <a:off x="3543226" y="4973524"/>
                <a:ext cx="2206976" cy="246221"/>
              </a:xfrm>
              <a:prstGeom prst="rect">
                <a:avLst/>
              </a:prstGeom>
              <a:blipFill>
                <a:blip r:embed="rId9"/>
                <a:stretch>
                  <a:fillRect b="-1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CasellaDiTesto 32">
                <a:extLst>
                  <a:ext uri="{FF2B5EF4-FFF2-40B4-BE49-F238E27FC236}">
                    <a16:creationId xmlns:a16="http://schemas.microsoft.com/office/drawing/2014/main" id="{57E32A7E-C99E-EE5D-C62C-33BB3980AA89}"/>
                  </a:ext>
                </a:extLst>
              </p:cNvPr>
              <p:cNvSpPr txBox="1"/>
              <p:nvPr/>
            </p:nvSpPr>
            <p:spPr>
              <a:xfrm>
                <a:off x="377965" y="1517071"/>
                <a:ext cx="5808193" cy="703269"/>
              </a:xfrm>
              <a:prstGeom prst="rect">
                <a:avLst/>
              </a:prstGeom>
              <a:solidFill>
                <a:schemeClr val="bg1"/>
              </a:solidFill>
              <a:ln>
                <a:solidFill>
                  <a:srgbClr val="F6860A"/>
                </a:solidFill>
              </a:ln>
            </p:spPr>
            <p:txBody>
              <a:bodyPr vert="horz" wrap="none" lIns="274320" tIns="91440" rIns="0" bIns="91440" rtlCol="0">
                <a:spAutoFit/>
              </a:bodyPr>
              <a:lstStyle/>
              <a:p>
                <a:pPr/>
                <a14:m>
                  <m:oMathPara xmlns:m="http://schemas.openxmlformats.org/officeDocument/2006/math">
                    <m:oMath>
                      <m:sSub>
                        <m:sSubPr>
                          <m:ctrlPr>
                            <a:rPr lang="it-IT" b="0" i="1" smtClean="0">
                              <a:solidFill>
                                <a:schemeClr val="tx1"/>
                              </a:solidFill>
                              <a:latin typeface="Cambria Math" panose="02040503050406030204" pitchFamily="18" charset="0"/>
                            </a:rPr>
                          </m:ctrlPr>
                        </m:sSubPr>
                        <m:e>
                          <m:r>
                            <a:rPr lang="it-IT" b="0" i="1" smtClean="0">
                              <a:solidFill>
                                <a:schemeClr val="tx1"/>
                              </a:solidFill>
                              <a:latin typeface="Cambria Math" panose="02040503050406030204" pitchFamily="18" charset="0"/>
                            </a:rPr>
                            <m:t>𝐽</m:t>
                          </m:r>
                        </m:e>
                        <m:sub>
                          <m:r>
                            <a:rPr lang="it-IT" b="0" i="1" smtClean="0">
                              <a:solidFill>
                                <a:schemeClr val="tx1"/>
                              </a:solidFill>
                              <a:latin typeface="Cambria Math" panose="02040503050406030204" pitchFamily="18" charset="0"/>
                            </a:rPr>
                            <m:t>𝑐</m:t>
                          </m:r>
                        </m:sub>
                      </m:sSub>
                      <m:d>
                        <m:dPr>
                          <m:ctrlPr>
                            <a:rPr lang="it-IT" b="0" i="1" smtClean="0">
                              <a:solidFill>
                                <a:schemeClr val="tx1"/>
                              </a:solidFill>
                              <a:latin typeface="Cambria Math" panose="02040503050406030204" pitchFamily="18" charset="0"/>
                            </a:rPr>
                          </m:ctrlPr>
                        </m:dPr>
                        <m:e>
                          <m:r>
                            <a:rPr lang="it-IT" b="0" i="1" smtClean="0">
                              <a:solidFill>
                                <a:schemeClr val="tx1"/>
                              </a:solidFill>
                              <a:latin typeface="Cambria Math" panose="02040503050406030204" pitchFamily="18" charset="0"/>
                            </a:rPr>
                            <m:t>𝐵</m:t>
                          </m:r>
                          <m:r>
                            <a:rPr lang="it-IT" b="0" i="1" smtClean="0">
                              <a:solidFill>
                                <a:schemeClr val="tx1"/>
                              </a:solidFill>
                              <a:latin typeface="Cambria Math" panose="02040503050406030204" pitchFamily="18" charset="0"/>
                            </a:rPr>
                            <m:t>,</m:t>
                          </m:r>
                          <m:r>
                            <a:rPr lang="it-IT" b="0" i="1"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m:t>
                          </m:r>
                          <m:r>
                            <a:rPr lang="en-US" i="1">
                              <a:latin typeface="Cambria Math" panose="02040503050406030204" pitchFamily="18" charset="0"/>
                              <a:ea typeface="Cambria Math" panose="02040503050406030204" pitchFamily="18" charset="0"/>
                            </a:rPr>
                            <m:t>𝜀</m:t>
                          </m:r>
                        </m:e>
                      </m:d>
                      <m:r>
                        <a:rPr lang="it-IT" b="0" i="1"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𝐶</m:t>
                          </m:r>
                        </m:num>
                        <m:den>
                          <m:r>
                            <a:rPr lang="it-IT" b="0" i="1" smtClean="0">
                              <a:solidFill>
                                <a:schemeClr val="tx1"/>
                              </a:solidFill>
                              <a:latin typeface="Cambria Math" panose="02040503050406030204" pitchFamily="18" charset="0"/>
                            </a:rPr>
                            <m:t>𝐵</m:t>
                          </m:r>
                        </m:den>
                      </m:f>
                      <m:r>
                        <a:rPr lang="en-US" b="0" i="1" smtClean="0">
                          <a:solidFill>
                            <a:schemeClr val="tx1"/>
                          </a:solidFill>
                          <a:latin typeface="Cambria Math" panose="02040503050406030204" pitchFamily="18" charset="0"/>
                        </a:rPr>
                        <m:t>𝑠</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𝜀</m:t>
                          </m:r>
                        </m:e>
                      </m:d>
                      <m:r>
                        <a:rPr lang="it-IT" b="0" i="1" smtClean="0">
                          <a:solidFill>
                            <a:schemeClr val="tx1"/>
                          </a:solidFill>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1.52</m:t>
                              </m:r>
                            </m:sup>
                          </m:sSup>
                        </m:e>
                      </m:d>
                      <m:r>
                        <a:rPr lang="it-IT" i="1">
                          <a:latin typeface="Cambria Math" panose="02040503050406030204" pitchFamily="18" charset="0"/>
                          <a:ea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smtClean="0">
                                  <a:latin typeface="Cambria Math" panose="02040503050406030204" pitchFamily="18" charset="0"/>
                                </a:rPr>
                                <m:t>2</m:t>
                              </m:r>
                            </m:sup>
                          </m:sSup>
                        </m:e>
                      </m:d>
                      <m:r>
                        <a:rPr lang="it-IT" b="0" i="1">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𝑏</m:t>
                          </m:r>
                        </m:e>
                        <m:sup>
                          <m:r>
                            <a:rPr lang="en-US" b="0" i="1" smtClean="0">
                              <a:latin typeface="Cambria Math" panose="02040503050406030204" pitchFamily="18" charset="0"/>
                              <a:ea typeface="Cambria Math" panose="02040503050406030204" pitchFamily="18" charset="0"/>
                            </a:rPr>
                            <m:t>𝑝</m:t>
                          </m:r>
                        </m:sup>
                      </m:sSup>
                      <m:r>
                        <a:rPr lang="it-IT" b="0"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𝑏</m:t>
                              </m:r>
                            </m:e>
                          </m:d>
                        </m:e>
                        <m:sup>
                          <m:r>
                            <a:rPr lang="en-US" b="0" i="1" smtClean="0">
                              <a:latin typeface="Cambria Math" panose="02040503050406030204" pitchFamily="18" charset="0"/>
                              <a:ea typeface="Cambria Math" panose="02040503050406030204" pitchFamily="18" charset="0"/>
                            </a:rPr>
                            <m:t>𝑞</m:t>
                          </m:r>
                        </m:sup>
                      </m:sSup>
                    </m:oMath>
                  </m:oMathPara>
                </a14:m>
                <a:endParaRPr lang="en-US"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33" name="CasellaDiTesto 32">
                <a:extLst>
                  <a:ext uri="{FF2B5EF4-FFF2-40B4-BE49-F238E27FC236}">
                    <a16:creationId xmlns:a16="http://schemas.microsoft.com/office/drawing/2014/main" id="{57E32A7E-C99E-EE5D-C62C-33BB3980AA89}"/>
                  </a:ext>
                </a:extLst>
              </p:cNvPr>
              <p:cNvSpPr txBox="1">
                <a:spLocks noRot="1" noChangeAspect="1" noMove="1" noResize="1" noEditPoints="1" noAdjustHandles="1" noChangeArrowheads="1" noChangeShapeType="1" noTextEdit="1"/>
              </p:cNvSpPr>
              <p:nvPr/>
            </p:nvSpPr>
            <p:spPr>
              <a:xfrm>
                <a:off x="377965" y="1517071"/>
                <a:ext cx="5808193" cy="703269"/>
              </a:xfrm>
              <a:prstGeom prst="rect">
                <a:avLst/>
              </a:prstGeom>
              <a:blipFill>
                <a:blip r:embed="rId10"/>
                <a:stretch>
                  <a:fillRect/>
                </a:stretch>
              </a:blipFill>
              <a:ln>
                <a:solidFill>
                  <a:srgbClr val="F6860A"/>
                </a:solidFill>
              </a:ln>
            </p:spPr>
            <p:txBody>
              <a:bodyPr/>
              <a:lstStyle/>
              <a:p>
                <a:r>
                  <a:rPr lang="en-US">
                    <a:noFill/>
                  </a:rPr>
                  <a:t> </a:t>
                </a:r>
              </a:p>
            </p:txBody>
          </p:sp>
        </mc:Fallback>
      </mc:AlternateContent>
      <p:sp>
        <p:nvSpPr>
          <p:cNvPr id="34" name="Segno di moltiplicazione 33">
            <a:extLst>
              <a:ext uri="{FF2B5EF4-FFF2-40B4-BE49-F238E27FC236}">
                <a16:creationId xmlns:a16="http://schemas.microsoft.com/office/drawing/2014/main" id="{BA3A4AC5-F372-7531-A951-D2DFC27F36B9}"/>
              </a:ext>
            </a:extLst>
          </p:cNvPr>
          <p:cNvSpPr/>
          <p:nvPr/>
        </p:nvSpPr>
        <p:spPr>
          <a:xfrm>
            <a:off x="8845876" y="2123265"/>
            <a:ext cx="268941" cy="274713"/>
          </a:xfrm>
          <a:prstGeom prst="mathMultiply">
            <a:avLst>
              <a:gd name="adj1" fmla="val 720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en-US" dirty="0"/>
          </a:p>
        </p:txBody>
      </p:sp>
    </p:spTree>
    <p:extLst>
      <p:ext uri="{BB962C8B-B14F-4D97-AF65-F5344CB8AC3E}">
        <p14:creationId xmlns:p14="http://schemas.microsoft.com/office/powerpoint/2010/main" val="2319976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C844F-9148-44FF-08D8-E16C0F0D67FD}"/>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85367B2A-AFC0-7F40-2068-DE74605CA926}"/>
              </a:ext>
            </a:extLst>
          </p:cNvPr>
          <p:cNvSpPr>
            <a:spLocks noGrp="1"/>
          </p:cNvSpPr>
          <p:nvPr>
            <p:ph type="title"/>
          </p:nvPr>
        </p:nvSpPr>
        <p:spPr>
          <a:xfrm>
            <a:off x="613116" y="165479"/>
            <a:ext cx="10733087" cy="871827"/>
          </a:xfrm>
        </p:spPr>
        <p:txBody>
          <a:bodyPr anchor="t"/>
          <a:lstStyle/>
          <a:p>
            <a:r>
              <a:rPr lang="fr-FR" dirty="0"/>
              <a:t>Cut-off in Low-Field </a:t>
            </a:r>
            <a:r>
              <a:rPr lang="fr-FR" dirty="0" err="1"/>
              <a:t>J</a:t>
            </a:r>
            <a:r>
              <a:rPr lang="fr-FR" baseline="-25000" dirty="0" err="1"/>
              <a:t>c</a:t>
            </a:r>
            <a:r>
              <a:rPr lang="fr-FR" dirty="0"/>
              <a:t> </a:t>
            </a:r>
            <a:r>
              <a:rPr lang="fr-FR" dirty="0" err="1"/>
              <a:t>Scaling</a:t>
            </a:r>
            <a:r>
              <a:rPr lang="fr-FR" dirty="0"/>
              <a:t> Law</a:t>
            </a:r>
            <a:endParaRPr lang="fr-FR" baseline="-25000" dirty="0"/>
          </a:p>
        </p:txBody>
      </p:sp>
      <p:sp>
        <p:nvSpPr>
          <p:cNvPr id="7" name="Espace réservé du numéro de diapositive 6">
            <a:extLst>
              <a:ext uri="{FF2B5EF4-FFF2-40B4-BE49-F238E27FC236}">
                <a16:creationId xmlns:a16="http://schemas.microsoft.com/office/drawing/2014/main" id="{15344652-DC23-8F8E-2E42-93602E432458}"/>
              </a:ext>
            </a:extLst>
          </p:cNvPr>
          <p:cNvSpPr>
            <a:spLocks noGrp="1"/>
          </p:cNvSpPr>
          <p:nvPr>
            <p:ph type="sldNum" sz="quarter" idx="12"/>
          </p:nvPr>
        </p:nvSpPr>
        <p:spPr/>
        <p:txBody>
          <a:bodyPr/>
          <a:lstStyle/>
          <a:p>
            <a:fld id="{0CBC77A0-1F4E-42FF-9FFC-F45C3A64AF90}" type="slidenum">
              <a:rPr lang="fr-FR" smtClean="0"/>
              <a:pPr/>
              <a:t>5</a:t>
            </a:fld>
            <a:endParaRPr lang="fr-FR" dirty="0"/>
          </a:p>
        </p:txBody>
      </p:sp>
      <p:sp>
        <p:nvSpPr>
          <p:cNvPr id="4" name="Rectangle 3">
            <a:extLst>
              <a:ext uri="{FF2B5EF4-FFF2-40B4-BE49-F238E27FC236}">
                <a16:creationId xmlns:a16="http://schemas.microsoft.com/office/drawing/2014/main" id="{4CB48DEF-52AE-2B64-A3E9-B25519FE4485}"/>
              </a:ext>
            </a:extLst>
          </p:cNvPr>
          <p:cNvSpPr/>
          <p:nvPr/>
        </p:nvSpPr>
        <p:spPr>
          <a:xfrm>
            <a:off x="765542" y="1681351"/>
            <a:ext cx="7228388" cy="400110"/>
          </a:xfrm>
          <a:prstGeom prst="rect">
            <a:avLst/>
          </a:prstGeom>
        </p:spPr>
        <p:txBody>
          <a:bodyPr wrap="square">
            <a:spAutoFit/>
          </a:bodyPr>
          <a:lstStyle/>
          <a:p>
            <a:pPr algn="just">
              <a:spcAft>
                <a:spcPts val="600"/>
              </a:spcAft>
            </a:pPr>
            <a:r>
              <a:rPr lang="de-DE" sz="2000" dirty="0"/>
              <a:t>To </a:t>
            </a:r>
            <a:r>
              <a:rPr lang="de-DE" sz="2000" dirty="0" err="1"/>
              <a:t>avoid</a:t>
            </a:r>
            <a:r>
              <a:rPr lang="de-DE" sz="2000" dirty="0"/>
              <a:t> </a:t>
            </a:r>
            <a:r>
              <a:rPr lang="de-DE" sz="2000" dirty="0" err="1"/>
              <a:t>divergence</a:t>
            </a:r>
            <a:r>
              <a:rPr lang="de-DE" sz="2000" dirty="0"/>
              <a:t>, a low </a:t>
            </a:r>
            <a:r>
              <a:rPr lang="de-DE" sz="2000" dirty="0" err="1"/>
              <a:t>field</a:t>
            </a:r>
            <a:r>
              <a:rPr lang="de-DE" sz="2000" dirty="0"/>
              <a:t> </a:t>
            </a:r>
            <a:r>
              <a:rPr lang="de-DE" sz="2000" dirty="0" err="1"/>
              <a:t>cut</a:t>
            </a:r>
            <a:r>
              <a:rPr lang="de-DE" sz="2000" dirty="0"/>
              <a:t>-off </a:t>
            </a:r>
            <a:r>
              <a:rPr lang="de-DE" sz="2000" dirty="0" err="1"/>
              <a:t>has</a:t>
            </a:r>
            <a:r>
              <a:rPr lang="de-DE" sz="2000" dirty="0"/>
              <a:t> </a:t>
            </a:r>
            <a:r>
              <a:rPr lang="de-DE" sz="2000" dirty="0" err="1"/>
              <a:t>been</a:t>
            </a:r>
            <a:r>
              <a:rPr lang="de-DE" sz="2000" dirty="0"/>
              <a:t> </a:t>
            </a:r>
            <a:r>
              <a:rPr lang="de-DE" sz="2000" dirty="0" err="1"/>
              <a:t>introduced</a:t>
            </a:r>
            <a:endParaRPr lang="en-US" sz="2000" dirty="0"/>
          </a:p>
        </p:txBody>
      </p:sp>
      <p:pic>
        <p:nvPicPr>
          <p:cNvPr id="20" name="Picture 15" descr="Agenzia nazionale per le nuove tecnologie, l’energia e lo sviluppo economico sostenibile">
            <a:extLst>
              <a:ext uri="{FF2B5EF4-FFF2-40B4-BE49-F238E27FC236}">
                <a16:creationId xmlns:a16="http://schemas.microsoft.com/office/drawing/2014/main" id="{61CEF55E-DE6A-2589-2E5C-C6F3601569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pied de page 5">
            <a:extLst>
              <a:ext uri="{FF2B5EF4-FFF2-40B4-BE49-F238E27FC236}">
                <a16:creationId xmlns:a16="http://schemas.microsoft.com/office/drawing/2014/main" id="{B43B12CF-B7BB-E5A6-9F98-177BA22621D6}"/>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pic>
        <p:nvPicPr>
          <p:cNvPr id="2" name="Immagine 1">
            <a:extLst>
              <a:ext uri="{FF2B5EF4-FFF2-40B4-BE49-F238E27FC236}">
                <a16:creationId xmlns:a16="http://schemas.microsoft.com/office/drawing/2014/main" id="{2268E2CA-1324-1CED-FAAF-189BCB5E9526}"/>
              </a:ext>
            </a:extLst>
          </p:cNvPr>
          <p:cNvPicPr>
            <a:picLocks noChangeAspect="1"/>
          </p:cNvPicPr>
          <p:nvPr/>
        </p:nvPicPr>
        <p:blipFill>
          <a:blip r:embed="rId3"/>
          <a:stretch>
            <a:fillRect/>
          </a:stretch>
        </p:blipFill>
        <p:spPr>
          <a:xfrm>
            <a:off x="5525451" y="2431866"/>
            <a:ext cx="4683778" cy="3604407"/>
          </a:xfrm>
          <a:prstGeom prst="rect">
            <a:avLst/>
          </a:prstGeom>
        </p:spPr>
      </p:pic>
      <p:pic>
        <p:nvPicPr>
          <p:cNvPr id="3" name="Immagine 2">
            <a:extLst>
              <a:ext uri="{FF2B5EF4-FFF2-40B4-BE49-F238E27FC236}">
                <a16:creationId xmlns:a16="http://schemas.microsoft.com/office/drawing/2014/main" id="{D4330198-52B1-617F-F4EB-9C9B5FB4D307}"/>
              </a:ext>
            </a:extLst>
          </p:cNvPr>
          <p:cNvPicPr>
            <a:picLocks noChangeAspect="1"/>
          </p:cNvPicPr>
          <p:nvPr/>
        </p:nvPicPr>
        <p:blipFill>
          <a:blip r:embed="rId4"/>
          <a:stretch>
            <a:fillRect/>
          </a:stretch>
        </p:blipFill>
        <p:spPr>
          <a:xfrm>
            <a:off x="1065229" y="2092751"/>
            <a:ext cx="4612311" cy="3972124"/>
          </a:xfrm>
          <a:prstGeom prst="rect">
            <a:avLst/>
          </a:prstGeom>
        </p:spPr>
      </p:pic>
      <p:pic>
        <p:nvPicPr>
          <p:cNvPr id="5" name="Immagine 4">
            <a:extLst>
              <a:ext uri="{FF2B5EF4-FFF2-40B4-BE49-F238E27FC236}">
                <a16:creationId xmlns:a16="http://schemas.microsoft.com/office/drawing/2014/main" id="{588D93E9-9EEB-B804-0278-1AD701E986FC}"/>
              </a:ext>
            </a:extLst>
          </p:cNvPr>
          <p:cNvPicPr>
            <a:picLocks noChangeAspect="1"/>
          </p:cNvPicPr>
          <p:nvPr/>
        </p:nvPicPr>
        <p:blipFill>
          <a:blip r:embed="rId5"/>
          <a:stretch>
            <a:fillRect/>
          </a:stretch>
        </p:blipFill>
        <p:spPr>
          <a:xfrm>
            <a:off x="2836104" y="2278049"/>
            <a:ext cx="2541767" cy="1956021"/>
          </a:xfrm>
          <a:prstGeom prst="rect">
            <a:avLst/>
          </a:prstGeom>
        </p:spPr>
      </p:pic>
      <p:cxnSp>
        <p:nvCxnSpPr>
          <p:cNvPr id="6" name="Connettore diritto 5">
            <a:extLst>
              <a:ext uri="{FF2B5EF4-FFF2-40B4-BE49-F238E27FC236}">
                <a16:creationId xmlns:a16="http://schemas.microsoft.com/office/drawing/2014/main" id="{854AFAFF-ACC6-5906-40E9-2D1BEA866011}"/>
              </a:ext>
            </a:extLst>
          </p:cNvPr>
          <p:cNvCxnSpPr/>
          <p:nvPr/>
        </p:nvCxnSpPr>
        <p:spPr>
          <a:xfrm>
            <a:off x="6328992" y="3661574"/>
            <a:ext cx="2822959" cy="0"/>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cxnSp>
        <p:nvCxnSpPr>
          <p:cNvPr id="10" name="Connettore diritto 9">
            <a:extLst>
              <a:ext uri="{FF2B5EF4-FFF2-40B4-BE49-F238E27FC236}">
                <a16:creationId xmlns:a16="http://schemas.microsoft.com/office/drawing/2014/main" id="{F820376C-C1BA-78D6-FE9F-C3D6D628A254}"/>
              </a:ext>
            </a:extLst>
          </p:cNvPr>
          <p:cNvCxnSpPr>
            <a:cxnSpLocks/>
          </p:cNvCxnSpPr>
          <p:nvPr/>
        </p:nvCxnSpPr>
        <p:spPr>
          <a:xfrm>
            <a:off x="7629030" y="3160643"/>
            <a:ext cx="0" cy="2274075"/>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sp>
        <p:nvSpPr>
          <p:cNvPr id="11" name="CasellaDiTesto 10">
            <a:extLst>
              <a:ext uri="{FF2B5EF4-FFF2-40B4-BE49-F238E27FC236}">
                <a16:creationId xmlns:a16="http://schemas.microsoft.com/office/drawing/2014/main" id="{E3EF87CC-4FE4-6041-7C8C-176476F46590}"/>
              </a:ext>
            </a:extLst>
          </p:cNvPr>
          <p:cNvSpPr txBox="1"/>
          <p:nvPr/>
        </p:nvSpPr>
        <p:spPr>
          <a:xfrm>
            <a:off x="6531905" y="4805845"/>
            <a:ext cx="2822959" cy="391628"/>
          </a:xfrm>
          <a:prstGeom prst="rect">
            <a:avLst/>
          </a:prstGeom>
          <a:solidFill>
            <a:schemeClr val="bg1"/>
          </a:solidFill>
          <a:ln>
            <a:solidFill>
              <a:srgbClr val="92D050"/>
            </a:solidFill>
          </a:ln>
          <a:effectLst>
            <a:outerShdw blurRad="50800" dist="38100" dir="2700000" algn="tl" rotWithShape="0">
              <a:prstClr val="black">
                <a:alpha val="40000"/>
              </a:prstClr>
            </a:outerShdw>
          </a:effectLst>
        </p:spPr>
        <p:txBody>
          <a:bodyPr wrap="square" lIns="72000" tIns="72000" rIns="72000" bIns="72000" anchor="ctr" anchorCtr="0">
            <a:spAutoFit/>
          </a:bodyPr>
          <a:lstStyle/>
          <a:p>
            <a:r>
              <a:rPr lang="en-US" sz="1600" b="1" i="1" dirty="0" err="1">
                <a:solidFill>
                  <a:srgbClr val="0000FF"/>
                </a:solidFill>
              </a:rPr>
              <a:t>I</a:t>
            </a:r>
            <a:r>
              <a:rPr lang="en-US" sz="1600" b="1" i="1" baseline="-25000" dirty="0" err="1">
                <a:solidFill>
                  <a:srgbClr val="0000FF"/>
                </a:solidFill>
              </a:rPr>
              <a:t>cut</a:t>
            </a:r>
            <a:r>
              <a:rPr lang="en-US" sz="1600" b="1" i="1" baseline="-25000" dirty="0">
                <a:solidFill>
                  <a:srgbClr val="0000FF"/>
                </a:solidFill>
              </a:rPr>
              <a:t>-off</a:t>
            </a:r>
            <a:r>
              <a:rPr lang="en-US" sz="1600" b="1" i="1" baseline="-25000">
                <a:solidFill>
                  <a:srgbClr val="0000FF"/>
                </a:solidFill>
              </a:rPr>
              <a:t>, 4.2 K</a:t>
            </a:r>
            <a:r>
              <a:rPr lang="en-US" sz="1600" b="1">
                <a:solidFill>
                  <a:srgbClr val="0000FF"/>
                </a:solidFill>
              </a:rPr>
              <a:t> </a:t>
            </a:r>
            <a:r>
              <a:rPr lang="en-US" sz="1600" b="1" dirty="0">
                <a:solidFill>
                  <a:srgbClr val="0000FF"/>
                </a:solidFill>
              </a:rPr>
              <a:t>= 9.6 kA @ 80 </a:t>
            </a:r>
            <a:r>
              <a:rPr lang="en-US" sz="1600" b="1" dirty="0" err="1">
                <a:solidFill>
                  <a:srgbClr val="0000FF"/>
                </a:solidFill>
              </a:rPr>
              <a:t>mT</a:t>
            </a:r>
            <a:endParaRPr lang="en-US" sz="1600" dirty="0"/>
          </a:p>
        </p:txBody>
      </p:sp>
      <mc:AlternateContent xmlns:mc="http://schemas.openxmlformats.org/markup-compatibility/2006" xmlns:a14="http://schemas.microsoft.com/office/drawing/2010/main">
        <mc:Choice Requires="a14">
          <p:sp>
            <p:nvSpPr>
              <p:cNvPr id="14" name="CasellaDiTesto 13">
                <a:extLst>
                  <a:ext uri="{FF2B5EF4-FFF2-40B4-BE49-F238E27FC236}">
                    <a16:creationId xmlns:a16="http://schemas.microsoft.com/office/drawing/2014/main" id="{9C6D62E9-5E65-B5B6-983E-31C68124AB8B}"/>
                  </a:ext>
                </a:extLst>
              </p:cNvPr>
              <p:cNvSpPr txBox="1"/>
              <p:nvPr/>
            </p:nvSpPr>
            <p:spPr>
              <a:xfrm>
                <a:off x="613116" y="876036"/>
                <a:ext cx="5808193" cy="703269"/>
              </a:xfrm>
              <a:prstGeom prst="rect">
                <a:avLst/>
              </a:prstGeom>
              <a:solidFill>
                <a:schemeClr val="bg1"/>
              </a:solidFill>
              <a:ln>
                <a:solidFill>
                  <a:srgbClr val="F6860A"/>
                </a:solidFill>
              </a:ln>
            </p:spPr>
            <p:txBody>
              <a:bodyPr vert="horz" wrap="none" lIns="274320" tIns="91440" rIns="0" bIns="91440" rtlCol="0">
                <a:spAutoFit/>
              </a:bodyPr>
              <a:lstStyle/>
              <a:p>
                <a:pPr/>
                <a14:m>
                  <m:oMathPara xmlns:m="http://schemas.openxmlformats.org/officeDocument/2006/math">
                    <m:oMath>
                      <m:sSub>
                        <m:sSubPr>
                          <m:ctrlPr>
                            <a:rPr lang="it-IT" b="0" i="1" smtClean="0">
                              <a:solidFill>
                                <a:schemeClr val="tx1"/>
                              </a:solidFill>
                              <a:latin typeface="Cambria Math" panose="02040503050406030204" pitchFamily="18" charset="0"/>
                            </a:rPr>
                          </m:ctrlPr>
                        </m:sSubPr>
                        <m:e>
                          <m:r>
                            <a:rPr lang="it-IT" b="0" i="1" smtClean="0">
                              <a:solidFill>
                                <a:schemeClr val="tx1"/>
                              </a:solidFill>
                              <a:latin typeface="Cambria Math" panose="02040503050406030204" pitchFamily="18" charset="0"/>
                            </a:rPr>
                            <m:t>𝐽</m:t>
                          </m:r>
                        </m:e>
                        <m:sub>
                          <m:r>
                            <a:rPr lang="it-IT" b="0" i="1" smtClean="0">
                              <a:solidFill>
                                <a:schemeClr val="tx1"/>
                              </a:solidFill>
                              <a:latin typeface="Cambria Math" panose="02040503050406030204" pitchFamily="18" charset="0"/>
                            </a:rPr>
                            <m:t>𝑐</m:t>
                          </m:r>
                        </m:sub>
                      </m:sSub>
                      <m:d>
                        <m:dPr>
                          <m:ctrlPr>
                            <a:rPr lang="it-IT" b="0" i="1" smtClean="0">
                              <a:solidFill>
                                <a:schemeClr val="tx1"/>
                              </a:solidFill>
                              <a:latin typeface="Cambria Math" panose="02040503050406030204" pitchFamily="18" charset="0"/>
                            </a:rPr>
                          </m:ctrlPr>
                        </m:dPr>
                        <m:e>
                          <m:r>
                            <a:rPr lang="it-IT" b="0" i="1" smtClean="0">
                              <a:solidFill>
                                <a:schemeClr val="tx1"/>
                              </a:solidFill>
                              <a:latin typeface="Cambria Math" panose="02040503050406030204" pitchFamily="18" charset="0"/>
                            </a:rPr>
                            <m:t>𝐵</m:t>
                          </m:r>
                          <m:r>
                            <a:rPr lang="it-IT" b="0" i="1" smtClean="0">
                              <a:solidFill>
                                <a:schemeClr val="tx1"/>
                              </a:solidFill>
                              <a:latin typeface="Cambria Math" panose="02040503050406030204" pitchFamily="18" charset="0"/>
                            </a:rPr>
                            <m:t>,</m:t>
                          </m:r>
                          <m:r>
                            <a:rPr lang="it-IT" b="0" i="1"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m:t>
                          </m:r>
                          <m:r>
                            <a:rPr lang="en-US" i="1">
                              <a:latin typeface="Cambria Math" panose="02040503050406030204" pitchFamily="18" charset="0"/>
                              <a:ea typeface="Cambria Math" panose="02040503050406030204" pitchFamily="18" charset="0"/>
                            </a:rPr>
                            <m:t>𝜀</m:t>
                          </m:r>
                        </m:e>
                      </m:d>
                      <m:r>
                        <a:rPr lang="it-IT" b="0" i="1"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𝐶</m:t>
                          </m:r>
                        </m:num>
                        <m:den>
                          <m:r>
                            <a:rPr lang="it-IT" b="0" i="1" smtClean="0">
                              <a:solidFill>
                                <a:schemeClr val="tx1"/>
                              </a:solidFill>
                              <a:latin typeface="Cambria Math" panose="02040503050406030204" pitchFamily="18" charset="0"/>
                            </a:rPr>
                            <m:t>𝐵</m:t>
                          </m:r>
                        </m:den>
                      </m:f>
                      <m:r>
                        <a:rPr lang="en-US" b="0" i="1" smtClean="0">
                          <a:solidFill>
                            <a:schemeClr val="tx1"/>
                          </a:solidFill>
                          <a:latin typeface="Cambria Math" panose="02040503050406030204" pitchFamily="18" charset="0"/>
                        </a:rPr>
                        <m:t>𝑠</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𝜀</m:t>
                          </m:r>
                        </m:e>
                      </m:d>
                      <m:r>
                        <a:rPr lang="it-IT" b="0" i="1" smtClean="0">
                          <a:solidFill>
                            <a:schemeClr val="tx1"/>
                          </a:solidFill>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1.52</m:t>
                              </m:r>
                            </m:sup>
                          </m:sSup>
                        </m:e>
                      </m:d>
                      <m:r>
                        <a:rPr lang="it-IT" i="1">
                          <a:latin typeface="Cambria Math" panose="02040503050406030204" pitchFamily="18" charset="0"/>
                          <a:ea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smtClean="0">
                                  <a:latin typeface="Cambria Math" panose="02040503050406030204" pitchFamily="18" charset="0"/>
                                </a:rPr>
                                <m:t>2</m:t>
                              </m:r>
                            </m:sup>
                          </m:sSup>
                        </m:e>
                      </m:d>
                      <m:r>
                        <a:rPr lang="it-IT" b="0" i="1">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𝑏</m:t>
                          </m:r>
                        </m:e>
                        <m:sup>
                          <m:r>
                            <a:rPr lang="en-US" b="0" i="1" smtClean="0">
                              <a:latin typeface="Cambria Math" panose="02040503050406030204" pitchFamily="18" charset="0"/>
                              <a:ea typeface="Cambria Math" panose="02040503050406030204" pitchFamily="18" charset="0"/>
                            </a:rPr>
                            <m:t>𝑝</m:t>
                          </m:r>
                        </m:sup>
                      </m:sSup>
                      <m:r>
                        <a:rPr lang="it-IT" b="0"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𝑏</m:t>
                              </m:r>
                            </m:e>
                          </m:d>
                        </m:e>
                        <m:sup>
                          <m:r>
                            <a:rPr lang="en-US" b="0" i="1" smtClean="0">
                              <a:latin typeface="Cambria Math" panose="02040503050406030204" pitchFamily="18" charset="0"/>
                              <a:ea typeface="Cambria Math" panose="02040503050406030204" pitchFamily="18" charset="0"/>
                            </a:rPr>
                            <m:t>𝑞</m:t>
                          </m:r>
                        </m:sup>
                      </m:sSup>
                    </m:oMath>
                  </m:oMathPara>
                </a14:m>
                <a:endParaRPr lang="en-US"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14" name="CasellaDiTesto 13">
                <a:extLst>
                  <a:ext uri="{FF2B5EF4-FFF2-40B4-BE49-F238E27FC236}">
                    <a16:creationId xmlns:a16="http://schemas.microsoft.com/office/drawing/2014/main" id="{9C6D62E9-5E65-B5B6-983E-31C68124AB8B}"/>
                  </a:ext>
                </a:extLst>
              </p:cNvPr>
              <p:cNvSpPr txBox="1">
                <a:spLocks noRot="1" noChangeAspect="1" noMove="1" noResize="1" noEditPoints="1" noAdjustHandles="1" noChangeArrowheads="1" noChangeShapeType="1" noTextEdit="1"/>
              </p:cNvSpPr>
              <p:nvPr/>
            </p:nvSpPr>
            <p:spPr>
              <a:xfrm>
                <a:off x="613116" y="876036"/>
                <a:ext cx="5808193" cy="703269"/>
              </a:xfrm>
              <a:prstGeom prst="rect">
                <a:avLst/>
              </a:prstGeom>
              <a:blipFill>
                <a:blip r:embed="rId6"/>
                <a:stretch>
                  <a:fillRect/>
                </a:stretch>
              </a:blipFill>
              <a:ln>
                <a:solidFill>
                  <a:srgbClr val="F6860A"/>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CasellaDiTesto 17">
                <a:extLst>
                  <a:ext uri="{FF2B5EF4-FFF2-40B4-BE49-F238E27FC236}">
                    <a16:creationId xmlns:a16="http://schemas.microsoft.com/office/drawing/2014/main" id="{3D48A58E-2272-D7D3-86F1-03D6E620A02D}"/>
                  </a:ext>
                </a:extLst>
              </p:cNvPr>
              <p:cNvSpPr txBox="1"/>
              <p:nvPr/>
            </p:nvSpPr>
            <p:spPr>
              <a:xfrm>
                <a:off x="6768444" y="865866"/>
                <a:ext cx="3827283" cy="733791"/>
              </a:xfrm>
              <a:prstGeom prst="rect">
                <a:avLst/>
              </a:prstGeom>
              <a:noFill/>
            </p:spPr>
            <p:txBody>
              <a:bodyPr wrap="square">
                <a:spAutoFit/>
              </a:bodyPr>
              <a:lstStyle/>
              <a:p>
                <a:pPr/>
                <a14:m>
                  <m:oMathPara xmlns:m="http://schemas.openxmlformats.org/officeDocument/2006/math">
                    <m:oMath>
                      <m:func>
                        <m:funcPr>
                          <m:ctrlPr>
                            <a:rPr lang="de-DE" sz="3200" i="1">
                              <a:latin typeface="Cambria Math" panose="02040503050406030204" pitchFamily="18" charset="0"/>
                            </a:rPr>
                          </m:ctrlPr>
                        </m:funcPr>
                        <m:fName>
                          <m:limLow>
                            <m:limLowPr>
                              <m:ctrlPr>
                                <a:rPr lang="de-DE" sz="3200">
                                  <a:latin typeface="Cambria Math" panose="02040503050406030204" pitchFamily="18" charset="0"/>
                                </a:rPr>
                              </m:ctrlPr>
                            </m:limLowPr>
                            <m:e>
                              <m:r>
                                <m:rPr>
                                  <m:sty m:val="p"/>
                                </m:rPr>
                                <a:rPr lang="de-DE" sz="3200">
                                  <a:latin typeface="Cambria Math" panose="02040503050406030204" pitchFamily="18" charset="0"/>
                                </a:rPr>
                                <m:t>lim</m:t>
                              </m:r>
                            </m:e>
                            <m:lim>
                              <m:r>
                                <a:rPr lang="de-DE" sz="3200" i="1">
                                  <a:latin typeface="Cambria Math" panose="02040503050406030204" pitchFamily="18" charset="0"/>
                                </a:rPr>
                                <m:t>𝐵</m:t>
                              </m:r>
                              <m:r>
                                <a:rPr lang="de-DE" sz="3200" i="1">
                                  <a:latin typeface="Cambria Math" panose="02040503050406030204" pitchFamily="18" charset="0"/>
                                </a:rPr>
                                <m:t>→0</m:t>
                              </m:r>
                            </m:lim>
                          </m:limLow>
                        </m:fName>
                        <m:e>
                          <m:sSub>
                            <m:sSubPr>
                              <m:ctrlPr>
                                <a:rPr lang="de-DE" sz="3200" i="1">
                                  <a:latin typeface="Cambria Math" panose="02040503050406030204" pitchFamily="18" charset="0"/>
                                </a:rPr>
                              </m:ctrlPr>
                            </m:sSubPr>
                            <m:e>
                              <m:r>
                                <a:rPr lang="de-DE" sz="3200" i="1">
                                  <a:latin typeface="Cambria Math" panose="02040503050406030204" pitchFamily="18" charset="0"/>
                                </a:rPr>
                                <m:t>𝐽</m:t>
                              </m:r>
                            </m:e>
                            <m:sub>
                              <m:r>
                                <a:rPr lang="de-DE" sz="3200" i="1">
                                  <a:latin typeface="Cambria Math" panose="02040503050406030204" pitchFamily="18" charset="0"/>
                                </a:rPr>
                                <m:t>𝑐</m:t>
                              </m:r>
                            </m:sub>
                          </m:sSub>
                        </m:e>
                      </m:func>
                      <m:r>
                        <a:rPr lang="de-DE" sz="3200" i="1">
                          <a:latin typeface="Cambria Math" panose="02040503050406030204" pitchFamily="18" charset="0"/>
                        </a:rPr>
                        <m:t>=</m:t>
                      </m:r>
                      <m:r>
                        <a:rPr lang="de-DE" sz="3200" i="1">
                          <a:latin typeface="Cambria Math" panose="02040503050406030204" pitchFamily="18" charset="0"/>
                          <a:ea typeface="Cambria Math" panose="02040503050406030204" pitchFamily="18" charset="0"/>
                        </a:rPr>
                        <m:t>∞</m:t>
                      </m:r>
                    </m:oMath>
                  </m:oMathPara>
                </a14:m>
                <a:endParaRPr lang="en-US" sz="2800" dirty="0"/>
              </a:p>
            </p:txBody>
          </p:sp>
        </mc:Choice>
        <mc:Fallback xmlns="">
          <p:sp>
            <p:nvSpPr>
              <p:cNvPr id="18" name="CasellaDiTesto 17">
                <a:extLst>
                  <a:ext uri="{FF2B5EF4-FFF2-40B4-BE49-F238E27FC236}">
                    <a16:creationId xmlns:a16="http://schemas.microsoft.com/office/drawing/2014/main" id="{3D48A58E-2272-D7D3-86F1-03D6E620A02D}"/>
                  </a:ext>
                </a:extLst>
              </p:cNvPr>
              <p:cNvSpPr txBox="1">
                <a:spLocks noRot="1" noChangeAspect="1" noMove="1" noResize="1" noEditPoints="1" noAdjustHandles="1" noChangeArrowheads="1" noChangeShapeType="1" noTextEdit="1"/>
              </p:cNvSpPr>
              <p:nvPr/>
            </p:nvSpPr>
            <p:spPr>
              <a:xfrm>
                <a:off x="6768444" y="865866"/>
                <a:ext cx="3827283" cy="733791"/>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239763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4B433-55A1-B1C1-A312-F0DD3E5CC8BC}"/>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1D7F307A-0B8E-BB57-7937-63FFDADCB4A8}"/>
              </a:ext>
            </a:extLst>
          </p:cNvPr>
          <p:cNvSpPr>
            <a:spLocks noGrp="1"/>
          </p:cNvSpPr>
          <p:nvPr>
            <p:ph type="title"/>
          </p:nvPr>
        </p:nvSpPr>
        <p:spPr>
          <a:xfrm>
            <a:off x="613116" y="165479"/>
            <a:ext cx="10733087" cy="871827"/>
          </a:xfrm>
        </p:spPr>
        <p:txBody>
          <a:bodyPr anchor="t"/>
          <a:lstStyle/>
          <a:p>
            <a:r>
              <a:rPr lang="fr-FR" dirty="0"/>
              <a:t>Update on 2026 </a:t>
            </a:r>
            <a:r>
              <a:rPr lang="fr-FR" dirty="0" err="1"/>
              <a:t>task</a:t>
            </a:r>
            <a:r>
              <a:rPr lang="fr-FR" dirty="0"/>
              <a:t> </a:t>
            </a:r>
            <a:r>
              <a:rPr lang="fr-FR" dirty="0" err="1"/>
              <a:t>activities</a:t>
            </a:r>
            <a:endParaRPr lang="fr-FR" dirty="0"/>
          </a:p>
        </p:txBody>
      </p:sp>
      <p:sp>
        <p:nvSpPr>
          <p:cNvPr id="7" name="Espace réservé du numéro de diapositive 6">
            <a:extLst>
              <a:ext uri="{FF2B5EF4-FFF2-40B4-BE49-F238E27FC236}">
                <a16:creationId xmlns:a16="http://schemas.microsoft.com/office/drawing/2014/main" id="{734FC0BA-E64C-C6DF-1B61-CB3829AFAE13}"/>
              </a:ext>
            </a:extLst>
          </p:cNvPr>
          <p:cNvSpPr>
            <a:spLocks noGrp="1"/>
          </p:cNvSpPr>
          <p:nvPr>
            <p:ph type="sldNum" sz="quarter" idx="12"/>
          </p:nvPr>
        </p:nvSpPr>
        <p:spPr/>
        <p:txBody>
          <a:bodyPr/>
          <a:lstStyle/>
          <a:p>
            <a:fld id="{0CBC77A0-1F4E-42FF-9FFC-F45C3A64AF90}" type="slidenum">
              <a:rPr lang="fr-FR" smtClean="0"/>
              <a:pPr/>
              <a:t>6</a:t>
            </a:fld>
            <a:endParaRPr lang="fr-FR" dirty="0"/>
          </a:p>
        </p:txBody>
      </p:sp>
      <p:sp>
        <p:nvSpPr>
          <p:cNvPr id="4" name="Rectangle 3">
            <a:extLst>
              <a:ext uri="{FF2B5EF4-FFF2-40B4-BE49-F238E27FC236}">
                <a16:creationId xmlns:a16="http://schemas.microsoft.com/office/drawing/2014/main" id="{D5EF5268-E397-090A-7315-F1FE9F6C6B44}"/>
              </a:ext>
            </a:extLst>
          </p:cNvPr>
          <p:cNvSpPr/>
          <p:nvPr/>
        </p:nvSpPr>
        <p:spPr>
          <a:xfrm>
            <a:off x="765542" y="1681351"/>
            <a:ext cx="7228388" cy="400110"/>
          </a:xfrm>
          <a:prstGeom prst="rect">
            <a:avLst/>
          </a:prstGeom>
        </p:spPr>
        <p:txBody>
          <a:bodyPr wrap="square">
            <a:spAutoFit/>
          </a:bodyPr>
          <a:lstStyle/>
          <a:p>
            <a:pPr algn="just">
              <a:spcAft>
                <a:spcPts val="600"/>
              </a:spcAft>
            </a:pPr>
            <a:r>
              <a:rPr lang="de-DE" sz="2000" dirty="0"/>
              <a:t>To </a:t>
            </a:r>
            <a:r>
              <a:rPr lang="de-DE" sz="2000" dirty="0" err="1"/>
              <a:t>avoid</a:t>
            </a:r>
            <a:r>
              <a:rPr lang="de-DE" sz="2000" dirty="0"/>
              <a:t> </a:t>
            </a:r>
            <a:r>
              <a:rPr lang="de-DE" sz="2000" dirty="0" err="1"/>
              <a:t>divergence</a:t>
            </a:r>
            <a:r>
              <a:rPr lang="de-DE" sz="2000" dirty="0"/>
              <a:t>, a low </a:t>
            </a:r>
            <a:r>
              <a:rPr lang="de-DE" sz="2000" dirty="0" err="1"/>
              <a:t>field</a:t>
            </a:r>
            <a:r>
              <a:rPr lang="de-DE" sz="2000" dirty="0"/>
              <a:t> </a:t>
            </a:r>
            <a:r>
              <a:rPr lang="de-DE" sz="2000" dirty="0" err="1"/>
              <a:t>cut</a:t>
            </a:r>
            <a:r>
              <a:rPr lang="de-DE" sz="2000" dirty="0"/>
              <a:t>-off </a:t>
            </a:r>
            <a:r>
              <a:rPr lang="de-DE" sz="2000" dirty="0" err="1"/>
              <a:t>has</a:t>
            </a:r>
            <a:r>
              <a:rPr lang="de-DE" sz="2000" dirty="0"/>
              <a:t> </a:t>
            </a:r>
            <a:r>
              <a:rPr lang="de-DE" sz="2000" dirty="0" err="1"/>
              <a:t>been</a:t>
            </a:r>
            <a:r>
              <a:rPr lang="de-DE" sz="2000" dirty="0"/>
              <a:t> </a:t>
            </a:r>
            <a:r>
              <a:rPr lang="de-DE" sz="2000" dirty="0" err="1"/>
              <a:t>introduced</a:t>
            </a:r>
            <a:endParaRPr lang="en-US" sz="2000" dirty="0"/>
          </a:p>
        </p:txBody>
      </p:sp>
      <p:pic>
        <p:nvPicPr>
          <p:cNvPr id="20" name="Picture 15" descr="Agenzia nazionale per le nuove tecnologie, l’energia e lo sviluppo economico sostenibile">
            <a:extLst>
              <a:ext uri="{FF2B5EF4-FFF2-40B4-BE49-F238E27FC236}">
                <a16:creationId xmlns:a16="http://schemas.microsoft.com/office/drawing/2014/main" id="{D7453323-2A62-0BD5-8682-1B9E4A6204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pied de page 5">
            <a:extLst>
              <a:ext uri="{FF2B5EF4-FFF2-40B4-BE49-F238E27FC236}">
                <a16:creationId xmlns:a16="http://schemas.microsoft.com/office/drawing/2014/main" id="{5069A8AF-D92F-BFC8-D820-8961BA05AA30}"/>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pic>
        <p:nvPicPr>
          <p:cNvPr id="2" name="Immagine 1">
            <a:extLst>
              <a:ext uri="{FF2B5EF4-FFF2-40B4-BE49-F238E27FC236}">
                <a16:creationId xmlns:a16="http://schemas.microsoft.com/office/drawing/2014/main" id="{1B74185A-1641-3BCE-005C-EB547B433FDE}"/>
              </a:ext>
            </a:extLst>
          </p:cNvPr>
          <p:cNvPicPr>
            <a:picLocks noChangeAspect="1"/>
          </p:cNvPicPr>
          <p:nvPr/>
        </p:nvPicPr>
        <p:blipFill>
          <a:blip r:embed="rId3"/>
          <a:stretch>
            <a:fillRect/>
          </a:stretch>
        </p:blipFill>
        <p:spPr>
          <a:xfrm>
            <a:off x="0" y="2163155"/>
            <a:ext cx="4683778" cy="3604407"/>
          </a:xfrm>
          <a:prstGeom prst="rect">
            <a:avLst/>
          </a:prstGeom>
        </p:spPr>
      </p:pic>
      <p:cxnSp>
        <p:nvCxnSpPr>
          <p:cNvPr id="6" name="Connettore diritto 5">
            <a:extLst>
              <a:ext uri="{FF2B5EF4-FFF2-40B4-BE49-F238E27FC236}">
                <a16:creationId xmlns:a16="http://schemas.microsoft.com/office/drawing/2014/main" id="{2635EE8B-8C64-CEE9-40BB-D63F738DD906}"/>
              </a:ext>
            </a:extLst>
          </p:cNvPr>
          <p:cNvCxnSpPr/>
          <p:nvPr/>
        </p:nvCxnSpPr>
        <p:spPr>
          <a:xfrm>
            <a:off x="803541" y="3392863"/>
            <a:ext cx="2822959" cy="0"/>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cxnSp>
        <p:nvCxnSpPr>
          <p:cNvPr id="10" name="Connettore diritto 9">
            <a:extLst>
              <a:ext uri="{FF2B5EF4-FFF2-40B4-BE49-F238E27FC236}">
                <a16:creationId xmlns:a16="http://schemas.microsoft.com/office/drawing/2014/main" id="{F55446D3-A129-D235-6C3B-EC210142F0C8}"/>
              </a:ext>
            </a:extLst>
          </p:cNvPr>
          <p:cNvCxnSpPr>
            <a:cxnSpLocks/>
          </p:cNvCxnSpPr>
          <p:nvPr/>
        </p:nvCxnSpPr>
        <p:spPr>
          <a:xfrm>
            <a:off x="2103579" y="2891932"/>
            <a:ext cx="0" cy="2274075"/>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sp>
        <p:nvSpPr>
          <p:cNvPr id="11" name="CasellaDiTesto 10">
            <a:extLst>
              <a:ext uri="{FF2B5EF4-FFF2-40B4-BE49-F238E27FC236}">
                <a16:creationId xmlns:a16="http://schemas.microsoft.com/office/drawing/2014/main" id="{177B9B4B-F187-CF6E-FC30-75A2FBD71728}"/>
              </a:ext>
            </a:extLst>
          </p:cNvPr>
          <p:cNvSpPr txBox="1"/>
          <p:nvPr/>
        </p:nvSpPr>
        <p:spPr>
          <a:xfrm>
            <a:off x="1006454" y="4537134"/>
            <a:ext cx="2822959" cy="391628"/>
          </a:xfrm>
          <a:prstGeom prst="rect">
            <a:avLst/>
          </a:prstGeom>
          <a:solidFill>
            <a:schemeClr val="bg1"/>
          </a:solidFill>
          <a:ln>
            <a:solidFill>
              <a:srgbClr val="92D050"/>
            </a:solidFill>
          </a:ln>
          <a:effectLst>
            <a:outerShdw blurRad="50800" dist="38100" dir="2700000" algn="tl" rotWithShape="0">
              <a:prstClr val="black">
                <a:alpha val="40000"/>
              </a:prstClr>
            </a:outerShdw>
          </a:effectLst>
        </p:spPr>
        <p:txBody>
          <a:bodyPr wrap="square" lIns="72000" tIns="72000" rIns="72000" bIns="72000" anchor="ctr" anchorCtr="0">
            <a:spAutoFit/>
          </a:bodyPr>
          <a:lstStyle/>
          <a:p>
            <a:r>
              <a:rPr lang="en-US" sz="1600" b="1" i="1" dirty="0" err="1">
                <a:solidFill>
                  <a:srgbClr val="0000FF"/>
                </a:solidFill>
              </a:rPr>
              <a:t>I</a:t>
            </a:r>
            <a:r>
              <a:rPr lang="en-US" sz="1600" b="1" i="1" baseline="-25000" dirty="0" err="1">
                <a:solidFill>
                  <a:srgbClr val="0000FF"/>
                </a:solidFill>
              </a:rPr>
              <a:t>cut</a:t>
            </a:r>
            <a:r>
              <a:rPr lang="en-US" sz="1600" b="1" i="1" baseline="-25000" dirty="0">
                <a:solidFill>
                  <a:srgbClr val="0000FF"/>
                </a:solidFill>
              </a:rPr>
              <a:t>-off</a:t>
            </a:r>
            <a:r>
              <a:rPr lang="en-US" sz="1600" b="1" i="1" baseline="-25000">
                <a:solidFill>
                  <a:srgbClr val="0000FF"/>
                </a:solidFill>
              </a:rPr>
              <a:t>, 4.2 K</a:t>
            </a:r>
            <a:r>
              <a:rPr lang="en-US" sz="1600" b="1">
                <a:solidFill>
                  <a:srgbClr val="0000FF"/>
                </a:solidFill>
              </a:rPr>
              <a:t> </a:t>
            </a:r>
            <a:r>
              <a:rPr lang="en-US" sz="1600" b="1" dirty="0">
                <a:solidFill>
                  <a:srgbClr val="0000FF"/>
                </a:solidFill>
              </a:rPr>
              <a:t>= 9.6 kA @ 80 </a:t>
            </a:r>
            <a:r>
              <a:rPr lang="en-US" sz="1600" b="1" dirty="0" err="1">
                <a:solidFill>
                  <a:srgbClr val="0000FF"/>
                </a:solidFill>
              </a:rPr>
              <a:t>mT</a:t>
            </a:r>
            <a:endParaRPr lang="en-US" sz="1600" dirty="0"/>
          </a:p>
        </p:txBody>
      </p:sp>
      <mc:AlternateContent xmlns:mc="http://schemas.openxmlformats.org/markup-compatibility/2006" xmlns:a14="http://schemas.microsoft.com/office/drawing/2010/main">
        <mc:Choice Requires="a14">
          <p:sp>
            <p:nvSpPr>
              <p:cNvPr id="14" name="CasellaDiTesto 13">
                <a:extLst>
                  <a:ext uri="{FF2B5EF4-FFF2-40B4-BE49-F238E27FC236}">
                    <a16:creationId xmlns:a16="http://schemas.microsoft.com/office/drawing/2014/main" id="{E7F3585F-E869-7DF3-16DF-B60FEC1AE041}"/>
                  </a:ext>
                </a:extLst>
              </p:cNvPr>
              <p:cNvSpPr txBox="1"/>
              <p:nvPr/>
            </p:nvSpPr>
            <p:spPr>
              <a:xfrm>
                <a:off x="613116" y="876036"/>
                <a:ext cx="5808193" cy="703269"/>
              </a:xfrm>
              <a:prstGeom prst="rect">
                <a:avLst/>
              </a:prstGeom>
              <a:solidFill>
                <a:schemeClr val="bg1"/>
              </a:solidFill>
              <a:ln>
                <a:solidFill>
                  <a:srgbClr val="F6860A"/>
                </a:solidFill>
              </a:ln>
            </p:spPr>
            <p:txBody>
              <a:bodyPr vert="horz" wrap="none" lIns="274320" tIns="91440" rIns="0" bIns="91440" rtlCol="0">
                <a:spAutoFit/>
              </a:bodyPr>
              <a:lstStyle/>
              <a:p>
                <a:pPr/>
                <a14:m>
                  <m:oMathPara xmlns:m="http://schemas.openxmlformats.org/officeDocument/2006/math">
                    <m:oMath>
                      <m:sSub>
                        <m:sSubPr>
                          <m:ctrlPr>
                            <a:rPr lang="it-IT" b="0" i="1" smtClean="0">
                              <a:solidFill>
                                <a:schemeClr val="tx1"/>
                              </a:solidFill>
                              <a:latin typeface="Cambria Math" panose="02040503050406030204" pitchFamily="18" charset="0"/>
                            </a:rPr>
                          </m:ctrlPr>
                        </m:sSubPr>
                        <m:e>
                          <m:r>
                            <a:rPr lang="it-IT" b="0" i="1" smtClean="0">
                              <a:solidFill>
                                <a:schemeClr val="tx1"/>
                              </a:solidFill>
                              <a:latin typeface="Cambria Math" panose="02040503050406030204" pitchFamily="18" charset="0"/>
                            </a:rPr>
                            <m:t>𝐽</m:t>
                          </m:r>
                        </m:e>
                        <m:sub>
                          <m:r>
                            <a:rPr lang="it-IT" b="0" i="1" smtClean="0">
                              <a:solidFill>
                                <a:schemeClr val="tx1"/>
                              </a:solidFill>
                              <a:latin typeface="Cambria Math" panose="02040503050406030204" pitchFamily="18" charset="0"/>
                            </a:rPr>
                            <m:t>𝑐</m:t>
                          </m:r>
                        </m:sub>
                      </m:sSub>
                      <m:d>
                        <m:dPr>
                          <m:ctrlPr>
                            <a:rPr lang="it-IT" b="0" i="1" smtClean="0">
                              <a:solidFill>
                                <a:schemeClr val="tx1"/>
                              </a:solidFill>
                              <a:latin typeface="Cambria Math" panose="02040503050406030204" pitchFamily="18" charset="0"/>
                            </a:rPr>
                          </m:ctrlPr>
                        </m:dPr>
                        <m:e>
                          <m:r>
                            <a:rPr lang="it-IT" b="0" i="1" smtClean="0">
                              <a:solidFill>
                                <a:schemeClr val="tx1"/>
                              </a:solidFill>
                              <a:latin typeface="Cambria Math" panose="02040503050406030204" pitchFamily="18" charset="0"/>
                            </a:rPr>
                            <m:t>𝐵</m:t>
                          </m:r>
                          <m:r>
                            <a:rPr lang="it-IT" b="0" i="1" smtClean="0">
                              <a:solidFill>
                                <a:schemeClr val="tx1"/>
                              </a:solidFill>
                              <a:latin typeface="Cambria Math" panose="02040503050406030204" pitchFamily="18" charset="0"/>
                            </a:rPr>
                            <m:t>,</m:t>
                          </m:r>
                          <m:r>
                            <a:rPr lang="it-IT" b="0" i="1" smtClean="0">
                              <a:solidFill>
                                <a:schemeClr val="tx1"/>
                              </a:solidFill>
                              <a:latin typeface="Cambria Math" panose="02040503050406030204" pitchFamily="18" charset="0"/>
                            </a:rPr>
                            <m:t>𝑇</m:t>
                          </m:r>
                          <m:r>
                            <a:rPr lang="en-US" b="0" i="1" smtClean="0">
                              <a:solidFill>
                                <a:schemeClr val="tx1"/>
                              </a:solidFill>
                              <a:latin typeface="Cambria Math" panose="02040503050406030204" pitchFamily="18" charset="0"/>
                            </a:rPr>
                            <m:t>,</m:t>
                          </m:r>
                          <m:r>
                            <a:rPr lang="en-US" i="1">
                              <a:latin typeface="Cambria Math" panose="02040503050406030204" pitchFamily="18" charset="0"/>
                              <a:ea typeface="Cambria Math" panose="02040503050406030204" pitchFamily="18" charset="0"/>
                            </a:rPr>
                            <m:t>𝜀</m:t>
                          </m:r>
                        </m:e>
                      </m:d>
                      <m:r>
                        <a:rPr lang="it-IT" b="0" i="1"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𝐶</m:t>
                          </m:r>
                        </m:num>
                        <m:den>
                          <m:r>
                            <a:rPr lang="it-IT" b="0" i="1" smtClean="0">
                              <a:solidFill>
                                <a:schemeClr val="tx1"/>
                              </a:solidFill>
                              <a:latin typeface="Cambria Math" panose="02040503050406030204" pitchFamily="18" charset="0"/>
                            </a:rPr>
                            <m:t>𝐵</m:t>
                          </m:r>
                        </m:den>
                      </m:f>
                      <m:r>
                        <a:rPr lang="en-US" b="0" i="1" smtClean="0">
                          <a:solidFill>
                            <a:schemeClr val="tx1"/>
                          </a:solidFill>
                          <a:latin typeface="Cambria Math" panose="02040503050406030204" pitchFamily="18" charset="0"/>
                        </a:rPr>
                        <m:t>𝑠</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𝜀</m:t>
                          </m:r>
                        </m:e>
                      </m:d>
                      <m:r>
                        <a:rPr lang="it-IT" b="0" i="1" smtClean="0">
                          <a:solidFill>
                            <a:schemeClr val="tx1"/>
                          </a:solidFill>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1.52</m:t>
                              </m:r>
                            </m:sup>
                          </m:sSup>
                        </m:e>
                      </m:d>
                      <m:r>
                        <a:rPr lang="it-IT" i="1">
                          <a:latin typeface="Cambria Math" panose="02040503050406030204" pitchFamily="18" charset="0"/>
                          <a:ea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smtClean="0">
                                  <a:latin typeface="Cambria Math" panose="02040503050406030204" pitchFamily="18" charset="0"/>
                                </a:rPr>
                                <m:t>2</m:t>
                              </m:r>
                            </m:sup>
                          </m:sSup>
                        </m:e>
                      </m:d>
                      <m:r>
                        <a:rPr lang="it-IT" b="0" i="1">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𝑏</m:t>
                          </m:r>
                        </m:e>
                        <m:sup>
                          <m:r>
                            <a:rPr lang="en-US" b="0" i="1" smtClean="0">
                              <a:latin typeface="Cambria Math" panose="02040503050406030204" pitchFamily="18" charset="0"/>
                              <a:ea typeface="Cambria Math" panose="02040503050406030204" pitchFamily="18" charset="0"/>
                            </a:rPr>
                            <m:t>𝑝</m:t>
                          </m:r>
                        </m:sup>
                      </m:sSup>
                      <m:r>
                        <a:rPr lang="it-IT" b="0"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m:t>
                              </m:r>
                              <m:r>
                                <a:rPr lang="en-US" i="1">
                                  <a:latin typeface="Cambria Math" panose="02040503050406030204" pitchFamily="18" charset="0"/>
                                </a:rPr>
                                <m:t>𝑏</m:t>
                              </m:r>
                            </m:e>
                          </m:d>
                        </m:e>
                        <m:sup>
                          <m:r>
                            <a:rPr lang="en-US" b="0" i="1" smtClean="0">
                              <a:latin typeface="Cambria Math" panose="02040503050406030204" pitchFamily="18" charset="0"/>
                              <a:ea typeface="Cambria Math" panose="02040503050406030204" pitchFamily="18" charset="0"/>
                            </a:rPr>
                            <m:t>𝑞</m:t>
                          </m:r>
                        </m:sup>
                      </m:sSup>
                    </m:oMath>
                  </m:oMathPara>
                </a14:m>
                <a:endParaRPr lang="en-US"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14" name="CasellaDiTesto 13">
                <a:extLst>
                  <a:ext uri="{FF2B5EF4-FFF2-40B4-BE49-F238E27FC236}">
                    <a16:creationId xmlns:a16="http://schemas.microsoft.com/office/drawing/2014/main" id="{E7F3585F-E869-7DF3-16DF-B60FEC1AE041}"/>
                  </a:ext>
                </a:extLst>
              </p:cNvPr>
              <p:cNvSpPr txBox="1">
                <a:spLocks noRot="1" noChangeAspect="1" noMove="1" noResize="1" noEditPoints="1" noAdjustHandles="1" noChangeArrowheads="1" noChangeShapeType="1" noTextEdit="1"/>
              </p:cNvSpPr>
              <p:nvPr/>
            </p:nvSpPr>
            <p:spPr>
              <a:xfrm>
                <a:off x="613116" y="876036"/>
                <a:ext cx="5808193" cy="703269"/>
              </a:xfrm>
              <a:prstGeom prst="rect">
                <a:avLst/>
              </a:prstGeom>
              <a:blipFill>
                <a:blip r:embed="rId4"/>
                <a:stretch>
                  <a:fillRect/>
                </a:stretch>
              </a:blipFill>
              <a:ln>
                <a:solidFill>
                  <a:srgbClr val="F6860A"/>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CasellaDiTesto 17">
                <a:extLst>
                  <a:ext uri="{FF2B5EF4-FFF2-40B4-BE49-F238E27FC236}">
                    <a16:creationId xmlns:a16="http://schemas.microsoft.com/office/drawing/2014/main" id="{18E281EF-AE5F-8236-3540-9D861A510A21}"/>
                  </a:ext>
                </a:extLst>
              </p:cNvPr>
              <p:cNvSpPr txBox="1"/>
              <p:nvPr/>
            </p:nvSpPr>
            <p:spPr>
              <a:xfrm>
                <a:off x="6768444" y="865866"/>
                <a:ext cx="3827283" cy="733791"/>
              </a:xfrm>
              <a:prstGeom prst="rect">
                <a:avLst/>
              </a:prstGeom>
              <a:noFill/>
            </p:spPr>
            <p:txBody>
              <a:bodyPr wrap="square">
                <a:spAutoFit/>
              </a:bodyPr>
              <a:lstStyle/>
              <a:p>
                <a:pPr/>
                <a14:m>
                  <m:oMathPara xmlns:m="http://schemas.openxmlformats.org/officeDocument/2006/math">
                    <m:oMath>
                      <m:func>
                        <m:funcPr>
                          <m:ctrlPr>
                            <a:rPr lang="de-DE" sz="3200" i="1">
                              <a:latin typeface="Cambria Math" panose="02040503050406030204" pitchFamily="18" charset="0"/>
                            </a:rPr>
                          </m:ctrlPr>
                        </m:funcPr>
                        <m:fName>
                          <m:limLow>
                            <m:limLowPr>
                              <m:ctrlPr>
                                <a:rPr lang="de-DE" sz="3200">
                                  <a:latin typeface="Cambria Math" panose="02040503050406030204" pitchFamily="18" charset="0"/>
                                </a:rPr>
                              </m:ctrlPr>
                            </m:limLowPr>
                            <m:e>
                              <m:r>
                                <m:rPr>
                                  <m:sty m:val="p"/>
                                </m:rPr>
                                <a:rPr lang="de-DE" sz="3200">
                                  <a:latin typeface="Cambria Math" panose="02040503050406030204" pitchFamily="18" charset="0"/>
                                </a:rPr>
                                <m:t>lim</m:t>
                              </m:r>
                            </m:e>
                            <m:lim>
                              <m:r>
                                <a:rPr lang="de-DE" sz="3200" i="1">
                                  <a:latin typeface="Cambria Math" panose="02040503050406030204" pitchFamily="18" charset="0"/>
                                </a:rPr>
                                <m:t>𝐵</m:t>
                              </m:r>
                              <m:r>
                                <a:rPr lang="de-DE" sz="3200" i="1">
                                  <a:latin typeface="Cambria Math" panose="02040503050406030204" pitchFamily="18" charset="0"/>
                                </a:rPr>
                                <m:t>→0</m:t>
                              </m:r>
                            </m:lim>
                          </m:limLow>
                        </m:fName>
                        <m:e>
                          <m:sSub>
                            <m:sSubPr>
                              <m:ctrlPr>
                                <a:rPr lang="de-DE" sz="3200" i="1">
                                  <a:latin typeface="Cambria Math" panose="02040503050406030204" pitchFamily="18" charset="0"/>
                                </a:rPr>
                              </m:ctrlPr>
                            </m:sSubPr>
                            <m:e>
                              <m:r>
                                <a:rPr lang="de-DE" sz="3200" i="1">
                                  <a:latin typeface="Cambria Math" panose="02040503050406030204" pitchFamily="18" charset="0"/>
                                </a:rPr>
                                <m:t>𝐽</m:t>
                              </m:r>
                            </m:e>
                            <m:sub>
                              <m:r>
                                <a:rPr lang="de-DE" sz="3200" i="1">
                                  <a:latin typeface="Cambria Math" panose="02040503050406030204" pitchFamily="18" charset="0"/>
                                </a:rPr>
                                <m:t>𝑐</m:t>
                              </m:r>
                            </m:sub>
                          </m:sSub>
                        </m:e>
                      </m:func>
                      <m:r>
                        <a:rPr lang="de-DE" sz="3200" i="1">
                          <a:latin typeface="Cambria Math" panose="02040503050406030204" pitchFamily="18" charset="0"/>
                        </a:rPr>
                        <m:t>=</m:t>
                      </m:r>
                      <m:r>
                        <a:rPr lang="de-DE" sz="3200" i="1">
                          <a:latin typeface="Cambria Math" panose="02040503050406030204" pitchFamily="18" charset="0"/>
                          <a:ea typeface="Cambria Math" panose="02040503050406030204" pitchFamily="18" charset="0"/>
                        </a:rPr>
                        <m:t>∞</m:t>
                      </m:r>
                    </m:oMath>
                  </m:oMathPara>
                </a14:m>
                <a:endParaRPr lang="en-US" sz="2800" dirty="0"/>
              </a:p>
            </p:txBody>
          </p:sp>
        </mc:Choice>
        <mc:Fallback xmlns="">
          <p:sp>
            <p:nvSpPr>
              <p:cNvPr id="18" name="CasellaDiTesto 17">
                <a:extLst>
                  <a:ext uri="{FF2B5EF4-FFF2-40B4-BE49-F238E27FC236}">
                    <a16:creationId xmlns:a16="http://schemas.microsoft.com/office/drawing/2014/main" id="{18E281EF-AE5F-8236-3540-9D861A510A21}"/>
                  </a:ext>
                </a:extLst>
              </p:cNvPr>
              <p:cNvSpPr txBox="1">
                <a:spLocks noRot="1" noChangeAspect="1" noMove="1" noResize="1" noEditPoints="1" noAdjustHandles="1" noChangeArrowheads="1" noChangeShapeType="1" noTextEdit="1"/>
              </p:cNvSpPr>
              <p:nvPr/>
            </p:nvSpPr>
            <p:spPr>
              <a:xfrm>
                <a:off x="6768444" y="865866"/>
                <a:ext cx="3827283" cy="733791"/>
              </a:xfrm>
              <a:prstGeom prst="rect">
                <a:avLst/>
              </a:prstGeom>
              <a:blipFill>
                <a:blip r:embed="rId5"/>
                <a:stretch>
                  <a:fillRect/>
                </a:stretch>
              </a:blipFill>
            </p:spPr>
            <p:txBody>
              <a:bodyPr/>
              <a:lstStyle/>
              <a:p>
                <a:r>
                  <a:rPr lang="en-US">
                    <a:noFill/>
                  </a:rPr>
                  <a:t> </a:t>
                </a:r>
              </a:p>
            </p:txBody>
          </p:sp>
        </mc:Fallback>
      </mc:AlternateContent>
      <p:pic>
        <p:nvPicPr>
          <p:cNvPr id="12" name="Immagine 11">
            <a:extLst>
              <a:ext uri="{FF2B5EF4-FFF2-40B4-BE49-F238E27FC236}">
                <a16:creationId xmlns:a16="http://schemas.microsoft.com/office/drawing/2014/main" id="{48C82687-CC9C-001E-639E-E1D2DCCAA556}"/>
              </a:ext>
            </a:extLst>
          </p:cNvPr>
          <p:cNvPicPr>
            <a:picLocks noChangeAspect="1"/>
          </p:cNvPicPr>
          <p:nvPr/>
        </p:nvPicPr>
        <p:blipFill>
          <a:blip r:embed="rId6"/>
          <a:srcRect l="13724"/>
          <a:stretch>
            <a:fillRect/>
          </a:stretch>
        </p:blipFill>
        <p:spPr>
          <a:xfrm>
            <a:off x="4333415" y="2163155"/>
            <a:ext cx="4040974" cy="3604407"/>
          </a:xfrm>
          <a:prstGeom prst="rect">
            <a:avLst/>
          </a:prstGeom>
        </p:spPr>
      </p:pic>
      <p:cxnSp>
        <p:nvCxnSpPr>
          <p:cNvPr id="13" name="Connettore diritto 12">
            <a:extLst>
              <a:ext uri="{FF2B5EF4-FFF2-40B4-BE49-F238E27FC236}">
                <a16:creationId xmlns:a16="http://schemas.microsoft.com/office/drawing/2014/main" id="{4D5AA707-3FF0-73EE-70C4-AA7870D8A36F}"/>
              </a:ext>
            </a:extLst>
          </p:cNvPr>
          <p:cNvCxnSpPr/>
          <p:nvPr/>
        </p:nvCxnSpPr>
        <p:spPr>
          <a:xfrm>
            <a:off x="4494151" y="3202035"/>
            <a:ext cx="2822959" cy="0"/>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cxnSp>
        <p:nvCxnSpPr>
          <p:cNvPr id="15" name="Connettore diritto 14">
            <a:extLst>
              <a:ext uri="{FF2B5EF4-FFF2-40B4-BE49-F238E27FC236}">
                <a16:creationId xmlns:a16="http://schemas.microsoft.com/office/drawing/2014/main" id="{73DC5929-B0F9-1E79-A6A6-E97C46A22A19}"/>
              </a:ext>
            </a:extLst>
          </p:cNvPr>
          <p:cNvCxnSpPr>
            <a:cxnSpLocks/>
          </p:cNvCxnSpPr>
          <p:nvPr/>
        </p:nvCxnSpPr>
        <p:spPr>
          <a:xfrm>
            <a:off x="5213740" y="2891933"/>
            <a:ext cx="0" cy="2274075"/>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sp>
        <p:nvSpPr>
          <p:cNvPr id="16" name="CasellaDiTesto 15">
            <a:extLst>
              <a:ext uri="{FF2B5EF4-FFF2-40B4-BE49-F238E27FC236}">
                <a16:creationId xmlns:a16="http://schemas.microsoft.com/office/drawing/2014/main" id="{5E5A52A5-B6B0-68FF-2452-CBB14BDF9405}"/>
              </a:ext>
            </a:extLst>
          </p:cNvPr>
          <p:cNvSpPr txBox="1"/>
          <p:nvPr/>
        </p:nvSpPr>
        <p:spPr>
          <a:xfrm>
            <a:off x="4697064" y="4537135"/>
            <a:ext cx="2822959" cy="391628"/>
          </a:xfrm>
          <a:prstGeom prst="rect">
            <a:avLst/>
          </a:prstGeom>
          <a:solidFill>
            <a:schemeClr val="bg1"/>
          </a:solidFill>
          <a:ln>
            <a:solidFill>
              <a:srgbClr val="92D050"/>
            </a:solidFill>
          </a:ln>
          <a:effectLst>
            <a:outerShdw blurRad="50800" dist="38100" dir="2700000" algn="tl" rotWithShape="0">
              <a:prstClr val="black">
                <a:alpha val="40000"/>
              </a:prstClr>
            </a:outerShdw>
          </a:effectLst>
        </p:spPr>
        <p:txBody>
          <a:bodyPr wrap="square" lIns="72000" tIns="72000" rIns="72000" bIns="72000" anchor="ctr" anchorCtr="0">
            <a:spAutoFit/>
          </a:bodyPr>
          <a:lstStyle/>
          <a:p>
            <a:r>
              <a:rPr lang="en-US" sz="1600" b="1" i="1" dirty="0" err="1">
                <a:solidFill>
                  <a:srgbClr val="0000FF"/>
                </a:solidFill>
              </a:rPr>
              <a:t>I</a:t>
            </a:r>
            <a:r>
              <a:rPr lang="en-US" sz="1600" b="1" i="1" baseline="-25000" dirty="0" err="1">
                <a:solidFill>
                  <a:srgbClr val="0000FF"/>
                </a:solidFill>
              </a:rPr>
              <a:t>cut</a:t>
            </a:r>
            <a:r>
              <a:rPr lang="en-US" sz="1600" b="1" i="1" baseline="-25000" dirty="0">
                <a:solidFill>
                  <a:srgbClr val="0000FF"/>
                </a:solidFill>
              </a:rPr>
              <a:t>-off, 6 K</a:t>
            </a:r>
            <a:r>
              <a:rPr lang="en-US" sz="1600" b="1" dirty="0">
                <a:solidFill>
                  <a:srgbClr val="0000FF"/>
                </a:solidFill>
              </a:rPr>
              <a:t> = 7.8 kA @ 90 </a:t>
            </a:r>
            <a:r>
              <a:rPr lang="en-US" sz="1600" b="1" dirty="0" err="1">
                <a:solidFill>
                  <a:srgbClr val="0000FF"/>
                </a:solidFill>
              </a:rPr>
              <a:t>mT</a:t>
            </a:r>
            <a:endParaRPr lang="en-US" sz="1600" dirty="0"/>
          </a:p>
        </p:txBody>
      </p:sp>
      <p:pic>
        <p:nvPicPr>
          <p:cNvPr id="17" name="Immagine 16">
            <a:extLst>
              <a:ext uri="{FF2B5EF4-FFF2-40B4-BE49-F238E27FC236}">
                <a16:creationId xmlns:a16="http://schemas.microsoft.com/office/drawing/2014/main" id="{E4896C7D-BCA6-2A8A-7728-A89685511253}"/>
              </a:ext>
            </a:extLst>
          </p:cNvPr>
          <p:cNvPicPr>
            <a:picLocks noChangeAspect="1"/>
          </p:cNvPicPr>
          <p:nvPr/>
        </p:nvPicPr>
        <p:blipFill>
          <a:blip r:embed="rId7"/>
          <a:srcRect l="13724"/>
          <a:stretch>
            <a:fillRect/>
          </a:stretch>
        </p:blipFill>
        <p:spPr>
          <a:xfrm>
            <a:off x="7998599" y="2163155"/>
            <a:ext cx="4040974" cy="3604407"/>
          </a:xfrm>
          <a:prstGeom prst="rect">
            <a:avLst/>
          </a:prstGeom>
        </p:spPr>
      </p:pic>
      <p:cxnSp>
        <p:nvCxnSpPr>
          <p:cNvPr id="19" name="Connettore diritto 18">
            <a:extLst>
              <a:ext uri="{FF2B5EF4-FFF2-40B4-BE49-F238E27FC236}">
                <a16:creationId xmlns:a16="http://schemas.microsoft.com/office/drawing/2014/main" id="{634578ED-5971-C501-9100-DA2F6D591B33}"/>
              </a:ext>
            </a:extLst>
          </p:cNvPr>
          <p:cNvCxnSpPr/>
          <p:nvPr/>
        </p:nvCxnSpPr>
        <p:spPr>
          <a:xfrm>
            <a:off x="8171141" y="3567791"/>
            <a:ext cx="2822959" cy="0"/>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cxnSp>
        <p:nvCxnSpPr>
          <p:cNvPr id="21" name="Connettore diritto 20">
            <a:extLst>
              <a:ext uri="{FF2B5EF4-FFF2-40B4-BE49-F238E27FC236}">
                <a16:creationId xmlns:a16="http://schemas.microsoft.com/office/drawing/2014/main" id="{AE6E5A62-2CF2-05A8-FF9D-919DAE90CE80}"/>
              </a:ext>
            </a:extLst>
          </p:cNvPr>
          <p:cNvCxnSpPr>
            <a:cxnSpLocks/>
          </p:cNvCxnSpPr>
          <p:nvPr/>
        </p:nvCxnSpPr>
        <p:spPr>
          <a:xfrm>
            <a:off x="8950492" y="2899883"/>
            <a:ext cx="0" cy="2274075"/>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sp>
        <p:nvSpPr>
          <p:cNvPr id="22" name="CasellaDiTesto 21">
            <a:extLst>
              <a:ext uri="{FF2B5EF4-FFF2-40B4-BE49-F238E27FC236}">
                <a16:creationId xmlns:a16="http://schemas.microsoft.com/office/drawing/2014/main" id="{36D2D930-44DB-186D-1BF9-412022D0A440}"/>
              </a:ext>
            </a:extLst>
          </p:cNvPr>
          <p:cNvSpPr txBox="1"/>
          <p:nvPr/>
        </p:nvSpPr>
        <p:spPr>
          <a:xfrm>
            <a:off x="8362251" y="4545085"/>
            <a:ext cx="2822959" cy="391628"/>
          </a:xfrm>
          <a:prstGeom prst="rect">
            <a:avLst/>
          </a:prstGeom>
          <a:solidFill>
            <a:schemeClr val="bg1"/>
          </a:solidFill>
          <a:ln>
            <a:solidFill>
              <a:srgbClr val="92D050"/>
            </a:solidFill>
          </a:ln>
          <a:effectLst>
            <a:outerShdw blurRad="50800" dist="38100" dir="2700000" algn="tl" rotWithShape="0">
              <a:prstClr val="black">
                <a:alpha val="40000"/>
              </a:prstClr>
            </a:outerShdw>
          </a:effectLst>
        </p:spPr>
        <p:txBody>
          <a:bodyPr wrap="square" lIns="72000" tIns="72000" rIns="72000" bIns="72000" anchor="ctr" anchorCtr="0">
            <a:spAutoFit/>
          </a:bodyPr>
          <a:lstStyle/>
          <a:p>
            <a:r>
              <a:rPr lang="en-US" sz="1600" b="1" i="1" dirty="0" err="1">
                <a:solidFill>
                  <a:srgbClr val="0000FF"/>
                </a:solidFill>
              </a:rPr>
              <a:t>I</a:t>
            </a:r>
            <a:r>
              <a:rPr lang="en-US" sz="1600" b="1" i="1" baseline="-25000" dirty="0" err="1">
                <a:solidFill>
                  <a:srgbClr val="0000FF"/>
                </a:solidFill>
              </a:rPr>
              <a:t>cut</a:t>
            </a:r>
            <a:r>
              <a:rPr lang="en-US" sz="1600" b="1" i="1" baseline="-25000" dirty="0">
                <a:solidFill>
                  <a:srgbClr val="0000FF"/>
                </a:solidFill>
              </a:rPr>
              <a:t>-off, 8 K</a:t>
            </a:r>
            <a:r>
              <a:rPr lang="en-US" sz="1600" b="1" dirty="0">
                <a:solidFill>
                  <a:srgbClr val="0000FF"/>
                </a:solidFill>
              </a:rPr>
              <a:t> = 5.9 kA @ 100 </a:t>
            </a:r>
            <a:r>
              <a:rPr lang="en-US" sz="1600" b="1" dirty="0" err="1">
                <a:solidFill>
                  <a:srgbClr val="0000FF"/>
                </a:solidFill>
              </a:rPr>
              <a:t>mT</a:t>
            </a:r>
            <a:endParaRPr lang="en-US" sz="1600" dirty="0"/>
          </a:p>
        </p:txBody>
      </p:sp>
    </p:spTree>
    <p:extLst>
      <p:ext uri="{BB962C8B-B14F-4D97-AF65-F5344CB8AC3E}">
        <p14:creationId xmlns:p14="http://schemas.microsoft.com/office/powerpoint/2010/main" val="2750106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5810A-054E-65A4-D71C-FC16DD1C1FD4}"/>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4E21F6CA-A73E-FB32-FAEC-050F39C7ECB2}"/>
              </a:ext>
            </a:extLst>
          </p:cNvPr>
          <p:cNvSpPr>
            <a:spLocks noGrp="1"/>
          </p:cNvSpPr>
          <p:nvPr>
            <p:ph type="title"/>
          </p:nvPr>
        </p:nvSpPr>
        <p:spPr>
          <a:xfrm>
            <a:off x="613116" y="165479"/>
            <a:ext cx="10733087" cy="871827"/>
          </a:xfrm>
        </p:spPr>
        <p:txBody>
          <a:bodyPr anchor="t"/>
          <a:lstStyle/>
          <a:p>
            <a:r>
              <a:rPr lang="fr-FR" dirty="0"/>
              <a:t>Update on TFQDV </a:t>
            </a:r>
            <a:r>
              <a:rPr lang="fr-FR" dirty="0" err="1"/>
              <a:t>activities</a:t>
            </a:r>
            <a:endParaRPr lang="fr-FR" dirty="0"/>
          </a:p>
        </p:txBody>
      </p:sp>
      <p:sp>
        <p:nvSpPr>
          <p:cNvPr id="7" name="Espace réservé du numéro de diapositive 6">
            <a:extLst>
              <a:ext uri="{FF2B5EF4-FFF2-40B4-BE49-F238E27FC236}">
                <a16:creationId xmlns:a16="http://schemas.microsoft.com/office/drawing/2014/main" id="{03848696-1847-AAB7-FAB2-9E58ECF7E295}"/>
              </a:ext>
            </a:extLst>
          </p:cNvPr>
          <p:cNvSpPr>
            <a:spLocks noGrp="1"/>
          </p:cNvSpPr>
          <p:nvPr>
            <p:ph type="sldNum" sz="quarter" idx="12"/>
          </p:nvPr>
        </p:nvSpPr>
        <p:spPr/>
        <p:txBody>
          <a:bodyPr/>
          <a:lstStyle/>
          <a:p>
            <a:fld id="{0CBC77A0-1F4E-42FF-9FFC-F45C3A64AF90}" type="slidenum">
              <a:rPr lang="fr-FR" smtClean="0"/>
              <a:pPr/>
              <a:t>7</a:t>
            </a:fld>
            <a:endParaRPr lang="fr-FR" dirty="0"/>
          </a:p>
        </p:txBody>
      </p:sp>
      <p:sp>
        <p:nvSpPr>
          <p:cNvPr id="4" name="Rectangle 3">
            <a:extLst>
              <a:ext uri="{FF2B5EF4-FFF2-40B4-BE49-F238E27FC236}">
                <a16:creationId xmlns:a16="http://schemas.microsoft.com/office/drawing/2014/main" id="{37F05EBD-E173-F8B9-207D-49FC1D6C3B6B}"/>
              </a:ext>
            </a:extLst>
          </p:cNvPr>
          <p:cNvSpPr/>
          <p:nvPr/>
        </p:nvSpPr>
        <p:spPr>
          <a:xfrm>
            <a:off x="845797" y="911386"/>
            <a:ext cx="10332543" cy="1015663"/>
          </a:xfrm>
          <a:prstGeom prst="rect">
            <a:avLst/>
          </a:prstGeom>
        </p:spPr>
        <p:txBody>
          <a:bodyPr wrap="square">
            <a:spAutoFit/>
          </a:bodyPr>
          <a:lstStyle/>
          <a:p>
            <a:pPr marL="342900" indent="-342900" algn="just">
              <a:buFont typeface="Wingdings" panose="05000000000000000000" pitchFamily="2" charset="2"/>
              <a:buChar char="§"/>
            </a:pPr>
            <a:r>
              <a:rPr lang="en-US" sz="2000" dirty="0"/>
              <a:t>The TFQDV signal processing activities has been devoted to the validation and the consolidation of software tool (ANN-based) aimed at TFQDV signal retrieval, correction and transmission to TF interlock system.</a:t>
            </a:r>
          </a:p>
        </p:txBody>
      </p:sp>
      <p:pic>
        <p:nvPicPr>
          <p:cNvPr id="20" name="Picture 15" descr="Agenzia nazionale per le nuove tecnologie, l’energia e lo sviluppo economico sostenibile">
            <a:extLst>
              <a:ext uri="{FF2B5EF4-FFF2-40B4-BE49-F238E27FC236}">
                <a16:creationId xmlns:a16="http://schemas.microsoft.com/office/drawing/2014/main" id="{10384398-A80E-9BF3-4E1D-8523D94497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9" name="Espace réservé du pied de page 5">
            <a:extLst>
              <a:ext uri="{FF2B5EF4-FFF2-40B4-BE49-F238E27FC236}">
                <a16:creationId xmlns:a16="http://schemas.microsoft.com/office/drawing/2014/main" id="{01ED4E75-3349-34D8-93C0-59911E4B719E}"/>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sp>
        <p:nvSpPr>
          <p:cNvPr id="24" name="CasellaDiTesto 11">
            <a:extLst>
              <a:ext uri="{FF2B5EF4-FFF2-40B4-BE49-F238E27FC236}">
                <a16:creationId xmlns:a16="http://schemas.microsoft.com/office/drawing/2014/main" id="{DC2EA3EC-BCF2-4EBC-940B-A3F8FE2FD89A}"/>
              </a:ext>
            </a:extLst>
          </p:cNvPr>
          <p:cNvSpPr txBox="1"/>
          <p:nvPr/>
        </p:nvSpPr>
        <p:spPr>
          <a:xfrm>
            <a:off x="520701" y="2007592"/>
            <a:ext cx="4629008" cy="461665"/>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just" rtl="0"/>
            <a:r>
              <a:rPr lang="en-US" sz="2400" b="1" i="0" u="none" strike="noStrike" baseline="0" dirty="0">
                <a:latin typeface="Calibri" panose="020F0502020204030204" pitchFamily="34" charset="0"/>
              </a:rPr>
              <a:t>TFQDV signal processing activities </a:t>
            </a:r>
          </a:p>
        </p:txBody>
      </p:sp>
      <p:pic>
        <p:nvPicPr>
          <p:cNvPr id="26" name="Immagine 25">
            <a:extLst>
              <a:ext uri="{FF2B5EF4-FFF2-40B4-BE49-F238E27FC236}">
                <a16:creationId xmlns:a16="http://schemas.microsoft.com/office/drawing/2014/main" id="{C5412F98-C8FA-78A6-C788-4A6762DB9903}"/>
              </a:ext>
            </a:extLst>
          </p:cNvPr>
          <p:cNvPicPr>
            <a:picLocks noChangeAspect="1"/>
          </p:cNvPicPr>
          <p:nvPr/>
        </p:nvPicPr>
        <p:blipFill>
          <a:blip r:embed="rId3"/>
          <a:stretch>
            <a:fillRect/>
          </a:stretch>
        </p:blipFill>
        <p:spPr>
          <a:xfrm>
            <a:off x="274297" y="2682452"/>
            <a:ext cx="4695165" cy="3264162"/>
          </a:xfrm>
          <a:prstGeom prst="rect">
            <a:avLst/>
          </a:prstGeom>
        </p:spPr>
      </p:pic>
      <p:pic>
        <p:nvPicPr>
          <p:cNvPr id="28" name="Immagine 27">
            <a:extLst>
              <a:ext uri="{FF2B5EF4-FFF2-40B4-BE49-F238E27FC236}">
                <a16:creationId xmlns:a16="http://schemas.microsoft.com/office/drawing/2014/main" id="{48B6AA10-FC36-A341-2F82-99817DEC08C7}"/>
              </a:ext>
            </a:extLst>
          </p:cNvPr>
          <p:cNvPicPr>
            <a:picLocks noChangeAspect="1"/>
          </p:cNvPicPr>
          <p:nvPr/>
        </p:nvPicPr>
        <p:blipFill>
          <a:blip r:embed="rId4"/>
          <a:stretch>
            <a:fillRect/>
          </a:stretch>
        </p:blipFill>
        <p:spPr>
          <a:xfrm>
            <a:off x="5387851" y="2659826"/>
            <a:ext cx="3570036" cy="3309414"/>
          </a:xfrm>
          <a:prstGeom prst="rect">
            <a:avLst/>
          </a:prstGeom>
        </p:spPr>
      </p:pic>
      <p:sp>
        <p:nvSpPr>
          <p:cNvPr id="30" name="CasellaDiTesto 18">
            <a:extLst>
              <a:ext uri="{FF2B5EF4-FFF2-40B4-BE49-F238E27FC236}">
                <a16:creationId xmlns:a16="http://schemas.microsoft.com/office/drawing/2014/main" id="{73537C8D-D7DA-7D8F-262A-BE5E356F399F}"/>
              </a:ext>
            </a:extLst>
          </p:cNvPr>
          <p:cNvSpPr txBox="1"/>
          <p:nvPr/>
        </p:nvSpPr>
        <p:spPr>
          <a:xfrm>
            <a:off x="8957887" y="3429000"/>
            <a:ext cx="2531935" cy="1323439"/>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indent="-171450" algn="just" rtl="0">
              <a:buFont typeface="Arial" panose="020B0604020202020204" pitchFamily="34" charset="0"/>
              <a:buChar char="•"/>
            </a:pPr>
            <a:r>
              <a:rPr lang="en-US" sz="2000" b="0" i="0" u="none" strike="noStrike" baseline="0" dirty="0"/>
              <a:t>Real-time filtering achieved both in </a:t>
            </a:r>
            <a:r>
              <a:rPr lang="en-US" sz="2000" b="0" i="0" u="none" strike="noStrike" baseline="0" dirty="0" err="1"/>
              <a:t>Matlab</a:t>
            </a:r>
            <a:r>
              <a:rPr lang="en-US" sz="2000" b="0" i="0" u="none" strike="noStrike" baseline="0" dirty="0"/>
              <a:t> and C++</a:t>
            </a:r>
          </a:p>
          <a:p>
            <a:pPr marL="171450" marR="0" indent="-171450" algn="l" rtl="0">
              <a:buFont typeface="Arial" panose="020B0604020202020204" pitchFamily="34" charset="0"/>
              <a:buChar char="•"/>
            </a:pPr>
            <a:r>
              <a:rPr lang="en-US" sz="2000" b="0" i="0" u="none" strike="noStrike" baseline="0" dirty="0"/>
              <a:t>All U</a:t>
            </a:r>
            <a:r>
              <a:rPr lang="en-US" sz="2000" b="0" i="0" u="none" strike="noStrike" baseline="-25000" dirty="0"/>
              <a:t>PF</a:t>
            </a:r>
            <a:r>
              <a:rPr lang="en-US" sz="2000" b="0" i="0" u="none" strike="noStrike" baseline="0" dirty="0"/>
              <a:t> filtered</a:t>
            </a:r>
          </a:p>
        </p:txBody>
      </p:sp>
    </p:spTree>
    <p:extLst>
      <p:ext uri="{BB962C8B-B14F-4D97-AF65-F5344CB8AC3E}">
        <p14:creationId xmlns:p14="http://schemas.microsoft.com/office/powerpoint/2010/main" val="2538191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B0FFE67A-0B45-A646-5B47-1746BAC218C5}"/>
              </a:ext>
            </a:extLst>
          </p:cNvPr>
          <p:cNvSpPr>
            <a:spLocks noGrp="1"/>
          </p:cNvSpPr>
          <p:nvPr>
            <p:ph type="title"/>
          </p:nvPr>
        </p:nvSpPr>
        <p:spPr/>
        <p:txBody>
          <a:bodyPr>
            <a:normAutofit fontScale="90000"/>
          </a:bodyPr>
          <a:lstStyle/>
          <a:p>
            <a:r>
              <a:rPr lang="en-US" b="1" dirty="0">
                <a:solidFill>
                  <a:srgbClr val="002060"/>
                </a:solidFill>
              </a:rPr>
              <a:t>The TFQDV signal processing activities </a:t>
            </a:r>
            <a:br>
              <a:rPr lang="it-IT" dirty="0"/>
            </a:br>
            <a:endParaRPr lang="it-IT" dirty="0"/>
          </a:p>
        </p:txBody>
      </p:sp>
      <p:sp>
        <p:nvSpPr>
          <p:cNvPr id="6" name="Segnaposto numero diapositiva 5">
            <a:extLst>
              <a:ext uri="{FF2B5EF4-FFF2-40B4-BE49-F238E27FC236}">
                <a16:creationId xmlns:a16="http://schemas.microsoft.com/office/drawing/2014/main" id="{6FE26D5A-3029-322A-32C6-BFFF06D72D83}"/>
              </a:ext>
            </a:extLst>
          </p:cNvPr>
          <p:cNvSpPr>
            <a:spLocks noGrp="1"/>
          </p:cNvSpPr>
          <p:nvPr>
            <p:ph type="sldNum" sz="quarter" idx="12"/>
          </p:nvPr>
        </p:nvSpPr>
        <p:spPr/>
        <p:txBody>
          <a:bodyPr/>
          <a:lstStyle/>
          <a:p>
            <a:fld id="{0CBC77A0-1F4E-42FF-9FFC-F45C3A64AF90}" type="slidenum">
              <a:rPr lang="fr-FR" smtClean="0"/>
              <a:pPr/>
              <a:t>8</a:t>
            </a:fld>
            <a:endParaRPr lang="fr-FR" dirty="0"/>
          </a:p>
        </p:txBody>
      </p:sp>
      <p:sp>
        <p:nvSpPr>
          <p:cNvPr id="8" name="CasellaDiTesto 7">
            <a:extLst>
              <a:ext uri="{FF2B5EF4-FFF2-40B4-BE49-F238E27FC236}">
                <a16:creationId xmlns:a16="http://schemas.microsoft.com/office/drawing/2014/main" id="{FB8C649C-3F8D-32C8-B6A2-BC9036C24DFD}"/>
              </a:ext>
            </a:extLst>
          </p:cNvPr>
          <p:cNvSpPr txBox="1"/>
          <p:nvPr/>
        </p:nvSpPr>
        <p:spPr>
          <a:xfrm>
            <a:off x="834390" y="1185863"/>
            <a:ext cx="10367010" cy="958660"/>
          </a:xfrm>
          <a:prstGeom prst="rect">
            <a:avLst/>
          </a:prstGeom>
          <a:noFill/>
        </p:spPr>
        <p:txBody>
          <a:bodyPr wrap="square">
            <a:spAutoFit/>
          </a:bodyPr>
          <a:lstStyle/>
          <a:p>
            <a:pPr>
              <a:lnSpc>
                <a:spcPct val="150000"/>
              </a:lnSpc>
            </a:pPr>
            <a:r>
              <a:rPr lang="en-US" sz="2000" b="1" dirty="0">
                <a:solidFill>
                  <a:srgbClr val="002060"/>
                </a:solidFill>
              </a:rPr>
              <a:t>devoted to the validation and the consolidation of software tool (ANN-based) aimed at TFQDV signal retrieval, correction and transmission to TF interlock system</a:t>
            </a:r>
            <a:endParaRPr lang="it-IT" sz="2000" b="1" dirty="0">
              <a:solidFill>
                <a:srgbClr val="002060"/>
              </a:solidFill>
            </a:endParaRPr>
          </a:p>
        </p:txBody>
      </p:sp>
      <p:sp>
        <p:nvSpPr>
          <p:cNvPr id="10" name="CasellaDiTesto 9">
            <a:extLst>
              <a:ext uri="{FF2B5EF4-FFF2-40B4-BE49-F238E27FC236}">
                <a16:creationId xmlns:a16="http://schemas.microsoft.com/office/drawing/2014/main" id="{280AD7FD-DB1B-2AA6-F797-6F0B9962F8F0}"/>
              </a:ext>
            </a:extLst>
          </p:cNvPr>
          <p:cNvSpPr txBox="1"/>
          <p:nvPr/>
        </p:nvSpPr>
        <p:spPr>
          <a:xfrm>
            <a:off x="828676" y="2455211"/>
            <a:ext cx="10036175" cy="2129878"/>
          </a:xfrm>
          <a:prstGeom prst="rect">
            <a:avLst/>
          </a:prstGeom>
          <a:noFill/>
        </p:spPr>
        <p:txBody>
          <a:bodyPr wrap="square">
            <a:spAutoFit/>
          </a:bodyPr>
          <a:lstStyle/>
          <a:p>
            <a:pPr>
              <a:lnSpc>
                <a:spcPct val="150000"/>
              </a:lnSpc>
            </a:pPr>
            <a:r>
              <a:rPr lang="en-US" dirty="0">
                <a:effectLst/>
                <a:latin typeface="+mn-lt"/>
                <a:ea typeface="MS Mincho" panose="02020609040205080304" pitchFamily="49" charset="-128"/>
              </a:rPr>
              <a:t>During Integrated Commissioning held in 2021 and 2023, it was observed that during PF current transients, a spurious transient signal was generated on the TF quench detection voltage (TFQDV) channels, that could be misinterpreted as a TF quench event </a:t>
            </a:r>
            <a:r>
              <a:rPr lang="en-US" dirty="0">
                <a:effectLst/>
                <a:latin typeface="+mn-lt"/>
                <a:ea typeface="MS Mincho" panose="02020609040205080304" pitchFamily="49" charset="-128"/>
                <a:sym typeface="Wingdings" panose="05000000000000000000" pitchFamily="2" charset="2"/>
              </a:rPr>
              <a:t> as the </a:t>
            </a:r>
            <a:r>
              <a:rPr lang="en-IE" dirty="0"/>
              <a:t>persistent risk of false-positive quench detection could penalize operation schedules, a dedicated mitigation strategy was implemented</a:t>
            </a:r>
            <a:r>
              <a:rPr lang="en-US" dirty="0">
                <a:ea typeface="MS Mincho" panose="02020609040205080304" pitchFamily="49" charset="-128"/>
              </a:rPr>
              <a:t>:</a:t>
            </a:r>
            <a:endParaRPr lang="it-IT" dirty="0"/>
          </a:p>
        </p:txBody>
      </p:sp>
      <p:sp>
        <p:nvSpPr>
          <p:cNvPr id="12" name="CasellaDiTesto 11">
            <a:extLst>
              <a:ext uri="{FF2B5EF4-FFF2-40B4-BE49-F238E27FC236}">
                <a16:creationId xmlns:a16="http://schemas.microsoft.com/office/drawing/2014/main" id="{53A1F618-6C3C-D054-3E11-49909A792BDF}"/>
              </a:ext>
            </a:extLst>
          </p:cNvPr>
          <p:cNvSpPr txBox="1"/>
          <p:nvPr/>
        </p:nvSpPr>
        <p:spPr>
          <a:xfrm>
            <a:off x="828676" y="4895777"/>
            <a:ext cx="10455275" cy="883383"/>
          </a:xfrm>
          <a:prstGeom prst="rect">
            <a:avLst/>
          </a:prstGeom>
          <a:noFill/>
        </p:spPr>
        <p:txBody>
          <a:bodyPr wrap="square">
            <a:spAutoFit/>
          </a:bodyPr>
          <a:lstStyle/>
          <a:p>
            <a:pPr>
              <a:lnSpc>
                <a:spcPct val="150000"/>
              </a:lnSpc>
            </a:pPr>
            <a:r>
              <a:rPr lang="en-US" sz="1800" b="1" dirty="0">
                <a:effectLst/>
                <a:latin typeface="+mn-lt"/>
                <a:ea typeface="MS Mincho" panose="02020609040205080304" pitchFamily="49" charset="-128"/>
              </a:rPr>
              <a:t>A software-based approach was chosen to correct in real-time the TFQDV signal through a correlation with a reference signal, for instance the PF coils control voltage (U</a:t>
            </a:r>
            <a:r>
              <a:rPr lang="en-US" sz="1800" b="1" baseline="-25000" dirty="0">
                <a:effectLst/>
                <a:latin typeface="+mn-lt"/>
                <a:ea typeface="MS Mincho" panose="02020609040205080304" pitchFamily="49" charset="-128"/>
              </a:rPr>
              <a:t>PF</a:t>
            </a:r>
            <a:r>
              <a:rPr lang="en-US" sz="1800" b="1" dirty="0">
                <a:effectLst/>
                <a:latin typeface="+mn-lt"/>
                <a:ea typeface="MS Mincho" panose="02020609040205080304" pitchFamily="49" charset="-128"/>
              </a:rPr>
              <a:t>). </a:t>
            </a:r>
            <a:endParaRPr lang="it-IT" b="1" dirty="0"/>
          </a:p>
        </p:txBody>
      </p:sp>
      <p:pic>
        <p:nvPicPr>
          <p:cNvPr id="5" name="Picture 15" descr="Agenzia nazionale per le nuove tecnologie, l’energia e lo sviluppo economico sostenibile">
            <a:extLst>
              <a:ext uri="{FF2B5EF4-FFF2-40B4-BE49-F238E27FC236}">
                <a16:creationId xmlns:a16="http://schemas.microsoft.com/office/drawing/2014/main" id="{B34EB203-638F-5D6B-71B9-2F7415A0D3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7" name="Espace réservé du pied de page 5">
            <a:extLst>
              <a:ext uri="{FF2B5EF4-FFF2-40B4-BE49-F238E27FC236}">
                <a16:creationId xmlns:a16="http://schemas.microsoft.com/office/drawing/2014/main" id="{C6D16C86-F415-8834-AED0-65FE97E05C39}"/>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spTree>
    <p:extLst>
      <p:ext uri="{BB962C8B-B14F-4D97-AF65-F5344CB8AC3E}">
        <p14:creationId xmlns:p14="http://schemas.microsoft.com/office/powerpoint/2010/main" val="2069967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2382C-BDCC-CA17-59AF-62ADA1FF3BDA}"/>
            </a:ext>
          </a:extLst>
        </p:cNvPr>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65C0AB3A-ABD3-1D26-50C3-1D6326A6B5DD}"/>
              </a:ext>
            </a:extLst>
          </p:cNvPr>
          <p:cNvSpPr>
            <a:spLocks noGrp="1"/>
          </p:cNvSpPr>
          <p:nvPr>
            <p:ph type="sldNum" sz="quarter" idx="12"/>
          </p:nvPr>
        </p:nvSpPr>
        <p:spPr/>
        <p:txBody>
          <a:bodyPr/>
          <a:lstStyle/>
          <a:p>
            <a:fld id="{0CBC77A0-1F4E-42FF-9FFC-F45C3A64AF90}" type="slidenum">
              <a:rPr lang="fr-FR" smtClean="0"/>
              <a:pPr/>
              <a:t>9</a:t>
            </a:fld>
            <a:endParaRPr lang="fr-FR" dirty="0"/>
          </a:p>
        </p:txBody>
      </p:sp>
      <p:sp>
        <p:nvSpPr>
          <p:cNvPr id="7" name="Titolo 6">
            <a:extLst>
              <a:ext uri="{FF2B5EF4-FFF2-40B4-BE49-F238E27FC236}">
                <a16:creationId xmlns:a16="http://schemas.microsoft.com/office/drawing/2014/main" id="{CE43FBC5-8AFB-D80D-39FC-62DEA5E9F1BB}"/>
              </a:ext>
            </a:extLst>
          </p:cNvPr>
          <p:cNvSpPr txBox="1">
            <a:spLocks noGrp="1"/>
          </p:cNvSpPr>
          <p:nvPr>
            <p:ph type="title"/>
          </p:nvPr>
        </p:nvSpPr>
        <p:spPr>
          <a:prstGeom prst="rect">
            <a:avLst/>
          </a:prstGeom>
          <a:noFill/>
        </p:spPr>
        <p:txBody>
          <a:bodyPr wrap="square">
            <a:spAutoFit/>
          </a:bodyPr>
          <a:lstStyle/>
          <a:p>
            <a:pPr indent="128270" algn="just">
              <a:spcBef>
                <a:spcPts val="100"/>
              </a:spcBef>
              <a:buNone/>
            </a:pPr>
            <a:r>
              <a:rPr lang="en-US" sz="1800" b="1" dirty="0">
                <a:effectLst/>
                <a:latin typeface="+mn-lt"/>
                <a:ea typeface="MS Mincho" panose="02020609040205080304" pitchFamily="49" charset="-128"/>
              </a:rPr>
              <a:t>Two methods were pursued: </a:t>
            </a:r>
            <a:endParaRPr lang="it-IT" sz="900" b="1" dirty="0">
              <a:effectLst/>
              <a:latin typeface="Times New Roman" panose="02020603050405020304" pitchFamily="18" charset="0"/>
              <a:ea typeface="MS Mincho" panose="02020609040205080304" pitchFamily="49" charset="-128"/>
            </a:endParaRPr>
          </a:p>
        </p:txBody>
      </p:sp>
      <p:sp>
        <p:nvSpPr>
          <p:cNvPr id="11" name="Rettangolo con angoli arrotondati 10">
            <a:extLst>
              <a:ext uri="{FF2B5EF4-FFF2-40B4-BE49-F238E27FC236}">
                <a16:creationId xmlns:a16="http://schemas.microsoft.com/office/drawing/2014/main" id="{E45EB3BF-A678-FE32-2B4F-91079ED55494}"/>
              </a:ext>
            </a:extLst>
          </p:cNvPr>
          <p:cNvSpPr/>
          <p:nvPr/>
        </p:nvSpPr>
        <p:spPr>
          <a:xfrm>
            <a:off x="260350" y="2722970"/>
            <a:ext cx="6184900" cy="3366991"/>
          </a:xfrm>
          <a:prstGeom prst="roundRect">
            <a:avLst>
              <a:gd name="adj" fmla="val 9003"/>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CasellaDiTesto 14">
            <a:extLst>
              <a:ext uri="{FF2B5EF4-FFF2-40B4-BE49-F238E27FC236}">
                <a16:creationId xmlns:a16="http://schemas.microsoft.com/office/drawing/2014/main" id="{0374A984-F0E9-ED4A-B8E1-C98607C60EE8}"/>
              </a:ext>
            </a:extLst>
          </p:cNvPr>
          <p:cNvSpPr txBox="1"/>
          <p:nvPr/>
        </p:nvSpPr>
        <p:spPr>
          <a:xfrm>
            <a:off x="463550" y="947078"/>
            <a:ext cx="10515600" cy="1213153"/>
          </a:xfrm>
          <a:prstGeom prst="rect">
            <a:avLst/>
          </a:prstGeom>
          <a:noFill/>
        </p:spPr>
        <p:txBody>
          <a:bodyPr wrap="square">
            <a:spAutoFit/>
          </a:bodyPr>
          <a:lstStyle/>
          <a:p>
            <a:pPr marL="285750" indent="-285750" algn="just">
              <a:spcBef>
                <a:spcPts val="100"/>
              </a:spcBef>
              <a:buFont typeface="Arial" panose="020B0604020202020204" pitchFamily="34" charset="0"/>
              <a:buChar char="•"/>
            </a:pPr>
            <a:r>
              <a:rPr lang="en-US" sz="1800" b="1" dirty="0">
                <a:effectLst/>
                <a:latin typeface="+mn-lt"/>
                <a:ea typeface="MS Mincho" panose="02020609040205080304" pitchFamily="49" charset="-128"/>
              </a:rPr>
              <a:t>A purely linear correlation between TFQDV and U</a:t>
            </a:r>
            <a:r>
              <a:rPr lang="en-US" sz="1800" b="1" baseline="-25000" dirty="0">
                <a:effectLst/>
                <a:latin typeface="+mn-lt"/>
                <a:ea typeface="MS Mincho" panose="02020609040205080304" pitchFamily="49" charset="-128"/>
              </a:rPr>
              <a:t>PF</a:t>
            </a:r>
            <a:r>
              <a:rPr lang="en-US" sz="1800" b="1" dirty="0">
                <a:effectLst/>
                <a:latin typeface="+mn-lt"/>
                <a:ea typeface="MS Mincho" panose="02020609040205080304" pitchFamily="49" charset="-128"/>
              </a:rPr>
              <a:t> processed signals, using a direct transfer   matrix   </a:t>
            </a:r>
            <a:r>
              <a:rPr lang="en-US" sz="1800" b="1" dirty="0">
                <a:effectLst/>
                <a:latin typeface="+mn-lt"/>
                <a:ea typeface="MS Mincho" panose="02020609040205080304" pitchFamily="49" charset="-128"/>
                <a:sym typeface="Wingdings" panose="05000000000000000000" pitchFamily="2" charset="2"/>
              </a:rPr>
              <a:t>  Unique Matrix (UM) approach </a:t>
            </a:r>
            <a:endParaRPr lang="it-IT" b="1" dirty="0">
              <a:ea typeface="MS Mincho" panose="02020609040205080304" pitchFamily="49" charset="-128"/>
            </a:endParaRPr>
          </a:p>
          <a:p>
            <a:pPr marL="285750" indent="-285750" algn="just">
              <a:spcBef>
                <a:spcPts val="100"/>
              </a:spcBef>
              <a:buFont typeface="Arial" panose="020B0604020202020204" pitchFamily="34" charset="0"/>
              <a:buChar char="•"/>
            </a:pPr>
            <a:r>
              <a:rPr lang="en-US" sz="1800" b="1" dirty="0">
                <a:effectLst/>
                <a:latin typeface="+mn-lt"/>
                <a:ea typeface="MS Mincho" panose="02020609040205080304" pitchFamily="49" charset="-128"/>
              </a:rPr>
              <a:t>An Artificial Neuron Network (ANN)-based approach to dynamically correlate TFQDV and U</a:t>
            </a:r>
            <a:r>
              <a:rPr lang="en-US" sz="1800" b="1" baseline="-25000" dirty="0">
                <a:effectLst/>
                <a:latin typeface="+mn-lt"/>
                <a:ea typeface="MS Mincho" panose="02020609040205080304" pitchFamily="49" charset="-128"/>
              </a:rPr>
              <a:t>PF</a:t>
            </a:r>
            <a:r>
              <a:rPr lang="en-US" sz="1800" b="1" dirty="0">
                <a:effectLst/>
                <a:latin typeface="+mn-lt"/>
                <a:ea typeface="MS Mincho" panose="02020609040205080304" pitchFamily="49" charset="-128"/>
              </a:rPr>
              <a:t> to improve fitting fidelity </a:t>
            </a:r>
            <a:r>
              <a:rPr lang="en-US" sz="1800" b="1" dirty="0">
                <a:effectLst/>
                <a:latin typeface="+mn-lt"/>
                <a:ea typeface="MS Mincho" panose="02020609040205080304" pitchFamily="49" charset="-128"/>
                <a:sym typeface="Wingdings" panose="05000000000000000000" pitchFamily="2" charset="2"/>
              </a:rPr>
              <a:t> </a:t>
            </a:r>
            <a:r>
              <a:rPr lang="en-US" sz="1800" b="1" dirty="0">
                <a:effectLst/>
                <a:latin typeface="+mn-lt"/>
                <a:ea typeface="MS Mincho" panose="02020609040205080304" pitchFamily="49" charset="-128"/>
              </a:rPr>
              <a:t>ANN approach   </a:t>
            </a:r>
            <a:endParaRPr lang="it-IT" sz="900" b="1" dirty="0">
              <a:effectLst/>
              <a:latin typeface="Times New Roman" panose="02020603050405020304" pitchFamily="18" charset="0"/>
              <a:ea typeface="MS Mincho" panose="02020609040205080304" pitchFamily="49" charset="-128"/>
            </a:endParaRPr>
          </a:p>
        </p:txBody>
      </p:sp>
      <p:sp>
        <p:nvSpPr>
          <p:cNvPr id="17" name="CasellaDiTesto 16">
            <a:extLst>
              <a:ext uri="{FF2B5EF4-FFF2-40B4-BE49-F238E27FC236}">
                <a16:creationId xmlns:a16="http://schemas.microsoft.com/office/drawing/2014/main" id="{E7307A4B-5B36-4F59-0C8C-E740CEFFE477}"/>
              </a:ext>
            </a:extLst>
          </p:cNvPr>
          <p:cNvSpPr txBox="1"/>
          <p:nvPr/>
        </p:nvSpPr>
        <p:spPr>
          <a:xfrm>
            <a:off x="349250" y="3291348"/>
            <a:ext cx="6096000" cy="2585323"/>
          </a:xfrm>
          <a:prstGeom prst="rect">
            <a:avLst/>
          </a:prstGeom>
          <a:noFill/>
        </p:spPr>
        <p:txBody>
          <a:bodyPr wrap="square">
            <a:spAutoFit/>
          </a:bodyPr>
          <a:lstStyle/>
          <a:p>
            <a:r>
              <a:rPr lang="en-US" sz="1800" dirty="0">
                <a:effectLst/>
                <a:latin typeface="+mn-lt"/>
                <a:ea typeface="MS Mincho" panose="02020609040205080304" pitchFamily="49" charset="-128"/>
              </a:rPr>
              <a:t>The quench identification criterion is based on a 1 second integration of the nine integrated TFQDV (</a:t>
            </a:r>
            <a:r>
              <a:rPr lang="en-US" sz="1800" dirty="0" err="1">
                <a:effectLst/>
                <a:latin typeface="+mn-lt"/>
                <a:ea typeface="MS Mincho" panose="02020609040205080304" pitchFamily="49" charset="-128"/>
              </a:rPr>
              <a:t>intV</a:t>
            </a:r>
            <a:r>
              <a:rPr lang="en-US" sz="1800" dirty="0">
                <a:effectLst/>
                <a:latin typeface="+mn-lt"/>
                <a:ea typeface="MS Mincho" panose="02020609040205080304" pitchFamily="49" charset="-128"/>
              </a:rPr>
              <a:t>) voltage channels </a:t>
            </a:r>
          </a:p>
          <a:p>
            <a:endParaRPr lang="en-US" dirty="0">
              <a:ea typeface="MS Mincho" panose="02020609040205080304" pitchFamily="49" charset="-128"/>
            </a:endParaRPr>
          </a:p>
          <a:p>
            <a:r>
              <a:rPr lang="en-US" dirty="0"/>
              <a:t>metric that reflects the correction performance, associated with the mitigation of false positive detection risk: Peak Attenuation Ratio (R</a:t>
            </a:r>
            <a:r>
              <a:rPr lang="en-US" baseline="-25000" dirty="0"/>
              <a:t>PA</a:t>
            </a:r>
            <a:r>
              <a:rPr lang="en-US" dirty="0"/>
              <a:t>) and is defined as </a:t>
            </a:r>
            <a:r>
              <a:rPr lang="en-US" b="1" dirty="0"/>
              <a:t>R</a:t>
            </a:r>
            <a:r>
              <a:rPr lang="en-US" b="1" baseline="-25000" dirty="0"/>
              <a:t>PA</a:t>
            </a:r>
            <a:r>
              <a:rPr lang="en-US" b="1" dirty="0"/>
              <a:t>=max(|</a:t>
            </a:r>
            <a:r>
              <a:rPr lang="en-US" b="1" dirty="0" err="1"/>
              <a:t>corrIntV</a:t>
            </a:r>
            <a:r>
              <a:rPr lang="en-US" b="1" dirty="0"/>
              <a:t>|) / max(|</a:t>
            </a:r>
            <a:r>
              <a:rPr lang="en-US" b="1" dirty="0" err="1"/>
              <a:t>IntV</a:t>
            </a:r>
            <a:r>
              <a:rPr lang="en-US" b="1" dirty="0"/>
              <a:t>|) </a:t>
            </a:r>
            <a:r>
              <a:rPr lang="en-US" dirty="0"/>
              <a:t>where the two components are identified as shown in Figure</a:t>
            </a:r>
            <a:endParaRPr lang="it-IT" dirty="0"/>
          </a:p>
        </p:txBody>
      </p:sp>
      <p:pic>
        <p:nvPicPr>
          <p:cNvPr id="19" name="Picture 6">
            <a:extLst>
              <a:ext uri="{FF2B5EF4-FFF2-40B4-BE49-F238E27FC236}">
                <a16:creationId xmlns:a16="http://schemas.microsoft.com/office/drawing/2014/main" id="{CDAE2FB4-E4A8-466B-93C3-FB5BEA2FCDB8}"/>
              </a:ext>
            </a:extLst>
          </p:cNvPr>
          <p:cNvPicPr>
            <a:picLocks noChangeAspect="1"/>
          </p:cNvPicPr>
          <p:nvPr/>
        </p:nvPicPr>
        <p:blipFill rotWithShape="1">
          <a:blip r:embed="rId2">
            <a:extLst>
              <a:ext uri="{28A0092B-C50C-407E-A947-70E740481C1C}">
                <a14:useLocalDpi xmlns:a14="http://schemas.microsoft.com/office/drawing/2010/main" val="0"/>
              </a:ext>
            </a:extLst>
          </a:blip>
          <a:srcRect l="5307" t="4627" r="7020"/>
          <a:stretch>
            <a:fillRect/>
          </a:stretch>
        </p:blipFill>
        <p:spPr bwMode="auto">
          <a:xfrm>
            <a:off x="6737350" y="2625328"/>
            <a:ext cx="4851400" cy="3685360"/>
          </a:xfrm>
          <a:prstGeom prst="rect">
            <a:avLst/>
          </a:prstGeom>
          <a:noFill/>
          <a:ln>
            <a:noFill/>
          </a:ln>
          <a:extLst>
            <a:ext uri="{53640926-AAD7-44D8-BBD7-CCE9431645EC}">
              <a14:shadowObscured xmlns:a14="http://schemas.microsoft.com/office/drawing/2010/main"/>
            </a:ext>
          </a:extLst>
        </p:spPr>
      </p:pic>
      <p:sp>
        <p:nvSpPr>
          <p:cNvPr id="21" name="CasellaDiTesto 20">
            <a:extLst>
              <a:ext uri="{FF2B5EF4-FFF2-40B4-BE49-F238E27FC236}">
                <a16:creationId xmlns:a16="http://schemas.microsoft.com/office/drawing/2014/main" id="{8A5DD840-3DE3-4434-E077-42AAC63BB604}"/>
              </a:ext>
            </a:extLst>
          </p:cNvPr>
          <p:cNvSpPr txBox="1"/>
          <p:nvPr/>
        </p:nvSpPr>
        <p:spPr>
          <a:xfrm>
            <a:off x="349250" y="2881901"/>
            <a:ext cx="2857500" cy="369332"/>
          </a:xfrm>
          <a:prstGeom prst="rect">
            <a:avLst/>
          </a:prstGeom>
          <a:noFill/>
        </p:spPr>
        <p:txBody>
          <a:bodyPr wrap="square">
            <a:spAutoFit/>
          </a:bodyPr>
          <a:lstStyle/>
          <a:p>
            <a:r>
              <a:rPr lang="en-US" sz="1800" dirty="0">
                <a:effectLst/>
                <a:latin typeface="+mn-lt"/>
                <a:ea typeface="MS Mincho" panose="02020609040205080304" pitchFamily="49" charset="-128"/>
              </a:rPr>
              <a:t>Key concepts:</a:t>
            </a:r>
            <a:endParaRPr lang="it-IT" dirty="0"/>
          </a:p>
        </p:txBody>
      </p:sp>
      <p:pic>
        <p:nvPicPr>
          <p:cNvPr id="2" name="Picture 15" descr="Agenzia nazionale per le nuove tecnologie, l’energia e lo sviluppo economico sostenibile">
            <a:extLst>
              <a:ext uri="{FF2B5EF4-FFF2-40B4-BE49-F238E27FC236}">
                <a16:creationId xmlns:a16="http://schemas.microsoft.com/office/drawing/2014/main" id="{C5EA7265-1013-CF9A-1C2A-4BC246A701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pied de page 5">
            <a:extLst>
              <a:ext uri="{FF2B5EF4-FFF2-40B4-BE49-F238E27FC236}">
                <a16:creationId xmlns:a16="http://schemas.microsoft.com/office/drawing/2014/main" id="{FC8BFA11-29A9-A692-26FF-8F98793E9CE8}"/>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spTree>
    <p:extLst>
      <p:ext uri="{BB962C8B-B14F-4D97-AF65-F5344CB8AC3E}">
        <p14:creationId xmlns:p14="http://schemas.microsoft.com/office/powerpoint/2010/main" val="1439036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EE55B-71BC-5BF4-CB1B-D6652892B743}"/>
            </a:ext>
          </a:extLst>
        </p:cNvPr>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51A8772D-7331-87F3-D64E-435D448AC226}"/>
              </a:ext>
            </a:extLst>
          </p:cNvPr>
          <p:cNvSpPr>
            <a:spLocks noGrp="1"/>
          </p:cNvSpPr>
          <p:nvPr>
            <p:ph type="sldNum" sz="quarter" idx="12"/>
          </p:nvPr>
        </p:nvSpPr>
        <p:spPr/>
        <p:txBody>
          <a:bodyPr/>
          <a:lstStyle/>
          <a:p>
            <a:fld id="{0CBC77A0-1F4E-42FF-9FFC-F45C3A64AF90}" type="slidenum">
              <a:rPr lang="fr-FR" smtClean="0"/>
              <a:pPr/>
              <a:t>10</a:t>
            </a:fld>
            <a:endParaRPr lang="fr-FR" dirty="0"/>
          </a:p>
        </p:txBody>
      </p:sp>
      <p:sp>
        <p:nvSpPr>
          <p:cNvPr id="7" name="CasellaDiTesto 6">
            <a:extLst>
              <a:ext uri="{FF2B5EF4-FFF2-40B4-BE49-F238E27FC236}">
                <a16:creationId xmlns:a16="http://schemas.microsoft.com/office/drawing/2014/main" id="{1F4ACC2A-D3F8-3D3E-DFA0-964661D532CF}"/>
              </a:ext>
            </a:extLst>
          </p:cNvPr>
          <p:cNvSpPr txBox="1"/>
          <p:nvPr/>
        </p:nvSpPr>
        <p:spPr>
          <a:xfrm>
            <a:off x="316412" y="428177"/>
            <a:ext cx="9639299" cy="4247317"/>
          </a:xfrm>
          <a:prstGeom prst="rect">
            <a:avLst/>
          </a:prstGeom>
          <a:noFill/>
        </p:spPr>
        <p:txBody>
          <a:bodyPr wrap="square">
            <a:spAutoFit/>
          </a:bodyPr>
          <a:lstStyle/>
          <a:p>
            <a:pPr marL="285750" indent="-285750">
              <a:buFont typeface="Arial" panose="020B0604020202020204" pitchFamily="34" charset="0"/>
              <a:buChar char="•"/>
            </a:pPr>
            <a:r>
              <a:rPr lang="en-IE" sz="1800" b="1" dirty="0">
                <a:solidFill>
                  <a:schemeClr val="tx2"/>
                </a:solidFill>
                <a:effectLst/>
                <a:latin typeface="+mn-lt"/>
                <a:ea typeface="MS Mincho" panose="02020609040205080304" pitchFamily="49" charset="-128"/>
              </a:rPr>
              <a:t>The UM method</a:t>
            </a:r>
            <a:r>
              <a:rPr lang="en-IE" sz="1800" dirty="0">
                <a:solidFill>
                  <a:schemeClr val="tx2"/>
                </a:solidFill>
                <a:effectLst/>
                <a:latin typeface="+mn-lt"/>
                <a:ea typeface="MS Mincho" panose="02020609040205080304" pitchFamily="49" charset="-128"/>
              </a:rPr>
              <a:t>: </a:t>
            </a:r>
          </a:p>
          <a:p>
            <a:r>
              <a:rPr lang="en-IE" sz="1800" dirty="0">
                <a:effectLst/>
                <a:latin typeface="+mn-lt"/>
                <a:ea typeface="MS Mincho" panose="02020609040205080304" pitchFamily="49" charset="-128"/>
              </a:rPr>
              <a:t>demonstrates the ability to mitigate </a:t>
            </a:r>
            <a:r>
              <a:rPr lang="en-US" sz="1800" dirty="0">
                <a:effectLst/>
                <a:latin typeface="+mn-lt"/>
                <a:ea typeface="MS Mincho" panose="02020609040205080304" pitchFamily="49" charset="-128"/>
              </a:rPr>
              <a:t>spurious </a:t>
            </a:r>
            <a:r>
              <a:rPr lang="en-US" sz="1800" dirty="0" err="1">
                <a:effectLst/>
                <a:latin typeface="+mn-lt"/>
                <a:ea typeface="MS Mincho" panose="02020609040205080304" pitchFamily="49" charset="-128"/>
              </a:rPr>
              <a:t>IntV</a:t>
            </a:r>
            <a:r>
              <a:rPr lang="en-US" sz="1800" dirty="0">
                <a:effectLst/>
                <a:latin typeface="+mn-lt"/>
                <a:ea typeface="MS Mincho" panose="02020609040205080304" pitchFamily="49" charset="-128"/>
              </a:rPr>
              <a:t> peaks, with 85% rate of shots showing lower maximum after correction. However, it remains limited as </a:t>
            </a:r>
            <a:r>
              <a:rPr lang="en-IE" sz="1800" dirty="0">
                <a:effectLst/>
                <a:latin typeface="+mn-lt"/>
                <a:ea typeface="MS Mincho" panose="02020609040205080304" pitchFamily="49" charset="-128"/>
              </a:rPr>
              <a:t>only about 20% of the shots exhibited </a:t>
            </a:r>
            <a:r>
              <a:rPr lang="en-US" sz="1800" dirty="0">
                <a:effectLst/>
                <a:latin typeface="+mn-lt"/>
                <a:ea typeface="MS Mincho" panose="02020609040205080304" pitchFamily="49" charset="-128"/>
              </a:rPr>
              <a:t>an </a:t>
            </a:r>
            <a:r>
              <a:rPr lang="en-US" sz="1800" dirty="0" err="1">
                <a:effectLst/>
                <a:latin typeface="+mn-lt"/>
                <a:ea typeface="MS Mincho" panose="02020609040205080304" pitchFamily="49" charset="-128"/>
              </a:rPr>
              <a:t>intV</a:t>
            </a:r>
            <a:r>
              <a:rPr lang="en-US" sz="1800" dirty="0">
                <a:effectLst/>
                <a:latin typeface="+mn-lt"/>
                <a:ea typeface="MS Mincho" panose="02020609040205080304" pitchFamily="49" charset="-128"/>
              </a:rPr>
              <a:t> peak decreased by more than 25%, and the best correction rate is 38% </a:t>
            </a:r>
          </a:p>
          <a:p>
            <a:pPr marL="285750" indent="-285750">
              <a:buFont typeface="Arial" panose="020B0604020202020204" pitchFamily="34" charset="0"/>
              <a:buChar char="•"/>
            </a:pPr>
            <a:endParaRPr lang="en-US" dirty="0">
              <a:ea typeface="MS Mincho" panose="02020609040205080304" pitchFamily="49" charset="-128"/>
            </a:endParaRPr>
          </a:p>
          <a:p>
            <a:pPr marL="285750" indent="-285750">
              <a:buFont typeface="Arial" panose="020B0604020202020204" pitchFamily="34" charset="0"/>
              <a:buChar char="•"/>
            </a:pPr>
            <a:r>
              <a:rPr lang="en-US" b="1" dirty="0">
                <a:solidFill>
                  <a:schemeClr val="tx2"/>
                </a:solidFill>
                <a:ea typeface="MS Mincho" panose="02020609040205080304" pitchFamily="49" charset="-128"/>
              </a:rPr>
              <a:t>ANN approach</a:t>
            </a:r>
            <a:r>
              <a:rPr lang="en-US" dirty="0">
                <a:solidFill>
                  <a:schemeClr val="tx2"/>
                </a:solidFill>
                <a:ea typeface="MS Mincho" panose="02020609040205080304" pitchFamily="49" charset="-128"/>
              </a:rPr>
              <a:t>: </a:t>
            </a:r>
          </a:p>
          <a:p>
            <a:pPr marL="285750" indent="-285750">
              <a:buFont typeface="Arial" panose="020B0604020202020204" pitchFamily="34" charset="0"/>
              <a:buChar char="•"/>
            </a:pPr>
            <a:endParaRPr lang="en-US" dirty="0">
              <a:ea typeface="MS Mincho" panose="02020609040205080304" pitchFamily="49" charset="-128"/>
            </a:endParaRPr>
          </a:p>
          <a:p>
            <a:pPr marL="1257300" lvl="2" indent="-342900">
              <a:buAutoNum type="alphaUcParenR"/>
            </a:pPr>
            <a:r>
              <a:rPr lang="en-US" u="sng" dirty="0">
                <a:ea typeface="MS Mincho" panose="02020609040205080304" pitchFamily="49" charset="-128"/>
              </a:rPr>
              <a:t>single inner layer architecture</a:t>
            </a:r>
            <a:endParaRPr lang="en-US" dirty="0">
              <a:ea typeface="MS Mincho" panose="02020609040205080304" pitchFamily="49" charset="-128"/>
            </a:endParaRPr>
          </a:p>
          <a:p>
            <a:pPr marL="1257300" lvl="2" indent="-342900">
              <a:buAutoNum type="alphaUcParenR"/>
            </a:pPr>
            <a:endParaRPr lang="en-US" dirty="0">
              <a:ea typeface="MS Mincho" panose="02020609040205080304" pitchFamily="49" charset="-128"/>
            </a:endParaRPr>
          </a:p>
          <a:p>
            <a:pPr lvl="2"/>
            <a:r>
              <a:rPr lang="en-US" dirty="0"/>
              <a:t>The considered ANN architecture is </a:t>
            </a:r>
            <a:r>
              <a:rPr lang="en-US" dirty="0" err="1"/>
              <a:t>Multy</a:t>
            </a:r>
            <a:r>
              <a:rPr lang="en-US" dirty="0"/>
              <a:t> Layer Perceptron (MLP) implemented in C++ environment with settings as follows:</a:t>
            </a:r>
            <a:endParaRPr lang="it-IT" dirty="0"/>
          </a:p>
          <a:p>
            <a:pPr lvl="2"/>
            <a:r>
              <a:rPr lang="en-US" dirty="0" err="1"/>
              <a:t>nb</a:t>
            </a:r>
            <a:r>
              <a:rPr lang="en-US" dirty="0"/>
              <a:t> of input / hidden layers / output neurons: 100 /80 /9</a:t>
            </a:r>
            <a:endParaRPr lang="it-IT" dirty="0"/>
          </a:p>
          <a:p>
            <a:pPr lvl="2"/>
            <a:r>
              <a:rPr lang="en-US" dirty="0"/>
              <a:t>Learning rate: h=0.01; momentum coefficient: a=0.1  </a:t>
            </a:r>
            <a:endParaRPr lang="it-IT" dirty="0"/>
          </a:p>
          <a:p>
            <a:pPr lvl="2"/>
            <a:r>
              <a:rPr lang="en-US" dirty="0"/>
              <a:t>Number of total epochs: 40000</a:t>
            </a:r>
            <a:endParaRPr lang="it-IT" dirty="0"/>
          </a:p>
          <a:p>
            <a:pPr marL="742950" lvl="1" indent="-285750">
              <a:buFont typeface="Arial" panose="020B0604020202020204" pitchFamily="34" charset="0"/>
              <a:buChar char="•"/>
            </a:pPr>
            <a:endParaRPr lang="it-IT" dirty="0"/>
          </a:p>
        </p:txBody>
      </p:sp>
      <p:sp>
        <p:nvSpPr>
          <p:cNvPr id="11" name="CasellaDiTesto 10">
            <a:extLst>
              <a:ext uri="{FF2B5EF4-FFF2-40B4-BE49-F238E27FC236}">
                <a16:creationId xmlns:a16="http://schemas.microsoft.com/office/drawing/2014/main" id="{4802B088-D0C6-DFC7-B968-72475641B9B1}"/>
              </a:ext>
            </a:extLst>
          </p:cNvPr>
          <p:cNvSpPr txBox="1"/>
          <p:nvPr/>
        </p:nvSpPr>
        <p:spPr>
          <a:xfrm>
            <a:off x="1066800" y="4281989"/>
            <a:ext cx="9639300" cy="1200329"/>
          </a:xfrm>
          <a:prstGeom prst="rect">
            <a:avLst/>
          </a:prstGeom>
          <a:noFill/>
        </p:spPr>
        <p:txBody>
          <a:bodyPr wrap="square">
            <a:spAutoFit/>
          </a:bodyPr>
          <a:lstStyle/>
          <a:p>
            <a:pPr indent="128270" algn="just">
              <a:lnSpc>
                <a:spcPct val="100000"/>
              </a:lnSpc>
              <a:buNone/>
            </a:pPr>
            <a:r>
              <a:rPr lang="en-US" sz="1800" spc="-30" dirty="0">
                <a:effectLst/>
                <a:latin typeface="+mn-lt"/>
                <a:ea typeface="MS Mincho" panose="02020609040205080304" pitchFamily="49" charset="-128"/>
              </a:rPr>
              <a:t>the mathematical relationship that the ANN will approximate is of the type:</a:t>
            </a:r>
          </a:p>
          <a:p>
            <a:pPr indent="128270" algn="just">
              <a:lnSpc>
                <a:spcPct val="100000"/>
              </a:lnSpc>
              <a:buNone/>
            </a:pPr>
            <a:endParaRPr lang="it-IT" dirty="0">
              <a:ea typeface="MS Mincho" panose="02020609040205080304" pitchFamily="49" charset="-128"/>
            </a:endParaRPr>
          </a:p>
          <a:p>
            <a:pPr indent="128270" algn="just">
              <a:lnSpc>
                <a:spcPct val="100000"/>
              </a:lnSpc>
              <a:buNone/>
            </a:pPr>
            <a:r>
              <a:rPr lang="fr-FR" sz="1800" spc="-30" dirty="0" err="1">
                <a:effectLst/>
                <a:latin typeface="+mn-lt"/>
                <a:ea typeface="MS Mincho" panose="02020609040205080304" pitchFamily="49" charset="-128"/>
              </a:rPr>
              <a:t>intV</a:t>
            </a:r>
            <a:r>
              <a:rPr lang="fr-FR" sz="1800" spc="-30" baseline="30000" dirty="0" err="1">
                <a:effectLst/>
                <a:latin typeface="+mn-lt"/>
                <a:ea typeface="MS Mincho" panose="02020609040205080304" pitchFamily="49" charset="-128"/>
              </a:rPr>
              <a:t>j</a:t>
            </a:r>
            <a:r>
              <a:rPr lang="fr-FR" sz="1800" spc="-30" dirty="0">
                <a:effectLst/>
                <a:latin typeface="+mn-lt"/>
                <a:ea typeface="MS Mincho" panose="02020609040205080304" pitchFamily="49" charset="-128"/>
              </a:rPr>
              <a:t>(t)=f(</a:t>
            </a:r>
            <a:r>
              <a:rPr lang="fr-FR" sz="1800" spc="-30" dirty="0" err="1">
                <a:effectLst/>
                <a:latin typeface="+mn-lt"/>
                <a:ea typeface="MS Mincho" panose="02020609040205080304" pitchFamily="49" charset="-128"/>
              </a:rPr>
              <a:t>V</a:t>
            </a:r>
            <a:r>
              <a:rPr lang="fr-FR" sz="1800" spc="-30" baseline="-25000" dirty="0" err="1">
                <a:effectLst/>
                <a:latin typeface="+mn-lt"/>
                <a:ea typeface="MS Mincho" panose="02020609040205080304" pitchFamily="49" charset="-128"/>
              </a:rPr>
              <a:t>PF</a:t>
            </a:r>
            <a:r>
              <a:rPr lang="fr-FR" sz="1800" spc="-30" baseline="30000" dirty="0" err="1">
                <a:effectLst/>
                <a:latin typeface="+mn-lt"/>
                <a:ea typeface="MS Mincho" panose="02020609040205080304" pitchFamily="49" charset="-128"/>
              </a:rPr>
              <a:t>i</a:t>
            </a:r>
            <a:r>
              <a:rPr lang="fr-FR" sz="1800" spc="-30" dirty="0">
                <a:effectLst/>
                <a:latin typeface="+mn-lt"/>
                <a:ea typeface="MS Mincho" panose="02020609040205080304" pitchFamily="49" charset="-128"/>
              </a:rPr>
              <a:t>(t-0.1s), </a:t>
            </a:r>
            <a:r>
              <a:rPr lang="fr-FR" sz="1800" spc="-30" dirty="0" err="1">
                <a:effectLst/>
                <a:latin typeface="+mn-lt"/>
                <a:ea typeface="MS Mincho" panose="02020609040205080304" pitchFamily="49" charset="-128"/>
              </a:rPr>
              <a:t>V</a:t>
            </a:r>
            <a:r>
              <a:rPr lang="fr-FR" sz="1800" spc="-30" baseline="-25000" dirty="0" err="1">
                <a:effectLst/>
                <a:latin typeface="+mn-lt"/>
                <a:ea typeface="MS Mincho" panose="02020609040205080304" pitchFamily="49" charset="-128"/>
              </a:rPr>
              <a:t>PF</a:t>
            </a:r>
            <a:r>
              <a:rPr lang="fr-FR" sz="1800" spc="-30" baseline="30000" dirty="0" err="1">
                <a:effectLst/>
                <a:latin typeface="+mn-lt"/>
                <a:ea typeface="MS Mincho" panose="02020609040205080304" pitchFamily="49" charset="-128"/>
              </a:rPr>
              <a:t>i</a:t>
            </a:r>
            <a:r>
              <a:rPr lang="fr-FR" sz="1800" spc="-30" dirty="0">
                <a:effectLst/>
                <a:latin typeface="+mn-lt"/>
                <a:ea typeface="MS Mincho" panose="02020609040205080304" pitchFamily="49" charset="-128"/>
              </a:rPr>
              <a:t>(t-0.2s), …, </a:t>
            </a:r>
            <a:r>
              <a:rPr lang="fr-FR" sz="1800" spc="-30" dirty="0" err="1">
                <a:effectLst/>
                <a:latin typeface="+mn-lt"/>
                <a:ea typeface="MS Mincho" panose="02020609040205080304" pitchFamily="49" charset="-128"/>
              </a:rPr>
              <a:t>V</a:t>
            </a:r>
            <a:r>
              <a:rPr lang="fr-FR" sz="1800" spc="-30" baseline="-25000" dirty="0" err="1">
                <a:effectLst/>
                <a:latin typeface="+mn-lt"/>
                <a:ea typeface="MS Mincho" panose="02020609040205080304" pitchFamily="49" charset="-128"/>
              </a:rPr>
              <a:t>PF</a:t>
            </a:r>
            <a:r>
              <a:rPr lang="fr-FR" sz="1800" spc="-30" baseline="30000" dirty="0" err="1">
                <a:effectLst/>
                <a:latin typeface="+mn-lt"/>
                <a:ea typeface="MS Mincho" panose="02020609040205080304" pitchFamily="49" charset="-128"/>
              </a:rPr>
              <a:t>i</a:t>
            </a:r>
            <a:r>
              <a:rPr lang="fr-FR" sz="1800" spc="-30" dirty="0">
                <a:effectLst/>
                <a:latin typeface="+mn-lt"/>
                <a:ea typeface="MS Mincho" panose="02020609040205080304" pitchFamily="49" charset="-128"/>
              </a:rPr>
              <a:t>(t-1s))</a:t>
            </a:r>
            <a:endParaRPr lang="it-IT" sz="1800" dirty="0">
              <a:effectLst/>
              <a:latin typeface="+mn-lt"/>
              <a:ea typeface="MS Mincho" panose="02020609040205080304" pitchFamily="49" charset="-128"/>
            </a:endParaRPr>
          </a:p>
          <a:p>
            <a:pPr indent="128270" algn="just">
              <a:lnSpc>
                <a:spcPct val="100000"/>
              </a:lnSpc>
              <a:buNone/>
            </a:pPr>
            <a:r>
              <a:rPr lang="en-US" sz="1800" spc="-30" dirty="0">
                <a:effectLst/>
                <a:latin typeface="+mn-lt"/>
                <a:ea typeface="MS Mincho" panose="02020609040205080304" pitchFamily="49" charset="-128"/>
              </a:rPr>
              <a:t>with </a:t>
            </a:r>
            <a:r>
              <a:rPr lang="en-US" sz="1800" spc="-30" dirty="0" err="1">
                <a:effectLst/>
                <a:latin typeface="+mn-lt"/>
                <a:ea typeface="MS Mincho" panose="02020609040205080304" pitchFamily="49" charset="-128"/>
              </a:rPr>
              <a:t>i</a:t>
            </a:r>
            <a:r>
              <a:rPr lang="en-US" sz="1800" spc="-30" dirty="0">
                <a:effectLst/>
                <a:latin typeface="+mn-lt"/>
                <a:ea typeface="MS Mincho" panose="02020609040205080304" pitchFamily="49" charset="-128"/>
              </a:rPr>
              <a:t>=1,…,10 indexing the 10 PF coils, and j=1,…9 indexing the 9 channels of the </a:t>
            </a:r>
            <a:r>
              <a:rPr lang="en-US" sz="1800" spc="-30" dirty="0" err="1">
                <a:effectLst/>
                <a:latin typeface="+mn-lt"/>
                <a:ea typeface="MS Mincho" panose="02020609040205080304" pitchFamily="49" charset="-128"/>
              </a:rPr>
              <a:t>intV</a:t>
            </a:r>
            <a:r>
              <a:rPr lang="en-US" sz="1800" spc="-30" dirty="0">
                <a:effectLst/>
                <a:latin typeface="+mn-lt"/>
                <a:ea typeface="MS Mincho" panose="02020609040205080304" pitchFamily="49" charset="-128"/>
              </a:rPr>
              <a:t> signals.  </a:t>
            </a:r>
            <a:endParaRPr lang="it-IT" sz="1000" dirty="0">
              <a:effectLst/>
              <a:latin typeface="Times New Roman" panose="02020603050405020304" pitchFamily="18" charset="0"/>
              <a:ea typeface="MS Mincho" panose="02020609040205080304" pitchFamily="49" charset="-128"/>
            </a:endParaRPr>
          </a:p>
        </p:txBody>
      </p:sp>
      <p:sp>
        <p:nvSpPr>
          <p:cNvPr id="15" name="CasellaDiTesto 14">
            <a:extLst>
              <a:ext uri="{FF2B5EF4-FFF2-40B4-BE49-F238E27FC236}">
                <a16:creationId xmlns:a16="http://schemas.microsoft.com/office/drawing/2014/main" id="{CB61D5B9-2025-1C7A-0281-E8387C7C5D8C}"/>
              </a:ext>
            </a:extLst>
          </p:cNvPr>
          <p:cNvSpPr txBox="1"/>
          <p:nvPr/>
        </p:nvSpPr>
        <p:spPr>
          <a:xfrm>
            <a:off x="1231900" y="5482318"/>
            <a:ext cx="6388100" cy="369332"/>
          </a:xfrm>
          <a:prstGeom prst="rect">
            <a:avLst/>
          </a:prstGeom>
          <a:noFill/>
        </p:spPr>
        <p:txBody>
          <a:bodyPr wrap="square">
            <a:spAutoFit/>
          </a:bodyPr>
          <a:lstStyle/>
          <a:p>
            <a:pPr>
              <a:buNone/>
            </a:pPr>
            <a:r>
              <a:rPr lang="en-US" sz="1800" spc="-30" dirty="0">
                <a:effectLst/>
                <a:latin typeface="+mn-lt"/>
                <a:ea typeface="MS Mincho" panose="02020609040205080304" pitchFamily="49" charset="-128"/>
              </a:rPr>
              <a:t>7 runs</a:t>
            </a:r>
            <a:r>
              <a:rPr lang="it-IT" dirty="0">
                <a:ea typeface="MS Mincho" panose="02020609040205080304" pitchFamily="49" charset="-128"/>
              </a:rPr>
              <a:t> </a:t>
            </a:r>
            <a:r>
              <a:rPr lang="it-IT" dirty="0">
                <a:ea typeface="MS Mincho" panose="02020609040205080304" pitchFamily="49" charset="-128"/>
                <a:sym typeface="Wingdings" panose="05000000000000000000" pitchFamily="2" charset="2"/>
              </a:rPr>
              <a:t> </a:t>
            </a:r>
            <a:r>
              <a:rPr lang="en-IE" sz="1800" spc="-30" dirty="0">
                <a:effectLst/>
                <a:latin typeface="+mn-lt"/>
                <a:ea typeface="MS Mincho" panose="02020609040205080304" pitchFamily="49" charset="-128"/>
              </a:rPr>
              <a:t>selected to maximize the diversity of current patterns</a:t>
            </a:r>
            <a:endParaRPr lang="it-IT" sz="1000" dirty="0">
              <a:effectLst/>
              <a:latin typeface="Times New Roman" panose="02020603050405020304" pitchFamily="18" charset="0"/>
              <a:ea typeface="MS Mincho" panose="02020609040205080304" pitchFamily="49" charset="-128"/>
            </a:endParaRPr>
          </a:p>
        </p:txBody>
      </p:sp>
      <p:sp>
        <p:nvSpPr>
          <p:cNvPr id="17" name="CasellaDiTesto 16">
            <a:extLst>
              <a:ext uri="{FF2B5EF4-FFF2-40B4-BE49-F238E27FC236}">
                <a16:creationId xmlns:a16="http://schemas.microsoft.com/office/drawing/2014/main" id="{003FE70D-8BB5-4CAA-FB7A-B0D1EEB4B3FB}"/>
              </a:ext>
            </a:extLst>
          </p:cNvPr>
          <p:cNvSpPr txBox="1"/>
          <p:nvPr/>
        </p:nvSpPr>
        <p:spPr>
          <a:xfrm>
            <a:off x="1177472" y="5796516"/>
            <a:ext cx="9821862" cy="646331"/>
          </a:xfrm>
          <a:prstGeom prst="rect">
            <a:avLst/>
          </a:prstGeom>
          <a:noFill/>
        </p:spPr>
        <p:txBody>
          <a:bodyPr wrap="square">
            <a:spAutoFit/>
          </a:bodyPr>
          <a:lstStyle/>
          <a:p>
            <a:r>
              <a:rPr lang="x-none" sz="1800" dirty="0">
                <a:effectLst/>
                <a:latin typeface="+mn-lt"/>
                <a:ea typeface="MS Mincho" panose="02020609040205080304" pitchFamily="49" charset="-128"/>
              </a:rPr>
              <a:t>substantial improvement with 80% of shots having peaks mitigated by more than 25%, and obtaining lower average R</a:t>
            </a:r>
            <a:r>
              <a:rPr lang="x-none" sz="1800" baseline="-25000" dirty="0">
                <a:effectLst/>
                <a:latin typeface="+mn-lt"/>
                <a:ea typeface="MS Mincho" panose="02020609040205080304" pitchFamily="49" charset="-128"/>
              </a:rPr>
              <a:t>PA</a:t>
            </a:r>
            <a:endParaRPr lang="it-IT" sz="1800" baseline="-25000" dirty="0">
              <a:effectLst/>
              <a:latin typeface="+mn-lt"/>
              <a:ea typeface="MS Mincho" panose="02020609040205080304" pitchFamily="49" charset="-128"/>
            </a:endParaRPr>
          </a:p>
        </p:txBody>
      </p:sp>
      <p:pic>
        <p:nvPicPr>
          <p:cNvPr id="19" name="Immagine 18">
            <a:extLst>
              <a:ext uri="{FF2B5EF4-FFF2-40B4-BE49-F238E27FC236}">
                <a16:creationId xmlns:a16="http://schemas.microsoft.com/office/drawing/2014/main" id="{38E88B5F-1B2D-FFF1-A1FA-DF7EE5CCE100}"/>
              </a:ext>
            </a:extLst>
          </p:cNvPr>
          <p:cNvPicPr>
            <a:picLocks noChangeAspect="1"/>
          </p:cNvPicPr>
          <p:nvPr/>
        </p:nvPicPr>
        <p:blipFill>
          <a:blip r:embed="rId2"/>
          <a:stretch>
            <a:fillRect/>
          </a:stretch>
        </p:blipFill>
        <p:spPr>
          <a:xfrm>
            <a:off x="9672320" y="1674673"/>
            <a:ext cx="1892483" cy="1754327"/>
          </a:xfrm>
          <a:prstGeom prst="rect">
            <a:avLst/>
          </a:prstGeom>
        </p:spPr>
      </p:pic>
      <p:sp>
        <p:nvSpPr>
          <p:cNvPr id="21" name="CasellaDiTesto 20">
            <a:extLst>
              <a:ext uri="{FF2B5EF4-FFF2-40B4-BE49-F238E27FC236}">
                <a16:creationId xmlns:a16="http://schemas.microsoft.com/office/drawing/2014/main" id="{2F95A54C-62E4-C90D-31BD-D728900EC02C}"/>
              </a:ext>
            </a:extLst>
          </p:cNvPr>
          <p:cNvSpPr txBox="1"/>
          <p:nvPr/>
        </p:nvSpPr>
        <p:spPr>
          <a:xfrm>
            <a:off x="9664700" y="3407093"/>
            <a:ext cx="2082800" cy="307777"/>
          </a:xfrm>
          <a:prstGeom prst="rect">
            <a:avLst/>
          </a:prstGeom>
          <a:noFill/>
        </p:spPr>
        <p:txBody>
          <a:bodyPr wrap="square">
            <a:spAutoFit/>
          </a:bodyPr>
          <a:lstStyle/>
          <a:p>
            <a:r>
              <a:rPr lang="en-US" sz="1400" b="0" i="0" u="none" strike="noStrike" baseline="0" dirty="0"/>
              <a:t>C++ Real-time filtering </a:t>
            </a:r>
            <a:endParaRPr lang="it-IT" sz="1400" dirty="0"/>
          </a:p>
        </p:txBody>
      </p:sp>
      <p:pic>
        <p:nvPicPr>
          <p:cNvPr id="2" name="Picture 15" descr="Agenzia nazionale per le nuove tecnologie, l’energia e lo sviluppo economico sostenibile">
            <a:extLst>
              <a:ext uri="{FF2B5EF4-FFF2-40B4-BE49-F238E27FC236}">
                <a16:creationId xmlns:a16="http://schemas.microsoft.com/office/drawing/2014/main" id="{C89503C3-1727-D21B-F2B0-BC4B404410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pied de page 5">
            <a:extLst>
              <a:ext uri="{FF2B5EF4-FFF2-40B4-BE49-F238E27FC236}">
                <a16:creationId xmlns:a16="http://schemas.microsoft.com/office/drawing/2014/main" id="{E5732739-2DA8-AF08-83AA-76F631203CBC}"/>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spTree>
    <p:extLst>
      <p:ext uri="{BB962C8B-B14F-4D97-AF65-F5344CB8AC3E}">
        <p14:creationId xmlns:p14="http://schemas.microsoft.com/office/powerpoint/2010/main" val="1458615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0A8D2-C176-50EA-658B-AAD837200BB1}"/>
            </a:ext>
          </a:extLst>
        </p:cNvPr>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ECF8A0E2-A3E7-EE9E-676A-FCE9E049B7AD}"/>
              </a:ext>
            </a:extLst>
          </p:cNvPr>
          <p:cNvSpPr>
            <a:spLocks noGrp="1"/>
          </p:cNvSpPr>
          <p:nvPr>
            <p:ph type="sldNum" sz="quarter" idx="12"/>
          </p:nvPr>
        </p:nvSpPr>
        <p:spPr/>
        <p:txBody>
          <a:bodyPr/>
          <a:lstStyle/>
          <a:p>
            <a:fld id="{0CBC77A0-1F4E-42FF-9FFC-F45C3A64AF90}" type="slidenum">
              <a:rPr lang="fr-FR" smtClean="0"/>
              <a:pPr/>
              <a:t>11</a:t>
            </a:fld>
            <a:endParaRPr lang="fr-FR" dirty="0"/>
          </a:p>
        </p:txBody>
      </p:sp>
      <p:sp>
        <p:nvSpPr>
          <p:cNvPr id="3" name="CasellaDiTesto 2">
            <a:extLst>
              <a:ext uri="{FF2B5EF4-FFF2-40B4-BE49-F238E27FC236}">
                <a16:creationId xmlns:a16="http://schemas.microsoft.com/office/drawing/2014/main" id="{96FF2D4B-9C13-7914-7792-1354FEA6107F}"/>
              </a:ext>
            </a:extLst>
          </p:cNvPr>
          <p:cNvSpPr txBox="1"/>
          <p:nvPr/>
        </p:nvSpPr>
        <p:spPr>
          <a:xfrm>
            <a:off x="0" y="371530"/>
            <a:ext cx="11176000" cy="2308324"/>
          </a:xfrm>
          <a:prstGeom prst="rect">
            <a:avLst/>
          </a:prstGeom>
          <a:noFill/>
        </p:spPr>
        <p:txBody>
          <a:bodyPr wrap="square">
            <a:spAutoFit/>
          </a:bodyPr>
          <a:lstStyle/>
          <a:p>
            <a:pPr marL="1257300" lvl="2" indent="-342900">
              <a:buFontTx/>
              <a:buAutoNum type="alphaUcParenR"/>
            </a:pPr>
            <a:r>
              <a:rPr lang="en-US" sz="1800" dirty="0">
                <a:solidFill>
                  <a:schemeClr val="bg1"/>
                </a:solidFill>
                <a:ea typeface="MS Mincho" panose="02020609040205080304" pitchFamily="49" charset="-128"/>
              </a:rPr>
              <a:t>.</a:t>
            </a:r>
          </a:p>
          <a:p>
            <a:pPr marL="1257300" lvl="2" indent="-342900">
              <a:buFontTx/>
              <a:buAutoNum type="alphaUcParenR"/>
            </a:pPr>
            <a:r>
              <a:rPr lang="en-US" u="sng" dirty="0">
                <a:ea typeface="MS Mincho" panose="02020609040205080304" pitchFamily="49" charset="-128"/>
              </a:rPr>
              <a:t>four inner layers architecture</a:t>
            </a:r>
          </a:p>
          <a:p>
            <a:pPr marL="1257300" lvl="2" indent="-342900">
              <a:buFontTx/>
              <a:buAutoNum type="alphaUcParenR"/>
            </a:pPr>
            <a:endParaRPr lang="en-US" u="sng" dirty="0">
              <a:ea typeface="MS Mincho" panose="02020609040205080304" pitchFamily="49" charset="-128"/>
            </a:endParaRPr>
          </a:p>
          <a:p>
            <a:pPr lvl="2"/>
            <a:r>
              <a:rPr lang="x-none" dirty="0"/>
              <a:t>explored different MLP architectures by considering four hidden layers (4‑HL) for which the number of neurons are 128, 64, 32 and 16. </a:t>
            </a:r>
            <a:r>
              <a:rPr lang="en-US" dirty="0">
                <a:ea typeface="MS Mincho" panose="02020609040205080304" pitchFamily="49" charset="-128"/>
              </a:rPr>
              <a:t> </a:t>
            </a:r>
          </a:p>
          <a:p>
            <a:pPr lvl="2"/>
            <a:r>
              <a:rPr lang="en-US" sz="1800" dirty="0">
                <a:ea typeface="MS Mincho" panose="02020609040205080304" pitchFamily="49" charset="-128"/>
              </a:rPr>
              <a:t>The </a:t>
            </a:r>
            <a:r>
              <a:rPr lang="x-none" dirty="0"/>
              <a:t>activation function was changed from Sigmoid to LeakyReLU, for the hidden layers neurons, and  a linear function  for the output layer. The network was trained using Adam optimizer with a learning rate of 10</a:t>
            </a:r>
            <a:r>
              <a:rPr lang="x-none" baseline="30000" dirty="0"/>
              <a:t>-4</a:t>
            </a:r>
            <a:r>
              <a:rPr lang="x-none" dirty="0"/>
              <a:t> and </a:t>
            </a:r>
            <a:r>
              <a:rPr lang="it-IT" dirty="0"/>
              <a:t>the</a:t>
            </a:r>
            <a:r>
              <a:rPr lang="x-none" dirty="0"/>
              <a:t> reduced number of training epochs</a:t>
            </a:r>
            <a:r>
              <a:rPr lang="it-IT" dirty="0"/>
              <a:t> </a:t>
            </a:r>
            <a:r>
              <a:rPr lang="it-IT" dirty="0" err="1"/>
              <a:t>was</a:t>
            </a:r>
            <a:r>
              <a:rPr lang="x-none" dirty="0"/>
              <a:t> fixed to 3000</a:t>
            </a:r>
            <a:endParaRPr lang="en-US" sz="1800" dirty="0">
              <a:ea typeface="MS Mincho" panose="02020609040205080304" pitchFamily="49" charset="-128"/>
            </a:endParaRPr>
          </a:p>
        </p:txBody>
      </p:sp>
      <p:sp>
        <p:nvSpPr>
          <p:cNvPr id="5" name="CasellaDiTesto 4">
            <a:extLst>
              <a:ext uri="{FF2B5EF4-FFF2-40B4-BE49-F238E27FC236}">
                <a16:creationId xmlns:a16="http://schemas.microsoft.com/office/drawing/2014/main" id="{C053AB64-BEC9-57C3-D3D3-29BD988C6700}"/>
              </a:ext>
            </a:extLst>
          </p:cNvPr>
          <p:cNvSpPr txBox="1"/>
          <p:nvPr/>
        </p:nvSpPr>
        <p:spPr>
          <a:xfrm>
            <a:off x="838200" y="2903733"/>
            <a:ext cx="5892800" cy="646331"/>
          </a:xfrm>
          <a:prstGeom prst="rect">
            <a:avLst/>
          </a:prstGeom>
          <a:noFill/>
        </p:spPr>
        <p:txBody>
          <a:bodyPr wrap="square">
            <a:spAutoFit/>
          </a:bodyPr>
          <a:lstStyle/>
          <a:p>
            <a:r>
              <a:rPr lang="x-none" sz="1800" dirty="0">
                <a:effectLst/>
                <a:latin typeface="+mn-lt"/>
                <a:ea typeface="MS Mincho" panose="02020609040205080304" pitchFamily="49" charset="-128"/>
              </a:rPr>
              <a:t>This  approach was developed using the open source PyTorch framework </a:t>
            </a:r>
            <a:endParaRPr lang="it-IT" dirty="0"/>
          </a:p>
        </p:txBody>
      </p:sp>
      <p:pic>
        <p:nvPicPr>
          <p:cNvPr id="9" name="Picture 8">
            <a:extLst>
              <a:ext uri="{FF2B5EF4-FFF2-40B4-BE49-F238E27FC236}">
                <a16:creationId xmlns:a16="http://schemas.microsoft.com/office/drawing/2014/main" id="{89B97EB0-E1C7-DE14-C799-93CAFCF73824}"/>
              </a:ext>
            </a:extLst>
          </p:cNvPr>
          <p:cNvPicPr>
            <a:picLocks noChangeAspect="1"/>
          </p:cNvPicPr>
          <p:nvPr/>
        </p:nvPicPr>
        <p:blipFill rotWithShape="1">
          <a:blip r:embed="rId2">
            <a:extLst>
              <a:ext uri="{28A0092B-C50C-407E-A947-70E740481C1C}">
                <a14:useLocalDpi xmlns:a14="http://schemas.microsoft.com/office/drawing/2010/main" val="0"/>
              </a:ext>
            </a:extLst>
          </a:blip>
          <a:srcRect l="4467" r="6523"/>
          <a:stretch>
            <a:fillRect/>
          </a:stretch>
        </p:blipFill>
        <p:spPr bwMode="auto">
          <a:xfrm>
            <a:off x="6913113" y="2893337"/>
            <a:ext cx="4674505" cy="3486680"/>
          </a:xfrm>
          <a:prstGeom prst="rect">
            <a:avLst/>
          </a:prstGeom>
          <a:noFill/>
          <a:ln>
            <a:noFill/>
          </a:ln>
          <a:extLst>
            <a:ext uri="{53640926-AAD7-44D8-BBD7-CCE9431645EC}">
              <a14:shadowObscured xmlns:a14="http://schemas.microsoft.com/office/drawing/2010/main"/>
            </a:ext>
          </a:extLst>
        </p:spPr>
      </p:pic>
      <p:sp>
        <p:nvSpPr>
          <p:cNvPr id="12" name="CasellaDiTesto 11">
            <a:extLst>
              <a:ext uri="{FF2B5EF4-FFF2-40B4-BE49-F238E27FC236}">
                <a16:creationId xmlns:a16="http://schemas.microsoft.com/office/drawing/2014/main" id="{E7D61A5E-E436-2DE3-60D4-FFCC758E68D0}"/>
              </a:ext>
            </a:extLst>
          </p:cNvPr>
          <p:cNvSpPr txBox="1"/>
          <p:nvPr/>
        </p:nvSpPr>
        <p:spPr>
          <a:xfrm>
            <a:off x="7124020" y="6372322"/>
            <a:ext cx="4463598" cy="307777"/>
          </a:xfrm>
          <a:prstGeom prst="rect">
            <a:avLst/>
          </a:prstGeom>
          <a:noFill/>
        </p:spPr>
        <p:txBody>
          <a:bodyPr wrap="square">
            <a:spAutoFit/>
          </a:bodyPr>
          <a:lstStyle/>
          <a:p>
            <a:r>
              <a:rPr lang="en-US" sz="1400" dirty="0">
                <a:effectLst/>
                <a:latin typeface="+mn-lt"/>
                <a:ea typeface="MS Mincho" panose="02020609040205080304" pitchFamily="49" charset="-128"/>
              </a:rPr>
              <a:t>Integrated TFQDV curves before and after correction</a:t>
            </a:r>
            <a:endParaRPr lang="it-IT" sz="1400" dirty="0"/>
          </a:p>
        </p:txBody>
      </p:sp>
      <p:sp>
        <p:nvSpPr>
          <p:cNvPr id="16" name="CasellaDiTesto 15">
            <a:extLst>
              <a:ext uri="{FF2B5EF4-FFF2-40B4-BE49-F238E27FC236}">
                <a16:creationId xmlns:a16="http://schemas.microsoft.com/office/drawing/2014/main" id="{3594A56B-5173-0D3A-8115-BE64DC1F0299}"/>
              </a:ext>
            </a:extLst>
          </p:cNvPr>
          <p:cNvSpPr txBox="1"/>
          <p:nvPr/>
        </p:nvSpPr>
        <p:spPr>
          <a:xfrm>
            <a:off x="927100" y="3851016"/>
            <a:ext cx="5429250" cy="2031325"/>
          </a:xfrm>
          <a:prstGeom prst="rect">
            <a:avLst/>
          </a:prstGeom>
          <a:noFill/>
        </p:spPr>
        <p:txBody>
          <a:bodyPr wrap="square">
            <a:spAutoFit/>
          </a:bodyPr>
          <a:lstStyle/>
          <a:p>
            <a:r>
              <a:rPr lang="x-none" sz="1800" dirty="0">
                <a:effectLst/>
                <a:latin typeface="+mn-lt"/>
                <a:ea typeface="MS Mincho" panose="02020609040205080304" pitchFamily="49" charset="-128"/>
              </a:rPr>
              <a:t>A refined setting of the MLP configuration applied on selected OP1 shots </a:t>
            </a:r>
            <a:r>
              <a:rPr lang="en-IE" sz="1800" dirty="0">
                <a:effectLst/>
                <a:latin typeface="+mn-lt"/>
                <a:ea typeface="MS Mincho" panose="02020609040205080304" pitchFamily="49" charset="-128"/>
              </a:rPr>
              <a:t>was shown to reduce</a:t>
            </a:r>
            <a:r>
              <a:rPr lang="x-none" sz="1800" dirty="0">
                <a:effectLst/>
                <a:latin typeface="+mn-lt"/>
                <a:ea typeface="MS Mincho" panose="02020609040205080304" pitchFamily="49" charset="-128"/>
              </a:rPr>
              <a:t> the quench identification signal peak by almost 70 % in average, and by almost 90% for the best cases. </a:t>
            </a:r>
            <a:endParaRPr lang="it-IT" sz="1800" dirty="0">
              <a:effectLst/>
              <a:latin typeface="+mn-lt"/>
              <a:ea typeface="MS Mincho" panose="02020609040205080304" pitchFamily="49" charset="-128"/>
            </a:endParaRPr>
          </a:p>
          <a:p>
            <a:endParaRPr lang="it-IT" sz="1800" dirty="0">
              <a:effectLst/>
              <a:latin typeface="+mn-lt"/>
              <a:ea typeface="MS Mincho" panose="02020609040205080304" pitchFamily="49" charset="-128"/>
            </a:endParaRPr>
          </a:p>
          <a:p>
            <a:r>
              <a:rPr lang="en-IE" sz="1800" dirty="0">
                <a:effectLst/>
                <a:latin typeface="+mn-lt"/>
                <a:ea typeface="MS Mincho" panose="02020609040205080304" pitchFamily="49" charset="-128"/>
              </a:rPr>
              <a:t>These results are highly encouraging,</a:t>
            </a:r>
            <a:r>
              <a:rPr lang="x-none" sz="1800" dirty="0">
                <a:effectLst/>
                <a:latin typeface="+mn-lt"/>
                <a:ea typeface="MS Mincho" panose="02020609040205080304" pitchFamily="49" charset="-128"/>
              </a:rPr>
              <a:t> and the applied method will be further optimized</a:t>
            </a:r>
            <a:endParaRPr lang="it-IT" dirty="0"/>
          </a:p>
        </p:txBody>
      </p:sp>
      <p:pic>
        <p:nvPicPr>
          <p:cNvPr id="2" name="Picture 15" descr="Agenzia nazionale per le nuove tecnologie, l’energia e lo sviluppo economico sostenibile">
            <a:extLst>
              <a:ext uri="{FF2B5EF4-FFF2-40B4-BE49-F238E27FC236}">
                <a16:creationId xmlns:a16="http://schemas.microsoft.com/office/drawing/2014/main" id="{E3968A3B-A2D1-591B-770A-BF7A8B7F07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pied de page 5">
            <a:extLst>
              <a:ext uri="{FF2B5EF4-FFF2-40B4-BE49-F238E27FC236}">
                <a16:creationId xmlns:a16="http://schemas.microsoft.com/office/drawing/2014/main" id="{7E5018E9-FF11-AE2F-091E-29D4A355832E}"/>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spTree>
    <p:extLst>
      <p:ext uri="{BB962C8B-B14F-4D97-AF65-F5344CB8AC3E}">
        <p14:creationId xmlns:p14="http://schemas.microsoft.com/office/powerpoint/2010/main" val="3024248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83CA77CF-90B0-156C-C226-029958F16310}"/>
              </a:ext>
            </a:extLst>
          </p:cNvPr>
          <p:cNvSpPr>
            <a:spLocks noGrp="1"/>
          </p:cNvSpPr>
          <p:nvPr>
            <p:ph type="title"/>
          </p:nvPr>
        </p:nvSpPr>
        <p:spPr/>
        <p:txBody>
          <a:bodyPr anchor="t"/>
          <a:lstStyle/>
          <a:p>
            <a:r>
              <a:rPr lang="fr-FR" dirty="0"/>
              <a:t>Othello test</a:t>
            </a:r>
          </a:p>
        </p:txBody>
      </p:sp>
      <p:sp>
        <p:nvSpPr>
          <p:cNvPr id="7" name="Espace réservé du numéro de diapositive 6">
            <a:extLst>
              <a:ext uri="{FF2B5EF4-FFF2-40B4-BE49-F238E27FC236}">
                <a16:creationId xmlns:a16="http://schemas.microsoft.com/office/drawing/2014/main" id="{C9B0E96E-CC02-3FED-3FAF-F96BE8D9AECE}"/>
              </a:ext>
            </a:extLst>
          </p:cNvPr>
          <p:cNvSpPr>
            <a:spLocks noGrp="1"/>
          </p:cNvSpPr>
          <p:nvPr>
            <p:ph type="sldNum" sz="quarter" idx="12"/>
          </p:nvPr>
        </p:nvSpPr>
        <p:spPr/>
        <p:txBody>
          <a:bodyPr/>
          <a:lstStyle/>
          <a:p>
            <a:fld id="{0CBC77A0-1F4E-42FF-9FFC-F45C3A64AF90}" type="slidenum">
              <a:rPr lang="fr-FR" smtClean="0"/>
              <a:pPr/>
              <a:t>12</a:t>
            </a:fld>
            <a:endParaRPr lang="fr-FR" dirty="0"/>
          </a:p>
        </p:txBody>
      </p:sp>
      <p:sp>
        <p:nvSpPr>
          <p:cNvPr id="9" name="Rectangle 8"/>
          <p:cNvSpPr/>
          <p:nvPr/>
        </p:nvSpPr>
        <p:spPr>
          <a:xfrm>
            <a:off x="226141" y="1623137"/>
            <a:ext cx="4975123" cy="4028539"/>
          </a:xfrm>
          <a:prstGeom prst="rect">
            <a:avLst/>
          </a:prstGeom>
        </p:spPr>
        <p:txBody>
          <a:bodyPr wrap="square">
            <a:spAutoFit/>
          </a:bodyPr>
          <a:lstStyle/>
          <a:p>
            <a:pPr marL="285750" indent="-285750">
              <a:lnSpc>
                <a:spcPct val="115000"/>
              </a:lnSpc>
              <a:spcAft>
                <a:spcPts val="1000"/>
              </a:spcAft>
              <a:buFont typeface="Arial" panose="020B0604020202020204" pitchFamily="34" charset="0"/>
              <a:buChar char="•"/>
            </a:pPr>
            <a:r>
              <a:rPr lang="en-US" b="1" dirty="0">
                <a:latin typeface="Calibri" panose="020F0502020204030204" pitchFamily="34" charset="0"/>
                <a:ea typeface="Calibri" panose="020F0502020204030204" pitchFamily="34" charset="0"/>
                <a:cs typeface="Times New Roman" panose="02020603050405020304" pitchFamily="18" charset="0"/>
              </a:rPr>
              <a:t>Othello</a:t>
            </a:r>
            <a:r>
              <a:rPr lang="en-US" dirty="0">
                <a:latin typeface="Calibri" panose="020F0502020204030204" pitchFamily="34" charset="0"/>
                <a:ea typeface="Calibri" panose="020F0502020204030204" pitchFamily="34" charset="0"/>
                <a:cs typeface="Times New Roman" panose="02020603050405020304" pitchFamily="18" charset="0"/>
              </a:rPr>
              <a:t> test facility at CEA.</a:t>
            </a:r>
          </a:p>
          <a:p>
            <a:pPr marL="285750" indent="-285750">
              <a:lnSpc>
                <a:spcPct val="115000"/>
              </a:lnSpc>
              <a:spcAft>
                <a:spcPts val="1000"/>
              </a:spcAft>
              <a:buFont typeface="Arial" panose="020B0604020202020204" pitchFamily="34" charset="0"/>
              <a:buChar char="•"/>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15000"/>
              </a:lnSpc>
              <a:spcAft>
                <a:spcPts val="1000"/>
              </a:spcAft>
              <a:buFont typeface="Arial" panose="020B0604020202020204" pitchFamily="34" charset="0"/>
              <a:buChar char="•"/>
            </a:pPr>
            <a:r>
              <a:rPr lang="en-US" b="1" dirty="0">
                <a:latin typeface="Calibri" panose="020F0502020204030204" pitchFamily="34" charset="0"/>
                <a:ea typeface="Calibri" panose="020F0502020204030204" pitchFamily="34" charset="0"/>
                <a:cs typeface="Times New Roman" panose="02020603050405020304" pitchFamily="18" charset="0"/>
              </a:rPr>
              <a:t>Hydraulic characterization </a:t>
            </a:r>
            <a:r>
              <a:rPr lang="en-US" dirty="0">
                <a:latin typeface="Calibri" panose="020F0502020204030204" pitchFamily="34" charset="0"/>
                <a:ea typeface="Calibri" panose="020F0502020204030204" pitchFamily="34" charset="0"/>
                <a:cs typeface="Times New Roman" panose="02020603050405020304" pitchFamily="18" charset="0"/>
              </a:rPr>
              <a:t>of conductor sample with </a:t>
            </a:r>
            <a:r>
              <a:rPr lang="en-US" b="1" dirty="0">
                <a:latin typeface="Calibri" panose="020F0502020204030204" pitchFamily="34" charset="0"/>
                <a:ea typeface="Calibri" panose="020F0502020204030204" pitchFamily="34" charset="0"/>
                <a:cs typeface="Times New Roman" panose="02020603050405020304" pitchFamily="18" charset="0"/>
              </a:rPr>
              <a:t>gaseous nitrogen flow</a:t>
            </a:r>
            <a:r>
              <a:rPr lang="en-US" dirty="0">
                <a:latin typeface="Calibri" panose="020F0502020204030204" pitchFamily="34" charset="0"/>
                <a:ea typeface="Calibri" panose="020F0502020204030204" pitchFamily="34" charset="0"/>
                <a:cs typeface="Times New Roman" panose="02020603050405020304" pitchFamily="18" charset="0"/>
              </a:rPr>
              <a:t>.</a:t>
            </a:r>
          </a:p>
          <a:p>
            <a:pPr marL="285750" indent="-285750">
              <a:lnSpc>
                <a:spcPct val="115000"/>
              </a:lnSpc>
              <a:spcAft>
                <a:spcPts val="1000"/>
              </a:spcAft>
              <a:buFont typeface="Arial" panose="020B0604020202020204" pitchFamily="34" charset="0"/>
              <a:buChar char="•"/>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15000"/>
              </a:lnSpc>
              <a:spcAft>
                <a:spcPts val="1000"/>
              </a:spcAft>
              <a:buFont typeface="Arial" panose="020B0604020202020204" pitchFamily="34" charset="0"/>
              <a:buChar char="•"/>
            </a:pPr>
            <a:r>
              <a:rPr lang="en-US" b="1" dirty="0">
                <a:latin typeface="Calibri" panose="020F0502020204030204" pitchFamily="34" charset="0"/>
                <a:ea typeface="Calibri" panose="020F0502020204030204" pitchFamily="34" charset="0"/>
                <a:cs typeface="Times New Roman" panose="02020603050405020304" pitchFamily="18" charset="0"/>
              </a:rPr>
              <a:t>Pressure drop </a:t>
            </a:r>
            <a:r>
              <a:rPr lang="en-US" dirty="0">
                <a:latin typeface="Calibri" panose="020F0502020204030204" pitchFamily="34" charset="0"/>
                <a:ea typeface="Calibri" panose="020F0502020204030204" pitchFamily="34" charset="0"/>
                <a:cs typeface="Times New Roman" panose="02020603050405020304" pitchFamily="18" charset="0"/>
              </a:rPr>
              <a:t>measurement to evaluate the </a:t>
            </a:r>
            <a:r>
              <a:rPr lang="en-US" b="1" dirty="0">
                <a:latin typeface="Calibri" panose="020F0502020204030204" pitchFamily="34" charset="0"/>
                <a:ea typeface="Calibri" panose="020F0502020204030204" pitchFamily="34" charset="0"/>
                <a:cs typeface="Times New Roman" panose="02020603050405020304" pitchFamily="18" charset="0"/>
              </a:rPr>
              <a:t>friction factor.</a:t>
            </a:r>
          </a:p>
          <a:p>
            <a:pPr marL="285750" indent="-285750">
              <a:lnSpc>
                <a:spcPct val="115000"/>
              </a:lnSpc>
              <a:spcAft>
                <a:spcPts val="1000"/>
              </a:spcAft>
              <a:buFont typeface="Arial" panose="020B0604020202020204" pitchFamily="34" charset="0"/>
              <a:buChar char="•"/>
            </a:pPr>
            <a:endParaRPr lang="en-US" b="1"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15000"/>
              </a:lnSpc>
              <a:spcAft>
                <a:spcPts val="10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3 CICC samples to be tested (</a:t>
            </a:r>
            <a:r>
              <a:rPr lang="en-US" b="1" dirty="0">
                <a:latin typeface="Calibri" panose="020F0502020204030204" pitchFamily="34" charset="0"/>
                <a:ea typeface="Calibri" panose="020F0502020204030204" pitchFamily="34" charset="0"/>
                <a:cs typeface="Times New Roman" panose="02020603050405020304" pitchFamily="18" charset="0"/>
              </a:rPr>
              <a:t>EF-L, EF-H and CS</a:t>
            </a:r>
            <a:r>
              <a:rPr lang="en-US" dirty="0">
                <a:latin typeface="Calibri" panose="020F0502020204030204" pitchFamily="34" charset="0"/>
                <a:ea typeface="Calibri" panose="020F0502020204030204" pitchFamily="34" charset="0"/>
                <a:cs typeface="Times New Roman" panose="02020603050405020304" pitchFamily="18" charset="0"/>
              </a:rPr>
              <a:t>) plus the </a:t>
            </a:r>
            <a:r>
              <a:rPr lang="en-US" b="1" dirty="0">
                <a:latin typeface="Calibri" panose="020F0502020204030204" pitchFamily="34" charset="0"/>
                <a:ea typeface="Calibri" panose="020F0502020204030204" pitchFamily="34" charset="0"/>
                <a:cs typeface="Times New Roman" panose="02020603050405020304" pitchFamily="18" charset="0"/>
              </a:rPr>
              <a:t>central spiral</a:t>
            </a:r>
            <a:r>
              <a:rPr lang="en-US" dirty="0">
                <a:latin typeface="Calibri" panose="020F0502020204030204" pitchFamily="34" charset="0"/>
                <a:ea typeface="Calibri" panose="020F0502020204030204" pitchFamily="34" charset="0"/>
                <a:cs typeface="Times New Roman" panose="02020603050405020304" pitchFamily="18" charset="0"/>
              </a:rPr>
              <a:t>.</a:t>
            </a:r>
          </a:p>
        </p:txBody>
      </p:sp>
      <p:pic>
        <p:nvPicPr>
          <p:cNvPr id="3" name="Image 2">
            <a:extLst>
              <a:ext uri="{FF2B5EF4-FFF2-40B4-BE49-F238E27FC236}">
                <a16:creationId xmlns:a16="http://schemas.microsoft.com/office/drawing/2014/main" id="{52B5EFE4-5874-4914-8AF2-5588C222C4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7936" y="1202547"/>
            <a:ext cx="6028267" cy="4521200"/>
          </a:xfrm>
          <a:prstGeom prst="rect">
            <a:avLst/>
          </a:prstGeom>
        </p:spPr>
      </p:pic>
      <p:pic>
        <p:nvPicPr>
          <p:cNvPr id="12" name="Picture 15" descr="Agenzia nazionale per le nuove tecnologie, l’energia e lo sviluppo economico sostenibile">
            <a:extLst>
              <a:ext uri="{FF2B5EF4-FFF2-40B4-BE49-F238E27FC236}">
                <a16:creationId xmlns:a16="http://schemas.microsoft.com/office/drawing/2014/main" id="{82C9CC3D-9796-4304-80FA-5A23AF4096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11" name="Espace réservé du pied de page 5">
            <a:extLst>
              <a:ext uri="{FF2B5EF4-FFF2-40B4-BE49-F238E27FC236}">
                <a16:creationId xmlns:a16="http://schemas.microsoft.com/office/drawing/2014/main" id="{F3BDDE7F-158C-494D-B7AF-455DA42FAE3B}"/>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spTree>
    <p:extLst>
      <p:ext uri="{BB962C8B-B14F-4D97-AF65-F5344CB8AC3E}">
        <p14:creationId xmlns:p14="http://schemas.microsoft.com/office/powerpoint/2010/main" val="795697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83CA77CF-90B0-156C-C226-029958F16310}"/>
              </a:ext>
            </a:extLst>
          </p:cNvPr>
          <p:cNvSpPr>
            <a:spLocks noGrp="1"/>
          </p:cNvSpPr>
          <p:nvPr>
            <p:ph type="title"/>
          </p:nvPr>
        </p:nvSpPr>
        <p:spPr/>
        <p:txBody>
          <a:bodyPr anchor="t"/>
          <a:lstStyle/>
          <a:p>
            <a:r>
              <a:rPr lang="fr-FR" dirty="0"/>
              <a:t>Conductor samples</a:t>
            </a:r>
          </a:p>
        </p:txBody>
      </p:sp>
      <p:sp>
        <p:nvSpPr>
          <p:cNvPr id="7" name="Espace réservé du numéro de diapositive 6">
            <a:extLst>
              <a:ext uri="{FF2B5EF4-FFF2-40B4-BE49-F238E27FC236}">
                <a16:creationId xmlns:a16="http://schemas.microsoft.com/office/drawing/2014/main" id="{C9B0E96E-CC02-3FED-3FAF-F96BE8D9AECE}"/>
              </a:ext>
            </a:extLst>
          </p:cNvPr>
          <p:cNvSpPr>
            <a:spLocks noGrp="1"/>
          </p:cNvSpPr>
          <p:nvPr>
            <p:ph type="sldNum" sz="quarter" idx="12"/>
          </p:nvPr>
        </p:nvSpPr>
        <p:spPr/>
        <p:txBody>
          <a:bodyPr/>
          <a:lstStyle/>
          <a:p>
            <a:fld id="{0CBC77A0-1F4E-42FF-9FFC-F45C3A64AF90}" type="slidenum">
              <a:rPr lang="fr-FR" smtClean="0"/>
              <a:pPr/>
              <a:t>13</a:t>
            </a:fld>
            <a:endParaRPr lang="fr-FR" dirty="0"/>
          </a:p>
        </p:txBody>
      </p:sp>
      <p:sp>
        <p:nvSpPr>
          <p:cNvPr id="9" name="Rectangle 8"/>
          <p:cNvSpPr/>
          <p:nvPr/>
        </p:nvSpPr>
        <p:spPr>
          <a:xfrm>
            <a:off x="403941" y="1379976"/>
            <a:ext cx="9349659" cy="4413259"/>
          </a:xfrm>
          <a:prstGeom prst="rect">
            <a:avLst/>
          </a:prstGeom>
        </p:spPr>
        <p:txBody>
          <a:bodyPr wrap="square">
            <a:spAutoFit/>
          </a:bodyPr>
          <a:lstStyle/>
          <a:p>
            <a:pPr marL="285750" indent="-285750">
              <a:lnSpc>
                <a:spcPct val="115000"/>
              </a:lnSpc>
              <a:spcAft>
                <a:spcPts val="1000"/>
              </a:spcAft>
              <a:buFont typeface="Arial" panose="020B0604020202020204" pitchFamily="34" charset="0"/>
              <a:buChar char="•"/>
            </a:pPr>
            <a:r>
              <a:rPr lang="en-US" u="sng" dirty="0">
                <a:latin typeface="Calibri" panose="020F0502020204030204" pitchFamily="34" charset="0"/>
                <a:ea typeface="Calibri" panose="020F0502020204030204" pitchFamily="34" charset="0"/>
                <a:cs typeface="Times New Roman" panose="02020603050405020304" pitchFamily="18" charset="0"/>
              </a:rPr>
              <a:t>Bundle</a:t>
            </a:r>
            <a:r>
              <a:rPr lang="en-US" dirty="0">
                <a:latin typeface="Calibri" panose="020F0502020204030204" pitchFamily="34" charset="0"/>
                <a:ea typeface="Calibri" panose="020F0502020204030204" pitchFamily="34" charset="0"/>
                <a:cs typeface="Times New Roman" panose="02020603050405020304" pitchFamily="18" charset="0"/>
              </a:rPr>
              <a:t> (spiral blocked):</a:t>
            </a:r>
          </a:p>
          <a:p>
            <a:pPr marL="742950" lvl="1" indent="-285750">
              <a:lnSpc>
                <a:spcPct val="115000"/>
              </a:lnSpc>
              <a:spcAft>
                <a:spcPts val="10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EF-L, EF-H, CS → August 2025</a:t>
            </a:r>
          </a:p>
          <a:p>
            <a:pPr marL="285750" indent="-285750">
              <a:lnSpc>
                <a:spcPct val="115000"/>
              </a:lnSpc>
              <a:spcAft>
                <a:spcPts val="1000"/>
              </a:spcAft>
              <a:buFont typeface="Arial" panose="020B0604020202020204" pitchFamily="34" charset="0"/>
              <a:buChar char="•"/>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15000"/>
              </a:lnSpc>
              <a:spcAft>
                <a:spcPts val="1000"/>
              </a:spcAft>
              <a:buFont typeface="Arial" panose="020B0604020202020204" pitchFamily="34" charset="0"/>
              <a:buChar char="•"/>
            </a:pPr>
            <a:r>
              <a:rPr lang="en-US" u="sng" dirty="0">
                <a:latin typeface="Calibri" panose="020F0502020204030204" pitchFamily="34" charset="0"/>
                <a:ea typeface="Calibri" panose="020F0502020204030204" pitchFamily="34" charset="0"/>
                <a:cs typeface="Times New Roman" panose="02020603050405020304" pitchFamily="18" charset="0"/>
              </a:rPr>
              <a:t>Full conductor </a:t>
            </a:r>
            <a:r>
              <a:rPr lang="en-US" dirty="0">
                <a:latin typeface="Calibri" panose="020F0502020204030204" pitchFamily="34" charset="0"/>
                <a:ea typeface="Calibri" panose="020F0502020204030204" pitchFamily="34" charset="0"/>
                <a:cs typeface="Times New Roman" panose="02020603050405020304" pitchFamily="18" charset="0"/>
              </a:rPr>
              <a:t>(bundle + spiral)</a:t>
            </a:r>
          </a:p>
          <a:p>
            <a:pPr marL="742950" lvl="1" indent="-285750">
              <a:lnSpc>
                <a:spcPct val="115000"/>
              </a:lnSpc>
              <a:spcAft>
                <a:spcPts val="10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EF-L → November 2025</a:t>
            </a:r>
          </a:p>
          <a:p>
            <a:pPr marL="742950" lvl="1" indent="-285750">
              <a:lnSpc>
                <a:spcPct val="115000"/>
              </a:lnSpc>
              <a:spcAft>
                <a:spcPts val="10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EF-H → March 2026</a:t>
            </a:r>
          </a:p>
          <a:p>
            <a:pPr marL="742950" lvl="1" indent="-285750">
              <a:lnSpc>
                <a:spcPct val="115000"/>
              </a:lnSpc>
              <a:spcAft>
                <a:spcPts val="10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CS → not done (difficulty to remove the spiral plug)</a:t>
            </a:r>
          </a:p>
          <a:p>
            <a:pPr marL="285750" indent="-285750">
              <a:lnSpc>
                <a:spcPct val="115000"/>
              </a:lnSpc>
              <a:spcAft>
                <a:spcPts val="1000"/>
              </a:spcAft>
              <a:buFont typeface="Arial" panose="020B0604020202020204" pitchFamily="34" charset="0"/>
              <a:buChar char="•"/>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15000"/>
              </a:lnSpc>
              <a:spcAft>
                <a:spcPts val="1000"/>
              </a:spcAft>
              <a:buFont typeface="Arial" panose="020B0604020202020204" pitchFamily="34" charset="0"/>
              <a:buChar char="•"/>
            </a:pPr>
            <a:r>
              <a:rPr lang="en-US" u="sng" dirty="0">
                <a:latin typeface="Calibri" panose="020F0502020204030204" pitchFamily="34" charset="0"/>
                <a:ea typeface="Calibri" panose="020F0502020204030204" pitchFamily="34" charset="0"/>
                <a:cs typeface="Times New Roman" panose="02020603050405020304" pitchFamily="18" charset="0"/>
              </a:rPr>
              <a:t>Spiral</a:t>
            </a:r>
            <a:r>
              <a:rPr lang="en-US" dirty="0">
                <a:latin typeface="Calibri" panose="020F0502020204030204" pitchFamily="34" charset="0"/>
                <a:ea typeface="Calibri" panose="020F0502020204030204" pitchFamily="34" charset="0"/>
                <a:cs typeface="Times New Roman" panose="02020603050405020304" pitchFamily="18" charset="0"/>
              </a:rPr>
              <a:t> alone (same for all the conductors) → May 2026</a:t>
            </a:r>
          </a:p>
          <a:p>
            <a:pPr>
              <a:lnSpc>
                <a:spcPct val="115000"/>
              </a:lnSpc>
              <a:spcAft>
                <a:spcPts val="10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 9">
            <a:extLst>
              <a:ext uri="{FF2B5EF4-FFF2-40B4-BE49-F238E27FC236}">
                <a16:creationId xmlns:a16="http://schemas.microsoft.com/office/drawing/2014/main" id="{3A2E5782-67D5-4BCD-B3F2-F73D054E85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7173" y="1752380"/>
            <a:ext cx="4470985" cy="3353239"/>
          </a:xfrm>
          <a:prstGeom prst="rect">
            <a:avLst/>
          </a:prstGeom>
        </p:spPr>
      </p:pic>
      <p:pic>
        <p:nvPicPr>
          <p:cNvPr id="13" name="Picture 15" descr="Agenzia nazionale per le nuove tecnologie, l’energia e lo sviluppo economico sostenibile">
            <a:extLst>
              <a:ext uri="{FF2B5EF4-FFF2-40B4-BE49-F238E27FC236}">
                <a16:creationId xmlns:a16="http://schemas.microsoft.com/office/drawing/2014/main" id="{97620AB4-3811-4553-B9AD-CD339E8DC9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11" name="Espace réservé du pied de page 5">
            <a:extLst>
              <a:ext uri="{FF2B5EF4-FFF2-40B4-BE49-F238E27FC236}">
                <a16:creationId xmlns:a16="http://schemas.microsoft.com/office/drawing/2014/main" id="{908566DB-A8EE-41FC-A21D-CFAEE3BA739F}"/>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spTree>
    <p:extLst>
      <p:ext uri="{BB962C8B-B14F-4D97-AF65-F5344CB8AC3E}">
        <p14:creationId xmlns:p14="http://schemas.microsoft.com/office/powerpoint/2010/main" val="914515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83CA77CF-90B0-156C-C226-029958F16310}"/>
              </a:ext>
            </a:extLst>
          </p:cNvPr>
          <p:cNvSpPr>
            <a:spLocks noGrp="1"/>
          </p:cNvSpPr>
          <p:nvPr>
            <p:ph type="title"/>
          </p:nvPr>
        </p:nvSpPr>
        <p:spPr/>
        <p:txBody>
          <a:bodyPr anchor="t"/>
          <a:lstStyle/>
          <a:p>
            <a:r>
              <a:rPr lang="en-US" dirty="0"/>
              <a:t>Hydraulic geometrical parameters</a:t>
            </a:r>
          </a:p>
        </p:txBody>
      </p:sp>
      <p:sp>
        <p:nvSpPr>
          <p:cNvPr id="7" name="Espace réservé du numéro de diapositive 6">
            <a:extLst>
              <a:ext uri="{FF2B5EF4-FFF2-40B4-BE49-F238E27FC236}">
                <a16:creationId xmlns:a16="http://schemas.microsoft.com/office/drawing/2014/main" id="{C9B0E96E-CC02-3FED-3FAF-F96BE8D9AECE}"/>
              </a:ext>
            </a:extLst>
          </p:cNvPr>
          <p:cNvSpPr>
            <a:spLocks noGrp="1"/>
          </p:cNvSpPr>
          <p:nvPr>
            <p:ph type="sldNum" sz="quarter" idx="12"/>
          </p:nvPr>
        </p:nvSpPr>
        <p:spPr/>
        <p:txBody>
          <a:bodyPr/>
          <a:lstStyle/>
          <a:p>
            <a:fld id="{0CBC77A0-1F4E-42FF-9FFC-F45C3A64AF90}" type="slidenum">
              <a:rPr lang="fr-FR" smtClean="0"/>
              <a:pPr/>
              <a:t>14</a:t>
            </a:fld>
            <a:endParaRPr lang="fr-FR" dirty="0"/>
          </a:p>
        </p:txBody>
      </p:sp>
      <mc:AlternateContent xmlns:mc="http://schemas.openxmlformats.org/markup-compatibility/2006" xmlns:a14="http://schemas.microsoft.com/office/drawing/2010/main">
        <mc:Choice Requires="a14">
          <p:sp>
            <p:nvSpPr>
              <p:cNvPr id="6" name="ZoneTexte 5">
                <a:extLst>
                  <a:ext uri="{FF2B5EF4-FFF2-40B4-BE49-F238E27FC236}">
                    <a16:creationId xmlns:a16="http://schemas.microsoft.com/office/drawing/2014/main" id="{C55BCA04-3207-4FBB-BD08-0DECB5EEA67D}"/>
                  </a:ext>
                </a:extLst>
              </p:cNvPr>
              <p:cNvSpPr txBox="1"/>
              <p:nvPr/>
            </p:nvSpPr>
            <p:spPr>
              <a:xfrm>
                <a:off x="379708" y="959145"/>
                <a:ext cx="1624291" cy="567207"/>
              </a:xfrm>
              <a:prstGeom prst="rect">
                <a:avLst/>
              </a:prstGeom>
              <a:noFill/>
            </p:spPr>
            <p:txBody>
              <a:bodyPr wrap="none" lIns="0" tIns="0" rIns="0" bIns="0" rtlCol="0">
                <a:spAutoFit/>
              </a:bodyPr>
              <a:lstStyle/>
              <a:p>
                <a:pPr/>
                <a14:m>
                  <m:oMathPara xmlns:m="http://schemas.openxmlformats.org/officeDocument/2006/math">
                    <m:oMath>
                      <m:r>
                        <a:rPr lang="fr-FR"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𝑃</m:t>
                      </m:r>
                      <m:r>
                        <a:rPr lang="fr-FR" b="0" i="1" smtClean="0">
                          <a:latin typeface="Cambria Math" panose="02040503050406030204" pitchFamily="18" charset="0"/>
                          <a:ea typeface="Cambria Math" panose="02040503050406030204" pitchFamily="18" charset="0"/>
                        </a:rPr>
                        <m:t>=</m:t>
                      </m:r>
                      <m:f>
                        <m:fPr>
                          <m:ctrlPr>
                            <a:rPr lang="fr-FR" b="0" i="1" smtClean="0">
                              <a:latin typeface="Cambria Math" panose="02040503050406030204" pitchFamily="18" charset="0"/>
                              <a:ea typeface="Cambria Math" panose="02040503050406030204" pitchFamily="18" charset="0"/>
                            </a:rPr>
                          </m:ctrlPr>
                        </m:fPr>
                        <m:num>
                          <m:r>
                            <a:rPr lang="fr-FR" b="0" i="1" smtClean="0">
                              <a:latin typeface="Cambria Math" panose="02040503050406030204" pitchFamily="18" charset="0"/>
                              <a:ea typeface="Cambria Math" panose="02040503050406030204" pitchFamily="18" charset="0"/>
                            </a:rPr>
                            <m:t>1</m:t>
                          </m:r>
                        </m:num>
                        <m:den>
                          <m:r>
                            <a:rPr lang="fr-FR" b="0" i="1" smtClean="0">
                              <a:latin typeface="Cambria Math" panose="02040503050406030204" pitchFamily="18" charset="0"/>
                              <a:ea typeface="Cambria Math" panose="02040503050406030204" pitchFamily="18" charset="0"/>
                            </a:rPr>
                            <m:t>2</m:t>
                          </m:r>
                        </m:den>
                      </m:f>
                      <m:r>
                        <m:rPr>
                          <m:sty m:val="p"/>
                        </m:rPr>
                        <a:rPr lang="el-GR" b="0" i="1" smtClean="0">
                          <a:latin typeface="Cambria Math" panose="02040503050406030204" pitchFamily="18" charset="0"/>
                          <a:ea typeface="Cambria Math" panose="02040503050406030204" pitchFamily="18" charset="0"/>
                        </a:rPr>
                        <m:t>ρ</m:t>
                      </m:r>
                      <m:sSup>
                        <m:sSupPr>
                          <m:ctrlPr>
                            <a:rPr lang="fr-FR" b="0" i="1" smtClean="0">
                              <a:latin typeface="Cambria Math" panose="02040503050406030204" pitchFamily="18" charset="0"/>
                              <a:ea typeface="Cambria Math" panose="02040503050406030204" pitchFamily="18" charset="0"/>
                            </a:rPr>
                          </m:ctrlPr>
                        </m:sSupPr>
                        <m:e>
                          <m:r>
                            <a:rPr lang="fr-FR" b="0" i="1" smtClean="0">
                              <a:latin typeface="Cambria Math" panose="02040503050406030204" pitchFamily="18" charset="0"/>
                              <a:ea typeface="Cambria Math" panose="02040503050406030204" pitchFamily="18" charset="0"/>
                            </a:rPr>
                            <m:t>𝑣</m:t>
                          </m:r>
                        </m:e>
                        <m:sup>
                          <m:r>
                            <a:rPr lang="fr-FR" b="0" i="1" smtClean="0">
                              <a:latin typeface="Cambria Math" panose="02040503050406030204" pitchFamily="18" charset="0"/>
                              <a:ea typeface="Cambria Math" panose="02040503050406030204" pitchFamily="18" charset="0"/>
                            </a:rPr>
                            <m:t>2</m:t>
                          </m:r>
                        </m:sup>
                      </m:sSup>
                      <m:r>
                        <a:rPr lang="fr-FR" b="0" i="1" smtClean="0">
                          <a:latin typeface="Cambria Math" panose="02040503050406030204" pitchFamily="18" charset="0"/>
                          <a:ea typeface="Cambria Math" panose="02040503050406030204" pitchFamily="18" charset="0"/>
                        </a:rPr>
                        <m:t>𝑓</m:t>
                      </m:r>
                      <m:f>
                        <m:fPr>
                          <m:ctrlPr>
                            <a:rPr lang="fr-FR" b="0" i="1" smtClean="0">
                              <a:latin typeface="Cambria Math" panose="02040503050406030204" pitchFamily="18" charset="0"/>
                              <a:ea typeface="Cambria Math" panose="02040503050406030204" pitchFamily="18" charset="0"/>
                            </a:rPr>
                          </m:ctrlPr>
                        </m:fPr>
                        <m:num>
                          <m:r>
                            <a:rPr lang="fr-FR" b="0" i="1" smtClean="0">
                              <a:latin typeface="Cambria Math" panose="02040503050406030204" pitchFamily="18" charset="0"/>
                              <a:ea typeface="Cambria Math" panose="02040503050406030204" pitchFamily="18" charset="0"/>
                            </a:rPr>
                            <m:t>𝐿</m:t>
                          </m:r>
                        </m:num>
                        <m:den>
                          <m:sSub>
                            <m:sSubPr>
                              <m:ctrlPr>
                                <a:rPr lang="fr-FR" b="0" i="1" smtClean="0">
                                  <a:latin typeface="Cambria Math" panose="02040503050406030204" pitchFamily="18" charset="0"/>
                                  <a:ea typeface="Cambria Math" panose="02040503050406030204" pitchFamily="18" charset="0"/>
                                </a:rPr>
                              </m:ctrlPr>
                            </m:sSubPr>
                            <m:e>
                              <m:r>
                                <a:rPr lang="fr-FR" b="0" i="1" smtClean="0">
                                  <a:latin typeface="Cambria Math" panose="02040503050406030204" pitchFamily="18" charset="0"/>
                                  <a:ea typeface="Cambria Math" panose="02040503050406030204" pitchFamily="18" charset="0"/>
                                </a:rPr>
                                <m:t>𝐷</m:t>
                              </m:r>
                            </m:e>
                            <m:sub>
                              <m:r>
                                <a:rPr lang="fr-FR" b="0" i="1" smtClean="0">
                                  <a:latin typeface="Cambria Math" panose="02040503050406030204" pitchFamily="18" charset="0"/>
                                  <a:ea typeface="Cambria Math" panose="02040503050406030204" pitchFamily="18" charset="0"/>
                                </a:rPr>
                                <m:t>ℎ</m:t>
                              </m:r>
                            </m:sub>
                          </m:sSub>
                        </m:den>
                      </m:f>
                    </m:oMath>
                  </m:oMathPara>
                </a14:m>
                <a:endParaRPr lang="fr-FR" dirty="0"/>
              </a:p>
            </p:txBody>
          </p:sp>
        </mc:Choice>
        <mc:Fallback xmlns="">
          <p:sp>
            <p:nvSpPr>
              <p:cNvPr id="6" name="ZoneTexte 5">
                <a:extLst>
                  <a:ext uri="{FF2B5EF4-FFF2-40B4-BE49-F238E27FC236}">
                    <a16:creationId xmlns:a16="http://schemas.microsoft.com/office/drawing/2014/main" id="{C55BCA04-3207-4FBB-BD08-0DECB5EEA67D}"/>
                  </a:ext>
                </a:extLst>
              </p:cNvPr>
              <p:cNvSpPr txBox="1">
                <a:spLocks noRot="1" noChangeAspect="1" noMove="1" noResize="1" noEditPoints="1" noAdjustHandles="1" noChangeArrowheads="1" noChangeShapeType="1" noTextEdit="1"/>
              </p:cNvSpPr>
              <p:nvPr/>
            </p:nvSpPr>
            <p:spPr>
              <a:xfrm>
                <a:off x="379708" y="959145"/>
                <a:ext cx="1624291" cy="567207"/>
              </a:xfrm>
              <a:prstGeom prst="rect">
                <a:avLst/>
              </a:prstGeom>
              <a:blipFill>
                <a:blip r:embed="rId2"/>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2" name="ZoneTexte 11">
                <a:extLst>
                  <a:ext uri="{FF2B5EF4-FFF2-40B4-BE49-F238E27FC236}">
                    <a16:creationId xmlns:a16="http://schemas.microsoft.com/office/drawing/2014/main" id="{A0082150-ADFB-4DD2-A154-74CAEF5AFEBC}"/>
                  </a:ext>
                </a:extLst>
              </p:cNvPr>
              <p:cNvSpPr txBox="1"/>
              <p:nvPr/>
            </p:nvSpPr>
            <p:spPr>
              <a:xfrm>
                <a:off x="2862801" y="918661"/>
                <a:ext cx="1675587" cy="555921"/>
              </a:xfrm>
              <a:prstGeom prst="rect">
                <a:avLst/>
              </a:prstGeom>
              <a:noFill/>
            </p:spPr>
            <p:txBody>
              <a:bodyPr wrap="none" lIns="0" tIns="0" rIns="0" bIns="0" rtlCol="0">
                <a:spAutoFit/>
              </a:bodyPr>
              <a:lstStyle/>
              <a:p>
                <a:pPr/>
                <a14:m>
                  <m:oMathPara xmlns:m="http://schemas.openxmlformats.org/officeDocument/2006/math">
                    <m:oMath>
                      <m:r>
                        <a:rPr lang="fr-FR" b="0" i="1" smtClean="0">
                          <a:latin typeface="Cambria Math" panose="02040503050406030204" pitchFamily="18" charset="0"/>
                          <a:ea typeface="Cambria Math" panose="02040503050406030204" pitchFamily="18" charset="0"/>
                        </a:rPr>
                        <m:t>𝑓</m:t>
                      </m:r>
                      <m:r>
                        <a:rPr lang="fr-FR" b="0" i="1" smtClean="0">
                          <a:latin typeface="Cambria Math" panose="02040503050406030204" pitchFamily="18" charset="0"/>
                          <a:ea typeface="Cambria Math" panose="02040503050406030204" pitchFamily="18" charset="0"/>
                        </a:rPr>
                        <m:t>=2 ∆</m:t>
                      </m:r>
                      <m:r>
                        <a:rPr lang="fr-FR" i="1">
                          <a:latin typeface="Cambria Math" panose="02040503050406030204" pitchFamily="18" charset="0"/>
                          <a:ea typeface="Cambria Math" panose="02040503050406030204" pitchFamily="18" charset="0"/>
                        </a:rPr>
                        <m:t>𝑃</m:t>
                      </m:r>
                      <m:f>
                        <m:fPr>
                          <m:ctrlPr>
                            <a:rPr lang="fr-FR" i="1" smtClean="0">
                              <a:latin typeface="Cambria Math" panose="02040503050406030204" pitchFamily="18" charset="0"/>
                              <a:ea typeface="Cambria Math" panose="02040503050406030204" pitchFamily="18" charset="0"/>
                            </a:rPr>
                          </m:ctrlPr>
                        </m:fPr>
                        <m:num>
                          <m:sSub>
                            <m:sSubPr>
                              <m:ctrlPr>
                                <a:rPr lang="fr-FR" b="0" i="1" smtClean="0">
                                  <a:latin typeface="Cambria Math" panose="02040503050406030204" pitchFamily="18" charset="0"/>
                                  <a:ea typeface="Cambria Math" panose="02040503050406030204" pitchFamily="18" charset="0"/>
                                </a:rPr>
                              </m:ctrlPr>
                            </m:sSubPr>
                            <m:e>
                              <m:r>
                                <a:rPr lang="fr-FR" b="0" i="1" smtClean="0">
                                  <a:latin typeface="Cambria Math" panose="02040503050406030204" pitchFamily="18" charset="0"/>
                                  <a:ea typeface="Cambria Math" panose="02040503050406030204" pitchFamily="18" charset="0"/>
                                </a:rPr>
                                <m:t>𝐷</m:t>
                              </m:r>
                            </m:e>
                            <m:sub>
                              <m:r>
                                <a:rPr lang="fr-FR" b="0" i="1" smtClean="0">
                                  <a:latin typeface="Cambria Math" panose="02040503050406030204" pitchFamily="18" charset="0"/>
                                  <a:ea typeface="Cambria Math" panose="02040503050406030204" pitchFamily="18" charset="0"/>
                                </a:rPr>
                                <m:t>ℎ</m:t>
                              </m:r>
                            </m:sub>
                          </m:sSub>
                        </m:num>
                        <m:den>
                          <m:r>
                            <a:rPr lang="fr-FR" b="0" i="1" smtClean="0">
                              <a:latin typeface="Cambria Math" panose="02040503050406030204" pitchFamily="18" charset="0"/>
                              <a:ea typeface="Cambria Math" panose="02040503050406030204" pitchFamily="18" charset="0"/>
                            </a:rPr>
                            <m:t>𝐿</m:t>
                          </m:r>
                        </m:den>
                      </m:f>
                      <m:f>
                        <m:fPr>
                          <m:ctrlPr>
                            <a:rPr lang="el-GR" i="1">
                              <a:latin typeface="Cambria Math" panose="02040503050406030204" pitchFamily="18" charset="0"/>
                              <a:ea typeface="Cambria Math" panose="02040503050406030204" pitchFamily="18" charset="0"/>
                            </a:rPr>
                          </m:ctrlPr>
                        </m:fPr>
                        <m:num>
                          <m:r>
                            <m:rPr>
                              <m:sty m:val="p"/>
                            </m:rPr>
                            <a:rPr lang="el-GR" i="1">
                              <a:latin typeface="Cambria Math" panose="02040503050406030204" pitchFamily="18" charset="0"/>
                              <a:ea typeface="Cambria Math" panose="02040503050406030204" pitchFamily="18" charset="0"/>
                            </a:rPr>
                            <m:t>ρ</m:t>
                          </m:r>
                          <m:sSup>
                            <m:sSupPr>
                              <m:ctrlPr>
                                <a:rPr lang="fr-FR" b="0" i="1" smtClean="0">
                                  <a:latin typeface="Cambria Math" panose="02040503050406030204" pitchFamily="18" charset="0"/>
                                  <a:ea typeface="Cambria Math" panose="02040503050406030204" pitchFamily="18" charset="0"/>
                                </a:rPr>
                              </m:ctrlPr>
                            </m:sSupPr>
                            <m:e>
                              <m:r>
                                <a:rPr lang="fr-FR" b="0" i="1" smtClean="0">
                                  <a:latin typeface="Cambria Math" panose="02040503050406030204" pitchFamily="18" charset="0"/>
                                  <a:ea typeface="Cambria Math" panose="02040503050406030204" pitchFamily="18" charset="0"/>
                                </a:rPr>
                                <m:t>𝑆</m:t>
                              </m:r>
                            </m:e>
                            <m:sup>
                              <m:r>
                                <a:rPr lang="fr-FR" i="1">
                                  <a:latin typeface="Cambria Math" panose="02040503050406030204" pitchFamily="18" charset="0"/>
                                  <a:ea typeface="Cambria Math" panose="02040503050406030204" pitchFamily="18" charset="0"/>
                                </a:rPr>
                                <m:t>2</m:t>
                              </m:r>
                            </m:sup>
                          </m:sSup>
                        </m:num>
                        <m:den>
                          <m:sSup>
                            <m:sSupPr>
                              <m:ctrlPr>
                                <a:rPr lang="fr-FR" i="1" smtClean="0">
                                  <a:latin typeface="Cambria Math" panose="02040503050406030204" pitchFamily="18" charset="0"/>
                                  <a:ea typeface="Cambria Math" panose="02040503050406030204" pitchFamily="18" charset="0"/>
                                </a:rPr>
                              </m:ctrlPr>
                            </m:sSupPr>
                            <m:e>
                              <m:r>
                                <a:rPr lang="fr-FR" i="1" smtClean="0">
                                  <a:latin typeface="Cambria Math" panose="02040503050406030204" pitchFamily="18" charset="0"/>
                                  <a:ea typeface="Cambria Math" panose="02040503050406030204" pitchFamily="18" charset="0"/>
                                </a:rPr>
                                <m:t>ṁ</m:t>
                              </m:r>
                            </m:e>
                            <m:sup>
                              <m:r>
                                <a:rPr lang="fr-FR" i="1">
                                  <a:latin typeface="Cambria Math" panose="02040503050406030204" pitchFamily="18" charset="0"/>
                                  <a:ea typeface="Cambria Math" panose="02040503050406030204" pitchFamily="18" charset="0"/>
                                </a:rPr>
                                <m:t>2</m:t>
                              </m:r>
                            </m:sup>
                          </m:sSup>
                        </m:den>
                      </m:f>
                    </m:oMath>
                  </m:oMathPara>
                </a14:m>
                <a:endParaRPr lang="fr-FR" dirty="0"/>
              </a:p>
            </p:txBody>
          </p:sp>
        </mc:Choice>
        <mc:Fallback xmlns="">
          <p:sp>
            <p:nvSpPr>
              <p:cNvPr id="12" name="ZoneTexte 11">
                <a:extLst>
                  <a:ext uri="{FF2B5EF4-FFF2-40B4-BE49-F238E27FC236}">
                    <a16:creationId xmlns:a16="http://schemas.microsoft.com/office/drawing/2014/main" id="{A0082150-ADFB-4DD2-A154-74CAEF5AFEBC}"/>
                  </a:ext>
                </a:extLst>
              </p:cNvPr>
              <p:cNvSpPr txBox="1">
                <a:spLocks noRot="1" noChangeAspect="1" noMove="1" noResize="1" noEditPoints="1" noAdjustHandles="1" noChangeArrowheads="1" noChangeShapeType="1" noTextEdit="1"/>
              </p:cNvSpPr>
              <p:nvPr/>
            </p:nvSpPr>
            <p:spPr>
              <a:xfrm>
                <a:off x="2862801" y="918661"/>
                <a:ext cx="1675587" cy="555921"/>
              </a:xfrm>
              <a:prstGeom prst="rect">
                <a:avLst/>
              </a:prstGeom>
              <a:blipFill>
                <a:blip r:embed="rId3"/>
                <a:stretch>
                  <a:fillRect/>
                </a:stretch>
              </a:blipFill>
            </p:spPr>
            <p:txBody>
              <a:bodyPr/>
              <a:lstStyle/>
              <a:p>
                <a:r>
                  <a:rPr lang="fr-FR">
                    <a:noFill/>
                  </a:rPr>
                  <a:t> </a:t>
                </a:r>
              </a:p>
            </p:txBody>
          </p:sp>
        </mc:Fallback>
      </mc:AlternateContent>
      <p:sp>
        <p:nvSpPr>
          <p:cNvPr id="13" name="Flèche : droite 12">
            <a:extLst>
              <a:ext uri="{FF2B5EF4-FFF2-40B4-BE49-F238E27FC236}">
                <a16:creationId xmlns:a16="http://schemas.microsoft.com/office/drawing/2014/main" id="{1DBD5D45-B485-4491-9289-4A59E36A7185}"/>
              </a:ext>
            </a:extLst>
          </p:cNvPr>
          <p:cNvSpPr/>
          <p:nvPr/>
        </p:nvSpPr>
        <p:spPr>
          <a:xfrm>
            <a:off x="2235716" y="1121037"/>
            <a:ext cx="435461" cy="243421"/>
          </a:xfrm>
          <a:prstGeom prst="rightArrow">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44000" tIns="108000" rIns="144000" bIns="144000" rtlCol="0" anchor="ctr">
            <a:spAutoFit/>
          </a:bodyPr>
          <a:lstStyle/>
          <a:p>
            <a:pPr algn="ctr"/>
            <a:endParaRPr lang="fr-FR" dirty="0"/>
          </a:p>
        </p:txBody>
      </p:sp>
      <p:sp>
        <p:nvSpPr>
          <p:cNvPr id="14" name="Rectangle 13">
            <a:extLst>
              <a:ext uri="{FF2B5EF4-FFF2-40B4-BE49-F238E27FC236}">
                <a16:creationId xmlns:a16="http://schemas.microsoft.com/office/drawing/2014/main" id="{0F7CC7D7-B5D5-4995-8F16-22E2603ADF0D}"/>
              </a:ext>
            </a:extLst>
          </p:cNvPr>
          <p:cNvSpPr/>
          <p:nvPr/>
        </p:nvSpPr>
        <p:spPr>
          <a:xfrm>
            <a:off x="6358425" y="889294"/>
            <a:ext cx="4686023" cy="710707"/>
          </a:xfrm>
          <a:prstGeom prst="rect">
            <a:avLst/>
          </a:prstGeom>
        </p:spPr>
        <p:txBody>
          <a:bodyPr wrap="square">
            <a:spAutoFit/>
          </a:bodyPr>
          <a:lstStyle/>
          <a:p>
            <a:pPr>
              <a:lnSpc>
                <a:spcPct val="115000"/>
              </a:lnSpc>
              <a:spcAft>
                <a:spcPts val="1000"/>
              </a:spcAft>
            </a:pPr>
            <a:r>
              <a:rPr lang="en-US" dirty="0">
                <a:latin typeface="Calibri" panose="020F0502020204030204" pitchFamily="34" charset="0"/>
                <a:ea typeface="Calibri" panose="020F0502020204030204" pitchFamily="34" charset="0"/>
                <a:cs typeface="Times New Roman" panose="02020603050405020304" pitchFamily="18" charset="0"/>
              </a:rPr>
              <a:t>Reduction of the wetted perimeter by a factor of 5/6 accounting for the inter-strand contact.</a:t>
            </a:r>
          </a:p>
        </p:txBody>
      </p:sp>
      <mc:AlternateContent xmlns:mc="http://schemas.openxmlformats.org/markup-compatibility/2006" xmlns:a14="http://schemas.microsoft.com/office/drawing/2010/main">
        <mc:Choice Requires="a14">
          <p:sp>
            <p:nvSpPr>
              <p:cNvPr id="15" name="ZoneTexte 14">
                <a:extLst>
                  <a:ext uri="{FF2B5EF4-FFF2-40B4-BE49-F238E27FC236}">
                    <a16:creationId xmlns:a16="http://schemas.microsoft.com/office/drawing/2014/main" id="{587B3A30-2AFC-47B9-B544-CEEA280867E8}"/>
                  </a:ext>
                </a:extLst>
              </p:cNvPr>
              <p:cNvSpPr txBox="1"/>
              <p:nvPr/>
            </p:nvSpPr>
            <p:spPr>
              <a:xfrm>
                <a:off x="89668" y="1636792"/>
                <a:ext cx="8033160" cy="3452740"/>
              </a:xfrm>
              <a:prstGeom prst="rect">
                <a:avLst/>
              </a:prstGeom>
              <a:noFill/>
            </p:spPr>
            <p:txBody>
              <a:bodyPr wrap="square" lIns="0" tIns="0" rIns="0" bIns="0" rtlCol="0">
                <a:spAutoFit/>
              </a:bodyPr>
              <a:lstStyle/>
              <a:p>
                <a:pPr/>
                <a14:m>
                  <m:oMathPara xmlns:m="http://schemas.openxmlformats.org/officeDocument/2006/math">
                    <m:oMath>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𝑓</m:t>
                          </m:r>
                        </m:e>
                        <m:sub>
                          <m:r>
                            <a:rPr lang="fr-FR" i="1">
                              <a:latin typeface="Cambria Math" panose="02040503050406030204" pitchFamily="18" charset="0"/>
                              <a:ea typeface="Cambria Math" panose="02040503050406030204" pitchFamily="18" charset="0"/>
                            </a:rPr>
                            <m:t>𝑐𝑜𝑛𝑡𝑎𝑐𝑡</m:t>
                          </m:r>
                        </m:sub>
                      </m:sSub>
                      <m:r>
                        <a:rPr lang="fr-FR" b="0" i="1" smtClean="0">
                          <a:latin typeface="Cambria Math" panose="02040503050406030204" pitchFamily="18" charset="0"/>
                          <a:ea typeface="Cambria Math" panose="02040503050406030204" pitchFamily="18" charset="0"/>
                        </a:rPr>
                        <m:t>=</m:t>
                      </m:r>
                      <m:f>
                        <m:fPr>
                          <m:ctrlPr>
                            <a:rPr lang="fr-FR" b="0" i="1" smtClean="0">
                              <a:latin typeface="Cambria Math" panose="02040503050406030204" pitchFamily="18" charset="0"/>
                              <a:ea typeface="Cambria Math" panose="02040503050406030204" pitchFamily="18" charset="0"/>
                            </a:rPr>
                          </m:ctrlPr>
                        </m:fPr>
                        <m:num>
                          <m:r>
                            <a:rPr lang="fr-FR" b="0" i="1" smtClean="0">
                              <a:latin typeface="Cambria Math" panose="02040503050406030204" pitchFamily="18" charset="0"/>
                              <a:ea typeface="Cambria Math" panose="02040503050406030204" pitchFamily="18" charset="0"/>
                            </a:rPr>
                            <m:t>5</m:t>
                          </m:r>
                        </m:num>
                        <m:den>
                          <m:r>
                            <a:rPr lang="fr-FR" b="0" i="1" smtClean="0">
                              <a:latin typeface="Cambria Math" panose="02040503050406030204" pitchFamily="18" charset="0"/>
                              <a:ea typeface="Cambria Math" panose="02040503050406030204" pitchFamily="18" charset="0"/>
                            </a:rPr>
                            <m:t>6</m:t>
                          </m:r>
                        </m:den>
                      </m:f>
                    </m:oMath>
                  </m:oMathPara>
                </a14:m>
                <a:endParaRPr lang="fr-FR" i="1" dirty="0">
                  <a:latin typeface="Cambria Math" panose="02040503050406030204" pitchFamily="18" charset="0"/>
                  <a:ea typeface="Cambria Math" panose="02040503050406030204" pitchFamily="18" charset="0"/>
                </a:endParaRPr>
              </a:p>
              <a:p>
                <a:pPr/>
                <a14:m>
                  <m:oMathPara xmlns:m="http://schemas.openxmlformats.org/officeDocument/2006/math">
                    <m:oMath>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𝐷</m:t>
                          </m:r>
                        </m:e>
                        <m:sub>
                          <m:r>
                            <a:rPr lang="fr-FR" i="1">
                              <a:latin typeface="Cambria Math" panose="02040503050406030204" pitchFamily="18" charset="0"/>
                              <a:ea typeface="Cambria Math" panose="02040503050406030204" pitchFamily="18" charset="0"/>
                            </a:rPr>
                            <m:t>ℎ</m:t>
                          </m:r>
                        </m:sub>
                      </m:sSub>
                      <m:r>
                        <a:rPr lang="fr-FR" b="0" i="1" smtClean="0">
                          <a:latin typeface="Cambria Math" panose="02040503050406030204" pitchFamily="18" charset="0"/>
                          <a:ea typeface="Cambria Math" panose="02040503050406030204" pitchFamily="18" charset="0"/>
                        </a:rPr>
                        <m:t>=4</m:t>
                      </m:r>
                      <m:f>
                        <m:fPr>
                          <m:ctrlPr>
                            <a:rPr lang="fr-FR" b="0" i="1" smtClean="0">
                              <a:latin typeface="Cambria Math" panose="02040503050406030204" pitchFamily="18" charset="0"/>
                              <a:ea typeface="Cambria Math" panose="02040503050406030204" pitchFamily="18" charset="0"/>
                            </a:rPr>
                          </m:ctrlPr>
                        </m:fPr>
                        <m:num>
                          <m:r>
                            <a:rPr lang="fr-FR" b="0" i="1" smtClean="0">
                              <a:latin typeface="Cambria Math" panose="02040503050406030204" pitchFamily="18" charset="0"/>
                              <a:ea typeface="Cambria Math" panose="02040503050406030204" pitchFamily="18" charset="0"/>
                            </a:rPr>
                            <m:t>𝑆</m:t>
                          </m:r>
                        </m:num>
                        <m:den>
                          <m:sSub>
                            <m:sSubPr>
                              <m:ctrlPr>
                                <a:rPr lang="fr-FR" b="0" i="1" smtClean="0">
                                  <a:latin typeface="Cambria Math" panose="02040503050406030204" pitchFamily="18" charset="0"/>
                                  <a:ea typeface="Cambria Math" panose="02040503050406030204" pitchFamily="18" charset="0"/>
                                </a:rPr>
                              </m:ctrlPr>
                            </m:sSubPr>
                            <m:e>
                              <m:r>
                                <a:rPr lang="fr-FR" b="0" i="1" smtClean="0">
                                  <a:latin typeface="Cambria Math" panose="02040503050406030204" pitchFamily="18" charset="0"/>
                                  <a:ea typeface="Cambria Math" panose="02040503050406030204" pitchFamily="18" charset="0"/>
                                </a:rPr>
                                <m:t>𝑃</m:t>
                              </m:r>
                            </m:e>
                            <m:sub>
                              <m:r>
                                <a:rPr lang="fr-FR" b="0" i="1" smtClean="0">
                                  <a:latin typeface="Cambria Math" panose="02040503050406030204" pitchFamily="18" charset="0"/>
                                  <a:ea typeface="Cambria Math" panose="02040503050406030204" pitchFamily="18" charset="0"/>
                                </a:rPr>
                                <m:t>𝑤</m:t>
                              </m:r>
                            </m:sub>
                          </m:sSub>
                        </m:den>
                      </m:f>
                    </m:oMath>
                  </m:oMathPara>
                </a14:m>
                <a:endParaRPr lang="fr-FR" dirty="0"/>
              </a:p>
              <a:p>
                <a:pPr/>
                <a14:m>
                  <m:oMathPara xmlns:m="http://schemas.openxmlformats.org/officeDocument/2006/math">
                    <m:oMath>
                      <m:sSub>
                        <m:sSubPr>
                          <m:ctrlPr>
                            <a:rPr lang="fr-FR" b="0" i="1" smtClean="0">
                              <a:latin typeface="Cambria Math" panose="02040503050406030204" pitchFamily="18" charset="0"/>
                              <a:ea typeface="Cambria Math" panose="02040503050406030204" pitchFamily="18" charset="0"/>
                            </a:rPr>
                          </m:ctrlPr>
                        </m:sSubPr>
                        <m:e>
                          <m:r>
                            <a:rPr lang="fr-FR" b="0" i="1" smtClean="0">
                              <a:latin typeface="Cambria Math" panose="02040503050406030204" pitchFamily="18" charset="0"/>
                              <a:ea typeface="Cambria Math" panose="02040503050406030204" pitchFamily="18" charset="0"/>
                            </a:rPr>
                            <m:t>𝑃</m:t>
                          </m:r>
                        </m:e>
                        <m:sub>
                          <m:r>
                            <a:rPr lang="fr-FR" b="0" i="1" smtClean="0">
                              <a:latin typeface="Cambria Math" panose="02040503050406030204" pitchFamily="18" charset="0"/>
                              <a:ea typeface="Cambria Math" panose="02040503050406030204" pitchFamily="18" charset="0"/>
                            </a:rPr>
                            <m:t>𝑤</m:t>
                          </m:r>
                        </m:sub>
                      </m:sSub>
                      <m:r>
                        <a:rPr lang="fr-FR" b="0" i="1" smtClean="0">
                          <a:latin typeface="Cambria Math" panose="02040503050406030204" pitchFamily="18" charset="0"/>
                          <a:ea typeface="Cambria Math" panose="02040503050406030204" pitchFamily="18" charset="0"/>
                        </a:rPr>
                        <m:t>=</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𝑃</m:t>
                          </m:r>
                        </m:e>
                        <m:sub>
                          <m:r>
                            <a:rPr lang="fr-FR" i="1">
                              <a:latin typeface="Cambria Math" panose="02040503050406030204" pitchFamily="18" charset="0"/>
                              <a:ea typeface="Cambria Math" panose="02040503050406030204" pitchFamily="18" charset="0"/>
                            </a:rPr>
                            <m:t>𝑤</m:t>
                          </m:r>
                          <m:r>
                            <a:rPr lang="fr-FR" b="0" i="1" smtClean="0">
                              <a:latin typeface="Cambria Math" panose="02040503050406030204" pitchFamily="18" charset="0"/>
                              <a:ea typeface="Cambria Math" panose="02040503050406030204" pitchFamily="18" charset="0"/>
                            </a:rPr>
                            <m:t>_</m:t>
                          </m:r>
                          <m:r>
                            <a:rPr lang="fr-FR" b="0" i="1" smtClean="0">
                              <a:latin typeface="Cambria Math" panose="02040503050406030204" pitchFamily="18" charset="0"/>
                              <a:ea typeface="Cambria Math" panose="02040503050406030204" pitchFamily="18" charset="0"/>
                            </a:rPr>
                            <m:t>𝑤𝑟𝑎𝑝𝑠</m:t>
                          </m:r>
                        </m:sub>
                      </m:sSub>
                      <m:r>
                        <a:rPr lang="fr-FR" b="0" i="1" smtClean="0">
                          <a:latin typeface="Cambria Math" panose="02040503050406030204" pitchFamily="18" charset="0"/>
                          <a:ea typeface="Cambria Math" panose="02040503050406030204" pitchFamily="18" charset="0"/>
                        </a:rPr>
                        <m:t>+</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𝑃</m:t>
                          </m:r>
                        </m:e>
                        <m:sub>
                          <m:r>
                            <a:rPr lang="fr-FR" i="1">
                              <a:latin typeface="Cambria Math" panose="02040503050406030204" pitchFamily="18" charset="0"/>
                              <a:ea typeface="Cambria Math" panose="02040503050406030204" pitchFamily="18" charset="0"/>
                            </a:rPr>
                            <m:t>𝑤</m:t>
                          </m:r>
                          <m:r>
                            <a:rPr lang="fr-FR" i="1">
                              <a:latin typeface="Cambria Math" panose="02040503050406030204" pitchFamily="18" charset="0"/>
                              <a:ea typeface="Cambria Math" panose="02040503050406030204" pitchFamily="18" charset="0"/>
                            </a:rPr>
                            <m:t>_</m:t>
                          </m:r>
                          <m:r>
                            <a:rPr lang="fr-FR" b="0" i="1" smtClean="0">
                              <a:latin typeface="Cambria Math" panose="02040503050406030204" pitchFamily="18" charset="0"/>
                              <a:ea typeface="Cambria Math" panose="02040503050406030204" pitchFamily="18" charset="0"/>
                            </a:rPr>
                            <m:t>𝑆𝑐</m:t>
                          </m:r>
                        </m:sub>
                      </m:sSub>
                      <m:r>
                        <a:rPr lang="fr-FR" b="0" i="1" smtClean="0">
                          <a:latin typeface="Cambria Math" panose="02040503050406030204" pitchFamily="18" charset="0"/>
                          <a:ea typeface="Cambria Math" panose="02040503050406030204" pitchFamily="18" charset="0"/>
                        </a:rPr>
                        <m:t>+</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𝑃</m:t>
                          </m:r>
                        </m:e>
                        <m:sub>
                          <m:r>
                            <a:rPr lang="fr-FR" i="1">
                              <a:latin typeface="Cambria Math" panose="02040503050406030204" pitchFamily="18" charset="0"/>
                              <a:ea typeface="Cambria Math" panose="02040503050406030204" pitchFamily="18" charset="0"/>
                            </a:rPr>
                            <m:t>𝑤</m:t>
                          </m:r>
                          <m:r>
                            <a:rPr lang="fr-FR" i="1">
                              <a:latin typeface="Cambria Math" panose="02040503050406030204" pitchFamily="18" charset="0"/>
                              <a:ea typeface="Cambria Math" panose="02040503050406030204" pitchFamily="18" charset="0"/>
                            </a:rPr>
                            <m:t>_</m:t>
                          </m:r>
                          <m:r>
                            <a:rPr lang="fr-FR" i="1">
                              <a:latin typeface="Cambria Math" panose="02040503050406030204" pitchFamily="18" charset="0"/>
                              <a:ea typeface="Cambria Math" panose="02040503050406030204" pitchFamily="18" charset="0"/>
                            </a:rPr>
                            <m:t>𝐶𝑢</m:t>
                          </m:r>
                        </m:sub>
                      </m:sSub>
                      <m:r>
                        <a:rPr lang="fr-FR" b="0" i="1" smtClean="0">
                          <a:latin typeface="Cambria Math" panose="02040503050406030204" pitchFamily="18" charset="0"/>
                          <a:ea typeface="Cambria Math" panose="02040503050406030204" pitchFamily="18" charset="0"/>
                        </a:rPr>
                        <m:t>+</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𝑃</m:t>
                          </m:r>
                        </m:e>
                        <m:sub>
                          <m:r>
                            <a:rPr lang="fr-FR" i="1">
                              <a:latin typeface="Cambria Math" panose="02040503050406030204" pitchFamily="18" charset="0"/>
                              <a:ea typeface="Cambria Math" panose="02040503050406030204" pitchFamily="18" charset="0"/>
                            </a:rPr>
                            <m:t>𝑤</m:t>
                          </m:r>
                          <m:r>
                            <a:rPr lang="fr-FR" i="1">
                              <a:latin typeface="Cambria Math" panose="02040503050406030204" pitchFamily="18" charset="0"/>
                              <a:ea typeface="Cambria Math" panose="02040503050406030204" pitchFamily="18" charset="0"/>
                            </a:rPr>
                            <m:t>_</m:t>
                          </m:r>
                          <m:r>
                            <a:rPr lang="fr-FR" i="1">
                              <a:latin typeface="Cambria Math" panose="02040503050406030204" pitchFamily="18" charset="0"/>
                              <a:ea typeface="Cambria Math" panose="02040503050406030204" pitchFamily="18" charset="0"/>
                            </a:rPr>
                            <m:t>𝑠𝑝𝑖𝑟𝑎𝑙</m:t>
                          </m:r>
                        </m:sub>
                      </m:sSub>
                    </m:oMath>
                  </m:oMathPara>
                </a14:m>
                <a:endParaRPr lang="fr-FR" dirty="0">
                  <a:ea typeface="Cambria Math" panose="02040503050406030204" pitchFamily="18" charset="0"/>
                </a:endParaRPr>
              </a:p>
              <a:p>
                <a:pPr/>
                <a14:m>
                  <m:oMathPara xmlns:m="http://schemas.openxmlformats.org/officeDocument/2006/math">
                    <m:oMath>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𝑃</m:t>
                          </m:r>
                        </m:e>
                        <m:sub>
                          <m:r>
                            <a:rPr lang="fr-FR" i="1">
                              <a:latin typeface="Cambria Math" panose="02040503050406030204" pitchFamily="18" charset="0"/>
                              <a:ea typeface="Cambria Math" panose="02040503050406030204" pitchFamily="18" charset="0"/>
                            </a:rPr>
                            <m:t>𝑤</m:t>
                          </m:r>
                          <m:r>
                            <a:rPr lang="fr-FR" b="0" i="1" smtClean="0">
                              <a:latin typeface="Cambria Math" panose="02040503050406030204" pitchFamily="18" charset="0"/>
                              <a:ea typeface="Cambria Math" panose="02040503050406030204" pitchFamily="18" charset="0"/>
                            </a:rPr>
                            <m:t>_</m:t>
                          </m:r>
                          <m:r>
                            <a:rPr lang="fr-FR" b="0" i="1" smtClean="0">
                              <a:latin typeface="Cambria Math" panose="02040503050406030204" pitchFamily="18" charset="0"/>
                              <a:ea typeface="Cambria Math" panose="02040503050406030204" pitchFamily="18" charset="0"/>
                            </a:rPr>
                            <m:t>𝑤𝑟𝑎𝑝𝑠</m:t>
                          </m:r>
                        </m:sub>
                      </m:sSub>
                      <m:r>
                        <a:rPr lang="fr-FR" b="0" i="1" smtClean="0">
                          <a:latin typeface="Cambria Math" panose="02040503050406030204" pitchFamily="18" charset="0"/>
                          <a:ea typeface="Cambria Math" panose="02040503050406030204" pitchFamily="18" charset="0"/>
                        </a:rPr>
                        <m:t>=</m:t>
                      </m:r>
                      <m:d>
                        <m:dPr>
                          <m:begChr m:val="["/>
                          <m:endChr m:val="]"/>
                          <m:ctrlPr>
                            <a:rPr lang="fr-FR" i="1">
                              <a:latin typeface="Cambria Math" panose="02040503050406030204" pitchFamily="18" charset="0"/>
                              <a:ea typeface="Cambria Math" panose="02040503050406030204" pitchFamily="18" charset="0"/>
                            </a:rPr>
                          </m:ctrlPr>
                        </m:dPr>
                        <m:e>
                          <m:r>
                            <a:rPr lang="fr-FR" i="1">
                              <a:latin typeface="Cambria Math" panose="02040503050406030204" pitchFamily="18" charset="0"/>
                              <a:ea typeface="Cambria Math" panose="02040503050406030204" pitchFamily="18" charset="0"/>
                            </a:rPr>
                            <m:t>4∗</m:t>
                          </m:r>
                          <m:d>
                            <m:dPr>
                              <m:begChr m:val="["/>
                              <m:endChr m:val="]"/>
                              <m:ctrlPr>
                                <a:rPr lang="fr-FR" i="1">
                                  <a:latin typeface="Cambria Math" panose="02040503050406030204" pitchFamily="18" charset="0"/>
                                  <a:ea typeface="Cambria Math" panose="02040503050406030204" pitchFamily="18" charset="0"/>
                                </a:rPr>
                              </m:ctrlPr>
                            </m:dPr>
                            <m:e>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𝑙</m:t>
                                  </m:r>
                                </m:e>
                                <m:sub>
                                  <m:r>
                                    <a:rPr lang="fr-FR" i="1">
                                      <a:latin typeface="Cambria Math" panose="02040503050406030204" pitchFamily="18" charset="0"/>
                                      <a:ea typeface="Cambria Math" panose="02040503050406030204" pitchFamily="18" charset="0"/>
                                    </a:rPr>
                                    <m:t>𝑐𝑜𝑛𝑑</m:t>
                                  </m:r>
                                </m:sub>
                              </m:sSub>
                              <m:r>
                                <a:rPr lang="fr-FR" i="1">
                                  <a:latin typeface="Cambria Math" panose="02040503050406030204" pitchFamily="18" charset="0"/>
                                  <a:ea typeface="Cambria Math" panose="02040503050406030204" pitchFamily="18" charset="0"/>
                                </a:rPr>
                                <m:t>−2∗</m:t>
                              </m:r>
                              <m:d>
                                <m:dPr>
                                  <m:ctrlPr>
                                    <a:rPr lang="fr-FR" i="1">
                                      <a:latin typeface="Cambria Math" panose="02040503050406030204" pitchFamily="18" charset="0"/>
                                      <a:ea typeface="Cambria Math" panose="02040503050406030204" pitchFamily="18" charset="0"/>
                                    </a:rPr>
                                  </m:ctrlPr>
                                </m:dPr>
                                <m:e>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𝑇ℎ</m:t>
                                      </m:r>
                                    </m:e>
                                    <m:sub>
                                      <m:r>
                                        <a:rPr lang="fr-FR" i="1">
                                          <a:latin typeface="Cambria Math" panose="02040503050406030204" pitchFamily="18" charset="0"/>
                                          <a:ea typeface="Cambria Math" panose="02040503050406030204" pitchFamily="18" charset="0"/>
                                        </a:rPr>
                                        <m:t>𝐽𝑘</m:t>
                                      </m:r>
                                    </m:sub>
                                  </m:sSub>
                                  <m:r>
                                    <a:rPr lang="fr-FR" i="1">
                                      <a:latin typeface="Cambria Math" panose="02040503050406030204" pitchFamily="18" charset="0"/>
                                      <a:ea typeface="Cambria Math" panose="02040503050406030204" pitchFamily="18" charset="0"/>
                                    </a:rPr>
                                    <m:t>+</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𝑇ℎ</m:t>
                                      </m:r>
                                    </m:e>
                                    <m:sub>
                                      <m:r>
                                        <a:rPr lang="fr-FR" i="1">
                                          <a:latin typeface="Cambria Math" panose="02040503050406030204" pitchFamily="18" charset="0"/>
                                          <a:ea typeface="Cambria Math" panose="02040503050406030204" pitchFamily="18" charset="0"/>
                                        </a:rPr>
                                        <m:t>𝑤𝑟𝑎𝑝𝑠</m:t>
                                      </m:r>
                                    </m:sub>
                                  </m:sSub>
                                </m:e>
                              </m:d>
                            </m:e>
                          </m:d>
                          <m:r>
                            <a:rPr lang="fr-FR" i="1">
                              <a:latin typeface="Cambria Math" panose="02040503050406030204" pitchFamily="18" charset="0"/>
                              <a:ea typeface="Cambria Math" panose="02040503050406030204" pitchFamily="18" charset="0"/>
                            </a:rPr>
                            <m:t>+2∗</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𝑅</m:t>
                              </m:r>
                            </m:e>
                            <m:sub>
                              <m:r>
                                <a:rPr lang="fr-FR" i="1">
                                  <a:latin typeface="Cambria Math" panose="02040503050406030204" pitchFamily="18" charset="0"/>
                                  <a:ea typeface="Cambria Math" panose="02040503050406030204" pitchFamily="18" charset="0"/>
                                </a:rPr>
                                <m:t>𝑖</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𝑛</m:t>
                                  </m:r>
                                </m:e>
                                <m:sub>
                                  <m:r>
                                    <a:rPr lang="fr-FR" i="1">
                                      <a:latin typeface="Cambria Math" panose="02040503050406030204" pitchFamily="18" charset="0"/>
                                      <a:ea typeface="Cambria Math" panose="02040503050406030204" pitchFamily="18" charset="0"/>
                                    </a:rPr>
                                    <m:t>𝑤𝑟𝑎𝑝𝑠</m:t>
                                  </m:r>
                                </m:sub>
                              </m:sSub>
                            </m:sub>
                          </m:sSub>
                          <m:r>
                            <a:rPr lang="fr-FR" i="1">
                              <a:latin typeface="Cambria Math" panose="02040503050406030204" pitchFamily="18" charset="0"/>
                              <a:ea typeface="Cambria Math" panose="02040503050406030204" pitchFamily="18" charset="0"/>
                            </a:rPr>
                            <m:t>∗</m:t>
                          </m:r>
                          <m:d>
                            <m:dPr>
                              <m:ctrlPr>
                                <a:rPr lang="fr-FR" i="1">
                                  <a:latin typeface="Cambria Math" panose="02040503050406030204" pitchFamily="18" charset="0"/>
                                  <a:ea typeface="Cambria Math" panose="02040503050406030204" pitchFamily="18" charset="0"/>
                                </a:rPr>
                              </m:ctrlPr>
                            </m:dPr>
                            <m:e>
                              <m:r>
                                <a:rPr lang="fr-FR" i="1">
                                  <a:latin typeface="Cambria Math" panose="02040503050406030204" pitchFamily="18" charset="0"/>
                                  <a:ea typeface="Cambria Math" panose="02040503050406030204" pitchFamily="18" charset="0"/>
                                </a:rPr>
                                <m:t>𝜋</m:t>
                              </m:r>
                              <m:r>
                                <a:rPr lang="fr-FR" i="1">
                                  <a:latin typeface="Cambria Math" panose="02040503050406030204" pitchFamily="18" charset="0"/>
                                  <a:ea typeface="Cambria Math" panose="02040503050406030204" pitchFamily="18" charset="0"/>
                                </a:rPr>
                                <m:t>−4</m:t>
                              </m:r>
                            </m:e>
                          </m:d>
                        </m:e>
                      </m:d>
                      <m:r>
                        <a:rPr lang="fr-FR" b="0" i="1" smtClean="0">
                          <a:latin typeface="Cambria Math" panose="02040503050406030204" pitchFamily="18" charset="0"/>
                          <a:ea typeface="Cambria Math" panose="02040503050406030204" pitchFamily="18" charset="0"/>
                        </a:rPr>
                        <m:t>∗</m:t>
                      </m:r>
                      <m:sSub>
                        <m:sSubPr>
                          <m:ctrlPr>
                            <a:rPr lang="fr-FR" b="0" i="1" smtClean="0">
                              <a:latin typeface="Cambria Math" panose="02040503050406030204" pitchFamily="18" charset="0"/>
                              <a:ea typeface="Cambria Math" panose="02040503050406030204" pitchFamily="18" charset="0"/>
                            </a:rPr>
                          </m:ctrlPr>
                        </m:sSubPr>
                        <m:e>
                          <m:r>
                            <a:rPr lang="fr-FR" b="0" i="1" smtClean="0">
                              <a:latin typeface="Cambria Math" panose="02040503050406030204" pitchFamily="18" charset="0"/>
                              <a:ea typeface="Cambria Math" panose="02040503050406030204" pitchFamily="18" charset="0"/>
                            </a:rPr>
                            <m:t>𝑓</m:t>
                          </m:r>
                        </m:e>
                        <m:sub>
                          <m:r>
                            <a:rPr lang="fr-FR" b="0" i="1" smtClean="0">
                              <a:latin typeface="Cambria Math" panose="02040503050406030204" pitchFamily="18" charset="0"/>
                              <a:ea typeface="Cambria Math" panose="02040503050406030204" pitchFamily="18" charset="0"/>
                            </a:rPr>
                            <m:t>𝑐𝑜𝑛𝑡𝑎𝑐𝑡</m:t>
                          </m:r>
                        </m:sub>
                      </m:sSub>
                    </m:oMath>
                  </m:oMathPara>
                </a14:m>
                <a:endParaRPr lang="fr-FR" dirty="0"/>
              </a:p>
              <a:p>
                <a:pPr/>
                <a14:m>
                  <m:oMathPara xmlns:m="http://schemas.openxmlformats.org/officeDocument/2006/math">
                    <m:oMath>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𝑃</m:t>
                          </m:r>
                        </m:e>
                        <m:sub>
                          <m:r>
                            <a:rPr lang="fr-FR" i="1">
                              <a:latin typeface="Cambria Math" panose="02040503050406030204" pitchFamily="18" charset="0"/>
                              <a:ea typeface="Cambria Math" panose="02040503050406030204" pitchFamily="18" charset="0"/>
                            </a:rPr>
                            <m:t>𝑤</m:t>
                          </m:r>
                          <m:r>
                            <a:rPr lang="fr-FR" b="0" i="1" smtClean="0">
                              <a:latin typeface="Cambria Math" panose="02040503050406030204" pitchFamily="18" charset="0"/>
                              <a:ea typeface="Cambria Math" panose="02040503050406030204" pitchFamily="18" charset="0"/>
                            </a:rPr>
                            <m:t>_</m:t>
                          </m:r>
                          <m:r>
                            <a:rPr lang="fr-FR" b="0" i="1" smtClean="0">
                              <a:latin typeface="Cambria Math" panose="02040503050406030204" pitchFamily="18" charset="0"/>
                              <a:ea typeface="Cambria Math" panose="02040503050406030204" pitchFamily="18" charset="0"/>
                            </a:rPr>
                            <m:t>𝑆𝑐</m:t>
                          </m:r>
                        </m:sub>
                      </m:sSub>
                      <m:r>
                        <a:rPr lang="fr-FR" b="0" i="1" smtClean="0">
                          <a:latin typeface="Cambria Math" panose="02040503050406030204" pitchFamily="18" charset="0"/>
                          <a:ea typeface="Cambria Math" panose="02040503050406030204" pitchFamily="18" charset="0"/>
                        </a:rPr>
                        <m:t>=</m:t>
                      </m:r>
                      <m:sSub>
                        <m:sSubPr>
                          <m:ctrlPr>
                            <a:rPr lang="fr-FR" b="0" i="1" smtClean="0">
                              <a:latin typeface="Cambria Math" panose="02040503050406030204" pitchFamily="18" charset="0"/>
                              <a:ea typeface="Cambria Math" panose="02040503050406030204" pitchFamily="18" charset="0"/>
                            </a:rPr>
                          </m:ctrlPr>
                        </m:sSubPr>
                        <m:e>
                          <m:r>
                            <a:rPr lang="fr-FR" b="0" i="1" smtClean="0">
                              <a:latin typeface="Cambria Math" panose="02040503050406030204" pitchFamily="18" charset="0"/>
                              <a:ea typeface="Cambria Math" panose="02040503050406030204" pitchFamily="18" charset="0"/>
                            </a:rPr>
                            <m:t>𝑁𝑏</m:t>
                          </m:r>
                        </m:e>
                        <m:sub>
                          <m:r>
                            <a:rPr lang="fr-FR" i="1">
                              <a:latin typeface="Cambria Math" panose="02040503050406030204" pitchFamily="18" charset="0"/>
                              <a:ea typeface="Cambria Math" panose="02040503050406030204" pitchFamily="18" charset="0"/>
                            </a:rPr>
                            <m:t>𝑆𝑐</m:t>
                          </m:r>
                        </m:sub>
                      </m:sSub>
                      <m:r>
                        <a:rPr lang="fr-FR" i="1">
                          <a:latin typeface="Cambria Math" panose="02040503050406030204" pitchFamily="18" charset="0"/>
                          <a:ea typeface="Cambria Math" panose="02040503050406030204" pitchFamily="18" charset="0"/>
                        </a:rPr>
                        <m:t>∗</m:t>
                      </m:r>
                      <m:r>
                        <a:rPr lang="fr-FR" i="1" smtClean="0">
                          <a:latin typeface="Cambria Math" panose="02040503050406030204" pitchFamily="18" charset="0"/>
                          <a:ea typeface="Cambria Math" panose="02040503050406030204" pitchFamily="18" charset="0"/>
                        </a:rPr>
                        <m:t>𝜋</m:t>
                      </m:r>
                      <m:r>
                        <a:rPr lang="fr-FR" b="0" i="1" smtClean="0">
                          <a:latin typeface="Cambria Math" panose="02040503050406030204" pitchFamily="18" charset="0"/>
                          <a:ea typeface="Cambria Math" panose="02040503050406030204" pitchFamily="18" charset="0"/>
                        </a:rPr>
                        <m:t>∗</m:t>
                      </m:r>
                      <m:f>
                        <m:fPr>
                          <m:ctrlPr>
                            <a:rPr lang="fr-FR" b="0" i="1" smtClean="0">
                              <a:latin typeface="Cambria Math" panose="02040503050406030204" pitchFamily="18" charset="0"/>
                              <a:ea typeface="Cambria Math" panose="02040503050406030204" pitchFamily="18" charset="0"/>
                            </a:rPr>
                          </m:ctrlPr>
                        </m:fPr>
                        <m:num>
                          <m:sSub>
                            <m:sSubPr>
                              <m:ctrlPr>
                                <a:rPr lang="fr-FR" b="0" i="1" smtClean="0">
                                  <a:latin typeface="Cambria Math" panose="02040503050406030204" pitchFamily="18" charset="0"/>
                                  <a:ea typeface="Cambria Math" panose="02040503050406030204" pitchFamily="18" charset="0"/>
                                </a:rPr>
                              </m:ctrlPr>
                            </m:sSubPr>
                            <m:e>
                              <m:r>
                                <a:rPr lang="fr-FR" b="0" i="1" smtClean="0">
                                  <a:latin typeface="Cambria Math" panose="02040503050406030204" pitchFamily="18" charset="0"/>
                                  <a:ea typeface="Cambria Math" panose="02040503050406030204" pitchFamily="18" charset="0"/>
                                </a:rPr>
                                <m:t>𝑑</m:t>
                              </m:r>
                            </m:e>
                            <m:sub>
                              <m:r>
                                <a:rPr lang="fr-FR" b="0" i="1" smtClean="0">
                                  <a:latin typeface="Cambria Math" panose="02040503050406030204" pitchFamily="18" charset="0"/>
                                  <a:ea typeface="Cambria Math" panose="02040503050406030204" pitchFamily="18" charset="0"/>
                                </a:rPr>
                                <m:t>𝑆𝑐</m:t>
                              </m:r>
                            </m:sub>
                          </m:sSub>
                        </m:num>
                        <m:den>
                          <m:func>
                            <m:funcPr>
                              <m:ctrlPr>
                                <a:rPr lang="fr-FR" b="0" i="0" smtClean="0">
                                  <a:latin typeface="Cambria Math" panose="02040503050406030204" pitchFamily="18" charset="0"/>
                                  <a:ea typeface="Cambria Math" panose="02040503050406030204" pitchFamily="18" charset="0"/>
                                </a:rPr>
                              </m:ctrlPr>
                            </m:funcPr>
                            <m:fName>
                              <m:r>
                                <m:rPr>
                                  <m:sty m:val="p"/>
                                </m:rPr>
                                <a:rPr lang="fr-FR" b="0" i="0" smtClean="0">
                                  <a:latin typeface="Cambria Math" panose="02040503050406030204" pitchFamily="18" charset="0"/>
                                  <a:ea typeface="Cambria Math" panose="02040503050406030204" pitchFamily="18" charset="0"/>
                                </a:rPr>
                                <m:t>cos</m:t>
                              </m:r>
                            </m:fName>
                            <m:e>
                              <m:r>
                                <m:rPr>
                                  <m:sty m:val="p"/>
                                </m:rPr>
                                <a:rPr lang="el-GR" b="0" i="1" smtClean="0">
                                  <a:latin typeface="Cambria Math" panose="02040503050406030204" pitchFamily="18" charset="0"/>
                                  <a:ea typeface="Cambria Math" panose="02040503050406030204" pitchFamily="18" charset="0"/>
                                </a:rPr>
                                <m:t>θ</m:t>
                              </m:r>
                            </m:e>
                          </m:func>
                        </m:den>
                      </m:f>
                      <m:r>
                        <a:rPr lang="fr-FR" b="0" i="1" smtClean="0">
                          <a:latin typeface="Cambria Math" panose="02040503050406030204" pitchFamily="18" charset="0"/>
                          <a:ea typeface="Cambria Math" panose="02040503050406030204" pitchFamily="18" charset="0"/>
                        </a:rPr>
                        <m:t>∗</m:t>
                      </m:r>
                      <m:sSub>
                        <m:sSubPr>
                          <m:ctrlPr>
                            <a:rPr lang="fr-FR" b="0" i="1" smtClean="0">
                              <a:latin typeface="Cambria Math" panose="02040503050406030204" pitchFamily="18" charset="0"/>
                              <a:ea typeface="Cambria Math" panose="02040503050406030204" pitchFamily="18" charset="0"/>
                            </a:rPr>
                          </m:ctrlPr>
                        </m:sSubPr>
                        <m:e>
                          <m:r>
                            <a:rPr lang="fr-FR" b="0" i="1" smtClean="0">
                              <a:latin typeface="Cambria Math" panose="02040503050406030204" pitchFamily="18" charset="0"/>
                              <a:ea typeface="Cambria Math" panose="02040503050406030204" pitchFamily="18" charset="0"/>
                            </a:rPr>
                            <m:t>𝑓</m:t>
                          </m:r>
                        </m:e>
                        <m:sub>
                          <m:r>
                            <a:rPr lang="fr-FR" b="0" i="1" smtClean="0">
                              <a:latin typeface="Cambria Math" panose="02040503050406030204" pitchFamily="18" charset="0"/>
                              <a:ea typeface="Cambria Math" panose="02040503050406030204" pitchFamily="18" charset="0"/>
                            </a:rPr>
                            <m:t>𝑐𝑜𝑛𝑡𝑎𝑐𝑡</m:t>
                          </m:r>
                        </m:sub>
                      </m:sSub>
                    </m:oMath>
                  </m:oMathPara>
                </a14:m>
                <a:endParaRPr lang="fr-FR" dirty="0"/>
              </a:p>
              <a:p>
                <a:pPr/>
                <a14:m>
                  <m:oMathPara xmlns:m="http://schemas.openxmlformats.org/officeDocument/2006/math">
                    <m:oMath>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𝑃</m:t>
                          </m:r>
                        </m:e>
                        <m:sub>
                          <m:r>
                            <a:rPr lang="fr-FR" i="1">
                              <a:latin typeface="Cambria Math" panose="02040503050406030204" pitchFamily="18" charset="0"/>
                              <a:ea typeface="Cambria Math" panose="02040503050406030204" pitchFamily="18" charset="0"/>
                            </a:rPr>
                            <m:t>𝑤</m:t>
                          </m:r>
                          <m:r>
                            <a:rPr lang="fr-FR" i="1">
                              <a:latin typeface="Cambria Math" panose="02040503050406030204" pitchFamily="18" charset="0"/>
                              <a:ea typeface="Cambria Math" panose="02040503050406030204" pitchFamily="18" charset="0"/>
                            </a:rPr>
                            <m:t>_</m:t>
                          </m:r>
                          <m:r>
                            <a:rPr lang="fr-FR" b="0" i="1" smtClean="0">
                              <a:latin typeface="Cambria Math" panose="02040503050406030204" pitchFamily="18" charset="0"/>
                              <a:ea typeface="Cambria Math" panose="02040503050406030204" pitchFamily="18" charset="0"/>
                            </a:rPr>
                            <m:t>𝐶𝑢</m:t>
                          </m:r>
                        </m:sub>
                      </m:sSub>
                      <m:r>
                        <a:rPr lang="fr-FR" i="1">
                          <a:latin typeface="Cambria Math" panose="02040503050406030204" pitchFamily="18" charset="0"/>
                          <a:ea typeface="Cambria Math" panose="02040503050406030204" pitchFamily="18" charset="0"/>
                        </a:rPr>
                        <m:t>=</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𝑁𝑏</m:t>
                          </m:r>
                        </m:e>
                        <m:sub>
                          <m:r>
                            <a:rPr lang="fr-FR" b="0" i="1" smtClean="0">
                              <a:latin typeface="Cambria Math" panose="02040503050406030204" pitchFamily="18" charset="0"/>
                              <a:ea typeface="Cambria Math" panose="02040503050406030204" pitchFamily="18" charset="0"/>
                            </a:rPr>
                            <m:t>𝐶𝑢</m:t>
                          </m:r>
                        </m:sub>
                      </m:sSub>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𝜋</m:t>
                      </m:r>
                      <m:r>
                        <a:rPr lang="fr-FR" i="1">
                          <a:latin typeface="Cambria Math" panose="02040503050406030204" pitchFamily="18" charset="0"/>
                          <a:ea typeface="Cambria Math" panose="02040503050406030204" pitchFamily="18" charset="0"/>
                        </a:rPr>
                        <m:t>∗</m:t>
                      </m:r>
                      <m:f>
                        <m:fPr>
                          <m:ctrlPr>
                            <a:rPr lang="fr-FR" i="1">
                              <a:latin typeface="Cambria Math" panose="02040503050406030204" pitchFamily="18" charset="0"/>
                              <a:ea typeface="Cambria Math" panose="02040503050406030204" pitchFamily="18" charset="0"/>
                            </a:rPr>
                          </m:ctrlPr>
                        </m:fPr>
                        <m:num>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𝑑</m:t>
                              </m:r>
                            </m:e>
                            <m:sub>
                              <m:r>
                                <a:rPr lang="fr-FR" b="0" i="1" smtClean="0">
                                  <a:latin typeface="Cambria Math" panose="02040503050406030204" pitchFamily="18" charset="0"/>
                                  <a:ea typeface="Cambria Math" panose="02040503050406030204" pitchFamily="18" charset="0"/>
                                </a:rPr>
                                <m:t>𝐶𝑢</m:t>
                              </m:r>
                            </m:sub>
                          </m:sSub>
                        </m:num>
                        <m:den>
                          <m:func>
                            <m:funcPr>
                              <m:ctrlPr>
                                <a:rPr lang="fr-FR">
                                  <a:latin typeface="Cambria Math" panose="02040503050406030204" pitchFamily="18" charset="0"/>
                                  <a:ea typeface="Cambria Math" panose="02040503050406030204" pitchFamily="18" charset="0"/>
                                </a:rPr>
                              </m:ctrlPr>
                            </m:funcPr>
                            <m:fName>
                              <m:r>
                                <m:rPr>
                                  <m:sty m:val="p"/>
                                </m:rPr>
                                <a:rPr lang="fr-FR">
                                  <a:latin typeface="Cambria Math" panose="02040503050406030204" pitchFamily="18" charset="0"/>
                                  <a:ea typeface="Cambria Math" panose="02040503050406030204" pitchFamily="18" charset="0"/>
                                </a:rPr>
                                <m:t>cos</m:t>
                              </m:r>
                            </m:fName>
                            <m:e>
                              <m:r>
                                <m:rPr>
                                  <m:sty m:val="p"/>
                                </m:rPr>
                                <a:rPr lang="el-GR" i="1">
                                  <a:latin typeface="Cambria Math" panose="02040503050406030204" pitchFamily="18" charset="0"/>
                                  <a:ea typeface="Cambria Math" panose="02040503050406030204" pitchFamily="18" charset="0"/>
                                </a:rPr>
                                <m:t>θ</m:t>
                              </m:r>
                            </m:e>
                          </m:func>
                        </m:den>
                      </m:f>
                      <m:r>
                        <a:rPr lang="fr-FR" i="1">
                          <a:latin typeface="Cambria Math" panose="02040503050406030204" pitchFamily="18" charset="0"/>
                          <a:ea typeface="Cambria Math" panose="02040503050406030204" pitchFamily="18" charset="0"/>
                        </a:rPr>
                        <m:t>∗</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𝑓</m:t>
                          </m:r>
                        </m:e>
                        <m:sub>
                          <m:r>
                            <a:rPr lang="fr-FR" i="1">
                              <a:latin typeface="Cambria Math" panose="02040503050406030204" pitchFamily="18" charset="0"/>
                              <a:ea typeface="Cambria Math" panose="02040503050406030204" pitchFamily="18" charset="0"/>
                            </a:rPr>
                            <m:t>𝑐𝑜𝑛𝑡𝑎𝑐𝑡</m:t>
                          </m:r>
                        </m:sub>
                      </m:sSub>
                    </m:oMath>
                  </m:oMathPara>
                </a14:m>
                <a:endParaRPr lang="fr-FR" i="1" dirty="0">
                  <a:latin typeface="Cambria Math" panose="02040503050406030204" pitchFamily="18" charset="0"/>
                  <a:ea typeface="Cambria Math" panose="02040503050406030204" pitchFamily="18" charset="0"/>
                </a:endParaRPr>
              </a:p>
              <a:p>
                <a:pPr/>
                <a14:m>
                  <m:oMathPara xmlns:m="http://schemas.openxmlformats.org/officeDocument/2006/math">
                    <m:oMath>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𝑃</m:t>
                          </m:r>
                        </m:e>
                        <m:sub>
                          <m:r>
                            <a:rPr lang="fr-FR" i="1">
                              <a:latin typeface="Cambria Math" panose="02040503050406030204" pitchFamily="18" charset="0"/>
                              <a:ea typeface="Cambria Math" panose="02040503050406030204" pitchFamily="18" charset="0"/>
                            </a:rPr>
                            <m:t>𝑤</m:t>
                          </m:r>
                          <m:r>
                            <a:rPr lang="fr-FR" b="0" i="1" smtClean="0">
                              <a:latin typeface="Cambria Math" panose="02040503050406030204" pitchFamily="18" charset="0"/>
                              <a:ea typeface="Cambria Math" panose="02040503050406030204" pitchFamily="18" charset="0"/>
                            </a:rPr>
                            <m:t>_</m:t>
                          </m:r>
                          <m:r>
                            <a:rPr lang="fr-FR" b="0" i="1" smtClean="0">
                              <a:latin typeface="Cambria Math" panose="02040503050406030204" pitchFamily="18" charset="0"/>
                              <a:ea typeface="Cambria Math" panose="02040503050406030204" pitchFamily="18" charset="0"/>
                            </a:rPr>
                            <m:t>𝑠𝑝𝑖𝑟𝑎𝑙</m:t>
                          </m:r>
                        </m:sub>
                      </m:sSub>
                      <m:r>
                        <a:rPr lang="fr-FR" b="0" i="1" smtClean="0">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𝜋</m:t>
                      </m:r>
                      <m:r>
                        <a:rPr lang="fr-FR" i="1">
                          <a:latin typeface="Cambria Math" panose="02040503050406030204" pitchFamily="18" charset="0"/>
                          <a:ea typeface="Cambria Math" panose="02040503050406030204" pitchFamily="18" charset="0"/>
                        </a:rPr>
                        <m:t>∗</m:t>
                      </m:r>
                      <m:sSub>
                        <m:sSubPr>
                          <m:ctrlPr>
                            <a:rPr lang="fr-FR" b="0" i="1" smtClean="0">
                              <a:latin typeface="Cambria Math" panose="02040503050406030204" pitchFamily="18" charset="0"/>
                              <a:ea typeface="Cambria Math" panose="02040503050406030204" pitchFamily="18" charset="0"/>
                            </a:rPr>
                          </m:ctrlPr>
                        </m:sSubPr>
                        <m:e>
                          <m:r>
                            <a:rPr lang="fr-FR" b="0" i="1" smtClean="0">
                              <a:latin typeface="Cambria Math" panose="02040503050406030204" pitchFamily="18" charset="0"/>
                              <a:ea typeface="Cambria Math" panose="02040503050406030204" pitchFamily="18" charset="0"/>
                            </a:rPr>
                            <m:t>𝑑</m:t>
                          </m:r>
                        </m:e>
                        <m:sub>
                          <m:r>
                            <a:rPr lang="fr-FR" b="0" i="1" smtClean="0">
                              <a:latin typeface="Cambria Math" panose="02040503050406030204" pitchFamily="18" charset="0"/>
                              <a:ea typeface="Cambria Math" panose="02040503050406030204" pitchFamily="18" charset="0"/>
                            </a:rPr>
                            <m:t>𝑜𝑢𝑡</m:t>
                          </m:r>
                          <m:r>
                            <a:rPr lang="fr-FR" b="0" i="1" smtClean="0">
                              <a:latin typeface="Cambria Math" panose="02040503050406030204" pitchFamily="18" charset="0"/>
                              <a:ea typeface="Cambria Math" panose="02040503050406030204" pitchFamily="18" charset="0"/>
                            </a:rPr>
                            <m:t>_</m:t>
                          </m:r>
                          <m:r>
                            <a:rPr lang="fr-FR" b="0" i="1" smtClean="0">
                              <a:latin typeface="Cambria Math" panose="02040503050406030204" pitchFamily="18" charset="0"/>
                              <a:ea typeface="Cambria Math" panose="02040503050406030204" pitchFamily="18" charset="0"/>
                            </a:rPr>
                            <m:t>𝑠𝑝𝑖𝑟𝑎𝑙</m:t>
                          </m:r>
                        </m:sub>
                      </m:sSub>
                      <m:r>
                        <a:rPr lang="fr-FR" i="1">
                          <a:latin typeface="Cambria Math" panose="02040503050406030204" pitchFamily="18" charset="0"/>
                          <a:ea typeface="Cambria Math" panose="02040503050406030204" pitchFamily="18" charset="0"/>
                        </a:rPr>
                        <m:t>∗</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𝑓</m:t>
                          </m:r>
                        </m:e>
                        <m:sub>
                          <m:r>
                            <a:rPr lang="fr-FR" i="1">
                              <a:latin typeface="Cambria Math" panose="02040503050406030204" pitchFamily="18" charset="0"/>
                              <a:ea typeface="Cambria Math" panose="02040503050406030204" pitchFamily="18" charset="0"/>
                            </a:rPr>
                            <m:t>𝑐𝑜𝑛𝑡𝑎𝑐𝑡</m:t>
                          </m:r>
                        </m:sub>
                      </m:sSub>
                    </m:oMath>
                  </m:oMathPara>
                </a14:m>
                <a:endParaRPr lang="fr-FR" dirty="0"/>
              </a:p>
              <a:p>
                <a:pPr/>
                <a14:m>
                  <m:oMathPara xmlns:m="http://schemas.openxmlformats.org/officeDocument/2006/math">
                    <m:oMath>
                      <m:r>
                        <a:rPr lang="fr-FR" i="1" smtClean="0">
                          <a:latin typeface="Cambria Math" panose="02040503050406030204" pitchFamily="18" charset="0"/>
                          <a:ea typeface="Cambria Math" panose="02040503050406030204" pitchFamily="18" charset="0"/>
                        </a:rPr>
                        <m:t>𝑆</m:t>
                      </m:r>
                      <m:r>
                        <a:rPr lang="fr-FR" b="0" i="1" smtClean="0">
                          <a:latin typeface="Cambria Math" panose="02040503050406030204" pitchFamily="18" charset="0"/>
                          <a:ea typeface="Cambria Math" panose="02040503050406030204" pitchFamily="18" charset="0"/>
                        </a:rPr>
                        <m:t>=</m:t>
                      </m:r>
                      <m:sSub>
                        <m:sSubPr>
                          <m:ctrlPr>
                            <a:rPr lang="fr-FR" b="0" i="1" smtClean="0">
                              <a:latin typeface="Cambria Math" panose="02040503050406030204" pitchFamily="18" charset="0"/>
                              <a:ea typeface="Cambria Math" panose="02040503050406030204" pitchFamily="18" charset="0"/>
                            </a:rPr>
                          </m:ctrlPr>
                        </m:sSubPr>
                        <m:e>
                          <m:r>
                            <a:rPr lang="fr-FR" b="0" i="1" smtClean="0">
                              <a:latin typeface="Cambria Math" panose="02040503050406030204" pitchFamily="18" charset="0"/>
                              <a:ea typeface="Cambria Math" panose="02040503050406030204" pitchFamily="18" charset="0"/>
                            </a:rPr>
                            <m:t>𝑆</m:t>
                          </m:r>
                        </m:e>
                        <m:sub>
                          <m:r>
                            <a:rPr lang="fr-FR" b="0" i="1" smtClean="0">
                              <a:latin typeface="Cambria Math" panose="02040503050406030204" pitchFamily="18" charset="0"/>
                              <a:ea typeface="Cambria Math" panose="02040503050406030204" pitchFamily="18" charset="0"/>
                            </a:rPr>
                            <m:t>𝑐𝑎𝑏𝑙𝑒</m:t>
                          </m:r>
                        </m:sub>
                      </m:sSub>
                      <m:r>
                        <a:rPr lang="fr-FR" b="0" i="1" smtClean="0">
                          <a:latin typeface="Cambria Math" panose="02040503050406030204" pitchFamily="18" charset="0"/>
                          <a:ea typeface="Cambria Math" panose="02040503050406030204" pitchFamily="18" charset="0"/>
                        </a:rPr>
                        <m:t>−</m:t>
                      </m:r>
                      <m:sSub>
                        <m:sSubPr>
                          <m:ctrlPr>
                            <a:rPr lang="fr-FR" b="0" i="1" smtClean="0">
                              <a:latin typeface="Cambria Math" panose="02040503050406030204" pitchFamily="18" charset="0"/>
                              <a:ea typeface="Cambria Math" panose="02040503050406030204" pitchFamily="18" charset="0"/>
                            </a:rPr>
                          </m:ctrlPr>
                        </m:sSubPr>
                        <m:e>
                          <m:r>
                            <a:rPr lang="fr-FR" b="0" i="1" smtClean="0">
                              <a:latin typeface="Cambria Math" panose="02040503050406030204" pitchFamily="18" charset="0"/>
                              <a:ea typeface="Cambria Math" panose="02040503050406030204" pitchFamily="18" charset="0"/>
                            </a:rPr>
                            <m:t>𝑆</m:t>
                          </m:r>
                        </m:e>
                        <m:sub>
                          <m:r>
                            <a:rPr lang="fr-FR" b="0" i="1" smtClean="0">
                              <a:latin typeface="Cambria Math" panose="02040503050406030204" pitchFamily="18" charset="0"/>
                              <a:ea typeface="Cambria Math" panose="02040503050406030204" pitchFamily="18" charset="0"/>
                            </a:rPr>
                            <m:t>𝑆𝑐</m:t>
                          </m:r>
                        </m:sub>
                      </m:sSub>
                      <m:r>
                        <a:rPr lang="fr-FR" b="0" i="1" smtClean="0">
                          <a:latin typeface="Cambria Math" panose="02040503050406030204" pitchFamily="18" charset="0"/>
                          <a:ea typeface="Cambria Math" panose="02040503050406030204" pitchFamily="18" charset="0"/>
                        </a:rPr>
                        <m:t>−</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𝑆</m:t>
                          </m:r>
                        </m:e>
                        <m:sub>
                          <m:r>
                            <a:rPr lang="fr-FR" b="0" i="1" smtClean="0">
                              <a:latin typeface="Cambria Math" panose="02040503050406030204" pitchFamily="18" charset="0"/>
                              <a:ea typeface="Cambria Math" panose="02040503050406030204" pitchFamily="18" charset="0"/>
                            </a:rPr>
                            <m:t>𝐶𝑢</m:t>
                          </m:r>
                        </m:sub>
                      </m:sSub>
                      <m:r>
                        <a:rPr lang="fr-FR" b="0" i="1" smtClean="0">
                          <a:latin typeface="Cambria Math" panose="02040503050406030204" pitchFamily="18" charset="0"/>
                          <a:ea typeface="Cambria Math" panose="02040503050406030204" pitchFamily="18" charset="0"/>
                        </a:rPr>
                        <m:t>−</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𝑆</m:t>
                          </m:r>
                        </m:e>
                        <m:sub>
                          <m:r>
                            <a:rPr lang="fr-FR" b="0" i="1" smtClean="0">
                              <a:latin typeface="Cambria Math" panose="02040503050406030204" pitchFamily="18" charset="0"/>
                              <a:ea typeface="Cambria Math" panose="02040503050406030204" pitchFamily="18" charset="0"/>
                            </a:rPr>
                            <m:t>𝑤𝑟𝑎𝑝𝑠</m:t>
                          </m:r>
                        </m:sub>
                      </m:sSub>
                      <m:r>
                        <a:rPr lang="fr-FR" b="0" i="1" smtClean="0">
                          <a:latin typeface="Cambria Math" panose="02040503050406030204" pitchFamily="18" charset="0"/>
                          <a:ea typeface="Cambria Math" panose="02040503050406030204" pitchFamily="18" charset="0"/>
                        </a:rPr>
                        <m:t>−</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𝑆</m:t>
                          </m:r>
                        </m:e>
                        <m:sub>
                          <m:r>
                            <a:rPr lang="fr-FR" b="0" i="1" smtClean="0">
                              <a:latin typeface="Cambria Math" panose="02040503050406030204" pitchFamily="18" charset="0"/>
                              <a:ea typeface="Cambria Math" panose="02040503050406030204" pitchFamily="18" charset="0"/>
                            </a:rPr>
                            <m:t>𝑒𝑥𝑡</m:t>
                          </m:r>
                          <m:r>
                            <a:rPr lang="fr-FR" b="0" i="1" smtClean="0">
                              <a:latin typeface="Cambria Math" panose="02040503050406030204" pitchFamily="18" charset="0"/>
                              <a:ea typeface="Cambria Math" panose="02040503050406030204" pitchFamily="18" charset="0"/>
                            </a:rPr>
                            <m:t>_</m:t>
                          </m:r>
                          <m:r>
                            <a:rPr lang="fr-FR" b="0" i="1" smtClean="0">
                              <a:latin typeface="Cambria Math" panose="02040503050406030204" pitchFamily="18" charset="0"/>
                              <a:ea typeface="Cambria Math" panose="02040503050406030204" pitchFamily="18" charset="0"/>
                            </a:rPr>
                            <m:t>𝑠𝑝𝑖𝑟𝑎𝑙</m:t>
                          </m:r>
                        </m:sub>
                      </m:sSub>
                    </m:oMath>
                  </m:oMathPara>
                </a14:m>
                <a:endParaRPr lang="fr-FR" dirty="0"/>
              </a:p>
            </p:txBody>
          </p:sp>
        </mc:Choice>
        <mc:Fallback xmlns="">
          <p:sp>
            <p:nvSpPr>
              <p:cNvPr id="15" name="ZoneTexte 14">
                <a:extLst>
                  <a:ext uri="{FF2B5EF4-FFF2-40B4-BE49-F238E27FC236}">
                    <a16:creationId xmlns:a16="http://schemas.microsoft.com/office/drawing/2014/main" id="{587B3A30-2AFC-47B9-B544-CEEA280867E8}"/>
                  </a:ext>
                </a:extLst>
              </p:cNvPr>
              <p:cNvSpPr txBox="1">
                <a:spLocks noRot="1" noChangeAspect="1" noMove="1" noResize="1" noEditPoints="1" noAdjustHandles="1" noChangeArrowheads="1" noChangeShapeType="1" noTextEdit="1"/>
              </p:cNvSpPr>
              <p:nvPr/>
            </p:nvSpPr>
            <p:spPr>
              <a:xfrm>
                <a:off x="89668" y="1636792"/>
                <a:ext cx="8033160" cy="3452740"/>
              </a:xfrm>
              <a:prstGeom prst="rect">
                <a:avLst/>
              </a:prstGeom>
              <a:blipFill>
                <a:blip r:embed="rId4"/>
                <a:stretch>
                  <a:fillRect l="-152" b="-1413"/>
                </a:stretch>
              </a:blipFill>
            </p:spPr>
            <p:txBody>
              <a:bodyPr/>
              <a:lstStyle/>
              <a:p>
                <a:r>
                  <a:rPr lang="fr-FR">
                    <a:noFill/>
                  </a:rPr>
                  <a:t> </a:t>
                </a:r>
              </a:p>
            </p:txBody>
          </p:sp>
        </mc:Fallback>
      </mc:AlternateContent>
      <p:graphicFrame>
        <p:nvGraphicFramePr>
          <p:cNvPr id="3" name="Tableau 2">
            <a:extLst>
              <a:ext uri="{FF2B5EF4-FFF2-40B4-BE49-F238E27FC236}">
                <a16:creationId xmlns:a16="http://schemas.microsoft.com/office/drawing/2014/main" id="{F98105A9-3102-4951-A8D2-C03E59B478C0}"/>
              </a:ext>
            </a:extLst>
          </p:cNvPr>
          <p:cNvGraphicFramePr>
            <a:graphicFrameLocks noGrp="1"/>
          </p:cNvGraphicFramePr>
          <p:nvPr/>
        </p:nvGraphicFramePr>
        <p:xfrm>
          <a:off x="624911" y="5329925"/>
          <a:ext cx="5901808" cy="851535"/>
        </p:xfrm>
        <a:graphic>
          <a:graphicData uri="http://schemas.openxmlformats.org/drawingml/2006/table">
            <a:tbl>
              <a:tblPr/>
              <a:tblGrid>
                <a:gridCol w="721619">
                  <a:extLst>
                    <a:ext uri="{9D8B030D-6E8A-4147-A177-3AD203B41FA5}">
                      <a16:colId xmlns:a16="http://schemas.microsoft.com/office/drawing/2014/main" val="2710266944"/>
                    </a:ext>
                  </a:extLst>
                </a:gridCol>
                <a:gridCol w="1402002">
                  <a:extLst>
                    <a:ext uri="{9D8B030D-6E8A-4147-A177-3AD203B41FA5}">
                      <a16:colId xmlns:a16="http://schemas.microsoft.com/office/drawing/2014/main" val="1587374874"/>
                    </a:ext>
                  </a:extLst>
                </a:gridCol>
                <a:gridCol w="1345303">
                  <a:extLst>
                    <a:ext uri="{9D8B030D-6E8A-4147-A177-3AD203B41FA5}">
                      <a16:colId xmlns:a16="http://schemas.microsoft.com/office/drawing/2014/main" val="922573991"/>
                    </a:ext>
                  </a:extLst>
                </a:gridCol>
                <a:gridCol w="1195825">
                  <a:extLst>
                    <a:ext uri="{9D8B030D-6E8A-4147-A177-3AD203B41FA5}">
                      <a16:colId xmlns:a16="http://schemas.microsoft.com/office/drawing/2014/main" val="1247841128"/>
                    </a:ext>
                  </a:extLst>
                </a:gridCol>
                <a:gridCol w="1237059">
                  <a:extLst>
                    <a:ext uri="{9D8B030D-6E8A-4147-A177-3AD203B41FA5}">
                      <a16:colId xmlns:a16="http://schemas.microsoft.com/office/drawing/2014/main" val="280661654"/>
                    </a:ext>
                  </a:extLst>
                </a:gridCol>
              </a:tblGrid>
              <a:tr h="190500">
                <a:tc>
                  <a:txBody>
                    <a:bodyPr/>
                    <a:lstStyle/>
                    <a:p>
                      <a:pPr algn="l" fontAlgn="b"/>
                      <a:endParaRPr lang="fr-FR" sz="1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fr-FR" sz="1800" b="0" i="0" u="none" strike="noStrike" dirty="0">
                          <a:solidFill>
                            <a:srgbClr val="000000"/>
                          </a:solidFill>
                          <a:effectLst/>
                          <a:latin typeface="Calibri" panose="020F0502020204030204" pitchFamily="34" charset="0"/>
                        </a:rPr>
                        <a:t>Bundle - EF-H</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fr-FR" sz="1800" b="0" i="0" u="none" strike="noStrike" dirty="0">
                          <a:solidFill>
                            <a:srgbClr val="000000"/>
                          </a:solidFill>
                          <a:effectLst/>
                          <a:latin typeface="Calibri" panose="020F0502020204030204" pitchFamily="34" charset="0"/>
                        </a:rPr>
                        <a:t>Bundle - EF-L</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fr-FR" sz="1800" b="0" i="0" u="none" strike="noStrike" dirty="0">
                          <a:solidFill>
                            <a:srgbClr val="000000"/>
                          </a:solidFill>
                          <a:effectLst/>
                          <a:latin typeface="Calibri" panose="020F0502020204030204" pitchFamily="34" charset="0"/>
                        </a:rPr>
                        <a:t>Bundle - CS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fr-FR" sz="1800" b="0" i="0" u="none" strike="noStrike" dirty="0">
                          <a:solidFill>
                            <a:srgbClr val="000000"/>
                          </a:solidFill>
                          <a:effectLst/>
                          <a:latin typeface="Calibri" panose="020F0502020204030204" pitchFamily="34" charset="0"/>
                        </a:rPr>
                        <a:t>Spiral</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6322680"/>
                  </a:ext>
                </a:extLst>
              </a:tr>
              <a:tr h="228600">
                <a:tc>
                  <a:txBody>
                    <a:bodyPr/>
                    <a:lstStyle/>
                    <a:p>
                      <a:pPr algn="l" fontAlgn="b"/>
                      <a:r>
                        <a:rPr lang="fr-FR" sz="1800" b="1" i="0" u="none" strike="noStrike">
                          <a:solidFill>
                            <a:srgbClr val="000000"/>
                          </a:solidFill>
                          <a:effectLst/>
                          <a:latin typeface="Calibri" panose="020F0502020204030204" pitchFamily="34" charset="0"/>
                        </a:rPr>
                        <a:t>D</a:t>
                      </a:r>
                      <a:r>
                        <a:rPr lang="fr-FR" sz="1800" b="1" i="0" u="none" strike="noStrike" baseline="-25000">
                          <a:solidFill>
                            <a:srgbClr val="000000"/>
                          </a:solidFill>
                          <a:effectLst/>
                          <a:latin typeface="Calibri" panose="020F0502020204030204" pitchFamily="34" charset="0"/>
                        </a:rPr>
                        <a:t>h</a:t>
                      </a:r>
                      <a:r>
                        <a:rPr lang="fr-FR" sz="1800" b="1" i="0" u="none" strike="noStrike">
                          <a:solidFill>
                            <a:srgbClr val="000000"/>
                          </a:solidFill>
                          <a:effectLst/>
                          <a:latin typeface="Calibri" panose="020F0502020204030204" pitchFamily="34" charset="0"/>
                        </a:rPr>
                        <a:t> [m]</a:t>
                      </a:r>
                    </a:p>
                  </a:txBody>
                  <a:tcPr marL="9525" marR="9525" marT="9525" marB="0" anchor="b">
                    <a:lnL>
                      <a:noFill/>
                    </a:lnL>
                    <a:lnR>
                      <a:noFill/>
                    </a:lnR>
                    <a:lnT>
                      <a:noFill/>
                    </a:lnT>
                    <a:lnB>
                      <a:noFill/>
                    </a:lnB>
                  </a:tcPr>
                </a:tc>
                <a:tc>
                  <a:txBody>
                    <a:bodyPr/>
                    <a:lstStyle/>
                    <a:p>
                      <a:pPr algn="ctr" fontAlgn="b"/>
                      <a:r>
                        <a:rPr lang="fr-FR" sz="1800" b="0" i="0" u="none" strike="noStrike" dirty="0">
                          <a:solidFill>
                            <a:srgbClr val="000000"/>
                          </a:solidFill>
                          <a:effectLst/>
                          <a:latin typeface="Calibri" panose="020F0502020204030204" pitchFamily="34" charset="0"/>
                        </a:rPr>
                        <a:t>5.01E-04</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fr-FR" sz="1800" b="0" i="0" u="none" strike="noStrike" dirty="0">
                          <a:solidFill>
                            <a:srgbClr val="000000"/>
                          </a:solidFill>
                          <a:effectLst/>
                          <a:latin typeface="Calibri" panose="020F0502020204030204" pitchFamily="34" charset="0"/>
                        </a:rPr>
                        <a:t>4.90E-04</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fr-FR" sz="1800" b="0" i="0" u="none" strike="noStrike">
                          <a:solidFill>
                            <a:srgbClr val="000000"/>
                          </a:solidFill>
                          <a:effectLst/>
                          <a:latin typeface="Calibri" panose="020F0502020204030204" pitchFamily="34" charset="0"/>
                        </a:rPr>
                        <a:t>4.82E-04</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fr-FR" sz="1800" b="0" i="0" u="none" strike="noStrike" dirty="0">
                          <a:solidFill>
                            <a:srgbClr val="000000"/>
                          </a:solidFill>
                          <a:effectLst/>
                          <a:latin typeface="Calibri" panose="020F0502020204030204" pitchFamily="34" charset="0"/>
                        </a:rPr>
                        <a:t>0.009</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29700426"/>
                  </a:ext>
                </a:extLst>
              </a:tr>
              <a:tr h="200025">
                <a:tc>
                  <a:txBody>
                    <a:bodyPr/>
                    <a:lstStyle/>
                    <a:p>
                      <a:pPr algn="l" fontAlgn="b"/>
                      <a:r>
                        <a:rPr lang="fr-FR" sz="1800" b="1" i="0" u="none" strike="noStrike">
                          <a:solidFill>
                            <a:srgbClr val="000000"/>
                          </a:solidFill>
                          <a:effectLst/>
                          <a:latin typeface="Calibri" panose="020F0502020204030204" pitchFamily="34" charset="0"/>
                        </a:rPr>
                        <a:t>S [m²]</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b"/>
                      <a:r>
                        <a:rPr lang="fr-FR" sz="1800" b="0" i="0" u="none" strike="noStrike" dirty="0">
                          <a:solidFill>
                            <a:srgbClr val="000000"/>
                          </a:solidFill>
                          <a:effectLst/>
                          <a:latin typeface="Calibri" panose="020F0502020204030204" pitchFamily="34" charset="0"/>
                        </a:rPr>
                        <a:t>1.37E-04</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b"/>
                      <a:r>
                        <a:rPr lang="fr-FR" sz="1800" b="0" i="0" u="none" strike="noStrike" dirty="0">
                          <a:solidFill>
                            <a:srgbClr val="000000"/>
                          </a:solidFill>
                          <a:effectLst/>
                          <a:latin typeface="Calibri" panose="020F0502020204030204" pitchFamily="34" charset="0"/>
                        </a:rPr>
                        <a:t>9.88E-05</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b"/>
                      <a:r>
                        <a:rPr lang="fr-FR" sz="1800" b="0" i="0" u="none" strike="noStrike" dirty="0">
                          <a:solidFill>
                            <a:srgbClr val="000000"/>
                          </a:solidFill>
                          <a:effectLst/>
                          <a:latin typeface="Calibri" panose="020F0502020204030204" pitchFamily="34" charset="0"/>
                        </a:rPr>
                        <a:t>9.61E-05</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b"/>
                      <a:r>
                        <a:rPr lang="fr-FR" sz="1800" b="0" i="0" u="none" strike="noStrike" dirty="0">
                          <a:solidFill>
                            <a:srgbClr val="000000"/>
                          </a:solidFill>
                          <a:effectLst/>
                          <a:latin typeface="Calibri" panose="020F0502020204030204" pitchFamily="34" charset="0"/>
                        </a:rPr>
                        <a:t>6.3617E-05</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442459983"/>
                  </a:ext>
                </a:extLst>
              </a:tr>
            </a:tbl>
          </a:graphicData>
        </a:graphic>
      </p:graphicFrame>
      <p:sp>
        <p:nvSpPr>
          <p:cNvPr id="21" name="Rectangle 20">
            <a:extLst>
              <a:ext uri="{FF2B5EF4-FFF2-40B4-BE49-F238E27FC236}">
                <a16:creationId xmlns:a16="http://schemas.microsoft.com/office/drawing/2014/main" id="{7747A113-791A-458C-ADEA-B5CDA474100E}"/>
              </a:ext>
            </a:extLst>
          </p:cNvPr>
          <p:cNvSpPr/>
          <p:nvPr/>
        </p:nvSpPr>
        <p:spPr>
          <a:xfrm>
            <a:off x="7487992" y="5876984"/>
            <a:ext cx="3511342" cy="710707"/>
          </a:xfrm>
          <a:prstGeom prst="rect">
            <a:avLst/>
          </a:prstGeom>
        </p:spPr>
        <p:txBody>
          <a:bodyPr wrap="square">
            <a:spAutoFit/>
          </a:bodyPr>
          <a:lstStyle/>
          <a:p>
            <a:pPr>
              <a:lnSpc>
                <a:spcPct val="115000"/>
              </a:lnSpc>
              <a:spcAft>
                <a:spcPts val="1000"/>
              </a:spcAft>
            </a:pPr>
            <a:r>
              <a:rPr lang="en-US" dirty="0">
                <a:latin typeface="Calibri" panose="020F0502020204030204" pitchFamily="34" charset="0"/>
                <a:ea typeface="Calibri" panose="020F0502020204030204" pitchFamily="34" charset="0"/>
                <a:cs typeface="Times New Roman" panose="02020603050405020304" pitchFamily="18" charset="0"/>
              </a:rPr>
              <a:t>The hydraulic diameter of the spiral is chosen as the outer diameter.</a:t>
            </a:r>
          </a:p>
        </p:txBody>
      </p:sp>
      <p:cxnSp>
        <p:nvCxnSpPr>
          <p:cNvPr id="22" name="Connecteur droit avec flèche 21">
            <a:extLst>
              <a:ext uri="{FF2B5EF4-FFF2-40B4-BE49-F238E27FC236}">
                <a16:creationId xmlns:a16="http://schemas.microsoft.com/office/drawing/2014/main" id="{DEFEE53F-9FDE-43D0-B002-5698FB3D02A6}"/>
              </a:ext>
            </a:extLst>
          </p:cNvPr>
          <p:cNvCxnSpPr>
            <a:cxnSpLocks/>
          </p:cNvCxnSpPr>
          <p:nvPr/>
        </p:nvCxnSpPr>
        <p:spPr>
          <a:xfrm>
            <a:off x="6358425" y="5794616"/>
            <a:ext cx="1129567" cy="23825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75567CAC-02E4-499E-B8CB-F04CCAD06A6B}"/>
              </a:ext>
            </a:extLst>
          </p:cNvPr>
          <p:cNvPicPr>
            <a:picLocks noChangeAspect="1"/>
          </p:cNvPicPr>
          <p:nvPr/>
        </p:nvPicPr>
        <p:blipFill>
          <a:blip r:embed="rId5"/>
          <a:stretch>
            <a:fillRect/>
          </a:stretch>
        </p:blipFill>
        <p:spPr>
          <a:xfrm>
            <a:off x="8298911" y="1699325"/>
            <a:ext cx="2898361" cy="1298881"/>
          </a:xfrm>
          <a:prstGeom prst="rect">
            <a:avLst/>
          </a:prstGeom>
        </p:spPr>
      </p:pic>
      <p:pic>
        <p:nvPicPr>
          <p:cNvPr id="23" name="Image 22">
            <a:extLst>
              <a:ext uri="{FF2B5EF4-FFF2-40B4-BE49-F238E27FC236}">
                <a16:creationId xmlns:a16="http://schemas.microsoft.com/office/drawing/2014/main" id="{91274929-4020-4FD9-AFBB-8A67A214F903}"/>
              </a:ext>
            </a:extLst>
          </p:cNvPr>
          <p:cNvPicPr>
            <a:picLocks noChangeAspect="1"/>
          </p:cNvPicPr>
          <p:nvPr/>
        </p:nvPicPr>
        <p:blipFill>
          <a:blip r:embed="rId6"/>
          <a:stretch>
            <a:fillRect/>
          </a:stretch>
        </p:blipFill>
        <p:spPr>
          <a:xfrm>
            <a:off x="8298911" y="3097530"/>
            <a:ext cx="2898361" cy="1298881"/>
          </a:xfrm>
          <a:prstGeom prst="rect">
            <a:avLst/>
          </a:prstGeom>
        </p:spPr>
      </p:pic>
      <p:cxnSp>
        <p:nvCxnSpPr>
          <p:cNvPr id="25" name="Connecteur droit avec flèche 24">
            <a:extLst>
              <a:ext uri="{FF2B5EF4-FFF2-40B4-BE49-F238E27FC236}">
                <a16:creationId xmlns:a16="http://schemas.microsoft.com/office/drawing/2014/main" id="{11D31D14-34B4-4223-9B7C-80080602F40B}"/>
              </a:ext>
            </a:extLst>
          </p:cNvPr>
          <p:cNvCxnSpPr>
            <a:cxnSpLocks/>
          </p:cNvCxnSpPr>
          <p:nvPr/>
        </p:nvCxnSpPr>
        <p:spPr>
          <a:xfrm flipV="1">
            <a:off x="4891329" y="1319163"/>
            <a:ext cx="1292301" cy="52487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7" name="Image 26">
            <a:extLst>
              <a:ext uri="{FF2B5EF4-FFF2-40B4-BE49-F238E27FC236}">
                <a16:creationId xmlns:a16="http://schemas.microsoft.com/office/drawing/2014/main" id="{151DDD37-50D7-4307-826D-E78890539DD5}"/>
              </a:ext>
            </a:extLst>
          </p:cNvPr>
          <p:cNvPicPr>
            <a:picLocks noChangeAspect="1"/>
          </p:cNvPicPr>
          <p:nvPr/>
        </p:nvPicPr>
        <p:blipFill>
          <a:blip r:embed="rId7"/>
          <a:stretch>
            <a:fillRect/>
          </a:stretch>
        </p:blipFill>
        <p:spPr>
          <a:xfrm>
            <a:off x="8298910" y="4495735"/>
            <a:ext cx="2898361" cy="1298881"/>
          </a:xfrm>
          <a:prstGeom prst="rect">
            <a:avLst/>
          </a:prstGeom>
        </p:spPr>
      </p:pic>
      <p:pic>
        <p:nvPicPr>
          <p:cNvPr id="18" name="Picture 15" descr="Agenzia nazionale per le nuove tecnologie, l’energia e lo sviluppo economico sostenibile">
            <a:extLst>
              <a:ext uri="{FF2B5EF4-FFF2-40B4-BE49-F238E27FC236}">
                <a16:creationId xmlns:a16="http://schemas.microsoft.com/office/drawing/2014/main" id="{18115704-6B19-4FD1-ACB4-50D2EBF8D4E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19" name="Espace réservé du pied de page 5">
            <a:extLst>
              <a:ext uri="{FF2B5EF4-FFF2-40B4-BE49-F238E27FC236}">
                <a16:creationId xmlns:a16="http://schemas.microsoft.com/office/drawing/2014/main" id="{21ECC87D-55E2-4363-B07D-14019E7DA554}"/>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spTree>
    <p:extLst>
      <p:ext uri="{BB962C8B-B14F-4D97-AF65-F5344CB8AC3E}">
        <p14:creationId xmlns:p14="http://schemas.microsoft.com/office/powerpoint/2010/main" val="3638567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83CA77CF-90B0-156C-C226-029958F16310}"/>
              </a:ext>
            </a:extLst>
          </p:cNvPr>
          <p:cNvSpPr>
            <a:spLocks noGrp="1"/>
          </p:cNvSpPr>
          <p:nvPr>
            <p:ph type="title"/>
          </p:nvPr>
        </p:nvSpPr>
        <p:spPr/>
        <p:txBody>
          <a:bodyPr anchor="t"/>
          <a:lstStyle/>
          <a:p>
            <a:r>
              <a:rPr lang="fr-FR" dirty="0"/>
              <a:t>Othello test – Spiral</a:t>
            </a:r>
          </a:p>
        </p:txBody>
      </p:sp>
      <p:sp>
        <p:nvSpPr>
          <p:cNvPr id="7" name="Espace réservé du numéro de diapositive 6">
            <a:extLst>
              <a:ext uri="{FF2B5EF4-FFF2-40B4-BE49-F238E27FC236}">
                <a16:creationId xmlns:a16="http://schemas.microsoft.com/office/drawing/2014/main" id="{C9B0E96E-CC02-3FED-3FAF-F96BE8D9AECE}"/>
              </a:ext>
            </a:extLst>
          </p:cNvPr>
          <p:cNvSpPr>
            <a:spLocks noGrp="1"/>
          </p:cNvSpPr>
          <p:nvPr>
            <p:ph type="sldNum" sz="quarter" idx="12"/>
          </p:nvPr>
        </p:nvSpPr>
        <p:spPr/>
        <p:txBody>
          <a:bodyPr/>
          <a:lstStyle/>
          <a:p>
            <a:fld id="{0CBC77A0-1F4E-42FF-9FFC-F45C3A64AF90}" type="slidenum">
              <a:rPr lang="fr-FR" smtClean="0"/>
              <a:pPr/>
              <a:t>15</a:t>
            </a:fld>
            <a:endParaRPr lang="fr-FR" dirty="0"/>
          </a:p>
        </p:txBody>
      </p:sp>
      <p:pic>
        <p:nvPicPr>
          <p:cNvPr id="3" name="Image 2">
            <a:extLst>
              <a:ext uri="{FF2B5EF4-FFF2-40B4-BE49-F238E27FC236}">
                <a16:creationId xmlns:a16="http://schemas.microsoft.com/office/drawing/2014/main" id="{14188D1C-6554-4DC3-9976-CE454F09D8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522" y="971959"/>
            <a:ext cx="3176588" cy="4235450"/>
          </a:xfrm>
          <a:prstGeom prst="rect">
            <a:avLst/>
          </a:prstGeom>
        </p:spPr>
      </p:pic>
      <p:pic>
        <p:nvPicPr>
          <p:cNvPr id="5" name="Image 4">
            <a:extLst>
              <a:ext uri="{FF2B5EF4-FFF2-40B4-BE49-F238E27FC236}">
                <a16:creationId xmlns:a16="http://schemas.microsoft.com/office/drawing/2014/main" id="{08FDB6C7-E5A4-43AD-98C7-7D4F2EF010BA}"/>
              </a:ext>
            </a:extLst>
          </p:cNvPr>
          <p:cNvPicPr>
            <a:picLocks noChangeAspect="1"/>
          </p:cNvPicPr>
          <p:nvPr/>
        </p:nvPicPr>
        <p:blipFill rotWithShape="1">
          <a:blip r:embed="rId3">
            <a:extLst>
              <a:ext uri="{28A0092B-C50C-407E-A947-70E740481C1C}">
                <a14:useLocalDpi xmlns:a14="http://schemas.microsoft.com/office/drawing/2010/main" val="0"/>
              </a:ext>
            </a:extLst>
          </a:blip>
          <a:srcRect t="16022" b="44357"/>
          <a:stretch/>
        </p:blipFill>
        <p:spPr>
          <a:xfrm>
            <a:off x="7822746" y="971959"/>
            <a:ext cx="3176588" cy="1678108"/>
          </a:xfrm>
          <a:prstGeom prst="rect">
            <a:avLst/>
          </a:prstGeom>
        </p:spPr>
      </p:pic>
      <p:pic>
        <p:nvPicPr>
          <p:cNvPr id="14" name="Image 13">
            <a:extLst>
              <a:ext uri="{FF2B5EF4-FFF2-40B4-BE49-F238E27FC236}">
                <a16:creationId xmlns:a16="http://schemas.microsoft.com/office/drawing/2014/main" id="{84E1ABB5-98AC-4AF2-8EE8-BDE4F5723962}"/>
              </a:ext>
            </a:extLst>
          </p:cNvPr>
          <p:cNvPicPr>
            <a:picLocks noChangeAspect="1"/>
          </p:cNvPicPr>
          <p:nvPr/>
        </p:nvPicPr>
        <p:blipFill rotWithShape="1">
          <a:blip r:embed="rId4">
            <a:extLst>
              <a:ext uri="{28A0092B-C50C-407E-A947-70E740481C1C}">
                <a14:useLocalDpi xmlns:a14="http://schemas.microsoft.com/office/drawing/2010/main" val="0"/>
              </a:ext>
            </a:extLst>
          </a:blip>
          <a:srcRect t="22018" b="17602"/>
          <a:stretch/>
        </p:blipFill>
        <p:spPr>
          <a:xfrm>
            <a:off x="7822746" y="2650067"/>
            <a:ext cx="3176588" cy="2557342"/>
          </a:xfrm>
          <a:prstGeom prst="rect">
            <a:avLst/>
          </a:prstGeom>
        </p:spPr>
      </p:pic>
      <p:sp>
        <p:nvSpPr>
          <p:cNvPr id="15" name="Rectangle 14">
            <a:extLst>
              <a:ext uri="{FF2B5EF4-FFF2-40B4-BE49-F238E27FC236}">
                <a16:creationId xmlns:a16="http://schemas.microsoft.com/office/drawing/2014/main" id="{708DEADF-3116-4524-937A-979A0999CA90}"/>
              </a:ext>
            </a:extLst>
          </p:cNvPr>
          <p:cNvSpPr/>
          <p:nvPr/>
        </p:nvSpPr>
        <p:spPr>
          <a:xfrm>
            <a:off x="487522" y="5342820"/>
            <a:ext cx="4558611" cy="838948"/>
          </a:xfrm>
          <a:prstGeom prst="rect">
            <a:avLst/>
          </a:prstGeom>
        </p:spPr>
        <p:txBody>
          <a:bodyPr wrap="square">
            <a:spAutoFit/>
          </a:bodyPr>
          <a:lstStyle/>
          <a:p>
            <a:pPr>
              <a:lnSpc>
                <a:spcPct val="115000"/>
              </a:lnSpc>
              <a:spcAft>
                <a:spcPts val="1000"/>
              </a:spcAft>
            </a:pPr>
            <a:r>
              <a:rPr lang="en-US" dirty="0">
                <a:latin typeface="Calibri" panose="020F0502020204030204" pitchFamily="34" charset="0"/>
                <a:ea typeface="Calibri" panose="020F0502020204030204" pitchFamily="34" charset="0"/>
                <a:cs typeface="Times New Roman" panose="02020603050405020304" pitchFamily="18" charset="0"/>
              </a:rPr>
              <a:t>Outer diameter of the spiral: 9 mm</a:t>
            </a:r>
          </a:p>
          <a:p>
            <a:pPr>
              <a:lnSpc>
                <a:spcPct val="115000"/>
              </a:lnSpc>
              <a:spcAft>
                <a:spcPts val="1000"/>
              </a:spcAft>
            </a:pPr>
            <a:r>
              <a:rPr lang="en-US" dirty="0">
                <a:latin typeface="Calibri" panose="020F0502020204030204" pitchFamily="34" charset="0"/>
                <a:ea typeface="Calibri" panose="020F0502020204030204" pitchFamily="34" charset="0"/>
                <a:cs typeface="Times New Roman" panose="02020603050405020304" pitchFamily="18" charset="0"/>
              </a:rPr>
              <a:t>Initial inner diameter of the tube: 10.42 mm</a:t>
            </a:r>
          </a:p>
        </p:txBody>
      </p:sp>
      <p:pic>
        <p:nvPicPr>
          <p:cNvPr id="4" name="Image 3">
            <a:extLst>
              <a:ext uri="{FF2B5EF4-FFF2-40B4-BE49-F238E27FC236}">
                <a16:creationId xmlns:a16="http://schemas.microsoft.com/office/drawing/2014/main" id="{EEDBB256-667B-41D2-A368-23AF1E5718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55133" y="971959"/>
            <a:ext cx="3176589" cy="4235452"/>
          </a:xfrm>
          <a:prstGeom prst="rect">
            <a:avLst/>
          </a:prstGeom>
        </p:spPr>
      </p:pic>
      <p:sp>
        <p:nvSpPr>
          <p:cNvPr id="10" name="Rectangle 9">
            <a:extLst>
              <a:ext uri="{FF2B5EF4-FFF2-40B4-BE49-F238E27FC236}">
                <a16:creationId xmlns:a16="http://schemas.microsoft.com/office/drawing/2014/main" id="{F7E68BB9-2C33-40EC-9332-98C949895597}"/>
              </a:ext>
            </a:extLst>
          </p:cNvPr>
          <p:cNvSpPr/>
          <p:nvPr/>
        </p:nvSpPr>
        <p:spPr>
          <a:xfrm>
            <a:off x="5596467" y="5566214"/>
            <a:ext cx="3268133" cy="392159"/>
          </a:xfrm>
          <a:prstGeom prst="rect">
            <a:avLst/>
          </a:prstGeom>
        </p:spPr>
        <p:txBody>
          <a:bodyPr wrap="square">
            <a:spAutoFit/>
          </a:bodyPr>
          <a:lstStyle/>
          <a:p>
            <a:pPr marL="285750" indent="-285750">
              <a:lnSpc>
                <a:spcPct val="115000"/>
              </a:lnSpc>
              <a:spcAft>
                <a:spcPts val="1000"/>
              </a:spcAft>
              <a:buFont typeface="Wingdings" panose="05000000000000000000" pitchFamily="2" charset="2"/>
              <a:buChar char="Ø"/>
            </a:pPr>
            <a:r>
              <a:rPr lang="en-US" dirty="0">
                <a:latin typeface="Calibri" panose="020F0502020204030204" pitchFamily="34" charset="0"/>
                <a:ea typeface="Calibri" panose="020F0502020204030204" pitchFamily="34" charset="0"/>
                <a:cs typeface="Times New Roman" panose="02020603050405020304" pitchFamily="18" charset="0"/>
              </a:rPr>
              <a:t>Tube crimped on the spiral</a:t>
            </a:r>
          </a:p>
        </p:txBody>
      </p:sp>
      <p:pic>
        <p:nvPicPr>
          <p:cNvPr id="12" name="Picture 15" descr="Agenzia nazionale per le nuove tecnologie, l’energia e lo sviluppo economico sostenibile">
            <a:extLst>
              <a:ext uri="{FF2B5EF4-FFF2-40B4-BE49-F238E27FC236}">
                <a16:creationId xmlns:a16="http://schemas.microsoft.com/office/drawing/2014/main" id="{E6FD4BD4-766D-4B76-ACBE-27D12ED3499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13" name="Espace réservé du pied de page 5">
            <a:extLst>
              <a:ext uri="{FF2B5EF4-FFF2-40B4-BE49-F238E27FC236}">
                <a16:creationId xmlns:a16="http://schemas.microsoft.com/office/drawing/2014/main" id="{7DF3AD26-C7D9-4D3A-8C17-E19758200207}"/>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spTree>
    <p:extLst>
      <p:ext uri="{BB962C8B-B14F-4D97-AF65-F5344CB8AC3E}">
        <p14:creationId xmlns:p14="http://schemas.microsoft.com/office/powerpoint/2010/main" val="4216803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83CA77CF-90B0-156C-C226-029958F16310}"/>
              </a:ext>
            </a:extLst>
          </p:cNvPr>
          <p:cNvSpPr>
            <a:spLocks noGrp="1"/>
          </p:cNvSpPr>
          <p:nvPr>
            <p:ph type="title"/>
          </p:nvPr>
        </p:nvSpPr>
        <p:spPr/>
        <p:txBody>
          <a:bodyPr anchor="t"/>
          <a:lstStyle/>
          <a:p>
            <a:r>
              <a:rPr lang="fr-FR" dirty="0"/>
              <a:t>Othello test – Spiral</a:t>
            </a:r>
          </a:p>
        </p:txBody>
      </p:sp>
      <p:sp>
        <p:nvSpPr>
          <p:cNvPr id="7" name="Espace réservé du numéro de diapositive 6">
            <a:extLst>
              <a:ext uri="{FF2B5EF4-FFF2-40B4-BE49-F238E27FC236}">
                <a16:creationId xmlns:a16="http://schemas.microsoft.com/office/drawing/2014/main" id="{C9B0E96E-CC02-3FED-3FAF-F96BE8D9AECE}"/>
              </a:ext>
            </a:extLst>
          </p:cNvPr>
          <p:cNvSpPr>
            <a:spLocks noGrp="1"/>
          </p:cNvSpPr>
          <p:nvPr>
            <p:ph type="sldNum" sz="quarter" idx="12"/>
          </p:nvPr>
        </p:nvSpPr>
        <p:spPr/>
        <p:txBody>
          <a:bodyPr/>
          <a:lstStyle/>
          <a:p>
            <a:fld id="{0CBC77A0-1F4E-42FF-9FFC-F45C3A64AF90}" type="slidenum">
              <a:rPr lang="fr-FR" smtClean="0"/>
              <a:pPr/>
              <a:t>16</a:t>
            </a:fld>
            <a:endParaRPr lang="fr-FR" dirty="0"/>
          </a:p>
        </p:txBody>
      </p:sp>
      <p:pic>
        <p:nvPicPr>
          <p:cNvPr id="4" name="Image 3">
            <a:extLst>
              <a:ext uri="{FF2B5EF4-FFF2-40B4-BE49-F238E27FC236}">
                <a16:creationId xmlns:a16="http://schemas.microsoft.com/office/drawing/2014/main" id="{98530098-11A3-43D2-B284-52C795BA92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999" y="1336862"/>
            <a:ext cx="4036199" cy="3027149"/>
          </a:xfrm>
          <a:prstGeom prst="rect">
            <a:avLst/>
          </a:prstGeom>
        </p:spPr>
      </p:pic>
      <p:pic>
        <p:nvPicPr>
          <p:cNvPr id="10" name="Image 9">
            <a:extLst>
              <a:ext uri="{FF2B5EF4-FFF2-40B4-BE49-F238E27FC236}">
                <a16:creationId xmlns:a16="http://schemas.microsoft.com/office/drawing/2014/main" id="{9F82C27E-A63F-4E80-8268-5632B69862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7600" y="314036"/>
            <a:ext cx="4036199" cy="3027149"/>
          </a:xfrm>
          <a:prstGeom prst="rect">
            <a:avLst/>
          </a:prstGeom>
        </p:spPr>
      </p:pic>
      <p:pic>
        <p:nvPicPr>
          <p:cNvPr id="12" name="Image 11">
            <a:extLst>
              <a:ext uri="{FF2B5EF4-FFF2-40B4-BE49-F238E27FC236}">
                <a16:creationId xmlns:a16="http://schemas.microsoft.com/office/drawing/2014/main" id="{E00CFEF3-0AA8-43DC-A1D7-9FED81CB67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7599" y="3547366"/>
            <a:ext cx="4036199" cy="3027149"/>
          </a:xfrm>
          <a:prstGeom prst="rect">
            <a:avLst/>
          </a:prstGeom>
        </p:spPr>
      </p:pic>
      <p:sp>
        <p:nvSpPr>
          <p:cNvPr id="15" name="Rectangle 14">
            <a:extLst>
              <a:ext uri="{FF2B5EF4-FFF2-40B4-BE49-F238E27FC236}">
                <a16:creationId xmlns:a16="http://schemas.microsoft.com/office/drawing/2014/main" id="{3F673880-8276-449C-87B5-D29A86EF0D06}"/>
              </a:ext>
            </a:extLst>
          </p:cNvPr>
          <p:cNvSpPr/>
          <p:nvPr/>
        </p:nvSpPr>
        <p:spPr>
          <a:xfrm>
            <a:off x="357999" y="5242581"/>
            <a:ext cx="4558611" cy="392159"/>
          </a:xfrm>
          <a:prstGeom prst="rect">
            <a:avLst/>
          </a:prstGeom>
        </p:spPr>
        <p:txBody>
          <a:bodyPr wrap="square">
            <a:spAutoFit/>
          </a:bodyPr>
          <a:lstStyle/>
          <a:p>
            <a:pPr>
              <a:lnSpc>
                <a:spcPct val="115000"/>
              </a:lnSpc>
              <a:spcAft>
                <a:spcPts val="1000"/>
              </a:spcAft>
            </a:pPr>
            <a:r>
              <a:rPr lang="en-US" b="1" dirty="0">
                <a:latin typeface="Calibri" panose="020F0502020204030204" pitchFamily="34" charset="0"/>
                <a:ea typeface="Calibri" panose="020F0502020204030204" pitchFamily="34" charset="0"/>
                <a:cs typeface="Times New Roman" panose="02020603050405020304" pitchFamily="18" charset="0"/>
              </a:rPr>
              <a:t>Length between pressure taps: 1.5 m</a:t>
            </a:r>
          </a:p>
        </p:txBody>
      </p:sp>
      <p:cxnSp>
        <p:nvCxnSpPr>
          <p:cNvPr id="3" name="Connecteur droit avec flèche 2">
            <a:extLst>
              <a:ext uri="{FF2B5EF4-FFF2-40B4-BE49-F238E27FC236}">
                <a16:creationId xmlns:a16="http://schemas.microsoft.com/office/drawing/2014/main" id="{A74DB2F7-8F61-42E8-9F62-2388F2FF08D2}"/>
              </a:ext>
            </a:extLst>
          </p:cNvPr>
          <p:cNvCxnSpPr>
            <a:cxnSpLocks/>
          </p:cNvCxnSpPr>
          <p:nvPr/>
        </p:nvCxnSpPr>
        <p:spPr>
          <a:xfrm flipV="1">
            <a:off x="7498080" y="1718734"/>
            <a:ext cx="1866053" cy="302571"/>
          </a:xfrm>
          <a:prstGeom prst="straightConnector1">
            <a:avLst/>
          </a:prstGeom>
          <a:ln w="38100">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B74A92BE-747C-4237-8B9E-EFAA680916A5}"/>
              </a:ext>
            </a:extLst>
          </p:cNvPr>
          <p:cNvSpPr/>
          <p:nvPr/>
        </p:nvSpPr>
        <p:spPr>
          <a:xfrm>
            <a:off x="7917874" y="1953145"/>
            <a:ext cx="889242" cy="392159"/>
          </a:xfrm>
          <a:prstGeom prst="rect">
            <a:avLst/>
          </a:prstGeom>
        </p:spPr>
        <p:txBody>
          <a:bodyPr wrap="square">
            <a:spAutoFit/>
          </a:bodyPr>
          <a:lstStyle/>
          <a:p>
            <a:pPr>
              <a:lnSpc>
                <a:spcPct val="115000"/>
              </a:lnSpc>
              <a:spcAft>
                <a:spcPts val="1000"/>
              </a:spcAft>
            </a:pPr>
            <a:r>
              <a:rPr lang="en-US" b="1" dirty="0">
                <a:solidFill>
                  <a:schemeClr val="tx2"/>
                </a:solidFill>
                <a:latin typeface="Calibri" panose="020F0502020204030204" pitchFamily="34" charset="0"/>
                <a:ea typeface="Calibri" panose="020F0502020204030204" pitchFamily="34" charset="0"/>
                <a:cs typeface="Times New Roman" panose="02020603050405020304" pitchFamily="18" charset="0"/>
              </a:rPr>
              <a:t>1.5 m</a:t>
            </a:r>
          </a:p>
        </p:txBody>
      </p:sp>
      <p:pic>
        <p:nvPicPr>
          <p:cNvPr id="14" name="Picture 15" descr="Agenzia nazionale per le nuove tecnologie, l’energia e lo sviluppo economico sostenibile">
            <a:extLst>
              <a:ext uri="{FF2B5EF4-FFF2-40B4-BE49-F238E27FC236}">
                <a16:creationId xmlns:a16="http://schemas.microsoft.com/office/drawing/2014/main" id="{3F36BA0E-81A8-4CD3-8501-AC622A15BF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16" name="Espace réservé du pied de page 5">
            <a:extLst>
              <a:ext uri="{FF2B5EF4-FFF2-40B4-BE49-F238E27FC236}">
                <a16:creationId xmlns:a16="http://schemas.microsoft.com/office/drawing/2014/main" id="{03F42D35-5DFC-47A5-A078-1192D764BAA8}"/>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spTree>
    <p:extLst>
      <p:ext uri="{BB962C8B-B14F-4D97-AF65-F5344CB8AC3E}">
        <p14:creationId xmlns:p14="http://schemas.microsoft.com/office/powerpoint/2010/main" val="4092401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83CA77CF-90B0-156C-C226-029958F16310}"/>
              </a:ext>
            </a:extLst>
          </p:cNvPr>
          <p:cNvSpPr>
            <a:spLocks noGrp="1"/>
          </p:cNvSpPr>
          <p:nvPr>
            <p:ph type="title"/>
          </p:nvPr>
        </p:nvSpPr>
        <p:spPr/>
        <p:txBody>
          <a:bodyPr anchor="t"/>
          <a:lstStyle/>
          <a:p>
            <a:r>
              <a:rPr lang="fr-FR" dirty="0"/>
              <a:t>Othello test – Spiral</a:t>
            </a:r>
          </a:p>
        </p:txBody>
      </p:sp>
      <p:sp>
        <p:nvSpPr>
          <p:cNvPr id="7" name="Espace réservé du numéro de diapositive 6">
            <a:extLst>
              <a:ext uri="{FF2B5EF4-FFF2-40B4-BE49-F238E27FC236}">
                <a16:creationId xmlns:a16="http://schemas.microsoft.com/office/drawing/2014/main" id="{C9B0E96E-CC02-3FED-3FAF-F96BE8D9AECE}"/>
              </a:ext>
            </a:extLst>
          </p:cNvPr>
          <p:cNvSpPr>
            <a:spLocks noGrp="1"/>
          </p:cNvSpPr>
          <p:nvPr>
            <p:ph type="sldNum" sz="quarter" idx="12"/>
          </p:nvPr>
        </p:nvSpPr>
        <p:spPr/>
        <p:txBody>
          <a:bodyPr/>
          <a:lstStyle/>
          <a:p>
            <a:fld id="{0CBC77A0-1F4E-42FF-9FFC-F45C3A64AF90}" type="slidenum">
              <a:rPr lang="fr-FR" smtClean="0"/>
              <a:pPr/>
              <a:t>17</a:t>
            </a:fld>
            <a:endParaRPr lang="fr-FR" dirty="0"/>
          </a:p>
        </p:txBody>
      </p:sp>
      <p:sp>
        <p:nvSpPr>
          <p:cNvPr id="15" name="Rectangle 14">
            <a:extLst>
              <a:ext uri="{FF2B5EF4-FFF2-40B4-BE49-F238E27FC236}">
                <a16:creationId xmlns:a16="http://schemas.microsoft.com/office/drawing/2014/main" id="{3F673880-8276-449C-87B5-D29A86EF0D06}"/>
              </a:ext>
            </a:extLst>
          </p:cNvPr>
          <p:cNvSpPr/>
          <p:nvPr/>
        </p:nvSpPr>
        <p:spPr>
          <a:xfrm>
            <a:off x="962747" y="5214166"/>
            <a:ext cx="4193453" cy="392159"/>
          </a:xfrm>
          <a:prstGeom prst="rect">
            <a:avLst/>
          </a:prstGeom>
        </p:spPr>
        <p:txBody>
          <a:bodyPr wrap="square">
            <a:spAutoFit/>
          </a:bodyPr>
          <a:lstStyle/>
          <a:p>
            <a:pPr>
              <a:lnSpc>
                <a:spcPct val="115000"/>
              </a:lnSpc>
              <a:spcAft>
                <a:spcPts val="1000"/>
              </a:spcAft>
            </a:pPr>
            <a:r>
              <a:rPr lang="en-US" dirty="0">
                <a:latin typeface="Calibri" panose="020F0502020204030204" pitchFamily="34" charset="0"/>
                <a:ea typeface="Calibri" panose="020F0502020204030204" pitchFamily="34" charset="0"/>
                <a:cs typeface="Times New Roman" panose="02020603050405020304" pitchFamily="18" charset="0"/>
              </a:rPr>
              <a:t>Reynolds number ~ Re = [ 28000 ; 350000 ]</a:t>
            </a:r>
            <a:endParaRPr lang="en-US"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 8">
            <a:extLst>
              <a:ext uri="{FF2B5EF4-FFF2-40B4-BE49-F238E27FC236}">
                <a16:creationId xmlns:a16="http://schemas.microsoft.com/office/drawing/2014/main" id="{D12F9708-33A2-4915-B99B-686EB45D7844}"/>
              </a:ext>
            </a:extLst>
          </p:cNvPr>
          <p:cNvPicPr>
            <a:picLocks noChangeAspect="1"/>
          </p:cNvPicPr>
          <p:nvPr/>
        </p:nvPicPr>
        <p:blipFill>
          <a:blip r:embed="rId2"/>
          <a:stretch>
            <a:fillRect/>
          </a:stretch>
        </p:blipFill>
        <p:spPr>
          <a:xfrm>
            <a:off x="302457" y="1709593"/>
            <a:ext cx="5270036" cy="2767248"/>
          </a:xfrm>
          <a:prstGeom prst="rect">
            <a:avLst/>
          </a:prstGeom>
        </p:spPr>
      </p:pic>
      <p:pic>
        <p:nvPicPr>
          <p:cNvPr id="11" name="Image 10">
            <a:extLst>
              <a:ext uri="{FF2B5EF4-FFF2-40B4-BE49-F238E27FC236}">
                <a16:creationId xmlns:a16="http://schemas.microsoft.com/office/drawing/2014/main" id="{E4CB9DF5-0366-4A6F-8DF2-8BF4FF95B6F4}"/>
              </a:ext>
            </a:extLst>
          </p:cNvPr>
          <p:cNvPicPr>
            <a:picLocks noChangeAspect="1"/>
          </p:cNvPicPr>
          <p:nvPr/>
        </p:nvPicPr>
        <p:blipFill>
          <a:blip r:embed="rId3"/>
          <a:stretch>
            <a:fillRect/>
          </a:stretch>
        </p:blipFill>
        <p:spPr>
          <a:xfrm>
            <a:off x="6058716" y="395560"/>
            <a:ext cx="5263122" cy="2767248"/>
          </a:xfrm>
          <a:prstGeom prst="rect">
            <a:avLst/>
          </a:prstGeom>
        </p:spPr>
      </p:pic>
      <p:pic>
        <p:nvPicPr>
          <p:cNvPr id="14" name="Image 13">
            <a:extLst>
              <a:ext uri="{FF2B5EF4-FFF2-40B4-BE49-F238E27FC236}">
                <a16:creationId xmlns:a16="http://schemas.microsoft.com/office/drawing/2014/main" id="{1C308E10-E804-4A30-AEA6-A143471B78CD}"/>
              </a:ext>
            </a:extLst>
          </p:cNvPr>
          <p:cNvPicPr>
            <a:picLocks noChangeAspect="1"/>
          </p:cNvPicPr>
          <p:nvPr/>
        </p:nvPicPr>
        <p:blipFill>
          <a:blip r:embed="rId4"/>
          <a:stretch>
            <a:fillRect/>
          </a:stretch>
        </p:blipFill>
        <p:spPr>
          <a:xfrm>
            <a:off x="6058716" y="3593908"/>
            <a:ext cx="5242664" cy="2760501"/>
          </a:xfrm>
          <a:prstGeom prst="rect">
            <a:avLst/>
          </a:prstGeom>
        </p:spPr>
      </p:pic>
      <p:pic>
        <p:nvPicPr>
          <p:cNvPr id="12" name="Picture 15" descr="Agenzia nazionale per le nuove tecnologie, l’energia e lo sviluppo economico sostenibile">
            <a:extLst>
              <a:ext uri="{FF2B5EF4-FFF2-40B4-BE49-F238E27FC236}">
                <a16:creationId xmlns:a16="http://schemas.microsoft.com/office/drawing/2014/main" id="{30B018B4-DB26-4F6F-9616-D46FF9ACB7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13" name="Espace réservé du pied de page 5">
            <a:extLst>
              <a:ext uri="{FF2B5EF4-FFF2-40B4-BE49-F238E27FC236}">
                <a16:creationId xmlns:a16="http://schemas.microsoft.com/office/drawing/2014/main" id="{96748530-9F7A-47CA-8761-FBE5AD4DF58D}"/>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spTree>
    <p:extLst>
      <p:ext uri="{BB962C8B-B14F-4D97-AF65-F5344CB8AC3E}">
        <p14:creationId xmlns:p14="http://schemas.microsoft.com/office/powerpoint/2010/main" val="1155029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A449724-1B91-455C-8B4E-E2964DAF5D29}"/>
              </a:ext>
            </a:extLst>
          </p:cNvPr>
          <p:cNvPicPr>
            <a:picLocks noChangeAspect="1"/>
          </p:cNvPicPr>
          <p:nvPr/>
        </p:nvPicPr>
        <p:blipFill>
          <a:blip r:embed="rId2"/>
          <a:stretch>
            <a:fillRect/>
          </a:stretch>
        </p:blipFill>
        <p:spPr>
          <a:xfrm>
            <a:off x="6762710" y="317084"/>
            <a:ext cx="4505334" cy="2749534"/>
          </a:xfrm>
          <a:prstGeom prst="rect">
            <a:avLst/>
          </a:prstGeom>
        </p:spPr>
      </p:pic>
      <p:sp>
        <p:nvSpPr>
          <p:cNvPr id="8" name="Titre 1">
            <a:extLst>
              <a:ext uri="{FF2B5EF4-FFF2-40B4-BE49-F238E27FC236}">
                <a16:creationId xmlns:a16="http://schemas.microsoft.com/office/drawing/2014/main" id="{83CA77CF-90B0-156C-C226-029958F16310}"/>
              </a:ext>
            </a:extLst>
          </p:cNvPr>
          <p:cNvSpPr>
            <a:spLocks noGrp="1"/>
          </p:cNvSpPr>
          <p:nvPr>
            <p:ph type="title"/>
          </p:nvPr>
        </p:nvSpPr>
        <p:spPr/>
        <p:txBody>
          <a:bodyPr anchor="t"/>
          <a:lstStyle/>
          <a:p>
            <a:r>
              <a:rPr lang="fr-FR" dirty="0"/>
              <a:t>Othello test – Spiral</a:t>
            </a:r>
          </a:p>
        </p:txBody>
      </p:sp>
      <p:sp>
        <p:nvSpPr>
          <p:cNvPr id="7" name="Espace réservé du numéro de diapositive 6">
            <a:extLst>
              <a:ext uri="{FF2B5EF4-FFF2-40B4-BE49-F238E27FC236}">
                <a16:creationId xmlns:a16="http://schemas.microsoft.com/office/drawing/2014/main" id="{C9B0E96E-CC02-3FED-3FAF-F96BE8D9AECE}"/>
              </a:ext>
            </a:extLst>
          </p:cNvPr>
          <p:cNvSpPr>
            <a:spLocks noGrp="1"/>
          </p:cNvSpPr>
          <p:nvPr>
            <p:ph type="sldNum" sz="quarter" idx="12"/>
          </p:nvPr>
        </p:nvSpPr>
        <p:spPr/>
        <p:txBody>
          <a:bodyPr/>
          <a:lstStyle/>
          <a:p>
            <a:fld id="{0CBC77A0-1F4E-42FF-9FFC-F45C3A64AF90}" type="slidenum">
              <a:rPr lang="fr-FR" smtClean="0"/>
              <a:pPr/>
              <a:t>18</a:t>
            </a:fld>
            <a:endParaRPr lang="fr-FR" dirty="0"/>
          </a:p>
        </p:txBody>
      </p:sp>
      <p:sp>
        <p:nvSpPr>
          <p:cNvPr id="13" name="Rectangle 12">
            <a:extLst>
              <a:ext uri="{FF2B5EF4-FFF2-40B4-BE49-F238E27FC236}">
                <a16:creationId xmlns:a16="http://schemas.microsoft.com/office/drawing/2014/main" id="{60A69C04-E810-4E1E-BA99-CAA91D93E567}"/>
              </a:ext>
            </a:extLst>
          </p:cNvPr>
          <p:cNvSpPr/>
          <p:nvPr/>
        </p:nvSpPr>
        <p:spPr>
          <a:xfrm>
            <a:off x="7052965" y="3044902"/>
            <a:ext cx="4106101" cy="710707"/>
          </a:xfrm>
          <a:prstGeom prst="rect">
            <a:avLst/>
          </a:prstGeom>
        </p:spPr>
        <p:txBody>
          <a:bodyPr wrap="square">
            <a:spAutoFit/>
          </a:bodyPr>
          <a:lstStyle/>
          <a:p>
            <a:pPr>
              <a:lnSpc>
                <a:spcPct val="115000"/>
              </a:lnSpc>
              <a:spcAft>
                <a:spcPts val="1000"/>
              </a:spcAft>
            </a:pPr>
            <a:r>
              <a:rPr lang="en-US" dirty="0">
                <a:solidFill>
                  <a:srgbClr val="0070C0"/>
                </a:solidFill>
                <a:latin typeface="Calibri" panose="020F0502020204030204" pitchFamily="34" charset="0"/>
                <a:ea typeface="Calibri" panose="020F0502020204030204" pitchFamily="34" charset="0"/>
                <a:cs typeface="Times New Roman" panose="02020603050405020304" pitchFamily="18" charset="0"/>
              </a:rPr>
              <a:t>Reynolds number in operating conditions ~ 120000 (EF-H) – 150000 (EF-L)</a:t>
            </a:r>
          </a:p>
        </p:txBody>
      </p:sp>
      <p:cxnSp>
        <p:nvCxnSpPr>
          <p:cNvPr id="14" name="Connecteur droit avec flèche 13">
            <a:extLst>
              <a:ext uri="{FF2B5EF4-FFF2-40B4-BE49-F238E27FC236}">
                <a16:creationId xmlns:a16="http://schemas.microsoft.com/office/drawing/2014/main" id="{6EC935D7-BE7E-46FE-9EC6-E8F96A63DE40}"/>
              </a:ext>
            </a:extLst>
          </p:cNvPr>
          <p:cNvCxnSpPr>
            <a:cxnSpLocks/>
          </p:cNvCxnSpPr>
          <p:nvPr/>
        </p:nvCxnSpPr>
        <p:spPr>
          <a:xfrm flipH="1" flipV="1">
            <a:off x="9330503" y="1377005"/>
            <a:ext cx="245297" cy="1713353"/>
          </a:xfrm>
          <a:prstGeom prst="straightConnector1">
            <a:avLst/>
          </a:prstGeom>
          <a:ln w="12700">
            <a:solidFill>
              <a:srgbClr val="0070C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6239F329-25D6-4CB8-BC71-F6F946B99410}"/>
                  </a:ext>
                </a:extLst>
              </p:cNvPr>
              <p:cNvSpPr/>
              <p:nvPr/>
            </p:nvSpPr>
            <p:spPr>
              <a:xfrm>
                <a:off x="658158" y="857709"/>
                <a:ext cx="5082242" cy="5875776"/>
              </a:xfrm>
              <a:prstGeom prst="rect">
                <a:avLst/>
              </a:prstGeom>
            </p:spPr>
            <p:txBody>
              <a:bodyPr wrap="square">
                <a:spAutoFit/>
              </a:bodyPr>
              <a:lstStyle/>
              <a:p>
                <a:pPr>
                  <a:lnSpc>
                    <a:spcPct val="115000"/>
                  </a:lnSpc>
                  <a:spcAft>
                    <a:spcPts val="1000"/>
                  </a:spcAft>
                </a:pPr>
                <a:r>
                  <a:rPr lang="en-US" dirty="0">
                    <a:latin typeface="Calibri" panose="020F0502020204030204" pitchFamily="34" charset="0"/>
                    <a:ea typeface="Calibri" panose="020F0502020204030204" pitchFamily="34" charset="0"/>
                    <a:cs typeface="Times New Roman" panose="02020603050405020304" pitchFamily="18" charset="0"/>
                  </a:rPr>
                  <a:t>Classical correlation for the spiral in the form of:</a:t>
                </a:r>
              </a:p>
              <a:p>
                <a:pPr>
                  <a:lnSpc>
                    <a:spcPct val="115000"/>
                  </a:lnSpc>
                  <a:spcAft>
                    <a:spcPts val="1000"/>
                  </a:spcAft>
                </a:pPr>
                <a14:m>
                  <m:oMathPara xmlns:m="http://schemas.openxmlformats.org/officeDocument/2006/math">
                    <m:oMath>
                      <m:r>
                        <a:rPr lang="fr-FR" b="0" i="1" smtClean="0">
                          <a:latin typeface="Cambria Math" panose="02040503050406030204" pitchFamily="18" charset="0"/>
                          <a:ea typeface="Calibri" panose="020F0502020204030204" pitchFamily="34" charset="0"/>
                          <a:cs typeface="Times New Roman" panose="02020603050405020304" pitchFamily="18" charset="0"/>
                        </a:rPr>
                        <m:t>𝑓</m:t>
                      </m:r>
                      <m:r>
                        <a:rPr lang="en-US" i="1" smtClean="0">
                          <a:latin typeface="Cambria Math" panose="02040503050406030204" pitchFamily="18" charset="0"/>
                          <a:ea typeface="Calibri" panose="020F0502020204030204" pitchFamily="34" charset="0"/>
                          <a:cs typeface="Times New Roman" panose="02020603050405020304" pitchFamily="18" charset="0"/>
                        </a:rPr>
                        <m:t>=</m:t>
                      </m:r>
                      <m:f>
                        <m:fPr>
                          <m:ctrlPr>
                            <a:rPr lang="fr-FR" b="0" i="1" smtClean="0">
                              <a:latin typeface="Cambria Math" panose="02040503050406030204" pitchFamily="18" charset="0"/>
                              <a:ea typeface="Calibri" panose="020F0502020204030204" pitchFamily="34" charset="0"/>
                              <a:cs typeface="Times New Roman" panose="02020603050405020304" pitchFamily="18" charset="0"/>
                            </a:rPr>
                          </m:ctrlPr>
                        </m:fPr>
                        <m:num>
                          <m:r>
                            <a:rPr lang="fr-FR" b="0" i="1" smtClean="0">
                              <a:latin typeface="Cambria Math" panose="02040503050406030204" pitchFamily="18" charset="0"/>
                              <a:ea typeface="Calibri" panose="020F0502020204030204" pitchFamily="34" charset="0"/>
                              <a:cs typeface="Times New Roman" panose="02020603050405020304" pitchFamily="18" charset="0"/>
                            </a:rPr>
                            <m:t>𝑎</m:t>
                          </m:r>
                        </m:num>
                        <m:den>
                          <m:sSup>
                            <m:sSupPr>
                              <m:ctrlPr>
                                <a:rPr lang="fr-FR" b="0" i="1" smtClean="0">
                                  <a:latin typeface="Cambria Math" panose="02040503050406030204" pitchFamily="18" charset="0"/>
                                  <a:ea typeface="Calibri" panose="020F0502020204030204" pitchFamily="34" charset="0"/>
                                  <a:cs typeface="Times New Roman" panose="02020603050405020304" pitchFamily="18" charset="0"/>
                                </a:rPr>
                              </m:ctrlPr>
                            </m:sSupPr>
                            <m:e>
                              <m:r>
                                <a:rPr lang="fr-FR" b="0" i="1" smtClean="0">
                                  <a:latin typeface="Cambria Math" panose="02040503050406030204" pitchFamily="18" charset="0"/>
                                  <a:ea typeface="Calibri" panose="020F0502020204030204" pitchFamily="34" charset="0"/>
                                  <a:cs typeface="Times New Roman" panose="02020603050405020304" pitchFamily="18" charset="0"/>
                                </a:rPr>
                                <m:t>𝑅𝑒</m:t>
                              </m:r>
                            </m:e>
                            <m:sup>
                              <m:r>
                                <a:rPr lang="fr-FR" b="0" i="1" smtClean="0">
                                  <a:latin typeface="Cambria Math" panose="02040503050406030204" pitchFamily="18" charset="0"/>
                                  <a:ea typeface="Calibri" panose="020F0502020204030204" pitchFamily="34" charset="0"/>
                                  <a:cs typeface="Times New Roman" panose="02020603050405020304" pitchFamily="18" charset="0"/>
                                </a:rPr>
                                <m:t>𝑏</m:t>
                              </m:r>
                            </m:sup>
                          </m:sSup>
                        </m:den>
                      </m:f>
                    </m:oMath>
                  </m:oMathPara>
                </a14:m>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dirty="0">
                    <a:latin typeface="Calibri" panose="020F0502020204030204" pitchFamily="34" charset="0"/>
                    <a:ea typeface="Calibri" panose="020F0502020204030204" pitchFamily="34" charset="0"/>
                    <a:cs typeface="Times New Roman" panose="02020603050405020304" pitchFamily="18" charset="0"/>
                  </a:rPr>
                  <a:t>Best fit:</a:t>
                </a:r>
              </a:p>
              <a:p>
                <a:pPr>
                  <a:lnSpc>
                    <a:spcPct val="115000"/>
                  </a:lnSpc>
                  <a:spcAft>
                    <a:spcPts val="1000"/>
                  </a:spcAft>
                </a:pPr>
                <a14:m>
                  <m:oMathPara xmlns:m="http://schemas.openxmlformats.org/officeDocument/2006/math">
                    <m:oMath>
                      <m:r>
                        <a:rPr lang="fr-FR" b="1" i="1" smtClean="0">
                          <a:latin typeface="Cambria Math" panose="02040503050406030204" pitchFamily="18" charset="0"/>
                          <a:ea typeface="Calibri" panose="020F0502020204030204" pitchFamily="34" charset="0"/>
                          <a:cs typeface="Times New Roman" panose="02020603050405020304" pitchFamily="18" charset="0"/>
                        </a:rPr>
                        <m:t>𝒇</m:t>
                      </m:r>
                      <m:r>
                        <a:rPr lang="en-US" b="1" i="1" smtClean="0">
                          <a:latin typeface="Cambria Math" panose="02040503050406030204" pitchFamily="18" charset="0"/>
                          <a:ea typeface="Calibri" panose="020F0502020204030204" pitchFamily="34" charset="0"/>
                          <a:cs typeface="Times New Roman" panose="02020603050405020304" pitchFamily="18" charset="0"/>
                        </a:rPr>
                        <m:t>=</m:t>
                      </m:r>
                      <m:f>
                        <m:fPr>
                          <m:ctrlPr>
                            <a:rPr lang="fr-FR" b="1" i="1" smtClean="0">
                              <a:latin typeface="Cambria Math" panose="02040503050406030204" pitchFamily="18" charset="0"/>
                              <a:ea typeface="Calibri" panose="020F0502020204030204" pitchFamily="34" charset="0"/>
                              <a:cs typeface="Times New Roman" panose="02020603050405020304" pitchFamily="18" charset="0"/>
                            </a:rPr>
                          </m:ctrlPr>
                        </m:fPr>
                        <m:num>
                          <m:r>
                            <a:rPr lang="fr-FR" b="1" i="1" smtClean="0">
                              <a:latin typeface="Cambria Math" panose="02040503050406030204" pitchFamily="18" charset="0"/>
                              <a:ea typeface="Calibri" panose="020F0502020204030204" pitchFamily="34" charset="0"/>
                              <a:cs typeface="Times New Roman" panose="02020603050405020304" pitchFamily="18" charset="0"/>
                            </a:rPr>
                            <m:t>𝟎</m:t>
                          </m:r>
                          <m:r>
                            <a:rPr lang="fr-FR" b="1" i="1" smtClean="0">
                              <a:latin typeface="Cambria Math" panose="02040503050406030204" pitchFamily="18" charset="0"/>
                              <a:ea typeface="Calibri" panose="020F0502020204030204" pitchFamily="34" charset="0"/>
                              <a:cs typeface="Times New Roman" panose="02020603050405020304" pitchFamily="18" charset="0"/>
                            </a:rPr>
                            <m:t>.</m:t>
                          </m:r>
                          <m:r>
                            <a:rPr lang="fr-FR" b="1" i="1" smtClean="0">
                              <a:latin typeface="Cambria Math" panose="02040503050406030204" pitchFamily="18" charset="0"/>
                              <a:ea typeface="Calibri" panose="020F0502020204030204" pitchFamily="34" charset="0"/>
                              <a:cs typeface="Times New Roman" panose="02020603050405020304" pitchFamily="18" charset="0"/>
                            </a:rPr>
                            <m:t>𝟐𝟖𝟑𝟖</m:t>
                          </m:r>
                        </m:num>
                        <m:den>
                          <m:sSup>
                            <m:sSupPr>
                              <m:ctrlPr>
                                <a:rPr lang="fr-FR" b="1" i="1" smtClean="0">
                                  <a:latin typeface="Cambria Math" panose="02040503050406030204" pitchFamily="18" charset="0"/>
                                  <a:ea typeface="Calibri" panose="020F0502020204030204" pitchFamily="34" charset="0"/>
                                  <a:cs typeface="Times New Roman" panose="02020603050405020304" pitchFamily="18" charset="0"/>
                                </a:rPr>
                              </m:ctrlPr>
                            </m:sSupPr>
                            <m:e>
                              <m:r>
                                <a:rPr lang="fr-FR" b="1" i="1" smtClean="0">
                                  <a:latin typeface="Cambria Math" panose="02040503050406030204" pitchFamily="18" charset="0"/>
                                  <a:ea typeface="Calibri" panose="020F0502020204030204" pitchFamily="34" charset="0"/>
                                  <a:cs typeface="Times New Roman" panose="02020603050405020304" pitchFamily="18" charset="0"/>
                                </a:rPr>
                                <m:t>𝑹𝒆</m:t>
                              </m:r>
                            </m:e>
                            <m:sup>
                              <m:r>
                                <a:rPr lang="fr-FR" b="1" i="1" smtClean="0">
                                  <a:latin typeface="Cambria Math" panose="02040503050406030204" pitchFamily="18" charset="0"/>
                                  <a:ea typeface="Calibri" panose="020F0502020204030204" pitchFamily="34" charset="0"/>
                                  <a:cs typeface="Times New Roman" panose="02020603050405020304" pitchFamily="18" charset="0"/>
                                </a:rPr>
                                <m:t>𝟎</m:t>
                              </m:r>
                              <m:r>
                                <a:rPr lang="fr-FR" b="1" i="1" smtClean="0">
                                  <a:latin typeface="Cambria Math" panose="02040503050406030204" pitchFamily="18" charset="0"/>
                                  <a:ea typeface="Calibri" panose="020F0502020204030204" pitchFamily="34" charset="0"/>
                                  <a:cs typeface="Times New Roman" panose="02020603050405020304" pitchFamily="18" charset="0"/>
                                </a:rPr>
                                <m:t>.</m:t>
                              </m:r>
                              <m:r>
                                <a:rPr lang="fr-FR" b="1" i="1" smtClean="0">
                                  <a:latin typeface="Cambria Math" panose="02040503050406030204" pitchFamily="18" charset="0"/>
                                  <a:ea typeface="Calibri" panose="020F0502020204030204" pitchFamily="34" charset="0"/>
                                  <a:cs typeface="Times New Roman" panose="02020603050405020304" pitchFamily="18" charset="0"/>
                                </a:rPr>
                                <m:t>𝟎𝟏𝟔𝟐</m:t>
                              </m:r>
                            </m:sup>
                          </m:sSup>
                        </m:den>
                      </m:f>
                    </m:oMath>
                  </m:oMathPara>
                </a14:m>
                <a:endParaRPr lang="en-US" b="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dirty="0">
                    <a:latin typeface="Calibri" panose="020F0502020204030204" pitchFamily="34" charset="0"/>
                    <a:ea typeface="Calibri" panose="020F0502020204030204" pitchFamily="34" charset="0"/>
                    <a:cs typeface="Times New Roman" panose="02020603050405020304" pitchFamily="18" charset="0"/>
                  </a:rPr>
                  <a:t>As b has a low value, f is weakly dependent on Re.</a:t>
                </a:r>
              </a:p>
              <a:p>
                <a:pPr>
                  <a:lnSpc>
                    <a:spcPct val="115000"/>
                  </a:lnSpc>
                  <a:spcAft>
                    <a:spcPts val="1000"/>
                  </a:spcAft>
                </a:pPr>
                <a:r>
                  <a:rPr lang="en-US" dirty="0">
                    <a:latin typeface="Calibri" panose="020F0502020204030204" pitchFamily="34" charset="0"/>
                    <a:ea typeface="Calibri" panose="020F0502020204030204" pitchFamily="34" charset="0"/>
                    <a:cs typeface="Times New Roman" panose="02020603050405020304" pitchFamily="18" charset="0"/>
                  </a:rPr>
                  <a:t>The correlation is consistent with the value of ~ 0.28 that was deduced from the tests of the bundle alone and the one with the full conductor.</a:t>
                </a:r>
              </a:p>
              <a:p>
                <a:pPr>
                  <a:lnSpc>
                    <a:spcPct val="115000"/>
                  </a:lnSpc>
                  <a:spcAft>
                    <a:spcPts val="1000"/>
                  </a:spcAft>
                </a:pPr>
                <a:r>
                  <a:rPr lang="en-US" dirty="0">
                    <a:latin typeface="Calibri" panose="020F0502020204030204" pitchFamily="34" charset="0"/>
                    <a:ea typeface="Calibri" panose="020F0502020204030204" pitchFamily="34" charset="0"/>
                    <a:cs typeface="Times New Roman" panose="02020603050405020304" pitchFamily="18" charset="0"/>
                  </a:rPr>
                  <a:t>The data are showing a non-monotonous plot.</a:t>
                </a:r>
              </a:p>
              <a:p>
                <a:pPr>
                  <a:lnSpc>
                    <a:spcPct val="115000"/>
                  </a:lnSpc>
                  <a:spcAft>
                    <a:spcPts val="1000"/>
                  </a:spcAft>
                </a:pPr>
                <a:r>
                  <a:rPr lang="en-US" dirty="0">
                    <a:latin typeface="Calibri" panose="020F0502020204030204" pitchFamily="34" charset="0"/>
                    <a:ea typeface="Calibri" panose="020F0502020204030204" pitchFamily="34" charset="0"/>
                    <a:cs typeface="Times New Roman" panose="02020603050405020304" pitchFamily="18" charset="0"/>
                  </a:rPr>
                  <a:t>A more refined correlation using a polynomial fit could be used.</a:t>
                </a:r>
              </a:p>
              <a:p>
                <a:pPr>
                  <a:lnSpc>
                    <a:spcPct val="115000"/>
                  </a:lnSpc>
                  <a:spcAft>
                    <a:spcPts val="10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6" name="Rectangle 15">
                <a:extLst>
                  <a:ext uri="{FF2B5EF4-FFF2-40B4-BE49-F238E27FC236}">
                    <a16:creationId xmlns:a16="http://schemas.microsoft.com/office/drawing/2014/main" id="{6239F329-25D6-4CB8-BC71-F6F946B99410}"/>
                  </a:ext>
                </a:extLst>
              </p:cNvPr>
              <p:cNvSpPr>
                <a:spLocks noRot="1" noChangeAspect="1" noMove="1" noResize="1" noEditPoints="1" noAdjustHandles="1" noChangeArrowheads="1" noChangeShapeType="1" noTextEdit="1"/>
              </p:cNvSpPr>
              <p:nvPr/>
            </p:nvSpPr>
            <p:spPr>
              <a:xfrm>
                <a:off x="658158" y="857709"/>
                <a:ext cx="5082242" cy="5875776"/>
              </a:xfrm>
              <a:prstGeom prst="rect">
                <a:avLst/>
              </a:prstGeom>
              <a:blipFill>
                <a:blip r:embed="rId3"/>
                <a:stretch>
                  <a:fillRect l="-1079" t="-207" r="-1679"/>
                </a:stretch>
              </a:blipFill>
            </p:spPr>
            <p:txBody>
              <a:bodyPr/>
              <a:lstStyle/>
              <a:p>
                <a:r>
                  <a:rPr lang="fr-FR">
                    <a:noFill/>
                  </a:rPr>
                  <a:t> </a:t>
                </a:r>
              </a:p>
            </p:txBody>
          </p:sp>
        </mc:Fallback>
      </mc:AlternateContent>
      <p:pic>
        <p:nvPicPr>
          <p:cNvPr id="19" name="Image 18">
            <a:extLst>
              <a:ext uri="{FF2B5EF4-FFF2-40B4-BE49-F238E27FC236}">
                <a16:creationId xmlns:a16="http://schemas.microsoft.com/office/drawing/2014/main" id="{E64C612D-EE60-44CD-9FD6-DE7C9A3617A7}"/>
              </a:ext>
            </a:extLst>
          </p:cNvPr>
          <p:cNvPicPr>
            <a:picLocks noChangeAspect="1"/>
          </p:cNvPicPr>
          <p:nvPr/>
        </p:nvPicPr>
        <p:blipFill>
          <a:blip r:embed="rId4"/>
          <a:stretch>
            <a:fillRect/>
          </a:stretch>
        </p:blipFill>
        <p:spPr>
          <a:xfrm>
            <a:off x="6635487" y="4006425"/>
            <a:ext cx="4502985" cy="2678091"/>
          </a:xfrm>
          <a:prstGeom prst="rect">
            <a:avLst/>
          </a:prstGeom>
        </p:spPr>
      </p:pic>
      <p:cxnSp>
        <p:nvCxnSpPr>
          <p:cNvPr id="22" name="Connecteur droit avec flèche 21">
            <a:extLst>
              <a:ext uri="{FF2B5EF4-FFF2-40B4-BE49-F238E27FC236}">
                <a16:creationId xmlns:a16="http://schemas.microsoft.com/office/drawing/2014/main" id="{E0DA49CF-AAB1-4682-AB33-90F7D5AA39C9}"/>
              </a:ext>
            </a:extLst>
          </p:cNvPr>
          <p:cNvCxnSpPr>
            <a:cxnSpLocks/>
          </p:cNvCxnSpPr>
          <p:nvPr/>
        </p:nvCxnSpPr>
        <p:spPr>
          <a:xfrm flipV="1">
            <a:off x="5414481" y="5314759"/>
            <a:ext cx="1894538" cy="365125"/>
          </a:xfrm>
          <a:prstGeom prst="straightConnector1">
            <a:avLst/>
          </a:prstGeom>
          <a:ln w="127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CD278BF7-2F43-440C-9CEC-D54AD31CB5AB}"/>
              </a:ext>
            </a:extLst>
          </p:cNvPr>
          <p:cNvSpPr/>
          <p:nvPr/>
        </p:nvSpPr>
        <p:spPr>
          <a:xfrm>
            <a:off x="2472267" y="2397401"/>
            <a:ext cx="1515533" cy="87182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spAutoFit/>
          </a:bodyPr>
          <a:lstStyle/>
          <a:p>
            <a:pPr algn="ctr"/>
            <a:endParaRPr lang="fr-FR" dirty="0"/>
          </a:p>
        </p:txBody>
      </p:sp>
      <p:cxnSp>
        <p:nvCxnSpPr>
          <p:cNvPr id="26" name="Connecteur droit avec flèche 25">
            <a:extLst>
              <a:ext uri="{FF2B5EF4-FFF2-40B4-BE49-F238E27FC236}">
                <a16:creationId xmlns:a16="http://schemas.microsoft.com/office/drawing/2014/main" id="{C873F287-434B-40E8-9E8D-482F3122A5C7}"/>
              </a:ext>
            </a:extLst>
          </p:cNvPr>
          <p:cNvCxnSpPr>
            <a:cxnSpLocks/>
          </p:cNvCxnSpPr>
          <p:nvPr/>
        </p:nvCxnSpPr>
        <p:spPr>
          <a:xfrm flipV="1">
            <a:off x="4152033" y="1185863"/>
            <a:ext cx="4052169" cy="1599518"/>
          </a:xfrm>
          <a:prstGeom prst="straightConnector1">
            <a:avLst/>
          </a:prstGeom>
          <a:ln w="12700">
            <a:solidFill>
              <a:srgbClr val="F19D63"/>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5" descr="Agenzia nazionale per le nuove tecnologie, l’energia e lo sviluppo economico sostenibile">
            <a:extLst>
              <a:ext uri="{FF2B5EF4-FFF2-40B4-BE49-F238E27FC236}">
                <a16:creationId xmlns:a16="http://schemas.microsoft.com/office/drawing/2014/main" id="{D6E01BA4-AD80-48CA-90D2-C147FC15D9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18" name="Espace réservé du pied de page 5">
            <a:extLst>
              <a:ext uri="{FF2B5EF4-FFF2-40B4-BE49-F238E27FC236}">
                <a16:creationId xmlns:a16="http://schemas.microsoft.com/office/drawing/2014/main" id="{33A84501-A6B1-449F-83FF-D338C6725363}"/>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spTree>
    <p:extLst>
      <p:ext uri="{BB962C8B-B14F-4D97-AF65-F5344CB8AC3E}">
        <p14:creationId xmlns:p14="http://schemas.microsoft.com/office/powerpoint/2010/main" val="788443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83CA77CF-90B0-156C-C226-029958F16310}"/>
              </a:ext>
            </a:extLst>
          </p:cNvPr>
          <p:cNvSpPr>
            <a:spLocks noGrp="1"/>
          </p:cNvSpPr>
          <p:nvPr>
            <p:ph type="title"/>
          </p:nvPr>
        </p:nvSpPr>
        <p:spPr/>
        <p:txBody>
          <a:bodyPr anchor="t"/>
          <a:lstStyle/>
          <a:p>
            <a:r>
              <a:rPr lang="fr-FR" dirty="0"/>
              <a:t>Othello test – EF-H</a:t>
            </a:r>
          </a:p>
        </p:txBody>
      </p:sp>
      <p:sp>
        <p:nvSpPr>
          <p:cNvPr id="7" name="Espace réservé du numéro de diapositive 6">
            <a:extLst>
              <a:ext uri="{FF2B5EF4-FFF2-40B4-BE49-F238E27FC236}">
                <a16:creationId xmlns:a16="http://schemas.microsoft.com/office/drawing/2014/main" id="{C9B0E96E-CC02-3FED-3FAF-F96BE8D9AECE}"/>
              </a:ext>
            </a:extLst>
          </p:cNvPr>
          <p:cNvSpPr>
            <a:spLocks noGrp="1"/>
          </p:cNvSpPr>
          <p:nvPr>
            <p:ph type="sldNum" sz="quarter" idx="12"/>
          </p:nvPr>
        </p:nvSpPr>
        <p:spPr/>
        <p:txBody>
          <a:bodyPr/>
          <a:lstStyle/>
          <a:p>
            <a:fld id="{0CBC77A0-1F4E-42FF-9FFC-F45C3A64AF90}" type="slidenum">
              <a:rPr lang="fr-FR" smtClean="0"/>
              <a:pPr/>
              <a:t>19</a:t>
            </a:fld>
            <a:endParaRPr lang="fr-FR" dirty="0"/>
          </a:p>
        </p:txBody>
      </p:sp>
      <mc:AlternateContent xmlns:mc="http://schemas.openxmlformats.org/markup-compatibility/2006" xmlns:a14="http://schemas.microsoft.com/office/drawing/2010/main">
        <mc:Choice Requires="a14">
          <p:sp>
            <p:nvSpPr>
              <p:cNvPr id="2" name="ZoneTexte 1">
                <a:extLst>
                  <a:ext uri="{FF2B5EF4-FFF2-40B4-BE49-F238E27FC236}">
                    <a16:creationId xmlns:a16="http://schemas.microsoft.com/office/drawing/2014/main" id="{6A5B9D5E-31BF-4B36-83C9-A93CEE4FAEAE}"/>
                  </a:ext>
                </a:extLst>
              </p:cNvPr>
              <p:cNvSpPr txBox="1"/>
              <p:nvPr/>
            </p:nvSpPr>
            <p:spPr>
              <a:xfrm>
                <a:off x="7803010" y="3029491"/>
                <a:ext cx="3196324" cy="1470531"/>
              </a:xfrm>
              <a:prstGeom prst="rect">
                <a:avLst/>
              </a:prstGeom>
              <a:solidFill>
                <a:schemeClr val="bg1"/>
              </a:solidFill>
              <a:ln>
                <a:solidFill>
                  <a:schemeClr val="tx1"/>
                </a:solidFill>
              </a:ln>
            </p:spPr>
            <p:txBody>
              <a:bodyPr wrap="none" lIns="0" tIns="0" rIns="0" bIns="0" rtlCol="0">
                <a:spAutoFit/>
              </a:bodyPr>
              <a:lstStyle/>
              <a:p>
                <a:pPr/>
                <a14:m>
                  <m:oMathPara xmlns:m="http://schemas.openxmlformats.org/officeDocument/2006/math">
                    <m:oMath>
                      <m:sSub>
                        <m:sSubPr>
                          <m:ctrlPr>
                            <a:rPr lang="fr-FR" sz="2000" i="1">
                              <a:latin typeface="Cambria Math" panose="02040503050406030204" pitchFamily="18" charset="0"/>
                            </a:rPr>
                          </m:ctrlPr>
                        </m:sSubPr>
                        <m:e>
                          <m:r>
                            <a:rPr lang="fr-FR" sz="2000" i="1">
                              <a:latin typeface="Cambria Math" panose="02040503050406030204" pitchFamily="18" charset="0"/>
                            </a:rPr>
                            <m:t>𝑓</m:t>
                          </m:r>
                        </m:e>
                        <m:sub>
                          <m:r>
                            <a:rPr lang="fr-FR" sz="2000" b="0" i="1" smtClean="0">
                              <a:latin typeface="Cambria Math" panose="02040503050406030204" pitchFamily="18" charset="0"/>
                            </a:rPr>
                            <m:t>𝑠𝑝𝑖𝑟𝑎𝑙</m:t>
                          </m:r>
                        </m:sub>
                      </m:sSub>
                      <m:r>
                        <a:rPr lang="en-US" sz="2000" b="0" i="1">
                          <a:latin typeface="Cambria Math" panose="02040503050406030204" pitchFamily="18" charset="0"/>
                          <a:ea typeface="Calibri" panose="020F0502020204030204" pitchFamily="34" charset="0"/>
                          <a:cs typeface="Times New Roman" panose="02020603050405020304" pitchFamily="18" charset="0"/>
                        </a:rPr>
                        <m:t>=</m:t>
                      </m:r>
                      <m:f>
                        <m:fPr>
                          <m:ctrlPr>
                            <a:rPr lang="fr-FR" sz="2000" b="0" i="1">
                              <a:latin typeface="Cambria Math" panose="02040503050406030204" pitchFamily="18" charset="0"/>
                              <a:ea typeface="Calibri" panose="020F0502020204030204" pitchFamily="34" charset="0"/>
                              <a:cs typeface="Times New Roman" panose="02020603050405020304" pitchFamily="18" charset="0"/>
                            </a:rPr>
                          </m:ctrlPr>
                        </m:fPr>
                        <m:num>
                          <m:r>
                            <a:rPr lang="fr-FR" sz="2000" b="0" i="1">
                              <a:latin typeface="Cambria Math" panose="02040503050406030204" pitchFamily="18" charset="0"/>
                              <a:ea typeface="Calibri" panose="020F0502020204030204" pitchFamily="34" charset="0"/>
                              <a:cs typeface="Times New Roman" panose="02020603050405020304" pitchFamily="18" charset="0"/>
                            </a:rPr>
                            <m:t>0.2838</m:t>
                          </m:r>
                        </m:num>
                        <m:den>
                          <m:sSup>
                            <m:sSupPr>
                              <m:ctrlPr>
                                <a:rPr lang="fr-FR" sz="2000" b="0" i="1">
                                  <a:latin typeface="Cambria Math" panose="02040503050406030204" pitchFamily="18" charset="0"/>
                                  <a:ea typeface="Calibri" panose="020F0502020204030204" pitchFamily="34" charset="0"/>
                                  <a:cs typeface="Times New Roman" panose="02020603050405020304" pitchFamily="18" charset="0"/>
                                </a:rPr>
                              </m:ctrlPr>
                            </m:sSupPr>
                            <m:e>
                              <m:r>
                                <a:rPr lang="fr-FR" sz="2000" b="0" i="1">
                                  <a:latin typeface="Cambria Math" panose="02040503050406030204" pitchFamily="18" charset="0"/>
                                  <a:ea typeface="Calibri" panose="020F0502020204030204" pitchFamily="34" charset="0"/>
                                  <a:cs typeface="Times New Roman" panose="02020603050405020304" pitchFamily="18" charset="0"/>
                                </a:rPr>
                                <m:t>𝑅𝑒</m:t>
                              </m:r>
                            </m:e>
                            <m:sup>
                              <m:r>
                                <a:rPr lang="fr-FR" sz="2000" b="0" i="1">
                                  <a:latin typeface="Cambria Math" panose="02040503050406030204" pitchFamily="18" charset="0"/>
                                  <a:ea typeface="Calibri" panose="020F0502020204030204" pitchFamily="34" charset="0"/>
                                  <a:cs typeface="Times New Roman" panose="02020603050405020304" pitchFamily="18" charset="0"/>
                                </a:rPr>
                                <m:t>0.0162</m:t>
                              </m:r>
                            </m:sup>
                          </m:sSup>
                        </m:den>
                      </m:f>
                    </m:oMath>
                  </m:oMathPara>
                </a14:m>
                <a:endParaRPr lang="fr-FR" sz="2000" i="1" dirty="0">
                  <a:latin typeface="Cambria Math" panose="02040503050406030204" pitchFamily="18" charset="0"/>
                  <a:ea typeface="Calibri" panose="020F0502020204030204" pitchFamily="34" charset="0"/>
                  <a:cs typeface="Times New Roman" panose="02020603050405020304" pitchFamily="18" charset="0"/>
                </a:endParaRPr>
              </a:p>
              <a:p>
                <a:endParaRPr lang="fr-FR" sz="2000" i="1" dirty="0">
                  <a:latin typeface="Cambria Math" panose="02040503050406030204" pitchFamily="18" charset="0"/>
                  <a:ea typeface="Calibri" panose="020F0502020204030204" pitchFamily="34" charset="0"/>
                  <a:cs typeface="Times New Roman" panose="02020603050405020304" pitchFamily="18" charset="0"/>
                </a:endParaRPr>
              </a:p>
              <a:p>
                <a:pPr/>
                <a14:m>
                  <m:oMathPara xmlns:m="http://schemas.openxmlformats.org/officeDocument/2006/math">
                    <m:oMath>
                      <m:sSub>
                        <m:sSubPr>
                          <m:ctrlPr>
                            <a:rPr lang="fr-FR" sz="2000" b="0" i="1" smtClean="0">
                              <a:latin typeface="Cambria Math" panose="02040503050406030204" pitchFamily="18" charset="0"/>
                            </a:rPr>
                          </m:ctrlPr>
                        </m:sSubPr>
                        <m:e>
                          <m:r>
                            <a:rPr lang="fr-FR" sz="2000" b="0" i="1" smtClean="0">
                              <a:latin typeface="Cambria Math" panose="02040503050406030204" pitchFamily="18" charset="0"/>
                            </a:rPr>
                            <m:t>𝑓</m:t>
                          </m:r>
                        </m:e>
                        <m:sub>
                          <m:r>
                            <a:rPr lang="fr-FR" sz="2000" b="0" i="1" smtClean="0">
                              <a:latin typeface="Cambria Math" panose="02040503050406030204" pitchFamily="18" charset="0"/>
                            </a:rPr>
                            <m:t>𝑏𝑢𝑛𝑑𝑙𝑒</m:t>
                          </m:r>
                        </m:sub>
                      </m:sSub>
                      <m:r>
                        <a:rPr lang="fr-FR" sz="2000" i="1" smtClean="0">
                          <a:latin typeface="Cambria Math" panose="02040503050406030204" pitchFamily="18" charset="0"/>
                        </a:rPr>
                        <m:t>=</m:t>
                      </m:r>
                      <m:r>
                        <a:rPr lang="fr-FR" sz="2000" b="0" i="1" smtClean="0">
                          <a:latin typeface="Cambria Math" panose="02040503050406030204" pitchFamily="18" charset="0"/>
                        </a:rPr>
                        <m:t>0.1228+</m:t>
                      </m:r>
                      <m:f>
                        <m:fPr>
                          <m:ctrlPr>
                            <a:rPr lang="fr-FR" sz="2000" b="0" i="1" smtClean="0">
                              <a:latin typeface="Cambria Math" panose="02040503050406030204" pitchFamily="18" charset="0"/>
                            </a:rPr>
                          </m:ctrlPr>
                        </m:fPr>
                        <m:num>
                          <m:r>
                            <a:rPr lang="fr-FR" sz="2000" b="0" i="1" smtClean="0">
                              <a:latin typeface="Cambria Math" panose="02040503050406030204" pitchFamily="18" charset="0"/>
                            </a:rPr>
                            <m:t>687.25</m:t>
                          </m:r>
                        </m:num>
                        <m:den>
                          <m:sSup>
                            <m:sSupPr>
                              <m:ctrlPr>
                                <a:rPr lang="fr-FR" sz="2000" b="0" i="1" smtClean="0">
                                  <a:latin typeface="Cambria Math" panose="02040503050406030204" pitchFamily="18" charset="0"/>
                                </a:rPr>
                              </m:ctrlPr>
                            </m:sSupPr>
                            <m:e>
                              <m:r>
                                <a:rPr lang="fr-FR" sz="2000" b="0" i="1" smtClean="0">
                                  <a:latin typeface="Cambria Math" panose="02040503050406030204" pitchFamily="18" charset="0"/>
                                </a:rPr>
                                <m:t>𝑅𝑒</m:t>
                              </m:r>
                            </m:e>
                            <m:sup>
                              <m:r>
                                <a:rPr lang="fr-FR" sz="2000" b="0" i="1" smtClean="0">
                                  <a:latin typeface="Cambria Math" panose="02040503050406030204" pitchFamily="18" charset="0"/>
                                </a:rPr>
                                <m:t>1.3877</m:t>
                              </m:r>
                            </m:sup>
                          </m:sSup>
                        </m:den>
                      </m:f>
                    </m:oMath>
                  </m:oMathPara>
                </a14:m>
                <a:endParaRPr lang="fr-FR" sz="1600" dirty="0"/>
              </a:p>
            </p:txBody>
          </p:sp>
        </mc:Choice>
        <mc:Fallback xmlns="">
          <p:sp>
            <p:nvSpPr>
              <p:cNvPr id="2" name="ZoneTexte 1">
                <a:extLst>
                  <a:ext uri="{FF2B5EF4-FFF2-40B4-BE49-F238E27FC236}">
                    <a16:creationId xmlns:a16="http://schemas.microsoft.com/office/drawing/2014/main" id="{6A5B9D5E-31BF-4B36-83C9-A93CEE4FAEAE}"/>
                  </a:ext>
                </a:extLst>
              </p:cNvPr>
              <p:cNvSpPr txBox="1">
                <a:spLocks noRot="1" noChangeAspect="1" noMove="1" noResize="1" noEditPoints="1" noAdjustHandles="1" noChangeArrowheads="1" noChangeShapeType="1" noTextEdit="1"/>
              </p:cNvSpPr>
              <p:nvPr/>
            </p:nvSpPr>
            <p:spPr>
              <a:xfrm>
                <a:off x="7803010" y="3029491"/>
                <a:ext cx="3196324" cy="1470531"/>
              </a:xfrm>
              <a:prstGeom prst="rect">
                <a:avLst/>
              </a:prstGeom>
              <a:blipFill>
                <a:blip r:embed="rId2"/>
                <a:stretch>
                  <a:fillRect/>
                </a:stretch>
              </a:blipFill>
              <a:ln>
                <a:solidFill>
                  <a:schemeClr val="tx1"/>
                </a:solidFill>
              </a:ln>
            </p:spPr>
            <p:txBody>
              <a:bodyPr/>
              <a:lstStyle/>
              <a:p>
                <a:r>
                  <a:rPr lang="fr-FR">
                    <a:noFill/>
                  </a:rPr>
                  <a:t> </a:t>
                </a:r>
              </a:p>
            </p:txBody>
          </p:sp>
        </mc:Fallback>
      </mc:AlternateContent>
      <p:pic>
        <p:nvPicPr>
          <p:cNvPr id="3" name="Image 2">
            <a:extLst>
              <a:ext uri="{FF2B5EF4-FFF2-40B4-BE49-F238E27FC236}">
                <a16:creationId xmlns:a16="http://schemas.microsoft.com/office/drawing/2014/main" id="{CA09F19C-B38B-4062-9BCD-8FFE98ADEA97}"/>
              </a:ext>
            </a:extLst>
          </p:cNvPr>
          <p:cNvPicPr>
            <a:picLocks noChangeAspect="1"/>
          </p:cNvPicPr>
          <p:nvPr/>
        </p:nvPicPr>
        <p:blipFill>
          <a:blip r:embed="rId3"/>
          <a:stretch>
            <a:fillRect/>
          </a:stretch>
        </p:blipFill>
        <p:spPr>
          <a:xfrm>
            <a:off x="407826" y="1637620"/>
            <a:ext cx="6903412" cy="4012861"/>
          </a:xfrm>
          <a:prstGeom prst="rect">
            <a:avLst/>
          </a:prstGeom>
        </p:spPr>
      </p:pic>
      <p:sp>
        <p:nvSpPr>
          <p:cNvPr id="19" name="Rectangle 18">
            <a:extLst>
              <a:ext uri="{FF2B5EF4-FFF2-40B4-BE49-F238E27FC236}">
                <a16:creationId xmlns:a16="http://schemas.microsoft.com/office/drawing/2014/main" id="{167F6D0C-4088-4950-A0EA-2D82666AAE95}"/>
              </a:ext>
            </a:extLst>
          </p:cNvPr>
          <p:cNvSpPr/>
          <p:nvPr/>
        </p:nvSpPr>
        <p:spPr>
          <a:xfrm>
            <a:off x="407826" y="1019582"/>
            <a:ext cx="3465531" cy="392159"/>
          </a:xfrm>
          <a:prstGeom prst="rect">
            <a:avLst/>
          </a:prstGeom>
        </p:spPr>
        <p:txBody>
          <a:bodyPr wrap="square">
            <a:spAutoFit/>
          </a:bodyPr>
          <a:lstStyle/>
          <a:p>
            <a:pPr>
              <a:lnSpc>
                <a:spcPct val="115000"/>
              </a:lnSpc>
              <a:spcAft>
                <a:spcPts val="1000"/>
              </a:spcAft>
            </a:pPr>
            <a:r>
              <a:rPr lang="en-US" dirty="0">
                <a:latin typeface="Calibri" panose="020F0502020204030204" pitchFamily="34" charset="0"/>
                <a:ea typeface="Calibri" panose="020F0502020204030204" pitchFamily="34" charset="0"/>
                <a:cs typeface="Times New Roman" panose="02020603050405020304" pitchFamily="18" charset="0"/>
              </a:rPr>
              <a:t>Best fit for the full conductor:</a:t>
            </a:r>
          </a:p>
        </p:txBody>
      </p:sp>
      <p:sp>
        <p:nvSpPr>
          <p:cNvPr id="10" name="Espace réservé du pied de page 5">
            <a:extLst>
              <a:ext uri="{FF2B5EF4-FFF2-40B4-BE49-F238E27FC236}">
                <a16:creationId xmlns:a16="http://schemas.microsoft.com/office/drawing/2014/main" id="{D31F23E4-D07D-4E6E-8870-2603978E9C69}"/>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pic>
        <p:nvPicPr>
          <p:cNvPr id="11" name="Picture 15" descr="Agenzia nazionale per le nuove tecnologie, l’energia e lo sviluppo economico sostenibile">
            <a:extLst>
              <a:ext uri="{FF2B5EF4-FFF2-40B4-BE49-F238E27FC236}">
                <a16:creationId xmlns:a16="http://schemas.microsoft.com/office/drawing/2014/main" id="{B0D9095E-56A8-44F0-84DA-63767CC6F6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533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585C7C9-AC4D-41D0-A52D-0E18425E6372}"/>
              </a:ext>
            </a:extLst>
          </p:cNvPr>
          <p:cNvPicPr>
            <a:picLocks noChangeAspect="1"/>
          </p:cNvPicPr>
          <p:nvPr/>
        </p:nvPicPr>
        <p:blipFill>
          <a:blip r:embed="rId2"/>
          <a:stretch>
            <a:fillRect/>
          </a:stretch>
        </p:blipFill>
        <p:spPr>
          <a:xfrm>
            <a:off x="407826" y="1637620"/>
            <a:ext cx="6903412" cy="4169904"/>
          </a:xfrm>
          <a:prstGeom prst="rect">
            <a:avLst/>
          </a:prstGeom>
        </p:spPr>
      </p:pic>
      <p:sp>
        <p:nvSpPr>
          <p:cNvPr id="8" name="Titre 1">
            <a:extLst>
              <a:ext uri="{FF2B5EF4-FFF2-40B4-BE49-F238E27FC236}">
                <a16:creationId xmlns:a16="http://schemas.microsoft.com/office/drawing/2014/main" id="{83CA77CF-90B0-156C-C226-029958F16310}"/>
              </a:ext>
            </a:extLst>
          </p:cNvPr>
          <p:cNvSpPr>
            <a:spLocks noGrp="1"/>
          </p:cNvSpPr>
          <p:nvPr>
            <p:ph type="title"/>
          </p:nvPr>
        </p:nvSpPr>
        <p:spPr/>
        <p:txBody>
          <a:bodyPr anchor="t"/>
          <a:lstStyle/>
          <a:p>
            <a:r>
              <a:rPr lang="fr-FR" dirty="0"/>
              <a:t>Othello test – EF-L</a:t>
            </a:r>
          </a:p>
        </p:txBody>
      </p:sp>
      <p:sp>
        <p:nvSpPr>
          <p:cNvPr id="7" name="Espace réservé du numéro de diapositive 6">
            <a:extLst>
              <a:ext uri="{FF2B5EF4-FFF2-40B4-BE49-F238E27FC236}">
                <a16:creationId xmlns:a16="http://schemas.microsoft.com/office/drawing/2014/main" id="{C9B0E96E-CC02-3FED-3FAF-F96BE8D9AECE}"/>
              </a:ext>
            </a:extLst>
          </p:cNvPr>
          <p:cNvSpPr>
            <a:spLocks noGrp="1"/>
          </p:cNvSpPr>
          <p:nvPr>
            <p:ph type="sldNum" sz="quarter" idx="12"/>
          </p:nvPr>
        </p:nvSpPr>
        <p:spPr/>
        <p:txBody>
          <a:bodyPr/>
          <a:lstStyle/>
          <a:p>
            <a:fld id="{0CBC77A0-1F4E-42FF-9FFC-F45C3A64AF90}" type="slidenum">
              <a:rPr lang="fr-FR" smtClean="0"/>
              <a:pPr/>
              <a:t>20</a:t>
            </a:fld>
            <a:endParaRPr lang="fr-FR" dirty="0"/>
          </a:p>
        </p:txBody>
      </p:sp>
      <mc:AlternateContent xmlns:mc="http://schemas.openxmlformats.org/markup-compatibility/2006" xmlns:a14="http://schemas.microsoft.com/office/drawing/2010/main">
        <mc:Choice Requires="a14">
          <p:sp>
            <p:nvSpPr>
              <p:cNvPr id="2" name="ZoneTexte 1">
                <a:extLst>
                  <a:ext uri="{FF2B5EF4-FFF2-40B4-BE49-F238E27FC236}">
                    <a16:creationId xmlns:a16="http://schemas.microsoft.com/office/drawing/2014/main" id="{6A5B9D5E-31BF-4B36-83C9-A93CEE4FAEAE}"/>
                  </a:ext>
                </a:extLst>
              </p:cNvPr>
              <p:cNvSpPr txBox="1"/>
              <p:nvPr/>
            </p:nvSpPr>
            <p:spPr>
              <a:xfrm>
                <a:off x="7803010" y="3029491"/>
                <a:ext cx="3484224" cy="1470531"/>
              </a:xfrm>
              <a:prstGeom prst="rect">
                <a:avLst/>
              </a:prstGeom>
              <a:solidFill>
                <a:schemeClr val="bg1"/>
              </a:solidFill>
              <a:ln>
                <a:solidFill>
                  <a:schemeClr val="tx1"/>
                </a:solidFill>
              </a:ln>
            </p:spPr>
            <p:txBody>
              <a:bodyPr wrap="none" lIns="0" tIns="0" rIns="0" bIns="0" rtlCol="0">
                <a:spAutoFit/>
              </a:bodyPr>
              <a:lstStyle/>
              <a:p>
                <a:pPr/>
                <a14:m>
                  <m:oMathPara xmlns:m="http://schemas.openxmlformats.org/officeDocument/2006/math">
                    <m:oMath>
                      <m:sSub>
                        <m:sSubPr>
                          <m:ctrlPr>
                            <a:rPr lang="fr-FR" sz="2000" i="1">
                              <a:latin typeface="Cambria Math" panose="02040503050406030204" pitchFamily="18" charset="0"/>
                            </a:rPr>
                          </m:ctrlPr>
                        </m:sSubPr>
                        <m:e>
                          <m:r>
                            <a:rPr lang="fr-FR" sz="2000" i="1">
                              <a:latin typeface="Cambria Math" panose="02040503050406030204" pitchFamily="18" charset="0"/>
                            </a:rPr>
                            <m:t>𝑓</m:t>
                          </m:r>
                        </m:e>
                        <m:sub>
                          <m:r>
                            <a:rPr lang="fr-FR" sz="2000" b="0" i="1" smtClean="0">
                              <a:latin typeface="Cambria Math" panose="02040503050406030204" pitchFamily="18" charset="0"/>
                            </a:rPr>
                            <m:t>𝑠𝑝𝑖𝑟𝑎𝑙</m:t>
                          </m:r>
                        </m:sub>
                      </m:sSub>
                      <m:r>
                        <a:rPr lang="en-US" sz="2000" b="0" i="1">
                          <a:latin typeface="Cambria Math" panose="02040503050406030204" pitchFamily="18" charset="0"/>
                          <a:ea typeface="Calibri" panose="020F0502020204030204" pitchFamily="34" charset="0"/>
                          <a:cs typeface="Times New Roman" panose="02020603050405020304" pitchFamily="18" charset="0"/>
                        </a:rPr>
                        <m:t>=</m:t>
                      </m:r>
                      <m:f>
                        <m:fPr>
                          <m:ctrlPr>
                            <a:rPr lang="fr-FR" sz="2000" b="0" i="1">
                              <a:latin typeface="Cambria Math" panose="02040503050406030204" pitchFamily="18" charset="0"/>
                              <a:ea typeface="Calibri" panose="020F0502020204030204" pitchFamily="34" charset="0"/>
                              <a:cs typeface="Times New Roman" panose="02020603050405020304" pitchFamily="18" charset="0"/>
                            </a:rPr>
                          </m:ctrlPr>
                        </m:fPr>
                        <m:num>
                          <m:r>
                            <a:rPr lang="fr-FR" sz="2000" b="0" i="1">
                              <a:latin typeface="Cambria Math" panose="02040503050406030204" pitchFamily="18" charset="0"/>
                              <a:ea typeface="Calibri" panose="020F0502020204030204" pitchFamily="34" charset="0"/>
                              <a:cs typeface="Times New Roman" panose="02020603050405020304" pitchFamily="18" charset="0"/>
                            </a:rPr>
                            <m:t>0.2838</m:t>
                          </m:r>
                        </m:num>
                        <m:den>
                          <m:sSup>
                            <m:sSupPr>
                              <m:ctrlPr>
                                <a:rPr lang="fr-FR" sz="2000" b="0" i="1">
                                  <a:latin typeface="Cambria Math" panose="02040503050406030204" pitchFamily="18" charset="0"/>
                                  <a:ea typeface="Calibri" panose="020F0502020204030204" pitchFamily="34" charset="0"/>
                                  <a:cs typeface="Times New Roman" panose="02020603050405020304" pitchFamily="18" charset="0"/>
                                </a:rPr>
                              </m:ctrlPr>
                            </m:sSupPr>
                            <m:e>
                              <m:r>
                                <a:rPr lang="fr-FR" sz="2000" b="0" i="1">
                                  <a:latin typeface="Cambria Math" panose="02040503050406030204" pitchFamily="18" charset="0"/>
                                  <a:ea typeface="Calibri" panose="020F0502020204030204" pitchFamily="34" charset="0"/>
                                  <a:cs typeface="Times New Roman" panose="02020603050405020304" pitchFamily="18" charset="0"/>
                                </a:rPr>
                                <m:t>𝑅𝑒</m:t>
                              </m:r>
                            </m:e>
                            <m:sup>
                              <m:r>
                                <a:rPr lang="fr-FR" sz="2000" b="0" i="1">
                                  <a:latin typeface="Cambria Math" panose="02040503050406030204" pitchFamily="18" charset="0"/>
                                  <a:ea typeface="Calibri" panose="020F0502020204030204" pitchFamily="34" charset="0"/>
                                  <a:cs typeface="Times New Roman" panose="02020603050405020304" pitchFamily="18" charset="0"/>
                                </a:rPr>
                                <m:t>0.0162</m:t>
                              </m:r>
                            </m:sup>
                          </m:sSup>
                        </m:den>
                      </m:f>
                    </m:oMath>
                  </m:oMathPara>
                </a14:m>
                <a:endParaRPr lang="fr-FR" sz="2000" i="1" dirty="0">
                  <a:latin typeface="Cambria Math" panose="02040503050406030204" pitchFamily="18" charset="0"/>
                  <a:ea typeface="Calibri" panose="020F0502020204030204" pitchFamily="34" charset="0"/>
                  <a:cs typeface="Times New Roman" panose="02020603050405020304" pitchFamily="18" charset="0"/>
                </a:endParaRPr>
              </a:p>
              <a:p>
                <a:endParaRPr lang="fr-FR" sz="2000" i="1" dirty="0">
                  <a:latin typeface="Cambria Math" panose="02040503050406030204" pitchFamily="18" charset="0"/>
                  <a:ea typeface="Calibri" panose="020F0502020204030204" pitchFamily="34" charset="0"/>
                  <a:cs typeface="Times New Roman" panose="02020603050405020304" pitchFamily="18" charset="0"/>
                </a:endParaRPr>
              </a:p>
              <a:p>
                <a:pPr/>
                <a14:m>
                  <m:oMathPara xmlns:m="http://schemas.openxmlformats.org/officeDocument/2006/math">
                    <m:oMath>
                      <m:sSub>
                        <m:sSubPr>
                          <m:ctrlPr>
                            <a:rPr lang="fr-FR" sz="2000" b="0" i="1" smtClean="0">
                              <a:latin typeface="Cambria Math" panose="02040503050406030204" pitchFamily="18" charset="0"/>
                            </a:rPr>
                          </m:ctrlPr>
                        </m:sSubPr>
                        <m:e>
                          <m:r>
                            <a:rPr lang="fr-FR" sz="2000" b="0" i="1" smtClean="0">
                              <a:latin typeface="Cambria Math" panose="02040503050406030204" pitchFamily="18" charset="0"/>
                            </a:rPr>
                            <m:t>𝑓</m:t>
                          </m:r>
                        </m:e>
                        <m:sub>
                          <m:r>
                            <a:rPr lang="fr-FR" sz="2000" b="0" i="1" smtClean="0">
                              <a:latin typeface="Cambria Math" panose="02040503050406030204" pitchFamily="18" charset="0"/>
                            </a:rPr>
                            <m:t>𝑏𝑢𝑛𝑑𝑙𝑒</m:t>
                          </m:r>
                        </m:sub>
                      </m:sSub>
                      <m:r>
                        <a:rPr lang="fr-FR" sz="2000" i="1" smtClean="0">
                          <a:latin typeface="Cambria Math" panose="02040503050406030204" pitchFamily="18" charset="0"/>
                        </a:rPr>
                        <m:t>=</m:t>
                      </m:r>
                      <m:r>
                        <a:rPr lang="fr-FR" sz="2000" b="0" i="1" smtClean="0">
                          <a:latin typeface="Cambria Math" panose="02040503050406030204" pitchFamily="18" charset="0"/>
                        </a:rPr>
                        <m:t>0.1320+</m:t>
                      </m:r>
                      <m:f>
                        <m:fPr>
                          <m:ctrlPr>
                            <a:rPr lang="fr-FR" sz="2000" b="0" i="1" smtClean="0">
                              <a:latin typeface="Cambria Math" panose="02040503050406030204" pitchFamily="18" charset="0"/>
                            </a:rPr>
                          </m:ctrlPr>
                        </m:fPr>
                        <m:num>
                          <m:r>
                            <a:rPr lang="fr-FR" sz="2000" b="0" i="1" smtClean="0">
                              <a:latin typeface="Cambria Math" panose="02040503050406030204" pitchFamily="18" charset="0"/>
                            </a:rPr>
                            <m:t>2592.5191</m:t>
                          </m:r>
                        </m:num>
                        <m:den>
                          <m:sSup>
                            <m:sSupPr>
                              <m:ctrlPr>
                                <a:rPr lang="fr-FR" sz="2000" b="0" i="1" smtClean="0">
                                  <a:latin typeface="Cambria Math" panose="02040503050406030204" pitchFamily="18" charset="0"/>
                                </a:rPr>
                              </m:ctrlPr>
                            </m:sSupPr>
                            <m:e>
                              <m:r>
                                <a:rPr lang="fr-FR" sz="2000" b="0" i="1" smtClean="0">
                                  <a:latin typeface="Cambria Math" panose="02040503050406030204" pitchFamily="18" charset="0"/>
                                </a:rPr>
                                <m:t>𝑅𝑒</m:t>
                              </m:r>
                            </m:e>
                            <m:sup>
                              <m:r>
                                <a:rPr lang="fr-FR" sz="2000" b="0" i="1" smtClean="0">
                                  <a:latin typeface="Cambria Math" panose="02040503050406030204" pitchFamily="18" charset="0"/>
                                </a:rPr>
                                <m:t>1.5329</m:t>
                              </m:r>
                            </m:sup>
                          </m:sSup>
                        </m:den>
                      </m:f>
                    </m:oMath>
                  </m:oMathPara>
                </a14:m>
                <a:endParaRPr lang="fr-FR" sz="1600" dirty="0"/>
              </a:p>
            </p:txBody>
          </p:sp>
        </mc:Choice>
        <mc:Fallback xmlns="">
          <p:sp>
            <p:nvSpPr>
              <p:cNvPr id="2" name="ZoneTexte 1">
                <a:extLst>
                  <a:ext uri="{FF2B5EF4-FFF2-40B4-BE49-F238E27FC236}">
                    <a16:creationId xmlns:a16="http://schemas.microsoft.com/office/drawing/2014/main" id="{6A5B9D5E-31BF-4B36-83C9-A93CEE4FAEAE}"/>
                  </a:ext>
                </a:extLst>
              </p:cNvPr>
              <p:cNvSpPr txBox="1">
                <a:spLocks noRot="1" noChangeAspect="1" noMove="1" noResize="1" noEditPoints="1" noAdjustHandles="1" noChangeArrowheads="1" noChangeShapeType="1" noTextEdit="1"/>
              </p:cNvSpPr>
              <p:nvPr/>
            </p:nvSpPr>
            <p:spPr>
              <a:xfrm>
                <a:off x="7803010" y="3029491"/>
                <a:ext cx="3484224" cy="1470531"/>
              </a:xfrm>
              <a:prstGeom prst="rect">
                <a:avLst/>
              </a:prstGeom>
              <a:blipFill>
                <a:blip r:embed="rId3"/>
                <a:stretch>
                  <a:fillRect/>
                </a:stretch>
              </a:blipFill>
              <a:ln>
                <a:solidFill>
                  <a:schemeClr val="tx1"/>
                </a:solidFill>
              </a:ln>
            </p:spPr>
            <p:txBody>
              <a:bodyPr/>
              <a:lstStyle/>
              <a:p>
                <a:r>
                  <a:rPr lang="fr-FR">
                    <a:noFill/>
                  </a:rPr>
                  <a:t> </a:t>
                </a:r>
              </a:p>
            </p:txBody>
          </p:sp>
        </mc:Fallback>
      </mc:AlternateContent>
      <p:sp>
        <p:nvSpPr>
          <p:cNvPr id="19" name="Rectangle 18">
            <a:extLst>
              <a:ext uri="{FF2B5EF4-FFF2-40B4-BE49-F238E27FC236}">
                <a16:creationId xmlns:a16="http://schemas.microsoft.com/office/drawing/2014/main" id="{167F6D0C-4088-4950-A0EA-2D82666AAE95}"/>
              </a:ext>
            </a:extLst>
          </p:cNvPr>
          <p:cNvSpPr/>
          <p:nvPr/>
        </p:nvSpPr>
        <p:spPr>
          <a:xfrm>
            <a:off x="407826" y="1019582"/>
            <a:ext cx="3465531" cy="392159"/>
          </a:xfrm>
          <a:prstGeom prst="rect">
            <a:avLst/>
          </a:prstGeom>
        </p:spPr>
        <p:txBody>
          <a:bodyPr wrap="square">
            <a:spAutoFit/>
          </a:bodyPr>
          <a:lstStyle/>
          <a:p>
            <a:pPr>
              <a:lnSpc>
                <a:spcPct val="115000"/>
              </a:lnSpc>
              <a:spcAft>
                <a:spcPts val="1000"/>
              </a:spcAft>
            </a:pPr>
            <a:r>
              <a:rPr lang="en-US" dirty="0">
                <a:latin typeface="Calibri" panose="020F0502020204030204" pitchFamily="34" charset="0"/>
                <a:ea typeface="Calibri" panose="020F0502020204030204" pitchFamily="34" charset="0"/>
                <a:cs typeface="Times New Roman" panose="02020603050405020304" pitchFamily="18" charset="0"/>
              </a:rPr>
              <a:t>Best fit for the full conductor:</a:t>
            </a:r>
          </a:p>
        </p:txBody>
      </p:sp>
      <p:sp>
        <p:nvSpPr>
          <p:cNvPr id="10" name="Espace réservé du pied de page 5">
            <a:extLst>
              <a:ext uri="{FF2B5EF4-FFF2-40B4-BE49-F238E27FC236}">
                <a16:creationId xmlns:a16="http://schemas.microsoft.com/office/drawing/2014/main" id="{BA5D8ECC-C25B-4BB3-97F1-4CF0A0A57A61}"/>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pic>
        <p:nvPicPr>
          <p:cNvPr id="11" name="Picture 15" descr="Agenzia nazionale per le nuove tecnologie, l’energia e lo sviluppo economico sostenibile">
            <a:extLst>
              <a:ext uri="{FF2B5EF4-FFF2-40B4-BE49-F238E27FC236}">
                <a16:creationId xmlns:a16="http://schemas.microsoft.com/office/drawing/2014/main" id="{FA927F21-279D-4252-845F-C89113CA70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1737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83CA77CF-90B0-156C-C226-029958F16310}"/>
              </a:ext>
            </a:extLst>
          </p:cNvPr>
          <p:cNvSpPr>
            <a:spLocks noGrp="1"/>
          </p:cNvSpPr>
          <p:nvPr>
            <p:ph type="title"/>
          </p:nvPr>
        </p:nvSpPr>
        <p:spPr/>
        <p:txBody>
          <a:bodyPr anchor="t"/>
          <a:lstStyle/>
          <a:p>
            <a:r>
              <a:rPr lang="fr-FR" dirty="0"/>
              <a:t>Conclusion of Othello </a:t>
            </a:r>
            <a:r>
              <a:rPr lang="fr-FR" dirty="0" err="1"/>
              <a:t>activities</a:t>
            </a:r>
            <a:endParaRPr lang="fr-FR" dirty="0"/>
          </a:p>
        </p:txBody>
      </p:sp>
      <p:sp>
        <p:nvSpPr>
          <p:cNvPr id="7" name="Espace réservé du numéro de diapositive 6">
            <a:extLst>
              <a:ext uri="{FF2B5EF4-FFF2-40B4-BE49-F238E27FC236}">
                <a16:creationId xmlns:a16="http://schemas.microsoft.com/office/drawing/2014/main" id="{C9B0E96E-CC02-3FED-3FAF-F96BE8D9AECE}"/>
              </a:ext>
            </a:extLst>
          </p:cNvPr>
          <p:cNvSpPr>
            <a:spLocks noGrp="1"/>
          </p:cNvSpPr>
          <p:nvPr>
            <p:ph type="sldNum" sz="quarter" idx="12"/>
          </p:nvPr>
        </p:nvSpPr>
        <p:spPr/>
        <p:txBody>
          <a:bodyPr/>
          <a:lstStyle/>
          <a:p>
            <a:fld id="{0CBC77A0-1F4E-42FF-9FFC-F45C3A64AF90}" type="slidenum">
              <a:rPr lang="fr-FR" smtClean="0"/>
              <a:pPr/>
              <a:t>21</a:t>
            </a:fld>
            <a:endParaRPr lang="fr-FR" dirty="0"/>
          </a:p>
        </p:txBody>
      </p:sp>
      <p:sp>
        <p:nvSpPr>
          <p:cNvPr id="15" name="Rectangle 14">
            <a:extLst>
              <a:ext uri="{FF2B5EF4-FFF2-40B4-BE49-F238E27FC236}">
                <a16:creationId xmlns:a16="http://schemas.microsoft.com/office/drawing/2014/main" id="{3F673880-8276-449C-87B5-D29A86EF0D06}"/>
              </a:ext>
            </a:extLst>
          </p:cNvPr>
          <p:cNvSpPr/>
          <p:nvPr/>
        </p:nvSpPr>
        <p:spPr>
          <a:xfrm>
            <a:off x="467354" y="1802312"/>
            <a:ext cx="10402703" cy="3391441"/>
          </a:xfrm>
          <a:prstGeom prst="rect">
            <a:avLst/>
          </a:prstGeom>
        </p:spPr>
        <p:txBody>
          <a:bodyPr wrap="square">
            <a:spAutoFit/>
          </a:bodyPr>
          <a:lstStyle/>
          <a:p>
            <a:pPr marL="285750" indent="-285750">
              <a:lnSpc>
                <a:spcPct val="115000"/>
              </a:lnSpc>
              <a:spcAft>
                <a:spcPts val="1000"/>
              </a:spcAft>
              <a:buFont typeface="Wingdings" panose="05000000000000000000" pitchFamily="2" charset="2"/>
              <a:buChar char="Ø"/>
            </a:pPr>
            <a:r>
              <a:rPr lang="en-US" dirty="0">
                <a:latin typeface="Calibri" panose="020F0502020204030204" pitchFamily="34" charset="0"/>
                <a:ea typeface="Calibri" panose="020F0502020204030204" pitchFamily="34" charset="0"/>
                <a:cs typeface="Times New Roman" panose="02020603050405020304" pitchFamily="18" charset="0"/>
              </a:rPr>
              <a:t>Test of the full conductors (bundle + spiral) for EF-H, EF-L and CS;</a:t>
            </a:r>
          </a:p>
          <a:p>
            <a:pPr marL="285750" indent="-285750">
              <a:lnSpc>
                <a:spcPct val="115000"/>
              </a:lnSpc>
              <a:spcAft>
                <a:spcPts val="1000"/>
              </a:spcAft>
              <a:buFont typeface="Wingdings" panose="05000000000000000000" pitchFamily="2" charset="2"/>
              <a:buChar char="Ø"/>
            </a:pPr>
            <a:r>
              <a:rPr lang="en-US" dirty="0">
                <a:latin typeface="Calibri" panose="020F0502020204030204" pitchFamily="34" charset="0"/>
                <a:ea typeface="Calibri" panose="020F0502020204030204" pitchFamily="34" charset="0"/>
                <a:cs typeface="Times New Roman" panose="02020603050405020304" pitchFamily="18" charset="0"/>
              </a:rPr>
              <a:t>Unplugging of 2 of the 3 conductors (EF-L and EF-H), CS too difficult to unblock (deformation of the spiral);</a:t>
            </a:r>
          </a:p>
          <a:p>
            <a:pPr marL="285750" indent="-285750">
              <a:lnSpc>
                <a:spcPct val="115000"/>
              </a:lnSpc>
              <a:spcAft>
                <a:spcPts val="1000"/>
              </a:spcAft>
              <a:buFont typeface="Wingdings" panose="05000000000000000000" pitchFamily="2" charset="2"/>
              <a:buChar char="Ø"/>
            </a:pPr>
            <a:r>
              <a:rPr lang="en-US" dirty="0">
                <a:latin typeface="Calibri" panose="020F0502020204030204" pitchFamily="34" charset="0"/>
                <a:ea typeface="Calibri" panose="020F0502020204030204" pitchFamily="34" charset="0"/>
                <a:cs typeface="Times New Roman" panose="02020603050405020304" pitchFamily="18" charset="0"/>
              </a:rPr>
              <a:t>Test of the central spiral alone.</a:t>
            </a:r>
          </a:p>
          <a:p>
            <a:pPr marL="285750" indent="-285750">
              <a:lnSpc>
                <a:spcPct val="115000"/>
              </a:lnSpc>
              <a:spcAft>
                <a:spcPts val="1000"/>
              </a:spcAft>
              <a:buFont typeface="Wingdings" panose="05000000000000000000" pitchFamily="2" charset="2"/>
              <a:buChar char="Ø"/>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15000"/>
              </a:lnSpc>
              <a:spcAft>
                <a:spcPts val="1000"/>
              </a:spcAft>
              <a:buFont typeface="Wingdings" panose="05000000000000000000" pitchFamily="2" charset="2"/>
              <a:buChar char="Ø"/>
            </a:pPr>
            <a:r>
              <a:rPr lang="en-US" dirty="0">
                <a:latin typeface="Calibri" panose="020F0502020204030204" pitchFamily="34" charset="0"/>
                <a:ea typeface="Calibri" panose="020F0502020204030204" pitchFamily="34" charset="0"/>
                <a:cs typeface="Times New Roman" panose="02020603050405020304" pitchFamily="18" charset="0"/>
              </a:rPr>
              <a:t>Results consistent with the 2011 CEA test campaign (JL. Marechal);</a:t>
            </a:r>
          </a:p>
          <a:p>
            <a:pPr marL="285750" indent="-285750">
              <a:lnSpc>
                <a:spcPct val="115000"/>
              </a:lnSpc>
              <a:spcAft>
                <a:spcPts val="1000"/>
              </a:spcAft>
              <a:buFont typeface="Wingdings" panose="05000000000000000000" pitchFamily="2" charset="2"/>
              <a:buChar char="Ø"/>
            </a:pPr>
            <a:r>
              <a:rPr lang="en-US" dirty="0">
                <a:latin typeface="Calibri" panose="020F0502020204030204" pitchFamily="34" charset="0"/>
                <a:ea typeface="Calibri" panose="020F0502020204030204" pitchFamily="34" charset="0"/>
                <a:cs typeface="Times New Roman" panose="02020603050405020304" pitchFamily="18" charset="0"/>
              </a:rPr>
              <a:t>Comparison with experimental data from the tokamak operation is on-going;</a:t>
            </a:r>
          </a:p>
          <a:p>
            <a:pPr marL="285750" indent="-285750">
              <a:lnSpc>
                <a:spcPct val="115000"/>
              </a:lnSpc>
              <a:spcAft>
                <a:spcPts val="1000"/>
              </a:spcAft>
              <a:buFont typeface="Wingdings" panose="05000000000000000000" pitchFamily="2" charset="2"/>
              <a:buChar char="Ø"/>
            </a:pPr>
            <a:r>
              <a:rPr lang="en-US" dirty="0">
                <a:latin typeface="Calibri" panose="020F0502020204030204" pitchFamily="34" charset="0"/>
                <a:ea typeface="Calibri" panose="020F0502020204030204" pitchFamily="34" charset="0"/>
                <a:cs typeface="Times New Roman" panose="02020603050405020304" pitchFamily="18" charset="0"/>
              </a:rPr>
              <a:t>The numerical models (THEA) are being updated with the new correlations and used on different scenario (operation, quench events, cool-downs…).</a:t>
            </a:r>
          </a:p>
        </p:txBody>
      </p:sp>
      <p:pic>
        <p:nvPicPr>
          <p:cNvPr id="10" name="Picture 15" descr="Agenzia nazionale per le nuove tecnologie, l’energia e lo sviluppo economico sostenibile">
            <a:extLst>
              <a:ext uri="{FF2B5EF4-FFF2-40B4-BE49-F238E27FC236}">
                <a16:creationId xmlns:a16="http://schemas.microsoft.com/office/drawing/2014/main" id="{EABB2AB6-B114-419B-B243-D91F4B7755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11" name="Espace réservé du pied de page 5">
            <a:extLst>
              <a:ext uri="{FF2B5EF4-FFF2-40B4-BE49-F238E27FC236}">
                <a16:creationId xmlns:a16="http://schemas.microsoft.com/office/drawing/2014/main" id="{ED04048D-90E6-4D82-93B5-34164EE19DBC}"/>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spTree>
    <p:extLst>
      <p:ext uri="{BB962C8B-B14F-4D97-AF65-F5344CB8AC3E}">
        <p14:creationId xmlns:p14="http://schemas.microsoft.com/office/powerpoint/2010/main" val="1543361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2DC4780A-23E2-474E-B47B-3F6D02C3315C}"/>
              </a:ext>
            </a:extLst>
          </p:cNvPr>
          <p:cNvSpPr>
            <a:spLocks noGrp="1"/>
          </p:cNvSpPr>
          <p:nvPr>
            <p:ph type="title"/>
          </p:nvPr>
        </p:nvSpPr>
        <p:spPr/>
        <p:txBody>
          <a:bodyPr/>
          <a:lstStyle/>
          <a:p>
            <a:r>
              <a:rPr lang="fr-FR" dirty="0"/>
              <a:t>Update on 2026 </a:t>
            </a:r>
            <a:r>
              <a:rPr lang="fr-FR" dirty="0" err="1"/>
              <a:t>task</a:t>
            </a:r>
            <a:r>
              <a:rPr lang="fr-FR" dirty="0"/>
              <a:t> </a:t>
            </a:r>
            <a:r>
              <a:rPr lang="fr-FR" dirty="0" err="1"/>
              <a:t>activities</a:t>
            </a:r>
            <a:endParaRPr lang="en-GB" dirty="0"/>
          </a:p>
        </p:txBody>
      </p:sp>
      <p:sp>
        <p:nvSpPr>
          <p:cNvPr id="6" name="Espace réservé du numéro de diapositive 5">
            <a:extLst>
              <a:ext uri="{FF2B5EF4-FFF2-40B4-BE49-F238E27FC236}">
                <a16:creationId xmlns:a16="http://schemas.microsoft.com/office/drawing/2014/main" id="{3F5E4523-3BE8-40D1-9F48-1E2A330A32BD}"/>
              </a:ext>
            </a:extLst>
          </p:cNvPr>
          <p:cNvSpPr>
            <a:spLocks noGrp="1"/>
          </p:cNvSpPr>
          <p:nvPr>
            <p:ph type="sldNum" sz="quarter" idx="12"/>
          </p:nvPr>
        </p:nvSpPr>
        <p:spPr>
          <a:xfrm>
            <a:off x="10902809" y="6361401"/>
            <a:ext cx="693738" cy="365125"/>
          </a:xfrm>
        </p:spPr>
        <p:txBody>
          <a:bodyPr/>
          <a:lstStyle/>
          <a:p>
            <a:fld id="{0CBC77A0-1F4E-42FF-9FFC-F45C3A64AF90}" type="slidenum">
              <a:rPr lang="fr-FR" smtClean="0"/>
              <a:pPr/>
              <a:t>22</a:t>
            </a:fld>
            <a:endParaRPr lang="fr-FR" dirty="0"/>
          </a:p>
        </p:txBody>
      </p:sp>
      <p:sp>
        <p:nvSpPr>
          <p:cNvPr id="7" name="ZoneTexte 6">
            <a:extLst>
              <a:ext uri="{FF2B5EF4-FFF2-40B4-BE49-F238E27FC236}">
                <a16:creationId xmlns:a16="http://schemas.microsoft.com/office/drawing/2014/main" id="{0870A170-8BED-44CD-AE38-753006298C5C}"/>
              </a:ext>
            </a:extLst>
          </p:cNvPr>
          <p:cNvSpPr txBox="1"/>
          <p:nvPr/>
        </p:nvSpPr>
        <p:spPr>
          <a:xfrm>
            <a:off x="940777" y="1185863"/>
            <a:ext cx="9548446" cy="1785104"/>
          </a:xfrm>
          <a:prstGeom prst="rect">
            <a:avLst/>
          </a:prstGeom>
          <a:noFill/>
        </p:spPr>
        <p:txBody>
          <a:bodyPr wrap="square" rtlCol="0">
            <a:spAutoFit/>
          </a:bodyPr>
          <a:lstStyle/>
          <a:p>
            <a:r>
              <a:rPr lang="fr-FR" sz="2000" b="1" dirty="0"/>
              <a:t>Simcryogenics </a:t>
            </a:r>
            <a:r>
              <a:rPr lang="en-US" sz="2000" b="1" dirty="0"/>
              <a:t>modeling</a:t>
            </a:r>
            <a:r>
              <a:rPr lang="fr-FR" sz="2000" b="1" dirty="0"/>
              <a:t> of </a:t>
            </a:r>
            <a:r>
              <a:rPr lang="fr-FR" sz="2000" b="1" dirty="0" err="1"/>
              <a:t>loop</a:t>
            </a:r>
            <a:r>
              <a:rPr lang="fr-FR" sz="2000" b="1" dirty="0"/>
              <a:t> 2  : </a:t>
            </a:r>
            <a:r>
              <a:rPr lang="en-US" sz="2000" b="1" dirty="0"/>
              <a:t>energy assessment and bath behavior</a:t>
            </a:r>
          </a:p>
          <a:p>
            <a:endParaRPr lang="en-US" b="1" dirty="0"/>
          </a:p>
          <a:p>
            <a:r>
              <a:rPr lang="en-US" dirty="0"/>
              <a:t>The global FSD of the loop 2 magnets EF + CS has been performed in 2025. Final checks will be done to verify that the energy deposited on the magnets in case of FSD in matching other code, and the behavior of the thermal buffer will be predicted. </a:t>
            </a:r>
          </a:p>
          <a:p>
            <a:endParaRPr lang="en-GB" dirty="0"/>
          </a:p>
        </p:txBody>
      </p:sp>
      <p:pic>
        <p:nvPicPr>
          <p:cNvPr id="8" name="Espace réservé du contenu 5">
            <a:extLst>
              <a:ext uri="{FF2B5EF4-FFF2-40B4-BE49-F238E27FC236}">
                <a16:creationId xmlns:a16="http://schemas.microsoft.com/office/drawing/2014/main" id="{B3DE1EAE-8CF2-4615-81BD-83835E4F4F3B}"/>
              </a:ext>
            </a:extLst>
          </p:cNvPr>
          <p:cNvPicPr>
            <a:picLocks noGrp="1" noChangeAspect="1"/>
          </p:cNvPicPr>
          <p:nvPr/>
        </p:nvPicPr>
        <p:blipFill>
          <a:blip r:embed="rId2"/>
          <a:stretch>
            <a:fillRect/>
          </a:stretch>
        </p:blipFill>
        <p:spPr>
          <a:xfrm>
            <a:off x="109216" y="2867475"/>
            <a:ext cx="5608181" cy="2978169"/>
          </a:xfrm>
          <a:prstGeom prst="rect">
            <a:avLst/>
          </a:prstGeom>
        </p:spPr>
      </p:pic>
      <p:sp>
        <p:nvSpPr>
          <p:cNvPr id="9" name="ZoneTexte 8">
            <a:extLst>
              <a:ext uri="{FF2B5EF4-FFF2-40B4-BE49-F238E27FC236}">
                <a16:creationId xmlns:a16="http://schemas.microsoft.com/office/drawing/2014/main" id="{ACED6CF8-D1AB-4E6C-BC85-29AF7AE8542A}"/>
              </a:ext>
            </a:extLst>
          </p:cNvPr>
          <p:cNvSpPr txBox="1"/>
          <p:nvPr/>
        </p:nvSpPr>
        <p:spPr>
          <a:xfrm>
            <a:off x="867753" y="5864665"/>
            <a:ext cx="4091109" cy="369332"/>
          </a:xfrm>
          <a:prstGeom prst="rect">
            <a:avLst/>
          </a:prstGeom>
          <a:noFill/>
        </p:spPr>
        <p:txBody>
          <a:bodyPr wrap="square" rtlCol="0">
            <a:spAutoFit/>
          </a:bodyPr>
          <a:lstStyle/>
          <a:p>
            <a:r>
              <a:rPr lang="fr-FR" b="1" dirty="0"/>
              <a:t>Simcryogenics </a:t>
            </a:r>
            <a:r>
              <a:rPr lang="en-US" b="1" dirty="0"/>
              <a:t>modeling</a:t>
            </a:r>
            <a:r>
              <a:rPr lang="fr-FR" b="1" dirty="0"/>
              <a:t> of </a:t>
            </a:r>
            <a:r>
              <a:rPr lang="fr-FR" b="1" dirty="0" err="1"/>
              <a:t>loop</a:t>
            </a:r>
            <a:r>
              <a:rPr lang="fr-FR" b="1" dirty="0"/>
              <a:t> 2</a:t>
            </a:r>
            <a:endParaRPr lang="en-GB" dirty="0"/>
          </a:p>
        </p:txBody>
      </p:sp>
      <p:pic>
        <p:nvPicPr>
          <p:cNvPr id="10" name="Image 9">
            <a:extLst>
              <a:ext uri="{FF2B5EF4-FFF2-40B4-BE49-F238E27FC236}">
                <a16:creationId xmlns:a16="http://schemas.microsoft.com/office/drawing/2014/main" id="{D28AD38B-F180-49FC-891B-5BF2F826E935}"/>
              </a:ext>
            </a:extLst>
          </p:cNvPr>
          <p:cNvPicPr>
            <a:picLocks noChangeAspect="1"/>
          </p:cNvPicPr>
          <p:nvPr/>
        </p:nvPicPr>
        <p:blipFill>
          <a:blip r:embed="rId3"/>
          <a:stretch>
            <a:fillRect/>
          </a:stretch>
        </p:blipFill>
        <p:spPr>
          <a:xfrm>
            <a:off x="5938172" y="2904861"/>
            <a:ext cx="5514840" cy="2941437"/>
          </a:xfrm>
          <a:prstGeom prst="rect">
            <a:avLst/>
          </a:prstGeom>
        </p:spPr>
      </p:pic>
      <p:sp>
        <p:nvSpPr>
          <p:cNvPr id="11" name="ZoneTexte 10">
            <a:extLst>
              <a:ext uri="{FF2B5EF4-FFF2-40B4-BE49-F238E27FC236}">
                <a16:creationId xmlns:a16="http://schemas.microsoft.com/office/drawing/2014/main" id="{E1E1E7DE-D1AB-490D-B6A7-14DDC2E421AF}"/>
              </a:ext>
            </a:extLst>
          </p:cNvPr>
          <p:cNvSpPr txBox="1"/>
          <p:nvPr/>
        </p:nvSpPr>
        <p:spPr>
          <a:xfrm>
            <a:off x="5668544" y="5862002"/>
            <a:ext cx="5928003" cy="369332"/>
          </a:xfrm>
          <a:prstGeom prst="rect">
            <a:avLst/>
          </a:prstGeom>
          <a:noFill/>
        </p:spPr>
        <p:txBody>
          <a:bodyPr wrap="square" rtlCol="0">
            <a:spAutoFit/>
          </a:bodyPr>
          <a:lstStyle/>
          <a:p>
            <a:r>
              <a:rPr lang="en-US" b="1" dirty="0"/>
              <a:t>Power, energy and current in case of PF magnet FSD</a:t>
            </a:r>
            <a:endParaRPr lang="en-US" dirty="0"/>
          </a:p>
        </p:txBody>
      </p:sp>
      <p:pic>
        <p:nvPicPr>
          <p:cNvPr id="13" name="Picture 15" descr="Agenzia nazionale per le nuove tecnologie, l’energia e lo sviluppo economico sostenibile">
            <a:extLst>
              <a:ext uri="{FF2B5EF4-FFF2-40B4-BE49-F238E27FC236}">
                <a16:creationId xmlns:a16="http://schemas.microsoft.com/office/drawing/2014/main" id="{54F3419B-E09E-4334-9A51-0F1F772267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14" name="Espace réservé du pied de page 5">
            <a:extLst>
              <a:ext uri="{FF2B5EF4-FFF2-40B4-BE49-F238E27FC236}">
                <a16:creationId xmlns:a16="http://schemas.microsoft.com/office/drawing/2014/main" id="{5511D8A4-7D96-4C99-8174-6F4F2B1D6E23}"/>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spTree>
    <p:extLst>
      <p:ext uri="{BB962C8B-B14F-4D97-AF65-F5344CB8AC3E}">
        <p14:creationId xmlns:p14="http://schemas.microsoft.com/office/powerpoint/2010/main" val="1383634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F2116489-B89E-33BE-DDB0-7C05C113752B}"/>
              </a:ext>
            </a:extLst>
          </p:cNvPr>
          <p:cNvSpPr>
            <a:spLocks noGrp="1"/>
          </p:cNvSpPr>
          <p:nvPr>
            <p:ph type="sldNum" sz="quarter" idx="12"/>
          </p:nvPr>
        </p:nvSpPr>
        <p:spPr/>
        <p:txBody>
          <a:bodyPr/>
          <a:lstStyle/>
          <a:p>
            <a:fld id="{0CBC77A0-1F4E-42FF-9FFC-F45C3A64AF90}" type="slidenum">
              <a:rPr lang="fr-FR" smtClean="0"/>
              <a:pPr/>
              <a:t>23</a:t>
            </a:fld>
            <a:endParaRPr lang="fr-FR" dirty="0"/>
          </a:p>
        </p:txBody>
      </p:sp>
      <p:pic>
        <p:nvPicPr>
          <p:cNvPr id="8" name="Picture 15" descr="Agenzia nazionale per le nuove tecnologie, l’energia e lo sviluppo economico sostenibile">
            <a:extLst>
              <a:ext uri="{FF2B5EF4-FFF2-40B4-BE49-F238E27FC236}">
                <a16:creationId xmlns:a16="http://schemas.microsoft.com/office/drawing/2014/main" id="{FB909311-0D48-8B2B-7933-D74F77BA5A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pied de page 5">
            <a:extLst>
              <a:ext uri="{FF2B5EF4-FFF2-40B4-BE49-F238E27FC236}">
                <a16:creationId xmlns:a16="http://schemas.microsoft.com/office/drawing/2014/main" id="{63606192-4047-A8AA-F8EE-0F196DFB467E}"/>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sp>
        <p:nvSpPr>
          <p:cNvPr id="7" name="Titolo 6">
            <a:extLst>
              <a:ext uri="{FF2B5EF4-FFF2-40B4-BE49-F238E27FC236}">
                <a16:creationId xmlns:a16="http://schemas.microsoft.com/office/drawing/2014/main" id="{71DF0B00-558A-EA22-407F-3C97CD532083}"/>
              </a:ext>
            </a:extLst>
          </p:cNvPr>
          <p:cNvSpPr>
            <a:spLocks noGrp="1"/>
          </p:cNvSpPr>
          <p:nvPr>
            <p:ph type="title"/>
          </p:nvPr>
        </p:nvSpPr>
        <p:spPr/>
        <p:txBody>
          <a:bodyPr/>
          <a:lstStyle/>
          <a:p>
            <a:r>
              <a:rPr lang="en-US" dirty="0"/>
              <a:t>2027 Work Plan</a:t>
            </a:r>
          </a:p>
        </p:txBody>
      </p:sp>
      <p:sp>
        <p:nvSpPr>
          <p:cNvPr id="10" name="Rectangle 3">
            <a:extLst>
              <a:ext uri="{FF2B5EF4-FFF2-40B4-BE49-F238E27FC236}">
                <a16:creationId xmlns:a16="http://schemas.microsoft.com/office/drawing/2014/main" id="{792F7186-B68D-48EB-A1E3-124CF8CEC1F4}"/>
              </a:ext>
            </a:extLst>
          </p:cNvPr>
          <p:cNvSpPr/>
          <p:nvPr/>
        </p:nvSpPr>
        <p:spPr>
          <a:xfrm>
            <a:off x="951880" y="1449269"/>
            <a:ext cx="7268756" cy="1631216"/>
          </a:xfrm>
          <a:prstGeom prst="rect">
            <a:avLst/>
          </a:prstGeom>
        </p:spPr>
        <p:txBody>
          <a:bodyPr wrap="square">
            <a:spAutoFit/>
          </a:bodyPr>
          <a:lstStyle/>
          <a:p>
            <a:pPr marL="342900" indent="-342900" algn="just">
              <a:spcBef>
                <a:spcPts val="1200"/>
              </a:spcBef>
              <a:spcAft>
                <a:spcPts val="1200"/>
              </a:spcAft>
              <a:buFont typeface="Wingdings" panose="05000000000000000000" pitchFamily="2" charset="2"/>
              <a:buChar char="§"/>
            </a:pPr>
            <a:r>
              <a:rPr lang="en-US" sz="2000" dirty="0"/>
              <a:t>On-site participation to OP2 envisaged (missions)</a:t>
            </a:r>
          </a:p>
          <a:p>
            <a:pPr marL="342900" indent="-342900" algn="just">
              <a:spcBef>
                <a:spcPts val="1200"/>
              </a:spcBef>
              <a:spcAft>
                <a:spcPts val="1200"/>
              </a:spcAft>
              <a:buFont typeface="Wingdings" panose="05000000000000000000" pitchFamily="2" charset="2"/>
              <a:buChar char="§"/>
            </a:pPr>
            <a:r>
              <a:rPr lang="en-US" sz="2000" dirty="0"/>
              <a:t>PMs for </a:t>
            </a:r>
            <a:r>
              <a:rPr lang="en-US" sz="2000" dirty="0" err="1"/>
              <a:t>J</a:t>
            </a:r>
            <a:r>
              <a:rPr lang="en-US" sz="2000" baseline="-25000" dirty="0" err="1"/>
              <a:t>c</a:t>
            </a:r>
            <a:r>
              <a:rPr lang="en-US" sz="2000" dirty="0"/>
              <a:t> vs strain measurements at ENEA</a:t>
            </a:r>
          </a:p>
          <a:p>
            <a:pPr marL="342900" indent="-342900" algn="just">
              <a:spcBef>
                <a:spcPts val="1200"/>
              </a:spcBef>
              <a:spcAft>
                <a:spcPts val="1200"/>
              </a:spcAft>
              <a:buFont typeface="Wingdings" panose="05000000000000000000" pitchFamily="2" charset="2"/>
              <a:buChar char="§"/>
            </a:pPr>
            <a:endParaRPr lang="en-US" sz="2000" dirty="0"/>
          </a:p>
        </p:txBody>
      </p:sp>
    </p:spTree>
    <p:extLst>
      <p:ext uri="{BB962C8B-B14F-4D97-AF65-F5344CB8AC3E}">
        <p14:creationId xmlns:p14="http://schemas.microsoft.com/office/powerpoint/2010/main" val="60943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7B5B1-DAA0-3103-9D00-75FCE6B58342}"/>
            </a:ext>
          </a:extLst>
        </p:cNvPr>
        <p:cNvGrpSpPr/>
        <p:nvPr/>
      </p:nvGrpSpPr>
      <p:grpSpPr>
        <a:xfrm>
          <a:off x="0" y="0"/>
          <a:ext cx="0" cy="0"/>
          <a:chOff x="0" y="0"/>
          <a:chExt cx="0" cy="0"/>
        </a:xfrm>
      </p:grpSpPr>
      <p:sp>
        <p:nvSpPr>
          <p:cNvPr id="3" name="Titolo 2">
            <a:extLst>
              <a:ext uri="{FF2B5EF4-FFF2-40B4-BE49-F238E27FC236}">
                <a16:creationId xmlns:a16="http://schemas.microsoft.com/office/drawing/2014/main" id="{A4D4976C-8394-2524-6CAA-0BFDA0732074}"/>
              </a:ext>
            </a:extLst>
          </p:cNvPr>
          <p:cNvSpPr>
            <a:spLocks noGrp="1"/>
          </p:cNvSpPr>
          <p:nvPr>
            <p:ph type="title"/>
          </p:nvPr>
        </p:nvSpPr>
        <p:spPr>
          <a:xfrm>
            <a:off x="613116" y="2411778"/>
            <a:ext cx="10733087" cy="871827"/>
          </a:xfrm>
        </p:spPr>
        <p:txBody>
          <a:bodyPr/>
          <a:lstStyle/>
          <a:p>
            <a:r>
              <a:rPr lang="it-IT" dirty="0"/>
              <a:t>Thanks for </a:t>
            </a:r>
            <a:r>
              <a:rPr lang="it-IT" dirty="0" err="1"/>
              <a:t>your</a:t>
            </a:r>
            <a:r>
              <a:rPr lang="it-IT" dirty="0"/>
              <a:t> </a:t>
            </a:r>
            <a:r>
              <a:rPr lang="it-IT" dirty="0" err="1"/>
              <a:t>attention</a:t>
            </a:r>
            <a:endParaRPr lang="it-IT" dirty="0"/>
          </a:p>
        </p:txBody>
      </p:sp>
      <p:sp>
        <p:nvSpPr>
          <p:cNvPr id="6" name="Segnaposto numero diapositiva 5">
            <a:extLst>
              <a:ext uri="{FF2B5EF4-FFF2-40B4-BE49-F238E27FC236}">
                <a16:creationId xmlns:a16="http://schemas.microsoft.com/office/drawing/2014/main" id="{88CA4E91-5ED7-B863-662E-DA4ED314887C}"/>
              </a:ext>
            </a:extLst>
          </p:cNvPr>
          <p:cNvSpPr>
            <a:spLocks noGrp="1"/>
          </p:cNvSpPr>
          <p:nvPr>
            <p:ph type="sldNum" sz="quarter" idx="12"/>
          </p:nvPr>
        </p:nvSpPr>
        <p:spPr/>
        <p:txBody>
          <a:bodyPr/>
          <a:lstStyle/>
          <a:p>
            <a:fld id="{0CBC77A0-1F4E-42FF-9FFC-F45C3A64AF90}" type="slidenum">
              <a:rPr lang="fr-FR" smtClean="0"/>
              <a:pPr/>
              <a:t>24</a:t>
            </a:fld>
            <a:endParaRPr lang="fr-FR" dirty="0"/>
          </a:p>
        </p:txBody>
      </p:sp>
      <p:pic>
        <p:nvPicPr>
          <p:cNvPr id="8" name="Picture 15" descr="Agenzia nazionale per le nuove tecnologie, l’energia e lo sviluppo economico sostenibile">
            <a:extLst>
              <a:ext uri="{FF2B5EF4-FFF2-40B4-BE49-F238E27FC236}">
                <a16:creationId xmlns:a16="http://schemas.microsoft.com/office/drawing/2014/main" id="{03F3F3CE-F45E-E1D3-C1A5-9CD3895E09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288" y="6417955"/>
            <a:ext cx="617402" cy="205962"/>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pied de page 5">
            <a:extLst>
              <a:ext uri="{FF2B5EF4-FFF2-40B4-BE49-F238E27FC236}">
                <a16:creationId xmlns:a16="http://schemas.microsoft.com/office/drawing/2014/main" id="{D091DB37-14D5-7601-9FD2-891DF20CEC80}"/>
              </a:ext>
            </a:extLst>
          </p:cNvPr>
          <p:cNvSpPr>
            <a:spLocks noGrp="1"/>
          </p:cNvSpPr>
          <p:nvPr>
            <p:ph type="ftr" sz="quarter" idx="11"/>
          </p:nvPr>
        </p:nvSpPr>
        <p:spPr>
          <a:xfrm>
            <a:off x="1593850" y="6338374"/>
            <a:ext cx="8839200" cy="365125"/>
          </a:xfrm>
        </p:spPr>
        <p:txBody>
          <a:bodyPr/>
          <a:lstStyle/>
          <a:p>
            <a:r>
              <a:rPr lang="en-US" dirty="0"/>
              <a:t>WPSA 2026 monitoring meeting | 13.10.2026</a:t>
            </a:r>
            <a:endParaRPr lang="fr-FR" dirty="0"/>
          </a:p>
        </p:txBody>
      </p:sp>
    </p:spTree>
    <p:extLst>
      <p:ext uri="{BB962C8B-B14F-4D97-AF65-F5344CB8AC3E}">
        <p14:creationId xmlns:p14="http://schemas.microsoft.com/office/powerpoint/2010/main" val="4091901780"/>
      </p:ext>
    </p:extLst>
  </p:cSld>
  <p:clrMapOvr>
    <a:masterClrMapping/>
  </p:clrMapOvr>
</p:sld>
</file>

<file path=ppt/theme/theme1.xml><?xml version="1.0" encoding="utf-8"?>
<a:theme xmlns:a="http://schemas.openxmlformats.org/drawingml/2006/main" name="Thème Office">
  <a:themeElements>
    <a:clrScheme name="CEA 2023">
      <a:dk1>
        <a:srgbClr val="262626"/>
      </a:dk1>
      <a:lt1>
        <a:sysClr val="window" lastClr="FFFFFF"/>
      </a:lt1>
      <a:dk2>
        <a:srgbClr val="E50019"/>
      </a:dk2>
      <a:lt2>
        <a:srgbClr val="FFFFFF"/>
      </a:lt2>
      <a:accent1>
        <a:srgbClr val="3E4A83"/>
      </a:accent1>
      <a:accent2>
        <a:srgbClr val="7E9CBB"/>
      </a:accent2>
      <a:accent3>
        <a:srgbClr val="FFCD31"/>
      </a:accent3>
      <a:accent4>
        <a:srgbClr val="DA837B"/>
      </a:accent4>
      <a:accent5>
        <a:srgbClr val="0093A7"/>
      </a:accent5>
      <a:accent6>
        <a:srgbClr val="BD987A"/>
      </a:accent6>
      <a:hlink>
        <a:srgbClr val="E50019"/>
      </a:hlink>
      <a:folHlink>
        <a:srgbClr val="E50019"/>
      </a:folHlink>
    </a:clrScheme>
    <a:fontScheme name="CEA">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lIns="144000" tIns="108000" rIns="144000" bIns="144000" rtlCol="0" anchor="ctr">
        <a:spAutoFit/>
      </a:bodyP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PT-CEA final-V6.potx" id="{EC381E7A-0124-48FC-8DBE-B12F4FE076FD}" vid="{F86E971A-F893-4679-B8E7-24078A6E511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20240819_ASC2024_PresMultifil_A-TORRE</Template>
  <TotalTime>185</TotalTime>
  <Words>2143</Words>
  <Application>Microsoft Office PowerPoint</Application>
  <PresentationFormat>Widescreen</PresentationFormat>
  <Paragraphs>279</Paragraphs>
  <Slides>24</Slides>
  <Notes>0</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24</vt:i4>
      </vt:variant>
    </vt:vector>
  </HeadingPairs>
  <TitlesOfParts>
    <vt:vector size="33" baseType="lpstr">
      <vt:lpstr>MS Mincho</vt:lpstr>
      <vt:lpstr>Arial</vt:lpstr>
      <vt:lpstr>Arial Black</vt:lpstr>
      <vt:lpstr>Calibri</vt:lpstr>
      <vt:lpstr>Cambria Math</vt:lpstr>
      <vt:lpstr>Symbol</vt:lpstr>
      <vt:lpstr>Times New Roman</vt:lpstr>
      <vt:lpstr>Wingdings</vt:lpstr>
      <vt:lpstr>Thème Office</vt:lpstr>
      <vt:lpstr>WPSA – 2026 monitoring meeting Tools development in support of OP 2 magnets operation</vt:lpstr>
      <vt:lpstr>Task Specifications: 2024 &amp; 2025</vt:lpstr>
      <vt:lpstr>Task Specifications - 2026</vt:lpstr>
      <vt:lpstr>Parameterization of Nb3Sn Critical Surface</vt:lpstr>
      <vt:lpstr>Cut-off in Low-Field Jc Scaling Law</vt:lpstr>
      <vt:lpstr>Update on 2026 task activities</vt:lpstr>
      <vt:lpstr>Update on TFQDV activities</vt:lpstr>
      <vt:lpstr>The TFQDV signal processing activities  </vt:lpstr>
      <vt:lpstr>Two methods were pursued: </vt:lpstr>
      <vt:lpstr>Presentazione standard di PowerPoint</vt:lpstr>
      <vt:lpstr>Presentazione standard di PowerPoint</vt:lpstr>
      <vt:lpstr>Othello test</vt:lpstr>
      <vt:lpstr>Conductor samples</vt:lpstr>
      <vt:lpstr>Hydraulic geometrical parameters</vt:lpstr>
      <vt:lpstr>Othello test – Spiral</vt:lpstr>
      <vt:lpstr>Othello test – Spiral</vt:lpstr>
      <vt:lpstr>Othello test – Spiral</vt:lpstr>
      <vt:lpstr>Othello test – Spiral</vt:lpstr>
      <vt:lpstr>Othello test – EF-H</vt:lpstr>
      <vt:lpstr>Othello test – EF-L</vt:lpstr>
      <vt:lpstr>Conclusion of Othello activities</vt:lpstr>
      <vt:lpstr>Update on 2026 task activities</vt:lpstr>
      <vt:lpstr>2027 Work Plan</vt:lpstr>
      <vt:lpstr>Thanks for your attention</vt:lpstr>
    </vt:vector>
  </TitlesOfParts>
  <Company>CEA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Upgrade of CICC Mechanical Model and case study of ITER TF Conductor in Cold Test Conditions</dc:title>
  <dc:creator>TORRE Alexandre 213614</dc:creator>
  <cp:lastModifiedBy>Gianluca De Marzi</cp:lastModifiedBy>
  <cp:revision>283</cp:revision>
  <dcterms:created xsi:type="dcterms:W3CDTF">2024-08-19T11:48:17Z</dcterms:created>
  <dcterms:modified xsi:type="dcterms:W3CDTF">2026-10-13T07:41:46Z</dcterms:modified>
</cp:coreProperties>
</file>