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4"/>
  </p:sldMasterIdLst>
  <p:notesMasterIdLst>
    <p:notesMasterId r:id="rId11"/>
  </p:notesMasterIdLst>
  <p:sldIdLst>
    <p:sldId id="256" r:id="rId5"/>
    <p:sldId id="280" r:id="rId6"/>
    <p:sldId id="287" r:id="rId7"/>
    <p:sldId id="289" r:id="rId8"/>
    <p:sldId id="286" r:id="rId9"/>
    <p:sldId id="288" r:id="rId10"/>
  </p:sldIdLst>
  <p:sldSz cx="12192000" cy="6858000"/>
  <p:notesSz cx="6742113"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41" userDrawn="1">
          <p15:clr>
            <a:srgbClr val="A4A3A4"/>
          </p15:clr>
        </p15:guide>
        <p15:guide id="2" pos="263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59B2E0-8E63-AEAC-E70B-FCD5E60C0A76}" name="Katarzyna Mikszuta-Michalik" initials="KM" userId="S::katarzyna.mikszuta@ifpilm.pl::fb9d0a9b-349b-4acd-a9d5-a40ee73f6a0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ALCHETTO Gloria" initials="FG" lastIdx="4" clrIdx="0">
    <p:extLst>
      <p:ext uri="{19B8F6BF-5375-455C-9EA6-DF929625EA0E}">
        <p15:presenceInfo xmlns:p15="http://schemas.microsoft.com/office/powerpoint/2012/main" userId="S-1-5-21-1801674531-299502267-839522115-550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800000"/>
    <a:srgbClr val="0432FF"/>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22" autoAdjust="0"/>
    <p:restoredTop sz="96807" autoAdjust="0"/>
  </p:normalViewPr>
  <p:slideViewPr>
    <p:cSldViewPr snapToGrid="0">
      <p:cViewPr varScale="1">
        <p:scale>
          <a:sx n="82" d="100"/>
          <a:sy n="82" d="100"/>
        </p:scale>
        <p:origin x="390" y="84"/>
      </p:cViewPr>
      <p:guideLst>
        <p:guide orient="horz" pos="2341"/>
        <p:guide pos="2638"/>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8/10/relationships/authors" Targe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7F6F662B-0D12-A649-B75A-82A2D0C270D6}" type="datetimeFigureOut">
              <a:rPr lang="de-DE" smtClean="0"/>
              <a:t>22.10.2026</a:t>
            </a:fld>
            <a:endParaRPr lang="de-DE" dirty="0"/>
          </a:p>
        </p:txBody>
      </p:sp>
      <p:sp>
        <p:nvSpPr>
          <p:cNvPr id="4" name="Folienbildplatzhalt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8775CE09-B585-E143-9DDE-C9A191B86115}" type="slidenum">
              <a:rPr lang="de-DE" smtClean="0"/>
              <a:t>‹#›</a:t>
            </a:fld>
            <a:endParaRPr lang="de-DE" dirty="0"/>
          </a:p>
        </p:txBody>
      </p:sp>
    </p:spTree>
    <p:extLst>
      <p:ext uri="{BB962C8B-B14F-4D97-AF65-F5344CB8AC3E}">
        <p14:creationId xmlns:p14="http://schemas.microsoft.com/office/powerpoint/2010/main" val="855174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UROfusion_cover">
    <p:spTree>
      <p:nvGrpSpPr>
        <p:cNvPr id="1" name=""/>
        <p:cNvGrpSpPr/>
        <p:nvPr/>
      </p:nvGrpSpPr>
      <p:grpSpPr>
        <a:xfrm>
          <a:off x="0" y="0"/>
          <a:ext cx="0" cy="0"/>
          <a:chOff x="0" y="0"/>
          <a:chExt cx="0" cy="0"/>
        </a:xfrm>
      </p:grpSpPr>
      <p:grpSp>
        <p:nvGrpSpPr>
          <p:cNvPr id="4" name="Gruppieren 3"/>
          <p:cNvGrpSpPr/>
          <p:nvPr userDrawn="1"/>
        </p:nvGrpSpPr>
        <p:grpSpPr>
          <a:xfrm>
            <a:off x="411869" y="6034961"/>
            <a:ext cx="4392488" cy="577081"/>
            <a:chOff x="5735960" y="5717361"/>
            <a:chExt cx="6120680" cy="827462"/>
          </a:xfrm>
        </p:grpSpPr>
        <p:pic>
          <p:nvPicPr>
            <p:cNvPr id="25" name="Grafik 24"/>
            <p:cNvPicPr preferRelativeResize="0">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5735960" y="5774784"/>
              <a:ext cx="997207" cy="656496"/>
            </a:xfrm>
            <a:prstGeom prst="rect">
              <a:avLst/>
            </a:prstGeom>
            <a:noFill/>
            <a:ln>
              <a:noFill/>
            </a:ln>
          </p:spPr>
        </p:pic>
        <p:sp>
          <p:nvSpPr>
            <p:cNvPr id="3" name="Rechteck 2"/>
            <p:cNvSpPr/>
            <p:nvPr userDrawn="1"/>
          </p:nvSpPr>
          <p:spPr>
            <a:xfrm>
              <a:off x="6744073" y="5717361"/>
              <a:ext cx="5112567" cy="827462"/>
            </a:xfrm>
            <a:prstGeom prst="rect">
              <a:avLst/>
            </a:prstGeom>
          </p:spPr>
          <p:txBody>
            <a:bodyPr wrap="square">
              <a:spAutoFit/>
            </a:bodyPr>
            <a:lstStyle/>
            <a:p>
              <a:pPr marL="0" marR="0" lvl="0" indent="0" algn="just" defTabSz="914400" rtl="0" eaLnBrk="1" fontAlgn="auto" latinLnBrk="0" hangingPunct="1">
                <a:lnSpc>
                  <a:spcPct val="9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This work has been carried out within the framework of the </a:t>
              </a:r>
              <a:r>
                <a:rPr kumimoji="0" lang="en-GB" sz="700" b="0" i="0" u="none" strike="noStrike" kern="1200" cap="none" spc="0" normalizeH="0" baseline="0" noProof="0" err="1">
                  <a:ln>
                    <a:noFill/>
                  </a:ln>
                  <a:solidFill>
                    <a:prstClr val="black"/>
                  </a:solidFill>
                  <a:effectLst/>
                  <a:uLnTx/>
                  <a:uFillTx/>
                  <a:latin typeface="Calibri"/>
                  <a:ea typeface="+mn-ea"/>
                  <a:cs typeface="+mn-cs"/>
                </a:rPr>
                <a:t>EUROfusion</a:t>
              </a:r>
              <a:r>
                <a:rPr kumimoji="0" lang="en-GB" sz="700" b="0" i="0" u="none" strike="noStrike" kern="1200" cap="none" spc="0" normalizeH="0" baseline="0" noProof="0">
                  <a:ln>
                    <a:noFill/>
                  </a:ln>
                  <a:solidFill>
                    <a:prstClr val="black"/>
                  </a:solidFill>
                  <a:effectLst/>
                  <a:uLnTx/>
                  <a:uFillTx/>
                  <a:latin typeface="Calibri"/>
                  <a:ea typeface="+mn-ea"/>
                  <a:cs typeface="+mn-cs"/>
                </a:rPr>
                <a:t> Consortium, </a:t>
              </a:r>
              <a:r>
                <a:rPr kumimoji="0" lang="en-GB" sz="700" b="0" i="0" u="none" strike="noStrike" kern="1200" cap="none" spc="0" normalizeH="0" baseline="0" noProof="0" dirty="0">
                  <a:ln>
                    <a:noFill/>
                  </a:ln>
                  <a:solidFill>
                    <a:prstClr val="black"/>
                  </a:solidFill>
                  <a:effectLst/>
                  <a:uLnTx/>
                  <a:uFillTx/>
                  <a:latin typeface="Calibri"/>
                  <a:ea typeface="+mn-ea"/>
                  <a:cs typeface="+mn-cs"/>
                </a:rPr>
                <a:t>funded by the European Union via the Euratom Research and Training Programme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pic>
        <p:nvPicPr>
          <p:cNvPr id="2060" name="Picture 12" descr="Contract between EC and EUROfusion is signed | FuseNet">
            <a:extLst>
              <a:ext uri="{FF2B5EF4-FFF2-40B4-BE49-F238E27FC236}">
                <a16:creationId xmlns:a16="http://schemas.microsoft.com/office/drawing/2014/main" id="{E55ACA25-9DC9-FAB0-0545-200C2AAAE0C4}"/>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445066" y="325143"/>
            <a:ext cx="2304256" cy="59634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20">
            <a:extLst>
              <a:ext uri="{FF2B5EF4-FFF2-40B4-BE49-F238E27FC236}">
                <a16:creationId xmlns:a16="http://schemas.microsoft.com/office/drawing/2014/main" id="{596FC8EF-089A-D210-0D75-51A8CBEF1EC8}"/>
              </a:ext>
            </a:extLst>
          </p:cNvPr>
          <p:cNvSpPr>
            <a:spLocks noGrp="1"/>
          </p:cNvSpPr>
          <p:nvPr>
            <p:ph type="title"/>
          </p:nvPr>
        </p:nvSpPr>
        <p:spPr>
          <a:xfrm>
            <a:off x="407368" y="2074188"/>
            <a:ext cx="5544615" cy="620251"/>
          </a:xfrm>
        </p:spPr>
        <p:txBody>
          <a:bodyPr/>
          <a:lstStyle>
            <a:lvl1pPr algn="l">
              <a:defRPr b="1"/>
            </a:lvl1pPr>
          </a:lstStyle>
          <a:p>
            <a:r>
              <a:rPr lang="en-US" dirty="0"/>
              <a:t>Click to edit Master title style</a:t>
            </a:r>
            <a:endParaRPr lang="en-DE" dirty="0"/>
          </a:p>
        </p:txBody>
      </p:sp>
      <p:sp>
        <p:nvSpPr>
          <p:cNvPr id="14" name="Text Placeholder 22">
            <a:extLst>
              <a:ext uri="{FF2B5EF4-FFF2-40B4-BE49-F238E27FC236}">
                <a16:creationId xmlns:a16="http://schemas.microsoft.com/office/drawing/2014/main" id="{A1DB4B7A-0368-ADFA-B0E8-5A32A1976D23}"/>
              </a:ext>
            </a:extLst>
          </p:cNvPr>
          <p:cNvSpPr>
            <a:spLocks noGrp="1"/>
          </p:cNvSpPr>
          <p:nvPr>
            <p:ph type="body" sz="quarter" idx="10" hasCustomPrompt="1"/>
          </p:nvPr>
        </p:nvSpPr>
        <p:spPr>
          <a:xfrm>
            <a:off x="407368" y="3693074"/>
            <a:ext cx="4375150" cy="457848"/>
          </a:xfrm>
        </p:spPr>
        <p:txBody>
          <a:bodyPr/>
          <a:lstStyle>
            <a:lvl1pPr marL="0" indent="0">
              <a:buNone/>
              <a:defRPr b="1"/>
            </a:lvl1pPr>
            <a:lvl2pPr marL="342900" indent="0">
              <a:buNone/>
              <a:defRPr/>
            </a:lvl2pPr>
          </a:lstStyle>
          <a:p>
            <a:pPr lvl="0"/>
            <a:r>
              <a:rPr lang="en-US" dirty="0"/>
              <a:t>Click to edit Lecturer’s name</a:t>
            </a:r>
          </a:p>
        </p:txBody>
      </p:sp>
      <p:sp>
        <p:nvSpPr>
          <p:cNvPr id="15" name="Text Placeholder 22">
            <a:extLst>
              <a:ext uri="{FF2B5EF4-FFF2-40B4-BE49-F238E27FC236}">
                <a16:creationId xmlns:a16="http://schemas.microsoft.com/office/drawing/2014/main" id="{29BB6B8D-6CB9-54B7-0DF9-DBDB0E37634E}"/>
              </a:ext>
            </a:extLst>
          </p:cNvPr>
          <p:cNvSpPr>
            <a:spLocks noGrp="1"/>
          </p:cNvSpPr>
          <p:nvPr>
            <p:ph type="body" sz="quarter" idx="11" hasCustomPrompt="1"/>
          </p:nvPr>
        </p:nvSpPr>
        <p:spPr>
          <a:xfrm>
            <a:off x="407368" y="4159260"/>
            <a:ext cx="4375150" cy="457848"/>
          </a:xfrm>
        </p:spPr>
        <p:txBody>
          <a:bodyPr/>
          <a:lstStyle>
            <a:lvl1pPr marL="0" indent="0">
              <a:buNone/>
              <a:defRPr b="0"/>
            </a:lvl1pPr>
            <a:lvl2pPr marL="342900" indent="0">
              <a:buNone/>
              <a:defRPr/>
            </a:lvl2pPr>
          </a:lstStyle>
          <a:p>
            <a:pPr lvl="0"/>
            <a:r>
              <a:rPr lang="en-US" dirty="0"/>
              <a:t>Click to edit Lecturer’s affiliation</a:t>
            </a:r>
          </a:p>
        </p:txBody>
      </p:sp>
      <p:sp>
        <p:nvSpPr>
          <p:cNvPr id="20" name="Text Placeholder 22">
            <a:extLst>
              <a:ext uri="{FF2B5EF4-FFF2-40B4-BE49-F238E27FC236}">
                <a16:creationId xmlns:a16="http://schemas.microsoft.com/office/drawing/2014/main" id="{4EC3B6D3-D545-C458-117A-3FC426AC87B1}"/>
              </a:ext>
            </a:extLst>
          </p:cNvPr>
          <p:cNvSpPr>
            <a:spLocks noGrp="1"/>
          </p:cNvSpPr>
          <p:nvPr>
            <p:ph type="body" sz="quarter" idx="12" hasCustomPrompt="1"/>
          </p:nvPr>
        </p:nvSpPr>
        <p:spPr>
          <a:xfrm>
            <a:off x="407368" y="1650286"/>
            <a:ext cx="5544614" cy="338554"/>
          </a:xfrm>
        </p:spPr>
        <p:txBody>
          <a:bodyPr>
            <a:normAutofit/>
          </a:bodyPr>
          <a:lstStyle>
            <a:lvl1pPr marL="0" indent="0">
              <a:buNone/>
              <a:defRPr sz="1600" b="0"/>
            </a:lvl1pPr>
            <a:lvl2pPr marL="342900" indent="0">
              <a:buNone/>
              <a:defRPr/>
            </a:lvl2pPr>
          </a:lstStyle>
          <a:p>
            <a:pPr lvl="0"/>
            <a:r>
              <a:rPr lang="en-US" dirty="0"/>
              <a:t>Click to edit Event title</a:t>
            </a:r>
          </a:p>
        </p:txBody>
      </p:sp>
      <p:pic>
        <p:nvPicPr>
          <p:cNvPr id="2" name="Picture 1">
            <a:extLst>
              <a:ext uri="{FF2B5EF4-FFF2-40B4-BE49-F238E27FC236}">
                <a16:creationId xmlns:a16="http://schemas.microsoft.com/office/drawing/2014/main" id="{54C79CBA-5ECC-767B-846D-8D461051DE87}"/>
              </a:ext>
            </a:extLst>
          </p:cNvPr>
          <p:cNvPicPr>
            <a:picLocks noChangeAspect="1"/>
          </p:cNvPicPr>
          <p:nvPr userDrawn="1"/>
        </p:nvPicPr>
        <p:blipFill>
          <a:blip r:embed="rId4" cstate="email">
            <a:alphaModFix/>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solidFill>
            <a:schemeClr val="bg1"/>
          </a:solidFill>
        </p:spPr>
      </p:pic>
    </p:spTree>
    <p:extLst>
      <p:ext uri="{BB962C8B-B14F-4D97-AF65-F5344CB8AC3E}">
        <p14:creationId xmlns:p14="http://schemas.microsoft.com/office/powerpoint/2010/main" val="640704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EUROfusion_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609600" y="836712"/>
            <a:ext cx="11103024" cy="5688632"/>
          </a:xfrm>
        </p:spPr>
        <p:txBody>
          <a:bodyPr>
            <a:normAutofit/>
          </a:bodyPr>
          <a:lstStyle>
            <a:lvl1pPr marL="257175" indent="-257175">
              <a:buFont typeface="Arial" panose="020B0604020202020204" pitchFamily="34" charset="0"/>
              <a:buChar char="•"/>
              <a:defRPr sz="2400">
                <a:latin typeface="+mn-lt"/>
                <a:cs typeface="Arial" panose="020B0604020202020204" pitchFamily="34" charset="0"/>
              </a:defRPr>
            </a:lvl1pPr>
            <a:lvl2pPr marL="557213" indent="-214313">
              <a:buClr>
                <a:srgbClr val="002060"/>
              </a:buClr>
              <a:buFont typeface="Wingdings" panose="05000000000000000000" pitchFamily="2" charset="2"/>
              <a:buChar char="Ø"/>
              <a:defRPr sz="1800">
                <a:solidFill>
                  <a:srgbClr val="002060"/>
                </a:solidFill>
                <a:latin typeface="+mn-lt"/>
                <a:cs typeface="Arial" panose="020B0604020202020204" pitchFamily="34" charset="0"/>
              </a:defRPr>
            </a:lvl2pPr>
            <a:lvl3pPr marL="857250" indent="-171450">
              <a:buClr>
                <a:srgbClr val="002060"/>
              </a:buClr>
              <a:buFont typeface="Wingdings" panose="05000000000000000000" pitchFamily="2" charset="2"/>
              <a:buChar char="Ø"/>
              <a:defRPr sz="1600">
                <a:solidFill>
                  <a:srgbClr val="002060"/>
                </a:solidFill>
                <a:latin typeface="+mn-lt"/>
                <a:cs typeface="Arial" panose="020B0604020202020204" pitchFamily="34" charset="0"/>
              </a:defRPr>
            </a:lvl3pPr>
            <a:lvl4pPr>
              <a:defRPr/>
            </a:lvl4pPr>
            <a:lvl5pPr>
              <a:defRPr/>
            </a:lvl5pPr>
          </a:lstStyle>
          <a:p>
            <a:pPr lvl="0"/>
            <a:r>
              <a:rPr lang="en-US" dirty="0"/>
              <a:t>Click to edit Master text styles</a:t>
            </a:r>
          </a:p>
          <a:p>
            <a:pPr lvl="1"/>
            <a:r>
              <a:rPr lang="en-US" dirty="0"/>
              <a:t>Second level</a:t>
            </a:r>
          </a:p>
          <a:p>
            <a:pPr lvl="2"/>
            <a:r>
              <a:rPr lang="en-US" dirty="0"/>
              <a:t>Third level</a:t>
            </a:r>
          </a:p>
        </p:txBody>
      </p:sp>
      <p:sp>
        <p:nvSpPr>
          <p:cNvPr id="8" name="Footer Placeholder 7"/>
          <p:cNvSpPr>
            <a:spLocks noGrp="1"/>
          </p:cNvSpPr>
          <p:nvPr>
            <p:ph type="ftr" sz="quarter" idx="11"/>
          </p:nvPr>
        </p:nvSpPr>
        <p:spPr>
          <a:xfrm>
            <a:off x="825624" y="6555770"/>
            <a:ext cx="4944110" cy="329614"/>
          </a:xfrm>
          <a:prstGeom prst="rect">
            <a:avLst/>
          </a:prstGeom>
        </p:spPr>
        <p:txBody>
          <a:bodyPr anchor="t"/>
          <a:lstStyle>
            <a:lvl1pPr>
              <a:defRPr sz="1200">
                <a:solidFill>
                  <a:schemeClr val="bg1"/>
                </a:solidFill>
              </a:defRPr>
            </a:lvl1pPr>
          </a:lstStyle>
          <a:p>
            <a:r>
              <a:rPr lang="en-GB">
                <a:solidFill>
                  <a:prstClr val="white"/>
                </a:solidFill>
              </a:rPr>
              <a:t>Daniele Marocco | KoM WPSA| April 2026 | </a:t>
            </a:r>
            <a:endParaRPr lang="en-GB" dirty="0">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dirty="0">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noFill/>
        </p:spPr>
      </p:pic>
    </p:spTree>
    <p:extLst>
      <p:ext uri="{BB962C8B-B14F-4D97-AF65-F5344CB8AC3E}">
        <p14:creationId xmlns:p14="http://schemas.microsoft.com/office/powerpoint/2010/main" val="4285183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UROfusion_content_empt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dirty="0"/>
              <a:t>Click to edit Master title style</a:t>
            </a:r>
            <a:endParaRPr lang="en-GB" dirty="0"/>
          </a:p>
        </p:txBody>
      </p:sp>
      <p:sp>
        <p:nvSpPr>
          <p:cNvPr id="8" name="Footer Placeholder 7"/>
          <p:cNvSpPr>
            <a:spLocks noGrp="1"/>
          </p:cNvSpPr>
          <p:nvPr>
            <p:ph type="ftr" sz="quarter" idx="11"/>
          </p:nvPr>
        </p:nvSpPr>
        <p:spPr>
          <a:xfrm>
            <a:off x="825624" y="6555770"/>
            <a:ext cx="5117976" cy="329614"/>
          </a:xfrm>
          <a:prstGeom prst="rect">
            <a:avLst/>
          </a:prstGeom>
        </p:spPr>
        <p:txBody>
          <a:bodyPr anchor="t"/>
          <a:lstStyle>
            <a:lvl1pPr>
              <a:defRPr sz="1200">
                <a:solidFill>
                  <a:schemeClr val="bg1"/>
                </a:solidFill>
              </a:defRPr>
            </a:lvl1pPr>
          </a:lstStyle>
          <a:p>
            <a:r>
              <a:rPr lang="en-GB">
                <a:solidFill>
                  <a:prstClr val="white"/>
                </a:solidFill>
              </a:rPr>
              <a:t>Daniele Marocco | KoM WPSA| April 2026 | </a:t>
            </a:r>
            <a:endParaRPr lang="en-GB" dirty="0">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dirty="0">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noFill/>
        </p:spPr>
      </p:pic>
    </p:spTree>
    <p:extLst>
      <p:ext uri="{BB962C8B-B14F-4D97-AF65-F5344CB8AC3E}">
        <p14:creationId xmlns:p14="http://schemas.microsoft.com/office/powerpoint/2010/main" val="16964596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10848528" y="6356353"/>
            <a:ext cx="733872" cy="365125"/>
          </a:xfrm>
          <a:prstGeom prst="rect">
            <a:avLst/>
          </a:prstGeom>
        </p:spPr>
        <p:txBody>
          <a:bodyPr vert="horz" lIns="91440" tIns="45720" rIns="91440" bIns="45720" rtlCol="0" anchor="ctr"/>
          <a:lstStyle>
            <a:lvl1pPr algn="r">
              <a:defRPr sz="1000">
                <a:solidFill>
                  <a:schemeClr val="tx1">
                    <a:tint val="75000"/>
                  </a:schemeClr>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6D9FA1-99C7-4910-8E32-B85D378B0060}" type="slidenum">
              <a:rPr kumimoji="0" lang="en-GB" sz="10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02646876"/>
      </p:ext>
    </p:extLst>
  </p:cSld>
  <p:clrMap bg1="lt1" tx1="dk1" bg2="lt2" tx2="dk2" accent1="accent1" accent2="accent2" accent3="accent3" accent4="accent4" accent5="accent5" accent6="accent6" hlink="hlink" folHlink="folHlink"/>
  <p:sldLayoutIdLst>
    <p:sldLayoutId id="2147483658" r:id="rId1"/>
    <p:sldLayoutId id="2147483663" r:id="rId2"/>
    <p:sldLayoutId id="2147483664" r:id="rId3"/>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1D66E-0F32-BE59-B5D3-B7F670660DB7}"/>
              </a:ext>
            </a:extLst>
          </p:cNvPr>
          <p:cNvSpPr>
            <a:spLocks noGrp="1"/>
          </p:cNvSpPr>
          <p:nvPr>
            <p:ph type="title"/>
          </p:nvPr>
        </p:nvSpPr>
        <p:spPr>
          <a:xfrm>
            <a:off x="407367" y="1366743"/>
            <a:ext cx="11228372" cy="2570516"/>
          </a:xfrm>
        </p:spPr>
        <p:txBody>
          <a:bodyPr>
            <a:normAutofit/>
          </a:bodyPr>
          <a:lstStyle/>
          <a:p>
            <a:r>
              <a:rPr lang="en-US" sz="3600" noProof="0" dirty="0"/>
              <a:t>SA-EN.FE.11-T004-D002: Neutron Spectrum Reconstruction and Activation Foils studies</a:t>
            </a:r>
          </a:p>
        </p:txBody>
      </p:sp>
      <p:sp>
        <p:nvSpPr>
          <p:cNvPr id="5" name="Text Placeholder 4">
            <a:extLst>
              <a:ext uri="{FF2B5EF4-FFF2-40B4-BE49-F238E27FC236}">
                <a16:creationId xmlns:a16="http://schemas.microsoft.com/office/drawing/2014/main" id="{5EA551F4-897C-CFDF-B210-3F20E031D8D1}"/>
              </a:ext>
            </a:extLst>
          </p:cNvPr>
          <p:cNvSpPr>
            <a:spLocks noGrp="1"/>
          </p:cNvSpPr>
          <p:nvPr>
            <p:ph type="body" sz="quarter" idx="12"/>
          </p:nvPr>
        </p:nvSpPr>
        <p:spPr>
          <a:xfrm>
            <a:off x="407367" y="1585982"/>
            <a:ext cx="6765110" cy="559235"/>
          </a:xfrm>
        </p:spPr>
        <p:txBody>
          <a:bodyPr>
            <a:normAutofit/>
          </a:bodyPr>
          <a:lstStyle/>
          <a:p>
            <a:r>
              <a:rPr lang="en-US" b="1" noProof="0" dirty="0"/>
              <a:t>Enhancements Progress Meeting </a:t>
            </a:r>
            <a:r>
              <a:rPr lang="en-US" noProof="0" dirty="0"/>
              <a:t>23 October 2026</a:t>
            </a:r>
          </a:p>
        </p:txBody>
      </p:sp>
      <p:sp>
        <p:nvSpPr>
          <p:cNvPr id="11" name="Text Placeholder 2">
            <a:extLst>
              <a:ext uri="{FF2B5EF4-FFF2-40B4-BE49-F238E27FC236}">
                <a16:creationId xmlns:a16="http://schemas.microsoft.com/office/drawing/2014/main" id="{68F44253-FAF4-4571-7B1E-85B86398C1C5}"/>
              </a:ext>
            </a:extLst>
          </p:cNvPr>
          <p:cNvSpPr>
            <a:spLocks noGrp="1"/>
          </p:cNvSpPr>
          <p:nvPr>
            <p:ph type="body" sz="quarter" idx="10"/>
          </p:nvPr>
        </p:nvSpPr>
        <p:spPr>
          <a:xfrm>
            <a:off x="4268326" y="4507677"/>
            <a:ext cx="7449403" cy="1208942"/>
          </a:xfrm>
        </p:spPr>
        <p:txBody>
          <a:bodyPr>
            <a:normAutofit/>
          </a:bodyPr>
          <a:lstStyle/>
          <a:p>
            <a:r>
              <a:rPr lang="en-US" noProof="0" dirty="0"/>
              <a:t>Katarzyna Mikszuta-Michalik </a:t>
            </a:r>
          </a:p>
          <a:p>
            <a:r>
              <a:rPr lang="en-US" noProof="0" dirty="0"/>
              <a:t>IPPLM </a:t>
            </a:r>
          </a:p>
        </p:txBody>
      </p:sp>
      <p:sp>
        <p:nvSpPr>
          <p:cNvPr id="12" name="Text Placeholder 2">
            <a:extLst>
              <a:ext uri="{FF2B5EF4-FFF2-40B4-BE49-F238E27FC236}">
                <a16:creationId xmlns:a16="http://schemas.microsoft.com/office/drawing/2014/main" id="{68F44253-FAF4-4571-7B1E-85B86398C1C5}"/>
              </a:ext>
            </a:extLst>
          </p:cNvPr>
          <p:cNvSpPr>
            <a:spLocks noGrp="1"/>
          </p:cNvSpPr>
          <p:nvPr>
            <p:ph type="body" sz="quarter" idx="10"/>
          </p:nvPr>
        </p:nvSpPr>
        <p:spPr>
          <a:xfrm>
            <a:off x="4268326" y="5383992"/>
            <a:ext cx="3659692" cy="505890"/>
          </a:xfrm>
        </p:spPr>
        <p:txBody>
          <a:bodyPr>
            <a:normAutofit fontScale="85000" lnSpcReduction="10000"/>
          </a:bodyPr>
          <a:lstStyle/>
          <a:p>
            <a:r>
              <a:rPr lang="en-US" sz="2000" noProof="0" dirty="0"/>
              <a:t>Email: katarzyna.Mikszuta@ifpilm.pl</a:t>
            </a:r>
          </a:p>
          <a:p>
            <a:endParaRPr lang="en-US" sz="2000" noProof="0" dirty="0">
              <a:highlight>
                <a:srgbClr val="FFFF00"/>
              </a:highlight>
            </a:endParaRPr>
          </a:p>
        </p:txBody>
      </p:sp>
      <p:pic>
        <p:nvPicPr>
          <p:cNvPr id="3" name="Obraz 2" descr="Obraz zawierający Grafika&#10;&#10;Zawartość wygenerowana przez AI może być niepoprawna.">
            <a:extLst>
              <a:ext uri="{FF2B5EF4-FFF2-40B4-BE49-F238E27FC236}">
                <a16:creationId xmlns:a16="http://schemas.microsoft.com/office/drawing/2014/main" id="{371EE75D-6DC7-0B35-EA60-BE1DE12FFA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367" y="4619080"/>
            <a:ext cx="2536130" cy="1187305"/>
          </a:xfrm>
          <a:prstGeom prst="rect">
            <a:avLst/>
          </a:prstGeom>
        </p:spPr>
      </p:pic>
      <p:pic>
        <p:nvPicPr>
          <p:cNvPr id="1026" name="Picture 2" descr="JT-60SA">
            <a:extLst>
              <a:ext uri="{FF2B5EF4-FFF2-40B4-BE49-F238E27FC236}">
                <a16:creationId xmlns:a16="http://schemas.microsoft.com/office/drawing/2014/main" id="{7DC1442C-0B8F-17C8-E9DF-95141067D8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0719" y="158602"/>
            <a:ext cx="4968491" cy="1416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904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FBF4A-366F-6116-AEB0-19D730A1251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76CADFC-9E22-0441-CEB9-434196632768}"/>
              </a:ext>
            </a:extLst>
          </p:cNvPr>
          <p:cNvSpPr>
            <a:spLocks noGrp="1"/>
          </p:cNvSpPr>
          <p:nvPr>
            <p:ph type="title"/>
          </p:nvPr>
        </p:nvSpPr>
        <p:spPr>
          <a:xfrm>
            <a:off x="825625" y="243700"/>
            <a:ext cx="11321642" cy="457200"/>
          </a:xfrm>
        </p:spPr>
        <p:txBody>
          <a:bodyPr/>
          <a:lstStyle/>
          <a:p>
            <a:r>
              <a:rPr lang="en-US" noProof="0" dirty="0"/>
              <a:t>Neutron spectrum reconstruction based on neutron activation measurement</a:t>
            </a:r>
          </a:p>
        </p:txBody>
      </p:sp>
      <p:sp>
        <p:nvSpPr>
          <p:cNvPr id="5" name="Espace réservé du numéro de diapositive 4">
            <a:extLst>
              <a:ext uri="{FF2B5EF4-FFF2-40B4-BE49-F238E27FC236}">
                <a16:creationId xmlns:a16="http://schemas.microsoft.com/office/drawing/2014/main" id="{04A5BEA5-EAE0-17FE-8E76-C56388F46035}"/>
              </a:ext>
            </a:extLst>
          </p:cNvPr>
          <p:cNvSpPr>
            <a:spLocks noGrp="1"/>
          </p:cNvSpPr>
          <p:nvPr>
            <p:ph type="sldNum" sz="quarter" idx="12"/>
          </p:nvPr>
        </p:nvSpPr>
        <p:spPr/>
        <p:txBody>
          <a:bodyPr/>
          <a:lstStyle/>
          <a:p>
            <a:fld id="{6A6D9FA1-99C7-4910-8E32-B85D378B0060}" type="slidenum">
              <a:rPr lang="en-US" noProof="0" smtClean="0">
                <a:solidFill>
                  <a:prstClr val="white"/>
                </a:solidFill>
              </a:rPr>
              <a:pPr/>
              <a:t>2</a:t>
            </a:fld>
            <a:endParaRPr lang="en-US" noProof="0" dirty="0">
              <a:solidFill>
                <a:prstClr val="white"/>
              </a:solidFill>
            </a:endParaRPr>
          </a:p>
        </p:txBody>
      </p:sp>
      <p:sp>
        <p:nvSpPr>
          <p:cNvPr id="30" name="Espace réservé du contenu 2">
            <a:extLst>
              <a:ext uri="{FF2B5EF4-FFF2-40B4-BE49-F238E27FC236}">
                <a16:creationId xmlns:a16="http://schemas.microsoft.com/office/drawing/2014/main" id="{D7491238-B298-17C8-0F0C-EDF4E0D40FF2}"/>
              </a:ext>
            </a:extLst>
          </p:cNvPr>
          <p:cNvSpPr txBox="1">
            <a:spLocks/>
          </p:cNvSpPr>
          <p:nvPr/>
        </p:nvSpPr>
        <p:spPr>
          <a:xfrm>
            <a:off x="324457" y="4164502"/>
            <a:ext cx="5540886" cy="4387075"/>
          </a:xfrm>
          <a:prstGeom prst="rect">
            <a:avLst/>
          </a:prstGeom>
        </p:spPr>
        <p:txBody>
          <a:bodyPr vert="horz" lIns="91440" tIns="45720" rIns="91440" bIns="45720" rtlCol="0">
            <a:noAutofit/>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Arial" panose="020B0604020202020204" pitchFamily="34" charset="0"/>
              </a:defRPr>
            </a:lvl1pPr>
            <a:lvl2pPr marL="557213" indent="-214313" algn="l" defTabSz="685800" rtl="0" eaLnBrk="1" latinLnBrk="0" hangingPunct="1">
              <a:spcBef>
                <a:spcPct val="20000"/>
              </a:spcBef>
              <a:buClr>
                <a:srgbClr val="002060"/>
              </a:buClr>
              <a:buFont typeface="Wingdings" panose="05000000000000000000" pitchFamily="2" charset="2"/>
              <a:buChar char="Ø"/>
              <a:defRPr sz="1800" kern="1200">
                <a:solidFill>
                  <a:srgbClr val="002060"/>
                </a:solidFill>
                <a:latin typeface="+mn-lt"/>
                <a:ea typeface="+mn-ea"/>
                <a:cs typeface="Arial" panose="020B0604020202020204" pitchFamily="34" charset="0"/>
              </a:defRPr>
            </a:lvl2pPr>
            <a:lvl3pPr marL="857250" indent="-171450" algn="l" defTabSz="685800" rtl="0" eaLnBrk="1" latinLnBrk="0" hangingPunct="1">
              <a:spcBef>
                <a:spcPct val="20000"/>
              </a:spcBef>
              <a:buClr>
                <a:srgbClr val="002060"/>
              </a:buClr>
              <a:buFont typeface="Wingdings" panose="05000000000000000000" pitchFamily="2" charset="2"/>
              <a:buChar char="Ø"/>
              <a:defRPr sz="1600" kern="1200">
                <a:solidFill>
                  <a:srgbClr val="002060"/>
                </a:solidFill>
                <a:latin typeface="+mn-lt"/>
                <a:ea typeface="+mn-ea"/>
                <a:cs typeface="Arial" panose="020B0604020202020204" pitchFamily="34" charset="0"/>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182563" lvl="1" indent="-171450" algn="just">
              <a:spcBef>
                <a:spcPts val="0"/>
              </a:spcBef>
              <a:spcAft>
                <a:spcPts val="600"/>
              </a:spcAft>
              <a:buFont typeface="System Font Regular"/>
              <a:buChar char="-"/>
              <a:tabLst>
                <a:tab pos="174625" algn="l"/>
                <a:tab pos="569913" algn="l"/>
              </a:tabLst>
            </a:pPr>
            <a:endParaRPr lang="en-US" sz="1400" noProof="0" dirty="0">
              <a:solidFill>
                <a:schemeClr val="tx1"/>
              </a:solidFill>
            </a:endParaRPr>
          </a:p>
        </p:txBody>
      </p:sp>
      <p:sp>
        <p:nvSpPr>
          <p:cNvPr id="3" name="Espace réservé du pied de page 3">
            <a:extLst>
              <a:ext uri="{FF2B5EF4-FFF2-40B4-BE49-F238E27FC236}">
                <a16:creationId xmlns:a16="http://schemas.microsoft.com/office/drawing/2014/main" id="{0709707A-FAB1-8661-45BD-42909E27C8F6}"/>
              </a:ext>
            </a:extLst>
          </p:cNvPr>
          <p:cNvSpPr>
            <a:spLocks noGrp="1"/>
          </p:cNvSpPr>
          <p:nvPr>
            <p:ph type="ftr" sz="quarter" idx="11"/>
          </p:nvPr>
        </p:nvSpPr>
        <p:spPr>
          <a:xfrm>
            <a:off x="825624" y="6555770"/>
            <a:ext cx="5540886" cy="329614"/>
          </a:xfrm>
        </p:spPr>
        <p:txBody>
          <a:bodyPr/>
          <a:lstStyle/>
          <a:p>
            <a:r>
              <a:rPr lang="en-US" noProof="0" dirty="0">
                <a:solidFill>
                  <a:prstClr val="white"/>
                </a:solidFill>
              </a:rPr>
              <a:t>Katarzyna Mikszuta-Michalik| </a:t>
            </a:r>
            <a:r>
              <a:rPr lang="en-US" b="1" noProof="0" dirty="0"/>
              <a:t>Enhancements Progress Meeting </a:t>
            </a:r>
            <a:r>
              <a:rPr lang="en-US" noProof="0" dirty="0"/>
              <a:t>23 October 2026</a:t>
            </a:r>
            <a:r>
              <a:rPr lang="en-US" noProof="0" dirty="0">
                <a:solidFill>
                  <a:prstClr val="white"/>
                </a:solidFill>
              </a:rPr>
              <a:t>| </a:t>
            </a:r>
          </a:p>
        </p:txBody>
      </p:sp>
      <p:sp>
        <p:nvSpPr>
          <p:cNvPr id="17" name="pole tekstowe 16">
            <a:extLst>
              <a:ext uri="{FF2B5EF4-FFF2-40B4-BE49-F238E27FC236}">
                <a16:creationId xmlns:a16="http://schemas.microsoft.com/office/drawing/2014/main" id="{188185FC-285E-6DAC-931C-8826EF427D2A}"/>
              </a:ext>
            </a:extLst>
          </p:cNvPr>
          <p:cNvSpPr txBox="1"/>
          <p:nvPr/>
        </p:nvSpPr>
        <p:spPr>
          <a:xfrm>
            <a:off x="-46062" y="816278"/>
            <a:ext cx="11822809" cy="923330"/>
          </a:xfrm>
          <a:prstGeom prst="rect">
            <a:avLst/>
          </a:prstGeom>
          <a:noFill/>
        </p:spPr>
        <p:txBody>
          <a:bodyPr wrap="square">
            <a:spAutoFit/>
          </a:bodyPr>
          <a:lstStyle/>
          <a:p>
            <a:pPr lvl="1"/>
            <a:r>
              <a:rPr lang="en-US" noProof="0" dirty="0"/>
              <a:t>General objectives:</a:t>
            </a:r>
          </a:p>
          <a:p>
            <a:pPr marL="742950" lvl="1" indent="-285750">
              <a:buFont typeface="Arial" panose="020B0604020202020204" pitchFamily="34" charset="0"/>
              <a:buChar char="•"/>
            </a:pPr>
            <a:r>
              <a:rPr lang="en-US" noProof="0" dirty="0"/>
              <a:t>Expansion of the neutron activation scope from neutron yield monitoring to spectral studies that can be used for MCNP model validation, cross-comparison with other neutron diagnostics, and fusion physics studies</a:t>
            </a:r>
          </a:p>
        </p:txBody>
      </p:sp>
      <p:sp>
        <p:nvSpPr>
          <p:cNvPr id="16" name="pole tekstowe 15">
            <a:extLst>
              <a:ext uri="{FF2B5EF4-FFF2-40B4-BE49-F238E27FC236}">
                <a16:creationId xmlns:a16="http://schemas.microsoft.com/office/drawing/2014/main" id="{6C0A205B-11FE-4200-FEEE-CD2EDE91EE03}"/>
              </a:ext>
            </a:extLst>
          </p:cNvPr>
          <p:cNvSpPr txBox="1"/>
          <p:nvPr/>
        </p:nvSpPr>
        <p:spPr>
          <a:xfrm>
            <a:off x="248506" y="1891839"/>
            <a:ext cx="9322214" cy="1754326"/>
          </a:xfrm>
          <a:prstGeom prst="rect">
            <a:avLst/>
          </a:prstGeom>
          <a:noFill/>
        </p:spPr>
        <p:txBody>
          <a:bodyPr wrap="square">
            <a:spAutoFit/>
          </a:bodyPr>
          <a:lstStyle/>
          <a:p>
            <a:r>
              <a:rPr lang="en-US" noProof="0" dirty="0"/>
              <a:t>Preliminary analysis done in 2025:</a:t>
            </a:r>
          </a:p>
          <a:p>
            <a:pPr marL="285750" indent="-285750">
              <a:buFont typeface="Arial" panose="020B0604020202020204" pitchFamily="34" charset="0"/>
              <a:buChar char="•"/>
            </a:pPr>
            <a:r>
              <a:rPr lang="en-US" noProof="0" dirty="0"/>
              <a:t>Preparation of a methodology based on four methods:</a:t>
            </a:r>
          </a:p>
          <a:p>
            <a:pPr marL="742950" lvl="1" indent="-285750">
              <a:buFont typeface="Arial" panose="020B0604020202020204" pitchFamily="34" charset="0"/>
              <a:buChar char="•"/>
            </a:pPr>
            <a:r>
              <a:rPr lang="en-US" noProof="0" dirty="0"/>
              <a:t>Tikhonov Regularization (TR)</a:t>
            </a:r>
          </a:p>
          <a:p>
            <a:pPr marL="742950" lvl="1" indent="-285750">
              <a:buFont typeface="Arial" panose="020B0604020202020204" pitchFamily="34" charset="0"/>
              <a:buChar char="•"/>
            </a:pPr>
            <a:r>
              <a:rPr lang="en-US" noProof="0" dirty="0"/>
              <a:t>Minimum Fisher Information (MFI)</a:t>
            </a:r>
          </a:p>
          <a:p>
            <a:pPr marL="742950" lvl="1" indent="-285750">
              <a:buFont typeface="Arial" panose="020B0604020202020204" pitchFamily="34" charset="0"/>
              <a:buChar char="•"/>
            </a:pPr>
            <a:r>
              <a:rPr lang="en-US" noProof="0" dirty="0"/>
              <a:t>Maximum Entropy (ME)</a:t>
            </a:r>
          </a:p>
          <a:p>
            <a:pPr marL="742950" lvl="1" indent="-285750">
              <a:buFont typeface="Arial" panose="020B0604020202020204" pitchFamily="34" charset="0"/>
              <a:buChar char="•"/>
            </a:pPr>
            <a:r>
              <a:rPr lang="en-US" noProof="0" dirty="0"/>
              <a:t>Maximum Likelihood (ML)</a:t>
            </a:r>
          </a:p>
        </p:txBody>
      </p:sp>
      <p:sp>
        <p:nvSpPr>
          <p:cNvPr id="26" name="pole tekstowe 25">
            <a:extLst>
              <a:ext uri="{FF2B5EF4-FFF2-40B4-BE49-F238E27FC236}">
                <a16:creationId xmlns:a16="http://schemas.microsoft.com/office/drawing/2014/main" id="{9270B3D3-8063-A443-84C8-F9883D0927E4}"/>
              </a:ext>
            </a:extLst>
          </p:cNvPr>
          <p:cNvSpPr txBox="1"/>
          <p:nvPr/>
        </p:nvSpPr>
        <p:spPr>
          <a:xfrm>
            <a:off x="7120694" y="5992242"/>
            <a:ext cx="5296220" cy="394467"/>
          </a:xfrm>
          <a:prstGeom prst="rect">
            <a:avLst/>
          </a:prstGeom>
          <a:noFill/>
        </p:spPr>
        <p:txBody>
          <a:bodyPr wrap="square">
            <a:spAutoFit/>
          </a:bodyPr>
          <a:lstStyle/>
          <a:p>
            <a:pPr algn="ctr">
              <a:lnSpc>
                <a:spcPct val="115000"/>
              </a:lnSpc>
              <a:spcAft>
                <a:spcPts val="1000"/>
              </a:spcAft>
              <a:buNone/>
            </a:pPr>
            <a:r>
              <a:rPr lang="en-US" noProof="0" dirty="0"/>
              <a:t>Mean uncertainty for the full spectrum: 41% ± 44%</a:t>
            </a:r>
            <a:r>
              <a:rPr lang="en-US" sz="1800" noProof="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 </a:t>
            </a:r>
            <a:endParaRPr lang="en-US" sz="1800" noProof="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35" name="Grupa 34">
            <a:extLst>
              <a:ext uri="{FF2B5EF4-FFF2-40B4-BE49-F238E27FC236}">
                <a16:creationId xmlns:a16="http://schemas.microsoft.com/office/drawing/2014/main" id="{C82FEDE8-5BB4-38D2-97F0-5967E0E0BEB3}"/>
              </a:ext>
            </a:extLst>
          </p:cNvPr>
          <p:cNvGrpSpPr/>
          <p:nvPr/>
        </p:nvGrpSpPr>
        <p:grpSpPr>
          <a:xfrm>
            <a:off x="6840916" y="1744085"/>
            <a:ext cx="5296220" cy="4297637"/>
            <a:chOff x="6207131" y="1852612"/>
            <a:chExt cx="5296220" cy="4297637"/>
          </a:xfrm>
        </p:grpSpPr>
        <p:pic>
          <p:nvPicPr>
            <p:cNvPr id="24" name="Obraz 23">
              <a:extLst>
                <a:ext uri="{FF2B5EF4-FFF2-40B4-BE49-F238E27FC236}">
                  <a16:creationId xmlns:a16="http://schemas.microsoft.com/office/drawing/2014/main" id="{4828D6FB-0822-E9E1-A5AF-B04932E09841}"/>
                </a:ext>
              </a:extLst>
            </p:cNvPr>
            <p:cNvPicPr>
              <a:picLocks noChangeAspect="1"/>
            </p:cNvPicPr>
            <p:nvPr/>
          </p:nvPicPr>
          <p:blipFill>
            <a:blip r:embed="rId2" cstate="print">
              <a:extLst>
                <a:ext uri="{28A0092B-C50C-407E-A947-70E740481C1C}">
                  <a14:useLocalDpi xmlns:a14="http://schemas.microsoft.com/office/drawing/2010/main" val="0"/>
                </a:ext>
              </a:extLst>
            </a:blip>
            <a:srcRect r="7479"/>
            <a:stretch>
              <a:fillRect/>
            </a:stretch>
          </p:blipFill>
          <p:spPr bwMode="auto">
            <a:xfrm>
              <a:off x="6207131" y="1852612"/>
              <a:ext cx="5296220" cy="4297637"/>
            </a:xfrm>
            <a:prstGeom prst="rect">
              <a:avLst/>
            </a:prstGeom>
            <a:noFill/>
            <a:ln>
              <a:noFill/>
            </a:ln>
          </p:spPr>
        </p:pic>
        <p:sp>
          <p:nvSpPr>
            <p:cNvPr id="29" name="Nawias klamrowy zamykający 28">
              <a:extLst>
                <a:ext uri="{FF2B5EF4-FFF2-40B4-BE49-F238E27FC236}">
                  <a16:creationId xmlns:a16="http://schemas.microsoft.com/office/drawing/2014/main" id="{D1E01D8E-E3D1-FE88-36D0-AA9576814C50}"/>
                </a:ext>
              </a:extLst>
            </p:cNvPr>
            <p:cNvSpPr/>
            <p:nvPr/>
          </p:nvSpPr>
          <p:spPr>
            <a:xfrm rot="5400000">
              <a:off x="7805420" y="2840650"/>
              <a:ext cx="538480" cy="2321560"/>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dirty="0"/>
            </a:p>
          </p:txBody>
        </p:sp>
        <p:sp>
          <p:nvSpPr>
            <p:cNvPr id="32" name="pole tekstowe 31">
              <a:extLst>
                <a:ext uri="{FF2B5EF4-FFF2-40B4-BE49-F238E27FC236}">
                  <a16:creationId xmlns:a16="http://schemas.microsoft.com/office/drawing/2014/main" id="{2A723650-45DB-C603-E37B-864B84DC2ED1}"/>
                </a:ext>
              </a:extLst>
            </p:cNvPr>
            <p:cNvSpPr txBox="1"/>
            <p:nvPr/>
          </p:nvSpPr>
          <p:spPr>
            <a:xfrm>
              <a:off x="6604000" y="4224047"/>
              <a:ext cx="3063240" cy="646331"/>
            </a:xfrm>
            <a:prstGeom prst="rect">
              <a:avLst/>
            </a:prstGeom>
            <a:noFill/>
          </p:spPr>
          <p:txBody>
            <a:bodyPr wrap="square">
              <a:spAutoFit/>
            </a:bodyPr>
            <a:lstStyle/>
            <a:p>
              <a:pPr algn="ctr"/>
              <a:r>
                <a:rPr lang="en-US" noProof="0" dirty="0"/>
                <a:t>Mean uncertainty: </a:t>
              </a:r>
            </a:p>
            <a:p>
              <a:pPr algn="ctr"/>
              <a:r>
                <a:rPr lang="en-US" noProof="0" dirty="0"/>
                <a:t>24% ± 20% </a:t>
              </a:r>
            </a:p>
          </p:txBody>
        </p:sp>
      </p:grpSp>
      <p:sp>
        <p:nvSpPr>
          <p:cNvPr id="34" name="pole tekstowe 33">
            <a:extLst>
              <a:ext uri="{FF2B5EF4-FFF2-40B4-BE49-F238E27FC236}">
                <a16:creationId xmlns:a16="http://schemas.microsoft.com/office/drawing/2014/main" id="{1A236FB7-948F-D560-04BE-4B6BCE968290}"/>
              </a:ext>
            </a:extLst>
          </p:cNvPr>
          <p:cNvSpPr txBox="1"/>
          <p:nvPr/>
        </p:nvSpPr>
        <p:spPr>
          <a:xfrm>
            <a:off x="67657" y="3545546"/>
            <a:ext cx="6977088" cy="1477328"/>
          </a:xfrm>
          <a:prstGeom prst="rect">
            <a:avLst/>
          </a:prstGeom>
          <a:noFill/>
        </p:spPr>
        <p:txBody>
          <a:bodyPr wrap="square">
            <a:spAutoFit/>
          </a:bodyPr>
          <a:lstStyle/>
          <a:p>
            <a:pPr algn="just"/>
            <a:r>
              <a:rPr lang="en-US" sz="1800" noProof="0" dirty="0"/>
              <a:t>for validation of the neutronics models of JT-60SA by comparing simulated neutron spectra with spectra reconstructed from neutron activation measurements.</a:t>
            </a:r>
          </a:p>
          <a:p>
            <a:pPr marL="285750" indent="-285750">
              <a:buFont typeface="Arial" panose="020B0604020202020204" pitchFamily="34" charset="0"/>
              <a:buChar char="•"/>
            </a:pPr>
            <a:r>
              <a:rPr lang="en-US" sz="1800" b="1" noProof="0" dirty="0"/>
              <a:t>Demonstration of the methodology’s potential and identification of areas for improvement </a:t>
            </a:r>
            <a:r>
              <a:rPr lang="en-US" sz="1800" noProof="0" dirty="0"/>
              <a:t>(without reproduction of real conditions)</a:t>
            </a:r>
            <a:endParaRPr lang="en-US" noProof="0" dirty="0"/>
          </a:p>
        </p:txBody>
      </p:sp>
      <p:sp>
        <p:nvSpPr>
          <p:cNvPr id="41" name="pole tekstowe 40">
            <a:extLst>
              <a:ext uri="{FF2B5EF4-FFF2-40B4-BE49-F238E27FC236}">
                <a16:creationId xmlns:a16="http://schemas.microsoft.com/office/drawing/2014/main" id="{9E375867-354B-7456-3E0A-E1650D17C590}"/>
              </a:ext>
            </a:extLst>
          </p:cNvPr>
          <p:cNvSpPr txBox="1"/>
          <p:nvPr/>
        </p:nvSpPr>
        <p:spPr>
          <a:xfrm>
            <a:off x="54864" y="4950307"/>
            <a:ext cx="7065830" cy="1569660"/>
          </a:xfrm>
          <a:prstGeom prst="rect">
            <a:avLst/>
          </a:prstGeom>
          <a:noFill/>
        </p:spPr>
        <p:txBody>
          <a:bodyPr wrap="square">
            <a:spAutoFit/>
          </a:bodyPr>
          <a:lstStyle/>
          <a:p>
            <a:pPr algn="just"/>
            <a:r>
              <a:rPr lang="en-US" sz="1200" noProof="0" dirty="0"/>
              <a:t>References:</a:t>
            </a:r>
          </a:p>
          <a:p>
            <a:pPr algn="just"/>
            <a:r>
              <a:rPr lang="en-US" sz="1200" noProof="0" dirty="0"/>
              <a:t>K. Mikszuta-Michalik, R. Miklaszewski (2024). Reconstruction of neutron spectrum emitted by portable 14 MeV neutron generator by a combination of different methods. Fusion Engineering and Design, 199, 114129.</a:t>
            </a:r>
          </a:p>
          <a:p>
            <a:pPr algn="just"/>
            <a:r>
              <a:rPr lang="en-US" sz="1200" noProof="0" dirty="0"/>
              <a:t>K. Mikszuta-Michalik, R. Miklaszewski, M. Gierlik, et al. (2021). Application of the different deconvolution methods to the neutron spectrum reconstruction from activation measurement. Fusion Engineering and Design, 173, 112934.</a:t>
            </a:r>
          </a:p>
          <a:p>
            <a:pPr algn="just"/>
            <a:r>
              <a:rPr lang="en-US" sz="1200" b="1" noProof="0" dirty="0"/>
              <a:t>K. Mikszuta-Michalik, A. Cubi, M. Fabbri, M.D. Giacomo (2026) A feasibility study of neutron spectrum reconstruction using synthetic activation data for JT-60SA. Plasma Physics and Controlled Fusion. 68 105001.</a:t>
            </a:r>
          </a:p>
        </p:txBody>
      </p:sp>
    </p:spTree>
    <p:extLst>
      <p:ext uri="{BB962C8B-B14F-4D97-AF65-F5344CB8AC3E}">
        <p14:creationId xmlns:p14="http://schemas.microsoft.com/office/powerpoint/2010/main" val="3551077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56AE4-BFF4-4AB1-BEB0-576642D89122}"/>
            </a:ext>
          </a:extLst>
        </p:cNvPr>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D153F805-FCA7-8257-B685-0243E15B3029}"/>
              </a:ext>
            </a:extLst>
          </p:cNvPr>
          <p:cNvSpPr>
            <a:spLocks noGrp="1"/>
          </p:cNvSpPr>
          <p:nvPr>
            <p:ph type="sldNum" sz="quarter" idx="12"/>
          </p:nvPr>
        </p:nvSpPr>
        <p:spPr/>
        <p:txBody>
          <a:bodyPr/>
          <a:lstStyle/>
          <a:p>
            <a:fld id="{6A6D9FA1-99C7-4910-8E32-B85D378B0060}" type="slidenum">
              <a:rPr lang="en-US" noProof="0" smtClean="0">
                <a:solidFill>
                  <a:prstClr val="white"/>
                </a:solidFill>
              </a:rPr>
              <a:pPr/>
              <a:t>3</a:t>
            </a:fld>
            <a:endParaRPr lang="en-US" noProof="0" dirty="0">
              <a:solidFill>
                <a:prstClr val="white"/>
              </a:solidFill>
            </a:endParaRPr>
          </a:p>
        </p:txBody>
      </p:sp>
      <p:sp>
        <p:nvSpPr>
          <p:cNvPr id="3" name="Espace réservé du pied de page 3">
            <a:extLst>
              <a:ext uri="{FF2B5EF4-FFF2-40B4-BE49-F238E27FC236}">
                <a16:creationId xmlns:a16="http://schemas.microsoft.com/office/drawing/2014/main" id="{F272B25F-6901-7842-481F-90029C275583}"/>
              </a:ext>
            </a:extLst>
          </p:cNvPr>
          <p:cNvSpPr>
            <a:spLocks noGrp="1"/>
          </p:cNvSpPr>
          <p:nvPr>
            <p:ph type="ftr" sz="quarter" idx="11"/>
          </p:nvPr>
        </p:nvSpPr>
        <p:spPr>
          <a:xfrm>
            <a:off x="825624" y="6555770"/>
            <a:ext cx="5540886" cy="329614"/>
          </a:xfrm>
        </p:spPr>
        <p:txBody>
          <a:bodyPr/>
          <a:lstStyle/>
          <a:p>
            <a:r>
              <a:rPr lang="en-US" noProof="0" dirty="0">
                <a:solidFill>
                  <a:prstClr val="white"/>
                </a:solidFill>
              </a:rPr>
              <a:t>Katarzyna Mikszuta-Michalik| </a:t>
            </a:r>
            <a:r>
              <a:rPr lang="en-US" b="1" noProof="0" dirty="0"/>
              <a:t>Enhancements Progress Meeting </a:t>
            </a:r>
            <a:r>
              <a:rPr lang="en-US" noProof="0" dirty="0"/>
              <a:t>23 October 2026 </a:t>
            </a:r>
            <a:r>
              <a:rPr lang="en-US" noProof="0" dirty="0">
                <a:solidFill>
                  <a:prstClr val="white"/>
                </a:solidFill>
              </a:rPr>
              <a:t>| </a:t>
            </a:r>
          </a:p>
        </p:txBody>
      </p:sp>
      <p:sp>
        <p:nvSpPr>
          <p:cNvPr id="15" name="pole tekstowe 14">
            <a:extLst>
              <a:ext uri="{FF2B5EF4-FFF2-40B4-BE49-F238E27FC236}">
                <a16:creationId xmlns:a16="http://schemas.microsoft.com/office/drawing/2014/main" id="{D902F384-3DD3-0FA2-FB9C-0E7941DD5B49}"/>
              </a:ext>
            </a:extLst>
          </p:cNvPr>
          <p:cNvSpPr txBox="1"/>
          <p:nvPr/>
        </p:nvSpPr>
        <p:spPr>
          <a:xfrm>
            <a:off x="211930" y="736071"/>
            <a:ext cx="11768140" cy="2031325"/>
          </a:xfrm>
          <a:prstGeom prst="rect">
            <a:avLst/>
          </a:prstGeom>
          <a:noFill/>
        </p:spPr>
        <p:txBody>
          <a:bodyPr wrap="square">
            <a:spAutoFit/>
          </a:bodyPr>
          <a:lstStyle/>
          <a:p>
            <a:r>
              <a:rPr lang="en-US" noProof="0" dirty="0"/>
              <a:t>Activities:</a:t>
            </a:r>
          </a:p>
          <a:p>
            <a:pPr marL="285750" indent="-285750">
              <a:buFont typeface="Arial" panose="020B0604020202020204" pitchFamily="34" charset="0"/>
              <a:buChar char="•"/>
            </a:pPr>
            <a:r>
              <a:rPr lang="en-US" b="1" noProof="0" dirty="0"/>
              <a:t>Preparation of the tools optimized for analysis on JT-60SA</a:t>
            </a:r>
          </a:p>
          <a:p>
            <a:pPr marL="742950" lvl="1" indent="-285750">
              <a:buFont typeface="Arial" panose="020B0604020202020204" pitchFamily="34" charset="0"/>
              <a:buChar char="•"/>
            </a:pPr>
            <a:r>
              <a:rPr lang="en-US" noProof="0" dirty="0"/>
              <a:t>Preparation of the tool that allows for including the irradiation sequence to the analysis</a:t>
            </a:r>
          </a:p>
          <a:p>
            <a:pPr marL="742950" lvl="1" indent="-285750">
              <a:buFont typeface="Arial" panose="020B0604020202020204" pitchFamily="34" charset="0"/>
              <a:buChar char="•"/>
            </a:pPr>
            <a:r>
              <a:rPr lang="en-US" noProof="0" dirty="0"/>
              <a:t>Optimization of a new approach for spectrum reconstruction by dividing the spectrum into energy regions, with reconstruction parameters optimized independently for each part.</a:t>
            </a:r>
          </a:p>
          <a:p>
            <a:pPr marL="285750" indent="-285750">
              <a:buFont typeface="Arial" panose="020B0604020202020204" pitchFamily="34" charset="0"/>
              <a:buChar char="•"/>
            </a:pPr>
            <a:r>
              <a:rPr lang="en-US" noProof="0" dirty="0"/>
              <a:t>Comparison of the results for continuous irradiation and irradiation sequence</a:t>
            </a:r>
          </a:p>
          <a:p>
            <a:pPr marL="285750" indent="-285750">
              <a:buFont typeface="Arial" panose="020B0604020202020204" pitchFamily="34" charset="0"/>
              <a:buChar char="•"/>
            </a:pPr>
            <a:endParaRPr lang="en-US" noProof="0" dirty="0"/>
          </a:p>
        </p:txBody>
      </p:sp>
      <p:sp>
        <p:nvSpPr>
          <p:cNvPr id="9" name="Titre 1">
            <a:extLst>
              <a:ext uri="{FF2B5EF4-FFF2-40B4-BE49-F238E27FC236}">
                <a16:creationId xmlns:a16="http://schemas.microsoft.com/office/drawing/2014/main" id="{C5AB929B-DE94-CFDE-F41D-1BA903E4E2D3}"/>
              </a:ext>
            </a:extLst>
          </p:cNvPr>
          <p:cNvSpPr txBox="1">
            <a:spLocks/>
          </p:cNvSpPr>
          <p:nvPr/>
        </p:nvSpPr>
        <p:spPr>
          <a:xfrm>
            <a:off x="825625" y="243700"/>
            <a:ext cx="11321642" cy="457200"/>
          </a:xfrm>
          <a:prstGeom prst="rect">
            <a:avLst/>
          </a:prstGeom>
        </p:spPr>
        <p:txBody>
          <a:bodyPr vert="horz" lIns="91440" tIns="45720" rIns="91440" bIns="45720" rtlCol="0" anchor="ctr">
            <a:noAutofit/>
          </a:bodyPr>
          <a:lstStyle>
            <a:lvl1pPr algn="l" defTabSz="685800" rtl="0" eaLnBrk="1" latinLnBrk="0" hangingPunct="1">
              <a:lnSpc>
                <a:spcPts val="2400"/>
              </a:lnSpc>
              <a:spcBef>
                <a:spcPct val="0"/>
              </a:spcBef>
              <a:buNone/>
              <a:defRPr sz="2800" b="1" kern="1200">
                <a:solidFill>
                  <a:schemeClr val="tx2"/>
                </a:solidFill>
                <a:latin typeface="+mn-lt"/>
                <a:ea typeface="+mj-ea"/>
                <a:cs typeface="Arial" panose="020B0604020202020204" pitchFamily="34" charset="0"/>
              </a:defRPr>
            </a:lvl1pPr>
          </a:lstStyle>
          <a:p>
            <a:r>
              <a:rPr lang="en-US" noProof="0" dirty="0"/>
              <a:t>Neutron spectrum reconstruction based on neutron activation measurement – continuation in 2026</a:t>
            </a:r>
          </a:p>
        </p:txBody>
      </p:sp>
      <p:sp>
        <p:nvSpPr>
          <p:cNvPr id="7" name="pole tekstowe 6">
            <a:extLst>
              <a:ext uri="{FF2B5EF4-FFF2-40B4-BE49-F238E27FC236}">
                <a16:creationId xmlns:a16="http://schemas.microsoft.com/office/drawing/2014/main" id="{7C23C2BD-53EB-1AB3-D897-00491E292797}"/>
              </a:ext>
            </a:extLst>
          </p:cNvPr>
          <p:cNvSpPr txBox="1"/>
          <p:nvPr/>
        </p:nvSpPr>
        <p:spPr>
          <a:xfrm>
            <a:off x="589729" y="2475008"/>
            <a:ext cx="6199256" cy="1323439"/>
          </a:xfrm>
          <a:prstGeom prst="rect">
            <a:avLst/>
          </a:prstGeom>
          <a:noFill/>
        </p:spPr>
        <p:txBody>
          <a:bodyPr wrap="square">
            <a:spAutoFit/>
          </a:bodyPr>
          <a:lstStyle/>
          <a:p>
            <a:r>
              <a:rPr lang="en-US" sz="2000" noProof="0" dirty="0"/>
              <a:t>Irradiation conditions:</a:t>
            </a:r>
          </a:p>
          <a:p>
            <a:pPr marL="285750" indent="-285750">
              <a:buFontTx/>
              <a:buChar char="-"/>
            </a:pPr>
            <a:r>
              <a:rPr lang="en-US" sz="2000" noProof="0" dirty="0"/>
              <a:t>Total yield: 1.3·10</a:t>
            </a:r>
            <a:r>
              <a:rPr lang="en-US" sz="2000" baseline="30000" noProof="0" dirty="0"/>
              <a:t>17</a:t>
            </a:r>
            <a:r>
              <a:rPr lang="en-US" sz="2000" noProof="0" dirty="0"/>
              <a:t> n/s</a:t>
            </a:r>
          </a:p>
          <a:p>
            <a:pPr marL="285750" indent="-285750">
              <a:buFontTx/>
              <a:buChar char="-"/>
            </a:pPr>
            <a:r>
              <a:rPr lang="en-US" sz="2000" noProof="0" dirty="0"/>
              <a:t>Irradiation sequence: (60 s + 1800 s cooling time) x 5</a:t>
            </a:r>
          </a:p>
          <a:p>
            <a:pPr marL="285750" indent="-285750">
              <a:buFontTx/>
              <a:buChar char="-"/>
            </a:pPr>
            <a:r>
              <a:rPr lang="en-US" sz="2000" noProof="0" dirty="0"/>
              <a:t>Location: P10 port</a:t>
            </a:r>
          </a:p>
        </p:txBody>
      </p:sp>
      <p:graphicFrame>
        <p:nvGraphicFramePr>
          <p:cNvPr id="8" name="Tabela 7">
            <a:extLst>
              <a:ext uri="{FF2B5EF4-FFF2-40B4-BE49-F238E27FC236}">
                <a16:creationId xmlns:a16="http://schemas.microsoft.com/office/drawing/2014/main" id="{5BF03540-DD4F-4FF4-075E-128B05B5B762}"/>
              </a:ext>
            </a:extLst>
          </p:cNvPr>
          <p:cNvGraphicFramePr>
            <a:graphicFrameLocks noGrp="1"/>
          </p:cNvGraphicFramePr>
          <p:nvPr>
            <p:extLst>
              <p:ext uri="{D42A27DB-BD31-4B8C-83A1-F6EECF244321}">
                <p14:modId xmlns:p14="http://schemas.microsoft.com/office/powerpoint/2010/main" val="2543680735"/>
              </p:ext>
            </p:extLst>
          </p:nvPr>
        </p:nvGraphicFramePr>
        <p:xfrm>
          <a:off x="360040" y="4145276"/>
          <a:ext cx="6658635" cy="2215422"/>
        </p:xfrm>
        <a:graphic>
          <a:graphicData uri="http://schemas.openxmlformats.org/drawingml/2006/table">
            <a:tbl>
              <a:tblPr firstRow="1" firstCol="1" bandRow="1">
                <a:tableStyleId>{5C22544A-7EE6-4342-B048-85BDC9FD1C3A}</a:tableStyleId>
              </a:tblPr>
              <a:tblGrid>
                <a:gridCol w="1573637">
                  <a:extLst>
                    <a:ext uri="{9D8B030D-6E8A-4147-A177-3AD203B41FA5}">
                      <a16:colId xmlns:a16="http://schemas.microsoft.com/office/drawing/2014/main" val="3511359718"/>
                    </a:ext>
                  </a:extLst>
                </a:gridCol>
                <a:gridCol w="2354912">
                  <a:extLst>
                    <a:ext uri="{9D8B030D-6E8A-4147-A177-3AD203B41FA5}">
                      <a16:colId xmlns:a16="http://schemas.microsoft.com/office/drawing/2014/main" val="4230324664"/>
                    </a:ext>
                  </a:extLst>
                </a:gridCol>
                <a:gridCol w="1430925">
                  <a:extLst>
                    <a:ext uri="{9D8B030D-6E8A-4147-A177-3AD203B41FA5}">
                      <a16:colId xmlns:a16="http://schemas.microsoft.com/office/drawing/2014/main" val="2935768470"/>
                    </a:ext>
                  </a:extLst>
                </a:gridCol>
                <a:gridCol w="1299161">
                  <a:extLst>
                    <a:ext uri="{9D8B030D-6E8A-4147-A177-3AD203B41FA5}">
                      <a16:colId xmlns:a16="http://schemas.microsoft.com/office/drawing/2014/main" val="2207331616"/>
                    </a:ext>
                  </a:extLst>
                </a:gridCol>
              </a:tblGrid>
              <a:tr h="364830">
                <a:tc>
                  <a:txBody>
                    <a:bodyPr/>
                    <a:lstStyle/>
                    <a:p>
                      <a:pPr algn="ctr">
                        <a:lnSpc>
                          <a:spcPct val="115000"/>
                        </a:lnSpc>
                        <a:spcAft>
                          <a:spcPts val="1000"/>
                        </a:spcAft>
                        <a:buNone/>
                      </a:pPr>
                      <a:r>
                        <a:rPr lang="en-US" sz="1400" noProof="0" dirty="0">
                          <a:effectLst/>
                        </a:rPr>
                        <a:t>Foil​</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Reaction​</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Activity [Bq/g]</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Uncertainty [%]</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98444599"/>
                  </a:ext>
                </a:extLst>
              </a:tr>
              <a:tr h="231324">
                <a:tc>
                  <a:txBody>
                    <a:bodyPr/>
                    <a:lstStyle/>
                    <a:p>
                      <a:pPr algn="ctr">
                        <a:lnSpc>
                          <a:spcPct val="115000"/>
                        </a:lnSpc>
                        <a:spcAft>
                          <a:spcPts val="1000"/>
                        </a:spcAft>
                        <a:buNone/>
                      </a:pPr>
                      <a:r>
                        <a:rPr lang="en-US" sz="1400" noProof="0" dirty="0">
                          <a:effectLst/>
                        </a:rPr>
                        <a:t>Al</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Al-27(</a:t>
                      </a:r>
                      <a:r>
                        <a:rPr lang="en-US" sz="1400" noProof="0" dirty="0" err="1">
                          <a:effectLst/>
                        </a:rPr>
                        <a:t>n,a</a:t>
                      </a:r>
                      <a:r>
                        <a:rPr lang="en-US" sz="1400" noProof="0" dirty="0">
                          <a:effectLst/>
                        </a:rPr>
                        <a:t>) Na-24​</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6.29E+02</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9.44</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74612966"/>
                  </a:ext>
                </a:extLst>
              </a:tr>
              <a:tr h="231324">
                <a:tc>
                  <a:txBody>
                    <a:bodyPr/>
                    <a:lstStyle/>
                    <a:p>
                      <a:pPr algn="ctr">
                        <a:lnSpc>
                          <a:spcPct val="115000"/>
                        </a:lnSpc>
                        <a:spcAft>
                          <a:spcPts val="1000"/>
                        </a:spcAft>
                        <a:buNone/>
                      </a:pPr>
                      <a:r>
                        <a:rPr lang="en-US" sz="1400" noProof="0" dirty="0">
                          <a:effectLst/>
                        </a:rPr>
                        <a:t>Ti​</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Ti-48(</a:t>
                      </a:r>
                      <a:r>
                        <a:rPr lang="en-US" sz="1400" noProof="0" dirty="0" err="1">
                          <a:effectLst/>
                        </a:rPr>
                        <a:t>n,p</a:t>
                      </a:r>
                      <a:r>
                        <a:rPr lang="en-US" sz="1400" noProof="0" dirty="0">
                          <a:effectLst/>
                        </a:rPr>
                        <a:t>)Sc-48​</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4.62E+01</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8.21</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660676678"/>
                  </a:ext>
                </a:extLst>
              </a:tr>
              <a:tr h="231324">
                <a:tc rowSpan="2">
                  <a:txBody>
                    <a:bodyPr/>
                    <a:lstStyle/>
                    <a:p>
                      <a:pPr algn="ctr">
                        <a:lnSpc>
                          <a:spcPct val="115000"/>
                        </a:lnSpc>
                        <a:spcAft>
                          <a:spcPts val="1000"/>
                        </a:spcAft>
                        <a:buNone/>
                      </a:pPr>
                      <a:r>
                        <a:rPr lang="en-US" sz="1400" noProof="0" dirty="0">
                          <a:effectLst/>
                        </a:rPr>
                        <a:t>Ni​</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Ni-58(n,2n)Ni-57​</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1.31E+01</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12.89</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82593523"/>
                  </a:ext>
                </a:extLst>
              </a:tr>
              <a:tr h="231324">
                <a:tc vMerge="1">
                  <a:txBody>
                    <a:bodyPr/>
                    <a:lstStyle/>
                    <a:p>
                      <a:endParaRPr lang="en-GB"/>
                    </a:p>
                  </a:txBody>
                  <a:tcPr/>
                </a:tc>
                <a:tc>
                  <a:txBody>
                    <a:bodyPr/>
                    <a:lstStyle/>
                    <a:p>
                      <a:pPr algn="ctr">
                        <a:lnSpc>
                          <a:spcPct val="115000"/>
                        </a:lnSpc>
                        <a:spcAft>
                          <a:spcPts val="1000"/>
                        </a:spcAft>
                        <a:buNone/>
                      </a:pPr>
                      <a:r>
                        <a:rPr lang="en-US" sz="1400" noProof="0" dirty="0">
                          <a:effectLst/>
                        </a:rPr>
                        <a:t>Ni-58(</a:t>
                      </a:r>
                      <a:r>
                        <a:rPr lang="en-US" sz="1400" noProof="0" dirty="0" err="1">
                          <a:effectLst/>
                        </a:rPr>
                        <a:t>n,d</a:t>
                      </a:r>
                      <a:r>
                        <a:rPr lang="en-US" sz="1400" noProof="0" dirty="0">
                          <a:effectLst/>
                        </a:rPr>
                        <a:t>)Co-57</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2.33E+00</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11.03</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991098643"/>
                  </a:ext>
                </a:extLst>
              </a:tr>
              <a:tr h="231324">
                <a:tc>
                  <a:txBody>
                    <a:bodyPr/>
                    <a:lstStyle/>
                    <a:p>
                      <a:pPr algn="ctr">
                        <a:lnSpc>
                          <a:spcPct val="115000"/>
                        </a:lnSpc>
                        <a:spcAft>
                          <a:spcPts val="1000"/>
                        </a:spcAft>
                        <a:buNone/>
                      </a:pPr>
                      <a:r>
                        <a:rPr lang="en-US" sz="1400" noProof="0" dirty="0">
                          <a:effectLst/>
                        </a:rPr>
                        <a:t>In​</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In-115(</a:t>
                      </a:r>
                      <a:r>
                        <a:rPr lang="en-US" sz="1400" noProof="0" dirty="0" err="1">
                          <a:effectLst/>
                        </a:rPr>
                        <a:t>n,n</a:t>
                      </a:r>
                      <a:r>
                        <a:rPr lang="en-US" sz="1400" noProof="0" dirty="0">
                          <a:effectLst/>
                        </a:rPr>
                        <a:t>')In-115m​</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7.05E+04</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9.03</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745949124"/>
                  </a:ext>
                </a:extLst>
              </a:tr>
              <a:tr h="231324">
                <a:tc rowSpan="2">
                  <a:txBody>
                    <a:bodyPr/>
                    <a:lstStyle/>
                    <a:p>
                      <a:pPr algn="ctr">
                        <a:lnSpc>
                          <a:spcPct val="115000"/>
                        </a:lnSpc>
                        <a:spcAft>
                          <a:spcPts val="1000"/>
                        </a:spcAft>
                        <a:buNone/>
                      </a:pPr>
                      <a:r>
                        <a:rPr lang="en-US" sz="1400" noProof="0" dirty="0">
                          <a:effectLst/>
                        </a:rPr>
                        <a:t>Co</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Co-59(</a:t>
                      </a:r>
                      <a:r>
                        <a:rPr lang="en-US" sz="1400" noProof="0" dirty="0" err="1">
                          <a:effectLst/>
                        </a:rPr>
                        <a:t>n,p</a:t>
                      </a:r>
                      <a:r>
                        <a:rPr lang="en-US" sz="1400" noProof="0" dirty="0">
                          <a:effectLst/>
                        </a:rPr>
                        <a:t>)Fe-59​</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1.90E+00</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9.10</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344758369"/>
                  </a:ext>
                </a:extLst>
              </a:tr>
              <a:tr h="231324">
                <a:tc vMerge="1">
                  <a:txBody>
                    <a:bodyPr/>
                    <a:lstStyle/>
                    <a:p>
                      <a:endParaRPr lang="en-GB"/>
                    </a:p>
                  </a:txBody>
                  <a:tcPr/>
                </a:tc>
                <a:tc>
                  <a:txBody>
                    <a:bodyPr/>
                    <a:lstStyle/>
                    <a:p>
                      <a:pPr algn="ctr">
                        <a:lnSpc>
                          <a:spcPct val="115000"/>
                        </a:lnSpc>
                        <a:spcAft>
                          <a:spcPts val="1000"/>
                        </a:spcAft>
                        <a:buNone/>
                      </a:pPr>
                      <a:r>
                        <a:rPr lang="en-US" sz="1400" noProof="0" dirty="0">
                          <a:effectLst/>
                        </a:rPr>
                        <a:t>Co-59(n,2n)Co-58m​</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1.50E+03</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5.39</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108640697"/>
                  </a:ext>
                </a:extLst>
              </a:tr>
              <a:tr h="231324">
                <a:tc>
                  <a:txBody>
                    <a:bodyPr/>
                    <a:lstStyle/>
                    <a:p>
                      <a:pPr algn="ctr">
                        <a:lnSpc>
                          <a:spcPct val="115000"/>
                        </a:lnSpc>
                        <a:spcAft>
                          <a:spcPts val="1000"/>
                        </a:spcAft>
                        <a:buNone/>
                      </a:pPr>
                      <a:r>
                        <a:rPr lang="en-US" sz="1400" noProof="0" dirty="0">
                          <a:effectLst/>
                        </a:rPr>
                        <a:t>Nb​</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Nb-93(n,2n)Nb-92m​</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4.31E+01</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15000"/>
                        </a:lnSpc>
                        <a:spcAft>
                          <a:spcPts val="1000"/>
                        </a:spcAft>
                        <a:buNone/>
                      </a:pPr>
                      <a:r>
                        <a:rPr lang="en-US" sz="1400" noProof="0" dirty="0">
                          <a:effectLst/>
                        </a:rPr>
                        <a:t>15.94</a:t>
                      </a:r>
                      <a:endParaRPr lang="en-US" sz="1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817967569"/>
                  </a:ext>
                </a:extLst>
              </a:tr>
            </a:tbl>
          </a:graphicData>
        </a:graphic>
      </p:graphicFrame>
      <p:sp>
        <p:nvSpPr>
          <p:cNvPr id="12" name="pole tekstowe 11">
            <a:extLst>
              <a:ext uri="{FF2B5EF4-FFF2-40B4-BE49-F238E27FC236}">
                <a16:creationId xmlns:a16="http://schemas.microsoft.com/office/drawing/2014/main" id="{F6A64B0E-E80A-E975-80B1-5E89E2E5FCCC}"/>
              </a:ext>
            </a:extLst>
          </p:cNvPr>
          <p:cNvSpPr txBox="1"/>
          <p:nvPr/>
        </p:nvSpPr>
        <p:spPr>
          <a:xfrm>
            <a:off x="1855064" y="3775944"/>
            <a:ext cx="3482005" cy="369332"/>
          </a:xfrm>
          <a:prstGeom prst="rect">
            <a:avLst/>
          </a:prstGeom>
          <a:noFill/>
        </p:spPr>
        <p:txBody>
          <a:bodyPr wrap="square">
            <a:spAutoFit/>
          </a:bodyPr>
          <a:lstStyle/>
          <a:p>
            <a:r>
              <a:rPr lang="en-US" sz="1800" noProof="0" dirty="0"/>
              <a:t>Synthetic activity from FISPACT-II:</a:t>
            </a:r>
          </a:p>
        </p:txBody>
      </p:sp>
      <p:pic>
        <p:nvPicPr>
          <p:cNvPr id="14" name="Obraz 13">
            <a:extLst>
              <a:ext uri="{FF2B5EF4-FFF2-40B4-BE49-F238E27FC236}">
                <a16:creationId xmlns:a16="http://schemas.microsoft.com/office/drawing/2014/main" id="{D30852AB-3172-65EC-6A5E-58D73A0302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2320" y="2593517"/>
            <a:ext cx="4847750" cy="2988595"/>
          </a:xfrm>
          <a:prstGeom prst="rect">
            <a:avLst/>
          </a:prstGeom>
        </p:spPr>
      </p:pic>
      <p:sp>
        <p:nvSpPr>
          <p:cNvPr id="18" name="Schemat blokowy: proces alternatywny 17">
            <a:extLst>
              <a:ext uri="{FF2B5EF4-FFF2-40B4-BE49-F238E27FC236}">
                <a16:creationId xmlns:a16="http://schemas.microsoft.com/office/drawing/2014/main" id="{0F742F40-EEC4-F297-70CF-B8BF3F45D23F}"/>
              </a:ext>
            </a:extLst>
          </p:cNvPr>
          <p:cNvSpPr/>
          <p:nvPr/>
        </p:nvSpPr>
        <p:spPr>
          <a:xfrm>
            <a:off x="8168640" y="3340608"/>
            <a:ext cx="1706880" cy="560832"/>
          </a:xfrm>
          <a:prstGeom prst="flowChartAlternateProcess">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187531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8A30-81AD-A12E-DB10-B009943E58C8}"/>
            </a:ext>
          </a:extLst>
        </p:cNvPr>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9F3B832B-BF9B-3689-55B1-173B7E210001}"/>
              </a:ext>
            </a:extLst>
          </p:cNvPr>
          <p:cNvSpPr>
            <a:spLocks noGrp="1"/>
          </p:cNvSpPr>
          <p:nvPr>
            <p:ph type="sldNum" sz="quarter" idx="12"/>
          </p:nvPr>
        </p:nvSpPr>
        <p:spPr/>
        <p:txBody>
          <a:bodyPr/>
          <a:lstStyle/>
          <a:p>
            <a:fld id="{6A6D9FA1-99C7-4910-8E32-B85D378B0060}" type="slidenum">
              <a:rPr lang="en-US" noProof="0" smtClean="0">
                <a:solidFill>
                  <a:prstClr val="white"/>
                </a:solidFill>
              </a:rPr>
              <a:pPr/>
              <a:t>4</a:t>
            </a:fld>
            <a:endParaRPr lang="en-US" noProof="0" dirty="0">
              <a:solidFill>
                <a:prstClr val="white"/>
              </a:solidFill>
            </a:endParaRPr>
          </a:p>
        </p:txBody>
      </p:sp>
      <p:sp>
        <p:nvSpPr>
          <p:cNvPr id="3" name="Espace réservé du pied de page 3">
            <a:extLst>
              <a:ext uri="{FF2B5EF4-FFF2-40B4-BE49-F238E27FC236}">
                <a16:creationId xmlns:a16="http://schemas.microsoft.com/office/drawing/2014/main" id="{C120274D-2CC8-23B3-9707-54F738313242}"/>
              </a:ext>
            </a:extLst>
          </p:cNvPr>
          <p:cNvSpPr>
            <a:spLocks noGrp="1"/>
          </p:cNvSpPr>
          <p:nvPr>
            <p:ph type="ftr" sz="quarter" idx="11"/>
          </p:nvPr>
        </p:nvSpPr>
        <p:spPr>
          <a:xfrm>
            <a:off x="825624" y="6555770"/>
            <a:ext cx="5540886" cy="329614"/>
          </a:xfrm>
        </p:spPr>
        <p:txBody>
          <a:bodyPr/>
          <a:lstStyle/>
          <a:p>
            <a:r>
              <a:rPr lang="en-US" noProof="0" dirty="0">
                <a:solidFill>
                  <a:prstClr val="white"/>
                </a:solidFill>
              </a:rPr>
              <a:t>Katarzyna Mikszuta-Michalik| </a:t>
            </a:r>
            <a:r>
              <a:rPr lang="en-US" b="1" noProof="0" dirty="0"/>
              <a:t>Enhancements Progress Meeting </a:t>
            </a:r>
            <a:r>
              <a:rPr lang="en-US" noProof="0" dirty="0"/>
              <a:t>23 October 2026 </a:t>
            </a:r>
            <a:r>
              <a:rPr lang="en-US" noProof="0" dirty="0">
                <a:solidFill>
                  <a:prstClr val="white"/>
                </a:solidFill>
              </a:rPr>
              <a:t>| </a:t>
            </a:r>
          </a:p>
        </p:txBody>
      </p:sp>
      <p:sp>
        <p:nvSpPr>
          <p:cNvPr id="9" name="Titre 1">
            <a:extLst>
              <a:ext uri="{FF2B5EF4-FFF2-40B4-BE49-F238E27FC236}">
                <a16:creationId xmlns:a16="http://schemas.microsoft.com/office/drawing/2014/main" id="{5D62E85D-36E2-F449-3EC7-DF7B3A716F95}"/>
              </a:ext>
            </a:extLst>
          </p:cNvPr>
          <p:cNvSpPr txBox="1">
            <a:spLocks/>
          </p:cNvSpPr>
          <p:nvPr/>
        </p:nvSpPr>
        <p:spPr>
          <a:xfrm>
            <a:off x="825625" y="243700"/>
            <a:ext cx="11321642" cy="457200"/>
          </a:xfrm>
          <a:prstGeom prst="rect">
            <a:avLst/>
          </a:prstGeom>
        </p:spPr>
        <p:txBody>
          <a:bodyPr vert="horz" lIns="91440" tIns="45720" rIns="91440" bIns="45720" rtlCol="0" anchor="ctr">
            <a:noAutofit/>
          </a:bodyPr>
          <a:lstStyle>
            <a:lvl1pPr algn="l" defTabSz="685800" rtl="0" eaLnBrk="1" latinLnBrk="0" hangingPunct="1">
              <a:lnSpc>
                <a:spcPts val="2400"/>
              </a:lnSpc>
              <a:spcBef>
                <a:spcPct val="0"/>
              </a:spcBef>
              <a:buNone/>
              <a:defRPr sz="2800" b="1" kern="1200">
                <a:solidFill>
                  <a:schemeClr val="tx2"/>
                </a:solidFill>
                <a:latin typeface="+mn-lt"/>
                <a:ea typeface="+mj-ea"/>
                <a:cs typeface="Arial" panose="020B0604020202020204" pitchFamily="34" charset="0"/>
              </a:defRPr>
            </a:lvl1pPr>
          </a:lstStyle>
          <a:p>
            <a:r>
              <a:rPr lang="en-US" noProof="0" dirty="0"/>
              <a:t>Neutron spectrum reconstruction based on neutron activation measurement – continuation in 2026</a:t>
            </a:r>
          </a:p>
        </p:txBody>
      </p:sp>
      <p:pic>
        <p:nvPicPr>
          <p:cNvPr id="2" name="Obraz 1">
            <a:extLst>
              <a:ext uri="{FF2B5EF4-FFF2-40B4-BE49-F238E27FC236}">
                <a16:creationId xmlns:a16="http://schemas.microsoft.com/office/drawing/2014/main" id="{E60C85B4-3BF6-9346-5777-303E41F6418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762"/>
          <a:stretch>
            <a:fillRect/>
          </a:stretch>
        </p:blipFill>
        <p:spPr bwMode="auto">
          <a:xfrm>
            <a:off x="0" y="791148"/>
            <a:ext cx="4159143" cy="2880000"/>
          </a:xfrm>
          <a:prstGeom prst="rect">
            <a:avLst/>
          </a:prstGeom>
          <a:noFill/>
          <a:ln>
            <a:noFill/>
          </a:ln>
          <a:extLst>
            <a:ext uri="{53640926-AAD7-44D8-BBD7-CCE9431645EC}">
              <a14:shadowObscured xmlns:a14="http://schemas.microsoft.com/office/drawing/2010/main"/>
            </a:ext>
          </a:extLst>
        </p:spPr>
      </p:pic>
      <p:pic>
        <p:nvPicPr>
          <p:cNvPr id="4" name="Obraz 3">
            <a:extLst>
              <a:ext uri="{FF2B5EF4-FFF2-40B4-BE49-F238E27FC236}">
                <a16:creationId xmlns:a16="http://schemas.microsoft.com/office/drawing/2014/main" id="{2F24EED2-7438-5B9B-8322-1EA4947001E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115"/>
          <a:stretch>
            <a:fillRect/>
          </a:stretch>
        </p:blipFill>
        <p:spPr bwMode="auto">
          <a:xfrm>
            <a:off x="0" y="3607597"/>
            <a:ext cx="4182857" cy="2880000"/>
          </a:xfrm>
          <a:prstGeom prst="rect">
            <a:avLst/>
          </a:prstGeom>
          <a:noFill/>
          <a:ln>
            <a:noFill/>
          </a:ln>
          <a:extLst>
            <a:ext uri="{53640926-AAD7-44D8-BBD7-CCE9431645EC}">
              <a14:shadowObscured xmlns:a14="http://schemas.microsoft.com/office/drawing/2010/main"/>
            </a:ext>
          </a:extLst>
        </p:spPr>
      </p:pic>
      <p:pic>
        <p:nvPicPr>
          <p:cNvPr id="6" name="Obraz 5">
            <a:extLst>
              <a:ext uri="{FF2B5EF4-FFF2-40B4-BE49-F238E27FC236}">
                <a16:creationId xmlns:a16="http://schemas.microsoft.com/office/drawing/2014/main" id="{4E0061CB-1AA4-FB59-2CAA-D06D9BC2C2F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125" t="7232"/>
          <a:stretch>
            <a:fillRect/>
          </a:stretch>
        </p:blipFill>
        <p:spPr bwMode="auto">
          <a:xfrm>
            <a:off x="3791712" y="778956"/>
            <a:ext cx="4013642" cy="2880000"/>
          </a:xfrm>
          <a:prstGeom prst="rect">
            <a:avLst/>
          </a:prstGeom>
          <a:noFill/>
          <a:ln>
            <a:noFill/>
          </a:ln>
          <a:extLst>
            <a:ext uri="{53640926-AAD7-44D8-BBD7-CCE9431645EC}">
              <a14:shadowObscured xmlns:a14="http://schemas.microsoft.com/office/drawing/2010/main"/>
            </a:ext>
          </a:extLst>
        </p:spPr>
      </p:pic>
      <p:pic>
        <p:nvPicPr>
          <p:cNvPr id="7" name="Obraz 6">
            <a:extLst>
              <a:ext uri="{FF2B5EF4-FFF2-40B4-BE49-F238E27FC236}">
                <a16:creationId xmlns:a16="http://schemas.microsoft.com/office/drawing/2014/main" id="{CFD7BE32-3B2E-60E7-31B3-68D5C17A3DE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045" t="8115"/>
          <a:stretch>
            <a:fillRect/>
          </a:stretch>
        </p:blipFill>
        <p:spPr bwMode="auto">
          <a:xfrm>
            <a:off x="3840480" y="3607597"/>
            <a:ext cx="4013642" cy="2880000"/>
          </a:xfrm>
          <a:prstGeom prst="rect">
            <a:avLst/>
          </a:prstGeom>
          <a:noFill/>
          <a:ln>
            <a:noFill/>
          </a:ln>
          <a:extLst>
            <a:ext uri="{53640926-AAD7-44D8-BBD7-CCE9431645EC}">
              <a14:shadowObscured xmlns:a14="http://schemas.microsoft.com/office/drawing/2010/main"/>
            </a:ext>
          </a:extLst>
        </p:spPr>
      </p:pic>
      <p:pic>
        <p:nvPicPr>
          <p:cNvPr id="8" name="Obraz 7">
            <a:extLst>
              <a:ext uri="{FF2B5EF4-FFF2-40B4-BE49-F238E27FC236}">
                <a16:creationId xmlns:a16="http://schemas.microsoft.com/office/drawing/2014/main" id="{3E4467ED-F214-9E6B-5F7D-74AFB356CE2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6174" r="6295"/>
          <a:stretch>
            <a:fillRect/>
          </a:stretch>
        </p:blipFill>
        <p:spPr bwMode="auto">
          <a:xfrm>
            <a:off x="7559548" y="1730121"/>
            <a:ext cx="4500814" cy="337693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81132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6F007-6569-A999-4D86-E50D5728006A}"/>
            </a:ext>
          </a:extLst>
        </p:cNvPr>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11E13E5A-7076-4425-1BF8-A5F1522D4D28}"/>
              </a:ext>
            </a:extLst>
          </p:cNvPr>
          <p:cNvSpPr>
            <a:spLocks noGrp="1"/>
          </p:cNvSpPr>
          <p:nvPr>
            <p:ph type="sldNum" sz="quarter" idx="12"/>
          </p:nvPr>
        </p:nvSpPr>
        <p:spPr/>
        <p:txBody>
          <a:bodyPr/>
          <a:lstStyle/>
          <a:p>
            <a:fld id="{6A6D9FA1-99C7-4910-8E32-B85D378B0060}" type="slidenum">
              <a:rPr lang="en-US" noProof="0" smtClean="0">
                <a:solidFill>
                  <a:prstClr val="white"/>
                </a:solidFill>
              </a:rPr>
              <a:pPr/>
              <a:t>5</a:t>
            </a:fld>
            <a:endParaRPr lang="en-US" noProof="0" dirty="0">
              <a:solidFill>
                <a:prstClr val="white"/>
              </a:solidFill>
            </a:endParaRPr>
          </a:p>
        </p:txBody>
      </p:sp>
      <p:sp>
        <p:nvSpPr>
          <p:cNvPr id="3" name="Espace réservé du pied de page 3">
            <a:extLst>
              <a:ext uri="{FF2B5EF4-FFF2-40B4-BE49-F238E27FC236}">
                <a16:creationId xmlns:a16="http://schemas.microsoft.com/office/drawing/2014/main" id="{0E411E23-1B9F-D0D7-54A0-5E88C8D064C5}"/>
              </a:ext>
            </a:extLst>
          </p:cNvPr>
          <p:cNvSpPr>
            <a:spLocks noGrp="1"/>
          </p:cNvSpPr>
          <p:nvPr>
            <p:ph type="ftr" sz="quarter" idx="11"/>
          </p:nvPr>
        </p:nvSpPr>
        <p:spPr>
          <a:xfrm>
            <a:off x="825624" y="6555770"/>
            <a:ext cx="5540886" cy="329614"/>
          </a:xfrm>
        </p:spPr>
        <p:txBody>
          <a:bodyPr/>
          <a:lstStyle/>
          <a:p>
            <a:r>
              <a:rPr lang="en-US" noProof="0" dirty="0">
                <a:solidFill>
                  <a:prstClr val="white"/>
                </a:solidFill>
              </a:rPr>
              <a:t>Katarzyna Mikszuta-Michalik| </a:t>
            </a:r>
            <a:r>
              <a:rPr lang="en-US" b="1" noProof="0" dirty="0"/>
              <a:t>Enhancements Progress Meeting </a:t>
            </a:r>
            <a:r>
              <a:rPr lang="en-US" noProof="0" dirty="0"/>
              <a:t>23 October 2026 </a:t>
            </a:r>
            <a:r>
              <a:rPr lang="en-US" noProof="0" dirty="0">
                <a:solidFill>
                  <a:prstClr val="white"/>
                </a:solidFill>
              </a:rPr>
              <a:t>| </a:t>
            </a:r>
          </a:p>
        </p:txBody>
      </p:sp>
      <p:sp>
        <p:nvSpPr>
          <p:cNvPr id="15" name="pole tekstowe 14">
            <a:extLst>
              <a:ext uri="{FF2B5EF4-FFF2-40B4-BE49-F238E27FC236}">
                <a16:creationId xmlns:a16="http://schemas.microsoft.com/office/drawing/2014/main" id="{630CBAE8-4CD2-6005-E67C-202796846B89}"/>
              </a:ext>
            </a:extLst>
          </p:cNvPr>
          <p:cNvSpPr txBox="1"/>
          <p:nvPr/>
        </p:nvSpPr>
        <p:spPr>
          <a:xfrm>
            <a:off x="211930" y="896984"/>
            <a:ext cx="11768140" cy="677108"/>
          </a:xfrm>
          <a:prstGeom prst="rect">
            <a:avLst/>
          </a:prstGeom>
          <a:noFill/>
        </p:spPr>
        <p:txBody>
          <a:bodyPr wrap="square">
            <a:spAutoFit/>
          </a:bodyPr>
          <a:lstStyle/>
          <a:p>
            <a:pPr marL="285750" indent="-285750">
              <a:buFont typeface="Arial" panose="020B0604020202020204" pitchFamily="34" charset="0"/>
              <a:buChar char="•"/>
            </a:pPr>
            <a:r>
              <a:rPr lang="en-US" sz="2000" noProof="0" dirty="0"/>
              <a:t>Comparison of the results for continuous irradiation and irradiation sequence</a:t>
            </a:r>
          </a:p>
          <a:p>
            <a:pPr marL="285750" indent="-285750">
              <a:buFont typeface="Arial" panose="020B0604020202020204" pitchFamily="34" charset="0"/>
              <a:buChar char="•"/>
            </a:pPr>
            <a:endParaRPr lang="en-US" noProof="0" dirty="0"/>
          </a:p>
        </p:txBody>
      </p:sp>
      <p:sp>
        <p:nvSpPr>
          <p:cNvPr id="9" name="Titre 1">
            <a:extLst>
              <a:ext uri="{FF2B5EF4-FFF2-40B4-BE49-F238E27FC236}">
                <a16:creationId xmlns:a16="http://schemas.microsoft.com/office/drawing/2014/main" id="{70F686D0-EB2C-A89E-EDBA-0CF7FD95D720}"/>
              </a:ext>
            </a:extLst>
          </p:cNvPr>
          <p:cNvSpPr txBox="1">
            <a:spLocks/>
          </p:cNvSpPr>
          <p:nvPr/>
        </p:nvSpPr>
        <p:spPr>
          <a:xfrm>
            <a:off x="825625" y="243700"/>
            <a:ext cx="11321642" cy="457200"/>
          </a:xfrm>
          <a:prstGeom prst="rect">
            <a:avLst/>
          </a:prstGeom>
        </p:spPr>
        <p:txBody>
          <a:bodyPr vert="horz" lIns="91440" tIns="45720" rIns="91440" bIns="45720" rtlCol="0" anchor="ctr">
            <a:noAutofit/>
          </a:bodyPr>
          <a:lstStyle>
            <a:lvl1pPr algn="l" defTabSz="685800" rtl="0" eaLnBrk="1" latinLnBrk="0" hangingPunct="1">
              <a:lnSpc>
                <a:spcPts val="2400"/>
              </a:lnSpc>
              <a:spcBef>
                <a:spcPct val="0"/>
              </a:spcBef>
              <a:buNone/>
              <a:defRPr sz="2800" b="1" kern="1200">
                <a:solidFill>
                  <a:schemeClr val="tx2"/>
                </a:solidFill>
                <a:latin typeface="+mn-lt"/>
                <a:ea typeface="+mj-ea"/>
                <a:cs typeface="Arial" panose="020B0604020202020204" pitchFamily="34" charset="0"/>
              </a:defRPr>
            </a:lvl1pPr>
          </a:lstStyle>
          <a:p>
            <a:r>
              <a:rPr lang="en-US" noProof="0" dirty="0"/>
              <a:t>Neutron spectrum reconstruction based on neutron activation measurement – continuation in 2026</a:t>
            </a:r>
          </a:p>
        </p:txBody>
      </p:sp>
      <p:sp>
        <p:nvSpPr>
          <p:cNvPr id="10" name="pole tekstowe 9">
            <a:extLst>
              <a:ext uri="{FF2B5EF4-FFF2-40B4-BE49-F238E27FC236}">
                <a16:creationId xmlns:a16="http://schemas.microsoft.com/office/drawing/2014/main" id="{B33BC230-D14B-022A-3675-A845D938BAB3}"/>
              </a:ext>
            </a:extLst>
          </p:cNvPr>
          <p:cNvSpPr txBox="1"/>
          <p:nvPr/>
        </p:nvSpPr>
        <p:spPr>
          <a:xfrm>
            <a:off x="511182" y="1281833"/>
            <a:ext cx="10248257" cy="400110"/>
          </a:xfrm>
          <a:prstGeom prst="rect">
            <a:avLst/>
          </a:prstGeom>
          <a:noFill/>
        </p:spPr>
        <p:txBody>
          <a:bodyPr wrap="square">
            <a:spAutoFit/>
          </a:bodyPr>
          <a:lstStyle/>
          <a:p>
            <a:r>
              <a:rPr lang="en-US" sz="2000" noProof="0" dirty="0"/>
              <a:t>Ratio of the activity obtained for continuous irradiation versus an irradiation sequence: 1.03 – 2.2</a:t>
            </a:r>
          </a:p>
        </p:txBody>
      </p:sp>
      <p:graphicFrame>
        <p:nvGraphicFramePr>
          <p:cNvPr id="16" name="Tabela 15">
            <a:extLst>
              <a:ext uri="{FF2B5EF4-FFF2-40B4-BE49-F238E27FC236}">
                <a16:creationId xmlns:a16="http://schemas.microsoft.com/office/drawing/2014/main" id="{8036540E-85DC-CB79-DFC3-3D2B22029EB6}"/>
              </a:ext>
            </a:extLst>
          </p:cNvPr>
          <p:cNvGraphicFramePr>
            <a:graphicFrameLocks noGrp="1"/>
          </p:cNvGraphicFramePr>
          <p:nvPr>
            <p:extLst>
              <p:ext uri="{D42A27DB-BD31-4B8C-83A1-F6EECF244321}">
                <p14:modId xmlns:p14="http://schemas.microsoft.com/office/powerpoint/2010/main" val="326071903"/>
              </p:ext>
            </p:extLst>
          </p:nvPr>
        </p:nvGraphicFramePr>
        <p:xfrm>
          <a:off x="211930" y="2029262"/>
          <a:ext cx="10151448" cy="1895645"/>
        </p:xfrm>
        <a:graphic>
          <a:graphicData uri="http://schemas.openxmlformats.org/drawingml/2006/table">
            <a:tbl>
              <a:tblPr firstRow="1" firstCol="1" bandRow="1"/>
              <a:tblGrid>
                <a:gridCol w="2842443">
                  <a:extLst>
                    <a:ext uri="{9D8B030D-6E8A-4147-A177-3AD203B41FA5}">
                      <a16:colId xmlns:a16="http://schemas.microsoft.com/office/drawing/2014/main" val="3566184190"/>
                    </a:ext>
                  </a:extLst>
                </a:gridCol>
                <a:gridCol w="948118">
                  <a:extLst>
                    <a:ext uri="{9D8B030D-6E8A-4147-A177-3AD203B41FA5}">
                      <a16:colId xmlns:a16="http://schemas.microsoft.com/office/drawing/2014/main" val="1349001517"/>
                    </a:ext>
                  </a:extLst>
                </a:gridCol>
                <a:gridCol w="947163">
                  <a:extLst>
                    <a:ext uri="{9D8B030D-6E8A-4147-A177-3AD203B41FA5}">
                      <a16:colId xmlns:a16="http://schemas.microsoft.com/office/drawing/2014/main" val="1469609595"/>
                    </a:ext>
                  </a:extLst>
                </a:gridCol>
                <a:gridCol w="947163">
                  <a:extLst>
                    <a:ext uri="{9D8B030D-6E8A-4147-A177-3AD203B41FA5}">
                      <a16:colId xmlns:a16="http://schemas.microsoft.com/office/drawing/2014/main" val="3226569176"/>
                    </a:ext>
                  </a:extLst>
                </a:gridCol>
                <a:gridCol w="812536">
                  <a:extLst>
                    <a:ext uri="{9D8B030D-6E8A-4147-A177-3AD203B41FA5}">
                      <a16:colId xmlns:a16="http://schemas.microsoft.com/office/drawing/2014/main" val="2936916154"/>
                    </a:ext>
                  </a:extLst>
                </a:gridCol>
                <a:gridCol w="947163">
                  <a:extLst>
                    <a:ext uri="{9D8B030D-6E8A-4147-A177-3AD203B41FA5}">
                      <a16:colId xmlns:a16="http://schemas.microsoft.com/office/drawing/2014/main" val="3556953913"/>
                    </a:ext>
                  </a:extLst>
                </a:gridCol>
                <a:gridCol w="947163">
                  <a:extLst>
                    <a:ext uri="{9D8B030D-6E8A-4147-A177-3AD203B41FA5}">
                      <a16:colId xmlns:a16="http://schemas.microsoft.com/office/drawing/2014/main" val="1394185947"/>
                    </a:ext>
                  </a:extLst>
                </a:gridCol>
                <a:gridCol w="812536">
                  <a:extLst>
                    <a:ext uri="{9D8B030D-6E8A-4147-A177-3AD203B41FA5}">
                      <a16:colId xmlns:a16="http://schemas.microsoft.com/office/drawing/2014/main" val="215488732"/>
                    </a:ext>
                  </a:extLst>
                </a:gridCol>
                <a:gridCol w="947163">
                  <a:extLst>
                    <a:ext uri="{9D8B030D-6E8A-4147-A177-3AD203B41FA5}">
                      <a16:colId xmlns:a16="http://schemas.microsoft.com/office/drawing/2014/main" val="2862526864"/>
                    </a:ext>
                  </a:extLst>
                </a:gridCol>
              </a:tblGrid>
              <a:tr h="244519">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Errors</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TR</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MFI I</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MFI II</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ML I</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ML II</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ME I</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ME II</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Average</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9223533"/>
                  </a:ext>
                </a:extLst>
              </a:tr>
              <a:tr h="244519">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2.43 MeV</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19%</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23%</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22%</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0%</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15%</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29%</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11%</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3%</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2294933"/>
                  </a:ext>
                </a:extLst>
              </a:tr>
              <a:tr h="244519">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14 MeV</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78%</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26%</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28%</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1%</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0%</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5%</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21%</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22%</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90209670"/>
                  </a:ext>
                </a:extLst>
              </a:tr>
              <a:tr h="312209">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High intensity part 0.4 - 2.5 MeV</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22%</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24%</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22%</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38%</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45%</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43%</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54%</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24%</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3641693"/>
                  </a:ext>
                </a:extLst>
              </a:tr>
              <a:tr h="244519">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Standard deviation</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20%</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16%</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19%</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30%</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43%</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31%</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78%</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20%</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3776731"/>
                  </a:ext>
                </a:extLst>
              </a:tr>
              <a:tr h="244519">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Full spectrum</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124%</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53%</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40%</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35%</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46%</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39%</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60%</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41%</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9966258"/>
                  </a:ext>
                </a:extLst>
              </a:tr>
              <a:tr h="244519">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Standard deviation</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195%</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100%</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49%</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28%</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47%</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28%</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77%</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solidFill>
                            <a:srgbClr val="000000"/>
                          </a:solidFill>
                          <a:effectLst/>
                          <a:latin typeface="+mn-lt"/>
                          <a:ea typeface="Times New Roman" panose="02020603050405020304" pitchFamily="18" charset="0"/>
                          <a:cs typeface="Times New Roman" panose="02020603050405020304" pitchFamily="18" charset="0"/>
                        </a:rPr>
                        <a:t>44%</a:t>
                      </a:r>
                      <a:endParaRPr lang="en-US" sz="1600" noProof="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6192911"/>
                  </a:ext>
                </a:extLst>
              </a:tr>
            </a:tbl>
          </a:graphicData>
        </a:graphic>
      </p:graphicFrame>
      <p:sp>
        <p:nvSpPr>
          <p:cNvPr id="20" name="pole tekstowe 19">
            <a:extLst>
              <a:ext uri="{FF2B5EF4-FFF2-40B4-BE49-F238E27FC236}">
                <a16:creationId xmlns:a16="http://schemas.microsoft.com/office/drawing/2014/main" id="{68644417-D24D-9B4D-40D3-147208C477CE}"/>
              </a:ext>
            </a:extLst>
          </p:cNvPr>
          <p:cNvSpPr txBox="1"/>
          <p:nvPr/>
        </p:nvSpPr>
        <p:spPr>
          <a:xfrm>
            <a:off x="211930" y="1651165"/>
            <a:ext cx="2823878" cy="369332"/>
          </a:xfrm>
          <a:prstGeom prst="rect">
            <a:avLst/>
          </a:prstGeom>
          <a:noFill/>
        </p:spPr>
        <p:txBody>
          <a:bodyPr wrap="square">
            <a:spAutoFit/>
          </a:bodyPr>
          <a:lstStyle/>
          <a:p>
            <a:pPr algn="ctr"/>
            <a:r>
              <a:rPr lang="en-US" noProof="0" dirty="0"/>
              <a:t>Previous result</a:t>
            </a:r>
          </a:p>
        </p:txBody>
      </p:sp>
      <p:sp>
        <p:nvSpPr>
          <p:cNvPr id="21" name="pole tekstowe 20">
            <a:extLst>
              <a:ext uri="{FF2B5EF4-FFF2-40B4-BE49-F238E27FC236}">
                <a16:creationId xmlns:a16="http://schemas.microsoft.com/office/drawing/2014/main" id="{72A59609-CF3A-F20B-E8B8-1A767525FF3C}"/>
              </a:ext>
            </a:extLst>
          </p:cNvPr>
          <p:cNvSpPr txBox="1"/>
          <p:nvPr/>
        </p:nvSpPr>
        <p:spPr>
          <a:xfrm>
            <a:off x="211930" y="4041522"/>
            <a:ext cx="3140870" cy="369332"/>
          </a:xfrm>
          <a:prstGeom prst="rect">
            <a:avLst/>
          </a:prstGeom>
          <a:noFill/>
        </p:spPr>
        <p:txBody>
          <a:bodyPr wrap="square">
            <a:spAutoFit/>
          </a:bodyPr>
          <a:lstStyle/>
          <a:p>
            <a:pPr algn="ctr"/>
            <a:r>
              <a:rPr lang="en-US" noProof="0" dirty="0"/>
              <a:t>Optimized methodology</a:t>
            </a:r>
          </a:p>
        </p:txBody>
      </p:sp>
      <p:graphicFrame>
        <p:nvGraphicFramePr>
          <p:cNvPr id="6" name="Tabela 5">
            <a:extLst>
              <a:ext uri="{FF2B5EF4-FFF2-40B4-BE49-F238E27FC236}">
                <a16:creationId xmlns:a16="http://schemas.microsoft.com/office/drawing/2014/main" id="{2E1DC90E-88B8-477C-6A0E-9C3126F01ECF}"/>
              </a:ext>
            </a:extLst>
          </p:cNvPr>
          <p:cNvGraphicFramePr>
            <a:graphicFrameLocks noGrp="1"/>
          </p:cNvGraphicFramePr>
          <p:nvPr>
            <p:extLst>
              <p:ext uri="{D42A27DB-BD31-4B8C-83A1-F6EECF244321}">
                <p14:modId xmlns:p14="http://schemas.microsoft.com/office/powerpoint/2010/main" val="786577592"/>
              </p:ext>
            </p:extLst>
          </p:nvPr>
        </p:nvGraphicFramePr>
        <p:xfrm>
          <a:off x="211930" y="4410854"/>
          <a:ext cx="10151447" cy="1911686"/>
        </p:xfrm>
        <a:graphic>
          <a:graphicData uri="http://schemas.openxmlformats.org/drawingml/2006/table">
            <a:tbl>
              <a:tblPr firstRow="1" firstCol="1" bandRow="1"/>
              <a:tblGrid>
                <a:gridCol w="3142764">
                  <a:extLst>
                    <a:ext uri="{9D8B030D-6E8A-4147-A177-3AD203B41FA5}">
                      <a16:colId xmlns:a16="http://schemas.microsoft.com/office/drawing/2014/main" val="2154354898"/>
                    </a:ext>
                  </a:extLst>
                </a:gridCol>
                <a:gridCol w="938996">
                  <a:extLst>
                    <a:ext uri="{9D8B030D-6E8A-4147-A177-3AD203B41FA5}">
                      <a16:colId xmlns:a16="http://schemas.microsoft.com/office/drawing/2014/main" val="2662759065"/>
                    </a:ext>
                  </a:extLst>
                </a:gridCol>
                <a:gridCol w="834104">
                  <a:extLst>
                    <a:ext uri="{9D8B030D-6E8A-4147-A177-3AD203B41FA5}">
                      <a16:colId xmlns:a16="http://schemas.microsoft.com/office/drawing/2014/main" val="2898074781"/>
                    </a:ext>
                  </a:extLst>
                </a:gridCol>
                <a:gridCol w="833094">
                  <a:extLst>
                    <a:ext uri="{9D8B030D-6E8A-4147-A177-3AD203B41FA5}">
                      <a16:colId xmlns:a16="http://schemas.microsoft.com/office/drawing/2014/main" val="3552955819"/>
                    </a:ext>
                  </a:extLst>
                </a:gridCol>
                <a:gridCol w="833094">
                  <a:extLst>
                    <a:ext uri="{9D8B030D-6E8A-4147-A177-3AD203B41FA5}">
                      <a16:colId xmlns:a16="http://schemas.microsoft.com/office/drawing/2014/main" val="3139415320"/>
                    </a:ext>
                  </a:extLst>
                </a:gridCol>
                <a:gridCol w="833094">
                  <a:extLst>
                    <a:ext uri="{9D8B030D-6E8A-4147-A177-3AD203B41FA5}">
                      <a16:colId xmlns:a16="http://schemas.microsoft.com/office/drawing/2014/main" val="592059143"/>
                    </a:ext>
                  </a:extLst>
                </a:gridCol>
                <a:gridCol w="833094">
                  <a:extLst>
                    <a:ext uri="{9D8B030D-6E8A-4147-A177-3AD203B41FA5}">
                      <a16:colId xmlns:a16="http://schemas.microsoft.com/office/drawing/2014/main" val="2679528063"/>
                    </a:ext>
                  </a:extLst>
                </a:gridCol>
                <a:gridCol w="833094">
                  <a:extLst>
                    <a:ext uri="{9D8B030D-6E8A-4147-A177-3AD203B41FA5}">
                      <a16:colId xmlns:a16="http://schemas.microsoft.com/office/drawing/2014/main" val="1591091726"/>
                    </a:ext>
                  </a:extLst>
                </a:gridCol>
                <a:gridCol w="1070113">
                  <a:extLst>
                    <a:ext uri="{9D8B030D-6E8A-4147-A177-3AD203B41FA5}">
                      <a16:colId xmlns:a16="http://schemas.microsoft.com/office/drawing/2014/main" val="2810203833"/>
                    </a:ext>
                  </a:extLst>
                </a:gridCol>
              </a:tblGrid>
              <a:tr h="273098">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Errors</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TR</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MFI I</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MFI II</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ML I</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ML II</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ME I</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ME II</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Average</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25714307"/>
                  </a:ext>
                </a:extLst>
              </a:tr>
              <a:tr h="273098">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2.43 MeV</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5%</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3%</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1%</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1%</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4%</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8%</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2%</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0%</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1714410"/>
                  </a:ext>
                </a:extLst>
              </a:tr>
              <a:tr h="273098">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14 MeV</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5%</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5%</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1%</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1%</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2%</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5%</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3%</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2846024"/>
                  </a:ext>
                </a:extLst>
              </a:tr>
              <a:tr h="273098">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High intensity part 0.4 - 2.5 MeV</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26%</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23%</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22%</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36%</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44%</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3688727"/>
                  </a:ext>
                </a:extLst>
              </a:tr>
              <a:tr h="273098">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Standard deviation</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28%</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24%</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31%</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48%</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0291126"/>
                  </a:ext>
                </a:extLst>
              </a:tr>
              <a:tr h="273098">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Full spectrum</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55%</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37%</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38%</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46%</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39%</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38%</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31%</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5590551"/>
                  </a:ext>
                </a:extLst>
              </a:tr>
              <a:tr h="273098">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Standard deviation</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89%</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73%</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40%</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31%</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64%</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28%</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55%</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1000"/>
                        </a:spcAft>
                        <a:buNone/>
                      </a:pPr>
                      <a:r>
                        <a:rPr lang="en-US" sz="1600" noProof="0" dirty="0">
                          <a:effectLst/>
                          <a:latin typeface="Calibri" panose="020F0502020204030204" pitchFamily="34" charset="0"/>
                          <a:ea typeface="Times New Roman" panose="02020603050405020304" pitchFamily="18" charset="0"/>
                          <a:cs typeface="Times New Roman" panose="02020603050405020304" pitchFamily="18" charset="0"/>
                        </a:rPr>
                        <a:t>37%</a:t>
                      </a:r>
                      <a:endParaRPr lang="en-US" sz="16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5325877"/>
                  </a:ext>
                </a:extLst>
              </a:tr>
            </a:tbl>
          </a:graphicData>
        </a:graphic>
      </p:graphicFrame>
    </p:spTree>
    <p:extLst>
      <p:ext uri="{BB962C8B-B14F-4D97-AF65-F5344CB8AC3E}">
        <p14:creationId xmlns:p14="http://schemas.microsoft.com/office/powerpoint/2010/main" val="1318353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5AFAE-8875-FBD5-B962-971452720A8D}"/>
            </a:ext>
          </a:extLst>
        </p:cNvPr>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80C82B53-4957-C581-9FE1-2C45F1B37B13}"/>
              </a:ext>
            </a:extLst>
          </p:cNvPr>
          <p:cNvSpPr>
            <a:spLocks noGrp="1"/>
          </p:cNvSpPr>
          <p:nvPr>
            <p:ph type="sldNum" sz="quarter" idx="12"/>
          </p:nvPr>
        </p:nvSpPr>
        <p:spPr/>
        <p:txBody>
          <a:bodyPr/>
          <a:lstStyle/>
          <a:p>
            <a:fld id="{6A6D9FA1-99C7-4910-8E32-B85D378B0060}" type="slidenum">
              <a:rPr lang="en-US" noProof="0" smtClean="0">
                <a:solidFill>
                  <a:prstClr val="white"/>
                </a:solidFill>
              </a:rPr>
              <a:pPr/>
              <a:t>6</a:t>
            </a:fld>
            <a:endParaRPr lang="en-US" noProof="0" dirty="0">
              <a:solidFill>
                <a:prstClr val="white"/>
              </a:solidFill>
            </a:endParaRPr>
          </a:p>
        </p:txBody>
      </p:sp>
      <p:sp>
        <p:nvSpPr>
          <p:cNvPr id="3" name="Espace réservé du pied de page 3">
            <a:extLst>
              <a:ext uri="{FF2B5EF4-FFF2-40B4-BE49-F238E27FC236}">
                <a16:creationId xmlns:a16="http://schemas.microsoft.com/office/drawing/2014/main" id="{830A60FD-D39E-CE2B-78D1-FF8838641CAC}"/>
              </a:ext>
            </a:extLst>
          </p:cNvPr>
          <p:cNvSpPr>
            <a:spLocks noGrp="1"/>
          </p:cNvSpPr>
          <p:nvPr>
            <p:ph type="ftr" sz="quarter" idx="11"/>
          </p:nvPr>
        </p:nvSpPr>
        <p:spPr>
          <a:xfrm>
            <a:off x="825624" y="6555770"/>
            <a:ext cx="5540886" cy="329614"/>
          </a:xfrm>
        </p:spPr>
        <p:txBody>
          <a:bodyPr/>
          <a:lstStyle/>
          <a:p>
            <a:r>
              <a:rPr lang="en-US" noProof="0" dirty="0">
                <a:solidFill>
                  <a:prstClr val="white"/>
                </a:solidFill>
              </a:rPr>
              <a:t>Katarzyna Mikszuta-Michalik| </a:t>
            </a:r>
            <a:r>
              <a:rPr lang="en-US" b="1" noProof="0" dirty="0"/>
              <a:t>Enhancements Progress Meeting </a:t>
            </a:r>
            <a:r>
              <a:rPr lang="en-US" noProof="0" dirty="0"/>
              <a:t>23 October 2026 </a:t>
            </a:r>
            <a:r>
              <a:rPr lang="en-US" noProof="0" dirty="0">
                <a:solidFill>
                  <a:prstClr val="white"/>
                </a:solidFill>
              </a:rPr>
              <a:t>| </a:t>
            </a:r>
          </a:p>
        </p:txBody>
      </p:sp>
      <p:sp>
        <p:nvSpPr>
          <p:cNvPr id="15" name="pole tekstowe 14">
            <a:extLst>
              <a:ext uri="{FF2B5EF4-FFF2-40B4-BE49-F238E27FC236}">
                <a16:creationId xmlns:a16="http://schemas.microsoft.com/office/drawing/2014/main" id="{AD0BEE95-09F8-C7D5-D066-6240454BA573}"/>
              </a:ext>
            </a:extLst>
          </p:cNvPr>
          <p:cNvSpPr txBox="1"/>
          <p:nvPr/>
        </p:nvSpPr>
        <p:spPr>
          <a:xfrm>
            <a:off x="211930" y="1043011"/>
            <a:ext cx="11768140" cy="3139321"/>
          </a:xfrm>
          <a:prstGeom prst="rect">
            <a:avLst/>
          </a:prstGeom>
          <a:noFill/>
        </p:spPr>
        <p:txBody>
          <a:bodyPr wrap="square">
            <a:spAutoFit/>
          </a:bodyPr>
          <a:lstStyle/>
          <a:p>
            <a:r>
              <a:rPr lang="en-US" sz="2000" b="1" noProof="0" dirty="0"/>
              <a:t>Activities planned for 2026 completed – report in preparation</a:t>
            </a:r>
          </a:p>
          <a:p>
            <a:endParaRPr lang="en-US" sz="2000" b="1" noProof="0" dirty="0"/>
          </a:p>
          <a:p>
            <a:r>
              <a:rPr lang="en-US" sz="2000" b="1" noProof="0" dirty="0"/>
              <a:t>Planned activities:</a:t>
            </a:r>
          </a:p>
          <a:p>
            <a:pPr marL="285750" indent="-285750">
              <a:buFont typeface="Arial" panose="020B0604020202020204" pitchFamily="34" charset="0"/>
              <a:buChar char="•"/>
            </a:pPr>
            <a:r>
              <a:rPr lang="en-US" sz="2000" noProof="0" dirty="0"/>
              <a:t>Pre-experimental analysis with the foils to be used during the upcoming OP2 campaign</a:t>
            </a:r>
          </a:p>
          <a:p>
            <a:pPr marL="285750" indent="-285750">
              <a:buFont typeface="Arial" panose="020B0604020202020204" pitchFamily="34" charset="0"/>
              <a:buChar char="•"/>
            </a:pPr>
            <a:endParaRPr lang="en-US" sz="2000" b="1" noProof="0" dirty="0"/>
          </a:p>
          <a:p>
            <a:r>
              <a:rPr lang="en-US" sz="2000" b="1" noProof="0" dirty="0"/>
              <a:t>Objective:</a:t>
            </a:r>
          </a:p>
          <a:p>
            <a:pPr marL="285750" indent="-285750">
              <a:buFont typeface="Arial" panose="020B0604020202020204" pitchFamily="34" charset="0"/>
              <a:buChar char="•"/>
            </a:pPr>
            <a:r>
              <a:rPr lang="en-US" sz="2000" noProof="0" dirty="0"/>
              <a:t>Optimization of the spectrum binning</a:t>
            </a:r>
          </a:p>
          <a:p>
            <a:pPr marL="285750" indent="-285750">
              <a:buFont typeface="Arial" panose="020B0604020202020204" pitchFamily="34" charset="0"/>
              <a:buChar char="•"/>
            </a:pPr>
            <a:r>
              <a:rPr lang="en-US" sz="2000" noProof="0" dirty="0"/>
              <a:t>Optimization of reconstruction parameters for the specific cases</a:t>
            </a:r>
          </a:p>
          <a:p>
            <a:pPr marL="285750" indent="-285750">
              <a:buFont typeface="Arial" panose="020B0604020202020204" pitchFamily="34" charset="0"/>
              <a:buChar char="•"/>
            </a:pPr>
            <a:r>
              <a:rPr lang="en-US" sz="2000" noProof="0" dirty="0"/>
              <a:t>Uncertainty evaluation</a:t>
            </a:r>
          </a:p>
          <a:p>
            <a:pPr marL="285750" indent="-285750">
              <a:buFont typeface="Arial" panose="020B0604020202020204" pitchFamily="34" charset="0"/>
              <a:buChar char="•"/>
            </a:pPr>
            <a:endParaRPr lang="en-US" noProof="0" dirty="0"/>
          </a:p>
        </p:txBody>
      </p:sp>
      <p:sp>
        <p:nvSpPr>
          <p:cNvPr id="9" name="Titre 1">
            <a:extLst>
              <a:ext uri="{FF2B5EF4-FFF2-40B4-BE49-F238E27FC236}">
                <a16:creationId xmlns:a16="http://schemas.microsoft.com/office/drawing/2014/main" id="{D379E8E4-B96C-561E-B89B-77FAA5C90A45}"/>
              </a:ext>
            </a:extLst>
          </p:cNvPr>
          <p:cNvSpPr txBox="1">
            <a:spLocks/>
          </p:cNvSpPr>
          <p:nvPr/>
        </p:nvSpPr>
        <p:spPr>
          <a:xfrm>
            <a:off x="825625" y="243700"/>
            <a:ext cx="11321642" cy="457200"/>
          </a:xfrm>
          <a:prstGeom prst="rect">
            <a:avLst/>
          </a:prstGeom>
        </p:spPr>
        <p:txBody>
          <a:bodyPr vert="horz" lIns="91440" tIns="45720" rIns="91440" bIns="45720" rtlCol="0" anchor="ctr">
            <a:noAutofit/>
          </a:bodyPr>
          <a:lstStyle>
            <a:lvl1pPr algn="l" defTabSz="685800" rtl="0" eaLnBrk="1" latinLnBrk="0" hangingPunct="1">
              <a:lnSpc>
                <a:spcPts val="2400"/>
              </a:lnSpc>
              <a:spcBef>
                <a:spcPct val="0"/>
              </a:spcBef>
              <a:buNone/>
              <a:defRPr sz="2800" b="1" kern="1200">
                <a:solidFill>
                  <a:schemeClr val="tx2"/>
                </a:solidFill>
                <a:latin typeface="+mn-lt"/>
                <a:ea typeface="+mj-ea"/>
                <a:cs typeface="Arial" panose="020B0604020202020204" pitchFamily="34" charset="0"/>
              </a:defRPr>
            </a:lvl1pPr>
          </a:lstStyle>
          <a:p>
            <a:r>
              <a:rPr lang="en-US" noProof="0" dirty="0"/>
              <a:t>Neutron spectrum reconstruction based on neutron activation measurement – plan for 2027</a:t>
            </a:r>
          </a:p>
        </p:txBody>
      </p:sp>
      <p:sp>
        <p:nvSpPr>
          <p:cNvPr id="6" name="pole tekstowe 5">
            <a:extLst>
              <a:ext uri="{FF2B5EF4-FFF2-40B4-BE49-F238E27FC236}">
                <a16:creationId xmlns:a16="http://schemas.microsoft.com/office/drawing/2014/main" id="{0B8C8FF5-78E4-6196-924C-56FE6877F941}"/>
              </a:ext>
            </a:extLst>
          </p:cNvPr>
          <p:cNvSpPr txBox="1"/>
          <p:nvPr/>
        </p:nvSpPr>
        <p:spPr>
          <a:xfrm>
            <a:off x="825624" y="4416688"/>
            <a:ext cx="11154446" cy="1938992"/>
          </a:xfrm>
          <a:prstGeom prst="rect">
            <a:avLst/>
          </a:prstGeom>
          <a:noFill/>
        </p:spPr>
        <p:txBody>
          <a:bodyPr wrap="square">
            <a:spAutoFit/>
          </a:bodyPr>
          <a:lstStyle/>
          <a:p>
            <a:r>
              <a:rPr lang="en-US" sz="2400" noProof="0" dirty="0"/>
              <a:t>Required inputs:</a:t>
            </a:r>
          </a:p>
          <a:p>
            <a:pPr marL="285750" indent="-285750">
              <a:buFontTx/>
              <a:buChar char="-"/>
            </a:pPr>
            <a:r>
              <a:rPr lang="en-US" sz="2400" b="1" noProof="0" dirty="0"/>
              <a:t>foils</a:t>
            </a:r>
            <a:r>
              <a:rPr lang="en-US" sz="2400" noProof="0" dirty="0"/>
              <a:t>: Co, Ta, Y, Ni – list of threshold </a:t>
            </a:r>
            <a:r>
              <a:rPr lang="en-US" sz="2400" b="1" noProof="0" dirty="0"/>
              <a:t>reactions</a:t>
            </a:r>
            <a:r>
              <a:rPr lang="en-US" sz="2400" noProof="0" dirty="0"/>
              <a:t> need to be analyzed</a:t>
            </a:r>
          </a:p>
          <a:p>
            <a:pPr marL="285750" indent="-285750">
              <a:buFontTx/>
              <a:buChar char="-"/>
            </a:pPr>
            <a:r>
              <a:rPr lang="en-US" sz="2400" b="1" noProof="0" dirty="0"/>
              <a:t>Irradiation sequence</a:t>
            </a:r>
            <a:r>
              <a:rPr lang="en-US" sz="2400" noProof="0" dirty="0"/>
              <a:t>: Sequence with neutron flux levels to be established in collaboration with the F4E neutronics group</a:t>
            </a:r>
            <a:endParaRPr lang="pl-PL" sz="2400" noProof="0" dirty="0"/>
          </a:p>
          <a:p>
            <a:pPr marL="285750" indent="-285750">
              <a:buFontTx/>
              <a:buChar char="-"/>
            </a:pPr>
            <a:r>
              <a:rPr lang="en-US" sz="2400" b="1" noProof="0" dirty="0"/>
              <a:t>Foils position</a:t>
            </a:r>
            <a:r>
              <a:rPr lang="en-US" sz="2400" noProof="0" dirty="0"/>
              <a:t>: 2-3 can be selected</a:t>
            </a:r>
          </a:p>
        </p:txBody>
      </p:sp>
    </p:spTree>
    <p:extLst>
      <p:ext uri="{BB962C8B-B14F-4D97-AF65-F5344CB8AC3E}">
        <p14:creationId xmlns:p14="http://schemas.microsoft.com/office/powerpoint/2010/main" val="1406639098"/>
      </p:ext>
    </p:extLst>
  </p:cSld>
  <p:clrMapOvr>
    <a:masterClrMapping/>
  </p:clrMapOvr>
</p:sld>
</file>

<file path=ppt/theme/theme1.xml><?xml version="1.0" encoding="utf-8"?>
<a:theme xmlns:a="http://schemas.openxmlformats.org/drawingml/2006/main" name="EUROfusion.1line_5_3_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sz="2800" b="1" dirty="0" smtClean="0"/>
        </a:defPPr>
      </a:lstStyle>
    </a:tx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D887D8CEF3174EBF1C10D6E8BD86BB" ma:contentTypeVersion="15" ma:contentTypeDescription="Create a new document." ma:contentTypeScope="" ma:versionID="72a4121644af6f42f3863bdb77158302">
  <xsd:schema xmlns:xsd="http://www.w3.org/2001/XMLSchema" xmlns:xs="http://www.w3.org/2001/XMLSchema" xmlns:p="http://schemas.microsoft.com/office/2006/metadata/properties" xmlns:ns2="ceebf156-3aa6-4a56-9fae-c541f08b09ff" xmlns:ns3="c3b3b63a-5ca1-4a81-89e4-824e8091d546" targetNamespace="http://schemas.microsoft.com/office/2006/metadata/properties" ma:root="true" ma:fieldsID="1d0bcf7841b8916db8bec269a868b30d" ns2:_="" ns3:_="">
    <xsd:import namespace="ceebf156-3aa6-4a56-9fae-c541f08b09ff"/>
    <xsd:import namespace="c3b3b63a-5ca1-4a81-89e4-824e8091d546"/>
    <xsd:element name="properties">
      <xsd:complexType>
        <xsd:sequence>
          <xsd:element name="documentManagement">
            <xsd:complexType>
              <xsd:all>
                <xsd:element ref="ns2:Category" minOccurs="0"/>
                <xsd:element ref="ns2:Deadline" minOccurs="0"/>
                <xsd:element ref="ns2:FirstAuthor" minOccurs="0"/>
                <xsd:element ref="ns2:Status" minOccurs="0"/>
                <xsd:element ref="ns2:MediaServiceMetadata" minOccurs="0"/>
                <xsd:element ref="ns2:MediaServiceFastMetadata" minOccurs="0"/>
                <xsd:element ref="ns2:Comment" minOccurs="0"/>
                <xsd:element ref="ns2:MediaServiceAutoKeyPoints" minOccurs="0"/>
                <xsd:element ref="ns2:MediaServiceKeyPoints" minOccurs="0"/>
                <xsd:element ref="ns2:Subproject" minOccurs="0"/>
                <xsd:element ref="ns2:Modified0"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ebf156-3aa6-4a56-9fae-c541f08b09ff" elementFormDefault="qualified">
    <xsd:import namespace="http://schemas.microsoft.com/office/2006/documentManagement/types"/>
    <xsd:import namespace="http://schemas.microsoft.com/office/infopath/2007/PartnerControls"/>
    <xsd:element name="Category" ma:index="8" nillable="true" ma:displayName="Category" ma:format="Dropdown" ma:internalName="Category">
      <xsd:simpleType>
        <xsd:restriction base="dms:Choice">
          <xsd:enumeration value="Resources-PMU"/>
          <xsd:enumeration value="PMP"/>
          <xsd:enumeration value="Project Board"/>
          <xsd:enumeration value="Resources-Project"/>
          <xsd:enumeration value="Other"/>
          <xsd:enumeration value="Training"/>
        </xsd:restriction>
      </xsd:simpleType>
    </xsd:element>
    <xsd:element name="Deadline" ma:index="9" nillable="true" ma:displayName="Deadline" ma:format="DateOnly" ma:internalName="Deadline">
      <xsd:simpleType>
        <xsd:restriction base="dms:DateTime"/>
      </xsd:simpleType>
    </xsd:element>
    <xsd:element name="FirstAuthor" ma:index="10" nillable="true" ma:displayName="First Author" ma:format="Dropdown" ma:list="UserInfo" ma:SharePointGroup="0" ma:internalName="Firs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atus" ma:index="11" nillable="true" ma:displayName="Status" ma:default="Ongoing" ma:format="Dropdown" ma:internalName="Status">
      <xsd:simpleType>
        <xsd:restriction base="dms:Choice">
          <xsd:enumeration value="Obsolete"/>
          <xsd:enumeration value="Completed"/>
          <xsd:enumeration value="Ongoing"/>
          <xsd:enumeration value="Reference"/>
          <xsd:enumeration value="Urgent"/>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Comment" ma:index="14" nillable="true" ma:displayName="Comment" ma:format="Dropdown" ma:internalName="Comment">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Subproject" ma:index="17" nillable="true" ma:displayName="Subproject" ma:format="Dropdown" ma:internalName="Subproject">
      <xsd:simpleType>
        <xsd:restriction base="dms:Choice">
          <xsd:enumeration value="SP1"/>
          <xsd:enumeration value="SP2"/>
          <xsd:enumeration value="SP3"/>
          <xsd:enumeration value="SP4"/>
          <xsd:enumeration value="SP5"/>
        </xsd:restriction>
      </xsd:simpleType>
    </xsd:element>
    <xsd:element name="Modified0" ma:index="18" nillable="true" ma:displayName="Modified" ma:format="DateOnly" ma:internalName="Modified0">
      <xsd:simpleType>
        <xsd:restriction base="dms:DateTim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b3b63a-5ca1-4a81-89e4-824e8091d54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ategory xmlns="ceebf156-3aa6-4a56-9fae-c541f08b09ff">Project Board</Category>
    <Subproject xmlns="ceebf156-3aa6-4a56-9fae-c541f08b09ff" xsi:nil="true"/>
    <Status xmlns="ceebf156-3aa6-4a56-9fae-c541f08b09ff">Ongoing</Status>
    <Comment xmlns="ceebf156-3aa6-4a56-9fae-c541f08b09ff" xsi:nil="true"/>
    <FirstAuthor xmlns="ceebf156-3aa6-4a56-9fae-c541f08b09ff">
      <UserInfo>
        <DisplayName/>
        <AccountId xsi:nil="true"/>
        <AccountType/>
      </UserInfo>
    </FirstAuthor>
    <Modified0 xmlns="ceebf156-3aa6-4a56-9fae-c541f08b09ff" xsi:nil="true"/>
    <Deadline xmlns="ceebf156-3aa6-4a56-9fae-c541f08b09ff">2024-10-28T23:00:00+00:00</Deadline>
  </documentManagement>
</p:properties>
</file>

<file path=customXml/itemProps1.xml><?xml version="1.0" encoding="utf-8"?>
<ds:datastoreItem xmlns:ds="http://schemas.openxmlformats.org/officeDocument/2006/customXml" ds:itemID="{9F64CCB4-05C2-4EF1-9DE8-EA919DA6F4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ebf156-3aa6-4a56-9fae-c541f08b09ff"/>
    <ds:schemaRef ds:uri="c3b3b63a-5ca1-4a81-89e4-824e8091d5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29BB5A6-9C9C-4509-BBBE-0C2B5904D093}">
  <ds:schemaRefs>
    <ds:schemaRef ds:uri="http://schemas.microsoft.com/sharepoint/v3/contenttype/forms"/>
  </ds:schemaRefs>
</ds:datastoreItem>
</file>

<file path=customXml/itemProps3.xml><?xml version="1.0" encoding="utf-8"?>
<ds:datastoreItem xmlns:ds="http://schemas.openxmlformats.org/officeDocument/2006/customXml" ds:itemID="{E1581EFF-75CA-400B-8B14-07B3BB5FE4A6}">
  <ds:schemaRefs>
    <ds:schemaRef ds:uri="ceebf156-3aa6-4a56-9fae-c541f08b09ff"/>
    <ds:schemaRef ds:uri="http://schemas.microsoft.com/office/2006/metadata/properties"/>
    <ds:schemaRef ds:uri="http://schemas.openxmlformats.org/package/2006/metadata/core-properties"/>
    <ds:schemaRef ds:uri="http://www.w3.org/XML/1998/namespace"/>
    <ds:schemaRef ds:uri="http://schemas.microsoft.com/office/2006/documentManagement/types"/>
    <ds:schemaRef ds:uri="http://purl.org/dc/terms/"/>
    <ds:schemaRef ds:uri="http://purl.org/dc/dcmitype/"/>
    <ds:schemaRef ds:uri="http://purl.org/dc/elements/1.1/"/>
    <ds:schemaRef ds:uri="http://schemas.microsoft.com/office/infopath/2007/PartnerControls"/>
    <ds:schemaRef ds:uri="c3b3b63a-5ca1-4a81-89e4-824e8091d546"/>
  </ds:schemaRefs>
</ds:datastoreItem>
</file>

<file path=docProps/app.xml><?xml version="1.0" encoding="utf-8"?>
<Properties xmlns="http://schemas.openxmlformats.org/officeDocument/2006/extended-properties" xmlns:vt="http://schemas.openxmlformats.org/officeDocument/2006/docPropsVTypes">
  <Template/>
  <TotalTime>9277</TotalTime>
  <Words>980</Words>
  <Application>Microsoft Office PowerPoint</Application>
  <PresentationFormat>Panoramiczny</PresentationFormat>
  <Paragraphs>224</Paragraphs>
  <Slides>6</Slides>
  <Notes>0</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6</vt:i4>
      </vt:variant>
    </vt:vector>
  </HeadingPairs>
  <TitlesOfParts>
    <vt:vector size="13" baseType="lpstr">
      <vt:lpstr>Aptos</vt:lpstr>
      <vt:lpstr>Aptos Narrow</vt:lpstr>
      <vt:lpstr>Arial</vt:lpstr>
      <vt:lpstr>Calibri</vt:lpstr>
      <vt:lpstr>System Font Regular</vt:lpstr>
      <vt:lpstr>Wingdings</vt:lpstr>
      <vt:lpstr>EUROfusion.1line_5_3_2019</vt:lpstr>
      <vt:lpstr>SA-EN.FE.11-T004-D002: Neutron Spectrum Reconstruction and Activation Foils studies</vt:lpstr>
      <vt:lpstr>Neutron spectrum reconstruction based on neutron activation measurement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Fabio Vinagre</dc:creator>
  <cp:lastModifiedBy>Katarzyna Mikszuta-Michalik</cp:lastModifiedBy>
  <cp:revision>503</cp:revision>
  <cp:lastPrinted>2024-05-29T14:52:18Z</cp:lastPrinted>
  <dcterms:created xsi:type="dcterms:W3CDTF">2023-11-15T09:40:03Z</dcterms:created>
  <dcterms:modified xsi:type="dcterms:W3CDTF">2026-10-22T10:12:46Z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0x010100ECD887D8CEF3174EBF1C10D6E8BD86BB</vt:lpwstr>
  </property>
</Properties>
</file>