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  <p:sldMasterId id="2147483651" r:id="rId2"/>
  </p:sldMasterIdLst>
  <p:notesMasterIdLst>
    <p:notesMasterId r:id="rId23"/>
  </p:notesMasterIdLst>
  <p:handoutMasterIdLst>
    <p:handoutMasterId r:id="rId24"/>
  </p:handoutMasterIdLst>
  <p:sldIdLst>
    <p:sldId id="256" r:id="rId3"/>
    <p:sldId id="257" r:id="rId4"/>
    <p:sldId id="546" r:id="rId5"/>
    <p:sldId id="562" r:id="rId6"/>
    <p:sldId id="575" r:id="rId7"/>
    <p:sldId id="566" r:id="rId8"/>
    <p:sldId id="567" r:id="rId9"/>
    <p:sldId id="577" r:id="rId10"/>
    <p:sldId id="578" r:id="rId11"/>
    <p:sldId id="579" r:id="rId12"/>
    <p:sldId id="576" r:id="rId13"/>
    <p:sldId id="563" r:id="rId14"/>
    <p:sldId id="580" r:id="rId15"/>
    <p:sldId id="573" r:id="rId16"/>
    <p:sldId id="574" r:id="rId17"/>
    <p:sldId id="570" r:id="rId18"/>
    <p:sldId id="572" r:id="rId19"/>
    <p:sldId id="565" r:id="rId20"/>
    <p:sldId id="568" r:id="rId21"/>
    <p:sldId id="571" r:id="rId22"/>
  </p:sldIdLst>
  <p:sldSz cx="9144000" cy="5143500" type="screen16x9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E3E3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51" autoAdjust="0"/>
    <p:restoredTop sz="96242" autoAdjust="0"/>
  </p:normalViewPr>
  <p:slideViewPr>
    <p:cSldViewPr showGuides="1">
      <p:cViewPr varScale="1">
        <p:scale>
          <a:sx n="130" d="100"/>
          <a:sy n="130" d="100"/>
        </p:scale>
        <p:origin x="126" y="107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310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-3834" y="-96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15B2C45A-E869-45FE-B529-AF49C0F3C669}" type="datetimeFigureOut">
              <a:rPr lang="en-GB" smtClean="0">
                <a:latin typeface="Arial" panose="020B0604020202020204" pitchFamily="34" charset="0"/>
              </a:rPr>
              <a:pPr/>
              <a:t>21/10/2026</a:t>
            </a:fld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A1166760-0E69-430F-A97F-08802152DB5E}" type="slidenum">
              <a:rPr lang="en-GB" smtClean="0">
                <a:latin typeface="Arial" panose="020B0604020202020204" pitchFamily="34" charset="0"/>
              </a:rPr>
              <a:pPr/>
              <a:t>‹#›</a:t>
            </a:fld>
            <a:endParaRPr lang="en-GB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6496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>
                <a:latin typeface="Arial" panose="020B0604020202020204" pitchFamily="34" charset="0"/>
              </a:defRPr>
            </a:lvl1pPr>
          </a:lstStyle>
          <a:p>
            <a:fld id="{F93E6C17-F35F-4654-8DE9-B693AC206066}" type="datetimeFigureOut">
              <a:rPr lang="en-GB" smtClean="0"/>
              <a:pPr/>
              <a:t>21/10/2026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>
                <a:latin typeface="Arial" panose="020B0604020202020204" pitchFamily="34" charset="0"/>
              </a:defRPr>
            </a:lvl1pPr>
          </a:lstStyle>
          <a:p>
            <a:fld id="{49027E0A-1465-4A40-B1D5-9126D49509FC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3348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027E0A-1465-4A40-B1D5-9126D49509FC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48800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027E0A-1465-4A40-B1D5-9126D49509FC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40547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027E0A-1465-4A40-B1D5-9126D49509FC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3287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027E0A-1465-4A40-B1D5-9126D49509FC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04504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027E0A-1465-4A40-B1D5-9126D49509FC}" type="slidenum">
              <a:rPr lang="en-GB" smtClean="0"/>
              <a:pPr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71637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027E0A-1465-4A40-B1D5-9126D49509FC}" type="slidenum">
              <a:rPr lang="en-GB" smtClean="0"/>
              <a:pPr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60127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027E0A-1465-4A40-B1D5-9126D49509FC}" type="slidenum">
              <a:rPr lang="en-GB" smtClean="0"/>
              <a:pPr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79702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027E0A-1465-4A40-B1D5-9126D49509FC}" type="slidenum">
              <a:rPr lang="en-GB" smtClean="0"/>
              <a:pPr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84416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027E0A-1465-4A40-B1D5-9126D49509FC}" type="slidenum">
              <a:rPr lang="en-GB" smtClean="0"/>
              <a:pPr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71292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027E0A-1465-4A40-B1D5-9126D49509FC}" type="slidenum">
              <a:rPr lang="en-GB" smtClean="0"/>
              <a:pPr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55319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027E0A-1465-4A40-B1D5-9126D49509FC}" type="slidenum">
              <a:rPr lang="en-GB" smtClean="0"/>
              <a:pPr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25778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027E0A-1465-4A40-B1D5-9126D49509FC}" type="slidenum">
              <a:rPr lang="en-GB" smtClean="0"/>
              <a:pPr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686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027E0A-1465-4A40-B1D5-9126D49509FC}" type="slidenum">
              <a:rPr lang="en-GB" smtClean="0"/>
              <a:pPr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14900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027E0A-1465-4A40-B1D5-9126D49509FC}" type="slidenum">
              <a:rPr lang="en-GB" smtClean="0"/>
              <a:pPr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85290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027E0A-1465-4A40-B1D5-9126D49509FC}" type="slidenum">
              <a:rPr lang="en-GB" smtClean="0"/>
              <a:pPr/>
              <a:t>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6766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027E0A-1465-4A40-B1D5-9126D49509FC}" type="slidenum">
              <a:rPr lang="en-GB" smtClean="0"/>
              <a:pPr/>
              <a:t>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6543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https://idw-online.de/pages/de/institutionlogo921"/>
          <p:cNvSpPr>
            <a:spLocks noChangeAspect="1" noChangeArrowheads="1"/>
          </p:cNvSpPr>
          <p:nvPr userDrawn="1"/>
        </p:nvSpPr>
        <p:spPr bwMode="auto">
          <a:xfrm>
            <a:off x="155576" y="-342900"/>
            <a:ext cx="1076325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/>
          </a:p>
        </p:txBody>
      </p:sp>
      <p:sp>
        <p:nvSpPr>
          <p:cNvPr id="11" name="Rectangle 10"/>
          <p:cNvSpPr/>
          <p:nvPr userDrawn="1"/>
        </p:nvSpPr>
        <p:spPr>
          <a:xfrm>
            <a:off x="5724129" y="4245936"/>
            <a:ext cx="3168352" cy="70207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 dirty="0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18230283" y="30189677"/>
            <a:ext cx="9924896" cy="1336231"/>
            <a:chOff x="18230283" y="40396912"/>
            <a:chExt cx="9924896" cy="1781641"/>
          </a:xfrm>
        </p:grpSpPr>
        <p:sp>
          <p:nvSpPr>
            <p:cNvPr id="10" name="Rectangle 9"/>
            <p:cNvSpPr/>
            <p:nvPr userDrawn="1"/>
          </p:nvSpPr>
          <p:spPr bwMode="auto">
            <a:xfrm>
              <a:off x="18230283" y="40400268"/>
              <a:ext cx="2575295" cy="1778285"/>
            </a:xfrm>
            <a:prstGeom prst="rect">
              <a:avLst/>
            </a:prstGeom>
            <a:solidFill>
              <a:srgbClr val="05399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312888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615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13" name="Picture 12" descr="EuropeanFlag-stars.eps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01564" y="40396912"/>
              <a:ext cx="9353615" cy="1781641"/>
            </a:xfrm>
            <a:prstGeom prst="rect">
              <a:avLst/>
            </a:prstGeom>
          </p:spPr>
        </p:pic>
      </p:grpSp>
      <p:grpSp>
        <p:nvGrpSpPr>
          <p:cNvPr id="14" name="Group 13"/>
          <p:cNvGrpSpPr/>
          <p:nvPr userDrawn="1"/>
        </p:nvGrpSpPr>
        <p:grpSpPr>
          <a:xfrm>
            <a:off x="18382683" y="30303977"/>
            <a:ext cx="9924896" cy="1336231"/>
            <a:chOff x="18230283" y="40396912"/>
            <a:chExt cx="9924896" cy="1781641"/>
          </a:xfrm>
        </p:grpSpPr>
        <p:sp>
          <p:nvSpPr>
            <p:cNvPr id="15" name="Rectangle 14"/>
            <p:cNvSpPr/>
            <p:nvPr userDrawn="1"/>
          </p:nvSpPr>
          <p:spPr bwMode="auto">
            <a:xfrm>
              <a:off x="18230283" y="40400268"/>
              <a:ext cx="2575295" cy="1778285"/>
            </a:xfrm>
            <a:prstGeom prst="rect">
              <a:avLst/>
            </a:prstGeom>
            <a:solidFill>
              <a:srgbClr val="05399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312888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615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16" name="Picture 15" descr="EuropeanFlag-stars.eps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01564" y="40396912"/>
              <a:ext cx="9353615" cy="1781641"/>
            </a:xfrm>
            <a:prstGeom prst="rect">
              <a:avLst/>
            </a:prstGeom>
          </p:spPr>
        </p:pic>
      </p:grpSp>
      <p:grpSp>
        <p:nvGrpSpPr>
          <p:cNvPr id="17" name="Group 16"/>
          <p:cNvGrpSpPr/>
          <p:nvPr userDrawn="1"/>
        </p:nvGrpSpPr>
        <p:grpSpPr>
          <a:xfrm>
            <a:off x="18535083" y="30418272"/>
            <a:ext cx="9924896" cy="1336231"/>
            <a:chOff x="18230283" y="40396912"/>
            <a:chExt cx="9924896" cy="1781641"/>
          </a:xfrm>
        </p:grpSpPr>
        <p:sp>
          <p:nvSpPr>
            <p:cNvPr id="18" name="Rectangle 17"/>
            <p:cNvSpPr/>
            <p:nvPr userDrawn="1"/>
          </p:nvSpPr>
          <p:spPr bwMode="auto">
            <a:xfrm>
              <a:off x="18230283" y="40400268"/>
              <a:ext cx="2575295" cy="1778285"/>
            </a:xfrm>
            <a:prstGeom prst="rect">
              <a:avLst/>
            </a:prstGeom>
            <a:solidFill>
              <a:srgbClr val="05399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312888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615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19" name="Picture 18" descr="EuropeanFlag-stars.eps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01564" y="40396912"/>
              <a:ext cx="9353615" cy="1781641"/>
            </a:xfrm>
            <a:prstGeom prst="rect">
              <a:avLst/>
            </a:prstGeom>
          </p:spPr>
        </p:pic>
      </p:grpSp>
      <p:grpSp>
        <p:nvGrpSpPr>
          <p:cNvPr id="20" name="Group 19"/>
          <p:cNvGrpSpPr/>
          <p:nvPr userDrawn="1"/>
        </p:nvGrpSpPr>
        <p:grpSpPr>
          <a:xfrm>
            <a:off x="18687483" y="30532577"/>
            <a:ext cx="9924896" cy="1336231"/>
            <a:chOff x="18230283" y="40396912"/>
            <a:chExt cx="9924896" cy="1781641"/>
          </a:xfrm>
        </p:grpSpPr>
        <p:sp>
          <p:nvSpPr>
            <p:cNvPr id="21" name="Rectangle 20"/>
            <p:cNvSpPr/>
            <p:nvPr userDrawn="1"/>
          </p:nvSpPr>
          <p:spPr bwMode="auto">
            <a:xfrm>
              <a:off x="18230283" y="40400268"/>
              <a:ext cx="2575295" cy="1778285"/>
            </a:xfrm>
            <a:prstGeom prst="rect">
              <a:avLst/>
            </a:prstGeom>
            <a:solidFill>
              <a:srgbClr val="05399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312888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615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22" name="Picture 21" descr="EuropeanFlag-stars.eps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01564" y="40396912"/>
              <a:ext cx="9353615" cy="1781641"/>
            </a:xfrm>
            <a:prstGeom prst="rect">
              <a:avLst/>
            </a:prstGeom>
          </p:spPr>
        </p:pic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4CC4EF51-BF31-4054-893C-9B6ECBD77C9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2" y="4171681"/>
            <a:ext cx="900100" cy="9001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1FA1E75-1C9B-402A-9249-289D2F84EDA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831209" y="4474657"/>
            <a:ext cx="1711502" cy="473357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99CACDA7-75AB-48E8-9B38-EBAA6F671E7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463" y="4376136"/>
            <a:ext cx="803015" cy="61731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793FC1C-2BF2-4205-8EEC-50F1C79F071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-20538"/>
            <a:ext cx="9144000" cy="417576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D9538E85-7270-434F-8164-9B4AF88C2FA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4295410"/>
            <a:ext cx="3627746" cy="74415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C77C287-35A7-4C0C-A8BC-8065CFDAFFC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4299942"/>
            <a:ext cx="702077" cy="702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547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E3E3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n>
                <a:noFill/>
              </a:ln>
              <a:effectLst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150"/>
            <a:ext cx="7543800" cy="342900"/>
          </a:xfrm>
        </p:spPr>
        <p:txBody>
          <a:bodyPr>
            <a:noAutofit/>
          </a:bodyPr>
          <a:lstStyle>
            <a:lvl1pPr algn="l">
              <a:lnSpc>
                <a:spcPts val="2400"/>
              </a:lnSpc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9582"/>
            <a:ext cx="8229600" cy="3672408"/>
          </a:xfrm>
        </p:spPr>
        <p:txBody>
          <a:bodyPr/>
          <a:lstStyle>
            <a:lvl1pPr marL="257168" indent="-257168">
              <a:buFont typeface="Arial" panose="020B0604020202020204" pitchFamily="34" charset="0"/>
              <a:buChar char="•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57199" indent="-214308">
              <a:buFont typeface="Arial" panose="020B0604020202020204" pitchFamily="34" charset="0"/>
              <a:buChar char="•"/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57228" indent="-171446">
              <a:buFont typeface="Arial" panose="020B0604020202020204" pitchFamily="34" charset="0"/>
              <a:buChar char="•"/>
              <a:defRPr sz="135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7547" y="4908928"/>
            <a:ext cx="8240228" cy="201104"/>
          </a:xfrm>
        </p:spPr>
        <p:txBody>
          <a:bodyPr/>
          <a:lstStyle>
            <a:lvl1pPr>
              <a:defRPr sz="82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endParaRPr lang="en-GB" dirty="0"/>
          </a:p>
        </p:txBody>
      </p:sp>
      <p:pic>
        <p:nvPicPr>
          <p:cNvPr id="4" name="Picture 3" descr="EurofusionDis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87475"/>
            <a:ext cx="458197" cy="349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749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-36513" y="4973978"/>
            <a:ext cx="431801" cy="213585"/>
          </a:xfrm>
          <a:prstGeom prst="rect">
            <a:avLst/>
          </a:prstGeom>
          <a:noFill/>
        </p:spPr>
        <p:txBody>
          <a:bodyPr anchor="b">
            <a:spAutoFit/>
          </a:bodyPr>
          <a:lstStyle/>
          <a:p>
            <a:pPr algn="r">
              <a:defRPr/>
            </a:pPr>
            <a:fld id="{1DA1D92D-F2ED-44CD-94D2-D0197D35E664}" type="slidenum">
              <a:rPr lang="en-GB" sz="788" b="1">
                <a:solidFill>
                  <a:schemeClr val="bg1"/>
                </a:solidFill>
                <a:latin typeface="Swiss 721 SWA" pitchFamily="34" charset="0"/>
                <a:cs typeface="+mn-cs"/>
              </a:rPr>
              <a:pPr algn="r">
                <a:defRPr/>
              </a:pPr>
              <a:t>‹#›</a:t>
            </a:fld>
            <a:endParaRPr lang="en-GB" sz="788" b="1" dirty="0">
              <a:solidFill>
                <a:schemeClr val="bg1"/>
              </a:solidFill>
              <a:latin typeface="Swiss 721 SWA" pitchFamily="34" charset="0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10952"/>
            <a:ext cx="9144000" cy="4122686"/>
          </a:xfrm>
        </p:spPr>
        <p:txBody>
          <a:bodyPr/>
          <a:lstStyle>
            <a:lvl1pPr>
              <a:defRPr sz="1575"/>
            </a:lvl1pPr>
            <a:lvl2pPr>
              <a:buSzPct val="60000"/>
              <a:buFont typeface="Wingdings" pitchFamily="2" charset="2"/>
              <a:buChar char="q"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51470"/>
            <a:ext cx="9144000" cy="742950"/>
          </a:xfrm>
        </p:spPr>
        <p:txBody>
          <a:bodyPr/>
          <a:lstStyle>
            <a:lvl1pPr>
              <a:defRPr sz="2138" b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818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8"/>
            <a:ext cx="7772400" cy="1021556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125"/>
            </a:lvl1pPr>
            <a:lvl2pPr marL="257162" indent="0">
              <a:buNone/>
              <a:defRPr sz="1013"/>
            </a:lvl2pPr>
            <a:lvl3pPr marL="514325" indent="0">
              <a:buNone/>
              <a:defRPr sz="900"/>
            </a:lvl3pPr>
            <a:lvl4pPr marL="771487" indent="0">
              <a:buNone/>
              <a:defRPr sz="788"/>
            </a:lvl4pPr>
            <a:lvl5pPr marL="1028649" indent="0">
              <a:buNone/>
              <a:defRPr sz="788"/>
            </a:lvl5pPr>
            <a:lvl6pPr marL="1285811" indent="0">
              <a:buNone/>
              <a:defRPr sz="788"/>
            </a:lvl6pPr>
            <a:lvl7pPr marL="1542974" indent="0">
              <a:buNone/>
              <a:defRPr sz="788"/>
            </a:lvl7pPr>
            <a:lvl8pPr marL="1800135" indent="0">
              <a:buNone/>
              <a:defRPr sz="788"/>
            </a:lvl8pPr>
            <a:lvl9pPr marL="2057297" indent="0">
              <a:buNone/>
              <a:defRPr sz="78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7"/>
          <p:cNvSpPr>
            <a:spLocks noGrp="1"/>
          </p:cNvSpPr>
          <p:nvPr>
            <p:ph type="sldNum" sz="quarter" idx="10"/>
          </p:nvPr>
        </p:nvSpPr>
        <p:spPr>
          <a:xfrm>
            <a:off x="9" y="5001816"/>
            <a:ext cx="468313" cy="141684"/>
          </a:xfrm>
          <a:prstGeom prst="rect">
            <a:avLst/>
          </a:prstGeom>
        </p:spPr>
        <p:txBody>
          <a:bodyPr anchor="ctr"/>
          <a:lstStyle>
            <a:lvl1pPr>
              <a:defRPr sz="788" b="1">
                <a:solidFill>
                  <a:srgbClr val="FFFF00"/>
                </a:solidFill>
                <a:latin typeface="Swiss 721 SWA" pitchFamily="34" charset="0"/>
                <a:cs typeface="+mn-cs"/>
              </a:defRPr>
            </a:lvl1pPr>
          </a:lstStyle>
          <a:p>
            <a:pPr>
              <a:defRPr/>
            </a:pPr>
            <a:fld id="{0B8C5E58-FCFD-43F5-A763-6E017E57D3C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7950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951570"/>
            <a:ext cx="4495800" cy="3849030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51570"/>
            <a:ext cx="4495800" cy="3849030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3608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151335"/>
            <a:ext cx="4040188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62" indent="0">
              <a:buNone/>
              <a:defRPr sz="1125" b="1"/>
            </a:lvl2pPr>
            <a:lvl3pPr marL="514325" indent="0">
              <a:buNone/>
              <a:defRPr sz="1013" b="1"/>
            </a:lvl3pPr>
            <a:lvl4pPr marL="771487" indent="0">
              <a:buNone/>
              <a:defRPr sz="900" b="1"/>
            </a:lvl4pPr>
            <a:lvl5pPr marL="1028649" indent="0">
              <a:buNone/>
              <a:defRPr sz="900" b="1"/>
            </a:lvl5pPr>
            <a:lvl6pPr marL="1285811" indent="0">
              <a:buNone/>
              <a:defRPr sz="900" b="1"/>
            </a:lvl6pPr>
            <a:lvl7pPr marL="1542974" indent="0">
              <a:buNone/>
              <a:defRPr sz="900" b="1"/>
            </a:lvl7pPr>
            <a:lvl8pPr marL="1800135" indent="0">
              <a:buNone/>
              <a:defRPr sz="900" b="1"/>
            </a:lvl8pPr>
            <a:lvl9pPr marL="2057297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1631156"/>
            <a:ext cx="4040188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4" y="1151335"/>
            <a:ext cx="4041775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62" indent="0">
              <a:buNone/>
              <a:defRPr sz="1125" b="1"/>
            </a:lvl2pPr>
            <a:lvl3pPr marL="514325" indent="0">
              <a:buNone/>
              <a:defRPr sz="1013" b="1"/>
            </a:lvl3pPr>
            <a:lvl4pPr marL="771487" indent="0">
              <a:buNone/>
              <a:defRPr sz="900" b="1"/>
            </a:lvl4pPr>
            <a:lvl5pPr marL="1028649" indent="0">
              <a:buNone/>
              <a:defRPr sz="900" b="1"/>
            </a:lvl5pPr>
            <a:lvl6pPr marL="1285811" indent="0">
              <a:buNone/>
              <a:defRPr sz="900" b="1"/>
            </a:lvl6pPr>
            <a:lvl7pPr marL="1542974" indent="0">
              <a:buNone/>
              <a:defRPr sz="900" b="1"/>
            </a:lvl7pPr>
            <a:lvl8pPr marL="1800135" indent="0">
              <a:buNone/>
              <a:defRPr sz="900" b="1"/>
            </a:lvl8pPr>
            <a:lvl9pPr marL="2057297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4" y="1631156"/>
            <a:ext cx="4041775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0005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2991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-36513" y="4973978"/>
            <a:ext cx="431801" cy="213585"/>
          </a:xfrm>
          <a:prstGeom prst="rect">
            <a:avLst/>
          </a:prstGeom>
          <a:noFill/>
        </p:spPr>
        <p:txBody>
          <a:bodyPr anchor="b">
            <a:spAutoFit/>
          </a:bodyPr>
          <a:lstStyle/>
          <a:p>
            <a:pPr algn="r">
              <a:defRPr/>
            </a:pPr>
            <a:fld id="{D2F6BFC0-FF73-4CB6-9EB2-667697195C27}" type="slidenum">
              <a:rPr lang="en-GB" sz="788" b="1">
                <a:solidFill>
                  <a:srgbClr val="FFFF00"/>
                </a:solidFill>
                <a:latin typeface="Swiss 721 SWA" pitchFamily="34" charset="0"/>
                <a:cs typeface="+mn-cs"/>
              </a:rPr>
              <a:pPr algn="r">
                <a:defRPr/>
              </a:pPr>
              <a:t>‹#›</a:t>
            </a:fld>
            <a:endParaRPr lang="en-GB" sz="788" b="1" dirty="0">
              <a:solidFill>
                <a:srgbClr val="FFFF00"/>
              </a:solidFill>
              <a:latin typeface="Swiss 721 SWA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6270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8" y="204787"/>
            <a:ext cx="3008313" cy="8715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7" y="204800"/>
            <a:ext cx="5111751" cy="438983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8" y="1076328"/>
            <a:ext cx="3008313" cy="3518297"/>
          </a:xfrm>
        </p:spPr>
        <p:txBody>
          <a:bodyPr/>
          <a:lstStyle>
            <a:lvl1pPr marL="0" indent="0">
              <a:buNone/>
              <a:defRPr sz="788"/>
            </a:lvl1pPr>
            <a:lvl2pPr marL="257162" indent="0">
              <a:buNone/>
              <a:defRPr sz="675"/>
            </a:lvl2pPr>
            <a:lvl3pPr marL="514325" indent="0">
              <a:buNone/>
              <a:defRPr sz="563"/>
            </a:lvl3pPr>
            <a:lvl4pPr marL="771487" indent="0">
              <a:buNone/>
              <a:defRPr sz="506"/>
            </a:lvl4pPr>
            <a:lvl5pPr marL="1028649" indent="0">
              <a:buNone/>
              <a:defRPr sz="506"/>
            </a:lvl5pPr>
            <a:lvl6pPr marL="1285811" indent="0">
              <a:buNone/>
              <a:defRPr sz="506"/>
            </a:lvl6pPr>
            <a:lvl7pPr marL="1542974" indent="0">
              <a:buNone/>
              <a:defRPr sz="506"/>
            </a:lvl7pPr>
            <a:lvl8pPr marL="1800135" indent="0">
              <a:buNone/>
              <a:defRPr sz="506"/>
            </a:lvl8pPr>
            <a:lvl9pPr marL="2057297" indent="0">
              <a:buNone/>
              <a:defRPr sz="5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40978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1800"/>
            </a:lvl1pPr>
            <a:lvl2pPr marL="257162" indent="0">
              <a:buNone/>
              <a:defRPr sz="1575"/>
            </a:lvl2pPr>
            <a:lvl3pPr marL="514325" indent="0">
              <a:buNone/>
              <a:defRPr sz="1350"/>
            </a:lvl3pPr>
            <a:lvl4pPr marL="771487" indent="0">
              <a:buNone/>
              <a:defRPr sz="1125"/>
            </a:lvl4pPr>
            <a:lvl5pPr marL="1028649" indent="0">
              <a:buNone/>
              <a:defRPr sz="1125"/>
            </a:lvl5pPr>
            <a:lvl6pPr marL="1285811" indent="0">
              <a:buNone/>
              <a:defRPr sz="1125"/>
            </a:lvl6pPr>
            <a:lvl7pPr marL="1542974" indent="0">
              <a:buNone/>
              <a:defRPr sz="1125"/>
            </a:lvl7pPr>
            <a:lvl8pPr marL="1800135" indent="0">
              <a:buNone/>
              <a:defRPr sz="1125"/>
            </a:lvl8pPr>
            <a:lvl9pPr marL="2057297" indent="0">
              <a:buNone/>
              <a:defRPr sz="1125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13"/>
            <a:ext cx="5486400" cy="603647"/>
          </a:xfrm>
        </p:spPr>
        <p:txBody>
          <a:bodyPr/>
          <a:lstStyle>
            <a:lvl1pPr marL="0" indent="0">
              <a:buNone/>
              <a:defRPr sz="788"/>
            </a:lvl1pPr>
            <a:lvl2pPr marL="257162" indent="0">
              <a:buNone/>
              <a:defRPr sz="675"/>
            </a:lvl2pPr>
            <a:lvl3pPr marL="514325" indent="0">
              <a:buNone/>
              <a:defRPr sz="563"/>
            </a:lvl3pPr>
            <a:lvl4pPr marL="771487" indent="0">
              <a:buNone/>
              <a:defRPr sz="506"/>
            </a:lvl4pPr>
            <a:lvl5pPr marL="1028649" indent="0">
              <a:buNone/>
              <a:defRPr sz="506"/>
            </a:lvl5pPr>
            <a:lvl6pPr marL="1285811" indent="0">
              <a:buNone/>
              <a:defRPr sz="506"/>
            </a:lvl6pPr>
            <a:lvl7pPr marL="1542974" indent="0">
              <a:buNone/>
              <a:defRPr sz="506"/>
            </a:lvl7pPr>
            <a:lvl8pPr marL="1800135" indent="0">
              <a:buNone/>
              <a:defRPr sz="506"/>
            </a:lvl8pPr>
            <a:lvl9pPr marL="2057297" indent="0">
              <a:buNone/>
              <a:defRPr sz="5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7762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44359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114300"/>
            <a:ext cx="2286000" cy="4686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14300"/>
            <a:ext cx="6705600" cy="4686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0" y="5012534"/>
            <a:ext cx="9144000" cy="151210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Swiss 721 SWA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228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8.emf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image" Target="../media/image9.jpeg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12.jpeg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image" Target="../media/image10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6A6D9FA1-99C7-4910-8E32-B85D378B006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7553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</p:sldLayoutIdLst>
  <p:hf hdr="0" ftr="0" dt="0"/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003E"/>
            </a:gs>
            <a:gs pos="100000">
              <a:srgbClr val="000087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-27956" y="483518"/>
            <a:ext cx="91440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951570"/>
            <a:ext cx="9144000" cy="3849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24" descr="Purple mesh"/>
          <p:cNvSpPr>
            <a:spLocks noChangeArrowheads="1"/>
          </p:cNvSpPr>
          <p:nvPr/>
        </p:nvSpPr>
        <p:spPr bwMode="auto">
          <a:xfrm>
            <a:off x="0" y="5001826"/>
            <a:ext cx="9144000" cy="151209"/>
          </a:xfrm>
          <a:prstGeom prst="rect">
            <a:avLst/>
          </a:prstGeom>
          <a:blipFill dpi="0" rotWithShape="0">
            <a:blip r:embed="rId12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>
              <a:defRPr/>
            </a:pPr>
            <a:r>
              <a:rPr lang="en-US" sz="563" i="1" kern="1200" dirty="0">
                <a:solidFill>
                  <a:schemeClr val="bg1"/>
                </a:solidFill>
                <a:latin typeface="Swis721 Lt BT" pitchFamily="34" charset="0"/>
                <a:ea typeface="+mn-ea"/>
                <a:cs typeface="Arial" pitchFamily="34" charset="0"/>
              </a:rPr>
              <a:t>S. Coda, WPSA Enhancements Progress Meeting, 23.10.2026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2051725" y="4972050"/>
            <a:ext cx="1944215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r>
              <a:rPr lang="en-US" sz="675" dirty="0">
                <a:solidFill>
                  <a:schemeClr val="bg1"/>
                </a:solidFill>
                <a:latin typeface="Swis721 Lt BT" pitchFamily="34" charset="0"/>
                <a:cs typeface="+mn-cs"/>
              </a:rPr>
              <a:t>Tangential Phase Contrast Imaging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C307265-435C-46C6-A651-C0B178B0ED29}"/>
              </a:ext>
            </a:extLst>
          </p:cNvPr>
          <p:cNvGrpSpPr/>
          <p:nvPr userDrawn="1"/>
        </p:nvGrpSpPr>
        <p:grpSpPr>
          <a:xfrm>
            <a:off x="8604448" y="81738"/>
            <a:ext cx="432048" cy="373990"/>
            <a:chOff x="8280000" y="70180"/>
            <a:chExt cx="432048" cy="37399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CFCF003-B698-4F57-9B0D-922AFAE6C2BA}"/>
                </a:ext>
              </a:extLst>
            </p:cNvPr>
            <p:cNvSpPr/>
            <p:nvPr userDrawn="1"/>
          </p:nvSpPr>
          <p:spPr bwMode="auto">
            <a:xfrm>
              <a:off x="8280000" y="70180"/>
              <a:ext cx="432048" cy="373990"/>
            </a:xfrm>
            <a:prstGeom prst="rect">
              <a:avLst/>
            </a:prstGeom>
            <a:solidFill>
              <a:schemeClr val="bg1"/>
            </a:solidFill>
            <a:ln w="57150" cap="flat" cmpd="sng" algn="ctr">
              <a:noFill/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Swiss 721 SWA" pitchFamily="34" charset="0"/>
              </a:endParaRPr>
            </a:p>
          </p:txBody>
        </p:sp>
        <p:pic>
          <p:nvPicPr>
            <p:cNvPr id="15" name="Picture 14" descr="EurofusionDisc.eps">
              <a:extLst>
                <a:ext uri="{FF2B5EF4-FFF2-40B4-BE49-F238E27FC236}">
                  <a16:creationId xmlns:a16="http://schemas.microsoft.com/office/drawing/2014/main" id="{45B369AB-0F6C-4EA3-BAFD-3CBC91BAA46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6416" y="70180"/>
              <a:ext cx="367958" cy="373990"/>
            </a:xfrm>
            <a:prstGeom prst="rect">
              <a:avLst/>
            </a:prstGeom>
          </p:spPr>
        </p:pic>
      </p:grpSp>
      <p:pic>
        <p:nvPicPr>
          <p:cNvPr id="16" name="Image 8">
            <a:extLst>
              <a:ext uri="{FF2B5EF4-FFF2-40B4-BE49-F238E27FC236}">
                <a16:creationId xmlns:a16="http://schemas.microsoft.com/office/drawing/2014/main" id="{D84A1539-20A8-4C3E-BEF3-F37F9B833A9E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866" y="26881"/>
            <a:ext cx="888726" cy="384629"/>
          </a:xfrm>
          <a:prstGeom prst="rect">
            <a:avLst/>
          </a:prstGeom>
        </p:spPr>
      </p:pic>
      <p:pic>
        <p:nvPicPr>
          <p:cNvPr id="17" name="Image 9">
            <a:extLst>
              <a:ext uri="{FF2B5EF4-FFF2-40B4-BE49-F238E27FC236}">
                <a16:creationId xmlns:a16="http://schemas.microsoft.com/office/drawing/2014/main" id="{C423BE82-DC8E-43ED-BF51-65006596C332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876006"/>
            <a:ext cx="418274" cy="26227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ED4D702-C1A7-4981-9593-DAB8CDA94BC4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95688"/>
            <a:ext cx="360040" cy="36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624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363" b="1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363" b="1">
          <a:solidFill>
            <a:srgbClr val="FFFF00"/>
          </a:solidFill>
          <a:latin typeface="Swiss 721 SW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363" b="1">
          <a:solidFill>
            <a:srgbClr val="FFFF00"/>
          </a:solidFill>
          <a:latin typeface="Swiss 721 SW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363" b="1">
          <a:solidFill>
            <a:srgbClr val="FFFF00"/>
          </a:solidFill>
          <a:latin typeface="Swiss 721 SW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363" b="1">
          <a:solidFill>
            <a:srgbClr val="FFFF00"/>
          </a:solidFill>
          <a:latin typeface="Swiss 721 SWA" pitchFamily="34" charset="0"/>
        </a:defRPr>
      </a:lvl5pPr>
      <a:lvl6pPr marL="257162" algn="ctr" rtl="0" fontAlgn="base">
        <a:spcBef>
          <a:spcPct val="0"/>
        </a:spcBef>
        <a:spcAft>
          <a:spcPct val="0"/>
        </a:spcAft>
        <a:defRPr sz="2363" b="1">
          <a:solidFill>
            <a:srgbClr val="FFFF00"/>
          </a:solidFill>
          <a:latin typeface="Swiss 721 SWA" pitchFamily="34" charset="0"/>
        </a:defRPr>
      </a:lvl6pPr>
      <a:lvl7pPr marL="514325" algn="ctr" rtl="0" fontAlgn="base">
        <a:spcBef>
          <a:spcPct val="0"/>
        </a:spcBef>
        <a:spcAft>
          <a:spcPct val="0"/>
        </a:spcAft>
        <a:defRPr sz="2363" b="1">
          <a:solidFill>
            <a:srgbClr val="FFFF00"/>
          </a:solidFill>
          <a:latin typeface="Swiss 721 SWA" pitchFamily="34" charset="0"/>
        </a:defRPr>
      </a:lvl7pPr>
      <a:lvl8pPr marL="771487" algn="ctr" rtl="0" fontAlgn="base">
        <a:spcBef>
          <a:spcPct val="0"/>
        </a:spcBef>
        <a:spcAft>
          <a:spcPct val="0"/>
        </a:spcAft>
        <a:defRPr sz="2363" b="1">
          <a:solidFill>
            <a:srgbClr val="FFFF00"/>
          </a:solidFill>
          <a:latin typeface="Swiss 721 SWA" pitchFamily="34" charset="0"/>
        </a:defRPr>
      </a:lvl8pPr>
      <a:lvl9pPr marL="1028649" algn="ctr" rtl="0" fontAlgn="base">
        <a:spcBef>
          <a:spcPct val="0"/>
        </a:spcBef>
        <a:spcAft>
          <a:spcPct val="0"/>
        </a:spcAft>
        <a:defRPr sz="2363" b="1">
          <a:solidFill>
            <a:srgbClr val="FFFF00"/>
          </a:solidFill>
          <a:latin typeface="Swiss 721 SWA" pitchFamily="34" charset="0"/>
        </a:defRPr>
      </a:lvl9pPr>
    </p:titleStyle>
    <p:bodyStyle>
      <a:lvl1pPr marL="192872" indent="-192872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417889" indent="-160727" algn="l" rtl="0" eaLnBrk="0" fontAlgn="base" hangingPunct="0">
        <a:spcBef>
          <a:spcPct val="20000"/>
        </a:spcBef>
        <a:spcAft>
          <a:spcPct val="0"/>
        </a:spcAft>
        <a:buChar char="–"/>
        <a:defRPr sz="1350">
          <a:solidFill>
            <a:schemeClr val="bg1"/>
          </a:solidFill>
          <a:latin typeface="+mn-lt"/>
        </a:defRPr>
      </a:lvl2pPr>
      <a:lvl3pPr marL="642906" indent="-128582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sz="1125">
          <a:solidFill>
            <a:schemeClr val="bg1"/>
          </a:solidFill>
          <a:latin typeface="+mn-lt"/>
        </a:defRPr>
      </a:lvl3pPr>
      <a:lvl4pPr marL="900068" indent="-128582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1125">
          <a:solidFill>
            <a:schemeClr val="bg1"/>
          </a:solidFill>
          <a:latin typeface="+mn-lt"/>
        </a:defRPr>
      </a:lvl4pPr>
      <a:lvl5pPr marL="1157230" indent="-128582" algn="l" rtl="0" eaLnBrk="0" fontAlgn="base" hangingPunct="0">
        <a:spcBef>
          <a:spcPct val="20000"/>
        </a:spcBef>
        <a:spcAft>
          <a:spcPct val="0"/>
        </a:spcAft>
        <a:buChar char="»"/>
        <a:defRPr sz="1125">
          <a:solidFill>
            <a:schemeClr val="bg1"/>
          </a:solidFill>
          <a:latin typeface="+mn-lt"/>
        </a:defRPr>
      </a:lvl5pPr>
      <a:lvl6pPr marL="1414393" indent="-128582" algn="l" rtl="0" fontAlgn="base">
        <a:spcBef>
          <a:spcPct val="20000"/>
        </a:spcBef>
        <a:spcAft>
          <a:spcPct val="0"/>
        </a:spcAft>
        <a:buChar char="»"/>
        <a:defRPr sz="1125">
          <a:solidFill>
            <a:schemeClr val="bg1"/>
          </a:solidFill>
          <a:latin typeface="+mn-lt"/>
        </a:defRPr>
      </a:lvl6pPr>
      <a:lvl7pPr marL="1671554" indent="-128582" algn="l" rtl="0" fontAlgn="base">
        <a:spcBef>
          <a:spcPct val="20000"/>
        </a:spcBef>
        <a:spcAft>
          <a:spcPct val="0"/>
        </a:spcAft>
        <a:buChar char="»"/>
        <a:defRPr sz="1125">
          <a:solidFill>
            <a:schemeClr val="bg1"/>
          </a:solidFill>
          <a:latin typeface="+mn-lt"/>
        </a:defRPr>
      </a:lvl7pPr>
      <a:lvl8pPr marL="1928717" indent="-128582" algn="l" rtl="0" fontAlgn="base">
        <a:spcBef>
          <a:spcPct val="20000"/>
        </a:spcBef>
        <a:spcAft>
          <a:spcPct val="0"/>
        </a:spcAft>
        <a:buChar char="»"/>
        <a:defRPr sz="1125">
          <a:solidFill>
            <a:schemeClr val="bg1"/>
          </a:solidFill>
          <a:latin typeface="+mn-lt"/>
        </a:defRPr>
      </a:lvl8pPr>
      <a:lvl9pPr marL="2185880" indent="-128582" algn="l" rtl="0" fontAlgn="base">
        <a:spcBef>
          <a:spcPct val="20000"/>
        </a:spcBef>
        <a:spcAft>
          <a:spcPct val="0"/>
        </a:spcAft>
        <a:buChar char="»"/>
        <a:defRPr sz="1125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2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25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487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49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11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2974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35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297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467544" y="1779662"/>
            <a:ext cx="8343800" cy="864096"/>
          </a:xfrm>
          <a:prstGeom prst="rect">
            <a:avLst/>
          </a:prstGeom>
        </p:spPr>
        <p:txBody>
          <a:bodyPr/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latin typeface="Swiss 721 SWA"/>
              </a:rPr>
              <a:t>Tangential phase-contrast imaging diagnostic</a:t>
            </a:r>
            <a:br>
              <a:rPr lang="en-US" sz="3200" b="1" dirty="0">
                <a:latin typeface="Swiss 721 SWA"/>
              </a:rPr>
            </a:br>
            <a:r>
              <a:rPr lang="en-US" sz="3200" b="1" dirty="0">
                <a:latin typeface="Swiss 721 SWA"/>
              </a:rPr>
              <a:t>for JT-60SA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251520" y="3003798"/>
            <a:ext cx="8856984" cy="108012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chemeClr val="bg1"/>
                </a:solidFill>
                <a:latin typeface="Swiss 721 SWA"/>
              </a:rPr>
              <a:t>S. Coda</a:t>
            </a:r>
            <a:r>
              <a:rPr lang="en-US" sz="2600" baseline="30000" dirty="0">
                <a:solidFill>
                  <a:schemeClr val="bg1"/>
                </a:solidFill>
                <a:latin typeface="Swiss 721 SWA"/>
              </a:rPr>
              <a:t>1</a:t>
            </a:r>
            <a:r>
              <a:rPr lang="en-US" sz="2600" dirty="0">
                <a:solidFill>
                  <a:schemeClr val="bg1"/>
                </a:solidFill>
                <a:latin typeface="Swiss 721 SWA"/>
              </a:rPr>
              <a:t> , K. Tanaka</a:t>
            </a:r>
            <a:r>
              <a:rPr lang="en-US" sz="2600" baseline="30000" dirty="0">
                <a:solidFill>
                  <a:schemeClr val="bg1"/>
                </a:solidFill>
                <a:latin typeface="Swiss 721 SWA"/>
              </a:rPr>
              <a:t>2</a:t>
            </a:r>
            <a:r>
              <a:rPr lang="en-US" sz="2600" dirty="0">
                <a:solidFill>
                  <a:schemeClr val="bg1"/>
                </a:solidFill>
                <a:latin typeface="Swiss 721 SWA"/>
              </a:rPr>
              <a:t> , M. Noël</a:t>
            </a:r>
            <a:r>
              <a:rPr lang="en-US" sz="2600" baseline="30000" dirty="0">
                <a:solidFill>
                  <a:schemeClr val="bg1"/>
                </a:solidFill>
                <a:latin typeface="Swiss 721 SWA"/>
              </a:rPr>
              <a:t>1</a:t>
            </a:r>
          </a:p>
          <a:p>
            <a:pPr marL="0" indent="0">
              <a:buNone/>
            </a:pPr>
            <a:endParaRPr lang="en-US" sz="1900" baseline="30000" dirty="0">
              <a:solidFill>
                <a:schemeClr val="bg1"/>
              </a:solidFill>
              <a:latin typeface="Swiss 721 SWA"/>
            </a:endParaRPr>
          </a:p>
          <a:p>
            <a:pPr marL="0" indent="0">
              <a:buNone/>
            </a:pPr>
            <a:r>
              <a:rPr lang="en-US" sz="2000" baseline="30000" dirty="0">
                <a:solidFill>
                  <a:schemeClr val="bg1"/>
                </a:solidFill>
                <a:latin typeface="Swiss 721 SWA"/>
              </a:rPr>
              <a:t>1</a:t>
            </a:r>
            <a:r>
              <a:rPr lang="en-US" sz="2000" dirty="0">
                <a:solidFill>
                  <a:schemeClr val="bg1"/>
                </a:solidFill>
                <a:latin typeface="Swiss 721 SWA"/>
              </a:rPr>
              <a:t>EPFL-SPC, </a:t>
            </a:r>
            <a:r>
              <a:rPr lang="en-US" sz="2000" baseline="30000" dirty="0">
                <a:solidFill>
                  <a:schemeClr val="bg1"/>
                </a:solidFill>
                <a:latin typeface="Swiss 721 SWA"/>
              </a:rPr>
              <a:t>2</a:t>
            </a:r>
            <a:r>
              <a:rPr lang="en-US" sz="2000" dirty="0">
                <a:solidFill>
                  <a:schemeClr val="bg1"/>
                </a:solidFill>
                <a:latin typeface="Swiss 721 SWA"/>
              </a:rPr>
              <a:t>NIFS	     		WPSA Enhancements Progress meeting, 23.10.2026</a:t>
            </a:r>
          </a:p>
        </p:txBody>
      </p:sp>
    </p:spTree>
    <p:extLst>
      <p:ext uri="{BB962C8B-B14F-4D97-AF65-F5344CB8AC3E}">
        <p14:creationId xmlns:p14="http://schemas.microsoft.com/office/powerpoint/2010/main" val="697402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611560" y="483518"/>
            <a:ext cx="5976664" cy="4187500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2200" dirty="0"/>
              <a:t>CO</a:t>
            </a:r>
            <a:r>
              <a:rPr lang="en-US" sz="2200" baseline="-25000" dirty="0"/>
              <a:t>2</a:t>
            </a:r>
            <a:r>
              <a:rPr lang="en-US" sz="2200" dirty="0"/>
              <a:t>-laser based transmission diagnostic</a:t>
            </a:r>
          </a:p>
          <a:p>
            <a:pPr>
              <a:lnSpc>
                <a:spcPct val="110000"/>
              </a:lnSpc>
            </a:pPr>
            <a:r>
              <a:rPr lang="en-US" sz="2200" dirty="0"/>
              <a:t>Will provide localized density fluctuation measurements across the minor radius and in all plasma regimes</a:t>
            </a:r>
          </a:p>
          <a:p>
            <a:pPr lvl="1">
              <a:lnSpc>
                <a:spcPct val="110000"/>
              </a:lnSpc>
            </a:pPr>
            <a:r>
              <a:rPr lang="en-US" sz="1900" dirty="0" err="1">
                <a:latin typeface="Symbol" panose="05050102010706020507" pitchFamily="18" charset="2"/>
              </a:rPr>
              <a:t>d</a:t>
            </a:r>
            <a:r>
              <a:rPr lang="en-US" sz="1900" dirty="0" err="1"/>
              <a:t>n</a:t>
            </a:r>
            <a:r>
              <a:rPr lang="en-US" sz="1900" dirty="0"/>
              <a:t>/n~10</a:t>
            </a:r>
            <a:r>
              <a:rPr lang="en-US" sz="1900" baseline="30000" dirty="0"/>
              <a:t>-5</a:t>
            </a:r>
            <a:r>
              <a:rPr lang="en-US" sz="1900" baseline="-25000" dirty="0"/>
              <a:t>, </a:t>
            </a:r>
            <a:r>
              <a:rPr lang="en-US" sz="1900" dirty="0"/>
              <a:t>0.06&lt;</a:t>
            </a:r>
            <a:r>
              <a:rPr lang="en-US" sz="1900" dirty="0" err="1"/>
              <a:t>k</a:t>
            </a:r>
            <a:r>
              <a:rPr lang="en-US" sz="1900" dirty="0" err="1">
                <a:latin typeface="Symbol" panose="05050102010706020507" pitchFamily="18" charset="2"/>
              </a:rPr>
              <a:t>r</a:t>
            </a:r>
            <a:r>
              <a:rPr lang="en-US" sz="1900" baseline="-25000" dirty="0" err="1"/>
              <a:t>i</a:t>
            </a:r>
            <a:r>
              <a:rPr lang="en-US" sz="1900" dirty="0"/>
              <a:t>&lt;12 (ITG/TEM/ETG)</a:t>
            </a:r>
          </a:p>
          <a:p>
            <a:pPr lvl="1">
              <a:lnSpc>
                <a:spcPct val="110000"/>
              </a:lnSpc>
            </a:pPr>
            <a:r>
              <a:rPr lang="en-US" sz="1900" dirty="0"/>
              <a:t>high spatial resolution in the center and at the edge (very favorable configuration on JT-60SA)</a:t>
            </a:r>
          </a:p>
          <a:p>
            <a:pPr>
              <a:lnSpc>
                <a:spcPct val="110000"/>
              </a:lnSpc>
            </a:pPr>
            <a:r>
              <a:rPr lang="en-US" sz="2200" dirty="0"/>
              <a:t>Europe/NIFS collaboration and cost split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1680" y="5130"/>
            <a:ext cx="5976664" cy="557213"/>
          </a:xfrm>
        </p:spPr>
        <p:txBody>
          <a:bodyPr/>
          <a:lstStyle/>
          <a:p>
            <a:r>
              <a:rPr lang="en-US" sz="2800" dirty="0"/>
              <a:t>Phase-contrast imaging on JT-60SA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DE19E8-F752-4597-8284-EB527D58548A}"/>
              </a:ext>
            </a:extLst>
          </p:cNvPr>
          <p:cNvSpPr txBox="1"/>
          <p:nvPr/>
        </p:nvSpPr>
        <p:spPr>
          <a:xfrm>
            <a:off x="2699792" y="4671018"/>
            <a:ext cx="6120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S. Coda et al, </a:t>
            </a:r>
            <a:r>
              <a:rPr lang="en-US" sz="1400" dirty="0" err="1">
                <a:solidFill>
                  <a:schemeClr val="bg1"/>
                </a:solidFill>
              </a:rPr>
              <a:t>Nucl</a:t>
            </a:r>
            <a:r>
              <a:rPr lang="en-US" sz="1400" dirty="0">
                <a:solidFill>
                  <a:schemeClr val="bg1"/>
                </a:solidFill>
              </a:rPr>
              <a:t>. Fusion </a:t>
            </a:r>
            <a:r>
              <a:rPr lang="en-US" sz="1400" b="1" dirty="0">
                <a:solidFill>
                  <a:schemeClr val="bg1"/>
                </a:solidFill>
              </a:rPr>
              <a:t>61</a:t>
            </a:r>
            <a:r>
              <a:rPr lang="en-US" sz="1400" dirty="0">
                <a:solidFill>
                  <a:schemeClr val="bg1"/>
                </a:solidFill>
              </a:rPr>
              <a:t>, 106022 (2021), DOI:10.1088/1741-4326/ac2081</a:t>
            </a:r>
            <a:endParaRPr lang="en-CH" sz="1400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20482B-723C-4374-B802-FDE4D4B34D2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832" y="563440"/>
            <a:ext cx="2081024" cy="4167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102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43000" y="51470"/>
            <a:ext cx="6858000" cy="360040"/>
          </a:xfrm>
        </p:spPr>
        <p:txBody>
          <a:bodyPr/>
          <a:lstStyle/>
          <a:p>
            <a:r>
              <a:rPr lang="en-US" sz="2800" dirty="0"/>
              <a:t>Optical-path design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50F079B-6D75-4EC5-9C25-233483ABC7FE}"/>
              </a:ext>
            </a:extLst>
          </p:cNvPr>
          <p:cNvGrpSpPr>
            <a:grpSpLocks noChangeAspect="1"/>
          </p:cNvGrpSpPr>
          <p:nvPr/>
        </p:nvGrpSpPr>
        <p:grpSpPr>
          <a:xfrm>
            <a:off x="454728" y="699542"/>
            <a:ext cx="8546348" cy="4104456"/>
            <a:chOff x="187798" y="900772"/>
            <a:chExt cx="12119935" cy="5820703"/>
          </a:xfrm>
        </p:grpSpPr>
        <p:sp>
          <p:nvSpPr>
            <p:cNvPr id="24" name="テキスト ボックス 20">
              <a:extLst>
                <a:ext uri="{FF2B5EF4-FFF2-40B4-BE49-F238E27FC236}">
                  <a16:creationId xmlns:a16="http://schemas.microsoft.com/office/drawing/2014/main" id="{45D2F446-DC1E-4054-B43F-DB7B2D701959}"/>
                </a:ext>
              </a:extLst>
            </p:cNvPr>
            <p:cNvSpPr txBox="1"/>
            <p:nvPr/>
          </p:nvSpPr>
          <p:spPr>
            <a:xfrm>
              <a:off x="187802" y="1423043"/>
              <a:ext cx="1023600" cy="545617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b="1" dirty="0">
                  <a:solidFill>
                    <a:srgbClr val="FF0000"/>
                  </a:solidFill>
                </a:rPr>
                <a:t>P01H</a:t>
              </a:r>
            </a:p>
          </p:txBody>
        </p:sp>
        <p:sp>
          <p:nvSpPr>
            <p:cNvPr id="25" name="テキスト ボックス 21">
              <a:extLst>
                <a:ext uri="{FF2B5EF4-FFF2-40B4-BE49-F238E27FC236}">
                  <a16:creationId xmlns:a16="http://schemas.microsoft.com/office/drawing/2014/main" id="{E04B3A26-F9E5-4552-8190-5AE35E0A5BCF}"/>
                </a:ext>
              </a:extLst>
            </p:cNvPr>
            <p:cNvSpPr txBox="1"/>
            <p:nvPr/>
          </p:nvSpPr>
          <p:spPr>
            <a:xfrm>
              <a:off x="10967559" y="5009523"/>
              <a:ext cx="1023600" cy="545617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b="1" dirty="0">
                  <a:solidFill>
                    <a:srgbClr val="FF0000"/>
                  </a:solidFill>
                </a:rPr>
                <a:t>P08H</a:t>
              </a:r>
            </a:p>
          </p:txBody>
        </p:sp>
        <p:sp>
          <p:nvSpPr>
            <p:cNvPr id="26" name="テキスト ボックス 22">
              <a:extLst>
                <a:ext uri="{FF2B5EF4-FFF2-40B4-BE49-F238E27FC236}">
                  <a16:creationId xmlns:a16="http://schemas.microsoft.com/office/drawing/2014/main" id="{CB8F584D-1C42-43D7-AAA2-E62F930A4E3D}"/>
                </a:ext>
              </a:extLst>
            </p:cNvPr>
            <p:cNvSpPr txBox="1"/>
            <p:nvPr/>
          </p:nvSpPr>
          <p:spPr>
            <a:xfrm>
              <a:off x="6186125" y="2208805"/>
              <a:ext cx="750792" cy="54561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b="1" dirty="0">
                  <a:solidFill>
                    <a:srgbClr val="FF0000"/>
                  </a:solidFill>
                </a:rPr>
                <a:t>PCI</a:t>
              </a:r>
            </a:p>
          </p:txBody>
        </p:sp>
        <p:sp>
          <p:nvSpPr>
            <p:cNvPr id="27" name="テキスト ボックス 24">
              <a:extLst>
                <a:ext uri="{FF2B5EF4-FFF2-40B4-BE49-F238E27FC236}">
                  <a16:creationId xmlns:a16="http://schemas.microsoft.com/office/drawing/2014/main" id="{AEF4884B-4D64-4E92-A496-1005D27C3711}"/>
                </a:ext>
              </a:extLst>
            </p:cNvPr>
            <p:cNvSpPr txBox="1"/>
            <p:nvPr/>
          </p:nvSpPr>
          <p:spPr>
            <a:xfrm>
              <a:off x="1676078" y="2039529"/>
              <a:ext cx="870599" cy="54561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b="1" dirty="0">
                  <a:solidFill>
                    <a:srgbClr val="FF0000"/>
                  </a:solidFill>
                </a:rPr>
                <a:t>CO2</a:t>
              </a:r>
            </a:p>
          </p:txBody>
        </p:sp>
        <p:sp>
          <p:nvSpPr>
            <p:cNvPr id="28" name="テキスト ボックス 25">
              <a:extLst>
                <a:ext uri="{FF2B5EF4-FFF2-40B4-BE49-F238E27FC236}">
                  <a16:creationId xmlns:a16="http://schemas.microsoft.com/office/drawing/2014/main" id="{E7F7CB4F-FAC0-4005-B5ED-16ADCA018CA6}"/>
                </a:ext>
              </a:extLst>
            </p:cNvPr>
            <p:cNvSpPr txBox="1"/>
            <p:nvPr/>
          </p:nvSpPr>
          <p:spPr>
            <a:xfrm>
              <a:off x="9548077" y="4670968"/>
              <a:ext cx="856164" cy="54561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b="1" dirty="0">
                  <a:solidFill>
                    <a:srgbClr val="FF0000"/>
                  </a:solidFill>
                </a:rPr>
                <a:t>YAG</a:t>
              </a:r>
            </a:p>
          </p:txBody>
        </p:sp>
        <p:cxnSp>
          <p:nvCxnSpPr>
            <p:cNvPr id="29" name="直線矢印コネクタ 8">
              <a:extLst>
                <a:ext uri="{FF2B5EF4-FFF2-40B4-BE49-F238E27FC236}">
                  <a16:creationId xmlns:a16="http://schemas.microsoft.com/office/drawing/2014/main" id="{140A929A-CB65-47A9-AA78-54EB1B8B124C}"/>
                </a:ext>
              </a:extLst>
            </p:cNvPr>
            <p:cNvCxnSpPr>
              <a:stCxn id="27" idx="0"/>
            </p:cNvCxnSpPr>
            <p:nvPr/>
          </p:nvCxnSpPr>
          <p:spPr>
            <a:xfrm flipV="1">
              <a:off x="2111378" y="1686010"/>
              <a:ext cx="22223" cy="353518"/>
            </a:xfrm>
            <a:prstGeom prst="straightConnector1">
              <a:avLst/>
            </a:prstGeom>
            <a:ln w="28575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線矢印コネクタ 29">
              <a:extLst>
                <a:ext uri="{FF2B5EF4-FFF2-40B4-BE49-F238E27FC236}">
                  <a16:creationId xmlns:a16="http://schemas.microsoft.com/office/drawing/2014/main" id="{C87D004B-9602-462D-B53A-CC29B5918BD1}"/>
                </a:ext>
              </a:extLst>
            </p:cNvPr>
            <p:cNvCxnSpPr>
              <a:stCxn id="28" idx="0"/>
            </p:cNvCxnSpPr>
            <p:nvPr/>
          </p:nvCxnSpPr>
          <p:spPr>
            <a:xfrm flipV="1">
              <a:off x="9976160" y="4297173"/>
              <a:ext cx="38256" cy="373795"/>
            </a:xfrm>
            <a:prstGeom prst="straightConnector1">
              <a:avLst/>
            </a:prstGeom>
            <a:ln w="28575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線矢印コネクタ 31">
              <a:extLst>
                <a:ext uri="{FF2B5EF4-FFF2-40B4-BE49-F238E27FC236}">
                  <a16:creationId xmlns:a16="http://schemas.microsoft.com/office/drawing/2014/main" id="{6E82B60A-3413-47EB-AD2C-ADE697AE13DD}"/>
                </a:ext>
              </a:extLst>
            </p:cNvPr>
            <p:cNvCxnSpPr>
              <a:stCxn id="26" idx="2"/>
            </p:cNvCxnSpPr>
            <p:nvPr/>
          </p:nvCxnSpPr>
          <p:spPr>
            <a:xfrm flipH="1">
              <a:off x="6456397" y="2754423"/>
              <a:ext cx="105123" cy="166738"/>
            </a:xfrm>
            <a:prstGeom prst="straightConnector1">
              <a:avLst/>
            </a:prstGeom>
            <a:ln w="28575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2" name="図 2">
              <a:extLst>
                <a:ext uri="{FF2B5EF4-FFF2-40B4-BE49-F238E27FC236}">
                  <a16:creationId xmlns:a16="http://schemas.microsoft.com/office/drawing/2014/main" id="{328131AD-CCB2-4C02-B115-C888D5A483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/>
            <a:srcRect/>
            <a:stretch>
              <a:fillRect/>
            </a:stretch>
          </p:blipFill>
          <p:spPr>
            <a:xfrm>
              <a:off x="187798" y="900772"/>
              <a:ext cx="11892441" cy="5715987"/>
            </a:xfrm>
            <a:prstGeom prst="rect">
              <a:avLst/>
            </a:prstGeom>
          </p:spPr>
        </p:pic>
        <p:sp>
          <p:nvSpPr>
            <p:cNvPr id="33" name="テキスト ボックス 13">
              <a:extLst>
                <a:ext uri="{FF2B5EF4-FFF2-40B4-BE49-F238E27FC236}">
                  <a16:creationId xmlns:a16="http://schemas.microsoft.com/office/drawing/2014/main" id="{A0061D0A-A9B6-43F6-8B1D-AF134AE4D09C}"/>
                </a:ext>
              </a:extLst>
            </p:cNvPr>
            <p:cNvSpPr txBox="1"/>
            <p:nvPr/>
          </p:nvSpPr>
          <p:spPr>
            <a:xfrm>
              <a:off x="11284133" y="2836929"/>
              <a:ext cx="1023600" cy="545617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b="1" dirty="0">
                  <a:solidFill>
                    <a:srgbClr val="FF0000"/>
                  </a:solidFill>
                </a:rPr>
                <a:t>P01H</a:t>
              </a:r>
            </a:p>
          </p:txBody>
        </p:sp>
        <p:sp>
          <p:nvSpPr>
            <p:cNvPr id="34" name="テキスト ボックス 14">
              <a:extLst>
                <a:ext uri="{FF2B5EF4-FFF2-40B4-BE49-F238E27FC236}">
                  <a16:creationId xmlns:a16="http://schemas.microsoft.com/office/drawing/2014/main" id="{999D94BE-E5F3-4689-BAA8-47FFD9B06E42}"/>
                </a:ext>
              </a:extLst>
            </p:cNvPr>
            <p:cNvSpPr txBox="1"/>
            <p:nvPr/>
          </p:nvSpPr>
          <p:spPr>
            <a:xfrm>
              <a:off x="475167" y="2580447"/>
              <a:ext cx="1023599" cy="545618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b="1" dirty="0">
                  <a:solidFill>
                    <a:srgbClr val="FF0000"/>
                  </a:solidFill>
                </a:rPr>
                <a:t>P08H</a:t>
              </a:r>
            </a:p>
          </p:txBody>
        </p:sp>
        <p:sp>
          <p:nvSpPr>
            <p:cNvPr id="35" name="テキスト ボックス 15">
              <a:extLst>
                <a:ext uri="{FF2B5EF4-FFF2-40B4-BE49-F238E27FC236}">
                  <a16:creationId xmlns:a16="http://schemas.microsoft.com/office/drawing/2014/main" id="{C66A0BDA-F69F-4205-B420-2F4C5A5951B5}"/>
                </a:ext>
              </a:extLst>
            </p:cNvPr>
            <p:cNvSpPr txBox="1"/>
            <p:nvPr/>
          </p:nvSpPr>
          <p:spPr>
            <a:xfrm>
              <a:off x="9805356" y="4010326"/>
              <a:ext cx="750791" cy="54561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b="1" dirty="0">
                  <a:solidFill>
                    <a:srgbClr val="FF0000"/>
                  </a:solidFill>
                </a:rPr>
                <a:t>PCI</a:t>
              </a:r>
            </a:p>
          </p:txBody>
        </p:sp>
        <p:cxnSp>
          <p:nvCxnSpPr>
            <p:cNvPr id="36" name="直線矢印コネクタ 16">
              <a:extLst>
                <a:ext uri="{FF2B5EF4-FFF2-40B4-BE49-F238E27FC236}">
                  <a16:creationId xmlns:a16="http://schemas.microsoft.com/office/drawing/2014/main" id="{75F4C70F-D44D-4C42-A7F6-8968DBF3BB23}"/>
                </a:ext>
              </a:extLst>
            </p:cNvPr>
            <p:cNvCxnSpPr>
              <a:stCxn id="35" idx="0"/>
            </p:cNvCxnSpPr>
            <p:nvPr/>
          </p:nvCxnSpPr>
          <p:spPr>
            <a:xfrm flipH="1" flipV="1">
              <a:off x="10075624" y="3676546"/>
              <a:ext cx="105130" cy="333780"/>
            </a:xfrm>
            <a:prstGeom prst="straightConnector1">
              <a:avLst/>
            </a:prstGeom>
            <a:ln w="28575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テキスト ボックス 17">
              <a:extLst>
                <a:ext uri="{FF2B5EF4-FFF2-40B4-BE49-F238E27FC236}">
                  <a16:creationId xmlns:a16="http://schemas.microsoft.com/office/drawing/2014/main" id="{F2664BBE-F16C-47F7-8265-261132805EE8}"/>
                </a:ext>
              </a:extLst>
            </p:cNvPr>
            <p:cNvSpPr txBox="1"/>
            <p:nvPr/>
          </p:nvSpPr>
          <p:spPr>
            <a:xfrm>
              <a:off x="9679466" y="2244304"/>
              <a:ext cx="870599" cy="92754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b="1" dirty="0">
                  <a:solidFill>
                    <a:srgbClr val="FF0000"/>
                  </a:solidFill>
                </a:rPr>
                <a:t>CO2</a:t>
              </a:r>
            </a:p>
            <a:p>
              <a:r>
                <a:rPr kumimoji="1" lang="en-US" altLang="ja-JP" sz="1400" b="1" dirty="0">
                  <a:solidFill>
                    <a:srgbClr val="FF0000"/>
                  </a:solidFill>
                </a:rPr>
                <a:t>YAG</a:t>
              </a:r>
            </a:p>
          </p:txBody>
        </p:sp>
        <p:sp>
          <p:nvSpPr>
            <p:cNvPr id="39" name="テキスト ボックス 23">
              <a:extLst>
                <a:ext uri="{FF2B5EF4-FFF2-40B4-BE49-F238E27FC236}">
                  <a16:creationId xmlns:a16="http://schemas.microsoft.com/office/drawing/2014/main" id="{55338A60-D956-4DCA-BA2F-E698AC26401B}"/>
                </a:ext>
              </a:extLst>
            </p:cNvPr>
            <p:cNvSpPr txBox="1"/>
            <p:nvPr/>
          </p:nvSpPr>
          <p:spPr>
            <a:xfrm>
              <a:off x="1825553" y="2584593"/>
              <a:ext cx="750791" cy="54561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b="1" dirty="0">
                  <a:solidFill>
                    <a:srgbClr val="FF0000"/>
                  </a:solidFill>
                </a:rPr>
                <a:t>PCI</a:t>
              </a:r>
            </a:p>
          </p:txBody>
        </p:sp>
        <p:cxnSp>
          <p:nvCxnSpPr>
            <p:cNvPr id="40" name="直線矢印コネクタ 26">
              <a:extLst>
                <a:ext uri="{FF2B5EF4-FFF2-40B4-BE49-F238E27FC236}">
                  <a16:creationId xmlns:a16="http://schemas.microsoft.com/office/drawing/2014/main" id="{243DEF8C-8FA4-4DF8-B842-FB570D970037}"/>
                </a:ext>
              </a:extLst>
            </p:cNvPr>
            <p:cNvCxnSpPr>
              <a:stCxn id="39" idx="2"/>
            </p:cNvCxnSpPr>
            <p:nvPr/>
          </p:nvCxnSpPr>
          <p:spPr>
            <a:xfrm flipH="1">
              <a:off x="2095827" y="3130212"/>
              <a:ext cx="105123" cy="119213"/>
            </a:xfrm>
            <a:prstGeom prst="straightConnector1">
              <a:avLst/>
            </a:prstGeom>
            <a:ln w="28575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テキスト ボックス 27">
              <a:extLst>
                <a:ext uri="{FF2B5EF4-FFF2-40B4-BE49-F238E27FC236}">
                  <a16:creationId xmlns:a16="http://schemas.microsoft.com/office/drawing/2014/main" id="{3A65E679-A1C7-4B6D-A594-5A5AF32F23EB}"/>
                </a:ext>
              </a:extLst>
            </p:cNvPr>
            <p:cNvSpPr txBox="1"/>
            <p:nvPr/>
          </p:nvSpPr>
          <p:spPr>
            <a:xfrm>
              <a:off x="1825553" y="3913788"/>
              <a:ext cx="870599" cy="92754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b="1" dirty="0">
                  <a:solidFill>
                    <a:srgbClr val="FF0000"/>
                  </a:solidFill>
                </a:rPr>
                <a:t>CO2</a:t>
              </a:r>
            </a:p>
            <a:p>
              <a:r>
                <a:rPr kumimoji="1" lang="en-US" altLang="ja-JP" sz="1400" b="1" dirty="0">
                  <a:solidFill>
                    <a:srgbClr val="FF0000"/>
                  </a:solidFill>
                </a:rPr>
                <a:t>YAG</a:t>
              </a:r>
            </a:p>
          </p:txBody>
        </p:sp>
        <p:cxnSp>
          <p:nvCxnSpPr>
            <p:cNvPr id="42" name="直線矢印コネクタ 28">
              <a:extLst>
                <a:ext uri="{FF2B5EF4-FFF2-40B4-BE49-F238E27FC236}">
                  <a16:creationId xmlns:a16="http://schemas.microsoft.com/office/drawing/2014/main" id="{EC01A00A-830F-48E8-9AAA-F72F86738E60}"/>
                </a:ext>
              </a:extLst>
            </p:cNvPr>
            <p:cNvCxnSpPr>
              <a:stCxn id="41" idx="0"/>
            </p:cNvCxnSpPr>
            <p:nvPr/>
          </p:nvCxnSpPr>
          <p:spPr>
            <a:xfrm flipH="1" flipV="1">
              <a:off x="2151461" y="3543815"/>
              <a:ext cx="109393" cy="369973"/>
            </a:xfrm>
            <a:prstGeom prst="straightConnector1">
              <a:avLst/>
            </a:prstGeom>
            <a:ln w="28575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Slide Number Placeholder 1">
              <a:extLst>
                <a:ext uri="{FF2B5EF4-FFF2-40B4-BE49-F238E27FC236}">
                  <a16:creationId xmlns:a16="http://schemas.microsoft.com/office/drawing/2014/main" id="{289BD8EC-89D3-4CDF-B76F-80CE814F95EE}"/>
                </a:ext>
              </a:extLst>
            </p:cNvPr>
            <p:cNvSpPr txBox="1">
              <a:spLocks/>
            </p:cNvSpPr>
            <p:nvPr/>
          </p:nvSpPr>
          <p:spPr>
            <a:xfrm>
              <a:off x="8610600" y="6356350"/>
              <a:ext cx="2743200" cy="365125"/>
            </a:xfrm>
            <a:prstGeom prst="rect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6136FBDF-AF6A-4CEB-9751-57DC1631583A}" type="slidenum">
                <a:rPr kumimoji="1" lang="ja-JP" altLang="en-US" sz="1400"/>
                <a:pPr/>
                <a:t>3</a:t>
              </a:fld>
              <a:endParaRPr kumimoji="1" lang="ja-JP" altLang="en-US" sz="1400"/>
            </a:p>
          </p:txBody>
        </p:sp>
      </p:grpSp>
      <p:cxnSp>
        <p:nvCxnSpPr>
          <p:cNvPr id="45" name="直線矢印コネクタ 16">
            <a:extLst>
              <a:ext uri="{FF2B5EF4-FFF2-40B4-BE49-F238E27FC236}">
                <a16:creationId xmlns:a16="http://schemas.microsoft.com/office/drawing/2014/main" id="{5F47266E-E8F8-4342-89C1-3E6354B8B487}"/>
              </a:ext>
            </a:extLst>
          </p:cNvPr>
          <p:cNvCxnSpPr>
            <a:cxnSpLocks/>
          </p:cNvCxnSpPr>
          <p:nvPr/>
        </p:nvCxnSpPr>
        <p:spPr>
          <a:xfrm>
            <a:off x="7417644" y="2281979"/>
            <a:ext cx="0" cy="167581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78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3568" y="483518"/>
            <a:ext cx="8064896" cy="4176464"/>
          </a:xfrm>
        </p:spPr>
        <p:txBody>
          <a:bodyPr/>
          <a:lstStyle/>
          <a:p>
            <a:pPr marL="204778" indent="-204778">
              <a:buFont typeface="Arial" pitchFamily="34" charset="0"/>
              <a:buChar char="•"/>
            </a:pPr>
            <a:r>
              <a:rPr lang="en-US" sz="2200" dirty="0"/>
              <a:t>Procurement Agreement signed last year.</a:t>
            </a:r>
          </a:p>
          <a:p>
            <a:pPr marL="204778" indent="-204778">
              <a:buFont typeface="Arial" pitchFamily="34" charset="0"/>
              <a:buChar char="•"/>
            </a:pPr>
            <a:r>
              <a:rPr lang="en-US" sz="2200" dirty="0"/>
              <a:t>NIFS is providing 3 detectors and associated acquisition modules from NIFS TPCI. It has procured new radiation shielding and a LN2 filling station. The latter has proven insufficient upon testing and is currently being redesigned.</a:t>
            </a:r>
          </a:p>
          <a:p>
            <a:pPr marL="204778" indent="-204778">
              <a:buFont typeface="Arial" pitchFamily="34" charset="0"/>
              <a:buChar char="•"/>
            </a:pPr>
            <a:r>
              <a:rPr lang="en-US" sz="2200" dirty="0"/>
              <a:t>Optics (2 </a:t>
            </a:r>
            <a:r>
              <a:rPr lang="en-US" sz="2200" dirty="0" err="1"/>
              <a:t>ZnSe</a:t>
            </a:r>
            <a:r>
              <a:rPr lang="en-US" sz="2200" dirty="0"/>
              <a:t> windows and 10 mirrors) and optical supports from the laser room to a point before the beam expander (before entering the torus) have been procured and fabricated by EPFL-SPC and are ready to install (final shipment being organized now). Installation planned for 9-20 November.</a:t>
            </a:r>
          </a:p>
          <a:p>
            <a:pPr marL="204778" indent="-204778">
              <a:buFont typeface="Arial" pitchFamily="34" charset="0"/>
              <a:buChar char="•"/>
            </a:pPr>
            <a:r>
              <a:rPr lang="en-US" sz="2200" dirty="0"/>
              <a:t>The remainder of the system is to be installed in ME2, with component design at a mature stage.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43000" y="51470"/>
            <a:ext cx="6858000" cy="432048"/>
          </a:xfrm>
        </p:spPr>
        <p:txBody>
          <a:bodyPr/>
          <a:lstStyle/>
          <a:p>
            <a:r>
              <a:rPr lang="en-US" sz="2800" dirty="0"/>
              <a:t>Current status and planning</a:t>
            </a:r>
          </a:p>
        </p:txBody>
      </p:sp>
    </p:spTree>
    <p:extLst>
      <p:ext uri="{BB962C8B-B14F-4D97-AF65-F5344CB8AC3E}">
        <p14:creationId xmlns:p14="http://schemas.microsoft.com/office/powerpoint/2010/main" val="521780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43000" y="51470"/>
            <a:ext cx="6858000" cy="432048"/>
          </a:xfrm>
        </p:spPr>
        <p:txBody>
          <a:bodyPr/>
          <a:lstStyle/>
          <a:p>
            <a:r>
              <a:rPr lang="en-US" sz="2800" dirty="0"/>
              <a:t>Optical path layout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A9940D50-092C-4C03-A46D-F1637B90BD2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46237" y="502113"/>
            <a:ext cx="6651526" cy="4421436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2E3F61D9-17B3-46E1-B78B-749B2F6D32C9}"/>
              </a:ext>
            </a:extLst>
          </p:cNvPr>
          <p:cNvSpPr/>
          <p:nvPr/>
        </p:nvSpPr>
        <p:spPr bwMode="auto">
          <a:xfrm rot="1735161">
            <a:off x="3544516" y="1194319"/>
            <a:ext cx="4643893" cy="2328899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ID4096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wiss 721 SWA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89B8711-57E5-4355-B782-DB45C939C890}"/>
              </a:ext>
            </a:extLst>
          </p:cNvPr>
          <p:cNvSpPr/>
          <p:nvPr/>
        </p:nvSpPr>
        <p:spPr bwMode="auto">
          <a:xfrm>
            <a:off x="1979712" y="2927621"/>
            <a:ext cx="4643893" cy="1948385"/>
          </a:xfrm>
          <a:prstGeom prst="ellipse">
            <a:avLst/>
          </a:prstGeom>
          <a:noFill/>
          <a:ln w="5715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ID4096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wiss 721 SWA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8CB4FF-02D0-4CC6-B531-4FAC4E18ECAD}"/>
              </a:ext>
            </a:extLst>
          </p:cNvPr>
          <p:cNvSpPr txBox="1"/>
          <p:nvPr/>
        </p:nvSpPr>
        <p:spPr>
          <a:xfrm>
            <a:off x="5580112" y="2306248"/>
            <a:ext cx="97110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chemeClr val="bg1"/>
                </a:solidFill>
              </a:rPr>
              <a:t>ME1</a:t>
            </a:r>
            <a:endParaRPr lang="LID4096" sz="2600" b="1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EB5FFC-F582-43F0-B72E-F7F204D9E291}"/>
              </a:ext>
            </a:extLst>
          </p:cNvPr>
          <p:cNvSpPr txBox="1"/>
          <p:nvPr/>
        </p:nvSpPr>
        <p:spPr>
          <a:xfrm>
            <a:off x="3600895" y="3655591"/>
            <a:ext cx="97110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chemeClr val="bg1"/>
                </a:solidFill>
              </a:rPr>
              <a:t>ME2</a:t>
            </a:r>
            <a:endParaRPr lang="LID4096" sz="2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100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43000" y="51470"/>
            <a:ext cx="6858000" cy="432048"/>
          </a:xfrm>
        </p:spPr>
        <p:txBody>
          <a:bodyPr/>
          <a:lstStyle/>
          <a:p>
            <a:r>
              <a:rPr lang="en-US" sz="2800" dirty="0"/>
              <a:t>Beam trajectory: mirror supports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13737F-A33D-4B0E-8DB8-CBDA9161BC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55526"/>
            <a:ext cx="8172400" cy="435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3736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43000" y="51470"/>
            <a:ext cx="6858000" cy="432048"/>
          </a:xfrm>
        </p:spPr>
        <p:txBody>
          <a:bodyPr/>
          <a:lstStyle/>
          <a:p>
            <a:r>
              <a:rPr lang="en-US" sz="2800" dirty="0"/>
              <a:t>Beam trajectory: mirror supports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6AF7F0-CEE3-4C20-A1C0-D8D5960D31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555526"/>
            <a:ext cx="8208912" cy="433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2985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43000" y="51470"/>
            <a:ext cx="6858000" cy="432048"/>
          </a:xfrm>
        </p:spPr>
        <p:txBody>
          <a:bodyPr/>
          <a:lstStyle/>
          <a:p>
            <a:r>
              <a:rPr lang="en-US" sz="2800" dirty="0"/>
              <a:t>Elements of installation procedure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80D83A8-528F-4B64-8C64-F5DCC97062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318942"/>
            <a:ext cx="4903825" cy="311256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265371C-9628-46C9-AF0D-E39D32F457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104" y="1893776"/>
            <a:ext cx="3380978" cy="255018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D5CA1A7-9E30-4615-ACC6-014998E7FE51}"/>
              </a:ext>
            </a:extLst>
          </p:cNvPr>
          <p:cNvSpPr txBox="1"/>
          <p:nvPr/>
        </p:nvSpPr>
        <p:spPr>
          <a:xfrm>
            <a:off x="971600" y="699542"/>
            <a:ext cx="7560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Replacement of two </a:t>
            </a:r>
            <a:r>
              <a:rPr lang="en-US" sz="2000" dirty="0" err="1">
                <a:solidFill>
                  <a:schemeClr val="bg1"/>
                </a:solidFill>
              </a:rPr>
              <a:t>ZnSe</a:t>
            </a:r>
            <a:r>
              <a:rPr lang="en-US" sz="2000" dirty="0">
                <a:solidFill>
                  <a:schemeClr val="bg1"/>
                </a:solidFill>
              </a:rPr>
              <a:t> windows isolating laser room from torus hall </a:t>
            </a:r>
            <a:endParaRPr lang="LID4096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5459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43000" y="51470"/>
            <a:ext cx="6858000" cy="432048"/>
          </a:xfrm>
        </p:spPr>
        <p:txBody>
          <a:bodyPr/>
          <a:lstStyle/>
          <a:p>
            <a:r>
              <a:rPr lang="en-US" sz="2800" dirty="0"/>
              <a:t>Elements of installation procedure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D5CA1A7-9E30-4615-ACC6-014998E7FE51}"/>
              </a:ext>
            </a:extLst>
          </p:cNvPr>
          <p:cNvSpPr txBox="1"/>
          <p:nvPr/>
        </p:nvSpPr>
        <p:spPr>
          <a:xfrm>
            <a:off x="1619672" y="588482"/>
            <a:ext cx="60486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Replacement of old mirrors in existing mounts and boxes</a:t>
            </a:r>
            <a:endParaRPr lang="LID4096" sz="2000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B2204F-0688-4869-ACAB-5C8175C0E1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935" y="1565201"/>
            <a:ext cx="5156597" cy="29548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212742-BCC7-4E31-89B8-7A45CDE40C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096" y="1600185"/>
            <a:ext cx="3123104" cy="2954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7290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43000" y="51470"/>
            <a:ext cx="6858000" cy="432048"/>
          </a:xfrm>
        </p:spPr>
        <p:txBody>
          <a:bodyPr/>
          <a:lstStyle/>
          <a:p>
            <a:r>
              <a:rPr lang="en-US" sz="2800" dirty="0"/>
              <a:t>Elements of installation procedure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D5CA1A7-9E30-4615-ACC6-014998E7FE51}"/>
              </a:ext>
            </a:extLst>
          </p:cNvPr>
          <p:cNvSpPr txBox="1"/>
          <p:nvPr/>
        </p:nvSpPr>
        <p:spPr>
          <a:xfrm>
            <a:off x="2699792" y="483518"/>
            <a:ext cx="3312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New mirror mounts and boxes</a:t>
            </a:r>
            <a:endParaRPr lang="LID4096" sz="2000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6958117-9B03-4329-B354-0C91B04AC9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3928" y="1779662"/>
            <a:ext cx="5163294" cy="31221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F022D7A-A4D5-4272-86A7-4587E67C7A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08" y="927931"/>
            <a:ext cx="3604609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3929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43000" y="51470"/>
            <a:ext cx="6858000" cy="432048"/>
          </a:xfrm>
        </p:spPr>
        <p:txBody>
          <a:bodyPr/>
          <a:lstStyle/>
          <a:p>
            <a:r>
              <a:rPr lang="en-US" sz="2800" dirty="0"/>
              <a:t>Initial alignment with visible laser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9C4B18-EAA8-42FE-A966-78B301AB33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518" y="699542"/>
            <a:ext cx="7390978" cy="3814443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381822" y="2166194"/>
            <a:ext cx="4536504" cy="432048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  <a:effectLst/>
              </a:rPr>
              <a:t>Irises will permit alignment of final CO</a:t>
            </a:r>
            <a:r>
              <a:rPr lang="en-US" sz="1600" baseline="-25000" dirty="0">
                <a:solidFill>
                  <a:schemeClr val="tx1"/>
                </a:solidFill>
                <a:effectLst/>
              </a:rPr>
              <a:t>2</a:t>
            </a:r>
            <a:r>
              <a:rPr lang="en-US" sz="1600" dirty="0">
                <a:solidFill>
                  <a:schemeClr val="tx1"/>
                </a:solidFill>
                <a:effectLst/>
              </a:rPr>
              <a:t> laser system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BED2406-23ED-40C8-86DA-8446E893584D}"/>
              </a:ext>
            </a:extLst>
          </p:cNvPr>
          <p:cNvCxnSpPr>
            <a:cxnSpLocks/>
          </p:cNvCxnSpPr>
          <p:nvPr/>
        </p:nvCxnSpPr>
        <p:spPr bwMode="auto">
          <a:xfrm flipH="1">
            <a:off x="3589734" y="2479458"/>
            <a:ext cx="1105966" cy="106341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8B3CBC4-5ABF-49DD-8AAF-81B0A1E17EC6}"/>
              </a:ext>
            </a:extLst>
          </p:cNvPr>
          <p:cNvCxnSpPr>
            <a:cxnSpLocks/>
          </p:cNvCxnSpPr>
          <p:nvPr/>
        </p:nvCxnSpPr>
        <p:spPr bwMode="auto">
          <a:xfrm>
            <a:off x="4813870" y="2462748"/>
            <a:ext cx="1296144" cy="1008112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3DB0F404-F644-4C36-BF2E-18010A0468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57" y="483518"/>
            <a:ext cx="3072341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115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43000" y="51470"/>
            <a:ext cx="6858000" cy="432048"/>
          </a:xfrm>
        </p:spPr>
        <p:txBody>
          <a:bodyPr/>
          <a:lstStyle/>
          <a:p>
            <a:r>
              <a:rPr lang="en-US" sz="2800" dirty="0"/>
              <a:t>Items ready to ship at EPFL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83B004-1075-4768-AF43-26864ED079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145" y="576064"/>
            <a:ext cx="2459222" cy="43719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4835D82-D148-41A8-92A2-557931AF12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2" y="1180885"/>
            <a:ext cx="5539214" cy="311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336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30182D0-8DEE-4AB0-9925-CA3A197FF6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6638" y="582518"/>
            <a:ext cx="4101324" cy="2309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E30888D-9B05-4C14-ACD9-24408FD63CB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931790"/>
            <a:ext cx="3351937" cy="188743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9520609-E194-4089-A3D3-9E68EA57E22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38" y="555526"/>
            <a:ext cx="4220069" cy="237626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BB33291-DC33-4686-8DF8-B55100B8170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5913" y="2954588"/>
            <a:ext cx="3288429" cy="185167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FEE7E64-34EA-417C-8B9D-B1280F96A56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37" y="3104697"/>
            <a:ext cx="2889952" cy="1627293"/>
          </a:xfrm>
          <a:prstGeom prst="rect">
            <a:avLst/>
          </a:prstGeom>
        </p:spPr>
      </p:pic>
      <p:sp>
        <p:nvSpPr>
          <p:cNvPr id="14" name="Title 2">
            <a:extLst>
              <a:ext uri="{FF2B5EF4-FFF2-40B4-BE49-F238E27FC236}">
                <a16:creationId xmlns:a16="http://schemas.microsoft.com/office/drawing/2014/main" id="{11EBA7D6-023D-40DD-B5B7-8C55F24BF4E2}"/>
              </a:ext>
            </a:extLst>
          </p:cNvPr>
          <p:cNvSpPr txBox="1">
            <a:spLocks/>
          </p:cNvSpPr>
          <p:nvPr/>
        </p:nvSpPr>
        <p:spPr bwMode="auto">
          <a:xfrm>
            <a:off x="1143000" y="51470"/>
            <a:ext cx="685800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138" b="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363" b="1">
                <a:solidFill>
                  <a:srgbClr val="FFFF00"/>
                </a:solidFill>
                <a:latin typeface="Swiss 721 SW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363" b="1">
                <a:solidFill>
                  <a:srgbClr val="FFFF00"/>
                </a:solidFill>
                <a:latin typeface="Swiss 721 SW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363" b="1">
                <a:solidFill>
                  <a:srgbClr val="FFFF00"/>
                </a:solidFill>
                <a:latin typeface="Swiss 721 SW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363" b="1">
                <a:solidFill>
                  <a:srgbClr val="FFFF00"/>
                </a:solidFill>
                <a:latin typeface="Swiss 721 SWA" pitchFamily="34" charset="0"/>
              </a:defRPr>
            </a:lvl5pPr>
            <a:lvl6pPr marL="257162" algn="ctr" rtl="0" fontAlgn="base">
              <a:spcBef>
                <a:spcPct val="0"/>
              </a:spcBef>
              <a:spcAft>
                <a:spcPct val="0"/>
              </a:spcAft>
              <a:defRPr sz="2363" b="1">
                <a:solidFill>
                  <a:srgbClr val="FFFF00"/>
                </a:solidFill>
                <a:latin typeface="Swiss 721 SWA" pitchFamily="34" charset="0"/>
              </a:defRPr>
            </a:lvl6pPr>
            <a:lvl7pPr marL="514325" algn="ctr" rtl="0" fontAlgn="base">
              <a:spcBef>
                <a:spcPct val="0"/>
              </a:spcBef>
              <a:spcAft>
                <a:spcPct val="0"/>
              </a:spcAft>
              <a:defRPr sz="2363" b="1">
                <a:solidFill>
                  <a:srgbClr val="FFFF00"/>
                </a:solidFill>
                <a:latin typeface="Swiss 721 SWA" pitchFamily="34" charset="0"/>
              </a:defRPr>
            </a:lvl7pPr>
            <a:lvl8pPr marL="771487" algn="ctr" rtl="0" fontAlgn="base">
              <a:spcBef>
                <a:spcPct val="0"/>
              </a:spcBef>
              <a:spcAft>
                <a:spcPct val="0"/>
              </a:spcAft>
              <a:defRPr sz="2363" b="1">
                <a:solidFill>
                  <a:srgbClr val="FFFF00"/>
                </a:solidFill>
                <a:latin typeface="Swiss 721 SWA" pitchFamily="34" charset="0"/>
              </a:defRPr>
            </a:lvl8pPr>
            <a:lvl9pPr marL="1028649" algn="ctr" rtl="0" fontAlgn="base">
              <a:spcBef>
                <a:spcPct val="0"/>
              </a:spcBef>
              <a:spcAft>
                <a:spcPct val="0"/>
              </a:spcAft>
              <a:defRPr sz="2363" b="1">
                <a:solidFill>
                  <a:srgbClr val="FFFF00"/>
                </a:solidFill>
                <a:latin typeface="Swiss 721 SWA" pitchFamily="34" charset="0"/>
              </a:defRPr>
            </a:lvl9pPr>
          </a:lstStyle>
          <a:p>
            <a:r>
              <a:rPr lang="en-US" sz="2800" kern="0"/>
              <a:t>Items ready to ship at EPFL</a:t>
            </a:r>
            <a:endParaRPr lang="en-US" sz="2800" kern="0" dirty="0"/>
          </a:p>
        </p:txBody>
      </p:sp>
    </p:spTree>
    <p:extLst>
      <p:ext uri="{BB962C8B-B14F-4D97-AF65-F5344CB8AC3E}">
        <p14:creationId xmlns:p14="http://schemas.microsoft.com/office/powerpoint/2010/main" val="42865004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3568" y="843558"/>
            <a:ext cx="8064896" cy="2088232"/>
          </a:xfrm>
        </p:spPr>
        <p:txBody>
          <a:bodyPr/>
          <a:lstStyle/>
          <a:p>
            <a:pPr marL="204778" indent="-204778">
              <a:buFont typeface="Arial" pitchFamily="34" charset="0"/>
              <a:buChar char="•"/>
            </a:pPr>
            <a:r>
              <a:rPr lang="en-US" sz="2200" dirty="0"/>
              <a:t>ME1 installations planned for November 2026.</a:t>
            </a:r>
          </a:p>
          <a:p>
            <a:pPr marL="204778" indent="-204778">
              <a:buFont typeface="Arial" pitchFamily="34" charset="0"/>
              <a:buChar char="•"/>
            </a:pPr>
            <a:r>
              <a:rPr lang="en-US" sz="2200" dirty="0"/>
              <a:t>Completion of design and remaining procurements and shipments planned during OP1.</a:t>
            </a:r>
          </a:p>
          <a:p>
            <a:pPr marL="204778" indent="-204778">
              <a:buFont typeface="Arial" pitchFamily="34" charset="0"/>
              <a:buChar char="•"/>
            </a:pPr>
            <a:r>
              <a:rPr lang="en-US" sz="2200" dirty="0"/>
              <a:t>Complete installation planned for ME2.</a:t>
            </a:r>
          </a:p>
          <a:p>
            <a:pPr marL="204778" indent="-204778">
              <a:buFont typeface="Arial" pitchFamily="34" charset="0"/>
              <a:buChar char="•"/>
            </a:pPr>
            <a:r>
              <a:rPr lang="en-US" sz="2200" dirty="0"/>
              <a:t>Scientific exploitation to begin in OP2.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43000" y="51470"/>
            <a:ext cx="6858000" cy="432048"/>
          </a:xfrm>
        </p:spPr>
        <p:txBody>
          <a:bodyPr/>
          <a:lstStyle/>
          <a:p>
            <a:r>
              <a:rPr lang="en-US" sz="2800" dirty="0"/>
              <a:t>Calendar for 2026 and 2027</a:t>
            </a:r>
          </a:p>
        </p:txBody>
      </p:sp>
    </p:spTree>
    <p:extLst>
      <p:ext uri="{BB962C8B-B14F-4D97-AF65-F5344CB8AC3E}">
        <p14:creationId xmlns:p14="http://schemas.microsoft.com/office/powerpoint/2010/main" val="22410527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3568" y="699542"/>
            <a:ext cx="8064896" cy="2304256"/>
          </a:xfrm>
        </p:spPr>
        <p:txBody>
          <a:bodyPr/>
          <a:lstStyle/>
          <a:p>
            <a:pPr marL="204778" indent="-204778">
              <a:buFont typeface="Arial" pitchFamily="34" charset="0"/>
              <a:buChar char="•"/>
            </a:pPr>
            <a:r>
              <a:rPr lang="en-US" sz="2200" dirty="0"/>
              <a:t>The physics personnel is highly insufficient. A dedicated full-time scientist (typically a postdoc) would be needed for debugging and scientific exploitation. Funding for this is currently unavailable.</a:t>
            </a:r>
          </a:p>
          <a:p>
            <a:pPr marL="204778" indent="-204778">
              <a:buFont typeface="Arial" pitchFamily="34" charset="0"/>
              <a:buChar char="•"/>
            </a:pPr>
            <a:r>
              <a:rPr lang="en-US" sz="2200" dirty="0"/>
              <a:t>Personnel from QST and NIFS may pick up the slack – this is unclear at the moment. But this would limit the European involvement undesirably, and the quality of the results would be uncertain.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43000" y="51470"/>
            <a:ext cx="6858000" cy="432048"/>
          </a:xfrm>
        </p:spPr>
        <p:txBody>
          <a:bodyPr/>
          <a:lstStyle/>
          <a:p>
            <a:r>
              <a:rPr lang="en-US" sz="2800" dirty="0"/>
              <a:t>Outstanding needs</a:t>
            </a:r>
          </a:p>
        </p:txBody>
      </p:sp>
    </p:spTree>
    <p:extLst>
      <p:ext uri="{BB962C8B-B14F-4D97-AF65-F5344CB8AC3E}">
        <p14:creationId xmlns:p14="http://schemas.microsoft.com/office/powerpoint/2010/main" val="4303648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307A02A-CD14-422B-ABFE-DFC2CEECDC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139702"/>
            <a:ext cx="9144000" cy="1040718"/>
          </a:xfrm>
        </p:spPr>
        <p:txBody>
          <a:bodyPr/>
          <a:lstStyle/>
          <a:p>
            <a:pPr marL="0" indent="0" algn="ctr">
              <a:buNone/>
            </a:pPr>
            <a:r>
              <a:rPr lang="en-US" sz="4400" dirty="0"/>
              <a:t>additional slides</a:t>
            </a:r>
            <a:endParaRPr lang="LID4096" sz="4400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7DDC2DC-2F73-4197-B600-96D07D175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0603740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43000" y="51470"/>
            <a:ext cx="6858000" cy="432048"/>
          </a:xfrm>
        </p:spPr>
        <p:txBody>
          <a:bodyPr/>
          <a:lstStyle/>
          <a:p>
            <a:r>
              <a:rPr lang="en-US" sz="2800" dirty="0"/>
              <a:t>Beam expander under optical table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546D77-6D0B-4D6F-BE72-9C329B8397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555526"/>
            <a:ext cx="8001000" cy="4279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3515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43000" y="51470"/>
            <a:ext cx="6858000" cy="432048"/>
          </a:xfrm>
        </p:spPr>
        <p:txBody>
          <a:bodyPr/>
          <a:lstStyle/>
          <a:p>
            <a:r>
              <a:rPr lang="en-US" sz="2800" dirty="0"/>
              <a:t>Beam expander under optical table</a:t>
            </a:r>
          </a:p>
        </p:txBody>
      </p:sp>
      <p:pic>
        <p:nvPicPr>
          <p:cNvPr id="9" name="Picture Placeholder 4" descr="A pixelated image of a machine&#10;&#10;AI-generated content may be incorrect.">
            <a:extLst>
              <a:ext uri="{FF2B5EF4-FFF2-40B4-BE49-F238E27FC236}">
                <a16:creationId xmlns:a16="http://schemas.microsoft.com/office/drawing/2014/main" id="{1A3A0BE2-EC44-4ECB-BFF7-7FCC2535B8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4319" y="555526"/>
            <a:ext cx="7371605" cy="4289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6482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43000" y="51470"/>
            <a:ext cx="6858000" cy="432048"/>
          </a:xfrm>
        </p:spPr>
        <p:txBody>
          <a:bodyPr/>
          <a:lstStyle/>
          <a:p>
            <a:r>
              <a:rPr lang="en-US" sz="2800" dirty="0"/>
              <a:t>Entry window assembly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8A98DD-F4DF-4B31-B32A-B2CDBE06B1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4551" y="555526"/>
            <a:ext cx="4055681" cy="437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58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43000" y="51470"/>
            <a:ext cx="6858000" cy="432048"/>
          </a:xfrm>
        </p:spPr>
        <p:txBody>
          <a:bodyPr/>
          <a:lstStyle/>
          <a:p>
            <a:r>
              <a:rPr lang="en-US" sz="2800" dirty="0"/>
              <a:t>Entry window assembly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B63254-2E87-440F-B720-FD35A6BCE8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627534"/>
            <a:ext cx="7884368" cy="427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27781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da_tpci_tcm_36_20210623" id="{118E0A0C-E3F1-43C4-8923-3A25BB3295A0}" vid="{378E09BF-FD31-4CFA-A3E3-A10F3D702326}"/>
    </a:ext>
  </a:extLst>
</a:theme>
</file>

<file path=ppt/theme/theme2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Swiss 721 SWA"/>
        <a:ea typeface=""/>
        <a:cs typeface=""/>
      </a:majorFont>
      <a:minorFont>
        <a:latin typeface="Swiss 721 SW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57150" cap="flat" cmpd="sng" algn="ctr">
          <a:solidFill>
            <a:schemeClr val="bg1"/>
          </a:solidFill>
          <a:prstDash val="solid"/>
          <a:round/>
          <a:headEnd type="none" w="med" len="med"/>
          <a:tailEnd type="arrow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Swiss 721 SW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7150" cap="flat" cmpd="sng" algn="ctr">
          <a:solidFill>
            <a:schemeClr val="bg1"/>
          </a:solidFill>
          <a:prstDash val="solid"/>
          <a:round/>
          <a:headEnd type="none" w="med" len="med"/>
          <a:tailEnd type="arrow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Swiss 721 SW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coda_tpci_tcm_36_20210623" id="{118E0A0C-E3F1-43C4-8923-3A25BB3295A0}" vid="{B2690E1D-C44D-4215-AFBB-C7F189B419E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113372495</TotalTime>
  <Words>474</Words>
  <Application>Microsoft Office PowerPoint</Application>
  <PresentationFormat>On-screen Show (16:9)</PresentationFormat>
  <Paragraphs>75</Paragraphs>
  <Slides>20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Swis721 Lt BT</vt:lpstr>
      <vt:lpstr>Swiss 721 SWA</vt:lpstr>
      <vt:lpstr>Symbol</vt:lpstr>
      <vt:lpstr>Wingdings</vt:lpstr>
      <vt:lpstr>1_Office Theme</vt:lpstr>
      <vt:lpstr>Default Design</vt:lpstr>
      <vt:lpstr>PowerPoint Presentation</vt:lpstr>
      <vt:lpstr>Phase-contrast imaging on JT-60SA</vt:lpstr>
      <vt:lpstr>Optical-path design</vt:lpstr>
      <vt:lpstr>Current status and planning</vt:lpstr>
      <vt:lpstr>Optical path layout</vt:lpstr>
      <vt:lpstr>Beam trajectory: mirror supports</vt:lpstr>
      <vt:lpstr>Beam trajectory: mirror supports</vt:lpstr>
      <vt:lpstr>Elements of installation procedure</vt:lpstr>
      <vt:lpstr>Elements of installation procedure</vt:lpstr>
      <vt:lpstr>Elements of installation procedure</vt:lpstr>
      <vt:lpstr>Initial alignment with visible laser</vt:lpstr>
      <vt:lpstr>Items ready to ship at EPFL</vt:lpstr>
      <vt:lpstr>PowerPoint Presentation</vt:lpstr>
      <vt:lpstr>Calendar for 2026 and 2027</vt:lpstr>
      <vt:lpstr>Outstanding needs</vt:lpstr>
      <vt:lpstr>PowerPoint Presentation</vt:lpstr>
      <vt:lpstr>Beam expander under optical table</vt:lpstr>
      <vt:lpstr>Beam expander under optical table</vt:lpstr>
      <vt:lpstr>Entry window assembly</vt:lpstr>
      <vt:lpstr>Entry window assembly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Nieckchen Petra</dc:creator>
  <cp:lastModifiedBy>stefano</cp:lastModifiedBy>
  <cp:revision>351</cp:revision>
  <cp:lastPrinted>2014-10-16T14:51:28Z</cp:lastPrinted>
  <dcterms:created xsi:type="dcterms:W3CDTF">2014-10-27T16:40:37Z</dcterms:created>
  <dcterms:modified xsi:type="dcterms:W3CDTF">2026-10-21T13:46:26Z</dcterms:modified>
</cp:coreProperties>
</file>