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48" r:id="rId4"/>
    <p:sldMasterId id="2147483660" r:id="rId5"/>
  </p:sldMasterIdLst>
  <p:notesMasterIdLst>
    <p:notesMasterId r:id="rId24"/>
  </p:notesMasterIdLst>
  <p:sldIdLst>
    <p:sldId id="284" r:id="rId6"/>
    <p:sldId id="268" r:id="rId7"/>
    <p:sldId id="316" r:id="rId8"/>
    <p:sldId id="297" r:id="rId9"/>
    <p:sldId id="379" r:id="rId10"/>
    <p:sldId id="369" r:id="rId11"/>
    <p:sldId id="360" r:id="rId12"/>
    <p:sldId id="361" r:id="rId13"/>
    <p:sldId id="368" r:id="rId14"/>
    <p:sldId id="373" r:id="rId15"/>
    <p:sldId id="370" r:id="rId16"/>
    <p:sldId id="381" r:id="rId17"/>
    <p:sldId id="382" r:id="rId18"/>
    <p:sldId id="383" r:id="rId19"/>
    <p:sldId id="378" r:id="rId20"/>
    <p:sldId id="375" r:id="rId21"/>
    <p:sldId id="385" r:id="rId22"/>
    <p:sldId id="386" r:id="rId23"/>
  </p:sldIdLst>
  <p:sldSz cx="12192000" cy="6858000"/>
  <p:notesSz cx="6858000" cy="9144000"/>
  <p:defaultTextStyle>
    <a:defPPr>
      <a:defRPr lang="es-E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A20FF"/>
    <a:srgbClr val="D203D7"/>
    <a:srgbClr val="FF9F00"/>
    <a:srgbClr val="D5ABFF"/>
    <a:srgbClr val="FA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52" dt="2026-10-15T16:00:47.21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Estilo temático 1 - Énfasis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Estilo temático 1 - Énfasis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Estilo temático 1 - Énfasis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35758FB7-9AC5-4552-8A53-C91805E547FA}" styleName="Estilo temático 1 - Énfasis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86"/>
    <p:restoredTop sz="94674"/>
  </p:normalViewPr>
  <p:slideViewPr>
    <p:cSldViewPr snapToGrid="0" showGuides="1">
      <p:cViewPr varScale="1">
        <p:scale>
          <a:sx n="119" d="100"/>
          <a:sy n="119" d="100"/>
        </p:scale>
        <p:origin x="632" y="19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lena de la Luna" userId="5cc6e936-3ef8-4109-a2fc-dd6aee532907" providerId="ADAL" clId="{ADF8C25C-284C-F145-BB0D-8C2FEC8B7D3F}"/>
    <pc:docChg chg="modSld">
      <pc:chgData name="Elena de la Luna" userId="5cc6e936-3ef8-4109-a2fc-dd6aee532907" providerId="ADAL" clId="{ADF8C25C-284C-F145-BB0D-8C2FEC8B7D3F}" dt="2026-10-15T15:58:51.478" v="12"/>
      <pc:docMkLst>
        <pc:docMk/>
      </pc:docMkLst>
      <pc:sldChg chg="modSp mod modAnim">
        <pc:chgData name="Elena de la Luna" userId="5cc6e936-3ef8-4109-a2fc-dd6aee532907" providerId="ADAL" clId="{ADF8C25C-284C-F145-BB0D-8C2FEC8B7D3F}" dt="2026-10-15T15:58:51.478" v="12"/>
        <pc:sldMkLst>
          <pc:docMk/>
          <pc:sldMk cId="472591240" sldId="382"/>
        </pc:sldMkLst>
        <pc:spChg chg="mod">
          <ac:chgData name="Elena de la Luna" userId="5cc6e936-3ef8-4109-a2fc-dd6aee532907" providerId="ADAL" clId="{ADF8C25C-284C-F145-BB0D-8C2FEC8B7D3F}" dt="2026-10-15T15:57:51.791" v="2" actId="20577"/>
          <ac:spMkLst>
            <pc:docMk/>
            <pc:sldMk cId="472591240" sldId="382"/>
            <ac:spMk id="5" creationId="{E97242B2-0597-47B0-9CEF-AEC6CB244F95}"/>
          </ac:spMkLst>
        </pc:spChg>
        <pc:spChg chg="mod">
          <ac:chgData name="Elena de la Luna" userId="5cc6e936-3ef8-4109-a2fc-dd6aee532907" providerId="ADAL" clId="{ADF8C25C-284C-F145-BB0D-8C2FEC8B7D3F}" dt="2026-10-15T15:57:47.377" v="0" actId="20577"/>
          <ac:spMkLst>
            <pc:docMk/>
            <pc:sldMk cId="472591240" sldId="382"/>
            <ac:spMk id="17" creationId="{A7FB0D30-ABF0-E4BD-0FA7-400D27AC903F}"/>
          </ac:spMkLst>
        </pc:spChg>
      </pc:sldChg>
    </pc:docChg>
  </pc:docChgLst>
  <pc:docChgLst>
    <pc:chgData name="Elena de la Luna" userId="S::elena.delaluna@ciemat.es::5cc6e936-3ef8-4109-a2fc-dd6aee532907" providerId="AD" clId="Web-{00000000-0000-0000-0000-000000000000}"/>
    <pc:docChg chg="modSld">
      <pc:chgData name="Elena de la Luna" userId="S::elena.delaluna@ciemat.es::5cc6e936-3ef8-4109-a2fc-dd6aee532907" providerId="AD" clId="Web-{00000000-0000-0000-0000-000000000000}" dt="2026-10-15T16:00:46.180" v="37" actId="20577"/>
      <pc:docMkLst>
        <pc:docMk/>
      </pc:docMkLst>
      <pc:sldChg chg="modSp">
        <pc:chgData name="Elena de la Luna" userId="S::elena.delaluna@ciemat.es::5cc6e936-3ef8-4109-a2fc-dd6aee532907" providerId="AD" clId="Web-{00000000-0000-0000-0000-000000000000}" dt="2026-10-15T15:53:03.220" v="2" actId="20577"/>
        <pc:sldMkLst>
          <pc:docMk/>
          <pc:sldMk cId="1795489130" sldId="284"/>
        </pc:sldMkLst>
        <pc:spChg chg="mod">
          <ac:chgData name="Elena de la Luna" userId="S::elena.delaluna@ciemat.es::5cc6e936-3ef8-4109-a2fc-dd6aee532907" providerId="AD" clId="Web-{00000000-0000-0000-0000-000000000000}" dt="2026-10-15T15:53:03.220" v="2" actId="20577"/>
          <ac:spMkLst>
            <pc:docMk/>
            <pc:sldMk cId="1795489130" sldId="284"/>
            <ac:spMk id="2" creationId="{299F2C06-64A3-78FB-79D2-C648E09A40AD}"/>
          </ac:spMkLst>
        </pc:spChg>
      </pc:sldChg>
      <pc:sldChg chg="addSp modSp">
        <pc:chgData name="Elena de la Luna" userId="S::elena.delaluna@ciemat.es::5cc6e936-3ef8-4109-a2fc-dd6aee532907" providerId="AD" clId="Web-{00000000-0000-0000-0000-000000000000}" dt="2026-10-15T16:00:46.180" v="37" actId="20577"/>
        <pc:sldMkLst>
          <pc:docMk/>
          <pc:sldMk cId="472591240" sldId="382"/>
        </pc:sldMkLst>
        <pc:spChg chg="add mod">
          <ac:chgData name="Elena de la Luna" userId="S::elena.delaluna@ciemat.es::5cc6e936-3ef8-4109-a2fc-dd6aee532907" providerId="AD" clId="Web-{00000000-0000-0000-0000-000000000000}" dt="2026-10-15T15:56:43.651" v="24" actId="1076"/>
          <ac:spMkLst>
            <pc:docMk/>
            <pc:sldMk cId="472591240" sldId="382"/>
            <ac:spMk id="5" creationId="{E97242B2-0597-47B0-9CEF-AEC6CB244F95}"/>
          </ac:spMkLst>
        </pc:spChg>
        <pc:spChg chg="mod">
          <ac:chgData name="Elena de la Luna" userId="S::elena.delaluna@ciemat.es::5cc6e936-3ef8-4109-a2fc-dd6aee532907" providerId="AD" clId="Web-{00000000-0000-0000-0000-000000000000}" dt="2026-10-15T15:56:14.259" v="19" actId="20577"/>
          <ac:spMkLst>
            <pc:docMk/>
            <pc:sldMk cId="472591240" sldId="382"/>
            <ac:spMk id="11" creationId="{97D934ED-307B-A7ED-0F53-A7A59D41CE28}"/>
          </ac:spMkLst>
        </pc:spChg>
        <pc:spChg chg="mod">
          <ac:chgData name="Elena de la Luna" userId="S::elena.delaluna@ciemat.es::5cc6e936-3ef8-4109-a2fc-dd6aee532907" providerId="AD" clId="Web-{00000000-0000-0000-0000-000000000000}" dt="2026-10-15T16:00:46.180" v="37" actId="20577"/>
          <ac:spMkLst>
            <pc:docMk/>
            <pc:sldMk cId="472591240" sldId="382"/>
            <ac:spMk id="16" creationId="{BF0864FE-958A-A8CF-8956-625C0998512C}"/>
          </ac:spMkLst>
        </pc:spChg>
        <pc:spChg chg="mod">
          <ac:chgData name="Elena de la Luna" userId="S::elena.delaluna@ciemat.es::5cc6e936-3ef8-4109-a2fc-dd6aee532907" providerId="AD" clId="Web-{00000000-0000-0000-0000-000000000000}" dt="2026-10-15T15:57:18.559" v="27" actId="1076"/>
          <ac:spMkLst>
            <pc:docMk/>
            <pc:sldMk cId="472591240" sldId="382"/>
            <ac:spMk id="17" creationId="{A7FB0D30-ABF0-E4BD-0FA7-400D27AC903F}"/>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25D095C-7979-B06B-1880-25B7381981C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ES"/>
          </a:p>
        </p:txBody>
      </p:sp>
      <p:sp>
        <p:nvSpPr>
          <p:cNvPr id="3" name="Date Placeholder 2">
            <a:extLst>
              <a:ext uri="{FF2B5EF4-FFF2-40B4-BE49-F238E27FC236}">
                <a16:creationId xmlns:a16="http://schemas.microsoft.com/office/drawing/2014/main" id="{DE30ADEA-5B46-D220-1BF9-7C48FD159C33}"/>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smtClean="0">
                <a:latin typeface="+mn-lt"/>
              </a:defRPr>
            </a:lvl1pPr>
          </a:lstStyle>
          <a:p>
            <a:pPr>
              <a:defRPr/>
            </a:pPr>
            <a:fld id="{8D83F347-A50B-7846-AF02-30D93DC1F1AF}" type="datetimeFigureOut">
              <a:rPr lang="en-ES"/>
              <a:pPr>
                <a:defRPr/>
              </a:pPr>
              <a:t>23/10/26</a:t>
            </a:fld>
            <a:endParaRPr lang="en-ES"/>
          </a:p>
        </p:txBody>
      </p:sp>
      <p:sp>
        <p:nvSpPr>
          <p:cNvPr id="4" name="Slide Image Placeholder 3">
            <a:extLst>
              <a:ext uri="{FF2B5EF4-FFF2-40B4-BE49-F238E27FC236}">
                <a16:creationId xmlns:a16="http://schemas.microsoft.com/office/drawing/2014/main" id="{FF53F882-B0F2-22E4-9B75-86C2E5829955}"/>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en-ES" noProof="0"/>
          </a:p>
        </p:txBody>
      </p:sp>
      <p:sp>
        <p:nvSpPr>
          <p:cNvPr id="5" name="Notes Placeholder 4">
            <a:extLst>
              <a:ext uri="{FF2B5EF4-FFF2-40B4-BE49-F238E27FC236}">
                <a16:creationId xmlns:a16="http://schemas.microsoft.com/office/drawing/2014/main" id="{E8533DAB-D146-0FE1-6769-D8BF541B5DEC}"/>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ES" noProof="0"/>
          </a:p>
        </p:txBody>
      </p:sp>
      <p:sp>
        <p:nvSpPr>
          <p:cNvPr id="6" name="Footer Placeholder 5">
            <a:extLst>
              <a:ext uri="{FF2B5EF4-FFF2-40B4-BE49-F238E27FC236}">
                <a16:creationId xmlns:a16="http://schemas.microsoft.com/office/drawing/2014/main" id="{3CE08D38-24A8-EC97-4D67-2AD17973BE15}"/>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ES"/>
          </a:p>
        </p:txBody>
      </p:sp>
      <p:sp>
        <p:nvSpPr>
          <p:cNvPr id="7" name="Slide Number Placeholder 6">
            <a:extLst>
              <a:ext uri="{FF2B5EF4-FFF2-40B4-BE49-F238E27FC236}">
                <a16:creationId xmlns:a16="http://schemas.microsoft.com/office/drawing/2014/main" id="{622D509F-CE0E-1885-11B0-27A5551E76F7}"/>
              </a:ext>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smtClean="0">
                <a:latin typeface="+mn-lt"/>
              </a:defRPr>
            </a:lvl1pPr>
          </a:lstStyle>
          <a:p>
            <a:pPr>
              <a:defRPr/>
            </a:pPr>
            <a:fld id="{8768C9FE-D2B3-F846-B7E2-5333C5DFA054}" type="slidenum">
              <a:rPr lang="en-ES"/>
              <a:pPr>
                <a:defRPr/>
              </a:pPr>
              <a:t>‹#›</a:t>
            </a:fld>
            <a:endParaRPr lang="en-E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pPr>
              <a:defRPr/>
            </a:pPr>
            <a:fld id="{8768C9FE-D2B3-F846-B7E2-5333C5DFA054}" type="slidenum">
              <a:rPr lang="en-ES" smtClean="0"/>
              <a:pPr>
                <a:defRPr/>
              </a:pPr>
              <a:t>0</a:t>
            </a:fld>
            <a:endParaRPr lang="en-ES"/>
          </a:p>
        </p:txBody>
      </p:sp>
    </p:spTree>
    <p:extLst>
      <p:ext uri="{BB962C8B-B14F-4D97-AF65-F5344CB8AC3E}">
        <p14:creationId xmlns:p14="http://schemas.microsoft.com/office/powerpoint/2010/main" val="34427222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pPr>
              <a:defRPr/>
            </a:pPr>
            <a:fld id="{8768C9FE-D2B3-F846-B7E2-5333C5DFA054}" type="slidenum">
              <a:rPr lang="en-ES" smtClean="0"/>
              <a:pPr>
                <a:defRPr/>
              </a:pPr>
              <a:t>1</a:t>
            </a:fld>
            <a:endParaRPr lang="en-ES"/>
          </a:p>
        </p:txBody>
      </p:sp>
    </p:spTree>
    <p:extLst>
      <p:ext uri="{BB962C8B-B14F-4D97-AF65-F5344CB8AC3E}">
        <p14:creationId xmlns:p14="http://schemas.microsoft.com/office/powerpoint/2010/main" val="30759412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pPr>
              <a:defRPr/>
            </a:pPr>
            <a:fld id="{8768C9FE-D2B3-F846-B7E2-5333C5DFA054}" type="slidenum">
              <a:rPr lang="en-ES" smtClean="0"/>
              <a:pPr>
                <a:defRPr/>
              </a:pPr>
              <a:t>2</a:t>
            </a:fld>
            <a:endParaRPr lang="en-ES"/>
          </a:p>
        </p:txBody>
      </p:sp>
    </p:spTree>
    <p:extLst>
      <p:ext uri="{BB962C8B-B14F-4D97-AF65-F5344CB8AC3E}">
        <p14:creationId xmlns:p14="http://schemas.microsoft.com/office/powerpoint/2010/main" val="31987959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pPr>
              <a:defRPr/>
            </a:pPr>
            <a:fld id="{8768C9FE-D2B3-F846-B7E2-5333C5DFA054}" type="slidenum">
              <a:rPr lang="en-ES" smtClean="0"/>
              <a:pPr>
                <a:defRPr/>
              </a:pPr>
              <a:t>3</a:t>
            </a:fld>
            <a:endParaRPr lang="en-ES"/>
          </a:p>
        </p:txBody>
      </p:sp>
    </p:spTree>
    <p:extLst>
      <p:ext uri="{BB962C8B-B14F-4D97-AF65-F5344CB8AC3E}">
        <p14:creationId xmlns:p14="http://schemas.microsoft.com/office/powerpoint/2010/main" val="19191150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pPr>
              <a:defRPr/>
            </a:pPr>
            <a:fld id="{8768C9FE-D2B3-F846-B7E2-5333C5DFA054}" type="slidenum">
              <a:rPr lang="en-ES" smtClean="0"/>
              <a:pPr>
                <a:defRPr/>
              </a:pPr>
              <a:t>4</a:t>
            </a:fld>
            <a:endParaRPr lang="en-ES"/>
          </a:p>
        </p:txBody>
      </p:sp>
    </p:spTree>
    <p:extLst>
      <p:ext uri="{BB962C8B-B14F-4D97-AF65-F5344CB8AC3E}">
        <p14:creationId xmlns:p14="http://schemas.microsoft.com/office/powerpoint/2010/main" val="38805494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pPr>
              <a:defRPr/>
            </a:pPr>
            <a:fld id="{8768C9FE-D2B3-F846-B7E2-5333C5DFA054}" type="slidenum">
              <a:rPr lang="en-ES" smtClean="0"/>
              <a:pPr>
                <a:defRPr/>
              </a:pPr>
              <a:t>5</a:t>
            </a:fld>
            <a:endParaRPr lang="en-ES"/>
          </a:p>
        </p:txBody>
      </p:sp>
    </p:spTree>
    <p:extLst>
      <p:ext uri="{BB962C8B-B14F-4D97-AF65-F5344CB8AC3E}">
        <p14:creationId xmlns:p14="http://schemas.microsoft.com/office/powerpoint/2010/main" val="284239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pPr>
              <a:defRPr/>
            </a:pPr>
            <a:fld id="{8768C9FE-D2B3-F846-B7E2-5333C5DFA054}" type="slidenum">
              <a:rPr lang="en-ES" smtClean="0"/>
              <a:pPr>
                <a:defRPr/>
              </a:pPr>
              <a:t>6</a:t>
            </a:fld>
            <a:endParaRPr lang="en-ES"/>
          </a:p>
        </p:txBody>
      </p:sp>
    </p:spTree>
    <p:extLst>
      <p:ext uri="{BB962C8B-B14F-4D97-AF65-F5344CB8AC3E}">
        <p14:creationId xmlns:p14="http://schemas.microsoft.com/office/powerpoint/2010/main" val="27921711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pPr>
              <a:defRPr/>
            </a:pPr>
            <a:fld id="{8768C9FE-D2B3-F846-B7E2-5333C5DFA054}" type="slidenum">
              <a:rPr lang="en-ES" smtClean="0"/>
              <a:pPr>
                <a:defRPr/>
              </a:pPr>
              <a:t>7</a:t>
            </a:fld>
            <a:endParaRPr lang="en-ES"/>
          </a:p>
        </p:txBody>
      </p:sp>
    </p:spTree>
    <p:extLst>
      <p:ext uri="{BB962C8B-B14F-4D97-AF65-F5344CB8AC3E}">
        <p14:creationId xmlns:p14="http://schemas.microsoft.com/office/powerpoint/2010/main" val="41406745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pPr>
              <a:defRPr/>
            </a:pPr>
            <a:fld id="{8768C9FE-D2B3-F846-B7E2-5333C5DFA054}" type="slidenum">
              <a:rPr lang="en-ES" smtClean="0"/>
              <a:pPr>
                <a:defRPr/>
              </a:pPr>
              <a:t>8</a:t>
            </a:fld>
            <a:endParaRPr lang="en-ES"/>
          </a:p>
        </p:txBody>
      </p:sp>
    </p:spTree>
    <p:extLst>
      <p:ext uri="{BB962C8B-B14F-4D97-AF65-F5344CB8AC3E}">
        <p14:creationId xmlns:p14="http://schemas.microsoft.com/office/powerpoint/2010/main" val="36184174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pPr>
              <a:defRPr/>
            </a:pPr>
            <a:fld id="{8768C9FE-D2B3-F846-B7E2-5333C5DFA054}" type="slidenum">
              <a:rPr lang="en-ES" smtClean="0"/>
              <a:pPr>
                <a:defRPr/>
              </a:pPr>
              <a:t>9</a:t>
            </a:fld>
            <a:endParaRPr lang="en-ES"/>
          </a:p>
        </p:txBody>
      </p:sp>
    </p:spTree>
    <p:extLst>
      <p:ext uri="{BB962C8B-B14F-4D97-AF65-F5344CB8AC3E}">
        <p14:creationId xmlns:p14="http://schemas.microsoft.com/office/powerpoint/2010/main" val="4349754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pPr>
              <a:defRPr/>
            </a:pPr>
            <a:fld id="{8768C9FE-D2B3-F846-B7E2-5333C5DFA054}" type="slidenum">
              <a:rPr lang="en-ES" smtClean="0"/>
              <a:pPr>
                <a:defRPr/>
              </a:pPr>
              <a:t>10</a:t>
            </a:fld>
            <a:endParaRPr lang="en-ES"/>
          </a:p>
        </p:txBody>
      </p:sp>
    </p:spTree>
    <p:extLst>
      <p:ext uri="{BB962C8B-B14F-4D97-AF65-F5344CB8AC3E}">
        <p14:creationId xmlns:p14="http://schemas.microsoft.com/office/powerpoint/2010/main" val="116623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GB"/>
              <a:t>GRAPS is the industry-standard software tool used for the design, analysis, and optimisation of large reflector and quasi-optical systems</a:t>
            </a:r>
          </a:p>
          <a:p>
            <a:r>
              <a:rPr lang="en-GB"/>
              <a:t>It models scattering and propagation of radio frequency (RF) radiation to compute near-field and far-field radiation patterns in large reflector systems</a:t>
            </a:r>
            <a:endParaRPr lang="es-ES"/>
          </a:p>
        </p:txBody>
      </p:sp>
      <p:sp>
        <p:nvSpPr>
          <p:cNvPr id="4" name="Marcador de número de diapositiva 3"/>
          <p:cNvSpPr>
            <a:spLocks noGrp="1"/>
          </p:cNvSpPr>
          <p:nvPr>
            <p:ph type="sldNum" sz="quarter" idx="10"/>
          </p:nvPr>
        </p:nvSpPr>
        <p:spPr/>
        <p:txBody>
          <a:bodyPr/>
          <a:lstStyle/>
          <a:p>
            <a:pPr>
              <a:defRPr/>
            </a:pPr>
            <a:fld id="{8768C9FE-D2B3-F846-B7E2-5333C5DFA054}" type="slidenum">
              <a:rPr lang="en-ES" smtClean="0"/>
              <a:pPr>
                <a:defRPr/>
              </a:pPr>
              <a:t>12</a:t>
            </a:fld>
            <a:endParaRPr lang="en-ES"/>
          </a:p>
        </p:txBody>
      </p:sp>
    </p:spTree>
    <p:extLst>
      <p:ext uri="{BB962C8B-B14F-4D97-AF65-F5344CB8AC3E}">
        <p14:creationId xmlns:p14="http://schemas.microsoft.com/office/powerpoint/2010/main" val="8406983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pPr>
              <a:defRPr/>
            </a:pPr>
            <a:fld id="{8768C9FE-D2B3-F846-B7E2-5333C5DFA054}" type="slidenum">
              <a:rPr lang="en-ES" smtClean="0"/>
              <a:pPr>
                <a:defRPr/>
              </a:pPr>
              <a:t>14</a:t>
            </a:fld>
            <a:endParaRPr lang="en-ES"/>
          </a:p>
        </p:txBody>
      </p:sp>
    </p:spTree>
    <p:extLst>
      <p:ext uri="{BB962C8B-B14F-4D97-AF65-F5344CB8AC3E}">
        <p14:creationId xmlns:p14="http://schemas.microsoft.com/office/powerpoint/2010/main" val="5618030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pPr>
              <a:defRPr/>
            </a:pPr>
            <a:fld id="{8768C9FE-D2B3-F846-B7E2-5333C5DFA054}" type="slidenum">
              <a:rPr lang="en-ES" smtClean="0"/>
              <a:pPr>
                <a:defRPr/>
              </a:pPr>
              <a:t>15</a:t>
            </a:fld>
            <a:endParaRPr lang="en-ES"/>
          </a:p>
        </p:txBody>
      </p:sp>
    </p:spTree>
    <p:extLst>
      <p:ext uri="{BB962C8B-B14F-4D97-AF65-F5344CB8AC3E}">
        <p14:creationId xmlns:p14="http://schemas.microsoft.com/office/powerpoint/2010/main" val="233952157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emf"/><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EUROfusion_cover">
    <p:spTree>
      <p:nvGrpSpPr>
        <p:cNvPr id="1" name=""/>
        <p:cNvGrpSpPr/>
        <p:nvPr/>
      </p:nvGrpSpPr>
      <p:grpSpPr>
        <a:xfrm>
          <a:off x="0" y="0"/>
          <a:ext cx="0" cy="0"/>
          <a:chOff x="0" y="0"/>
          <a:chExt cx="0" cy="0"/>
        </a:xfrm>
      </p:grpSpPr>
      <p:grpSp>
        <p:nvGrpSpPr>
          <p:cNvPr id="4" name="Gruppieren 3"/>
          <p:cNvGrpSpPr/>
          <p:nvPr userDrawn="1"/>
        </p:nvGrpSpPr>
        <p:grpSpPr>
          <a:xfrm>
            <a:off x="551623" y="5796422"/>
            <a:ext cx="4392488" cy="497895"/>
            <a:chOff x="5735960" y="5717361"/>
            <a:chExt cx="6120680" cy="713919"/>
          </a:xfrm>
        </p:grpSpPr>
        <p:pic>
          <p:nvPicPr>
            <p:cNvPr id="25" name="Grafik 24"/>
            <p:cNvPicPr preferRelativeResize="0">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auto">
            <a:xfrm>
              <a:off x="5735960" y="5774784"/>
              <a:ext cx="997207" cy="656496"/>
            </a:xfrm>
            <a:prstGeom prst="rect">
              <a:avLst/>
            </a:prstGeom>
            <a:noFill/>
            <a:ln>
              <a:noFill/>
            </a:ln>
          </p:spPr>
        </p:pic>
        <p:sp>
          <p:nvSpPr>
            <p:cNvPr id="3" name="Rechteck 2"/>
            <p:cNvSpPr/>
            <p:nvPr userDrawn="1"/>
          </p:nvSpPr>
          <p:spPr>
            <a:xfrm>
              <a:off x="6744072" y="5717361"/>
              <a:ext cx="5112568" cy="480131"/>
            </a:xfrm>
            <a:prstGeom prst="rect">
              <a:avLst/>
            </a:prstGeom>
          </p:spPr>
          <p:txBody>
            <a:bodyPr wrap="square">
              <a:spAutoFit/>
            </a:bodyPr>
            <a:lstStyle/>
            <a:p>
              <a:pPr marL="0" marR="0" lvl="0" indent="0" algn="just" defTabSz="914400" rtl="0" eaLnBrk="1" fontAlgn="auto" latinLnBrk="0" hangingPunct="1">
                <a:lnSpc>
                  <a:spcPct val="90000"/>
                </a:lnSpc>
                <a:spcBef>
                  <a:spcPts val="0"/>
                </a:spcBef>
                <a:spcAft>
                  <a:spcPts val="0"/>
                </a:spcAft>
                <a:buClrTx/>
                <a:buSzTx/>
                <a:buFontTx/>
                <a:buNone/>
                <a:tabLst/>
                <a:defRPr/>
              </a:pPr>
              <a:r>
                <a:rPr kumimoji="0" lang="en-GB" sz="700" b="0" i="0" u="none" strike="noStrike" kern="1200" cap="none" spc="0" normalizeH="0" baseline="0" noProof="0">
                  <a:ln>
                    <a:noFill/>
                  </a:ln>
                  <a:solidFill>
                    <a:prstClr val="black"/>
                  </a:solidFill>
                  <a:effectLst/>
                  <a:uLnTx/>
                  <a:uFillTx/>
                  <a:latin typeface="Calibri"/>
                  <a:ea typeface="+mn-ea"/>
                  <a:cs typeface="+mn-cs"/>
                </a:rPr>
                <a:t>This work has been carried out within the framework of the </a:t>
              </a:r>
              <a:r>
                <a:rPr kumimoji="0" lang="en-GB" sz="700" b="0" i="0" u="none" strike="noStrike" kern="1200" cap="none" spc="0" normalizeH="0" baseline="0" noProof="0" err="1">
                  <a:ln>
                    <a:noFill/>
                  </a:ln>
                  <a:solidFill>
                    <a:prstClr val="black"/>
                  </a:solidFill>
                  <a:effectLst/>
                  <a:uLnTx/>
                  <a:uFillTx/>
                  <a:latin typeface="Calibri"/>
                  <a:ea typeface="+mn-ea"/>
                  <a:cs typeface="+mn-cs"/>
                </a:rPr>
                <a:t>EUROfusion</a:t>
              </a:r>
              <a:r>
                <a:rPr kumimoji="0" lang="en-GB" sz="700" b="0" i="0" u="none" strike="noStrike" kern="1200" cap="none" spc="0" normalizeH="0" baseline="0" noProof="0">
                  <a:ln>
                    <a:noFill/>
                  </a:ln>
                  <a:solidFill>
                    <a:prstClr val="black"/>
                  </a:solidFill>
                  <a:effectLst/>
                  <a:uLnTx/>
                  <a:uFillTx/>
                  <a:latin typeface="Calibri"/>
                  <a:ea typeface="+mn-ea"/>
                  <a:cs typeface="+mn-cs"/>
                </a:rPr>
                <a:t> Consortium, funded by the European Union via the Euratom Research and Training Programme (Grant Agreement No 101052200 — </a:t>
              </a:r>
              <a:r>
                <a:rPr kumimoji="0" lang="en-GB" sz="700" b="0" i="0" u="none" strike="noStrike" kern="1200" cap="none" spc="0" normalizeH="0" baseline="0" noProof="0" err="1">
                  <a:ln>
                    <a:noFill/>
                  </a:ln>
                  <a:solidFill>
                    <a:prstClr val="black"/>
                  </a:solidFill>
                  <a:effectLst/>
                  <a:uLnTx/>
                  <a:uFillTx/>
                  <a:latin typeface="Calibri"/>
                  <a:ea typeface="+mn-ea"/>
                  <a:cs typeface="+mn-cs"/>
                </a:rPr>
                <a:t>EUROfusion</a:t>
              </a:r>
              <a:r>
                <a:rPr kumimoji="0" lang="en-GB" sz="700" b="0" i="0" u="none" strike="noStrike" kern="1200" cap="none" spc="0" normalizeH="0" baseline="0" noProof="0">
                  <a:ln>
                    <a:noFill/>
                  </a:ln>
                  <a:solidFill>
                    <a:prstClr val="black"/>
                  </a:solidFill>
                  <a:effectLst/>
                  <a:uLnTx/>
                  <a:uFillTx/>
                  <a:latin typeface="Calibri"/>
                  <a:ea typeface="+mn-ea"/>
                  <a:cs typeface="+mn-cs"/>
                </a:rPr>
                <a:t>). Views and opinions expressed are however those of the author(s) only and do not necessarily reflect those of the European Union or the European Commission. Neither the European Union nor the European Commission can be held responsible for them.</a:t>
              </a:r>
            </a:p>
          </p:txBody>
        </p:sp>
      </p:grpSp>
      <p:pic>
        <p:nvPicPr>
          <p:cNvPr id="2060" name="Picture 12" descr="Contract between EC and EUROfusion is signed | FuseNet">
            <a:extLst>
              <a:ext uri="{FF2B5EF4-FFF2-40B4-BE49-F238E27FC236}">
                <a16:creationId xmlns:a16="http://schemas.microsoft.com/office/drawing/2014/main" id="{E55ACA25-9DC9-FAB0-0545-200C2AAAE0C4}"/>
              </a:ext>
            </a:extLst>
          </p:cNvPr>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445066" y="325143"/>
            <a:ext cx="2304256" cy="596340"/>
          </a:xfrm>
          <a:prstGeom prst="rect">
            <a:avLst/>
          </a:prstGeom>
          <a:noFill/>
          <a:extLst>
            <a:ext uri="{909E8E84-426E-40DD-AFC4-6F175D3DCCD1}">
              <a14:hiddenFill xmlns:a14="http://schemas.microsoft.com/office/drawing/2010/main">
                <a:solidFill>
                  <a:srgbClr val="FFFFFF"/>
                </a:solidFill>
              </a14:hiddenFill>
            </a:ext>
          </a:extLst>
        </p:spPr>
      </p:pic>
      <p:sp>
        <p:nvSpPr>
          <p:cNvPr id="11" name="Title 20">
            <a:extLst>
              <a:ext uri="{FF2B5EF4-FFF2-40B4-BE49-F238E27FC236}">
                <a16:creationId xmlns:a16="http://schemas.microsoft.com/office/drawing/2014/main" id="{596FC8EF-089A-D210-0D75-51A8CBEF1EC8}"/>
              </a:ext>
            </a:extLst>
          </p:cNvPr>
          <p:cNvSpPr>
            <a:spLocks noGrp="1"/>
          </p:cNvSpPr>
          <p:nvPr>
            <p:ph type="title"/>
          </p:nvPr>
        </p:nvSpPr>
        <p:spPr>
          <a:xfrm>
            <a:off x="407368" y="2074188"/>
            <a:ext cx="5544615" cy="620251"/>
          </a:xfrm>
        </p:spPr>
        <p:txBody>
          <a:bodyPr/>
          <a:lstStyle>
            <a:lvl1pPr algn="l">
              <a:defRPr b="1"/>
            </a:lvl1pPr>
          </a:lstStyle>
          <a:p>
            <a:r>
              <a:rPr lang="en-US"/>
              <a:t>Click to edit Master title style</a:t>
            </a:r>
            <a:endParaRPr lang="en-DE"/>
          </a:p>
        </p:txBody>
      </p:sp>
      <p:sp>
        <p:nvSpPr>
          <p:cNvPr id="14" name="Text Placeholder 22">
            <a:extLst>
              <a:ext uri="{FF2B5EF4-FFF2-40B4-BE49-F238E27FC236}">
                <a16:creationId xmlns:a16="http://schemas.microsoft.com/office/drawing/2014/main" id="{A1DB4B7A-0368-ADFA-B0E8-5A32A1976D23}"/>
              </a:ext>
            </a:extLst>
          </p:cNvPr>
          <p:cNvSpPr>
            <a:spLocks noGrp="1"/>
          </p:cNvSpPr>
          <p:nvPr>
            <p:ph type="body" sz="quarter" idx="10" hasCustomPrompt="1"/>
          </p:nvPr>
        </p:nvSpPr>
        <p:spPr>
          <a:xfrm>
            <a:off x="407368" y="3693074"/>
            <a:ext cx="4375150" cy="457848"/>
          </a:xfrm>
        </p:spPr>
        <p:txBody>
          <a:bodyPr/>
          <a:lstStyle>
            <a:lvl1pPr marL="0" indent="0">
              <a:buNone/>
              <a:defRPr b="1"/>
            </a:lvl1pPr>
            <a:lvl2pPr marL="342900" indent="0">
              <a:buNone/>
              <a:defRPr/>
            </a:lvl2pPr>
          </a:lstStyle>
          <a:p>
            <a:pPr lvl="0"/>
            <a:r>
              <a:rPr lang="en-US"/>
              <a:t>Click to edit Lecturer’s name</a:t>
            </a:r>
          </a:p>
        </p:txBody>
      </p:sp>
      <p:sp>
        <p:nvSpPr>
          <p:cNvPr id="15" name="Text Placeholder 22">
            <a:extLst>
              <a:ext uri="{FF2B5EF4-FFF2-40B4-BE49-F238E27FC236}">
                <a16:creationId xmlns:a16="http://schemas.microsoft.com/office/drawing/2014/main" id="{29BB6B8D-6CB9-54B7-0DF9-DBDB0E37634E}"/>
              </a:ext>
            </a:extLst>
          </p:cNvPr>
          <p:cNvSpPr>
            <a:spLocks noGrp="1"/>
          </p:cNvSpPr>
          <p:nvPr>
            <p:ph type="body" sz="quarter" idx="11" hasCustomPrompt="1"/>
          </p:nvPr>
        </p:nvSpPr>
        <p:spPr>
          <a:xfrm>
            <a:off x="407368" y="4159260"/>
            <a:ext cx="4375150" cy="457848"/>
          </a:xfrm>
        </p:spPr>
        <p:txBody>
          <a:bodyPr/>
          <a:lstStyle>
            <a:lvl1pPr marL="0" indent="0">
              <a:buNone/>
              <a:defRPr b="0"/>
            </a:lvl1pPr>
            <a:lvl2pPr marL="342900" indent="0">
              <a:buNone/>
              <a:defRPr/>
            </a:lvl2pPr>
          </a:lstStyle>
          <a:p>
            <a:pPr lvl="0"/>
            <a:r>
              <a:rPr lang="en-US"/>
              <a:t>Click to edit Lecturer’s affiliation</a:t>
            </a:r>
          </a:p>
        </p:txBody>
      </p:sp>
      <p:sp>
        <p:nvSpPr>
          <p:cNvPr id="20" name="Text Placeholder 22">
            <a:extLst>
              <a:ext uri="{FF2B5EF4-FFF2-40B4-BE49-F238E27FC236}">
                <a16:creationId xmlns:a16="http://schemas.microsoft.com/office/drawing/2014/main" id="{4EC3B6D3-D545-C458-117A-3FC426AC87B1}"/>
              </a:ext>
            </a:extLst>
          </p:cNvPr>
          <p:cNvSpPr>
            <a:spLocks noGrp="1"/>
          </p:cNvSpPr>
          <p:nvPr>
            <p:ph type="body" sz="quarter" idx="12" hasCustomPrompt="1"/>
          </p:nvPr>
        </p:nvSpPr>
        <p:spPr>
          <a:xfrm>
            <a:off x="407368" y="1650286"/>
            <a:ext cx="5544614" cy="338554"/>
          </a:xfrm>
        </p:spPr>
        <p:txBody>
          <a:bodyPr>
            <a:normAutofit/>
          </a:bodyPr>
          <a:lstStyle>
            <a:lvl1pPr marL="0" indent="0">
              <a:buNone/>
              <a:defRPr sz="1600" b="0"/>
            </a:lvl1pPr>
            <a:lvl2pPr marL="342900" indent="0">
              <a:buNone/>
              <a:defRPr/>
            </a:lvl2pPr>
          </a:lstStyle>
          <a:p>
            <a:pPr lvl="0"/>
            <a:r>
              <a:rPr lang="en-US"/>
              <a:t>Click to edit Event title</a:t>
            </a:r>
          </a:p>
        </p:txBody>
      </p:sp>
      <p:pic>
        <p:nvPicPr>
          <p:cNvPr id="2" name="Picture 1">
            <a:extLst>
              <a:ext uri="{FF2B5EF4-FFF2-40B4-BE49-F238E27FC236}">
                <a16:creationId xmlns:a16="http://schemas.microsoft.com/office/drawing/2014/main" id="{54C79CBA-5ECC-767B-846D-8D461051DE87}"/>
              </a:ext>
            </a:extLst>
          </p:cNvPr>
          <p:cNvPicPr>
            <a:picLocks noChangeAspect="1"/>
          </p:cNvPicPr>
          <p:nvPr userDrawn="1"/>
        </p:nvPicPr>
        <p:blipFill>
          <a:blip r:embed="rId4" cstate="email">
            <a:alphaModFix/>
            <a:extLst>
              <a:ext uri="{28A0092B-C50C-407E-A947-70E740481C1C}">
                <a14:useLocalDpi xmlns:a14="http://schemas.microsoft.com/office/drawing/2010/main"/>
              </a:ext>
            </a:extLst>
          </a:blip>
          <a:srcRect/>
          <a:stretch>
            <a:fillRect/>
          </a:stretch>
        </p:blipFill>
        <p:spPr>
          <a:xfrm>
            <a:off x="7247890" y="252412"/>
            <a:ext cx="4944110" cy="6353175"/>
          </a:xfrm>
          <a:prstGeom prst="rect">
            <a:avLst/>
          </a:prstGeom>
          <a:solidFill>
            <a:schemeClr val="bg1"/>
          </a:solidFill>
        </p:spPr>
      </p:pic>
    </p:spTree>
    <p:extLst>
      <p:ext uri="{BB962C8B-B14F-4D97-AF65-F5344CB8AC3E}">
        <p14:creationId xmlns:p14="http://schemas.microsoft.com/office/powerpoint/2010/main" val="35336414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10" name="Title 9"/>
          <p:cNvSpPr>
            <a:spLocks noGrp="1"/>
          </p:cNvSpPr>
          <p:nvPr>
            <p:ph type="title"/>
          </p:nvPr>
        </p:nvSpPr>
        <p:spPr/>
        <p:txBody>
          <a:bodyPr/>
          <a:lstStyle/>
          <a:p>
            <a:r>
              <a:rPr lang="en-GB"/>
              <a:t>Click to edit Master title style</a:t>
            </a:r>
            <a:endParaRPr lang="en-ES"/>
          </a:p>
        </p:txBody>
      </p:sp>
      <p:sp>
        <p:nvSpPr>
          <p:cNvPr id="2" name="Date Placeholder 10">
            <a:extLst>
              <a:ext uri="{FF2B5EF4-FFF2-40B4-BE49-F238E27FC236}">
                <a16:creationId xmlns:a16="http://schemas.microsoft.com/office/drawing/2014/main" id="{AEF030F0-4209-AA54-2904-09889DC99B4A}"/>
              </a:ext>
            </a:extLst>
          </p:cNvPr>
          <p:cNvSpPr>
            <a:spLocks noGrp="1"/>
          </p:cNvSpPr>
          <p:nvPr>
            <p:ph type="dt" sz="half" idx="10"/>
          </p:nvPr>
        </p:nvSpPr>
        <p:spPr>
          <a:xfrm>
            <a:off x="530225" y="6508750"/>
            <a:ext cx="2743200" cy="365125"/>
          </a:xfrm>
        </p:spPr>
        <p:txBody>
          <a:bodyPr/>
          <a:lstStyle>
            <a:lvl1pPr>
              <a:defRPr b="0" i="0" dirty="0">
                <a:solidFill>
                  <a:schemeClr val="tx1"/>
                </a:solidFill>
                <a:latin typeface="Arial Narrow" panose="020B0604020202020204" pitchFamily="34" charset="0"/>
                <a:cs typeface="Arial Narrow" panose="020B0604020202020204" pitchFamily="34" charset="0"/>
              </a:defRPr>
            </a:lvl1pPr>
          </a:lstStyle>
          <a:p>
            <a:pPr>
              <a:defRPr/>
            </a:pPr>
            <a:r>
              <a:rPr lang="es-ES"/>
              <a:t>23/10/2026 E. de la Luna et al</a:t>
            </a:r>
          </a:p>
        </p:txBody>
      </p:sp>
      <p:sp>
        <p:nvSpPr>
          <p:cNvPr id="4" name="Footer Placeholder 11">
            <a:extLst>
              <a:ext uri="{FF2B5EF4-FFF2-40B4-BE49-F238E27FC236}">
                <a16:creationId xmlns:a16="http://schemas.microsoft.com/office/drawing/2014/main" id="{3CC20528-0873-3B0D-DBAE-56BA31965D4E}"/>
              </a:ext>
            </a:extLst>
          </p:cNvPr>
          <p:cNvSpPr>
            <a:spLocks noGrp="1"/>
          </p:cNvSpPr>
          <p:nvPr>
            <p:ph type="ftr" sz="quarter" idx="11"/>
          </p:nvPr>
        </p:nvSpPr>
        <p:spPr>
          <a:xfrm>
            <a:off x="3800475" y="6508750"/>
            <a:ext cx="5048250" cy="381000"/>
          </a:xfrm>
        </p:spPr>
        <p:txBody>
          <a:bodyPr/>
          <a:lstStyle>
            <a:lvl1pPr>
              <a:defRPr b="0" i="0" dirty="0">
                <a:solidFill>
                  <a:schemeClr val="tx1"/>
                </a:solidFill>
                <a:latin typeface="Arial Narrow" panose="020B0604020202020204" pitchFamily="34" charset="0"/>
                <a:cs typeface="Arial Narrow" panose="020B0604020202020204" pitchFamily="34" charset="0"/>
              </a:defRPr>
            </a:lvl1pPr>
          </a:lstStyle>
          <a:p>
            <a:pPr>
              <a:spcBef>
                <a:spcPct val="0"/>
              </a:spcBef>
              <a:spcAft>
                <a:spcPct val="0"/>
              </a:spcAft>
            </a:pPr>
            <a:r>
              <a:rPr lang="en-US" sz="1200" err="1">
                <a:solidFill>
                  <a:srgbClr val="333333"/>
                </a:solidFill>
                <a:latin typeface="Arial Narrow" panose="020B0604020202020204" pitchFamily="34" charset="0"/>
                <a:ea typeface="Arial Narrow" panose="020B0604020202020204" pitchFamily="34" charset="0"/>
              </a:rPr>
              <a:t>EUROfusion</a:t>
            </a:r>
            <a:r>
              <a:rPr lang="en-US" sz="1200">
                <a:solidFill>
                  <a:srgbClr val="333333"/>
                </a:solidFill>
                <a:latin typeface="Arial Narrow" panose="020B0604020202020204" pitchFamily="34" charset="0"/>
                <a:ea typeface="Arial Narrow" panose="020B0604020202020204" pitchFamily="34" charset="0"/>
              </a:rPr>
              <a:t> JT-60SA Enhancements Progress Meeting Part I - Doppler Reflectometer</a:t>
            </a:r>
            <a:endParaRPr lang="es-ES" sz="1200">
              <a:latin typeface="Arial Narrow" panose="020B0604020202020204" pitchFamily="34" charset="0"/>
            </a:endParaRPr>
          </a:p>
        </p:txBody>
      </p:sp>
      <p:sp>
        <p:nvSpPr>
          <p:cNvPr id="5" name="Slide Number Placeholder 12">
            <a:extLst>
              <a:ext uri="{FF2B5EF4-FFF2-40B4-BE49-F238E27FC236}">
                <a16:creationId xmlns:a16="http://schemas.microsoft.com/office/drawing/2014/main" id="{B7DA06DE-D5C1-BBBD-488A-95CF5C5C71B4}"/>
              </a:ext>
            </a:extLst>
          </p:cNvPr>
          <p:cNvSpPr>
            <a:spLocks noGrp="1"/>
          </p:cNvSpPr>
          <p:nvPr>
            <p:ph type="sldNum" sz="quarter" idx="12"/>
          </p:nvPr>
        </p:nvSpPr>
        <p:spPr>
          <a:xfrm>
            <a:off x="10137775" y="6508750"/>
            <a:ext cx="1573213" cy="365125"/>
          </a:xfrm>
        </p:spPr>
        <p:txBody>
          <a:bodyPr/>
          <a:lstStyle>
            <a:lvl1pPr>
              <a:defRPr b="0" i="0" smtClean="0">
                <a:solidFill>
                  <a:schemeClr val="tx1"/>
                </a:solidFill>
                <a:latin typeface="Arial Narrow" panose="020B0604020202020204" pitchFamily="34" charset="0"/>
                <a:cs typeface="Arial Narrow" panose="020B0604020202020204" pitchFamily="34" charset="0"/>
              </a:defRPr>
            </a:lvl1pPr>
          </a:lstStyle>
          <a:p>
            <a:pPr>
              <a:defRPr/>
            </a:pPr>
            <a:fld id="{048C3D42-F8CD-3D4B-A6CA-2B2D8B2A6C0D}" type="slidenum">
              <a:rPr lang="es-ES"/>
              <a:pPr>
                <a:defRPr/>
              </a:pPr>
              <a:t>‹#›</a:t>
            </a:fld>
            <a:endParaRPr lang="es-ES"/>
          </a:p>
        </p:txBody>
      </p:sp>
    </p:spTree>
    <p:extLst>
      <p:ext uri="{BB962C8B-B14F-4D97-AF65-F5344CB8AC3E}">
        <p14:creationId xmlns:p14="http://schemas.microsoft.com/office/powerpoint/2010/main" val="5733764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b="1" i="0">
                <a:latin typeface="Arial Narrow" panose="020B0604020202020204" pitchFamily="34" charset="0"/>
                <a:cs typeface="Arial Narrow" panose="020B0604020202020204" pitchFamily="34" charset="0"/>
              </a:defRPr>
            </a:lvl1pPr>
          </a:lstStyle>
          <a:p>
            <a:r>
              <a:rPr lang="es-ES"/>
              <a:t>Haga clic para modificar el estilo de título del patrón</a:t>
            </a:r>
          </a:p>
        </p:txBody>
      </p:sp>
      <p:sp>
        <p:nvSpPr>
          <p:cNvPr id="3" name="Marcador de contenido 2"/>
          <p:cNvSpPr>
            <a:spLocks noGrp="1"/>
          </p:cNvSpPr>
          <p:nvPr>
            <p:ph idx="1"/>
          </p:nvPr>
        </p:nvSpPr>
        <p:spPr/>
        <p:txBody>
          <a:bodyPr/>
          <a:lstStyle>
            <a:lvl1pPr>
              <a:defRPr b="0" i="0">
                <a:latin typeface="Arial Narrow" panose="020B0604020202020204" pitchFamily="34" charset="0"/>
                <a:cs typeface="Arial Narrow" panose="020B0604020202020204" pitchFamily="34" charset="0"/>
              </a:defRPr>
            </a:lvl1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0E649D4D-6313-403D-1459-8575F4ADF40A}"/>
              </a:ext>
            </a:extLst>
          </p:cNvPr>
          <p:cNvSpPr>
            <a:spLocks noGrp="1"/>
          </p:cNvSpPr>
          <p:nvPr>
            <p:ph type="dt" sz="half" idx="10"/>
          </p:nvPr>
        </p:nvSpPr>
        <p:spPr/>
        <p:txBody>
          <a:bodyPr/>
          <a:lstStyle>
            <a:lvl1pPr>
              <a:defRPr/>
            </a:lvl1pPr>
          </a:lstStyle>
          <a:p>
            <a:pPr>
              <a:defRPr/>
            </a:pPr>
            <a:r>
              <a:rPr lang="es-ES"/>
              <a:t>23/10/2026 E. de la Luna et al</a:t>
            </a:r>
          </a:p>
        </p:txBody>
      </p:sp>
      <p:sp>
        <p:nvSpPr>
          <p:cNvPr id="5" name="Marcador de pie de página 4">
            <a:extLst>
              <a:ext uri="{FF2B5EF4-FFF2-40B4-BE49-F238E27FC236}">
                <a16:creationId xmlns:a16="http://schemas.microsoft.com/office/drawing/2014/main" id="{E4F02216-1C57-8DF5-B6D8-7E47EF3AE1FE}"/>
              </a:ext>
            </a:extLst>
          </p:cNvPr>
          <p:cNvSpPr>
            <a:spLocks noGrp="1"/>
          </p:cNvSpPr>
          <p:nvPr>
            <p:ph type="ftr" sz="quarter" idx="11"/>
          </p:nvPr>
        </p:nvSpPr>
        <p:spPr>
          <a:xfrm>
            <a:off x="3468688" y="6496050"/>
            <a:ext cx="5318125" cy="382588"/>
          </a:xfrm>
        </p:spPr>
        <p:txBody>
          <a:bodyPr/>
          <a:lstStyle>
            <a:lvl1pPr>
              <a:defRPr dirty="0"/>
            </a:lvl1pPr>
          </a:lstStyle>
          <a:p>
            <a:pPr>
              <a:spcBef>
                <a:spcPct val="0"/>
              </a:spcBef>
              <a:spcAft>
                <a:spcPct val="0"/>
              </a:spcAft>
            </a:pPr>
            <a:r>
              <a:rPr lang="en-US" sz="1200" err="1">
                <a:solidFill>
                  <a:srgbClr val="333333"/>
                </a:solidFill>
                <a:latin typeface="Arial Narrow" panose="020B0604020202020204" pitchFamily="34" charset="0"/>
                <a:ea typeface="Arial Narrow" panose="020B0604020202020204" pitchFamily="34" charset="0"/>
              </a:rPr>
              <a:t>EUROfusion</a:t>
            </a:r>
            <a:r>
              <a:rPr lang="en-US" sz="1200">
                <a:solidFill>
                  <a:srgbClr val="333333"/>
                </a:solidFill>
                <a:latin typeface="Arial Narrow" panose="020B0604020202020204" pitchFamily="34" charset="0"/>
                <a:ea typeface="Arial Narrow" panose="020B0604020202020204" pitchFamily="34" charset="0"/>
              </a:rPr>
              <a:t> JT-60SA Enhancements Progress Meeting Part I - Doppler Reflectometer</a:t>
            </a:r>
            <a:endParaRPr lang="es-ES" sz="1200">
              <a:latin typeface="Arial Narrow" panose="020B0604020202020204" pitchFamily="34" charset="0"/>
            </a:endParaRPr>
          </a:p>
        </p:txBody>
      </p:sp>
      <p:sp>
        <p:nvSpPr>
          <p:cNvPr id="6" name="Marcador de número de diapositiva 5">
            <a:extLst>
              <a:ext uri="{FF2B5EF4-FFF2-40B4-BE49-F238E27FC236}">
                <a16:creationId xmlns:a16="http://schemas.microsoft.com/office/drawing/2014/main" id="{95CCF60A-BC46-5E6B-DC67-72ACDF061E8C}"/>
              </a:ext>
            </a:extLst>
          </p:cNvPr>
          <p:cNvSpPr>
            <a:spLocks noGrp="1"/>
          </p:cNvSpPr>
          <p:nvPr>
            <p:ph type="sldNum" sz="quarter" idx="12"/>
          </p:nvPr>
        </p:nvSpPr>
        <p:spPr>
          <a:xfrm>
            <a:off x="10137775" y="6524625"/>
            <a:ext cx="1573213" cy="365125"/>
          </a:xfrm>
        </p:spPr>
        <p:txBody>
          <a:bodyPr/>
          <a:lstStyle>
            <a:lvl1pPr>
              <a:defRPr/>
            </a:lvl1pPr>
          </a:lstStyle>
          <a:p>
            <a:pPr>
              <a:defRPr/>
            </a:pPr>
            <a:fld id="{3C4EB4DB-DE24-F64C-ABEB-C24AA729C29F}" type="slidenum">
              <a:rPr lang="es-ES"/>
              <a:pPr>
                <a:defRPr/>
              </a:pPr>
              <a:t>‹#›</a:t>
            </a:fld>
            <a:endParaRPr lang="es-ES"/>
          </a:p>
        </p:txBody>
      </p:sp>
    </p:spTree>
    <p:extLst>
      <p:ext uri="{BB962C8B-B14F-4D97-AF65-F5344CB8AC3E}">
        <p14:creationId xmlns:p14="http://schemas.microsoft.com/office/powerpoint/2010/main" val="262955746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los estilos de texto del patrón</a:t>
            </a:r>
          </a:p>
        </p:txBody>
      </p:sp>
      <p:sp>
        <p:nvSpPr>
          <p:cNvPr id="4" name="Marcador de fecha 3">
            <a:extLst>
              <a:ext uri="{FF2B5EF4-FFF2-40B4-BE49-F238E27FC236}">
                <a16:creationId xmlns:a16="http://schemas.microsoft.com/office/drawing/2014/main" id="{EE38186E-72FC-1ED7-0A55-B2BE29165847}"/>
              </a:ext>
            </a:extLst>
          </p:cNvPr>
          <p:cNvSpPr>
            <a:spLocks noGrp="1"/>
          </p:cNvSpPr>
          <p:nvPr>
            <p:ph type="dt" sz="half" idx="10"/>
          </p:nvPr>
        </p:nvSpPr>
        <p:spPr/>
        <p:txBody>
          <a:bodyPr/>
          <a:lstStyle>
            <a:lvl1pPr>
              <a:defRPr/>
            </a:lvl1pPr>
          </a:lstStyle>
          <a:p>
            <a:pPr>
              <a:defRPr/>
            </a:pPr>
            <a:r>
              <a:rPr lang="es-ES"/>
              <a:t>23/10/2026 E. de la Luna et al</a:t>
            </a:r>
          </a:p>
        </p:txBody>
      </p:sp>
      <p:sp>
        <p:nvSpPr>
          <p:cNvPr id="5" name="Marcador de pie de página 4">
            <a:extLst>
              <a:ext uri="{FF2B5EF4-FFF2-40B4-BE49-F238E27FC236}">
                <a16:creationId xmlns:a16="http://schemas.microsoft.com/office/drawing/2014/main" id="{18A83CF9-5B2F-6FC1-C593-D5E2381A9C59}"/>
              </a:ext>
            </a:extLst>
          </p:cNvPr>
          <p:cNvSpPr>
            <a:spLocks noGrp="1"/>
          </p:cNvSpPr>
          <p:nvPr>
            <p:ph type="ftr" sz="quarter" idx="11"/>
          </p:nvPr>
        </p:nvSpPr>
        <p:spPr/>
        <p:txBody>
          <a:bodyPr/>
          <a:lstStyle>
            <a:lvl1pPr>
              <a:defRPr/>
            </a:lvl1pPr>
          </a:lstStyle>
          <a:p>
            <a:pPr>
              <a:spcBef>
                <a:spcPct val="0"/>
              </a:spcBef>
              <a:spcAft>
                <a:spcPct val="0"/>
              </a:spcAft>
            </a:pPr>
            <a:r>
              <a:rPr lang="en-US" sz="1200" err="1">
                <a:solidFill>
                  <a:srgbClr val="333333"/>
                </a:solidFill>
                <a:latin typeface="Arial Narrow" panose="020B0604020202020204" pitchFamily="34" charset="0"/>
                <a:ea typeface="Arial Narrow" panose="020B0604020202020204" pitchFamily="34" charset="0"/>
              </a:rPr>
              <a:t>EUROfusion</a:t>
            </a:r>
            <a:r>
              <a:rPr lang="en-US" sz="1200">
                <a:solidFill>
                  <a:srgbClr val="333333"/>
                </a:solidFill>
                <a:latin typeface="Arial Narrow" panose="020B0604020202020204" pitchFamily="34" charset="0"/>
                <a:ea typeface="Arial Narrow" panose="020B0604020202020204" pitchFamily="34" charset="0"/>
              </a:rPr>
              <a:t> JT-60SA Enhancements Progress Meeting Part I - Doppler Reflectometer</a:t>
            </a:r>
            <a:endParaRPr lang="es-ES" sz="1200">
              <a:latin typeface="Arial Narrow" panose="020B0604020202020204" pitchFamily="34" charset="0"/>
            </a:endParaRPr>
          </a:p>
        </p:txBody>
      </p:sp>
      <p:sp>
        <p:nvSpPr>
          <p:cNvPr id="6" name="Marcador de número de diapositiva 5">
            <a:extLst>
              <a:ext uri="{FF2B5EF4-FFF2-40B4-BE49-F238E27FC236}">
                <a16:creationId xmlns:a16="http://schemas.microsoft.com/office/drawing/2014/main" id="{13FAA4EB-4C4A-4F05-4065-837654605033}"/>
              </a:ext>
            </a:extLst>
          </p:cNvPr>
          <p:cNvSpPr>
            <a:spLocks noGrp="1"/>
          </p:cNvSpPr>
          <p:nvPr>
            <p:ph type="sldNum" sz="quarter" idx="12"/>
          </p:nvPr>
        </p:nvSpPr>
        <p:spPr/>
        <p:txBody>
          <a:bodyPr/>
          <a:lstStyle>
            <a:lvl1pPr>
              <a:defRPr/>
            </a:lvl1pPr>
          </a:lstStyle>
          <a:p>
            <a:pPr>
              <a:defRPr/>
            </a:pPr>
            <a:fld id="{C90C69C0-2771-0949-AB7B-26E57A9930A9}" type="slidenum">
              <a:rPr lang="es-ES"/>
              <a:pPr>
                <a:defRPr/>
              </a:pPr>
              <a:t>‹#›</a:t>
            </a:fld>
            <a:endParaRPr lang="es-ES"/>
          </a:p>
        </p:txBody>
      </p:sp>
    </p:spTree>
    <p:extLst>
      <p:ext uri="{BB962C8B-B14F-4D97-AF65-F5344CB8AC3E}">
        <p14:creationId xmlns:p14="http://schemas.microsoft.com/office/powerpoint/2010/main" val="22887588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sz="half" idx="1"/>
          </p:nvPr>
        </p:nvSpPr>
        <p:spPr>
          <a:xfrm>
            <a:off x="838200" y="1825625"/>
            <a:ext cx="5181600" cy="435133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p:nvPr>
        </p:nvSpPr>
        <p:spPr>
          <a:xfrm>
            <a:off x="6172200" y="1825625"/>
            <a:ext cx="5181600" cy="435133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1A7578AE-D58D-FABF-EC6A-9B68F3196921}"/>
              </a:ext>
            </a:extLst>
          </p:cNvPr>
          <p:cNvSpPr>
            <a:spLocks noGrp="1"/>
          </p:cNvSpPr>
          <p:nvPr>
            <p:ph type="dt" sz="half" idx="10"/>
          </p:nvPr>
        </p:nvSpPr>
        <p:spPr/>
        <p:txBody>
          <a:bodyPr/>
          <a:lstStyle>
            <a:lvl1pPr>
              <a:defRPr/>
            </a:lvl1pPr>
          </a:lstStyle>
          <a:p>
            <a:pPr>
              <a:defRPr/>
            </a:pPr>
            <a:r>
              <a:rPr lang="es-ES"/>
              <a:t>23/10/2026 E. de la Luna et al</a:t>
            </a:r>
          </a:p>
        </p:txBody>
      </p:sp>
      <p:sp>
        <p:nvSpPr>
          <p:cNvPr id="6" name="Marcador de pie de página 5">
            <a:extLst>
              <a:ext uri="{FF2B5EF4-FFF2-40B4-BE49-F238E27FC236}">
                <a16:creationId xmlns:a16="http://schemas.microsoft.com/office/drawing/2014/main" id="{740C44FC-028A-E5F3-A2B7-7BDB372C9174}"/>
              </a:ext>
            </a:extLst>
          </p:cNvPr>
          <p:cNvSpPr>
            <a:spLocks noGrp="1"/>
          </p:cNvSpPr>
          <p:nvPr>
            <p:ph type="ftr" sz="quarter" idx="11"/>
          </p:nvPr>
        </p:nvSpPr>
        <p:spPr/>
        <p:txBody>
          <a:bodyPr/>
          <a:lstStyle>
            <a:lvl1pPr>
              <a:defRPr/>
            </a:lvl1pPr>
          </a:lstStyle>
          <a:p>
            <a:pPr>
              <a:spcBef>
                <a:spcPct val="0"/>
              </a:spcBef>
              <a:spcAft>
                <a:spcPct val="0"/>
              </a:spcAft>
            </a:pPr>
            <a:r>
              <a:rPr lang="en-US" sz="1200" err="1">
                <a:solidFill>
                  <a:srgbClr val="333333"/>
                </a:solidFill>
                <a:latin typeface="Arial Narrow" panose="020B0604020202020204" pitchFamily="34" charset="0"/>
                <a:ea typeface="Arial Narrow" panose="020B0604020202020204" pitchFamily="34" charset="0"/>
              </a:rPr>
              <a:t>EUROfusion</a:t>
            </a:r>
            <a:r>
              <a:rPr lang="en-US" sz="1200">
                <a:solidFill>
                  <a:srgbClr val="333333"/>
                </a:solidFill>
                <a:latin typeface="Arial Narrow" panose="020B0604020202020204" pitchFamily="34" charset="0"/>
                <a:ea typeface="Arial Narrow" panose="020B0604020202020204" pitchFamily="34" charset="0"/>
              </a:rPr>
              <a:t> JT-60SA Enhancements Progress Meeting Part I - Doppler Reflectometer</a:t>
            </a:r>
            <a:endParaRPr lang="es-ES" sz="1200">
              <a:latin typeface="Arial Narrow" panose="020B0604020202020204" pitchFamily="34" charset="0"/>
            </a:endParaRPr>
          </a:p>
        </p:txBody>
      </p:sp>
      <p:sp>
        <p:nvSpPr>
          <p:cNvPr id="7" name="Marcador de número de diapositiva 6">
            <a:extLst>
              <a:ext uri="{FF2B5EF4-FFF2-40B4-BE49-F238E27FC236}">
                <a16:creationId xmlns:a16="http://schemas.microsoft.com/office/drawing/2014/main" id="{429FFBA4-81A7-60E2-1D31-22E2F692F8BE}"/>
              </a:ext>
            </a:extLst>
          </p:cNvPr>
          <p:cNvSpPr>
            <a:spLocks noGrp="1"/>
          </p:cNvSpPr>
          <p:nvPr>
            <p:ph type="sldNum" sz="quarter" idx="12"/>
          </p:nvPr>
        </p:nvSpPr>
        <p:spPr/>
        <p:txBody>
          <a:bodyPr/>
          <a:lstStyle>
            <a:lvl1pPr>
              <a:defRPr/>
            </a:lvl1pPr>
          </a:lstStyle>
          <a:p>
            <a:pPr>
              <a:defRPr/>
            </a:pPr>
            <a:fld id="{C998C9D0-D8F7-FF49-9137-322B37ECBF2A}" type="slidenum">
              <a:rPr lang="es-ES"/>
              <a:pPr>
                <a:defRPr/>
              </a:pPr>
              <a:t>‹#›</a:t>
            </a:fld>
            <a:endParaRPr lang="es-ES"/>
          </a:p>
        </p:txBody>
      </p:sp>
    </p:spTree>
    <p:extLst>
      <p:ext uri="{BB962C8B-B14F-4D97-AF65-F5344CB8AC3E}">
        <p14:creationId xmlns:p14="http://schemas.microsoft.com/office/powerpoint/2010/main" val="32803541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A1424F66-9243-1F3D-32A4-E3DB32AE10B2}"/>
              </a:ext>
            </a:extLst>
          </p:cNvPr>
          <p:cNvSpPr>
            <a:spLocks noGrp="1"/>
          </p:cNvSpPr>
          <p:nvPr>
            <p:ph type="dt" sz="half" idx="10"/>
          </p:nvPr>
        </p:nvSpPr>
        <p:spPr/>
        <p:txBody>
          <a:bodyPr/>
          <a:lstStyle>
            <a:lvl1pPr>
              <a:defRPr/>
            </a:lvl1pPr>
          </a:lstStyle>
          <a:p>
            <a:pPr>
              <a:defRPr/>
            </a:pPr>
            <a:r>
              <a:rPr lang="es-ES"/>
              <a:t>23/10/2026 E. de la Luna et al</a:t>
            </a:r>
          </a:p>
        </p:txBody>
      </p:sp>
      <p:sp>
        <p:nvSpPr>
          <p:cNvPr id="8" name="Marcador de pie de página 7">
            <a:extLst>
              <a:ext uri="{FF2B5EF4-FFF2-40B4-BE49-F238E27FC236}">
                <a16:creationId xmlns:a16="http://schemas.microsoft.com/office/drawing/2014/main" id="{F8CB9B6D-677D-92A1-84AB-D748D96D1909}"/>
              </a:ext>
            </a:extLst>
          </p:cNvPr>
          <p:cNvSpPr>
            <a:spLocks noGrp="1"/>
          </p:cNvSpPr>
          <p:nvPr>
            <p:ph type="ftr" sz="quarter" idx="11"/>
          </p:nvPr>
        </p:nvSpPr>
        <p:spPr/>
        <p:txBody>
          <a:bodyPr/>
          <a:lstStyle>
            <a:lvl1pPr>
              <a:defRPr/>
            </a:lvl1pPr>
          </a:lstStyle>
          <a:p>
            <a:pPr>
              <a:spcBef>
                <a:spcPct val="0"/>
              </a:spcBef>
              <a:spcAft>
                <a:spcPct val="0"/>
              </a:spcAft>
            </a:pPr>
            <a:r>
              <a:rPr lang="en-US" sz="1200" err="1">
                <a:solidFill>
                  <a:srgbClr val="333333"/>
                </a:solidFill>
                <a:latin typeface="Arial Narrow" panose="020B0604020202020204" pitchFamily="34" charset="0"/>
                <a:ea typeface="Arial Narrow" panose="020B0604020202020204" pitchFamily="34" charset="0"/>
              </a:rPr>
              <a:t>EUROfusion</a:t>
            </a:r>
            <a:r>
              <a:rPr lang="en-US" sz="1200">
                <a:solidFill>
                  <a:srgbClr val="333333"/>
                </a:solidFill>
                <a:latin typeface="Arial Narrow" panose="020B0604020202020204" pitchFamily="34" charset="0"/>
                <a:ea typeface="Arial Narrow" panose="020B0604020202020204" pitchFamily="34" charset="0"/>
              </a:rPr>
              <a:t> JT-60SA Enhancements Progress Meeting Part I - Doppler Reflectometer</a:t>
            </a:r>
            <a:endParaRPr lang="es-ES" sz="1200">
              <a:latin typeface="Arial Narrow" panose="020B0604020202020204" pitchFamily="34" charset="0"/>
            </a:endParaRPr>
          </a:p>
        </p:txBody>
      </p:sp>
      <p:sp>
        <p:nvSpPr>
          <p:cNvPr id="9" name="Marcador de número de diapositiva 8">
            <a:extLst>
              <a:ext uri="{FF2B5EF4-FFF2-40B4-BE49-F238E27FC236}">
                <a16:creationId xmlns:a16="http://schemas.microsoft.com/office/drawing/2014/main" id="{8AF88908-8D20-30B3-7E5E-118D3723EA5F}"/>
              </a:ext>
            </a:extLst>
          </p:cNvPr>
          <p:cNvSpPr>
            <a:spLocks noGrp="1"/>
          </p:cNvSpPr>
          <p:nvPr>
            <p:ph type="sldNum" sz="quarter" idx="12"/>
          </p:nvPr>
        </p:nvSpPr>
        <p:spPr/>
        <p:txBody>
          <a:bodyPr/>
          <a:lstStyle>
            <a:lvl1pPr>
              <a:defRPr/>
            </a:lvl1pPr>
          </a:lstStyle>
          <a:p>
            <a:pPr>
              <a:defRPr/>
            </a:pPr>
            <a:fld id="{38ED6025-4D6C-914B-A6DA-A45C26CEF955}" type="slidenum">
              <a:rPr lang="es-ES"/>
              <a:pPr>
                <a:defRPr/>
              </a:pPr>
              <a:t>‹#›</a:t>
            </a:fld>
            <a:endParaRPr lang="es-ES"/>
          </a:p>
        </p:txBody>
      </p:sp>
    </p:spTree>
    <p:extLst>
      <p:ext uri="{BB962C8B-B14F-4D97-AF65-F5344CB8AC3E}">
        <p14:creationId xmlns:p14="http://schemas.microsoft.com/office/powerpoint/2010/main" val="3256814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Tree>
    <p:extLst>
      <p:ext uri="{BB962C8B-B14F-4D97-AF65-F5344CB8AC3E}">
        <p14:creationId xmlns:p14="http://schemas.microsoft.com/office/powerpoint/2010/main" val="26033008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272D5F7-0966-1BB5-2CF1-26D36E2BC9A6}"/>
              </a:ext>
            </a:extLst>
          </p:cNvPr>
          <p:cNvSpPr>
            <a:spLocks noGrp="1"/>
          </p:cNvSpPr>
          <p:nvPr>
            <p:ph type="dt" sz="half" idx="10"/>
          </p:nvPr>
        </p:nvSpPr>
        <p:spPr/>
        <p:txBody>
          <a:bodyPr/>
          <a:lstStyle>
            <a:lvl1pPr>
              <a:defRPr/>
            </a:lvl1pPr>
          </a:lstStyle>
          <a:p>
            <a:pPr>
              <a:defRPr/>
            </a:pPr>
            <a:r>
              <a:rPr lang="es-ES"/>
              <a:t>27/05/2026 S. Cabrera et al</a:t>
            </a:r>
          </a:p>
        </p:txBody>
      </p:sp>
      <p:sp>
        <p:nvSpPr>
          <p:cNvPr id="3" name="Marcador de pie de página 2">
            <a:extLst>
              <a:ext uri="{FF2B5EF4-FFF2-40B4-BE49-F238E27FC236}">
                <a16:creationId xmlns:a16="http://schemas.microsoft.com/office/drawing/2014/main" id="{FF069582-EB61-9664-9BF2-FF01120A7B32}"/>
              </a:ext>
            </a:extLst>
          </p:cNvPr>
          <p:cNvSpPr>
            <a:spLocks noGrp="1"/>
          </p:cNvSpPr>
          <p:nvPr>
            <p:ph type="ftr" sz="quarter" idx="11"/>
          </p:nvPr>
        </p:nvSpPr>
        <p:spPr/>
        <p:txBody>
          <a:bodyPr/>
          <a:lstStyle>
            <a:lvl1pPr>
              <a:defRPr/>
            </a:lvl1pPr>
          </a:lstStyle>
          <a:p>
            <a:pPr>
              <a:spcBef>
                <a:spcPct val="0"/>
              </a:spcBef>
              <a:spcAft>
                <a:spcPct val="0"/>
              </a:spcAft>
            </a:pPr>
            <a:r>
              <a:rPr lang="en-US" sz="1200" err="1">
                <a:solidFill>
                  <a:srgbClr val="333333"/>
                </a:solidFill>
                <a:latin typeface="Arial Narrow" panose="020B0604020202020204" pitchFamily="34" charset="0"/>
                <a:ea typeface="Arial Narrow" panose="020B0604020202020204" pitchFamily="34" charset="0"/>
              </a:rPr>
              <a:t>EUROfusion</a:t>
            </a:r>
            <a:r>
              <a:rPr lang="en-US" sz="1200">
                <a:solidFill>
                  <a:srgbClr val="333333"/>
                </a:solidFill>
                <a:latin typeface="Arial Narrow" panose="020B0604020202020204" pitchFamily="34" charset="0"/>
                <a:ea typeface="Arial Narrow" panose="020B0604020202020204" pitchFamily="34" charset="0"/>
              </a:rPr>
              <a:t> JT-60SA Enhancements Progress Meeting Part I - Doppler Reflectometer</a:t>
            </a:r>
            <a:endParaRPr lang="es-ES" sz="1200">
              <a:latin typeface="Arial Narrow" panose="020B0604020202020204" pitchFamily="34" charset="0"/>
            </a:endParaRPr>
          </a:p>
        </p:txBody>
      </p:sp>
      <p:sp>
        <p:nvSpPr>
          <p:cNvPr id="4" name="Marcador de número de diapositiva 3">
            <a:extLst>
              <a:ext uri="{FF2B5EF4-FFF2-40B4-BE49-F238E27FC236}">
                <a16:creationId xmlns:a16="http://schemas.microsoft.com/office/drawing/2014/main" id="{9B399DFF-E9BE-8241-65A9-7C249A083348}"/>
              </a:ext>
            </a:extLst>
          </p:cNvPr>
          <p:cNvSpPr>
            <a:spLocks noGrp="1"/>
          </p:cNvSpPr>
          <p:nvPr>
            <p:ph type="sldNum" sz="quarter" idx="12"/>
          </p:nvPr>
        </p:nvSpPr>
        <p:spPr/>
        <p:txBody>
          <a:bodyPr/>
          <a:lstStyle>
            <a:lvl1pPr>
              <a:defRPr/>
            </a:lvl1pPr>
          </a:lstStyle>
          <a:p>
            <a:pPr>
              <a:defRPr/>
            </a:pPr>
            <a:fld id="{77B4F73D-FD20-7C44-8251-600B8FD8AACC}" type="slidenum">
              <a:rPr lang="es-ES"/>
              <a:pPr>
                <a:defRPr/>
              </a:pPr>
              <a:t>‹#›</a:t>
            </a:fld>
            <a:endParaRPr lang="es-ES"/>
          </a:p>
        </p:txBody>
      </p:sp>
    </p:spTree>
    <p:extLst>
      <p:ext uri="{BB962C8B-B14F-4D97-AF65-F5344CB8AC3E}">
        <p14:creationId xmlns:p14="http://schemas.microsoft.com/office/powerpoint/2010/main" val="1697476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Marcador de fecha 4">
            <a:extLst>
              <a:ext uri="{FF2B5EF4-FFF2-40B4-BE49-F238E27FC236}">
                <a16:creationId xmlns:a16="http://schemas.microsoft.com/office/drawing/2014/main" id="{2F7B3985-63A9-AAE9-D66B-831CC1BB4D5A}"/>
              </a:ext>
            </a:extLst>
          </p:cNvPr>
          <p:cNvSpPr>
            <a:spLocks noGrp="1"/>
          </p:cNvSpPr>
          <p:nvPr>
            <p:ph type="dt" sz="half" idx="10"/>
          </p:nvPr>
        </p:nvSpPr>
        <p:spPr/>
        <p:txBody>
          <a:bodyPr/>
          <a:lstStyle>
            <a:lvl1pPr>
              <a:defRPr/>
            </a:lvl1pPr>
          </a:lstStyle>
          <a:p>
            <a:pPr>
              <a:defRPr/>
            </a:pPr>
            <a:r>
              <a:rPr lang="es-ES"/>
              <a:t>27/05/2026 S. Cabrera et al</a:t>
            </a:r>
          </a:p>
        </p:txBody>
      </p:sp>
      <p:sp>
        <p:nvSpPr>
          <p:cNvPr id="6" name="Marcador de pie de página 5">
            <a:extLst>
              <a:ext uri="{FF2B5EF4-FFF2-40B4-BE49-F238E27FC236}">
                <a16:creationId xmlns:a16="http://schemas.microsoft.com/office/drawing/2014/main" id="{6407EC22-6F1D-8DFB-04A5-3CED3C920EC6}"/>
              </a:ext>
            </a:extLst>
          </p:cNvPr>
          <p:cNvSpPr>
            <a:spLocks noGrp="1"/>
          </p:cNvSpPr>
          <p:nvPr>
            <p:ph type="ftr" sz="quarter" idx="11"/>
          </p:nvPr>
        </p:nvSpPr>
        <p:spPr/>
        <p:txBody>
          <a:bodyPr/>
          <a:lstStyle>
            <a:lvl1pPr>
              <a:defRPr/>
            </a:lvl1pPr>
          </a:lstStyle>
          <a:p>
            <a:pPr>
              <a:defRPr/>
            </a:pPr>
            <a:r>
              <a:rPr lang="en-US"/>
              <a:t>JT60-SA TCM45 Diagnostics Satellite meeting - Doppler Reflectometer</a:t>
            </a:r>
            <a:endParaRPr lang="es-ES"/>
          </a:p>
        </p:txBody>
      </p:sp>
      <p:sp>
        <p:nvSpPr>
          <p:cNvPr id="7" name="Marcador de número de diapositiva 6">
            <a:extLst>
              <a:ext uri="{FF2B5EF4-FFF2-40B4-BE49-F238E27FC236}">
                <a16:creationId xmlns:a16="http://schemas.microsoft.com/office/drawing/2014/main" id="{DC1D9A9F-F060-7429-412F-BAEB3D9C4BB4}"/>
              </a:ext>
            </a:extLst>
          </p:cNvPr>
          <p:cNvSpPr>
            <a:spLocks noGrp="1"/>
          </p:cNvSpPr>
          <p:nvPr>
            <p:ph type="sldNum" sz="quarter" idx="12"/>
          </p:nvPr>
        </p:nvSpPr>
        <p:spPr/>
        <p:txBody>
          <a:bodyPr/>
          <a:lstStyle>
            <a:lvl1pPr>
              <a:defRPr/>
            </a:lvl1pPr>
          </a:lstStyle>
          <a:p>
            <a:pPr>
              <a:defRPr/>
            </a:pPr>
            <a:fld id="{45984A19-88A3-4F42-8BDC-CE018F6D6F07}" type="slidenum">
              <a:rPr lang="es-ES"/>
              <a:pPr>
                <a:defRPr/>
              </a:pPr>
              <a:t>‹#›</a:t>
            </a:fld>
            <a:endParaRPr lang="es-ES"/>
          </a:p>
        </p:txBody>
      </p:sp>
    </p:spTree>
    <p:extLst>
      <p:ext uri="{BB962C8B-B14F-4D97-AF65-F5344CB8AC3E}">
        <p14:creationId xmlns:p14="http://schemas.microsoft.com/office/powerpoint/2010/main" val="34218588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Marcador de fecha 4">
            <a:extLst>
              <a:ext uri="{FF2B5EF4-FFF2-40B4-BE49-F238E27FC236}">
                <a16:creationId xmlns:a16="http://schemas.microsoft.com/office/drawing/2014/main" id="{5C68EA46-0744-F1BB-92CD-AC62F01FA9ED}"/>
              </a:ext>
            </a:extLst>
          </p:cNvPr>
          <p:cNvSpPr>
            <a:spLocks noGrp="1"/>
          </p:cNvSpPr>
          <p:nvPr>
            <p:ph type="dt" sz="half" idx="10"/>
          </p:nvPr>
        </p:nvSpPr>
        <p:spPr/>
        <p:txBody>
          <a:bodyPr/>
          <a:lstStyle>
            <a:lvl1pPr>
              <a:defRPr/>
            </a:lvl1pPr>
          </a:lstStyle>
          <a:p>
            <a:pPr>
              <a:defRPr/>
            </a:pPr>
            <a:r>
              <a:rPr lang="es-ES"/>
              <a:t>27/05/2026 S. Cabrera et al</a:t>
            </a:r>
          </a:p>
        </p:txBody>
      </p:sp>
      <p:sp>
        <p:nvSpPr>
          <p:cNvPr id="6" name="Marcador de pie de página 5">
            <a:extLst>
              <a:ext uri="{FF2B5EF4-FFF2-40B4-BE49-F238E27FC236}">
                <a16:creationId xmlns:a16="http://schemas.microsoft.com/office/drawing/2014/main" id="{24A50203-255B-C4C8-E87E-5DA5D6F5CAB6}"/>
              </a:ext>
            </a:extLst>
          </p:cNvPr>
          <p:cNvSpPr>
            <a:spLocks noGrp="1"/>
          </p:cNvSpPr>
          <p:nvPr>
            <p:ph type="ftr" sz="quarter" idx="11"/>
          </p:nvPr>
        </p:nvSpPr>
        <p:spPr/>
        <p:txBody>
          <a:bodyPr/>
          <a:lstStyle>
            <a:lvl1pPr>
              <a:defRPr/>
            </a:lvl1pPr>
          </a:lstStyle>
          <a:p>
            <a:pPr>
              <a:defRPr/>
            </a:pPr>
            <a:r>
              <a:rPr lang="en-US"/>
              <a:t>JT60-SA TCM45 Diagnostics Satellite meeting - Doppler Reflectometer</a:t>
            </a:r>
            <a:endParaRPr lang="es-ES"/>
          </a:p>
        </p:txBody>
      </p:sp>
      <p:sp>
        <p:nvSpPr>
          <p:cNvPr id="7" name="Marcador de número de diapositiva 6">
            <a:extLst>
              <a:ext uri="{FF2B5EF4-FFF2-40B4-BE49-F238E27FC236}">
                <a16:creationId xmlns:a16="http://schemas.microsoft.com/office/drawing/2014/main" id="{3302B4E0-8194-8588-2F27-410DAD4062C9}"/>
              </a:ext>
            </a:extLst>
          </p:cNvPr>
          <p:cNvSpPr>
            <a:spLocks noGrp="1"/>
          </p:cNvSpPr>
          <p:nvPr>
            <p:ph type="sldNum" sz="quarter" idx="12"/>
          </p:nvPr>
        </p:nvSpPr>
        <p:spPr/>
        <p:txBody>
          <a:bodyPr/>
          <a:lstStyle>
            <a:lvl1pPr>
              <a:defRPr/>
            </a:lvl1pPr>
          </a:lstStyle>
          <a:p>
            <a:pPr>
              <a:defRPr/>
            </a:pPr>
            <a:fld id="{A6F3E7CD-A423-304C-A3CC-831CE51F0036}" type="slidenum">
              <a:rPr lang="es-ES"/>
              <a:pPr>
                <a:defRPr/>
              </a:pPr>
              <a:t>‹#›</a:t>
            </a:fld>
            <a:endParaRPr lang="es-ES"/>
          </a:p>
        </p:txBody>
      </p:sp>
    </p:spTree>
    <p:extLst>
      <p:ext uri="{BB962C8B-B14F-4D97-AF65-F5344CB8AC3E}">
        <p14:creationId xmlns:p14="http://schemas.microsoft.com/office/powerpoint/2010/main" val="21378699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texto vertical 2"/>
          <p:cNvSpPr>
            <a:spLocks noGrp="1"/>
          </p:cNvSpPr>
          <p:nvPr>
            <p:ph type="body" orient="vert" idx="1"/>
          </p:nvPr>
        </p:nvSpPr>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E816B6F1-DC1E-3ABE-64ED-E9E37561E288}"/>
              </a:ext>
            </a:extLst>
          </p:cNvPr>
          <p:cNvSpPr>
            <a:spLocks noGrp="1"/>
          </p:cNvSpPr>
          <p:nvPr>
            <p:ph type="dt" sz="half" idx="10"/>
          </p:nvPr>
        </p:nvSpPr>
        <p:spPr/>
        <p:txBody>
          <a:bodyPr/>
          <a:lstStyle>
            <a:lvl1pPr>
              <a:defRPr/>
            </a:lvl1pPr>
          </a:lstStyle>
          <a:p>
            <a:pPr>
              <a:defRPr/>
            </a:pPr>
            <a:r>
              <a:rPr lang="es-ES"/>
              <a:t>27/05/2026 S. Cabrera et al</a:t>
            </a:r>
          </a:p>
        </p:txBody>
      </p:sp>
      <p:sp>
        <p:nvSpPr>
          <p:cNvPr id="5" name="Marcador de pie de página 4">
            <a:extLst>
              <a:ext uri="{FF2B5EF4-FFF2-40B4-BE49-F238E27FC236}">
                <a16:creationId xmlns:a16="http://schemas.microsoft.com/office/drawing/2014/main" id="{B87D1F9E-7556-0656-EBEA-9EF2050CC0DE}"/>
              </a:ext>
            </a:extLst>
          </p:cNvPr>
          <p:cNvSpPr>
            <a:spLocks noGrp="1"/>
          </p:cNvSpPr>
          <p:nvPr>
            <p:ph type="ftr" sz="quarter" idx="11"/>
          </p:nvPr>
        </p:nvSpPr>
        <p:spPr/>
        <p:txBody>
          <a:bodyPr/>
          <a:lstStyle>
            <a:lvl1pPr>
              <a:defRPr/>
            </a:lvl1pPr>
          </a:lstStyle>
          <a:p>
            <a:pPr>
              <a:defRPr/>
            </a:pPr>
            <a:r>
              <a:rPr lang="en-US"/>
              <a:t>JT60-SA TCM45 Diagnostics Satellite meeting - Doppler Reflectometer</a:t>
            </a:r>
            <a:endParaRPr lang="es-ES"/>
          </a:p>
        </p:txBody>
      </p:sp>
      <p:sp>
        <p:nvSpPr>
          <p:cNvPr id="6" name="Marcador de número de diapositiva 5">
            <a:extLst>
              <a:ext uri="{FF2B5EF4-FFF2-40B4-BE49-F238E27FC236}">
                <a16:creationId xmlns:a16="http://schemas.microsoft.com/office/drawing/2014/main" id="{EE6AAC0E-EA1E-2A91-4735-E4DD03E0D9D5}"/>
              </a:ext>
            </a:extLst>
          </p:cNvPr>
          <p:cNvSpPr>
            <a:spLocks noGrp="1"/>
          </p:cNvSpPr>
          <p:nvPr>
            <p:ph type="sldNum" sz="quarter" idx="12"/>
          </p:nvPr>
        </p:nvSpPr>
        <p:spPr/>
        <p:txBody>
          <a:bodyPr/>
          <a:lstStyle>
            <a:lvl1pPr>
              <a:defRPr/>
            </a:lvl1pPr>
          </a:lstStyle>
          <a:p>
            <a:pPr>
              <a:defRPr/>
            </a:pPr>
            <a:fld id="{EB2BCE8B-F607-5947-8665-9C701F5E4FB8}" type="slidenum">
              <a:rPr lang="es-ES"/>
              <a:pPr>
                <a:defRPr/>
              </a:pPr>
              <a:t>‹#›</a:t>
            </a:fld>
            <a:endParaRPr lang="es-ES"/>
          </a:p>
        </p:txBody>
      </p:sp>
    </p:spTree>
    <p:extLst>
      <p:ext uri="{BB962C8B-B14F-4D97-AF65-F5344CB8AC3E}">
        <p14:creationId xmlns:p14="http://schemas.microsoft.com/office/powerpoint/2010/main" val="12820121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FE3697D6-18E2-2CC2-E574-8BC743EC0039}"/>
              </a:ext>
            </a:extLst>
          </p:cNvPr>
          <p:cNvSpPr>
            <a:spLocks noGrp="1"/>
          </p:cNvSpPr>
          <p:nvPr>
            <p:ph type="dt" sz="half" idx="10"/>
          </p:nvPr>
        </p:nvSpPr>
        <p:spPr/>
        <p:txBody>
          <a:bodyPr/>
          <a:lstStyle>
            <a:lvl1pPr>
              <a:defRPr/>
            </a:lvl1pPr>
          </a:lstStyle>
          <a:p>
            <a:pPr>
              <a:defRPr/>
            </a:pPr>
            <a:r>
              <a:rPr lang="es-ES"/>
              <a:t>27/05/2026 S. Cabrera et al</a:t>
            </a:r>
          </a:p>
        </p:txBody>
      </p:sp>
      <p:sp>
        <p:nvSpPr>
          <p:cNvPr id="5" name="Marcador de pie de página 4">
            <a:extLst>
              <a:ext uri="{FF2B5EF4-FFF2-40B4-BE49-F238E27FC236}">
                <a16:creationId xmlns:a16="http://schemas.microsoft.com/office/drawing/2014/main" id="{F0DBA97C-733B-1FCE-3B6F-38B12ACB1F50}"/>
              </a:ext>
            </a:extLst>
          </p:cNvPr>
          <p:cNvSpPr>
            <a:spLocks noGrp="1"/>
          </p:cNvSpPr>
          <p:nvPr>
            <p:ph type="ftr" sz="quarter" idx="11"/>
          </p:nvPr>
        </p:nvSpPr>
        <p:spPr/>
        <p:txBody>
          <a:bodyPr/>
          <a:lstStyle>
            <a:lvl1pPr>
              <a:defRPr/>
            </a:lvl1pPr>
          </a:lstStyle>
          <a:p>
            <a:pPr>
              <a:defRPr/>
            </a:pPr>
            <a:r>
              <a:rPr lang="en-US"/>
              <a:t>JT60-SA TCM45 Diagnostics Satellite meeting - Doppler Reflectometer</a:t>
            </a:r>
            <a:endParaRPr lang="es-ES"/>
          </a:p>
        </p:txBody>
      </p:sp>
      <p:sp>
        <p:nvSpPr>
          <p:cNvPr id="6" name="Marcador de número de diapositiva 5">
            <a:extLst>
              <a:ext uri="{FF2B5EF4-FFF2-40B4-BE49-F238E27FC236}">
                <a16:creationId xmlns:a16="http://schemas.microsoft.com/office/drawing/2014/main" id="{6F238B63-7161-5B1A-4DCB-BA2EF5DDBD6F}"/>
              </a:ext>
            </a:extLst>
          </p:cNvPr>
          <p:cNvSpPr>
            <a:spLocks noGrp="1"/>
          </p:cNvSpPr>
          <p:nvPr>
            <p:ph type="sldNum" sz="quarter" idx="12"/>
          </p:nvPr>
        </p:nvSpPr>
        <p:spPr/>
        <p:txBody>
          <a:bodyPr/>
          <a:lstStyle>
            <a:lvl1pPr>
              <a:defRPr/>
            </a:lvl1pPr>
          </a:lstStyle>
          <a:p>
            <a:pPr>
              <a:defRPr/>
            </a:pPr>
            <a:fld id="{52E2CD1F-8BB4-8744-8296-42DD9CDEAC90}" type="slidenum">
              <a:rPr lang="es-ES"/>
              <a:pPr>
                <a:defRPr/>
              </a:pPr>
              <a:t>‹#›</a:t>
            </a:fld>
            <a:endParaRPr lang="es-ES"/>
          </a:p>
        </p:txBody>
      </p:sp>
    </p:spTree>
    <p:extLst>
      <p:ext uri="{BB962C8B-B14F-4D97-AF65-F5344CB8AC3E}">
        <p14:creationId xmlns:p14="http://schemas.microsoft.com/office/powerpoint/2010/main" val="26894611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E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ES"/>
          </a:p>
        </p:txBody>
      </p:sp>
      <p:sp>
        <p:nvSpPr>
          <p:cNvPr id="4" name="Date Placeholder 3">
            <a:extLst>
              <a:ext uri="{FF2B5EF4-FFF2-40B4-BE49-F238E27FC236}">
                <a16:creationId xmlns:a16="http://schemas.microsoft.com/office/drawing/2014/main" id="{D491D818-2450-4B1B-EEB0-9A8EA4458ED8}"/>
              </a:ext>
            </a:extLst>
          </p:cNvPr>
          <p:cNvSpPr>
            <a:spLocks noGrp="1"/>
          </p:cNvSpPr>
          <p:nvPr>
            <p:ph type="dt" sz="half" idx="10"/>
          </p:nvPr>
        </p:nvSpPr>
        <p:spPr/>
        <p:txBody>
          <a:bodyPr/>
          <a:lstStyle>
            <a:lvl1pPr>
              <a:defRPr/>
            </a:lvl1pPr>
          </a:lstStyle>
          <a:p>
            <a:pPr>
              <a:defRPr/>
            </a:pPr>
            <a:r>
              <a:rPr lang="es-ES"/>
              <a:t>27/05/2026 S. Cabrera et al</a:t>
            </a:r>
            <a:endParaRPr lang="en-ES"/>
          </a:p>
        </p:txBody>
      </p:sp>
      <p:sp>
        <p:nvSpPr>
          <p:cNvPr id="5" name="Footer Placeholder 4">
            <a:extLst>
              <a:ext uri="{FF2B5EF4-FFF2-40B4-BE49-F238E27FC236}">
                <a16:creationId xmlns:a16="http://schemas.microsoft.com/office/drawing/2014/main" id="{347A8D2A-280F-AF22-172C-FEC111FB8056}"/>
              </a:ext>
            </a:extLst>
          </p:cNvPr>
          <p:cNvSpPr>
            <a:spLocks noGrp="1"/>
          </p:cNvSpPr>
          <p:nvPr>
            <p:ph type="ftr" sz="quarter" idx="11"/>
          </p:nvPr>
        </p:nvSpPr>
        <p:spPr/>
        <p:txBody>
          <a:bodyPr/>
          <a:lstStyle>
            <a:lvl1pPr>
              <a:defRPr/>
            </a:lvl1pPr>
          </a:lstStyle>
          <a:p>
            <a:pPr>
              <a:defRPr/>
            </a:pPr>
            <a:r>
              <a:rPr lang="en-US"/>
              <a:t>JT60-SA TCM45 Diagnostics Satellite meeting - Doppler Reflectometer</a:t>
            </a:r>
            <a:endParaRPr lang="en-ES"/>
          </a:p>
        </p:txBody>
      </p:sp>
      <p:sp>
        <p:nvSpPr>
          <p:cNvPr id="6" name="Slide Number Placeholder 5">
            <a:extLst>
              <a:ext uri="{FF2B5EF4-FFF2-40B4-BE49-F238E27FC236}">
                <a16:creationId xmlns:a16="http://schemas.microsoft.com/office/drawing/2014/main" id="{0EB7F3BB-E789-1F1E-43C5-76E03F304B15}"/>
              </a:ext>
            </a:extLst>
          </p:cNvPr>
          <p:cNvSpPr>
            <a:spLocks noGrp="1"/>
          </p:cNvSpPr>
          <p:nvPr>
            <p:ph type="sldNum" sz="quarter" idx="12"/>
          </p:nvPr>
        </p:nvSpPr>
        <p:spPr/>
        <p:txBody>
          <a:bodyPr/>
          <a:lstStyle>
            <a:lvl1pPr>
              <a:defRPr/>
            </a:lvl1pPr>
          </a:lstStyle>
          <a:p>
            <a:pPr>
              <a:defRPr/>
            </a:pPr>
            <a:fld id="{CC656912-658F-5E4A-B564-6F9FE38CA1E2}" type="slidenum">
              <a:rPr lang="en-ES"/>
              <a:pPr>
                <a:defRPr/>
              </a:pPr>
              <a:t>‹#›</a:t>
            </a:fld>
            <a:endParaRPr lang="en-ES"/>
          </a:p>
        </p:txBody>
      </p:sp>
    </p:spTree>
    <p:extLst>
      <p:ext uri="{BB962C8B-B14F-4D97-AF65-F5344CB8AC3E}">
        <p14:creationId xmlns:p14="http://schemas.microsoft.com/office/powerpoint/2010/main" val="22512218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E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ES"/>
          </a:p>
        </p:txBody>
      </p:sp>
      <p:sp>
        <p:nvSpPr>
          <p:cNvPr id="4" name="Date Placeholder 3">
            <a:extLst>
              <a:ext uri="{FF2B5EF4-FFF2-40B4-BE49-F238E27FC236}">
                <a16:creationId xmlns:a16="http://schemas.microsoft.com/office/drawing/2014/main" id="{945F05BB-6E55-3351-D81D-6BD63FAD5E8D}"/>
              </a:ext>
            </a:extLst>
          </p:cNvPr>
          <p:cNvSpPr>
            <a:spLocks noGrp="1"/>
          </p:cNvSpPr>
          <p:nvPr>
            <p:ph type="dt" sz="half" idx="10"/>
          </p:nvPr>
        </p:nvSpPr>
        <p:spPr/>
        <p:txBody>
          <a:bodyPr/>
          <a:lstStyle>
            <a:lvl1pPr>
              <a:defRPr/>
            </a:lvl1pPr>
          </a:lstStyle>
          <a:p>
            <a:pPr>
              <a:defRPr/>
            </a:pPr>
            <a:r>
              <a:rPr lang="es-ES"/>
              <a:t>27/05/2026 S. Cabrera et al</a:t>
            </a:r>
            <a:endParaRPr lang="en-ES"/>
          </a:p>
        </p:txBody>
      </p:sp>
      <p:sp>
        <p:nvSpPr>
          <p:cNvPr id="5" name="Footer Placeholder 4">
            <a:extLst>
              <a:ext uri="{FF2B5EF4-FFF2-40B4-BE49-F238E27FC236}">
                <a16:creationId xmlns:a16="http://schemas.microsoft.com/office/drawing/2014/main" id="{C0D68FA9-47A4-936B-4292-C845CA2AB35A}"/>
              </a:ext>
            </a:extLst>
          </p:cNvPr>
          <p:cNvSpPr>
            <a:spLocks noGrp="1"/>
          </p:cNvSpPr>
          <p:nvPr>
            <p:ph type="ftr" sz="quarter" idx="11"/>
          </p:nvPr>
        </p:nvSpPr>
        <p:spPr/>
        <p:txBody>
          <a:bodyPr/>
          <a:lstStyle>
            <a:lvl1pPr>
              <a:defRPr/>
            </a:lvl1pPr>
          </a:lstStyle>
          <a:p>
            <a:pPr>
              <a:defRPr/>
            </a:pPr>
            <a:r>
              <a:rPr lang="en-US"/>
              <a:t>JT60-SA TCM45 Diagnostics Satellite meeting - Doppler Reflectometer</a:t>
            </a:r>
            <a:endParaRPr lang="en-ES"/>
          </a:p>
        </p:txBody>
      </p:sp>
      <p:sp>
        <p:nvSpPr>
          <p:cNvPr id="6" name="Slide Number Placeholder 5">
            <a:extLst>
              <a:ext uri="{FF2B5EF4-FFF2-40B4-BE49-F238E27FC236}">
                <a16:creationId xmlns:a16="http://schemas.microsoft.com/office/drawing/2014/main" id="{E7868E84-B91E-0F6D-0448-8ED90D09A7B8}"/>
              </a:ext>
            </a:extLst>
          </p:cNvPr>
          <p:cNvSpPr>
            <a:spLocks noGrp="1"/>
          </p:cNvSpPr>
          <p:nvPr>
            <p:ph type="sldNum" sz="quarter" idx="12"/>
          </p:nvPr>
        </p:nvSpPr>
        <p:spPr/>
        <p:txBody>
          <a:bodyPr/>
          <a:lstStyle>
            <a:lvl1pPr>
              <a:defRPr/>
            </a:lvl1pPr>
          </a:lstStyle>
          <a:p>
            <a:pPr>
              <a:defRPr/>
            </a:pPr>
            <a:fld id="{4C471029-6FF2-DE44-BFA2-8B5409AC7E5A}" type="slidenum">
              <a:rPr lang="en-ES"/>
              <a:pPr>
                <a:defRPr/>
              </a:pPr>
              <a:t>‹#›</a:t>
            </a:fld>
            <a:endParaRPr lang="en-ES"/>
          </a:p>
        </p:txBody>
      </p:sp>
    </p:spTree>
    <p:extLst>
      <p:ext uri="{BB962C8B-B14F-4D97-AF65-F5344CB8AC3E}">
        <p14:creationId xmlns:p14="http://schemas.microsoft.com/office/powerpoint/2010/main" val="5392842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E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30D1A13B-F617-A0CE-2AAB-97C5BB3D963C}"/>
              </a:ext>
            </a:extLst>
          </p:cNvPr>
          <p:cNvSpPr>
            <a:spLocks noGrp="1"/>
          </p:cNvSpPr>
          <p:nvPr>
            <p:ph type="dt" sz="half" idx="10"/>
          </p:nvPr>
        </p:nvSpPr>
        <p:spPr/>
        <p:txBody>
          <a:bodyPr/>
          <a:lstStyle>
            <a:lvl1pPr>
              <a:defRPr/>
            </a:lvl1pPr>
          </a:lstStyle>
          <a:p>
            <a:pPr>
              <a:defRPr/>
            </a:pPr>
            <a:r>
              <a:rPr lang="es-ES"/>
              <a:t>27/05/2026 S. Cabrera et al</a:t>
            </a:r>
            <a:endParaRPr lang="en-ES"/>
          </a:p>
        </p:txBody>
      </p:sp>
      <p:sp>
        <p:nvSpPr>
          <p:cNvPr id="5" name="Footer Placeholder 4">
            <a:extLst>
              <a:ext uri="{FF2B5EF4-FFF2-40B4-BE49-F238E27FC236}">
                <a16:creationId xmlns:a16="http://schemas.microsoft.com/office/drawing/2014/main" id="{F5CBE418-4B02-5B3F-D8B9-F8E9E6FC5690}"/>
              </a:ext>
            </a:extLst>
          </p:cNvPr>
          <p:cNvSpPr>
            <a:spLocks noGrp="1"/>
          </p:cNvSpPr>
          <p:nvPr>
            <p:ph type="ftr" sz="quarter" idx="11"/>
          </p:nvPr>
        </p:nvSpPr>
        <p:spPr/>
        <p:txBody>
          <a:bodyPr/>
          <a:lstStyle>
            <a:lvl1pPr>
              <a:defRPr/>
            </a:lvl1pPr>
          </a:lstStyle>
          <a:p>
            <a:pPr>
              <a:defRPr/>
            </a:pPr>
            <a:r>
              <a:rPr lang="en-US"/>
              <a:t>JT60-SA TCM45 Diagnostics Satellite meeting - Doppler Reflectometer</a:t>
            </a:r>
            <a:endParaRPr lang="en-ES"/>
          </a:p>
        </p:txBody>
      </p:sp>
      <p:sp>
        <p:nvSpPr>
          <p:cNvPr id="6" name="Slide Number Placeholder 5">
            <a:extLst>
              <a:ext uri="{FF2B5EF4-FFF2-40B4-BE49-F238E27FC236}">
                <a16:creationId xmlns:a16="http://schemas.microsoft.com/office/drawing/2014/main" id="{05556390-33C8-DF2C-1925-76AB4D16781F}"/>
              </a:ext>
            </a:extLst>
          </p:cNvPr>
          <p:cNvSpPr>
            <a:spLocks noGrp="1"/>
          </p:cNvSpPr>
          <p:nvPr>
            <p:ph type="sldNum" sz="quarter" idx="12"/>
          </p:nvPr>
        </p:nvSpPr>
        <p:spPr/>
        <p:txBody>
          <a:bodyPr/>
          <a:lstStyle>
            <a:lvl1pPr>
              <a:defRPr/>
            </a:lvl1pPr>
          </a:lstStyle>
          <a:p>
            <a:pPr>
              <a:defRPr/>
            </a:pPr>
            <a:fld id="{84882D99-E25A-5A47-9B34-151DED539353}" type="slidenum">
              <a:rPr lang="en-ES"/>
              <a:pPr>
                <a:defRPr/>
              </a:pPr>
              <a:t>‹#›</a:t>
            </a:fld>
            <a:endParaRPr lang="en-ES"/>
          </a:p>
        </p:txBody>
      </p:sp>
    </p:spTree>
    <p:extLst>
      <p:ext uri="{BB962C8B-B14F-4D97-AF65-F5344CB8AC3E}">
        <p14:creationId xmlns:p14="http://schemas.microsoft.com/office/powerpoint/2010/main" val="32285905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ES"/>
          </a:p>
        </p:txBody>
      </p:sp>
      <p:sp>
        <p:nvSpPr>
          <p:cNvPr id="3" name="Content Placeholder 2"/>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ES"/>
          </a:p>
        </p:txBody>
      </p:sp>
      <p:sp>
        <p:nvSpPr>
          <p:cNvPr id="4" name="Content Placeholder 3"/>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ES"/>
          </a:p>
        </p:txBody>
      </p:sp>
      <p:sp>
        <p:nvSpPr>
          <p:cNvPr id="5" name="Date Placeholder 3">
            <a:extLst>
              <a:ext uri="{FF2B5EF4-FFF2-40B4-BE49-F238E27FC236}">
                <a16:creationId xmlns:a16="http://schemas.microsoft.com/office/drawing/2014/main" id="{0B8B1DAD-5D73-93DA-0201-A3CEC51D08DA}"/>
              </a:ext>
            </a:extLst>
          </p:cNvPr>
          <p:cNvSpPr>
            <a:spLocks noGrp="1"/>
          </p:cNvSpPr>
          <p:nvPr>
            <p:ph type="dt" sz="half" idx="10"/>
          </p:nvPr>
        </p:nvSpPr>
        <p:spPr/>
        <p:txBody>
          <a:bodyPr/>
          <a:lstStyle>
            <a:lvl1pPr>
              <a:defRPr/>
            </a:lvl1pPr>
          </a:lstStyle>
          <a:p>
            <a:pPr>
              <a:defRPr/>
            </a:pPr>
            <a:r>
              <a:rPr lang="es-ES"/>
              <a:t>27/05/2026 S. Cabrera et al</a:t>
            </a:r>
            <a:endParaRPr lang="en-ES"/>
          </a:p>
        </p:txBody>
      </p:sp>
      <p:sp>
        <p:nvSpPr>
          <p:cNvPr id="6" name="Footer Placeholder 4">
            <a:extLst>
              <a:ext uri="{FF2B5EF4-FFF2-40B4-BE49-F238E27FC236}">
                <a16:creationId xmlns:a16="http://schemas.microsoft.com/office/drawing/2014/main" id="{8676C702-5429-113D-9E9B-A466E16BF600}"/>
              </a:ext>
            </a:extLst>
          </p:cNvPr>
          <p:cNvSpPr>
            <a:spLocks noGrp="1"/>
          </p:cNvSpPr>
          <p:nvPr>
            <p:ph type="ftr" sz="quarter" idx="11"/>
          </p:nvPr>
        </p:nvSpPr>
        <p:spPr/>
        <p:txBody>
          <a:bodyPr/>
          <a:lstStyle>
            <a:lvl1pPr>
              <a:defRPr/>
            </a:lvl1pPr>
          </a:lstStyle>
          <a:p>
            <a:pPr>
              <a:defRPr/>
            </a:pPr>
            <a:r>
              <a:rPr lang="en-US"/>
              <a:t>JT60-SA TCM45 Diagnostics Satellite meeting - Doppler Reflectometer</a:t>
            </a:r>
            <a:endParaRPr lang="en-ES"/>
          </a:p>
        </p:txBody>
      </p:sp>
      <p:sp>
        <p:nvSpPr>
          <p:cNvPr id="7" name="Slide Number Placeholder 5">
            <a:extLst>
              <a:ext uri="{FF2B5EF4-FFF2-40B4-BE49-F238E27FC236}">
                <a16:creationId xmlns:a16="http://schemas.microsoft.com/office/drawing/2014/main" id="{788F3087-01D7-AD5F-A690-324E27368B62}"/>
              </a:ext>
            </a:extLst>
          </p:cNvPr>
          <p:cNvSpPr>
            <a:spLocks noGrp="1"/>
          </p:cNvSpPr>
          <p:nvPr>
            <p:ph type="sldNum" sz="quarter" idx="12"/>
          </p:nvPr>
        </p:nvSpPr>
        <p:spPr/>
        <p:txBody>
          <a:bodyPr/>
          <a:lstStyle>
            <a:lvl1pPr>
              <a:defRPr/>
            </a:lvl1pPr>
          </a:lstStyle>
          <a:p>
            <a:pPr>
              <a:defRPr/>
            </a:pPr>
            <a:fld id="{C57F0CBC-E33F-D649-BF4F-1A7F1F05CF89}" type="slidenum">
              <a:rPr lang="en-ES"/>
              <a:pPr>
                <a:defRPr/>
              </a:pPr>
              <a:t>‹#›</a:t>
            </a:fld>
            <a:endParaRPr lang="en-ES"/>
          </a:p>
        </p:txBody>
      </p:sp>
    </p:spTree>
    <p:extLst>
      <p:ext uri="{BB962C8B-B14F-4D97-AF65-F5344CB8AC3E}">
        <p14:creationId xmlns:p14="http://schemas.microsoft.com/office/powerpoint/2010/main" val="12849411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GB"/>
              <a:t>Click to edit Master title style</a:t>
            </a:r>
            <a:endParaRPr lang="en-E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E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ES"/>
          </a:p>
        </p:txBody>
      </p:sp>
      <p:sp>
        <p:nvSpPr>
          <p:cNvPr id="7" name="Date Placeholder 3">
            <a:extLst>
              <a:ext uri="{FF2B5EF4-FFF2-40B4-BE49-F238E27FC236}">
                <a16:creationId xmlns:a16="http://schemas.microsoft.com/office/drawing/2014/main" id="{EE27E3B2-CBC8-DC0C-96E8-2F85137FB8E3}"/>
              </a:ext>
            </a:extLst>
          </p:cNvPr>
          <p:cNvSpPr>
            <a:spLocks noGrp="1"/>
          </p:cNvSpPr>
          <p:nvPr>
            <p:ph type="dt" sz="half" idx="10"/>
          </p:nvPr>
        </p:nvSpPr>
        <p:spPr/>
        <p:txBody>
          <a:bodyPr/>
          <a:lstStyle>
            <a:lvl1pPr>
              <a:defRPr/>
            </a:lvl1pPr>
          </a:lstStyle>
          <a:p>
            <a:pPr>
              <a:defRPr/>
            </a:pPr>
            <a:r>
              <a:rPr lang="es-ES"/>
              <a:t>27/05/2026 S. Cabrera et al</a:t>
            </a:r>
            <a:endParaRPr lang="en-ES"/>
          </a:p>
        </p:txBody>
      </p:sp>
      <p:sp>
        <p:nvSpPr>
          <p:cNvPr id="8" name="Footer Placeholder 4">
            <a:extLst>
              <a:ext uri="{FF2B5EF4-FFF2-40B4-BE49-F238E27FC236}">
                <a16:creationId xmlns:a16="http://schemas.microsoft.com/office/drawing/2014/main" id="{74B69D9C-5F37-70A8-4E44-BF5BAB01C163}"/>
              </a:ext>
            </a:extLst>
          </p:cNvPr>
          <p:cNvSpPr>
            <a:spLocks noGrp="1"/>
          </p:cNvSpPr>
          <p:nvPr>
            <p:ph type="ftr" sz="quarter" idx="11"/>
          </p:nvPr>
        </p:nvSpPr>
        <p:spPr/>
        <p:txBody>
          <a:bodyPr/>
          <a:lstStyle>
            <a:lvl1pPr>
              <a:defRPr/>
            </a:lvl1pPr>
          </a:lstStyle>
          <a:p>
            <a:pPr>
              <a:defRPr/>
            </a:pPr>
            <a:r>
              <a:rPr lang="en-US"/>
              <a:t>JT60-SA TCM45 Diagnostics Satellite meeting - Doppler Reflectometer</a:t>
            </a:r>
            <a:endParaRPr lang="en-ES"/>
          </a:p>
        </p:txBody>
      </p:sp>
      <p:sp>
        <p:nvSpPr>
          <p:cNvPr id="9" name="Slide Number Placeholder 5">
            <a:extLst>
              <a:ext uri="{FF2B5EF4-FFF2-40B4-BE49-F238E27FC236}">
                <a16:creationId xmlns:a16="http://schemas.microsoft.com/office/drawing/2014/main" id="{871E50C3-EDE9-75F0-AEF1-7801400B5945}"/>
              </a:ext>
            </a:extLst>
          </p:cNvPr>
          <p:cNvSpPr>
            <a:spLocks noGrp="1"/>
          </p:cNvSpPr>
          <p:nvPr>
            <p:ph type="sldNum" sz="quarter" idx="12"/>
          </p:nvPr>
        </p:nvSpPr>
        <p:spPr/>
        <p:txBody>
          <a:bodyPr/>
          <a:lstStyle>
            <a:lvl1pPr>
              <a:defRPr/>
            </a:lvl1pPr>
          </a:lstStyle>
          <a:p>
            <a:pPr>
              <a:defRPr/>
            </a:pPr>
            <a:fld id="{60375F12-3560-5047-81D8-32CB804D6ED7}" type="slidenum">
              <a:rPr lang="en-ES"/>
              <a:pPr>
                <a:defRPr/>
              </a:pPr>
              <a:t>‹#›</a:t>
            </a:fld>
            <a:endParaRPr lang="en-ES"/>
          </a:p>
        </p:txBody>
      </p:sp>
    </p:spTree>
    <p:extLst>
      <p:ext uri="{BB962C8B-B14F-4D97-AF65-F5344CB8AC3E}">
        <p14:creationId xmlns:p14="http://schemas.microsoft.com/office/powerpoint/2010/main" val="16950366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ES"/>
          </a:p>
        </p:txBody>
      </p:sp>
      <p:sp>
        <p:nvSpPr>
          <p:cNvPr id="3" name="Date Placeholder 3">
            <a:extLst>
              <a:ext uri="{FF2B5EF4-FFF2-40B4-BE49-F238E27FC236}">
                <a16:creationId xmlns:a16="http://schemas.microsoft.com/office/drawing/2014/main" id="{A4C51B2A-1320-708D-6382-89176DBBFDFA}"/>
              </a:ext>
            </a:extLst>
          </p:cNvPr>
          <p:cNvSpPr>
            <a:spLocks noGrp="1"/>
          </p:cNvSpPr>
          <p:nvPr>
            <p:ph type="dt" sz="half" idx="10"/>
          </p:nvPr>
        </p:nvSpPr>
        <p:spPr/>
        <p:txBody>
          <a:bodyPr/>
          <a:lstStyle>
            <a:lvl1pPr>
              <a:defRPr/>
            </a:lvl1pPr>
          </a:lstStyle>
          <a:p>
            <a:pPr>
              <a:defRPr/>
            </a:pPr>
            <a:r>
              <a:rPr lang="es-ES"/>
              <a:t>27/05/2026 S. Cabrera et al</a:t>
            </a:r>
            <a:endParaRPr lang="en-ES"/>
          </a:p>
        </p:txBody>
      </p:sp>
      <p:sp>
        <p:nvSpPr>
          <p:cNvPr id="4" name="Footer Placeholder 4">
            <a:extLst>
              <a:ext uri="{FF2B5EF4-FFF2-40B4-BE49-F238E27FC236}">
                <a16:creationId xmlns:a16="http://schemas.microsoft.com/office/drawing/2014/main" id="{5F42F2DA-30C6-E1C0-AE9F-41E13AD87ED2}"/>
              </a:ext>
            </a:extLst>
          </p:cNvPr>
          <p:cNvSpPr>
            <a:spLocks noGrp="1"/>
          </p:cNvSpPr>
          <p:nvPr>
            <p:ph type="ftr" sz="quarter" idx="11"/>
          </p:nvPr>
        </p:nvSpPr>
        <p:spPr/>
        <p:txBody>
          <a:bodyPr/>
          <a:lstStyle>
            <a:lvl1pPr>
              <a:defRPr/>
            </a:lvl1pPr>
          </a:lstStyle>
          <a:p>
            <a:pPr>
              <a:defRPr/>
            </a:pPr>
            <a:r>
              <a:rPr lang="en-US"/>
              <a:t>JT60-SA TCM45 Diagnostics Satellite meeting - Doppler Reflectometer</a:t>
            </a:r>
            <a:endParaRPr lang="en-ES"/>
          </a:p>
        </p:txBody>
      </p:sp>
      <p:sp>
        <p:nvSpPr>
          <p:cNvPr id="5" name="Slide Number Placeholder 5">
            <a:extLst>
              <a:ext uri="{FF2B5EF4-FFF2-40B4-BE49-F238E27FC236}">
                <a16:creationId xmlns:a16="http://schemas.microsoft.com/office/drawing/2014/main" id="{3D811366-C1BB-D5AE-38D2-D5F8DBC0460C}"/>
              </a:ext>
            </a:extLst>
          </p:cNvPr>
          <p:cNvSpPr>
            <a:spLocks noGrp="1"/>
          </p:cNvSpPr>
          <p:nvPr>
            <p:ph type="sldNum" sz="quarter" idx="12"/>
          </p:nvPr>
        </p:nvSpPr>
        <p:spPr/>
        <p:txBody>
          <a:bodyPr/>
          <a:lstStyle>
            <a:lvl1pPr>
              <a:defRPr/>
            </a:lvl1pPr>
          </a:lstStyle>
          <a:p>
            <a:pPr>
              <a:defRPr/>
            </a:pPr>
            <a:fld id="{E8EDDA73-3F37-104D-A987-47453CF78351}" type="slidenum">
              <a:rPr lang="en-ES"/>
              <a:pPr>
                <a:defRPr/>
              </a:pPr>
              <a:t>‹#›</a:t>
            </a:fld>
            <a:endParaRPr lang="en-ES"/>
          </a:p>
        </p:txBody>
      </p:sp>
    </p:spTree>
    <p:extLst>
      <p:ext uri="{BB962C8B-B14F-4D97-AF65-F5344CB8AC3E}">
        <p14:creationId xmlns:p14="http://schemas.microsoft.com/office/powerpoint/2010/main" val="426621813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899B4B5E-CA24-4F12-1083-98F14F4DD4C3}"/>
              </a:ext>
            </a:extLst>
          </p:cNvPr>
          <p:cNvSpPr>
            <a:spLocks noGrp="1"/>
          </p:cNvSpPr>
          <p:nvPr>
            <p:ph type="dt" sz="half" idx="10"/>
          </p:nvPr>
        </p:nvSpPr>
        <p:spPr/>
        <p:txBody>
          <a:bodyPr/>
          <a:lstStyle>
            <a:lvl1pPr>
              <a:defRPr/>
            </a:lvl1pPr>
          </a:lstStyle>
          <a:p>
            <a:pPr>
              <a:defRPr/>
            </a:pPr>
            <a:r>
              <a:rPr lang="es-ES"/>
              <a:t>27/05/2026 S. Cabrera et al</a:t>
            </a:r>
            <a:endParaRPr lang="en-ES"/>
          </a:p>
        </p:txBody>
      </p:sp>
      <p:sp>
        <p:nvSpPr>
          <p:cNvPr id="3" name="Footer Placeholder 4">
            <a:extLst>
              <a:ext uri="{FF2B5EF4-FFF2-40B4-BE49-F238E27FC236}">
                <a16:creationId xmlns:a16="http://schemas.microsoft.com/office/drawing/2014/main" id="{A5237F23-468D-D62A-69C3-285F72E03ACA}"/>
              </a:ext>
            </a:extLst>
          </p:cNvPr>
          <p:cNvSpPr>
            <a:spLocks noGrp="1"/>
          </p:cNvSpPr>
          <p:nvPr>
            <p:ph type="ftr" sz="quarter" idx="11"/>
          </p:nvPr>
        </p:nvSpPr>
        <p:spPr/>
        <p:txBody>
          <a:bodyPr/>
          <a:lstStyle>
            <a:lvl1pPr>
              <a:defRPr/>
            </a:lvl1pPr>
          </a:lstStyle>
          <a:p>
            <a:pPr>
              <a:defRPr/>
            </a:pPr>
            <a:r>
              <a:rPr lang="en-US"/>
              <a:t>JT60-SA TCM45 Diagnostics Satellite meeting - Doppler Reflectometer</a:t>
            </a:r>
            <a:endParaRPr lang="en-ES"/>
          </a:p>
        </p:txBody>
      </p:sp>
      <p:sp>
        <p:nvSpPr>
          <p:cNvPr id="4" name="Slide Number Placeholder 5">
            <a:extLst>
              <a:ext uri="{FF2B5EF4-FFF2-40B4-BE49-F238E27FC236}">
                <a16:creationId xmlns:a16="http://schemas.microsoft.com/office/drawing/2014/main" id="{038A555E-A46D-FE81-3F0F-3508D4943646}"/>
              </a:ext>
            </a:extLst>
          </p:cNvPr>
          <p:cNvSpPr>
            <a:spLocks noGrp="1"/>
          </p:cNvSpPr>
          <p:nvPr>
            <p:ph type="sldNum" sz="quarter" idx="12"/>
          </p:nvPr>
        </p:nvSpPr>
        <p:spPr/>
        <p:txBody>
          <a:bodyPr/>
          <a:lstStyle>
            <a:lvl1pPr>
              <a:defRPr/>
            </a:lvl1pPr>
          </a:lstStyle>
          <a:p>
            <a:pPr>
              <a:defRPr/>
            </a:pPr>
            <a:fld id="{2B98564C-423B-234D-AD8A-0D9C02BFE8BF}" type="slidenum">
              <a:rPr lang="en-ES"/>
              <a:pPr>
                <a:defRPr/>
              </a:pPr>
              <a:t>‹#›</a:t>
            </a:fld>
            <a:endParaRPr lang="en-ES"/>
          </a:p>
        </p:txBody>
      </p:sp>
    </p:spTree>
    <p:extLst>
      <p:ext uri="{BB962C8B-B14F-4D97-AF65-F5344CB8AC3E}">
        <p14:creationId xmlns:p14="http://schemas.microsoft.com/office/powerpoint/2010/main" val="25443718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E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E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3">
            <a:extLst>
              <a:ext uri="{FF2B5EF4-FFF2-40B4-BE49-F238E27FC236}">
                <a16:creationId xmlns:a16="http://schemas.microsoft.com/office/drawing/2014/main" id="{9F1EDC41-C156-B232-0EDD-987FCCE38A26}"/>
              </a:ext>
            </a:extLst>
          </p:cNvPr>
          <p:cNvSpPr>
            <a:spLocks noGrp="1"/>
          </p:cNvSpPr>
          <p:nvPr>
            <p:ph type="dt" sz="half" idx="10"/>
          </p:nvPr>
        </p:nvSpPr>
        <p:spPr/>
        <p:txBody>
          <a:bodyPr/>
          <a:lstStyle>
            <a:lvl1pPr>
              <a:defRPr/>
            </a:lvl1pPr>
          </a:lstStyle>
          <a:p>
            <a:pPr>
              <a:defRPr/>
            </a:pPr>
            <a:r>
              <a:rPr lang="es-ES"/>
              <a:t>27/05/2026 S. Cabrera et al</a:t>
            </a:r>
            <a:endParaRPr lang="en-ES"/>
          </a:p>
        </p:txBody>
      </p:sp>
      <p:sp>
        <p:nvSpPr>
          <p:cNvPr id="6" name="Footer Placeholder 4">
            <a:extLst>
              <a:ext uri="{FF2B5EF4-FFF2-40B4-BE49-F238E27FC236}">
                <a16:creationId xmlns:a16="http://schemas.microsoft.com/office/drawing/2014/main" id="{C2E0AEDD-020D-5BE1-DEE6-C1502492EDD1}"/>
              </a:ext>
            </a:extLst>
          </p:cNvPr>
          <p:cNvSpPr>
            <a:spLocks noGrp="1"/>
          </p:cNvSpPr>
          <p:nvPr>
            <p:ph type="ftr" sz="quarter" idx="11"/>
          </p:nvPr>
        </p:nvSpPr>
        <p:spPr/>
        <p:txBody>
          <a:bodyPr/>
          <a:lstStyle>
            <a:lvl1pPr>
              <a:defRPr/>
            </a:lvl1pPr>
          </a:lstStyle>
          <a:p>
            <a:pPr>
              <a:defRPr/>
            </a:pPr>
            <a:r>
              <a:rPr lang="en-US"/>
              <a:t>JT60-SA TCM45 Diagnostics Satellite meeting - Doppler Reflectometer</a:t>
            </a:r>
            <a:endParaRPr lang="en-ES"/>
          </a:p>
        </p:txBody>
      </p:sp>
      <p:sp>
        <p:nvSpPr>
          <p:cNvPr id="7" name="Slide Number Placeholder 5">
            <a:extLst>
              <a:ext uri="{FF2B5EF4-FFF2-40B4-BE49-F238E27FC236}">
                <a16:creationId xmlns:a16="http://schemas.microsoft.com/office/drawing/2014/main" id="{6DBC062B-92DE-139F-1206-552D7BFAE99A}"/>
              </a:ext>
            </a:extLst>
          </p:cNvPr>
          <p:cNvSpPr>
            <a:spLocks noGrp="1"/>
          </p:cNvSpPr>
          <p:nvPr>
            <p:ph type="sldNum" sz="quarter" idx="12"/>
          </p:nvPr>
        </p:nvSpPr>
        <p:spPr/>
        <p:txBody>
          <a:bodyPr/>
          <a:lstStyle>
            <a:lvl1pPr>
              <a:defRPr/>
            </a:lvl1pPr>
          </a:lstStyle>
          <a:p>
            <a:pPr>
              <a:defRPr/>
            </a:pPr>
            <a:fld id="{354BC3F6-D3AC-EE45-9141-E3401C7E6BA6}" type="slidenum">
              <a:rPr lang="en-ES"/>
              <a:pPr>
                <a:defRPr/>
              </a:pPr>
              <a:t>‹#›</a:t>
            </a:fld>
            <a:endParaRPr lang="en-ES"/>
          </a:p>
        </p:txBody>
      </p:sp>
    </p:spTree>
    <p:extLst>
      <p:ext uri="{BB962C8B-B14F-4D97-AF65-F5344CB8AC3E}">
        <p14:creationId xmlns:p14="http://schemas.microsoft.com/office/powerpoint/2010/main" val="329574673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ES"/>
          </a:p>
        </p:txBody>
      </p:sp>
      <p:sp>
        <p:nvSpPr>
          <p:cNvPr id="3" name="Picture Placeholder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ES" noProof="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3">
            <a:extLst>
              <a:ext uri="{FF2B5EF4-FFF2-40B4-BE49-F238E27FC236}">
                <a16:creationId xmlns:a16="http://schemas.microsoft.com/office/drawing/2014/main" id="{44C9B60B-9AD8-4D77-8DFE-4F25A2E11814}"/>
              </a:ext>
            </a:extLst>
          </p:cNvPr>
          <p:cNvSpPr>
            <a:spLocks noGrp="1"/>
          </p:cNvSpPr>
          <p:nvPr>
            <p:ph type="dt" sz="half" idx="10"/>
          </p:nvPr>
        </p:nvSpPr>
        <p:spPr/>
        <p:txBody>
          <a:bodyPr/>
          <a:lstStyle>
            <a:lvl1pPr>
              <a:defRPr/>
            </a:lvl1pPr>
          </a:lstStyle>
          <a:p>
            <a:pPr>
              <a:defRPr/>
            </a:pPr>
            <a:r>
              <a:rPr lang="es-ES"/>
              <a:t>27/05/2026 S. Cabrera et al</a:t>
            </a:r>
            <a:endParaRPr lang="en-ES"/>
          </a:p>
        </p:txBody>
      </p:sp>
      <p:sp>
        <p:nvSpPr>
          <p:cNvPr id="6" name="Footer Placeholder 4">
            <a:extLst>
              <a:ext uri="{FF2B5EF4-FFF2-40B4-BE49-F238E27FC236}">
                <a16:creationId xmlns:a16="http://schemas.microsoft.com/office/drawing/2014/main" id="{48305C9F-D36E-3EDC-8E8B-71DA17845CDB}"/>
              </a:ext>
            </a:extLst>
          </p:cNvPr>
          <p:cNvSpPr>
            <a:spLocks noGrp="1"/>
          </p:cNvSpPr>
          <p:nvPr>
            <p:ph type="ftr" sz="quarter" idx="11"/>
          </p:nvPr>
        </p:nvSpPr>
        <p:spPr/>
        <p:txBody>
          <a:bodyPr/>
          <a:lstStyle>
            <a:lvl1pPr>
              <a:defRPr/>
            </a:lvl1pPr>
          </a:lstStyle>
          <a:p>
            <a:pPr>
              <a:defRPr/>
            </a:pPr>
            <a:r>
              <a:rPr lang="en-US"/>
              <a:t>JT60-SA TCM45 Diagnostics Satellite meeting - Doppler Reflectometer</a:t>
            </a:r>
            <a:endParaRPr lang="en-ES"/>
          </a:p>
        </p:txBody>
      </p:sp>
      <p:sp>
        <p:nvSpPr>
          <p:cNvPr id="7" name="Slide Number Placeholder 5">
            <a:extLst>
              <a:ext uri="{FF2B5EF4-FFF2-40B4-BE49-F238E27FC236}">
                <a16:creationId xmlns:a16="http://schemas.microsoft.com/office/drawing/2014/main" id="{BE639FA6-70FD-0522-385B-86B1E9B2F8D7}"/>
              </a:ext>
            </a:extLst>
          </p:cNvPr>
          <p:cNvSpPr>
            <a:spLocks noGrp="1"/>
          </p:cNvSpPr>
          <p:nvPr>
            <p:ph type="sldNum" sz="quarter" idx="12"/>
          </p:nvPr>
        </p:nvSpPr>
        <p:spPr/>
        <p:txBody>
          <a:bodyPr/>
          <a:lstStyle>
            <a:lvl1pPr>
              <a:defRPr/>
            </a:lvl1pPr>
          </a:lstStyle>
          <a:p>
            <a:pPr>
              <a:defRPr/>
            </a:pPr>
            <a:fld id="{5A3CD343-54EF-F54E-A324-B0FE2636238B}" type="slidenum">
              <a:rPr lang="en-ES"/>
              <a:pPr>
                <a:defRPr/>
              </a:pPr>
              <a:t>‹#›</a:t>
            </a:fld>
            <a:endParaRPr lang="en-ES"/>
          </a:p>
        </p:txBody>
      </p:sp>
    </p:spTree>
    <p:extLst>
      <p:ext uri="{BB962C8B-B14F-4D97-AF65-F5344CB8AC3E}">
        <p14:creationId xmlns:p14="http://schemas.microsoft.com/office/powerpoint/2010/main" val="20150294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E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ES"/>
          </a:p>
        </p:txBody>
      </p:sp>
      <p:sp>
        <p:nvSpPr>
          <p:cNvPr id="4" name="Date Placeholder 3">
            <a:extLst>
              <a:ext uri="{FF2B5EF4-FFF2-40B4-BE49-F238E27FC236}">
                <a16:creationId xmlns:a16="http://schemas.microsoft.com/office/drawing/2014/main" id="{316FDFF8-7809-CFDD-D4E4-3260D57A1852}"/>
              </a:ext>
            </a:extLst>
          </p:cNvPr>
          <p:cNvSpPr>
            <a:spLocks noGrp="1"/>
          </p:cNvSpPr>
          <p:nvPr>
            <p:ph type="dt" sz="half" idx="10"/>
          </p:nvPr>
        </p:nvSpPr>
        <p:spPr/>
        <p:txBody>
          <a:bodyPr/>
          <a:lstStyle>
            <a:lvl1pPr>
              <a:defRPr/>
            </a:lvl1pPr>
          </a:lstStyle>
          <a:p>
            <a:pPr>
              <a:defRPr/>
            </a:pPr>
            <a:r>
              <a:rPr lang="es-ES"/>
              <a:t>27/05/2026 S. Cabrera et al</a:t>
            </a:r>
            <a:endParaRPr lang="en-ES"/>
          </a:p>
        </p:txBody>
      </p:sp>
      <p:sp>
        <p:nvSpPr>
          <p:cNvPr id="5" name="Footer Placeholder 4">
            <a:extLst>
              <a:ext uri="{FF2B5EF4-FFF2-40B4-BE49-F238E27FC236}">
                <a16:creationId xmlns:a16="http://schemas.microsoft.com/office/drawing/2014/main" id="{DBD25B6C-C606-65F7-FB99-60EC4D1241B2}"/>
              </a:ext>
            </a:extLst>
          </p:cNvPr>
          <p:cNvSpPr>
            <a:spLocks noGrp="1"/>
          </p:cNvSpPr>
          <p:nvPr>
            <p:ph type="ftr" sz="quarter" idx="11"/>
          </p:nvPr>
        </p:nvSpPr>
        <p:spPr/>
        <p:txBody>
          <a:bodyPr/>
          <a:lstStyle>
            <a:lvl1pPr>
              <a:defRPr/>
            </a:lvl1pPr>
          </a:lstStyle>
          <a:p>
            <a:pPr>
              <a:defRPr/>
            </a:pPr>
            <a:r>
              <a:rPr lang="en-US"/>
              <a:t>JT60-SA TCM45 Diagnostics Satellite meeting - Doppler Reflectometer</a:t>
            </a:r>
            <a:endParaRPr lang="en-ES"/>
          </a:p>
        </p:txBody>
      </p:sp>
      <p:sp>
        <p:nvSpPr>
          <p:cNvPr id="6" name="Slide Number Placeholder 5">
            <a:extLst>
              <a:ext uri="{FF2B5EF4-FFF2-40B4-BE49-F238E27FC236}">
                <a16:creationId xmlns:a16="http://schemas.microsoft.com/office/drawing/2014/main" id="{792B9DC4-67DD-17B5-D2AF-0FDF31CFFFBF}"/>
              </a:ext>
            </a:extLst>
          </p:cNvPr>
          <p:cNvSpPr>
            <a:spLocks noGrp="1"/>
          </p:cNvSpPr>
          <p:nvPr>
            <p:ph type="sldNum" sz="quarter" idx="12"/>
          </p:nvPr>
        </p:nvSpPr>
        <p:spPr/>
        <p:txBody>
          <a:bodyPr/>
          <a:lstStyle>
            <a:lvl1pPr>
              <a:defRPr/>
            </a:lvl1pPr>
          </a:lstStyle>
          <a:p>
            <a:pPr>
              <a:defRPr/>
            </a:pPr>
            <a:fld id="{7DDF50B1-1203-AE46-97D6-DA37D3F35F79}" type="slidenum">
              <a:rPr lang="en-ES"/>
              <a:pPr>
                <a:defRPr/>
              </a:pPr>
              <a:t>‹#›</a:t>
            </a:fld>
            <a:endParaRPr lang="en-ES"/>
          </a:p>
        </p:txBody>
      </p:sp>
    </p:spTree>
    <p:extLst>
      <p:ext uri="{BB962C8B-B14F-4D97-AF65-F5344CB8AC3E}">
        <p14:creationId xmlns:p14="http://schemas.microsoft.com/office/powerpoint/2010/main" val="59429112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GB"/>
              <a:t>Click to edit Master title style</a:t>
            </a:r>
            <a:endParaRPr lang="en-E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ES"/>
          </a:p>
        </p:txBody>
      </p:sp>
      <p:sp>
        <p:nvSpPr>
          <p:cNvPr id="4" name="Date Placeholder 3">
            <a:extLst>
              <a:ext uri="{FF2B5EF4-FFF2-40B4-BE49-F238E27FC236}">
                <a16:creationId xmlns:a16="http://schemas.microsoft.com/office/drawing/2014/main" id="{256F278B-0E24-103F-080A-86F6DEEBEAFB}"/>
              </a:ext>
            </a:extLst>
          </p:cNvPr>
          <p:cNvSpPr>
            <a:spLocks noGrp="1"/>
          </p:cNvSpPr>
          <p:nvPr>
            <p:ph type="dt" sz="half" idx="10"/>
          </p:nvPr>
        </p:nvSpPr>
        <p:spPr/>
        <p:txBody>
          <a:bodyPr/>
          <a:lstStyle>
            <a:lvl1pPr>
              <a:defRPr/>
            </a:lvl1pPr>
          </a:lstStyle>
          <a:p>
            <a:pPr>
              <a:defRPr/>
            </a:pPr>
            <a:r>
              <a:rPr lang="es-ES"/>
              <a:t>27/05/2026 S. Cabrera et al</a:t>
            </a:r>
            <a:endParaRPr lang="en-ES"/>
          </a:p>
        </p:txBody>
      </p:sp>
      <p:sp>
        <p:nvSpPr>
          <p:cNvPr id="5" name="Footer Placeholder 4">
            <a:extLst>
              <a:ext uri="{FF2B5EF4-FFF2-40B4-BE49-F238E27FC236}">
                <a16:creationId xmlns:a16="http://schemas.microsoft.com/office/drawing/2014/main" id="{0C9CE7BD-7808-2A81-A9AD-674DDCDF705D}"/>
              </a:ext>
            </a:extLst>
          </p:cNvPr>
          <p:cNvSpPr>
            <a:spLocks noGrp="1"/>
          </p:cNvSpPr>
          <p:nvPr>
            <p:ph type="ftr" sz="quarter" idx="11"/>
          </p:nvPr>
        </p:nvSpPr>
        <p:spPr/>
        <p:txBody>
          <a:bodyPr/>
          <a:lstStyle>
            <a:lvl1pPr>
              <a:defRPr/>
            </a:lvl1pPr>
          </a:lstStyle>
          <a:p>
            <a:pPr>
              <a:defRPr/>
            </a:pPr>
            <a:r>
              <a:rPr lang="en-US"/>
              <a:t>JT60-SA TCM45 Diagnostics Satellite meeting - Doppler Reflectometer</a:t>
            </a:r>
            <a:endParaRPr lang="en-ES"/>
          </a:p>
        </p:txBody>
      </p:sp>
      <p:sp>
        <p:nvSpPr>
          <p:cNvPr id="6" name="Slide Number Placeholder 5">
            <a:extLst>
              <a:ext uri="{FF2B5EF4-FFF2-40B4-BE49-F238E27FC236}">
                <a16:creationId xmlns:a16="http://schemas.microsoft.com/office/drawing/2014/main" id="{56133183-EF5E-083D-464F-4048BE569AF8}"/>
              </a:ext>
            </a:extLst>
          </p:cNvPr>
          <p:cNvSpPr>
            <a:spLocks noGrp="1"/>
          </p:cNvSpPr>
          <p:nvPr>
            <p:ph type="sldNum" sz="quarter" idx="12"/>
          </p:nvPr>
        </p:nvSpPr>
        <p:spPr/>
        <p:txBody>
          <a:bodyPr/>
          <a:lstStyle>
            <a:lvl1pPr>
              <a:defRPr/>
            </a:lvl1pPr>
          </a:lstStyle>
          <a:p>
            <a:pPr>
              <a:defRPr/>
            </a:pPr>
            <a:fld id="{C7AAF520-299E-2143-8C15-F822C5DE1DB3}" type="slidenum">
              <a:rPr lang="en-ES"/>
              <a:pPr>
                <a:defRPr/>
              </a:pPr>
              <a:t>‹#›</a:t>
            </a:fld>
            <a:endParaRPr lang="en-ES"/>
          </a:p>
        </p:txBody>
      </p:sp>
    </p:spTree>
    <p:extLst>
      <p:ext uri="{BB962C8B-B14F-4D97-AF65-F5344CB8AC3E}">
        <p14:creationId xmlns:p14="http://schemas.microsoft.com/office/powerpoint/2010/main" val="14619263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18">
            <a:extLst>
              <a:ext uri="{FF2B5EF4-FFF2-40B4-BE49-F238E27FC236}">
                <a16:creationId xmlns:a16="http://schemas.microsoft.com/office/drawing/2014/main" id="{1FD18C15-977F-1754-8E09-2B03CCABB5D9}"/>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8650288" y="269875"/>
            <a:ext cx="3060700" cy="71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Marcador de título 1">
            <a:extLst>
              <a:ext uri="{FF2B5EF4-FFF2-40B4-BE49-F238E27FC236}">
                <a16:creationId xmlns:a16="http://schemas.microsoft.com/office/drawing/2014/main" id="{D5629B4A-AE11-680F-11C2-97C7443557FD}"/>
              </a:ext>
            </a:extLst>
          </p:cNvPr>
          <p:cNvSpPr>
            <a:spLocks noGrp="1" noChangeArrowheads="1"/>
          </p:cNvSpPr>
          <p:nvPr>
            <p:ph type="title"/>
          </p:nvPr>
        </p:nvSpPr>
        <p:spPr bwMode="auto">
          <a:xfrm>
            <a:off x="539750" y="365125"/>
            <a:ext cx="105156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altLang="en-ES"/>
              <a:t>Haga clic para modificar el estilo de título del patrón</a:t>
            </a:r>
          </a:p>
        </p:txBody>
      </p:sp>
      <p:sp>
        <p:nvSpPr>
          <p:cNvPr id="1028" name="Marcador de texto 2">
            <a:extLst>
              <a:ext uri="{FF2B5EF4-FFF2-40B4-BE49-F238E27FC236}">
                <a16:creationId xmlns:a16="http://schemas.microsoft.com/office/drawing/2014/main" id="{75910316-D590-3337-29CD-8615522C3391}"/>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ltLang="en-ES"/>
              <a:t>Editar los estilos de texto del patrón</a:t>
            </a:r>
          </a:p>
          <a:p>
            <a:pPr lvl="1"/>
            <a:r>
              <a:rPr lang="es-ES" altLang="en-ES"/>
              <a:t>Segundo nivel</a:t>
            </a:r>
          </a:p>
          <a:p>
            <a:pPr lvl="2"/>
            <a:r>
              <a:rPr lang="es-ES" altLang="en-ES"/>
              <a:t>Tercer nivel</a:t>
            </a:r>
          </a:p>
          <a:p>
            <a:pPr lvl="3"/>
            <a:r>
              <a:rPr lang="es-ES" altLang="en-ES"/>
              <a:t>Cuarto nivel</a:t>
            </a:r>
          </a:p>
          <a:p>
            <a:pPr lvl="4"/>
            <a:r>
              <a:rPr lang="es-ES" altLang="en-ES"/>
              <a:t>Quinto nivel</a:t>
            </a:r>
          </a:p>
        </p:txBody>
      </p:sp>
      <p:sp>
        <p:nvSpPr>
          <p:cNvPr id="4" name="Marcador de fecha 3">
            <a:extLst>
              <a:ext uri="{FF2B5EF4-FFF2-40B4-BE49-F238E27FC236}">
                <a16:creationId xmlns:a16="http://schemas.microsoft.com/office/drawing/2014/main" id="{AD7F096E-4823-D5E3-E4D3-5645ACAA74B8}"/>
              </a:ext>
            </a:extLst>
          </p:cNvPr>
          <p:cNvSpPr>
            <a:spLocks noGrp="1"/>
          </p:cNvSpPr>
          <p:nvPr>
            <p:ph type="dt" sz="half" idx="2"/>
          </p:nvPr>
        </p:nvSpPr>
        <p:spPr>
          <a:xfrm>
            <a:off x="530225" y="651510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b="0" i="0">
                <a:solidFill>
                  <a:schemeClr val="tx1"/>
                </a:solidFill>
                <a:latin typeface="Arial Narrow" panose="020B0604020202020204" pitchFamily="34" charset="0"/>
                <a:cs typeface="Arial Narrow" panose="020B0604020202020204" pitchFamily="34" charset="0"/>
              </a:defRPr>
            </a:lvl1pPr>
          </a:lstStyle>
          <a:p>
            <a:pPr>
              <a:defRPr/>
            </a:pPr>
            <a:r>
              <a:rPr lang="es-ES"/>
              <a:t>23/10/2026 E. de la Luna et al</a:t>
            </a:r>
          </a:p>
        </p:txBody>
      </p:sp>
      <p:sp>
        <p:nvSpPr>
          <p:cNvPr id="5" name="Marcador de pie de página 4">
            <a:extLst>
              <a:ext uri="{FF2B5EF4-FFF2-40B4-BE49-F238E27FC236}">
                <a16:creationId xmlns:a16="http://schemas.microsoft.com/office/drawing/2014/main" id="{F5A196F2-AD00-971B-680F-E5B8C2AC5E4E}"/>
              </a:ext>
            </a:extLst>
          </p:cNvPr>
          <p:cNvSpPr>
            <a:spLocks noGrp="1"/>
          </p:cNvSpPr>
          <p:nvPr>
            <p:ph type="ftr" sz="quarter" idx="3"/>
          </p:nvPr>
        </p:nvSpPr>
        <p:spPr>
          <a:xfrm>
            <a:off x="3592513" y="6518275"/>
            <a:ext cx="5048250" cy="382588"/>
          </a:xfrm>
          <a:prstGeom prst="rect">
            <a:avLst/>
          </a:prstGeom>
        </p:spPr>
        <p:txBody>
          <a:bodyPr vert="horz" lIns="91440" tIns="45720" rIns="91440" bIns="45720" rtlCol="0" anchor="ctr"/>
          <a:lstStyle>
            <a:lvl1pPr algn="ctr" eaLnBrk="1" fontAlgn="auto" hangingPunct="1">
              <a:spcBef>
                <a:spcPts val="0"/>
              </a:spcBef>
              <a:spcAft>
                <a:spcPts val="0"/>
              </a:spcAft>
              <a:defRPr sz="1200" b="0" i="0">
                <a:solidFill>
                  <a:schemeClr val="tx1"/>
                </a:solidFill>
                <a:latin typeface="Arial Narrow" panose="020B0604020202020204" pitchFamily="34" charset="0"/>
                <a:cs typeface="Arial Narrow" panose="020B0604020202020204" pitchFamily="34" charset="0"/>
              </a:defRPr>
            </a:lvl1pPr>
          </a:lstStyle>
          <a:p>
            <a:pPr>
              <a:spcBef>
                <a:spcPct val="0"/>
              </a:spcBef>
              <a:spcAft>
                <a:spcPct val="0"/>
              </a:spcAft>
            </a:pPr>
            <a:r>
              <a:rPr lang="en-US" sz="1200" err="1">
                <a:solidFill>
                  <a:srgbClr val="333333"/>
                </a:solidFill>
                <a:latin typeface="Arial Narrow" panose="020B0604020202020204" pitchFamily="34" charset="0"/>
                <a:ea typeface="Arial Narrow" panose="020B0604020202020204" pitchFamily="34" charset="0"/>
              </a:rPr>
              <a:t>EUROfusion</a:t>
            </a:r>
            <a:r>
              <a:rPr lang="en-US" sz="1200">
                <a:solidFill>
                  <a:srgbClr val="333333"/>
                </a:solidFill>
                <a:latin typeface="Arial Narrow" panose="020B0604020202020204" pitchFamily="34" charset="0"/>
                <a:ea typeface="Arial Narrow" panose="020B0604020202020204" pitchFamily="34" charset="0"/>
              </a:rPr>
              <a:t> JT-60SA Enhancements Progress Meeting Part I - Doppler Reflectometer</a:t>
            </a:r>
            <a:endParaRPr lang="es-ES" sz="1200">
              <a:latin typeface="Arial Narrow" panose="020B0604020202020204" pitchFamily="34" charset="0"/>
            </a:endParaRPr>
          </a:p>
        </p:txBody>
      </p:sp>
      <p:sp>
        <p:nvSpPr>
          <p:cNvPr id="6" name="Marcador de número de diapositiva 5">
            <a:extLst>
              <a:ext uri="{FF2B5EF4-FFF2-40B4-BE49-F238E27FC236}">
                <a16:creationId xmlns:a16="http://schemas.microsoft.com/office/drawing/2014/main" id="{8C9C33AC-C959-09AA-D33D-0F122188ACF4}"/>
              </a:ext>
            </a:extLst>
          </p:cNvPr>
          <p:cNvSpPr>
            <a:spLocks noGrp="1"/>
          </p:cNvSpPr>
          <p:nvPr>
            <p:ph type="sldNum" sz="quarter" idx="4"/>
          </p:nvPr>
        </p:nvSpPr>
        <p:spPr>
          <a:xfrm>
            <a:off x="10137775" y="6515100"/>
            <a:ext cx="1573213" cy="365125"/>
          </a:xfrm>
          <a:prstGeom prst="rect">
            <a:avLst/>
          </a:prstGeom>
        </p:spPr>
        <p:txBody>
          <a:bodyPr vert="horz" lIns="91440" tIns="45720" rIns="91440" bIns="45720" rtlCol="0" anchor="ctr"/>
          <a:lstStyle>
            <a:lvl1pPr algn="r" eaLnBrk="1" fontAlgn="auto" hangingPunct="1">
              <a:spcBef>
                <a:spcPts val="0"/>
              </a:spcBef>
              <a:spcAft>
                <a:spcPts val="0"/>
              </a:spcAft>
              <a:defRPr sz="1200" b="0" i="0" smtClean="0">
                <a:solidFill>
                  <a:schemeClr val="tx1"/>
                </a:solidFill>
                <a:latin typeface="Arial Narrow" panose="020B0604020202020204" pitchFamily="34" charset="0"/>
                <a:cs typeface="Arial Narrow" panose="020B0604020202020204" pitchFamily="34" charset="0"/>
              </a:defRPr>
            </a:lvl1pPr>
          </a:lstStyle>
          <a:p>
            <a:pPr>
              <a:defRPr/>
            </a:pPr>
            <a:fld id="{F25FE927-6E47-294F-8729-37FA9C350E91}" type="slidenum">
              <a:rPr lang="es-ES"/>
              <a:pPr>
                <a:defRPr/>
              </a:pPr>
              <a:t>‹#›</a:t>
            </a:fld>
            <a:endParaRPr lang="es-ES"/>
          </a:p>
        </p:txBody>
      </p:sp>
      <p:cxnSp>
        <p:nvCxnSpPr>
          <p:cNvPr id="8" name="Straight Connector 7">
            <a:extLst>
              <a:ext uri="{FF2B5EF4-FFF2-40B4-BE49-F238E27FC236}">
                <a16:creationId xmlns:a16="http://schemas.microsoft.com/office/drawing/2014/main" id="{3EAAAA28-FBE3-4FA1-FEC1-42239BFA1F7C}"/>
              </a:ext>
            </a:extLst>
          </p:cNvPr>
          <p:cNvCxnSpPr>
            <a:cxnSpLocks/>
          </p:cNvCxnSpPr>
          <p:nvPr userDrawn="1"/>
        </p:nvCxnSpPr>
        <p:spPr>
          <a:xfrm>
            <a:off x="504825" y="258763"/>
            <a:ext cx="1118235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A9E28C97-C555-FF50-1F2E-F87141544190}"/>
              </a:ext>
            </a:extLst>
          </p:cNvPr>
          <p:cNvCxnSpPr>
            <a:cxnSpLocks/>
          </p:cNvCxnSpPr>
          <p:nvPr userDrawn="1"/>
        </p:nvCxnSpPr>
        <p:spPr>
          <a:xfrm>
            <a:off x="504825" y="987425"/>
            <a:ext cx="1118235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B4678B9B-87CA-7A64-5D24-5E681A12C6B1}"/>
              </a:ext>
            </a:extLst>
          </p:cNvPr>
          <p:cNvCxnSpPr>
            <a:cxnSpLocks/>
          </p:cNvCxnSpPr>
          <p:nvPr userDrawn="1"/>
        </p:nvCxnSpPr>
        <p:spPr>
          <a:xfrm>
            <a:off x="504825" y="6515100"/>
            <a:ext cx="1118235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705"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Lst>
  <p:hf hdr="0"/>
  <p:txStyles>
    <p:titleStyle>
      <a:lvl1pPr algn="l" rtl="0" fontAlgn="base">
        <a:lnSpc>
          <a:spcPct val="90000"/>
        </a:lnSpc>
        <a:spcBef>
          <a:spcPct val="0"/>
        </a:spcBef>
        <a:spcAft>
          <a:spcPct val="0"/>
        </a:spcAft>
        <a:defRPr sz="3500" b="1" kern="1200">
          <a:solidFill>
            <a:schemeClr val="tx1"/>
          </a:solidFill>
          <a:latin typeface="Arial Narrow" panose="020B0604020202020204" pitchFamily="34" charset="0"/>
          <a:ea typeface="Arial Narrow" panose="020B0604020202020204" pitchFamily="34" charset="0"/>
          <a:cs typeface="Arial Narrow" panose="020B0604020202020204" pitchFamily="34" charset="0"/>
        </a:defRPr>
      </a:lvl1pPr>
      <a:lvl2pPr algn="l" rtl="0" fontAlgn="base">
        <a:lnSpc>
          <a:spcPct val="90000"/>
        </a:lnSpc>
        <a:spcBef>
          <a:spcPct val="0"/>
        </a:spcBef>
        <a:spcAft>
          <a:spcPct val="0"/>
        </a:spcAft>
        <a:defRPr sz="3500" b="1">
          <a:solidFill>
            <a:schemeClr val="tx1"/>
          </a:solidFill>
          <a:latin typeface="Arial Narrow" panose="020B0604020202020204" pitchFamily="34" charset="0"/>
          <a:ea typeface="Arial Narrow" panose="020B0604020202020204" pitchFamily="34" charset="0"/>
          <a:cs typeface="Arial Narrow" panose="020B0604020202020204" pitchFamily="34" charset="0"/>
        </a:defRPr>
      </a:lvl2pPr>
      <a:lvl3pPr algn="l" rtl="0" fontAlgn="base">
        <a:lnSpc>
          <a:spcPct val="90000"/>
        </a:lnSpc>
        <a:spcBef>
          <a:spcPct val="0"/>
        </a:spcBef>
        <a:spcAft>
          <a:spcPct val="0"/>
        </a:spcAft>
        <a:defRPr sz="3500" b="1">
          <a:solidFill>
            <a:schemeClr val="tx1"/>
          </a:solidFill>
          <a:latin typeface="Arial Narrow" panose="020B0604020202020204" pitchFamily="34" charset="0"/>
          <a:ea typeface="Arial Narrow" panose="020B0604020202020204" pitchFamily="34" charset="0"/>
          <a:cs typeface="Arial Narrow" panose="020B0604020202020204" pitchFamily="34" charset="0"/>
        </a:defRPr>
      </a:lvl3pPr>
      <a:lvl4pPr algn="l" rtl="0" fontAlgn="base">
        <a:lnSpc>
          <a:spcPct val="90000"/>
        </a:lnSpc>
        <a:spcBef>
          <a:spcPct val="0"/>
        </a:spcBef>
        <a:spcAft>
          <a:spcPct val="0"/>
        </a:spcAft>
        <a:defRPr sz="3500" b="1">
          <a:solidFill>
            <a:schemeClr val="tx1"/>
          </a:solidFill>
          <a:latin typeface="Arial Narrow" panose="020B0604020202020204" pitchFamily="34" charset="0"/>
          <a:ea typeface="Arial Narrow" panose="020B0604020202020204" pitchFamily="34" charset="0"/>
          <a:cs typeface="Arial Narrow" panose="020B0604020202020204" pitchFamily="34" charset="0"/>
        </a:defRPr>
      </a:lvl4pPr>
      <a:lvl5pPr algn="l" rtl="0" fontAlgn="base">
        <a:lnSpc>
          <a:spcPct val="90000"/>
        </a:lnSpc>
        <a:spcBef>
          <a:spcPct val="0"/>
        </a:spcBef>
        <a:spcAft>
          <a:spcPct val="0"/>
        </a:spcAft>
        <a:defRPr sz="3500" b="1">
          <a:solidFill>
            <a:schemeClr val="tx1"/>
          </a:solidFill>
          <a:latin typeface="Arial Narrow" panose="020B0604020202020204" pitchFamily="34" charset="0"/>
          <a:ea typeface="Arial Narrow" panose="020B0604020202020204" pitchFamily="34" charset="0"/>
          <a:cs typeface="Arial Narrow" panose="020B0604020202020204" pitchFamily="34" charset="0"/>
        </a:defRPr>
      </a:lvl5pPr>
      <a:lvl6pPr marL="457200" algn="l" rtl="0" fontAlgn="base">
        <a:lnSpc>
          <a:spcPct val="90000"/>
        </a:lnSpc>
        <a:spcBef>
          <a:spcPct val="0"/>
        </a:spcBef>
        <a:spcAft>
          <a:spcPct val="0"/>
        </a:spcAft>
        <a:defRPr sz="3500" b="1">
          <a:solidFill>
            <a:schemeClr val="tx1"/>
          </a:solidFill>
          <a:latin typeface="Arial Narrow" panose="020B0604020202020204" pitchFamily="34" charset="0"/>
          <a:ea typeface="Arial Narrow" panose="020B0604020202020204" pitchFamily="34" charset="0"/>
          <a:cs typeface="Arial Narrow" panose="020B0604020202020204" pitchFamily="34" charset="0"/>
        </a:defRPr>
      </a:lvl6pPr>
      <a:lvl7pPr marL="914400" algn="l" rtl="0" fontAlgn="base">
        <a:lnSpc>
          <a:spcPct val="90000"/>
        </a:lnSpc>
        <a:spcBef>
          <a:spcPct val="0"/>
        </a:spcBef>
        <a:spcAft>
          <a:spcPct val="0"/>
        </a:spcAft>
        <a:defRPr sz="3500" b="1">
          <a:solidFill>
            <a:schemeClr val="tx1"/>
          </a:solidFill>
          <a:latin typeface="Arial Narrow" panose="020B0604020202020204" pitchFamily="34" charset="0"/>
          <a:ea typeface="Arial Narrow" panose="020B0604020202020204" pitchFamily="34" charset="0"/>
          <a:cs typeface="Arial Narrow" panose="020B0604020202020204" pitchFamily="34" charset="0"/>
        </a:defRPr>
      </a:lvl7pPr>
      <a:lvl8pPr marL="1371600" algn="l" rtl="0" fontAlgn="base">
        <a:lnSpc>
          <a:spcPct val="90000"/>
        </a:lnSpc>
        <a:spcBef>
          <a:spcPct val="0"/>
        </a:spcBef>
        <a:spcAft>
          <a:spcPct val="0"/>
        </a:spcAft>
        <a:defRPr sz="3500" b="1">
          <a:solidFill>
            <a:schemeClr val="tx1"/>
          </a:solidFill>
          <a:latin typeface="Arial Narrow" panose="020B0604020202020204" pitchFamily="34" charset="0"/>
          <a:ea typeface="Arial Narrow" panose="020B0604020202020204" pitchFamily="34" charset="0"/>
          <a:cs typeface="Arial Narrow" panose="020B0604020202020204" pitchFamily="34" charset="0"/>
        </a:defRPr>
      </a:lvl8pPr>
      <a:lvl9pPr marL="1828800" algn="l" rtl="0" fontAlgn="base">
        <a:lnSpc>
          <a:spcPct val="90000"/>
        </a:lnSpc>
        <a:spcBef>
          <a:spcPct val="0"/>
        </a:spcBef>
        <a:spcAft>
          <a:spcPct val="0"/>
        </a:spcAft>
        <a:defRPr sz="3500" b="1">
          <a:solidFill>
            <a:schemeClr val="tx1"/>
          </a:solidFill>
          <a:latin typeface="Arial Narrow" panose="020B0604020202020204" pitchFamily="34" charset="0"/>
          <a:ea typeface="Arial Narrow" panose="020B0604020202020204" pitchFamily="34" charset="0"/>
          <a:cs typeface="Arial Narrow" panose="020B0604020202020204" pitchFamily="34" charset="0"/>
        </a:defRPr>
      </a:lvl9pPr>
    </p:titleStyle>
    <p:body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Arial Narrow" panose="020B0604020202020204" pitchFamily="34" charset="0"/>
          <a:ea typeface="Arial Narrow" panose="020B0604020202020204" pitchFamily="34" charset="0"/>
          <a:cs typeface="Arial Narrow" panose="020B0604020202020204" pitchFamily="34" charset="0"/>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Arial Narrow" panose="020B0604020202020204" pitchFamily="34" charset="0"/>
          <a:ea typeface="Arial Narrow" panose="020B0604020202020204" pitchFamily="34" charset="0"/>
          <a:cs typeface="Arial Narrow" panose="020B0604020202020204" pitchFamily="34" charset="0"/>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Arial Narrow" panose="020B0604020202020204" pitchFamily="34" charset="0"/>
          <a:ea typeface="Arial Narrow" panose="020B0604020202020204" pitchFamily="34" charset="0"/>
          <a:cs typeface="Arial Narrow" panose="020B0604020202020204" pitchFamily="34" charset="0"/>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Arial Narrow" panose="020B0604020202020204" pitchFamily="34" charset="0"/>
          <a:ea typeface="Arial Narrow" panose="020B0604020202020204" pitchFamily="34" charset="0"/>
          <a:cs typeface="Arial Narrow" panose="020B0604020202020204" pitchFamily="34" charset="0"/>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Arial Narrow" panose="020B0604020202020204" pitchFamily="34" charset="0"/>
          <a:ea typeface="Arial Narrow" panose="020B0604020202020204" pitchFamily="34" charset="0"/>
          <a:cs typeface="Arial Narrow"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Title Placeholder 1">
            <a:extLst>
              <a:ext uri="{FF2B5EF4-FFF2-40B4-BE49-F238E27FC236}">
                <a16:creationId xmlns:a16="http://schemas.microsoft.com/office/drawing/2014/main" id="{93C2BA4E-0970-ECE9-2F9E-3EB5ACFDD7F6}"/>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n-ES"/>
              <a:t>Click to edit Master title style</a:t>
            </a:r>
            <a:endParaRPr lang="en-ES" altLang="en-ES"/>
          </a:p>
        </p:txBody>
      </p:sp>
      <p:sp>
        <p:nvSpPr>
          <p:cNvPr id="2051" name="Text Placeholder 2">
            <a:extLst>
              <a:ext uri="{FF2B5EF4-FFF2-40B4-BE49-F238E27FC236}">
                <a16:creationId xmlns:a16="http://schemas.microsoft.com/office/drawing/2014/main" id="{3BAE17CB-B53D-B9D6-66A7-6C07BCDAD5F9}"/>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ES"/>
              <a:t>Click to edit Master text styles</a:t>
            </a:r>
          </a:p>
          <a:p>
            <a:pPr lvl="1"/>
            <a:r>
              <a:rPr lang="en-GB" altLang="en-ES"/>
              <a:t>Second level</a:t>
            </a:r>
          </a:p>
          <a:p>
            <a:pPr lvl="2"/>
            <a:r>
              <a:rPr lang="en-GB" altLang="en-ES"/>
              <a:t>Third level</a:t>
            </a:r>
          </a:p>
          <a:p>
            <a:pPr lvl="3"/>
            <a:r>
              <a:rPr lang="en-GB" altLang="en-ES"/>
              <a:t>Fourth level</a:t>
            </a:r>
          </a:p>
          <a:p>
            <a:pPr lvl="4"/>
            <a:r>
              <a:rPr lang="en-GB" altLang="en-ES"/>
              <a:t>Fifth level</a:t>
            </a:r>
            <a:endParaRPr lang="en-ES" altLang="en-ES"/>
          </a:p>
        </p:txBody>
      </p:sp>
      <p:sp>
        <p:nvSpPr>
          <p:cNvPr id="4" name="Date Placeholder 3">
            <a:extLst>
              <a:ext uri="{FF2B5EF4-FFF2-40B4-BE49-F238E27FC236}">
                <a16:creationId xmlns:a16="http://schemas.microsoft.com/office/drawing/2014/main" id="{C0747D0C-6D36-9184-4531-F7BBFB857F3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defRPr>
            </a:lvl1pPr>
          </a:lstStyle>
          <a:p>
            <a:pPr>
              <a:defRPr/>
            </a:pPr>
            <a:r>
              <a:rPr lang="es-ES"/>
              <a:t>27/05/2026 S. Cabrera et al</a:t>
            </a:r>
            <a:endParaRPr lang="en-ES"/>
          </a:p>
        </p:txBody>
      </p:sp>
      <p:sp>
        <p:nvSpPr>
          <p:cNvPr id="5" name="Footer Placeholder 4">
            <a:extLst>
              <a:ext uri="{FF2B5EF4-FFF2-40B4-BE49-F238E27FC236}">
                <a16:creationId xmlns:a16="http://schemas.microsoft.com/office/drawing/2014/main" id="{347B4C88-9821-0CAC-ACFA-B4D1DAB73F9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r>
              <a:rPr lang="en-US"/>
              <a:t>JT60-SA TCM45 Diagnostics Satellite meeting - Doppler Reflectometer</a:t>
            </a:r>
            <a:endParaRPr lang="en-ES"/>
          </a:p>
        </p:txBody>
      </p:sp>
      <p:sp>
        <p:nvSpPr>
          <p:cNvPr id="6" name="Slide Number Placeholder 5">
            <a:extLst>
              <a:ext uri="{FF2B5EF4-FFF2-40B4-BE49-F238E27FC236}">
                <a16:creationId xmlns:a16="http://schemas.microsoft.com/office/drawing/2014/main" id="{3EEBB7A1-5DB9-0CEB-5F6D-1816D287C83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eaLnBrk="1" fontAlgn="auto" hangingPunct="1">
              <a:spcBef>
                <a:spcPts val="0"/>
              </a:spcBef>
              <a:spcAft>
                <a:spcPts val="0"/>
              </a:spcAft>
              <a:defRPr sz="1200" smtClean="0">
                <a:solidFill>
                  <a:schemeClr val="tx1">
                    <a:tint val="75000"/>
                  </a:schemeClr>
                </a:solidFill>
                <a:latin typeface="+mn-lt"/>
              </a:defRPr>
            </a:lvl1pPr>
          </a:lstStyle>
          <a:p>
            <a:pPr>
              <a:defRPr/>
            </a:pPr>
            <a:fld id="{EECFD44E-6ADD-8E42-B46E-3F1353614721}" type="slidenum">
              <a:rPr lang="en-ES"/>
              <a:pPr>
                <a:defRPr/>
              </a:pPr>
              <a:t>‹#›</a:t>
            </a:fld>
            <a:endParaRPr lang="en-ES"/>
          </a:p>
        </p:txBody>
      </p:sp>
    </p:spTree>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Lst>
  <p:hf hdr="0"/>
  <p:txStyles>
    <p:title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panose="020F0302020204030204" pitchFamily="34" charset="0"/>
        </a:defRPr>
      </a:lvl2pPr>
      <a:lvl3pPr algn="l" rtl="0" fontAlgn="base">
        <a:lnSpc>
          <a:spcPct val="90000"/>
        </a:lnSpc>
        <a:spcBef>
          <a:spcPct val="0"/>
        </a:spcBef>
        <a:spcAft>
          <a:spcPct val="0"/>
        </a:spcAft>
        <a:defRPr sz="4400">
          <a:solidFill>
            <a:schemeClr val="tx1"/>
          </a:solidFill>
          <a:latin typeface="Calibri Light" panose="020F0302020204030204" pitchFamily="34" charset="0"/>
        </a:defRPr>
      </a:lvl3pPr>
      <a:lvl4pPr algn="l" rtl="0" fontAlgn="base">
        <a:lnSpc>
          <a:spcPct val="90000"/>
        </a:lnSpc>
        <a:spcBef>
          <a:spcPct val="0"/>
        </a:spcBef>
        <a:spcAft>
          <a:spcPct val="0"/>
        </a:spcAft>
        <a:defRPr sz="4400">
          <a:solidFill>
            <a:schemeClr val="tx1"/>
          </a:solidFill>
          <a:latin typeface="Calibri Light" panose="020F0302020204030204" pitchFamily="34" charset="0"/>
        </a:defRPr>
      </a:lvl4pPr>
      <a:lvl5pPr algn="l" rtl="0" fontAlgn="base">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image" Target="../media/image12.emf"/><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image" Target="../media/image15.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18.pn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22.png"/><Relationship Id="rId11" Type="http://schemas.openxmlformats.org/officeDocument/2006/relationships/image" Target="../media/image27.png"/><Relationship Id="rId5" Type="http://schemas.openxmlformats.org/officeDocument/2006/relationships/image" Target="../media/image21.pn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png"/></Relationships>
</file>

<file path=ppt/slides/_rels/slide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0.xml"/><Relationship Id="rId1" Type="http://schemas.openxmlformats.org/officeDocument/2006/relationships/slideLayout" Target="../slideLayouts/slideLayout3.xml"/><Relationship Id="rId5" Type="http://schemas.openxmlformats.org/officeDocument/2006/relationships/image" Target="../media/image31.png"/><Relationship Id="rId4" Type="http://schemas.openxmlformats.org/officeDocument/2006/relationships/image" Target="../media/image30.png"/></Relationships>
</file>

<file path=ppt/slides/_rels/slide11.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34.jpeg"/><Relationship Id="rId5" Type="http://schemas.openxmlformats.org/officeDocument/2006/relationships/image" Target="../media/image33.jpeg"/><Relationship Id="rId4" Type="http://schemas.openxmlformats.org/officeDocument/2006/relationships/image" Target="../media/image32.jpeg"/></Relationships>
</file>

<file path=ppt/slides/_rels/slide1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37.jpeg"/><Relationship Id="rId7" Type="http://schemas.openxmlformats.org/officeDocument/2006/relationships/image" Target="../media/image41.pn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40.png"/><Relationship Id="rId5" Type="http://schemas.openxmlformats.org/officeDocument/2006/relationships/image" Target="../media/image39.jpeg"/><Relationship Id="rId4" Type="http://schemas.openxmlformats.org/officeDocument/2006/relationships/image" Target="../media/image38.jpeg"/></Relationships>
</file>

<file path=ppt/slides/_rels/slide1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3.xml"/><Relationship Id="rId4" Type="http://schemas.openxmlformats.org/officeDocument/2006/relationships/image" Target="../media/image46.png"/></Relationships>
</file>

<file path=ppt/slides/_rels/slide18.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9F2C06-64A3-78FB-79D2-C648E09A40AD}"/>
              </a:ext>
            </a:extLst>
          </p:cNvPr>
          <p:cNvSpPr>
            <a:spLocks noGrp="1"/>
          </p:cNvSpPr>
          <p:nvPr>
            <p:ph type="title"/>
          </p:nvPr>
        </p:nvSpPr>
        <p:spPr>
          <a:xfrm>
            <a:off x="407368" y="2074188"/>
            <a:ext cx="10070132" cy="1088112"/>
          </a:xfrm>
        </p:spPr>
        <p:txBody>
          <a:bodyPr/>
          <a:lstStyle/>
          <a:p>
            <a:r>
              <a:rPr lang="es-ES" sz="3600" err="1">
                <a:latin typeface="Arial"/>
                <a:cs typeface="Arial"/>
              </a:rPr>
              <a:t>Progress</a:t>
            </a:r>
            <a:r>
              <a:rPr lang="es-ES" sz="3600">
                <a:latin typeface="Arial"/>
                <a:cs typeface="Arial"/>
              </a:rPr>
              <a:t> </a:t>
            </a:r>
            <a:r>
              <a:rPr lang="es-ES" sz="3600" err="1">
                <a:latin typeface="Arial"/>
                <a:cs typeface="Arial"/>
              </a:rPr>
              <a:t>on</a:t>
            </a:r>
            <a:r>
              <a:rPr lang="es-ES" sz="3600">
                <a:latin typeface="Arial"/>
                <a:cs typeface="Arial"/>
              </a:rPr>
              <a:t> </a:t>
            </a:r>
            <a:r>
              <a:rPr lang="es-ES" sz="3600" err="1">
                <a:latin typeface="Arial"/>
                <a:cs typeface="Arial"/>
              </a:rPr>
              <a:t>the</a:t>
            </a:r>
            <a:r>
              <a:rPr lang="es-ES" sz="3600">
                <a:latin typeface="Arial"/>
                <a:cs typeface="Arial"/>
              </a:rPr>
              <a:t> </a:t>
            </a:r>
            <a:r>
              <a:rPr lang="es-ES" sz="3600" err="1">
                <a:latin typeface="Arial"/>
                <a:cs typeface="Arial"/>
              </a:rPr>
              <a:t>engineering</a:t>
            </a:r>
            <a:r>
              <a:rPr lang="es-ES" sz="3600">
                <a:latin typeface="Arial"/>
                <a:cs typeface="Arial"/>
              </a:rPr>
              <a:t> </a:t>
            </a:r>
            <a:r>
              <a:rPr lang="es-ES" sz="3600" err="1">
                <a:latin typeface="Arial"/>
                <a:cs typeface="Arial"/>
              </a:rPr>
              <a:t>design</a:t>
            </a:r>
            <a:r>
              <a:rPr lang="es-ES" sz="3600">
                <a:latin typeface="Arial"/>
                <a:cs typeface="Arial"/>
              </a:rPr>
              <a:t> </a:t>
            </a:r>
            <a:r>
              <a:rPr lang="es-ES" sz="3600" err="1">
                <a:latin typeface="Arial"/>
                <a:cs typeface="Arial"/>
              </a:rPr>
              <a:t>of</a:t>
            </a:r>
            <a:r>
              <a:rPr lang="es-ES" sz="3600">
                <a:latin typeface="Arial"/>
                <a:cs typeface="Arial"/>
              </a:rPr>
              <a:t> </a:t>
            </a:r>
            <a:r>
              <a:rPr lang="es-ES" sz="3600" err="1">
                <a:latin typeface="Arial"/>
                <a:cs typeface="Arial"/>
              </a:rPr>
              <a:t>European</a:t>
            </a:r>
            <a:r>
              <a:rPr lang="es-ES" sz="3600">
                <a:latin typeface="Arial"/>
                <a:cs typeface="Arial"/>
              </a:rPr>
              <a:t> Doppler </a:t>
            </a:r>
            <a:r>
              <a:rPr lang="es-ES" sz="3600" err="1">
                <a:latin typeface="Arial"/>
                <a:cs typeface="Arial"/>
              </a:rPr>
              <a:t>Reflectometer</a:t>
            </a:r>
            <a:r>
              <a:rPr lang="es-ES" sz="3600">
                <a:latin typeface="Arial"/>
                <a:cs typeface="Arial"/>
              </a:rPr>
              <a:t> </a:t>
            </a:r>
            <a:r>
              <a:rPr lang="es-ES" sz="3600" err="1">
                <a:latin typeface="Arial"/>
                <a:cs typeface="Arial"/>
              </a:rPr>
              <a:t>for</a:t>
            </a:r>
            <a:r>
              <a:rPr lang="es-ES" sz="3600">
                <a:latin typeface="Arial"/>
                <a:cs typeface="Arial"/>
              </a:rPr>
              <a:t> JT60-SA</a:t>
            </a:r>
            <a:endParaRPr lang="en-ES">
              <a:latin typeface="Arial"/>
              <a:cs typeface="Arial"/>
            </a:endParaRPr>
          </a:p>
        </p:txBody>
      </p:sp>
      <p:sp>
        <p:nvSpPr>
          <p:cNvPr id="3" name="Text Placeholder 2">
            <a:extLst>
              <a:ext uri="{FF2B5EF4-FFF2-40B4-BE49-F238E27FC236}">
                <a16:creationId xmlns:a16="http://schemas.microsoft.com/office/drawing/2014/main" id="{BA7F3AD5-5F39-D89A-3B96-3F7428E627EF}"/>
              </a:ext>
            </a:extLst>
          </p:cNvPr>
          <p:cNvSpPr>
            <a:spLocks noGrp="1"/>
          </p:cNvSpPr>
          <p:nvPr>
            <p:ph type="body" sz="quarter" idx="10"/>
          </p:nvPr>
        </p:nvSpPr>
        <p:spPr>
          <a:xfrm>
            <a:off x="407368" y="3493378"/>
            <a:ext cx="10365408" cy="2164472"/>
          </a:xfrm>
        </p:spPr>
        <p:txBody>
          <a:bodyPr/>
          <a:lstStyle/>
          <a:p>
            <a:pPr fontAlgn="auto">
              <a:lnSpc>
                <a:spcPct val="100000"/>
              </a:lnSpc>
              <a:spcBef>
                <a:spcPts val="0"/>
              </a:spcBef>
              <a:spcAft>
                <a:spcPts val="0"/>
              </a:spcAft>
              <a:defRPr/>
            </a:pPr>
            <a:r>
              <a:rPr lang="en-ES" sz="2200" b="0" dirty="0">
                <a:latin typeface="Arial" panose="020B0604020202020204" pitchFamily="34" charset="0"/>
                <a:cs typeface="Arial" panose="020B0604020202020204" pitchFamily="34" charset="0"/>
              </a:rPr>
              <a:t>E. de la Luna (Project Leader) on behalf </a:t>
            </a:r>
            <a:r>
              <a:rPr lang="en-GB" sz="2200" b="0" dirty="0">
                <a:latin typeface="Arial" panose="020B0604020202020204" pitchFamily="34" charset="0"/>
                <a:cs typeface="Arial" panose="020B0604020202020204" pitchFamily="34" charset="0"/>
              </a:rPr>
              <a:t>of</a:t>
            </a:r>
            <a:r>
              <a:rPr lang="en-ES" sz="2200" b="0" dirty="0">
                <a:latin typeface="Arial" panose="020B0604020202020204" pitchFamily="34" charset="0"/>
                <a:cs typeface="Arial" panose="020B0604020202020204" pitchFamily="34" charset="0"/>
              </a:rPr>
              <a:t> the CIEMAT JT-60SA/DR </a:t>
            </a:r>
          </a:p>
          <a:p>
            <a:pPr fontAlgn="auto">
              <a:lnSpc>
                <a:spcPct val="100000"/>
              </a:lnSpc>
              <a:spcBef>
                <a:spcPts val="0"/>
              </a:spcBef>
              <a:spcAft>
                <a:spcPts val="0"/>
              </a:spcAft>
              <a:defRPr/>
            </a:pPr>
            <a:r>
              <a:rPr lang="en-ES" sz="2200" b="0" dirty="0">
                <a:latin typeface="Arial" panose="020B0604020202020204" pitchFamily="34" charset="0"/>
                <a:cs typeface="Arial" panose="020B0604020202020204" pitchFamily="34" charset="0"/>
              </a:rPr>
              <a:t>S. Cabrera,</a:t>
            </a:r>
            <a:r>
              <a:rPr lang="es-ES" sz="2200" b="0" dirty="0">
                <a:latin typeface="Arial" panose="020B0604020202020204" pitchFamily="34" charset="0"/>
                <a:cs typeface="Arial" panose="020B0604020202020204" pitchFamily="34" charset="0"/>
              </a:rPr>
              <a:t> </a:t>
            </a:r>
            <a:r>
              <a:rPr lang="en-ES" sz="2200" b="0" dirty="0">
                <a:latin typeface="Arial" panose="020B0604020202020204" pitchFamily="34" charset="0"/>
                <a:cs typeface="Arial" panose="020B0604020202020204" pitchFamily="34" charset="0"/>
              </a:rPr>
              <a:t>D. Carraler</a:t>
            </a:r>
            <a:r>
              <a:rPr lang="es-ES" sz="2200" b="0" dirty="0">
                <a:latin typeface="Arial" panose="020B0604020202020204" pitchFamily="34" charset="0"/>
                <a:cs typeface="Arial" panose="020B0604020202020204" pitchFamily="34" charset="0"/>
              </a:rPr>
              <a:t>o,</a:t>
            </a:r>
            <a:r>
              <a:rPr lang="en-ES" sz="2200" b="0" dirty="0">
                <a:latin typeface="Arial" panose="020B0604020202020204" pitchFamily="34" charset="0"/>
                <a:cs typeface="Arial" panose="020B0604020202020204" pitchFamily="34" charset="0"/>
              </a:rPr>
              <a:t>T. Estrada</a:t>
            </a:r>
            <a:r>
              <a:rPr lang="es-ES" sz="2200" b="0" dirty="0">
                <a:latin typeface="Arial" panose="020B0604020202020204" pitchFamily="34" charset="0"/>
                <a:cs typeface="Arial" panose="020B0604020202020204" pitchFamily="34" charset="0"/>
              </a:rPr>
              <a:t>, </a:t>
            </a:r>
            <a:r>
              <a:rPr lang="en-ES" sz="2200" b="0" dirty="0">
                <a:latin typeface="Arial" panose="020B0604020202020204" pitchFamily="34" charset="0"/>
                <a:cs typeface="Arial" panose="020B0604020202020204" pitchFamily="34" charset="0"/>
              </a:rPr>
              <a:t>A. Fernández</a:t>
            </a:r>
            <a:r>
              <a:rPr lang="es-ES" sz="2200" b="0" dirty="0">
                <a:latin typeface="Arial" panose="020B0604020202020204" pitchFamily="34" charset="0"/>
                <a:cs typeface="Arial" panose="020B0604020202020204" pitchFamily="34" charset="0"/>
              </a:rPr>
              <a:t>, </a:t>
            </a:r>
            <a:r>
              <a:rPr lang="en-ES" sz="2200" b="0" dirty="0">
                <a:latin typeface="Arial" panose="020B0604020202020204" pitchFamily="34" charset="0"/>
                <a:cs typeface="Arial" panose="020B0604020202020204" pitchFamily="34" charset="0"/>
              </a:rPr>
              <a:t>J. Martínez and L. Ríos</a:t>
            </a:r>
            <a:endParaRPr lang="es-ES" sz="2200" b="0" dirty="0">
              <a:latin typeface="Arial" panose="020B0604020202020204" pitchFamily="34" charset="0"/>
              <a:cs typeface="Arial" panose="020B0604020202020204" pitchFamily="34" charset="0"/>
            </a:endParaRPr>
          </a:p>
          <a:p>
            <a:endParaRPr lang="en-ES" sz="2000" dirty="0">
              <a:latin typeface="Arial" panose="020B0604020202020204" pitchFamily="34" charset="0"/>
              <a:cs typeface="Arial" panose="020B0604020202020204" pitchFamily="34" charset="0"/>
            </a:endParaRPr>
          </a:p>
        </p:txBody>
      </p:sp>
      <p:sp>
        <p:nvSpPr>
          <p:cNvPr id="5" name="Text Placeholder 4">
            <a:extLst>
              <a:ext uri="{FF2B5EF4-FFF2-40B4-BE49-F238E27FC236}">
                <a16:creationId xmlns:a16="http://schemas.microsoft.com/office/drawing/2014/main" id="{198759CF-20F7-1C6B-A67E-56C9F7928FD5}"/>
              </a:ext>
            </a:extLst>
          </p:cNvPr>
          <p:cNvSpPr>
            <a:spLocks noGrp="1"/>
          </p:cNvSpPr>
          <p:nvPr>
            <p:ph type="body" sz="quarter" idx="12"/>
          </p:nvPr>
        </p:nvSpPr>
        <p:spPr>
          <a:xfrm>
            <a:off x="407368" y="1650286"/>
            <a:ext cx="7948356" cy="338554"/>
          </a:xfrm>
        </p:spPr>
        <p:txBody>
          <a:bodyPr>
            <a:noAutofit/>
          </a:bodyPr>
          <a:lstStyle/>
          <a:p>
            <a:r>
              <a:rPr lang="en-GB" sz="2000" b="0" i="0" err="1">
                <a:solidFill>
                  <a:srgbClr val="333333"/>
                </a:solidFill>
                <a:effectLst/>
                <a:latin typeface="Arial" panose="020B0604020202020204" pitchFamily="34" charset="0"/>
                <a:cs typeface="Arial" panose="020B0604020202020204" pitchFamily="34" charset="0"/>
              </a:rPr>
              <a:t>EUROfusion</a:t>
            </a:r>
            <a:r>
              <a:rPr lang="en-GB" sz="2000" b="0" i="0">
                <a:solidFill>
                  <a:srgbClr val="333333"/>
                </a:solidFill>
                <a:effectLst/>
                <a:latin typeface="Arial" panose="020B0604020202020204" pitchFamily="34" charset="0"/>
                <a:cs typeface="Arial" panose="020B0604020202020204" pitchFamily="34" charset="0"/>
              </a:rPr>
              <a:t> Revision Meeting, </a:t>
            </a:r>
            <a:r>
              <a:rPr lang="en-GB" sz="2000">
                <a:solidFill>
                  <a:srgbClr val="333333"/>
                </a:solidFill>
                <a:latin typeface="Arial" panose="020B0604020202020204" pitchFamily="34" charset="0"/>
                <a:cs typeface="Arial" panose="020B0604020202020204" pitchFamily="34" charset="0"/>
              </a:rPr>
              <a:t>23 October 2026</a:t>
            </a:r>
            <a:endParaRPr lang="en-ES" sz="2000">
              <a:latin typeface="Arial" panose="020B0604020202020204" pitchFamily="34" charset="0"/>
              <a:cs typeface="Arial" panose="020B0604020202020204" pitchFamily="34" charset="0"/>
            </a:endParaRPr>
          </a:p>
        </p:txBody>
      </p:sp>
      <p:pic>
        <p:nvPicPr>
          <p:cNvPr id="7" name="Picture 18">
            <a:extLst>
              <a:ext uri="{FF2B5EF4-FFF2-40B4-BE49-F238E27FC236}">
                <a16:creationId xmlns:a16="http://schemas.microsoft.com/office/drawing/2014/main" id="{2579827D-D028-9D1F-FCE9-6F0ED4CC83D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24088" y="5725873"/>
            <a:ext cx="2772307" cy="64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95489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ítulo 1">
            <a:extLst>
              <a:ext uri="{FF2B5EF4-FFF2-40B4-BE49-F238E27FC236}">
                <a16:creationId xmlns:a16="http://schemas.microsoft.com/office/drawing/2014/main" id="{5F758F8E-E163-872C-B42B-D8CA06C3D316}"/>
              </a:ext>
            </a:extLst>
          </p:cNvPr>
          <p:cNvSpPr>
            <a:spLocks noGrp="1" noChangeArrowheads="1"/>
          </p:cNvSpPr>
          <p:nvPr>
            <p:ph type="title"/>
          </p:nvPr>
        </p:nvSpPr>
        <p:spPr/>
        <p:txBody>
          <a:bodyPr/>
          <a:lstStyle/>
          <a:p>
            <a:r>
              <a:rPr lang="en-GB" altLang="en-ES" sz="4000"/>
              <a:t>Outline: progress since the last Review </a:t>
            </a:r>
            <a:r>
              <a:rPr lang="en-GB" altLang="en-ES" sz="4000" err="1"/>
              <a:t>Meeeting</a:t>
            </a:r>
            <a:endParaRPr lang="en-GB" altLang="en-ES" sz="4000"/>
          </a:p>
        </p:txBody>
      </p:sp>
      <p:sp>
        <p:nvSpPr>
          <p:cNvPr id="16386" name="Date Placeholder 2">
            <a:extLst>
              <a:ext uri="{FF2B5EF4-FFF2-40B4-BE49-F238E27FC236}">
                <a16:creationId xmlns:a16="http://schemas.microsoft.com/office/drawing/2014/main" id="{135B99E3-405D-3BD2-23ED-BD7C93069020}"/>
              </a:ext>
            </a:extLst>
          </p:cNvPr>
          <p:cNvSpPr>
            <a:spLocks noGrp="1" noChangeArrowheads="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s-ES" altLang="en-ES" dirty="0">
                <a:latin typeface="Arial Narrow" panose="020B0604020202020204" pitchFamily="34" charset="0"/>
                <a:ea typeface="Arial Narrow" panose="020B0604020202020204" pitchFamily="34" charset="0"/>
              </a:rPr>
              <a:t>23/10/2026 E. de la Luna et al</a:t>
            </a:r>
          </a:p>
        </p:txBody>
      </p:sp>
      <p:sp>
        <p:nvSpPr>
          <p:cNvPr id="16387" name="Footer Placeholder 3">
            <a:extLst>
              <a:ext uri="{FF2B5EF4-FFF2-40B4-BE49-F238E27FC236}">
                <a16:creationId xmlns:a16="http://schemas.microsoft.com/office/drawing/2014/main" id="{DCC88EAC-27A7-BDA8-2E6E-5ACDE697E4DA}"/>
              </a:ext>
            </a:extLst>
          </p:cNvPr>
          <p:cNvSpPr>
            <a:spLocks noGrp="1" noChangeArrowheads="1"/>
          </p:cNvSpPr>
          <p:nvPr>
            <p:ph type="ftr" sz="quarter" idx="11"/>
          </p:nvPr>
        </p:nvSpPr>
        <p:spPr bwMode="auto">
          <a:xfrm>
            <a:off x="3468688" y="6496050"/>
            <a:ext cx="6139138" cy="3825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spcBef>
                <a:spcPct val="0"/>
              </a:spcBef>
              <a:spcAft>
                <a:spcPct val="0"/>
              </a:spcAft>
            </a:pPr>
            <a:r>
              <a:rPr lang="en-US" sz="1400" err="1">
                <a:solidFill>
                  <a:srgbClr val="333333"/>
                </a:solidFill>
                <a:latin typeface="Arial Narrow" panose="020B0604020202020204" pitchFamily="34" charset="0"/>
                <a:ea typeface="Arial Narrow" panose="020B0604020202020204" pitchFamily="34" charset="0"/>
              </a:rPr>
              <a:t>EUROfusion</a:t>
            </a:r>
            <a:r>
              <a:rPr lang="en-US" sz="1400">
                <a:solidFill>
                  <a:srgbClr val="333333"/>
                </a:solidFill>
                <a:latin typeface="Arial Narrow" panose="020B0604020202020204" pitchFamily="34" charset="0"/>
                <a:ea typeface="Arial Narrow" panose="020B0604020202020204" pitchFamily="34" charset="0"/>
              </a:rPr>
              <a:t> JT-60SA Enhancements Progress Meeting Part I - Doppler Reflectometer</a:t>
            </a:r>
            <a:endParaRPr lang="es-ES" sz="1400">
              <a:latin typeface="Arial Narrow" panose="020B0604020202020204" pitchFamily="34" charset="0"/>
            </a:endParaRPr>
          </a:p>
        </p:txBody>
      </p:sp>
      <p:sp>
        <p:nvSpPr>
          <p:cNvPr id="16388" name="Slide Number Placeholder 7">
            <a:extLst>
              <a:ext uri="{FF2B5EF4-FFF2-40B4-BE49-F238E27FC236}">
                <a16:creationId xmlns:a16="http://schemas.microsoft.com/office/drawing/2014/main" id="{55261D81-52DA-0016-138C-ABE810E53BD0}"/>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A8A52173-408A-8E40-97B8-7844B1388500}" type="slidenum">
              <a:rPr lang="es-ES" altLang="en-ES">
                <a:latin typeface="Arial Narrow" panose="020B0604020202020204" pitchFamily="34" charset="0"/>
                <a:ea typeface="Arial Narrow" panose="020B0604020202020204" pitchFamily="34" charset="0"/>
              </a:rPr>
              <a:pPr fontAlgn="base">
                <a:spcBef>
                  <a:spcPct val="0"/>
                </a:spcBef>
                <a:spcAft>
                  <a:spcPct val="0"/>
                </a:spcAft>
              </a:pPr>
              <a:t>1</a:t>
            </a:fld>
            <a:endParaRPr lang="es-ES" altLang="en-ES">
              <a:latin typeface="Arial Narrow" panose="020B0604020202020204" pitchFamily="34" charset="0"/>
              <a:ea typeface="Arial Narrow" panose="020B0604020202020204" pitchFamily="34" charset="0"/>
            </a:endParaRPr>
          </a:p>
        </p:txBody>
      </p:sp>
      <p:grpSp>
        <p:nvGrpSpPr>
          <p:cNvPr id="16437" name="Group 16436">
            <a:extLst>
              <a:ext uri="{FF2B5EF4-FFF2-40B4-BE49-F238E27FC236}">
                <a16:creationId xmlns:a16="http://schemas.microsoft.com/office/drawing/2014/main" id="{9C6FC6BC-3EF5-48CA-2762-283C22739531}"/>
              </a:ext>
            </a:extLst>
          </p:cNvPr>
          <p:cNvGrpSpPr/>
          <p:nvPr/>
        </p:nvGrpSpPr>
        <p:grpSpPr>
          <a:xfrm>
            <a:off x="1389145" y="2553826"/>
            <a:ext cx="9505392" cy="3734914"/>
            <a:chOff x="2733072" y="1178950"/>
            <a:chExt cx="9505392" cy="3734914"/>
          </a:xfrm>
        </p:grpSpPr>
        <p:sp>
          <p:nvSpPr>
            <p:cNvPr id="3" name="TextBox 2">
              <a:extLst>
                <a:ext uri="{FF2B5EF4-FFF2-40B4-BE49-F238E27FC236}">
                  <a16:creationId xmlns:a16="http://schemas.microsoft.com/office/drawing/2014/main" id="{B5F705AD-CBAA-C304-DF03-8B2991D9A83A}"/>
                </a:ext>
              </a:extLst>
            </p:cNvPr>
            <p:cNvSpPr txBox="1"/>
            <p:nvPr/>
          </p:nvSpPr>
          <p:spPr>
            <a:xfrm>
              <a:off x="3050088" y="3266254"/>
              <a:ext cx="6100174" cy="369332"/>
            </a:xfrm>
            <a:prstGeom prst="rect">
              <a:avLst/>
            </a:prstGeom>
            <a:noFill/>
          </p:spPr>
          <p:txBody>
            <a:bodyPr wrap="square">
              <a:spAutoFit/>
            </a:bodyPr>
            <a:lstStyle/>
            <a:p>
              <a:r>
                <a:rPr lang="en-ES"/>
                <a:t> </a:t>
              </a:r>
              <a:endParaRPr lang="en-GB"/>
            </a:p>
          </p:txBody>
        </p:sp>
        <p:grpSp>
          <p:nvGrpSpPr>
            <p:cNvPr id="4" name="Grupo 100">
              <a:extLst>
                <a:ext uri="{FF2B5EF4-FFF2-40B4-BE49-F238E27FC236}">
                  <a16:creationId xmlns:a16="http://schemas.microsoft.com/office/drawing/2014/main" id="{9D3399A5-BACA-87E7-7914-0811C1D57FFD}"/>
                </a:ext>
              </a:extLst>
            </p:cNvPr>
            <p:cNvGrpSpPr/>
            <p:nvPr/>
          </p:nvGrpSpPr>
          <p:grpSpPr>
            <a:xfrm>
              <a:off x="2733072" y="1178950"/>
              <a:ext cx="9505392" cy="3734914"/>
              <a:chOff x="145879" y="601542"/>
              <a:chExt cx="13681799" cy="4960335"/>
            </a:xfrm>
          </p:grpSpPr>
          <p:sp>
            <p:nvSpPr>
              <p:cNvPr id="17" name="Oval 27">
                <a:extLst>
                  <a:ext uri="{FF2B5EF4-FFF2-40B4-BE49-F238E27FC236}">
                    <a16:creationId xmlns:a16="http://schemas.microsoft.com/office/drawing/2014/main" id="{ABB6930B-483F-B4DC-6DD0-E18DACAB2599}"/>
                  </a:ext>
                </a:extLst>
              </p:cNvPr>
              <p:cNvSpPr/>
              <p:nvPr/>
            </p:nvSpPr>
            <p:spPr>
              <a:xfrm>
                <a:off x="145879" y="1737630"/>
                <a:ext cx="537431" cy="3281161"/>
              </a:xfrm>
              <a:prstGeom prst="ellipse">
                <a:avLst/>
              </a:prstGeom>
              <a:solidFill>
                <a:srgbClr val="FAD800"/>
              </a:solidFill>
              <a:ln>
                <a:solidFill>
                  <a:srgbClr val="FFB2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ES">
                  <a:latin typeface="Arial Narrow" panose="020B0604020202020204" pitchFamily="34" charset="0"/>
                  <a:cs typeface="Arial Narrow" panose="020B0604020202020204" pitchFamily="34" charset="0"/>
                </a:endParaRPr>
              </a:p>
            </p:txBody>
          </p:sp>
          <p:grpSp>
            <p:nvGrpSpPr>
              <p:cNvPr id="5" name="Group 3">
                <a:extLst>
                  <a:ext uri="{FF2B5EF4-FFF2-40B4-BE49-F238E27FC236}">
                    <a16:creationId xmlns:a16="http://schemas.microsoft.com/office/drawing/2014/main" id="{F7938FF9-A104-5A3C-6997-D19D32711E16}"/>
                  </a:ext>
                </a:extLst>
              </p:cNvPr>
              <p:cNvGrpSpPr>
                <a:grpSpLocks noChangeAspect="1"/>
              </p:cNvGrpSpPr>
              <p:nvPr/>
            </p:nvGrpSpPr>
            <p:grpSpPr>
              <a:xfrm>
                <a:off x="7968208" y="1772816"/>
                <a:ext cx="711395" cy="792779"/>
                <a:chOff x="9681425" y="785742"/>
                <a:chExt cx="815818" cy="909147"/>
              </a:xfrm>
            </p:grpSpPr>
            <p:sp>
              <p:nvSpPr>
                <p:cNvPr id="16399" name="Oval 4">
                  <a:extLst>
                    <a:ext uri="{FF2B5EF4-FFF2-40B4-BE49-F238E27FC236}">
                      <a16:creationId xmlns:a16="http://schemas.microsoft.com/office/drawing/2014/main" id="{2E143359-8989-D5C8-56F9-5382407E3606}"/>
                    </a:ext>
                  </a:extLst>
                </p:cNvPr>
                <p:cNvSpPr/>
                <p:nvPr/>
              </p:nvSpPr>
              <p:spPr>
                <a:xfrm>
                  <a:off x="9907843" y="1052543"/>
                  <a:ext cx="347526" cy="349242"/>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ES">
                    <a:solidFill>
                      <a:schemeClr val="tx1"/>
                    </a:solidFill>
                  </a:endParaRPr>
                </a:p>
              </p:txBody>
            </p:sp>
            <p:sp>
              <p:nvSpPr>
                <p:cNvPr id="16400" name="Oval 5">
                  <a:extLst>
                    <a:ext uri="{FF2B5EF4-FFF2-40B4-BE49-F238E27FC236}">
                      <a16:creationId xmlns:a16="http://schemas.microsoft.com/office/drawing/2014/main" id="{CA229478-35BB-CE0A-0427-1273FBA08407}"/>
                    </a:ext>
                  </a:extLst>
                </p:cNvPr>
                <p:cNvSpPr/>
                <p:nvPr/>
              </p:nvSpPr>
              <p:spPr>
                <a:xfrm>
                  <a:off x="9741545" y="905009"/>
                  <a:ext cx="347525" cy="349242"/>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ES">
                    <a:solidFill>
                      <a:schemeClr val="tx1"/>
                    </a:solidFill>
                  </a:endParaRPr>
                </a:p>
              </p:txBody>
            </p:sp>
            <p:sp>
              <p:nvSpPr>
                <p:cNvPr id="16401" name="Oval 6">
                  <a:extLst>
                    <a:ext uri="{FF2B5EF4-FFF2-40B4-BE49-F238E27FC236}">
                      <a16:creationId xmlns:a16="http://schemas.microsoft.com/office/drawing/2014/main" id="{122CC49F-1087-1E0F-A5EE-3E49FD97A18A}"/>
                    </a:ext>
                  </a:extLst>
                </p:cNvPr>
                <p:cNvSpPr/>
                <p:nvPr/>
              </p:nvSpPr>
              <p:spPr>
                <a:xfrm>
                  <a:off x="10089070" y="1170891"/>
                  <a:ext cx="347525" cy="349242"/>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ES">
                    <a:solidFill>
                      <a:schemeClr val="tx1"/>
                    </a:solidFill>
                  </a:endParaRPr>
                </a:p>
              </p:txBody>
            </p:sp>
            <p:cxnSp>
              <p:nvCxnSpPr>
                <p:cNvPr id="16402" name="Straight Connector 7">
                  <a:extLst>
                    <a:ext uri="{FF2B5EF4-FFF2-40B4-BE49-F238E27FC236}">
                      <a16:creationId xmlns:a16="http://schemas.microsoft.com/office/drawing/2014/main" id="{353FF0FB-45E7-869C-C3EF-59A7F323F826}"/>
                    </a:ext>
                  </a:extLst>
                </p:cNvPr>
                <p:cNvCxnSpPr>
                  <a:cxnSpLocks/>
                </p:cNvCxnSpPr>
                <p:nvPr/>
              </p:nvCxnSpPr>
              <p:spPr>
                <a:xfrm rot="21420000" flipV="1">
                  <a:off x="9965300" y="1103688"/>
                  <a:ext cx="231988" cy="246952"/>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6403" name="Rectangle 8">
                  <a:extLst>
                    <a:ext uri="{FF2B5EF4-FFF2-40B4-BE49-F238E27FC236}">
                      <a16:creationId xmlns:a16="http://schemas.microsoft.com/office/drawing/2014/main" id="{2976CA6F-9DF8-D234-0EBF-49733573AE1A}"/>
                    </a:ext>
                  </a:extLst>
                </p:cNvPr>
                <p:cNvSpPr/>
                <p:nvPr/>
              </p:nvSpPr>
              <p:spPr>
                <a:xfrm>
                  <a:off x="9684500" y="785742"/>
                  <a:ext cx="171567" cy="5708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ES"/>
                </a:p>
              </p:txBody>
            </p:sp>
            <p:sp>
              <p:nvSpPr>
                <p:cNvPr id="16404" name="Rectangle 9">
                  <a:extLst>
                    <a:ext uri="{FF2B5EF4-FFF2-40B4-BE49-F238E27FC236}">
                      <a16:creationId xmlns:a16="http://schemas.microsoft.com/office/drawing/2014/main" id="{50555A5A-6517-5439-D550-AABD9854861E}"/>
                    </a:ext>
                  </a:extLst>
                </p:cNvPr>
                <p:cNvSpPr/>
                <p:nvPr/>
              </p:nvSpPr>
              <p:spPr>
                <a:xfrm>
                  <a:off x="9836899" y="834990"/>
                  <a:ext cx="518405" cy="2062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ES"/>
                </a:p>
              </p:txBody>
            </p:sp>
            <p:sp>
              <p:nvSpPr>
                <p:cNvPr id="16405" name="Rectangle 10">
                  <a:extLst>
                    <a:ext uri="{FF2B5EF4-FFF2-40B4-BE49-F238E27FC236}">
                      <a16:creationId xmlns:a16="http://schemas.microsoft.com/office/drawing/2014/main" id="{9CBE2DA1-971E-A704-66A8-FEAC250ECBE8}"/>
                    </a:ext>
                  </a:extLst>
                </p:cNvPr>
                <p:cNvSpPr/>
                <p:nvPr/>
              </p:nvSpPr>
              <p:spPr>
                <a:xfrm rot="21395376">
                  <a:off x="9681425" y="1172052"/>
                  <a:ext cx="218814" cy="2062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ES"/>
                </a:p>
              </p:txBody>
            </p:sp>
            <p:sp>
              <p:nvSpPr>
                <p:cNvPr id="16406" name="Rectangle 11">
                  <a:extLst>
                    <a:ext uri="{FF2B5EF4-FFF2-40B4-BE49-F238E27FC236}">
                      <a16:creationId xmlns:a16="http://schemas.microsoft.com/office/drawing/2014/main" id="{E90E8D4E-4EFC-E9C8-97D3-CD477448887D}"/>
                    </a:ext>
                  </a:extLst>
                </p:cNvPr>
                <p:cNvSpPr/>
                <p:nvPr/>
              </p:nvSpPr>
              <p:spPr>
                <a:xfrm flipH="1" flipV="1">
                  <a:off x="10273885" y="1124089"/>
                  <a:ext cx="199081" cy="5708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ES" u="sng"/>
                </a:p>
              </p:txBody>
            </p:sp>
            <p:sp>
              <p:nvSpPr>
                <p:cNvPr id="16407" name="Rectangle 12">
                  <a:extLst>
                    <a:ext uri="{FF2B5EF4-FFF2-40B4-BE49-F238E27FC236}">
                      <a16:creationId xmlns:a16="http://schemas.microsoft.com/office/drawing/2014/main" id="{9233A19F-34B6-4925-EA87-230B88AA39FA}"/>
                    </a:ext>
                  </a:extLst>
                </p:cNvPr>
                <p:cNvSpPr/>
                <p:nvPr/>
              </p:nvSpPr>
              <p:spPr>
                <a:xfrm flipH="1" flipV="1">
                  <a:off x="9978838" y="1413133"/>
                  <a:ext cx="518405" cy="2062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ES" u="sng"/>
                </a:p>
              </p:txBody>
            </p:sp>
            <p:sp>
              <p:nvSpPr>
                <p:cNvPr id="16408" name="Rectangle 13">
                  <a:extLst>
                    <a:ext uri="{FF2B5EF4-FFF2-40B4-BE49-F238E27FC236}">
                      <a16:creationId xmlns:a16="http://schemas.microsoft.com/office/drawing/2014/main" id="{D927C0A3-D724-DFD9-0B73-D843C1FDA772}"/>
                    </a:ext>
                  </a:extLst>
                </p:cNvPr>
                <p:cNvSpPr/>
                <p:nvPr/>
              </p:nvSpPr>
              <p:spPr>
                <a:xfrm rot="21000000" flipH="1" flipV="1">
                  <a:off x="10256206" y="1038661"/>
                  <a:ext cx="218814" cy="2062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ES" u="sng"/>
                </a:p>
              </p:txBody>
            </p:sp>
          </p:grpSp>
          <p:cxnSp>
            <p:nvCxnSpPr>
              <p:cNvPr id="7" name="Straight Connector 15">
                <a:extLst>
                  <a:ext uri="{FF2B5EF4-FFF2-40B4-BE49-F238E27FC236}">
                    <a16:creationId xmlns:a16="http://schemas.microsoft.com/office/drawing/2014/main" id="{AE555BCF-67C7-CB1A-9195-FE6ACC1BF536}"/>
                  </a:ext>
                </a:extLst>
              </p:cNvPr>
              <p:cNvCxnSpPr>
                <a:cxnSpLocks/>
              </p:cNvCxnSpPr>
              <p:nvPr/>
            </p:nvCxnSpPr>
            <p:spPr>
              <a:xfrm>
                <a:off x="9890983" y="2883722"/>
                <a:ext cx="31694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16">
                <a:extLst>
                  <a:ext uri="{FF2B5EF4-FFF2-40B4-BE49-F238E27FC236}">
                    <a16:creationId xmlns:a16="http://schemas.microsoft.com/office/drawing/2014/main" id="{205E4734-466E-8F95-DA88-6011F9396C3F}"/>
                  </a:ext>
                </a:extLst>
              </p:cNvPr>
              <p:cNvCxnSpPr>
                <a:cxnSpLocks/>
              </p:cNvCxnSpPr>
              <p:nvPr/>
            </p:nvCxnSpPr>
            <p:spPr>
              <a:xfrm>
                <a:off x="1993505" y="3899063"/>
                <a:ext cx="6037547"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9" name="Elbow Connector 17">
                <a:extLst>
                  <a:ext uri="{FF2B5EF4-FFF2-40B4-BE49-F238E27FC236}">
                    <a16:creationId xmlns:a16="http://schemas.microsoft.com/office/drawing/2014/main" id="{31D0EE82-F1A1-144D-C7BB-24FECE7A51A2}"/>
                  </a:ext>
                </a:extLst>
              </p:cNvPr>
              <p:cNvCxnSpPr>
                <a:cxnSpLocks/>
              </p:cNvCxnSpPr>
              <p:nvPr/>
            </p:nvCxnSpPr>
            <p:spPr>
              <a:xfrm>
                <a:off x="1703512" y="3068960"/>
                <a:ext cx="3960440" cy="792088"/>
              </a:xfrm>
              <a:prstGeom prst="bentConnector3">
                <a:avLst>
                  <a:gd name="adj1" fmla="val 50000"/>
                </a:avLst>
              </a:prstGeom>
              <a:ln w="38100"/>
            </p:spPr>
            <p:style>
              <a:lnRef idx="1">
                <a:schemeClr val="accent1"/>
              </a:lnRef>
              <a:fillRef idx="0">
                <a:schemeClr val="accent1"/>
              </a:fillRef>
              <a:effectRef idx="0">
                <a:schemeClr val="accent1"/>
              </a:effectRef>
              <a:fontRef idx="minor">
                <a:schemeClr val="tx1"/>
              </a:fontRef>
            </p:style>
          </p:cxnSp>
          <p:cxnSp>
            <p:nvCxnSpPr>
              <p:cNvPr id="10" name="Straight Connector 18">
                <a:extLst>
                  <a:ext uri="{FF2B5EF4-FFF2-40B4-BE49-F238E27FC236}">
                    <a16:creationId xmlns:a16="http://schemas.microsoft.com/office/drawing/2014/main" id="{F3FA7D4A-5C05-CF4F-AE7B-1515FBC8139F}"/>
                  </a:ext>
                </a:extLst>
              </p:cNvPr>
              <p:cNvCxnSpPr>
                <a:cxnSpLocks/>
              </p:cNvCxnSpPr>
              <p:nvPr/>
            </p:nvCxnSpPr>
            <p:spPr>
              <a:xfrm flipV="1">
                <a:off x="1993505" y="2798657"/>
                <a:ext cx="5478861" cy="8294"/>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1" name="Elbow Connector 19">
                <a:extLst>
                  <a:ext uri="{FF2B5EF4-FFF2-40B4-BE49-F238E27FC236}">
                    <a16:creationId xmlns:a16="http://schemas.microsoft.com/office/drawing/2014/main" id="{25E9D33E-BF92-83D6-26DB-5D1CC0C82C2F}"/>
                  </a:ext>
                </a:extLst>
              </p:cNvPr>
              <p:cNvCxnSpPr>
                <a:cxnSpLocks/>
              </p:cNvCxnSpPr>
              <p:nvPr/>
            </p:nvCxnSpPr>
            <p:spPr>
              <a:xfrm flipV="1">
                <a:off x="1847528" y="2852936"/>
                <a:ext cx="4608512" cy="802691"/>
              </a:xfrm>
              <a:prstGeom prst="bentConnector3">
                <a:avLst>
                  <a:gd name="adj1" fmla="val 50000"/>
                </a:avLst>
              </a:prstGeom>
              <a:ln w="38100"/>
            </p:spPr>
            <p:style>
              <a:lnRef idx="1">
                <a:schemeClr val="accent1"/>
              </a:lnRef>
              <a:fillRef idx="0">
                <a:schemeClr val="accent1"/>
              </a:fillRef>
              <a:effectRef idx="0">
                <a:schemeClr val="accent1"/>
              </a:effectRef>
              <a:fontRef idx="minor">
                <a:schemeClr val="tx1"/>
              </a:fontRef>
            </p:style>
          </p:cxnSp>
          <p:sp>
            <p:nvSpPr>
              <p:cNvPr id="12" name="Rectangle 22">
                <a:extLst>
                  <a:ext uri="{FF2B5EF4-FFF2-40B4-BE49-F238E27FC236}">
                    <a16:creationId xmlns:a16="http://schemas.microsoft.com/office/drawing/2014/main" id="{212E8F01-FF21-9667-8F6F-D2031BD0556D}"/>
                  </a:ext>
                </a:extLst>
              </p:cNvPr>
              <p:cNvSpPr/>
              <p:nvPr/>
            </p:nvSpPr>
            <p:spPr>
              <a:xfrm>
                <a:off x="2222440" y="2060847"/>
                <a:ext cx="96878" cy="2779717"/>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ES">
                  <a:latin typeface="Arial Narrow" panose="020B0604020202020204" pitchFamily="34" charset="0"/>
                  <a:cs typeface="Arial Narrow" panose="020B0604020202020204" pitchFamily="34" charset="0"/>
                </a:endParaRPr>
              </a:p>
            </p:txBody>
          </p:sp>
          <p:sp>
            <p:nvSpPr>
              <p:cNvPr id="13" name="Rectangle 23">
                <a:extLst>
                  <a:ext uri="{FF2B5EF4-FFF2-40B4-BE49-F238E27FC236}">
                    <a16:creationId xmlns:a16="http://schemas.microsoft.com/office/drawing/2014/main" id="{1B4735B0-C193-8276-7222-236CEC362CA6}"/>
                  </a:ext>
                </a:extLst>
              </p:cNvPr>
              <p:cNvSpPr/>
              <p:nvPr/>
            </p:nvSpPr>
            <p:spPr>
              <a:xfrm>
                <a:off x="2115271" y="2731543"/>
                <a:ext cx="371128" cy="139677"/>
              </a:xfrm>
              <a:prstGeom prst="rect">
                <a:avLst/>
              </a:prstGeom>
              <a:solidFill>
                <a:schemeClr val="tx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ES">
                  <a:latin typeface="Arial Narrow" panose="020B0604020202020204" pitchFamily="34" charset="0"/>
                  <a:cs typeface="Arial Narrow" panose="020B0604020202020204" pitchFamily="34" charset="0"/>
                </a:endParaRPr>
              </a:p>
            </p:txBody>
          </p:sp>
          <p:sp>
            <p:nvSpPr>
              <p:cNvPr id="14" name="Rectangle 24">
                <a:extLst>
                  <a:ext uri="{FF2B5EF4-FFF2-40B4-BE49-F238E27FC236}">
                    <a16:creationId xmlns:a16="http://schemas.microsoft.com/office/drawing/2014/main" id="{88998601-4362-8985-A908-F800EF3D7722}"/>
                  </a:ext>
                </a:extLst>
              </p:cNvPr>
              <p:cNvSpPr/>
              <p:nvPr/>
            </p:nvSpPr>
            <p:spPr>
              <a:xfrm>
                <a:off x="2115271" y="2977923"/>
                <a:ext cx="371128" cy="13967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ES">
                  <a:latin typeface="Arial Narrow" panose="020B0604020202020204" pitchFamily="34" charset="0"/>
                  <a:cs typeface="Arial Narrow" panose="020B0604020202020204" pitchFamily="34" charset="0"/>
                </a:endParaRPr>
              </a:p>
            </p:txBody>
          </p:sp>
          <p:sp>
            <p:nvSpPr>
              <p:cNvPr id="15" name="Rectangle 25">
                <a:extLst>
                  <a:ext uri="{FF2B5EF4-FFF2-40B4-BE49-F238E27FC236}">
                    <a16:creationId xmlns:a16="http://schemas.microsoft.com/office/drawing/2014/main" id="{B04FDBEB-2FA6-CE84-A06E-4810C3999F2B}"/>
                  </a:ext>
                </a:extLst>
              </p:cNvPr>
              <p:cNvSpPr/>
              <p:nvPr/>
            </p:nvSpPr>
            <p:spPr>
              <a:xfrm>
                <a:off x="2115271" y="3585788"/>
                <a:ext cx="371128" cy="139677"/>
              </a:xfrm>
              <a:prstGeom prst="rect">
                <a:avLst/>
              </a:prstGeom>
              <a:solidFill>
                <a:schemeClr val="tx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ES">
                  <a:latin typeface="Arial Narrow" panose="020B0604020202020204" pitchFamily="34" charset="0"/>
                  <a:cs typeface="Arial Narrow" panose="020B0604020202020204" pitchFamily="34" charset="0"/>
                </a:endParaRPr>
              </a:p>
            </p:txBody>
          </p:sp>
          <p:sp>
            <p:nvSpPr>
              <p:cNvPr id="16" name="Rectangle 26">
                <a:extLst>
                  <a:ext uri="{FF2B5EF4-FFF2-40B4-BE49-F238E27FC236}">
                    <a16:creationId xmlns:a16="http://schemas.microsoft.com/office/drawing/2014/main" id="{6FDA335D-7144-2344-7518-23F198966563}"/>
                  </a:ext>
                </a:extLst>
              </p:cNvPr>
              <p:cNvSpPr/>
              <p:nvPr/>
            </p:nvSpPr>
            <p:spPr>
              <a:xfrm>
                <a:off x="2115271" y="3832168"/>
                <a:ext cx="371128" cy="13967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ES">
                  <a:latin typeface="Arial Narrow" panose="020B0604020202020204" pitchFamily="34" charset="0"/>
                  <a:cs typeface="Arial Narrow" panose="020B0604020202020204" pitchFamily="34" charset="0"/>
                </a:endParaRPr>
              </a:p>
            </p:txBody>
          </p:sp>
          <p:sp>
            <p:nvSpPr>
              <p:cNvPr id="18" name="TextBox 28">
                <a:extLst>
                  <a:ext uri="{FF2B5EF4-FFF2-40B4-BE49-F238E27FC236}">
                    <a16:creationId xmlns:a16="http://schemas.microsoft.com/office/drawing/2014/main" id="{790A79AE-C346-F5BF-0CD2-288C2710555A}"/>
                  </a:ext>
                </a:extLst>
              </p:cNvPr>
              <p:cNvSpPr txBox="1"/>
              <p:nvPr/>
            </p:nvSpPr>
            <p:spPr bwMode="auto">
              <a:xfrm rot="16200000">
                <a:off x="-14021" y="3191395"/>
                <a:ext cx="712053" cy="323165"/>
              </a:xfrm>
              <a:prstGeom prst="rect">
                <a:avLst/>
              </a:prstGeom>
              <a:noFill/>
              <a:ln w="9525">
                <a:noFill/>
                <a:miter lim="800000"/>
                <a:headEnd/>
                <a:tailEnd/>
              </a:ln>
            </p:spPr>
            <p:txBody>
              <a:bodyPr wrap="none" rtlCol="0">
                <a:spAutoFit/>
              </a:bodyPr>
              <a:lstStyle/>
              <a:p>
                <a:r>
                  <a:rPr lang="en-ES" sz="1500">
                    <a:latin typeface="Arial Narrow" panose="020B0604020202020204" pitchFamily="34" charset="0"/>
                    <a:cs typeface="Arial Narrow" panose="020B0604020202020204" pitchFamily="34" charset="0"/>
                  </a:rPr>
                  <a:t>Plasma</a:t>
                </a:r>
              </a:p>
            </p:txBody>
          </p:sp>
          <p:sp>
            <p:nvSpPr>
              <p:cNvPr id="19" name="Rounded Rectangle 29">
                <a:extLst>
                  <a:ext uri="{FF2B5EF4-FFF2-40B4-BE49-F238E27FC236}">
                    <a16:creationId xmlns:a16="http://schemas.microsoft.com/office/drawing/2014/main" id="{EB722BBD-A182-0A8E-A6A1-97EEAE248555}"/>
                  </a:ext>
                </a:extLst>
              </p:cNvPr>
              <p:cNvSpPr/>
              <p:nvPr/>
            </p:nvSpPr>
            <p:spPr>
              <a:xfrm>
                <a:off x="10029885" y="2715825"/>
                <a:ext cx="1931701" cy="362390"/>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ES">
                  <a:latin typeface="Arial Narrow" panose="020B0604020202020204" pitchFamily="34" charset="0"/>
                  <a:cs typeface="Arial Narrow" panose="020B0604020202020204" pitchFamily="34" charset="0"/>
                </a:endParaRPr>
              </a:p>
            </p:txBody>
          </p:sp>
          <p:sp>
            <p:nvSpPr>
              <p:cNvPr id="20" name="TextBox 30">
                <a:extLst>
                  <a:ext uri="{FF2B5EF4-FFF2-40B4-BE49-F238E27FC236}">
                    <a16:creationId xmlns:a16="http://schemas.microsoft.com/office/drawing/2014/main" id="{B9F836DE-B78E-30C1-B527-AF8CE540AA3A}"/>
                  </a:ext>
                </a:extLst>
              </p:cNvPr>
              <p:cNvSpPr txBox="1"/>
              <p:nvPr/>
            </p:nvSpPr>
            <p:spPr bwMode="auto">
              <a:xfrm>
                <a:off x="10072928" y="2746450"/>
                <a:ext cx="2071744" cy="276999"/>
              </a:xfrm>
              <a:prstGeom prst="rect">
                <a:avLst/>
              </a:prstGeom>
              <a:noFill/>
              <a:ln w="9525">
                <a:noFill/>
                <a:miter lim="800000"/>
                <a:headEnd/>
                <a:tailEnd/>
              </a:ln>
            </p:spPr>
            <p:txBody>
              <a:bodyPr wrap="square">
                <a:spAutoFit/>
              </a:bodyPr>
              <a:lstStyle/>
              <a:p>
                <a:r>
                  <a:rPr lang="en-GB" sz="1200">
                    <a:latin typeface="Arial Narrow" panose="020B0604020202020204" pitchFamily="34" charset="0"/>
                    <a:cs typeface="Arial Narrow" panose="020B0604020202020204" pitchFamily="34" charset="0"/>
                  </a:rPr>
                  <a:t>R</a:t>
                </a:r>
                <a:r>
                  <a:rPr lang="en-ES" sz="1200">
                    <a:latin typeface="Arial Narrow" panose="020B0604020202020204" pitchFamily="34" charset="0"/>
                    <a:cs typeface="Arial Narrow" panose="020B0604020202020204" pitchFamily="34" charset="0"/>
                  </a:rPr>
                  <a:t>eflectometer control</a:t>
                </a:r>
              </a:p>
            </p:txBody>
          </p:sp>
          <p:sp>
            <p:nvSpPr>
              <p:cNvPr id="21" name="Rounded Rectangle 31">
                <a:extLst>
                  <a:ext uri="{FF2B5EF4-FFF2-40B4-BE49-F238E27FC236}">
                    <a16:creationId xmlns:a16="http://schemas.microsoft.com/office/drawing/2014/main" id="{62722DBA-6CE0-418E-D5D6-C2180B3B93B3}"/>
                  </a:ext>
                </a:extLst>
              </p:cNvPr>
              <p:cNvSpPr/>
              <p:nvPr/>
            </p:nvSpPr>
            <p:spPr>
              <a:xfrm>
                <a:off x="9579791" y="4515756"/>
                <a:ext cx="2516727" cy="394623"/>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ES">
                  <a:latin typeface="Arial Narrow" panose="020B0604020202020204" pitchFamily="34" charset="0"/>
                  <a:cs typeface="Arial Narrow" panose="020B0604020202020204" pitchFamily="34" charset="0"/>
                </a:endParaRPr>
              </a:p>
            </p:txBody>
          </p:sp>
          <p:sp>
            <p:nvSpPr>
              <p:cNvPr id="22" name="TextBox 32">
                <a:extLst>
                  <a:ext uri="{FF2B5EF4-FFF2-40B4-BE49-F238E27FC236}">
                    <a16:creationId xmlns:a16="http://schemas.microsoft.com/office/drawing/2014/main" id="{9EB6B2D7-1358-1A81-09BB-18839DD2DC27}"/>
                  </a:ext>
                </a:extLst>
              </p:cNvPr>
              <p:cNvSpPr txBox="1"/>
              <p:nvPr/>
            </p:nvSpPr>
            <p:spPr bwMode="auto">
              <a:xfrm>
                <a:off x="9553517" y="4472683"/>
                <a:ext cx="2552777" cy="367882"/>
              </a:xfrm>
              <a:prstGeom prst="rect">
                <a:avLst/>
              </a:prstGeom>
              <a:noFill/>
              <a:ln w="9525">
                <a:noFill/>
                <a:miter lim="800000"/>
                <a:headEnd/>
                <a:tailEnd/>
              </a:ln>
            </p:spPr>
            <p:txBody>
              <a:bodyPr wrap="square">
                <a:spAutoFit/>
              </a:bodyPr>
              <a:lstStyle/>
              <a:p>
                <a:r>
                  <a:rPr lang="en-GB" sz="1200">
                    <a:latin typeface="Arial Narrow" panose="020B0604020202020204" pitchFamily="34" charset="0"/>
                    <a:cs typeface="Arial Narrow" panose="020B0604020202020204" pitchFamily="34" charset="0"/>
                  </a:rPr>
                  <a:t>Steering mechanism control</a:t>
                </a:r>
              </a:p>
            </p:txBody>
          </p:sp>
          <p:sp>
            <p:nvSpPr>
              <p:cNvPr id="23" name="Rounded Rectangle 33">
                <a:extLst>
                  <a:ext uri="{FF2B5EF4-FFF2-40B4-BE49-F238E27FC236}">
                    <a16:creationId xmlns:a16="http://schemas.microsoft.com/office/drawing/2014/main" id="{FEB69F0C-0761-36E2-6E0D-9AE0FA82EA9F}"/>
                  </a:ext>
                </a:extLst>
              </p:cNvPr>
              <p:cNvSpPr/>
              <p:nvPr/>
            </p:nvSpPr>
            <p:spPr>
              <a:xfrm>
                <a:off x="7774287" y="3550798"/>
                <a:ext cx="1543061" cy="598282"/>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ES">
                  <a:latin typeface="Arial Narrow" panose="020B0604020202020204" pitchFamily="34" charset="0"/>
                  <a:cs typeface="Arial Narrow" panose="020B0604020202020204" pitchFamily="34" charset="0"/>
                </a:endParaRPr>
              </a:p>
            </p:txBody>
          </p:sp>
          <p:sp>
            <p:nvSpPr>
              <p:cNvPr id="24" name="TextBox 34">
                <a:extLst>
                  <a:ext uri="{FF2B5EF4-FFF2-40B4-BE49-F238E27FC236}">
                    <a16:creationId xmlns:a16="http://schemas.microsoft.com/office/drawing/2014/main" id="{19A85CFB-BEBE-3A61-876D-D148DAC2E4E8}"/>
                  </a:ext>
                </a:extLst>
              </p:cNvPr>
              <p:cNvSpPr txBox="1"/>
              <p:nvPr/>
            </p:nvSpPr>
            <p:spPr bwMode="auto">
              <a:xfrm>
                <a:off x="7824192" y="3564305"/>
                <a:ext cx="1440160" cy="461665"/>
              </a:xfrm>
              <a:prstGeom prst="rect">
                <a:avLst/>
              </a:prstGeom>
              <a:noFill/>
              <a:ln w="9525">
                <a:noFill/>
                <a:miter lim="800000"/>
                <a:headEnd/>
                <a:tailEnd/>
              </a:ln>
            </p:spPr>
            <p:txBody>
              <a:bodyPr wrap="square">
                <a:spAutoFit/>
              </a:bodyPr>
              <a:lstStyle/>
              <a:p>
                <a:r>
                  <a:rPr lang="en-ES" sz="1200">
                    <a:latin typeface="Arial Narrow" panose="020B0604020202020204" pitchFamily="34" charset="0"/>
                    <a:cs typeface="Arial Narrow" panose="020B0604020202020204" pitchFamily="34" charset="0"/>
                  </a:rPr>
                  <a:t>Back-end</a:t>
                </a:r>
              </a:p>
              <a:p>
                <a:r>
                  <a:rPr lang="en-ES" sz="1200">
                    <a:latin typeface="Arial Narrow" panose="020B0604020202020204" pitchFamily="34" charset="0"/>
                    <a:cs typeface="Arial Narrow" panose="020B0604020202020204" pitchFamily="34" charset="0"/>
                  </a:rPr>
                  <a:t>(V &amp; W band) </a:t>
                </a:r>
              </a:p>
            </p:txBody>
          </p:sp>
          <p:sp>
            <p:nvSpPr>
              <p:cNvPr id="25" name="Rounded Rectangle 35">
                <a:extLst>
                  <a:ext uri="{FF2B5EF4-FFF2-40B4-BE49-F238E27FC236}">
                    <a16:creationId xmlns:a16="http://schemas.microsoft.com/office/drawing/2014/main" id="{3D8F3D06-29F5-C543-038D-BD7DE2A094C9}"/>
                  </a:ext>
                </a:extLst>
              </p:cNvPr>
              <p:cNvSpPr/>
              <p:nvPr/>
            </p:nvSpPr>
            <p:spPr>
              <a:xfrm>
                <a:off x="7611270" y="1737630"/>
                <a:ext cx="2279711" cy="2699473"/>
              </a:xfrm>
              <a:prstGeom prst="roundRect">
                <a:avLst/>
              </a:prstGeom>
              <a:noFill/>
              <a:ln>
                <a:solidFill>
                  <a:srgbClr val="0035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ES">
                  <a:latin typeface="Arial Narrow" panose="020B0604020202020204" pitchFamily="34" charset="0"/>
                  <a:cs typeface="Arial Narrow" panose="020B0604020202020204" pitchFamily="34" charset="0"/>
                </a:endParaRPr>
              </a:p>
            </p:txBody>
          </p:sp>
          <p:sp>
            <p:nvSpPr>
              <p:cNvPr id="26" name="TextBox 36">
                <a:extLst>
                  <a:ext uri="{FF2B5EF4-FFF2-40B4-BE49-F238E27FC236}">
                    <a16:creationId xmlns:a16="http://schemas.microsoft.com/office/drawing/2014/main" id="{8D7FCE15-299D-5A2B-8620-94624FA2F436}"/>
                  </a:ext>
                </a:extLst>
              </p:cNvPr>
              <p:cNvSpPr txBox="1"/>
              <p:nvPr/>
            </p:nvSpPr>
            <p:spPr bwMode="auto">
              <a:xfrm>
                <a:off x="7818888" y="601542"/>
                <a:ext cx="5249116" cy="899266"/>
              </a:xfrm>
              <a:prstGeom prst="rect">
                <a:avLst/>
              </a:prstGeom>
              <a:noFill/>
              <a:ln w="9525">
                <a:noFill/>
                <a:miter lim="800000"/>
                <a:headEnd/>
                <a:tailEnd/>
              </a:ln>
            </p:spPr>
            <p:txBody>
              <a:bodyPr wrap="square" rtlCol="0">
                <a:spAutoFit/>
              </a:bodyPr>
              <a:lstStyle/>
              <a:p>
                <a:r>
                  <a:rPr lang="en-ES" sz="2000">
                    <a:solidFill>
                      <a:srgbClr val="0000FF"/>
                    </a:solidFill>
                    <a:latin typeface="Arial Narrow" panose="020B0604020202020204" pitchFamily="34" charset="0"/>
                    <a:cs typeface="Arial Narrow" panose="020B0604020202020204" pitchFamily="34" charset="0"/>
                  </a:rPr>
                  <a:t> </a:t>
                </a:r>
                <a:r>
                  <a:rPr lang="en-ES" sz="2000" b="1">
                    <a:solidFill>
                      <a:srgbClr val="0000FF"/>
                    </a:solidFill>
                    <a:latin typeface="Arial Narrow" panose="020B0604020202020204" pitchFamily="34" charset="0"/>
                    <a:cs typeface="Arial Narrow" panose="020B0604020202020204" pitchFamily="34" charset="0"/>
                  </a:rPr>
                  <a:t>Instrumentation + control + ADCs</a:t>
                </a:r>
              </a:p>
              <a:p>
                <a:r>
                  <a:rPr lang="en-ES">
                    <a:solidFill>
                      <a:srgbClr val="0000FF"/>
                    </a:solidFill>
                    <a:latin typeface="Arial Narrow" panose="020B0604020202020204" pitchFamily="34" charset="0"/>
                    <a:cs typeface="Arial Narrow" panose="020B0604020202020204" pitchFamily="34" charset="0"/>
                  </a:rPr>
                  <a:t>2 Reflectometers (V &amp; W band)</a:t>
                </a:r>
              </a:p>
            </p:txBody>
          </p:sp>
          <p:cxnSp>
            <p:nvCxnSpPr>
              <p:cNvPr id="27" name="Straight Arrow Connector 37">
                <a:extLst>
                  <a:ext uri="{FF2B5EF4-FFF2-40B4-BE49-F238E27FC236}">
                    <a16:creationId xmlns:a16="http://schemas.microsoft.com/office/drawing/2014/main" id="{2014A652-0ED6-8F16-2326-84843D28E7E9}"/>
                  </a:ext>
                </a:extLst>
              </p:cNvPr>
              <p:cNvCxnSpPr>
                <a:cxnSpLocks/>
              </p:cNvCxnSpPr>
              <p:nvPr/>
            </p:nvCxnSpPr>
            <p:spPr>
              <a:xfrm flipH="1">
                <a:off x="6168008" y="2564904"/>
                <a:ext cx="852477" cy="0"/>
              </a:xfrm>
              <a:prstGeom prst="straightConnector1">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28" name="TextBox 38">
                <a:extLst>
                  <a:ext uri="{FF2B5EF4-FFF2-40B4-BE49-F238E27FC236}">
                    <a16:creationId xmlns:a16="http://schemas.microsoft.com/office/drawing/2014/main" id="{223DCAC6-9940-0113-BA8C-80DC65DFEABF}"/>
                  </a:ext>
                </a:extLst>
              </p:cNvPr>
              <p:cNvSpPr txBox="1"/>
              <p:nvPr/>
            </p:nvSpPr>
            <p:spPr bwMode="auto">
              <a:xfrm>
                <a:off x="6384032" y="2204864"/>
                <a:ext cx="894560" cy="449633"/>
              </a:xfrm>
              <a:prstGeom prst="rect">
                <a:avLst/>
              </a:prstGeom>
              <a:noFill/>
              <a:ln w="9525">
                <a:noFill/>
                <a:miter lim="800000"/>
                <a:headEnd/>
                <a:tailEnd/>
              </a:ln>
            </p:spPr>
            <p:txBody>
              <a:bodyPr wrap="square" rtlCol="0">
                <a:spAutoFit/>
              </a:bodyPr>
              <a:lstStyle/>
              <a:p>
                <a:r>
                  <a:rPr lang="en-ES" sz="1600">
                    <a:latin typeface="+mn-lt"/>
                  </a:rPr>
                  <a:t>TX</a:t>
                </a:r>
              </a:p>
            </p:txBody>
          </p:sp>
          <p:cxnSp>
            <p:nvCxnSpPr>
              <p:cNvPr id="29" name="Straight Arrow Connector 39">
                <a:extLst>
                  <a:ext uri="{FF2B5EF4-FFF2-40B4-BE49-F238E27FC236}">
                    <a16:creationId xmlns:a16="http://schemas.microsoft.com/office/drawing/2014/main" id="{9532178E-763D-6CD7-F193-1C835DB793C7}"/>
                  </a:ext>
                </a:extLst>
              </p:cNvPr>
              <p:cNvCxnSpPr>
                <a:cxnSpLocks/>
              </p:cNvCxnSpPr>
              <p:nvPr/>
            </p:nvCxnSpPr>
            <p:spPr>
              <a:xfrm>
                <a:off x="6240016" y="3645024"/>
                <a:ext cx="852477" cy="0"/>
              </a:xfrm>
              <a:prstGeom prst="straightConnector1">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30" name="TextBox 40">
                <a:extLst>
                  <a:ext uri="{FF2B5EF4-FFF2-40B4-BE49-F238E27FC236}">
                    <a16:creationId xmlns:a16="http://schemas.microsoft.com/office/drawing/2014/main" id="{6B50F975-A43B-8DB6-8A4B-02309C89216C}"/>
                  </a:ext>
                </a:extLst>
              </p:cNvPr>
              <p:cNvSpPr txBox="1"/>
              <p:nvPr/>
            </p:nvSpPr>
            <p:spPr bwMode="auto">
              <a:xfrm>
                <a:off x="6384032" y="3284984"/>
                <a:ext cx="1052793" cy="449633"/>
              </a:xfrm>
              <a:prstGeom prst="rect">
                <a:avLst/>
              </a:prstGeom>
              <a:noFill/>
              <a:ln w="9525">
                <a:noFill/>
                <a:miter lim="800000"/>
                <a:headEnd/>
                <a:tailEnd/>
              </a:ln>
            </p:spPr>
            <p:txBody>
              <a:bodyPr wrap="square" rtlCol="0">
                <a:spAutoFit/>
              </a:bodyPr>
              <a:lstStyle/>
              <a:p>
                <a:r>
                  <a:rPr lang="en-ES" sz="1600">
                    <a:latin typeface="+mn-lt"/>
                  </a:rPr>
                  <a:t>RX</a:t>
                </a:r>
              </a:p>
            </p:txBody>
          </p:sp>
          <p:cxnSp>
            <p:nvCxnSpPr>
              <p:cNvPr id="31" name="Straight Arrow Connector 41">
                <a:extLst>
                  <a:ext uri="{FF2B5EF4-FFF2-40B4-BE49-F238E27FC236}">
                    <a16:creationId xmlns:a16="http://schemas.microsoft.com/office/drawing/2014/main" id="{7797231D-67CB-57C5-56CD-3AA59237F942}"/>
                  </a:ext>
                </a:extLst>
              </p:cNvPr>
              <p:cNvCxnSpPr>
                <a:cxnSpLocks/>
              </p:cNvCxnSpPr>
              <p:nvPr/>
            </p:nvCxnSpPr>
            <p:spPr>
              <a:xfrm flipH="1">
                <a:off x="2548031" y="2661251"/>
                <a:ext cx="370453" cy="0"/>
              </a:xfrm>
              <a:prstGeom prst="straightConnector1">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32" name="TextBox 42">
                <a:extLst>
                  <a:ext uri="{FF2B5EF4-FFF2-40B4-BE49-F238E27FC236}">
                    <a16:creationId xmlns:a16="http://schemas.microsoft.com/office/drawing/2014/main" id="{8A545EF7-BC59-DEB7-2CE3-9832FF72FD8A}"/>
                  </a:ext>
                </a:extLst>
              </p:cNvPr>
              <p:cNvSpPr txBox="1"/>
              <p:nvPr/>
            </p:nvSpPr>
            <p:spPr bwMode="auto">
              <a:xfrm>
                <a:off x="2602957" y="2423614"/>
                <a:ext cx="1170249" cy="286131"/>
              </a:xfrm>
              <a:prstGeom prst="rect">
                <a:avLst/>
              </a:prstGeom>
              <a:noFill/>
              <a:ln w="9525">
                <a:noFill/>
                <a:miter lim="800000"/>
                <a:headEnd/>
                <a:tailEnd/>
              </a:ln>
            </p:spPr>
            <p:txBody>
              <a:bodyPr wrap="square" rtlCol="0">
                <a:spAutoFit/>
              </a:bodyPr>
              <a:lstStyle/>
              <a:p>
                <a:r>
                  <a:rPr lang="en-ES" sz="800" b="1">
                    <a:latin typeface="+mn-lt"/>
                  </a:rPr>
                  <a:t>TX (O-mode)</a:t>
                </a:r>
              </a:p>
            </p:txBody>
          </p:sp>
          <p:cxnSp>
            <p:nvCxnSpPr>
              <p:cNvPr id="33" name="Straight Arrow Connector 43">
                <a:extLst>
                  <a:ext uri="{FF2B5EF4-FFF2-40B4-BE49-F238E27FC236}">
                    <a16:creationId xmlns:a16="http://schemas.microsoft.com/office/drawing/2014/main" id="{E80322B3-6C69-8EA2-825F-D8F04C5C63CF}"/>
                  </a:ext>
                </a:extLst>
              </p:cNvPr>
              <p:cNvCxnSpPr>
                <a:cxnSpLocks/>
              </p:cNvCxnSpPr>
              <p:nvPr/>
            </p:nvCxnSpPr>
            <p:spPr>
              <a:xfrm flipH="1">
                <a:off x="2558444" y="3572443"/>
                <a:ext cx="370453" cy="0"/>
              </a:xfrm>
              <a:prstGeom prst="straightConnector1">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34" name="TextBox 44">
                <a:extLst>
                  <a:ext uri="{FF2B5EF4-FFF2-40B4-BE49-F238E27FC236}">
                    <a16:creationId xmlns:a16="http://schemas.microsoft.com/office/drawing/2014/main" id="{958D60E5-B8BE-CF78-9F51-2AA381517601}"/>
                  </a:ext>
                </a:extLst>
              </p:cNvPr>
              <p:cNvSpPr txBox="1"/>
              <p:nvPr/>
            </p:nvSpPr>
            <p:spPr bwMode="auto">
              <a:xfrm>
                <a:off x="2613368" y="3334805"/>
                <a:ext cx="1608814" cy="286131"/>
              </a:xfrm>
              <a:prstGeom prst="rect">
                <a:avLst/>
              </a:prstGeom>
              <a:noFill/>
              <a:ln w="9525">
                <a:noFill/>
                <a:miter lim="800000"/>
                <a:headEnd/>
                <a:tailEnd/>
              </a:ln>
            </p:spPr>
            <p:txBody>
              <a:bodyPr wrap="square" rtlCol="0">
                <a:spAutoFit/>
              </a:bodyPr>
              <a:lstStyle/>
              <a:p>
                <a:r>
                  <a:rPr lang="en-ES" sz="800" b="1">
                    <a:latin typeface="+mn-lt"/>
                  </a:rPr>
                  <a:t>TX (X-mode)</a:t>
                </a:r>
              </a:p>
            </p:txBody>
          </p:sp>
          <p:cxnSp>
            <p:nvCxnSpPr>
              <p:cNvPr id="35" name="Straight Arrow Connector 45">
                <a:extLst>
                  <a:ext uri="{FF2B5EF4-FFF2-40B4-BE49-F238E27FC236}">
                    <a16:creationId xmlns:a16="http://schemas.microsoft.com/office/drawing/2014/main" id="{7753A174-942F-60AA-0EBD-F3F137EA9FE7}"/>
                  </a:ext>
                </a:extLst>
              </p:cNvPr>
              <p:cNvCxnSpPr>
                <a:cxnSpLocks/>
              </p:cNvCxnSpPr>
              <p:nvPr/>
            </p:nvCxnSpPr>
            <p:spPr>
              <a:xfrm>
                <a:off x="2602957" y="2956316"/>
                <a:ext cx="370453" cy="0"/>
              </a:xfrm>
              <a:prstGeom prst="straightConnector1">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36" name="TextBox 46">
                <a:extLst>
                  <a:ext uri="{FF2B5EF4-FFF2-40B4-BE49-F238E27FC236}">
                    <a16:creationId xmlns:a16="http://schemas.microsoft.com/office/drawing/2014/main" id="{4318B4D5-B22A-F8D0-7661-3EA6CA939083}"/>
                  </a:ext>
                </a:extLst>
              </p:cNvPr>
              <p:cNvSpPr txBox="1"/>
              <p:nvPr/>
            </p:nvSpPr>
            <p:spPr bwMode="auto">
              <a:xfrm>
                <a:off x="2583526" y="3029141"/>
                <a:ext cx="576064" cy="286131"/>
              </a:xfrm>
              <a:prstGeom prst="rect">
                <a:avLst/>
              </a:prstGeom>
              <a:noFill/>
              <a:ln w="9525">
                <a:noFill/>
                <a:miter lim="800000"/>
                <a:headEnd/>
                <a:tailEnd/>
              </a:ln>
            </p:spPr>
            <p:txBody>
              <a:bodyPr wrap="square" rtlCol="0">
                <a:spAutoFit/>
              </a:bodyPr>
              <a:lstStyle/>
              <a:p>
                <a:r>
                  <a:rPr lang="en-ES" sz="800" b="1">
                    <a:latin typeface="+mn-lt"/>
                  </a:rPr>
                  <a:t>RX</a:t>
                </a:r>
              </a:p>
            </p:txBody>
          </p:sp>
          <p:cxnSp>
            <p:nvCxnSpPr>
              <p:cNvPr id="37" name="Straight Arrow Connector 47">
                <a:extLst>
                  <a:ext uri="{FF2B5EF4-FFF2-40B4-BE49-F238E27FC236}">
                    <a16:creationId xmlns:a16="http://schemas.microsoft.com/office/drawing/2014/main" id="{E9E7BC89-CF4D-019E-0300-BD69B174B69D}"/>
                  </a:ext>
                </a:extLst>
              </p:cNvPr>
              <p:cNvCxnSpPr>
                <a:cxnSpLocks/>
              </p:cNvCxnSpPr>
              <p:nvPr/>
            </p:nvCxnSpPr>
            <p:spPr>
              <a:xfrm>
                <a:off x="2583525" y="4005657"/>
                <a:ext cx="370453" cy="0"/>
              </a:xfrm>
              <a:prstGeom prst="straightConnector1">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38" name="TextBox 48">
                <a:extLst>
                  <a:ext uri="{FF2B5EF4-FFF2-40B4-BE49-F238E27FC236}">
                    <a16:creationId xmlns:a16="http://schemas.microsoft.com/office/drawing/2014/main" id="{5384D1EB-BAC7-273F-D09B-C3A9ED51E8A2}"/>
                  </a:ext>
                </a:extLst>
              </p:cNvPr>
              <p:cNvSpPr txBox="1"/>
              <p:nvPr/>
            </p:nvSpPr>
            <p:spPr bwMode="auto">
              <a:xfrm>
                <a:off x="2533975" y="4006808"/>
                <a:ext cx="576064" cy="286131"/>
              </a:xfrm>
              <a:prstGeom prst="rect">
                <a:avLst/>
              </a:prstGeom>
              <a:noFill/>
              <a:ln w="9525">
                <a:noFill/>
                <a:miter lim="800000"/>
                <a:headEnd/>
                <a:tailEnd/>
              </a:ln>
            </p:spPr>
            <p:txBody>
              <a:bodyPr wrap="square" rtlCol="0">
                <a:spAutoFit/>
              </a:bodyPr>
              <a:lstStyle/>
              <a:p>
                <a:r>
                  <a:rPr lang="en-ES" sz="800" b="1">
                    <a:latin typeface="+mn-lt"/>
                  </a:rPr>
                  <a:t>RX</a:t>
                </a:r>
              </a:p>
            </p:txBody>
          </p:sp>
          <p:cxnSp>
            <p:nvCxnSpPr>
              <p:cNvPr id="39" name="Straight Connector 49">
                <a:extLst>
                  <a:ext uri="{FF2B5EF4-FFF2-40B4-BE49-F238E27FC236}">
                    <a16:creationId xmlns:a16="http://schemas.microsoft.com/office/drawing/2014/main" id="{A51604F6-7C49-13AB-9FA1-10427B933C56}"/>
                  </a:ext>
                </a:extLst>
              </p:cNvPr>
              <p:cNvCxnSpPr>
                <a:cxnSpLocks/>
              </p:cNvCxnSpPr>
              <p:nvPr/>
            </p:nvCxnSpPr>
            <p:spPr>
              <a:xfrm flipH="1">
                <a:off x="7575625" y="980727"/>
                <a:ext cx="32543" cy="4516378"/>
              </a:xfrm>
              <a:prstGeom prst="line">
                <a:avLst/>
              </a:prstGeom>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0" name="Elbow Connector 50">
                <a:extLst>
                  <a:ext uri="{FF2B5EF4-FFF2-40B4-BE49-F238E27FC236}">
                    <a16:creationId xmlns:a16="http://schemas.microsoft.com/office/drawing/2014/main" id="{703BEE49-170F-E2E9-EE46-72ECF27847E8}"/>
                  </a:ext>
                </a:extLst>
              </p:cNvPr>
              <p:cNvCxnSpPr>
                <a:cxnSpLocks/>
                <a:stCxn id="22" idx="1"/>
                <a:endCxn id="44" idx="2"/>
              </p:cNvCxnSpPr>
              <p:nvPr/>
            </p:nvCxnSpPr>
            <p:spPr>
              <a:xfrm rot="10800000">
                <a:off x="1400061" y="4173207"/>
                <a:ext cx="8153459" cy="483419"/>
              </a:xfrm>
              <a:prstGeom prst="bentConnector2">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41" name="Rounded Rectangle 51">
                <a:extLst>
                  <a:ext uri="{FF2B5EF4-FFF2-40B4-BE49-F238E27FC236}">
                    <a16:creationId xmlns:a16="http://schemas.microsoft.com/office/drawing/2014/main" id="{F5B37C3B-F5EA-B765-1D3B-1F52F11E4CB4}"/>
                  </a:ext>
                </a:extLst>
              </p:cNvPr>
              <p:cNvSpPr/>
              <p:nvPr/>
            </p:nvSpPr>
            <p:spPr>
              <a:xfrm>
                <a:off x="2560446" y="1112446"/>
                <a:ext cx="4786062" cy="1122631"/>
              </a:xfrm>
              <a:prstGeom prst="roundRect">
                <a:avLst/>
              </a:prstGeom>
              <a:solidFill>
                <a:schemeClr val="bg1"/>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ES">
                  <a:solidFill>
                    <a:srgbClr val="00B050"/>
                  </a:solidFill>
                  <a:latin typeface="Arial Narrow" panose="020B0604020202020204" pitchFamily="34" charset="0"/>
                  <a:cs typeface="Arial Narrow" panose="020B0604020202020204" pitchFamily="34" charset="0"/>
                </a:endParaRPr>
              </a:p>
            </p:txBody>
          </p:sp>
          <p:sp>
            <p:nvSpPr>
              <p:cNvPr id="42" name="TextBox 52">
                <a:extLst>
                  <a:ext uri="{FF2B5EF4-FFF2-40B4-BE49-F238E27FC236}">
                    <a16:creationId xmlns:a16="http://schemas.microsoft.com/office/drawing/2014/main" id="{CAF6F078-F2E9-EDE1-20E4-9FE8DDF57E34}"/>
                  </a:ext>
                </a:extLst>
              </p:cNvPr>
              <p:cNvSpPr txBox="1"/>
              <p:nvPr/>
            </p:nvSpPr>
            <p:spPr bwMode="auto">
              <a:xfrm>
                <a:off x="2566012" y="1182438"/>
                <a:ext cx="5009613" cy="769441"/>
              </a:xfrm>
              <a:prstGeom prst="rect">
                <a:avLst/>
              </a:prstGeom>
              <a:noFill/>
              <a:ln w="9525">
                <a:noFill/>
                <a:miter lim="800000"/>
                <a:headEnd/>
                <a:tailEnd/>
              </a:ln>
            </p:spPr>
            <p:txBody>
              <a:bodyPr wrap="square" rtlCol="0">
                <a:spAutoFit/>
              </a:bodyPr>
              <a:lstStyle/>
              <a:p>
                <a:r>
                  <a:rPr lang="en-ES" sz="2000" b="1">
                    <a:solidFill>
                      <a:srgbClr val="00B050"/>
                    </a:solidFill>
                    <a:latin typeface="Arial Narrow" panose="020B0604020202020204" pitchFamily="34" charset="0"/>
                    <a:cs typeface="Arial Narrow" panose="020B0604020202020204" pitchFamily="34" charset="0"/>
                  </a:rPr>
                  <a:t>Ex-vessel transmission line</a:t>
                </a:r>
              </a:p>
              <a:p>
                <a:r>
                  <a:rPr lang="en-ES" sz="1200">
                    <a:latin typeface="Arial Narrow" panose="020B0604020202020204" pitchFamily="34" charset="0"/>
                    <a:cs typeface="Arial Narrow" panose="020B0604020202020204" pitchFamily="34" charset="0"/>
                  </a:rPr>
                  <a:t>(from fundamental to oversized waveguides, mitre bends, combiners&amp; splitters, mechanical supports…..)</a:t>
                </a:r>
              </a:p>
            </p:txBody>
          </p:sp>
          <p:sp>
            <p:nvSpPr>
              <p:cNvPr id="43" name="Rounded Rectangle 53">
                <a:extLst>
                  <a:ext uri="{FF2B5EF4-FFF2-40B4-BE49-F238E27FC236}">
                    <a16:creationId xmlns:a16="http://schemas.microsoft.com/office/drawing/2014/main" id="{EC5B0FCD-B831-725A-BD3C-97BAD6740851}"/>
                  </a:ext>
                </a:extLst>
              </p:cNvPr>
              <p:cNvSpPr/>
              <p:nvPr/>
            </p:nvSpPr>
            <p:spPr>
              <a:xfrm>
                <a:off x="839415" y="2360047"/>
                <a:ext cx="1133801" cy="1789033"/>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ES">
                  <a:latin typeface="Arial Narrow" panose="020B0604020202020204" pitchFamily="34" charset="0"/>
                  <a:cs typeface="Arial Narrow" panose="020B0604020202020204" pitchFamily="34" charset="0"/>
                </a:endParaRPr>
              </a:p>
            </p:txBody>
          </p:sp>
          <p:sp>
            <p:nvSpPr>
              <p:cNvPr id="44" name="TextBox 54">
                <a:extLst>
                  <a:ext uri="{FF2B5EF4-FFF2-40B4-BE49-F238E27FC236}">
                    <a16:creationId xmlns:a16="http://schemas.microsoft.com/office/drawing/2014/main" id="{6C81EB6A-C1DE-3D9E-0AB1-973B4D98C763}"/>
                  </a:ext>
                </a:extLst>
              </p:cNvPr>
              <p:cNvSpPr txBox="1"/>
              <p:nvPr/>
            </p:nvSpPr>
            <p:spPr bwMode="auto">
              <a:xfrm>
                <a:off x="846245" y="2333796"/>
                <a:ext cx="1107627" cy="1839410"/>
              </a:xfrm>
              <a:prstGeom prst="rect">
                <a:avLst/>
              </a:prstGeom>
              <a:noFill/>
              <a:ln w="9525">
                <a:noFill/>
                <a:miter lim="800000"/>
                <a:headEnd/>
                <a:tailEnd/>
              </a:ln>
            </p:spPr>
            <p:txBody>
              <a:bodyPr wrap="square" rtlCol="0">
                <a:spAutoFit/>
              </a:bodyPr>
              <a:lstStyle/>
              <a:p>
                <a:pPr algn="ctr"/>
                <a:r>
                  <a:rPr lang="en-ES" sz="1200">
                    <a:latin typeface="Arial Narrow" panose="020B0604020202020204" pitchFamily="34" charset="0"/>
                    <a:cs typeface="Arial Narrow" panose="020B0604020202020204" pitchFamily="34" charset="0"/>
                  </a:rPr>
                  <a:t>Antenna</a:t>
                </a:r>
              </a:p>
              <a:p>
                <a:pPr algn="ctr"/>
                <a:r>
                  <a:rPr lang="en-ES" sz="1200">
                    <a:latin typeface="Arial Narrow" panose="020B0604020202020204" pitchFamily="34" charset="0"/>
                    <a:cs typeface="Arial Narrow" panose="020B0604020202020204" pitchFamily="34" charset="0"/>
                  </a:rPr>
                  <a:t>+</a:t>
                </a:r>
              </a:p>
              <a:p>
                <a:pPr algn="ctr"/>
                <a:r>
                  <a:rPr lang="en-ES" sz="1200">
                    <a:latin typeface="Arial Narrow" panose="020B0604020202020204" pitchFamily="34" charset="0"/>
                    <a:cs typeface="Arial Narrow" panose="020B0604020202020204" pitchFamily="34" charset="0"/>
                  </a:rPr>
                  <a:t>Optical assembly +</a:t>
                </a:r>
              </a:p>
              <a:p>
                <a:pPr algn="ctr"/>
                <a:r>
                  <a:rPr lang="en-ES" sz="1200">
                    <a:latin typeface="Arial Narrow" panose="020B0604020202020204" pitchFamily="34" charset="0"/>
                    <a:cs typeface="Arial Narrow" panose="020B0604020202020204" pitchFamily="34" charset="0"/>
                  </a:rPr>
                  <a:t>Steering mirror</a:t>
                </a:r>
              </a:p>
            </p:txBody>
          </p:sp>
          <p:cxnSp>
            <p:nvCxnSpPr>
              <p:cNvPr id="45" name="Straight Connector 55">
                <a:extLst>
                  <a:ext uri="{FF2B5EF4-FFF2-40B4-BE49-F238E27FC236}">
                    <a16:creationId xmlns:a16="http://schemas.microsoft.com/office/drawing/2014/main" id="{5C9134AA-B47F-B1DE-659D-F774EC82CB57}"/>
                  </a:ext>
                </a:extLst>
              </p:cNvPr>
              <p:cNvCxnSpPr>
                <a:cxnSpLocks/>
              </p:cNvCxnSpPr>
              <p:nvPr/>
            </p:nvCxnSpPr>
            <p:spPr>
              <a:xfrm>
                <a:off x="9890983" y="3789040"/>
                <a:ext cx="49489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46" name="Rounded Rectangle 56">
                <a:extLst>
                  <a:ext uri="{FF2B5EF4-FFF2-40B4-BE49-F238E27FC236}">
                    <a16:creationId xmlns:a16="http://schemas.microsoft.com/office/drawing/2014/main" id="{46B0D998-851B-4EA8-0AF4-7D06CAD320FB}"/>
                  </a:ext>
                </a:extLst>
              </p:cNvPr>
              <p:cNvSpPr/>
              <p:nvPr/>
            </p:nvSpPr>
            <p:spPr>
              <a:xfrm>
                <a:off x="10105634" y="3584313"/>
                <a:ext cx="1163786" cy="420751"/>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ES" sz="1600">
                  <a:latin typeface="Arial Narrow" panose="020B0604020202020204" pitchFamily="34" charset="0"/>
                  <a:cs typeface="Arial Narrow" panose="020B0604020202020204" pitchFamily="34" charset="0"/>
                </a:endParaRPr>
              </a:p>
            </p:txBody>
          </p:sp>
          <p:sp>
            <p:nvSpPr>
              <p:cNvPr id="47" name="TextBox 57">
                <a:extLst>
                  <a:ext uri="{FF2B5EF4-FFF2-40B4-BE49-F238E27FC236}">
                    <a16:creationId xmlns:a16="http://schemas.microsoft.com/office/drawing/2014/main" id="{571586A5-6E1E-3A78-8385-FC5184A6C824}"/>
                  </a:ext>
                </a:extLst>
              </p:cNvPr>
              <p:cNvSpPr txBox="1"/>
              <p:nvPr/>
            </p:nvSpPr>
            <p:spPr bwMode="auto">
              <a:xfrm>
                <a:off x="10165664" y="3596491"/>
                <a:ext cx="1558036" cy="276999"/>
              </a:xfrm>
              <a:prstGeom prst="rect">
                <a:avLst/>
              </a:prstGeom>
              <a:noFill/>
              <a:ln w="9525">
                <a:noFill/>
                <a:miter lim="800000"/>
                <a:headEnd/>
                <a:tailEnd/>
              </a:ln>
            </p:spPr>
            <p:txBody>
              <a:bodyPr wrap="square" rtlCol="0">
                <a:spAutoFit/>
              </a:bodyPr>
              <a:lstStyle/>
              <a:p>
                <a:r>
                  <a:rPr lang="en-ES" sz="1200">
                    <a:latin typeface="Arial Narrow" panose="020B0604020202020204" pitchFamily="34" charset="0"/>
                    <a:cs typeface="Arial Narrow" panose="020B0604020202020204" pitchFamily="34" charset="0"/>
                  </a:rPr>
                  <a:t>ADCs  </a:t>
                </a:r>
              </a:p>
            </p:txBody>
          </p:sp>
          <p:sp>
            <p:nvSpPr>
              <p:cNvPr id="51" name="TextBox 61">
                <a:extLst>
                  <a:ext uri="{FF2B5EF4-FFF2-40B4-BE49-F238E27FC236}">
                    <a16:creationId xmlns:a16="http://schemas.microsoft.com/office/drawing/2014/main" id="{438C25B4-0989-D291-F5F2-A560F9E48B4D}"/>
                  </a:ext>
                </a:extLst>
              </p:cNvPr>
              <p:cNvSpPr txBox="1"/>
              <p:nvPr/>
            </p:nvSpPr>
            <p:spPr bwMode="auto">
              <a:xfrm>
                <a:off x="7855470" y="5112244"/>
                <a:ext cx="5972208" cy="449633"/>
              </a:xfrm>
              <a:prstGeom prst="rect">
                <a:avLst/>
              </a:prstGeom>
              <a:noFill/>
              <a:ln w="9525">
                <a:noFill/>
                <a:miter lim="800000"/>
                <a:headEnd/>
                <a:tailEnd/>
              </a:ln>
            </p:spPr>
            <p:txBody>
              <a:bodyPr wrap="square" rtlCol="0">
                <a:spAutoFit/>
              </a:bodyPr>
              <a:lstStyle/>
              <a:p>
                <a:r>
                  <a:rPr lang="en-ES" sz="1600">
                    <a:latin typeface="+mn-lt"/>
                  </a:rPr>
                  <a:t>V band (50-75 GHz), W band (75-110 GHz)</a:t>
                </a:r>
              </a:p>
            </p:txBody>
          </p:sp>
          <p:sp>
            <p:nvSpPr>
              <p:cNvPr id="52" name="Rectangle 62">
                <a:extLst>
                  <a:ext uri="{FF2B5EF4-FFF2-40B4-BE49-F238E27FC236}">
                    <a16:creationId xmlns:a16="http://schemas.microsoft.com/office/drawing/2014/main" id="{AA7F9B82-4AA1-384C-44C3-94FB430D650F}"/>
                  </a:ext>
                </a:extLst>
              </p:cNvPr>
              <p:cNvSpPr/>
              <p:nvPr/>
            </p:nvSpPr>
            <p:spPr>
              <a:xfrm>
                <a:off x="3935760" y="2636912"/>
                <a:ext cx="360040" cy="360040"/>
              </a:xfrm>
              <a:prstGeom prst="rect">
                <a:avLst/>
              </a:prstGeom>
              <a:solidFill>
                <a:srgbClr val="92D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ES"/>
              </a:p>
            </p:txBody>
          </p:sp>
          <p:sp>
            <p:nvSpPr>
              <p:cNvPr id="53" name="Rectangle 63">
                <a:extLst>
                  <a:ext uri="{FF2B5EF4-FFF2-40B4-BE49-F238E27FC236}">
                    <a16:creationId xmlns:a16="http://schemas.microsoft.com/office/drawing/2014/main" id="{3359A7FA-886B-48D4-7018-B75A15BC3F23}"/>
                  </a:ext>
                </a:extLst>
              </p:cNvPr>
              <p:cNvSpPr/>
              <p:nvPr/>
            </p:nvSpPr>
            <p:spPr>
              <a:xfrm>
                <a:off x="4295800" y="2708920"/>
                <a:ext cx="3096344" cy="216024"/>
              </a:xfrm>
              <a:prstGeom prst="rect">
                <a:avLst/>
              </a:prstGeom>
              <a:solidFill>
                <a:srgbClr val="92D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ES"/>
              </a:p>
            </p:txBody>
          </p:sp>
          <p:sp>
            <p:nvSpPr>
              <p:cNvPr id="54" name="TextBox 64">
                <a:extLst>
                  <a:ext uri="{FF2B5EF4-FFF2-40B4-BE49-F238E27FC236}">
                    <a16:creationId xmlns:a16="http://schemas.microsoft.com/office/drawing/2014/main" id="{CB9E3AB6-001A-C384-FE02-3CD348DAA383}"/>
                  </a:ext>
                </a:extLst>
              </p:cNvPr>
              <p:cNvSpPr txBox="1"/>
              <p:nvPr/>
            </p:nvSpPr>
            <p:spPr bwMode="auto">
              <a:xfrm>
                <a:off x="3791744" y="2276872"/>
                <a:ext cx="1080120" cy="307777"/>
              </a:xfrm>
              <a:prstGeom prst="rect">
                <a:avLst/>
              </a:prstGeom>
              <a:noFill/>
              <a:ln w="9525">
                <a:noFill/>
                <a:miter lim="800000"/>
                <a:headEnd/>
                <a:tailEnd/>
              </a:ln>
            </p:spPr>
            <p:txBody>
              <a:bodyPr wrap="square" rtlCol="0">
                <a:spAutoFit/>
              </a:bodyPr>
              <a:lstStyle/>
              <a:p>
                <a:r>
                  <a:rPr lang="en-ES" sz="1400">
                    <a:latin typeface="+mn-lt"/>
                  </a:rPr>
                  <a:t>Splitter</a:t>
                </a:r>
              </a:p>
            </p:txBody>
          </p:sp>
          <p:sp>
            <p:nvSpPr>
              <p:cNvPr id="55" name="TextBox 65">
                <a:extLst>
                  <a:ext uri="{FF2B5EF4-FFF2-40B4-BE49-F238E27FC236}">
                    <a16:creationId xmlns:a16="http://schemas.microsoft.com/office/drawing/2014/main" id="{67845A8C-217E-B4C2-202E-4C9D8BFDA064}"/>
                  </a:ext>
                </a:extLst>
              </p:cNvPr>
              <p:cNvSpPr txBox="1"/>
              <p:nvPr/>
            </p:nvSpPr>
            <p:spPr bwMode="auto">
              <a:xfrm>
                <a:off x="6168008" y="2924945"/>
                <a:ext cx="1440160" cy="408758"/>
              </a:xfrm>
              <a:prstGeom prst="rect">
                <a:avLst/>
              </a:prstGeom>
              <a:noFill/>
              <a:ln w="9525">
                <a:noFill/>
                <a:miter lim="800000"/>
                <a:headEnd/>
                <a:tailEnd/>
              </a:ln>
            </p:spPr>
            <p:txBody>
              <a:bodyPr wrap="square" rtlCol="0">
                <a:spAutoFit/>
              </a:bodyPr>
              <a:lstStyle/>
              <a:p>
                <a:r>
                  <a:rPr lang="en-ES" sz="1400">
                    <a:latin typeface="+mn-lt"/>
                  </a:rPr>
                  <a:t>Combiner</a:t>
                </a:r>
              </a:p>
            </p:txBody>
          </p:sp>
          <p:sp>
            <p:nvSpPr>
              <p:cNvPr id="56" name="Rectangle 66">
                <a:extLst>
                  <a:ext uri="{FF2B5EF4-FFF2-40B4-BE49-F238E27FC236}">
                    <a16:creationId xmlns:a16="http://schemas.microsoft.com/office/drawing/2014/main" id="{4E211C36-DD33-75A2-ED52-51214CDB393B}"/>
                  </a:ext>
                </a:extLst>
              </p:cNvPr>
              <p:cNvSpPr/>
              <p:nvPr/>
            </p:nvSpPr>
            <p:spPr>
              <a:xfrm>
                <a:off x="3503712" y="3717032"/>
                <a:ext cx="360040" cy="360040"/>
              </a:xfrm>
              <a:prstGeom prst="rect">
                <a:avLst/>
              </a:prstGeom>
              <a:solidFill>
                <a:srgbClr val="92D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ES"/>
              </a:p>
            </p:txBody>
          </p:sp>
          <p:sp>
            <p:nvSpPr>
              <p:cNvPr id="57" name="Rectangle 67">
                <a:extLst>
                  <a:ext uri="{FF2B5EF4-FFF2-40B4-BE49-F238E27FC236}">
                    <a16:creationId xmlns:a16="http://schemas.microsoft.com/office/drawing/2014/main" id="{F71E0385-7444-41B9-14C9-ABA8AE1A92E1}"/>
                  </a:ext>
                </a:extLst>
              </p:cNvPr>
              <p:cNvSpPr/>
              <p:nvPr/>
            </p:nvSpPr>
            <p:spPr>
              <a:xfrm>
                <a:off x="3863752" y="3789040"/>
                <a:ext cx="3384376" cy="216024"/>
              </a:xfrm>
              <a:prstGeom prst="rect">
                <a:avLst/>
              </a:prstGeom>
              <a:solidFill>
                <a:srgbClr val="92D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ES"/>
              </a:p>
            </p:txBody>
          </p:sp>
          <p:sp>
            <p:nvSpPr>
              <p:cNvPr id="58" name="Rectangle 68">
                <a:extLst>
                  <a:ext uri="{FF2B5EF4-FFF2-40B4-BE49-F238E27FC236}">
                    <a16:creationId xmlns:a16="http://schemas.microsoft.com/office/drawing/2014/main" id="{3D9AD07E-26B6-88A3-319D-F8DA7198C1AA}"/>
                  </a:ext>
                </a:extLst>
              </p:cNvPr>
              <p:cNvSpPr/>
              <p:nvPr/>
            </p:nvSpPr>
            <p:spPr>
              <a:xfrm>
                <a:off x="7248128" y="3717032"/>
                <a:ext cx="360040" cy="360040"/>
              </a:xfrm>
              <a:prstGeom prst="rect">
                <a:avLst/>
              </a:prstGeom>
              <a:solidFill>
                <a:srgbClr val="92D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ES"/>
              </a:p>
            </p:txBody>
          </p:sp>
          <p:cxnSp>
            <p:nvCxnSpPr>
              <p:cNvPr id="59" name="Elbow Connector 69">
                <a:extLst>
                  <a:ext uri="{FF2B5EF4-FFF2-40B4-BE49-F238E27FC236}">
                    <a16:creationId xmlns:a16="http://schemas.microsoft.com/office/drawing/2014/main" id="{C1421638-3D00-4B05-C556-1DAE7641FD48}"/>
                  </a:ext>
                </a:extLst>
              </p:cNvPr>
              <p:cNvCxnSpPr>
                <a:cxnSpLocks/>
              </p:cNvCxnSpPr>
              <p:nvPr/>
            </p:nvCxnSpPr>
            <p:spPr>
              <a:xfrm flipV="1">
                <a:off x="7522554" y="2162880"/>
                <a:ext cx="636118" cy="548517"/>
              </a:xfrm>
              <a:prstGeom prst="bentConnector3">
                <a:avLst>
                  <a:gd name="adj1" fmla="val 50000"/>
                </a:avLst>
              </a:prstGeom>
              <a:ln w="38100"/>
            </p:spPr>
            <p:style>
              <a:lnRef idx="1">
                <a:schemeClr val="accent1"/>
              </a:lnRef>
              <a:fillRef idx="0">
                <a:schemeClr val="accent1"/>
              </a:fillRef>
              <a:effectRef idx="0">
                <a:schemeClr val="accent1"/>
              </a:effectRef>
              <a:fontRef idx="minor">
                <a:schemeClr val="tx1"/>
              </a:fontRef>
            </p:style>
          </p:cxnSp>
          <p:cxnSp>
            <p:nvCxnSpPr>
              <p:cNvPr id="60" name="Elbow Connector 70">
                <a:extLst>
                  <a:ext uri="{FF2B5EF4-FFF2-40B4-BE49-F238E27FC236}">
                    <a16:creationId xmlns:a16="http://schemas.microsoft.com/office/drawing/2014/main" id="{032C4644-87AF-08EA-9016-2FA735E34BB2}"/>
                  </a:ext>
                </a:extLst>
              </p:cNvPr>
              <p:cNvCxnSpPr>
                <a:cxnSpLocks/>
              </p:cNvCxnSpPr>
              <p:nvPr/>
            </p:nvCxnSpPr>
            <p:spPr>
              <a:xfrm flipV="1">
                <a:off x="7481770" y="2326588"/>
                <a:ext cx="848037" cy="446830"/>
              </a:xfrm>
              <a:prstGeom prst="bentConnector3">
                <a:avLst>
                  <a:gd name="adj1" fmla="val 101124"/>
                </a:avLst>
              </a:prstGeom>
              <a:ln w="38100"/>
            </p:spPr>
            <p:style>
              <a:lnRef idx="1">
                <a:schemeClr val="accent1"/>
              </a:lnRef>
              <a:fillRef idx="0">
                <a:schemeClr val="accent1"/>
              </a:fillRef>
              <a:effectRef idx="0">
                <a:schemeClr val="accent1"/>
              </a:effectRef>
              <a:fontRef idx="minor">
                <a:schemeClr val="tx1"/>
              </a:fontRef>
            </p:style>
          </p:cxnSp>
          <p:cxnSp>
            <p:nvCxnSpPr>
              <p:cNvPr id="61" name="Straight Connector 71">
                <a:extLst>
                  <a:ext uri="{FF2B5EF4-FFF2-40B4-BE49-F238E27FC236}">
                    <a16:creationId xmlns:a16="http://schemas.microsoft.com/office/drawing/2014/main" id="{859A8B41-FC74-8CFD-F6DF-DA00867300F0}"/>
                  </a:ext>
                </a:extLst>
              </p:cNvPr>
              <p:cNvCxnSpPr>
                <a:cxnSpLocks/>
              </p:cNvCxnSpPr>
              <p:nvPr/>
            </p:nvCxnSpPr>
            <p:spPr>
              <a:xfrm>
                <a:off x="8475196" y="2160000"/>
                <a:ext cx="288000" cy="0"/>
              </a:xfrm>
              <a:prstGeom prst="line">
                <a:avLst/>
              </a:prstGeom>
              <a:ln w="38100"/>
            </p:spPr>
            <p:style>
              <a:lnRef idx="1">
                <a:schemeClr val="accent1"/>
              </a:lnRef>
              <a:fillRef idx="0">
                <a:schemeClr val="accent1"/>
              </a:fillRef>
              <a:effectRef idx="0">
                <a:schemeClr val="accent1"/>
              </a:effectRef>
              <a:fontRef idx="minor">
                <a:schemeClr val="tx1"/>
              </a:fontRef>
            </p:style>
          </p:cxnSp>
          <p:grpSp>
            <p:nvGrpSpPr>
              <p:cNvPr id="62" name="Group 72">
                <a:extLst>
                  <a:ext uri="{FF2B5EF4-FFF2-40B4-BE49-F238E27FC236}">
                    <a16:creationId xmlns:a16="http://schemas.microsoft.com/office/drawing/2014/main" id="{A32D6868-740E-5F69-E9DD-49716E114F86}"/>
                  </a:ext>
                </a:extLst>
              </p:cNvPr>
              <p:cNvGrpSpPr/>
              <p:nvPr/>
            </p:nvGrpSpPr>
            <p:grpSpPr>
              <a:xfrm>
                <a:off x="8654331" y="1847205"/>
                <a:ext cx="981456" cy="1238452"/>
                <a:chOff x="8153915" y="1833042"/>
                <a:chExt cx="981456" cy="1238452"/>
              </a:xfrm>
            </p:grpSpPr>
            <p:cxnSp>
              <p:nvCxnSpPr>
                <p:cNvPr id="16394" name="Straight Connector 73">
                  <a:extLst>
                    <a:ext uri="{FF2B5EF4-FFF2-40B4-BE49-F238E27FC236}">
                      <a16:creationId xmlns:a16="http://schemas.microsoft.com/office/drawing/2014/main" id="{3B64D822-432D-2FE6-CAE6-0CEA65CB9DB1}"/>
                    </a:ext>
                  </a:extLst>
                </p:cNvPr>
                <p:cNvCxnSpPr>
                  <a:cxnSpLocks/>
                </p:cNvCxnSpPr>
                <p:nvPr/>
              </p:nvCxnSpPr>
              <p:spPr>
                <a:xfrm flipV="1">
                  <a:off x="8236184" y="2799354"/>
                  <a:ext cx="816918" cy="84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6395" name="Rounded Rectangle 74">
                  <a:extLst>
                    <a:ext uri="{FF2B5EF4-FFF2-40B4-BE49-F238E27FC236}">
                      <a16:creationId xmlns:a16="http://schemas.microsoft.com/office/drawing/2014/main" id="{0FA663FE-9B5D-E764-7175-C726CF8672BB}"/>
                    </a:ext>
                  </a:extLst>
                </p:cNvPr>
                <p:cNvSpPr/>
                <p:nvPr/>
              </p:nvSpPr>
              <p:spPr>
                <a:xfrm>
                  <a:off x="8153915" y="2501638"/>
                  <a:ext cx="981456" cy="569856"/>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ES">
                    <a:latin typeface="Arial Narrow" panose="020B0604020202020204" pitchFamily="34" charset="0"/>
                    <a:cs typeface="Arial Narrow" panose="020B0604020202020204" pitchFamily="34" charset="0"/>
                  </a:endParaRPr>
                </a:p>
              </p:txBody>
            </p:sp>
            <p:sp>
              <p:nvSpPr>
                <p:cNvPr id="16396" name="TextBox 75">
                  <a:extLst>
                    <a:ext uri="{FF2B5EF4-FFF2-40B4-BE49-F238E27FC236}">
                      <a16:creationId xmlns:a16="http://schemas.microsoft.com/office/drawing/2014/main" id="{7B4C05C8-92B0-5835-9F81-3754A6120652}"/>
                    </a:ext>
                  </a:extLst>
                </p:cNvPr>
                <p:cNvSpPr txBox="1"/>
                <p:nvPr/>
              </p:nvSpPr>
              <p:spPr bwMode="auto">
                <a:xfrm>
                  <a:off x="8161757" y="2494177"/>
                  <a:ext cx="965773" cy="531386"/>
                </a:xfrm>
                <a:prstGeom prst="rect">
                  <a:avLst/>
                </a:prstGeom>
                <a:noFill/>
                <a:ln w="9525">
                  <a:noFill/>
                  <a:miter lim="800000"/>
                  <a:headEnd/>
                  <a:tailEnd/>
                </a:ln>
              </p:spPr>
              <p:txBody>
                <a:bodyPr wrap="square">
                  <a:spAutoFit/>
                </a:bodyPr>
                <a:lstStyle/>
                <a:p>
                  <a:r>
                    <a:rPr lang="en-ES" sz="1000">
                      <a:latin typeface="Arial Narrow" panose="020B0604020202020204" pitchFamily="34" charset="0"/>
                      <a:cs typeface="Arial Narrow" panose="020B0604020202020204" pitchFamily="34" charset="0"/>
                    </a:rPr>
                    <a:t>Front-end</a:t>
                  </a:r>
                </a:p>
                <a:p>
                  <a:r>
                    <a:rPr lang="en-ES" sz="1000">
                      <a:latin typeface="Arial Narrow" panose="020B0604020202020204" pitchFamily="34" charset="0"/>
                      <a:cs typeface="Arial Narrow" panose="020B0604020202020204" pitchFamily="34" charset="0"/>
                    </a:rPr>
                    <a:t>(W band) </a:t>
                  </a:r>
                </a:p>
              </p:txBody>
            </p:sp>
            <p:sp>
              <p:nvSpPr>
                <p:cNvPr id="16397" name="Rounded Rectangle 76">
                  <a:extLst>
                    <a:ext uri="{FF2B5EF4-FFF2-40B4-BE49-F238E27FC236}">
                      <a16:creationId xmlns:a16="http://schemas.microsoft.com/office/drawing/2014/main" id="{75F73056-D4DD-F986-A02E-EE50423E9337}"/>
                    </a:ext>
                  </a:extLst>
                </p:cNvPr>
                <p:cNvSpPr/>
                <p:nvPr/>
              </p:nvSpPr>
              <p:spPr>
                <a:xfrm>
                  <a:off x="8153915" y="1863484"/>
                  <a:ext cx="981456" cy="569856"/>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ES">
                    <a:latin typeface="Arial Narrow" panose="020B0604020202020204" pitchFamily="34" charset="0"/>
                    <a:cs typeface="Arial Narrow" panose="020B0604020202020204" pitchFamily="34" charset="0"/>
                  </a:endParaRPr>
                </a:p>
              </p:txBody>
            </p:sp>
            <p:sp>
              <p:nvSpPr>
                <p:cNvPr id="16398" name="TextBox 77">
                  <a:extLst>
                    <a:ext uri="{FF2B5EF4-FFF2-40B4-BE49-F238E27FC236}">
                      <a16:creationId xmlns:a16="http://schemas.microsoft.com/office/drawing/2014/main" id="{1B4D48F1-3E8C-FD9C-F4CC-3F85E363CD9E}"/>
                    </a:ext>
                  </a:extLst>
                </p:cNvPr>
                <p:cNvSpPr txBox="1"/>
                <p:nvPr/>
              </p:nvSpPr>
              <p:spPr bwMode="auto">
                <a:xfrm>
                  <a:off x="8161757" y="1833042"/>
                  <a:ext cx="965773" cy="531386"/>
                </a:xfrm>
                <a:prstGeom prst="rect">
                  <a:avLst/>
                </a:prstGeom>
                <a:noFill/>
                <a:ln w="9525">
                  <a:noFill/>
                  <a:miter lim="800000"/>
                  <a:headEnd/>
                  <a:tailEnd/>
                </a:ln>
              </p:spPr>
              <p:txBody>
                <a:bodyPr wrap="square">
                  <a:spAutoFit/>
                </a:bodyPr>
                <a:lstStyle/>
                <a:p>
                  <a:r>
                    <a:rPr lang="en-ES" sz="1000">
                      <a:latin typeface="Arial Narrow" panose="020B0604020202020204" pitchFamily="34" charset="0"/>
                      <a:cs typeface="Arial Narrow" panose="020B0604020202020204" pitchFamily="34" charset="0"/>
                    </a:rPr>
                    <a:t>Front-end</a:t>
                  </a:r>
                </a:p>
                <a:p>
                  <a:r>
                    <a:rPr lang="en-ES" sz="1000">
                      <a:latin typeface="Arial Narrow" panose="020B0604020202020204" pitchFamily="34" charset="0"/>
                      <a:cs typeface="Arial Narrow" panose="020B0604020202020204" pitchFamily="34" charset="0"/>
                    </a:rPr>
                    <a:t>(V band) </a:t>
                  </a:r>
                </a:p>
              </p:txBody>
            </p:sp>
          </p:grpSp>
          <p:sp>
            <p:nvSpPr>
              <p:cNvPr id="63" name="Rectangle 78">
                <a:extLst>
                  <a:ext uri="{FF2B5EF4-FFF2-40B4-BE49-F238E27FC236}">
                    <a16:creationId xmlns:a16="http://schemas.microsoft.com/office/drawing/2014/main" id="{8EFD1EBF-2A66-7CE0-BFA5-615C5346EF78}"/>
                  </a:ext>
                </a:extLst>
              </p:cNvPr>
              <p:cNvSpPr/>
              <p:nvPr/>
            </p:nvSpPr>
            <p:spPr>
              <a:xfrm>
                <a:off x="8270920" y="2453107"/>
                <a:ext cx="129336" cy="274255"/>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ES"/>
              </a:p>
            </p:txBody>
          </p:sp>
          <p:sp>
            <p:nvSpPr>
              <p:cNvPr id="16384" name="Freeform 79">
                <a:extLst>
                  <a:ext uri="{FF2B5EF4-FFF2-40B4-BE49-F238E27FC236}">
                    <a16:creationId xmlns:a16="http://schemas.microsoft.com/office/drawing/2014/main" id="{6302F4AF-4BF6-6D66-CFDB-F419C5647A8E}"/>
                  </a:ext>
                </a:extLst>
              </p:cNvPr>
              <p:cNvSpPr/>
              <p:nvPr/>
            </p:nvSpPr>
            <p:spPr>
              <a:xfrm rot="5400000">
                <a:off x="8253413" y="2555460"/>
                <a:ext cx="161996" cy="69549"/>
              </a:xfrm>
              <a:custGeom>
                <a:avLst/>
                <a:gdLst>
                  <a:gd name="connsiteX0" fmla="*/ 0 w 331096"/>
                  <a:gd name="connsiteY0" fmla="*/ 94593 h 157655"/>
                  <a:gd name="connsiteX1" fmla="*/ 31531 w 331096"/>
                  <a:gd name="connsiteY1" fmla="*/ 15765 h 157655"/>
                  <a:gd name="connsiteX2" fmla="*/ 63062 w 331096"/>
                  <a:gd name="connsiteY2" fmla="*/ 0 h 157655"/>
                  <a:gd name="connsiteX3" fmla="*/ 86710 w 331096"/>
                  <a:gd name="connsiteY3" fmla="*/ 7883 h 157655"/>
                  <a:gd name="connsiteX4" fmla="*/ 165538 w 331096"/>
                  <a:gd name="connsiteY4" fmla="*/ 78827 h 157655"/>
                  <a:gd name="connsiteX5" fmla="*/ 220717 w 331096"/>
                  <a:gd name="connsiteY5" fmla="*/ 149772 h 157655"/>
                  <a:gd name="connsiteX6" fmla="*/ 244365 w 331096"/>
                  <a:gd name="connsiteY6" fmla="*/ 157655 h 157655"/>
                  <a:gd name="connsiteX7" fmla="*/ 268013 w 331096"/>
                  <a:gd name="connsiteY7" fmla="*/ 149772 h 157655"/>
                  <a:gd name="connsiteX8" fmla="*/ 307427 w 331096"/>
                  <a:gd name="connsiteY8" fmla="*/ 78827 h 157655"/>
                  <a:gd name="connsiteX9" fmla="*/ 323193 w 331096"/>
                  <a:gd name="connsiteY9" fmla="*/ 55179 h 157655"/>
                  <a:gd name="connsiteX10" fmla="*/ 331075 w 331096"/>
                  <a:gd name="connsiteY10" fmla="*/ 23648 h 157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1096" h="157655">
                    <a:moveTo>
                      <a:pt x="0" y="94593"/>
                    </a:moveTo>
                    <a:cubicBezTo>
                      <a:pt x="5054" y="76904"/>
                      <a:pt x="11748" y="32251"/>
                      <a:pt x="31531" y="15765"/>
                    </a:cubicBezTo>
                    <a:cubicBezTo>
                      <a:pt x="40558" y="8242"/>
                      <a:pt x="52552" y="5255"/>
                      <a:pt x="63062" y="0"/>
                    </a:cubicBezTo>
                    <a:cubicBezTo>
                      <a:pt x="70945" y="2628"/>
                      <a:pt x="79278" y="4167"/>
                      <a:pt x="86710" y="7883"/>
                    </a:cubicBezTo>
                    <a:cubicBezTo>
                      <a:pt x="113185" y="21120"/>
                      <a:pt x="155324" y="63506"/>
                      <a:pt x="165538" y="78827"/>
                    </a:cubicBezTo>
                    <a:cubicBezTo>
                      <a:pt x="178066" y="97620"/>
                      <a:pt x="198489" y="134953"/>
                      <a:pt x="220717" y="149772"/>
                    </a:cubicBezTo>
                    <a:cubicBezTo>
                      <a:pt x="227631" y="154381"/>
                      <a:pt x="236482" y="155027"/>
                      <a:pt x="244365" y="157655"/>
                    </a:cubicBezTo>
                    <a:cubicBezTo>
                      <a:pt x="252248" y="155027"/>
                      <a:pt x="262138" y="155647"/>
                      <a:pt x="268013" y="149772"/>
                    </a:cubicBezTo>
                    <a:cubicBezTo>
                      <a:pt x="317724" y="100061"/>
                      <a:pt x="287601" y="118478"/>
                      <a:pt x="307427" y="78827"/>
                    </a:cubicBezTo>
                    <a:cubicBezTo>
                      <a:pt x="311664" y="70353"/>
                      <a:pt x="317938" y="63062"/>
                      <a:pt x="323193" y="55179"/>
                    </a:cubicBezTo>
                    <a:cubicBezTo>
                      <a:pt x="331906" y="29038"/>
                      <a:pt x="331075" y="39840"/>
                      <a:pt x="331075" y="23648"/>
                    </a:cubicBez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ES"/>
              </a:p>
            </p:txBody>
          </p:sp>
          <p:sp>
            <p:nvSpPr>
              <p:cNvPr id="16390" name="TextBox 80">
                <a:extLst>
                  <a:ext uri="{FF2B5EF4-FFF2-40B4-BE49-F238E27FC236}">
                    <a16:creationId xmlns:a16="http://schemas.microsoft.com/office/drawing/2014/main" id="{87B8FE12-88A1-161A-D161-766D321F8576}"/>
                  </a:ext>
                </a:extLst>
              </p:cNvPr>
              <p:cNvSpPr txBox="1"/>
              <p:nvPr/>
            </p:nvSpPr>
            <p:spPr bwMode="auto">
              <a:xfrm>
                <a:off x="7609774" y="2147259"/>
                <a:ext cx="1170249" cy="265693"/>
              </a:xfrm>
              <a:prstGeom prst="rect">
                <a:avLst/>
              </a:prstGeom>
              <a:noFill/>
              <a:ln w="9525">
                <a:noFill/>
                <a:miter lim="800000"/>
                <a:headEnd/>
                <a:tailEnd/>
              </a:ln>
            </p:spPr>
            <p:txBody>
              <a:bodyPr wrap="square" rtlCol="0">
                <a:spAutoFit/>
              </a:bodyPr>
              <a:lstStyle/>
              <a:p>
                <a:r>
                  <a:rPr lang="en-ES" sz="700" b="1">
                    <a:latin typeface="+mn-lt"/>
                  </a:rPr>
                  <a:t>X-mode</a:t>
                </a:r>
              </a:p>
            </p:txBody>
          </p:sp>
          <p:sp>
            <p:nvSpPr>
              <p:cNvPr id="16391" name="TextBox 81">
                <a:extLst>
                  <a:ext uri="{FF2B5EF4-FFF2-40B4-BE49-F238E27FC236}">
                    <a16:creationId xmlns:a16="http://schemas.microsoft.com/office/drawing/2014/main" id="{A4D1163A-65FA-605A-AFAE-ABBE69787ED9}"/>
                  </a:ext>
                </a:extLst>
              </p:cNvPr>
              <p:cNvSpPr txBox="1"/>
              <p:nvPr/>
            </p:nvSpPr>
            <p:spPr bwMode="auto">
              <a:xfrm rot="5400000">
                <a:off x="7936670" y="2619396"/>
                <a:ext cx="1170247" cy="287954"/>
              </a:xfrm>
              <a:prstGeom prst="rect">
                <a:avLst/>
              </a:prstGeom>
              <a:noFill/>
              <a:ln w="9525">
                <a:noFill/>
                <a:miter lim="800000"/>
                <a:headEnd/>
                <a:tailEnd/>
              </a:ln>
            </p:spPr>
            <p:txBody>
              <a:bodyPr wrap="square" rtlCol="0">
                <a:spAutoFit/>
              </a:bodyPr>
              <a:lstStyle/>
              <a:p>
                <a:r>
                  <a:rPr lang="en-ES" sz="700" b="1">
                    <a:latin typeface="+mn-lt"/>
                  </a:rPr>
                  <a:t>O-mode</a:t>
                </a:r>
              </a:p>
            </p:txBody>
          </p:sp>
          <p:cxnSp>
            <p:nvCxnSpPr>
              <p:cNvPr id="16392" name="Straight Connector 82">
                <a:extLst>
                  <a:ext uri="{FF2B5EF4-FFF2-40B4-BE49-F238E27FC236}">
                    <a16:creationId xmlns:a16="http://schemas.microsoft.com/office/drawing/2014/main" id="{B821614D-A965-F56D-A129-B78BA7790C1D}"/>
                  </a:ext>
                </a:extLst>
              </p:cNvPr>
              <p:cNvCxnSpPr>
                <a:cxnSpLocks/>
              </p:cNvCxnSpPr>
              <p:nvPr/>
            </p:nvCxnSpPr>
            <p:spPr>
              <a:xfrm flipV="1">
                <a:off x="7392144" y="2871743"/>
                <a:ext cx="1266108" cy="10871"/>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6393" name="Rectangle 83">
                <a:extLst>
                  <a:ext uri="{FF2B5EF4-FFF2-40B4-BE49-F238E27FC236}">
                    <a16:creationId xmlns:a16="http://schemas.microsoft.com/office/drawing/2014/main" id="{479D8334-2708-4913-DB1B-E82AEBB50B66}"/>
                  </a:ext>
                </a:extLst>
              </p:cNvPr>
              <p:cNvSpPr/>
              <p:nvPr/>
            </p:nvSpPr>
            <p:spPr>
              <a:xfrm>
                <a:off x="7248128" y="2636912"/>
                <a:ext cx="360040" cy="360040"/>
              </a:xfrm>
              <a:prstGeom prst="rect">
                <a:avLst/>
              </a:prstGeom>
              <a:solidFill>
                <a:srgbClr val="92D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ES"/>
              </a:p>
            </p:txBody>
          </p:sp>
        </p:grpSp>
        <p:sp>
          <p:nvSpPr>
            <p:cNvPr id="16409" name="Rounded Rectangle 51">
              <a:extLst>
                <a:ext uri="{FF2B5EF4-FFF2-40B4-BE49-F238E27FC236}">
                  <a16:creationId xmlns:a16="http://schemas.microsoft.com/office/drawing/2014/main" id="{A4AF7EF7-ABC0-E043-C3FA-AEC6238F1CAA}"/>
                </a:ext>
              </a:extLst>
            </p:cNvPr>
            <p:cNvSpPr/>
            <p:nvPr/>
          </p:nvSpPr>
          <p:spPr>
            <a:xfrm>
              <a:off x="8054559" y="1197718"/>
              <a:ext cx="3568383" cy="628352"/>
            </a:xfrm>
            <a:prstGeom prst="roundRect">
              <a:avLst/>
            </a:prstGeom>
            <a:noFill/>
            <a:ln>
              <a:solidFill>
                <a:srgbClr val="0A2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ES">
                <a:solidFill>
                  <a:srgbClr val="00B050"/>
                </a:solidFill>
                <a:latin typeface="Arial Narrow" panose="020B0604020202020204" pitchFamily="34" charset="0"/>
                <a:cs typeface="Arial Narrow" panose="020B0604020202020204" pitchFamily="34" charset="0"/>
              </a:endParaRPr>
            </a:p>
          </p:txBody>
        </p:sp>
        <p:sp>
          <p:nvSpPr>
            <p:cNvPr id="16411" name="TextBox 52">
              <a:extLst>
                <a:ext uri="{FF2B5EF4-FFF2-40B4-BE49-F238E27FC236}">
                  <a16:creationId xmlns:a16="http://schemas.microsoft.com/office/drawing/2014/main" id="{F00804ED-7B10-A0A2-3F1A-D3E7B61F6FF9}"/>
                </a:ext>
              </a:extLst>
            </p:cNvPr>
            <p:cNvSpPr txBox="1"/>
            <p:nvPr/>
          </p:nvSpPr>
          <p:spPr bwMode="auto">
            <a:xfrm>
              <a:off x="2796095" y="1483393"/>
              <a:ext cx="1455422" cy="707886"/>
            </a:xfrm>
            <a:prstGeom prst="rect">
              <a:avLst/>
            </a:prstGeom>
            <a:noFill/>
            <a:ln w="9525">
              <a:noFill/>
              <a:miter lim="800000"/>
              <a:headEnd/>
              <a:tailEnd/>
            </a:ln>
          </p:spPr>
          <p:txBody>
            <a:bodyPr wrap="square" rtlCol="0">
              <a:spAutoFit/>
            </a:bodyPr>
            <a:lstStyle/>
            <a:p>
              <a:r>
                <a:rPr lang="en-ES" sz="2000" b="1">
                  <a:solidFill>
                    <a:srgbClr val="D203D7"/>
                  </a:solidFill>
                  <a:latin typeface="Arial Narrow" panose="020B0604020202020204" pitchFamily="34" charset="0"/>
                  <a:cs typeface="Arial Narrow" panose="020B0604020202020204" pitchFamily="34" charset="0"/>
                </a:rPr>
                <a:t>In-vessel components</a:t>
              </a:r>
            </a:p>
          </p:txBody>
        </p:sp>
        <p:cxnSp>
          <p:nvCxnSpPr>
            <p:cNvPr id="16417" name="Straight Connector 49">
              <a:extLst>
                <a:ext uri="{FF2B5EF4-FFF2-40B4-BE49-F238E27FC236}">
                  <a16:creationId xmlns:a16="http://schemas.microsoft.com/office/drawing/2014/main" id="{9A0381D3-D847-EA2E-F922-68D5F9A53515}"/>
                </a:ext>
              </a:extLst>
            </p:cNvPr>
            <p:cNvCxnSpPr>
              <a:cxnSpLocks/>
            </p:cNvCxnSpPr>
            <p:nvPr/>
          </p:nvCxnSpPr>
          <p:spPr>
            <a:xfrm flipH="1">
              <a:off x="4237257" y="1467749"/>
              <a:ext cx="22609" cy="3400634"/>
            </a:xfrm>
            <a:prstGeom prst="line">
              <a:avLst/>
            </a:prstGeom>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6418" name="TextBox 16417">
              <a:extLst>
                <a:ext uri="{FF2B5EF4-FFF2-40B4-BE49-F238E27FC236}">
                  <a16:creationId xmlns:a16="http://schemas.microsoft.com/office/drawing/2014/main" id="{386805E1-03F6-630C-13EA-B3A233C514E8}"/>
                </a:ext>
              </a:extLst>
            </p:cNvPr>
            <p:cNvSpPr txBox="1"/>
            <p:nvPr/>
          </p:nvSpPr>
          <p:spPr>
            <a:xfrm>
              <a:off x="3125087" y="4355628"/>
              <a:ext cx="784043" cy="523220"/>
            </a:xfrm>
            <a:prstGeom prst="rect">
              <a:avLst/>
            </a:prstGeom>
            <a:noFill/>
          </p:spPr>
          <p:txBody>
            <a:bodyPr wrap="square" rtlCol="0">
              <a:spAutoFit/>
            </a:bodyPr>
            <a:lstStyle/>
            <a:p>
              <a:r>
                <a:rPr lang="en-GB" sz="1400">
                  <a:latin typeface="Arial Narrow" panose="020B0604020202020204" pitchFamily="34" charset="0"/>
                  <a:cs typeface="Arial Narrow" panose="020B0604020202020204" pitchFamily="34" charset="0"/>
                </a:rPr>
                <a:t>Vacuum windows</a:t>
              </a:r>
            </a:p>
          </p:txBody>
        </p:sp>
        <p:cxnSp>
          <p:nvCxnSpPr>
            <p:cNvPr id="16421" name="Straight Arrow Connector 16420">
              <a:extLst>
                <a:ext uri="{FF2B5EF4-FFF2-40B4-BE49-F238E27FC236}">
                  <a16:creationId xmlns:a16="http://schemas.microsoft.com/office/drawing/2014/main" id="{D70451B0-08D3-DCCC-7FBC-1D0C9FC1C401}"/>
                </a:ext>
              </a:extLst>
            </p:cNvPr>
            <p:cNvCxnSpPr>
              <a:cxnSpLocks/>
            </p:cNvCxnSpPr>
            <p:nvPr/>
          </p:nvCxnSpPr>
          <p:spPr>
            <a:xfrm flipV="1">
              <a:off x="3528526" y="3716640"/>
              <a:ext cx="640098" cy="69167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6422" name="Straight Arrow Connector 16421">
              <a:extLst>
                <a:ext uri="{FF2B5EF4-FFF2-40B4-BE49-F238E27FC236}">
                  <a16:creationId xmlns:a16="http://schemas.microsoft.com/office/drawing/2014/main" id="{D986287E-2927-A1EA-0F0D-9C50041C2A3D}"/>
                </a:ext>
              </a:extLst>
            </p:cNvPr>
            <p:cNvCxnSpPr>
              <a:cxnSpLocks/>
              <a:endCxn id="15" idx="1"/>
            </p:cNvCxnSpPr>
            <p:nvPr/>
          </p:nvCxnSpPr>
          <p:spPr>
            <a:xfrm flipV="1">
              <a:off x="3517109" y="3478542"/>
              <a:ext cx="584192" cy="92977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6415" name="Rounded Rectangle 51">
              <a:extLst>
                <a:ext uri="{FF2B5EF4-FFF2-40B4-BE49-F238E27FC236}">
                  <a16:creationId xmlns:a16="http://schemas.microsoft.com/office/drawing/2014/main" id="{C6EAB66B-CF6C-31DC-0AB5-B3BEB850E7D2}"/>
                </a:ext>
              </a:extLst>
            </p:cNvPr>
            <p:cNvSpPr/>
            <p:nvPr/>
          </p:nvSpPr>
          <p:spPr>
            <a:xfrm>
              <a:off x="2803451" y="1518636"/>
              <a:ext cx="1393602" cy="721953"/>
            </a:xfrm>
            <a:prstGeom prst="roundRect">
              <a:avLst/>
            </a:prstGeom>
            <a:noFill/>
            <a:ln>
              <a:solidFill>
                <a:srgbClr val="D203D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ES">
                <a:solidFill>
                  <a:srgbClr val="00B050"/>
                </a:solidFill>
                <a:latin typeface="Arial Narrow" panose="020B0604020202020204" pitchFamily="34" charset="0"/>
                <a:cs typeface="Arial Narrow" panose="020B0604020202020204" pitchFamily="34" charset="0"/>
              </a:endParaRPr>
            </a:p>
          </p:txBody>
        </p:sp>
      </p:grpSp>
      <p:sp>
        <p:nvSpPr>
          <p:cNvPr id="16438" name="TextBox 16437">
            <a:extLst>
              <a:ext uri="{FF2B5EF4-FFF2-40B4-BE49-F238E27FC236}">
                <a16:creationId xmlns:a16="http://schemas.microsoft.com/office/drawing/2014/main" id="{1BCA65B7-AA47-F92C-DFF5-B65306A8892F}"/>
              </a:ext>
            </a:extLst>
          </p:cNvPr>
          <p:cNvSpPr txBox="1"/>
          <p:nvPr/>
        </p:nvSpPr>
        <p:spPr>
          <a:xfrm>
            <a:off x="704258" y="1140350"/>
            <a:ext cx="11022056" cy="1323439"/>
          </a:xfrm>
          <a:prstGeom prst="rect">
            <a:avLst/>
          </a:prstGeom>
          <a:noFill/>
        </p:spPr>
        <p:txBody>
          <a:bodyPr wrap="square" rtlCol="0">
            <a:spAutoFit/>
          </a:bodyPr>
          <a:lstStyle/>
          <a:p>
            <a:pPr marL="285750" indent="-285750">
              <a:buClr>
                <a:srgbClr val="0A20FF"/>
              </a:buClr>
              <a:buSzPct val="130000"/>
              <a:buFont typeface="Arial" panose="020B0604020202020204" pitchFamily="34" charset="0"/>
              <a:buChar char="•"/>
            </a:pPr>
            <a:r>
              <a:rPr lang="en-GB" sz="2000" dirty="0">
                <a:latin typeface="Arial Narrow" panose="020B0604020202020204" pitchFamily="34" charset="0"/>
                <a:cs typeface="Arial Narrow" panose="020B0604020202020204" pitchFamily="34" charset="0"/>
              </a:rPr>
              <a:t>Engineering analysis (thermal, EM, seismic) of the in-vessel support structure</a:t>
            </a:r>
          </a:p>
          <a:p>
            <a:pPr marL="285750" indent="-285750">
              <a:buClr>
                <a:srgbClr val="0A20FF"/>
              </a:buClr>
              <a:buSzPct val="130000"/>
              <a:buFont typeface="Arial" panose="020B0604020202020204" pitchFamily="34" charset="0"/>
              <a:buChar char="•"/>
            </a:pPr>
            <a:r>
              <a:rPr lang="en-GB" sz="2000" dirty="0">
                <a:latin typeface="Arial Narrow" panose="020B0604020202020204" pitchFamily="34" charset="0"/>
                <a:cs typeface="Arial Narrow" panose="020B0604020202020204" pitchFamily="34" charset="0"/>
              </a:rPr>
              <a:t>Validation and optimisation of the in-vessel optical design</a:t>
            </a:r>
          </a:p>
          <a:p>
            <a:pPr marL="285750" indent="-285750">
              <a:buClr>
                <a:srgbClr val="0A20FF"/>
              </a:buClr>
              <a:buSzPct val="130000"/>
              <a:buFont typeface="Arial" panose="020B0604020202020204" pitchFamily="34" charset="0"/>
              <a:buChar char="•"/>
            </a:pPr>
            <a:r>
              <a:rPr lang="en-GB" sz="2000" dirty="0">
                <a:latin typeface="Arial Narrow" panose="020B0604020202020204" pitchFamily="34" charset="0"/>
                <a:cs typeface="Arial Narrow" panose="020B0604020202020204" pitchFamily="34" charset="0"/>
              </a:rPr>
              <a:t>Selection of a possible path for the ex-vessel waveguides, including space requirements</a:t>
            </a:r>
          </a:p>
          <a:p>
            <a:pPr marL="285750" indent="-285750">
              <a:buClr>
                <a:srgbClr val="0A20FF"/>
              </a:buClr>
              <a:buSzPct val="130000"/>
              <a:buFont typeface="Arial" panose="020B0604020202020204" pitchFamily="34" charset="0"/>
              <a:buChar char="•"/>
            </a:pPr>
            <a:r>
              <a:rPr lang="en-GB" sz="2000" dirty="0">
                <a:latin typeface="Arial Narrow" panose="020B0604020202020204" pitchFamily="34" charset="0"/>
                <a:cs typeface="Arial Narrow" panose="020B0604020202020204" pitchFamily="34" charset="0"/>
              </a:rPr>
              <a:t>Next steps (2026-2027)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008DBC-D965-D80A-2255-8C51BBB0AFFC}"/>
              </a:ext>
            </a:extLst>
          </p:cNvPr>
          <p:cNvSpPr>
            <a:spLocks noGrp="1"/>
          </p:cNvSpPr>
          <p:nvPr>
            <p:ph type="title"/>
          </p:nvPr>
        </p:nvSpPr>
        <p:spPr/>
        <p:txBody>
          <a:bodyPr/>
          <a:lstStyle/>
          <a:p>
            <a:r>
              <a:rPr lang="es-ES" sz="3200">
                <a:latin typeface="Arial Narrow"/>
              </a:rPr>
              <a:t>EU Doppler </a:t>
            </a:r>
            <a:r>
              <a:rPr lang="es-ES" sz="3200" err="1">
                <a:latin typeface="Arial Narrow"/>
              </a:rPr>
              <a:t>Reflectometer</a:t>
            </a:r>
            <a:r>
              <a:rPr lang="es-ES" sz="3200">
                <a:latin typeface="Arial Narrow"/>
              </a:rPr>
              <a:t> </a:t>
            </a:r>
          </a:p>
        </p:txBody>
      </p:sp>
      <p:sp>
        <p:nvSpPr>
          <p:cNvPr id="4" name="Date Placeholder 3">
            <a:extLst>
              <a:ext uri="{FF2B5EF4-FFF2-40B4-BE49-F238E27FC236}">
                <a16:creationId xmlns:a16="http://schemas.microsoft.com/office/drawing/2014/main" id="{1973562E-9678-8FA6-2976-67A67CADEDFF}"/>
              </a:ext>
            </a:extLst>
          </p:cNvPr>
          <p:cNvSpPr>
            <a:spLocks noGrp="1"/>
          </p:cNvSpPr>
          <p:nvPr>
            <p:ph type="dt" sz="half" idx="10"/>
          </p:nvPr>
        </p:nvSpPr>
        <p:spPr/>
        <p:txBody>
          <a:bodyPr/>
          <a:lstStyle/>
          <a:p>
            <a:pPr fontAlgn="base">
              <a:spcBef>
                <a:spcPct val="0"/>
              </a:spcBef>
              <a:spcAft>
                <a:spcPct val="0"/>
              </a:spcAft>
            </a:pPr>
            <a:r>
              <a:rPr lang="es-ES" altLang="en-ES">
                <a:latin typeface="Arial Narrow" panose="020B0604020202020204" pitchFamily="34" charset="0"/>
                <a:ea typeface="Arial Narrow" panose="020B0604020202020204" pitchFamily="34" charset="0"/>
              </a:rPr>
              <a:t>23/10/2026 E. de la Luna et al</a:t>
            </a:r>
          </a:p>
        </p:txBody>
      </p:sp>
      <p:sp>
        <p:nvSpPr>
          <p:cNvPr id="6" name="Slide Number Placeholder 5">
            <a:extLst>
              <a:ext uri="{FF2B5EF4-FFF2-40B4-BE49-F238E27FC236}">
                <a16:creationId xmlns:a16="http://schemas.microsoft.com/office/drawing/2014/main" id="{9A710C07-8E3F-1EB6-D0E9-090A87F94D90}"/>
              </a:ext>
            </a:extLst>
          </p:cNvPr>
          <p:cNvSpPr>
            <a:spLocks noGrp="1"/>
          </p:cNvSpPr>
          <p:nvPr>
            <p:ph type="sldNum" sz="quarter" idx="12"/>
          </p:nvPr>
        </p:nvSpPr>
        <p:spPr/>
        <p:txBody>
          <a:bodyPr/>
          <a:lstStyle/>
          <a:p>
            <a:pPr>
              <a:defRPr/>
            </a:pPr>
            <a:fld id="{3C4EB4DB-DE24-F64C-ABEB-C24AA729C29F}" type="slidenum">
              <a:rPr lang="es-ES" smtClean="0"/>
              <a:pPr>
                <a:defRPr/>
              </a:pPr>
              <a:t>2</a:t>
            </a:fld>
            <a:endParaRPr lang="es-ES"/>
          </a:p>
        </p:txBody>
      </p:sp>
      <p:sp>
        <p:nvSpPr>
          <p:cNvPr id="18" name="Footer Placeholder 4">
            <a:extLst>
              <a:ext uri="{FF2B5EF4-FFF2-40B4-BE49-F238E27FC236}">
                <a16:creationId xmlns:a16="http://schemas.microsoft.com/office/drawing/2014/main" id="{EF641132-AD20-83B8-545C-F662E27D8A44}"/>
              </a:ext>
            </a:extLst>
          </p:cNvPr>
          <p:cNvSpPr>
            <a:spLocks noGrp="1" noChangeArrowheads="1"/>
          </p:cNvSpPr>
          <p:nvPr>
            <p:ph type="ftr" sz="quarter" idx="11"/>
          </p:nvPr>
        </p:nvSpPr>
        <p:spPr bwMode="auto">
          <a:xfrm>
            <a:off x="2982512" y="6515100"/>
            <a:ext cx="6696118" cy="3825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spcBef>
                <a:spcPct val="0"/>
              </a:spcBef>
              <a:spcAft>
                <a:spcPct val="0"/>
              </a:spcAft>
            </a:pPr>
            <a:r>
              <a:rPr lang="en-US" sz="1400" err="1">
                <a:solidFill>
                  <a:srgbClr val="333333"/>
                </a:solidFill>
                <a:latin typeface="Arial Narrow" panose="020B0604020202020204" pitchFamily="34" charset="0"/>
                <a:ea typeface="Arial Narrow" panose="020B0604020202020204" pitchFamily="34" charset="0"/>
              </a:rPr>
              <a:t>EUROfusion</a:t>
            </a:r>
            <a:r>
              <a:rPr lang="en-US" sz="1400">
                <a:solidFill>
                  <a:srgbClr val="333333"/>
                </a:solidFill>
                <a:latin typeface="Arial Narrow" panose="020B0604020202020204" pitchFamily="34" charset="0"/>
                <a:ea typeface="Arial Narrow" panose="020B0604020202020204" pitchFamily="34" charset="0"/>
              </a:rPr>
              <a:t> JT-60SA Enhancements Progress Meeting Part I - Doppler Reflectometer</a:t>
            </a:r>
            <a:endParaRPr lang="es-ES" sz="1400">
              <a:latin typeface="Arial Narrow" panose="020B0604020202020204" pitchFamily="34" charset="0"/>
            </a:endParaRPr>
          </a:p>
        </p:txBody>
      </p:sp>
      <p:grpSp>
        <p:nvGrpSpPr>
          <p:cNvPr id="51" name="Grupo 50">
            <a:extLst>
              <a:ext uri="{FF2B5EF4-FFF2-40B4-BE49-F238E27FC236}">
                <a16:creationId xmlns:a16="http://schemas.microsoft.com/office/drawing/2014/main" id="{76E6F392-6015-172E-9177-98ED7186D00F}"/>
              </a:ext>
            </a:extLst>
          </p:cNvPr>
          <p:cNvGrpSpPr/>
          <p:nvPr/>
        </p:nvGrpSpPr>
        <p:grpSpPr>
          <a:xfrm>
            <a:off x="1551769" y="2325720"/>
            <a:ext cx="9088461" cy="4062843"/>
            <a:chOff x="1551769" y="2325720"/>
            <a:chExt cx="9088461" cy="4062843"/>
          </a:xfrm>
        </p:grpSpPr>
        <p:grpSp>
          <p:nvGrpSpPr>
            <p:cNvPr id="44" name="Grupo 43">
              <a:extLst>
                <a:ext uri="{FF2B5EF4-FFF2-40B4-BE49-F238E27FC236}">
                  <a16:creationId xmlns:a16="http://schemas.microsoft.com/office/drawing/2014/main" id="{D4DB01F2-B33F-35DE-FE19-BFDBACA61DE4}"/>
                </a:ext>
              </a:extLst>
            </p:cNvPr>
            <p:cNvGrpSpPr/>
            <p:nvPr/>
          </p:nvGrpSpPr>
          <p:grpSpPr>
            <a:xfrm>
              <a:off x="5860173" y="4308247"/>
              <a:ext cx="1907543" cy="2080316"/>
              <a:chOff x="1976747" y="4777684"/>
              <a:chExt cx="1907543" cy="2080316"/>
            </a:xfrm>
          </p:grpSpPr>
          <p:pic>
            <p:nvPicPr>
              <p:cNvPr id="42" name="Imagen 41">
                <a:extLst>
                  <a:ext uri="{FF2B5EF4-FFF2-40B4-BE49-F238E27FC236}">
                    <a16:creationId xmlns:a16="http://schemas.microsoft.com/office/drawing/2014/main" id="{C1F00EDF-A616-99BF-D1D8-C873664D6A4B}"/>
                  </a:ext>
                </a:extLst>
              </p:cNvPr>
              <p:cNvPicPr>
                <a:picLocks noChangeAspect="1"/>
              </p:cNvPicPr>
              <p:nvPr/>
            </p:nvPicPr>
            <p:blipFill>
              <a:blip r:embed="rId3"/>
              <a:srcRect r="23670"/>
              <a:stretch/>
            </p:blipFill>
            <p:spPr>
              <a:xfrm>
                <a:off x="1976747" y="4777684"/>
                <a:ext cx="1907543" cy="2080316"/>
              </a:xfrm>
              <a:prstGeom prst="rect">
                <a:avLst/>
              </a:prstGeom>
            </p:spPr>
          </p:pic>
          <p:sp>
            <p:nvSpPr>
              <p:cNvPr id="43" name="Rectángulo 42">
                <a:extLst>
                  <a:ext uri="{FF2B5EF4-FFF2-40B4-BE49-F238E27FC236}">
                    <a16:creationId xmlns:a16="http://schemas.microsoft.com/office/drawing/2014/main" id="{9061CC90-145D-28EA-0A7D-CE4D186AF172}"/>
                  </a:ext>
                </a:extLst>
              </p:cNvPr>
              <p:cNvSpPr/>
              <p:nvPr/>
            </p:nvSpPr>
            <p:spPr>
              <a:xfrm rot="20469571">
                <a:off x="3570490" y="5606987"/>
                <a:ext cx="202794" cy="143050"/>
              </a:xfrm>
              <a:prstGeom prst="rect">
                <a:avLst/>
              </a:prstGeom>
              <a:noFill/>
              <a:ln w="317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grpSp>
        <p:grpSp>
          <p:nvGrpSpPr>
            <p:cNvPr id="38" name="Grupo 37">
              <a:extLst>
                <a:ext uri="{FF2B5EF4-FFF2-40B4-BE49-F238E27FC236}">
                  <a16:creationId xmlns:a16="http://schemas.microsoft.com/office/drawing/2014/main" id="{807EF508-35FD-FB4A-1DB1-90157095F622}"/>
                </a:ext>
              </a:extLst>
            </p:cNvPr>
            <p:cNvGrpSpPr/>
            <p:nvPr/>
          </p:nvGrpSpPr>
          <p:grpSpPr>
            <a:xfrm>
              <a:off x="1551769" y="2325720"/>
              <a:ext cx="9088461" cy="4062843"/>
              <a:chOff x="202925" y="2325720"/>
              <a:chExt cx="9088461" cy="4062843"/>
            </a:xfrm>
          </p:grpSpPr>
          <p:pic>
            <p:nvPicPr>
              <p:cNvPr id="8" name="Imagen 7">
                <a:extLst>
                  <a:ext uri="{FF2B5EF4-FFF2-40B4-BE49-F238E27FC236}">
                    <a16:creationId xmlns:a16="http://schemas.microsoft.com/office/drawing/2014/main" id="{11F2870F-913B-A678-954B-DE45EDDEDA6E}"/>
                  </a:ext>
                </a:extLst>
              </p:cNvPr>
              <p:cNvPicPr>
                <a:picLocks noChangeAspect="1"/>
              </p:cNvPicPr>
              <p:nvPr/>
            </p:nvPicPr>
            <p:blipFill>
              <a:blip r:embed="rId4">
                <a:extLst>
                  <a:ext uri="{28A0092B-C50C-407E-A947-70E740481C1C}">
                    <a14:useLocalDpi xmlns:a14="http://schemas.microsoft.com/office/drawing/2010/main" val="0"/>
                  </a:ext>
                </a:extLst>
              </a:blip>
              <a:srcRect l="12900" t="8881" r="29851" b="10208"/>
              <a:stretch/>
            </p:blipFill>
            <p:spPr>
              <a:xfrm>
                <a:off x="202925" y="2375111"/>
                <a:ext cx="3883742" cy="4013452"/>
              </a:xfrm>
              <a:prstGeom prst="rect">
                <a:avLst/>
              </a:prstGeom>
            </p:spPr>
          </p:pic>
          <p:cxnSp>
            <p:nvCxnSpPr>
              <p:cNvPr id="12" name="Straight Arrow Connector 11">
                <a:extLst>
                  <a:ext uri="{FF2B5EF4-FFF2-40B4-BE49-F238E27FC236}">
                    <a16:creationId xmlns:a16="http://schemas.microsoft.com/office/drawing/2014/main" id="{D309436F-7098-07BA-08B5-44999ABA37BF}"/>
                  </a:ext>
                </a:extLst>
              </p:cNvPr>
              <p:cNvCxnSpPr>
                <a:cxnSpLocks/>
                <a:stCxn id="15" idx="1"/>
              </p:cNvCxnSpPr>
              <p:nvPr/>
            </p:nvCxnSpPr>
            <p:spPr>
              <a:xfrm flipH="1">
                <a:off x="2236962" y="2525775"/>
                <a:ext cx="2081096" cy="1194671"/>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7E950E98-9544-84B5-15BC-AE28B521CC72}"/>
                  </a:ext>
                </a:extLst>
              </p:cNvPr>
              <p:cNvSpPr txBox="1"/>
              <p:nvPr/>
            </p:nvSpPr>
            <p:spPr>
              <a:xfrm>
                <a:off x="4318058" y="2325720"/>
                <a:ext cx="2498629" cy="400110"/>
              </a:xfrm>
              <a:prstGeom prst="rect">
                <a:avLst/>
              </a:prstGeom>
              <a:noFill/>
            </p:spPr>
            <p:txBody>
              <a:bodyPr wrap="square" rtlCol="0">
                <a:spAutoFit/>
              </a:bodyPr>
              <a:lstStyle/>
              <a:p>
                <a:r>
                  <a:rPr lang="en-ES" sz="2000">
                    <a:latin typeface="Calibri" panose="020F0502020204030204" pitchFamily="34" charset="0"/>
                    <a:cs typeface="Calibri" panose="020F0502020204030204" pitchFamily="34" charset="0"/>
                  </a:rPr>
                  <a:t>EP09 (Upper flange)</a:t>
                </a:r>
              </a:p>
            </p:txBody>
          </p:sp>
          <p:sp>
            <p:nvSpPr>
              <p:cNvPr id="3" name="TextBox 14">
                <a:extLst>
                  <a:ext uri="{FF2B5EF4-FFF2-40B4-BE49-F238E27FC236}">
                    <a16:creationId xmlns:a16="http://schemas.microsoft.com/office/drawing/2014/main" id="{1FD4C7EA-F655-4039-885C-ADCA6FCE3B9A}"/>
                  </a:ext>
                </a:extLst>
              </p:cNvPr>
              <p:cNvSpPr txBox="1"/>
              <p:nvPr/>
            </p:nvSpPr>
            <p:spPr>
              <a:xfrm>
                <a:off x="4875973" y="3812768"/>
                <a:ext cx="1192455" cy="400110"/>
              </a:xfrm>
              <a:prstGeom prst="rect">
                <a:avLst/>
              </a:prstGeom>
              <a:noFill/>
            </p:spPr>
            <p:txBody>
              <a:bodyPr wrap="square" lIns="91440" tIns="45720" rIns="91440" bIns="45720" rtlCol="0" anchor="t">
                <a:spAutoFit/>
              </a:bodyPr>
              <a:lstStyle/>
              <a:p>
                <a:r>
                  <a:rPr lang="es-ES" sz="2000">
                    <a:latin typeface="Calibri" panose="020F0502020204030204" pitchFamily="34" charset="0"/>
                    <a:cs typeface="Calibri" panose="020F0502020204030204" pitchFamily="34" charset="0"/>
                  </a:rPr>
                  <a:t>TESPEL</a:t>
                </a:r>
                <a:endParaRPr lang="en-ES" sz="2000" err="1">
                  <a:latin typeface="Calibri" panose="020F0502020204030204" pitchFamily="34" charset="0"/>
                  <a:cs typeface="Calibri" panose="020F0502020204030204" pitchFamily="34" charset="0"/>
                </a:endParaRPr>
              </a:p>
            </p:txBody>
          </p:sp>
          <p:sp>
            <p:nvSpPr>
              <p:cNvPr id="5" name="TextBox 14">
                <a:extLst>
                  <a:ext uri="{FF2B5EF4-FFF2-40B4-BE49-F238E27FC236}">
                    <a16:creationId xmlns:a16="http://schemas.microsoft.com/office/drawing/2014/main" id="{F5DF7984-2388-7DE5-AD61-4B7A3F98612E}"/>
                  </a:ext>
                </a:extLst>
              </p:cNvPr>
              <p:cNvSpPr txBox="1"/>
              <p:nvPr/>
            </p:nvSpPr>
            <p:spPr>
              <a:xfrm>
                <a:off x="4543315" y="2978194"/>
                <a:ext cx="1756504" cy="400110"/>
              </a:xfrm>
              <a:prstGeom prst="rect">
                <a:avLst/>
              </a:prstGeom>
              <a:noFill/>
            </p:spPr>
            <p:txBody>
              <a:bodyPr wrap="square" rtlCol="0">
                <a:spAutoFit/>
              </a:bodyPr>
              <a:lstStyle/>
              <a:p>
                <a:r>
                  <a:rPr lang="es-ES" sz="2000"/>
                  <a:t>Pellet </a:t>
                </a:r>
                <a:r>
                  <a:rPr lang="es-ES" sz="2000" err="1"/>
                  <a:t>Injector</a:t>
                </a:r>
                <a:endParaRPr lang="en-ES" sz="2000"/>
              </a:p>
            </p:txBody>
          </p:sp>
          <p:cxnSp>
            <p:nvCxnSpPr>
              <p:cNvPr id="21" name="Straight Arrow Connector 11">
                <a:extLst>
                  <a:ext uri="{FF2B5EF4-FFF2-40B4-BE49-F238E27FC236}">
                    <a16:creationId xmlns:a16="http://schemas.microsoft.com/office/drawing/2014/main" id="{C2EB4153-77D2-F7EE-4559-4641A3770BD6}"/>
                  </a:ext>
                </a:extLst>
              </p:cNvPr>
              <p:cNvCxnSpPr>
                <a:cxnSpLocks/>
                <a:stCxn id="5" idx="1"/>
              </p:cNvCxnSpPr>
              <p:nvPr/>
            </p:nvCxnSpPr>
            <p:spPr>
              <a:xfrm flipH="1">
                <a:off x="2938419" y="3178249"/>
                <a:ext cx="1604896" cy="1489966"/>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11">
                <a:extLst>
                  <a:ext uri="{FF2B5EF4-FFF2-40B4-BE49-F238E27FC236}">
                    <a16:creationId xmlns:a16="http://schemas.microsoft.com/office/drawing/2014/main" id="{FB234118-B096-9FF0-4418-45E5E43A8263}"/>
                  </a:ext>
                </a:extLst>
              </p:cNvPr>
              <p:cNvCxnSpPr>
                <a:cxnSpLocks/>
                <a:stCxn id="3" idx="1"/>
              </p:cNvCxnSpPr>
              <p:nvPr/>
            </p:nvCxnSpPr>
            <p:spPr>
              <a:xfrm flipH="1">
                <a:off x="2190465" y="4012823"/>
                <a:ext cx="2685508" cy="1413537"/>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28" name="Imagen 27">
                <a:extLst>
                  <a:ext uri="{FF2B5EF4-FFF2-40B4-BE49-F238E27FC236}">
                    <a16:creationId xmlns:a16="http://schemas.microsoft.com/office/drawing/2014/main" id="{B6F7890A-F0FF-4EE9-61A4-0438AF6E53C4}"/>
                  </a:ext>
                </a:extLst>
              </p:cNvPr>
              <p:cNvPicPr>
                <a:picLocks noChangeAspect="1"/>
              </p:cNvPicPr>
              <p:nvPr/>
            </p:nvPicPr>
            <p:blipFill>
              <a:blip r:embed="rId5">
                <a:extLst>
                  <a:ext uri="{28A0092B-C50C-407E-A947-70E740481C1C}">
                    <a14:useLocalDpi xmlns:a14="http://schemas.microsoft.com/office/drawing/2010/main" val="0"/>
                  </a:ext>
                </a:extLst>
              </a:blip>
              <a:srcRect l="16804" r="30966"/>
              <a:stretch/>
            </p:blipFill>
            <p:spPr>
              <a:xfrm>
                <a:off x="6667039" y="2501560"/>
                <a:ext cx="2624347" cy="3673955"/>
              </a:xfrm>
              <a:prstGeom prst="rect">
                <a:avLst/>
              </a:prstGeom>
            </p:spPr>
          </p:pic>
          <p:cxnSp>
            <p:nvCxnSpPr>
              <p:cNvPr id="29" name="Straight Arrow Connector 11">
                <a:extLst>
                  <a:ext uri="{FF2B5EF4-FFF2-40B4-BE49-F238E27FC236}">
                    <a16:creationId xmlns:a16="http://schemas.microsoft.com/office/drawing/2014/main" id="{5FB595A2-E716-B999-F2D3-0A6EAD4750F8}"/>
                  </a:ext>
                </a:extLst>
              </p:cNvPr>
              <p:cNvCxnSpPr>
                <a:cxnSpLocks/>
                <a:stCxn id="5" idx="3"/>
              </p:cNvCxnSpPr>
              <p:nvPr/>
            </p:nvCxnSpPr>
            <p:spPr>
              <a:xfrm>
                <a:off x="6299819" y="3178249"/>
                <a:ext cx="1892333" cy="1489966"/>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11">
                <a:extLst>
                  <a:ext uri="{FF2B5EF4-FFF2-40B4-BE49-F238E27FC236}">
                    <a16:creationId xmlns:a16="http://schemas.microsoft.com/office/drawing/2014/main" id="{DA553052-C56F-27CB-66AA-8854B13FBCF6}"/>
                  </a:ext>
                </a:extLst>
              </p:cNvPr>
              <p:cNvCxnSpPr>
                <a:cxnSpLocks/>
                <a:stCxn id="3" idx="3"/>
              </p:cNvCxnSpPr>
              <p:nvPr/>
            </p:nvCxnSpPr>
            <p:spPr>
              <a:xfrm>
                <a:off x="6068428" y="4012823"/>
                <a:ext cx="1499107" cy="1229931"/>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11">
                <a:extLst>
                  <a:ext uri="{FF2B5EF4-FFF2-40B4-BE49-F238E27FC236}">
                    <a16:creationId xmlns:a16="http://schemas.microsoft.com/office/drawing/2014/main" id="{13828181-00FA-2723-91EE-427F6CDDA49A}"/>
                  </a:ext>
                </a:extLst>
              </p:cNvPr>
              <p:cNvCxnSpPr>
                <a:cxnSpLocks/>
              </p:cNvCxnSpPr>
              <p:nvPr/>
            </p:nvCxnSpPr>
            <p:spPr>
              <a:xfrm>
                <a:off x="6525076" y="2548714"/>
                <a:ext cx="1531247" cy="1264054"/>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sp>
        <p:nvSpPr>
          <p:cNvPr id="40" name="CuadroTexto 39">
            <a:extLst>
              <a:ext uri="{FF2B5EF4-FFF2-40B4-BE49-F238E27FC236}">
                <a16:creationId xmlns:a16="http://schemas.microsoft.com/office/drawing/2014/main" id="{5B744BA0-6B3A-5882-D9DB-4B18BAC2DD42}"/>
              </a:ext>
            </a:extLst>
          </p:cNvPr>
          <p:cNvSpPr txBox="1"/>
          <p:nvPr/>
        </p:nvSpPr>
        <p:spPr>
          <a:xfrm>
            <a:off x="707793" y="1067071"/>
            <a:ext cx="11171238" cy="1015663"/>
          </a:xfrm>
          <a:prstGeom prst="rect">
            <a:avLst/>
          </a:prstGeom>
          <a:noFill/>
        </p:spPr>
        <p:txBody>
          <a:bodyPr wrap="square" lIns="91440" tIns="45720" rIns="91440" bIns="45720" anchor="t">
            <a:spAutoFit/>
          </a:bodyPr>
          <a:lstStyle/>
          <a:p>
            <a:pPr marL="185738" indent="-185738">
              <a:buClr>
                <a:srgbClr val="0A20FF"/>
              </a:buClr>
              <a:buSzPct val="130000"/>
              <a:buFont typeface="Arial" panose="020B0604020202020204" pitchFamily="34" charset="0"/>
              <a:buChar char="•"/>
            </a:pPr>
            <a:r>
              <a:rPr lang="en-GB" sz="2000">
                <a:latin typeface="Arial Narrow" panose="020B0604020202020204" pitchFamily="34" charset="0"/>
                <a:cs typeface="Arial Narrow" panose="020B0604020202020204" pitchFamily="34" charset="0"/>
              </a:rPr>
              <a:t>European DR is intended to be installed in EP09 upper flange (~ 860 x 1084mm)</a:t>
            </a:r>
          </a:p>
          <a:p>
            <a:pPr marL="185738" indent="-185738">
              <a:buClr>
                <a:srgbClr val="0A20FF"/>
              </a:buClr>
              <a:buSzPct val="130000"/>
              <a:buFont typeface="Arial" panose="020B0604020202020204" pitchFamily="34" charset="0"/>
              <a:buChar char="•"/>
            </a:pPr>
            <a:r>
              <a:rPr lang="en-GB" sz="2000">
                <a:latin typeface="Arial Narrow" panose="020B0604020202020204" pitchFamily="34" charset="0"/>
                <a:cs typeface="Arial Narrow" panose="020B0604020202020204" pitchFamily="34" charset="0"/>
              </a:rPr>
              <a:t>Port shared with Pellet injector and TESPEL</a:t>
            </a:r>
          </a:p>
          <a:p>
            <a:pPr marL="185738" indent="-185738">
              <a:buClr>
                <a:srgbClr val="0A20FF"/>
              </a:buClr>
              <a:buSzPct val="130000"/>
              <a:buFont typeface="Arial" panose="020B0604020202020204" pitchFamily="34" charset="0"/>
              <a:buChar char="•"/>
            </a:pPr>
            <a:r>
              <a:rPr lang="en-GB" sz="2000">
                <a:latin typeface="Arial Narrow" panose="020B0604020202020204" pitchFamily="34" charset="0"/>
                <a:cs typeface="Arial Narrow" panose="020B0604020202020204" pitchFamily="34" charset="0"/>
              </a:rPr>
              <a:t>It uses a port that will be used for access to the vessel </a:t>
            </a:r>
          </a:p>
        </p:txBody>
      </p:sp>
      <p:cxnSp>
        <p:nvCxnSpPr>
          <p:cNvPr id="7" name="Straight Arrow Connector 6">
            <a:extLst>
              <a:ext uri="{FF2B5EF4-FFF2-40B4-BE49-F238E27FC236}">
                <a16:creationId xmlns:a16="http://schemas.microsoft.com/office/drawing/2014/main" id="{C90E9C8B-C4A2-8512-22EA-B0A63A2E39BC}"/>
              </a:ext>
            </a:extLst>
          </p:cNvPr>
          <p:cNvCxnSpPr/>
          <p:nvPr/>
        </p:nvCxnSpPr>
        <p:spPr>
          <a:xfrm>
            <a:off x="3815232" y="2160898"/>
            <a:ext cx="394177" cy="56383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976106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B85C8A-9759-30C0-AC2C-AC1381CFBFF3}"/>
              </a:ext>
            </a:extLst>
          </p:cNvPr>
          <p:cNvSpPr>
            <a:spLocks noGrp="1"/>
          </p:cNvSpPr>
          <p:nvPr>
            <p:ph type="title"/>
          </p:nvPr>
        </p:nvSpPr>
        <p:spPr>
          <a:xfrm>
            <a:off x="539750" y="365125"/>
            <a:ext cx="11187430" cy="520700"/>
          </a:xfrm>
        </p:spPr>
        <p:txBody>
          <a:bodyPr/>
          <a:lstStyle/>
          <a:p>
            <a:pPr marL="228600" indent="-228600">
              <a:spcBef>
                <a:spcPts val="1000"/>
              </a:spcBef>
            </a:pPr>
            <a:r>
              <a:rPr lang="en-GB" sz="3000">
                <a:latin typeface="Arial Narrow"/>
                <a:cs typeface="Arial"/>
              </a:rPr>
              <a:t>Engineering design (in-vessel): progress since Review Meeting July2025</a:t>
            </a:r>
            <a:endParaRPr lang="es-ES" sz="3000">
              <a:latin typeface="Arial Narrow"/>
              <a:cs typeface="Arial"/>
            </a:endParaRPr>
          </a:p>
        </p:txBody>
      </p:sp>
      <p:sp>
        <p:nvSpPr>
          <p:cNvPr id="4" name="Date Placeholder 3">
            <a:extLst>
              <a:ext uri="{FF2B5EF4-FFF2-40B4-BE49-F238E27FC236}">
                <a16:creationId xmlns:a16="http://schemas.microsoft.com/office/drawing/2014/main" id="{9C80F2CF-78CE-96C9-7921-FA73CB98A66F}"/>
              </a:ext>
            </a:extLst>
          </p:cNvPr>
          <p:cNvSpPr>
            <a:spLocks noGrp="1"/>
          </p:cNvSpPr>
          <p:nvPr>
            <p:ph type="dt" sz="half" idx="10"/>
          </p:nvPr>
        </p:nvSpPr>
        <p:spPr/>
        <p:txBody>
          <a:bodyPr/>
          <a:lstStyle/>
          <a:p>
            <a:pPr fontAlgn="base">
              <a:spcBef>
                <a:spcPct val="0"/>
              </a:spcBef>
              <a:spcAft>
                <a:spcPct val="0"/>
              </a:spcAft>
            </a:pPr>
            <a:r>
              <a:rPr lang="es-ES" altLang="en-ES">
                <a:latin typeface="Arial Narrow" panose="020B0604020202020204" pitchFamily="34" charset="0"/>
                <a:ea typeface="Arial Narrow" panose="020B0604020202020204" pitchFamily="34" charset="0"/>
              </a:rPr>
              <a:t>23/10/2026 E. de la Luna et al</a:t>
            </a:r>
          </a:p>
        </p:txBody>
      </p:sp>
      <p:sp>
        <p:nvSpPr>
          <p:cNvPr id="6" name="Slide Number Placeholder 5">
            <a:extLst>
              <a:ext uri="{FF2B5EF4-FFF2-40B4-BE49-F238E27FC236}">
                <a16:creationId xmlns:a16="http://schemas.microsoft.com/office/drawing/2014/main" id="{72608763-F46E-1B07-5A5D-8BB31E20FA90}"/>
              </a:ext>
            </a:extLst>
          </p:cNvPr>
          <p:cNvSpPr>
            <a:spLocks noGrp="1"/>
          </p:cNvSpPr>
          <p:nvPr>
            <p:ph type="sldNum" sz="quarter" idx="12"/>
          </p:nvPr>
        </p:nvSpPr>
        <p:spPr/>
        <p:txBody>
          <a:bodyPr/>
          <a:lstStyle/>
          <a:p>
            <a:pPr>
              <a:defRPr/>
            </a:pPr>
            <a:fld id="{3C4EB4DB-DE24-F64C-ABEB-C24AA729C29F}" type="slidenum">
              <a:rPr lang="es-ES" smtClean="0"/>
              <a:pPr>
                <a:defRPr/>
              </a:pPr>
              <a:t>3</a:t>
            </a:fld>
            <a:endParaRPr lang="es-ES"/>
          </a:p>
        </p:txBody>
      </p:sp>
      <p:sp>
        <p:nvSpPr>
          <p:cNvPr id="11" name="TextBox 10">
            <a:extLst>
              <a:ext uri="{FF2B5EF4-FFF2-40B4-BE49-F238E27FC236}">
                <a16:creationId xmlns:a16="http://schemas.microsoft.com/office/drawing/2014/main" id="{97D934ED-307B-A7ED-0F53-A7A59D41CE28}"/>
              </a:ext>
            </a:extLst>
          </p:cNvPr>
          <p:cNvSpPr txBox="1"/>
          <p:nvPr/>
        </p:nvSpPr>
        <p:spPr>
          <a:xfrm>
            <a:off x="6020640" y="1110156"/>
            <a:ext cx="6416779" cy="2846933"/>
          </a:xfrm>
          <a:prstGeom prst="rect">
            <a:avLst/>
          </a:prstGeom>
          <a:noFill/>
        </p:spPr>
        <p:txBody>
          <a:bodyPr wrap="square" lIns="91440" tIns="45720" rIns="91440" bIns="45720" anchor="t">
            <a:spAutoFit/>
          </a:bodyPr>
          <a:lstStyle/>
          <a:p>
            <a:pPr marL="342900" indent="-342900" fontAlgn="auto">
              <a:spcBef>
                <a:spcPts val="0"/>
              </a:spcBef>
              <a:spcAft>
                <a:spcPts val="0"/>
              </a:spcAft>
              <a:buClr>
                <a:srgbClr val="0A20FF"/>
              </a:buClr>
              <a:buSzPct val="130000"/>
              <a:buFont typeface="Arial" panose="020B0604020202020204" pitchFamily="34" charset="0"/>
              <a:buChar char="•"/>
              <a:defRPr/>
            </a:pPr>
            <a:r>
              <a:rPr lang="en-GB" sz="2000" dirty="0">
                <a:latin typeface="Arial Narrow" panose="020B0604020202020204" pitchFamily="34" charset="0"/>
                <a:cs typeface="Arial Narrow" panose="020B0604020202020204" pitchFamily="34" charset="0"/>
              </a:rPr>
              <a:t>Preliminary engineering analysis:</a:t>
            </a:r>
          </a:p>
          <a:p>
            <a:pPr marL="800100" lvl="2" indent="-342900" fontAlgn="auto">
              <a:spcBef>
                <a:spcPts val="0"/>
              </a:spcBef>
              <a:spcAft>
                <a:spcPts val="0"/>
              </a:spcAft>
              <a:buClr>
                <a:srgbClr val="0A20FF"/>
              </a:buClr>
              <a:buSzPct val="80000"/>
              <a:buFont typeface="Courier New" panose="02070309020205020404" pitchFamily="49" charset="0"/>
              <a:buChar char="o"/>
              <a:defRPr/>
            </a:pPr>
            <a:r>
              <a:rPr lang="en-US" sz="2000" dirty="0">
                <a:latin typeface="Arial Narrow" panose="020B0604020202020204" pitchFamily="34" charset="0"/>
                <a:cs typeface="Arial Narrow" panose="020B0604020202020204" pitchFamily="34" charset="0"/>
              </a:rPr>
              <a:t>Thermal analysis: to evaluate water-cooling needs.</a:t>
            </a:r>
          </a:p>
          <a:p>
            <a:pPr marL="800100" lvl="2" indent="-342900" fontAlgn="auto">
              <a:spcBef>
                <a:spcPts val="0"/>
              </a:spcBef>
              <a:spcAft>
                <a:spcPts val="0"/>
              </a:spcAft>
              <a:buClr>
                <a:srgbClr val="0A20FF"/>
              </a:buClr>
              <a:buSzPct val="80000"/>
              <a:buFont typeface="Courier New" panose="02070309020205020404" pitchFamily="49" charset="0"/>
              <a:buChar char="o"/>
              <a:defRPr/>
            </a:pPr>
            <a:r>
              <a:rPr lang="en-US" sz="2000" dirty="0">
                <a:latin typeface="Arial Narrow" panose="020B0604020202020204" pitchFamily="34" charset="0"/>
                <a:cs typeface="Arial Narrow" panose="020B0604020202020204" pitchFamily="34" charset="0"/>
              </a:rPr>
              <a:t>EM analysis: eddy currents caused by major disruption</a:t>
            </a:r>
          </a:p>
          <a:p>
            <a:pPr marL="800100" lvl="2" indent="-342900" fontAlgn="auto">
              <a:spcBef>
                <a:spcPts val="0"/>
              </a:spcBef>
              <a:spcAft>
                <a:spcPts val="0"/>
              </a:spcAft>
              <a:buClr>
                <a:srgbClr val="0A20FF"/>
              </a:buClr>
              <a:buSzPct val="80000"/>
              <a:buFont typeface="Courier New" panose="02070309020205020404" pitchFamily="49" charset="0"/>
              <a:buChar char="o"/>
              <a:defRPr/>
            </a:pPr>
            <a:r>
              <a:rPr lang="en-US" sz="2000" dirty="0">
                <a:latin typeface="Arial Narrow" panose="020B0604020202020204" pitchFamily="34" charset="0"/>
                <a:cs typeface="Arial Narrow" panose="020B0604020202020204" pitchFamily="34" charset="0"/>
              </a:rPr>
              <a:t>Mechanical analysis: structural viability</a:t>
            </a:r>
          </a:p>
          <a:p>
            <a:pPr marL="342900" lvl="1" indent="-342900" fontAlgn="auto">
              <a:spcBef>
                <a:spcPts val="600"/>
              </a:spcBef>
              <a:spcAft>
                <a:spcPts val="0"/>
              </a:spcAft>
              <a:buClr>
                <a:srgbClr val="0A20FF"/>
              </a:buClr>
              <a:buSzPct val="130000"/>
              <a:buFont typeface="Wingdings" pitchFamily="2" charset="2"/>
              <a:buChar char="ü"/>
              <a:defRPr/>
            </a:pPr>
            <a:r>
              <a:rPr lang="en-GB" sz="2000" dirty="0">
                <a:latin typeface="Arial Narrow" panose="020B0604020202020204" pitchFamily="34" charset="0"/>
                <a:cs typeface="Arial Narrow" panose="020B0604020202020204" pitchFamily="34" charset="0"/>
              </a:rPr>
              <a:t>New design proposal </a:t>
            </a:r>
          </a:p>
          <a:p>
            <a:pPr indent="-457200" fontAlgn="auto">
              <a:spcBef>
                <a:spcPts val="0"/>
              </a:spcBef>
              <a:spcAft>
                <a:spcPts val="0"/>
              </a:spcAft>
              <a:buClr>
                <a:srgbClr val="0A20FF"/>
              </a:buClr>
              <a:buSzPct val="130000"/>
              <a:buFont typeface="+mj-lt"/>
              <a:buAutoNum type="arabicPeriod"/>
              <a:defRPr/>
            </a:pPr>
            <a:endParaRPr lang="en-GB" sz="2000" dirty="0">
              <a:latin typeface="Arial Narrow" panose="020B0604020202020204" pitchFamily="34" charset="0"/>
              <a:cs typeface="Arial Narrow" panose="020B0604020202020204" pitchFamily="34" charset="0"/>
            </a:endParaRPr>
          </a:p>
          <a:p>
            <a:pPr lvl="2" indent="-457200" fontAlgn="auto">
              <a:spcBef>
                <a:spcPts val="0"/>
              </a:spcBef>
              <a:spcAft>
                <a:spcPts val="0"/>
              </a:spcAft>
              <a:buClr>
                <a:srgbClr val="00B050"/>
              </a:buClr>
              <a:buSzPct val="90000"/>
              <a:buFont typeface="Wingdings" panose="05000000000000000000" pitchFamily="2" charset="2"/>
              <a:buChar char="ü"/>
              <a:defRPr/>
            </a:pPr>
            <a:endParaRPr lang="en-GB" dirty="0">
              <a:latin typeface="Arial Narrow" panose="020B0604020202020204" pitchFamily="34" charset="0"/>
              <a:cs typeface="Arial Narrow" panose="020B0604020202020204" pitchFamily="34" charset="0"/>
            </a:endParaRPr>
          </a:p>
          <a:p>
            <a:pPr marL="457200" indent="-457200" fontAlgn="auto">
              <a:spcBef>
                <a:spcPts val="0"/>
              </a:spcBef>
              <a:spcAft>
                <a:spcPts val="0"/>
              </a:spcAft>
              <a:buClr>
                <a:srgbClr val="0A20FF"/>
              </a:buClr>
              <a:buSzPct val="90000"/>
              <a:buFont typeface="Wingdings" panose="05000000000000000000" pitchFamily="2" charset="2"/>
              <a:buChar char="ü"/>
              <a:defRPr/>
            </a:pPr>
            <a:endParaRPr lang="en-ES" dirty="0">
              <a:solidFill>
                <a:srgbClr val="00B050"/>
              </a:solidFill>
              <a:latin typeface="Arial Narrow" panose="020B0604020202020204" pitchFamily="34" charset="0"/>
              <a:cs typeface="Arial Narrow" panose="020B0604020202020204" pitchFamily="34" charset="0"/>
            </a:endParaRPr>
          </a:p>
          <a:p>
            <a:pPr marL="342900" indent="-342900" fontAlgn="auto">
              <a:spcBef>
                <a:spcPts val="0"/>
              </a:spcBef>
              <a:spcAft>
                <a:spcPts val="0"/>
              </a:spcAft>
              <a:buClr>
                <a:srgbClr val="0A20FF"/>
              </a:buClr>
              <a:buSzPct val="90000"/>
              <a:buFont typeface="Wingdings" panose="05000000000000000000" pitchFamily="2" charset="2"/>
              <a:buChar char="ü"/>
              <a:defRPr/>
            </a:pPr>
            <a:endParaRPr lang="en-GB" dirty="0">
              <a:effectLst/>
              <a:latin typeface="Arial Narrow" panose="020B0604020202020204" pitchFamily="34" charset="0"/>
              <a:ea typeface="Calibri" panose="020F0502020204030204" pitchFamily="34" charset="0"/>
              <a:cs typeface="Arial Narrow" panose="020B0604020202020204" pitchFamily="34" charset="0"/>
            </a:endParaRPr>
          </a:p>
        </p:txBody>
      </p:sp>
      <p:pic>
        <p:nvPicPr>
          <p:cNvPr id="12" name="Picture 11">
            <a:extLst>
              <a:ext uri="{FF2B5EF4-FFF2-40B4-BE49-F238E27FC236}">
                <a16:creationId xmlns:a16="http://schemas.microsoft.com/office/drawing/2014/main" id="{45A40977-5581-9105-D859-236B710B7D88}"/>
              </a:ext>
            </a:extLst>
          </p:cNvPr>
          <p:cNvPicPr>
            <a:picLocks noChangeAspect="1"/>
          </p:cNvPicPr>
          <p:nvPr/>
        </p:nvPicPr>
        <p:blipFill rotWithShape="1">
          <a:blip r:embed="rId3">
            <a:extLst>
              <a:ext uri="{28A0092B-C50C-407E-A947-70E740481C1C}">
                <a14:useLocalDpi xmlns:a14="http://schemas.microsoft.com/office/drawing/2010/main" val="0"/>
              </a:ext>
            </a:extLst>
          </a:blip>
          <a:srcRect l="23938" t="5639" b="6761"/>
          <a:stretch/>
        </p:blipFill>
        <p:spPr>
          <a:xfrm>
            <a:off x="527459" y="2448984"/>
            <a:ext cx="4988374" cy="3217635"/>
          </a:xfrm>
          <a:prstGeom prst="rect">
            <a:avLst/>
          </a:prstGeom>
        </p:spPr>
      </p:pic>
      <p:sp>
        <p:nvSpPr>
          <p:cNvPr id="3" name="Footer Placeholder 4">
            <a:extLst>
              <a:ext uri="{FF2B5EF4-FFF2-40B4-BE49-F238E27FC236}">
                <a16:creationId xmlns:a16="http://schemas.microsoft.com/office/drawing/2014/main" id="{DF44118A-18B3-7899-DDBD-3DCF36F5DE86}"/>
              </a:ext>
            </a:extLst>
          </p:cNvPr>
          <p:cNvSpPr>
            <a:spLocks noGrp="1" noChangeArrowheads="1"/>
          </p:cNvSpPr>
          <p:nvPr>
            <p:ph type="ftr" sz="quarter" idx="11"/>
          </p:nvPr>
        </p:nvSpPr>
        <p:spPr bwMode="auto">
          <a:xfrm>
            <a:off x="2982512" y="6515100"/>
            <a:ext cx="6696118" cy="3825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spcBef>
                <a:spcPct val="0"/>
              </a:spcBef>
              <a:spcAft>
                <a:spcPct val="0"/>
              </a:spcAft>
            </a:pPr>
            <a:r>
              <a:rPr lang="en-US" sz="1400" dirty="0" err="1">
                <a:solidFill>
                  <a:srgbClr val="333333"/>
                </a:solidFill>
                <a:latin typeface="Arial Narrow" panose="020B0604020202020204" pitchFamily="34" charset="0"/>
                <a:ea typeface="Arial Narrow" panose="020B0604020202020204" pitchFamily="34" charset="0"/>
              </a:rPr>
              <a:t>EUROfusion</a:t>
            </a:r>
            <a:r>
              <a:rPr lang="en-US" sz="1400" dirty="0">
                <a:solidFill>
                  <a:srgbClr val="333333"/>
                </a:solidFill>
                <a:latin typeface="Arial Narrow" panose="020B0604020202020204" pitchFamily="34" charset="0"/>
                <a:ea typeface="Arial Narrow" panose="020B0604020202020204" pitchFamily="34" charset="0"/>
              </a:rPr>
              <a:t> JT-60SA Enhancements Progress Meeting Part I - Doppler Reflectometer</a:t>
            </a:r>
            <a:endParaRPr lang="es-ES" sz="1400" dirty="0">
              <a:latin typeface="Arial Narrow" panose="020B0604020202020204" pitchFamily="34" charset="0"/>
            </a:endParaRPr>
          </a:p>
        </p:txBody>
      </p:sp>
      <p:sp>
        <p:nvSpPr>
          <p:cNvPr id="5" name="CuadroTexto 4">
            <a:extLst>
              <a:ext uri="{FF2B5EF4-FFF2-40B4-BE49-F238E27FC236}">
                <a16:creationId xmlns:a16="http://schemas.microsoft.com/office/drawing/2014/main" id="{37C5B6C9-8F12-459D-7336-DB307935A38E}"/>
              </a:ext>
            </a:extLst>
          </p:cNvPr>
          <p:cNvSpPr txBox="1"/>
          <p:nvPr/>
        </p:nvSpPr>
        <p:spPr>
          <a:xfrm>
            <a:off x="713965" y="1145317"/>
            <a:ext cx="5118919" cy="13234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2000" b="1" u="none" strike="noStrike" baseline="0">
                <a:solidFill>
                  <a:srgbClr val="000000"/>
                </a:solidFill>
                <a:latin typeface="Arial Narrow" panose="020B0604020202020204" pitchFamily="34" charset="0"/>
                <a:ea typeface="Segoe UI"/>
                <a:cs typeface="Arial Narrow" panose="020B0604020202020204" pitchFamily="34" charset="0"/>
              </a:rPr>
              <a:t>EP09 </a:t>
            </a:r>
            <a:r>
              <a:rPr lang="es-ES" sz="2000" b="1" u="none" strike="noStrike" baseline="0" err="1">
                <a:solidFill>
                  <a:srgbClr val="000000"/>
                </a:solidFill>
                <a:latin typeface="Arial Narrow" panose="020B0604020202020204" pitchFamily="34" charset="0"/>
                <a:ea typeface="Segoe UI"/>
                <a:cs typeface="Arial Narrow" panose="020B0604020202020204" pitchFamily="34" charset="0"/>
              </a:rPr>
              <a:t>is</a:t>
            </a:r>
            <a:r>
              <a:rPr lang="es-ES" sz="2000" b="1" u="none" strike="noStrike" baseline="0">
                <a:solidFill>
                  <a:srgbClr val="000000"/>
                </a:solidFill>
                <a:latin typeface="Arial Narrow" panose="020B0604020202020204" pitchFamily="34" charset="0"/>
                <a:ea typeface="Segoe UI"/>
                <a:cs typeface="Arial Narrow" panose="020B0604020202020204" pitchFamily="34" charset="0"/>
              </a:rPr>
              <a:t> </a:t>
            </a:r>
            <a:r>
              <a:rPr lang="es-ES" sz="2000" b="1" u="none" strike="noStrike" baseline="0" err="1">
                <a:solidFill>
                  <a:srgbClr val="000000"/>
                </a:solidFill>
                <a:latin typeface="Arial Narrow" panose="020B0604020202020204" pitchFamily="34" charset="0"/>
                <a:ea typeface="Segoe UI"/>
                <a:cs typeface="Arial Narrow" panose="020B0604020202020204" pitchFamily="34" charset="0"/>
              </a:rPr>
              <a:t>used</a:t>
            </a:r>
            <a:r>
              <a:rPr lang="es-ES" sz="2000" b="1" u="none" strike="noStrike" baseline="0">
                <a:solidFill>
                  <a:srgbClr val="000000"/>
                </a:solidFill>
                <a:latin typeface="Arial Narrow" panose="020B0604020202020204" pitchFamily="34" charset="0"/>
                <a:ea typeface="Segoe UI"/>
                <a:cs typeface="Arial Narrow" panose="020B0604020202020204" pitchFamily="34" charset="0"/>
              </a:rPr>
              <a:t> </a:t>
            </a:r>
            <a:r>
              <a:rPr lang="es-ES" sz="2000" b="1" u="none" strike="noStrike" baseline="0" err="1">
                <a:solidFill>
                  <a:srgbClr val="000000"/>
                </a:solidFill>
                <a:latin typeface="Arial Narrow" panose="020B0604020202020204" pitchFamily="34" charset="0"/>
                <a:ea typeface="Segoe UI"/>
                <a:cs typeface="Arial Narrow" panose="020B0604020202020204" pitchFamily="34" charset="0"/>
              </a:rPr>
              <a:t>for</a:t>
            </a:r>
            <a:r>
              <a:rPr lang="es-ES" sz="2000" b="1" u="none" strike="noStrike" baseline="0">
                <a:solidFill>
                  <a:srgbClr val="000000"/>
                </a:solidFill>
                <a:latin typeface="Arial Narrow" panose="020B0604020202020204" pitchFamily="34" charset="0"/>
                <a:ea typeface="Segoe UI"/>
                <a:cs typeface="Arial Narrow" panose="020B0604020202020204" pitchFamily="34" charset="0"/>
              </a:rPr>
              <a:t> </a:t>
            </a:r>
            <a:r>
              <a:rPr lang="es-ES" sz="2000" b="1" u="none" strike="noStrike" baseline="0" err="1">
                <a:solidFill>
                  <a:srgbClr val="000000"/>
                </a:solidFill>
                <a:latin typeface="Arial Narrow" panose="020B0604020202020204" pitchFamily="34" charset="0"/>
                <a:ea typeface="Segoe UI"/>
                <a:cs typeface="Arial Narrow" panose="020B0604020202020204" pitchFamily="34" charset="0"/>
              </a:rPr>
              <a:t>access</a:t>
            </a:r>
            <a:r>
              <a:rPr lang="es-ES" sz="2000" b="1" u="none" strike="noStrike" baseline="0">
                <a:solidFill>
                  <a:srgbClr val="000000"/>
                </a:solidFill>
                <a:latin typeface="Arial Narrow" panose="020B0604020202020204" pitchFamily="34" charset="0"/>
                <a:ea typeface="Segoe UI"/>
                <a:cs typeface="Arial Narrow" panose="020B0604020202020204" pitchFamily="34" charset="0"/>
              </a:rPr>
              <a:t> </a:t>
            </a:r>
            <a:r>
              <a:rPr lang="es-ES" sz="2000" b="1" u="none" strike="noStrike" baseline="0" err="1">
                <a:solidFill>
                  <a:srgbClr val="000000"/>
                </a:solidFill>
                <a:latin typeface="Arial Narrow" panose="020B0604020202020204" pitchFamily="34" charset="0"/>
                <a:ea typeface="Segoe UI"/>
                <a:cs typeface="Arial Narrow" panose="020B0604020202020204" pitchFamily="34" charset="0"/>
              </a:rPr>
              <a:t>to</a:t>
            </a:r>
            <a:r>
              <a:rPr lang="es-ES" sz="2000" b="1" u="none" strike="noStrike" baseline="0">
                <a:solidFill>
                  <a:srgbClr val="000000"/>
                </a:solidFill>
                <a:latin typeface="Arial Narrow" panose="020B0604020202020204" pitchFamily="34" charset="0"/>
                <a:ea typeface="Segoe UI"/>
                <a:cs typeface="Arial Narrow" panose="020B0604020202020204" pitchFamily="34" charset="0"/>
              </a:rPr>
              <a:t> </a:t>
            </a:r>
            <a:r>
              <a:rPr lang="es-ES" sz="2000" b="1" u="none" strike="noStrike" baseline="0" err="1">
                <a:solidFill>
                  <a:srgbClr val="000000"/>
                </a:solidFill>
                <a:latin typeface="Arial Narrow" panose="020B0604020202020204" pitchFamily="34" charset="0"/>
                <a:ea typeface="Segoe UI"/>
                <a:cs typeface="Arial Narrow" panose="020B0604020202020204" pitchFamily="34" charset="0"/>
              </a:rPr>
              <a:t>the</a:t>
            </a:r>
            <a:r>
              <a:rPr lang="es-ES" sz="2000" b="1" u="none" strike="noStrike" baseline="0">
                <a:solidFill>
                  <a:srgbClr val="000000"/>
                </a:solidFill>
                <a:latin typeface="Arial Narrow" panose="020B0604020202020204" pitchFamily="34" charset="0"/>
                <a:ea typeface="Segoe UI"/>
                <a:cs typeface="Arial Narrow" panose="020B0604020202020204" pitchFamily="34" charset="0"/>
              </a:rPr>
              <a:t> </a:t>
            </a:r>
            <a:r>
              <a:rPr lang="es-ES" sz="2000" b="1" u="none" strike="noStrike" baseline="0" err="1">
                <a:solidFill>
                  <a:srgbClr val="000000"/>
                </a:solidFill>
                <a:latin typeface="Arial Narrow" panose="020B0604020202020204" pitchFamily="34" charset="0"/>
                <a:ea typeface="Segoe UI"/>
                <a:cs typeface="Arial Narrow" panose="020B0604020202020204" pitchFamily="34" charset="0"/>
              </a:rPr>
              <a:t>vacuum</a:t>
            </a:r>
            <a:r>
              <a:rPr lang="es-ES" sz="2000" b="1" u="none" strike="noStrike" baseline="0">
                <a:solidFill>
                  <a:srgbClr val="000000"/>
                </a:solidFill>
                <a:latin typeface="Arial Narrow" panose="020B0604020202020204" pitchFamily="34" charset="0"/>
                <a:ea typeface="Segoe UI"/>
                <a:cs typeface="Arial Narrow" panose="020B0604020202020204" pitchFamily="34" charset="0"/>
              </a:rPr>
              <a:t> </a:t>
            </a:r>
            <a:r>
              <a:rPr lang="es-ES" sz="2000" b="1" u="none" strike="noStrike" baseline="0" err="1">
                <a:solidFill>
                  <a:srgbClr val="000000"/>
                </a:solidFill>
                <a:latin typeface="Arial Narrow" panose="020B0604020202020204" pitchFamily="34" charset="0"/>
                <a:ea typeface="Segoe UI"/>
                <a:cs typeface="Arial Narrow" panose="020B0604020202020204" pitchFamily="34" charset="0"/>
              </a:rPr>
              <a:t>vessel</a:t>
            </a:r>
            <a:r>
              <a:rPr lang="es-ES" sz="2000" b="1" u="none" strike="noStrike" baseline="0">
                <a:solidFill>
                  <a:srgbClr val="000000"/>
                </a:solidFill>
                <a:latin typeface="Arial Narrow" panose="020B0604020202020204" pitchFamily="34" charset="0"/>
                <a:ea typeface="Segoe UI"/>
                <a:cs typeface="Arial Narrow" panose="020B0604020202020204" pitchFamily="34" charset="0"/>
              </a:rPr>
              <a:t>: </a:t>
            </a:r>
            <a:r>
              <a:rPr lang="es-ES" sz="2000" b="1">
                <a:solidFill>
                  <a:srgbClr val="000000"/>
                </a:solidFill>
                <a:latin typeface="Arial Narrow" panose="020B0604020202020204" pitchFamily="34" charset="0"/>
                <a:ea typeface="Segoe UI"/>
                <a:cs typeface="Arial Narrow" panose="020B0604020202020204" pitchFamily="34" charset="0"/>
              </a:rPr>
              <a:t>​</a:t>
            </a:r>
          </a:p>
          <a:p>
            <a:r>
              <a:rPr lang="en-GB" sz="2000" u="none" strike="noStrike" baseline="0">
                <a:solidFill>
                  <a:srgbClr val="000000"/>
                </a:solidFill>
                <a:latin typeface="Arial Narrow" panose="020B0604020202020204" pitchFamily="34" charset="0"/>
                <a:ea typeface="Segoe UI"/>
                <a:cs typeface="Arial Narrow" panose="020B0604020202020204" pitchFamily="34" charset="0"/>
              </a:rPr>
              <a:t>DR uses a “</a:t>
            </a:r>
            <a:r>
              <a:rPr lang="en-GB" sz="2000">
                <a:solidFill>
                  <a:srgbClr val="000000"/>
                </a:solidFill>
                <a:latin typeface="Arial Narrow" panose="020B0604020202020204" pitchFamily="34" charset="0"/>
                <a:ea typeface="Segoe UI"/>
                <a:cs typeface="Arial Narrow" panose="020B0604020202020204" pitchFamily="34" charset="0"/>
              </a:rPr>
              <a:t>p</a:t>
            </a:r>
            <a:r>
              <a:rPr lang="en-GB" sz="2000" u="none" strike="noStrike" baseline="0">
                <a:solidFill>
                  <a:srgbClr val="000000"/>
                </a:solidFill>
                <a:latin typeface="Arial Narrow" panose="020B0604020202020204" pitchFamily="34" charset="0"/>
                <a:ea typeface="Segoe UI"/>
                <a:cs typeface="Arial Narrow" panose="020B0604020202020204" pitchFamily="34" charset="0"/>
              </a:rPr>
              <a:t>ort-plug-like” design allowing fully extraction</a:t>
            </a:r>
            <a:r>
              <a:rPr lang="en-GB" sz="2000">
                <a:solidFill>
                  <a:srgbClr val="000000"/>
                </a:solidFill>
                <a:latin typeface="Arial Narrow" panose="020B0604020202020204" pitchFamily="34" charset="0"/>
                <a:ea typeface="Segoe UI"/>
                <a:cs typeface="Arial Narrow" panose="020B0604020202020204" pitchFamily="34" charset="0"/>
              </a:rPr>
              <a:t> (based on the W7-X design)</a:t>
            </a:r>
            <a:endParaRPr lang="es-ES">
              <a:latin typeface="Arial Narrow" panose="020B0604020202020204" pitchFamily="34" charset="0"/>
              <a:cs typeface="Arial Narrow" panose="020B0604020202020204" pitchFamily="34" charset="0"/>
            </a:endParaRPr>
          </a:p>
          <a:p>
            <a:pPr algn="ctr"/>
            <a:endParaRPr lang="es-ES" sz="2000"/>
          </a:p>
        </p:txBody>
      </p:sp>
      <p:sp>
        <p:nvSpPr>
          <p:cNvPr id="7" name="TextBox 6">
            <a:extLst>
              <a:ext uri="{FF2B5EF4-FFF2-40B4-BE49-F238E27FC236}">
                <a16:creationId xmlns:a16="http://schemas.microsoft.com/office/drawing/2014/main" id="{D8D5126C-2E1B-CAFC-27BC-8A79B4F1736F}"/>
              </a:ext>
            </a:extLst>
          </p:cNvPr>
          <p:cNvSpPr txBox="1"/>
          <p:nvPr/>
        </p:nvSpPr>
        <p:spPr>
          <a:xfrm>
            <a:off x="826718" y="2655518"/>
            <a:ext cx="2843408" cy="369332"/>
          </a:xfrm>
          <a:prstGeom prst="rect">
            <a:avLst/>
          </a:prstGeom>
          <a:noFill/>
        </p:spPr>
        <p:txBody>
          <a:bodyPr wrap="square" rtlCol="0">
            <a:spAutoFit/>
          </a:bodyPr>
          <a:lstStyle/>
          <a:p>
            <a:r>
              <a:rPr lang="en-GB">
                <a:solidFill>
                  <a:schemeClr val="bg1"/>
                </a:solidFill>
              </a:rPr>
              <a:t>Initial design (July/2025)</a:t>
            </a:r>
          </a:p>
        </p:txBody>
      </p:sp>
      <p:pic>
        <p:nvPicPr>
          <p:cNvPr id="8" name="Picture 7">
            <a:extLst>
              <a:ext uri="{FF2B5EF4-FFF2-40B4-BE49-F238E27FC236}">
                <a16:creationId xmlns:a16="http://schemas.microsoft.com/office/drawing/2014/main" id="{F63219D6-5526-BE5A-659D-4C39309ADF68}"/>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096000" y="3006215"/>
            <a:ext cx="5869940" cy="3265805"/>
          </a:xfrm>
          <a:prstGeom prst="rect">
            <a:avLst/>
          </a:prstGeom>
          <a:noFill/>
          <a:ln>
            <a:noFill/>
          </a:ln>
        </p:spPr>
      </p:pic>
      <p:sp>
        <p:nvSpPr>
          <p:cNvPr id="9" name="TextBox 8">
            <a:extLst>
              <a:ext uri="{FF2B5EF4-FFF2-40B4-BE49-F238E27FC236}">
                <a16:creationId xmlns:a16="http://schemas.microsoft.com/office/drawing/2014/main" id="{40959A35-37E4-989B-E67C-BBED6A91F615}"/>
              </a:ext>
            </a:extLst>
          </p:cNvPr>
          <p:cNvSpPr txBox="1"/>
          <p:nvPr/>
        </p:nvSpPr>
        <p:spPr>
          <a:xfrm>
            <a:off x="6330571" y="3079971"/>
            <a:ext cx="2843408" cy="369332"/>
          </a:xfrm>
          <a:prstGeom prst="rect">
            <a:avLst/>
          </a:prstGeom>
          <a:noFill/>
        </p:spPr>
        <p:txBody>
          <a:bodyPr wrap="square" rtlCol="0">
            <a:spAutoFit/>
          </a:bodyPr>
          <a:lstStyle/>
          <a:p>
            <a:r>
              <a:rPr lang="en-GB">
                <a:solidFill>
                  <a:schemeClr val="bg1"/>
                </a:solidFill>
              </a:rPr>
              <a:t>Current design (Oct/2026)</a:t>
            </a:r>
          </a:p>
        </p:txBody>
      </p:sp>
    </p:spTree>
    <p:extLst>
      <p:ext uri="{BB962C8B-B14F-4D97-AF65-F5344CB8AC3E}">
        <p14:creationId xmlns:p14="http://schemas.microsoft.com/office/powerpoint/2010/main" val="3521026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1">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D593798D-3C58-3C97-35F9-C3AC0A3FCC2C}"/>
              </a:ext>
            </a:extLst>
          </p:cNvPr>
          <p:cNvGrpSpPr/>
          <p:nvPr/>
        </p:nvGrpSpPr>
        <p:grpSpPr>
          <a:xfrm>
            <a:off x="6359213" y="3984171"/>
            <a:ext cx="3993100" cy="2513441"/>
            <a:chOff x="6108842" y="3984171"/>
            <a:chExt cx="3993100" cy="2513441"/>
          </a:xfrm>
        </p:grpSpPr>
        <p:pic>
          <p:nvPicPr>
            <p:cNvPr id="10" name="Imagen 35">
              <a:extLst>
                <a:ext uri="{FF2B5EF4-FFF2-40B4-BE49-F238E27FC236}">
                  <a16:creationId xmlns:a16="http://schemas.microsoft.com/office/drawing/2014/main" id="{5DF5D8E5-5C2F-9649-425B-E6A976AB8C24}"/>
                </a:ext>
              </a:extLst>
            </p:cNvPr>
            <p:cNvPicPr>
              <a:picLocks noChangeAspect="1"/>
            </p:cNvPicPr>
            <p:nvPr/>
          </p:nvPicPr>
          <p:blipFill rotWithShape="1">
            <a:blip r:embed="rId3">
              <a:extLst>
                <a:ext uri="{28A0092B-C50C-407E-A947-70E740481C1C}">
                  <a14:useLocalDpi xmlns:a14="http://schemas.microsoft.com/office/drawing/2010/main" val="0"/>
                </a:ext>
              </a:extLst>
            </a:blip>
            <a:srcRect t="8112" r="744"/>
            <a:stretch/>
          </p:blipFill>
          <p:spPr bwMode="auto">
            <a:xfrm>
              <a:off x="6235065" y="3984171"/>
              <a:ext cx="3866877" cy="2464526"/>
            </a:xfrm>
            <a:prstGeom prst="rect">
              <a:avLst/>
            </a:prstGeom>
            <a:noFill/>
            <a:ln>
              <a:noFill/>
            </a:ln>
            <a:extLst>
              <a:ext uri="{53640926-AAD7-44D8-BBD7-CCE9431645EC}">
                <a14:shadowObscured xmlns:a14="http://schemas.microsoft.com/office/drawing/2010/main"/>
              </a:ext>
            </a:extLst>
          </p:spPr>
        </p:pic>
        <p:sp>
          <p:nvSpPr>
            <p:cNvPr id="8" name="テキスト ボックス 5">
              <a:extLst>
                <a:ext uri="{FF2B5EF4-FFF2-40B4-BE49-F238E27FC236}">
                  <a16:creationId xmlns:a16="http://schemas.microsoft.com/office/drawing/2014/main" id="{5180BCE3-81EC-5139-3CAF-D1E5A4138C78}"/>
                </a:ext>
              </a:extLst>
            </p:cNvPr>
            <p:cNvSpPr txBox="1"/>
            <p:nvPr/>
          </p:nvSpPr>
          <p:spPr>
            <a:xfrm rot="16200000">
              <a:off x="5622170" y="4948991"/>
              <a:ext cx="1204176" cy="230832"/>
            </a:xfrm>
            <a:prstGeom prst="rect">
              <a:avLst/>
            </a:prstGeom>
            <a:solidFill>
              <a:schemeClr val="bg1"/>
            </a:solidFill>
          </p:spPr>
          <p:txBody>
            <a:bodyPr wrap="none" rtlCol="0">
              <a:spAutoFit/>
            </a:bodyPr>
            <a:lstStyle/>
            <a:p>
              <a:r>
                <a:rPr kumimoji="1" lang="en-US" sz="900" dirty="0"/>
                <a:t>Plasma current </a:t>
              </a:r>
              <a:r>
                <a:rPr lang="en-US" sz="900" dirty="0"/>
                <a:t>(kA)</a:t>
              </a:r>
              <a:endParaRPr kumimoji="1" lang="en-US" sz="900" dirty="0"/>
            </a:p>
          </p:txBody>
        </p:sp>
        <p:sp>
          <p:nvSpPr>
            <p:cNvPr id="9" name="テキスト ボックス 5">
              <a:extLst>
                <a:ext uri="{FF2B5EF4-FFF2-40B4-BE49-F238E27FC236}">
                  <a16:creationId xmlns:a16="http://schemas.microsoft.com/office/drawing/2014/main" id="{1D097A6A-9389-DF5E-88C8-72B711DD0DA6}"/>
                </a:ext>
              </a:extLst>
            </p:cNvPr>
            <p:cNvSpPr txBox="1"/>
            <p:nvPr/>
          </p:nvSpPr>
          <p:spPr>
            <a:xfrm>
              <a:off x="7995518" y="6266780"/>
              <a:ext cx="607859" cy="230832"/>
            </a:xfrm>
            <a:prstGeom prst="rect">
              <a:avLst/>
            </a:prstGeom>
            <a:solidFill>
              <a:schemeClr val="bg1"/>
            </a:solidFill>
          </p:spPr>
          <p:txBody>
            <a:bodyPr wrap="none" rtlCol="0">
              <a:spAutoFit/>
            </a:bodyPr>
            <a:lstStyle/>
            <a:p>
              <a:r>
                <a:rPr kumimoji="1" lang="en-US" sz="900" dirty="0"/>
                <a:t>Time (s)</a:t>
              </a:r>
            </a:p>
          </p:txBody>
        </p:sp>
      </p:grpSp>
      <p:sp>
        <p:nvSpPr>
          <p:cNvPr id="2" name="Title 1">
            <a:extLst>
              <a:ext uri="{FF2B5EF4-FFF2-40B4-BE49-F238E27FC236}">
                <a16:creationId xmlns:a16="http://schemas.microsoft.com/office/drawing/2014/main" id="{17B85C8A-9759-30C0-AC2C-AC1381CFBFF3}"/>
              </a:ext>
            </a:extLst>
          </p:cNvPr>
          <p:cNvSpPr>
            <a:spLocks noGrp="1"/>
          </p:cNvSpPr>
          <p:nvPr>
            <p:ph type="title"/>
          </p:nvPr>
        </p:nvSpPr>
        <p:spPr>
          <a:xfrm>
            <a:off x="539750" y="365125"/>
            <a:ext cx="11187430" cy="520700"/>
          </a:xfrm>
        </p:spPr>
        <p:txBody>
          <a:bodyPr/>
          <a:lstStyle/>
          <a:p>
            <a:pPr lvl="1" fontAlgn="auto">
              <a:spcBef>
                <a:spcPts val="0"/>
              </a:spcBef>
              <a:spcAft>
                <a:spcPts val="0"/>
              </a:spcAft>
              <a:buClr>
                <a:schemeClr val="accent2"/>
              </a:buClr>
              <a:buSzPct val="90000"/>
              <a:defRPr/>
            </a:pPr>
            <a:r>
              <a:rPr lang="es-ES" sz="3200">
                <a:cs typeface="Arial" panose="020B0604020202020204" pitchFamily="34" charset="0"/>
              </a:rPr>
              <a:t>L</a:t>
            </a:r>
            <a:r>
              <a:rPr lang="en-ES" sz="3200">
                <a:cs typeface="Arial" panose="020B0604020202020204" pitchFamily="34" charset="0"/>
              </a:rPr>
              <a:t>oad </a:t>
            </a:r>
            <a:r>
              <a:rPr lang="en-GB" sz="3200">
                <a:cs typeface="Arial" panose="020B0604020202020204" pitchFamily="34" charset="0"/>
              </a:rPr>
              <a:t>definition</a:t>
            </a:r>
          </a:p>
        </p:txBody>
      </p:sp>
      <p:sp>
        <p:nvSpPr>
          <p:cNvPr id="4" name="Date Placeholder 3">
            <a:extLst>
              <a:ext uri="{FF2B5EF4-FFF2-40B4-BE49-F238E27FC236}">
                <a16:creationId xmlns:a16="http://schemas.microsoft.com/office/drawing/2014/main" id="{9C80F2CF-78CE-96C9-7921-FA73CB98A66F}"/>
              </a:ext>
            </a:extLst>
          </p:cNvPr>
          <p:cNvSpPr>
            <a:spLocks noGrp="1"/>
          </p:cNvSpPr>
          <p:nvPr>
            <p:ph type="dt" sz="half" idx="10"/>
          </p:nvPr>
        </p:nvSpPr>
        <p:spPr/>
        <p:txBody>
          <a:bodyPr/>
          <a:lstStyle/>
          <a:p>
            <a:pPr>
              <a:defRPr/>
            </a:pPr>
            <a:r>
              <a:rPr lang="es-ES" dirty="0"/>
              <a:t>23/10/2026 E. de la Luna et al</a:t>
            </a:r>
          </a:p>
        </p:txBody>
      </p:sp>
      <p:sp>
        <p:nvSpPr>
          <p:cNvPr id="6" name="Slide Number Placeholder 5">
            <a:extLst>
              <a:ext uri="{FF2B5EF4-FFF2-40B4-BE49-F238E27FC236}">
                <a16:creationId xmlns:a16="http://schemas.microsoft.com/office/drawing/2014/main" id="{72608763-F46E-1B07-5A5D-8BB31E20FA90}"/>
              </a:ext>
            </a:extLst>
          </p:cNvPr>
          <p:cNvSpPr>
            <a:spLocks noGrp="1"/>
          </p:cNvSpPr>
          <p:nvPr>
            <p:ph type="sldNum" sz="quarter" idx="12"/>
          </p:nvPr>
        </p:nvSpPr>
        <p:spPr/>
        <p:txBody>
          <a:bodyPr/>
          <a:lstStyle/>
          <a:p>
            <a:pPr>
              <a:defRPr/>
            </a:pPr>
            <a:fld id="{3C4EB4DB-DE24-F64C-ABEB-C24AA729C29F}" type="slidenum">
              <a:rPr lang="es-ES" smtClean="0"/>
              <a:pPr>
                <a:defRPr/>
              </a:pPr>
              <a:t>4</a:t>
            </a:fld>
            <a:endParaRPr lang="es-ES"/>
          </a:p>
        </p:txBody>
      </p:sp>
      <p:sp>
        <p:nvSpPr>
          <p:cNvPr id="11" name="TextBox 10">
            <a:extLst>
              <a:ext uri="{FF2B5EF4-FFF2-40B4-BE49-F238E27FC236}">
                <a16:creationId xmlns:a16="http://schemas.microsoft.com/office/drawing/2014/main" id="{97D934ED-307B-A7ED-0F53-A7A59D41CE28}"/>
              </a:ext>
            </a:extLst>
          </p:cNvPr>
          <p:cNvSpPr txBox="1"/>
          <p:nvPr/>
        </p:nvSpPr>
        <p:spPr>
          <a:xfrm>
            <a:off x="530225" y="885825"/>
            <a:ext cx="5331956" cy="3093154"/>
          </a:xfrm>
          <a:prstGeom prst="rect">
            <a:avLst/>
          </a:prstGeom>
          <a:noFill/>
        </p:spPr>
        <p:txBody>
          <a:bodyPr wrap="square">
            <a:spAutoFit/>
          </a:bodyPr>
          <a:lstStyle/>
          <a:p>
            <a:endParaRPr lang="es-ES" altLang="en-ES" b="1" dirty="0">
              <a:cs typeface="Arial" panose="020B0604020202020204" pitchFamily="34" charset="0"/>
            </a:endParaRPr>
          </a:p>
          <a:p>
            <a:pPr marL="184150" indent="-184150" fontAlgn="auto">
              <a:spcBef>
                <a:spcPts val="0"/>
              </a:spcBef>
              <a:spcAft>
                <a:spcPts val="0"/>
              </a:spcAft>
              <a:buClr>
                <a:srgbClr val="0A20FF"/>
              </a:buClr>
              <a:buSzPct val="130000"/>
              <a:buFont typeface="Arial" panose="020B0604020202020204" pitchFamily="34" charset="0"/>
              <a:buChar char="•"/>
              <a:defRPr/>
            </a:pPr>
            <a:r>
              <a:rPr lang="es-ES" b="1" dirty="0">
                <a:ea typeface="Calibri" panose="020F0502020204030204" pitchFamily="34" charset="0"/>
                <a:cs typeface="Arial" panose="020B0604020202020204" pitchFamily="34" charset="0"/>
              </a:rPr>
              <a:t>Load </a:t>
            </a:r>
            <a:r>
              <a:rPr lang="es-ES" b="1" dirty="0" err="1">
                <a:ea typeface="Calibri" panose="020F0502020204030204" pitchFamily="34" charset="0"/>
                <a:cs typeface="Arial" panose="020B0604020202020204" pitchFamily="34" charset="0"/>
              </a:rPr>
              <a:t>definition</a:t>
            </a:r>
            <a:r>
              <a:rPr lang="es-ES" b="1" dirty="0">
                <a:ea typeface="Calibri" panose="020F0502020204030204" pitchFamily="34" charset="0"/>
                <a:cs typeface="Arial" panose="020B0604020202020204" pitchFamily="34" charset="0"/>
              </a:rPr>
              <a:t> </a:t>
            </a:r>
            <a:r>
              <a:rPr lang="es-ES" b="1" dirty="0" err="1">
                <a:ea typeface="Calibri" panose="020F0502020204030204" pitchFamily="34" charset="0"/>
                <a:cs typeface="Arial" panose="020B0604020202020204" pitchFamily="34" charset="0"/>
              </a:rPr>
              <a:t>taken</a:t>
            </a:r>
            <a:r>
              <a:rPr lang="es-ES" b="1" dirty="0">
                <a:ea typeface="Calibri" panose="020F0502020204030204" pitchFamily="34" charset="0"/>
                <a:cs typeface="Arial" panose="020B0604020202020204" pitchFamily="34" charset="0"/>
              </a:rPr>
              <a:t> </a:t>
            </a:r>
            <a:r>
              <a:rPr lang="es-ES" b="1" dirty="0" err="1">
                <a:ea typeface="Calibri" panose="020F0502020204030204" pitchFamily="34" charset="0"/>
                <a:cs typeface="Arial" panose="020B0604020202020204" pitchFamily="34" charset="0"/>
              </a:rPr>
              <a:t>from</a:t>
            </a:r>
            <a:r>
              <a:rPr lang="es-ES" b="1" dirty="0">
                <a:ea typeface="Calibri" panose="020F0502020204030204" pitchFamily="34" charset="0"/>
                <a:cs typeface="Arial" panose="020B0604020202020204" pitchFamily="34" charset="0"/>
              </a:rPr>
              <a:t> PID 222UJY</a:t>
            </a:r>
          </a:p>
          <a:p>
            <a:pPr marL="488950" lvl="1" indent="-176213" fontAlgn="auto">
              <a:spcBef>
                <a:spcPts val="600"/>
              </a:spcBef>
              <a:spcAft>
                <a:spcPts val="0"/>
              </a:spcAft>
              <a:buSzPct val="90000"/>
              <a:buFont typeface="Courier New" panose="02070309020205020404" pitchFamily="49" charset="0"/>
              <a:buChar char="o"/>
              <a:defRPr/>
            </a:pPr>
            <a:r>
              <a:rPr lang="es-ES" b="1" dirty="0" err="1">
                <a:ea typeface="Calibri" panose="020F0502020204030204" pitchFamily="34" charset="0"/>
                <a:cs typeface="Arial" panose="020B0604020202020204" pitchFamily="34" charset="0"/>
              </a:rPr>
              <a:t>Thermal</a:t>
            </a:r>
            <a:r>
              <a:rPr lang="es-ES" b="1" dirty="0">
                <a:ea typeface="Calibri" panose="020F0502020204030204" pitchFamily="34" charset="0"/>
                <a:cs typeface="Arial" panose="020B0604020202020204" pitchFamily="34" charset="0"/>
              </a:rPr>
              <a:t> </a:t>
            </a:r>
            <a:r>
              <a:rPr lang="es-ES" b="1" dirty="0" err="1">
                <a:ea typeface="Calibri" panose="020F0502020204030204" pitchFamily="34" charset="0"/>
                <a:cs typeface="Arial" panose="020B0604020202020204" pitchFamily="34" charset="0"/>
              </a:rPr>
              <a:t>loads</a:t>
            </a:r>
            <a:r>
              <a:rPr lang="es-ES" dirty="0">
                <a:ea typeface="Calibri" panose="020F0502020204030204" pitchFamily="34" charset="0"/>
                <a:cs typeface="Arial" panose="020B0604020202020204" pitchFamily="34" charset="0"/>
              </a:rPr>
              <a:t>:</a:t>
            </a:r>
          </a:p>
          <a:p>
            <a:pPr marL="488950" lvl="2" indent="-176213" fontAlgn="auto">
              <a:spcBef>
                <a:spcPts val="0"/>
              </a:spcBef>
              <a:spcAft>
                <a:spcPts val="0"/>
              </a:spcAft>
              <a:buSzPct val="90000"/>
              <a:defRPr/>
            </a:pPr>
            <a:r>
              <a:rPr lang="en-GB" dirty="0">
                <a:cs typeface="Arial" panose="020B0604020202020204" pitchFamily="34" charset="0"/>
              </a:rPr>
              <a:t>    </a:t>
            </a:r>
            <a:r>
              <a:rPr lang="en-GB" dirty="0">
                <a:solidFill>
                  <a:srgbClr val="0A20FF"/>
                </a:solidFill>
                <a:cs typeface="Arial" panose="020B0604020202020204" pitchFamily="34" charset="0"/>
              </a:rPr>
              <a:t>-</a:t>
            </a:r>
            <a:r>
              <a:rPr lang="en-GB" dirty="0">
                <a:cs typeface="Arial" panose="020B0604020202020204" pitchFamily="34" charset="0"/>
              </a:rPr>
              <a:t> Decay of perpendicular radiative heat flux </a:t>
            </a:r>
          </a:p>
          <a:p>
            <a:pPr marL="488950" lvl="2" indent="-176213" fontAlgn="auto">
              <a:spcBef>
                <a:spcPts val="0"/>
              </a:spcBef>
              <a:spcAft>
                <a:spcPts val="0"/>
              </a:spcAft>
              <a:buSzPct val="90000"/>
              <a:defRPr/>
            </a:pPr>
            <a:r>
              <a:rPr lang="es-ES" dirty="0">
                <a:ea typeface="Calibri" panose="020F0502020204030204" pitchFamily="34" charset="0"/>
                <a:cs typeface="Arial" panose="020B0604020202020204" pitchFamily="34" charset="0"/>
              </a:rPr>
              <a:t>    </a:t>
            </a:r>
            <a:r>
              <a:rPr lang="es-ES" dirty="0">
                <a:solidFill>
                  <a:srgbClr val="0A20FF"/>
                </a:solidFill>
                <a:ea typeface="Calibri" panose="020F0502020204030204" pitchFamily="34" charset="0"/>
                <a:cs typeface="Arial" panose="020B0604020202020204" pitchFamily="34" charset="0"/>
              </a:rPr>
              <a:t>- </a:t>
            </a:r>
            <a:r>
              <a:rPr lang="es-ES" dirty="0">
                <a:ea typeface="Calibri" panose="020F0502020204030204" pitchFamily="34" charset="0"/>
                <a:cs typeface="Arial" panose="020B0604020202020204" pitchFamily="34" charset="0"/>
              </a:rPr>
              <a:t>Ex-</a:t>
            </a:r>
            <a:r>
              <a:rPr lang="es-ES" dirty="0" err="1">
                <a:ea typeface="Calibri" panose="020F0502020204030204" pitchFamily="34" charset="0"/>
                <a:cs typeface="Arial" panose="020B0604020202020204" pitchFamily="34" charset="0"/>
              </a:rPr>
              <a:t>vessel</a:t>
            </a:r>
            <a:r>
              <a:rPr lang="es-ES" dirty="0">
                <a:ea typeface="Calibri" panose="020F0502020204030204" pitchFamily="34" charset="0"/>
                <a:cs typeface="Arial" panose="020B0604020202020204" pitchFamily="34" charset="0"/>
              </a:rPr>
              <a:t> </a:t>
            </a:r>
            <a:r>
              <a:rPr lang="es-ES" dirty="0" err="1">
                <a:ea typeface="Calibri" panose="020F0502020204030204" pitchFamily="34" charset="0"/>
                <a:cs typeface="Arial" panose="020B0604020202020204" pitchFamily="34" charset="0"/>
              </a:rPr>
              <a:t>ambient</a:t>
            </a:r>
            <a:r>
              <a:rPr lang="es-ES" dirty="0">
                <a:ea typeface="Calibri" panose="020F0502020204030204" pitchFamily="34" charset="0"/>
                <a:cs typeface="Arial" panose="020B0604020202020204" pitchFamily="34" charset="0"/>
              </a:rPr>
              <a:t> = 25ºC </a:t>
            </a:r>
          </a:p>
          <a:p>
            <a:pPr marL="488950" lvl="2" indent="-176213" fontAlgn="auto">
              <a:spcBef>
                <a:spcPts val="0"/>
              </a:spcBef>
              <a:spcAft>
                <a:spcPts val="0"/>
              </a:spcAft>
              <a:buSzPct val="90000"/>
              <a:defRPr/>
            </a:pPr>
            <a:r>
              <a:rPr lang="es-ES" dirty="0">
                <a:ea typeface="Calibri" panose="020F0502020204030204" pitchFamily="34" charset="0"/>
                <a:cs typeface="Arial" panose="020B0604020202020204" pitchFamily="34" charset="0"/>
              </a:rPr>
              <a:t>    </a:t>
            </a:r>
            <a:r>
              <a:rPr lang="es-ES" dirty="0">
                <a:solidFill>
                  <a:srgbClr val="0A20FF"/>
                </a:solidFill>
                <a:ea typeface="Calibri" panose="020F0502020204030204" pitchFamily="34" charset="0"/>
                <a:cs typeface="Arial" panose="020B0604020202020204" pitchFamily="34" charset="0"/>
              </a:rPr>
              <a:t>-</a:t>
            </a:r>
            <a:r>
              <a:rPr lang="es-ES" dirty="0">
                <a:ea typeface="Calibri" panose="020F0502020204030204" pitchFamily="34" charset="0"/>
                <a:cs typeface="Arial" panose="020B0604020202020204" pitchFamily="34" charset="0"/>
              </a:rPr>
              <a:t> Port </a:t>
            </a:r>
            <a:r>
              <a:rPr lang="es-ES" dirty="0" err="1">
                <a:ea typeface="Calibri" panose="020F0502020204030204" pitchFamily="34" charset="0"/>
                <a:cs typeface="Arial" panose="020B0604020202020204" pitchFamily="34" charset="0"/>
              </a:rPr>
              <a:t>walls</a:t>
            </a:r>
            <a:r>
              <a:rPr lang="es-ES" dirty="0">
                <a:ea typeface="Calibri" panose="020F0502020204030204" pitchFamily="34" charset="0"/>
                <a:cs typeface="Arial" panose="020B0604020202020204" pitchFamily="34" charset="0"/>
              </a:rPr>
              <a:t> at 50ºC</a:t>
            </a:r>
            <a:endParaRPr lang="es-ES" altLang="en-ES" b="1" dirty="0">
              <a:cs typeface="Arial" panose="020B0604020202020204" pitchFamily="34" charset="0"/>
            </a:endParaRPr>
          </a:p>
          <a:p>
            <a:pPr marL="488950" lvl="1" indent="-176213">
              <a:spcBef>
                <a:spcPts val="600"/>
              </a:spcBef>
              <a:buFont typeface="Courier New" panose="02070309020205020404" pitchFamily="49" charset="0"/>
              <a:buChar char="o"/>
            </a:pPr>
            <a:r>
              <a:rPr lang="es-ES" altLang="en-ES" b="1" dirty="0" err="1">
                <a:cs typeface="Arial" panose="020B0604020202020204" pitchFamily="34" charset="0"/>
              </a:rPr>
              <a:t>Seismic</a:t>
            </a:r>
            <a:r>
              <a:rPr lang="es-ES" altLang="en-ES" b="1" dirty="0">
                <a:cs typeface="Arial" panose="020B0604020202020204" pitchFamily="34" charset="0"/>
              </a:rPr>
              <a:t> </a:t>
            </a:r>
            <a:r>
              <a:rPr lang="es-ES" altLang="en-ES" b="1" dirty="0" err="1">
                <a:cs typeface="Arial" panose="020B0604020202020204" pitchFamily="34" charset="0"/>
              </a:rPr>
              <a:t>loads</a:t>
            </a:r>
            <a:endParaRPr lang="es-ES" b="1" dirty="0">
              <a:ea typeface="Calibri" panose="020F0502020204030204" pitchFamily="34" charset="0"/>
              <a:cs typeface="Arial" panose="020B0604020202020204" pitchFamily="34" charset="0"/>
            </a:endParaRPr>
          </a:p>
          <a:p>
            <a:pPr marL="488950" lvl="1" indent="-176213" fontAlgn="auto">
              <a:spcBef>
                <a:spcPts val="600"/>
              </a:spcBef>
              <a:spcAft>
                <a:spcPts val="0"/>
              </a:spcAft>
              <a:buSzPct val="90000"/>
              <a:buFont typeface="Courier New" panose="02070309020205020404" pitchFamily="49" charset="0"/>
              <a:buChar char="o"/>
              <a:defRPr/>
            </a:pPr>
            <a:r>
              <a:rPr lang="es-ES" b="1" dirty="0">
                <a:ea typeface="Calibri" panose="020F0502020204030204" pitchFamily="34" charset="0"/>
                <a:cs typeface="Arial" panose="020B0604020202020204" pitchFamily="34" charset="0"/>
              </a:rPr>
              <a:t>EM </a:t>
            </a:r>
            <a:r>
              <a:rPr lang="es-ES" b="1" dirty="0" err="1">
                <a:ea typeface="Calibri" panose="020F0502020204030204" pitchFamily="34" charset="0"/>
                <a:cs typeface="Arial" panose="020B0604020202020204" pitchFamily="34" charset="0"/>
              </a:rPr>
              <a:t>loads</a:t>
            </a:r>
            <a:r>
              <a:rPr lang="es-ES" b="1" dirty="0">
                <a:ea typeface="Calibri" panose="020F0502020204030204" pitchFamily="34" charset="0"/>
                <a:cs typeface="Arial" panose="020B0604020202020204" pitchFamily="34" charset="0"/>
              </a:rPr>
              <a:t> </a:t>
            </a:r>
          </a:p>
          <a:p>
            <a:pPr marL="488950" lvl="2" indent="-176213" fontAlgn="auto">
              <a:spcBef>
                <a:spcPts val="0"/>
              </a:spcBef>
              <a:spcAft>
                <a:spcPts val="0"/>
              </a:spcAft>
              <a:buSzPct val="90000"/>
              <a:defRPr/>
            </a:pPr>
            <a:r>
              <a:rPr lang="en-US" dirty="0">
                <a:ea typeface="Calibri" panose="020F0502020204030204" pitchFamily="34" charset="0"/>
                <a:cs typeface="Arial" panose="020B0604020202020204" pitchFamily="34" charset="0"/>
              </a:rPr>
              <a:t>    </a:t>
            </a:r>
            <a:r>
              <a:rPr lang="en-US" dirty="0">
                <a:solidFill>
                  <a:srgbClr val="0A20FF"/>
                </a:solidFill>
                <a:ea typeface="Calibri" panose="020F0502020204030204" pitchFamily="34" charset="0"/>
                <a:cs typeface="Arial" panose="020B0604020202020204" pitchFamily="34" charset="0"/>
              </a:rPr>
              <a:t>-</a:t>
            </a:r>
            <a:r>
              <a:rPr lang="en-US" dirty="0">
                <a:ea typeface="Calibri" panose="020F0502020204030204" pitchFamily="34" charset="0"/>
                <a:cs typeface="Arial" panose="020B0604020202020204" pitchFamily="34" charset="0"/>
              </a:rPr>
              <a:t> Plasma current quench in 4 </a:t>
            </a:r>
            <a:r>
              <a:rPr lang="en-US" dirty="0" err="1">
                <a:ea typeface="Calibri" panose="020F0502020204030204" pitchFamily="34" charset="0"/>
                <a:cs typeface="Arial" panose="020B0604020202020204" pitchFamily="34" charset="0"/>
              </a:rPr>
              <a:t>ms</a:t>
            </a:r>
            <a:endParaRPr lang="en-US" dirty="0">
              <a:ea typeface="Calibri" panose="020F0502020204030204" pitchFamily="34" charset="0"/>
              <a:cs typeface="Arial" panose="020B0604020202020204" pitchFamily="34" charset="0"/>
            </a:endParaRPr>
          </a:p>
          <a:p>
            <a:pPr indent="-457200" fontAlgn="auto">
              <a:spcBef>
                <a:spcPts val="0"/>
              </a:spcBef>
              <a:spcAft>
                <a:spcPts val="0"/>
              </a:spcAft>
              <a:buClr>
                <a:schemeClr val="accent2"/>
              </a:buClr>
              <a:buSzPct val="90000"/>
              <a:buFont typeface="Wingdings" panose="05000000000000000000" pitchFamily="2" charset="2"/>
              <a:buChar char="ü"/>
              <a:defRPr/>
            </a:pPr>
            <a:endParaRPr lang="en-GB" dirty="0">
              <a:cs typeface="Arial" panose="020B0604020202020204" pitchFamily="34" charset="0"/>
            </a:endParaRPr>
          </a:p>
        </p:txBody>
      </p:sp>
      <p:sp>
        <p:nvSpPr>
          <p:cNvPr id="3" name="Footer Placeholder 4">
            <a:extLst>
              <a:ext uri="{FF2B5EF4-FFF2-40B4-BE49-F238E27FC236}">
                <a16:creationId xmlns:a16="http://schemas.microsoft.com/office/drawing/2014/main" id="{DF44118A-18B3-7899-DDBD-3DCF36F5DE86}"/>
              </a:ext>
            </a:extLst>
          </p:cNvPr>
          <p:cNvSpPr>
            <a:spLocks noGrp="1" noChangeArrowheads="1"/>
          </p:cNvSpPr>
          <p:nvPr>
            <p:ph type="ftr" sz="quarter" idx="11"/>
          </p:nvPr>
        </p:nvSpPr>
        <p:spPr bwMode="auto">
          <a:xfrm>
            <a:off x="2982512" y="6515100"/>
            <a:ext cx="6696118" cy="3825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spcBef>
                <a:spcPct val="0"/>
              </a:spcBef>
              <a:spcAft>
                <a:spcPct val="0"/>
              </a:spcAft>
            </a:pPr>
            <a:r>
              <a:rPr lang="en-US" sz="1400" dirty="0" err="1">
                <a:solidFill>
                  <a:srgbClr val="333333"/>
                </a:solidFill>
                <a:latin typeface="Arial Narrow" panose="020B0604020202020204" pitchFamily="34" charset="0"/>
                <a:ea typeface="Arial Narrow" panose="020B0604020202020204" pitchFamily="34" charset="0"/>
              </a:rPr>
              <a:t>EUROfusion</a:t>
            </a:r>
            <a:r>
              <a:rPr lang="en-US" sz="1400" dirty="0">
                <a:solidFill>
                  <a:srgbClr val="333333"/>
                </a:solidFill>
                <a:latin typeface="Arial Narrow" panose="020B0604020202020204" pitchFamily="34" charset="0"/>
                <a:ea typeface="Arial Narrow" panose="020B0604020202020204" pitchFamily="34" charset="0"/>
              </a:rPr>
              <a:t> JT-60SA Enhancements Progress Meeting Part I - Doppler Reflectometer</a:t>
            </a:r>
            <a:endParaRPr lang="es-ES" sz="1400" dirty="0">
              <a:latin typeface="Arial Narrow" panose="020B0604020202020204" pitchFamily="34" charset="0"/>
            </a:endParaRPr>
          </a:p>
        </p:txBody>
      </p:sp>
      <p:grpSp>
        <p:nvGrpSpPr>
          <p:cNvPr id="14" name="Group 13">
            <a:extLst>
              <a:ext uri="{FF2B5EF4-FFF2-40B4-BE49-F238E27FC236}">
                <a16:creationId xmlns:a16="http://schemas.microsoft.com/office/drawing/2014/main" id="{1742DE7C-3E98-E891-48B0-3D86EB87A920}"/>
              </a:ext>
            </a:extLst>
          </p:cNvPr>
          <p:cNvGrpSpPr/>
          <p:nvPr/>
        </p:nvGrpSpPr>
        <p:grpSpPr>
          <a:xfrm>
            <a:off x="522514" y="3948399"/>
            <a:ext cx="5797366" cy="2485058"/>
            <a:chOff x="522514" y="3948399"/>
            <a:chExt cx="5797366" cy="2485058"/>
          </a:xfrm>
        </p:grpSpPr>
        <p:sp>
          <p:nvSpPr>
            <p:cNvPr id="13" name="Rectangle 12">
              <a:extLst>
                <a:ext uri="{FF2B5EF4-FFF2-40B4-BE49-F238E27FC236}">
                  <a16:creationId xmlns:a16="http://schemas.microsoft.com/office/drawing/2014/main" id="{EC61560E-6178-948B-7825-E5923D00E619}"/>
                </a:ext>
              </a:extLst>
            </p:cNvPr>
            <p:cNvSpPr/>
            <p:nvPr/>
          </p:nvSpPr>
          <p:spPr>
            <a:xfrm>
              <a:off x="522514" y="4234543"/>
              <a:ext cx="5573486" cy="2198914"/>
            </a:xfrm>
            <a:prstGeom prst="rect">
              <a:avLst/>
            </a:prstGeom>
            <a:solidFill>
              <a:schemeClr val="accent6">
                <a:lumMod val="20000"/>
                <a:lumOff val="80000"/>
              </a:schemeClr>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ES"/>
            </a:p>
          </p:txBody>
        </p:sp>
        <p:sp>
          <p:nvSpPr>
            <p:cNvPr id="7" name="TextBox 6">
              <a:extLst>
                <a:ext uri="{FF2B5EF4-FFF2-40B4-BE49-F238E27FC236}">
                  <a16:creationId xmlns:a16="http://schemas.microsoft.com/office/drawing/2014/main" id="{FFB5B128-DDCA-4117-607A-CF1CFA5B2742}"/>
                </a:ext>
              </a:extLst>
            </p:cNvPr>
            <p:cNvSpPr txBox="1"/>
            <p:nvPr/>
          </p:nvSpPr>
          <p:spPr>
            <a:xfrm>
              <a:off x="532357" y="3948399"/>
              <a:ext cx="5787523" cy="2462213"/>
            </a:xfrm>
            <a:prstGeom prst="rect">
              <a:avLst/>
            </a:prstGeom>
            <a:noFill/>
          </p:spPr>
          <p:txBody>
            <a:bodyPr wrap="square">
              <a:spAutoFit/>
            </a:bodyPr>
            <a:lstStyle/>
            <a:p>
              <a:pPr marL="285750" indent="-285750" fontAlgn="auto">
                <a:spcBef>
                  <a:spcPts val="0"/>
                </a:spcBef>
                <a:spcAft>
                  <a:spcPts val="0"/>
                </a:spcAft>
                <a:buClr>
                  <a:srgbClr val="0A20FF"/>
                </a:buClr>
                <a:buSzPct val="130000"/>
                <a:buFont typeface="Arial" panose="020B0604020202020204" pitchFamily="34" charset="0"/>
                <a:buChar char="•"/>
                <a:defRPr/>
              </a:pPr>
              <a:endParaRPr lang="en-US" dirty="0">
                <a:ea typeface="Calibri" panose="020F0502020204030204" pitchFamily="34" charset="0"/>
                <a:cs typeface="Arial" panose="020B0604020202020204" pitchFamily="34" charset="0"/>
              </a:endParaRPr>
            </a:p>
            <a:p>
              <a:pPr marL="223838" indent="-223838" fontAlgn="auto">
                <a:spcBef>
                  <a:spcPts val="0"/>
                </a:spcBef>
                <a:spcAft>
                  <a:spcPts val="0"/>
                </a:spcAft>
                <a:buClr>
                  <a:srgbClr val="0A20FF"/>
                </a:buClr>
                <a:buSzPct val="130000"/>
                <a:buFont typeface="Arial" panose="020B0604020202020204" pitchFamily="34" charset="0"/>
                <a:buChar char="•"/>
                <a:defRPr/>
              </a:pPr>
              <a:r>
                <a:rPr lang="en-US" u="sng" dirty="0">
                  <a:ea typeface="Calibri" panose="020F0502020204030204" pitchFamily="34" charset="0"/>
                  <a:cs typeface="Arial" panose="020B0604020202020204" pitchFamily="34" charset="0"/>
                </a:rPr>
                <a:t>Engineering analysis process</a:t>
              </a:r>
            </a:p>
            <a:p>
              <a:pPr marL="625475" lvl="1" indent="-312738" fontAlgn="auto">
                <a:spcBef>
                  <a:spcPts val="0"/>
                </a:spcBef>
                <a:spcAft>
                  <a:spcPts val="0"/>
                </a:spcAft>
                <a:buClr>
                  <a:srgbClr val="0A20FF"/>
                </a:buClr>
                <a:buSzPct val="90000"/>
                <a:buFont typeface="+mj-lt"/>
                <a:buAutoNum type="arabicPeriod"/>
                <a:tabLst>
                  <a:tab pos="215900" algn="l"/>
                </a:tabLst>
                <a:defRPr/>
              </a:pPr>
              <a:r>
                <a:rPr lang="en-US" dirty="0">
                  <a:ea typeface="Calibri" panose="020F0502020204030204" pitchFamily="34" charset="0"/>
                  <a:cs typeface="Arial" panose="020B0604020202020204" pitchFamily="34" charset="0"/>
                </a:rPr>
                <a:t>Thermal/EM loads used for the analysis of the initial support structure</a:t>
              </a:r>
            </a:p>
            <a:p>
              <a:pPr marL="625475" lvl="1" indent="-312738" fontAlgn="auto">
                <a:spcBef>
                  <a:spcPts val="600"/>
                </a:spcBef>
                <a:spcAft>
                  <a:spcPts val="0"/>
                </a:spcAft>
                <a:buClr>
                  <a:srgbClr val="0A20FF"/>
                </a:buClr>
                <a:buSzPct val="90000"/>
                <a:buFont typeface="+mj-lt"/>
                <a:buAutoNum type="arabicPeriod"/>
                <a:tabLst>
                  <a:tab pos="215900" algn="l"/>
                </a:tabLst>
                <a:defRPr/>
              </a:pPr>
              <a:r>
                <a:rPr lang="en-US" dirty="0">
                  <a:ea typeface="Calibri" panose="020F0502020204030204" pitchFamily="34" charset="0"/>
                  <a:cs typeface="Arial" panose="020B0604020202020204" pitchFamily="34" charset="0"/>
                </a:rPr>
                <a:t>Results from the analysis applied </a:t>
              </a:r>
              <a:r>
                <a:rPr lang="en-US">
                  <a:ea typeface="Calibri" panose="020F0502020204030204" pitchFamily="34" charset="0"/>
                  <a:cs typeface="Arial" panose="020B0604020202020204" pitchFamily="34" charset="0"/>
                </a:rPr>
                <a:t>to redesign  the support </a:t>
              </a:r>
              <a:r>
                <a:rPr lang="en-US" dirty="0">
                  <a:ea typeface="Calibri" panose="020F0502020204030204" pitchFamily="34" charset="0"/>
                  <a:cs typeface="Arial" panose="020B0604020202020204" pitchFamily="34" charset="0"/>
                </a:rPr>
                <a:t>structure</a:t>
              </a:r>
            </a:p>
            <a:p>
              <a:pPr marL="625475" lvl="1" indent="-312738" fontAlgn="auto">
                <a:spcBef>
                  <a:spcPts val="600"/>
                </a:spcBef>
                <a:spcAft>
                  <a:spcPts val="0"/>
                </a:spcAft>
                <a:buClr>
                  <a:srgbClr val="0A20FF"/>
                </a:buClr>
                <a:buSzPct val="90000"/>
                <a:buFont typeface="+mj-lt"/>
                <a:buAutoNum type="arabicPeriod"/>
                <a:tabLst>
                  <a:tab pos="215900" algn="l"/>
                </a:tabLst>
                <a:defRPr/>
              </a:pPr>
              <a:r>
                <a:rPr lang="en-US" dirty="0">
                  <a:ea typeface="Calibri" panose="020F0502020204030204" pitchFamily="34" charset="0"/>
                  <a:cs typeface="Arial" panose="020B0604020202020204" pitchFamily="34" charset="0"/>
                </a:rPr>
                <a:t>Thermal/seismic/ELM analysis repeated to validate the new support structure</a:t>
              </a:r>
              <a:endParaRPr lang="es-ES" dirty="0">
                <a:ea typeface="Calibri" panose="020F0502020204030204" pitchFamily="34" charset="0"/>
                <a:cs typeface="Arial" panose="020B0604020202020204" pitchFamily="34" charset="0"/>
              </a:endParaRPr>
            </a:p>
          </p:txBody>
        </p:sp>
      </p:grpSp>
      <p:grpSp>
        <p:nvGrpSpPr>
          <p:cNvPr id="32" name="Group 31">
            <a:extLst>
              <a:ext uri="{FF2B5EF4-FFF2-40B4-BE49-F238E27FC236}">
                <a16:creationId xmlns:a16="http://schemas.microsoft.com/office/drawing/2014/main" id="{4814E4C3-1F03-B0C7-9453-8D4154FAEAF8}"/>
              </a:ext>
            </a:extLst>
          </p:cNvPr>
          <p:cNvGrpSpPr/>
          <p:nvPr/>
        </p:nvGrpSpPr>
        <p:grpSpPr>
          <a:xfrm>
            <a:off x="5817755" y="939912"/>
            <a:ext cx="3059208" cy="2207889"/>
            <a:chOff x="5817755" y="939913"/>
            <a:chExt cx="2752937" cy="1995990"/>
          </a:xfrm>
        </p:grpSpPr>
        <p:pic>
          <p:nvPicPr>
            <p:cNvPr id="19" name="Imagen 15">
              <a:extLst>
                <a:ext uri="{FF2B5EF4-FFF2-40B4-BE49-F238E27FC236}">
                  <a16:creationId xmlns:a16="http://schemas.microsoft.com/office/drawing/2014/main" id="{E092965E-20EA-381F-2876-5A5194BF4FAF}"/>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4034" r="11803" b="6713"/>
            <a:stretch/>
          </p:blipFill>
          <p:spPr bwMode="auto">
            <a:xfrm>
              <a:off x="6028566" y="996043"/>
              <a:ext cx="2542126" cy="1690513"/>
            </a:xfrm>
            <a:prstGeom prst="rect">
              <a:avLst/>
            </a:prstGeom>
            <a:noFill/>
          </p:spPr>
        </p:pic>
        <p:sp>
          <p:nvSpPr>
            <p:cNvPr id="20" name="テキスト ボックス 5">
              <a:extLst>
                <a:ext uri="{FF2B5EF4-FFF2-40B4-BE49-F238E27FC236}">
                  <a16:creationId xmlns:a16="http://schemas.microsoft.com/office/drawing/2014/main" id="{CBD76F1F-D27B-7002-CA5A-93B4746814E0}"/>
                </a:ext>
              </a:extLst>
            </p:cNvPr>
            <p:cNvSpPr txBox="1"/>
            <p:nvPr/>
          </p:nvSpPr>
          <p:spPr>
            <a:xfrm rot="16200000">
              <a:off x="5418446" y="1637476"/>
              <a:ext cx="1029449" cy="230832"/>
            </a:xfrm>
            <a:prstGeom prst="rect">
              <a:avLst/>
            </a:prstGeom>
            <a:solidFill>
              <a:schemeClr val="bg1"/>
            </a:solidFill>
          </p:spPr>
          <p:txBody>
            <a:bodyPr wrap="none" rtlCol="0">
              <a:spAutoFit/>
            </a:bodyPr>
            <a:lstStyle/>
            <a:p>
              <a:r>
                <a:rPr kumimoji="1" lang="en-US" sz="900" dirty="0"/>
                <a:t>Heat flux</a:t>
              </a:r>
              <a:r>
                <a:rPr lang="en-US" sz="900" dirty="0"/>
                <a:t> (W/m</a:t>
              </a:r>
              <a:r>
                <a:rPr lang="en-US" sz="900" baseline="30000" dirty="0"/>
                <a:t>2</a:t>
              </a:r>
              <a:r>
                <a:rPr lang="en-US" sz="900" dirty="0"/>
                <a:t>)</a:t>
              </a:r>
              <a:endParaRPr kumimoji="1" lang="en-US" sz="900" dirty="0"/>
            </a:p>
          </p:txBody>
        </p:sp>
        <p:sp>
          <p:nvSpPr>
            <p:cNvPr id="22" name="テキスト ボックス 5">
              <a:extLst>
                <a:ext uri="{FF2B5EF4-FFF2-40B4-BE49-F238E27FC236}">
                  <a16:creationId xmlns:a16="http://schemas.microsoft.com/office/drawing/2014/main" id="{186145A9-460A-9509-36ED-9A77336AF1C6}"/>
                </a:ext>
              </a:extLst>
            </p:cNvPr>
            <p:cNvSpPr txBox="1"/>
            <p:nvPr/>
          </p:nvSpPr>
          <p:spPr>
            <a:xfrm>
              <a:off x="6842326" y="2705071"/>
              <a:ext cx="1178528" cy="230832"/>
            </a:xfrm>
            <a:prstGeom prst="rect">
              <a:avLst/>
            </a:prstGeom>
            <a:solidFill>
              <a:schemeClr val="bg1"/>
            </a:solidFill>
          </p:spPr>
          <p:txBody>
            <a:bodyPr wrap="none" rtlCol="0">
              <a:spAutoFit/>
            </a:bodyPr>
            <a:lstStyle/>
            <a:p>
              <a:r>
                <a:rPr kumimoji="1" lang="en-US" sz="900" dirty="0"/>
                <a:t>Radial distance (m)</a:t>
              </a:r>
            </a:p>
          </p:txBody>
        </p:sp>
        <p:cxnSp>
          <p:nvCxnSpPr>
            <p:cNvPr id="25" name="Straight Connector 24">
              <a:extLst>
                <a:ext uri="{FF2B5EF4-FFF2-40B4-BE49-F238E27FC236}">
                  <a16:creationId xmlns:a16="http://schemas.microsoft.com/office/drawing/2014/main" id="{3AB52C81-935E-D9E6-FC19-89CE27B0E825}"/>
                </a:ext>
              </a:extLst>
            </p:cNvPr>
            <p:cNvCxnSpPr/>
            <p:nvPr/>
          </p:nvCxnSpPr>
          <p:spPr>
            <a:xfrm>
              <a:off x="6203050" y="939913"/>
              <a:ext cx="0" cy="1665515"/>
            </a:xfrm>
            <a:prstGeom prst="line">
              <a:avLst/>
            </a:prstGeom>
          </p:spPr>
          <p:style>
            <a:lnRef idx="1">
              <a:schemeClr val="dk1"/>
            </a:lnRef>
            <a:fillRef idx="0">
              <a:schemeClr val="dk1"/>
            </a:fillRef>
            <a:effectRef idx="0">
              <a:schemeClr val="dk1"/>
            </a:effectRef>
            <a:fontRef idx="minor">
              <a:schemeClr val="tx1"/>
            </a:fontRef>
          </p:style>
        </p:cxnSp>
        <p:cxnSp>
          <p:nvCxnSpPr>
            <p:cNvPr id="26" name="Straight Connector 25">
              <a:extLst>
                <a:ext uri="{FF2B5EF4-FFF2-40B4-BE49-F238E27FC236}">
                  <a16:creationId xmlns:a16="http://schemas.microsoft.com/office/drawing/2014/main" id="{A17E4682-3925-74FA-DF93-03F5B2C13F00}"/>
                </a:ext>
              </a:extLst>
            </p:cNvPr>
            <p:cNvCxnSpPr>
              <a:cxnSpLocks/>
            </p:cNvCxnSpPr>
            <p:nvPr/>
          </p:nvCxnSpPr>
          <p:spPr>
            <a:xfrm flipH="1">
              <a:off x="6200329" y="2601686"/>
              <a:ext cx="2215243" cy="0"/>
            </a:xfrm>
            <a:prstGeom prst="line">
              <a:avLst/>
            </a:prstGeom>
          </p:spPr>
          <p:style>
            <a:lnRef idx="1">
              <a:schemeClr val="dk1"/>
            </a:lnRef>
            <a:fillRef idx="0">
              <a:schemeClr val="dk1"/>
            </a:fillRef>
            <a:effectRef idx="0">
              <a:schemeClr val="dk1"/>
            </a:effectRef>
            <a:fontRef idx="minor">
              <a:schemeClr val="tx1"/>
            </a:fontRef>
          </p:style>
        </p:cxnSp>
      </p:grpSp>
      <p:grpSp>
        <p:nvGrpSpPr>
          <p:cNvPr id="30" name="Group 29">
            <a:extLst>
              <a:ext uri="{FF2B5EF4-FFF2-40B4-BE49-F238E27FC236}">
                <a16:creationId xmlns:a16="http://schemas.microsoft.com/office/drawing/2014/main" id="{5CC713A3-3C56-FA23-8882-669EC5D591C9}"/>
              </a:ext>
            </a:extLst>
          </p:cNvPr>
          <p:cNvGrpSpPr/>
          <p:nvPr/>
        </p:nvGrpSpPr>
        <p:grpSpPr>
          <a:xfrm>
            <a:off x="8511220" y="1624241"/>
            <a:ext cx="3520035" cy="2379058"/>
            <a:chOff x="8140588" y="2055377"/>
            <a:chExt cx="3520035" cy="2379058"/>
          </a:xfrm>
        </p:grpSpPr>
        <p:pic>
          <p:nvPicPr>
            <p:cNvPr id="21" name="Imagen 20">
              <a:extLst>
                <a:ext uri="{FF2B5EF4-FFF2-40B4-BE49-F238E27FC236}">
                  <a16:creationId xmlns:a16="http://schemas.microsoft.com/office/drawing/2014/main" id="{C42FFE21-DF6F-7B7B-8E2B-385DB2E04D1A}"/>
                </a:ext>
              </a:extLst>
            </p:cNvPr>
            <p:cNvPicPr>
              <a:picLocks noChangeAspect="1"/>
            </p:cNvPicPr>
            <p:nvPr/>
          </p:nvPicPr>
          <p:blipFill rotWithShape="1">
            <a:blip r:embed="rId5"/>
            <a:srcRect l="1698" t="2690" r="7010" b="2261"/>
            <a:stretch/>
          </p:blipFill>
          <p:spPr>
            <a:xfrm>
              <a:off x="8140588" y="2079652"/>
              <a:ext cx="3503851" cy="2354783"/>
            </a:xfrm>
            <a:prstGeom prst="rect">
              <a:avLst/>
            </a:prstGeom>
          </p:spPr>
        </p:pic>
        <p:sp>
          <p:nvSpPr>
            <p:cNvPr id="29" name="Rectangle 28">
              <a:extLst>
                <a:ext uri="{FF2B5EF4-FFF2-40B4-BE49-F238E27FC236}">
                  <a16:creationId xmlns:a16="http://schemas.microsoft.com/office/drawing/2014/main" id="{1FA45882-C632-ACB2-82F5-DC4AA6CE6C5B}"/>
                </a:ext>
              </a:extLst>
            </p:cNvPr>
            <p:cNvSpPr/>
            <p:nvPr/>
          </p:nvSpPr>
          <p:spPr>
            <a:xfrm>
              <a:off x="8140589" y="2055377"/>
              <a:ext cx="3520034" cy="2370966"/>
            </a:xfrm>
            <a:prstGeom prst="rect">
              <a:avLst/>
            </a:prstGeom>
            <a:noFill/>
            <a:ln w="63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ES"/>
            </a:p>
          </p:txBody>
        </p:sp>
      </p:grpSp>
    </p:spTree>
    <p:extLst>
      <p:ext uri="{BB962C8B-B14F-4D97-AF65-F5344CB8AC3E}">
        <p14:creationId xmlns:p14="http://schemas.microsoft.com/office/powerpoint/2010/main" val="573735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xEl>
                                              <p:pRg st="6" end="6"/>
                                            </p:txEl>
                                          </p:spTgt>
                                        </p:tgtEl>
                                        <p:attrNameLst>
                                          <p:attrName>style.visibility</p:attrName>
                                        </p:attrNameLst>
                                      </p:cBhvr>
                                      <p:to>
                                        <p:strVal val="visible"/>
                                      </p:to>
                                    </p:set>
                                    <p:animEffect transition="in" filter="fade">
                                      <p:cBhvr>
                                        <p:cTn id="7" dur="500"/>
                                        <p:tgtEl>
                                          <p:spTgt spid="11">
                                            <p:txEl>
                                              <p:pRg st="6" end="6"/>
                                            </p:txEl>
                                          </p:spTgt>
                                        </p:tgtEl>
                                      </p:cBhvr>
                                    </p:animEffect>
                                  </p:childTnLst>
                                </p:cTn>
                              </p:par>
                              <p:par>
                                <p:cTn id="8" presetID="1" presetClass="entr" presetSubtype="0" fill="hold" nodeType="withEffect">
                                  <p:stCondLst>
                                    <p:cond delay="0"/>
                                  </p:stCondLst>
                                  <p:childTnLst>
                                    <p:set>
                                      <p:cBhvr>
                                        <p:cTn id="9" dur="1" fill="hold">
                                          <p:stCondLst>
                                            <p:cond delay="0"/>
                                          </p:stCondLst>
                                        </p:cTn>
                                        <p:tgtEl>
                                          <p:spTgt spid="30"/>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11">
                                            <p:txEl>
                                              <p:pRg st="7" end="7"/>
                                            </p:txEl>
                                          </p:spTgt>
                                        </p:tgtEl>
                                        <p:attrNameLst>
                                          <p:attrName>style.visibility</p:attrName>
                                        </p:attrNameLst>
                                      </p:cBhvr>
                                      <p:to>
                                        <p:strVal val="visible"/>
                                      </p:to>
                                    </p:set>
                                    <p:animEffect transition="in" filter="fade">
                                      <p:cBhvr>
                                        <p:cTn id="14" dur="500"/>
                                        <p:tgtEl>
                                          <p:spTgt spid="11">
                                            <p:txEl>
                                              <p:pRg st="7" end="7"/>
                                            </p:txEl>
                                          </p:spTgt>
                                        </p:tgtEl>
                                      </p:cBhvr>
                                    </p:animEffect>
                                  </p:childTnLst>
                                </p:cTn>
                              </p:par>
                              <p:par>
                                <p:cTn id="15" presetID="10" presetClass="entr" presetSubtype="0" fill="hold" nodeType="withEffect">
                                  <p:stCondLst>
                                    <p:cond delay="0"/>
                                  </p:stCondLst>
                                  <p:childTnLst>
                                    <p:set>
                                      <p:cBhvr>
                                        <p:cTn id="16" dur="1" fill="hold">
                                          <p:stCondLst>
                                            <p:cond delay="0"/>
                                          </p:stCondLst>
                                        </p:cTn>
                                        <p:tgtEl>
                                          <p:spTgt spid="11">
                                            <p:txEl>
                                              <p:pRg st="8" end="8"/>
                                            </p:txEl>
                                          </p:spTgt>
                                        </p:tgtEl>
                                        <p:attrNameLst>
                                          <p:attrName>style.visibility</p:attrName>
                                        </p:attrNameLst>
                                      </p:cBhvr>
                                      <p:to>
                                        <p:strVal val="visible"/>
                                      </p:to>
                                    </p:set>
                                    <p:animEffect transition="in" filter="fade">
                                      <p:cBhvr>
                                        <p:cTn id="17" dur="500"/>
                                        <p:tgtEl>
                                          <p:spTgt spid="11">
                                            <p:txEl>
                                              <p:pRg st="8" end="8"/>
                                            </p:txEl>
                                          </p:spTgt>
                                        </p:tgtEl>
                                      </p:cBhvr>
                                    </p:animEffect>
                                  </p:childTnLst>
                                </p:cTn>
                              </p:par>
                              <p:par>
                                <p:cTn id="18" presetID="1" presetClass="entr" presetSubtype="0" fill="hold" nodeType="withEffect">
                                  <p:stCondLst>
                                    <p:cond delay="0"/>
                                  </p:stCondLst>
                                  <p:childTnLst>
                                    <p:set>
                                      <p:cBhvr>
                                        <p:cTn id="19" dur="1" fill="hold">
                                          <p:stCondLst>
                                            <p:cond delay="0"/>
                                          </p:stCondLst>
                                        </p:cTn>
                                        <p:tgtEl>
                                          <p:spTgt spid="12"/>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BA16008-7AAD-D022-FC1A-D25CCBFB24CA}"/>
              </a:ext>
            </a:extLst>
          </p:cNvPr>
          <p:cNvSpPr>
            <a:spLocks noGrp="1"/>
          </p:cNvSpPr>
          <p:nvPr>
            <p:ph type="title"/>
          </p:nvPr>
        </p:nvSpPr>
        <p:spPr/>
        <p:txBody>
          <a:bodyPr/>
          <a:lstStyle/>
          <a:p>
            <a:r>
              <a:rPr lang="es-ES" err="1"/>
              <a:t>Preliminary</a:t>
            </a:r>
            <a:r>
              <a:rPr lang="es-ES"/>
              <a:t> </a:t>
            </a:r>
            <a:r>
              <a:rPr lang="es-ES" err="1"/>
              <a:t>thermal</a:t>
            </a:r>
            <a:r>
              <a:rPr lang="es-ES"/>
              <a:t> </a:t>
            </a:r>
            <a:r>
              <a:rPr lang="es-ES" err="1"/>
              <a:t>analisis</a:t>
            </a:r>
            <a:endParaRPr lang="es-ES"/>
          </a:p>
        </p:txBody>
      </p:sp>
      <p:sp>
        <p:nvSpPr>
          <p:cNvPr id="4" name="Marcador de fecha 3">
            <a:extLst>
              <a:ext uri="{FF2B5EF4-FFF2-40B4-BE49-F238E27FC236}">
                <a16:creationId xmlns:a16="http://schemas.microsoft.com/office/drawing/2014/main" id="{7CB79367-60E9-EB7E-3DE0-62F777726429}"/>
              </a:ext>
            </a:extLst>
          </p:cNvPr>
          <p:cNvSpPr>
            <a:spLocks noGrp="1"/>
          </p:cNvSpPr>
          <p:nvPr>
            <p:ph type="dt" sz="half" idx="10"/>
          </p:nvPr>
        </p:nvSpPr>
        <p:spPr/>
        <p:txBody>
          <a:bodyPr/>
          <a:lstStyle/>
          <a:p>
            <a:pPr fontAlgn="base">
              <a:spcBef>
                <a:spcPct val="0"/>
              </a:spcBef>
              <a:spcAft>
                <a:spcPct val="0"/>
              </a:spcAft>
            </a:pPr>
            <a:r>
              <a:rPr lang="es-ES" altLang="en-ES" dirty="0">
                <a:latin typeface="Arial Narrow" panose="020B0604020202020204" pitchFamily="34" charset="0"/>
                <a:ea typeface="Arial Narrow" panose="020B0604020202020204" pitchFamily="34" charset="0"/>
              </a:rPr>
              <a:t>23/10/2026 E. de la Luna et al</a:t>
            </a:r>
          </a:p>
        </p:txBody>
      </p:sp>
      <p:sp>
        <p:nvSpPr>
          <p:cNvPr id="5" name="Marcador de pie de página 4">
            <a:extLst>
              <a:ext uri="{FF2B5EF4-FFF2-40B4-BE49-F238E27FC236}">
                <a16:creationId xmlns:a16="http://schemas.microsoft.com/office/drawing/2014/main" id="{52327630-A53B-A4B6-118C-FEBF24C42373}"/>
              </a:ext>
            </a:extLst>
          </p:cNvPr>
          <p:cNvSpPr>
            <a:spLocks noGrp="1"/>
          </p:cNvSpPr>
          <p:nvPr>
            <p:ph type="ftr" sz="quarter" idx="11"/>
          </p:nvPr>
        </p:nvSpPr>
        <p:spPr/>
        <p:txBody>
          <a:bodyPr/>
          <a:lstStyle/>
          <a:p>
            <a:pPr>
              <a:spcBef>
                <a:spcPct val="0"/>
              </a:spcBef>
              <a:spcAft>
                <a:spcPct val="0"/>
              </a:spcAft>
            </a:pPr>
            <a:r>
              <a:rPr lang="en-US" sz="1200" dirty="0" err="1">
                <a:solidFill>
                  <a:srgbClr val="333333"/>
                </a:solidFill>
                <a:latin typeface="Arial Narrow" panose="020B0604020202020204" pitchFamily="34" charset="0"/>
                <a:ea typeface="Arial Narrow" panose="020B0604020202020204" pitchFamily="34" charset="0"/>
              </a:rPr>
              <a:t>EUROfusion</a:t>
            </a:r>
            <a:r>
              <a:rPr lang="en-US" sz="1200" dirty="0">
                <a:solidFill>
                  <a:srgbClr val="333333"/>
                </a:solidFill>
                <a:latin typeface="Arial Narrow" panose="020B0604020202020204" pitchFamily="34" charset="0"/>
                <a:ea typeface="Arial Narrow" panose="020B0604020202020204" pitchFamily="34" charset="0"/>
              </a:rPr>
              <a:t> JT-60SA Enhancements Progress Meeting Part I - Doppler Reflectometer</a:t>
            </a:r>
            <a:endParaRPr lang="es-ES" sz="1200" dirty="0">
              <a:latin typeface="Arial Narrow" panose="020B0604020202020204" pitchFamily="34" charset="0"/>
            </a:endParaRPr>
          </a:p>
        </p:txBody>
      </p:sp>
      <p:sp>
        <p:nvSpPr>
          <p:cNvPr id="6" name="Marcador de número de diapositiva 5">
            <a:extLst>
              <a:ext uri="{FF2B5EF4-FFF2-40B4-BE49-F238E27FC236}">
                <a16:creationId xmlns:a16="http://schemas.microsoft.com/office/drawing/2014/main" id="{55246759-D384-D8C3-2ABB-229123996A3D}"/>
              </a:ext>
            </a:extLst>
          </p:cNvPr>
          <p:cNvSpPr>
            <a:spLocks noGrp="1"/>
          </p:cNvSpPr>
          <p:nvPr>
            <p:ph type="sldNum" sz="quarter" idx="12"/>
          </p:nvPr>
        </p:nvSpPr>
        <p:spPr/>
        <p:txBody>
          <a:bodyPr/>
          <a:lstStyle/>
          <a:p>
            <a:pPr>
              <a:defRPr/>
            </a:pPr>
            <a:fld id="{3C4EB4DB-DE24-F64C-ABEB-C24AA729C29F}" type="slidenum">
              <a:rPr lang="es-ES" smtClean="0"/>
              <a:pPr>
                <a:defRPr/>
              </a:pPr>
              <a:t>5</a:t>
            </a:fld>
            <a:endParaRPr lang="es-ES"/>
          </a:p>
        </p:txBody>
      </p:sp>
      <p:sp>
        <p:nvSpPr>
          <p:cNvPr id="7" name="TextBox 10">
            <a:extLst>
              <a:ext uri="{FF2B5EF4-FFF2-40B4-BE49-F238E27FC236}">
                <a16:creationId xmlns:a16="http://schemas.microsoft.com/office/drawing/2014/main" id="{6C27A2AD-B9AC-A33D-6027-D666B7DD8050}"/>
              </a:ext>
            </a:extLst>
          </p:cNvPr>
          <p:cNvSpPr txBox="1"/>
          <p:nvPr/>
        </p:nvSpPr>
        <p:spPr>
          <a:xfrm>
            <a:off x="444057" y="948690"/>
            <a:ext cx="6483408" cy="5432256"/>
          </a:xfrm>
          <a:prstGeom prst="rect">
            <a:avLst/>
          </a:prstGeom>
          <a:noFill/>
        </p:spPr>
        <p:txBody>
          <a:bodyPr wrap="square">
            <a:spAutoFit/>
          </a:bodyPr>
          <a:lstStyle/>
          <a:p>
            <a:pPr marL="285750" indent="-285750">
              <a:buFont typeface="Arial" panose="020B0604020202020204" pitchFamily="34" charset="0"/>
              <a:buChar char="•"/>
            </a:pPr>
            <a:r>
              <a:rPr lang="es-ES" altLang="en-ES" dirty="0">
                <a:cs typeface="Arial" panose="020B0604020202020204" pitchFamily="34" charset="0"/>
              </a:rPr>
              <a:t>100 s pulse - 2900 s </a:t>
            </a:r>
            <a:r>
              <a:rPr lang="es-ES" altLang="en-ES" dirty="0" err="1">
                <a:cs typeface="Arial" panose="020B0604020202020204" pitchFamily="34" charset="0"/>
              </a:rPr>
              <a:t>of</a:t>
            </a:r>
            <a:r>
              <a:rPr lang="es-ES" altLang="en-ES" dirty="0">
                <a:cs typeface="Arial" panose="020B0604020202020204" pitchFamily="34" charset="0"/>
              </a:rPr>
              <a:t> </a:t>
            </a:r>
            <a:r>
              <a:rPr lang="es-ES" altLang="en-ES" dirty="0" err="1">
                <a:cs typeface="Arial" panose="020B0604020202020204" pitchFamily="34" charset="0"/>
              </a:rPr>
              <a:t>cooling</a:t>
            </a:r>
            <a:r>
              <a:rPr lang="es-ES" altLang="en-ES" dirty="0">
                <a:cs typeface="Arial" panose="020B0604020202020204" pitchFamily="34" charset="0"/>
              </a:rPr>
              <a:t> </a:t>
            </a:r>
            <a:r>
              <a:rPr lang="es-ES" altLang="en-ES" dirty="0" err="1">
                <a:cs typeface="Arial" panose="020B0604020202020204" pitchFamily="34" charset="0"/>
              </a:rPr>
              <a:t>down</a:t>
            </a:r>
            <a:endParaRPr lang="es-ES" altLang="en-ES" dirty="0">
              <a:cs typeface="Arial" panose="020B0604020202020204" pitchFamily="34" charset="0"/>
            </a:endParaRPr>
          </a:p>
          <a:p>
            <a:pPr marL="285750" indent="-285750">
              <a:buFont typeface="Arial" panose="020B0604020202020204" pitchFamily="34" charset="0"/>
              <a:buChar char="•"/>
            </a:pPr>
            <a:r>
              <a:rPr lang="es-ES" altLang="en-ES" dirty="0" err="1">
                <a:cs typeface="Arial" panose="020B0604020202020204" pitchFamily="34" charset="0"/>
              </a:rPr>
              <a:t>Maximum</a:t>
            </a:r>
            <a:r>
              <a:rPr lang="es-ES" altLang="en-ES" dirty="0">
                <a:cs typeface="Arial" panose="020B0604020202020204" pitchFamily="34" charset="0"/>
              </a:rPr>
              <a:t> </a:t>
            </a:r>
            <a:r>
              <a:rPr lang="es-ES" altLang="en-ES" dirty="0" err="1">
                <a:cs typeface="Arial" panose="020B0604020202020204" pitchFamily="34" charset="0"/>
              </a:rPr>
              <a:t>temperature</a:t>
            </a:r>
            <a:r>
              <a:rPr lang="es-ES" altLang="en-ES" dirty="0">
                <a:cs typeface="Arial" panose="020B0604020202020204" pitchFamily="34" charset="0"/>
              </a:rPr>
              <a:t> </a:t>
            </a:r>
            <a:r>
              <a:rPr lang="es-ES" altLang="en-ES" dirty="0" err="1">
                <a:cs typeface="Arial" panose="020B0604020202020204" pitchFamily="34" charset="0"/>
              </a:rPr>
              <a:t>stabilised</a:t>
            </a:r>
            <a:r>
              <a:rPr lang="es-ES" altLang="en-ES" dirty="0">
                <a:cs typeface="Arial" panose="020B0604020202020204" pitchFamily="34" charset="0"/>
              </a:rPr>
              <a:t> after 8-10 pulses</a:t>
            </a:r>
          </a:p>
          <a:p>
            <a:pPr marL="285750" indent="-285750">
              <a:buFont typeface="Arial" panose="020B0604020202020204" pitchFamily="34" charset="0"/>
              <a:buChar char="•"/>
            </a:pPr>
            <a:endParaRPr lang="es-ES" altLang="en-ES" dirty="0">
              <a:cs typeface="Arial" panose="020B0604020202020204" pitchFamily="34" charset="0"/>
            </a:endParaRPr>
          </a:p>
          <a:p>
            <a:pPr marL="285750" indent="-285750">
              <a:buFont typeface="Arial" panose="020B0604020202020204" pitchFamily="34" charset="0"/>
              <a:buChar char="•"/>
            </a:pPr>
            <a:endParaRPr lang="es-ES" altLang="en-ES" dirty="0">
              <a:cs typeface="Arial" panose="020B0604020202020204" pitchFamily="34" charset="0"/>
            </a:endParaRPr>
          </a:p>
          <a:p>
            <a:pPr marL="285750" indent="-285750">
              <a:buFont typeface="Arial" panose="020B0604020202020204" pitchFamily="34" charset="0"/>
              <a:buChar char="•"/>
            </a:pPr>
            <a:endParaRPr lang="es-ES" altLang="en-ES" dirty="0">
              <a:cs typeface="Arial" panose="020B0604020202020204" pitchFamily="34" charset="0"/>
            </a:endParaRPr>
          </a:p>
          <a:p>
            <a:pPr marL="742950" lvl="1" indent="-285750">
              <a:buFont typeface="Arial" panose="020B0604020202020204" pitchFamily="34" charset="0"/>
              <a:buChar char="•"/>
            </a:pPr>
            <a:endParaRPr lang="es-ES" altLang="en-ES" dirty="0">
              <a:cs typeface="Arial" panose="020B0604020202020204" pitchFamily="34" charset="0"/>
            </a:endParaRPr>
          </a:p>
          <a:p>
            <a:pPr marL="742950" lvl="1" indent="-285750">
              <a:buFont typeface="Arial" panose="020B0604020202020204" pitchFamily="34" charset="0"/>
              <a:buChar char="•"/>
            </a:pPr>
            <a:endParaRPr lang="es-ES" altLang="en-ES" dirty="0">
              <a:cs typeface="Arial" panose="020B0604020202020204" pitchFamily="34" charset="0"/>
            </a:endParaRPr>
          </a:p>
          <a:p>
            <a:pPr marL="742950" lvl="1" indent="-285750">
              <a:buFont typeface="Arial" panose="020B0604020202020204" pitchFamily="34" charset="0"/>
              <a:buChar char="•"/>
            </a:pPr>
            <a:endParaRPr lang="es-ES" altLang="en-ES" dirty="0">
              <a:cs typeface="Arial" panose="020B0604020202020204" pitchFamily="34" charset="0"/>
            </a:endParaRPr>
          </a:p>
          <a:p>
            <a:pPr marL="742950" lvl="1" indent="-285750">
              <a:buFont typeface="Arial" panose="020B0604020202020204" pitchFamily="34" charset="0"/>
              <a:buChar char="•"/>
            </a:pPr>
            <a:endParaRPr lang="es-ES" altLang="en-ES" dirty="0">
              <a:cs typeface="Arial" panose="020B0604020202020204" pitchFamily="34" charset="0"/>
            </a:endParaRPr>
          </a:p>
          <a:p>
            <a:pPr marL="742950" lvl="1" indent="-285750">
              <a:buFont typeface="Wingdings" pitchFamily="2" charset="2"/>
              <a:buChar char="Ø"/>
            </a:pPr>
            <a:endParaRPr lang="es-ES" altLang="en-ES" dirty="0">
              <a:cs typeface="Arial" panose="020B0604020202020204" pitchFamily="34" charset="0"/>
            </a:endParaRPr>
          </a:p>
          <a:p>
            <a:pPr marL="742950" lvl="1" indent="-285750">
              <a:buFont typeface="Wingdings" pitchFamily="2" charset="2"/>
              <a:buChar char="Ø"/>
            </a:pPr>
            <a:r>
              <a:rPr lang="es-ES" altLang="en-ES" dirty="0" err="1">
                <a:cs typeface="Arial" panose="020B0604020202020204" pitchFamily="34" charset="0"/>
              </a:rPr>
              <a:t>Mirror</a:t>
            </a:r>
            <a:r>
              <a:rPr lang="es-ES" altLang="en-ES" dirty="0">
                <a:cs typeface="Arial" panose="020B0604020202020204" pitchFamily="34" charset="0"/>
              </a:rPr>
              <a:t> 3 (</a:t>
            </a:r>
            <a:r>
              <a:rPr lang="es-ES" altLang="en-ES" dirty="0" err="1">
                <a:cs typeface="Arial" panose="020B0604020202020204" pitchFamily="34" charset="0"/>
              </a:rPr>
              <a:t>closer</a:t>
            </a:r>
            <a:r>
              <a:rPr lang="es-ES" altLang="en-ES" dirty="0">
                <a:cs typeface="Arial" panose="020B0604020202020204" pitchFamily="34" charset="0"/>
              </a:rPr>
              <a:t> </a:t>
            </a:r>
            <a:r>
              <a:rPr lang="es-ES" altLang="en-ES" dirty="0" err="1">
                <a:cs typeface="Arial" panose="020B0604020202020204" pitchFamily="34" charset="0"/>
              </a:rPr>
              <a:t>to</a:t>
            </a:r>
            <a:r>
              <a:rPr lang="es-ES" altLang="en-ES" dirty="0">
                <a:cs typeface="Arial" panose="020B0604020202020204" pitchFamily="34" charset="0"/>
              </a:rPr>
              <a:t> plasma): </a:t>
            </a:r>
          </a:p>
          <a:p>
            <a:pPr marL="1200150" lvl="2" indent="-285750">
              <a:buFont typeface="Arial" panose="020B0604020202020204" pitchFamily="34" charset="0"/>
              <a:buChar char="•"/>
            </a:pPr>
            <a:r>
              <a:rPr lang="es-ES" altLang="en-ES" dirty="0">
                <a:cs typeface="Arial" panose="020B0604020202020204" pitchFamily="34" charset="0"/>
              </a:rPr>
              <a:t>150ºC at </a:t>
            </a:r>
            <a:r>
              <a:rPr lang="es-ES" altLang="en-ES" dirty="0" err="1">
                <a:cs typeface="Arial" panose="020B0604020202020204" pitchFamily="34" charset="0"/>
              </a:rPr>
              <a:t>the</a:t>
            </a:r>
            <a:r>
              <a:rPr lang="es-ES" altLang="en-ES" dirty="0">
                <a:cs typeface="Arial" panose="020B0604020202020204" pitchFamily="34" charset="0"/>
              </a:rPr>
              <a:t> </a:t>
            </a:r>
            <a:r>
              <a:rPr lang="es-ES" altLang="en-ES" dirty="0" err="1">
                <a:cs typeface="Arial" panose="020B0604020202020204" pitchFamily="34" charset="0"/>
              </a:rPr>
              <a:t>beginning</a:t>
            </a:r>
            <a:r>
              <a:rPr lang="es-ES" altLang="en-ES" dirty="0">
                <a:cs typeface="Arial" panose="020B0604020202020204" pitchFamily="34" charset="0"/>
              </a:rPr>
              <a:t> </a:t>
            </a:r>
            <a:r>
              <a:rPr lang="es-ES" altLang="en-ES" dirty="0" err="1">
                <a:cs typeface="Arial" panose="020B0604020202020204" pitchFamily="34" charset="0"/>
              </a:rPr>
              <a:t>of</a:t>
            </a:r>
            <a:r>
              <a:rPr lang="es-ES" altLang="en-ES" dirty="0">
                <a:cs typeface="Arial" panose="020B0604020202020204" pitchFamily="34" charset="0"/>
              </a:rPr>
              <a:t> pulse no. 11</a:t>
            </a:r>
          </a:p>
          <a:p>
            <a:pPr marL="1200150" lvl="2" indent="-285750">
              <a:buFont typeface="Arial" panose="020B0604020202020204" pitchFamily="34" charset="0"/>
              <a:buChar char="•"/>
            </a:pPr>
            <a:r>
              <a:rPr lang="es-ES" altLang="en-ES" dirty="0">
                <a:cs typeface="Arial" panose="020B0604020202020204" pitchFamily="34" charset="0"/>
              </a:rPr>
              <a:t>230ºC at </a:t>
            </a:r>
            <a:r>
              <a:rPr lang="es-ES" altLang="en-ES" dirty="0" err="1">
                <a:cs typeface="Arial" panose="020B0604020202020204" pitchFamily="34" charset="0"/>
              </a:rPr>
              <a:t>the</a:t>
            </a:r>
            <a:r>
              <a:rPr lang="es-ES" altLang="en-ES" dirty="0">
                <a:cs typeface="Arial" panose="020B0604020202020204" pitchFamily="34" charset="0"/>
              </a:rPr>
              <a:t> </a:t>
            </a:r>
            <a:r>
              <a:rPr lang="es-ES" altLang="en-ES" dirty="0" err="1">
                <a:cs typeface="Arial" panose="020B0604020202020204" pitchFamily="34" charset="0"/>
              </a:rPr>
              <a:t>end</a:t>
            </a:r>
            <a:r>
              <a:rPr lang="es-ES" altLang="en-ES" dirty="0">
                <a:cs typeface="Arial" panose="020B0604020202020204" pitchFamily="34" charset="0"/>
              </a:rPr>
              <a:t> </a:t>
            </a:r>
            <a:r>
              <a:rPr lang="es-ES" altLang="en-ES" dirty="0" err="1">
                <a:cs typeface="Arial" panose="020B0604020202020204" pitchFamily="34" charset="0"/>
              </a:rPr>
              <a:t>of</a:t>
            </a:r>
            <a:r>
              <a:rPr lang="es-ES" altLang="en-ES" dirty="0">
                <a:cs typeface="Arial" panose="020B0604020202020204" pitchFamily="34" charset="0"/>
              </a:rPr>
              <a:t> pulse no. 11</a:t>
            </a:r>
          </a:p>
          <a:p>
            <a:pPr marL="742950" lvl="1" indent="-285750">
              <a:spcBef>
                <a:spcPts val="600"/>
              </a:spcBef>
              <a:buFont typeface="Wingdings" pitchFamily="2" charset="2"/>
              <a:buChar char="Ø"/>
            </a:pPr>
            <a:r>
              <a:rPr lang="es-ES" altLang="en-ES" b="1" dirty="0" err="1">
                <a:cs typeface="Arial" panose="020B0604020202020204" pitchFamily="34" charset="0"/>
              </a:rPr>
              <a:t>Horns</a:t>
            </a:r>
            <a:r>
              <a:rPr lang="es-ES" altLang="en-ES" b="1" dirty="0">
                <a:cs typeface="Arial" panose="020B0604020202020204" pitchFamily="34" charset="0"/>
              </a:rPr>
              <a:t>: </a:t>
            </a:r>
            <a:r>
              <a:rPr lang="es-ES" altLang="en-ES" b="1" dirty="0" err="1">
                <a:cs typeface="Arial" panose="020B0604020202020204" pitchFamily="34" charset="0"/>
              </a:rPr>
              <a:t>hottest</a:t>
            </a:r>
            <a:r>
              <a:rPr lang="es-ES" altLang="en-ES" b="1" dirty="0">
                <a:cs typeface="Arial" panose="020B0604020202020204" pitchFamily="34" charset="0"/>
              </a:rPr>
              <a:t> </a:t>
            </a:r>
            <a:r>
              <a:rPr lang="es-ES" altLang="en-ES" b="1" dirty="0" err="1">
                <a:cs typeface="Arial" panose="020B0604020202020204" pitchFamily="34" charset="0"/>
              </a:rPr>
              <a:t>points</a:t>
            </a:r>
            <a:endParaRPr lang="es-ES" altLang="en-ES" b="1" dirty="0">
              <a:cs typeface="Arial" panose="020B0604020202020204" pitchFamily="34" charset="0"/>
            </a:endParaRPr>
          </a:p>
          <a:p>
            <a:pPr marL="1200150" lvl="2" indent="-285750">
              <a:buFont typeface="Arial" panose="020B0604020202020204" pitchFamily="34" charset="0"/>
              <a:buChar char="•"/>
            </a:pPr>
            <a:r>
              <a:rPr lang="es-ES" altLang="en-ES" dirty="0">
                <a:cs typeface="Arial" panose="020B0604020202020204" pitchFamily="34" charset="0"/>
              </a:rPr>
              <a:t>160ºC at </a:t>
            </a:r>
            <a:r>
              <a:rPr lang="es-ES" altLang="en-ES" dirty="0" err="1">
                <a:cs typeface="Arial" panose="020B0604020202020204" pitchFamily="34" charset="0"/>
              </a:rPr>
              <a:t>the</a:t>
            </a:r>
            <a:r>
              <a:rPr lang="es-ES" altLang="en-ES" dirty="0">
                <a:cs typeface="Arial" panose="020B0604020202020204" pitchFamily="34" charset="0"/>
              </a:rPr>
              <a:t> </a:t>
            </a:r>
            <a:r>
              <a:rPr lang="es-ES" altLang="en-ES" dirty="0" err="1">
                <a:cs typeface="Arial" panose="020B0604020202020204" pitchFamily="34" charset="0"/>
              </a:rPr>
              <a:t>beginning</a:t>
            </a:r>
            <a:r>
              <a:rPr lang="es-ES" altLang="en-ES" dirty="0">
                <a:cs typeface="Arial" panose="020B0604020202020204" pitchFamily="34" charset="0"/>
              </a:rPr>
              <a:t> </a:t>
            </a:r>
            <a:r>
              <a:rPr lang="es-ES" altLang="en-ES" dirty="0" err="1">
                <a:cs typeface="Arial" panose="020B0604020202020204" pitchFamily="34" charset="0"/>
              </a:rPr>
              <a:t>of</a:t>
            </a:r>
            <a:r>
              <a:rPr lang="es-ES" altLang="en-ES" dirty="0">
                <a:cs typeface="Arial" panose="020B0604020202020204" pitchFamily="34" charset="0"/>
              </a:rPr>
              <a:t> pulse no. 11</a:t>
            </a:r>
          </a:p>
          <a:p>
            <a:pPr marL="1200150" lvl="2" indent="-285750">
              <a:buFont typeface="Arial" panose="020B0604020202020204" pitchFamily="34" charset="0"/>
              <a:buChar char="•"/>
            </a:pPr>
            <a:r>
              <a:rPr lang="es-ES" altLang="en-ES" dirty="0">
                <a:cs typeface="Arial" panose="020B0604020202020204" pitchFamily="34" charset="0"/>
              </a:rPr>
              <a:t>350ºC at </a:t>
            </a:r>
            <a:r>
              <a:rPr lang="es-ES" altLang="en-ES" dirty="0" err="1">
                <a:cs typeface="Arial" panose="020B0604020202020204" pitchFamily="34" charset="0"/>
              </a:rPr>
              <a:t>the</a:t>
            </a:r>
            <a:r>
              <a:rPr lang="es-ES" altLang="en-ES" dirty="0">
                <a:cs typeface="Arial" panose="020B0604020202020204" pitchFamily="34" charset="0"/>
              </a:rPr>
              <a:t> </a:t>
            </a:r>
            <a:r>
              <a:rPr lang="es-ES" altLang="en-ES" dirty="0" err="1">
                <a:cs typeface="Arial" panose="020B0604020202020204" pitchFamily="34" charset="0"/>
              </a:rPr>
              <a:t>end</a:t>
            </a:r>
            <a:r>
              <a:rPr lang="es-ES" altLang="en-ES" dirty="0">
                <a:cs typeface="Arial" panose="020B0604020202020204" pitchFamily="34" charset="0"/>
              </a:rPr>
              <a:t> </a:t>
            </a:r>
            <a:r>
              <a:rPr lang="es-ES" altLang="en-ES" dirty="0" err="1">
                <a:cs typeface="Arial" panose="020B0604020202020204" pitchFamily="34" charset="0"/>
              </a:rPr>
              <a:t>of</a:t>
            </a:r>
            <a:r>
              <a:rPr lang="es-ES" altLang="en-ES" dirty="0">
                <a:cs typeface="Arial" panose="020B0604020202020204" pitchFamily="34" charset="0"/>
              </a:rPr>
              <a:t> pulse no. 11</a:t>
            </a:r>
          </a:p>
          <a:p>
            <a:pPr marL="1200150" lvl="2" indent="-285750">
              <a:buFont typeface="Arial" panose="020B0604020202020204" pitchFamily="34" charset="0"/>
              <a:buChar char="•"/>
            </a:pPr>
            <a:r>
              <a:rPr lang="es-ES" altLang="en-ES" dirty="0">
                <a:cs typeface="Arial" panose="020B0604020202020204" pitchFamily="34" charset="0"/>
              </a:rPr>
              <a:t>Low </a:t>
            </a:r>
            <a:r>
              <a:rPr lang="es-ES" altLang="en-ES" dirty="0" err="1">
                <a:cs typeface="Arial" panose="020B0604020202020204" pitchFamily="34" charset="0"/>
              </a:rPr>
              <a:t>mass</a:t>
            </a:r>
            <a:r>
              <a:rPr lang="es-ES" altLang="en-ES" dirty="0">
                <a:cs typeface="Arial" panose="020B0604020202020204" pitchFamily="34" charset="0"/>
              </a:rPr>
              <a:t> and </a:t>
            </a:r>
            <a:r>
              <a:rPr lang="es-ES" altLang="en-ES" dirty="0" err="1">
                <a:cs typeface="Arial" panose="020B0604020202020204" pitchFamily="34" charset="0"/>
              </a:rPr>
              <a:t>high</a:t>
            </a:r>
            <a:r>
              <a:rPr lang="es-ES" altLang="en-ES" dirty="0">
                <a:cs typeface="Arial" panose="020B0604020202020204" pitchFamily="34" charset="0"/>
              </a:rPr>
              <a:t> </a:t>
            </a:r>
            <a:r>
              <a:rPr lang="es-ES" altLang="en-ES" dirty="0" err="1">
                <a:cs typeface="Arial" panose="020B0604020202020204" pitchFamily="34" charset="0"/>
              </a:rPr>
              <a:t>area</a:t>
            </a:r>
            <a:endParaRPr lang="es-ES" altLang="en-ES" dirty="0">
              <a:cs typeface="Arial" panose="020B0604020202020204" pitchFamily="34" charset="0"/>
            </a:endParaRPr>
          </a:p>
          <a:p>
            <a:pPr marL="1200150" lvl="2" indent="-285750">
              <a:buFont typeface="Arial" panose="020B0604020202020204" pitchFamily="34" charset="0"/>
              <a:buChar char="•"/>
            </a:pPr>
            <a:r>
              <a:rPr lang="es-ES" altLang="en-ES" b="1" dirty="0" err="1">
                <a:cs typeface="Arial" panose="020B0604020202020204" pitchFamily="34" charset="0"/>
              </a:rPr>
              <a:t>Heat</a:t>
            </a:r>
            <a:r>
              <a:rPr lang="es-ES" altLang="en-ES" b="1" dirty="0">
                <a:cs typeface="Arial" panose="020B0604020202020204" pitchFamily="34" charset="0"/>
              </a:rPr>
              <a:t> </a:t>
            </a:r>
            <a:r>
              <a:rPr lang="es-ES" altLang="en-ES" b="1" dirty="0" err="1">
                <a:cs typeface="Arial" panose="020B0604020202020204" pitchFamily="34" charset="0"/>
              </a:rPr>
              <a:t>evacuation</a:t>
            </a:r>
            <a:r>
              <a:rPr lang="es-ES" altLang="en-ES" b="1" dirty="0">
                <a:cs typeface="Arial" panose="020B0604020202020204" pitchFamily="34" charset="0"/>
              </a:rPr>
              <a:t> </a:t>
            </a:r>
            <a:r>
              <a:rPr lang="es-ES" altLang="en-ES" b="1" dirty="0" err="1">
                <a:cs typeface="Arial" panose="020B0604020202020204" pitchFamily="34" charset="0"/>
              </a:rPr>
              <a:t>must</a:t>
            </a:r>
            <a:r>
              <a:rPr lang="es-ES" altLang="en-ES" b="1" dirty="0">
                <a:cs typeface="Arial" panose="020B0604020202020204" pitchFamily="34" charset="0"/>
              </a:rPr>
              <a:t> be </a:t>
            </a:r>
            <a:r>
              <a:rPr lang="es-ES" altLang="en-ES" b="1" dirty="0" err="1">
                <a:cs typeface="Arial" panose="020B0604020202020204" pitchFamily="34" charset="0"/>
              </a:rPr>
              <a:t>improved</a:t>
            </a:r>
            <a:endParaRPr lang="es-ES" altLang="en-ES" dirty="0">
              <a:cs typeface="Arial" panose="020B0604020202020204" pitchFamily="34" charset="0"/>
            </a:endParaRPr>
          </a:p>
          <a:p>
            <a:pPr marL="342900" indent="-342900" fontAlgn="auto">
              <a:spcBef>
                <a:spcPts val="0"/>
              </a:spcBef>
              <a:spcAft>
                <a:spcPts val="0"/>
              </a:spcAft>
              <a:buClr>
                <a:srgbClr val="0A20FF"/>
              </a:buClr>
              <a:buSzPct val="90000"/>
              <a:buFont typeface="Wingdings" panose="05000000000000000000" pitchFamily="2" charset="2"/>
              <a:buChar char="ü"/>
              <a:defRPr/>
            </a:pPr>
            <a:endParaRPr lang="en-GB" dirty="0">
              <a:effectLst/>
              <a:ea typeface="Calibri" panose="020F0502020204030204" pitchFamily="34" charset="0"/>
              <a:cs typeface="Arial" panose="020B0604020202020204" pitchFamily="34" charset="0"/>
            </a:endParaRPr>
          </a:p>
        </p:txBody>
      </p:sp>
      <p:pic>
        <p:nvPicPr>
          <p:cNvPr id="9" name="Imagen 8">
            <a:extLst>
              <a:ext uri="{FF2B5EF4-FFF2-40B4-BE49-F238E27FC236}">
                <a16:creationId xmlns:a16="http://schemas.microsoft.com/office/drawing/2014/main" id="{B9C0C4D8-6DD3-016D-2E87-9829429F1349}"/>
              </a:ext>
            </a:extLst>
          </p:cNvPr>
          <p:cNvPicPr>
            <a:picLocks noChangeAspect="1"/>
          </p:cNvPicPr>
          <p:nvPr/>
        </p:nvPicPr>
        <p:blipFill>
          <a:blip r:embed="rId3">
            <a:extLst>
              <a:ext uri="{28A0092B-C50C-407E-A947-70E740481C1C}">
                <a14:useLocalDpi xmlns:a14="http://schemas.microsoft.com/office/drawing/2010/main" val="0"/>
              </a:ext>
            </a:extLst>
          </a:blip>
          <a:srcRect r="42784" b="30659"/>
          <a:stretch/>
        </p:blipFill>
        <p:spPr>
          <a:xfrm>
            <a:off x="6702642" y="1124579"/>
            <a:ext cx="4673224" cy="2667650"/>
          </a:xfrm>
          <a:prstGeom prst="rect">
            <a:avLst/>
          </a:prstGeom>
        </p:spPr>
      </p:pic>
      <p:pic>
        <p:nvPicPr>
          <p:cNvPr id="11" name="Imagen 10">
            <a:extLst>
              <a:ext uri="{FF2B5EF4-FFF2-40B4-BE49-F238E27FC236}">
                <a16:creationId xmlns:a16="http://schemas.microsoft.com/office/drawing/2014/main" id="{BCBC9133-36F8-CC74-1691-55007C6E1774}"/>
              </a:ext>
            </a:extLst>
          </p:cNvPr>
          <p:cNvPicPr>
            <a:picLocks noChangeAspect="1"/>
          </p:cNvPicPr>
          <p:nvPr/>
        </p:nvPicPr>
        <p:blipFill>
          <a:blip r:embed="rId4">
            <a:extLst>
              <a:ext uri="{28A0092B-C50C-407E-A947-70E740481C1C}">
                <a14:useLocalDpi xmlns:a14="http://schemas.microsoft.com/office/drawing/2010/main" val="0"/>
              </a:ext>
            </a:extLst>
          </a:blip>
          <a:srcRect r="42784" b="30659"/>
          <a:stretch/>
        </p:blipFill>
        <p:spPr>
          <a:xfrm>
            <a:off x="6702642" y="3801247"/>
            <a:ext cx="4673224" cy="2667650"/>
          </a:xfrm>
          <a:prstGeom prst="rect">
            <a:avLst/>
          </a:prstGeom>
        </p:spPr>
      </p:pic>
      <p:pic>
        <p:nvPicPr>
          <p:cNvPr id="12" name="Picture 11">
            <a:extLst>
              <a:ext uri="{FF2B5EF4-FFF2-40B4-BE49-F238E27FC236}">
                <a16:creationId xmlns:a16="http://schemas.microsoft.com/office/drawing/2014/main" id="{810E2AE6-CED1-D3C0-B872-439C8861D46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1318" y="1708155"/>
            <a:ext cx="3907860" cy="1877605"/>
          </a:xfrm>
          <a:prstGeom prst="rect">
            <a:avLst/>
          </a:prstGeom>
        </p:spPr>
      </p:pic>
    </p:spTree>
    <p:extLst>
      <p:ext uri="{BB962C8B-B14F-4D97-AF65-F5344CB8AC3E}">
        <p14:creationId xmlns:p14="http://schemas.microsoft.com/office/powerpoint/2010/main" val="41936924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B7509AF0-044F-95E0-F4B6-D1E94944B528}"/>
              </a:ext>
            </a:extLst>
          </p:cNvPr>
          <p:cNvPicPr>
            <a:picLocks noChangeAspect="1"/>
          </p:cNvPicPr>
          <p:nvPr/>
        </p:nvPicPr>
        <p:blipFill>
          <a:blip r:embed="rId3"/>
          <a:srcRect b="2438"/>
          <a:stretch>
            <a:fillRect/>
          </a:stretch>
        </p:blipFill>
        <p:spPr>
          <a:xfrm>
            <a:off x="1633612" y="4088937"/>
            <a:ext cx="3828558" cy="2308750"/>
          </a:xfrm>
          <a:prstGeom prst="rect">
            <a:avLst/>
          </a:prstGeom>
        </p:spPr>
      </p:pic>
      <p:sp>
        <p:nvSpPr>
          <p:cNvPr id="2" name="Title 1">
            <a:extLst>
              <a:ext uri="{FF2B5EF4-FFF2-40B4-BE49-F238E27FC236}">
                <a16:creationId xmlns:a16="http://schemas.microsoft.com/office/drawing/2014/main" id="{17B85C8A-9759-30C0-AC2C-AC1381CFBFF3}"/>
              </a:ext>
            </a:extLst>
          </p:cNvPr>
          <p:cNvSpPr>
            <a:spLocks noGrp="1"/>
          </p:cNvSpPr>
          <p:nvPr>
            <p:ph type="title"/>
          </p:nvPr>
        </p:nvSpPr>
        <p:spPr>
          <a:xfrm>
            <a:off x="539750" y="365125"/>
            <a:ext cx="11187430" cy="520700"/>
          </a:xfrm>
        </p:spPr>
        <p:txBody>
          <a:bodyPr/>
          <a:lstStyle/>
          <a:p>
            <a:pPr lvl="1" fontAlgn="auto">
              <a:spcBef>
                <a:spcPts val="0"/>
              </a:spcBef>
              <a:spcAft>
                <a:spcPts val="0"/>
              </a:spcAft>
              <a:buClr>
                <a:schemeClr val="accent2"/>
              </a:buClr>
              <a:buSzPct val="90000"/>
              <a:defRPr/>
            </a:pPr>
            <a:r>
              <a:rPr lang="es-ES" sz="3200" dirty="0" err="1">
                <a:cs typeface="Arial" panose="020B0604020202020204" pitchFamily="34" charset="0"/>
              </a:rPr>
              <a:t>Preliminary</a:t>
            </a:r>
            <a:r>
              <a:rPr lang="es-ES" sz="3200" dirty="0">
                <a:cs typeface="Arial" panose="020B0604020202020204" pitchFamily="34" charset="0"/>
              </a:rPr>
              <a:t> EM </a:t>
            </a:r>
            <a:r>
              <a:rPr lang="es-ES" sz="3200" dirty="0" err="1">
                <a:cs typeface="Arial" panose="020B0604020202020204" pitchFamily="34" charset="0"/>
              </a:rPr>
              <a:t>analysis</a:t>
            </a:r>
            <a:r>
              <a:rPr lang="es-ES" sz="3200" dirty="0">
                <a:cs typeface="Arial" panose="020B0604020202020204" pitchFamily="34" charset="0"/>
              </a:rPr>
              <a:t> </a:t>
            </a:r>
            <a:r>
              <a:rPr lang="es-ES" sz="3200" dirty="0" err="1">
                <a:cs typeface="Arial" panose="020B0604020202020204" pitchFamily="34" charset="0"/>
              </a:rPr>
              <a:t>model</a:t>
            </a:r>
            <a:endParaRPr lang="en-GB" sz="3200" dirty="0">
              <a:cs typeface="Arial" panose="020B0604020202020204" pitchFamily="34" charset="0"/>
            </a:endParaRPr>
          </a:p>
        </p:txBody>
      </p:sp>
      <p:sp>
        <p:nvSpPr>
          <p:cNvPr id="4" name="Date Placeholder 3">
            <a:extLst>
              <a:ext uri="{FF2B5EF4-FFF2-40B4-BE49-F238E27FC236}">
                <a16:creationId xmlns:a16="http://schemas.microsoft.com/office/drawing/2014/main" id="{9C80F2CF-78CE-96C9-7921-FA73CB98A66F}"/>
              </a:ext>
            </a:extLst>
          </p:cNvPr>
          <p:cNvSpPr>
            <a:spLocks noGrp="1"/>
          </p:cNvSpPr>
          <p:nvPr>
            <p:ph type="dt" sz="half" idx="10"/>
          </p:nvPr>
        </p:nvSpPr>
        <p:spPr/>
        <p:txBody>
          <a:bodyPr/>
          <a:lstStyle/>
          <a:p>
            <a:pPr>
              <a:defRPr/>
            </a:pPr>
            <a:r>
              <a:rPr lang="es-ES" dirty="0"/>
              <a:t>23/10/2026 E. de la Luna et al</a:t>
            </a:r>
          </a:p>
        </p:txBody>
      </p:sp>
      <p:sp>
        <p:nvSpPr>
          <p:cNvPr id="6" name="Slide Number Placeholder 5">
            <a:extLst>
              <a:ext uri="{FF2B5EF4-FFF2-40B4-BE49-F238E27FC236}">
                <a16:creationId xmlns:a16="http://schemas.microsoft.com/office/drawing/2014/main" id="{72608763-F46E-1B07-5A5D-8BB31E20FA90}"/>
              </a:ext>
            </a:extLst>
          </p:cNvPr>
          <p:cNvSpPr>
            <a:spLocks noGrp="1"/>
          </p:cNvSpPr>
          <p:nvPr>
            <p:ph type="sldNum" sz="quarter" idx="12"/>
          </p:nvPr>
        </p:nvSpPr>
        <p:spPr/>
        <p:txBody>
          <a:bodyPr/>
          <a:lstStyle/>
          <a:p>
            <a:pPr>
              <a:defRPr/>
            </a:pPr>
            <a:fld id="{3C4EB4DB-DE24-F64C-ABEB-C24AA729C29F}" type="slidenum">
              <a:rPr lang="es-ES" smtClean="0"/>
              <a:pPr>
                <a:defRPr/>
              </a:pPr>
              <a:t>6</a:t>
            </a:fld>
            <a:endParaRPr lang="es-ES"/>
          </a:p>
        </p:txBody>
      </p:sp>
      <p:sp>
        <p:nvSpPr>
          <p:cNvPr id="11" name="TextBox 10">
            <a:extLst>
              <a:ext uri="{FF2B5EF4-FFF2-40B4-BE49-F238E27FC236}">
                <a16:creationId xmlns:a16="http://schemas.microsoft.com/office/drawing/2014/main" id="{97D934ED-307B-A7ED-0F53-A7A59D41CE28}"/>
              </a:ext>
            </a:extLst>
          </p:cNvPr>
          <p:cNvSpPr txBox="1"/>
          <p:nvPr/>
        </p:nvSpPr>
        <p:spPr>
          <a:xfrm>
            <a:off x="530225" y="1028343"/>
            <a:ext cx="5959475" cy="4801314"/>
          </a:xfrm>
          <a:prstGeom prst="rect">
            <a:avLst/>
          </a:prstGeom>
          <a:noFill/>
        </p:spPr>
        <p:txBody>
          <a:bodyPr wrap="square">
            <a:spAutoFit/>
          </a:bodyPr>
          <a:lstStyle/>
          <a:p>
            <a:pPr marL="285750" indent="-285750">
              <a:buClr>
                <a:srgbClr val="0A20FF"/>
              </a:buClr>
              <a:buSzPct val="130000"/>
              <a:buFont typeface="Arial" panose="020B0604020202020204" pitchFamily="34" charset="0"/>
              <a:buChar char="•"/>
            </a:pPr>
            <a:r>
              <a:rPr lang="en-US" altLang="en-ES" dirty="0">
                <a:cs typeface="Arial" panose="020B0604020202020204" pitchFamily="34" charset="0"/>
              </a:rPr>
              <a:t>40º model includes two complete TFC</a:t>
            </a:r>
          </a:p>
          <a:p>
            <a:pPr marL="285750" indent="-285750">
              <a:buClr>
                <a:srgbClr val="0A20FF"/>
              </a:buClr>
              <a:buSzPct val="130000"/>
              <a:buFont typeface="Arial" panose="020B0604020202020204" pitchFamily="34" charset="0"/>
              <a:buChar char="•"/>
            </a:pPr>
            <a:endParaRPr lang="es-ES" altLang="en-ES" dirty="0">
              <a:cs typeface="Arial" panose="020B0604020202020204" pitchFamily="34" charset="0"/>
            </a:endParaRPr>
          </a:p>
          <a:p>
            <a:pPr marL="285750" indent="-285750">
              <a:buClr>
                <a:srgbClr val="0A20FF"/>
              </a:buClr>
              <a:buSzPct val="130000"/>
              <a:buFont typeface="Arial" panose="020B0604020202020204" pitchFamily="34" charset="0"/>
              <a:buChar char="•"/>
            </a:pPr>
            <a:r>
              <a:rPr lang="en-GB" dirty="0">
                <a:cs typeface="Arial" panose="020B0604020202020204" pitchFamily="34" charset="0"/>
              </a:rPr>
              <a:t>VV modelled as the inner shell</a:t>
            </a:r>
          </a:p>
          <a:p>
            <a:pPr marL="285750" indent="-285750">
              <a:buClr>
                <a:srgbClr val="0A20FF"/>
              </a:buClr>
              <a:buSzPct val="130000"/>
              <a:buFont typeface="Arial" panose="020B0604020202020204" pitchFamily="34" charset="0"/>
              <a:buChar char="•"/>
            </a:pPr>
            <a:endParaRPr lang="en-GB" dirty="0">
              <a:cs typeface="Arial" panose="020B0604020202020204" pitchFamily="34" charset="0"/>
            </a:endParaRPr>
          </a:p>
          <a:p>
            <a:pPr marL="285750" indent="-285750">
              <a:buClr>
                <a:srgbClr val="0A20FF"/>
              </a:buClr>
              <a:buSzPct val="130000"/>
              <a:buFont typeface="Arial" panose="020B0604020202020204" pitchFamily="34" charset="0"/>
              <a:buChar char="•"/>
            </a:pPr>
            <a:r>
              <a:rPr lang="en-GB" dirty="0">
                <a:cs typeface="Arial" panose="020B0604020202020204" pitchFamily="34" charset="0"/>
              </a:rPr>
              <a:t>Stabilising plate (SP), made of two shells + cryostat and port extension</a:t>
            </a:r>
          </a:p>
          <a:p>
            <a:pPr marL="285750" indent="-285750">
              <a:buClr>
                <a:srgbClr val="0A20FF"/>
              </a:buClr>
              <a:buSzPct val="130000"/>
              <a:buFont typeface="Arial" panose="020B0604020202020204" pitchFamily="34" charset="0"/>
              <a:buChar char="•"/>
            </a:pPr>
            <a:endParaRPr lang="en-GB" dirty="0">
              <a:cs typeface="Arial" panose="020B0604020202020204" pitchFamily="34" charset="0"/>
            </a:endParaRPr>
          </a:p>
          <a:p>
            <a:pPr marL="285750" indent="-285750">
              <a:buClr>
                <a:srgbClr val="0A20FF"/>
              </a:buClr>
              <a:buSzPct val="130000"/>
              <a:buFont typeface="Arial" panose="020B0604020202020204" pitchFamily="34" charset="0"/>
              <a:buChar char="•"/>
            </a:pPr>
            <a:r>
              <a:rPr lang="en-GB" dirty="0">
                <a:cs typeface="Arial" panose="020B0604020202020204" pitchFamily="34" charset="0"/>
              </a:rPr>
              <a:t>Doppler reflectometer (initial design)</a:t>
            </a:r>
          </a:p>
          <a:p>
            <a:pPr marL="285750" indent="-285750">
              <a:buClr>
                <a:srgbClr val="0A20FF"/>
              </a:buClr>
              <a:buSzPct val="130000"/>
              <a:buFont typeface="Arial" panose="020B0604020202020204" pitchFamily="34" charset="0"/>
              <a:buChar char="•"/>
            </a:pPr>
            <a:endParaRPr lang="en-GB" dirty="0">
              <a:cs typeface="Arial" panose="020B0604020202020204" pitchFamily="34" charset="0"/>
            </a:endParaRPr>
          </a:p>
          <a:p>
            <a:pPr marL="285750" indent="-285750">
              <a:buClr>
                <a:srgbClr val="0A20FF"/>
              </a:buClr>
              <a:buSzPct val="130000"/>
              <a:buFont typeface="Arial" panose="020B0604020202020204" pitchFamily="34" charset="0"/>
              <a:buChar char="•"/>
            </a:pPr>
            <a:r>
              <a:rPr lang="en-GB" dirty="0">
                <a:cs typeface="Arial" panose="020B0604020202020204" pitchFamily="34" charset="0"/>
              </a:rPr>
              <a:t>Materials (PID): </a:t>
            </a:r>
          </a:p>
          <a:p>
            <a:pPr lvl="1"/>
            <a:r>
              <a:rPr lang="en-US" dirty="0">
                <a:cs typeface="Arial" panose="020B0604020202020204" pitchFamily="34" charset="0"/>
              </a:rPr>
              <a:t>- SP, VV, port extension and DR in SS 316L</a:t>
            </a:r>
          </a:p>
          <a:p>
            <a:pPr lvl="1"/>
            <a:r>
              <a:rPr lang="en-US" dirty="0">
                <a:cs typeface="Arial" panose="020B0604020202020204" pitchFamily="34" charset="0"/>
              </a:rPr>
              <a:t>- Cryostat in SS 304</a:t>
            </a:r>
          </a:p>
          <a:p>
            <a:pPr marL="742950" lvl="1" indent="-285750">
              <a:buFont typeface="Arial" panose="020B0604020202020204" pitchFamily="34" charset="0"/>
              <a:buChar char="•"/>
            </a:pPr>
            <a:endParaRPr lang="en-US" dirty="0">
              <a:cs typeface="Arial" panose="020B0604020202020204" pitchFamily="34" charset="0"/>
            </a:endParaRPr>
          </a:p>
          <a:p>
            <a:pPr marL="742950" lvl="1" indent="-285750">
              <a:buFont typeface="Arial" panose="020B0604020202020204" pitchFamily="34" charset="0"/>
              <a:buChar char="•"/>
            </a:pPr>
            <a:endParaRPr lang="en-GB" dirty="0">
              <a:cs typeface="Arial" panose="020B0604020202020204" pitchFamily="34" charset="0"/>
            </a:endParaRPr>
          </a:p>
          <a:p>
            <a:pPr lvl="2" indent="-457200" fontAlgn="auto">
              <a:spcBef>
                <a:spcPts val="0"/>
              </a:spcBef>
              <a:spcAft>
                <a:spcPts val="0"/>
              </a:spcAft>
              <a:buClr>
                <a:srgbClr val="00B050"/>
              </a:buClr>
              <a:buSzPct val="90000"/>
              <a:buFont typeface="Wingdings" panose="05000000000000000000" pitchFamily="2" charset="2"/>
              <a:buChar char="ü"/>
              <a:defRPr/>
            </a:pPr>
            <a:endParaRPr lang="en-GB" dirty="0">
              <a:cs typeface="Arial" panose="020B0604020202020204" pitchFamily="34" charset="0"/>
            </a:endParaRPr>
          </a:p>
          <a:p>
            <a:pPr marL="457200" indent="-457200" fontAlgn="auto">
              <a:spcBef>
                <a:spcPts val="0"/>
              </a:spcBef>
              <a:spcAft>
                <a:spcPts val="0"/>
              </a:spcAft>
              <a:buClr>
                <a:srgbClr val="0A20FF"/>
              </a:buClr>
              <a:buSzPct val="90000"/>
              <a:buFont typeface="Wingdings" panose="05000000000000000000" pitchFamily="2" charset="2"/>
              <a:buChar char="ü"/>
              <a:defRPr/>
            </a:pPr>
            <a:endParaRPr lang="en-ES" b="1" dirty="0">
              <a:solidFill>
                <a:srgbClr val="00B050"/>
              </a:solidFill>
              <a:cs typeface="Arial" panose="020B0604020202020204" pitchFamily="34" charset="0"/>
            </a:endParaRPr>
          </a:p>
          <a:p>
            <a:pPr marL="342900" indent="-342900" fontAlgn="auto">
              <a:spcBef>
                <a:spcPts val="0"/>
              </a:spcBef>
              <a:spcAft>
                <a:spcPts val="0"/>
              </a:spcAft>
              <a:buClr>
                <a:srgbClr val="0A20FF"/>
              </a:buClr>
              <a:buSzPct val="90000"/>
              <a:buFont typeface="Wingdings" panose="05000000000000000000" pitchFamily="2" charset="2"/>
              <a:buChar char="ü"/>
              <a:defRPr/>
            </a:pPr>
            <a:endParaRPr lang="en-GB" dirty="0">
              <a:effectLst/>
              <a:ea typeface="Calibri" panose="020F0502020204030204" pitchFamily="34" charset="0"/>
              <a:cs typeface="Arial" panose="020B0604020202020204" pitchFamily="34" charset="0"/>
            </a:endParaRPr>
          </a:p>
        </p:txBody>
      </p:sp>
      <p:sp>
        <p:nvSpPr>
          <p:cNvPr id="3" name="Footer Placeholder 4">
            <a:extLst>
              <a:ext uri="{FF2B5EF4-FFF2-40B4-BE49-F238E27FC236}">
                <a16:creationId xmlns:a16="http://schemas.microsoft.com/office/drawing/2014/main" id="{DF44118A-18B3-7899-DDBD-3DCF36F5DE86}"/>
              </a:ext>
            </a:extLst>
          </p:cNvPr>
          <p:cNvSpPr>
            <a:spLocks noGrp="1" noChangeArrowheads="1"/>
          </p:cNvSpPr>
          <p:nvPr>
            <p:ph type="ftr" sz="quarter" idx="11"/>
          </p:nvPr>
        </p:nvSpPr>
        <p:spPr bwMode="auto">
          <a:xfrm>
            <a:off x="2982512" y="6515100"/>
            <a:ext cx="6696118" cy="3825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spcBef>
                <a:spcPct val="0"/>
              </a:spcBef>
              <a:spcAft>
                <a:spcPct val="0"/>
              </a:spcAft>
            </a:pPr>
            <a:r>
              <a:rPr lang="en-US" sz="1400" dirty="0" err="1">
                <a:solidFill>
                  <a:srgbClr val="333333"/>
                </a:solidFill>
                <a:latin typeface="Arial Narrow" panose="020B0604020202020204" pitchFamily="34" charset="0"/>
                <a:ea typeface="Arial Narrow" panose="020B0604020202020204" pitchFamily="34" charset="0"/>
              </a:rPr>
              <a:t>EUROfusion</a:t>
            </a:r>
            <a:r>
              <a:rPr lang="en-US" sz="1400" dirty="0">
                <a:solidFill>
                  <a:srgbClr val="333333"/>
                </a:solidFill>
                <a:latin typeface="Arial Narrow" panose="020B0604020202020204" pitchFamily="34" charset="0"/>
                <a:ea typeface="Arial Narrow" panose="020B0604020202020204" pitchFamily="34" charset="0"/>
              </a:rPr>
              <a:t> JT-60SA Enhancements Progress Meeting Part I - Doppler Reflectometer</a:t>
            </a:r>
            <a:endParaRPr lang="es-ES" sz="1400" dirty="0">
              <a:latin typeface="Arial Narrow" panose="020B0604020202020204" pitchFamily="34" charset="0"/>
            </a:endParaRPr>
          </a:p>
        </p:txBody>
      </p:sp>
      <p:pic>
        <p:nvPicPr>
          <p:cNvPr id="5" name="Imagen 10" descr="Imagen que contiene calle, grande, firmar, ciudad&#10;&#10;El contenido generado por IA puede ser incorrecto.">
            <a:extLst>
              <a:ext uri="{FF2B5EF4-FFF2-40B4-BE49-F238E27FC236}">
                <a16:creationId xmlns:a16="http://schemas.microsoft.com/office/drawing/2014/main" id="{2AE4C5B4-2C27-0516-EF7A-ABB55901C8FD}"/>
              </a:ext>
            </a:extLst>
          </p:cNvPr>
          <p:cNvPicPr>
            <a:picLocks noChangeAspect="1"/>
          </p:cNvPicPr>
          <p:nvPr/>
        </p:nvPicPr>
        <p:blipFill>
          <a:blip r:embed="rId4"/>
          <a:stretch>
            <a:fillRect/>
          </a:stretch>
        </p:blipFill>
        <p:spPr>
          <a:xfrm>
            <a:off x="9122579" y="1211248"/>
            <a:ext cx="2878307" cy="4913106"/>
          </a:xfrm>
          <a:prstGeom prst="rect">
            <a:avLst/>
          </a:prstGeom>
        </p:spPr>
      </p:pic>
      <p:pic>
        <p:nvPicPr>
          <p:cNvPr id="7" name="Imagen 9" descr="Diagrama&#10;&#10;El contenido generado por IA puede ser incorrecto.">
            <a:extLst>
              <a:ext uri="{FF2B5EF4-FFF2-40B4-BE49-F238E27FC236}">
                <a16:creationId xmlns:a16="http://schemas.microsoft.com/office/drawing/2014/main" id="{4C19EB59-7A2E-1FE8-B9E5-7CB8929A1CA7}"/>
              </a:ext>
            </a:extLst>
          </p:cNvPr>
          <p:cNvPicPr>
            <a:picLocks noChangeAspect="1"/>
          </p:cNvPicPr>
          <p:nvPr/>
        </p:nvPicPr>
        <p:blipFill>
          <a:blip r:embed="rId5" cstate="print">
            <a:extLst>
              <a:ext uri="{28A0092B-C50C-407E-A947-70E740481C1C}">
                <a14:useLocalDpi xmlns:a14="http://schemas.microsoft.com/office/drawing/2010/main" val="0"/>
              </a:ext>
            </a:extLst>
          </a:blip>
          <a:srcRect t="2966" b="2402"/>
          <a:stretch>
            <a:fillRect/>
          </a:stretch>
        </p:blipFill>
        <p:spPr>
          <a:xfrm>
            <a:off x="6234223" y="1208870"/>
            <a:ext cx="2861282" cy="4032981"/>
          </a:xfrm>
          <a:prstGeom prst="rect">
            <a:avLst/>
          </a:prstGeom>
        </p:spPr>
      </p:pic>
    </p:spTree>
    <p:extLst>
      <p:ext uri="{BB962C8B-B14F-4D97-AF65-F5344CB8AC3E}">
        <p14:creationId xmlns:p14="http://schemas.microsoft.com/office/powerpoint/2010/main" val="38689354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B85C8A-9759-30C0-AC2C-AC1381CFBFF3}"/>
              </a:ext>
            </a:extLst>
          </p:cNvPr>
          <p:cNvSpPr>
            <a:spLocks noGrp="1"/>
          </p:cNvSpPr>
          <p:nvPr>
            <p:ph type="title"/>
          </p:nvPr>
        </p:nvSpPr>
        <p:spPr>
          <a:xfrm>
            <a:off x="539750" y="365125"/>
            <a:ext cx="11187430" cy="520700"/>
          </a:xfrm>
        </p:spPr>
        <p:txBody>
          <a:bodyPr/>
          <a:lstStyle/>
          <a:p>
            <a:pPr lvl="1" fontAlgn="auto">
              <a:spcBef>
                <a:spcPts val="0"/>
              </a:spcBef>
              <a:spcAft>
                <a:spcPts val="0"/>
              </a:spcAft>
              <a:buClr>
                <a:schemeClr val="accent2"/>
              </a:buClr>
              <a:buSzPct val="90000"/>
              <a:defRPr/>
            </a:pPr>
            <a:r>
              <a:rPr lang="es-ES" sz="3200" dirty="0" err="1">
                <a:cs typeface="Arial" panose="020B0604020202020204" pitchFamily="34" charset="0"/>
              </a:rPr>
              <a:t>Preliminary</a:t>
            </a:r>
            <a:r>
              <a:rPr lang="es-ES" sz="3200" dirty="0">
                <a:cs typeface="Arial" panose="020B0604020202020204" pitchFamily="34" charset="0"/>
              </a:rPr>
              <a:t> EM </a:t>
            </a:r>
            <a:r>
              <a:rPr lang="es-ES" sz="3200" dirty="0" err="1">
                <a:cs typeface="Arial" panose="020B0604020202020204" pitchFamily="34" charset="0"/>
              </a:rPr>
              <a:t>Analysis</a:t>
            </a:r>
            <a:r>
              <a:rPr lang="es-ES" sz="3200" dirty="0">
                <a:cs typeface="Arial" panose="020B0604020202020204" pitchFamily="34" charset="0"/>
              </a:rPr>
              <a:t> </a:t>
            </a:r>
            <a:r>
              <a:rPr lang="es-ES" sz="3200" dirty="0" err="1">
                <a:cs typeface="Arial" panose="020B0604020202020204" pitchFamily="34" charset="0"/>
              </a:rPr>
              <a:t>results</a:t>
            </a:r>
            <a:endParaRPr lang="en-GB" sz="3200" dirty="0">
              <a:cs typeface="Arial" panose="020B0604020202020204" pitchFamily="34" charset="0"/>
            </a:endParaRPr>
          </a:p>
        </p:txBody>
      </p:sp>
      <p:sp>
        <p:nvSpPr>
          <p:cNvPr id="4" name="Date Placeholder 3">
            <a:extLst>
              <a:ext uri="{FF2B5EF4-FFF2-40B4-BE49-F238E27FC236}">
                <a16:creationId xmlns:a16="http://schemas.microsoft.com/office/drawing/2014/main" id="{9C80F2CF-78CE-96C9-7921-FA73CB98A66F}"/>
              </a:ext>
            </a:extLst>
          </p:cNvPr>
          <p:cNvSpPr>
            <a:spLocks noGrp="1"/>
          </p:cNvSpPr>
          <p:nvPr>
            <p:ph type="dt" sz="half" idx="10"/>
          </p:nvPr>
        </p:nvSpPr>
        <p:spPr/>
        <p:txBody>
          <a:bodyPr/>
          <a:lstStyle/>
          <a:p>
            <a:pPr>
              <a:defRPr/>
            </a:pPr>
            <a:r>
              <a:rPr lang="es-ES" dirty="0"/>
              <a:t>23/10/2026 E. de la Luna et al</a:t>
            </a:r>
          </a:p>
        </p:txBody>
      </p:sp>
      <p:sp>
        <p:nvSpPr>
          <p:cNvPr id="6" name="Slide Number Placeholder 5">
            <a:extLst>
              <a:ext uri="{FF2B5EF4-FFF2-40B4-BE49-F238E27FC236}">
                <a16:creationId xmlns:a16="http://schemas.microsoft.com/office/drawing/2014/main" id="{72608763-F46E-1B07-5A5D-8BB31E20FA90}"/>
              </a:ext>
            </a:extLst>
          </p:cNvPr>
          <p:cNvSpPr>
            <a:spLocks noGrp="1"/>
          </p:cNvSpPr>
          <p:nvPr>
            <p:ph type="sldNum" sz="quarter" idx="12"/>
          </p:nvPr>
        </p:nvSpPr>
        <p:spPr/>
        <p:txBody>
          <a:bodyPr/>
          <a:lstStyle/>
          <a:p>
            <a:pPr>
              <a:defRPr/>
            </a:pPr>
            <a:fld id="{3C4EB4DB-DE24-F64C-ABEB-C24AA729C29F}" type="slidenum">
              <a:rPr lang="es-ES" smtClean="0"/>
              <a:pPr>
                <a:defRPr/>
              </a:pPr>
              <a:t>7</a:t>
            </a:fld>
            <a:endParaRPr lang="es-ES"/>
          </a:p>
        </p:txBody>
      </p:sp>
      <p:sp>
        <p:nvSpPr>
          <p:cNvPr id="3" name="Footer Placeholder 4">
            <a:extLst>
              <a:ext uri="{FF2B5EF4-FFF2-40B4-BE49-F238E27FC236}">
                <a16:creationId xmlns:a16="http://schemas.microsoft.com/office/drawing/2014/main" id="{DF44118A-18B3-7899-DDBD-3DCF36F5DE86}"/>
              </a:ext>
            </a:extLst>
          </p:cNvPr>
          <p:cNvSpPr>
            <a:spLocks noGrp="1" noChangeArrowheads="1"/>
          </p:cNvSpPr>
          <p:nvPr>
            <p:ph type="ftr" sz="quarter" idx="11"/>
          </p:nvPr>
        </p:nvSpPr>
        <p:spPr bwMode="auto">
          <a:xfrm>
            <a:off x="2982512" y="6515100"/>
            <a:ext cx="6696118" cy="3825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spcBef>
                <a:spcPct val="0"/>
              </a:spcBef>
              <a:spcAft>
                <a:spcPct val="0"/>
              </a:spcAft>
            </a:pPr>
            <a:r>
              <a:rPr lang="en-US" sz="1400" dirty="0" err="1">
                <a:solidFill>
                  <a:srgbClr val="333333"/>
                </a:solidFill>
                <a:latin typeface="Arial Narrow" panose="020B0604020202020204" pitchFamily="34" charset="0"/>
                <a:ea typeface="Arial Narrow" panose="020B0604020202020204" pitchFamily="34" charset="0"/>
              </a:rPr>
              <a:t>EUROfusion</a:t>
            </a:r>
            <a:r>
              <a:rPr lang="en-US" sz="1400" dirty="0">
                <a:solidFill>
                  <a:srgbClr val="333333"/>
                </a:solidFill>
                <a:latin typeface="Arial Narrow" panose="020B0604020202020204" pitchFamily="34" charset="0"/>
                <a:ea typeface="Arial Narrow" panose="020B0604020202020204" pitchFamily="34" charset="0"/>
              </a:rPr>
              <a:t> JT-60SA Enhancements Progress Meeting Part I - Doppler Reflectometer</a:t>
            </a:r>
            <a:endParaRPr lang="es-ES" sz="1400" dirty="0">
              <a:latin typeface="Arial Narrow" panose="020B0604020202020204" pitchFamily="34" charset="0"/>
            </a:endParaRPr>
          </a:p>
        </p:txBody>
      </p:sp>
      <p:grpSp>
        <p:nvGrpSpPr>
          <p:cNvPr id="32" name="Group 31">
            <a:extLst>
              <a:ext uri="{FF2B5EF4-FFF2-40B4-BE49-F238E27FC236}">
                <a16:creationId xmlns:a16="http://schemas.microsoft.com/office/drawing/2014/main" id="{E497C30E-A8D9-F304-F54F-E669C9CE06C7}"/>
              </a:ext>
            </a:extLst>
          </p:cNvPr>
          <p:cNvGrpSpPr/>
          <p:nvPr/>
        </p:nvGrpSpPr>
        <p:grpSpPr>
          <a:xfrm>
            <a:off x="6755130" y="1035423"/>
            <a:ext cx="5051389" cy="5419165"/>
            <a:chOff x="6755130" y="1035423"/>
            <a:chExt cx="5051389" cy="5419165"/>
          </a:xfrm>
        </p:grpSpPr>
        <p:grpSp>
          <p:nvGrpSpPr>
            <p:cNvPr id="19" name="Grupo 18">
              <a:extLst>
                <a:ext uri="{FF2B5EF4-FFF2-40B4-BE49-F238E27FC236}">
                  <a16:creationId xmlns:a16="http://schemas.microsoft.com/office/drawing/2014/main" id="{D6CCF60F-A9A5-ECF6-90A8-D18AD9218C41}"/>
                </a:ext>
              </a:extLst>
            </p:cNvPr>
            <p:cNvGrpSpPr/>
            <p:nvPr/>
          </p:nvGrpSpPr>
          <p:grpSpPr>
            <a:xfrm>
              <a:off x="6755130" y="1035423"/>
              <a:ext cx="4015964" cy="3120769"/>
              <a:chOff x="894625" y="2166636"/>
              <a:chExt cx="4748233" cy="3764824"/>
            </a:xfrm>
          </p:grpSpPr>
          <p:pic>
            <p:nvPicPr>
              <p:cNvPr id="14" name="Imagen 13">
                <a:extLst>
                  <a:ext uri="{FF2B5EF4-FFF2-40B4-BE49-F238E27FC236}">
                    <a16:creationId xmlns:a16="http://schemas.microsoft.com/office/drawing/2014/main" id="{3DEE05EB-27C9-6985-4E09-C2BD8CFF2FFE}"/>
                  </a:ext>
                </a:extLst>
              </p:cNvPr>
              <p:cNvPicPr>
                <a:picLocks noChangeAspect="1"/>
              </p:cNvPicPr>
              <p:nvPr/>
            </p:nvPicPr>
            <p:blipFill>
              <a:blip r:embed="rId3"/>
              <a:srcRect l="15494"/>
              <a:stretch>
                <a:fillRect/>
              </a:stretch>
            </p:blipFill>
            <p:spPr>
              <a:xfrm>
                <a:off x="1920950" y="2166636"/>
                <a:ext cx="3721908" cy="3764824"/>
              </a:xfrm>
              <a:prstGeom prst="rect">
                <a:avLst/>
              </a:prstGeom>
            </p:spPr>
          </p:pic>
          <p:pic>
            <p:nvPicPr>
              <p:cNvPr id="15" name="Imagen 14">
                <a:extLst>
                  <a:ext uri="{FF2B5EF4-FFF2-40B4-BE49-F238E27FC236}">
                    <a16:creationId xmlns:a16="http://schemas.microsoft.com/office/drawing/2014/main" id="{1B1B3FA2-7027-E18E-6CB8-4BC9BED9D726}"/>
                  </a:ext>
                </a:extLst>
              </p:cNvPr>
              <p:cNvPicPr>
                <a:picLocks noChangeAspect="1"/>
              </p:cNvPicPr>
              <p:nvPr/>
            </p:nvPicPr>
            <p:blipFill>
              <a:blip r:embed="rId3"/>
              <a:srcRect r="86021" b="57493"/>
              <a:stretch>
                <a:fillRect/>
              </a:stretch>
            </p:blipFill>
            <p:spPr>
              <a:xfrm>
                <a:off x="894625" y="2740027"/>
                <a:ext cx="1007200" cy="2618041"/>
              </a:xfrm>
              <a:prstGeom prst="rect">
                <a:avLst/>
              </a:prstGeom>
            </p:spPr>
          </p:pic>
        </p:grpSp>
        <p:grpSp>
          <p:nvGrpSpPr>
            <p:cNvPr id="18" name="Grupo 17">
              <a:extLst>
                <a:ext uri="{FF2B5EF4-FFF2-40B4-BE49-F238E27FC236}">
                  <a16:creationId xmlns:a16="http://schemas.microsoft.com/office/drawing/2014/main" id="{28D8C6BA-957C-B650-ED7D-DAA27B790AC7}"/>
                </a:ext>
              </a:extLst>
            </p:cNvPr>
            <p:cNvGrpSpPr/>
            <p:nvPr/>
          </p:nvGrpSpPr>
          <p:grpSpPr>
            <a:xfrm>
              <a:off x="8580981" y="3819633"/>
              <a:ext cx="3225538" cy="2634955"/>
              <a:chOff x="7215769" y="2071420"/>
              <a:chExt cx="4511411" cy="3248561"/>
            </a:xfrm>
          </p:grpSpPr>
          <p:pic>
            <p:nvPicPr>
              <p:cNvPr id="16" name="Imagen 15">
                <a:extLst>
                  <a:ext uri="{FF2B5EF4-FFF2-40B4-BE49-F238E27FC236}">
                    <a16:creationId xmlns:a16="http://schemas.microsoft.com/office/drawing/2014/main" id="{B0997B60-86A2-DB12-A2E5-DB0C5F0C7A6B}"/>
                  </a:ext>
                </a:extLst>
              </p:cNvPr>
              <p:cNvPicPr>
                <a:picLocks noChangeAspect="1"/>
              </p:cNvPicPr>
              <p:nvPr/>
            </p:nvPicPr>
            <p:blipFill>
              <a:blip r:embed="rId4"/>
              <a:srcRect l="15221" t="375" r="5150" b="12429"/>
              <a:stretch>
                <a:fillRect/>
              </a:stretch>
            </p:blipFill>
            <p:spPr>
              <a:xfrm>
                <a:off x="8182737" y="2071420"/>
                <a:ext cx="3544443" cy="3248561"/>
              </a:xfrm>
              <a:prstGeom prst="rect">
                <a:avLst/>
              </a:prstGeom>
            </p:spPr>
          </p:pic>
          <p:pic>
            <p:nvPicPr>
              <p:cNvPr id="17" name="Imagen 16">
                <a:extLst>
                  <a:ext uri="{FF2B5EF4-FFF2-40B4-BE49-F238E27FC236}">
                    <a16:creationId xmlns:a16="http://schemas.microsoft.com/office/drawing/2014/main" id="{8F5A0F5C-E6C7-A6E4-B598-EFFFB3825EEA}"/>
                  </a:ext>
                </a:extLst>
              </p:cNvPr>
              <p:cNvPicPr>
                <a:picLocks noChangeAspect="1"/>
              </p:cNvPicPr>
              <p:nvPr/>
            </p:nvPicPr>
            <p:blipFill>
              <a:blip r:embed="rId4"/>
              <a:srcRect r="86263" b="54831"/>
              <a:stretch>
                <a:fillRect/>
              </a:stretch>
            </p:blipFill>
            <p:spPr>
              <a:xfrm>
                <a:off x="7215769" y="2369834"/>
                <a:ext cx="966968" cy="2661256"/>
              </a:xfrm>
              <a:prstGeom prst="rect">
                <a:avLst/>
              </a:prstGeom>
            </p:spPr>
          </p:pic>
        </p:grpSp>
      </p:grpSp>
      <p:grpSp>
        <p:nvGrpSpPr>
          <p:cNvPr id="39" name="Group 38">
            <a:extLst>
              <a:ext uri="{FF2B5EF4-FFF2-40B4-BE49-F238E27FC236}">
                <a16:creationId xmlns:a16="http://schemas.microsoft.com/office/drawing/2014/main" id="{9071B89F-831F-CB6B-B504-1E74E8A50B28}"/>
              </a:ext>
            </a:extLst>
          </p:cNvPr>
          <p:cNvGrpSpPr/>
          <p:nvPr/>
        </p:nvGrpSpPr>
        <p:grpSpPr>
          <a:xfrm>
            <a:off x="6212541" y="1035424"/>
            <a:ext cx="5719708" cy="5446058"/>
            <a:chOff x="6212541" y="1035424"/>
            <a:chExt cx="5719708" cy="5446058"/>
          </a:xfrm>
        </p:grpSpPr>
        <p:sp>
          <p:nvSpPr>
            <p:cNvPr id="33" name="Rectangle 32">
              <a:extLst>
                <a:ext uri="{FF2B5EF4-FFF2-40B4-BE49-F238E27FC236}">
                  <a16:creationId xmlns:a16="http://schemas.microsoft.com/office/drawing/2014/main" id="{AF61EF59-407A-734F-962F-7C8E895FED47}"/>
                </a:ext>
              </a:extLst>
            </p:cNvPr>
            <p:cNvSpPr/>
            <p:nvPr/>
          </p:nvSpPr>
          <p:spPr>
            <a:xfrm>
              <a:off x="6212541" y="1035424"/>
              <a:ext cx="5647765" cy="544605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ES"/>
            </a:p>
          </p:txBody>
        </p:sp>
        <p:grpSp>
          <p:nvGrpSpPr>
            <p:cNvPr id="34" name="Grupo 30">
              <a:extLst>
                <a:ext uri="{FF2B5EF4-FFF2-40B4-BE49-F238E27FC236}">
                  <a16:creationId xmlns:a16="http://schemas.microsoft.com/office/drawing/2014/main" id="{2F1F019C-7BD1-6518-B052-309979BE9D72}"/>
                </a:ext>
              </a:extLst>
            </p:cNvPr>
            <p:cNvGrpSpPr/>
            <p:nvPr/>
          </p:nvGrpSpPr>
          <p:grpSpPr>
            <a:xfrm>
              <a:off x="6257364" y="1304365"/>
              <a:ext cx="5674885" cy="3972573"/>
              <a:chOff x="4901309" y="1896237"/>
              <a:chExt cx="4131278" cy="2915946"/>
            </a:xfrm>
          </p:grpSpPr>
          <p:pic>
            <p:nvPicPr>
              <p:cNvPr id="35" name="Imagen 26">
                <a:extLst>
                  <a:ext uri="{FF2B5EF4-FFF2-40B4-BE49-F238E27FC236}">
                    <a16:creationId xmlns:a16="http://schemas.microsoft.com/office/drawing/2014/main" id="{7D78FF37-CAE9-EC69-CBA2-95F39E5D5C14}"/>
                  </a:ext>
                </a:extLst>
              </p:cNvPr>
              <p:cNvPicPr>
                <a:picLocks noChangeAspect="1"/>
              </p:cNvPicPr>
              <p:nvPr/>
            </p:nvPicPr>
            <p:blipFill>
              <a:blip r:embed="rId5"/>
              <a:srcRect l="27888" t="2401" r="12436" b="1377"/>
              <a:stretch>
                <a:fillRect/>
              </a:stretch>
            </p:blipFill>
            <p:spPr>
              <a:xfrm>
                <a:off x="4901309" y="2003043"/>
                <a:ext cx="1978860" cy="2809140"/>
              </a:xfrm>
              <a:prstGeom prst="rect">
                <a:avLst/>
              </a:prstGeom>
            </p:spPr>
          </p:pic>
          <p:pic>
            <p:nvPicPr>
              <p:cNvPr id="36" name="Imagen 27">
                <a:extLst>
                  <a:ext uri="{FF2B5EF4-FFF2-40B4-BE49-F238E27FC236}">
                    <a16:creationId xmlns:a16="http://schemas.microsoft.com/office/drawing/2014/main" id="{4A115C4F-F1A9-0AF7-AA72-65ACE1AEEC65}"/>
                  </a:ext>
                </a:extLst>
              </p:cNvPr>
              <p:cNvPicPr>
                <a:picLocks noChangeAspect="1"/>
              </p:cNvPicPr>
              <p:nvPr/>
            </p:nvPicPr>
            <p:blipFill>
              <a:blip r:embed="rId5"/>
              <a:srcRect r="84827" b="55226"/>
              <a:stretch>
                <a:fillRect/>
              </a:stretch>
            </p:blipFill>
            <p:spPr>
              <a:xfrm>
                <a:off x="6330952" y="1896237"/>
                <a:ext cx="601720" cy="1563253"/>
              </a:xfrm>
              <a:prstGeom prst="rect">
                <a:avLst/>
              </a:prstGeom>
            </p:spPr>
          </p:pic>
          <p:pic>
            <p:nvPicPr>
              <p:cNvPr id="37" name="Imagen 28">
                <a:extLst>
                  <a:ext uri="{FF2B5EF4-FFF2-40B4-BE49-F238E27FC236}">
                    <a16:creationId xmlns:a16="http://schemas.microsoft.com/office/drawing/2014/main" id="{0AE82329-5288-2E01-24E6-AE0D6B4F25F8}"/>
                  </a:ext>
                </a:extLst>
              </p:cNvPr>
              <p:cNvPicPr>
                <a:picLocks noChangeAspect="1"/>
              </p:cNvPicPr>
              <p:nvPr/>
            </p:nvPicPr>
            <p:blipFill>
              <a:blip r:embed="rId6"/>
              <a:srcRect l="22005" t="6577" r="26529" b="2966"/>
              <a:stretch>
                <a:fillRect/>
              </a:stretch>
            </p:blipFill>
            <p:spPr>
              <a:xfrm>
                <a:off x="6995616" y="2091057"/>
                <a:ext cx="1935931" cy="2720115"/>
              </a:xfrm>
              <a:prstGeom prst="rect">
                <a:avLst/>
              </a:prstGeom>
            </p:spPr>
          </p:pic>
          <p:pic>
            <p:nvPicPr>
              <p:cNvPr id="38" name="Imagen 29">
                <a:extLst>
                  <a:ext uri="{FF2B5EF4-FFF2-40B4-BE49-F238E27FC236}">
                    <a16:creationId xmlns:a16="http://schemas.microsoft.com/office/drawing/2014/main" id="{4FB5422A-11B6-8F14-989F-D81264D7E2B9}"/>
                  </a:ext>
                </a:extLst>
              </p:cNvPr>
              <p:cNvPicPr>
                <a:picLocks noChangeAspect="1"/>
              </p:cNvPicPr>
              <p:nvPr/>
            </p:nvPicPr>
            <p:blipFill>
              <a:blip r:embed="rId6"/>
              <a:srcRect r="86702" b="53670"/>
              <a:stretch>
                <a:fillRect/>
              </a:stretch>
            </p:blipFill>
            <p:spPr>
              <a:xfrm>
                <a:off x="8484204" y="2732264"/>
                <a:ext cx="548383" cy="1527348"/>
              </a:xfrm>
              <a:prstGeom prst="rect">
                <a:avLst/>
              </a:prstGeom>
            </p:spPr>
          </p:pic>
        </p:grpSp>
      </p:grpSp>
      <p:grpSp>
        <p:nvGrpSpPr>
          <p:cNvPr id="48" name="Group 47">
            <a:extLst>
              <a:ext uri="{FF2B5EF4-FFF2-40B4-BE49-F238E27FC236}">
                <a16:creationId xmlns:a16="http://schemas.microsoft.com/office/drawing/2014/main" id="{E9F5BCEC-11EA-8A96-1FFD-2D42C238B539}"/>
              </a:ext>
            </a:extLst>
          </p:cNvPr>
          <p:cNvGrpSpPr/>
          <p:nvPr/>
        </p:nvGrpSpPr>
        <p:grpSpPr>
          <a:xfrm>
            <a:off x="6096000" y="1210235"/>
            <a:ext cx="6096000" cy="5069541"/>
            <a:chOff x="6096000" y="1129553"/>
            <a:chExt cx="6096000" cy="5069541"/>
          </a:xfrm>
        </p:grpSpPr>
        <p:sp>
          <p:nvSpPr>
            <p:cNvPr id="40" name="Rectangle 39">
              <a:extLst>
                <a:ext uri="{FF2B5EF4-FFF2-40B4-BE49-F238E27FC236}">
                  <a16:creationId xmlns:a16="http://schemas.microsoft.com/office/drawing/2014/main" id="{81415163-2E5A-0966-B59A-3DCF9216A497}"/>
                </a:ext>
              </a:extLst>
            </p:cNvPr>
            <p:cNvSpPr/>
            <p:nvPr/>
          </p:nvSpPr>
          <p:spPr>
            <a:xfrm>
              <a:off x="6096000" y="1129553"/>
              <a:ext cx="6096000" cy="506954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ES"/>
            </a:p>
          </p:txBody>
        </p:sp>
        <p:grpSp>
          <p:nvGrpSpPr>
            <p:cNvPr id="41" name="Grupo 4">
              <a:extLst>
                <a:ext uri="{FF2B5EF4-FFF2-40B4-BE49-F238E27FC236}">
                  <a16:creationId xmlns:a16="http://schemas.microsoft.com/office/drawing/2014/main" id="{80BBD664-CEE9-4639-264C-A98DFBE79512}"/>
                </a:ext>
              </a:extLst>
            </p:cNvPr>
            <p:cNvGrpSpPr/>
            <p:nvPr/>
          </p:nvGrpSpPr>
          <p:grpSpPr>
            <a:xfrm>
              <a:off x="6454589" y="1334965"/>
              <a:ext cx="5558807" cy="4188070"/>
              <a:chOff x="244024" y="2249305"/>
              <a:chExt cx="5558807" cy="4188070"/>
            </a:xfrm>
          </p:grpSpPr>
          <p:grpSp>
            <p:nvGrpSpPr>
              <p:cNvPr id="42" name="Grupo 6">
                <a:extLst>
                  <a:ext uri="{FF2B5EF4-FFF2-40B4-BE49-F238E27FC236}">
                    <a16:creationId xmlns:a16="http://schemas.microsoft.com/office/drawing/2014/main" id="{6ABAA455-89EB-B616-8870-3C8114CF8BA8}"/>
                  </a:ext>
                </a:extLst>
              </p:cNvPr>
              <p:cNvGrpSpPr/>
              <p:nvPr/>
            </p:nvGrpSpPr>
            <p:grpSpPr>
              <a:xfrm>
                <a:off x="244024" y="2249305"/>
                <a:ext cx="5050900" cy="4188070"/>
                <a:chOff x="244024" y="2249305"/>
                <a:chExt cx="5050900" cy="4188070"/>
              </a:xfrm>
            </p:grpSpPr>
            <p:pic>
              <p:nvPicPr>
                <p:cNvPr id="44" name="Imagen 8">
                  <a:extLst>
                    <a:ext uri="{FF2B5EF4-FFF2-40B4-BE49-F238E27FC236}">
                      <a16:creationId xmlns:a16="http://schemas.microsoft.com/office/drawing/2014/main" id="{D1DD0226-D034-069C-D818-26F2B3FFDE4B}"/>
                    </a:ext>
                  </a:extLst>
                </p:cNvPr>
                <p:cNvPicPr>
                  <a:picLocks noChangeAspect="1"/>
                </p:cNvPicPr>
                <p:nvPr/>
              </p:nvPicPr>
              <p:blipFill>
                <a:blip r:embed="rId7"/>
                <a:srcRect l="19522" t="29416" r="43940" b="7718"/>
                <a:stretch>
                  <a:fillRect/>
                </a:stretch>
              </p:blipFill>
              <p:spPr>
                <a:xfrm>
                  <a:off x="244024" y="3378366"/>
                  <a:ext cx="2545741" cy="3059009"/>
                </a:xfrm>
                <a:prstGeom prst="rect">
                  <a:avLst/>
                </a:prstGeom>
              </p:spPr>
            </p:pic>
            <p:pic>
              <p:nvPicPr>
                <p:cNvPr id="45" name="Imagen 9">
                  <a:extLst>
                    <a:ext uri="{FF2B5EF4-FFF2-40B4-BE49-F238E27FC236}">
                      <a16:creationId xmlns:a16="http://schemas.microsoft.com/office/drawing/2014/main" id="{5E480647-AC7C-1028-FF5B-998F68CEB834}"/>
                    </a:ext>
                  </a:extLst>
                </p:cNvPr>
                <p:cNvPicPr>
                  <a:picLocks noChangeAspect="1"/>
                </p:cNvPicPr>
                <p:nvPr/>
              </p:nvPicPr>
              <p:blipFill>
                <a:blip r:embed="rId7"/>
                <a:srcRect r="87649" b="67207"/>
                <a:stretch>
                  <a:fillRect/>
                </a:stretch>
              </p:blipFill>
              <p:spPr>
                <a:xfrm>
                  <a:off x="335951" y="2249305"/>
                  <a:ext cx="872080" cy="1617095"/>
                </a:xfrm>
                <a:prstGeom prst="rect">
                  <a:avLst/>
                </a:prstGeom>
              </p:spPr>
            </p:pic>
            <p:pic>
              <p:nvPicPr>
                <p:cNvPr id="46" name="Imagen 11">
                  <a:extLst>
                    <a:ext uri="{FF2B5EF4-FFF2-40B4-BE49-F238E27FC236}">
                      <a16:creationId xmlns:a16="http://schemas.microsoft.com/office/drawing/2014/main" id="{E016EBA0-2F18-CFC3-5504-EAEDFC67D408}"/>
                    </a:ext>
                  </a:extLst>
                </p:cNvPr>
                <p:cNvPicPr>
                  <a:picLocks noChangeAspect="1"/>
                </p:cNvPicPr>
                <p:nvPr/>
              </p:nvPicPr>
              <p:blipFill>
                <a:blip r:embed="rId8"/>
                <a:srcRect l="19279" t="34512" r="46927" b="2966"/>
                <a:stretch>
                  <a:fillRect/>
                </a:stretch>
              </p:blipFill>
              <p:spPr>
                <a:xfrm>
                  <a:off x="2881693" y="3407681"/>
                  <a:ext cx="2413231" cy="2930096"/>
                </a:xfrm>
                <a:prstGeom prst="rect">
                  <a:avLst/>
                </a:prstGeom>
              </p:spPr>
            </p:pic>
            <p:pic>
              <p:nvPicPr>
                <p:cNvPr id="47" name="Imagen 12">
                  <a:extLst>
                    <a:ext uri="{FF2B5EF4-FFF2-40B4-BE49-F238E27FC236}">
                      <a16:creationId xmlns:a16="http://schemas.microsoft.com/office/drawing/2014/main" id="{D3DE0FB0-54CD-3182-758F-830BDB1EE61F}"/>
                    </a:ext>
                  </a:extLst>
                </p:cNvPr>
                <p:cNvPicPr>
                  <a:picLocks noChangeAspect="1"/>
                </p:cNvPicPr>
                <p:nvPr/>
              </p:nvPicPr>
              <p:blipFill>
                <a:blip r:embed="rId9"/>
                <a:srcRect l="3897" t="32199" r="62133" b="2966"/>
                <a:stretch>
                  <a:fillRect/>
                </a:stretch>
              </p:blipFill>
              <p:spPr>
                <a:xfrm>
                  <a:off x="2465573" y="2256672"/>
                  <a:ext cx="1323825" cy="1682035"/>
                </a:xfrm>
                <a:prstGeom prst="roundRect">
                  <a:avLst>
                    <a:gd name="adj" fmla="val 30839"/>
                  </a:avLst>
                </a:prstGeom>
              </p:spPr>
            </p:pic>
          </p:grpSp>
          <p:pic>
            <p:nvPicPr>
              <p:cNvPr id="43" name="Imagen 7">
                <a:extLst>
                  <a:ext uri="{FF2B5EF4-FFF2-40B4-BE49-F238E27FC236}">
                    <a16:creationId xmlns:a16="http://schemas.microsoft.com/office/drawing/2014/main" id="{4A5BA53D-C808-226C-24CF-3682A60C6FD2}"/>
                  </a:ext>
                </a:extLst>
              </p:cNvPr>
              <p:cNvPicPr>
                <a:picLocks noChangeAspect="1"/>
              </p:cNvPicPr>
              <p:nvPr/>
            </p:nvPicPr>
            <p:blipFill>
              <a:blip r:embed="rId8"/>
              <a:srcRect r="87747" b="49037"/>
              <a:stretch>
                <a:fillRect/>
              </a:stretch>
            </p:blipFill>
            <p:spPr>
              <a:xfrm>
                <a:off x="4928535" y="4027840"/>
                <a:ext cx="874296" cy="2386563"/>
              </a:xfrm>
              <a:prstGeom prst="rect">
                <a:avLst/>
              </a:prstGeom>
            </p:spPr>
          </p:pic>
        </p:grpSp>
      </p:grpSp>
      <p:grpSp>
        <p:nvGrpSpPr>
          <p:cNvPr id="55" name="Group 54">
            <a:extLst>
              <a:ext uri="{FF2B5EF4-FFF2-40B4-BE49-F238E27FC236}">
                <a16:creationId xmlns:a16="http://schemas.microsoft.com/office/drawing/2014/main" id="{C93A97A5-B17F-38B0-567E-C9FD74B1A6D2}"/>
              </a:ext>
            </a:extLst>
          </p:cNvPr>
          <p:cNvGrpSpPr/>
          <p:nvPr/>
        </p:nvGrpSpPr>
        <p:grpSpPr>
          <a:xfrm>
            <a:off x="5997388" y="1021977"/>
            <a:ext cx="5992906" cy="5388572"/>
            <a:chOff x="6096000" y="1089212"/>
            <a:chExt cx="5992906" cy="5388572"/>
          </a:xfrm>
        </p:grpSpPr>
        <p:sp>
          <p:nvSpPr>
            <p:cNvPr id="54" name="Rectangle 53">
              <a:extLst>
                <a:ext uri="{FF2B5EF4-FFF2-40B4-BE49-F238E27FC236}">
                  <a16:creationId xmlns:a16="http://schemas.microsoft.com/office/drawing/2014/main" id="{D5E98626-C685-7B79-0A10-4F71E7F1DEAD}"/>
                </a:ext>
              </a:extLst>
            </p:cNvPr>
            <p:cNvSpPr/>
            <p:nvPr/>
          </p:nvSpPr>
          <p:spPr>
            <a:xfrm>
              <a:off x="6096000" y="1089212"/>
              <a:ext cx="5992906" cy="506954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ES"/>
            </a:p>
          </p:txBody>
        </p:sp>
        <p:grpSp>
          <p:nvGrpSpPr>
            <p:cNvPr id="53" name="Group 52">
              <a:extLst>
                <a:ext uri="{FF2B5EF4-FFF2-40B4-BE49-F238E27FC236}">
                  <a16:creationId xmlns:a16="http://schemas.microsoft.com/office/drawing/2014/main" id="{96FBF9CA-D019-46C4-9F9B-350BDA9D895F}"/>
                </a:ext>
              </a:extLst>
            </p:cNvPr>
            <p:cNvGrpSpPr/>
            <p:nvPr/>
          </p:nvGrpSpPr>
          <p:grpSpPr>
            <a:xfrm>
              <a:off x="6951591" y="1238789"/>
              <a:ext cx="4810103" cy="5238995"/>
              <a:chOff x="6668116" y="1144660"/>
              <a:chExt cx="4810103" cy="5238995"/>
            </a:xfrm>
          </p:grpSpPr>
          <p:grpSp>
            <p:nvGrpSpPr>
              <p:cNvPr id="49" name="Grupo 37">
                <a:extLst>
                  <a:ext uri="{FF2B5EF4-FFF2-40B4-BE49-F238E27FC236}">
                    <a16:creationId xmlns:a16="http://schemas.microsoft.com/office/drawing/2014/main" id="{A5D79C9C-FF0E-8610-79BF-11DA215817F7}"/>
                  </a:ext>
                </a:extLst>
              </p:cNvPr>
              <p:cNvGrpSpPr/>
              <p:nvPr/>
            </p:nvGrpSpPr>
            <p:grpSpPr>
              <a:xfrm>
                <a:off x="6668116" y="3712455"/>
                <a:ext cx="4810103" cy="2671200"/>
                <a:chOff x="662805" y="3517835"/>
                <a:chExt cx="4934865" cy="2764308"/>
              </a:xfrm>
            </p:grpSpPr>
            <p:pic>
              <p:nvPicPr>
                <p:cNvPr id="50" name="Imagen 32">
                  <a:extLst>
                    <a:ext uri="{FF2B5EF4-FFF2-40B4-BE49-F238E27FC236}">
                      <a16:creationId xmlns:a16="http://schemas.microsoft.com/office/drawing/2014/main" id="{D9A74D73-4F0F-CC64-FE5E-76963D739D92}"/>
                    </a:ext>
                  </a:extLst>
                </p:cNvPr>
                <p:cNvPicPr>
                  <a:picLocks noChangeAspect="1"/>
                </p:cNvPicPr>
                <p:nvPr/>
              </p:nvPicPr>
              <p:blipFill>
                <a:blip r:embed="rId10"/>
                <a:srcRect l="16558" t="10371" r="4508" b="5184"/>
                <a:stretch>
                  <a:fillRect/>
                </a:stretch>
              </p:blipFill>
              <p:spPr>
                <a:xfrm>
                  <a:off x="1709630" y="3585955"/>
                  <a:ext cx="3888040" cy="2628068"/>
                </a:xfrm>
                <a:prstGeom prst="rect">
                  <a:avLst/>
                </a:prstGeom>
              </p:spPr>
            </p:pic>
            <p:pic>
              <p:nvPicPr>
                <p:cNvPr id="51" name="Imagen 33">
                  <a:extLst>
                    <a:ext uri="{FF2B5EF4-FFF2-40B4-BE49-F238E27FC236}">
                      <a16:creationId xmlns:a16="http://schemas.microsoft.com/office/drawing/2014/main" id="{301234CF-B5C6-5931-A449-304A32F2FF86}"/>
                    </a:ext>
                  </a:extLst>
                </p:cNvPr>
                <p:cNvPicPr>
                  <a:picLocks noChangeAspect="1"/>
                </p:cNvPicPr>
                <p:nvPr/>
              </p:nvPicPr>
              <p:blipFill>
                <a:blip r:embed="rId10"/>
                <a:srcRect r="88037" b="50000"/>
                <a:stretch>
                  <a:fillRect/>
                </a:stretch>
              </p:blipFill>
              <p:spPr>
                <a:xfrm>
                  <a:off x="662805" y="3517835"/>
                  <a:ext cx="1046825" cy="2764308"/>
                </a:xfrm>
                <a:prstGeom prst="rect">
                  <a:avLst/>
                </a:prstGeom>
              </p:spPr>
            </p:pic>
          </p:grpSp>
          <p:pic>
            <p:nvPicPr>
              <p:cNvPr id="52" name="Imagen 31">
                <a:extLst>
                  <a:ext uri="{FF2B5EF4-FFF2-40B4-BE49-F238E27FC236}">
                    <a16:creationId xmlns:a16="http://schemas.microsoft.com/office/drawing/2014/main" id="{EAE714CB-8F90-71C4-7919-6C1970585254}"/>
                  </a:ext>
                </a:extLst>
              </p:cNvPr>
              <p:cNvPicPr>
                <a:picLocks noChangeAspect="1"/>
              </p:cNvPicPr>
              <p:nvPr/>
            </p:nvPicPr>
            <p:blipFill>
              <a:blip r:embed="rId11"/>
              <a:srcRect l="3778" t="963" r="7424" b="2401"/>
              <a:stretch>
                <a:fillRect/>
              </a:stretch>
            </p:blipFill>
            <p:spPr>
              <a:xfrm>
                <a:off x="7814937" y="1144660"/>
                <a:ext cx="3275575" cy="2603867"/>
              </a:xfrm>
              <a:prstGeom prst="rect">
                <a:avLst/>
              </a:prstGeom>
            </p:spPr>
          </p:pic>
        </p:grpSp>
      </p:grpSp>
      <p:sp>
        <p:nvSpPr>
          <p:cNvPr id="11" name="TextBox 10">
            <a:extLst>
              <a:ext uri="{FF2B5EF4-FFF2-40B4-BE49-F238E27FC236}">
                <a16:creationId xmlns:a16="http://schemas.microsoft.com/office/drawing/2014/main" id="{97D934ED-307B-A7ED-0F53-A7A59D41CE28}"/>
              </a:ext>
            </a:extLst>
          </p:cNvPr>
          <p:cNvSpPr txBox="1"/>
          <p:nvPr/>
        </p:nvSpPr>
        <p:spPr>
          <a:xfrm>
            <a:off x="185083" y="1082131"/>
            <a:ext cx="5910917" cy="5186035"/>
          </a:xfrm>
          <a:prstGeom prst="rect">
            <a:avLst/>
          </a:prstGeom>
          <a:noFill/>
        </p:spPr>
        <p:txBody>
          <a:bodyPr wrap="square">
            <a:spAutoFit/>
          </a:bodyPr>
          <a:lstStyle/>
          <a:p>
            <a:r>
              <a:rPr lang="en-US" altLang="en-ES" b="1" dirty="0">
                <a:cs typeface="Arial" panose="020B0604020202020204" pitchFamily="34" charset="0"/>
              </a:rPr>
              <a:t> </a:t>
            </a:r>
            <a:r>
              <a:rPr lang="en-US" altLang="en-ES" b="1" dirty="0">
                <a:solidFill>
                  <a:srgbClr val="0A20FF"/>
                </a:solidFill>
                <a:cs typeface="Arial" panose="020B0604020202020204" pitchFamily="34" charset="0"/>
              </a:rPr>
              <a:t>Step 1: ELM analysis to validate the initial design    </a:t>
            </a:r>
          </a:p>
          <a:p>
            <a:pPr>
              <a:spcBef>
                <a:spcPts val="600"/>
              </a:spcBef>
            </a:pPr>
            <a:r>
              <a:rPr lang="en-US" altLang="en-ES" b="1" dirty="0">
                <a:cs typeface="Arial" panose="020B0604020202020204" pitchFamily="34" charset="0"/>
              </a:rPr>
              <a:t>       </a:t>
            </a:r>
            <a:r>
              <a:rPr lang="en-US" altLang="en-ES" dirty="0">
                <a:cs typeface="Arial" panose="020B0604020202020204" pitchFamily="34" charset="0"/>
              </a:rPr>
              <a:t>Force ~ 1 </a:t>
            </a:r>
            <a:r>
              <a:rPr lang="en-US" altLang="en-ES" dirty="0" err="1">
                <a:cs typeface="Arial" panose="020B0604020202020204" pitchFamily="34" charset="0"/>
              </a:rPr>
              <a:t>kN</a:t>
            </a:r>
            <a:r>
              <a:rPr lang="en-US" altLang="en-ES" dirty="0">
                <a:cs typeface="Arial" panose="020B0604020202020204" pitchFamily="34" charset="0"/>
              </a:rPr>
              <a:t>, mainly transversal</a:t>
            </a:r>
          </a:p>
          <a:p>
            <a:pPr marL="1200150" lvl="2" indent="-285750">
              <a:buFont typeface="Arial" panose="020B0604020202020204" pitchFamily="34" charset="0"/>
              <a:buChar char="•"/>
            </a:pPr>
            <a:r>
              <a:rPr lang="en-US" altLang="en-ES" dirty="0">
                <a:cs typeface="Arial" panose="020B0604020202020204" pitchFamily="34" charset="0"/>
              </a:rPr>
              <a:t>M3 ~ 300 N</a:t>
            </a:r>
          </a:p>
          <a:p>
            <a:pPr marL="1200150" lvl="2" indent="-285750">
              <a:buFont typeface="Arial" panose="020B0604020202020204" pitchFamily="34" charset="0"/>
              <a:buChar char="•"/>
            </a:pPr>
            <a:r>
              <a:rPr lang="pt-BR" altLang="en-ES" dirty="0">
                <a:cs typeface="Arial" panose="020B0604020202020204" pitchFamily="34" charset="0"/>
              </a:rPr>
              <a:t>M4 ~ 150 N</a:t>
            </a:r>
          </a:p>
          <a:p>
            <a:pPr marL="742950" lvl="1" indent="-285750">
              <a:buFont typeface="Wingdings" pitchFamily="2" charset="2"/>
              <a:buChar char="v"/>
            </a:pPr>
            <a:r>
              <a:rPr lang="es-ES" dirty="0">
                <a:solidFill>
                  <a:srgbClr val="FF0000"/>
                </a:solidFill>
              </a:rPr>
              <a:t>Big </a:t>
            </a:r>
            <a:r>
              <a:rPr lang="es-ES" dirty="0" err="1">
                <a:solidFill>
                  <a:srgbClr val="FF0000"/>
                </a:solidFill>
              </a:rPr>
              <a:t>currents</a:t>
            </a:r>
            <a:r>
              <a:rPr lang="es-ES" dirty="0">
                <a:solidFill>
                  <a:srgbClr val="FF0000"/>
                </a:solidFill>
              </a:rPr>
              <a:t> and </a:t>
            </a:r>
            <a:r>
              <a:rPr lang="es-ES" dirty="0" err="1">
                <a:solidFill>
                  <a:srgbClr val="FF0000"/>
                </a:solidFill>
              </a:rPr>
              <a:t>forces</a:t>
            </a:r>
            <a:r>
              <a:rPr lang="es-ES" dirty="0">
                <a:solidFill>
                  <a:srgbClr val="FF0000"/>
                </a:solidFill>
              </a:rPr>
              <a:t> </a:t>
            </a:r>
            <a:r>
              <a:rPr lang="es-ES" dirty="0" err="1">
                <a:solidFill>
                  <a:srgbClr val="FF0000"/>
                </a:solidFill>
              </a:rPr>
              <a:t>on</a:t>
            </a:r>
            <a:r>
              <a:rPr lang="es-ES" dirty="0">
                <a:solidFill>
                  <a:srgbClr val="FF0000"/>
                </a:solidFill>
              </a:rPr>
              <a:t> </a:t>
            </a:r>
            <a:r>
              <a:rPr lang="es-ES" dirty="0" err="1">
                <a:solidFill>
                  <a:srgbClr val="FF0000"/>
                </a:solidFill>
              </a:rPr>
              <a:t>the</a:t>
            </a:r>
            <a:r>
              <a:rPr lang="es-ES" dirty="0">
                <a:solidFill>
                  <a:srgbClr val="FF0000"/>
                </a:solidFill>
              </a:rPr>
              <a:t> </a:t>
            </a:r>
            <a:r>
              <a:rPr lang="es-ES" dirty="0" err="1">
                <a:solidFill>
                  <a:srgbClr val="FF0000"/>
                </a:solidFill>
              </a:rPr>
              <a:t>mirror</a:t>
            </a:r>
            <a:r>
              <a:rPr lang="es-ES" dirty="0">
                <a:solidFill>
                  <a:srgbClr val="FF0000"/>
                </a:solidFill>
              </a:rPr>
              <a:t> </a:t>
            </a:r>
            <a:r>
              <a:rPr lang="es-ES" dirty="0" err="1">
                <a:solidFill>
                  <a:srgbClr val="FF0000"/>
                </a:solidFill>
              </a:rPr>
              <a:t>closer</a:t>
            </a:r>
            <a:r>
              <a:rPr lang="es-ES" dirty="0">
                <a:solidFill>
                  <a:srgbClr val="FF0000"/>
                </a:solidFill>
              </a:rPr>
              <a:t> </a:t>
            </a:r>
            <a:r>
              <a:rPr lang="es-ES" dirty="0" err="1">
                <a:solidFill>
                  <a:srgbClr val="FF0000"/>
                </a:solidFill>
              </a:rPr>
              <a:t>to</a:t>
            </a:r>
            <a:r>
              <a:rPr lang="es-ES" dirty="0">
                <a:solidFill>
                  <a:srgbClr val="FF0000"/>
                </a:solidFill>
              </a:rPr>
              <a:t> </a:t>
            </a:r>
            <a:r>
              <a:rPr lang="es-ES" dirty="0" err="1">
                <a:solidFill>
                  <a:srgbClr val="FF0000"/>
                </a:solidFill>
              </a:rPr>
              <a:t>the</a:t>
            </a:r>
            <a:r>
              <a:rPr lang="es-ES" dirty="0">
                <a:solidFill>
                  <a:srgbClr val="FF0000"/>
                </a:solidFill>
              </a:rPr>
              <a:t> plasma</a:t>
            </a:r>
            <a:endParaRPr lang="en-US" altLang="en-ES" dirty="0">
              <a:solidFill>
                <a:srgbClr val="FF0000"/>
              </a:solidFill>
              <a:cs typeface="Arial" panose="020B0604020202020204" pitchFamily="34" charset="0"/>
            </a:endParaRPr>
          </a:p>
          <a:p>
            <a:endParaRPr lang="en-US" altLang="en-ES" dirty="0">
              <a:cs typeface="Arial" panose="020B0604020202020204" pitchFamily="34" charset="0"/>
            </a:endParaRPr>
          </a:p>
          <a:p>
            <a:pPr marL="285750" indent="-285750">
              <a:buClr>
                <a:srgbClr val="0A20FF"/>
              </a:buClr>
              <a:buSzPct val="130000"/>
              <a:buFont typeface="Arial" panose="020B0604020202020204" pitchFamily="34" charset="0"/>
              <a:buChar char="•"/>
            </a:pPr>
            <a:r>
              <a:rPr lang="en-US" dirty="0"/>
              <a:t>A set of modifications was </a:t>
            </a:r>
            <a:r>
              <a:rPr lang="en-US" dirty="0" err="1"/>
              <a:t>analysed</a:t>
            </a:r>
            <a:r>
              <a:rPr lang="en-US" dirty="0"/>
              <a:t> to </a:t>
            </a:r>
            <a:r>
              <a:rPr lang="en-US" dirty="0" err="1"/>
              <a:t>minimise</a:t>
            </a:r>
            <a:r>
              <a:rPr lang="en-US" dirty="0"/>
              <a:t> the loads:</a:t>
            </a:r>
          </a:p>
          <a:p>
            <a:pPr marL="742950" lvl="1" indent="-285750">
              <a:spcBef>
                <a:spcPts val="600"/>
              </a:spcBef>
              <a:buClr>
                <a:srgbClr val="FF0000"/>
              </a:buClr>
              <a:buFont typeface="Wingdings" pitchFamily="2" charset="2"/>
              <a:buChar char="v"/>
            </a:pPr>
            <a:r>
              <a:rPr lang="en-US" altLang="en-ES" sz="1600" dirty="0">
                <a:cs typeface="Arial" panose="020B0604020202020204" pitchFamily="34" charset="0"/>
              </a:rPr>
              <a:t>Frontal shielding of the mirror to redirect the currents through the structure -&gt; </a:t>
            </a:r>
            <a:r>
              <a:rPr lang="en-US" altLang="en-ES" sz="1600" dirty="0">
                <a:solidFill>
                  <a:srgbClr val="FF0000"/>
                </a:solidFill>
                <a:cs typeface="Arial" panose="020B0604020202020204" pitchFamily="34" charset="0"/>
              </a:rPr>
              <a:t>Similar forces, more current</a:t>
            </a:r>
          </a:p>
          <a:p>
            <a:pPr marL="742950" lvl="1" indent="-285750">
              <a:spcBef>
                <a:spcPts val="600"/>
              </a:spcBef>
              <a:buClr>
                <a:srgbClr val="FF0000"/>
              </a:buClr>
              <a:buFont typeface="Wingdings" pitchFamily="2" charset="2"/>
              <a:buChar char="v"/>
            </a:pPr>
            <a:r>
              <a:rPr lang="en-US" altLang="en-ES" sz="1600" dirty="0">
                <a:cs typeface="Arial" panose="020B0604020202020204" pitchFamily="34" charset="0"/>
              </a:rPr>
              <a:t>Shielding plates (more material and more current path for loops)</a:t>
            </a:r>
            <a:endParaRPr lang="en-US" altLang="en-ES" sz="1600" dirty="0">
              <a:solidFill>
                <a:srgbClr val="FF0000"/>
              </a:solidFill>
              <a:cs typeface="Arial" panose="020B0604020202020204" pitchFamily="34" charset="0"/>
            </a:endParaRPr>
          </a:p>
          <a:p>
            <a:pPr marL="742950" lvl="1" indent="-285750">
              <a:spcBef>
                <a:spcPts val="600"/>
              </a:spcBef>
              <a:buClr>
                <a:srgbClr val="FF0000"/>
              </a:buClr>
              <a:buFont typeface="Wingdings" pitchFamily="2" charset="2"/>
              <a:buChar char="v"/>
            </a:pPr>
            <a:r>
              <a:rPr lang="en-US" altLang="en-ES" sz="1600" dirty="0">
                <a:cs typeface="Arial" panose="020B0604020202020204" pitchFamily="34" charset="0"/>
              </a:rPr>
              <a:t>Including the mirror in the structure (less material, fewer closed loops)</a:t>
            </a:r>
          </a:p>
          <a:p>
            <a:pPr marL="742950" lvl="1" indent="-285750">
              <a:spcBef>
                <a:spcPts val="600"/>
              </a:spcBef>
              <a:buClr>
                <a:srgbClr val="00B050"/>
              </a:buClr>
              <a:buFont typeface="Wingdings" pitchFamily="2" charset="2"/>
              <a:buChar char="ü"/>
            </a:pPr>
            <a:r>
              <a:rPr lang="en-US" altLang="en-ES" sz="1600" dirty="0">
                <a:cs typeface="Arial" panose="020B0604020202020204" pitchFamily="34" charset="0"/>
              </a:rPr>
              <a:t>Light bar design (less material, bars around M3 to absorb currents)</a:t>
            </a:r>
          </a:p>
          <a:p>
            <a:pPr marL="1200150" lvl="2" indent="-285750">
              <a:buFont typeface="Arial" panose="020B0604020202020204" pitchFamily="34" charset="0"/>
              <a:buChar char="•"/>
            </a:pPr>
            <a:r>
              <a:rPr lang="en-US" altLang="en-ES" sz="1600" dirty="0">
                <a:cs typeface="Arial" panose="020B0604020202020204" pitchFamily="34" charset="0"/>
              </a:rPr>
              <a:t>Force ~ 400 N (M3: 132 N &amp; M4: 24 N)</a:t>
            </a:r>
          </a:p>
        </p:txBody>
      </p:sp>
    </p:spTree>
    <p:extLst>
      <p:ext uri="{BB962C8B-B14F-4D97-AF65-F5344CB8AC3E}">
        <p14:creationId xmlns:p14="http://schemas.microsoft.com/office/powerpoint/2010/main" val="3834011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1">
                                            <p:txEl>
                                              <p:pRg st="8" end="8"/>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1">
                                            <p:txEl>
                                              <p:pRg st="9" end="9"/>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
                                            <p:txEl>
                                              <p:pRg st="10" end="1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1">
                                            <p:txEl>
                                              <p:pRg st="11" end="11"/>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D338719-3B55-5DCE-2284-AD37AC82DF6D}"/>
              </a:ext>
            </a:extLst>
          </p:cNvPr>
          <p:cNvSpPr>
            <a:spLocks noGrp="1"/>
          </p:cNvSpPr>
          <p:nvPr>
            <p:ph type="title"/>
          </p:nvPr>
        </p:nvSpPr>
        <p:spPr/>
        <p:txBody>
          <a:bodyPr/>
          <a:lstStyle/>
          <a:p>
            <a:r>
              <a:rPr lang="es-ES" dirty="0"/>
              <a:t>New DR </a:t>
            </a:r>
            <a:r>
              <a:rPr lang="es-ES" dirty="0" err="1"/>
              <a:t>design</a:t>
            </a:r>
            <a:r>
              <a:rPr lang="es-ES" dirty="0"/>
              <a:t> </a:t>
            </a:r>
            <a:r>
              <a:rPr lang="es-ES" dirty="0" err="1"/>
              <a:t>proposal</a:t>
            </a:r>
            <a:r>
              <a:rPr lang="es-ES" dirty="0"/>
              <a:t> </a:t>
            </a:r>
            <a:r>
              <a:rPr lang="es-ES" dirty="0" err="1"/>
              <a:t>for</a:t>
            </a:r>
            <a:r>
              <a:rPr lang="es-ES" dirty="0"/>
              <a:t> in-</a:t>
            </a:r>
            <a:r>
              <a:rPr lang="es-ES" dirty="0" err="1"/>
              <a:t>vessel</a:t>
            </a:r>
            <a:r>
              <a:rPr lang="es-ES" dirty="0"/>
              <a:t> </a:t>
            </a:r>
            <a:r>
              <a:rPr lang="es-ES" dirty="0" err="1"/>
              <a:t>components</a:t>
            </a:r>
            <a:endParaRPr lang="es-ES" dirty="0"/>
          </a:p>
        </p:txBody>
      </p:sp>
      <p:sp>
        <p:nvSpPr>
          <p:cNvPr id="4" name="Marcador de fecha 3">
            <a:extLst>
              <a:ext uri="{FF2B5EF4-FFF2-40B4-BE49-F238E27FC236}">
                <a16:creationId xmlns:a16="http://schemas.microsoft.com/office/drawing/2014/main" id="{84C4D13E-F4E6-5E96-930E-5E30F671A4ED}"/>
              </a:ext>
            </a:extLst>
          </p:cNvPr>
          <p:cNvSpPr>
            <a:spLocks noGrp="1"/>
          </p:cNvSpPr>
          <p:nvPr>
            <p:ph type="dt" sz="half" idx="10"/>
          </p:nvPr>
        </p:nvSpPr>
        <p:spPr/>
        <p:txBody>
          <a:bodyPr/>
          <a:lstStyle/>
          <a:p>
            <a:pPr>
              <a:defRPr/>
            </a:pPr>
            <a:r>
              <a:rPr lang="es-ES" dirty="0"/>
              <a:t>23/10/2026 E. de la Luna et al</a:t>
            </a:r>
          </a:p>
        </p:txBody>
      </p:sp>
      <p:sp>
        <p:nvSpPr>
          <p:cNvPr id="5" name="Marcador de pie de página 4">
            <a:extLst>
              <a:ext uri="{FF2B5EF4-FFF2-40B4-BE49-F238E27FC236}">
                <a16:creationId xmlns:a16="http://schemas.microsoft.com/office/drawing/2014/main" id="{77595B0D-52B5-99BA-4198-A40263A46085}"/>
              </a:ext>
            </a:extLst>
          </p:cNvPr>
          <p:cNvSpPr>
            <a:spLocks noGrp="1"/>
          </p:cNvSpPr>
          <p:nvPr>
            <p:ph type="ftr" sz="quarter" idx="11"/>
          </p:nvPr>
        </p:nvSpPr>
        <p:spPr/>
        <p:txBody>
          <a:bodyPr/>
          <a:lstStyle/>
          <a:p>
            <a:pPr>
              <a:spcBef>
                <a:spcPct val="0"/>
              </a:spcBef>
              <a:spcAft>
                <a:spcPct val="0"/>
              </a:spcAft>
            </a:pPr>
            <a:r>
              <a:rPr lang="en-US" sz="1200" dirty="0" err="1">
                <a:solidFill>
                  <a:srgbClr val="333333"/>
                </a:solidFill>
                <a:latin typeface="Arial Narrow" panose="020B0604020202020204" pitchFamily="34" charset="0"/>
                <a:ea typeface="Arial Narrow" panose="020B0604020202020204" pitchFamily="34" charset="0"/>
              </a:rPr>
              <a:t>EUROfusion</a:t>
            </a:r>
            <a:r>
              <a:rPr lang="en-US" sz="1200" dirty="0">
                <a:solidFill>
                  <a:srgbClr val="333333"/>
                </a:solidFill>
                <a:latin typeface="Arial Narrow" panose="020B0604020202020204" pitchFamily="34" charset="0"/>
                <a:ea typeface="Arial Narrow" panose="020B0604020202020204" pitchFamily="34" charset="0"/>
              </a:rPr>
              <a:t> JT-60SA Enhancements Progress Meeting Part I - Doppler Reflectometer</a:t>
            </a:r>
            <a:endParaRPr lang="es-ES" sz="1200" dirty="0">
              <a:latin typeface="Arial Narrow" panose="020B0604020202020204" pitchFamily="34" charset="0"/>
            </a:endParaRPr>
          </a:p>
        </p:txBody>
      </p:sp>
      <p:sp>
        <p:nvSpPr>
          <p:cNvPr id="6" name="Marcador de número de diapositiva 5">
            <a:extLst>
              <a:ext uri="{FF2B5EF4-FFF2-40B4-BE49-F238E27FC236}">
                <a16:creationId xmlns:a16="http://schemas.microsoft.com/office/drawing/2014/main" id="{B6DF79D0-ECA9-36A2-D551-5BE9B8344045}"/>
              </a:ext>
            </a:extLst>
          </p:cNvPr>
          <p:cNvSpPr>
            <a:spLocks noGrp="1"/>
          </p:cNvSpPr>
          <p:nvPr>
            <p:ph type="sldNum" sz="quarter" idx="12"/>
          </p:nvPr>
        </p:nvSpPr>
        <p:spPr/>
        <p:txBody>
          <a:bodyPr/>
          <a:lstStyle/>
          <a:p>
            <a:pPr>
              <a:defRPr/>
            </a:pPr>
            <a:fld id="{3C4EB4DB-DE24-F64C-ABEB-C24AA729C29F}" type="slidenum">
              <a:rPr lang="es-ES" smtClean="0"/>
              <a:pPr>
                <a:defRPr/>
              </a:pPr>
              <a:t>8</a:t>
            </a:fld>
            <a:endParaRPr lang="es-ES"/>
          </a:p>
        </p:txBody>
      </p:sp>
      <p:sp>
        <p:nvSpPr>
          <p:cNvPr id="10" name="TextBox 10">
            <a:extLst>
              <a:ext uri="{FF2B5EF4-FFF2-40B4-BE49-F238E27FC236}">
                <a16:creationId xmlns:a16="http://schemas.microsoft.com/office/drawing/2014/main" id="{E46D1549-2E9C-9C5E-B0A6-951328CEACF9}"/>
              </a:ext>
            </a:extLst>
          </p:cNvPr>
          <p:cNvSpPr txBox="1"/>
          <p:nvPr/>
        </p:nvSpPr>
        <p:spPr>
          <a:xfrm>
            <a:off x="542515" y="890390"/>
            <a:ext cx="4586851" cy="4370427"/>
          </a:xfrm>
          <a:prstGeom prst="rect">
            <a:avLst/>
          </a:prstGeom>
          <a:noFill/>
        </p:spPr>
        <p:txBody>
          <a:bodyPr wrap="square" lIns="91440" tIns="45720" rIns="91440" bIns="45720" anchor="t">
            <a:spAutoFit/>
          </a:bodyPr>
          <a:lstStyle/>
          <a:p>
            <a:endParaRPr lang="en-US" altLang="en-ES" sz="2000" dirty="0">
              <a:cs typeface="Arial" panose="020B0604020202020204" pitchFamily="34" charset="0"/>
            </a:endParaRPr>
          </a:p>
          <a:p>
            <a:r>
              <a:rPr lang="en-US" altLang="en-ES" sz="2000" b="1" dirty="0">
                <a:latin typeface="Arial Narrow" panose="020B0604020202020204" pitchFamily="34" charset="0"/>
                <a:cs typeface="Arial Narrow" panose="020B0604020202020204" pitchFamily="34" charset="0"/>
              </a:rPr>
              <a:t>Step 2: re-design the support structure based on preliminary EM/thermal analysis </a:t>
            </a:r>
          </a:p>
          <a:p>
            <a:endParaRPr lang="en-US" altLang="en-ES" sz="2000" dirty="0">
              <a:cs typeface="Arial" panose="020B0604020202020204" pitchFamily="34" charset="0"/>
            </a:endParaRPr>
          </a:p>
          <a:p>
            <a:pPr marL="266700" indent="-254000">
              <a:buClr>
                <a:srgbClr val="0A20FF"/>
              </a:buClr>
              <a:buSzPct val="130000"/>
              <a:buFont typeface="Arial" panose="020B0604020202020204" pitchFamily="34" charset="0"/>
              <a:buChar char="•"/>
            </a:pPr>
            <a:r>
              <a:rPr lang="en-US" altLang="en-ES" dirty="0">
                <a:latin typeface="Arial Narrow" panose="020B0604020202020204" pitchFamily="34" charset="0"/>
                <a:cs typeface="Arial Narrow" panose="020B0604020202020204" pitchFamily="34" charset="0"/>
              </a:rPr>
              <a:t>Based on standard IPE100 beams</a:t>
            </a:r>
          </a:p>
          <a:p>
            <a:pPr marL="266700" indent="-254000">
              <a:buClr>
                <a:srgbClr val="0A20FF"/>
              </a:buClr>
              <a:buSzPct val="130000"/>
              <a:buFont typeface="Arial" panose="020B0604020202020204" pitchFamily="34" charset="0"/>
              <a:buChar char="•"/>
            </a:pPr>
            <a:endParaRPr lang="en-US" altLang="en-ES" dirty="0">
              <a:latin typeface="Arial Narrow" panose="020B0604020202020204" pitchFamily="34" charset="0"/>
              <a:cs typeface="Arial Narrow" panose="020B0604020202020204" pitchFamily="34" charset="0"/>
            </a:endParaRPr>
          </a:p>
          <a:p>
            <a:pPr marL="266700" indent="-254000">
              <a:buClr>
                <a:srgbClr val="0A20FF"/>
              </a:buClr>
              <a:buSzPct val="130000"/>
              <a:buFont typeface="Arial" panose="020B0604020202020204" pitchFamily="34" charset="0"/>
              <a:buChar char="•"/>
            </a:pPr>
            <a:r>
              <a:rPr lang="en-US" altLang="en-ES" dirty="0">
                <a:latin typeface="Arial Narrow" panose="020B0604020202020204" pitchFamily="34" charset="0"/>
                <a:cs typeface="Arial Narrow" panose="020B0604020202020204" pitchFamily="34" charset="0"/>
              </a:rPr>
              <a:t>Lighter: 168 kg vs 395 kg</a:t>
            </a:r>
          </a:p>
          <a:p>
            <a:pPr marL="12700">
              <a:buClr>
                <a:srgbClr val="0A20FF"/>
              </a:buClr>
              <a:buSzPct val="130000"/>
            </a:pPr>
            <a:r>
              <a:rPr lang="en-US" altLang="en-ES" dirty="0">
                <a:latin typeface="Arial Narrow" panose="020B0604020202020204" pitchFamily="34" charset="0"/>
                <a:cs typeface="Arial Narrow" panose="020B0604020202020204" pitchFamily="34" charset="0"/>
              </a:rPr>
              <a:t>	(+ 237 kg of closure plate)</a:t>
            </a:r>
          </a:p>
          <a:p>
            <a:pPr marL="266700" indent="-254000">
              <a:buClr>
                <a:srgbClr val="0A20FF"/>
              </a:buClr>
              <a:buSzPct val="130000"/>
              <a:buFont typeface="Arial" panose="020B0604020202020204" pitchFamily="34" charset="0"/>
              <a:buChar char="•"/>
            </a:pPr>
            <a:endParaRPr lang="en-US" altLang="en-ES" dirty="0">
              <a:latin typeface="Arial Narrow" panose="020B0604020202020204" pitchFamily="34" charset="0"/>
              <a:cs typeface="Arial Narrow" panose="020B0604020202020204" pitchFamily="34" charset="0"/>
            </a:endParaRPr>
          </a:p>
          <a:p>
            <a:pPr marL="266700" indent="-254000">
              <a:buClr>
                <a:srgbClr val="0A20FF"/>
              </a:buClr>
              <a:buSzPct val="130000"/>
              <a:buFont typeface="Arial" panose="020B0604020202020204" pitchFamily="34" charset="0"/>
              <a:buChar char="•"/>
            </a:pPr>
            <a:r>
              <a:rPr lang="en-US" dirty="0">
                <a:latin typeface="Arial Narrow" panose="020B0604020202020204" pitchFamily="34" charset="0"/>
                <a:cs typeface="Arial Narrow" panose="020B0604020202020204" pitchFamily="34" charset="0"/>
              </a:rPr>
              <a:t>Centre of gravity closer to closure plate</a:t>
            </a:r>
          </a:p>
          <a:p>
            <a:pPr marL="266700" indent="-254000">
              <a:buClr>
                <a:srgbClr val="0A20FF"/>
              </a:buClr>
              <a:buSzPct val="130000"/>
              <a:buFont typeface="Arial" panose="020B0604020202020204" pitchFamily="34" charset="0"/>
              <a:buChar char="•"/>
            </a:pPr>
            <a:endParaRPr lang="en-US" altLang="en-ES" dirty="0">
              <a:latin typeface="Arial Narrow" panose="020B0604020202020204" pitchFamily="34" charset="0"/>
              <a:cs typeface="Arial Narrow" panose="020B0604020202020204" pitchFamily="34" charset="0"/>
            </a:endParaRPr>
          </a:p>
          <a:p>
            <a:pPr marL="266700" indent="-254000">
              <a:buClr>
                <a:srgbClr val="0A20FF"/>
              </a:buClr>
              <a:buSzPct val="130000"/>
              <a:buFont typeface="Arial" panose="020B0604020202020204" pitchFamily="34" charset="0"/>
              <a:buChar char="•"/>
            </a:pPr>
            <a:r>
              <a:rPr lang="en-US" altLang="en-ES" dirty="0">
                <a:latin typeface="Arial Narrow" panose="020B0604020202020204" pitchFamily="34" charset="0"/>
                <a:cs typeface="Arial Narrow" panose="020B0604020202020204" pitchFamily="34" charset="0"/>
              </a:rPr>
              <a:t>Asymmetric design in the frontal part to avoid current loops</a:t>
            </a:r>
          </a:p>
          <a:p>
            <a:pPr marL="266700" indent="-254000">
              <a:buClr>
                <a:srgbClr val="0A20FF"/>
              </a:buClr>
              <a:buSzPct val="130000"/>
              <a:buFont typeface="Arial" panose="020B0604020202020204" pitchFamily="34" charset="0"/>
              <a:buChar char="•"/>
            </a:pPr>
            <a:endParaRPr lang="en-US" altLang="en-ES" dirty="0">
              <a:latin typeface="Arial Narrow" panose="020B0604020202020204" pitchFamily="34" charset="0"/>
              <a:cs typeface="Arial Narrow" panose="020B0604020202020204" pitchFamily="34" charset="0"/>
            </a:endParaRPr>
          </a:p>
          <a:p>
            <a:pPr marL="266700" indent="-254000">
              <a:buClr>
                <a:srgbClr val="0A20FF"/>
              </a:buClr>
              <a:buSzPct val="130000"/>
              <a:buFont typeface="Arial" panose="020B0604020202020204" pitchFamily="34" charset="0"/>
              <a:buChar char="•"/>
            </a:pPr>
            <a:r>
              <a:rPr lang="en-US" altLang="en-ES" dirty="0">
                <a:latin typeface="Arial Narrow" panose="020B0604020202020204" pitchFamily="34" charset="0"/>
                <a:cs typeface="Arial Narrow" panose="020B0604020202020204" pitchFamily="34" charset="0"/>
              </a:rPr>
              <a:t>Lower reactions on cryostat</a:t>
            </a:r>
          </a:p>
        </p:txBody>
      </p:sp>
      <p:pic>
        <p:nvPicPr>
          <p:cNvPr id="3" name="Imagen 1">
            <a:extLst>
              <a:ext uri="{FF2B5EF4-FFF2-40B4-BE49-F238E27FC236}">
                <a16:creationId xmlns:a16="http://schemas.microsoft.com/office/drawing/2014/main" id="{B5DAEA05-0D57-8E4C-6D3B-5D541D2DB26A}"/>
              </a:ext>
            </a:extLst>
          </p:cNvPr>
          <p:cNvPicPr>
            <a:picLocks noChangeAspect="1"/>
          </p:cNvPicPr>
          <p:nvPr/>
        </p:nvPicPr>
        <p:blipFill>
          <a:blip r:embed="rId3"/>
          <a:stretch>
            <a:fillRect/>
          </a:stretch>
        </p:blipFill>
        <p:spPr>
          <a:xfrm>
            <a:off x="5379448" y="1474660"/>
            <a:ext cx="6490078" cy="3853805"/>
          </a:xfrm>
          <a:prstGeom prst="rect">
            <a:avLst/>
          </a:prstGeom>
        </p:spPr>
      </p:pic>
    </p:spTree>
    <p:extLst>
      <p:ext uri="{BB962C8B-B14F-4D97-AF65-F5344CB8AC3E}">
        <p14:creationId xmlns:p14="http://schemas.microsoft.com/office/powerpoint/2010/main" val="25054833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n 8">
            <a:extLst>
              <a:ext uri="{FF2B5EF4-FFF2-40B4-BE49-F238E27FC236}">
                <a16:creationId xmlns:a16="http://schemas.microsoft.com/office/drawing/2014/main" id="{5021E94B-FE10-D860-DD99-E7F4F7942528}"/>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86064" y="3562116"/>
            <a:ext cx="5399405" cy="2923540"/>
          </a:xfrm>
          <a:prstGeom prst="rect">
            <a:avLst/>
          </a:prstGeom>
          <a:noFill/>
          <a:ln>
            <a:noFill/>
          </a:ln>
        </p:spPr>
      </p:pic>
      <p:pic>
        <p:nvPicPr>
          <p:cNvPr id="1026" name="Picture 2">
            <a:extLst>
              <a:ext uri="{FF2B5EF4-FFF2-40B4-BE49-F238E27FC236}">
                <a16:creationId xmlns:a16="http://schemas.microsoft.com/office/drawing/2014/main" id="{AF4DA9B1-6CE5-6B1F-3887-46CE549E68A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12445" y="1509886"/>
            <a:ext cx="3505906" cy="2225972"/>
          </a:xfrm>
          <a:prstGeom prst="rect">
            <a:avLst/>
          </a:prstGeom>
          <a:noFill/>
          <a:extLst>
            <a:ext uri="{909E8E84-426E-40DD-AFC4-6F175D3DCCD1}">
              <a14:hiddenFill xmlns:a14="http://schemas.microsoft.com/office/drawing/2010/main">
                <a:solidFill>
                  <a:srgbClr val="FFFFFF"/>
                </a:solidFill>
              </a14:hiddenFill>
            </a:ext>
          </a:extLst>
        </p:spPr>
      </p:pic>
      <p:sp>
        <p:nvSpPr>
          <p:cNvPr id="2" name="Título 1">
            <a:extLst>
              <a:ext uri="{FF2B5EF4-FFF2-40B4-BE49-F238E27FC236}">
                <a16:creationId xmlns:a16="http://schemas.microsoft.com/office/drawing/2014/main" id="{5D338719-3B55-5DCE-2284-AD37AC82DF6D}"/>
              </a:ext>
            </a:extLst>
          </p:cNvPr>
          <p:cNvSpPr>
            <a:spLocks noGrp="1"/>
          </p:cNvSpPr>
          <p:nvPr>
            <p:ph type="title"/>
          </p:nvPr>
        </p:nvSpPr>
        <p:spPr/>
        <p:txBody>
          <a:bodyPr/>
          <a:lstStyle/>
          <a:p>
            <a:r>
              <a:rPr lang="es-ES" dirty="0" err="1"/>
              <a:t>Validation</a:t>
            </a:r>
            <a:r>
              <a:rPr lang="es-ES" dirty="0"/>
              <a:t> </a:t>
            </a:r>
            <a:r>
              <a:rPr lang="es-ES" dirty="0" err="1"/>
              <a:t>of</a:t>
            </a:r>
            <a:r>
              <a:rPr lang="es-ES" dirty="0"/>
              <a:t> </a:t>
            </a:r>
            <a:r>
              <a:rPr lang="es-ES" dirty="0" err="1"/>
              <a:t>the</a:t>
            </a:r>
            <a:r>
              <a:rPr lang="es-ES" dirty="0"/>
              <a:t> </a:t>
            </a:r>
            <a:r>
              <a:rPr lang="es-ES" dirty="0" err="1"/>
              <a:t>updated</a:t>
            </a:r>
            <a:r>
              <a:rPr lang="es-ES" dirty="0"/>
              <a:t> DR </a:t>
            </a:r>
            <a:r>
              <a:rPr lang="es-ES" dirty="0" err="1"/>
              <a:t>design</a:t>
            </a:r>
            <a:r>
              <a:rPr lang="es-ES" dirty="0"/>
              <a:t> (</a:t>
            </a:r>
            <a:r>
              <a:rPr lang="es-ES" dirty="0" err="1"/>
              <a:t>selection</a:t>
            </a:r>
            <a:r>
              <a:rPr lang="es-ES" dirty="0"/>
              <a:t> </a:t>
            </a:r>
            <a:r>
              <a:rPr lang="es-ES" dirty="0" err="1"/>
              <a:t>of</a:t>
            </a:r>
            <a:r>
              <a:rPr lang="es-ES" dirty="0"/>
              <a:t> </a:t>
            </a:r>
            <a:r>
              <a:rPr lang="es-ES" dirty="0" err="1"/>
              <a:t>results</a:t>
            </a:r>
            <a:r>
              <a:rPr lang="es-ES" dirty="0"/>
              <a:t>)</a:t>
            </a:r>
          </a:p>
        </p:txBody>
      </p:sp>
      <p:sp>
        <p:nvSpPr>
          <p:cNvPr id="4" name="Marcador de fecha 3">
            <a:extLst>
              <a:ext uri="{FF2B5EF4-FFF2-40B4-BE49-F238E27FC236}">
                <a16:creationId xmlns:a16="http://schemas.microsoft.com/office/drawing/2014/main" id="{84C4D13E-F4E6-5E96-930E-5E30F671A4ED}"/>
              </a:ext>
            </a:extLst>
          </p:cNvPr>
          <p:cNvSpPr>
            <a:spLocks noGrp="1"/>
          </p:cNvSpPr>
          <p:nvPr>
            <p:ph type="dt" sz="half" idx="10"/>
          </p:nvPr>
        </p:nvSpPr>
        <p:spPr/>
        <p:txBody>
          <a:bodyPr/>
          <a:lstStyle/>
          <a:p>
            <a:pPr>
              <a:defRPr/>
            </a:pPr>
            <a:r>
              <a:rPr lang="es-ES" dirty="0"/>
              <a:t>23/10/2026 E. de la Luna et al</a:t>
            </a:r>
          </a:p>
        </p:txBody>
      </p:sp>
      <p:sp>
        <p:nvSpPr>
          <p:cNvPr id="5" name="Marcador de pie de página 4">
            <a:extLst>
              <a:ext uri="{FF2B5EF4-FFF2-40B4-BE49-F238E27FC236}">
                <a16:creationId xmlns:a16="http://schemas.microsoft.com/office/drawing/2014/main" id="{77595B0D-52B5-99BA-4198-A40263A46085}"/>
              </a:ext>
            </a:extLst>
          </p:cNvPr>
          <p:cNvSpPr>
            <a:spLocks noGrp="1"/>
          </p:cNvSpPr>
          <p:nvPr>
            <p:ph type="ftr" sz="quarter" idx="11"/>
          </p:nvPr>
        </p:nvSpPr>
        <p:spPr/>
        <p:txBody>
          <a:bodyPr/>
          <a:lstStyle/>
          <a:p>
            <a:pPr>
              <a:spcBef>
                <a:spcPct val="0"/>
              </a:spcBef>
              <a:spcAft>
                <a:spcPct val="0"/>
              </a:spcAft>
            </a:pPr>
            <a:r>
              <a:rPr lang="en-US" sz="1200" dirty="0" err="1">
                <a:solidFill>
                  <a:srgbClr val="333333"/>
                </a:solidFill>
                <a:latin typeface="Arial Narrow" panose="020B0604020202020204" pitchFamily="34" charset="0"/>
                <a:ea typeface="Arial Narrow" panose="020B0604020202020204" pitchFamily="34" charset="0"/>
              </a:rPr>
              <a:t>EUROfusion</a:t>
            </a:r>
            <a:r>
              <a:rPr lang="en-US" sz="1200" dirty="0">
                <a:solidFill>
                  <a:srgbClr val="333333"/>
                </a:solidFill>
                <a:latin typeface="Arial Narrow" panose="020B0604020202020204" pitchFamily="34" charset="0"/>
                <a:ea typeface="Arial Narrow" panose="020B0604020202020204" pitchFamily="34" charset="0"/>
              </a:rPr>
              <a:t> JT-60SA Enhancements Progress Meeting Part I - Doppler Reflectometer</a:t>
            </a:r>
            <a:endParaRPr lang="es-ES" sz="1200" dirty="0">
              <a:latin typeface="Arial Narrow" panose="020B0604020202020204" pitchFamily="34" charset="0"/>
            </a:endParaRPr>
          </a:p>
        </p:txBody>
      </p:sp>
      <p:sp>
        <p:nvSpPr>
          <p:cNvPr id="6" name="Marcador de número de diapositiva 5">
            <a:extLst>
              <a:ext uri="{FF2B5EF4-FFF2-40B4-BE49-F238E27FC236}">
                <a16:creationId xmlns:a16="http://schemas.microsoft.com/office/drawing/2014/main" id="{B6DF79D0-ECA9-36A2-D551-5BE9B8344045}"/>
              </a:ext>
            </a:extLst>
          </p:cNvPr>
          <p:cNvSpPr>
            <a:spLocks noGrp="1"/>
          </p:cNvSpPr>
          <p:nvPr>
            <p:ph type="sldNum" sz="quarter" idx="12"/>
          </p:nvPr>
        </p:nvSpPr>
        <p:spPr/>
        <p:txBody>
          <a:bodyPr/>
          <a:lstStyle/>
          <a:p>
            <a:pPr>
              <a:defRPr/>
            </a:pPr>
            <a:fld id="{3C4EB4DB-DE24-F64C-ABEB-C24AA729C29F}" type="slidenum">
              <a:rPr lang="es-ES" smtClean="0"/>
              <a:pPr>
                <a:defRPr/>
              </a:pPr>
              <a:t>9</a:t>
            </a:fld>
            <a:endParaRPr lang="es-ES"/>
          </a:p>
        </p:txBody>
      </p:sp>
      <p:sp>
        <p:nvSpPr>
          <p:cNvPr id="10" name="TextBox 10">
            <a:extLst>
              <a:ext uri="{FF2B5EF4-FFF2-40B4-BE49-F238E27FC236}">
                <a16:creationId xmlns:a16="http://schemas.microsoft.com/office/drawing/2014/main" id="{E46D1549-2E9C-9C5E-B0A6-951328CEACF9}"/>
              </a:ext>
            </a:extLst>
          </p:cNvPr>
          <p:cNvSpPr txBox="1"/>
          <p:nvPr/>
        </p:nvSpPr>
        <p:spPr>
          <a:xfrm>
            <a:off x="831063" y="1376309"/>
            <a:ext cx="6260540" cy="1292662"/>
          </a:xfrm>
          <a:prstGeom prst="rect">
            <a:avLst/>
          </a:prstGeom>
          <a:noFill/>
        </p:spPr>
        <p:txBody>
          <a:bodyPr wrap="square">
            <a:spAutoFit/>
          </a:bodyPr>
          <a:lstStyle/>
          <a:p>
            <a:r>
              <a:rPr lang="en-US" sz="2000" dirty="0">
                <a:effectLst/>
                <a:latin typeface="Arial Narrow" panose="020B0604020202020204" pitchFamily="34" charset="0"/>
                <a:ea typeface="Calibri" panose="020F0502020204030204" pitchFamily="34" charset="0"/>
                <a:cs typeface="Arial Narrow" panose="020B0604020202020204" pitchFamily="34" charset="0"/>
              </a:rPr>
              <a:t>  </a:t>
            </a:r>
            <a:endParaRPr lang="en-US" sz="2000" dirty="0">
              <a:latin typeface="Arial Narrow" panose="020B0604020202020204" pitchFamily="34" charset="0"/>
              <a:ea typeface="Calibri" panose="020F0502020204030204" pitchFamily="34" charset="0"/>
              <a:cs typeface="Arial Narrow" panose="020B0604020202020204" pitchFamily="34" charset="0"/>
            </a:endParaRPr>
          </a:p>
          <a:p>
            <a:r>
              <a:rPr lang="en-US" sz="2000" b="1" dirty="0">
                <a:effectLst/>
                <a:latin typeface="Arial Narrow" panose="020B0604020202020204" pitchFamily="34" charset="0"/>
                <a:ea typeface="Calibri" panose="020F0502020204030204" pitchFamily="34" charset="0"/>
                <a:cs typeface="Arial Narrow" panose="020B0604020202020204" pitchFamily="34" charset="0"/>
              </a:rPr>
              <a:t>EM analysis: </a:t>
            </a:r>
            <a:r>
              <a:rPr lang="en-US" sz="2000" dirty="0">
                <a:latin typeface="Arial Narrow" panose="020B0604020202020204" pitchFamily="34" charset="0"/>
                <a:ea typeface="Calibri" panose="020F0502020204030204" pitchFamily="34" charset="0"/>
                <a:cs typeface="Arial Narrow" panose="020B0604020202020204" pitchFamily="34" charset="0"/>
              </a:rPr>
              <a:t>Include the update support structure + an increase in the size of mirrors 3 and 4</a:t>
            </a:r>
            <a:endParaRPr lang="en-US" altLang="en-ES" dirty="0">
              <a:cs typeface="Arial" panose="020B0604020202020204" pitchFamily="34" charset="0"/>
            </a:endParaRPr>
          </a:p>
          <a:p>
            <a:endParaRPr lang="es-ES" altLang="en-ES" dirty="0">
              <a:cs typeface="Arial" panose="020B0604020202020204" pitchFamily="34" charset="0"/>
            </a:endParaRPr>
          </a:p>
        </p:txBody>
      </p:sp>
      <p:sp>
        <p:nvSpPr>
          <p:cNvPr id="13" name="TextBox 12">
            <a:extLst>
              <a:ext uri="{FF2B5EF4-FFF2-40B4-BE49-F238E27FC236}">
                <a16:creationId xmlns:a16="http://schemas.microsoft.com/office/drawing/2014/main" id="{081733CC-CBC6-0E24-8C82-3AA33919E24A}"/>
              </a:ext>
            </a:extLst>
          </p:cNvPr>
          <p:cNvSpPr txBox="1"/>
          <p:nvPr/>
        </p:nvSpPr>
        <p:spPr>
          <a:xfrm>
            <a:off x="1139639" y="2374522"/>
            <a:ext cx="6098240" cy="1194430"/>
          </a:xfrm>
          <a:prstGeom prst="rect">
            <a:avLst/>
          </a:prstGeom>
          <a:noFill/>
        </p:spPr>
        <p:txBody>
          <a:bodyPr wrap="square">
            <a:spAutoFit/>
          </a:bodyPr>
          <a:lstStyle/>
          <a:p>
            <a:pPr marL="342900" indent="-342900" algn="just">
              <a:lnSpc>
                <a:spcPct val="107000"/>
              </a:lnSpc>
              <a:spcAft>
                <a:spcPts val="800"/>
              </a:spcAft>
              <a:buClr>
                <a:schemeClr val="accent6"/>
              </a:buClr>
              <a:buSzPct val="130000"/>
              <a:buFont typeface="Wingdings" pitchFamily="2" charset="2"/>
              <a:buChar char="ü"/>
            </a:pPr>
            <a:r>
              <a:rPr lang="en-US" dirty="0">
                <a:effectLst/>
                <a:latin typeface="Arial Narrow" panose="020B0604020202020204" pitchFamily="34" charset="0"/>
                <a:ea typeface="Calibri" panose="020F0502020204030204" pitchFamily="34" charset="0"/>
                <a:cs typeface="Arial Narrow" panose="020B0604020202020204" pitchFamily="34" charset="0"/>
              </a:rPr>
              <a:t>Force: 488 N, in M3</a:t>
            </a:r>
            <a:r>
              <a:rPr lang="en-US" dirty="0">
                <a:latin typeface="Arial Narrow" panose="020B0604020202020204" pitchFamily="34" charset="0"/>
                <a:ea typeface="Calibri" panose="020F0502020204030204" pitchFamily="34" charset="0"/>
                <a:cs typeface="Arial Narrow" panose="020B0604020202020204" pitchFamily="34" charset="0"/>
              </a:rPr>
              <a:t>=</a:t>
            </a:r>
            <a:r>
              <a:rPr lang="en-US" dirty="0">
                <a:effectLst/>
                <a:latin typeface="Arial Narrow" panose="020B0604020202020204" pitchFamily="34" charset="0"/>
                <a:ea typeface="Calibri" panose="020F0502020204030204" pitchFamily="34" charset="0"/>
                <a:cs typeface="Arial Narrow" panose="020B0604020202020204" pitchFamily="34" charset="0"/>
              </a:rPr>
              <a:t> 187 N</a:t>
            </a:r>
            <a:r>
              <a:rPr lang="en-US" dirty="0">
                <a:latin typeface="Arial Narrow" panose="020B0604020202020204" pitchFamily="34" charset="0"/>
                <a:ea typeface="Calibri" panose="020F0502020204030204" pitchFamily="34" charset="0"/>
                <a:cs typeface="Arial Narrow" panose="020B0604020202020204" pitchFamily="34" charset="0"/>
              </a:rPr>
              <a:t>, in </a:t>
            </a:r>
            <a:r>
              <a:rPr lang="en-US" dirty="0">
                <a:effectLst/>
                <a:latin typeface="Arial Narrow" panose="020B0604020202020204" pitchFamily="34" charset="0"/>
                <a:ea typeface="Calibri" panose="020F0502020204030204" pitchFamily="34" charset="0"/>
                <a:cs typeface="Arial Narrow" panose="020B0604020202020204" pitchFamily="34" charset="0"/>
              </a:rPr>
              <a:t>M4</a:t>
            </a:r>
            <a:r>
              <a:rPr lang="en-US" dirty="0">
                <a:latin typeface="Arial Narrow" panose="020B0604020202020204" pitchFamily="34" charset="0"/>
                <a:ea typeface="Calibri" panose="020F0502020204030204" pitchFamily="34" charset="0"/>
                <a:cs typeface="Arial Narrow" panose="020B0604020202020204" pitchFamily="34" charset="0"/>
              </a:rPr>
              <a:t> =</a:t>
            </a:r>
            <a:r>
              <a:rPr lang="en-US" dirty="0">
                <a:effectLst/>
                <a:latin typeface="Arial Narrow" panose="020B0604020202020204" pitchFamily="34" charset="0"/>
                <a:ea typeface="Calibri" panose="020F0502020204030204" pitchFamily="34" charset="0"/>
                <a:cs typeface="Arial Narrow" panose="020B0604020202020204" pitchFamily="34" charset="0"/>
              </a:rPr>
              <a:t> 92 N.</a:t>
            </a:r>
          </a:p>
          <a:p>
            <a:pPr marL="342900" indent="-342900" algn="just">
              <a:lnSpc>
                <a:spcPct val="107000"/>
              </a:lnSpc>
              <a:spcAft>
                <a:spcPts val="800"/>
              </a:spcAft>
              <a:buClr>
                <a:srgbClr val="FF0000"/>
              </a:buClr>
              <a:buSzPct val="110000"/>
              <a:buFont typeface="Wingdings" pitchFamily="2" charset="2"/>
              <a:buChar char="v"/>
            </a:pPr>
            <a:r>
              <a:rPr lang="en-GB" altLang="en-ES" dirty="0">
                <a:latin typeface="Arial Narrow" panose="020B0604020202020204" pitchFamily="34" charset="0"/>
                <a:cs typeface="Arial Narrow" panose="020B0604020202020204" pitchFamily="34" charset="0"/>
              </a:rPr>
              <a:t>The structural rigidity of mirror 3 needs to be increase</a:t>
            </a:r>
            <a:r>
              <a:rPr lang="es-ES" altLang="en-ES" dirty="0">
                <a:latin typeface="Arial Narrow" panose="020B0604020202020204" pitchFamily="34" charset="0"/>
                <a:cs typeface="Arial Narrow" panose="020B0604020202020204" pitchFamily="34" charset="0"/>
              </a:rPr>
              <a:t>d </a:t>
            </a:r>
          </a:p>
          <a:p>
            <a:pPr marL="342900" indent="-342900" algn="just">
              <a:lnSpc>
                <a:spcPct val="107000"/>
              </a:lnSpc>
              <a:spcAft>
                <a:spcPts val="800"/>
              </a:spcAft>
              <a:buClr>
                <a:schemeClr val="accent6"/>
              </a:buClr>
              <a:buSzPct val="130000"/>
              <a:buFont typeface="Wingdings" pitchFamily="2" charset="2"/>
              <a:buChar char="ü"/>
            </a:pPr>
            <a:endParaRPr lang="en-ES" sz="2000" dirty="0">
              <a:effectLst/>
              <a:latin typeface="Arial Narrow" panose="020B0604020202020204" pitchFamily="34" charset="0"/>
              <a:ea typeface="Calibri" panose="020F0502020204030204" pitchFamily="34" charset="0"/>
              <a:cs typeface="Arial Narrow" panose="020B0604020202020204" pitchFamily="34" charset="0"/>
            </a:endParaRPr>
          </a:p>
        </p:txBody>
      </p:sp>
      <p:sp>
        <p:nvSpPr>
          <p:cNvPr id="15" name="TextBox 14">
            <a:extLst>
              <a:ext uri="{FF2B5EF4-FFF2-40B4-BE49-F238E27FC236}">
                <a16:creationId xmlns:a16="http://schemas.microsoft.com/office/drawing/2014/main" id="{FDB79EFA-6C56-1091-3443-783A91248B27}"/>
              </a:ext>
            </a:extLst>
          </p:cNvPr>
          <p:cNvSpPr txBox="1"/>
          <p:nvPr/>
        </p:nvSpPr>
        <p:spPr>
          <a:xfrm>
            <a:off x="642098" y="1068605"/>
            <a:ext cx="10989608" cy="430887"/>
          </a:xfrm>
          <a:prstGeom prst="rect">
            <a:avLst/>
          </a:prstGeom>
          <a:noFill/>
        </p:spPr>
        <p:txBody>
          <a:bodyPr wrap="square">
            <a:spAutoFit/>
          </a:bodyPr>
          <a:lstStyle/>
          <a:p>
            <a:r>
              <a:rPr lang="en-US" altLang="en-ES" sz="2200" b="1" dirty="0">
                <a:latin typeface="Arial Narrow" panose="020B0604020202020204" pitchFamily="34" charset="0"/>
                <a:cs typeface="Arial Narrow" panose="020B0604020202020204" pitchFamily="34" charset="0"/>
              </a:rPr>
              <a:t>Step 3: Repeat EM, thermal, and seismic analysis to validate the updated in-vessel design</a:t>
            </a:r>
            <a:endParaRPr lang="en-US" altLang="en-ES" sz="2200" b="1" dirty="0">
              <a:cs typeface="Arial" panose="020B0604020202020204" pitchFamily="34" charset="0"/>
            </a:endParaRPr>
          </a:p>
        </p:txBody>
      </p:sp>
      <p:pic>
        <p:nvPicPr>
          <p:cNvPr id="14" name="Imagen 6">
            <a:extLst>
              <a:ext uri="{FF2B5EF4-FFF2-40B4-BE49-F238E27FC236}">
                <a16:creationId xmlns:a16="http://schemas.microsoft.com/office/drawing/2014/main" id="{2937F91B-9624-4F0F-09F8-106D8E17D2A1}"/>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6595" y="3535325"/>
            <a:ext cx="5399405" cy="2896235"/>
          </a:xfrm>
          <a:prstGeom prst="rect">
            <a:avLst/>
          </a:prstGeom>
          <a:noFill/>
          <a:ln>
            <a:noFill/>
          </a:ln>
        </p:spPr>
      </p:pic>
    </p:spTree>
    <p:extLst>
      <p:ext uri="{BB962C8B-B14F-4D97-AF65-F5344CB8AC3E}">
        <p14:creationId xmlns:p14="http://schemas.microsoft.com/office/powerpoint/2010/main" val="39078082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oup 30">
            <a:extLst>
              <a:ext uri="{FF2B5EF4-FFF2-40B4-BE49-F238E27FC236}">
                <a16:creationId xmlns:a16="http://schemas.microsoft.com/office/drawing/2014/main" id="{DE569C4D-1BAE-50CC-91BD-F1C7475317FB}"/>
              </a:ext>
            </a:extLst>
          </p:cNvPr>
          <p:cNvGrpSpPr/>
          <p:nvPr/>
        </p:nvGrpSpPr>
        <p:grpSpPr>
          <a:xfrm>
            <a:off x="3273425" y="1038916"/>
            <a:ext cx="3368788" cy="2286000"/>
            <a:chOff x="8140588" y="2055377"/>
            <a:chExt cx="3520035" cy="2379058"/>
          </a:xfrm>
        </p:grpSpPr>
        <p:pic>
          <p:nvPicPr>
            <p:cNvPr id="32" name="Imagen 20">
              <a:extLst>
                <a:ext uri="{FF2B5EF4-FFF2-40B4-BE49-F238E27FC236}">
                  <a16:creationId xmlns:a16="http://schemas.microsoft.com/office/drawing/2014/main" id="{88FBD223-2D5D-6709-A642-8816F83F2302}"/>
                </a:ext>
              </a:extLst>
            </p:cNvPr>
            <p:cNvPicPr>
              <a:picLocks noChangeAspect="1"/>
            </p:cNvPicPr>
            <p:nvPr/>
          </p:nvPicPr>
          <p:blipFill rotWithShape="1">
            <a:blip r:embed="rId3"/>
            <a:srcRect l="1698" t="2690" r="7010" b="2261"/>
            <a:stretch/>
          </p:blipFill>
          <p:spPr>
            <a:xfrm>
              <a:off x="8140588" y="2079652"/>
              <a:ext cx="3503851" cy="2354783"/>
            </a:xfrm>
            <a:prstGeom prst="rect">
              <a:avLst/>
            </a:prstGeom>
          </p:spPr>
        </p:pic>
        <p:sp>
          <p:nvSpPr>
            <p:cNvPr id="33" name="Rectangle 32">
              <a:extLst>
                <a:ext uri="{FF2B5EF4-FFF2-40B4-BE49-F238E27FC236}">
                  <a16:creationId xmlns:a16="http://schemas.microsoft.com/office/drawing/2014/main" id="{459A82C3-2614-EB31-E90E-D109461BEBC7}"/>
                </a:ext>
              </a:extLst>
            </p:cNvPr>
            <p:cNvSpPr/>
            <p:nvPr/>
          </p:nvSpPr>
          <p:spPr>
            <a:xfrm>
              <a:off x="8140589" y="2055377"/>
              <a:ext cx="3520034" cy="2370966"/>
            </a:xfrm>
            <a:prstGeom prst="rect">
              <a:avLst/>
            </a:prstGeom>
            <a:noFill/>
            <a:ln w="63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ES"/>
            </a:p>
          </p:txBody>
        </p:sp>
      </p:grpSp>
      <p:sp>
        <p:nvSpPr>
          <p:cNvPr id="2" name="Título 1">
            <a:extLst>
              <a:ext uri="{FF2B5EF4-FFF2-40B4-BE49-F238E27FC236}">
                <a16:creationId xmlns:a16="http://schemas.microsoft.com/office/drawing/2014/main" id="{5D338719-3B55-5DCE-2284-AD37AC82DF6D}"/>
              </a:ext>
            </a:extLst>
          </p:cNvPr>
          <p:cNvSpPr>
            <a:spLocks noGrp="1"/>
          </p:cNvSpPr>
          <p:nvPr>
            <p:ph type="title"/>
          </p:nvPr>
        </p:nvSpPr>
        <p:spPr/>
        <p:txBody>
          <a:bodyPr/>
          <a:lstStyle/>
          <a:p>
            <a:r>
              <a:rPr lang="es-ES" dirty="0" err="1"/>
              <a:t>Validation</a:t>
            </a:r>
            <a:r>
              <a:rPr lang="es-ES" dirty="0"/>
              <a:t> </a:t>
            </a:r>
            <a:r>
              <a:rPr lang="es-ES" dirty="0" err="1"/>
              <a:t>of</a:t>
            </a:r>
            <a:r>
              <a:rPr lang="es-ES" dirty="0"/>
              <a:t> </a:t>
            </a:r>
            <a:r>
              <a:rPr lang="es-ES" dirty="0" err="1"/>
              <a:t>the</a:t>
            </a:r>
            <a:r>
              <a:rPr lang="es-ES" dirty="0"/>
              <a:t> </a:t>
            </a:r>
            <a:r>
              <a:rPr lang="es-ES" dirty="0" err="1"/>
              <a:t>updated</a:t>
            </a:r>
            <a:r>
              <a:rPr lang="es-ES" dirty="0"/>
              <a:t> DR </a:t>
            </a:r>
            <a:r>
              <a:rPr lang="es-ES" dirty="0" err="1"/>
              <a:t>design</a:t>
            </a:r>
            <a:r>
              <a:rPr lang="es-ES" dirty="0"/>
              <a:t> (</a:t>
            </a:r>
            <a:r>
              <a:rPr lang="es-ES" dirty="0" err="1"/>
              <a:t>selection</a:t>
            </a:r>
            <a:r>
              <a:rPr lang="es-ES" dirty="0"/>
              <a:t> </a:t>
            </a:r>
            <a:r>
              <a:rPr lang="es-ES" dirty="0" err="1"/>
              <a:t>of</a:t>
            </a:r>
            <a:r>
              <a:rPr lang="es-ES" dirty="0"/>
              <a:t> </a:t>
            </a:r>
            <a:r>
              <a:rPr lang="es-ES" dirty="0" err="1"/>
              <a:t>results</a:t>
            </a:r>
            <a:r>
              <a:rPr lang="es-ES" dirty="0"/>
              <a:t>)</a:t>
            </a:r>
          </a:p>
        </p:txBody>
      </p:sp>
      <p:sp>
        <p:nvSpPr>
          <p:cNvPr id="4" name="Marcador de fecha 3">
            <a:extLst>
              <a:ext uri="{FF2B5EF4-FFF2-40B4-BE49-F238E27FC236}">
                <a16:creationId xmlns:a16="http://schemas.microsoft.com/office/drawing/2014/main" id="{84C4D13E-F4E6-5E96-930E-5E30F671A4ED}"/>
              </a:ext>
            </a:extLst>
          </p:cNvPr>
          <p:cNvSpPr>
            <a:spLocks noGrp="1"/>
          </p:cNvSpPr>
          <p:nvPr>
            <p:ph type="dt" sz="half" idx="10"/>
          </p:nvPr>
        </p:nvSpPr>
        <p:spPr/>
        <p:txBody>
          <a:bodyPr/>
          <a:lstStyle/>
          <a:p>
            <a:pPr>
              <a:defRPr/>
            </a:pPr>
            <a:r>
              <a:rPr lang="es-ES"/>
              <a:t>27/05/2026 S. Cabrera et al</a:t>
            </a:r>
          </a:p>
        </p:txBody>
      </p:sp>
      <p:sp>
        <p:nvSpPr>
          <p:cNvPr id="5" name="Marcador de pie de página 4">
            <a:extLst>
              <a:ext uri="{FF2B5EF4-FFF2-40B4-BE49-F238E27FC236}">
                <a16:creationId xmlns:a16="http://schemas.microsoft.com/office/drawing/2014/main" id="{77595B0D-52B5-99BA-4198-A40263A46085}"/>
              </a:ext>
            </a:extLst>
          </p:cNvPr>
          <p:cNvSpPr>
            <a:spLocks noGrp="1"/>
          </p:cNvSpPr>
          <p:nvPr>
            <p:ph type="ftr" sz="quarter" idx="11"/>
          </p:nvPr>
        </p:nvSpPr>
        <p:spPr/>
        <p:txBody>
          <a:bodyPr/>
          <a:lstStyle/>
          <a:p>
            <a:pPr fontAlgn="base">
              <a:spcBef>
                <a:spcPct val="0"/>
              </a:spcBef>
              <a:spcAft>
                <a:spcPct val="0"/>
              </a:spcAft>
            </a:pPr>
            <a:r>
              <a:rPr lang="en-US" altLang="en-ES">
                <a:latin typeface="Arial Narrow" panose="020B0604020202020204" pitchFamily="34" charset="0"/>
                <a:ea typeface="Arial Narrow" panose="020B0604020202020204" pitchFamily="34" charset="0"/>
              </a:rPr>
              <a:t>JT60-SA TCM45 Diagnostics Satellite meeting - Doppler Reflectometer</a:t>
            </a:r>
            <a:endParaRPr lang="es-ES" altLang="en-ES">
              <a:latin typeface="Arial Narrow" panose="020B0604020202020204" pitchFamily="34" charset="0"/>
              <a:ea typeface="Arial Narrow" panose="020B0604020202020204" pitchFamily="34" charset="0"/>
            </a:endParaRPr>
          </a:p>
        </p:txBody>
      </p:sp>
      <p:sp>
        <p:nvSpPr>
          <p:cNvPr id="6" name="Marcador de número de diapositiva 5">
            <a:extLst>
              <a:ext uri="{FF2B5EF4-FFF2-40B4-BE49-F238E27FC236}">
                <a16:creationId xmlns:a16="http://schemas.microsoft.com/office/drawing/2014/main" id="{B6DF79D0-ECA9-36A2-D551-5BE9B8344045}"/>
              </a:ext>
            </a:extLst>
          </p:cNvPr>
          <p:cNvSpPr>
            <a:spLocks noGrp="1"/>
          </p:cNvSpPr>
          <p:nvPr>
            <p:ph type="sldNum" sz="quarter" idx="12"/>
          </p:nvPr>
        </p:nvSpPr>
        <p:spPr/>
        <p:txBody>
          <a:bodyPr/>
          <a:lstStyle/>
          <a:p>
            <a:pPr>
              <a:defRPr/>
            </a:pPr>
            <a:fld id="{3C4EB4DB-DE24-F64C-ABEB-C24AA729C29F}" type="slidenum">
              <a:rPr lang="es-ES" smtClean="0"/>
              <a:pPr>
                <a:defRPr/>
              </a:pPr>
              <a:t>10</a:t>
            </a:fld>
            <a:endParaRPr lang="es-ES"/>
          </a:p>
        </p:txBody>
      </p:sp>
      <p:pic>
        <p:nvPicPr>
          <p:cNvPr id="7" name="Picture 6">
            <a:extLst>
              <a:ext uri="{FF2B5EF4-FFF2-40B4-BE49-F238E27FC236}">
                <a16:creationId xmlns:a16="http://schemas.microsoft.com/office/drawing/2014/main" id="{8DEE4713-BBEC-9141-60A4-4F341145A088}"/>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98923" y="4184716"/>
            <a:ext cx="5350547" cy="2321903"/>
          </a:xfrm>
          <a:prstGeom prst="rect">
            <a:avLst/>
          </a:prstGeom>
          <a:noFill/>
          <a:ln>
            <a:noFill/>
          </a:ln>
        </p:spPr>
      </p:pic>
      <p:sp>
        <p:nvSpPr>
          <p:cNvPr id="8" name="TextBox 7">
            <a:extLst>
              <a:ext uri="{FF2B5EF4-FFF2-40B4-BE49-F238E27FC236}">
                <a16:creationId xmlns:a16="http://schemas.microsoft.com/office/drawing/2014/main" id="{9609918D-BCC1-9F8E-48E5-F14FE4C1C32B}"/>
              </a:ext>
            </a:extLst>
          </p:cNvPr>
          <p:cNvSpPr txBox="1"/>
          <p:nvPr/>
        </p:nvSpPr>
        <p:spPr>
          <a:xfrm>
            <a:off x="434790" y="3429000"/>
            <a:ext cx="5105400" cy="677108"/>
          </a:xfrm>
          <a:prstGeom prst="rect">
            <a:avLst/>
          </a:prstGeom>
          <a:noFill/>
        </p:spPr>
        <p:txBody>
          <a:bodyPr wrap="square" rtlCol="0">
            <a:spAutoFit/>
          </a:bodyPr>
          <a:lstStyle/>
          <a:p>
            <a:r>
              <a:rPr lang="en-ES" sz="2000" b="1" dirty="0">
                <a:latin typeface="Arial Narrow" panose="020B0604020202020204" pitchFamily="34" charset="0"/>
                <a:cs typeface="Arial Narrow" panose="020B0604020202020204" pitchFamily="34" charset="0"/>
              </a:rPr>
              <a:t>Thermal analysis </a:t>
            </a:r>
            <a:r>
              <a:rPr lang="en-ES" dirty="0">
                <a:latin typeface="Arial Narrow" panose="020B0604020202020204" pitchFamily="34" charset="0"/>
                <a:cs typeface="Arial Narrow" panose="020B0604020202020204" pitchFamily="34" charset="0"/>
              </a:rPr>
              <a:t>(includes improved heat evacuation for the antennas)</a:t>
            </a:r>
          </a:p>
        </p:txBody>
      </p:sp>
      <p:pic>
        <p:nvPicPr>
          <p:cNvPr id="9" name="Picture 8">
            <a:extLst>
              <a:ext uri="{FF2B5EF4-FFF2-40B4-BE49-F238E27FC236}">
                <a16:creationId xmlns:a16="http://schemas.microsoft.com/office/drawing/2014/main" id="{0081D350-F1CD-5182-69F5-9A1265F310F1}"/>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662159" y="4288149"/>
            <a:ext cx="5050230" cy="2191578"/>
          </a:xfrm>
          <a:prstGeom prst="rect">
            <a:avLst/>
          </a:prstGeom>
          <a:noFill/>
          <a:ln>
            <a:noFill/>
          </a:ln>
        </p:spPr>
      </p:pic>
      <p:sp>
        <p:nvSpPr>
          <p:cNvPr id="11" name="TextBox 10">
            <a:extLst>
              <a:ext uri="{FF2B5EF4-FFF2-40B4-BE49-F238E27FC236}">
                <a16:creationId xmlns:a16="http://schemas.microsoft.com/office/drawing/2014/main" id="{115195C0-EEA2-EA70-E570-B5E893584E03}"/>
              </a:ext>
            </a:extLst>
          </p:cNvPr>
          <p:cNvSpPr txBox="1"/>
          <p:nvPr/>
        </p:nvSpPr>
        <p:spPr>
          <a:xfrm>
            <a:off x="6378388" y="3617259"/>
            <a:ext cx="5024718" cy="400110"/>
          </a:xfrm>
          <a:prstGeom prst="rect">
            <a:avLst/>
          </a:prstGeom>
          <a:noFill/>
        </p:spPr>
        <p:txBody>
          <a:bodyPr wrap="square" rtlCol="0">
            <a:spAutoFit/>
          </a:bodyPr>
          <a:lstStyle/>
          <a:p>
            <a:pPr algn="ctr"/>
            <a:r>
              <a:rPr lang="en-ES" sz="2000" b="1" dirty="0">
                <a:latin typeface="Arial Narrow" panose="020B0604020202020204" pitchFamily="34" charset="0"/>
                <a:cs typeface="Arial Narrow" panose="020B0604020202020204" pitchFamily="34" charset="0"/>
              </a:rPr>
              <a:t>Thermal analysis + Dead Weight + Seismic</a:t>
            </a:r>
          </a:p>
        </p:txBody>
      </p:sp>
      <p:sp>
        <p:nvSpPr>
          <p:cNvPr id="12" name="TextBox 11">
            <a:extLst>
              <a:ext uri="{FF2B5EF4-FFF2-40B4-BE49-F238E27FC236}">
                <a16:creationId xmlns:a16="http://schemas.microsoft.com/office/drawing/2014/main" id="{FE9211B0-2321-F262-C4EF-40E0B0FBC3A3}"/>
              </a:ext>
            </a:extLst>
          </p:cNvPr>
          <p:cNvSpPr txBox="1"/>
          <p:nvPr/>
        </p:nvSpPr>
        <p:spPr>
          <a:xfrm>
            <a:off x="7113493" y="3913093"/>
            <a:ext cx="4235824" cy="338554"/>
          </a:xfrm>
          <a:prstGeom prst="rect">
            <a:avLst/>
          </a:prstGeom>
          <a:noFill/>
        </p:spPr>
        <p:txBody>
          <a:bodyPr wrap="square" rtlCol="0">
            <a:spAutoFit/>
          </a:bodyPr>
          <a:lstStyle/>
          <a:p>
            <a:r>
              <a:rPr lang="en-ES" sz="1600" i="1" dirty="0"/>
              <a:t>Deformations in </a:t>
            </a:r>
            <a:r>
              <a:rPr lang="en-GB" sz="1600" i="1" dirty="0"/>
              <a:t>the Z</a:t>
            </a:r>
            <a:r>
              <a:rPr lang="en-ES" sz="1600" i="1" dirty="0"/>
              <a:t> direction &lt;0.5 mm  </a:t>
            </a:r>
          </a:p>
        </p:txBody>
      </p:sp>
      <p:sp>
        <p:nvSpPr>
          <p:cNvPr id="14" name="TextBox 13">
            <a:extLst>
              <a:ext uri="{FF2B5EF4-FFF2-40B4-BE49-F238E27FC236}">
                <a16:creationId xmlns:a16="http://schemas.microsoft.com/office/drawing/2014/main" id="{EC5F9085-2499-8606-3BC8-C5FD105FA52E}"/>
              </a:ext>
            </a:extLst>
          </p:cNvPr>
          <p:cNvSpPr txBox="1"/>
          <p:nvPr/>
        </p:nvSpPr>
        <p:spPr>
          <a:xfrm>
            <a:off x="1736220" y="4007482"/>
            <a:ext cx="4235824" cy="584775"/>
          </a:xfrm>
          <a:prstGeom prst="rect">
            <a:avLst/>
          </a:prstGeom>
          <a:noFill/>
        </p:spPr>
        <p:txBody>
          <a:bodyPr wrap="square" rtlCol="0">
            <a:spAutoFit/>
          </a:bodyPr>
          <a:lstStyle/>
          <a:p>
            <a:r>
              <a:rPr lang="es-ES" sz="1600" i="1" dirty="0"/>
              <a:t>Antennas~72 </a:t>
            </a:r>
            <a:r>
              <a:rPr lang="es-ES" altLang="en-ES" sz="1600" dirty="0" err="1">
                <a:cs typeface="Arial" panose="020B0604020202020204" pitchFamily="34" charset="0"/>
              </a:rPr>
              <a:t>ºC</a:t>
            </a:r>
            <a:r>
              <a:rPr lang="es-ES" altLang="en-ES" sz="1600" dirty="0">
                <a:cs typeface="Arial" panose="020B0604020202020204" pitchFamily="34" charset="0"/>
              </a:rPr>
              <a:t> </a:t>
            </a:r>
            <a:r>
              <a:rPr lang="es-ES" altLang="en-ES" sz="1600" i="1" dirty="0">
                <a:cs typeface="Arial" panose="020B0604020202020204" pitchFamily="34" charset="0"/>
              </a:rPr>
              <a:t>(</a:t>
            </a:r>
            <a:r>
              <a:rPr lang="es-ES" altLang="en-ES" sz="1600" i="1" dirty="0" err="1">
                <a:cs typeface="Arial" panose="020B0604020202020204" pitchFamily="34" charset="0"/>
              </a:rPr>
              <a:t>max</a:t>
            </a:r>
            <a:r>
              <a:rPr lang="es-ES" altLang="en-ES" sz="1600" i="1" dirty="0">
                <a:cs typeface="Arial" panose="020B0604020202020204" pitchFamily="34" charset="0"/>
              </a:rPr>
              <a:t>. </a:t>
            </a:r>
            <a:r>
              <a:rPr lang="es-ES" altLang="en-ES" sz="1600" i="1" dirty="0" err="1">
                <a:cs typeface="Arial" panose="020B0604020202020204" pitchFamily="34" charset="0"/>
              </a:rPr>
              <a:t>value</a:t>
            </a:r>
            <a:r>
              <a:rPr lang="es-ES" altLang="en-ES" sz="1600" i="1" dirty="0">
                <a:cs typeface="Arial" panose="020B0604020202020204" pitchFamily="34" charset="0"/>
              </a:rPr>
              <a:t>) </a:t>
            </a:r>
          </a:p>
          <a:p>
            <a:r>
              <a:rPr lang="es-ES" sz="1600" i="1"/>
              <a:t>Mirror-3~170</a:t>
            </a:r>
            <a:r>
              <a:rPr lang="es-ES" altLang="en-ES" sz="1600">
                <a:cs typeface="Arial" panose="020B0604020202020204" pitchFamily="34" charset="0"/>
              </a:rPr>
              <a:t>ºC</a:t>
            </a:r>
            <a:r>
              <a:rPr lang="es-ES" sz="1600" i="1"/>
              <a:t> </a:t>
            </a:r>
            <a:r>
              <a:rPr lang="es-ES" sz="1600" i="1" dirty="0"/>
              <a:t>(</a:t>
            </a:r>
            <a:r>
              <a:rPr lang="es-ES" sz="1600" i="1" dirty="0" err="1"/>
              <a:t>max</a:t>
            </a:r>
            <a:r>
              <a:rPr lang="es-ES" sz="1600" i="1" dirty="0"/>
              <a:t>. </a:t>
            </a:r>
            <a:r>
              <a:rPr lang="es-ES" sz="1600" i="1" dirty="0" err="1"/>
              <a:t>value</a:t>
            </a:r>
            <a:r>
              <a:rPr lang="es-ES" sz="1600" i="1" dirty="0"/>
              <a:t>)</a:t>
            </a:r>
            <a:endParaRPr lang="en-ES" sz="1600" i="1" dirty="0"/>
          </a:p>
        </p:txBody>
      </p:sp>
      <p:sp>
        <p:nvSpPr>
          <p:cNvPr id="25" name="TextBox 24">
            <a:extLst>
              <a:ext uri="{FF2B5EF4-FFF2-40B4-BE49-F238E27FC236}">
                <a16:creationId xmlns:a16="http://schemas.microsoft.com/office/drawing/2014/main" id="{E25979EA-2EA3-37C3-1E38-AC06F3604D04}"/>
              </a:ext>
            </a:extLst>
          </p:cNvPr>
          <p:cNvSpPr txBox="1"/>
          <p:nvPr/>
        </p:nvSpPr>
        <p:spPr>
          <a:xfrm>
            <a:off x="530225" y="1094210"/>
            <a:ext cx="6098240" cy="369332"/>
          </a:xfrm>
          <a:prstGeom prst="rect">
            <a:avLst/>
          </a:prstGeom>
          <a:noFill/>
        </p:spPr>
        <p:txBody>
          <a:bodyPr wrap="square">
            <a:spAutoFit/>
          </a:bodyPr>
          <a:lstStyle/>
          <a:p>
            <a:r>
              <a:rPr lang="en-ES" sz="1800" b="1" dirty="0">
                <a:latin typeface="Arial Narrow" panose="020B0604020202020204" pitchFamily="34" charset="0"/>
                <a:cs typeface="Arial Narrow" panose="020B0604020202020204" pitchFamily="34" charset="0"/>
              </a:rPr>
              <a:t>Modal analysis:</a:t>
            </a:r>
            <a:endParaRPr lang="en-ES" dirty="0"/>
          </a:p>
        </p:txBody>
      </p:sp>
      <p:sp>
        <p:nvSpPr>
          <p:cNvPr id="27" name="TextBox 26">
            <a:extLst>
              <a:ext uri="{FF2B5EF4-FFF2-40B4-BE49-F238E27FC236}">
                <a16:creationId xmlns:a16="http://schemas.microsoft.com/office/drawing/2014/main" id="{195A90C5-B73D-C5E3-7184-EC88AD2BA224}"/>
              </a:ext>
            </a:extLst>
          </p:cNvPr>
          <p:cNvSpPr txBox="1"/>
          <p:nvPr/>
        </p:nvSpPr>
        <p:spPr>
          <a:xfrm>
            <a:off x="539750" y="1535776"/>
            <a:ext cx="6098240" cy="923330"/>
          </a:xfrm>
          <a:prstGeom prst="rect">
            <a:avLst/>
          </a:prstGeom>
          <a:noFill/>
        </p:spPr>
        <p:txBody>
          <a:bodyPr wrap="square">
            <a:spAutoFit/>
          </a:bodyPr>
          <a:lstStyle/>
          <a:p>
            <a:pPr marL="285750" indent="-285750">
              <a:buClr>
                <a:srgbClr val="00B050"/>
              </a:buClr>
              <a:buSzPct val="125000"/>
              <a:buFont typeface="Wingdings" panose="05000000000000000000" pitchFamily="2" charset="2"/>
              <a:buChar char="ü"/>
            </a:pPr>
            <a:r>
              <a:rPr lang="es-ES" altLang="en-ES" dirty="0" err="1">
                <a:latin typeface="Arial Narrow" panose="020B0604020202020204" pitchFamily="34" charset="0"/>
                <a:cs typeface="Arial Narrow" panose="020B0604020202020204" pitchFamily="34" charset="0"/>
              </a:rPr>
              <a:t>First</a:t>
            </a:r>
            <a:r>
              <a:rPr lang="es-ES" altLang="en-ES" dirty="0">
                <a:latin typeface="Arial Narrow" panose="020B0604020202020204" pitchFamily="34" charset="0"/>
                <a:cs typeface="Arial Narrow" panose="020B0604020202020204" pitchFamily="34" charset="0"/>
              </a:rPr>
              <a:t> </a:t>
            </a:r>
            <a:r>
              <a:rPr lang="es-ES" altLang="en-ES" dirty="0" err="1">
                <a:latin typeface="Arial Narrow" panose="020B0604020202020204" pitchFamily="34" charset="0"/>
                <a:cs typeface="Arial Narrow" panose="020B0604020202020204" pitchFamily="34" charset="0"/>
              </a:rPr>
              <a:t>frequency</a:t>
            </a:r>
            <a:r>
              <a:rPr lang="es-ES" altLang="en-ES" dirty="0">
                <a:latin typeface="Arial Narrow" panose="020B0604020202020204" pitchFamily="34" charset="0"/>
                <a:cs typeface="Arial Narrow" panose="020B0604020202020204" pitchFamily="34" charset="0"/>
              </a:rPr>
              <a:t> </a:t>
            </a:r>
            <a:r>
              <a:rPr lang="es-ES" altLang="en-ES" dirty="0" err="1">
                <a:latin typeface="Arial Narrow" panose="020B0604020202020204" pitchFamily="34" charset="0"/>
                <a:cs typeface="Arial Narrow" panose="020B0604020202020204" pitchFamily="34" charset="0"/>
              </a:rPr>
              <a:t>beyond</a:t>
            </a:r>
            <a:r>
              <a:rPr lang="es-ES" altLang="en-ES" dirty="0">
                <a:latin typeface="Arial Narrow" panose="020B0604020202020204" pitchFamily="34" charset="0"/>
                <a:cs typeface="Arial Narrow" panose="020B0604020202020204" pitchFamily="34" charset="0"/>
              </a:rPr>
              <a:t> ZPA</a:t>
            </a:r>
          </a:p>
          <a:p>
            <a:pPr>
              <a:buClr>
                <a:srgbClr val="00B050"/>
              </a:buClr>
              <a:buSzPct val="125000"/>
            </a:pPr>
            <a:r>
              <a:rPr lang="es-ES" altLang="en-ES" dirty="0">
                <a:latin typeface="Arial Narrow" panose="020B0604020202020204" pitchFamily="34" charset="0"/>
                <a:cs typeface="Arial Narrow" panose="020B0604020202020204" pitchFamily="34" charset="0"/>
              </a:rPr>
              <a:t>    (Zero </a:t>
            </a:r>
            <a:r>
              <a:rPr lang="es-ES" altLang="en-ES" dirty="0" err="1">
                <a:latin typeface="Arial Narrow" panose="020B0604020202020204" pitchFamily="34" charset="0"/>
                <a:cs typeface="Arial Narrow" panose="020B0604020202020204" pitchFamily="34" charset="0"/>
              </a:rPr>
              <a:t>peak</a:t>
            </a:r>
            <a:r>
              <a:rPr lang="es-ES" altLang="en-ES" dirty="0">
                <a:latin typeface="Arial Narrow" panose="020B0604020202020204" pitchFamily="34" charset="0"/>
                <a:cs typeface="Arial Narrow" panose="020B0604020202020204" pitchFamily="34" charset="0"/>
              </a:rPr>
              <a:t> </a:t>
            </a:r>
            <a:r>
              <a:rPr lang="es-ES" altLang="en-ES" dirty="0" err="1">
                <a:latin typeface="Arial Narrow" panose="020B0604020202020204" pitchFamily="34" charset="0"/>
                <a:cs typeface="Arial Narrow" panose="020B0604020202020204" pitchFamily="34" charset="0"/>
              </a:rPr>
              <a:t>acceleration</a:t>
            </a:r>
            <a:r>
              <a:rPr lang="es-ES" altLang="en-ES" dirty="0">
                <a:latin typeface="Arial Narrow" panose="020B0604020202020204" pitchFamily="34" charset="0"/>
                <a:cs typeface="Arial Narrow" panose="020B0604020202020204" pitchFamily="34" charset="0"/>
              </a:rPr>
              <a:t>)</a:t>
            </a:r>
          </a:p>
          <a:p>
            <a:pPr>
              <a:buClr>
                <a:srgbClr val="00B050"/>
              </a:buClr>
              <a:buSzPct val="125000"/>
            </a:pPr>
            <a:endParaRPr lang="es-ES" altLang="en-ES" dirty="0">
              <a:latin typeface="Arial Narrow" panose="020B0604020202020204" pitchFamily="34" charset="0"/>
              <a:cs typeface="Arial Narrow" panose="020B0604020202020204" pitchFamily="34" charset="0"/>
            </a:endParaRPr>
          </a:p>
        </p:txBody>
      </p:sp>
      <p:cxnSp>
        <p:nvCxnSpPr>
          <p:cNvPr id="29" name="Straight Arrow Connector 28">
            <a:extLst>
              <a:ext uri="{FF2B5EF4-FFF2-40B4-BE49-F238E27FC236}">
                <a16:creationId xmlns:a16="http://schemas.microsoft.com/office/drawing/2014/main" id="{43F2CC51-0BF7-1AC4-26B3-20ABDEA75AEA}"/>
              </a:ext>
            </a:extLst>
          </p:cNvPr>
          <p:cNvCxnSpPr/>
          <p:nvPr/>
        </p:nvCxnSpPr>
        <p:spPr>
          <a:xfrm>
            <a:off x="5811752" y="2054775"/>
            <a:ext cx="0" cy="537882"/>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pic>
        <p:nvPicPr>
          <p:cNvPr id="30" name="Picture 29">
            <a:extLst>
              <a:ext uri="{FF2B5EF4-FFF2-40B4-BE49-F238E27FC236}">
                <a16:creationId xmlns:a16="http://schemas.microsoft.com/office/drawing/2014/main" id="{D82A0D88-B8FF-FDD9-9EA4-98679255DBDF}"/>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774592" y="1136885"/>
            <a:ext cx="5325741" cy="2311138"/>
          </a:xfrm>
          <a:prstGeom prst="rect">
            <a:avLst/>
          </a:prstGeom>
          <a:noFill/>
          <a:ln>
            <a:noFill/>
          </a:ln>
        </p:spPr>
      </p:pic>
      <p:sp>
        <p:nvSpPr>
          <p:cNvPr id="35" name="TextBox 34">
            <a:extLst>
              <a:ext uri="{FF2B5EF4-FFF2-40B4-BE49-F238E27FC236}">
                <a16:creationId xmlns:a16="http://schemas.microsoft.com/office/drawing/2014/main" id="{A54CC64B-A5A2-1D19-96E1-4DB816F38060}"/>
              </a:ext>
            </a:extLst>
          </p:cNvPr>
          <p:cNvSpPr txBox="1"/>
          <p:nvPr/>
        </p:nvSpPr>
        <p:spPr>
          <a:xfrm>
            <a:off x="7876615" y="991951"/>
            <a:ext cx="6152028" cy="338554"/>
          </a:xfrm>
          <a:prstGeom prst="rect">
            <a:avLst/>
          </a:prstGeom>
          <a:noFill/>
        </p:spPr>
        <p:txBody>
          <a:bodyPr wrap="square">
            <a:spAutoFit/>
          </a:bodyPr>
          <a:lstStyle/>
          <a:p>
            <a:r>
              <a:rPr lang="en-ES" sz="1600" i="1" dirty="0"/>
              <a:t>Total deformations </a:t>
            </a:r>
            <a:r>
              <a:rPr lang="es-ES" sz="1600" i="1" dirty="0" err="1"/>
              <a:t>first</a:t>
            </a:r>
            <a:r>
              <a:rPr lang="es-ES" sz="1600" i="1" dirty="0"/>
              <a:t> natural </a:t>
            </a:r>
            <a:r>
              <a:rPr lang="es-ES" sz="1600" i="1" dirty="0" err="1"/>
              <a:t>freq</a:t>
            </a:r>
            <a:r>
              <a:rPr lang="es-ES" sz="1600" i="1" dirty="0"/>
              <a:t> (10.8 Hz)</a:t>
            </a:r>
            <a:endParaRPr lang="en-ES" sz="1600" i="1" dirty="0"/>
          </a:p>
        </p:txBody>
      </p:sp>
    </p:spTree>
    <p:extLst>
      <p:ext uri="{BB962C8B-B14F-4D97-AF65-F5344CB8AC3E}">
        <p14:creationId xmlns:p14="http://schemas.microsoft.com/office/powerpoint/2010/main" val="1174569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4F4107-DF95-345A-4A0E-3000DC36F71F}"/>
              </a:ext>
            </a:extLst>
          </p:cNvPr>
          <p:cNvSpPr>
            <a:spLocks noGrp="1"/>
          </p:cNvSpPr>
          <p:nvPr>
            <p:ph type="title"/>
          </p:nvPr>
        </p:nvSpPr>
        <p:spPr>
          <a:xfrm>
            <a:off x="539750" y="365125"/>
            <a:ext cx="11447658" cy="520700"/>
          </a:xfrm>
        </p:spPr>
        <p:txBody>
          <a:bodyPr/>
          <a:lstStyle/>
          <a:p>
            <a:r>
              <a:rPr lang="es-ES" sz="3600" b="1" dirty="0"/>
              <a:t>DR </a:t>
            </a:r>
            <a:r>
              <a:rPr lang="es-ES" sz="3600" b="1" dirty="0" err="1"/>
              <a:t>steerable</a:t>
            </a:r>
            <a:r>
              <a:rPr lang="es-ES" sz="3600" b="1" dirty="0"/>
              <a:t> </a:t>
            </a:r>
            <a:r>
              <a:rPr lang="es-ES" sz="3600" b="1" dirty="0" err="1"/>
              <a:t>mirror</a:t>
            </a:r>
            <a:r>
              <a:rPr lang="es-ES" sz="3600" b="1" dirty="0"/>
              <a:t> </a:t>
            </a:r>
            <a:r>
              <a:rPr lang="es-ES" sz="3600" b="1" dirty="0" err="1"/>
              <a:t>mechanism</a:t>
            </a:r>
            <a:r>
              <a:rPr lang="es-ES" sz="3600" b="1" dirty="0"/>
              <a:t> – conceptual </a:t>
            </a:r>
            <a:r>
              <a:rPr lang="es-ES" sz="3600" b="1" dirty="0" err="1"/>
              <a:t>design</a:t>
            </a:r>
            <a:endParaRPr lang="en-GB" dirty="0"/>
          </a:p>
        </p:txBody>
      </p:sp>
      <p:sp>
        <p:nvSpPr>
          <p:cNvPr id="3" name="Content Placeholder 2">
            <a:extLst>
              <a:ext uri="{FF2B5EF4-FFF2-40B4-BE49-F238E27FC236}">
                <a16:creationId xmlns:a16="http://schemas.microsoft.com/office/drawing/2014/main" id="{B034CA73-8710-76B7-22FF-CAEDB160E7F5}"/>
              </a:ext>
            </a:extLst>
          </p:cNvPr>
          <p:cNvSpPr>
            <a:spLocks noGrp="1"/>
          </p:cNvSpPr>
          <p:nvPr>
            <p:ph idx="1"/>
          </p:nvPr>
        </p:nvSpPr>
        <p:spPr>
          <a:xfrm>
            <a:off x="5808948" y="1155818"/>
            <a:ext cx="6178460" cy="1175501"/>
          </a:xfrm>
        </p:spPr>
        <p:txBody>
          <a:bodyPr/>
          <a:lstStyle/>
          <a:p>
            <a:pPr marL="285750" indent="-285750">
              <a:buClr>
                <a:srgbClr val="0A20FF"/>
              </a:buClr>
              <a:buSzPct val="130000"/>
            </a:pPr>
            <a:r>
              <a:rPr lang="en-GB" sz="2200" dirty="0"/>
              <a:t>Same concept used in one of W7-X DR steering mirror mechanism</a:t>
            </a:r>
          </a:p>
          <a:p>
            <a:pPr marL="285750" indent="-285750">
              <a:buClr>
                <a:srgbClr val="0A20FF"/>
              </a:buClr>
              <a:buSzPct val="130000"/>
            </a:pPr>
            <a:r>
              <a:rPr lang="en-GB" sz="2200" dirty="0"/>
              <a:t>Bellows for vacuum interface of long rod with EP9 closure plate</a:t>
            </a:r>
          </a:p>
          <a:p>
            <a:pPr marL="285750" indent="-285750">
              <a:buClr>
                <a:srgbClr val="0A20FF"/>
              </a:buClr>
              <a:buSzPct val="130000"/>
              <a:buFont typeface="Arial" panose="020B0604020202020204" pitchFamily="34" charset="0"/>
              <a:buChar char="•"/>
            </a:pPr>
            <a:r>
              <a:rPr lang="en-GB" sz="2200" dirty="0"/>
              <a:t>Linear actuator moved by a piezoelectric motor</a:t>
            </a:r>
          </a:p>
          <a:p>
            <a:pPr lvl="1">
              <a:buClr>
                <a:srgbClr val="0A20FF"/>
              </a:buClr>
              <a:buSzPct val="90000"/>
              <a:buFont typeface="Courier New" panose="02070309020205020404" pitchFamily="49" charset="0"/>
              <a:buChar char="o"/>
            </a:pPr>
            <a:r>
              <a:rPr lang="en-GB" sz="1800" dirty="0"/>
              <a:t>Long cylindrical rod actuated by a piezoelectric motor</a:t>
            </a:r>
          </a:p>
          <a:p>
            <a:pPr lvl="1">
              <a:buClr>
                <a:srgbClr val="0A20FF"/>
              </a:buClr>
              <a:buSzPct val="90000"/>
              <a:buFont typeface="Courier New" panose="02070309020205020404" pitchFamily="49" charset="0"/>
              <a:buChar char="o"/>
            </a:pPr>
            <a:r>
              <a:rPr lang="en-GB" sz="1800" dirty="0"/>
              <a:t>Small rod with 2 articulated joints as an interface with the  mirror</a:t>
            </a:r>
          </a:p>
          <a:p>
            <a:pPr marL="285750" indent="-285750">
              <a:buClr>
                <a:srgbClr val="0A20FF"/>
              </a:buClr>
              <a:buSzPct val="130000"/>
              <a:buFont typeface="Arial" panose="020B0604020202020204" pitchFamily="34" charset="0"/>
              <a:buChar char="•"/>
            </a:pPr>
            <a:r>
              <a:rPr lang="en-GB" sz="2200" dirty="0"/>
              <a:t>Self-lubricating, radiation-resistant material (e.g. Si3N4 ceramic) for:</a:t>
            </a:r>
          </a:p>
          <a:p>
            <a:pPr lvl="1">
              <a:buClr>
                <a:srgbClr val="0A20FF"/>
              </a:buClr>
              <a:buSzPct val="90000"/>
              <a:buFont typeface="Courier New" panose="02070309020205020404" pitchFamily="49" charset="0"/>
              <a:buChar char="o"/>
            </a:pPr>
            <a:r>
              <a:rPr lang="en-GB" sz="1800" dirty="0"/>
              <a:t>Cylindrical bushings allowing sliding of long rod supports</a:t>
            </a:r>
          </a:p>
          <a:p>
            <a:pPr lvl="1">
              <a:buClr>
                <a:srgbClr val="0A20FF"/>
              </a:buClr>
              <a:buSzPct val="90000"/>
              <a:buFont typeface="Courier New" panose="02070309020205020404" pitchFamily="49" charset="0"/>
              <a:buChar char="o"/>
            </a:pPr>
            <a:r>
              <a:rPr lang="en-GB" sz="1800" dirty="0"/>
              <a:t>Spherical or cylindrical  bearings for small rod articulated joints</a:t>
            </a:r>
          </a:p>
          <a:p>
            <a:pPr marL="0" indent="0">
              <a:buClr>
                <a:srgbClr val="0A20FF"/>
              </a:buClr>
              <a:buSzPct val="130000"/>
              <a:buNone/>
            </a:pPr>
            <a:endParaRPr lang="en-GB" sz="2200" b="1" dirty="0"/>
          </a:p>
          <a:p>
            <a:pPr marL="0" indent="0">
              <a:buClr>
                <a:srgbClr val="0A20FF"/>
              </a:buClr>
              <a:buSzPct val="130000"/>
              <a:buNone/>
            </a:pPr>
            <a:r>
              <a:rPr lang="en-GB" sz="2200" b="1" dirty="0"/>
              <a:t>NEXT STEP: final engineering design, including mirror position control</a:t>
            </a:r>
          </a:p>
          <a:p>
            <a:endParaRPr lang="en-GB" sz="2200" dirty="0"/>
          </a:p>
        </p:txBody>
      </p:sp>
      <p:sp>
        <p:nvSpPr>
          <p:cNvPr id="4" name="Date Placeholder 3">
            <a:extLst>
              <a:ext uri="{FF2B5EF4-FFF2-40B4-BE49-F238E27FC236}">
                <a16:creationId xmlns:a16="http://schemas.microsoft.com/office/drawing/2014/main" id="{B5C0536C-F8B6-441F-0FC7-58F871A7BEDB}"/>
              </a:ext>
            </a:extLst>
          </p:cNvPr>
          <p:cNvSpPr>
            <a:spLocks noGrp="1"/>
          </p:cNvSpPr>
          <p:nvPr>
            <p:ph type="dt" sz="half" idx="10"/>
          </p:nvPr>
        </p:nvSpPr>
        <p:spPr/>
        <p:txBody>
          <a:bodyPr/>
          <a:lstStyle/>
          <a:p>
            <a:pPr>
              <a:defRPr/>
            </a:pPr>
            <a:r>
              <a:rPr lang="es-ES"/>
              <a:t>23/10/2026 E. de la Luna et al</a:t>
            </a:r>
          </a:p>
        </p:txBody>
      </p:sp>
      <p:sp>
        <p:nvSpPr>
          <p:cNvPr id="5" name="Footer Placeholder 4">
            <a:extLst>
              <a:ext uri="{FF2B5EF4-FFF2-40B4-BE49-F238E27FC236}">
                <a16:creationId xmlns:a16="http://schemas.microsoft.com/office/drawing/2014/main" id="{67A6526D-0642-4BE0-A104-5EEBB869B42E}"/>
              </a:ext>
            </a:extLst>
          </p:cNvPr>
          <p:cNvSpPr>
            <a:spLocks noGrp="1"/>
          </p:cNvSpPr>
          <p:nvPr>
            <p:ph type="ftr" sz="quarter" idx="11"/>
          </p:nvPr>
        </p:nvSpPr>
        <p:spPr/>
        <p:txBody>
          <a:bodyPr/>
          <a:lstStyle/>
          <a:p>
            <a:pPr>
              <a:spcBef>
                <a:spcPct val="0"/>
              </a:spcBef>
              <a:spcAft>
                <a:spcPct val="0"/>
              </a:spcAft>
            </a:pPr>
            <a:r>
              <a:rPr lang="en-US" sz="1200" err="1">
                <a:solidFill>
                  <a:srgbClr val="333333"/>
                </a:solidFill>
                <a:latin typeface="Arial Narrow" panose="020B0604020202020204" pitchFamily="34" charset="0"/>
                <a:ea typeface="Arial Narrow" panose="020B0604020202020204" pitchFamily="34" charset="0"/>
              </a:rPr>
              <a:t>EUROfusion</a:t>
            </a:r>
            <a:r>
              <a:rPr lang="en-US" sz="1200">
                <a:solidFill>
                  <a:srgbClr val="333333"/>
                </a:solidFill>
                <a:latin typeface="Arial Narrow" panose="020B0604020202020204" pitchFamily="34" charset="0"/>
                <a:ea typeface="Arial Narrow" panose="020B0604020202020204" pitchFamily="34" charset="0"/>
              </a:rPr>
              <a:t> JT-60SA Enhancements Progress Meeting Part I - Doppler Reflectometer</a:t>
            </a:r>
            <a:endParaRPr lang="es-ES" sz="1200">
              <a:latin typeface="Arial Narrow" panose="020B0604020202020204" pitchFamily="34" charset="0"/>
            </a:endParaRPr>
          </a:p>
        </p:txBody>
      </p:sp>
      <p:sp>
        <p:nvSpPr>
          <p:cNvPr id="6" name="Slide Number Placeholder 5">
            <a:extLst>
              <a:ext uri="{FF2B5EF4-FFF2-40B4-BE49-F238E27FC236}">
                <a16:creationId xmlns:a16="http://schemas.microsoft.com/office/drawing/2014/main" id="{FF8E530A-951D-F9CF-124B-5F130B2FCB7C}"/>
              </a:ext>
            </a:extLst>
          </p:cNvPr>
          <p:cNvSpPr>
            <a:spLocks noGrp="1"/>
          </p:cNvSpPr>
          <p:nvPr>
            <p:ph type="sldNum" sz="quarter" idx="12"/>
          </p:nvPr>
        </p:nvSpPr>
        <p:spPr/>
        <p:txBody>
          <a:bodyPr/>
          <a:lstStyle/>
          <a:p>
            <a:pPr>
              <a:defRPr/>
            </a:pPr>
            <a:fld id="{3C4EB4DB-DE24-F64C-ABEB-C24AA729C29F}" type="slidenum">
              <a:rPr lang="es-ES" smtClean="0"/>
              <a:pPr>
                <a:defRPr/>
              </a:pPr>
              <a:t>11</a:t>
            </a:fld>
            <a:endParaRPr lang="es-ES"/>
          </a:p>
        </p:txBody>
      </p:sp>
      <p:pic>
        <p:nvPicPr>
          <p:cNvPr id="7" name="Imagen 9">
            <a:extLst>
              <a:ext uri="{FF2B5EF4-FFF2-40B4-BE49-F238E27FC236}">
                <a16:creationId xmlns:a16="http://schemas.microsoft.com/office/drawing/2014/main" id="{4A363BFB-E3E9-3D29-56B3-85A9D2A8F682}"/>
              </a:ext>
            </a:extLst>
          </p:cNvPr>
          <p:cNvPicPr>
            <a:picLocks noChangeAspect="1"/>
          </p:cNvPicPr>
          <p:nvPr/>
        </p:nvPicPr>
        <p:blipFill rotWithShape="1">
          <a:blip r:embed="rId2">
            <a:extLst>
              <a:ext uri="{28A0092B-C50C-407E-A947-70E740481C1C}">
                <a14:useLocalDpi xmlns:a14="http://schemas.microsoft.com/office/drawing/2010/main" val="0"/>
              </a:ext>
            </a:extLst>
          </a:blip>
          <a:srcRect l="6817" t="8747" r="15429" b="16909"/>
          <a:stretch/>
        </p:blipFill>
        <p:spPr>
          <a:xfrm>
            <a:off x="645327" y="1001356"/>
            <a:ext cx="4729767" cy="2545899"/>
          </a:xfrm>
          <a:prstGeom prst="rect">
            <a:avLst/>
          </a:prstGeom>
        </p:spPr>
      </p:pic>
      <p:cxnSp>
        <p:nvCxnSpPr>
          <p:cNvPr id="9" name="Conector recto de flecha 11">
            <a:extLst>
              <a:ext uri="{FF2B5EF4-FFF2-40B4-BE49-F238E27FC236}">
                <a16:creationId xmlns:a16="http://schemas.microsoft.com/office/drawing/2014/main" id="{D93B7554-07BF-3CAA-E42B-A889B4C510FB}"/>
              </a:ext>
            </a:extLst>
          </p:cNvPr>
          <p:cNvCxnSpPr>
            <a:cxnSpLocks/>
          </p:cNvCxnSpPr>
          <p:nvPr/>
        </p:nvCxnSpPr>
        <p:spPr>
          <a:xfrm flipV="1">
            <a:off x="2056451" y="2739046"/>
            <a:ext cx="383067" cy="300464"/>
          </a:xfrm>
          <a:prstGeom prst="straightConnector1">
            <a:avLst/>
          </a:prstGeom>
          <a:ln w="317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0" name="CuadroTexto 12">
            <a:extLst>
              <a:ext uri="{FF2B5EF4-FFF2-40B4-BE49-F238E27FC236}">
                <a16:creationId xmlns:a16="http://schemas.microsoft.com/office/drawing/2014/main" id="{E9791F44-0D53-E8B7-9A92-CE7CF2DBB955}"/>
              </a:ext>
            </a:extLst>
          </p:cNvPr>
          <p:cNvSpPr txBox="1"/>
          <p:nvPr/>
        </p:nvSpPr>
        <p:spPr>
          <a:xfrm>
            <a:off x="1227686" y="1193773"/>
            <a:ext cx="2616996" cy="584775"/>
          </a:xfrm>
          <a:prstGeom prst="rect">
            <a:avLst/>
          </a:prstGeom>
          <a:solidFill>
            <a:schemeClr val="bg1"/>
          </a:solidFill>
          <a:ln>
            <a:solidFill>
              <a:schemeClr val="tx1"/>
            </a:solidFill>
          </a:ln>
        </p:spPr>
        <p:txBody>
          <a:bodyPr wrap="square" rtlCol="0">
            <a:spAutoFit/>
          </a:bodyPr>
          <a:lstStyle/>
          <a:p>
            <a:r>
              <a:rPr lang="es-ES" sz="1600" dirty="0" err="1">
                <a:latin typeface="Arial Narrow" panose="020B0604020202020204" pitchFamily="34" charset="0"/>
                <a:cs typeface="Arial Narrow" panose="020B0604020202020204" pitchFamily="34" charset="0"/>
              </a:rPr>
              <a:t>Bellows</a:t>
            </a:r>
            <a:r>
              <a:rPr lang="es-ES" sz="1600" dirty="0">
                <a:latin typeface="Arial Narrow" panose="020B0604020202020204" pitchFamily="34" charset="0"/>
                <a:cs typeface="Arial Narrow" panose="020B0604020202020204" pitchFamily="34" charset="0"/>
              </a:rPr>
              <a:t> </a:t>
            </a:r>
            <a:r>
              <a:rPr lang="es-ES" sz="1600" dirty="0" err="1">
                <a:latin typeface="Arial Narrow" panose="020B0604020202020204" pitchFamily="34" charset="0"/>
                <a:cs typeface="Arial Narrow" panose="020B0604020202020204" pitchFamily="34" charset="0"/>
              </a:rPr>
              <a:t>for</a:t>
            </a:r>
            <a:r>
              <a:rPr lang="es-ES" sz="1600" dirty="0">
                <a:latin typeface="Arial Narrow" panose="020B0604020202020204" pitchFamily="34" charset="0"/>
                <a:cs typeface="Arial Narrow" panose="020B0604020202020204" pitchFamily="34" charset="0"/>
              </a:rPr>
              <a:t> </a:t>
            </a:r>
            <a:r>
              <a:rPr lang="es-ES" sz="1600" dirty="0" err="1">
                <a:latin typeface="Arial Narrow" panose="020B0604020202020204" pitchFamily="34" charset="0"/>
                <a:cs typeface="Arial Narrow" panose="020B0604020202020204" pitchFamily="34" charset="0"/>
              </a:rPr>
              <a:t>rod-closure</a:t>
            </a:r>
            <a:r>
              <a:rPr lang="es-ES" sz="1600" dirty="0">
                <a:latin typeface="Arial Narrow" panose="020B0604020202020204" pitchFamily="34" charset="0"/>
                <a:cs typeface="Arial Narrow" panose="020B0604020202020204" pitchFamily="34" charset="0"/>
              </a:rPr>
              <a:t> </a:t>
            </a:r>
            <a:r>
              <a:rPr lang="es-ES" sz="1600" dirty="0" err="1">
                <a:latin typeface="Arial Narrow" panose="020B0604020202020204" pitchFamily="34" charset="0"/>
                <a:cs typeface="Arial Narrow" panose="020B0604020202020204" pitchFamily="34" charset="0"/>
              </a:rPr>
              <a:t>plate</a:t>
            </a:r>
            <a:r>
              <a:rPr lang="es-ES" sz="1600" dirty="0">
                <a:latin typeface="Arial Narrow" panose="020B0604020202020204" pitchFamily="34" charset="0"/>
                <a:cs typeface="Arial Narrow" panose="020B0604020202020204" pitchFamily="34" charset="0"/>
              </a:rPr>
              <a:t> </a:t>
            </a:r>
            <a:r>
              <a:rPr lang="es-ES" sz="1600" dirty="0" err="1">
                <a:latin typeface="Arial Narrow" panose="020B0604020202020204" pitchFamily="34" charset="0"/>
                <a:cs typeface="Arial Narrow" panose="020B0604020202020204" pitchFamily="34" charset="0"/>
              </a:rPr>
              <a:t>vaccum</a:t>
            </a:r>
            <a:r>
              <a:rPr lang="es-ES" sz="1600" dirty="0">
                <a:latin typeface="Arial Narrow" panose="020B0604020202020204" pitchFamily="34" charset="0"/>
                <a:cs typeface="Arial Narrow" panose="020B0604020202020204" pitchFamily="34" charset="0"/>
              </a:rPr>
              <a:t> interface</a:t>
            </a:r>
          </a:p>
        </p:txBody>
      </p:sp>
      <p:cxnSp>
        <p:nvCxnSpPr>
          <p:cNvPr id="11" name="Conector recto de flecha 13">
            <a:extLst>
              <a:ext uri="{FF2B5EF4-FFF2-40B4-BE49-F238E27FC236}">
                <a16:creationId xmlns:a16="http://schemas.microsoft.com/office/drawing/2014/main" id="{4B9D9F4A-7AB9-69FB-006B-28CF03F363DC}"/>
              </a:ext>
            </a:extLst>
          </p:cNvPr>
          <p:cNvCxnSpPr>
            <a:cxnSpLocks/>
          </p:cNvCxnSpPr>
          <p:nvPr/>
        </p:nvCxnSpPr>
        <p:spPr>
          <a:xfrm>
            <a:off x="3079447" y="1840104"/>
            <a:ext cx="1875936" cy="982431"/>
          </a:xfrm>
          <a:prstGeom prst="straightConnector1">
            <a:avLst/>
          </a:prstGeom>
          <a:ln w="317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6" name="CuadroTexto 10">
            <a:extLst>
              <a:ext uri="{FF2B5EF4-FFF2-40B4-BE49-F238E27FC236}">
                <a16:creationId xmlns:a16="http://schemas.microsoft.com/office/drawing/2014/main" id="{365ABC4B-35BD-9EE2-BD5B-5CAB66155F80}"/>
              </a:ext>
            </a:extLst>
          </p:cNvPr>
          <p:cNvSpPr txBox="1"/>
          <p:nvPr/>
        </p:nvSpPr>
        <p:spPr>
          <a:xfrm>
            <a:off x="1609708" y="3055027"/>
            <a:ext cx="1065823" cy="338554"/>
          </a:xfrm>
          <a:prstGeom prst="rect">
            <a:avLst/>
          </a:prstGeom>
          <a:solidFill>
            <a:schemeClr val="bg1"/>
          </a:solidFill>
          <a:ln>
            <a:solidFill>
              <a:schemeClr val="tx1"/>
            </a:solidFill>
          </a:ln>
        </p:spPr>
        <p:txBody>
          <a:bodyPr wrap="square" rtlCol="0">
            <a:spAutoFit/>
          </a:bodyPr>
          <a:lstStyle/>
          <a:p>
            <a:r>
              <a:rPr lang="es-ES" sz="1600" dirty="0">
                <a:latin typeface="Arial Narrow" panose="020B0604020202020204" pitchFamily="34" charset="0"/>
                <a:cs typeface="Arial Narrow" panose="020B0604020202020204" pitchFamily="34" charset="0"/>
              </a:rPr>
              <a:t>Long  </a:t>
            </a:r>
            <a:r>
              <a:rPr lang="es-ES" sz="1600" dirty="0" err="1">
                <a:latin typeface="Arial Narrow" panose="020B0604020202020204" pitchFamily="34" charset="0"/>
                <a:cs typeface="Arial Narrow" panose="020B0604020202020204" pitchFamily="34" charset="0"/>
              </a:rPr>
              <a:t>rod</a:t>
            </a:r>
            <a:endParaRPr lang="es-ES" sz="1600" dirty="0">
              <a:latin typeface="Arial Narrow" panose="020B0604020202020204" pitchFamily="34" charset="0"/>
              <a:cs typeface="Arial Narrow" panose="020B0604020202020204" pitchFamily="34" charset="0"/>
            </a:endParaRPr>
          </a:p>
        </p:txBody>
      </p:sp>
      <p:pic>
        <p:nvPicPr>
          <p:cNvPr id="17" name="Imagen 5">
            <a:extLst>
              <a:ext uri="{FF2B5EF4-FFF2-40B4-BE49-F238E27FC236}">
                <a16:creationId xmlns:a16="http://schemas.microsoft.com/office/drawing/2014/main" id="{036634AB-0929-2B38-6BAE-32ACD2F0A566}"/>
              </a:ext>
            </a:extLst>
          </p:cNvPr>
          <p:cNvPicPr>
            <a:picLocks noChangeAspect="1"/>
          </p:cNvPicPr>
          <p:nvPr/>
        </p:nvPicPr>
        <p:blipFill rotWithShape="1">
          <a:blip r:embed="rId3">
            <a:extLst>
              <a:ext uri="{28A0092B-C50C-407E-A947-70E740481C1C}">
                <a14:useLocalDpi xmlns:a14="http://schemas.microsoft.com/office/drawing/2010/main" val="0"/>
              </a:ext>
            </a:extLst>
          </a:blip>
          <a:srcRect l="14528" r="23728"/>
          <a:stretch/>
        </p:blipFill>
        <p:spPr>
          <a:xfrm>
            <a:off x="1301437" y="3722939"/>
            <a:ext cx="3496767" cy="2663735"/>
          </a:xfrm>
          <a:prstGeom prst="rect">
            <a:avLst/>
          </a:prstGeom>
        </p:spPr>
      </p:pic>
      <p:cxnSp>
        <p:nvCxnSpPr>
          <p:cNvPr id="19" name="Conector recto de flecha 10">
            <a:extLst>
              <a:ext uri="{FF2B5EF4-FFF2-40B4-BE49-F238E27FC236}">
                <a16:creationId xmlns:a16="http://schemas.microsoft.com/office/drawing/2014/main" id="{17ECA5E4-7E91-0206-3078-344AE9504D99}"/>
              </a:ext>
            </a:extLst>
          </p:cNvPr>
          <p:cNvCxnSpPr>
            <a:cxnSpLocks/>
          </p:cNvCxnSpPr>
          <p:nvPr/>
        </p:nvCxnSpPr>
        <p:spPr>
          <a:xfrm flipV="1">
            <a:off x="2675531" y="5526400"/>
            <a:ext cx="0" cy="820645"/>
          </a:xfrm>
          <a:prstGeom prst="straightConnector1">
            <a:avLst/>
          </a:prstGeom>
          <a:ln w="317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1" name="Conector recto de flecha 15">
            <a:extLst>
              <a:ext uri="{FF2B5EF4-FFF2-40B4-BE49-F238E27FC236}">
                <a16:creationId xmlns:a16="http://schemas.microsoft.com/office/drawing/2014/main" id="{F5CEBB18-CAD3-F4FA-6452-DE817DBF4754}"/>
              </a:ext>
            </a:extLst>
          </p:cNvPr>
          <p:cNvCxnSpPr>
            <a:cxnSpLocks/>
          </p:cNvCxnSpPr>
          <p:nvPr/>
        </p:nvCxnSpPr>
        <p:spPr>
          <a:xfrm flipV="1">
            <a:off x="3806625" y="5526400"/>
            <a:ext cx="431602" cy="651816"/>
          </a:xfrm>
          <a:prstGeom prst="straightConnector1">
            <a:avLst/>
          </a:prstGeom>
          <a:ln w="317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3" name="Conector recto de flecha 21">
            <a:extLst>
              <a:ext uri="{FF2B5EF4-FFF2-40B4-BE49-F238E27FC236}">
                <a16:creationId xmlns:a16="http://schemas.microsoft.com/office/drawing/2014/main" id="{B9904C9D-6636-AACC-8887-1C3E95F093EC}"/>
              </a:ext>
            </a:extLst>
          </p:cNvPr>
          <p:cNvCxnSpPr>
            <a:cxnSpLocks/>
          </p:cNvCxnSpPr>
          <p:nvPr/>
        </p:nvCxnSpPr>
        <p:spPr>
          <a:xfrm flipH="1">
            <a:off x="3002262" y="3886844"/>
            <a:ext cx="1037891" cy="1515937"/>
          </a:xfrm>
          <a:prstGeom prst="straightConnector1">
            <a:avLst/>
          </a:prstGeom>
          <a:ln w="317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4" name="Conector recto de flecha 24">
            <a:extLst>
              <a:ext uri="{FF2B5EF4-FFF2-40B4-BE49-F238E27FC236}">
                <a16:creationId xmlns:a16="http://schemas.microsoft.com/office/drawing/2014/main" id="{98ECE94A-CB09-116B-38F5-F75365A9B95A}"/>
              </a:ext>
            </a:extLst>
          </p:cNvPr>
          <p:cNvCxnSpPr>
            <a:cxnSpLocks/>
          </p:cNvCxnSpPr>
          <p:nvPr/>
        </p:nvCxnSpPr>
        <p:spPr>
          <a:xfrm flipH="1">
            <a:off x="2439518" y="3886843"/>
            <a:ext cx="1585316" cy="1515938"/>
          </a:xfrm>
          <a:prstGeom prst="straightConnector1">
            <a:avLst/>
          </a:prstGeom>
          <a:ln w="317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26" name="CuadroTexto 6">
            <a:extLst>
              <a:ext uri="{FF2B5EF4-FFF2-40B4-BE49-F238E27FC236}">
                <a16:creationId xmlns:a16="http://schemas.microsoft.com/office/drawing/2014/main" id="{78EDB1E9-253B-F7FD-CF16-816AE31988C9}"/>
              </a:ext>
            </a:extLst>
          </p:cNvPr>
          <p:cNvSpPr txBox="1"/>
          <p:nvPr/>
        </p:nvSpPr>
        <p:spPr>
          <a:xfrm>
            <a:off x="2133224" y="6076807"/>
            <a:ext cx="1191929" cy="338554"/>
          </a:xfrm>
          <a:prstGeom prst="rect">
            <a:avLst/>
          </a:prstGeom>
          <a:solidFill>
            <a:schemeClr val="bg1"/>
          </a:solidFill>
          <a:ln>
            <a:solidFill>
              <a:schemeClr val="tx1"/>
            </a:solidFill>
          </a:ln>
        </p:spPr>
        <p:txBody>
          <a:bodyPr wrap="square" rtlCol="0">
            <a:spAutoFit/>
          </a:bodyPr>
          <a:lstStyle/>
          <a:p>
            <a:r>
              <a:rPr lang="es-ES" sz="1600" dirty="0">
                <a:latin typeface="Arial Narrow" panose="020B0604020202020204" pitchFamily="34" charset="0"/>
                <a:cs typeface="Arial Narrow" panose="020B0604020202020204" pitchFamily="34" charset="0"/>
              </a:rPr>
              <a:t>Small </a:t>
            </a:r>
            <a:r>
              <a:rPr lang="es-ES" sz="1600" dirty="0" err="1">
                <a:latin typeface="Arial Narrow" panose="020B0604020202020204" pitchFamily="34" charset="0"/>
                <a:cs typeface="Arial Narrow" panose="020B0604020202020204" pitchFamily="34" charset="0"/>
              </a:rPr>
              <a:t>rod</a:t>
            </a:r>
            <a:endParaRPr lang="es-ES" sz="1600" dirty="0">
              <a:latin typeface="Arial Narrow" panose="020B0604020202020204" pitchFamily="34" charset="0"/>
              <a:cs typeface="Arial Narrow" panose="020B0604020202020204" pitchFamily="34" charset="0"/>
            </a:endParaRPr>
          </a:p>
        </p:txBody>
      </p:sp>
      <p:sp>
        <p:nvSpPr>
          <p:cNvPr id="28" name="CuadroTexto 20">
            <a:extLst>
              <a:ext uri="{FF2B5EF4-FFF2-40B4-BE49-F238E27FC236}">
                <a16:creationId xmlns:a16="http://schemas.microsoft.com/office/drawing/2014/main" id="{8ACB580F-4BA2-CA14-4864-306E3D914CB8}"/>
              </a:ext>
            </a:extLst>
          </p:cNvPr>
          <p:cNvSpPr txBox="1"/>
          <p:nvPr/>
        </p:nvSpPr>
        <p:spPr>
          <a:xfrm>
            <a:off x="3083817" y="3623464"/>
            <a:ext cx="1871566" cy="584775"/>
          </a:xfrm>
          <a:prstGeom prst="rect">
            <a:avLst/>
          </a:prstGeom>
          <a:solidFill>
            <a:schemeClr val="bg1"/>
          </a:solidFill>
          <a:ln>
            <a:solidFill>
              <a:schemeClr val="tx1"/>
            </a:solidFill>
          </a:ln>
        </p:spPr>
        <p:txBody>
          <a:bodyPr wrap="square" rtlCol="0">
            <a:spAutoFit/>
          </a:bodyPr>
          <a:lstStyle/>
          <a:p>
            <a:r>
              <a:rPr lang="es-ES" sz="1600" dirty="0" err="1">
                <a:latin typeface="Arial Narrow" panose="020B0604020202020204" pitchFamily="34" charset="0"/>
                <a:cs typeface="Arial Narrow" panose="020B0604020202020204" pitchFamily="34" charset="0"/>
              </a:rPr>
              <a:t>Spherical</a:t>
            </a:r>
            <a:r>
              <a:rPr lang="es-ES" sz="1600" dirty="0">
                <a:latin typeface="Arial Narrow" panose="020B0604020202020204" pitchFamily="34" charset="0"/>
                <a:cs typeface="Arial Narrow" panose="020B0604020202020204" pitchFamily="34" charset="0"/>
              </a:rPr>
              <a:t> </a:t>
            </a:r>
            <a:r>
              <a:rPr lang="es-ES" sz="1600" dirty="0" err="1">
                <a:latin typeface="Arial Narrow" panose="020B0604020202020204" pitchFamily="34" charset="0"/>
                <a:cs typeface="Arial Narrow" panose="020B0604020202020204" pitchFamily="34" charset="0"/>
              </a:rPr>
              <a:t>or</a:t>
            </a:r>
            <a:r>
              <a:rPr lang="es-ES" sz="1600" dirty="0">
                <a:latin typeface="Arial Narrow" panose="020B0604020202020204" pitchFamily="34" charset="0"/>
                <a:cs typeface="Arial Narrow" panose="020B0604020202020204" pitchFamily="34" charset="0"/>
              </a:rPr>
              <a:t> </a:t>
            </a:r>
            <a:r>
              <a:rPr lang="es-ES" sz="1600" dirty="0" err="1">
                <a:latin typeface="Arial Narrow" panose="020B0604020202020204" pitchFamily="34" charset="0"/>
                <a:cs typeface="Arial Narrow" panose="020B0604020202020204" pitchFamily="34" charset="0"/>
              </a:rPr>
              <a:t>cylindral</a:t>
            </a:r>
            <a:r>
              <a:rPr lang="es-ES" sz="1600" dirty="0">
                <a:latin typeface="Arial Narrow" panose="020B0604020202020204" pitchFamily="34" charset="0"/>
                <a:cs typeface="Arial Narrow" panose="020B0604020202020204" pitchFamily="34" charset="0"/>
              </a:rPr>
              <a:t>  </a:t>
            </a:r>
            <a:r>
              <a:rPr lang="es-ES" sz="1600" dirty="0" err="1">
                <a:latin typeface="Arial Narrow" panose="020B0604020202020204" pitchFamily="34" charset="0"/>
                <a:cs typeface="Arial Narrow" panose="020B0604020202020204" pitchFamily="34" charset="0"/>
              </a:rPr>
              <a:t>bearings</a:t>
            </a:r>
            <a:endParaRPr lang="es-ES" sz="1600" dirty="0">
              <a:latin typeface="Arial Narrow" panose="020B0604020202020204" pitchFamily="34" charset="0"/>
              <a:cs typeface="Arial Narrow" panose="020B0604020202020204" pitchFamily="34" charset="0"/>
            </a:endParaRPr>
          </a:p>
        </p:txBody>
      </p:sp>
      <p:sp>
        <p:nvSpPr>
          <p:cNvPr id="29" name="CuadroTexto 14">
            <a:extLst>
              <a:ext uri="{FF2B5EF4-FFF2-40B4-BE49-F238E27FC236}">
                <a16:creationId xmlns:a16="http://schemas.microsoft.com/office/drawing/2014/main" id="{8EC18148-ACE8-D07F-7C59-645D857BB7ED}"/>
              </a:ext>
            </a:extLst>
          </p:cNvPr>
          <p:cNvSpPr txBox="1"/>
          <p:nvPr/>
        </p:nvSpPr>
        <p:spPr>
          <a:xfrm>
            <a:off x="3581989" y="5961693"/>
            <a:ext cx="1172031" cy="338554"/>
          </a:xfrm>
          <a:prstGeom prst="rect">
            <a:avLst/>
          </a:prstGeom>
          <a:solidFill>
            <a:schemeClr val="bg1"/>
          </a:solidFill>
          <a:ln>
            <a:solidFill>
              <a:schemeClr val="tx1"/>
            </a:solidFill>
          </a:ln>
        </p:spPr>
        <p:txBody>
          <a:bodyPr wrap="square" rtlCol="0">
            <a:spAutoFit/>
          </a:bodyPr>
          <a:lstStyle/>
          <a:p>
            <a:r>
              <a:rPr lang="es-ES" sz="1600" dirty="0">
                <a:latin typeface="Arial Narrow" panose="020B0604020202020204" pitchFamily="34" charset="0"/>
                <a:cs typeface="Arial Narrow" panose="020B0604020202020204" pitchFamily="34" charset="0"/>
              </a:rPr>
              <a:t>Long  </a:t>
            </a:r>
            <a:r>
              <a:rPr lang="es-ES" sz="1600" dirty="0" err="1">
                <a:latin typeface="Arial Narrow" panose="020B0604020202020204" pitchFamily="34" charset="0"/>
                <a:cs typeface="Arial Narrow" panose="020B0604020202020204" pitchFamily="34" charset="0"/>
              </a:rPr>
              <a:t>rod</a:t>
            </a:r>
            <a:endParaRPr lang="es-ES" sz="1600" dirty="0">
              <a:latin typeface="Arial Narrow" panose="020B0604020202020204" pitchFamily="34" charset="0"/>
              <a:cs typeface="Arial Narrow" panose="020B0604020202020204" pitchFamily="34" charset="0"/>
            </a:endParaRPr>
          </a:p>
        </p:txBody>
      </p:sp>
    </p:spTree>
    <p:extLst>
      <p:ext uri="{BB962C8B-B14F-4D97-AF65-F5344CB8AC3E}">
        <p14:creationId xmlns:p14="http://schemas.microsoft.com/office/powerpoint/2010/main" val="2308008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753F60DA-9245-26CA-12EE-D168A2BA5570}"/>
              </a:ext>
            </a:extLst>
          </p:cNvPr>
          <p:cNvGrpSpPr/>
          <p:nvPr/>
        </p:nvGrpSpPr>
        <p:grpSpPr>
          <a:xfrm>
            <a:off x="6163136" y="3149360"/>
            <a:ext cx="5861430" cy="2210768"/>
            <a:chOff x="6096000" y="3738191"/>
            <a:chExt cx="5861430" cy="2210768"/>
          </a:xfrm>
        </p:grpSpPr>
        <p:grpSp>
          <p:nvGrpSpPr>
            <p:cNvPr id="19" name="Group 18">
              <a:extLst>
                <a:ext uri="{FF2B5EF4-FFF2-40B4-BE49-F238E27FC236}">
                  <a16:creationId xmlns:a16="http://schemas.microsoft.com/office/drawing/2014/main" id="{0E9282DC-DE2B-4239-FCEE-1D129E2EB92E}"/>
                </a:ext>
              </a:extLst>
            </p:cNvPr>
            <p:cNvGrpSpPr/>
            <p:nvPr/>
          </p:nvGrpSpPr>
          <p:grpSpPr>
            <a:xfrm>
              <a:off x="6096000" y="3804772"/>
              <a:ext cx="5861430" cy="2144187"/>
              <a:chOff x="6096000" y="3800654"/>
              <a:chExt cx="5861430" cy="2144187"/>
            </a:xfrm>
          </p:grpSpPr>
          <p:grpSp>
            <p:nvGrpSpPr>
              <p:cNvPr id="9" name="Group 7">
                <a:extLst>
                  <a:ext uri="{FF2B5EF4-FFF2-40B4-BE49-F238E27FC236}">
                    <a16:creationId xmlns:a16="http://schemas.microsoft.com/office/drawing/2014/main" id="{FFED2DCC-CD4D-61B7-988B-1060FC6AAB3E}"/>
                  </a:ext>
                </a:extLst>
              </p:cNvPr>
              <p:cNvGrpSpPr/>
              <p:nvPr/>
            </p:nvGrpSpPr>
            <p:grpSpPr>
              <a:xfrm>
                <a:off x="6096000" y="3800654"/>
                <a:ext cx="5861430" cy="2144187"/>
                <a:chOff x="6351" y="863600"/>
                <a:chExt cx="12186683" cy="3962400"/>
              </a:xfrm>
            </p:grpSpPr>
            <p:pic>
              <p:nvPicPr>
                <p:cNvPr id="10" name="Picture 2">
                  <a:extLst>
                    <a:ext uri="{FF2B5EF4-FFF2-40B4-BE49-F238E27FC236}">
                      <a16:creationId xmlns:a16="http://schemas.microsoft.com/office/drawing/2014/main" id="{A8ED9772-2B17-D4BD-1324-33489867AB01}"/>
                    </a:ext>
                  </a:extLst>
                </p:cNvPr>
                <p:cNvPicPr>
                  <a:picLocks noChangeAspect="1"/>
                </p:cNvPicPr>
                <p:nvPr/>
              </p:nvPicPr>
              <p:blipFill>
                <a:blip r:embed="rId3"/>
                <a:stretch>
                  <a:fillRect/>
                </a:stretch>
              </p:blipFill>
              <p:spPr>
                <a:xfrm>
                  <a:off x="6351" y="863600"/>
                  <a:ext cx="4968240" cy="3962400"/>
                </a:xfrm>
                <a:prstGeom prst="rect">
                  <a:avLst/>
                </a:prstGeom>
              </p:spPr>
            </p:pic>
            <p:pic>
              <p:nvPicPr>
                <p:cNvPr id="13" name="Picture 4">
                  <a:extLst>
                    <a:ext uri="{FF2B5EF4-FFF2-40B4-BE49-F238E27FC236}">
                      <a16:creationId xmlns:a16="http://schemas.microsoft.com/office/drawing/2014/main" id="{81D67C9F-4A0E-532E-B775-D064EB74E5EC}"/>
                    </a:ext>
                  </a:extLst>
                </p:cNvPr>
                <p:cNvPicPr>
                  <a:picLocks noChangeAspect="1"/>
                </p:cNvPicPr>
                <p:nvPr/>
              </p:nvPicPr>
              <p:blipFill>
                <a:blip r:embed="rId4"/>
                <a:srcRect l="9744"/>
                <a:stretch>
                  <a:fillRect/>
                </a:stretch>
              </p:blipFill>
              <p:spPr>
                <a:xfrm>
                  <a:off x="4057650" y="863600"/>
                  <a:ext cx="4484134" cy="3962400"/>
                </a:xfrm>
                <a:prstGeom prst="rect">
                  <a:avLst/>
                </a:prstGeom>
              </p:spPr>
            </p:pic>
            <p:pic>
              <p:nvPicPr>
                <p:cNvPr id="14" name="Picture 6">
                  <a:extLst>
                    <a:ext uri="{FF2B5EF4-FFF2-40B4-BE49-F238E27FC236}">
                      <a16:creationId xmlns:a16="http://schemas.microsoft.com/office/drawing/2014/main" id="{87705A5B-A1AE-56B5-946B-A101870FC0E0}"/>
                    </a:ext>
                  </a:extLst>
                </p:cNvPr>
                <p:cNvPicPr>
                  <a:picLocks noChangeAspect="1"/>
                </p:cNvPicPr>
                <p:nvPr/>
              </p:nvPicPr>
              <p:blipFill>
                <a:blip r:embed="rId5"/>
                <a:srcRect l="9744"/>
                <a:stretch>
                  <a:fillRect/>
                </a:stretch>
              </p:blipFill>
              <p:spPr>
                <a:xfrm>
                  <a:off x="7708900" y="863600"/>
                  <a:ext cx="4484134" cy="3962400"/>
                </a:xfrm>
                <a:prstGeom prst="rect">
                  <a:avLst/>
                </a:prstGeom>
              </p:spPr>
            </p:pic>
          </p:grpSp>
          <p:sp>
            <p:nvSpPr>
              <p:cNvPr id="16" name="TextBox 15">
                <a:extLst>
                  <a:ext uri="{FF2B5EF4-FFF2-40B4-BE49-F238E27FC236}">
                    <a16:creationId xmlns:a16="http://schemas.microsoft.com/office/drawing/2014/main" id="{BF0864FE-958A-A8CF-8956-625C0998512C}"/>
                  </a:ext>
                </a:extLst>
              </p:cNvPr>
              <p:cNvSpPr txBox="1"/>
              <p:nvPr/>
            </p:nvSpPr>
            <p:spPr>
              <a:xfrm>
                <a:off x="7150649" y="3897214"/>
                <a:ext cx="4797607" cy="369332"/>
              </a:xfrm>
              <a:prstGeom prst="rect">
                <a:avLst/>
              </a:prstGeom>
              <a:noFill/>
            </p:spPr>
            <p:txBody>
              <a:bodyPr wrap="square" lIns="91440" tIns="45720" rIns="91440" bIns="45720" rtlCol="0" anchor="t">
                <a:spAutoFit/>
              </a:bodyPr>
              <a:lstStyle/>
              <a:p>
                <a:r>
                  <a:rPr lang="en-GB">
                    <a:solidFill>
                      <a:schemeClr val="bg1"/>
                    </a:solidFill>
                    <a:latin typeface="Arial"/>
                    <a:cs typeface="Arial"/>
                  </a:rPr>
                  <a:t>60 GHz               80 GHz             100 GHz</a:t>
                </a:r>
              </a:p>
            </p:txBody>
          </p:sp>
        </p:grpSp>
        <p:sp>
          <p:nvSpPr>
            <p:cNvPr id="18" name="Rectangle 17">
              <a:extLst>
                <a:ext uri="{FF2B5EF4-FFF2-40B4-BE49-F238E27FC236}">
                  <a16:creationId xmlns:a16="http://schemas.microsoft.com/office/drawing/2014/main" id="{0D5D7E4D-BD12-6F6A-8DB4-5C6A7A83AE31}"/>
                </a:ext>
              </a:extLst>
            </p:cNvPr>
            <p:cNvSpPr/>
            <p:nvPr/>
          </p:nvSpPr>
          <p:spPr>
            <a:xfrm>
              <a:off x="6386116" y="3738191"/>
              <a:ext cx="5186220" cy="20982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Title 1">
            <a:extLst>
              <a:ext uri="{FF2B5EF4-FFF2-40B4-BE49-F238E27FC236}">
                <a16:creationId xmlns:a16="http://schemas.microsoft.com/office/drawing/2014/main" id="{17B85C8A-9759-30C0-AC2C-AC1381CFBFF3}"/>
              </a:ext>
            </a:extLst>
          </p:cNvPr>
          <p:cNvSpPr>
            <a:spLocks noGrp="1"/>
          </p:cNvSpPr>
          <p:nvPr>
            <p:ph type="title"/>
          </p:nvPr>
        </p:nvSpPr>
        <p:spPr>
          <a:xfrm>
            <a:off x="539750" y="365125"/>
            <a:ext cx="11187430" cy="520700"/>
          </a:xfrm>
        </p:spPr>
        <p:txBody>
          <a:bodyPr/>
          <a:lstStyle/>
          <a:p>
            <a:pPr marL="228600" indent="-228600">
              <a:spcBef>
                <a:spcPts val="1000"/>
              </a:spcBef>
            </a:pPr>
            <a:r>
              <a:rPr lang="en-GB" sz="3000">
                <a:latin typeface="Arial Narrow"/>
                <a:cs typeface="Arial"/>
              </a:rPr>
              <a:t>Optical design: progress since Review Meeting July2025</a:t>
            </a:r>
            <a:endParaRPr lang="es-ES" sz="3000">
              <a:latin typeface="Arial Narrow"/>
              <a:cs typeface="Arial"/>
            </a:endParaRPr>
          </a:p>
        </p:txBody>
      </p:sp>
      <p:sp>
        <p:nvSpPr>
          <p:cNvPr id="4" name="Date Placeholder 3">
            <a:extLst>
              <a:ext uri="{FF2B5EF4-FFF2-40B4-BE49-F238E27FC236}">
                <a16:creationId xmlns:a16="http://schemas.microsoft.com/office/drawing/2014/main" id="{9C80F2CF-78CE-96C9-7921-FA73CB98A66F}"/>
              </a:ext>
            </a:extLst>
          </p:cNvPr>
          <p:cNvSpPr>
            <a:spLocks noGrp="1"/>
          </p:cNvSpPr>
          <p:nvPr>
            <p:ph type="dt" sz="half" idx="10"/>
          </p:nvPr>
        </p:nvSpPr>
        <p:spPr/>
        <p:txBody>
          <a:bodyPr/>
          <a:lstStyle/>
          <a:p>
            <a:pPr>
              <a:defRPr/>
            </a:pPr>
            <a:r>
              <a:rPr lang="es-ES"/>
              <a:t>23/10/2026 E. de la Luna et al</a:t>
            </a:r>
          </a:p>
        </p:txBody>
      </p:sp>
      <p:sp>
        <p:nvSpPr>
          <p:cNvPr id="6" name="Slide Number Placeholder 5">
            <a:extLst>
              <a:ext uri="{FF2B5EF4-FFF2-40B4-BE49-F238E27FC236}">
                <a16:creationId xmlns:a16="http://schemas.microsoft.com/office/drawing/2014/main" id="{72608763-F46E-1B07-5A5D-8BB31E20FA90}"/>
              </a:ext>
            </a:extLst>
          </p:cNvPr>
          <p:cNvSpPr>
            <a:spLocks noGrp="1"/>
          </p:cNvSpPr>
          <p:nvPr>
            <p:ph type="sldNum" sz="quarter" idx="12"/>
          </p:nvPr>
        </p:nvSpPr>
        <p:spPr/>
        <p:txBody>
          <a:bodyPr/>
          <a:lstStyle/>
          <a:p>
            <a:pPr>
              <a:defRPr/>
            </a:pPr>
            <a:fld id="{3C4EB4DB-DE24-F64C-ABEB-C24AA729C29F}" type="slidenum">
              <a:rPr lang="es-ES" smtClean="0"/>
              <a:pPr>
                <a:defRPr/>
              </a:pPr>
              <a:t>12</a:t>
            </a:fld>
            <a:endParaRPr lang="es-ES"/>
          </a:p>
        </p:txBody>
      </p:sp>
      <p:sp>
        <p:nvSpPr>
          <p:cNvPr id="11" name="TextBox 10">
            <a:extLst>
              <a:ext uri="{FF2B5EF4-FFF2-40B4-BE49-F238E27FC236}">
                <a16:creationId xmlns:a16="http://schemas.microsoft.com/office/drawing/2014/main" id="{97D934ED-307B-A7ED-0F53-A7A59D41CE28}"/>
              </a:ext>
            </a:extLst>
          </p:cNvPr>
          <p:cNvSpPr txBox="1"/>
          <p:nvPr/>
        </p:nvSpPr>
        <p:spPr>
          <a:xfrm>
            <a:off x="6193617" y="1047230"/>
            <a:ext cx="5830949" cy="1569660"/>
          </a:xfrm>
          <a:prstGeom prst="rect">
            <a:avLst/>
          </a:prstGeom>
          <a:noFill/>
        </p:spPr>
        <p:txBody>
          <a:bodyPr wrap="square" lIns="91440" tIns="45720" rIns="91440" bIns="45720" anchor="t">
            <a:spAutoFit/>
          </a:bodyPr>
          <a:lstStyle/>
          <a:p>
            <a:pPr marL="273050" indent="-273050" fontAlgn="auto">
              <a:spcBef>
                <a:spcPts val="600"/>
              </a:spcBef>
              <a:spcAft>
                <a:spcPts val="0"/>
              </a:spcAft>
              <a:buClr>
                <a:srgbClr val="0A20FF"/>
              </a:buClr>
              <a:buSzPct val="130000"/>
              <a:buFont typeface="Arial" panose="020B0604020202020204" pitchFamily="34" charset="0"/>
              <a:buChar char="•"/>
              <a:defRPr/>
            </a:pPr>
            <a:r>
              <a:rPr lang="en-GB" sz="2000" dirty="0">
                <a:latin typeface="Arial Narrow"/>
                <a:cs typeface="Arial Narrow" panose="020B0604020202020204" pitchFamily="34" charset="0"/>
              </a:rPr>
              <a:t>Validation/optimization of the optical design using GRASP in collaboration with A. </a:t>
            </a:r>
            <a:r>
              <a:rPr lang="en-GB" sz="2000" dirty="0" err="1">
                <a:latin typeface="Arial Narrow"/>
                <a:cs typeface="Arial Narrow" panose="020B0604020202020204" pitchFamily="34" charset="0"/>
              </a:rPr>
              <a:t>Simonetto</a:t>
            </a:r>
            <a:r>
              <a:rPr lang="en-GB" sz="2000" dirty="0">
                <a:latin typeface="Arial Narrow"/>
                <a:cs typeface="Arial Narrow" panose="020B0604020202020204" pitchFamily="34" charset="0"/>
              </a:rPr>
              <a:t> and P. </a:t>
            </a:r>
            <a:r>
              <a:rPr lang="en-GB" sz="2000" dirty="0" err="1">
                <a:latin typeface="Arial Narrow"/>
                <a:cs typeface="Arial Narrow" panose="020B0604020202020204" pitchFamily="34" charset="0"/>
              </a:rPr>
              <a:t>Platania</a:t>
            </a:r>
            <a:r>
              <a:rPr lang="en-GB" sz="2000" dirty="0">
                <a:latin typeface="Arial Narrow"/>
                <a:cs typeface="Arial Narrow" panose="020B0604020202020204" pitchFamily="34" charset="0"/>
              </a:rPr>
              <a:t> (ongoing since September 2026):</a:t>
            </a:r>
          </a:p>
          <a:p>
            <a:pPr marL="447675" lvl="1" indent="-174625" fontAlgn="auto">
              <a:spcBef>
                <a:spcPts val="0"/>
              </a:spcBef>
              <a:spcAft>
                <a:spcPts val="0"/>
              </a:spcAft>
              <a:buClr>
                <a:srgbClr val="0A20FF"/>
              </a:buClr>
              <a:buSzPct val="80000"/>
              <a:buFont typeface="Courier New" panose="02070309020205020404" pitchFamily="49" charset="0"/>
              <a:buChar char="o"/>
              <a:defRPr/>
            </a:pPr>
            <a:r>
              <a:rPr lang="en-GB" dirty="0">
                <a:latin typeface="Arial Narrow" panose="020B0604020202020204" pitchFamily="34" charset="0"/>
                <a:cs typeface="Arial Narrow" panose="020B0604020202020204" pitchFamily="34" charset="0"/>
              </a:rPr>
              <a:t>multi-beam optics typically requires large mirrors</a:t>
            </a:r>
          </a:p>
          <a:p>
            <a:pPr marL="447675" lvl="1" indent="-174625" fontAlgn="auto">
              <a:spcBef>
                <a:spcPts val="0"/>
              </a:spcBef>
              <a:spcAft>
                <a:spcPts val="0"/>
              </a:spcAft>
              <a:buClr>
                <a:srgbClr val="0A20FF"/>
              </a:buClr>
              <a:buSzPct val="80000"/>
              <a:buFont typeface="Courier New" panose="02070309020205020404" pitchFamily="49" charset="0"/>
              <a:buChar char="o"/>
              <a:defRPr/>
            </a:pPr>
            <a:r>
              <a:rPr lang="en-GB" dirty="0">
                <a:latin typeface="Arial Narrow" panose="020B0604020202020204" pitchFamily="34" charset="0"/>
                <a:cs typeface="Arial Narrow" panose="020B0604020202020204" pitchFamily="34" charset="0"/>
              </a:rPr>
              <a:t>space constraints impose a limit on mirror size</a:t>
            </a:r>
            <a:r>
              <a:rPr lang="en-GB" dirty="0">
                <a:solidFill>
                  <a:srgbClr val="0A20FF"/>
                </a:solidFill>
                <a:latin typeface="Arial Narrow" panose="020B0604020202020204" pitchFamily="34" charset="0"/>
                <a:cs typeface="Arial Narrow" panose="020B0604020202020204" pitchFamily="34" charset="0"/>
              </a:rPr>
              <a:t> </a:t>
            </a:r>
          </a:p>
        </p:txBody>
      </p:sp>
      <p:sp>
        <p:nvSpPr>
          <p:cNvPr id="3" name="Footer Placeholder 4">
            <a:extLst>
              <a:ext uri="{FF2B5EF4-FFF2-40B4-BE49-F238E27FC236}">
                <a16:creationId xmlns:a16="http://schemas.microsoft.com/office/drawing/2014/main" id="{DF44118A-18B3-7899-DDBD-3DCF36F5DE86}"/>
              </a:ext>
            </a:extLst>
          </p:cNvPr>
          <p:cNvSpPr>
            <a:spLocks noGrp="1" noChangeArrowheads="1"/>
          </p:cNvSpPr>
          <p:nvPr>
            <p:ph type="ftr" sz="quarter" idx="11"/>
          </p:nvPr>
        </p:nvSpPr>
        <p:spPr bwMode="auto">
          <a:xfrm>
            <a:off x="2982512" y="6515100"/>
            <a:ext cx="6696118" cy="3825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spcBef>
                <a:spcPct val="0"/>
              </a:spcBef>
              <a:spcAft>
                <a:spcPct val="0"/>
              </a:spcAft>
            </a:pPr>
            <a:r>
              <a:rPr lang="en-US" sz="1400" err="1">
                <a:solidFill>
                  <a:srgbClr val="333333"/>
                </a:solidFill>
                <a:latin typeface="Arial Narrow" panose="020B0604020202020204" pitchFamily="34" charset="0"/>
                <a:ea typeface="Arial Narrow" panose="020B0604020202020204" pitchFamily="34" charset="0"/>
              </a:rPr>
              <a:t>EUROfusion</a:t>
            </a:r>
            <a:r>
              <a:rPr lang="en-US" sz="1400">
                <a:solidFill>
                  <a:srgbClr val="333333"/>
                </a:solidFill>
                <a:latin typeface="Arial Narrow" panose="020B0604020202020204" pitchFamily="34" charset="0"/>
                <a:ea typeface="Arial Narrow" panose="020B0604020202020204" pitchFamily="34" charset="0"/>
              </a:rPr>
              <a:t> JT-60SA Enhancements Progress Meeting Part I - Doppler Reflectometer</a:t>
            </a:r>
            <a:endParaRPr lang="es-ES" sz="1400">
              <a:latin typeface="Arial Narrow" panose="020B0604020202020204" pitchFamily="34" charset="0"/>
            </a:endParaRPr>
          </a:p>
        </p:txBody>
      </p:sp>
      <p:sp>
        <p:nvSpPr>
          <p:cNvPr id="7" name="TextBox 6">
            <a:extLst>
              <a:ext uri="{FF2B5EF4-FFF2-40B4-BE49-F238E27FC236}">
                <a16:creationId xmlns:a16="http://schemas.microsoft.com/office/drawing/2014/main" id="{D8D5126C-2E1B-CAFC-27BC-8A79B4F1736F}"/>
              </a:ext>
            </a:extLst>
          </p:cNvPr>
          <p:cNvSpPr txBox="1"/>
          <p:nvPr/>
        </p:nvSpPr>
        <p:spPr>
          <a:xfrm>
            <a:off x="894511" y="2424125"/>
            <a:ext cx="1878904" cy="369332"/>
          </a:xfrm>
          <a:prstGeom prst="rect">
            <a:avLst/>
          </a:prstGeom>
          <a:noFill/>
        </p:spPr>
        <p:txBody>
          <a:bodyPr wrap="square" rtlCol="0">
            <a:spAutoFit/>
          </a:bodyPr>
          <a:lstStyle/>
          <a:p>
            <a:r>
              <a:rPr lang="en-GB">
                <a:solidFill>
                  <a:schemeClr val="bg1"/>
                </a:solidFill>
              </a:rPr>
              <a:t>Initial design</a:t>
            </a:r>
          </a:p>
        </p:txBody>
      </p:sp>
      <p:pic>
        <p:nvPicPr>
          <p:cNvPr id="8" name="Picture 7">
            <a:extLst>
              <a:ext uri="{FF2B5EF4-FFF2-40B4-BE49-F238E27FC236}">
                <a16:creationId xmlns:a16="http://schemas.microsoft.com/office/drawing/2014/main" id="{D9CD5254-17FA-8455-766F-D3FFB020ABA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5920" y="1531787"/>
            <a:ext cx="5976664" cy="4884321"/>
          </a:xfrm>
          <a:prstGeom prst="rect">
            <a:avLst/>
          </a:prstGeom>
        </p:spPr>
      </p:pic>
      <p:sp>
        <p:nvSpPr>
          <p:cNvPr id="15" name="TextBox 14">
            <a:extLst>
              <a:ext uri="{FF2B5EF4-FFF2-40B4-BE49-F238E27FC236}">
                <a16:creationId xmlns:a16="http://schemas.microsoft.com/office/drawing/2014/main" id="{3A527DDD-C493-3AE1-175B-D2B178570793}"/>
              </a:ext>
            </a:extLst>
          </p:cNvPr>
          <p:cNvSpPr txBox="1"/>
          <p:nvPr/>
        </p:nvSpPr>
        <p:spPr>
          <a:xfrm>
            <a:off x="7081583" y="2669403"/>
            <a:ext cx="3800549" cy="369332"/>
          </a:xfrm>
          <a:prstGeom prst="rect">
            <a:avLst/>
          </a:prstGeom>
          <a:noFill/>
        </p:spPr>
        <p:txBody>
          <a:bodyPr wrap="square" rtlCol="0">
            <a:spAutoFit/>
          </a:bodyPr>
          <a:lstStyle/>
          <a:p>
            <a:pPr algn="ctr"/>
            <a:r>
              <a:rPr lang="en-GB" b="1" i="1">
                <a:latin typeface="Arial Narrow" panose="020B0604020202020204" pitchFamily="34" charset="0"/>
                <a:cs typeface="Arial Narrow" panose="020B0604020202020204" pitchFamily="34" charset="0"/>
              </a:rPr>
              <a:t>Beam waist in the plasma</a:t>
            </a:r>
          </a:p>
        </p:txBody>
      </p:sp>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A7FB0D30-ABF0-E4BD-0FA7-400D27AC903F}"/>
                  </a:ext>
                </a:extLst>
              </p:cNvPr>
              <p:cNvSpPr txBox="1"/>
              <p:nvPr/>
            </p:nvSpPr>
            <p:spPr>
              <a:xfrm>
                <a:off x="6716625" y="2978167"/>
                <a:ext cx="5004434" cy="338554"/>
              </a:xfrm>
              <a:prstGeom prst="rect">
                <a:avLst/>
              </a:prstGeom>
              <a:noFill/>
            </p:spPr>
            <p:txBody>
              <a:bodyPr wrap="square" rtlCol="0">
                <a:spAutoFit/>
              </a:bodyPr>
              <a:lstStyle/>
              <a:p>
                <a:r>
                  <a:rPr lang="en-GB" sz="1600" i="1" dirty="0">
                    <a:latin typeface="Arial Narrow" panose="020B0604020202020204" pitchFamily="34" charset="0"/>
                    <a:cs typeface="Arial Narrow" panose="020B0604020202020204" pitchFamily="34" charset="0"/>
                  </a:rPr>
                  <a:t>Waist (i.e. </a:t>
                </a:r>
                <a14:m>
                  <m:oMath xmlns:m="http://schemas.openxmlformats.org/officeDocument/2006/math">
                    <m:r>
                      <a:rPr lang="es-ES" sz="1600" b="0" i="1" smtClean="0">
                        <a:latin typeface="Cambria Math" panose="02040503050406030204" pitchFamily="18" charset="0"/>
                      </a:rPr>
                      <m:t>20</m:t>
                    </m:r>
                    <m:r>
                      <a:rPr lang="es-ES" sz="1600" b="0" i="1" smtClean="0">
                        <a:latin typeface="Cambria Math" panose="02040503050406030204" pitchFamily="18" charset="0"/>
                      </a:rPr>
                      <m:t>𝑙𝑜𝑔</m:t>
                    </m:r>
                    <m:r>
                      <a:rPr lang="es-ES" sz="1600" b="0" i="1" smtClean="0">
                        <a:latin typeface="Cambria Math" panose="02040503050406030204" pitchFamily="18" charset="0"/>
                      </a:rPr>
                      <m:t>⁡(</m:t>
                    </m:r>
                    <m:f>
                      <m:fPr>
                        <m:type m:val="skw"/>
                        <m:ctrlPr>
                          <a:rPr lang="es-ES" sz="1600" i="1" smtClean="0">
                            <a:latin typeface="Cambria Math" panose="02040503050406030204" pitchFamily="18" charset="0"/>
                          </a:rPr>
                        </m:ctrlPr>
                      </m:fPr>
                      <m:num>
                        <m:r>
                          <a:rPr lang="es-ES" sz="1600" b="0" i="1" smtClean="0">
                            <a:latin typeface="Cambria Math" panose="02040503050406030204" pitchFamily="18" charset="0"/>
                          </a:rPr>
                          <m:t>1</m:t>
                        </m:r>
                      </m:num>
                      <m:den>
                        <m:r>
                          <a:rPr lang="es-ES" sz="1600" b="0" i="1" smtClean="0">
                            <a:latin typeface="Cambria Math" panose="02040503050406030204" pitchFamily="18" charset="0"/>
                          </a:rPr>
                          <m:t>𝑒</m:t>
                        </m:r>
                      </m:den>
                    </m:f>
                    <m:r>
                      <a:rPr lang="es-ES" sz="1600" b="0" i="1" smtClean="0">
                        <a:latin typeface="Cambria Math" panose="02040503050406030204" pitchFamily="18" charset="0"/>
                      </a:rPr>
                      <m:t>)</m:t>
                    </m:r>
                  </m:oMath>
                </a14:m>
                <a:r>
                  <a:rPr lang="en-GB" sz="1600" i="1" dirty="0">
                    <a:latin typeface="Arial Narrow" panose="020B0604020202020204" pitchFamily="34" charset="0"/>
                    <a:cs typeface="Arial Narrow" panose="020B0604020202020204" pitchFamily="34" charset="0"/>
                  </a:rPr>
                  <a:t> level) is depicted in the first contour</a:t>
                </a:r>
              </a:p>
            </p:txBody>
          </p:sp>
        </mc:Choice>
        <mc:Fallback xmlns="">
          <p:sp>
            <p:nvSpPr>
              <p:cNvPr id="17" name="TextBox 16">
                <a:extLst>
                  <a:ext uri="{FF2B5EF4-FFF2-40B4-BE49-F238E27FC236}">
                    <a16:creationId xmlns:a16="http://schemas.microsoft.com/office/drawing/2014/main" id="{A7FB0D30-ABF0-E4BD-0FA7-400D27AC903F}"/>
                  </a:ext>
                </a:extLst>
              </p:cNvPr>
              <p:cNvSpPr txBox="1">
                <a:spLocks noRot="1" noChangeAspect="1" noMove="1" noResize="1" noEditPoints="1" noAdjustHandles="1" noChangeArrowheads="1" noChangeShapeType="1" noTextEdit="1"/>
              </p:cNvSpPr>
              <p:nvPr/>
            </p:nvSpPr>
            <p:spPr>
              <a:xfrm>
                <a:off x="6716625" y="2978167"/>
                <a:ext cx="5004434" cy="338554"/>
              </a:xfrm>
              <a:prstGeom prst="rect">
                <a:avLst/>
              </a:prstGeom>
              <a:blipFill>
                <a:blip r:embed="rId7"/>
                <a:stretch>
                  <a:fillRect l="-505" t="-107143" b="-175000"/>
                </a:stretch>
              </a:blipFill>
            </p:spPr>
            <p:txBody>
              <a:bodyPr/>
              <a:lstStyle/>
              <a:p>
                <a:r>
                  <a:rPr lang="en-GB">
                    <a:noFill/>
                  </a:rPr>
                  <a:t> </a:t>
                </a:r>
              </a:p>
            </p:txBody>
          </p:sp>
        </mc:Fallback>
      </mc:AlternateContent>
      <p:sp>
        <p:nvSpPr>
          <p:cNvPr id="21" name="TextBox 20">
            <a:extLst>
              <a:ext uri="{FF2B5EF4-FFF2-40B4-BE49-F238E27FC236}">
                <a16:creationId xmlns:a16="http://schemas.microsoft.com/office/drawing/2014/main" id="{8F266C43-CFAF-8115-7E34-F92F03D3C617}"/>
              </a:ext>
            </a:extLst>
          </p:cNvPr>
          <p:cNvSpPr txBox="1"/>
          <p:nvPr/>
        </p:nvSpPr>
        <p:spPr>
          <a:xfrm>
            <a:off x="6205178" y="5315424"/>
            <a:ext cx="5752252" cy="369332"/>
          </a:xfrm>
          <a:prstGeom prst="rect">
            <a:avLst/>
          </a:prstGeom>
          <a:noFill/>
        </p:spPr>
        <p:txBody>
          <a:bodyPr wrap="square" rtlCol="0">
            <a:spAutoFit/>
          </a:bodyPr>
          <a:lstStyle/>
          <a:p>
            <a:pPr algn="ctr"/>
            <a:r>
              <a:rPr lang="en-GB" b="1" dirty="0">
                <a:solidFill>
                  <a:srgbClr val="0A20FF"/>
                </a:solidFill>
                <a:latin typeface="Arial Narrow" panose="020B0604020202020204" pitchFamily="34" charset="0"/>
                <a:cs typeface="Arial Narrow" panose="020B0604020202020204" pitchFamily="34" charset="0"/>
              </a:rPr>
              <a:t>First results show excellent agreement with the optical design</a:t>
            </a:r>
          </a:p>
        </p:txBody>
      </p:sp>
      <p:cxnSp>
        <p:nvCxnSpPr>
          <p:cNvPr id="25" name="Straight Arrow Connector 24">
            <a:extLst>
              <a:ext uri="{FF2B5EF4-FFF2-40B4-BE49-F238E27FC236}">
                <a16:creationId xmlns:a16="http://schemas.microsoft.com/office/drawing/2014/main" id="{F20288C1-CEA4-458F-39EC-E47AB190765B}"/>
              </a:ext>
            </a:extLst>
          </p:cNvPr>
          <p:cNvCxnSpPr/>
          <p:nvPr/>
        </p:nvCxnSpPr>
        <p:spPr>
          <a:xfrm flipH="1" flipV="1">
            <a:off x="4458216" y="3742377"/>
            <a:ext cx="352693" cy="47159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0E373A6C-DF3D-49FD-9B03-A7C3153BB20C}"/>
                  </a:ext>
                </a:extLst>
              </p:cNvPr>
              <p:cNvSpPr txBox="1"/>
              <p:nvPr/>
            </p:nvSpPr>
            <p:spPr>
              <a:xfrm>
                <a:off x="3492382" y="4426949"/>
                <a:ext cx="2291457" cy="584775"/>
              </a:xfrm>
              <a:prstGeom prst="rect">
                <a:avLst/>
              </a:prstGeom>
              <a:solidFill>
                <a:schemeClr val="bg1"/>
              </a:solidFill>
              <a:ln>
                <a:solidFill>
                  <a:schemeClr val="accent1"/>
                </a:solidFill>
              </a:ln>
            </p:spPr>
            <p:txBody>
              <a:bodyPr wrap="square" rtlCol="0">
                <a:spAutoFit/>
              </a:bodyPr>
              <a:lstStyle/>
              <a:p>
                <a:pPr algn="ctr"/>
                <a:r>
                  <a:rPr lang="en-GB" sz="1600">
                    <a:latin typeface="Calibri" panose="020F0502020204030204" pitchFamily="34" charset="0"/>
                    <a:cs typeface="Calibri" panose="020F0502020204030204" pitchFamily="34" charset="0"/>
                  </a:rPr>
                  <a:t>Focusing steerable mirror</a:t>
                </a:r>
              </a:p>
              <a:p>
                <a:pPr algn="ctr"/>
                <a14:m>
                  <m:oMathPara xmlns:m="http://schemas.openxmlformats.org/officeDocument/2006/math">
                    <m:oMathParaPr>
                      <m:jc m:val="centerGroup"/>
                    </m:oMathParaPr>
                    <m:oMath xmlns:m="http://schemas.openxmlformats.org/officeDocument/2006/math">
                      <m:r>
                        <a:rPr lang="es-ES" sz="1600" i="1" smtClean="0">
                          <a:latin typeface="Cambria Math" panose="02040503050406030204" pitchFamily="18" charset="0"/>
                          <a:ea typeface="Cambria Math" panose="02040503050406030204" pitchFamily="18" charset="0"/>
                        </a:rPr>
                        <m:t>−10°≤</m:t>
                      </m:r>
                      <m:r>
                        <a:rPr lang="es-ES" sz="1600" i="1" smtClean="0">
                          <a:latin typeface="Cambria Math" panose="02040503050406030204" pitchFamily="18" charset="0"/>
                          <a:ea typeface="Cambria Math" panose="02040503050406030204" pitchFamily="18" charset="0"/>
                        </a:rPr>
                        <m:t>𝜃</m:t>
                      </m:r>
                      <m:r>
                        <a:rPr lang="es-ES" sz="1600" i="1" smtClean="0">
                          <a:latin typeface="Cambria Math" panose="02040503050406030204" pitchFamily="18" charset="0"/>
                          <a:ea typeface="Cambria Math" panose="02040503050406030204" pitchFamily="18" charset="0"/>
                        </a:rPr>
                        <m:t>≤20°</m:t>
                      </m:r>
                    </m:oMath>
                  </m:oMathPara>
                </a14:m>
                <a:endParaRPr lang="en-GB" sz="1600"/>
              </a:p>
            </p:txBody>
          </p:sp>
        </mc:Choice>
        <mc:Fallback xmlns="">
          <p:sp>
            <p:nvSpPr>
              <p:cNvPr id="28" name="TextBox 27">
                <a:extLst>
                  <a:ext uri="{FF2B5EF4-FFF2-40B4-BE49-F238E27FC236}">
                    <a16:creationId xmlns:a16="http://schemas.microsoft.com/office/drawing/2014/main" id="{0E373A6C-DF3D-49FD-9B03-A7C3153BB20C}"/>
                  </a:ext>
                </a:extLst>
              </p:cNvPr>
              <p:cNvSpPr txBox="1">
                <a:spLocks noRot="1" noChangeAspect="1" noMove="1" noResize="1" noEditPoints="1" noAdjustHandles="1" noChangeArrowheads="1" noChangeShapeType="1" noTextEdit="1"/>
              </p:cNvSpPr>
              <p:nvPr/>
            </p:nvSpPr>
            <p:spPr>
              <a:xfrm>
                <a:off x="3492382" y="4426949"/>
                <a:ext cx="2291457" cy="584775"/>
              </a:xfrm>
              <a:prstGeom prst="rect">
                <a:avLst/>
              </a:prstGeom>
              <a:blipFill>
                <a:blip r:embed="rId8"/>
                <a:stretch>
                  <a:fillRect l="-1058" t="-2041" r="-794"/>
                </a:stretch>
              </a:blipFill>
              <a:ln>
                <a:solidFill>
                  <a:schemeClr val="accent1"/>
                </a:solidFill>
              </a:ln>
            </p:spPr>
            <p:txBody>
              <a:bodyPr/>
              <a:lstStyle/>
              <a:p>
                <a:r>
                  <a:rPr lang="en-US">
                    <a:noFill/>
                  </a:rPr>
                  <a:t> </a:t>
                </a:r>
              </a:p>
            </p:txBody>
          </p:sp>
        </mc:Fallback>
      </mc:AlternateContent>
      <p:sp>
        <p:nvSpPr>
          <p:cNvPr id="32" name="TextBox 31">
            <a:extLst>
              <a:ext uri="{FF2B5EF4-FFF2-40B4-BE49-F238E27FC236}">
                <a16:creationId xmlns:a16="http://schemas.microsoft.com/office/drawing/2014/main" id="{F1EC4A88-E9D3-A750-C388-736DF75CC201}"/>
              </a:ext>
            </a:extLst>
          </p:cNvPr>
          <p:cNvSpPr txBox="1"/>
          <p:nvPr/>
        </p:nvSpPr>
        <p:spPr>
          <a:xfrm>
            <a:off x="698272" y="964887"/>
            <a:ext cx="5085567" cy="707886"/>
          </a:xfrm>
          <a:prstGeom prst="rect">
            <a:avLst/>
          </a:prstGeom>
          <a:noFill/>
        </p:spPr>
        <p:txBody>
          <a:bodyPr wrap="square" rtlCol="0">
            <a:spAutoFit/>
          </a:bodyPr>
          <a:lstStyle/>
          <a:p>
            <a:pPr algn="ctr"/>
            <a:r>
              <a:rPr lang="en-GB" sz="2000">
                <a:latin typeface="Arial Narrow" panose="020B0604020202020204" pitchFamily="34" charset="0"/>
                <a:cs typeface="Arial Narrow" panose="020B0604020202020204" pitchFamily="34" charset="0"/>
              </a:rPr>
              <a:t>Gaussian beam telescope &amp;</a:t>
            </a:r>
          </a:p>
          <a:p>
            <a:pPr algn="ctr"/>
            <a:r>
              <a:rPr lang="en-GB" sz="2000">
                <a:latin typeface="Arial Narrow" panose="020B0604020202020204" pitchFamily="34" charset="0"/>
                <a:cs typeface="Arial Narrow" panose="020B0604020202020204" pitchFamily="34" charset="0"/>
              </a:rPr>
              <a:t>frequency-independent optics</a:t>
            </a:r>
          </a:p>
        </p:txBody>
      </p:sp>
      <p:sp>
        <p:nvSpPr>
          <p:cNvPr id="5" name="TextBox 10">
            <a:extLst>
              <a:ext uri="{FF2B5EF4-FFF2-40B4-BE49-F238E27FC236}">
                <a16:creationId xmlns:a16="http://schemas.microsoft.com/office/drawing/2014/main" id="{E97242B2-0597-47B0-9CEF-AEC6CB244F95}"/>
              </a:ext>
            </a:extLst>
          </p:cNvPr>
          <p:cNvSpPr txBox="1"/>
          <p:nvPr/>
        </p:nvSpPr>
        <p:spPr>
          <a:xfrm>
            <a:off x="6180526" y="5721405"/>
            <a:ext cx="5830949" cy="707886"/>
          </a:xfrm>
          <a:prstGeom prst="rect">
            <a:avLst/>
          </a:prstGeom>
          <a:noFill/>
        </p:spPr>
        <p:txBody>
          <a:bodyPr wrap="square" lIns="91440" tIns="45720" rIns="91440" bIns="45720" anchor="t">
            <a:spAutoFit/>
          </a:bodyPr>
          <a:lstStyle/>
          <a:p>
            <a:pPr marL="342900" indent="-342900" fontAlgn="auto">
              <a:spcBef>
                <a:spcPts val="600"/>
              </a:spcBef>
              <a:spcAft>
                <a:spcPts val="0"/>
              </a:spcAft>
              <a:buClr>
                <a:srgbClr val="0A20FF"/>
              </a:buClr>
              <a:buSzPct val="130000"/>
              <a:buFont typeface="Arial" panose="020B0604020202020204" pitchFamily="34" charset="0"/>
              <a:buChar char="•"/>
              <a:defRPr/>
            </a:pPr>
            <a:r>
              <a:rPr lang="en-GB" sz="2000" dirty="0">
                <a:latin typeface="Arial Narrow"/>
                <a:cs typeface="Arial Narrow" panose="020B0604020202020204" pitchFamily="34" charset="0"/>
              </a:rPr>
              <a:t>Work is ongoing: minor adjustments to mirrors (1) and (2) may be required following the optimisation process</a:t>
            </a:r>
            <a:endParaRPr lang="es-ES" dirty="0"/>
          </a:p>
        </p:txBody>
      </p:sp>
    </p:spTree>
    <p:extLst>
      <p:ext uri="{BB962C8B-B14F-4D97-AF65-F5344CB8AC3E}">
        <p14:creationId xmlns:p14="http://schemas.microsoft.com/office/powerpoint/2010/main" val="472591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7" grpId="0"/>
      <p:bldP spid="21" grpId="0"/>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69425C-F052-7FB3-70EF-2471925363A7}"/>
              </a:ext>
            </a:extLst>
          </p:cNvPr>
          <p:cNvSpPr>
            <a:spLocks noGrp="1"/>
          </p:cNvSpPr>
          <p:nvPr>
            <p:ph type="title"/>
          </p:nvPr>
        </p:nvSpPr>
        <p:spPr>
          <a:xfrm>
            <a:off x="539750" y="365125"/>
            <a:ext cx="11652250" cy="520700"/>
          </a:xfrm>
        </p:spPr>
        <p:txBody>
          <a:bodyPr/>
          <a:lstStyle/>
          <a:p>
            <a:r>
              <a:rPr lang="en-GB" sz="3200">
                <a:latin typeface="Arial Narrow"/>
                <a:cs typeface="Arial"/>
              </a:rPr>
              <a:t>Ex-vessel transmission path: progress since Review Meeting July2025</a:t>
            </a:r>
            <a:endParaRPr lang="en-GB"/>
          </a:p>
        </p:txBody>
      </p:sp>
      <p:sp>
        <p:nvSpPr>
          <p:cNvPr id="4" name="Date Placeholder 3">
            <a:extLst>
              <a:ext uri="{FF2B5EF4-FFF2-40B4-BE49-F238E27FC236}">
                <a16:creationId xmlns:a16="http://schemas.microsoft.com/office/drawing/2014/main" id="{D98E44B6-6F00-E497-FCC2-660F99B6C14F}"/>
              </a:ext>
            </a:extLst>
          </p:cNvPr>
          <p:cNvSpPr>
            <a:spLocks noGrp="1"/>
          </p:cNvSpPr>
          <p:nvPr>
            <p:ph type="dt" sz="half" idx="10"/>
          </p:nvPr>
        </p:nvSpPr>
        <p:spPr/>
        <p:txBody>
          <a:bodyPr/>
          <a:lstStyle/>
          <a:p>
            <a:pPr>
              <a:defRPr/>
            </a:pPr>
            <a:r>
              <a:rPr lang="es-ES"/>
              <a:t>23/10/2026 E. de la Luna et al</a:t>
            </a:r>
          </a:p>
        </p:txBody>
      </p:sp>
      <p:sp>
        <p:nvSpPr>
          <p:cNvPr id="5" name="Footer Placeholder 4">
            <a:extLst>
              <a:ext uri="{FF2B5EF4-FFF2-40B4-BE49-F238E27FC236}">
                <a16:creationId xmlns:a16="http://schemas.microsoft.com/office/drawing/2014/main" id="{DB0651D6-B9F4-B939-BBD9-DA1C0AEE161C}"/>
              </a:ext>
            </a:extLst>
          </p:cNvPr>
          <p:cNvSpPr>
            <a:spLocks noGrp="1"/>
          </p:cNvSpPr>
          <p:nvPr>
            <p:ph type="ftr" sz="quarter" idx="11"/>
          </p:nvPr>
        </p:nvSpPr>
        <p:spPr/>
        <p:txBody>
          <a:bodyPr/>
          <a:lstStyle/>
          <a:p>
            <a:pPr>
              <a:spcBef>
                <a:spcPct val="0"/>
              </a:spcBef>
              <a:spcAft>
                <a:spcPct val="0"/>
              </a:spcAft>
            </a:pPr>
            <a:r>
              <a:rPr lang="en-US" sz="1200">
                <a:solidFill>
                  <a:srgbClr val="333333"/>
                </a:solidFill>
                <a:latin typeface="Arial Narrow" panose="020B0604020202020204" pitchFamily="34" charset="0"/>
                <a:ea typeface="Arial Narrow" panose="020B0604020202020204" pitchFamily="34" charset="0"/>
              </a:rPr>
              <a:t>EUROfusion JT-60SA Enhancements Progress Meeting Part I - Doppler Reflectometer</a:t>
            </a:r>
            <a:endParaRPr lang="es-ES" sz="1200">
              <a:latin typeface="Arial Narrow" panose="020B0604020202020204" pitchFamily="34" charset="0"/>
            </a:endParaRPr>
          </a:p>
        </p:txBody>
      </p:sp>
      <p:sp>
        <p:nvSpPr>
          <p:cNvPr id="6" name="Slide Number Placeholder 5">
            <a:extLst>
              <a:ext uri="{FF2B5EF4-FFF2-40B4-BE49-F238E27FC236}">
                <a16:creationId xmlns:a16="http://schemas.microsoft.com/office/drawing/2014/main" id="{8D97157C-F31E-90E5-EC8C-6B9419EF9AA1}"/>
              </a:ext>
            </a:extLst>
          </p:cNvPr>
          <p:cNvSpPr>
            <a:spLocks noGrp="1"/>
          </p:cNvSpPr>
          <p:nvPr>
            <p:ph type="sldNum" sz="quarter" idx="12"/>
          </p:nvPr>
        </p:nvSpPr>
        <p:spPr/>
        <p:txBody>
          <a:bodyPr/>
          <a:lstStyle/>
          <a:p>
            <a:pPr>
              <a:defRPr/>
            </a:pPr>
            <a:fld id="{3C4EB4DB-DE24-F64C-ABEB-C24AA729C29F}" type="slidenum">
              <a:rPr lang="es-ES" smtClean="0"/>
              <a:pPr>
                <a:defRPr/>
              </a:pPr>
              <a:t>13</a:t>
            </a:fld>
            <a:endParaRPr lang="es-ES"/>
          </a:p>
        </p:txBody>
      </p:sp>
      <p:pic>
        <p:nvPicPr>
          <p:cNvPr id="7" name="Imagen 2073019235">
            <a:extLst>
              <a:ext uri="{FF2B5EF4-FFF2-40B4-BE49-F238E27FC236}">
                <a16:creationId xmlns:a16="http://schemas.microsoft.com/office/drawing/2014/main" id="{4132DF2B-7D24-D8B1-7978-C650813C195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9378" y="1089211"/>
            <a:ext cx="5286792" cy="5254700"/>
          </a:xfrm>
          <a:prstGeom prst="rect">
            <a:avLst/>
          </a:prstGeom>
          <a:noFill/>
          <a:ln>
            <a:noFill/>
          </a:ln>
        </p:spPr>
      </p:pic>
      <p:pic>
        <p:nvPicPr>
          <p:cNvPr id="12" name="Imagen 2073019242">
            <a:extLst>
              <a:ext uri="{FF2B5EF4-FFF2-40B4-BE49-F238E27FC236}">
                <a16:creationId xmlns:a16="http://schemas.microsoft.com/office/drawing/2014/main" id="{59440A34-9541-5205-9806-D1931369F1BC}"/>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25355" y="4298460"/>
            <a:ext cx="2838823" cy="2139057"/>
          </a:xfrm>
          <a:prstGeom prst="rect">
            <a:avLst/>
          </a:prstGeom>
          <a:noFill/>
          <a:ln>
            <a:noFill/>
          </a:ln>
        </p:spPr>
      </p:pic>
      <p:cxnSp>
        <p:nvCxnSpPr>
          <p:cNvPr id="15" name="Straight Arrow Connector 14">
            <a:extLst>
              <a:ext uri="{FF2B5EF4-FFF2-40B4-BE49-F238E27FC236}">
                <a16:creationId xmlns:a16="http://schemas.microsoft.com/office/drawing/2014/main" id="{A47B8067-0B93-9F67-E97A-160288EB48E5}"/>
              </a:ext>
            </a:extLst>
          </p:cNvPr>
          <p:cNvCxnSpPr>
            <a:cxnSpLocks/>
          </p:cNvCxnSpPr>
          <p:nvPr/>
        </p:nvCxnSpPr>
        <p:spPr>
          <a:xfrm flipH="1">
            <a:off x="4840941" y="4894729"/>
            <a:ext cx="1156449" cy="981636"/>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9F6C9854-FA31-B0DB-A159-EF0A876D8A9D}"/>
              </a:ext>
            </a:extLst>
          </p:cNvPr>
          <p:cNvSpPr txBox="1"/>
          <p:nvPr/>
        </p:nvSpPr>
        <p:spPr>
          <a:xfrm>
            <a:off x="8697258" y="3924050"/>
            <a:ext cx="3209366" cy="1508105"/>
          </a:xfrm>
          <a:prstGeom prst="rect">
            <a:avLst/>
          </a:prstGeom>
          <a:noFill/>
        </p:spPr>
        <p:txBody>
          <a:bodyPr wrap="square" rtlCol="0">
            <a:spAutoFit/>
          </a:bodyPr>
          <a:lstStyle/>
          <a:p>
            <a:endParaRPr lang="en-ES" sz="2000" dirty="0">
              <a:latin typeface="Arial Narrow" panose="020B0604020202020204" pitchFamily="34" charset="0"/>
              <a:cs typeface="Arial Narrow" panose="020B0604020202020204" pitchFamily="34" charset="0"/>
            </a:endParaRPr>
          </a:p>
          <a:p>
            <a:r>
              <a:rPr lang="en-US" sz="1800" dirty="0">
                <a:effectLst/>
                <a:latin typeface="Arial Narrow" panose="020B0604020202020204" pitchFamily="34" charset="0"/>
                <a:ea typeface="Calibri" panose="020F0502020204030204" pitchFamily="34" charset="0"/>
                <a:cs typeface="Arial Narrow" panose="020B0604020202020204" pitchFamily="34" charset="0"/>
              </a:rPr>
              <a:t>Length: 32 m, including 5 extra meters after reaching the basement </a:t>
            </a:r>
          </a:p>
          <a:p>
            <a:r>
              <a:rPr lang="en-US" sz="1800" dirty="0">
                <a:effectLst/>
                <a:latin typeface="Arial Narrow" panose="020B0604020202020204" pitchFamily="34" charset="0"/>
                <a:ea typeface="Calibri" panose="020F0502020204030204" pitchFamily="34" charset="0"/>
                <a:cs typeface="Arial Narrow" panose="020B0604020202020204" pitchFamily="34" charset="0"/>
              </a:rPr>
              <a:t>Number of 90º bends: 8</a:t>
            </a:r>
          </a:p>
          <a:p>
            <a:endParaRPr lang="en-US" dirty="0">
              <a:latin typeface="Arial Narrow" panose="020B0604020202020204" pitchFamily="34" charset="0"/>
              <a:ea typeface="Calibri" panose="020F0502020204030204" pitchFamily="34" charset="0"/>
              <a:cs typeface="Arial Narrow" panose="020B0604020202020204" pitchFamily="34" charset="0"/>
            </a:endParaRPr>
          </a:p>
        </p:txBody>
      </p:sp>
      <p:sp>
        <p:nvSpPr>
          <p:cNvPr id="19" name="TextBox 18">
            <a:extLst>
              <a:ext uri="{FF2B5EF4-FFF2-40B4-BE49-F238E27FC236}">
                <a16:creationId xmlns:a16="http://schemas.microsoft.com/office/drawing/2014/main" id="{E414834C-FC86-089F-3435-94248E209B57}"/>
              </a:ext>
            </a:extLst>
          </p:cNvPr>
          <p:cNvSpPr txBox="1"/>
          <p:nvPr/>
        </p:nvSpPr>
        <p:spPr>
          <a:xfrm>
            <a:off x="8723256" y="5497287"/>
            <a:ext cx="3209366" cy="923330"/>
          </a:xfrm>
          <a:prstGeom prst="rect">
            <a:avLst/>
          </a:prstGeom>
          <a:noFill/>
        </p:spPr>
        <p:txBody>
          <a:bodyPr wrap="square" rtlCol="0">
            <a:spAutoFit/>
          </a:bodyPr>
          <a:lstStyle/>
          <a:p>
            <a:r>
              <a:rPr lang="en-ES" dirty="0">
                <a:latin typeface="Arial Narrow" panose="020B0604020202020204" pitchFamily="34" charset="0"/>
                <a:cs typeface="Arial Narrow" panose="020B0604020202020204" pitchFamily="34" charset="0"/>
              </a:rPr>
              <a:t>[1] Large corrugated waveguides. Can be smaller (D=63.5 mm or 31.75 mm)</a:t>
            </a:r>
          </a:p>
        </p:txBody>
      </p:sp>
      <p:sp>
        <p:nvSpPr>
          <p:cNvPr id="20" name="TextBox 19">
            <a:extLst>
              <a:ext uri="{FF2B5EF4-FFF2-40B4-BE49-F238E27FC236}">
                <a16:creationId xmlns:a16="http://schemas.microsoft.com/office/drawing/2014/main" id="{DA43AF73-A61D-48FA-BA59-F8BEAF0F5A00}"/>
              </a:ext>
            </a:extLst>
          </p:cNvPr>
          <p:cNvSpPr txBox="1"/>
          <p:nvPr/>
        </p:nvSpPr>
        <p:spPr>
          <a:xfrm>
            <a:off x="5858435" y="3880504"/>
            <a:ext cx="2162822" cy="584775"/>
          </a:xfrm>
          <a:prstGeom prst="rect">
            <a:avLst/>
          </a:prstGeom>
          <a:solidFill>
            <a:schemeClr val="bg1"/>
          </a:solidFill>
          <a:ln>
            <a:solidFill>
              <a:schemeClr val="tx1"/>
            </a:solidFill>
          </a:ln>
        </p:spPr>
        <p:txBody>
          <a:bodyPr wrap="square" rtlCol="0">
            <a:spAutoFit/>
          </a:bodyPr>
          <a:lstStyle/>
          <a:p>
            <a:r>
              <a:rPr lang="en-ES" sz="1600" b="1" dirty="0">
                <a:solidFill>
                  <a:srgbClr val="FF0000"/>
                </a:solidFill>
                <a:latin typeface="Arial Narrow" panose="020B0604020202020204" pitchFamily="34" charset="0"/>
                <a:cs typeface="Arial Narrow" panose="020B0604020202020204" pitchFamily="34" charset="0"/>
              </a:rPr>
              <a:t>Hatch A-11</a:t>
            </a:r>
          </a:p>
          <a:p>
            <a:r>
              <a:rPr lang="en-GB" sz="1600" b="1" dirty="0">
                <a:solidFill>
                  <a:srgbClr val="FF0000"/>
                </a:solidFill>
                <a:latin typeface="Arial Narrow" panose="020B0604020202020204" pitchFamily="34" charset="0"/>
                <a:cs typeface="Arial Narrow" panose="020B0604020202020204" pitchFamily="34" charset="0"/>
              </a:rPr>
              <a:t>d</a:t>
            </a:r>
            <a:r>
              <a:rPr lang="en-ES" sz="1600" b="1" dirty="0">
                <a:solidFill>
                  <a:srgbClr val="FF0000"/>
                </a:solidFill>
                <a:latin typeface="Arial Narrow" panose="020B0604020202020204" pitchFamily="34" charset="0"/>
                <a:cs typeface="Arial Narrow" panose="020B0604020202020204" pitchFamily="34" charset="0"/>
              </a:rPr>
              <a:t>irectly to the basement</a:t>
            </a:r>
          </a:p>
        </p:txBody>
      </p:sp>
      <p:sp>
        <p:nvSpPr>
          <p:cNvPr id="21" name="TextBox 20">
            <a:extLst>
              <a:ext uri="{FF2B5EF4-FFF2-40B4-BE49-F238E27FC236}">
                <a16:creationId xmlns:a16="http://schemas.microsoft.com/office/drawing/2014/main" id="{60023297-EE28-EB8B-D333-CE63E7FAEB76}"/>
              </a:ext>
            </a:extLst>
          </p:cNvPr>
          <p:cNvSpPr txBox="1"/>
          <p:nvPr/>
        </p:nvSpPr>
        <p:spPr>
          <a:xfrm>
            <a:off x="5706036" y="1212857"/>
            <a:ext cx="6226586" cy="2462213"/>
          </a:xfrm>
          <a:prstGeom prst="rect">
            <a:avLst/>
          </a:prstGeom>
          <a:noFill/>
        </p:spPr>
        <p:txBody>
          <a:bodyPr wrap="square" rtlCol="0">
            <a:spAutoFit/>
          </a:bodyPr>
          <a:lstStyle/>
          <a:p>
            <a:pPr marL="185738" indent="-185738">
              <a:buClr>
                <a:srgbClr val="0A20FF"/>
              </a:buClr>
              <a:buSzPct val="130000"/>
              <a:buFont typeface="Arial" panose="020B0604020202020204" pitchFamily="34" charset="0"/>
              <a:buChar char="•"/>
            </a:pPr>
            <a:r>
              <a:rPr lang="en-ES" dirty="0">
                <a:latin typeface="Arial Narrow" panose="020B0604020202020204" pitchFamily="34" charset="0"/>
                <a:cs typeface="Arial Narrow" panose="020B0604020202020204" pitchFamily="34" charset="0"/>
              </a:rPr>
              <a:t>Preliminary analysis to define the ex-vessel waveguide (WG) path up to the basement </a:t>
            </a:r>
          </a:p>
          <a:p>
            <a:pPr marL="533400" lvl="1" indent="-212725">
              <a:buClr>
                <a:srgbClr val="0A20FF"/>
              </a:buClr>
              <a:buSzPct val="80000"/>
              <a:buFont typeface="Courier New" panose="02070309020205020404" pitchFamily="49" charset="0"/>
              <a:buChar char="o"/>
            </a:pPr>
            <a:r>
              <a:rPr lang="en-GB" dirty="0">
                <a:latin typeface="Arial Narrow" panose="020B0604020202020204" pitchFamily="34" charset="0"/>
                <a:cs typeface="Arial Narrow" panose="020B0604020202020204" pitchFamily="34" charset="0"/>
              </a:rPr>
              <a:t>using actual corrugated waveguide dimensions (D = 92.7 mm [1]) and flanges</a:t>
            </a:r>
          </a:p>
          <a:p>
            <a:pPr marL="533400" lvl="1" indent="-212725">
              <a:buClr>
                <a:srgbClr val="0A20FF"/>
              </a:buClr>
              <a:buSzPct val="80000"/>
              <a:buFont typeface="Courier New" panose="02070309020205020404" pitchFamily="49" charset="0"/>
              <a:buChar char="o"/>
            </a:pPr>
            <a:r>
              <a:rPr lang="en-GB" dirty="0">
                <a:latin typeface="Arial Narrow" panose="020B0604020202020204" pitchFamily="34" charset="0"/>
                <a:cs typeface="Arial Narrow" panose="020B0604020202020204" pitchFamily="34" charset="0"/>
              </a:rPr>
              <a:t>minimising the number of 90° bends</a:t>
            </a:r>
          </a:p>
          <a:p>
            <a:pPr marL="533400" lvl="1" indent="-212725">
              <a:buClr>
                <a:srgbClr val="0A20FF"/>
              </a:buClr>
              <a:buSzPct val="80000"/>
              <a:buFont typeface="Courier New" panose="02070309020205020404" pitchFamily="49" charset="0"/>
              <a:buChar char="o"/>
            </a:pPr>
            <a:r>
              <a:rPr lang="en-GB" dirty="0">
                <a:latin typeface="Arial Narrow" panose="020B0604020202020204" pitchFamily="34" charset="0"/>
                <a:cs typeface="Arial Narrow" panose="020B0604020202020204" pitchFamily="34" charset="0"/>
              </a:rPr>
              <a:t>WG path selected to facilitate the installation of support modules</a:t>
            </a:r>
            <a:endParaRPr lang="en-ES" dirty="0">
              <a:latin typeface="Arial Narrow" panose="020B0604020202020204" pitchFamily="34" charset="0"/>
              <a:cs typeface="Arial Narrow" panose="020B0604020202020204" pitchFamily="34" charset="0"/>
            </a:endParaRPr>
          </a:p>
          <a:p>
            <a:pPr marL="185738" indent="-185738">
              <a:spcBef>
                <a:spcPts val="1200"/>
              </a:spcBef>
              <a:buClr>
                <a:srgbClr val="0A20FF"/>
              </a:buClr>
              <a:buSzPct val="130000"/>
              <a:buFont typeface="Arial" panose="020B0604020202020204" pitchFamily="34" charset="0"/>
              <a:buChar char="•"/>
            </a:pPr>
            <a:r>
              <a:rPr lang="en-US" b="1" dirty="0">
                <a:effectLst/>
                <a:latin typeface="Arial Narrow" panose="020B0604020202020204" pitchFamily="34" charset="0"/>
                <a:ea typeface="Calibri" panose="020F0502020204030204" pitchFamily="34" charset="0"/>
                <a:cs typeface="Arial Narrow" panose="020B0604020202020204" pitchFamily="34" charset="0"/>
              </a:rPr>
              <a:t>Designing waveguide access to the PIG room is complex due to the lack of information in the CAD model</a:t>
            </a:r>
            <a:endParaRPr lang="en-ES" b="1" dirty="0">
              <a:effectLst/>
              <a:latin typeface="Arial Narrow" panose="020B0604020202020204" pitchFamily="34" charset="0"/>
              <a:ea typeface="Calibri" panose="020F0502020204030204" pitchFamily="34" charset="0"/>
              <a:cs typeface="Arial Narrow" panose="020B0604020202020204" pitchFamily="34" charset="0"/>
            </a:endParaRPr>
          </a:p>
        </p:txBody>
      </p:sp>
    </p:spTree>
    <p:extLst>
      <p:ext uri="{BB962C8B-B14F-4D97-AF65-F5344CB8AC3E}">
        <p14:creationId xmlns:p14="http://schemas.microsoft.com/office/powerpoint/2010/main" val="2134771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107CED-5771-7338-823E-936BB98E2592}"/>
              </a:ext>
            </a:extLst>
          </p:cNvPr>
          <p:cNvSpPr>
            <a:spLocks noGrp="1"/>
          </p:cNvSpPr>
          <p:nvPr>
            <p:ph type="title"/>
          </p:nvPr>
        </p:nvSpPr>
        <p:spPr/>
        <p:txBody>
          <a:bodyPr/>
          <a:lstStyle/>
          <a:p>
            <a:r>
              <a:rPr lang="es-ES" dirty="0"/>
              <a:t>Next </a:t>
            </a:r>
            <a:r>
              <a:rPr lang="es-ES" dirty="0" err="1"/>
              <a:t>steps</a:t>
            </a:r>
            <a:r>
              <a:rPr lang="es-ES" dirty="0"/>
              <a:t> </a:t>
            </a:r>
          </a:p>
        </p:txBody>
      </p:sp>
      <p:sp>
        <p:nvSpPr>
          <p:cNvPr id="3" name="Marcador de contenido 2">
            <a:extLst>
              <a:ext uri="{FF2B5EF4-FFF2-40B4-BE49-F238E27FC236}">
                <a16:creationId xmlns:a16="http://schemas.microsoft.com/office/drawing/2014/main" id="{10D54799-5EB7-2011-6DE9-18159E11595D}"/>
              </a:ext>
            </a:extLst>
          </p:cNvPr>
          <p:cNvSpPr>
            <a:spLocks noGrp="1"/>
          </p:cNvSpPr>
          <p:nvPr>
            <p:ph idx="1"/>
          </p:nvPr>
        </p:nvSpPr>
        <p:spPr>
          <a:xfrm>
            <a:off x="754040" y="1062859"/>
            <a:ext cx="10956948" cy="4351338"/>
          </a:xfrm>
        </p:spPr>
        <p:txBody>
          <a:bodyPr/>
          <a:lstStyle/>
          <a:p>
            <a:pPr>
              <a:buClr>
                <a:srgbClr val="0A20FF"/>
              </a:buClr>
              <a:buSzPct val="130000"/>
            </a:pPr>
            <a:r>
              <a:rPr lang="en-US" sz="2400" b="1" dirty="0" err="1"/>
              <a:t>Finalise</a:t>
            </a:r>
            <a:r>
              <a:rPr lang="en-US" sz="2400" b="1" dirty="0"/>
              <a:t> Annex B (2026), which is nearly complete, covering:</a:t>
            </a:r>
          </a:p>
          <a:p>
            <a:pPr lvl="1">
              <a:buClr>
                <a:srgbClr val="0A20FF"/>
              </a:buClr>
              <a:buSzPct val="80000"/>
              <a:buFont typeface="Courier New" panose="02070309020205020404" pitchFamily="49" charset="0"/>
              <a:buChar char="o"/>
            </a:pPr>
            <a:r>
              <a:rPr lang="en-US" sz="2000" dirty="0"/>
              <a:t>On-site and off-site testing requirements for the DR system </a:t>
            </a:r>
          </a:p>
          <a:p>
            <a:pPr lvl="1">
              <a:buClr>
                <a:srgbClr val="0A20FF"/>
              </a:buClr>
              <a:buSzPct val="80000"/>
              <a:buFont typeface="Courier New" panose="02070309020205020404" pitchFamily="49" charset="0"/>
              <a:buChar char="o"/>
            </a:pPr>
            <a:r>
              <a:rPr lang="en-US" sz="2000" dirty="0"/>
              <a:t>Vacuum window requirements and testing (at CIEMAT)</a:t>
            </a:r>
          </a:p>
          <a:p>
            <a:pPr lvl="1">
              <a:buClr>
                <a:srgbClr val="0A20FF"/>
              </a:buClr>
              <a:buSzPct val="80000"/>
              <a:buFont typeface="Courier New" panose="02070309020205020404" pitchFamily="49" charset="0"/>
              <a:buChar char="o"/>
            </a:pPr>
            <a:r>
              <a:rPr lang="en-US" sz="2000" dirty="0"/>
              <a:t>Closure plate vacuum tests to be defined (test facility in Seville?)</a:t>
            </a:r>
          </a:p>
          <a:p>
            <a:pPr lvl="1">
              <a:buClr>
                <a:srgbClr val="0A20FF"/>
              </a:buClr>
              <a:buSzPct val="80000"/>
              <a:buFont typeface="Courier New" panose="02070309020205020404" pitchFamily="49" charset="0"/>
              <a:buChar char="o"/>
            </a:pPr>
            <a:r>
              <a:rPr lang="en-US" sz="2000" dirty="0"/>
              <a:t>Space requirements for the instrumentation, control and data acquisition</a:t>
            </a:r>
          </a:p>
          <a:p>
            <a:pPr>
              <a:buClr>
                <a:srgbClr val="0A20FF"/>
              </a:buClr>
              <a:buSzPct val="130000"/>
            </a:pPr>
            <a:r>
              <a:rPr lang="en-GB" sz="2400" b="1" dirty="0"/>
              <a:t>Define instrumentation specifications, nearly complete (2026)</a:t>
            </a:r>
            <a:endParaRPr lang="en-US" sz="2400" b="1" dirty="0"/>
          </a:p>
          <a:p>
            <a:pPr>
              <a:buClr>
                <a:srgbClr val="0A20FF"/>
              </a:buClr>
              <a:buSzPct val="130000"/>
            </a:pPr>
            <a:r>
              <a:rPr lang="en-US" sz="2400" b="1" dirty="0" err="1"/>
              <a:t>Organise</a:t>
            </a:r>
            <a:r>
              <a:rPr lang="en-US" sz="2400" b="1" dirty="0"/>
              <a:t> Design Review Meeting (DRM) with QST (Nov/Dec 2026)</a:t>
            </a:r>
          </a:p>
          <a:p>
            <a:pPr>
              <a:buClr>
                <a:srgbClr val="0A20FF"/>
              </a:buClr>
              <a:buSzPct val="130000"/>
            </a:pPr>
            <a:r>
              <a:rPr lang="en-US" sz="2400" b="1" dirty="0"/>
              <a:t>Consolidate the optical-thermal-structural design (in-vessel) after the DRM (2027)</a:t>
            </a:r>
            <a:endParaRPr lang="es-ES" sz="2400" b="1" dirty="0"/>
          </a:p>
          <a:p>
            <a:pPr marL="703262" lvl="1" indent="-342900">
              <a:buClr>
                <a:srgbClr val="0A20FF"/>
              </a:buClr>
              <a:buSzPct val="80000"/>
              <a:buFont typeface="Courier New" panose="02070309020205020404" pitchFamily="49" charset="0"/>
              <a:buChar char="o"/>
            </a:pPr>
            <a:r>
              <a:rPr lang="en-GB" sz="2000" dirty="0"/>
              <a:t>Finalise the </a:t>
            </a:r>
            <a:r>
              <a:rPr lang="en-GB" sz="2000" dirty="0" err="1"/>
              <a:t>optiminisation</a:t>
            </a:r>
            <a:r>
              <a:rPr lang="en-GB" sz="2000" dirty="0"/>
              <a:t>/validation of the optical design </a:t>
            </a:r>
          </a:p>
          <a:p>
            <a:pPr marL="703262" lvl="1" indent="-342900">
              <a:buClr>
                <a:srgbClr val="0A20FF"/>
              </a:buClr>
              <a:buSzPct val="80000"/>
              <a:buFont typeface="Courier New" panose="02070309020205020404" pitchFamily="49" charset="0"/>
              <a:buChar char="o"/>
            </a:pPr>
            <a:r>
              <a:rPr lang="en-GB" sz="2000" dirty="0"/>
              <a:t>Finalise mechanical design, including changes to the optical layout</a:t>
            </a:r>
          </a:p>
          <a:p>
            <a:pPr marL="703262" lvl="1" indent="-342900">
              <a:buClr>
                <a:srgbClr val="0A20FF"/>
              </a:buClr>
              <a:buSzPct val="80000"/>
              <a:buFont typeface="Courier New" panose="02070309020205020404" pitchFamily="49" charset="0"/>
              <a:buChar char="o"/>
            </a:pPr>
            <a:r>
              <a:rPr lang="en-GB" sz="2000" dirty="0"/>
              <a:t>Finalise the last mirror steering mechanism (steering range, precision, actuator concept)</a:t>
            </a:r>
          </a:p>
          <a:p>
            <a:pPr marL="703262" lvl="1" indent="-342900">
              <a:buClr>
                <a:srgbClr val="0A20FF"/>
              </a:buClr>
              <a:buSzPct val="80000"/>
              <a:buFont typeface="Courier New" panose="02070309020205020404" pitchFamily="49" charset="0"/>
              <a:buChar char="o"/>
            </a:pPr>
            <a:r>
              <a:rPr lang="en-GB" sz="2000" dirty="0"/>
              <a:t>Final validation and analyses</a:t>
            </a:r>
          </a:p>
          <a:p>
            <a:pPr marL="227013" indent="-214313">
              <a:buClr>
                <a:srgbClr val="0A20FF"/>
              </a:buClr>
              <a:buSzPct val="130000"/>
            </a:pPr>
            <a:r>
              <a:rPr lang="en-GB" sz="2400" b="1" dirty="0"/>
              <a:t>Design of the ex-vessel transmission path layout, including support structures (2027)</a:t>
            </a:r>
          </a:p>
          <a:p>
            <a:pPr marL="720725" lvl="1" indent="-320675">
              <a:buClr>
                <a:srgbClr val="0A20FF"/>
              </a:buClr>
              <a:buSzPct val="80000"/>
              <a:buFont typeface="Courier New" panose="02070309020205020404" pitchFamily="49" charset="0"/>
              <a:buChar char="o"/>
            </a:pPr>
            <a:r>
              <a:rPr lang="en-GB" sz="2000" u="sng" dirty="0"/>
              <a:t>Pending the decision on the location of the instrumentation </a:t>
            </a:r>
          </a:p>
          <a:p>
            <a:endParaRPr lang="en-GB" sz="2400" dirty="0"/>
          </a:p>
        </p:txBody>
      </p:sp>
      <p:sp>
        <p:nvSpPr>
          <p:cNvPr id="4" name="Marcador de fecha 3">
            <a:extLst>
              <a:ext uri="{FF2B5EF4-FFF2-40B4-BE49-F238E27FC236}">
                <a16:creationId xmlns:a16="http://schemas.microsoft.com/office/drawing/2014/main" id="{1053F179-BE7B-1636-2655-D42F18CCE0C6}"/>
              </a:ext>
            </a:extLst>
          </p:cNvPr>
          <p:cNvSpPr>
            <a:spLocks noGrp="1"/>
          </p:cNvSpPr>
          <p:nvPr>
            <p:ph type="dt" sz="half" idx="10"/>
          </p:nvPr>
        </p:nvSpPr>
        <p:spPr/>
        <p:txBody>
          <a:bodyPr/>
          <a:lstStyle/>
          <a:p>
            <a:pPr>
              <a:defRPr/>
            </a:pPr>
            <a:r>
              <a:rPr lang="es-ES" dirty="0"/>
              <a:t>23/10/2026 E. de la Luna et al</a:t>
            </a:r>
          </a:p>
        </p:txBody>
      </p:sp>
      <p:sp>
        <p:nvSpPr>
          <p:cNvPr id="5" name="Marcador de pie de página 4">
            <a:extLst>
              <a:ext uri="{FF2B5EF4-FFF2-40B4-BE49-F238E27FC236}">
                <a16:creationId xmlns:a16="http://schemas.microsoft.com/office/drawing/2014/main" id="{EDA9BD60-3440-34A9-73C9-3EA9B9A9FEDC}"/>
              </a:ext>
            </a:extLst>
          </p:cNvPr>
          <p:cNvSpPr>
            <a:spLocks noGrp="1"/>
          </p:cNvSpPr>
          <p:nvPr>
            <p:ph type="ftr" sz="quarter" idx="11"/>
          </p:nvPr>
        </p:nvSpPr>
        <p:spPr/>
        <p:txBody>
          <a:bodyPr/>
          <a:lstStyle/>
          <a:p>
            <a:pPr>
              <a:spcBef>
                <a:spcPct val="0"/>
              </a:spcBef>
              <a:spcAft>
                <a:spcPct val="0"/>
              </a:spcAft>
            </a:pPr>
            <a:r>
              <a:rPr lang="en-US" sz="1200" dirty="0" err="1">
                <a:solidFill>
                  <a:srgbClr val="333333"/>
                </a:solidFill>
                <a:latin typeface="Arial Narrow" panose="020B0604020202020204" pitchFamily="34" charset="0"/>
                <a:ea typeface="Arial Narrow" panose="020B0604020202020204" pitchFamily="34" charset="0"/>
              </a:rPr>
              <a:t>EUROfusion</a:t>
            </a:r>
            <a:r>
              <a:rPr lang="en-US" sz="1200" dirty="0">
                <a:solidFill>
                  <a:srgbClr val="333333"/>
                </a:solidFill>
                <a:latin typeface="Arial Narrow" panose="020B0604020202020204" pitchFamily="34" charset="0"/>
                <a:ea typeface="Arial Narrow" panose="020B0604020202020204" pitchFamily="34" charset="0"/>
              </a:rPr>
              <a:t> JT-60SA Enhancements Progress Meeting Part I - Doppler Reflectometer</a:t>
            </a:r>
            <a:endParaRPr lang="es-ES" sz="1200" dirty="0">
              <a:latin typeface="Arial Narrow" panose="020B0604020202020204" pitchFamily="34" charset="0"/>
            </a:endParaRPr>
          </a:p>
        </p:txBody>
      </p:sp>
      <p:sp>
        <p:nvSpPr>
          <p:cNvPr id="6" name="Marcador de número de diapositiva 5">
            <a:extLst>
              <a:ext uri="{FF2B5EF4-FFF2-40B4-BE49-F238E27FC236}">
                <a16:creationId xmlns:a16="http://schemas.microsoft.com/office/drawing/2014/main" id="{EDDE5F80-6CD5-CF62-2AB8-D36C852FD738}"/>
              </a:ext>
            </a:extLst>
          </p:cNvPr>
          <p:cNvSpPr>
            <a:spLocks noGrp="1"/>
          </p:cNvSpPr>
          <p:nvPr>
            <p:ph type="sldNum" sz="quarter" idx="12"/>
          </p:nvPr>
        </p:nvSpPr>
        <p:spPr/>
        <p:txBody>
          <a:bodyPr/>
          <a:lstStyle/>
          <a:p>
            <a:pPr>
              <a:defRPr/>
            </a:pPr>
            <a:fld id="{3C4EB4DB-DE24-F64C-ABEB-C24AA729C29F}" type="slidenum">
              <a:rPr lang="es-ES" smtClean="0"/>
              <a:pPr>
                <a:defRPr/>
              </a:pPr>
              <a:t>14</a:t>
            </a:fld>
            <a:endParaRPr lang="es-ES"/>
          </a:p>
        </p:txBody>
      </p:sp>
    </p:spTree>
    <p:extLst>
      <p:ext uri="{BB962C8B-B14F-4D97-AF65-F5344CB8AC3E}">
        <p14:creationId xmlns:p14="http://schemas.microsoft.com/office/powerpoint/2010/main" val="39981435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sp>
        <p:nvSpPr>
          <p:cNvPr id="3" name="Marcador de contenido 2"/>
          <p:cNvSpPr>
            <a:spLocks noGrp="1"/>
          </p:cNvSpPr>
          <p:nvPr>
            <p:ph idx="1"/>
          </p:nvPr>
        </p:nvSpPr>
        <p:spPr>
          <a:xfrm>
            <a:off x="3518387" y="2799475"/>
            <a:ext cx="4854012" cy="1259050"/>
          </a:xfrm>
        </p:spPr>
        <p:txBody>
          <a:bodyPr/>
          <a:lstStyle/>
          <a:p>
            <a:pPr marL="0" indent="0">
              <a:buNone/>
            </a:pPr>
            <a:r>
              <a:rPr lang="es-ES" sz="3600" b="1" dirty="0" err="1"/>
              <a:t>Thanks</a:t>
            </a:r>
            <a:r>
              <a:rPr lang="es-ES" sz="3600" b="1" dirty="0"/>
              <a:t> </a:t>
            </a:r>
            <a:r>
              <a:rPr lang="es-ES" sz="3600" b="1" dirty="0" err="1"/>
              <a:t>for</a:t>
            </a:r>
            <a:r>
              <a:rPr lang="es-ES" sz="3600" b="1" dirty="0"/>
              <a:t> </a:t>
            </a:r>
            <a:r>
              <a:rPr lang="es-ES" sz="3600" b="1" dirty="0" err="1"/>
              <a:t>your</a:t>
            </a:r>
            <a:r>
              <a:rPr lang="es-ES" sz="3600" b="1" dirty="0"/>
              <a:t> </a:t>
            </a:r>
            <a:r>
              <a:rPr lang="es-ES" sz="3600" b="1" dirty="0" err="1"/>
              <a:t>attention</a:t>
            </a:r>
            <a:r>
              <a:rPr lang="es-ES" sz="3600" b="1" dirty="0"/>
              <a:t>!</a:t>
            </a:r>
          </a:p>
          <a:p>
            <a:pPr marL="0" indent="0">
              <a:buNone/>
            </a:pPr>
            <a:r>
              <a:rPr lang="es-ES" sz="3600" b="1" dirty="0" err="1"/>
              <a:t>Questions</a:t>
            </a:r>
            <a:r>
              <a:rPr lang="es-ES" sz="3600" b="1" dirty="0"/>
              <a:t>?</a:t>
            </a:r>
          </a:p>
          <a:p>
            <a:endParaRPr lang="es-ES" sz="3600" b="1" dirty="0"/>
          </a:p>
        </p:txBody>
      </p:sp>
      <p:sp>
        <p:nvSpPr>
          <p:cNvPr id="4" name="Marcador de fecha 3"/>
          <p:cNvSpPr>
            <a:spLocks noGrp="1"/>
          </p:cNvSpPr>
          <p:nvPr>
            <p:ph type="dt" sz="half" idx="10"/>
          </p:nvPr>
        </p:nvSpPr>
        <p:spPr/>
        <p:txBody>
          <a:bodyPr/>
          <a:lstStyle/>
          <a:p>
            <a:pPr>
              <a:defRPr/>
            </a:pPr>
            <a:r>
              <a:rPr lang="es-ES" dirty="0"/>
              <a:t>23/10/2026 E. de la Luna et al</a:t>
            </a:r>
          </a:p>
        </p:txBody>
      </p:sp>
      <p:sp>
        <p:nvSpPr>
          <p:cNvPr id="5" name="Marcador de pie de página 4"/>
          <p:cNvSpPr>
            <a:spLocks noGrp="1"/>
          </p:cNvSpPr>
          <p:nvPr>
            <p:ph type="ftr" sz="quarter" idx="11"/>
          </p:nvPr>
        </p:nvSpPr>
        <p:spPr/>
        <p:txBody>
          <a:bodyPr/>
          <a:lstStyle/>
          <a:p>
            <a:pPr>
              <a:spcBef>
                <a:spcPct val="0"/>
              </a:spcBef>
              <a:spcAft>
                <a:spcPct val="0"/>
              </a:spcAft>
            </a:pPr>
            <a:r>
              <a:rPr lang="en-US" sz="1200" dirty="0" err="1">
                <a:solidFill>
                  <a:srgbClr val="333333"/>
                </a:solidFill>
                <a:latin typeface="Arial Narrow" panose="020B0604020202020204" pitchFamily="34" charset="0"/>
                <a:ea typeface="Arial Narrow" panose="020B0604020202020204" pitchFamily="34" charset="0"/>
              </a:rPr>
              <a:t>EUROfusion</a:t>
            </a:r>
            <a:r>
              <a:rPr lang="en-US" sz="1200" dirty="0">
                <a:solidFill>
                  <a:srgbClr val="333333"/>
                </a:solidFill>
                <a:latin typeface="Arial Narrow" panose="020B0604020202020204" pitchFamily="34" charset="0"/>
                <a:ea typeface="Arial Narrow" panose="020B0604020202020204" pitchFamily="34" charset="0"/>
              </a:rPr>
              <a:t> JT-60SA Enhancements Progress Meeting Part I - Doppler Reflectometer</a:t>
            </a:r>
            <a:endParaRPr lang="es-ES" sz="1200" dirty="0">
              <a:latin typeface="Arial Narrow" panose="020B0604020202020204" pitchFamily="34" charset="0"/>
            </a:endParaRPr>
          </a:p>
        </p:txBody>
      </p:sp>
      <p:sp>
        <p:nvSpPr>
          <p:cNvPr id="6" name="Marcador de número de diapositiva 5"/>
          <p:cNvSpPr>
            <a:spLocks noGrp="1"/>
          </p:cNvSpPr>
          <p:nvPr>
            <p:ph type="sldNum" sz="quarter" idx="12"/>
          </p:nvPr>
        </p:nvSpPr>
        <p:spPr/>
        <p:txBody>
          <a:bodyPr/>
          <a:lstStyle/>
          <a:p>
            <a:pPr>
              <a:defRPr/>
            </a:pPr>
            <a:fld id="{3C4EB4DB-DE24-F64C-ABEB-C24AA729C29F}" type="slidenum">
              <a:rPr lang="es-ES" smtClean="0"/>
              <a:pPr>
                <a:defRPr/>
              </a:pPr>
              <a:t>15</a:t>
            </a:fld>
            <a:endParaRPr lang="es-ES"/>
          </a:p>
        </p:txBody>
      </p:sp>
      <p:sp>
        <p:nvSpPr>
          <p:cNvPr id="9" name="Rectangle 1">
            <a:extLst>
              <a:ext uri="{FF2B5EF4-FFF2-40B4-BE49-F238E27FC236}">
                <a16:creationId xmlns:a16="http://schemas.microsoft.com/office/drawing/2014/main" id="{1B0E5D79-DB27-3362-6FDD-2920B92E3457}"/>
              </a:ext>
            </a:extLst>
          </p:cNvPr>
          <p:cNvSpPr>
            <a:spLocks noChangeArrowheads="1"/>
          </p:cNvSpPr>
          <p:nvPr/>
        </p:nvSpPr>
        <p:spPr bwMode="auto">
          <a:xfrm>
            <a:off x="1014469" y="1074159"/>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ES" altLang="en-ES" sz="1800" b="0" i="0" u="none" strike="noStrike" cap="none" normalizeH="0" baseline="0">
                <a:ln>
                  <a:noFill/>
                </a:ln>
                <a:solidFill>
                  <a:schemeClr val="tx1"/>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ES" altLang="en-ES" sz="1800" b="0" i="0" u="none" strike="noStrike" cap="none" normalizeH="0" baseline="0">
              <a:ln>
                <a:noFill/>
              </a:ln>
              <a:solidFill>
                <a:schemeClr val="tx1"/>
              </a:solidFill>
              <a:effectLst/>
              <a:latin typeface="Arial" panose="020B0604020202020204" pitchFamily="34" charset="0"/>
            </a:endParaRPr>
          </a:p>
        </p:txBody>
      </p:sp>
      <p:sp>
        <p:nvSpPr>
          <p:cNvPr id="12" name="Rectangle 2">
            <a:extLst>
              <a:ext uri="{FF2B5EF4-FFF2-40B4-BE49-F238E27FC236}">
                <a16:creationId xmlns:a16="http://schemas.microsoft.com/office/drawing/2014/main" id="{AD4B3B63-0D44-612E-4D3A-47337E4EC111}"/>
              </a:ext>
            </a:extLst>
          </p:cNvPr>
          <p:cNvSpPr>
            <a:spLocks noChangeArrowheads="1"/>
          </p:cNvSpPr>
          <p:nvPr/>
        </p:nvSpPr>
        <p:spPr bwMode="auto">
          <a:xfrm>
            <a:off x="1304925" y="35591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ES" altLang="en-ES" sz="1800" b="0" i="0" u="none" strike="noStrike" cap="none" normalizeH="0" baseline="0">
                <a:ln>
                  <a:noFill/>
                </a:ln>
                <a:solidFill>
                  <a:schemeClr val="tx1"/>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ES" altLang="en-E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4623901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F90B8D-FC3A-D2FB-8EFE-58E1C9ECB6A2}"/>
              </a:ext>
            </a:extLst>
          </p:cNvPr>
          <p:cNvSpPr>
            <a:spLocks noGrp="1"/>
          </p:cNvSpPr>
          <p:nvPr>
            <p:ph type="title"/>
          </p:nvPr>
        </p:nvSpPr>
        <p:spPr/>
        <p:txBody>
          <a:bodyPr/>
          <a:lstStyle/>
          <a:p>
            <a:r>
              <a:rPr lang="en-GB" dirty="0"/>
              <a:t>Extraction sequence: initial contacts with QST (June/2026)</a:t>
            </a:r>
          </a:p>
        </p:txBody>
      </p:sp>
      <p:sp>
        <p:nvSpPr>
          <p:cNvPr id="4" name="Date Placeholder 3">
            <a:extLst>
              <a:ext uri="{FF2B5EF4-FFF2-40B4-BE49-F238E27FC236}">
                <a16:creationId xmlns:a16="http://schemas.microsoft.com/office/drawing/2014/main" id="{176CB400-3122-BCEA-56D9-F95DB2EA4174}"/>
              </a:ext>
            </a:extLst>
          </p:cNvPr>
          <p:cNvSpPr>
            <a:spLocks noGrp="1"/>
          </p:cNvSpPr>
          <p:nvPr>
            <p:ph type="dt" sz="half" idx="10"/>
          </p:nvPr>
        </p:nvSpPr>
        <p:spPr/>
        <p:txBody>
          <a:bodyPr/>
          <a:lstStyle/>
          <a:p>
            <a:pPr>
              <a:defRPr/>
            </a:pPr>
            <a:r>
              <a:rPr lang="es-ES"/>
              <a:t>23/10/2026 E. de la Luna et al</a:t>
            </a:r>
          </a:p>
        </p:txBody>
      </p:sp>
      <p:sp>
        <p:nvSpPr>
          <p:cNvPr id="5" name="Footer Placeholder 4">
            <a:extLst>
              <a:ext uri="{FF2B5EF4-FFF2-40B4-BE49-F238E27FC236}">
                <a16:creationId xmlns:a16="http://schemas.microsoft.com/office/drawing/2014/main" id="{F6069BFD-876A-2A70-E4A0-1ACA15C3942D}"/>
              </a:ext>
            </a:extLst>
          </p:cNvPr>
          <p:cNvSpPr>
            <a:spLocks noGrp="1"/>
          </p:cNvSpPr>
          <p:nvPr>
            <p:ph type="ftr" sz="quarter" idx="11"/>
          </p:nvPr>
        </p:nvSpPr>
        <p:spPr/>
        <p:txBody>
          <a:bodyPr/>
          <a:lstStyle/>
          <a:p>
            <a:pPr>
              <a:spcBef>
                <a:spcPct val="0"/>
              </a:spcBef>
              <a:spcAft>
                <a:spcPct val="0"/>
              </a:spcAft>
            </a:pPr>
            <a:r>
              <a:rPr lang="en-US" sz="1200">
                <a:solidFill>
                  <a:srgbClr val="333333"/>
                </a:solidFill>
                <a:latin typeface="Arial Narrow" panose="020B0604020202020204" pitchFamily="34" charset="0"/>
                <a:ea typeface="Arial Narrow" panose="020B0604020202020204" pitchFamily="34" charset="0"/>
              </a:rPr>
              <a:t>EUROfusion JT-60SA Enhancements Progress Meeting Part I - Doppler Reflectometer</a:t>
            </a:r>
            <a:endParaRPr lang="es-ES" sz="1200">
              <a:latin typeface="Arial Narrow" panose="020B0604020202020204" pitchFamily="34" charset="0"/>
            </a:endParaRPr>
          </a:p>
        </p:txBody>
      </p:sp>
      <p:sp>
        <p:nvSpPr>
          <p:cNvPr id="6" name="Slide Number Placeholder 5">
            <a:extLst>
              <a:ext uri="{FF2B5EF4-FFF2-40B4-BE49-F238E27FC236}">
                <a16:creationId xmlns:a16="http://schemas.microsoft.com/office/drawing/2014/main" id="{7483B998-43B1-81E6-48E9-65D05DD610E9}"/>
              </a:ext>
            </a:extLst>
          </p:cNvPr>
          <p:cNvSpPr>
            <a:spLocks noGrp="1"/>
          </p:cNvSpPr>
          <p:nvPr>
            <p:ph type="sldNum" sz="quarter" idx="12"/>
          </p:nvPr>
        </p:nvSpPr>
        <p:spPr/>
        <p:txBody>
          <a:bodyPr/>
          <a:lstStyle/>
          <a:p>
            <a:pPr>
              <a:defRPr/>
            </a:pPr>
            <a:fld id="{3C4EB4DB-DE24-F64C-ABEB-C24AA729C29F}" type="slidenum">
              <a:rPr lang="es-ES" smtClean="0"/>
              <a:pPr>
                <a:defRPr/>
              </a:pPr>
              <a:t>16</a:t>
            </a:fld>
            <a:endParaRPr lang="es-ES"/>
          </a:p>
        </p:txBody>
      </p:sp>
      <p:sp>
        <p:nvSpPr>
          <p:cNvPr id="10" name="Marcador de número de diapositiva 5">
            <a:extLst>
              <a:ext uri="{FF2B5EF4-FFF2-40B4-BE49-F238E27FC236}">
                <a16:creationId xmlns:a16="http://schemas.microsoft.com/office/drawing/2014/main" id="{CB3E2C01-9A05-60C4-5759-3A1991E0C40A}"/>
              </a:ext>
            </a:extLst>
          </p:cNvPr>
          <p:cNvSpPr txBox="1">
            <a:spLocks/>
          </p:cNvSpPr>
          <p:nvPr/>
        </p:nvSpPr>
        <p:spPr>
          <a:xfrm>
            <a:off x="10137775" y="6524625"/>
            <a:ext cx="1573213" cy="365125"/>
          </a:xfrm>
          <a:prstGeom prst="rect">
            <a:avLst/>
          </a:prstGeom>
        </p:spPr>
        <p:txBody>
          <a:bodyPr vert="horz" lIns="91440" tIns="45720" rIns="91440" bIns="45720" rtlCol="0" anchor="ctr"/>
          <a:lstStyle>
            <a:defPPr>
              <a:defRPr lang="es-ES"/>
            </a:defPPr>
            <a:lvl1pPr algn="r" rtl="0" eaLnBrk="1" fontAlgn="auto" hangingPunct="1">
              <a:spcBef>
                <a:spcPts val="0"/>
              </a:spcBef>
              <a:spcAft>
                <a:spcPts val="0"/>
              </a:spcAft>
              <a:defRPr sz="1200" b="0" i="0" kern="1200">
                <a:solidFill>
                  <a:schemeClr val="tx1"/>
                </a:solidFill>
                <a:latin typeface="Arial Narrow" panose="020B0604020202020204" pitchFamily="34" charset="0"/>
                <a:ea typeface="+mn-ea"/>
                <a:cs typeface="Arial Narrow"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defRPr/>
            </a:pPr>
            <a:fld id="{3C4EB4DB-DE24-F64C-ABEB-C24AA729C29F}" type="slidenum">
              <a:rPr lang="es-ES" smtClean="0"/>
              <a:pPr>
                <a:defRPr/>
              </a:pPr>
              <a:t>16</a:t>
            </a:fld>
            <a:endParaRPr lang="es-ES"/>
          </a:p>
        </p:txBody>
      </p:sp>
      <p:sp>
        <p:nvSpPr>
          <p:cNvPr id="11" name="TextBox 10">
            <a:extLst>
              <a:ext uri="{FF2B5EF4-FFF2-40B4-BE49-F238E27FC236}">
                <a16:creationId xmlns:a16="http://schemas.microsoft.com/office/drawing/2014/main" id="{4C5BFF1A-21C5-A837-292B-06443AA286AA}"/>
              </a:ext>
            </a:extLst>
          </p:cNvPr>
          <p:cNvSpPr txBox="1"/>
          <p:nvPr/>
        </p:nvSpPr>
        <p:spPr>
          <a:xfrm>
            <a:off x="5797550" y="1606657"/>
            <a:ext cx="6670964" cy="1200329"/>
          </a:xfrm>
          <a:prstGeom prst="rect">
            <a:avLst/>
          </a:prstGeom>
          <a:noFill/>
        </p:spPr>
        <p:txBody>
          <a:bodyPr wrap="square">
            <a:spAutoFit/>
          </a:bodyPr>
          <a:lstStyle/>
          <a:p>
            <a:r>
              <a:rPr lang="en-US" altLang="en-ES" dirty="0">
                <a:latin typeface="Arial Narrow" panose="020B0604020202020204" pitchFamily="34" charset="0"/>
                <a:cs typeface="Arial Narrow" panose="020B0604020202020204" pitchFamily="34" charset="0"/>
              </a:rPr>
              <a:t>Interference with Pellet Injector and TESPEL</a:t>
            </a:r>
          </a:p>
          <a:p>
            <a:endParaRPr lang="en-US" altLang="en-ES" dirty="0">
              <a:latin typeface="Arial Narrow" panose="020B0604020202020204" pitchFamily="34" charset="0"/>
              <a:cs typeface="Arial Narrow" panose="020B0604020202020204" pitchFamily="34" charset="0"/>
            </a:endParaRPr>
          </a:p>
          <a:p>
            <a:r>
              <a:rPr lang="en-US" altLang="en-ES" dirty="0">
                <a:latin typeface="Arial Narrow" panose="020B0604020202020204" pitchFamily="34" charset="0"/>
                <a:cs typeface="Arial Narrow" panose="020B0604020202020204" pitchFamily="34" charset="0"/>
              </a:rPr>
              <a:t>Upper extraction possible (common stage beam needs to be removed)</a:t>
            </a:r>
          </a:p>
          <a:p>
            <a:endParaRPr lang="en-US" altLang="en-ES" dirty="0">
              <a:latin typeface="Arial Narrow" panose="020B0604020202020204" pitchFamily="34" charset="0"/>
              <a:cs typeface="Arial Narrow" panose="020B0604020202020204" pitchFamily="34" charset="0"/>
            </a:endParaRPr>
          </a:p>
        </p:txBody>
      </p:sp>
      <p:pic>
        <p:nvPicPr>
          <p:cNvPr id="14" name="Imagen 8">
            <a:extLst>
              <a:ext uri="{FF2B5EF4-FFF2-40B4-BE49-F238E27FC236}">
                <a16:creationId xmlns:a16="http://schemas.microsoft.com/office/drawing/2014/main" id="{7DD0A81F-A315-54E9-3176-0453CAF0EC55}"/>
              </a:ext>
            </a:extLst>
          </p:cNvPr>
          <p:cNvPicPr>
            <a:picLocks noChangeAspect="1"/>
          </p:cNvPicPr>
          <p:nvPr/>
        </p:nvPicPr>
        <p:blipFill rotWithShape="1">
          <a:blip r:embed="rId2">
            <a:extLst>
              <a:ext uri="{28A0092B-C50C-407E-A947-70E740481C1C}">
                <a14:useLocalDpi xmlns:a14="http://schemas.microsoft.com/office/drawing/2010/main" val="0"/>
              </a:ext>
            </a:extLst>
          </a:blip>
          <a:srcRect l="16502" r="24044" b="9991"/>
          <a:stretch/>
        </p:blipFill>
        <p:spPr>
          <a:xfrm>
            <a:off x="8326077" y="2810957"/>
            <a:ext cx="3384911" cy="3478928"/>
          </a:xfrm>
          <a:prstGeom prst="rect">
            <a:avLst/>
          </a:prstGeom>
        </p:spPr>
      </p:pic>
      <p:pic>
        <p:nvPicPr>
          <p:cNvPr id="16" name="Picture 15">
            <a:extLst>
              <a:ext uri="{FF2B5EF4-FFF2-40B4-BE49-F238E27FC236}">
                <a16:creationId xmlns:a16="http://schemas.microsoft.com/office/drawing/2014/main" id="{348A2798-F7CD-016B-10C4-D8FFBC9A49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1077" y="1481412"/>
            <a:ext cx="4711746" cy="3197843"/>
          </a:xfrm>
          <a:prstGeom prst="rect">
            <a:avLst/>
          </a:prstGeom>
        </p:spPr>
      </p:pic>
      <p:pic>
        <p:nvPicPr>
          <p:cNvPr id="17" name="Imagen 6">
            <a:extLst>
              <a:ext uri="{FF2B5EF4-FFF2-40B4-BE49-F238E27FC236}">
                <a16:creationId xmlns:a16="http://schemas.microsoft.com/office/drawing/2014/main" id="{99FA91C5-82BB-B924-E99B-7488E45C06DC}"/>
              </a:ext>
            </a:extLst>
          </p:cNvPr>
          <p:cNvPicPr>
            <a:picLocks noChangeAspect="1"/>
          </p:cNvPicPr>
          <p:nvPr/>
        </p:nvPicPr>
        <p:blipFill rotWithShape="1">
          <a:blip r:embed="rId4">
            <a:extLst>
              <a:ext uri="{28A0092B-C50C-407E-A947-70E740481C1C}">
                <a14:useLocalDpi xmlns:a14="http://schemas.microsoft.com/office/drawing/2010/main" val="0"/>
              </a:ext>
            </a:extLst>
          </a:blip>
          <a:srcRect r="8922"/>
          <a:stretch/>
        </p:blipFill>
        <p:spPr>
          <a:xfrm>
            <a:off x="4149270" y="3353681"/>
            <a:ext cx="3893460" cy="2902155"/>
          </a:xfrm>
          <a:prstGeom prst="rect">
            <a:avLst/>
          </a:prstGeom>
        </p:spPr>
      </p:pic>
      <p:sp>
        <p:nvSpPr>
          <p:cNvPr id="19" name="TextBox 18">
            <a:extLst>
              <a:ext uri="{FF2B5EF4-FFF2-40B4-BE49-F238E27FC236}">
                <a16:creationId xmlns:a16="http://schemas.microsoft.com/office/drawing/2014/main" id="{45E6513E-7226-23C6-04B3-214B7DC8A4D0}"/>
              </a:ext>
            </a:extLst>
          </p:cNvPr>
          <p:cNvSpPr txBox="1"/>
          <p:nvPr/>
        </p:nvSpPr>
        <p:spPr>
          <a:xfrm>
            <a:off x="530225" y="1108109"/>
            <a:ext cx="6391436" cy="369332"/>
          </a:xfrm>
          <a:prstGeom prst="rect">
            <a:avLst/>
          </a:prstGeom>
          <a:noFill/>
        </p:spPr>
        <p:txBody>
          <a:bodyPr wrap="square" rtlCol="0">
            <a:spAutoFit/>
          </a:bodyPr>
          <a:lstStyle/>
          <a:p>
            <a:r>
              <a:rPr lang="en-GB" b="1" dirty="0">
                <a:latin typeface="Arial Narrow" panose="020B0604020202020204" pitchFamily="34" charset="0"/>
                <a:cs typeface="Arial Narrow" panose="020B0604020202020204" pitchFamily="34" charset="0"/>
              </a:rPr>
              <a:t>Side view of in-vessel components inside EP09</a:t>
            </a:r>
          </a:p>
        </p:txBody>
      </p:sp>
    </p:spTree>
    <p:extLst>
      <p:ext uri="{BB962C8B-B14F-4D97-AF65-F5344CB8AC3E}">
        <p14:creationId xmlns:p14="http://schemas.microsoft.com/office/powerpoint/2010/main" val="32311261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C0F02F67-1502-60C6-ECEE-1B13A3F7F395}"/>
              </a:ext>
            </a:extLst>
          </p:cNvPr>
          <p:cNvSpPr/>
          <p:nvPr/>
        </p:nvSpPr>
        <p:spPr>
          <a:xfrm>
            <a:off x="3854370" y="1526991"/>
            <a:ext cx="7856618" cy="984715"/>
          </a:xfrm>
          <a:prstGeom prst="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a:extLst>
              <a:ext uri="{FF2B5EF4-FFF2-40B4-BE49-F238E27FC236}">
                <a16:creationId xmlns:a16="http://schemas.microsoft.com/office/drawing/2014/main" id="{D093CD81-49EF-8A62-C948-E2624A0201E7}"/>
              </a:ext>
            </a:extLst>
          </p:cNvPr>
          <p:cNvPicPr>
            <a:picLocks noChangeAspect="1"/>
          </p:cNvPicPr>
          <p:nvPr/>
        </p:nvPicPr>
        <p:blipFill rotWithShape="1">
          <a:blip r:embed="rId2"/>
          <a:srcRect r="15280" b="4975"/>
          <a:stretch/>
        </p:blipFill>
        <p:spPr>
          <a:xfrm>
            <a:off x="420388" y="1026485"/>
            <a:ext cx="3195979" cy="5377143"/>
          </a:xfrm>
          <a:prstGeom prst="rect">
            <a:avLst/>
          </a:prstGeom>
        </p:spPr>
      </p:pic>
      <p:sp>
        <p:nvSpPr>
          <p:cNvPr id="9" name="TextBox 8">
            <a:extLst>
              <a:ext uri="{FF2B5EF4-FFF2-40B4-BE49-F238E27FC236}">
                <a16:creationId xmlns:a16="http://schemas.microsoft.com/office/drawing/2014/main" id="{72C5C45C-5479-8143-AED8-BF0B82D353F1}"/>
              </a:ext>
            </a:extLst>
          </p:cNvPr>
          <p:cNvSpPr txBox="1"/>
          <p:nvPr/>
        </p:nvSpPr>
        <p:spPr>
          <a:xfrm>
            <a:off x="4014513" y="1526991"/>
            <a:ext cx="7458472" cy="4939814"/>
          </a:xfrm>
          <a:prstGeom prst="rect">
            <a:avLst/>
          </a:prstGeom>
          <a:noFill/>
        </p:spPr>
        <p:txBody>
          <a:bodyPr wrap="square" lIns="91440" tIns="45720" rIns="91440" bIns="45720" rtlCol="0" anchor="t">
            <a:spAutoFit/>
          </a:bodyPr>
          <a:lstStyle/>
          <a:p>
            <a:r>
              <a:rPr lang="en-ES" b="1" dirty="0"/>
              <a:t>Full rack needed for the DR system: </a:t>
            </a:r>
            <a:r>
              <a:rPr lang="en-ES" dirty="0"/>
              <a:t>6 subracks + </a:t>
            </a:r>
            <a:r>
              <a:rPr lang="en-ES" b="1" dirty="0"/>
              <a:t>a</a:t>
            </a:r>
            <a:r>
              <a:rPr lang="en-ES" dirty="0"/>
              <a:t>dditional space on </a:t>
            </a:r>
            <a:r>
              <a:rPr lang="en-GB" dirty="0"/>
              <a:t>top</a:t>
            </a:r>
            <a:r>
              <a:rPr lang="en-ES" dirty="0"/>
              <a:t> of the rack for the installation of the RF components + QO boxes (combiner/de-combiner) to connect to the ex-vessel waveguides </a:t>
            </a:r>
          </a:p>
          <a:p>
            <a:endParaRPr lang="en-ES" dirty="0"/>
          </a:p>
          <a:p>
            <a:pPr>
              <a:spcBef>
                <a:spcPts val="1800"/>
              </a:spcBef>
            </a:pPr>
            <a:r>
              <a:rPr lang="en-ES" dirty="0"/>
              <a:t>Subracks required:</a:t>
            </a:r>
          </a:p>
          <a:p>
            <a:pPr marL="342900" indent="-342900">
              <a:spcBef>
                <a:spcPts val="600"/>
              </a:spcBef>
              <a:buAutoNum type="arabicPeriod"/>
            </a:pPr>
            <a:r>
              <a:rPr lang="en-ES" dirty="0"/>
              <a:t>Instrumentation Reflectometer 1 (W Band)</a:t>
            </a:r>
          </a:p>
          <a:p>
            <a:pPr marL="342900" indent="-342900">
              <a:spcBef>
                <a:spcPts val="600"/>
              </a:spcBef>
              <a:buFontTx/>
              <a:buAutoNum type="arabicPeriod"/>
            </a:pPr>
            <a:r>
              <a:rPr lang="en-US" dirty="0"/>
              <a:t>Delay line Reflectometer 1 (W Band)</a:t>
            </a:r>
          </a:p>
          <a:p>
            <a:pPr marL="342900" indent="-342900">
              <a:spcBef>
                <a:spcPts val="600"/>
              </a:spcBef>
              <a:buFontTx/>
              <a:buAutoNum type="arabicPeriod"/>
            </a:pPr>
            <a:r>
              <a:rPr lang="en-US" dirty="0"/>
              <a:t>Instrumentation Reflectometer 2 (V Band)</a:t>
            </a:r>
          </a:p>
          <a:p>
            <a:pPr marL="342900" indent="-342900">
              <a:spcBef>
                <a:spcPts val="600"/>
              </a:spcBef>
              <a:buFontTx/>
              <a:buAutoNum type="arabicPeriod"/>
            </a:pPr>
            <a:r>
              <a:rPr lang="en-US" dirty="0"/>
              <a:t>Delay line Reflectometer 2 (V Band)</a:t>
            </a:r>
          </a:p>
          <a:p>
            <a:pPr marL="342900" indent="-342900">
              <a:spcBef>
                <a:spcPts val="600"/>
              </a:spcBef>
              <a:buFontTx/>
              <a:buAutoNum type="arabicPeriod"/>
            </a:pPr>
            <a:r>
              <a:rPr lang="en-ES" dirty="0"/>
              <a:t>Instrumentation control (O/X polarisation, frequency sweeps, last mirror </a:t>
            </a:r>
            <a:r>
              <a:rPr lang="en-GB" dirty="0"/>
              <a:t>movement,…)</a:t>
            </a:r>
            <a:endParaRPr lang="en-ES" dirty="0"/>
          </a:p>
          <a:p>
            <a:pPr marL="342900" indent="-342900">
              <a:spcBef>
                <a:spcPts val="600"/>
              </a:spcBef>
              <a:buFontTx/>
              <a:buAutoNum type="arabicPeriod"/>
            </a:pPr>
            <a:r>
              <a:rPr lang="en-GB" dirty="0"/>
              <a:t>Acquisition</a:t>
            </a:r>
            <a:r>
              <a:rPr lang="en-ES" dirty="0"/>
              <a:t> system </a:t>
            </a:r>
            <a:endParaRPr lang="en-US" dirty="0"/>
          </a:p>
          <a:p>
            <a:pPr marL="342900" indent="-342900">
              <a:buFontTx/>
              <a:buAutoNum type="arabicPeriod"/>
            </a:pPr>
            <a:endParaRPr lang="en-US" dirty="0"/>
          </a:p>
          <a:p>
            <a:pPr marL="342900" indent="-342900">
              <a:buFontTx/>
              <a:buAutoNum type="arabicPeriod"/>
            </a:pPr>
            <a:endParaRPr lang="en-US" dirty="0">
              <a:ea typeface="Calibri"/>
              <a:cs typeface="Calibri"/>
            </a:endParaRPr>
          </a:p>
          <a:p>
            <a:pPr marL="342900" indent="-342900">
              <a:buAutoNum type="arabicPeriod"/>
            </a:pPr>
            <a:endParaRPr lang="en-ES" dirty="0"/>
          </a:p>
        </p:txBody>
      </p:sp>
      <p:sp>
        <p:nvSpPr>
          <p:cNvPr id="2" name="Title 1">
            <a:extLst>
              <a:ext uri="{FF2B5EF4-FFF2-40B4-BE49-F238E27FC236}">
                <a16:creationId xmlns:a16="http://schemas.microsoft.com/office/drawing/2014/main" id="{5671B59A-EBFC-ECA1-E535-608251A98D22}"/>
              </a:ext>
            </a:extLst>
          </p:cNvPr>
          <p:cNvSpPr>
            <a:spLocks noGrp="1"/>
          </p:cNvSpPr>
          <p:nvPr>
            <p:ph type="title"/>
          </p:nvPr>
        </p:nvSpPr>
        <p:spPr/>
        <p:txBody>
          <a:bodyPr/>
          <a:lstStyle/>
          <a:p>
            <a:r>
              <a:rPr lang="en-GB" dirty="0"/>
              <a:t>Instrumentation space requirements for DR system</a:t>
            </a:r>
          </a:p>
        </p:txBody>
      </p:sp>
      <p:sp>
        <p:nvSpPr>
          <p:cNvPr id="4" name="Date Placeholder 3">
            <a:extLst>
              <a:ext uri="{FF2B5EF4-FFF2-40B4-BE49-F238E27FC236}">
                <a16:creationId xmlns:a16="http://schemas.microsoft.com/office/drawing/2014/main" id="{4D1C6F4D-2EFE-707E-E523-7075E4FA5948}"/>
              </a:ext>
            </a:extLst>
          </p:cNvPr>
          <p:cNvSpPr>
            <a:spLocks noGrp="1"/>
          </p:cNvSpPr>
          <p:nvPr>
            <p:ph type="dt" sz="half" idx="10"/>
          </p:nvPr>
        </p:nvSpPr>
        <p:spPr/>
        <p:txBody>
          <a:bodyPr/>
          <a:lstStyle/>
          <a:p>
            <a:pPr>
              <a:defRPr/>
            </a:pPr>
            <a:r>
              <a:rPr lang="es-ES"/>
              <a:t>23/10/2026 E. de la Luna et al</a:t>
            </a:r>
          </a:p>
        </p:txBody>
      </p:sp>
      <p:sp>
        <p:nvSpPr>
          <p:cNvPr id="5" name="Footer Placeholder 4">
            <a:extLst>
              <a:ext uri="{FF2B5EF4-FFF2-40B4-BE49-F238E27FC236}">
                <a16:creationId xmlns:a16="http://schemas.microsoft.com/office/drawing/2014/main" id="{39F5F3C5-000B-BF1E-FD9A-8300BF85FA43}"/>
              </a:ext>
            </a:extLst>
          </p:cNvPr>
          <p:cNvSpPr>
            <a:spLocks noGrp="1"/>
          </p:cNvSpPr>
          <p:nvPr>
            <p:ph type="ftr" sz="quarter" idx="11"/>
          </p:nvPr>
        </p:nvSpPr>
        <p:spPr/>
        <p:txBody>
          <a:bodyPr/>
          <a:lstStyle/>
          <a:p>
            <a:pPr>
              <a:spcBef>
                <a:spcPct val="0"/>
              </a:spcBef>
              <a:spcAft>
                <a:spcPct val="0"/>
              </a:spcAft>
            </a:pPr>
            <a:r>
              <a:rPr lang="en-US" sz="1200">
                <a:solidFill>
                  <a:srgbClr val="333333"/>
                </a:solidFill>
                <a:latin typeface="Arial Narrow" panose="020B0604020202020204" pitchFamily="34" charset="0"/>
                <a:ea typeface="Arial Narrow" panose="020B0604020202020204" pitchFamily="34" charset="0"/>
              </a:rPr>
              <a:t>EUROfusion JT-60SA Enhancements Progress Meeting Part I - Doppler Reflectometer</a:t>
            </a:r>
            <a:endParaRPr lang="es-ES" sz="1200">
              <a:latin typeface="Arial Narrow" panose="020B0604020202020204" pitchFamily="34" charset="0"/>
            </a:endParaRPr>
          </a:p>
        </p:txBody>
      </p:sp>
      <p:sp>
        <p:nvSpPr>
          <p:cNvPr id="6" name="Slide Number Placeholder 5">
            <a:extLst>
              <a:ext uri="{FF2B5EF4-FFF2-40B4-BE49-F238E27FC236}">
                <a16:creationId xmlns:a16="http://schemas.microsoft.com/office/drawing/2014/main" id="{B772331F-3C4A-938C-F3DC-F7CE2F16850F}"/>
              </a:ext>
            </a:extLst>
          </p:cNvPr>
          <p:cNvSpPr>
            <a:spLocks noGrp="1"/>
          </p:cNvSpPr>
          <p:nvPr>
            <p:ph type="sldNum" sz="quarter" idx="12"/>
          </p:nvPr>
        </p:nvSpPr>
        <p:spPr/>
        <p:txBody>
          <a:bodyPr/>
          <a:lstStyle/>
          <a:p>
            <a:pPr>
              <a:defRPr/>
            </a:pPr>
            <a:fld id="{3C4EB4DB-DE24-F64C-ABEB-C24AA729C29F}" type="slidenum">
              <a:rPr lang="es-ES" smtClean="0"/>
              <a:pPr>
                <a:defRPr/>
              </a:pPr>
              <a:t>17</a:t>
            </a:fld>
            <a:endParaRPr lang="es-ES"/>
          </a:p>
        </p:txBody>
      </p:sp>
      <p:sp>
        <p:nvSpPr>
          <p:cNvPr id="8" name="AutoShape 2" descr="Imagen generada 2">
            <a:extLst>
              <a:ext uri="{FF2B5EF4-FFF2-40B4-BE49-F238E27FC236}">
                <a16:creationId xmlns:a16="http://schemas.microsoft.com/office/drawing/2014/main" id="{6EE49BB4-A878-D1DB-88F5-E6CCCE80A871}"/>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ES"/>
          </a:p>
        </p:txBody>
      </p:sp>
    </p:spTree>
    <p:extLst>
      <p:ext uri="{BB962C8B-B14F-4D97-AF65-F5344CB8AC3E}">
        <p14:creationId xmlns:p14="http://schemas.microsoft.com/office/powerpoint/2010/main" val="2144150081"/>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o" ma:contentTypeID="0x010100134F65CF1D57334A97104BB7EB042453" ma:contentTypeVersion="11" ma:contentTypeDescription="Crear nuevo documento." ma:contentTypeScope="" ma:versionID="33f4c49c7a4eae3cd6c19a6e4b146585">
  <xsd:schema xmlns:xsd="http://www.w3.org/2001/XMLSchema" xmlns:xs="http://www.w3.org/2001/XMLSchema" xmlns:p="http://schemas.microsoft.com/office/2006/metadata/properties" xmlns:ns2="9421a959-27bd-43bb-be8e-364639945f40" xmlns:ns3="ca33e4fa-83de-4f1e-b20e-3e1d2f0f3fd4" targetNamespace="http://schemas.microsoft.com/office/2006/metadata/properties" ma:root="true" ma:fieldsID="f04582c2c403f42a6928b00d7658acd5" ns2:_="" ns3:_="">
    <xsd:import namespace="9421a959-27bd-43bb-be8e-364639945f40"/>
    <xsd:import namespace="ca33e4fa-83de-4f1e-b20e-3e1d2f0f3fd4"/>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421a959-27bd-43bb-be8e-364639945f4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lcf76f155ced4ddcb4097134ff3c332f" ma:index="12" nillable="true" ma:taxonomy="true" ma:internalName="lcf76f155ced4ddcb4097134ff3c332f" ma:taxonomyFieldName="MediaServiceImageTags" ma:displayName="Etiquetas de imagen" ma:readOnly="false" ma:fieldId="{5cf76f15-5ced-4ddc-b409-7134ff3c332f}" ma:taxonomyMulti="true" ma:sspId="78b2c4d1-371a-4b94-a3b0-501e7ab6cb3a"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ca33e4fa-83de-4f1e-b20e-3e1d2f0f3fd4"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134348e1-8a05-42db-8b59-7c0dec4a2f7b}" ma:internalName="TaxCatchAll" ma:showField="CatchAllData" ma:web="ca33e4fa-83de-4f1e-b20e-3e1d2f0f3fd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9421a959-27bd-43bb-be8e-364639945f40">
      <Terms xmlns="http://schemas.microsoft.com/office/infopath/2007/PartnerControls"/>
    </lcf76f155ced4ddcb4097134ff3c332f>
    <TaxCatchAll xmlns="ca33e4fa-83de-4f1e-b20e-3e1d2f0f3fd4" xsi:nil="true"/>
  </documentManagement>
</p:properties>
</file>

<file path=customXml/itemProps1.xml><?xml version="1.0" encoding="utf-8"?>
<ds:datastoreItem xmlns:ds="http://schemas.openxmlformats.org/officeDocument/2006/customXml" ds:itemID="{616C80F9-4923-49BB-ADC7-D6676E0AD831}">
  <ds:schemaRefs>
    <ds:schemaRef ds:uri="http://schemas.microsoft.com/sharepoint/v3/contenttype/forms"/>
  </ds:schemaRefs>
</ds:datastoreItem>
</file>

<file path=customXml/itemProps2.xml><?xml version="1.0" encoding="utf-8"?>
<ds:datastoreItem xmlns:ds="http://schemas.openxmlformats.org/officeDocument/2006/customXml" ds:itemID="{18EC864A-EA42-4C26-B242-EF42D594B7DA}">
  <ds:schemaRefs>
    <ds:schemaRef ds:uri="9421a959-27bd-43bb-be8e-364639945f40"/>
    <ds:schemaRef ds:uri="ca33e4fa-83de-4f1e-b20e-3e1d2f0f3fd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826DE8F9-EA66-4C37-B931-AB42FA78257E}">
  <ds:schemaRefs>
    <ds:schemaRef ds:uri="9421a959-27bd-43bb-be8e-364639945f40"/>
    <ds:schemaRef ds:uri="ca33e4fa-83de-4f1e-b20e-3e1d2f0f3fd4"/>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467</TotalTime>
  <Words>1942</Words>
  <Application>Microsoft Macintosh PowerPoint</Application>
  <PresentationFormat>Widescreen</PresentationFormat>
  <Paragraphs>301</Paragraphs>
  <Slides>18</Slides>
  <Notes>14</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18</vt:i4>
      </vt:variant>
    </vt:vector>
  </HeadingPairs>
  <TitlesOfParts>
    <vt:vector size="27" baseType="lpstr">
      <vt:lpstr>Arial</vt:lpstr>
      <vt:lpstr>Arial Narrow</vt:lpstr>
      <vt:lpstr>Calibri</vt:lpstr>
      <vt:lpstr>Calibri Light</vt:lpstr>
      <vt:lpstr>Cambria Math</vt:lpstr>
      <vt:lpstr>Courier New</vt:lpstr>
      <vt:lpstr>Wingdings</vt:lpstr>
      <vt:lpstr>Tema de Office</vt:lpstr>
      <vt:lpstr>Custom Design</vt:lpstr>
      <vt:lpstr>Progress on the engineering design of European Doppler Reflectometer for JT60-SA</vt:lpstr>
      <vt:lpstr>Outline: progress since the last Review Meeeting</vt:lpstr>
      <vt:lpstr>EU Doppler Reflectometer </vt:lpstr>
      <vt:lpstr>Engineering design (in-vessel): progress since Review Meeting July2025</vt:lpstr>
      <vt:lpstr>Load definition</vt:lpstr>
      <vt:lpstr>Preliminary thermal analisis</vt:lpstr>
      <vt:lpstr>Preliminary EM analysis model</vt:lpstr>
      <vt:lpstr>Preliminary EM Analysis results</vt:lpstr>
      <vt:lpstr>New DR design proposal for in-vessel components</vt:lpstr>
      <vt:lpstr>Validation of the updated DR design (selection of results)</vt:lpstr>
      <vt:lpstr>Validation of the updated DR design (selection of results)</vt:lpstr>
      <vt:lpstr>DR steerable mirror mechanism – conceptual design</vt:lpstr>
      <vt:lpstr>Optical design: progress since Review Meeting July2025</vt:lpstr>
      <vt:lpstr>Ex-vessel transmission path: progress since Review Meeting July2025</vt:lpstr>
      <vt:lpstr>Next steps </vt:lpstr>
      <vt:lpstr>PowerPoint Presentation</vt:lpstr>
      <vt:lpstr>Extraction sequence: initial contacts with QST (June/2026)</vt:lpstr>
      <vt:lpstr>Instrumentation space requirements for DR system</vt:lpstr>
    </vt:vector>
  </TitlesOfParts>
  <Manager/>
  <Company>CIEMAT</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Doppler Reflectometry diagnostic for JT-60SA status at TCM45</dc:title>
  <dc:subject>TCM45</dc:subject>
  <dc:creator>Santiago Cabrera</dc:creator>
  <cp:keywords>TCM; TCM45; JT60-SA; DR; WPSA</cp:keywords>
  <dc:description/>
  <cp:lastModifiedBy>Elena de la Luna</cp:lastModifiedBy>
  <cp:revision>59</cp:revision>
  <dcterms:created xsi:type="dcterms:W3CDTF">2024-11-20T14:47:02Z</dcterms:created>
  <dcterms:modified xsi:type="dcterms:W3CDTF">2026-10-23T12:59:30Z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0x010100134F65CF1D57334A97104BB7EB042453</vt:lpwstr>
  </property>
  <property fmtid="{D5CDD505-2E9C-101B-9397-08002B2CF9AE}" pid="3" name="MediaServiceImageTags">
    <vt:lpwstr/>
  </property>
</Properties>
</file>