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21"/>
  </p:notesMasterIdLst>
  <p:sldIdLst>
    <p:sldId id="256" r:id="rId5"/>
    <p:sldId id="257" r:id="rId6"/>
    <p:sldId id="271" r:id="rId7"/>
    <p:sldId id="283" r:id="rId8"/>
    <p:sldId id="273" r:id="rId9"/>
    <p:sldId id="268" r:id="rId10"/>
    <p:sldId id="272" r:id="rId11"/>
    <p:sldId id="274" r:id="rId12"/>
    <p:sldId id="275" r:id="rId13"/>
    <p:sldId id="277" r:id="rId14"/>
    <p:sldId id="276" r:id="rId15"/>
    <p:sldId id="278" r:id="rId16"/>
    <p:sldId id="279" r:id="rId17"/>
    <p:sldId id="282" r:id="rId18"/>
    <p:sldId id="280"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896"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47B9C-FA66-3140-BA18-EEBDC97CAF72}" type="datetimeFigureOut">
              <a:rPr lang="en-HU" smtClean="0"/>
              <a:t>09/30/2026</a:t>
            </a:fld>
            <a:endParaRPr lang="en-H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3A324-DFA8-D040-9055-3D6CD64BF146}" type="slidenum">
              <a:rPr lang="en-HU" smtClean="0"/>
              <a:t>‹N°›</a:t>
            </a:fld>
            <a:endParaRPr lang="en-HU"/>
          </a:p>
        </p:txBody>
      </p:sp>
    </p:spTree>
    <p:extLst>
      <p:ext uri="{BB962C8B-B14F-4D97-AF65-F5344CB8AC3E}">
        <p14:creationId xmlns:p14="http://schemas.microsoft.com/office/powerpoint/2010/main" val="3665277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BC3A324-DFA8-D040-9055-3D6CD64BF146}" type="slidenum">
              <a:rPr lang="en-HU" smtClean="0"/>
              <a:t>5</a:t>
            </a:fld>
            <a:endParaRPr lang="en-HU"/>
          </a:p>
        </p:txBody>
      </p:sp>
    </p:spTree>
    <p:extLst>
      <p:ext uri="{BB962C8B-B14F-4D97-AF65-F5344CB8AC3E}">
        <p14:creationId xmlns:p14="http://schemas.microsoft.com/office/powerpoint/2010/main" val="2356471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hyperlink" Target="http://www.flaticon.com/" TargetMode="External"/><Relationship Id="rId9"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Author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Author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EUROfusion Values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
        <p:nvSpPr>
          <p:cNvPr id="10" name="TextBox 9">
            <a:extLst>
              <a:ext uri="{FF2B5EF4-FFF2-40B4-BE49-F238E27FC236}">
                <a16:creationId xmlns:a16="http://schemas.microsoft.com/office/drawing/2014/main" id="{C4FC0C94-3F09-A426-49C2-6BCA659CC317}"/>
              </a:ext>
            </a:extLst>
          </p:cNvPr>
          <p:cNvSpPr txBox="1"/>
          <p:nvPr userDrawn="1"/>
        </p:nvSpPr>
        <p:spPr>
          <a:xfrm>
            <a:off x="924244" y="132857"/>
            <a:ext cx="4452105"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values</a:t>
            </a:r>
          </a:p>
        </p:txBody>
      </p:sp>
      <p:pic>
        <p:nvPicPr>
          <p:cNvPr id="2" name="Picture 1">
            <a:extLst>
              <a:ext uri="{FF2B5EF4-FFF2-40B4-BE49-F238E27FC236}">
                <a16:creationId xmlns:a16="http://schemas.microsoft.com/office/drawing/2014/main" id="{F84EBC05-6609-C5DD-15BD-05B21625A052}"/>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308084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UROfus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err="1">
                <a:solidFill>
                  <a:prstClr val="white"/>
                </a:solidFill>
              </a:rPr>
              <a:t>EUROfusion</a:t>
            </a:r>
            <a:r>
              <a:rPr lang="en-GB">
                <a:solidFill>
                  <a:prstClr val="white"/>
                </a:solidFill>
              </a:rPr>
              <a: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5B798E-0E11-AC76-5A3B-7AEDB8476845}"/>
              </a:ext>
            </a:extLst>
          </p:cNvPr>
          <p:cNvSpPr txBox="1"/>
          <p:nvPr userDrawn="1"/>
        </p:nvSpPr>
        <p:spPr>
          <a:xfrm>
            <a:off x="910563" y="1044063"/>
            <a:ext cx="6574160" cy="5021055"/>
          </a:xfrm>
          <a:prstGeom prst="rect">
            <a:avLst/>
          </a:prstGeom>
          <a:noFill/>
        </p:spPr>
        <p:txBody>
          <a:bodyPr wrap="square">
            <a:spAutoFit/>
          </a:bodyPr>
          <a:lstStyle/>
          <a:p>
            <a:pPr marL="0" indent="0">
              <a:buNone/>
            </a:pPr>
            <a:r>
              <a:rPr lang="en-GB" sz="2400"/>
              <a:t>EUROfusion integrates R&amp;D in fusion science and technology to realize fusion in:</a:t>
            </a:r>
          </a:p>
          <a:p>
            <a:pPr marL="0" indent="0">
              <a:buNone/>
            </a:pPr>
            <a:endParaRPr lang="en-GB" sz="2400"/>
          </a:p>
          <a:p>
            <a:pPr marL="808038" indent="-808038">
              <a:lnSpc>
                <a:spcPct val="150000"/>
              </a:lnSpc>
              <a:buNone/>
            </a:pPr>
            <a:r>
              <a:rPr lang="en-GB" sz="2400" b="1"/>
              <a:t>29</a:t>
            </a:r>
            <a:r>
              <a:rPr lang="en-GB" sz="2400"/>
              <a:t> 	Countries</a:t>
            </a:r>
          </a:p>
          <a:p>
            <a:pPr marL="808038" indent="-808038">
              <a:lnSpc>
                <a:spcPct val="150000"/>
              </a:lnSpc>
              <a:buNone/>
            </a:pPr>
            <a:r>
              <a:rPr lang="en-GB" sz="2400" b="1"/>
              <a:t>31</a:t>
            </a:r>
            <a:r>
              <a:rPr lang="en-GB" sz="2400"/>
              <a:t> 	Research </a:t>
            </a:r>
            <a:r>
              <a:rPr lang="en-GB" sz="2400" err="1"/>
              <a:t>Centers</a:t>
            </a:r>
            <a:r>
              <a:rPr lang="en-GB" sz="2400"/>
              <a:t> and Institutes</a:t>
            </a:r>
          </a:p>
          <a:p>
            <a:pPr marL="0" indent="0">
              <a:lnSpc>
                <a:spcPct val="150000"/>
              </a:lnSpc>
              <a:buNone/>
            </a:pPr>
            <a:r>
              <a:rPr lang="en-GB" sz="2400" b="1"/>
              <a:t>169</a:t>
            </a:r>
            <a:r>
              <a:rPr lang="en-GB" sz="2400"/>
              <a:t>     Universities, industry partners and others</a:t>
            </a:r>
          </a:p>
          <a:p>
            <a:pPr marL="0" indent="0">
              <a:lnSpc>
                <a:spcPct val="150000"/>
              </a:lnSpc>
              <a:buNone/>
            </a:pPr>
            <a:endParaRPr lang="en-GB" sz="2400"/>
          </a:p>
          <a:p>
            <a:pPr marL="0" indent="0">
              <a:lnSpc>
                <a:spcPct val="150000"/>
              </a:lnSpc>
              <a:buNone/>
            </a:pPr>
            <a:r>
              <a:rPr lang="en-GB" sz="2400"/>
              <a:t>And brings together:</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1000</a:t>
            </a:r>
            <a:r>
              <a:rPr lang="en-GB" sz="2400" b="0" i="0" u="none" strike="noStrike">
                <a:solidFill>
                  <a:schemeClr val="tx1"/>
                </a:solidFill>
                <a:effectLst/>
                <a:latin typeface="+mn-lt"/>
              </a:rPr>
              <a:t> MSc and PhD students</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4000</a:t>
            </a:r>
            <a:r>
              <a:rPr lang="en-GB" sz="2400" b="0" i="0" u="none" strike="noStrike">
                <a:solidFill>
                  <a:schemeClr val="tx1"/>
                </a:solidFill>
                <a:effectLst/>
                <a:latin typeface="+mn-lt"/>
              </a:rPr>
              <a:t> Researcher, Engineers &amp; Support Staff</a:t>
            </a:r>
          </a:p>
        </p:txBody>
      </p:sp>
      <p:pic>
        <p:nvPicPr>
          <p:cNvPr id="2" name="Picture 1">
            <a:extLst>
              <a:ext uri="{FF2B5EF4-FFF2-40B4-BE49-F238E27FC236}">
                <a16:creationId xmlns:a16="http://schemas.microsoft.com/office/drawing/2014/main" id="{C3E709DA-A623-E292-E86E-AD6FBCDEE9FD}"/>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3" name="Title 1">
            <a:extLst>
              <a:ext uri="{FF2B5EF4-FFF2-40B4-BE49-F238E27FC236}">
                <a16:creationId xmlns:a16="http://schemas.microsoft.com/office/drawing/2014/main" id="{85518383-0A9F-8787-EE49-6ABD1BDB1C74}"/>
              </a:ext>
            </a:extLst>
          </p:cNvPr>
          <p:cNvSpPr>
            <a:spLocks noGrp="1"/>
          </p:cNvSpPr>
          <p:nvPr>
            <p:ph type="title" hasCustomPrompt="1"/>
          </p:nvPr>
        </p:nvSpPr>
        <p:spPr>
          <a:xfrm>
            <a:off x="910563" y="191331"/>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GB" err="1"/>
              <a:t>EUROfusion</a:t>
            </a:r>
            <a:r>
              <a:rPr lang="en-GB"/>
              <a:t> in numbers</a:t>
            </a:r>
          </a:p>
        </p:txBody>
      </p:sp>
    </p:spTree>
    <p:extLst>
      <p:ext uri="{BB962C8B-B14F-4D97-AF65-F5344CB8AC3E}">
        <p14:creationId xmlns:p14="http://schemas.microsoft.com/office/powerpoint/2010/main" val="1067269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UROfusion_governanc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3764849" cy="329614"/>
          </a:xfrm>
          <a:prstGeom prst="rect">
            <a:avLst/>
          </a:prstGeom>
        </p:spPr>
        <p:txBody>
          <a:bodyPr anchor="t"/>
          <a:lstStyle>
            <a:lvl1pPr>
              <a:defRPr sz="1200">
                <a:solidFill>
                  <a:schemeClr val="bg1"/>
                </a:solidFill>
              </a:defRPr>
            </a:lvl1pPr>
          </a:lstStyle>
          <a:p>
            <a:r>
              <a:rPr lang="en-GB" err="1">
                <a:solidFill>
                  <a:prstClr val="white"/>
                </a:solidFill>
              </a:rPr>
              <a:t>EUROfusion</a:t>
            </a:r>
            <a:r>
              <a:rPr lang="en-GB">
                <a:solidFill>
                  <a:prstClr val="white"/>
                </a:solidFill>
              </a:rPr>
              <a:t> Organisation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company structure&#10;&#10;Description automatically generated">
            <a:extLst>
              <a:ext uri="{FF2B5EF4-FFF2-40B4-BE49-F238E27FC236}">
                <a16:creationId xmlns:a16="http://schemas.microsoft.com/office/drawing/2014/main" id="{E6A79DA8-5CC9-F046-C150-72773BF962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080" y="637040"/>
            <a:ext cx="10865734" cy="5792565"/>
          </a:xfrm>
          <a:prstGeom prst="rect">
            <a:avLst/>
          </a:prstGeom>
        </p:spPr>
      </p:pic>
      <p:sp>
        <p:nvSpPr>
          <p:cNvPr id="12" name="TextBox 11">
            <a:extLst>
              <a:ext uri="{FF2B5EF4-FFF2-40B4-BE49-F238E27FC236}">
                <a16:creationId xmlns:a16="http://schemas.microsoft.com/office/drawing/2014/main" id="{C16436CB-AC07-4BBB-7928-069CF8956E3B}"/>
              </a:ext>
            </a:extLst>
          </p:cNvPr>
          <p:cNvSpPr txBox="1"/>
          <p:nvPr userDrawn="1"/>
        </p:nvSpPr>
        <p:spPr>
          <a:xfrm>
            <a:off x="904001" y="107476"/>
            <a:ext cx="4452105" cy="523220"/>
          </a:xfrm>
          <a:prstGeom prst="rect">
            <a:avLst/>
          </a:prstGeom>
          <a:noFill/>
        </p:spPr>
        <p:txBody>
          <a:bodyPr wrap="square">
            <a:spAutoFit/>
          </a:bodyPr>
          <a:lstStyle/>
          <a:p>
            <a:pPr marL="0" indent="0">
              <a:buNone/>
            </a:pPr>
            <a:r>
              <a:rPr lang="en-GB" sz="2800" b="1">
                <a:solidFill>
                  <a:schemeClr val="tx2"/>
                </a:solidFill>
              </a:rPr>
              <a:t>Organisation</a:t>
            </a:r>
          </a:p>
        </p:txBody>
      </p:sp>
      <p:pic>
        <p:nvPicPr>
          <p:cNvPr id="2" name="Picture 1">
            <a:extLst>
              <a:ext uri="{FF2B5EF4-FFF2-40B4-BE49-F238E27FC236}">
                <a16:creationId xmlns:a16="http://schemas.microsoft.com/office/drawing/2014/main" id="{4B54540B-5211-6405-3954-CAE563B89955}"/>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40540056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UROfusion_Member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EUROfusion members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68" name="Freeform 670">
            <a:extLst>
              <a:ext uri="{FF2B5EF4-FFF2-40B4-BE49-F238E27FC236}">
                <a16:creationId xmlns:a16="http://schemas.microsoft.com/office/drawing/2014/main" id="{81A1DEEC-2A9D-1C6E-CC34-5471FF5B2262}"/>
              </a:ext>
            </a:extLst>
          </p:cNvPr>
          <p:cNvSpPr>
            <a:spLocks/>
          </p:cNvSpPr>
          <p:nvPr userDrawn="1"/>
        </p:nvSpPr>
        <p:spPr bwMode="auto">
          <a:xfrm>
            <a:off x="5012187"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9" name="Freeform 670">
            <a:extLst>
              <a:ext uri="{FF2B5EF4-FFF2-40B4-BE49-F238E27FC236}">
                <a16:creationId xmlns:a16="http://schemas.microsoft.com/office/drawing/2014/main" id="{DD28ED6B-C9A4-6EAC-2807-0D16A137E2EC}"/>
              </a:ext>
            </a:extLst>
          </p:cNvPr>
          <p:cNvSpPr>
            <a:spLocks/>
          </p:cNvSpPr>
          <p:nvPr userDrawn="1"/>
        </p:nvSpPr>
        <p:spPr bwMode="auto">
          <a:xfrm>
            <a:off x="6120119"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0" name="Freeform 670">
            <a:extLst>
              <a:ext uri="{FF2B5EF4-FFF2-40B4-BE49-F238E27FC236}">
                <a16:creationId xmlns:a16="http://schemas.microsoft.com/office/drawing/2014/main" id="{14AD6EF0-F27C-6CFF-C602-919A7AE0B58A}"/>
              </a:ext>
            </a:extLst>
          </p:cNvPr>
          <p:cNvSpPr>
            <a:spLocks/>
          </p:cNvSpPr>
          <p:nvPr userDrawn="1"/>
        </p:nvSpPr>
        <p:spPr bwMode="auto">
          <a:xfrm>
            <a:off x="722805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1" name="Freeform 670">
            <a:extLst>
              <a:ext uri="{FF2B5EF4-FFF2-40B4-BE49-F238E27FC236}">
                <a16:creationId xmlns:a16="http://schemas.microsoft.com/office/drawing/2014/main" id="{F60E9AAB-849F-A8C5-330D-46BB37984F09}"/>
              </a:ext>
            </a:extLst>
          </p:cNvPr>
          <p:cNvSpPr>
            <a:spLocks/>
          </p:cNvSpPr>
          <p:nvPr userDrawn="1"/>
        </p:nvSpPr>
        <p:spPr bwMode="auto">
          <a:xfrm>
            <a:off x="833598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2" name="Freeform 670">
            <a:extLst>
              <a:ext uri="{FF2B5EF4-FFF2-40B4-BE49-F238E27FC236}">
                <a16:creationId xmlns:a16="http://schemas.microsoft.com/office/drawing/2014/main" id="{9914344A-1277-8DCC-4EFE-35EC234BD2AB}"/>
              </a:ext>
            </a:extLst>
          </p:cNvPr>
          <p:cNvSpPr>
            <a:spLocks/>
          </p:cNvSpPr>
          <p:nvPr userDrawn="1"/>
        </p:nvSpPr>
        <p:spPr bwMode="auto">
          <a:xfrm>
            <a:off x="944391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3" name="Freeform 670">
            <a:extLst>
              <a:ext uri="{FF2B5EF4-FFF2-40B4-BE49-F238E27FC236}">
                <a16:creationId xmlns:a16="http://schemas.microsoft.com/office/drawing/2014/main" id="{667EF842-7C49-4605-D086-521E15FB6EF1}"/>
              </a:ext>
            </a:extLst>
          </p:cNvPr>
          <p:cNvSpPr>
            <a:spLocks/>
          </p:cNvSpPr>
          <p:nvPr userDrawn="1"/>
        </p:nvSpPr>
        <p:spPr bwMode="auto">
          <a:xfrm>
            <a:off x="3904255"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4" name="Freeform 670">
            <a:extLst>
              <a:ext uri="{FF2B5EF4-FFF2-40B4-BE49-F238E27FC236}">
                <a16:creationId xmlns:a16="http://schemas.microsoft.com/office/drawing/2014/main" id="{34F934C6-9A8B-705B-137F-18A4B61BB556}"/>
              </a:ext>
            </a:extLst>
          </p:cNvPr>
          <p:cNvSpPr>
            <a:spLocks/>
          </p:cNvSpPr>
          <p:nvPr userDrawn="1"/>
        </p:nvSpPr>
        <p:spPr bwMode="auto">
          <a:xfrm>
            <a:off x="279632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5" name="Freeform 670">
            <a:extLst>
              <a:ext uri="{FF2B5EF4-FFF2-40B4-BE49-F238E27FC236}">
                <a16:creationId xmlns:a16="http://schemas.microsoft.com/office/drawing/2014/main" id="{6D94AC23-16CB-CCC0-ABAA-7F731897EC76}"/>
              </a:ext>
            </a:extLst>
          </p:cNvPr>
          <p:cNvSpPr>
            <a:spLocks/>
          </p:cNvSpPr>
          <p:nvPr userDrawn="1"/>
        </p:nvSpPr>
        <p:spPr bwMode="auto">
          <a:xfrm>
            <a:off x="168839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3BD9AAF-FD9A-1CC2-D729-3753918186B2}"/>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164694" y="130244"/>
            <a:ext cx="4944110" cy="6353175"/>
          </a:xfrm>
          <a:prstGeom prst="rect">
            <a:avLst/>
          </a:prstGeom>
          <a:noFill/>
        </p:spPr>
      </p:pic>
      <p:pic>
        <p:nvPicPr>
          <p:cNvPr id="10" name="Picture 9" descr="A map of europe with yellow dots&#10;&#10;Description automatically generated">
            <a:extLst>
              <a:ext uri="{FF2B5EF4-FFF2-40B4-BE49-F238E27FC236}">
                <a16:creationId xmlns:a16="http://schemas.microsoft.com/office/drawing/2014/main" id="{D5DD0C48-F720-08EA-F6CF-5E3528E640C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9849" y="-34528"/>
            <a:ext cx="11634651" cy="6544491"/>
          </a:xfrm>
          <a:prstGeom prst="rect">
            <a:avLst/>
          </a:prstGeom>
        </p:spPr>
      </p:pic>
      <p:pic>
        <p:nvPicPr>
          <p:cNvPr id="11" name="Picture 10">
            <a:extLst>
              <a:ext uri="{FF2B5EF4-FFF2-40B4-BE49-F238E27FC236}">
                <a16:creationId xmlns:a16="http://schemas.microsoft.com/office/drawing/2014/main" id="{91352402-9C53-2D42-47B4-F358B7FF6AF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9876" y="1032376"/>
            <a:ext cx="3240620" cy="812901"/>
          </a:xfrm>
          <a:prstGeom prst="rect">
            <a:avLst/>
          </a:prstGeom>
        </p:spPr>
      </p:pic>
      <p:pic>
        <p:nvPicPr>
          <p:cNvPr id="13" name="Picture 12">
            <a:extLst>
              <a:ext uri="{FF2B5EF4-FFF2-40B4-BE49-F238E27FC236}">
                <a16:creationId xmlns:a16="http://schemas.microsoft.com/office/drawing/2014/main" id="{7685BD55-BC1C-6498-4299-C61B8157571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9355" y="1973364"/>
            <a:ext cx="3240620" cy="801916"/>
          </a:xfrm>
          <a:prstGeom prst="rect">
            <a:avLst/>
          </a:prstGeom>
        </p:spPr>
      </p:pic>
      <p:pic>
        <p:nvPicPr>
          <p:cNvPr id="15" name="Picture 14">
            <a:extLst>
              <a:ext uri="{FF2B5EF4-FFF2-40B4-BE49-F238E27FC236}">
                <a16:creationId xmlns:a16="http://schemas.microsoft.com/office/drawing/2014/main" id="{1874E19B-511F-0030-2D8B-B2ACBF39BAD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057884" y="2973110"/>
            <a:ext cx="2416734" cy="801916"/>
          </a:xfrm>
          <a:prstGeom prst="rect">
            <a:avLst/>
          </a:prstGeom>
        </p:spPr>
      </p:pic>
      <p:pic>
        <p:nvPicPr>
          <p:cNvPr id="17" name="Picture 16">
            <a:extLst>
              <a:ext uri="{FF2B5EF4-FFF2-40B4-BE49-F238E27FC236}">
                <a16:creationId xmlns:a16="http://schemas.microsoft.com/office/drawing/2014/main" id="{27268761-FB3D-E1F8-20BB-D829350ED86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80194" y="2052019"/>
            <a:ext cx="3251605" cy="801916"/>
          </a:xfrm>
          <a:prstGeom prst="rect">
            <a:avLst/>
          </a:prstGeom>
        </p:spPr>
      </p:pic>
      <p:pic>
        <p:nvPicPr>
          <p:cNvPr id="19" name="Picture 18">
            <a:extLst>
              <a:ext uri="{FF2B5EF4-FFF2-40B4-BE49-F238E27FC236}">
                <a16:creationId xmlns:a16="http://schemas.microsoft.com/office/drawing/2014/main" id="{D2FCBC92-3D1A-6374-B1CA-E903024761A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97658" y="1037437"/>
            <a:ext cx="3240620" cy="812901"/>
          </a:xfrm>
          <a:prstGeom prst="rect">
            <a:avLst/>
          </a:prstGeom>
        </p:spPr>
      </p:pic>
      <p:pic>
        <p:nvPicPr>
          <p:cNvPr id="21" name="Picture 20">
            <a:extLst>
              <a:ext uri="{FF2B5EF4-FFF2-40B4-BE49-F238E27FC236}">
                <a16:creationId xmlns:a16="http://schemas.microsoft.com/office/drawing/2014/main" id="{2EFD888F-46F1-6AF2-B54A-DB8AED2A23A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59849" y="4916690"/>
            <a:ext cx="3240620" cy="812901"/>
          </a:xfrm>
          <a:prstGeom prst="rect">
            <a:avLst/>
          </a:prstGeom>
        </p:spPr>
      </p:pic>
      <p:pic>
        <p:nvPicPr>
          <p:cNvPr id="23" name="Picture 22">
            <a:extLst>
              <a:ext uri="{FF2B5EF4-FFF2-40B4-BE49-F238E27FC236}">
                <a16:creationId xmlns:a16="http://schemas.microsoft.com/office/drawing/2014/main" id="{A5D099B7-7F0C-F012-4ACA-A9AE1F801CF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59849" y="3930865"/>
            <a:ext cx="3240620" cy="801916"/>
          </a:xfrm>
          <a:prstGeom prst="rect">
            <a:avLst/>
          </a:prstGeom>
        </p:spPr>
      </p:pic>
      <p:pic>
        <p:nvPicPr>
          <p:cNvPr id="25" name="Picture 24">
            <a:extLst>
              <a:ext uri="{FF2B5EF4-FFF2-40B4-BE49-F238E27FC236}">
                <a16:creationId xmlns:a16="http://schemas.microsoft.com/office/drawing/2014/main" id="{3187A4B3-34C9-3C95-62A9-002571104AA5}"/>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9355" y="2959189"/>
            <a:ext cx="3240620" cy="801916"/>
          </a:xfrm>
          <a:prstGeom prst="rect">
            <a:avLst/>
          </a:prstGeom>
        </p:spPr>
      </p:pic>
      <p:sp>
        <p:nvSpPr>
          <p:cNvPr id="12" name="TextBox 11">
            <a:extLst>
              <a:ext uri="{FF2B5EF4-FFF2-40B4-BE49-F238E27FC236}">
                <a16:creationId xmlns:a16="http://schemas.microsoft.com/office/drawing/2014/main" id="{C8275B34-5F14-82E5-77B3-EBE27FBE272A}"/>
              </a:ext>
            </a:extLst>
          </p:cNvPr>
          <p:cNvSpPr txBox="1"/>
          <p:nvPr userDrawn="1"/>
        </p:nvSpPr>
        <p:spPr>
          <a:xfrm>
            <a:off x="918170" y="122656"/>
            <a:ext cx="7100415" cy="954107"/>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Consortium Members &amp; Partners</a:t>
            </a:r>
          </a:p>
          <a:p>
            <a:pPr marL="0" indent="0">
              <a:buNone/>
            </a:pPr>
            <a:endParaRPr lang="en-GB" sz="2800" b="1" err="1">
              <a:solidFill>
                <a:schemeClr val="tx2"/>
              </a:solidFill>
            </a:endParaRPr>
          </a:p>
        </p:txBody>
      </p:sp>
    </p:spTree>
    <p:extLst>
      <p:ext uri="{BB962C8B-B14F-4D97-AF65-F5344CB8AC3E}">
        <p14:creationId xmlns:p14="http://schemas.microsoft.com/office/powerpoint/2010/main" val="2045912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UROfusion_internal_org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4118488" cy="329614"/>
          </a:xfrm>
          <a:prstGeom prst="rect">
            <a:avLst/>
          </a:prstGeom>
        </p:spPr>
        <p:txBody>
          <a:bodyPr anchor="t"/>
          <a:lstStyle>
            <a:lvl1pPr>
              <a:defRPr sz="1200">
                <a:solidFill>
                  <a:schemeClr val="bg1"/>
                </a:solidFill>
              </a:defRPr>
            </a:lvl1pPr>
          </a:lstStyle>
          <a:p>
            <a:r>
              <a:rPr lang="en-GB">
                <a:solidFill>
                  <a:prstClr val="white"/>
                </a:solidFill>
              </a:rPr>
              <a:t>EUROfusion Internal Organization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484EB3-402E-4F49-FFDD-1AF24F678560}"/>
              </a:ext>
            </a:extLst>
          </p:cNvPr>
          <p:cNvSpPr txBox="1"/>
          <p:nvPr userDrawn="1"/>
        </p:nvSpPr>
        <p:spPr>
          <a:xfrm>
            <a:off x="895294" y="107476"/>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internal organisation</a:t>
            </a:r>
          </a:p>
        </p:txBody>
      </p:sp>
      <p:pic>
        <p:nvPicPr>
          <p:cNvPr id="7" name="Picture 6">
            <a:extLst>
              <a:ext uri="{FF2B5EF4-FFF2-40B4-BE49-F238E27FC236}">
                <a16:creationId xmlns:a16="http://schemas.microsoft.com/office/drawing/2014/main" id="{FC763037-8E92-533F-A2B0-EF01A1FA3FB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pic>
        <p:nvPicPr>
          <p:cNvPr id="13" name="Picture 12" descr="A computer screen shot of a computer&#10;&#10;Description automatically generated">
            <a:extLst>
              <a:ext uri="{FF2B5EF4-FFF2-40B4-BE49-F238E27FC236}">
                <a16:creationId xmlns:a16="http://schemas.microsoft.com/office/drawing/2014/main" id="{03FA7AAB-EA32-20E6-77CB-9DAA1586D8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080" y="813385"/>
            <a:ext cx="9892333" cy="5509541"/>
          </a:xfrm>
          <a:prstGeom prst="rect">
            <a:avLst/>
          </a:prstGeom>
        </p:spPr>
      </p:pic>
    </p:spTree>
    <p:extLst>
      <p:ext uri="{BB962C8B-B14F-4D97-AF65-F5344CB8AC3E}">
        <p14:creationId xmlns:p14="http://schemas.microsoft.com/office/powerpoint/2010/main" val="30489193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UROfusion_channel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err="1">
                <a:solidFill>
                  <a:prstClr val="white"/>
                </a:solidFill>
              </a:rPr>
              <a:t>Eurofusion</a:t>
            </a:r>
            <a:r>
              <a:rPr lang="en-GB">
                <a:solidFill>
                  <a:prstClr val="white"/>
                </a:solidFill>
              </a:rPr>
              <a:t> channels | Event | dd Month </a:t>
            </a:r>
            <a:r>
              <a:rPr lang="en-GB" err="1">
                <a:solidFill>
                  <a:prstClr val="white"/>
                </a:solidFill>
              </a:rPr>
              <a:t>yyyy</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6" name="TextBox 5">
            <a:extLst>
              <a:ext uri="{FF2B5EF4-FFF2-40B4-BE49-F238E27FC236}">
                <a16:creationId xmlns:a16="http://schemas.microsoft.com/office/drawing/2014/main" id="{5966BD16-7752-454F-C58B-251A11EFB1B2}"/>
              </a:ext>
            </a:extLst>
          </p:cNvPr>
          <p:cNvSpPr txBox="1"/>
          <p:nvPr userDrawn="1"/>
        </p:nvSpPr>
        <p:spPr>
          <a:xfrm>
            <a:off x="7670800" y="6031332"/>
            <a:ext cx="4521200" cy="307777"/>
          </a:xfrm>
          <a:prstGeom prst="rect">
            <a:avLst/>
          </a:prstGeom>
          <a:noFill/>
        </p:spPr>
        <p:txBody>
          <a:bodyPr wrap="square">
            <a:spAutoFit/>
          </a:bodyPr>
          <a:lstStyle/>
          <a:p>
            <a:r>
              <a:rPr lang="en-GB" sz="1400" b="0" i="0">
                <a:solidFill>
                  <a:srgbClr val="374957"/>
                </a:solidFill>
                <a:effectLst/>
                <a:latin typeface="Poppins" pitchFamily="2" charset="77"/>
                <a:cs typeface="Poppins" pitchFamily="2" charset="77"/>
              </a:rPr>
              <a:t>"Icon made by </a:t>
            </a:r>
            <a:r>
              <a:rPr lang="en-GB" sz="1400" b="0" i="0" u="none" strike="noStrike" err="1">
                <a:solidFill>
                  <a:srgbClr val="22244E"/>
                </a:solidFill>
                <a:effectLst/>
                <a:latin typeface="Poppins" pitchFamily="2" charset="77"/>
                <a:cs typeface="Poppins" pitchFamily="2" charset="77"/>
              </a:rPr>
              <a:t>Freepik</a:t>
            </a:r>
            <a:r>
              <a:rPr lang="en-GB" sz="1400" b="0" i="0" u="none" strike="noStrike">
                <a:solidFill>
                  <a:srgbClr val="22244E"/>
                </a:solidFill>
                <a:effectLst/>
                <a:latin typeface="Poppins" pitchFamily="2" charset="77"/>
                <a:cs typeface="Poppins" pitchFamily="2" charset="77"/>
              </a:rPr>
              <a:t> </a:t>
            </a:r>
            <a:r>
              <a:rPr lang="en-GB" sz="1400" b="0" i="0">
                <a:solidFill>
                  <a:srgbClr val="374957"/>
                </a:solidFill>
                <a:effectLst/>
                <a:latin typeface="Poppins" pitchFamily="2" charset="77"/>
                <a:cs typeface="Poppins" pitchFamily="2" charset="77"/>
              </a:rPr>
              <a:t>from </a:t>
            </a:r>
            <a:r>
              <a:rPr lang="en-GB" sz="1400" b="0" i="0" u="none" strike="noStrike">
                <a:solidFill>
                  <a:srgbClr val="22244E"/>
                </a:solidFill>
                <a:effectLst/>
                <a:latin typeface="Poppins" pitchFamily="2" charset="77"/>
                <a:cs typeface="Poppins" pitchFamily="2" charset="77"/>
                <a:hlinkClick r:id="rId4"/>
              </a:rPr>
              <a:t>www.flaticon.com</a:t>
            </a:r>
            <a:r>
              <a:rPr lang="en-GB" sz="1400" b="0" i="0">
                <a:solidFill>
                  <a:srgbClr val="374957"/>
                </a:solidFill>
                <a:effectLst/>
                <a:latin typeface="Poppins" pitchFamily="2" charset="77"/>
                <a:cs typeface="Poppins" pitchFamily="2" charset="77"/>
              </a:rPr>
              <a:t>"</a:t>
            </a:r>
            <a:endParaRPr lang="en-HU" sz="1400">
              <a:latin typeface="Poppins" pitchFamily="2" charset="77"/>
              <a:cs typeface="Poppins" pitchFamily="2" charset="77"/>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38A6984-7C86-595B-8E5D-01900B91B6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38031" y="1159085"/>
            <a:ext cx="656521" cy="656521"/>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D8722D63-74D6-7BF0-51FD-94F45C212BA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1438031" y="2013707"/>
            <a:ext cx="656521" cy="656521"/>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A3CAC57B-2782-2657-2AD5-AAE913C1979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38030" y="2868329"/>
            <a:ext cx="656521" cy="656521"/>
          </a:xfrm>
          <a:prstGeom prst="rect">
            <a:avLst/>
          </a:prstGeom>
        </p:spPr>
      </p:pic>
      <p:pic>
        <p:nvPicPr>
          <p:cNvPr id="16" name="Picture 15" descr="A white x on a black background&#10;&#10;Description automatically generated">
            <a:extLst>
              <a:ext uri="{FF2B5EF4-FFF2-40B4-BE49-F238E27FC236}">
                <a16:creationId xmlns:a16="http://schemas.microsoft.com/office/drawing/2014/main" id="{0F37F52F-AF8C-654D-F3B1-ED83AD4E20F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429462" y="3722951"/>
            <a:ext cx="665089" cy="665089"/>
          </a:xfrm>
          <a:prstGeom prst="rect">
            <a:avLst/>
          </a:prstGeom>
        </p:spPr>
      </p:pic>
      <p:pic>
        <p:nvPicPr>
          <p:cNvPr id="20" name="Picture 19" descr="A black and white globe&#10;&#10;Description automatically generated">
            <a:extLst>
              <a:ext uri="{FF2B5EF4-FFF2-40B4-BE49-F238E27FC236}">
                <a16:creationId xmlns:a16="http://schemas.microsoft.com/office/drawing/2014/main" id="{D29BE78D-AA53-704B-61E8-A12E1D56936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29461" y="5449331"/>
            <a:ext cx="665088" cy="665088"/>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AA77A93C-B0C1-ADE8-6757-95598466950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429461" y="4586141"/>
            <a:ext cx="665089" cy="665089"/>
          </a:xfrm>
          <a:prstGeom prst="rect">
            <a:avLst/>
          </a:prstGeom>
        </p:spPr>
      </p:pic>
      <p:sp>
        <p:nvSpPr>
          <p:cNvPr id="23" name="TextBox 22">
            <a:extLst>
              <a:ext uri="{FF2B5EF4-FFF2-40B4-BE49-F238E27FC236}">
                <a16:creationId xmlns:a16="http://schemas.microsoft.com/office/drawing/2014/main" id="{3F4C3661-F367-DD87-C4F0-0F3D609FF14F}"/>
              </a:ext>
            </a:extLst>
          </p:cNvPr>
          <p:cNvSpPr txBox="1"/>
          <p:nvPr userDrawn="1"/>
        </p:nvSpPr>
        <p:spPr>
          <a:xfrm>
            <a:off x="2367280" y="5631222"/>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4" name="TextBox 23">
            <a:extLst>
              <a:ext uri="{FF2B5EF4-FFF2-40B4-BE49-F238E27FC236}">
                <a16:creationId xmlns:a16="http://schemas.microsoft.com/office/drawing/2014/main" id="{610AD9B7-CA49-CFD0-EC71-07952B731B92}"/>
              </a:ext>
            </a:extLst>
          </p:cNvPr>
          <p:cNvSpPr txBox="1"/>
          <p:nvPr userDrawn="1"/>
        </p:nvSpPr>
        <p:spPr>
          <a:xfrm>
            <a:off x="2367280" y="4758255"/>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5" name="TextBox 24">
            <a:extLst>
              <a:ext uri="{FF2B5EF4-FFF2-40B4-BE49-F238E27FC236}">
                <a16:creationId xmlns:a16="http://schemas.microsoft.com/office/drawing/2014/main" id="{037898E9-5B8E-5DA0-DF2B-DC22864A93CC}"/>
              </a:ext>
            </a:extLst>
          </p:cNvPr>
          <p:cNvSpPr txBox="1"/>
          <p:nvPr userDrawn="1"/>
        </p:nvSpPr>
        <p:spPr>
          <a:xfrm>
            <a:off x="2367279" y="3885288"/>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FusionInCloseUp</a:t>
            </a:r>
            <a:endParaRPr lang="en-HU" sz="2000">
              <a:latin typeface="Poppins" pitchFamily="2" charset="77"/>
              <a:cs typeface="Poppins" pitchFamily="2" charset="77"/>
            </a:endParaRPr>
          </a:p>
        </p:txBody>
      </p:sp>
      <p:sp>
        <p:nvSpPr>
          <p:cNvPr id="26" name="TextBox 25">
            <a:extLst>
              <a:ext uri="{FF2B5EF4-FFF2-40B4-BE49-F238E27FC236}">
                <a16:creationId xmlns:a16="http://schemas.microsoft.com/office/drawing/2014/main" id="{36FB1264-C2E8-DD08-2C49-DD49CB0ABAD1}"/>
              </a:ext>
            </a:extLst>
          </p:cNvPr>
          <p:cNvSpPr txBox="1"/>
          <p:nvPr userDrawn="1"/>
        </p:nvSpPr>
        <p:spPr>
          <a:xfrm>
            <a:off x="2385719" y="3009022"/>
            <a:ext cx="222692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fusion2050</a:t>
            </a:r>
            <a:endParaRPr lang="en-HU" sz="2000">
              <a:latin typeface="Poppins" pitchFamily="2" charset="77"/>
              <a:cs typeface="Poppins" pitchFamily="2" charset="77"/>
            </a:endParaRPr>
          </a:p>
        </p:txBody>
      </p:sp>
      <p:sp>
        <p:nvSpPr>
          <p:cNvPr id="27" name="TextBox 26">
            <a:extLst>
              <a:ext uri="{FF2B5EF4-FFF2-40B4-BE49-F238E27FC236}">
                <a16:creationId xmlns:a16="http://schemas.microsoft.com/office/drawing/2014/main" id="{5307E400-DD53-4AFF-D83E-2882C9D3BCFF}"/>
              </a:ext>
            </a:extLst>
          </p:cNvPr>
          <p:cNvSpPr txBox="1"/>
          <p:nvPr userDrawn="1"/>
        </p:nvSpPr>
        <p:spPr>
          <a:xfrm>
            <a:off x="2385719" y="2144578"/>
            <a:ext cx="348676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eurofusion_consortium</a:t>
            </a:r>
            <a:endParaRPr lang="en-HU" sz="2000">
              <a:latin typeface="Poppins" pitchFamily="2" charset="77"/>
              <a:cs typeface="Poppins" pitchFamily="2" charset="77"/>
            </a:endParaRPr>
          </a:p>
        </p:txBody>
      </p:sp>
      <p:sp>
        <p:nvSpPr>
          <p:cNvPr id="28" name="TextBox 27">
            <a:extLst>
              <a:ext uri="{FF2B5EF4-FFF2-40B4-BE49-F238E27FC236}">
                <a16:creationId xmlns:a16="http://schemas.microsoft.com/office/drawing/2014/main" id="{66A624E3-3044-B88F-1376-898A84380400}"/>
              </a:ext>
            </a:extLst>
          </p:cNvPr>
          <p:cNvSpPr txBox="1"/>
          <p:nvPr userDrawn="1"/>
        </p:nvSpPr>
        <p:spPr>
          <a:xfrm>
            <a:off x="2385719" y="1280134"/>
            <a:ext cx="2115161" cy="400110"/>
          </a:xfrm>
          <a:prstGeom prst="rect">
            <a:avLst/>
          </a:prstGeom>
          <a:noFill/>
        </p:spPr>
        <p:txBody>
          <a:bodyPr wrap="square">
            <a:spAutoFit/>
          </a:bodyPr>
          <a:lstStyle/>
          <a:p>
            <a:r>
              <a:rPr lang="en-GB" sz="2000" b="0" i="0" err="1">
                <a:solidFill>
                  <a:srgbClr val="374957"/>
                </a:solidFill>
                <a:effectLst/>
                <a:latin typeface="Poppins" pitchFamily="2" charset="77"/>
                <a:cs typeface="Poppins" pitchFamily="2" charset="77"/>
              </a:rPr>
              <a:t>eurofusion</a:t>
            </a:r>
            <a:endParaRPr lang="en-HU" sz="2000">
              <a:latin typeface="Poppins" pitchFamily="2" charset="77"/>
              <a:cs typeface="Poppins" pitchFamily="2" charset="77"/>
            </a:endParaRPr>
          </a:p>
        </p:txBody>
      </p:sp>
      <p:sp>
        <p:nvSpPr>
          <p:cNvPr id="29" name="TextBox 28">
            <a:extLst>
              <a:ext uri="{FF2B5EF4-FFF2-40B4-BE49-F238E27FC236}">
                <a16:creationId xmlns:a16="http://schemas.microsoft.com/office/drawing/2014/main" id="{52F7C2E1-47EF-402C-1FD2-5E75EF1540AD}"/>
              </a:ext>
            </a:extLst>
          </p:cNvPr>
          <p:cNvSpPr txBox="1"/>
          <p:nvPr userDrawn="1"/>
        </p:nvSpPr>
        <p:spPr>
          <a:xfrm>
            <a:off x="959768" y="136177"/>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channels</a:t>
            </a:r>
          </a:p>
        </p:txBody>
      </p:sp>
    </p:spTree>
    <p:extLst>
      <p:ext uri="{BB962C8B-B14F-4D97-AF65-F5344CB8AC3E}">
        <p14:creationId xmlns:p14="http://schemas.microsoft.com/office/powerpoint/2010/main" val="955192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 id="2147483669" r:id="rId4"/>
    <p:sldLayoutId id="2147483665" r:id="rId5"/>
    <p:sldLayoutId id="2147483666" r:id="rId6"/>
    <p:sldLayoutId id="2147483668" r:id="rId7"/>
    <p:sldLayoutId id="2147483667" r:id="rId8"/>
    <p:sldLayoutId id="2147483670" r:id="rId9"/>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indico.euro-fusion.org/event/4187/" TargetMode="External"/><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F34A-EC61-A88D-5B28-ACC03E4B4F65}"/>
              </a:ext>
            </a:extLst>
          </p:cNvPr>
          <p:cNvSpPr>
            <a:spLocks noGrp="1"/>
          </p:cNvSpPr>
          <p:nvPr>
            <p:ph type="title"/>
          </p:nvPr>
        </p:nvSpPr>
        <p:spPr>
          <a:xfrm>
            <a:off x="407368" y="2074188"/>
            <a:ext cx="5927331" cy="889349"/>
          </a:xfrm>
        </p:spPr>
        <p:txBody>
          <a:bodyPr>
            <a:normAutofit fontScale="90000"/>
          </a:bodyPr>
          <a:lstStyle/>
          <a:p>
            <a:r>
              <a:rPr lang="en-GB" sz="3600" b="0" dirty="0"/>
              <a:t>Opening &amp; overview of project status</a:t>
            </a:r>
            <a:endParaRPr lang="en-US" dirty="0"/>
          </a:p>
        </p:txBody>
      </p:sp>
      <p:sp>
        <p:nvSpPr>
          <p:cNvPr id="3" name="Text Placeholder 2">
            <a:extLst>
              <a:ext uri="{FF2B5EF4-FFF2-40B4-BE49-F238E27FC236}">
                <a16:creationId xmlns:a16="http://schemas.microsoft.com/office/drawing/2014/main" id="{A1F6F87C-F134-22FF-864D-586BA0A91E4D}"/>
              </a:ext>
            </a:extLst>
          </p:cNvPr>
          <p:cNvSpPr>
            <a:spLocks noGrp="1"/>
          </p:cNvSpPr>
          <p:nvPr>
            <p:ph type="body" sz="quarter" idx="10"/>
          </p:nvPr>
        </p:nvSpPr>
        <p:spPr/>
        <p:txBody>
          <a:bodyPr/>
          <a:lstStyle/>
          <a:p>
            <a:r>
              <a:rPr lang="en-US" dirty="0"/>
              <a:t>P. Tamain</a:t>
            </a:r>
          </a:p>
        </p:txBody>
      </p:sp>
      <p:sp>
        <p:nvSpPr>
          <p:cNvPr id="4" name="Text Placeholder 3">
            <a:extLst>
              <a:ext uri="{FF2B5EF4-FFF2-40B4-BE49-F238E27FC236}">
                <a16:creationId xmlns:a16="http://schemas.microsoft.com/office/drawing/2014/main" id="{8B53230C-8714-DC33-BDC4-41CD23DCF4A8}"/>
              </a:ext>
            </a:extLst>
          </p:cNvPr>
          <p:cNvSpPr>
            <a:spLocks noGrp="1"/>
          </p:cNvSpPr>
          <p:nvPr>
            <p:ph type="body" sz="quarter" idx="11"/>
          </p:nvPr>
        </p:nvSpPr>
        <p:spPr/>
        <p:txBody>
          <a:bodyPr/>
          <a:lstStyle/>
          <a:p>
            <a:r>
              <a:rPr lang="en-US" dirty="0"/>
              <a:t>CEA, IRFM</a:t>
            </a:r>
          </a:p>
        </p:txBody>
      </p:sp>
      <p:sp>
        <p:nvSpPr>
          <p:cNvPr id="5" name="Text Placeholder 4">
            <a:extLst>
              <a:ext uri="{FF2B5EF4-FFF2-40B4-BE49-F238E27FC236}">
                <a16:creationId xmlns:a16="http://schemas.microsoft.com/office/drawing/2014/main" id="{69B1C4E6-8430-E382-942E-FCFA9EFDCB6F}"/>
              </a:ext>
            </a:extLst>
          </p:cNvPr>
          <p:cNvSpPr>
            <a:spLocks noGrp="1"/>
          </p:cNvSpPr>
          <p:nvPr>
            <p:ph type="body" sz="quarter" idx="12"/>
          </p:nvPr>
        </p:nvSpPr>
        <p:spPr>
          <a:xfrm>
            <a:off x="407368" y="1344651"/>
            <a:ext cx="5927331" cy="644189"/>
          </a:xfrm>
        </p:spPr>
        <p:txBody>
          <a:bodyPr>
            <a:normAutofit/>
          </a:bodyPr>
          <a:lstStyle/>
          <a:p>
            <a:r>
              <a:rPr lang="en-GB" sz="3600" b="1" dirty="0"/>
              <a:t>TSVV3 annual workshop 2026</a:t>
            </a:r>
            <a:endParaRPr lang="en-US" sz="3600" b="1" dirty="0"/>
          </a:p>
        </p:txBody>
      </p:sp>
    </p:spTree>
    <p:extLst>
      <p:ext uri="{BB962C8B-B14F-4D97-AF65-F5344CB8AC3E}">
        <p14:creationId xmlns:p14="http://schemas.microsoft.com/office/powerpoint/2010/main" val="1674616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8D397-D38A-3397-51BD-DD0B8251A3DA}"/>
              </a:ext>
            </a:extLst>
          </p:cNvPr>
          <p:cNvSpPr>
            <a:spLocks noGrp="1"/>
          </p:cNvSpPr>
          <p:nvPr>
            <p:ph type="title"/>
          </p:nvPr>
        </p:nvSpPr>
        <p:spPr/>
        <p:txBody>
          <a:bodyPr/>
          <a:lstStyle/>
          <a:p>
            <a:r>
              <a:rPr lang="fr-FR" dirty="0"/>
              <a:t>Call for ACH support </a:t>
            </a:r>
            <a:r>
              <a:rPr lang="fr-FR" dirty="0" err="1"/>
              <a:t>requests</a:t>
            </a:r>
            <a:endParaRPr lang="en-HU" dirty="0"/>
          </a:p>
        </p:txBody>
      </p:sp>
      <p:sp>
        <p:nvSpPr>
          <p:cNvPr id="3" name="Content Placeholder 2">
            <a:extLst>
              <a:ext uri="{FF2B5EF4-FFF2-40B4-BE49-F238E27FC236}">
                <a16:creationId xmlns:a16="http://schemas.microsoft.com/office/drawing/2014/main" id="{ADDE0142-26E1-869F-A855-D7F6A9A655C4}"/>
              </a:ext>
            </a:extLst>
          </p:cNvPr>
          <p:cNvSpPr>
            <a:spLocks noGrp="1"/>
          </p:cNvSpPr>
          <p:nvPr>
            <p:ph idx="1"/>
          </p:nvPr>
        </p:nvSpPr>
        <p:spPr/>
        <p:txBody>
          <a:bodyPr>
            <a:normAutofit/>
          </a:bodyPr>
          <a:lstStyle/>
          <a:p>
            <a:pPr marL="304800" lvl="1" indent="-342900">
              <a:spcBef>
                <a:spcPts val="600"/>
              </a:spcBef>
              <a:buClr>
                <a:schemeClr val="tx1"/>
              </a:buClr>
              <a:buSzPct val="100000"/>
              <a:buFont typeface="Wingdings" panose="05000000000000000000" pitchFamily="2" charset="2"/>
              <a:buChar char="q"/>
            </a:pPr>
            <a:r>
              <a:rPr lang="en-US" sz="2400" dirty="0">
                <a:latin typeface="+mn-lt"/>
              </a:rPr>
              <a:t>Call for ACH support requests in 2027 is out - </a:t>
            </a:r>
            <a:r>
              <a:rPr lang="en-US" sz="2400" b="1" dirty="0">
                <a:solidFill>
                  <a:srgbClr val="FF0000"/>
                </a:solidFill>
                <a:latin typeface="+mn-lt"/>
              </a:rPr>
              <a:t>deadline: 30/10/2026</a:t>
            </a:r>
          </a:p>
          <a:p>
            <a:pPr marL="304800" lvl="1" indent="-342900">
              <a:spcBef>
                <a:spcPts val="600"/>
              </a:spcBef>
              <a:buClr>
                <a:schemeClr val="tx1"/>
              </a:buClr>
              <a:buSzPct val="100000"/>
              <a:buFont typeface="Wingdings" panose="05000000000000000000" pitchFamily="2" charset="2"/>
              <a:buChar char="q"/>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No change in form w/r to last year</a:t>
            </a:r>
            <a:endParaRPr lang="en-US" sz="2000" dirty="0">
              <a:latin typeface="+mn-lt"/>
            </a:endParaRPr>
          </a:p>
          <a:p>
            <a:pPr marL="704850" lvl="2" indent="-342900">
              <a:spcBef>
                <a:spcPts val="600"/>
              </a:spcBef>
              <a:buClr>
                <a:schemeClr val="tx1"/>
              </a:buClr>
              <a:buSzPct val="100000"/>
              <a:buFont typeface="Wingdings" panose="05000000000000000000" pitchFamily="2" charset="2"/>
              <a:buChar char="§"/>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Like last year, unclear through which channel the answer should be given: direct from code developers or through TSVV projects</a:t>
            </a:r>
            <a:endParaRPr lang="en-US" sz="2000" dirty="0">
              <a:latin typeface="+mn-lt"/>
            </a:endParaRPr>
          </a:p>
          <a:p>
            <a:pPr marL="704850" lvl="2" indent="-342900">
              <a:spcBef>
                <a:spcPts val="600"/>
              </a:spcBef>
              <a:buClr>
                <a:schemeClr val="tx1"/>
              </a:buClr>
              <a:buSzPct val="100000"/>
              <a:buFont typeface="Wingdings" panose="05000000000000000000" pitchFamily="2" charset="2"/>
              <a:buChar char="§"/>
            </a:pPr>
            <a:r>
              <a:rPr lang="en-US" sz="2000" dirty="0">
                <a:latin typeface="+mn-lt"/>
              </a:rPr>
              <a:t>I suggest to </a:t>
            </a:r>
            <a:r>
              <a:rPr lang="en-US" sz="2000" b="1" dirty="0">
                <a:solidFill>
                  <a:srgbClr val="0000FF"/>
                </a:solidFill>
                <a:latin typeface="+mn-lt"/>
              </a:rPr>
              <a:t>compile them and send them through TSVV-B</a:t>
            </a:r>
            <a:r>
              <a:rPr lang="en-US" sz="2000" dirty="0">
                <a:latin typeface="+mn-lt"/>
              </a:rPr>
              <a:t> as I believe these will be given higher priority than isolated requests</a:t>
            </a:r>
          </a:p>
          <a:p>
            <a:pPr marL="704850" lvl="2" indent="-342900">
              <a:spcBef>
                <a:spcPts val="600"/>
              </a:spcBef>
              <a:buClr>
                <a:schemeClr val="tx1"/>
              </a:buClr>
              <a:buSzPct val="100000"/>
              <a:buFont typeface="Wingdings" panose="05000000000000000000" pitchFamily="2" charset="2"/>
              <a:buChar char="§"/>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We should try to synch: max. 2 to 3 </a:t>
            </a:r>
            <a:r>
              <a:rPr lang="en-US" sz="2400" dirty="0" err="1">
                <a:latin typeface="+mn-lt"/>
              </a:rPr>
              <a:t>ppy</a:t>
            </a:r>
            <a:r>
              <a:rPr lang="en-US" sz="2400" dirty="0">
                <a:latin typeface="+mn-lt"/>
              </a:rPr>
              <a:t> of support total -&gt; </a:t>
            </a:r>
            <a:r>
              <a:rPr lang="en-US" sz="2000" b="1" dirty="0">
                <a:solidFill>
                  <a:srgbClr val="0000FF"/>
                </a:solidFill>
              </a:rPr>
              <a:t>~8pm per code max</a:t>
            </a:r>
          </a:p>
          <a:p>
            <a:pPr marL="704850" lvl="2" indent="-342900">
              <a:spcBef>
                <a:spcPts val="600"/>
              </a:spcBef>
              <a:buClr>
                <a:schemeClr val="tx1"/>
              </a:buClr>
              <a:buSzPct val="100000"/>
              <a:buFont typeface="Wingdings" panose="05000000000000000000" pitchFamily="2" charset="2"/>
              <a:buChar char="§"/>
            </a:pPr>
            <a:r>
              <a:rPr lang="en-US" sz="2000" dirty="0">
                <a:latin typeface="+mn-lt"/>
              </a:rPr>
              <a:t>Please discuss with ACH contacts to determine needs and workplan</a:t>
            </a:r>
          </a:p>
          <a:p>
            <a:pPr marL="704850" lvl="2" indent="-342900">
              <a:spcBef>
                <a:spcPts val="600"/>
              </a:spcBef>
              <a:buClr>
                <a:schemeClr val="tx1"/>
              </a:buClr>
              <a:buSzPct val="100000"/>
              <a:buFont typeface="Wingdings" panose="05000000000000000000" pitchFamily="2" charset="2"/>
              <a:buChar char="§"/>
            </a:pPr>
            <a:r>
              <a:rPr lang="en-US" sz="2000" dirty="0"/>
              <a:t>Send first draft to me by </a:t>
            </a:r>
            <a:r>
              <a:rPr lang="en-US" sz="2000" b="1" dirty="0">
                <a:solidFill>
                  <a:srgbClr val="FF0000"/>
                </a:solidFill>
              </a:rPr>
              <a:t>October 16th</a:t>
            </a:r>
            <a:endParaRPr lang="en-US" sz="2000" b="1" dirty="0">
              <a:solidFill>
                <a:srgbClr val="FF0000"/>
              </a:solidFill>
              <a:latin typeface="+mn-lt"/>
            </a:endParaRPr>
          </a:p>
          <a:p>
            <a:pPr marL="704850" lvl="2" indent="-342900">
              <a:spcBef>
                <a:spcPts val="600"/>
              </a:spcBef>
              <a:buClr>
                <a:schemeClr val="tx1"/>
              </a:buClr>
              <a:buSzPct val="100000"/>
              <a:buFont typeface="Wingdings" panose="05000000000000000000" pitchFamily="2" charset="2"/>
              <a:buChar char="§"/>
            </a:pPr>
            <a:r>
              <a:rPr lang="en-US" sz="2000" dirty="0"/>
              <a:t>D</a:t>
            </a:r>
            <a:r>
              <a:rPr lang="en-US" sz="2000" dirty="0">
                <a:latin typeface="+mn-lt"/>
              </a:rPr>
              <a:t>edicated Zoom mid-October (21</a:t>
            </a:r>
            <a:r>
              <a:rPr lang="en-US" sz="2000" baseline="30000" dirty="0">
                <a:latin typeface="+mn-lt"/>
              </a:rPr>
              <a:t>st</a:t>
            </a:r>
            <a:r>
              <a:rPr lang="en-US" sz="2000" dirty="0">
                <a:latin typeface="+mn-lt"/>
              </a:rPr>
              <a:t>?) if needed</a:t>
            </a:r>
            <a:endParaRPr lang="en-HU" sz="3200" dirty="0"/>
          </a:p>
        </p:txBody>
      </p:sp>
      <p:sp>
        <p:nvSpPr>
          <p:cNvPr id="4" name="Footer Placeholder 3">
            <a:extLst>
              <a:ext uri="{FF2B5EF4-FFF2-40B4-BE49-F238E27FC236}">
                <a16:creationId xmlns:a16="http://schemas.microsoft.com/office/drawing/2014/main" id="{64069EAA-8768-7963-F730-76DD7402F9E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sp>
        <p:nvSpPr>
          <p:cNvPr id="5" name="Slide Number Placeholder 4">
            <a:extLst>
              <a:ext uri="{FF2B5EF4-FFF2-40B4-BE49-F238E27FC236}">
                <a16:creationId xmlns:a16="http://schemas.microsoft.com/office/drawing/2014/main" id="{5E380DE6-EE5A-EB7F-7060-3335CB37EFBE}"/>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a:solidFill>
                <a:prstClr val="white"/>
              </a:solidFill>
            </a:endParaRPr>
          </a:p>
        </p:txBody>
      </p:sp>
    </p:spTree>
    <p:extLst>
      <p:ext uri="{BB962C8B-B14F-4D97-AF65-F5344CB8AC3E}">
        <p14:creationId xmlns:p14="http://schemas.microsoft.com/office/powerpoint/2010/main" val="431817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8D397-D38A-3397-51BD-DD0B8251A3DA}"/>
              </a:ext>
            </a:extLst>
          </p:cNvPr>
          <p:cNvSpPr>
            <a:spLocks noGrp="1"/>
          </p:cNvSpPr>
          <p:nvPr>
            <p:ph type="title"/>
          </p:nvPr>
        </p:nvSpPr>
        <p:spPr/>
        <p:txBody>
          <a:bodyPr/>
          <a:lstStyle/>
          <a:p>
            <a:r>
              <a:rPr lang="fr-FR" dirty="0"/>
              <a:t>Call for HPC time in cycle 11 (03/2027-12/2027)</a:t>
            </a:r>
            <a:endParaRPr lang="en-HU" dirty="0"/>
          </a:p>
        </p:txBody>
      </p:sp>
      <p:sp>
        <p:nvSpPr>
          <p:cNvPr id="3" name="Content Placeholder 2">
            <a:extLst>
              <a:ext uri="{FF2B5EF4-FFF2-40B4-BE49-F238E27FC236}">
                <a16:creationId xmlns:a16="http://schemas.microsoft.com/office/drawing/2014/main" id="{ADDE0142-26E1-869F-A855-D7F6A9A655C4}"/>
              </a:ext>
            </a:extLst>
          </p:cNvPr>
          <p:cNvSpPr>
            <a:spLocks noGrp="1"/>
          </p:cNvSpPr>
          <p:nvPr>
            <p:ph idx="1"/>
          </p:nvPr>
        </p:nvSpPr>
        <p:spPr/>
        <p:txBody>
          <a:bodyPr>
            <a:normAutofit/>
          </a:bodyPr>
          <a:lstStyle/>
          <a:p>
            <a:pPr marL="304800" lvl="1" indent="-342900">
              <a:spcBef>
                <a:spcPts val="600"/>
              </a:spcBef>
              <a:buClr>
                <a:schemeClr val="tx1"/>
              </a:buClr>
              <a:buSzPct val="100000"/>
              <a:buFont typeface="Wingdings" panose="05000000000000000000" pitchFamily="2" charset="2"/>
              <a:buChar char="q"/>
            </a:pPr>
            <a:r>
              <a:rPr lang="en-US" sz="2400" dirty="0">
                <a:latin typeface="+mn-lt"/>
              </a:rPr>
              <a:t>Call for HPC time cycle 11 is out - </a:t>
            </a:r>
            <a:r>
              <a:rPr lang="en-US" sz="2400" b="1" dirty="0">
                <a:solidFill>
                  <a:srgbClr val="FF0000"/>
                </a:solidFill>
                <a:latin typeface="+mn-lt"/>
              </a:rPr>
              <a:t>deadline: 13/11/2026</a:t>
            </a:r>
          </a:p>
          <a:p>
            <a:pPr marL="304800" lvl="1" indent="-342900">
              <a:spcBef>
                <a:spcPts val="600"/>
              </a:spcBef>
              <a:buClr>
                <a:schemeClr val="tx1"/>
              </a:buClr>
              <a:buSzPct val="100000"/>
              <a:buFont typeface="Wingdings" panose="05000000000000000000" pitchFamily="2" charset="2"/>
              <a:buChar char="q"/>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No change in form w/r to last year</a:t>
            </a:r>
            <a:endParaRPr lang="en-US" sz="2000" dirty="0">
              <a:latin typeface="+mn-lt"/>
            </a:endParaRPr>
          </a:p>
          <a:p>
            <a:pPr marL="704850" lvl="2" indent="-342900">
              <a:spcBef>
                <a:spcPts val="600"/>
              </a:spcBef>
              <a:buClr>
                <a:schemeClr val="tx1"/>
              </a:buClr>
              <a:buSzPct val="100000"/>
              <a:buFont typeface="Wingdings" panose="05000000000000000000" pitchFamily="2" charset="2"/>
              <a:buChar char="§"/>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Important note: time period of cycle 11 for the moment limited to 01/03/2027 – 31/12/2027</a:t>
            </a:r>
            <a:endParaRPr lang="en-US" sz="2000" b="1" dirty="0">
              <a:solidFill>
                <a:srgbClr val="0000FF"/>
              </a:solidFill>
            </a:endParaRPr>
          </a:p>
          <a:p>
            <a:pPr marL="704850" lvl="2" indent="-342900">
              <a:spcBef>
                <a:spcPts val="600"/>
              </a:spcBef>
              <a:buClr>
                <a:schemeClr val="tx1"/>
              </a:buClr>
              <a:buSzPct val="100000"/>
              <a:buFont typeface="Wingdings" panose="05000000000000000000" pitchFamily="2" charset="2"/>
              <a:buChar char="§"/>
            </a:pPr>
            <a:r>
              <a:rPr lang="en-US" sz="2000" dirty="0">
                <a:latin typeface="+mn-lt"/>
              </a:rPr>
              <a:t>Extension into 2028 will depend on future of EUROfusion (linear extension will be granted)</a:t>
            </a:r>
            <a:endParaRPr lang="en-US" sz="1800" dirty="0">
              <a:latin typeface="+mn-lt"/>
            </a:endParaRPr>
          </a:p>
          <a:p>
            <a:pPr marL="704850" lvl="2" indent="-342900">
              <a:spcBef>
                <a:spcPts val="600"/>
              </a:spcBef>
              <a:buClr>
                <a:schemeClr val="tx1"/>
              </a:buClr>
              <a:buSzPct val="100000"/>
              <a:buFont typeface="Wingdings" panose="05000000000000000000" pitchFamily="2" charset="2"/>
              <a:buChar char="§"/>
            </a:pPr>
            <a:endParaRPr lang="en-US" sz="1100" dirty="0">
              <a:latin typeface="+mn-lt"/>
            </a:endParaRPr>
          </a:p>
          <a:p>
            <a:pPr marL="304800" lvl="1" indent="-342900">
              <a:spcBef>
                <a:spcPts val="600"/>
              </a:spcBef>
              <a:buClr>
                <a:schemeClr val="tx1"/>
              </a:buClr>
              <a:buSzPct val="100000"/>
              <a:buFont typeface="Wingdings" panose="05000000000000000000" pitchFamily="2" charset="2"/>
              <a:buChar char="q"/>
            </a:pPr>
            <a:r>
              <a:rPr lang="en-US" sz="2400" dirty="0">
                <a:latin typeface="+mn-lt"/>
              </a:rPr>
              <a:t>I’ll send instructions by e-mail as usual, but here are already a few guide lines:</a:t>
            </a:r>
            <a:endParaRPr lang="en-US" sz="2000" b="1" dirty="0">
              <a:solidFill>
                <a:srgbClr val="0000FF"/>
              </a:solidFill>
            </a:endParaRPr>
          </a:p>
          <a:p>
            <a:pPr marL="704850" lvl="2" indent="-342900">
              <a:spcBef>
                <a:spcPts val="600"/>
              </a:spcBef>
              <a:buClr>
                <a:schemeClr val="tx1"/>
              </a:buClr>
              <a:buSzPct val="100000"/>
              <a:buFont typeface="Wingdings" panose="05000000000000000000" pitchFamily="2" charset="2"/>
              <a:buChar char="§"/>
            </a:pPr>
            <a:r>
              <a:rPr lang="en-US" sz="2000" dirty="0">
                <a:latin typeface="+mn-lt"/>
              </a:rPr>
              <a:t>Total request in cycle 10 was 1 M </a:t>
            </a:r>
            <a:r>
              <a:rPr lang="en-US" sz="2000" dirty="0" err="1">
                <a:latin typeface="+mn-lt"/>
              </a:rPr>
              <a:t>node.h</a:t>
            </a:r>
            <a:r>
              <a:rPr lang="en-US" sz="2000" dirty="0">
                <a:latin typeface="+mn-lt"/>
              </a:rPr>
              <a:t> on CPU =&gt; *10/12 * 1/4 </a:t>
            </a:r>
            <a:r>
              <a:rPr lang="en-US" sz="2000" b="1" dirty="0">
                <a:solidFill>
                  <a:srgbClr val="0000FF"/>
                </a:solidFill>
              </a:rPr>
              <a:t>~ 200k </a:t>
            </a:r>
            <a:r>
              <a:rPr lang="en-US" sz="2000" b="1" dirty="0" err="1">
                <a:solidFill>
                  <a:srgbClr val="0000FF"/>
                </a:solidFill>
              </a:rPr>
              <a:t>node.h</a:t>
            </a:r>
            <a:r>
              <a:rPr lang="en-US" sz="2000" b="1" dirty="0">
                <a:solidFill>
                  <a:srgbClr val="0000FF"/>
                </a:solidFill>
              </a:rPr>
              <a:t> per code</a:t>
            </a:r>
            <a:endParaRPr lang="fr-FR" sz="3200" b="1" dirty="0">
              <a:solidFill>
                <a:srgbClr val="FF0000"/>
              </a:solidFill>
            </a:endParaRPr>
          </a:p>
          <a:p>
            <a:pPr marL="704850" lvl="2" indent="-342900">
              <a:spcBef>
                <a:spcPts val="600"/>
              </a:spcBef>
              <a:buClr>
                <a:schemeClr val="tx1"/>
              </a:buClr>
              <a:buSzPct val="100000"/>
              <a:buFont typeface="Wingdings" panose="05000000000000000000" pitchFamily="2" charset="2"/>
              <a:buChar char="§"/>
            </a:pPr>
            <a:r>
              <a:rPr lang="fr-FR" sz="2000" dirty="0"/>
              <a:t>Start </a:t>
            </a:r>
            <a:r>
              <a:rPr lang="fr-FR" sz="2000" dirty="0" err="1"/>
              <a:t>from</a:t>
            </a:r>
            <a:r>
              <a:rPr lang="fr-FR" sz="2000" dirty="0"/>
              <a:t> last </a:t>
            </a:r>
            <a:r>
              <a:rPr lang="fr-FR" sz="2000" dirty="0" err="1"/>
              <a:t>year’s</a:t>
            </a:r>
            <a:r>
              <a:rPr lang="fr-FR" sz="2000" dirty="0"/>
              <a:t> </a:t>
            </a:r>
            <a:r>
              <a:rPr lang="fr-FR" sz="2000" dirty="0" err="1"/>
              <a:t>proposal</a:t>
            </a:r>
            <a:r>
              <a:rPr lang="fr-FR" sz="2000" dirty="0"/>
              <a:t> and </a:t>
            </a:r>
            <a:r>
              <a:rPr lang="fr-FR" sz="2000" dirty="0" err="1"/>
              <a:t>make</a:t>
            </a:r>
            <a:r>
              <a:rPr lang="fr-FR" sz="2000" dirty="0"/>
              <a:t> changes </a:t>
            </a:r>
            <a:r>
              <a:rPr lang="fr-FR" sz="2000" dirty="0" err="1"/>
              <a:t>there</a:t>
            </a:r>
            <a:r>
              <a:rPr lang="fr-FR" sz="2000" dirty="0"/>
              <a:t> </a:t>
            </a:r>
            <a:r>
              <a:rPr lang="fr-FR" sz="2000" dirty="0" err="1"/>
              <a:t>directly</a:t>
            </a:r>
            <a:endParaRPr lang="en-US" sz="2000" b="1" dirty="0">
              <a:solidFill>
                <a:srgbClr val="0000FF"/>
              </a:solidFill>
            </a:endParaRPr>
          </a:p>
          <a:p>
            <a:pPr marL="704850" lvl="2" indent="-342900">
              <a:spcBef>
                <a:spcPts val="600"/>
              </a:spcBef>
              <a:buClr>
                <a:schemeClr val="tx1"/>
              </a:buClr>
              <a:buSzPct val="100000"/>
              <a:buFont typeface="Wingdings" panose="05000000000000000000" pitchFamily="2" charset="2"/>
              <a:buChar char="§"/>
            </a:pPr>
            <a:r>
              <a:rPr lang="en-US" sz="2000" dirty="0"/>
              <a:t>Send first draft to me by </a:t>
            </a:r>
            <a:r>
              <a:rPr lang="en-US" sz="2000" b="1" dirty="0">
                <a:solidFill>
                  <a:srgbClr val="FF0000"/>
                </a:solidFill>
              </a:rPr>
              <a:t>October 23</a:t>
            </a:r>
            <a:r>
              <a:rPr lang="en-US" sz="2000" b="1" baseline="30000" dirty="0">
                <a:solidFill>
                  <a:srgbClr val="FF0000"/>
                </a:solidFill>
              </a:rPr>
              <a:t>rd</a:t>
            </a:r>
            <a:endParaRPr lang="en-US" sz="2000" dirty="0"/>
          </a:p>
        </p:txBody>
      </p:sp>
      <p:sp>
        <p:nvSpPr>
          <p:cNvPr id="4" name="Footer Placeholder 3">
            <a:extLst>
              <a:ext uri="{FF2B5EF4-FFF2-40B4-BE49-F238E27FC236}">
                <a16:creationId xmlns:a16="http://schemas.microsoft.com/office/drawing/2014/main" id="{64069EAA-8768-7963-F730-76DD7402F9E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sp>
        <p:nvSpPr>
          <p:cNvPr id="5" name="Slide Number Placeholder 4">
            <a:extLst>
              <a:ext uri="{FF2B5EF4-FFF2-40B4-BE49-F238E27FC236}">
                <a16:creationId xmlns:a16="http://schemas.microsoft.com/office/drawing/2014/main" id="{5E380DE6-EE5A-EB7F-7060-3335CB37EFBE}"/>
              </a:ext>
            </a:extLst>
          </p:cNvPr>
          <p:cNvSpPr>
            <a:spLocks noGrp="1"/>
          </p:cNvSpPr>
          <p:nvPr>
            <p:ph type="sldNum" sz="quarter" idx="12"/>
          </p:nvPr>
        </p:nvSpPr>
        <p:spPr/>
        <p:txBody>
          <a:bodyPr/>
          <a:lstStyle/>
          <a:p>
            <a:fld id="{6A6D9FA1-99C7-4910-8E32-B85D378B0060}" type="slidenum">
              <a:rPr lang="en-GB" smtClean="0">
                <a:solidFill>
                  <a:prstClr val="white"/>
                </a:solidFill>
              </a:rPr>
              <a:pPr/>
              <a:t>3</a:t>
            </a:fld>
            <a:endParaRPr lang="en-GB">
              <a:solidFill>
                <a:prstClr val="white"/>
              </a:solidFill>
            </a:endParaRPr>
          </a:p>
        </p:txBody>
      </p:sp>
    </p:spTree>
    <p:extLst>
      <p:ext uri="{BB962C8B-B14F-4D97-AF65-F5344CB8AC3E}">
        <p14:creationId xmlns:p14="http://schemas.microsoft.com/office/powerpoint/2010/main" val="3946186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p:txBody>
          <a:bodyPr/>
          <a:lstStyle/>
          <a:p>
            <a:r>
              <a:rPr lang="fr-FR" dirty="0" err="1"/>
              <a:t>Pitagora</a:t>
            </a:r>
            <a:r>
              <a:rPr lang="fr-FR" dirty="0"/>
              <a:t> usage</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4</a:t>
            </a:fld>
            <a:endParaRPr lang="en-GB">
              <a:solidFill>
                <a:prstClr val="white"/>
              </a:solidFill>
            </a:endParaRPr>
          </a:p>
        </p:txBody>
      </p:sp>
      <p:sp>
        <p:nvSpPr>
          <p:cNvPr id="6" name="Footer Placeholder 3">
            <a:extLst>
              <a:ext uri="{FF2B5EF4-FFF2-40B4-BE49-F238E27FC236}">
                <a16:creationId xmlns:a16="http://schemas.microsoft.com/office/drawing/2014/main" id="{E5DA29CF-1BE9-415E-82BB-2DE29D913C6A}"/>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sp>
        <p:nvSpPr>
          <p:cNvPr id="7" name="ZoneTexte 6">
            <a:extLst>
              <a:ext uri="{FF2B5EF4-FFF2-40B4-BE49-F238E27FC236}">
                <a16:creationId xmlns:a16="http://schemas.microsoft.com/office/drawing/2014/main" id="{0D83E447-9E12-4269-844A-E3D25AFA9C7E}"/>
              </a:ext>
            </a:extLst>
          </p:cNvPr>
          <p:cNvSpPr txBox="1"/>
          <p:nvPr/>
        </p:nvSpPr>
        <p:spPr>
          <a:xfrm>
            <a:off x="2159135" y="1076501"/>
            <a:ext cx="2232248" cy="461665"/>
          </a:xfrm>
          <a:prstGeom prst="rect">
            <a:avLst/>
          </a:prstGeom>
          <a:noFill/>
        </p:spPr>
        <p:txBody>
          <a:bodyPr wrap="square" rtlCol="0">
            <a:spAutoFit/>
          </a:bodyPr>
          <a:lstStyle/>
          <a:p>
            <a:pPr algn="ctr"/>
            <a:r>
              <a:rPr lang="fr-FR" sz="2400" dirty="0"/>
              <a:t>CPU</a:t>
            </a:r>
          </a:p>
        </p:txBody>
      </p:sp>
      <p:pic>
        <p:nvPicPr>
          <p:cNvPr id="8" name="Image 7">
            <a:extLst>
              <a:ext uri="{FF2B5EF4-FFF2-40B4-BE49-F238E27FC236}">
                <a16:creationId xmlns:a16="http://schemas.microsoft.com/office/drawing/2014/main" id="{D9E187E4-679E-4552-A72D-85DFAB8C5F3D}"/>
              </a:ext>
            </a:extLst>
          </p:cNvPr>
          <p:cNvPicPr>
            <a:picLocks noChangeAspect="1"/>
          </p:cNvPicPr>
          <p:nvPr/>
        </p:nvPicPr>
        <p:blipFill>
          <a:blip r:embed="rId2"/>
          <a:stretch>
            <a:fillRect/>
          </a:stretch>
        </p:blipFill>
        <p:spPr>
          <a:xfrm>
            <a:off x="453843" y="1438057"/>
            <a:ext cx="5334274" cy="4159464"/>
          </a:xfrm>
          <a:prstGeom prst="rect">
            <a:avLst/>
          </a:prstGeom>
        </p:spPr>
      </p:pic>
      <p:sp>
        <p:nvSpPr>
          <p:cNvPr id="9" name="ZoneTexte 8">
            <a:extLst>
              <a:ext uri="{FF2B5EF4-FFF2-40B4-BE49-F238E27FC236}">
                <a16:creationId xmlns:a16="http://schemas.microsoft.com/office/drawing/2014/main" id="{20508F1A-D465-4C85-B065-273616210725}"/>
              </a:ext>
            </a:extLst>
          </p:cNvPr>
          <p:cNvSpPr txBox="1"/>
          <p:nvPr/>
        </p:nvSpPr>
        <p:spPr>
          <a:xfrm>
            <a:off x="3430765" y="2596670"/>
            <a:ext cx="2083915" cy="461665"/>
          </a:xfrm>
          <a:prstGeom prst="rect">
            <a:avLst/>
          </a:prstGeom>
          <a:noFill/>
        </p:spPr>
        <p:txBody>
          <a:bodyPr wrap="square" rtlCol="0">
            <a:spAutoFit/>
          </a:bodyPr>
          <a:lstStyle/>
          <a:p>
            <a:pPr algn="l"/>
            <a:r>
              <a:rPr lang="fr-FR" sz="2400" dirty="0">
                <a:solidFill>
                  <a:schemeClr val="accent6">
                    <a:lumMod val="75000"/>
                  </a:schemeClr>
                </a:solidFill>
              </a:rPr>
              <a:t>~70% of </a:t>
            </a:r>
            <a:r>
              <a:rPr lang="fr-FR" sz="2400" dirty="0" err="1">
                <a:solidFill>
                  <a:schemeClr val="accent6">
                    <a:lumMod val="75000"/>
                  </a:schemeClr>
                </a:solidFill>
              </a:rPr>
              <a:t>target</a:t>
            </a:r>
            <a:endParaRPr lang="fr-FR" sz="2400" dirty="0">
              <a:solidFill>
                <a:schemeClr val="accent6">
                  <a:lumMod val="75000"/>
                </a:schemeClr>
              </a:solidFill>
            </a:endParaRPr>
          </a:p>
        </p:txBody>
      </p:sp>
      <p:pic>
        <p:nvPicPr>
          <p:cNvPr id="10" name="Image 9">
            <a:extLst>
              <a:ext uri="{FF2B5EF4-FFF2-40B4-BE49-F238E27FC236}">
                <a16:creationId xmlns:a16="http://schemas.microsoft.com/office/drawing/2014/main" id="{878553A2-832D-4549-A486-E24A11FA012A}"/>
              </a:ext>
            </a:extLst>
          </p:cNvPr>
          <p:cNvPicPr>
            <a:picLocks noChangeAspect="1"/>
          </p:cNvPicPr>
          <p:nvPr/>
        </p:nvPicPr>
        <p:blipFill>
          <a:blip r:embed="rId3"/>
          <a:stretch>
            <a:fillRect/>
          </a:stretch>
        </p:blipFill>
        <p:spPr>
          <a:xfrm>
            <a:off x="6595693" y="1439654"/>
            <a:ext cx="5321573" cy="4159464"/>
          </a:xfrm>
          <a:prstGeom prst="rect">
            <a:avLst/>
          </a:prstGeom>
        </p:spPr>
      </p:pic>
      <p:sp>
        <p:nvSpPr>
          <p:cNvPr id="11" name="ZoneTexte 10">
            <a:extLst>
              <a:ext uri="{FF2B5EF4-FFF2-40B4-BE49-F238E27FC236}">
                <a16:creationId xmlns:a16="http://schemas.microsoft.com/office/drawing/2014/main" id="{230679D0-CB76-43BB-8745-DAD5E11B2370}"/>
              </a:ext>
            </a:extLst>
          </p:cNvPr>
          <p:cNvSpPr txBox="1"/>
          <p:nvPr/>
        </p:nvSpPr>
        <p:spPr>
          <a:xfrm>
            <a:off x="8316408" y="1076501"/>
            <a:ext cx="2232248" cy="461665"/>
          </a:xfrm>
          <a:prstGeom prst="rect">
            <a:avLst/>
          </a:prstGeom>
          <a:noFill/>
        </p:spPr>
        <p:txBody>
          <a:bodyPr wrap="square" rtlCol="0">
            <a:spAutoFit/>
          </a:bodyPr>
          <a:lstStyle/>
          <a:p>
            <a:pPr algn="ctr"/>
            <a:r>
              <a:rPr lang="fr-FR" sz="2400" dirty="0"/>
              <a:t>GPU</a:t>
            </a:r>
          </a:p>
        </p:txBody>
      </p:sp>
      <p:sp>
        <p:nvSpPr>
          <p:cNvPr id="12" name="ZoneTexte 11">
            <a:extLst>
              <a:ext uri="{FF2B5EF4-FFF2-40B4-BE49-F238E27FC236}">
                <a16:creationId xmlns:a16="http://schemas.microsoft.com/office/drawing/2014/main" id="{81E86570-561B-40FB-A45C-A8FD3D261B01}"/>
              </a:ext>
            </a:extLst>
          </p:cNvPr>
          <p:cNvSpPr txBox="1"/>
          <p:nvPr/>
        </p:nvSpPr>
        <p:spPr>
          <a:xfrm>
            <a:off x="9144979" y="2826889"/>
            <a:ext cx="2083915" cy="461665"/>
          </a:xfrm>
          <a:prstGeom prst="rect">
            <a:avLst/>
          </a:prstGeom>
          <a:noFill/>
        </p:spPr>
        <p:txBody>
          <a:bodyPr wrap="square" rtlCol="0">
            <a:spAutoFit/>
          </a:bodyPr>
          <a:lstStyle/>
          <a:p>
            <a:pPr algn="l"/>
            <a:r>
              <a:rPr lang="fr-FR" sz="2400" dirty="0">
                <a:solidFill>
                  <a:srgbClr val="FF0000"/>
                </a:solidFill>
              </a:rPr>
              <a:t>~14% of </a:t>
            </a:r>
            <a:r>
              <a:rPr lang="fr-FR" sz="2400" dirty="0" err="1">
                <a:solidFill>
                  <a:srgbClr val="FF0000"/>
                </a:solidFill>
              </a:rPr>
              <a:t>target</a:t>
            </a:r>
            <a:endParaRPr lang="fr-FR" sz="2400" dirty="0">
              <a:solidFill>
                <a:srgbClr val="FF0000"/>
              </a:solidFill>
            </a:endParaRPr>
          </a:p>
        </p:txBody>
      </p:sp>
    </p:spTree>
    <p:extLst>
      <p:ext uri="{BB962C8B-B14F-4D97-AF65-F5344CB8AC3E}">
        <p14:creationId xmlns:p14="http://schemas.microsoft.com/office/powerpoint/2010/main" val="423806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p:txBody>
          <a:bodyPr/>
          <a:lstStyle/>
          <a:p>
            <a:r>
              <a:rPr lang="fr-FR" dirty="0" err="1"/>
              <a:t>Context</a:t>
            </a:r>
            <a:r>
              <a:rPr lang="fr-FR" dirty="0"/>
              <a:t> and </a:t>
            </a:r>
            <a:r>
              <a:rPr lang="fr-FR" dirty="0" err="1"/>
              <a:t>purpose</a:t>
            </a:r>
            <a:r>
              <a:rPr lang="fr-FR" dirty="0"/>
              <a:t> of meeting</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5</a:t>
            </a:fld>
            <a:endParaRPr lang="en-GB">
              <a:solidFill>
                <a:prstClr val="white"/>
              </a:solidFill>
            </a:endParaRPr>
          </a:p>
        </p:txBody>
      </p:sp>
      <p:sp>
        <p:nvSpPr>
          <p:cNvPr id="5" name="Content Placeholder 2">
            <a:extLst>
              <a:ext uri="{FF2B5EF4-FFF2-40B4-BE49-F238E27FC236}">
                <a16:creationId xmlns:a16="http://schemas.microsoft.com/office/drawing/2014/main" id="{B5E9E53A-1372-4063-9D2E-7226A22D595A}"/>
              </a:ext>
            </a:extLst>
          </p:cNvPr>
          <p:cNvSpPr txBox="1">
            <a:spLocks/>
          </p:cNvSpPr>
          <p:nvPr/>
        </p:nvSpPr>
        <p:spPr>
          <a:xfrm>
            <a:off x="609600" y="2622854"/>
            <a:ext cx="11103024" cy="3655213"/>
          </a:xfrm>
          <a:prstGeom prst="rect">
            <a:avLst/>
          </a:prstGeom>
        </p:spPr>
        <p:txBody>
          <a:bodyPr>
            <a:normAutofit fontScale="92500" lnSpcReduction="100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en-US" sz="2400" dirty="0">
                <a:latin typeface="+mn-lt"/>
              </a:rPr>
              <a:t>Context:</a:t>
            </a:r>
          </a:p>
          <a:p>
            <a:pPr marL="604837" lvl="2" indent="-342900">
              <a:spcBef>
                <a:spcPts val="600"/>
              </a:spcBef>
              <a:buClr>
                <a:schemeClr val="tx1"/>
              </a:buClr>
              <a:buSzPct val="100000"/>
              <a:buFont typeface="Wingdings" panose="05000000000000000000" pitchFamily="2" charset="2"/>
              <a:buChar char="§"/>
            </a:pPr>
            <a:r>
              <a:rPr lang="en-US" sz="2000" dirty="0">
                <a:latin typeface="+mn-lt"/>
              </a:rPr>
              <a:t>approaching mid-TSVV-B milestone: need review and (if needed) re-assessment of 2027 objectives</a:t>
            </a:r>
          </a:p>
          <a:p>
            <a:pPr marL="604837" lvl="2" indent="-342900">
              <a:spcBef>
                <a:spcPts val="600"/>
              </a:spcBef>
              <a:buClr>
                <a:schemeClr val="tx1"/>
              </a:buClr>
              <a:buSzPct val="100000"/>
              <a:buFont typeface="Wingdings" panose="05000000000000000000" pitchFamily="2" charset="2"/>
              <a:buChar char="§"/>
            </a:pPr>
            <a:r>
              <a:rPr lang="en-US" sz="2000" dirty="0">
                <a:latin typeface="+mn-lt"/>
              </a:rPr>
              <a:t>WP-TM to report at Project Board: request to report on 2026 </a:t>
            </a:r>
            <a:r>
              <a:rPr lang="en-US" sz="2000" dirty="0" err="1">
                <a:latin typeface="+mn-lt"/>
              </a:rPr>
              <a:t>achievments</a:t>
            </a:r>
            <a:r>
              <a:rPr lang="en-US" sz="2000" dirty="0">
                <a:latin typeface="+mn-lt"/>
              </a:rPr>
              <a:t> and 2027 plans by October 28</a:t>
            </a:r>
            <a:r>
              <a:rPr lang="en-US" sz="2000" baseline="30000" dirty="0">
                <a:latin typeface="+mn-lt"/>
              </a:rPr>
              <a:t>th</a:t>
            </a:r>
            <a:endParaRPr lang="en-US" sz="2000" dirty="0">
              <a:latin typeface="+mn-lt"/>
            </a:endParaRPr>
          </a:p>
          <a:p>
            <a:pPr marL="604837" lvl="2" indent="-342900">
              <a:spcBef>
                <a:spcPts val="600"/>
              </a:spcBef>
              <a:buClr>
                <a:schemeClr val="tx1"/>
              </a:buClr>
              <a:buSzPct val="100000"/>
              <a:buFont typeface="Wingdings" panose="05000000000000000000" pitchFamily="2" charset="2"/>
              <a:buChar char="§"/>
            </a:pPr>
            <a:r>
              <a:rPr lang="en-US" sz="2000" dirty="0">
                <a:latin typeface="+mn-lt"/>
              </a:rPr>
              <a:t>EUROfusion actively discussing future beyond 2028: request by WP-TM to brainstorm on longer term directions</a:t>
            </a:r>
            <a:endParaRPr lang="en-US" sz="2000" dirty="0"/>
          </a:p>
          <a:p>
            <a:pPr marL="304800" lvl="1" indent="-342900">
              <a:spcBef>
                <a:spcPts val="600"/>
              </a:spcBef>
              <a:buClr>
                <a:schemeClr val="tx1"/>
              </a:buClr>
              <a:buSzPct val="100000"/>
              <a:buFont typeface="Wingdings" panose="05000000000000000000" pitchFamily="2" charset="2"/>
              <a:buChar char="q"/>
            </a:pPr>
            <a:r>
              <a:rPr lang="en-US" sz="2400" dirty="0">
                <a:latin typeface="+mn-lt"/>
              </a:rPr>
              <a:t>Objectives:</a:t>
            </a:r>
          </a:p>
          <a:p>
            <a:pPr marL="819150" lvl="2" indent="-457200">
              <a:spcBef>
                <a:spcPts val="600"/>
              </a:spcBef>
              <a:buClr>
                <a:schemeClr val="tx1"/>
              </a:buClr>
              <a:buSzPct val="100000"/>
              <a:buFont typeface="+mj-lt"/>
              <a:buAutoNum type="arabicPeriod"/>
            </a:pPr>
            <a:r>
              <a:rPr lang="en-US" sz="2000" dirty="0">
                <a:latin typeface="+mn-lt"/>
              </a:rPr>
              <a:t>Promote scientific exchange</a:t>
            </a:r>
          </a:p>
          <a:p>
            <a:pPr marL="819150" lvl="2" indent="-457200">
              <a:spcBef>
                <a:spcPts val="600"/>
              </a:spcBef>
              <a:buClr>
                <a:schemeClr val="tx1"/>
              </a:buClr>
              <a:buSzPct val="100000"/>
              <a:buFont typeface="+mj-lt"/>
              <a:buAutoNum type="arabicPeriod"/>
            </a:pPr>
            <a:r>
              <a:rPr lang="en-US" sz="2000" dirty="0">
                <a:latin typeface="+mn-lt"/>
              </a:rPr>
              <a:t>Assess status of progress and deliverables for 2026</a:t>
            </a:r>
          </a:p>
          <a:p>
            <a:pPr marL="819150" lvl="2" indent="-457200">
              <a:spcBef>
                <a:spcPts val="600"/>
              </a:spcBef>
              <a:buClr>
                <a:schemeClr val="tx1"/>
              </a:buClr>
              <a:buSzPct val="100000"/>
              <a:buFont typeface="+mj-lt"/>
              <a:buAutoNum type="arabicPeriod"/>
            </a:pPr>
            <a:r>
              <a:rPr lang="en-US" sz="2000" dirty="0">
                <a:latin typeface="+mn-lt"/>
              </a:rPr>
              <a:t>Re-assess priorities (further compression almost certain) for 2027</a:t>
            </a:r>
          </a:p>
          <a:p>
            <a:pPr marL="819150" lvl="2" indent="-457200">
              <a:spcBef>
                <a:spcPts val="600"/>
              </a:spcBef>
              <a:buClr>
                <a:schemeClr val="tx1"/>
              </a:buClr>
              <a:buSzPct val="100000"/>
              <a:buFont typeface="+mj-lt"/>
              <a:buAutoNum type="arabicPeriod"/>
            </a:pPr>
            <a:r>
              <a:rPr lang="en-US" sz="2000" dirty="0"/>
              <a:t>Start discussion on vision beyond 2028</a:t>
            </a:r>
            <a:endParaRPr lang="en-US" sz="2400" dirty="0">
              <a:latin typeface="+mn-lt"/>
            </a:endParaRPr>
          </a:p>
        </p:txBody>
      </p:sp>
      <p:grpSp>
        <p:nvGrpSpPr>
          <p:cNvPr id="18" name="Groupe 17">
            <a:extLst>
              <a:ext uri="{FF2B5EF4-FFF2-40B4-BE49-F238E27FC236}">
                <a16:creationId xmlns:a16="http://schemas.microsoft.com/office/drawing/2014/main" id="{83986EB2-3C96-4A5D-B10C-82C3DF3A250E}"/>
              </a:ext>
            </a:extLst>
          </p:cNvPr>
          <p:cNvGrpSpPr/>
          <p:nvPr/>
        </p:nvGrpSpPr>
        <p:grpSpPr>
          <a:xfrm>
            <a:off x="470580" y="866300"/>
            <a:ext cx="9522306" cy="1695836"/>
            <a:chOff x="1891756" y="915353"/>
            <a:chExt cx="8417542" cy="1499088"/>
          </a:xfrm>
        </p:grpSpPr>
        <p:sp>
          <p:nvSpPr>
            <p:cNvPr id="6" name="Chevron 3">
              <a:extLst>
                <a:ext uri="{FF2B5EF4-FFF2-40B4-BE49-F238E27FC236}">
                  <a16:creationId xmlns:a16="http://schemas.microsoft.com/office/drawing/2014/main" id="{19037FF9-1F13-4E4F-836B-B78690D60EFE}"/>
                </a:ext>
              </a:extLst>
            </p:cNvPr>
            <p:cNvSpPr/>
            <p:nvPr/>
          </p:nvSpPr>
          <p:spPr>
            <a:xfrm>
              <a:off x="3294016" y="1522129"/>
              <a:ext cx="4597030" cy="35284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2022 - 2025</a:t>
              </a:r>
            </a:p>
          </p:txBody>
        </p:sp>
        <p:cxnSp>
          <p:nvCxnSpPr>
            <p:cNvPr id="9" name="Connecteur droit avec flèche 8">
              <a:extLst>
                <a:ext uri="{FF2B5EF4-FFF2-40B4-BE49-F238E27FC236}">
                  <a16:creationId xmlns:a16="http://schemas.microsoft.com/office/drawing/2014/main" id="{4F651F3B-4281-4D46-BDA1-F95745694B58}"/>
                </a:ext>
              </a:extLst>
            </p:cNvPr>
            <p:cNvCxnSpPr>
              <a:cxnSpLocks/>
            </p:cNvCxnSpPr>
            <p:nvPr/>
          </p:nvCxnSpPr>
          <p:spPr>
            <a:xfrm>
              <a:off x="1891756" y="1302510"/>
              <a:ext cx="5902998" cy="0"/>
            </a:xfrm>
            <a:prstGeom prst="straightConnector1">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4E80F51B-716E-412A-8C4F-A79A60B23239}"/>
                </a:ext>
              </a:extLst>
            </p:cNvPr>
            <p:cNvSpPr txBox="1"/>
            <p:nvPr/>
          </p:nvSpPr>
          <p:spPr>
            <a:xfrm>
              <a:off x="3631261" y="916605"/>
              <a:ext cx="2520280" cy="369332"/>
            </a:xfrm>
            <a:prstGeom prst="rect">
              <a:avLst/>
            </a:prstGeom>
            <a:noFill/>
          </p:spPr>
          <p:txBody>
            <a:bodyPr wrap="square" rtlCol="0">
              <a:spAutoFit/>
            </a:bodyPr>
            <a:lstStyle/>
            <a:p>
              <a:pPr algn="ctr"/>
              <a:r>
                <a:rPr lang="fr-FR" i="1" dirty="0">
                  <a:solidFill>
                    <a:srgbClr val="4A7EBB"/>
                  </a:solidFill>
                </a:rPr>
                <a:t>TSVV-3</a:t>
              </a:r>
            </a:p>
          </p:txBody>
        </p:sp>
        <p:cxnSp>
          <p:nvCxnSpPr>
            <p:cNvPr id="11" name="Connecteur droit 10">
              <a:extLst>
                <a:ext uri="{FF2B5EF4-FFF2-40B4-BE49-F238E27FC236}">
                  <a16:creationId xmlns:a16="http://schemas.microsoft.com/office/drawing/2014/main" id="{85C870AA-3374-4C98-8407-FDFB85609FE4}"/>
                </a:ext>
              </a:extLst>
            </p:cNvPr>
            <p:cNvCxnSpPr/>
            <p:nvPr/>
          </p:nvCxnSpPr>
          <p:spPr>
            <a:xfrm>
              <a:off x="8884513" y="1415371"/>
              <a:ext cx="0" cy="576064"/>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0A547BCA-303F-4013-BC9E-750E999F7751}"/>
                </a:ext>
              </a:extLst>
            </p:cNvPr>
            <p:cNvSpPr txBox="1"/>
            <p:nvPr/>
          </p:nvSpPr>
          <p:spPr>
            <a:xfrm>
              <a:off x="8177800" y="2045109"/>
              <a:ext cx="1413424" cy="369332"/>
            </a:xfrm>
            <a:prstGeom prst="rect">
              <a:avLst/>
            </a:prstGeom>
            <a:noFill/>
          </p:spPr>
          <p:txBody>
            <a:bodyPr wrap="square" rtlCol="0">
              <a:spAutoFit/>
            </a:bodyPr>
            <a:lstStyle/>
            <a:p>
              <a:r>
                <a:rPr lang="fr-FR" dirty="0">
                  <a:solidFill>
                    <a:srgbClr val="FF0000"/>
                  </a:solidFill>
                </a:rPr>
                <a:t>You are </a:t>
              </a:r>
              <a:r>
                <a:rPr lang="fr-FR" dirty="0" err="1">
                  <a:solidFill>
                    <a:srgbClr val="FF0000"/>
                  </a:solidFill>
                </a:rPr>
                <a:t>here</a:t>
              </a:r>
              <a:endParaRPr lang="fr-FR" dirty="0">
                <a:solidFill>
                  <a:srgbClr val="FF0000"/>
                </a:solidFill>
              </a:endParaRPr>
            </a:p>
          </p:txBody>
        </p:sp>
        <p:sp>
          <p:nvSpPr>
            <p:cNvPr id="13" name="Pentagone 20">
              <a:extLst>
                <a:ext uri="{FF2B5EF4-FFF2-40B4-BE49-F238E27FC236}">
                  <a16:creationId xmlns:a16="http://schemas.microsoft.com/office/drawing/2014/main" id="{E8A5240A-FB66-463F-B57A-A5B0FC63CFB9}"/>
                </a:ext>
              </a:extLst>
            </p:cNvPr>
            <p:cNvSpPr/>
            <p:nvPr/>
          </p:nvSpPr>
          <p:spPr>
            <a:xfrm>
              <a:off x="1891756" y="1522129"/>
              <a:ext cx="576063" cy="36004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Chevron 21">
              <a:extLst>
                <a:ext uri="{FF2B5EF4-FFF2-40B4-BE49-F238E27FC236}">
                  <a16:creationId xmlns:a16="http://schemas.microsoft.com/office/drawing/2014/main" id="{6DF86466-1C73-4C00-9900-FBEA4F036E60}"/>
                </a:ext>
              </a:extLst>
            </p:cNvPr>
            <p:cNvSpPr/>
            <p:nvPr/>
          </p:nvSpPr>
          <p:spPr>
            <a:xfrm>
              <a:off x="2323804" y="1522129"/>
              <a:ext cx="1080119" cy="353381"/>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2021</a:t>
              </a:r>
            </a:p>
          </p:txBody>
        </p:sp>
        <p:sp>
          <p:nvSpPr>
            <p:cNvPr id="15" name="Chevron 3">
              <a:extLst>
                <a:ext uri="{FF2B5EF4-FFF2-40B4-BE49-F238E27FC236}">
                  <a16:creationId xmlns:a16="http://schemas.microsoft.com/office/drawing/2014/main" id="{E8EF14AB-8EB8-4C05-A30C-D685483A2095}"/>
                </a:ext>
              </a:extLst>
            </p:cNvPr>
            <p:cNvSpPr/>
            <p:nvPr/>
          </p:nvSpPr>
          <p:spPr>
            <a:xfrm>
              <a:off x="7794754" y="1512100"/>
              <a:ext cx="2449925" cy="362877"/>
            </a:xfrm>
            <a:prstGeom prst="chevron">
              <a:avLst/>
            </a:prstGeom>
            <a:solidFill>
              <a:srgbClr val="00B050">
                <a:alpha val="5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2026 - 2027</a:t>
              </a:r>
            </a:p>
          </p:txBody>
        </p:sp>
        <p:cxnSp>
          <p:nvCxnSpPr>
            <p:cNvPr id="16" name="Connecteur droit avec flèche 15">
              <a:extLst>
                <a:ext uri="{FF2B5EF4-FFF2-40B4-BE49-F238E27FC236}">
                  <a16:creationId xmlns:a16="http://schemas.microsoft.com/office/drawing/2014/main" id="{68C7B36F-A12A-4A4F-BF63-A4FBF1B5F76F}"/>
                </a:ext>
              </a:extLst>
            </p:cNvPr>
            <p:cNvCxnSpPr>
              <a:cxnSpLocks/>
            </p:cNvCxnSpPr>
            <p:nvPr/>
          </p:nvCxnSpPr>
          <p:spPr>
            <a:xfrm>
              <a:off x="7794754" y="1302510"/>
              <a:ext cx="2449925" cy="0"/>
            </a:xfrm>
            <a:prstGeom prst="straightConnector1">
              <a:avLst/>
            </a:prstGeom>
            <a:ln w="22225">
              <a:solidFill>
                <a:srgbClr val="00B050"/>
              </a:solidFill>
              <a:prstDash val="solid"/>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14C4ECCA-CD54-4431-A191-15AE585359FA}"/>
                </a:ext>
              </a:extLst>
            </p:cNvPr>
            <p:cNvSpPr txBox="1"/>
            <p:nvPr/>
          </p:nvSpPr>
          <p:spPr>
            <a:xfrm>
              <a:off x="7789018" y="915353"/>
              <a:ext cx="2520280" cy="369332"/>
            </a:xfrm>
            <a:prstGeom prst="rect">
              <a:avLst/>
            </a:prstGeom>
            <a:noFill/>
          </p:spPr>
          <p:txBody>
            <a:bodyPr wrap="square" rtlCol="0">
              <a:spAutoFit/>
            </a:bodyPr>
            <a:lstStyle/>
            <a:p>
              <a:pPr algn="ctr"/>
              <a:r>
                <a:rPr lang="fr-FR" i="1" dirty="0">
                  <a:solidFill>
                    <a:srgbClr val="00B050"/>
                  </a:solidFill>
                </a:rPr>
                <a:t>TSVV-B</a:t>
              </a:r>
            </a:p>
          </p:txBody>
        </p:sp>
      </p:grpSp>
      <p:sp>
        <p:nvSpPr>
          <p:cNvPr id="19" name="Chevron 3">
            <a:extLst>
              <a:ext uri="{FF2B5EF4-FFF2-40B4-BE49-F238E27FC236}">
                <a16:creationId xmlns:a16="http://schemas.microsoft.com/office/drawing/2014/main" id="{A0D5F1E2-C276-4B0E-A245-DEFA5AF3B38A}"/>
              </a:ext>
            </a:extLst>
          </p:cNvPr>
          <p:cNvSpPr/>
          <p:nvPr/>
        </p:nvSpPr>
        <p:spPr>
          <a:xfrm>
            <a:off x="9823583" y="1528515"/>
            <a:ext cx="2162767" cy="410092"/>
          </a:xfrm>
          <a:prstGeom prst="chevron">
            <a:avLst/>
          </a:prstGeom>
          <a:solidFill>
            <a:srgbClr val="7030A0">
              <a:alpha val="50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0" name="Chevron 3">
            <a:extLst>
              <a:ext uri="{FF2B5EF4-FFF2-40B4-BE49-F238E27FC236}">
                <a16:creationId xmlns:a16="http://schemas.microsoft.com/office/drawing/2014/main" id="{1042BB1F-C00D-4418-B6F5-013455955142}"/>
              </a:ext>
            </a:extLst>
          </p:cNvPr>
          <p:cNvSpPr/>
          <p:nvPr/>
        </p:nvSpPr>
        <p:spPr>
          <a:xfrm>
            <a:off x="10092545" y="1536739"/>
            <a:ext cx="300088" cy="397997"/>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1" name="Chevron 3">
            <a:extLst>
              <a:ext uri="{FF2B5EF4-FFF2-40B4-BE49-F238E27FC236}">
                <a16:creationId xmlns:a16="http://schemas.microsoft.com/office/drawing/2014/main" id="{D475CEE0-C23C-463A-9527-10C266AD1BB9}"/>
              </a:ext>
            </a:extLst>
          </p:cNvPr>
          <p:cNvSpPr/>
          <p:nvPr/>
        </p:nvSpPr>
        <p:spPr>
          <a:xfrm>
            <a:off x="10442796" y="1536739"/>
            <a:ext cx="300088" cy="397997"/>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2" name="Chevron 3">
            <a:extLst>
              <a:ext uri="{FF2B5EF4-FFF2-40B4-BE49-F238E27FC236}">
                <a16:creationId xmlns:a16="http://schemas.microsoft.com/office/drawing/2014/main" id="{211BA772-2852-4C42-B258-ECC576511C81}"/>
              </a:ext>
            </a:extLst>
          </p:cNvPr>
          <p:cNvSpPr/>
          <p:nvPr/>
        </p:nvSpPr>
        <p:spPr>
          <a:xfrm>
            <a:off x="10793047" y="1536739"/>
            <a:ext cx="300088" cy="397997"/>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3" name="Chevron 3">
            <a:extLst>
              <a:ext uri="{FF2B5EF4-FFF2-40B4-BE49-F238E27FC236}">
                <a16:creationId xmlns:a16="http://schemas.microsoft.com/office/drawing/2014/main" id="{0BB2788E-C644-4BFA-9504-AAFA5F1EB265}"/>
              </a:ext>
            </a:extLst>
          </p:cNvPr>
          <p:cNvSpPr/>
          <p:nvPr/>
        </p:nvSpPr>
        <p:spPr>
          <a:xfrm>
            <a:off x="11143298" y="1536739"/>
            <a:ext cx="300088" cy="397997"/>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4" name="Chevron 3">
            <a:extLst>
              <a:ext uri="{FF2B5EF4-FFF2-40B4-BE49-F238E27FC236}">
                <a16:creationId xmlns:a16="http://schemas.microsoft.com/office/drawing/2014/main" id="{E2AF3AAB-C767-4407-B591-9F8F290B1949}"/>
              </a:ext>
            </a:extLst>
          </p:cNvPr>
          <p:cNvSpPr/>
          <p:nvPr/>
        </p:nvSpPr>
        <p:spPr>
          <a:xfrm>
            <a:off x="11493548" y="1536739"/>
            <a:ext cx="300088" cy="397997"/>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sp>
        <p:nvSpPr>
          <p:cNvPr id="26" name="ZoneTexte 25">
            <a:extLst>
              <a:ext uri="{FF2B5EF4-FFF2-40B4-BE49-F238E27FC236}">
                <a16:creationId xmlns:a16="http://schemas.microsoft.com/office/drawing/2014/main" id="{38D7462C-27FA-433D-84FE-8FE936C09745}"/>
              </a:ext>
            </a:extLst>
          </p:cNvPr>
          <p:cNvSpPr txBox="1"/>
          <p:nvPr/>
        </p:nvSpPr>
        <p:spPr>
          <a:xfrm>
            <a:off x="9910368" y="1548895"/>
            <a:ext cx="1527672" cy="369332"/>
          </a:xfrm>
          <a:prstGeom prst="rect">
            <a:avLst/>
          </a:prstGeom>
          <a:noFill/>
        </p:spPr>
        <p:txBody>
          <a:bodyPr wrap="square">
            <a:spAutoFit/>
          </a:bodyPr>
          <a:lstStyle/>
          <a:p>
            <a:pPr algn="ctr"/>
            <a:r>
              <a:rPr lang="fr-FR" dirty="0"/>
              <a:t>2028 - ??</a:t>
            </a:r>
          </a:p>
        </p:txBody>
      </p:sp>
      <p:sp>
        <p:nvSpPr>
          <p:cNvPr id="27" name="Footer Placeholder 3">
            <a:extLst>
              <a:ext uri="{FF2B5EF4-FFF2-40B4-BE49-F238E27FC236}">
                <a16:creationId xmlns:a16="http://schemas.microsoft.com/office/drawing/2014/main" id="{6E4F1997-3141-4C60-A919-927480E7A11E}"/>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spTree>
    <p:extLst>
      <p:ext uri="{BB962C8B-B14F-4D97-AF65-F5344CB8AC3E}">
        <p14:creationId xmlns:p14="http://schemas.microsoft.com/office/powerpoint/2010/main" val="361756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p:txBody>
          <a:bodyPr/>
          <a:lstStyle/>
          <a:p>
            <a:r>
              <a:rPr lang="fr-FR" dirty="0" err="1"/>
              <a:t>Practical</a:t>
            </a:r>
            <a:r>
              <a:rPr lang="fr-FR" dirty="0"/>
              <a:t> information</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6</a:t>
            </a:fld>
            <a:endParaRPr lang="en-GB">
              <a:solidFill>
                <a:prstClr val="white"/>
              </a:solidFill>
            </a:endParaRPr>
          </a:p>
        </p:txBody>
      </p:sp>
      <p:sp>
        <p:nvSpPr>
          <p:cNvPr id="5" name="Content Placeholder 2">
            <a:extLst>
              <a:ext uri="{FF2B5EF4-FFF2-40B4-BE49-F238E27FC236}">
                <a16:creationId xmlns:a16="http://schemas.microsoft.com/office/drawing/2014/main" id="{B5E9E53A-1372-4063-9D2E-7226A22D595A}"/>
              </a:ext>
            </a:extLst>
          </p:cNvPr>
          <p:cNvSpPr txBox="1">
            <a:spLocks/>
          </p:cNvSpPr>
          <p:nvPr/>
        </p:nvSpPr>
        <p:spPr>
          <a:xfrm>
            <a:off x="609600" y="1112704"/>
            <a:ext cx="11103024" cy="541264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400" dirty="0"/>
              <a:t>Meeting room: </a:t>
            </a:r>
            <a:r>
              <a:rPr lang="fr-FR" sz="2400" dirty="0" err="1"/>
              <a:t>we</a:t>
            </a:r>
            <a:r>
              <a:rPr lang="fr-FR" sz="2400" dirty="0"/>
              <a:t> </a:t>
            </a:r>
            <a:r>
              <a:rPr lang="fr-FR" sz="2400" dirty="0" err="1"/>
              <a:t>will</a:t>
            </a:r>
            <a:r>
              <a:rPr lang="fr-FR" sz="2400" dirty="0"/>
              <a:t> change </a:t>
            </a:r>
            <a:r>
              <a:rPr lang="fr-FR" sz="2400" dirty="0" err="1"/>
              <a:t>from</a:t>
            </a:r>
            <a:r>
              <a:rPr lang="fr-FR" sz="2400" dirty="0"/>
              <a:t> </a:t>
            </a:r>
            <a:r>
              <a:rPr lang="fr-FR" sz="2400" dirty="0" err="1"/>
              <a:t>this</a:t>
            </a:r>
            <a:r>
              <a:rPr lang="fr-FR" sz="2400" dirty="0"/>
              <a:t> </a:t>
            </a:r>
            <a:r>
              <a:rPr lang="fr-FR" sz="2400" dirty="0" err="1"/>
              <a:t>afternoon</a:t>
            </a:r>
            <a:r>
              <a:rPr lang="fr-FR" sz="2400" dirty="0"/>
              <a:t> =&gt; David for </a:t>
            </a:r>
            <a:r>
              <a:rPr lang="fr-FR" sz="2400" dirty="0" err="1"/>
              <a:t>details</a:t>
            </a:r>
            <a:endParaRPr lang="fr-FR" sz="2400" dirty="0"/>
          </a:p>
          <a:p>
            <a:pPr marL="304800" lvl="1" indent="-342900">
              <a:spcBef>
                <a:spcPts val="600"/>
              </a:spcBef>
              <a:buClr>
                <a:schemeClr val="tx1"/>
              </a:buClr>
              <a:buSzPct val="100000"/>
              <a:buFont typeface="Wingdings" panose="05000000000000000000" pitchFamily="2" charset="2"/>
              <a:buChar char="q"/>
            </a:pPr>
            <a:endParaRPr lang="fr-FR" sz="2400" dirty="0"/>
          </a:p>
          <a:p>
            <a:pPr marL="304800" lvl="1" indent="-342900">
              <a:spcBef>
                <a:spcPts val="600"/>
              </a:spcBef>
              <a:buClr>
                <a:schemeClr val="tx1"/>
              </a:buClr>
              <a:buSzPct val="100000"/>
              <a:buFont typeface="Wingdings" panose="05000000000000000000" pitchFamily="2" charset="2"/>
              <a:buChar char="q"/>
            </a:pPr>
            <a:r>
              <a:rPr lang="en-US" sz="2400" dirty="0"/>
              <a:t>Workshop dinner on Thursday evening?</a:t>
            </a:r>
          </a:p>
        </p:txBody>
      </p:sp>
      <p:sp>
        <p:nvSpPr>
          <p:cNvPr id="6" name="Footer Placeholder 3">
            <a:extLst>
              <a:ext uri="{FF2B5EF4-FFF2-40B4-BE49-F238E27FC236}">
                <a16:creationId xmlns:a16="http://schemas.microsoft.com/office/drawing/2014/main" id="{E5DA29CF-1BE9-415E-82BB-2DE29D913C6A}"/>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spTree>
    <p:extLst>
      <p:ext uri="{BB962C8B-B14F-4D97-AF65-F5344CB8AC3E}">
        <p14:creationId xmlns:p14="http://schemas.microsoft.com/office/powerpoint/2010/main" val="285764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p:txBody>
          <a:bodyPr/>
          <a:lstStyle/>
          <a:p>
            <a:r>
              <a:rPr lang="fr-FR" dirty="0"/>
              <a:t>Agenda</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7</a:t>
            </a:fld>
            <a:endParaRPr lang="en-GB">
              <a:solidFill>
                <a:prstClr val="white"/>
              </a:solidFill>
            </a:endParaRPr>
          </a:p>
        </p:txBody>
      </p:sp>
      <p:sp>
        <p:nvSpPr>
          <p:cNvPr id="6" name="Footer Placeholder 3">
            <a:extLst>
              <a:ext uri="{FF2B5EF4-FFF2-40B4-BE49-F238E27FC236}">
                <a16:creationId xmlns:a16="http://schemas.microsoft.com/office/drawing/2014/main" id="{C64D55EA-A13C-491C-BE6E-C1019C2BD3B7}"/>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pic>
        <p:nvPicPr>
          <p:cNvPr id="7" name="Image 6">
            <a:extLst>
              <a:ext uri="{FF2B5EF4-FFF2-40B4-BE49-F238E27FC236}">
                <a16:creationId xmlns:a16="http://schemas.microsoft.com/office/drawing/2014/main" id="{5C6859AE-4105-4410-94D8-E79F20E9CE17}"/>
              </a:ext>
            </a:extLst>
          </p:cNvPr>
          <p:cNvPicPr>
            <a:picLocks noChangeAspect="1"/>
          </p:cNvPicPr>
          <p:nvPr/>
        </p:nvPicPr>
        <p:blipFill>
          <a:blip r:embed="rId2"/>
          <a:stretch>
            <a:fillRect/>
          </a:stretch>
        </p:blipFill>
        <p:spPr>
          <a:xfrm>
            <a:off x="1488881" y="717443"/>
            <a:ext cx="4607119" cy="5423113"/>
          </a:xfrm>
          <a:prstGeom prst="rect">
            <a:avLst/>
          </a:prstGeom>
        </p:spPr>
      </p:pic>
      <p:sp>
        <p:nvSpPr>
          <p:cNvPr id="3" name="ZoneTexte 2">
            <a:extLst>
              <a:ext uri="{FF2B5EF4-FFF2-40B4-BE49-F238E27FC236}">
                <a16:creationId xmlns:a16="http://schemas.microsoft.com/office/drawing/2014/main" id="{617A499D-5D09-4FAC-A603-6DBD8102CEF4}"/>
              </a:ext>
            </a:extLst>
          </p:cNvPr>
          <p:cNvSpPr txBox="1"/>
          <p:nvPr/>
        </p:nvSpPr>
        <p:spPr>
          <a:xfrm>
            <a:off x="6940627" y="1850834"/>
            <a:ext cx="4230477" cy="2677656"/>
          </a:xfrm>
          <a:prstGeom prst="rect">
            <a:avLst/>
          </a:prstGeom>
          <a:noFill/>
        </p:spPr>
        <p:txBody>
          <a:bodyPr wrap="square" rtlCol="0">
            <a:spAutoFit/>
          </a:bodyPr>
          <a:lstStyle/>
          <a:p>
            <a:pPr algn="l"/>
            <a:r>
              <a:rPr lang="fr-FR" sz="2800" b="1" dirty="0"/>
              <a:t>Meeting page </a:t>
            </a:r>
            <a:r>
              <a:rPr lang="fr-FR" sz="2800" b="1" dirty="0" err="1"/>
              <a:t>available</a:t>
            </a:r>
            <a:r>
              <a:rPr lang="fr-FR" sz="2800" b="1" dirty="0"/>
              <a:t> on </a:t>
            </a:r>
            <a:r>
              <a:rPr lang="fr-FR" sz="2800" b="1" dirty="0" err="1"/>
              <a:t>Indico</a:t>
            </a:r>
            <a:r>
              <a:rPr lang="fr-FR" sz="2800" b="1" dirty="0"/>
              <a:t>: </a:t>
            </a:r>
            <a:r>
              <a:rPr lang="fr-FR" sz="2800" b="1" dirty="0">
                <a:hlinkClick r:id="rId3"/>
              </a:rPr>
              <a:t>https://indico.euro-fusion.org/event/4187/</a:t>
            </a:r>
            <a:endParaRPr lang="fr-FR" sz="2800" b="1" dirty="0"/>
          </a:p>
          <a:p>
            <a:pPr algn="l"/>
            <a:endParaRPr lang="fr-FR" sz="2800" b="1" dirty="0"/>
          </a:p>
          <a:p>
            <a:pPr algn="l"/>
            <a:r>
              <a:rPr lang="fr-FR" sz="2800" b="1" dirty="0" err="1"/>
              <a:t>Please</a:t>
            </a:r>
            <a:r>
              <a:rPr lang="fr-FR" sz="2800" b="1" dirty="0"/>
              <a:t> </a:t>
            </a:r>
            <a:r>
              <a:rPr lang="fr-FR" sz="2800" b="1" dirty="0" err="1"/>
              <a:t>upload</a:t>
            </a:r>
            <a:r>
              <a:rPr lang="fr-FR" sz="2800" b="1" dirty="0"/>
              <a:t> </a:t>
            </a:r>
            <a:r>
              <a:rPr lang="fr-FR" sz="2800" b="1" dirty="0" err="1"/>
              <a:t>there</a:t>
            </a:r>
            <a:r>
              <a:rPr lang="fr-FR" sz="2800" b="1" dirty="0"/>
              <a:t> </a:t>
            </a:r>
            <a:r>
              <a:rPr lang="fr-FR" sz="2800" b="1" dirty="0" err="1"/>
              <a:t>presentations</a:t>
            </a:r>
            <a:endParaRPr lang="fr-FR" sz="2800" b="1" dirty="0"/>
          </a:p>
        </p:txBody>
      </p:sp>
    </p:spTree>
    <p:extLst>
      <p:ext uri="{BB962C8B-B14F-4D97-AF65-F5344CB8AC3E}">
        <p14:creationId xmlns:p14="http://schemas.microsoft.com/office/powerpoint/2010/main" val="1067717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1: </a:t>
            </a:r>
            <a:r>
              <a:rPr lang="en-US" dirty="0"/>
              <a:t>edge plasma turbulence and heat exhaust in dissipative regimes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8</a:t>
            </a:fld>
            <a:endParaRPr lang="en-GB">
              <a:solidFill>
                <a:prstClr val="white"/>
              </a:solidFill>
            </a:endParaRPr>
          </a:p>
        </p:txBody>
      </p:sp>
      <p:sp>
        <p:nvSpPr>
          <p:cNvPr id="5" name="Content Placeholder 2">
            <a:extLst>
              <a:ext uri="{FF2B5EF4-FFF2-40B4-BE49-F238E27FC236}">
                <a16:creationId xmlns:a16="http://schemas.microsoft.com/office/drawing/2014/main" id="{B5E9E53A-1372-4063-9D2E-7226A22D595A}"/>
              </a:ext>
            </a:extLst>
          </p:cNvPr>
          <p:cNvSpPr txBox="1">
            <a:spLocks/>
          </p:cNvSpPr>
          <p:nvPr/>
        </p:nvSpPr>
        <p:spPr>
          <a:xfrm>
            <a:off x="609600" y="4311251"/>
            <a:ext cx="11103024" cy="1958920"/>
          </a:xfrm>
          <a:prstGeom prst="rect">
            <a:avLst/>
          </a:prstGeom>
        </p:spPr>
        <p:txBody>
          <a:bodyPr>
            <a:normAutofit fontScale="925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D1.1: </a:t>
            </a:r>
            <a:r>
              <a:rPr lang="fr-FR" sz="2000" dirty="0" err="1"/>
              <a:t>work</a:t>
            </a:r>
            <a:r>
              <a:rPr lang="fr-FR" sz="2000" dirty="0"/>
              <a:t> </a:t>
            </a:r>
            <a:r>
              <a:rPr lang="fr-FR" sz="2000" dirty="0" err="1"/>
              <a:t>done</a:t>
            </a:r>
            <a:r>
              <a:rPr lang="fr-FR" sz="2000" dirty="0"/>
              <a:t> by Louis, </a:t>
            </a:r>
            <a:r>
              <a:rPr lang="fr-FR" sz="2000" dirty="0" err="1"/>
              <a:t>probably</a:t>
            </a:r>
            <a:r>
              <a:rPr lang="fr-FR" sz="2000" dirty="0"/>
              <a:t> not as </a:t>
            </a:r>
            <a:r>
              <a:rPr lang="fr-FR" sz="2000" dirty="0" err="1"/>
              <a:t>much</a:t>
            </a:r>
            <a:r>
              <a:rPr lang="fr-FR" sz="2000" dirty="0"/>
              <a:t> as </a:t>
            </a:r>
            <a:r>
              <a:rPr lang="fr-FR" sz="2000" dirty="0" err="1"/>
              <a:t>hoped</a:t>
            </a:r>
            <a:r>
              <a:rPr lang="fr-FR" sz="2000" dirty="0"/>
              <a:t> but </a:t>
            </a:r>
            <a:r>
              <a:rPr lang="fr-FR" sz="2000" dirty="0" err="1"/>
              <a:t>could</a:t>
            </a:r>
            <a:r>
              <a:rPr lang="fr-FR" sz="2000" dirty="0"/>
              <a:t> </a:t>
            </a:r>
            <a:r>
              <a:rPr lang="fr-FR" sz="2000" dirty="0" err="1"/>
              <a:t>be</a:t>
            </a:r>
            <a:r>
              <a:rPr lang="fr-FR" sz="2000" dirty="0"/>
              <a:t> </a:t>
            </a:r>
            <a:r>
              <a:rPr lang="fr-FR" sz="2000" dirty="0" err="1"/>
              <a:t>sufficient</a:t>
            </a:r>
            <a:r>
              <a:rPr lang="fr-FR" sz="2000" dirty="0"/>
              <a:t>. </a:t>
            </a:r>
            <a:r>
              <a:rPr lang="fr-FR" sz="2000" dirty="0" err="1"/>
              <a:t>Anything</a:t>
            </a:r>
            <a:r>
              <a:rPr lang="fr-FR" sz="2000" dirty="0"/>
              <a:t> </a:t>
            </a:r>
            <a:r>
              <a:rPr lang="fr-FR" sz="2000" dirty="0" err="1"/>
              <a:t>else</a:t>
            </a:r>
            <a:r>
              <a:rPr lang="fr-FR" sz="2000" dirty="0"/>
              <a:t> </a:t>
            </a:r>
            <a:r>
              <a:rPr lang="fr-FR" sz="2000" dirty="0" err="1"/>
              <a:t>planned</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D1.2: </a:t>
            </a:r>
            <a:r>
              <a:rPr lang="fr-FR" sz="2000" dirty="0" err="1"/>
              <a:t>work</a:t>
            </a:r>
            <a:r>
              <a:rPr lang="fr-FR" sz="2000" dirty="0"/>
              <a:t> </a:t>
            </a:r>
            <a:r>
              <a:rPr lang="fr-FR" sz="2000" dirty="0" err="1"/>
              <a:t>already</a:t>
            </a:r>
            <a:r>
              <a:rPr lang="fr-FR" sz="2000" dirty="0"/>
              <a:t> </a:t>
            </a:r>
            <a:r>
              <a:rPr lang="fr-FR" sz="2000" dirty="0" err="1"/>
              <a:t>completed</a:t>
            </a:r>
            <a:r>
              <a:rPr lang="fr-FR" sz="2000" dirty="0"/>
              <a:t> </a:t>
            </a:r>
            <a:r>
              <a:rPr lang="fr-FR" sz="2000" dirty="0" err="1"/>
              <a:t>with</a:t>
            </a:r>
            <a:r>
              <a:rPr lang="fr-FR" sz="2000" dirty="0"/>
              <a:t> GBS and SOLEDGE3X. More </a:t>
            </a:r>
            <a:r>
              <a:rPr lang="fr-FR" sz="2000" dirty="0" err="1"/>
              <a:t>detailed</a:t>
            </a:r>
            <a:r>
              <a:rPr lang="fr-FR" sz="2000" dirty="0"/>
              <a:t> </a:t>
            </a:r>
            <a:r>
              <a:rPr lang="fr-FR" sz="2000" dirty="0" err="1"/>
              <a:t>analysis</a:t>
            </a:r>
            <a:r>
              <a:rPr lang="fr-FR" sz="2000" dirty="0"/>
              <a:t> </a:t>
            </a:r>
            <a:r>
              <a:rPr lang="fr-FR" sz="2000" dirty="0" err="1"/>
              <a:t>planned</a:t>
            </a:r>
            <a:r>
              <a:rPr lang="fr-FR" sz="2000" dirty="0"/>
              <a:t>? </a:t>
            </a:r>
            <a:r>
              <a:rPr lang="fr-FR" sz="2000" dirty="0" err="1"/>
              <a:t>Other</a:t>
            </a:r>
            <a:r>
              <a:rPr lang="fr-FR" sz="2000" dirty="0"/>
              <a:t> codes? </a:t>
            </a:r>
          </a:p>
          <a:p>
            <a:pPr marL="304800" lvl="1" indent="-342900">
              <a:spcBef>
                <a:spcPts val="600"/>
              </a:spcBef>
              <a:buClr>
                <a:schemeClr val="tx1"/>
              </a:buClr>
              <a:buSzPct val="100000"/>
              <a:buFont typeface="Wingdings" panose="05000000000000000000" pitchFamily="2" charset="2"/>
              <a:buChar char="q"/>
            </a:pPr>
            <a:r>
              <a:rPr lang="fr-FR" sz="2000" dirty="0"/>
              <a:t>D1.3: </a:t>
            </a:r>
            <a:r>
              <a:rPr lang="fr-FR" sz="2000" dirty="0" err="1"/>
              <a:t>Patrick’s</a:t>
            </a:r>
            <a:r>
              <a:rPr lang="fr-FR" sz="2000" dirty="0"/>
              <a:t> PSI contribution </a:t>
            </a:r>
            <a:r>
              <a:rPr lang="fr-FR" sz="2000" dirty="0" err="1"/>
              <a:t>probably</a:t>
            </a:r>
            <a:r>
              <a:rPr lang="fr-FR" sz="2000" dirty="0"/>
              <a:t> </a:t>
            </a:r>
            <a:r>
              <a:rPr lang="fr-FR" sz="2000" dirty="0" err="1"/>
              <a:t>enough</a:t>
            </a:r>
            <a:r>
              <a:rPr lang="fr-FR" sz="2000" dirty="0"/>
              <a:t> to </a:t>
            </a:r>
            <a:r>
              <a:rPr lang="fr-FR" sz="2000" dirty="0" err="1"/>
              <a:t>consider</a:t>
            </a:r>
            <a:r>
              <a:rPr lang="fr-FR" sz="2000" dirty="0"/>
              <a:t> as « </a:t>
            </a:r>
            <a:r>
              <a:rPr lang="fr-FR" sz="2000" dirty="0" err="1"/>
              <a:t>achieved</a:t>
            </a:r>
            <a:r>
              <a:rPr lang="fr-FR" sz="2000" dirty="0"/>
              <a:t> ». But </a:t>
            </a:r>
            <a:r>
              <a:rPr lang="fr-FR" sz="2000" dirty="0" err="1"/>
              <a:t>much</a:t>
            </a:r>
            <a:r>
              <a:rPr lang="fr-FR" sz="2000" dirty="0"/>
              <a:t> more </a:t>
            </a:r>
            <a:r>
              <a:rPr lang="fr-FR" sz="2000" dirty="0" err="1"/>
              <a:t>could</a:t>
            </a:r>
            <a:r>
              <a:rPr lang="fr-FR" sz="2000" dirty="0"/>
              <a:t> </a:t>
            </a:r>
            <a:r>
              <a:rPr lang="fr-FR" sz="2000" dirty="0" err="1"/>
              <a:t>be</a:t>
            </a:r>
            <a:r>
              <a:rPr lang="fr-FR" sz="2000" dirty="0"/>
              <a:t> </a:t>
            </a:r>
            <a:r>
              <a:rPr lang="fr-FR" sz="2000" dirty="0" err="1"/>
              <a:t>done</a:t>
            </a:r>
            <a:endParaRPr lang="fr-FR" sz="2000" dirty="0"/>
          </a:p>
          <a:p>
            <a:pPr marL="304800" lvl="1" indent="-342900">
              <a:spcBef>
                <a:spcPts val="600"/>
              </a:spcBef>
              <a:buClr>
                <a:schemeClr val="tx1"/>
              </a:buClr>
              <a:buSzPct val="100000"/>
              <a:buFont typeface="Wingdings" panose="05000000000000000000" pitchFamily="2" charset="2"/>
              <a:buChar char="q"/>
            </a:pPr>
            <a:r>
              <a:rPr lang="fr-FR" sz="2000" dirty="0"/>
              <a:t>D1.4: not </a:t>
            </a:r>
            <a:r>
              <a:rPr lang="fr-FR" sz="2000" dirty="0" err="1"/>
              <a:t>aware</a:t>
            </a:r>
            <a:r>
              <a:rPr lang="fr-FR" sz="2000" dirty="0"/>
              <a:t> of </a:t>
            </a:r>
            <a:r>
              <a:rPr lang="fr-FR" sz="2000" dirty="0" err="1"/>
              <a:t>whether</a:t>
            </a:r>
            <a:r>
              <a:rPr lang="fr-FR" sz="2000" dirty="0"/>
              <a:t> </a:t>
            </a:r>
            <a:r>
              <a:rPr lang="fr-FR" sz="2000" dirty="0" err="1"/>
              <a:t>any</a:t>
            </a:r>
            <a:r>
              <a:rPr lang="fr-FR" sz="2000" dirty="0"/>
              <a:t> effort </a:t>
            </a:r>
            <a:r>
              <a:rPr lang="fr-FR" sz="2000" dirty="0" err="1"/>
              <a:t>was</a:t>
            </a:r>
            <a:r>
              <a:rPr lang="fr-FR" sz="2000" dirty="0"/>
              <a:t> </a:t>
            </a:r>
            <a:r>
              <a:rPr lang="fr-FR" sz="2000" dirty="0" err="1"/>
              <a:t>started</a:t>
            </a:r>
            <a:r>
              <a:rPr lang="fr-FR" sz="2000" dirty="0"/>
              <a:t> or not (</a:t>
            </a:r>
            <a:r>
              <a:rPr lang="fr-FR" sz="2000" dirty="0" err="1"/>
              <a:t>nothing</a:t>
            </a:r>
            <a:r>
              <a:rPr lang="fr-FR" sz="2000" dirty="0"/>
              <a:t> on SOLEDGE3X </a:t>
            </a:r>
            <a:r>
              <a:rPr lang="fr-FR" sz="2000" dirty="0" err="1"/>
              <a:t>side</a:t>
            </a:r>
            <a:r>
              <a:rPr lang="fr-FR" sz="2000" dirty="0"/>
              <a:t> </a:t>
            </a:r>
            <a:r>
              <a:rPr lang="fr-FR" sz="2000" dirty="0" err="1"/>
              <a:t>yet</a:t>
            </a:r>
            <a:r>
              <a:rPr lang="fr-FR" sz="2000" dirty="0"/>
              <a:t>), </a:t>
            </a:r>
            <a:r>
              <a:rPr lang="fr-FR" sz="2000" dirty="0" err="1"/>
              <a:t>need</a:t>
            </a:r>
            <a:r>
              <a:rPr lang="fr-FR" sz="2000" dirty="0"/>
              <a:t> to </a:t>
            </a:r>
            <a:r>
              <a:rPr lang="fr-FR" sz="2000" dirty="0" err="1"/>
              <a:t>be</a:t>
            </a:r>
            <a:r>
              <a:rPr lang="fr-FR" sz="2000" dirty="0"/>
              <a:t> </a:t>
            </a:r>
            <a:r>
              <a:rPr lang="fr-FR" sz="2000" dirty="0" err="1"/>
              <a:t>discussed</a:t>
            </a:r>
            <a:endParaRPr lang="fr-FR" sz="2000" dirty="0"/>
          </a:p>
          <a:p>
            <a:pPr marL="304800" lvl="1" indent="-342900">
              <a:spcBef>
                <a:spcPts val="600"/>
              </a:spcBef>
              <a:buClr>
                <a:schemeClr val="tx1"/>
              </a:buClr>
              <a:buSzPct val="100000"/>
              <a:buFont typeface="Wingdings" panose="05000000000000000000" pitchFamily="2" charset="2"/>
              <a:buChar char="q"/>
            </a:pPr>
            <a:endParaRPr lang="en-US" sz="2000" dirty="0"/>
          </a:p>
        </p:txBody>
      </p:sp>
      <p:sp>
        <p:nvSpPr>
          <p:cNvPr id="6" name="Footer Placeholder 3">
            <a:extLst>
              <a:ext uri="{FF2B5EF4-FFF2-40B4-BE49-F238E27FC236}">
                <a16:creationId xmlns:a16="http://schemas.microsoft.com/office/drawing/2014/main" id="{A4A63EF6-4FEC-4B7B-B9B2-4A175F12125D}"/>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9" name="Tableau 8">
            <a:extLst>
              <a:ext uri="{FF2B5EF4-FFF2-40B4-BE49-F238E27FC236}">
                <a16:creationId xmlns:a16="http://schemas.microsoft.com/office/drawing/2014/main" id="{504964F6-4714-42D4-AA12-11B54E265C04}"/>
              </a:ext>
            </a:extLst>
          </p:cNvPr>
          <p:cNvGraphicFramePr>
            <a:graphicFrameLocks noGrp="1"/>
          </p:cNvGraphicFramePr>
          <p:nvPr>
            <p:extLst>
              <p:ext uri="{D42A27DB-BD31-4B8C-83A1-F6EECF244321}">
                <p14:modId xmlns:p14="http://schemas.microsoft.com/office/powerpoint/2010/main" val="2703178931"/>
              </p:ext>
            </p:extLst>
          </p:nvPr>
        </p:nvGraphicFramePr>
        <p:xfrm>
          <a:off x="770537" y="1127645"/>
          <a:ext cx="10488058" cy="2819211"/>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D1.1</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nSpc>
                          <a:spcPct val="107000"/>
                        </a:lnSpc>
                        <a:spcAft>
                          <a:spcPts val="800"/>
                        </a:spcAft>
                      </a:pPr>
                      <a:r>
                        <a:rPr lang="en-US" sz="1800" i="0" kern="1200" dirty="0">
                          <a:solidFill>
                            <a:schemeClr val="tx1"/>
                          </a:solidFill>
                          <a:effectLst/>
                          <a:latin typeface="+mn-lt"/>
                          <a:ea typeface="Calibri" panose="020F0502020204030204" pitchFamily="34" charset="0"/>
                          <a:cs typeface="Times New Roman" panose="02020603050405020304" pitchFamily="18" charset="0"/>
                        </a:rPr>
                        <a:t>Assessment of impact of baffles on turbulence and plasma conditions in high-density regime in TCV</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GB" sz="1800" i="0" kern="1200" dirty="0">
                          <a:solidFill>
                            <a:schemeClr val="tx1"/>
                          </a:solidFill>
                          <a:effectLst/>
                          <a:latin typeface="+mn-lt"/>
                          <a:ea typeface="Calibri" panose="020F0502020204030204" pitchFamily="34" charset="0"/>
                          <a:cs typeface="Times New Roman" panose="02020603050405020304" pitchFamily="18" charset="0"/>
                        </a:rPr>
                        <a:t>Report / presentation / paper</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dirty="0">
                          <a:effectLst/>
                          <a:latin typeface="+mn-lt"/>
                          <a:ea typeface="Calibri" panose="020F0502020204030204" pitchFamily="34" charset="0"/>
                          <a:cs typeface="Times New Roman" panose="02020603050405020304" pitchFamily="18" charset="0"/>
                        </a:rPr>
                        <a:t>CEA, EPFL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dirty="0">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fr-FR" sz="1800" b="1" dirty="0">
                          <a:solidFill>
                            <a:srgbClr val="000000"/>
                          </a:solidFill>
                          <a:effectLst/>
                          <a:latin typeface="+mn-lt"/>
                          <a:ea typeface="Times New Roman" panose="02020603050405020304" pitchFamily="18" charset="0"/>
                          <a:cs typeface="Times New Roman" panose="02020603050405020304" pitchFamily="18" charset="0"/>
                        </a:rPr>
                        <a:t>D1.2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dirty="0">
                          <a:solidFill>
                            <a:srgbClr val="000000"/>
                          </a:solidFill>
                          <a:effectLst/>
                          <a:latin typeface="+mn-lt"/>
                          <a:ea typeface="Times New Roman" panose="02020603050405020304" pitchFamily="18" charset="0"/>
                          <a:cs typeface="Times New Roman" panose="02020603050405020304" pitchFamily="18" charset="0"/>
                        </a:rPr>
                        <a:t>Analysis of turbulence and transport in detached regime in the frame of the TCV-X23 experiments</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GB" sz="1800" i="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dirty="0">
                          <a:solidFill>
                            <a:srgbClr val="000000"/>
                          </a:solidFill>
                          <a:effectLst/>
                          <a:latin typeface="+mn-lt"/>
                          <a:ea typeface="Times New Roman" panose="02020603050405020304" pitchFamily="18" charset="0"/>
                          <a:cs typeface="Times New Roman" panose="02020603050405020304" pitchFamily="18" charset="0"/>
                        </a:rPr>
                        <a:t>CEA, EPFL, MPG, DTU, KUL</a:t>
                      </a:r>
                      <a:endParaRPr lang="fr-FR" sz="18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dirty="0">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fr-FR" sz="1800" b="1" dirty="0">
                          <a:solidFill>
                            <a:srgbClr val="000000"/>
                          </a:solidFill>
                          <a:effectLst/>
                          <a:latin typeface="+mn-lt"/>
                          <a:ea typeface="Times New Roman" panose="02020603050405020304" pitchFamily="18" charset="0"/>
                          <a:cs typeface="Times New Roman" panose="02020603050405020304" pitchFamily="18" charset="0"/>
                        </a:rPr>
                        <a:t>D1.3</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dirty="0">
                          <a:solidFill>
                            <a:srgbClr val="000000"/>
                          </a:solidFill>
                          <a:effectLst/>
                          <a:latin typeface="+mn-lt"/>
                          <a:ea typeface="Times New Roman" panose="02020603050405020304" pitchFamily="18" charset="0"/>
                          <a:cs typeface="Times New Roman" panose="02020603050405020304" pitchFamily="18" charset="0"/>
                        </a:rPr>
                        <a:t>First evaluation light impurity turbulent transport in 3D edge turbulence simulation</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GB" sz="1800" i="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dirty="0">
                          <a:solidFill>
                            <a:srgbClr val="000000"/>
                          </a:solidFill>
                          <a:effectLst/>
                          <a:latin typeface="+mn-lt"/>
                          <a:ea typeface="Times New Roman" panose="02020603050405020304" pitchFamily="18" charset="0"/>
                          <a:cs typeface="Times New Roman" panose="02020603050405020304" pitchFamily="18" charset="0"/>
                        </a:rPr>
                        <a:t>CEA, EPFL</a:t>
                      </a:r>
                      <a:endParaRPr lang="fr-FR" sz="18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dirty="0">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r h="0">
                <a:tc>
                  <a:txBody>
                    <a:bodyPr/>
                    <a:lstStyle/>
                    <a:p>
                      <a:pPr algn="just"/>
                      <a:r>
                        <a:rPr lang="fr-FR" sz="1800" b="1" dirty="0">
                          <a:solidFill>
                            <a:srgbClr val="000000"/>
                          </a:solidFill>
                          <a:effectLst/>
                          <a:latin typeface="+mn-lt"/>
                          <a:ea typeface="Times New Roman" panose="02020603050405020304" pitchFamily="18" charset="0"/>
                          <a:cs typeface="Times New Roman" panose="02020603050405020304" pitchFamily="18" charset="0"/>
                        </a:rPr>
                        <a:t>D1.4</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dirty="0">
                          <a:solidFill>
                            <a:srgbClr val="000000"/>
                          </a:solidFill>
                          <a:effectLst/>
                          <a:latin typeface="+mn-lt"/>
                          <a:ea typeface="Times New Roman" panose="02020603050405020304" pitchFamily="18" charset="0"/>
                          <a:cs typeface="Times New Roman" panose="02020603050405020304" pitchFamily="18" charset="0"/>
                        </a:rPr>
                        <a:t>Demonstrate capability to model D-T plasmas both for mean-field and turbulence applications</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r>
                        <a:rPr lang="en-GB" sz="1800" i="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i="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dirty="0">
                          <a:solidFill>
                            <a:srgbClr val="000000"/>
                          </a:solidFill>
                          <a:effectLst/>
                          <a:latin typeface="+mn-lt"/>
                          <a:ea typeface="Times New Roman" panose="02020603050405020304" pitchFamily="18" charset="0"/>
                          <a:cs typeface="Times New Roman" panose="02020603050405020304" pitchFamily="18" charset="0"/>
                        </a:rPr>
                        <a:t>CEA, DTU</a:t>
                      </a:r>
                      <a:endParaRPr lang="fr-FR" sz="18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dirty="0">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984863"/>
                  </a:ext>
                </a:extLst>
              </a:tr>
            </a:tbl>
          </a:graphicData>
        </a:graphic>
      </p:graphicFrame>
      <p:sp>
        <p:nvSpPr>
          <p:cNvPr id="3" name="ZoneTexte 2">
            <a:extLst>
              <a:ext uri="{FF2B5EF4-FFF2-40B4-BE49-F238E27FC236}">
                <a16:creationId xmlns:a16="http://schemas.microsoft.com/office/drawing/2014/main" id="{AB96A462-5AFE-4055-B8AA-A1E6743BB887}"/>
              </a:ext>
            </a:extLst>
          </p:cNvPr>
          <p:cNvSpPr txBox="1"/>
          <p:nvPr/>
        </p:nvSpPr>
        <p:spPr>
          <a:xfrm>
            <a:off x="11351435" y="1398887"/>
            <a:ext cx="675721"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
        <p:nvSpPr>
          <p:cNvPr id="8" name="ZoneTexte 7">
            <a:extLst>
              <a:ext uri="{FF2B5EF4-FFF2-40B4-BE49-F238E27FC236}">
                <a16:creationId xmlns:a16="http://schemas.microsoft.com/office/drawing/2014/main" id="{0D258582-36A1-4008-BEFA-E975D002D78A}"/>
              </a:ext>
            </a:extLst>
          </p:cNvPr>
          <p:cNvSpPr txBox="1"/>
          <p:nvPr/>
        </p:nvSpPr>
        <p:spPr>
          <a:xfrm>
            <a:off x="11351436" y="2159016"/>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
        <p:nvSpPr>
          <p:cNvPr id="10" name="ZoneTexte 9">
            <a:extLst>
              <a:ext uri="{FF2B5EF4-FFF2-40B4-BE49-F238E27FC236}">
                <a16:creationId xmlns:a16="http://schemas.microsoft.com/office/drawing/2014/main" id="{327BAC1B-CD72-4B1C-9EE2-F0F4880567BD}"/>
              </a:ext>
            </a:extLst>
          </p:cNvPr>
          <p:cNvSpPr txBox="1"/>
          <p:nvPr/>
        </p:nvSpPr>
        <p:spPr>
          <a:xfrm>
            <a:off x="11351435" y="2855069"/>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endParaRPr lang="fr-FR" sz="2800" dirty="0">
              <a:solidFill>
                <a:schemeClr val="accent6"/>
              </a:solidFill>
            </a:endParaRPr>
          </a:p>
        </p:txBody>
      </p:sp>
      <p:sp>
        <p:nvSpPr>
          <p:cNvPr id="11" name="ZoneTexte 10">
            <a:extLst>
              <a:ext uri="{FF2B5EF4-FFF2-40B4-BE49-F238E27FC236}">
                <a16:creationId xmlns:a16="http://schemas.microsoft.com/office/drawing/2014/main" id="{4EA3E055-AABE-48F5-9FC4-442ED167CE0D}"/>
              </a:ext>
            </a:extLst>
          </p:cNvPr>
          <p:cNvSpPr txBox="1"/>
          <p:nvPr/>
        </p:nvSpPr>
        <p:spPr>
          <a:xfrm>
            <a:off x="11351434" y="3409975"/>
            <a:ext cx="675723" cy="523220"/>
          </a:xfrm>
          <a:prstGeom prst="rect">
            <a:avLst/>
          </a:prstGeom>
          <a:noFill/>
        </p:spPr>
        <p:txBody>
          <a:bodyPr wrap="square" rtlCol="0">
            <a:spAutoFit/>
          </a:bodyPr>
          <a:lstStyle/>
          <a:p>
            <a:pPr algn="l"/>
            <a:r>
              <a:rPr lang="fr-FR" sz="2800" dirty="0">
                <a:solidFill>
                  <a:schemeClr val="accent6"/>
                </a:solidFill>
              </a:rPr>
              <a:t>?</a:t>
            </a:r>
          </a:p>
        </p:txBody>
      </p:sp>
    </p:spTree>
    <p:extLst>
      <p:ext uri="{BB962C8B-B14F-4D97-AF65-F5344CB8AC3E}">
        <p14:creationId xmlns:p14="http://schemas.microsoft.com/office/powerpoint/2010/main" val="100379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2: </a:t>
            </a:r>
            <a:r>
              <a:rPr lang="en-US" dirty="0"/>
              <a:t>edge plasma turbulence in improved confinement regimes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9</a:t>
            </a:fld>
            <a:endParaRPr lang="en-GB">
              <a:solidFill>
                <a:prstClr val="white"/>
              </a:solidFill>
            </a:endParaRPr>
          </a:p>
        </p:txBody>
      </p:sp>
      <p:sp>
        <p:nvSpPr>
          <p:cNvPr id="6" name="Footer Placeholder 3">
            <a:extLst>
              <a:ext uri="{FF2B5EF4-FFF2-40B4-BE49-F238E27FC236}">
                <a16:creationId xmlns:a16="http://schemas.microsoft.com/office/drawing/2014/main" id="{C3C80429-FEF7-46C1-9A6F-F15814DECA1C}"/>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FCFAE366-C5F7-45A0-BE53-CC16B1C1289D}"/>
              </a:ext>
            </a:extLst>
          </p:cNvPr>
          <p:cNvGraphicFramePr>
            <a:graphicFrameLocks noGrp="1"/>
          </p:cNvGraphicFramePr>
          <p:nvPr>
            <p:extLst>
              <p:ext uri="{D42A27DB-BD31-4B8C-83A1-F6EECF244321}">
                <p14:modId xmlns:p14="http://schemas.microsoft.com/office/powerpoint/2010/main" val="2961017633"/>
              </p:ext>
            </p:extLst>
          </p:nvPr>
        </p:nvGraphicFramePr>
        <p:xfrm>
          <a:off x="770537" y="1127645"/>
          <a:ext cx="10488058" cy="1951737"/>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fr-FR" sz="1800" b="1" i="0" kern="1200" dirty="0">
                          <a:solidFill>
                            <a:schemeClr val="tx1"/>
                          </a:solidFill>
                          <a:effectLst/>
                          <a:latin typeface="+mn-lt"/>
                          <a:ea typeface="Calibri" panose="020F0502020204030204" pitchFamily="34" charset="0"/>
                          <a:cs typeface="Times New Roman" panose="02020603050405020304" pitchFamily="18" charset="0"/>
                        </a:rPr>
                        <a:t>D2.1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kern="1200" dirty="0">
                          <a:solidFill>
                            <a:schemeClr val="tx1"/>
                          </a:solidFill>
                          <a:effectLst/>
                          <a:latin typeface="+mn-lt"/>
                          <a:ea typeface="Calibri" panose="020F0502020204030204" pitchFamily="34" charset="0"/>
                          <a:cs typeface="Times New Roman" panose="02020603050405020304" pitchFamily="18" charset="0"/>
                        </a:rPr>
                        <a:t>Evaluate the role of electromagnetic turbulence from low to high beta conditions</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i="0" kern="1200">
                          <a:solidFill>
                            <a:schemeClr val="tx1"/>
                          </a:solidFill>
                          <a:effectLst/>
                          <a:latin typeface="+mn-lt"/>
                          <a:ea typeface="Calibri" panose="020F0502020204030204" pitchFamily="34" charset="0"/>
                          <a:cs typeface="Times New Roman" panose="02020603050405020304" pitchFamily="18" charset="0"/>
                        </a:rPr>
                        <a:t>Report / presentation / paper</a:t>
                      </a:r>
                      <a:endParaRPr lang="fr-FR" sz="1800" i="0" kern="12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fr-FR" sz="1800" b="1" i="0" kern="1200">
                          <a:solidFill>
                            <a:schemeClr val="tx1"/>
                          </a:solidFill>
                          <a:effectLst/>
                          <a:latin typeface="+mn-lt"/>
                          <a:ea typeface="Calibri" panose="020F0502020204030204" pitchFamily="34" charset="0"/>
                          <a:cs typeface="Times New Roman" panose="02020603050405020304" pitchFamily="18" charset="0"/>
                        </a:rPr>
                        <a:t>D2.2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kern="1200" dirty="0">
                          <a:solidFill>
                            <a:schemeClr val="tx1"/>
                          </a:solidFill>
                          <a:effectLst/>
                          <a:latin typeface="+mn-lt"/>
                          <a:ea typeface="Calibri" panose="020F0502020204030204" pitchFamily="34" charset="0"/>
                          <a:cs typeface="Times New Roman" panose="02020603050405020304" pitchFamily="18" charset="0"/>
                        </a:rPr>
                        <a:t>Simulation and analysis of edge plasma turbulence in QCE regime</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i="0" kern="1200" dirty="0">
                          <a:solidFill>
                            <a:schemeClr val="tx1"/>
                          </a:solidFill>
                          <a:effectLst/>
                          <a:latin typeface="+mn-lt"/>
                          <a:ea typeface="Calibri" panose="020F0502020204030204" pitchFamily="34" charset="0"/>
                          <a:cs typeface="Times New Roman" panose="02020603050405020304" pitchFamily="18" charset="0"/>
                        </a:rPr>
                        <a:t>Report / presentation / paper</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i="0" kern="1200" dirty="0">
                          <a:solidFill>
                            <a:schemeClr val="tx1"/>
                          </a:solidFill>
                          <a:effectLst/>
                          <a:latin typeface="+mn-lt"/>
                          <a:ea typeface="Calibri" panose="020F0502020204030204" pitchFamily="34" charset="0"/>
                          <a:cs typeface="Times New Roman" panose="02020603050405020304" pitchFamily="18" charset="0"/>
                        </a:rPr>
                        <a:t>D2.3</a:t>
                      </a:r>
                      <a:endParaRPr lang="fr-FR" sz="1800" b="1"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i="0" kern="1200" dirty="0">
                          <a:solidFill>
                            <a:schemeClr val="tx1"/>
                          </a:solidFill>
                          <a:effectLst/>
                          <a:latin typeface="+mn-lt"/>
                          <a:ea typeface="Calibri" panose="020F0502020204030204" pitchFamily="34" charset="0"/>
                          <a:cs typeface="Times New Roman" panose="02020603050405020304" pitchFamily="18" charset="0"/>
                        </a:rPr>
                        <a:t>Analysis of near SOL transport in L-mode and H-mode conditions in TCV and AUG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i="0" kern="1200" dirty="0">
                          <a:solidFill>
                            <a:schemeClr val="tx1"/>
                          </a:solidFill>
                          <a:effectLst/>
                          <a:latin typeface="+mn-lt"/>
                          <a:ea typeface="Calibri" panose="020F0502020204030204" pitchFamily="34" charset="0"/>
                          <a:cs typeface="Times New Roman" panose="02020603050405020304" pitchFamily="18" charset="0"/>
                        </a:rPr>
                        <a:t>Report / presentation / paper</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CEA, EPFL, 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bl>
          </a:graphicData>
        </a:graphic>
      </p:graphicFrame>
      <p:sp>
        <p:nvSpPr>
          <p:cNvPr id="9" name="ZoneTexte 8">
            <a:extLst>
              <a:ext uri="{FF2B5EF4-FFF2-40B4-BE49-F238E27FC236}">
                <a16:creationId xmlns:a16="http://schemas.microsoft.com/office/drawing/2014/main" id="{5D9CE542-050D-4218-9C63-04B9A84C109F}"/>
              </a:ext>
            </a:extLst>
          </p:cNvPr>
          <p:cNvSpPr txBox="1"/>
          <p:nvPr/>
        </p:nvSpPr>
        <p:spPr>
          <a:xfrm>
            <a:off x="11351436" y="2023529"/>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endParaRPr lang="fr-FR" sz="2800" dirty="0">
              <a:solidFill>
                <a:schemeClr val="accent6"/>
              </a:solidFill>
            </a:endParaRPr>
          </a:p>
        </p:txBody>
      </p:sp>
      <p:sp>
        <p:nvSpPr>
          <p:cNvPr id="10" name="ZoneTexte 9">
            <a:extLst>
              <a:ext uri="{FF2B5EF4-FFF2-40B4-BE49-F238E27FC236}">
                <a16:creationId xmlns:a16="http://schemas.microsoft.com/office/drawing/2014/main" id="{A658DE48-FF0E-4A54-B85D-6D4088547362}"/>
              </a:ext>
            </a:extLst>
          </p:cNvPr>
          <p:cNvSpPr txBox="1"/>
          <p:nvPr/>
        </p:nvSpPr>
        <p:spPr>
          <a:xfrm>
            <a:off x="11351436" y="2504304"/>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endParaRPr lang="fr-FR" sz="2800" dirty="0">
              <a:solidFill>
                <a:schemeClr val="accent6"/>
              </a:solidFill>
            </a:endParaRPr>
          </a:p>
        </p:txBody>
      </p:sp>
      <p:sp>
        <p:nvSpPr>
          <p:cNvPr id="12" name="Content Placeholder 2">
            <a:extLst>
              <a:ext uri="{FF2B5EF4-FFF2-40B4-BE49-F238E27FC236}">
                <a16:creationId xmlns:a16="http://schemas.microsoft.com/office/drawing/2014/main" id="{AF5F6ADD-FDEF-4F61-9C72-1E4C0CA6B0E9}"/>
              </a:ext>
            </a:extLst>
          </p:cNvPr>
          <p:cNvSpPr txBox="1">
            <a:spLocks/>
          </p:cNvSpPr>
          <p:nvPr/>
        </p:nvSpPr>
        <p:spPr>
          <a:xfrm>
            <a:off x="609600" y="3830477"/>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D2.1: at </a:t>
            </a:r>
            <a:r>
              <a:rPr lang="fr-FR" sz="2000" dirty="0" err="1"/>
              <a:t>risk</a:t>
            </a:r>
            <a:r>
              <a:rPr lang="fr-FR" sz="2000" dirty="0"/>
              <a:t> due to change in </a:t>
            </a:r>
            <a:r>
              <a:rPr lang="fr-FR" sz="2000" dirty="0" err="1"/>
              <a:t>resources</a:t>
            </a:r>
            <a:r>
              <a:rPr lang="fr-FR" sz="2000" dirty="0"/>
              <a:t> (Raffael </a:t>
            </a:r>
            <a:r>
              <a:rPr lang="fr-FR" sz="2000" dirty="0" err="1"/>
              <a:t>leaving</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D2.2: </a:t>
            </a:r>
            <a:r>
              <a:rPr lang="fr-FR" sz="2000" dirty="0" err="1"/>
              <a:t>completed</a:t>
            </a:r>
            <a:r>
              <a:rPr lang="fr-FR" sz="2000" dirty="0"/>
              <a:t> </a:t>
            </a:r>
            <a:r>
              <a:rPr lang="fr-FR" sz="2000" dirty="0" err="1"/>
              <a:t>with</a:t>
            </a:r>
            <a:r>
              <a:rPr lang="fr-FR" sz="2000" dirty="0"/>
              <a:t> </a:t>
            </a:r>
            <a:r>
              <a:rPr lang="fr-FR" sz="2000" dirty="0" err="1"/>
              <a:t>Kaiyu’s</a:t>
            </a:r>
            <a:r>
              <a:rPr lang="fr-FR" sz="2000" dirty="0"/>
              <a:t> </a:t>
            </a:r>
            <a:r>
              <a:rPr lang="fr-FR" sz="2000" dirty="0" err="1"/>
              <a:t>work</a:t>
            </a:r>
            <a:endParaRPr lang="fr-FR" sz="2000" dirty="0"/>
          </a:p>
          <a:p>
            <a:pPr marL="304800" lvl="1" indent="-342900">
              <a:spcBef>
                <a:spcPts val="600"/>
              </a:spcBef>
              <a:buClr>
                <a:schemeClr val="tx1"/>
              </a:buClr>
              <a:buSzPct val="100000"/>
              <a:buFont typeface="Wingdings" panose="05000000000000000000" pitchFamily="2" charset="2"/>
              <a:buChar char="q"/>
            </a:pPr>
            <a:r>
              <a:rPr lang="fr-FR" sz="2000" dirty="0"/>
              <a:t>D2.3: </a:t>
            </a:r>
            <a:r>
              <a:rPr lang="fr-FR" sz="2000" dirty="0" err="1"/>
              <a:t>Wladimir’s</a:t>
            </a:r>
            <a:r>
              <a:rPr lang="fr-FR" sz="2000" dirty="0"/>
              <a:t> and </a:t>
            </a:r>
            <a:r>
              <a:rPr lang="fr-FR" sz="2000" dirty="0" err="1"/>
              <a:t>Brenno’s</a:t>
            </a:r>
            <a:r>
              <a:rPr lang="fr-FR" sz="2000" dirty="0"/>
              <a:t> </a:t>
            </a:r>
            <a:r>
              <a:rPr lang="fr-FR" sz="2000" dirty="0" err="1"/>
              <a:t>studies</a:t>
            </a:r>
            <a:r>
              <a:rPr lang="fr-FR" sz="2000" dirty="0"/>
              <a:t> </a:t>
            </a:r>
            <a:r>
              <a:rPr lang="fr-FR" sz="2000" dirty="0" err="1"/>
              <a:t>already</a:t>
            </a:r>
            <a:r>
              <a:rPr lang="fr-FR" sz="2000" dirty="0"/>
              <a:t> </a:t>
            </a:r>
            <a:r>
              <a:rPr lang="fr-FR" sz="2000" dirty="0" err="1"/>
              <a:t>validate</a:t>
            </a:r>
            <a:r>
              <a:rPr lang="fr-FR" sz="2000" dirty="0"/>
              <a:t> the </a:t>
            </a:r>
            <a:r>
              <a:rPr lang="fr-FR" sz="2000" dirty="0" err="1"/>
              <a:t>deliverable</a:t>
            </a:r>
            <a:r>
              <a:rPr lang="fr-FR" sz="2000" dirty="0"/>
              <a:t>. </a:t>
            </a:r>
            <a:r>
              <a:rPr lang="fr-FR" sz="2000" dirty="0" err="1"/>
              <a:t>Any</a:t>
            </a:r>
            <a:r>
              <a:rPr lang="fr-FR" sz="2000" dirty="0"/>
              <a:t> plan to go </a:t>
            </a:r>
            <a:r>
              <a:rPr lang="fr-FR" sz="2000" dirty="0" err="1"/>
              <a:t>further</a:t>
            </a:r>
            <a:r>
              <a:rPr lang="fr-FR" sz="2000" dirty="0"/>
              <a:t>? SOLEDGE3X effort on-</a:t>
            </a:r>
            <a:r>
              <a:rPr lang="fr-FR" sz="2000" dirty="0" err="1"/>
              <a:t>going</a:t>
            </a:r>
            <a:r>
              <a:rPr lang="fr-FR" sz="2000" dirty="0"/>
              <a:t> </a:t>
            </a:r>
            <a:r>
              <a:rPr lang="fr-FR" sz="2000" dirty="0" err="1"/>
              <a:t>with</a:t>
            </a:r>
            <a:r>
              <a:rPr lang="fr-FR" sz="2000" dirty="0"/>
              <a:t> Michele L., not </a:t>
            </a:r>
            <a:r>
              <a:rPr lang="fr-FR" sz="2000" dirty="0" err="1"/>
              <a:t>clear</a:t>
            </a:r>
            <a:r>
              <a:rPr lang="fr-FR" sz="2000" dirty="0"/>
              <a:t> if </a:t>
            </a:r>
            <a:r>
              <a:rPr lang="fr-FR" sz="2000" dirty="0" err="1"/>
              <a:t>edge</a:t>
            </a:r>
            <a:r>
              <a:rPr lang="fr-FR" sz="2000" dirty="0"/>
              <a:t> </a:t>
            </a:r>
            <a:r>
              <a:rPr lang="fr-FR" sz="2000" dirty="0" err="1"/>
              <a:t>barrier</a:t>
            </a:r>
            <a:r>
              <a:rPr lang="fr-FR" sz="2000" dirty="0"/>
              <a:t> can </a:t>
            </a:r>
            <a:r>
              <a:rPr lang="fr-FR" sz="2000" dirty="0" err="1"/>
              <a:t>be</a:t>
            </a:r>
            <a:r>
              <a:rPr lang="fr-FR" sz="2000" dirty="0"/>
              <a:t> </a:t>
            </a:r>
            <a:r>
              <a:rPr lang="fr-FR" sz="2000" dirty="0" err="1"/>
              <a:t>obtained</a:t>
            </a:r>
            <a:r>
              <a:rPr lang="fr-FR" sz="2000" dirty="0"/>
              <a:t> </a:t>
            </a:r>
            <a:r>
              <a:rPr lang="fr-FR" sz="2000" dirty="0" err="1"/>
              <a:t>yet</a:t>
            </a:r>
            <a:endParaRPr lang="en-US" sz="2000" dirty="0"/>
          </a:p>
        </p:txBody>
      </p:sp>
      <p:pic>
        <p:nvPicPr>
          <p:cNvPr id="13" name="Picture 4" descr="Panneau de signalisation attention autres dangers A14 - Virages">
            <a:extLst>
              <a:ext uri="{FF2B5EF4-FFF2-40B4-BE49-F238E27FC236}">
                <a16:creationId xmlns:a16="http://schemas.microsoft.com/office/drawing/2014/main" id="{CA10D83E-863B-4D64-9FC0-7152678873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1463" y="1449797"/>
            <a:ext cx="465737" cy="41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524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3: </a:t>
            </a:r>
            <a:r>
              <a:rPr lang="en-US" dirty="0"/>
              <a:t>edge turbulence and PWI in complex geometries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10</a:t>
            </a:fld>
            <a:endParaRPr lang="en-GB">
              <a:solidFill>
                <a:prstClr val="white"/>
              </a:solidFill>
            </a:endParaRPr>
          </a:p>
        </p:txBody>
      </p:sp>
      <p:sp>
        <p:nvSpPr>
          <p:cNvPr id="6" name="Footer Placeholder 3">
            <a:extLst>
              <a:ext uri="{FF2B5EF4-FFF2-40B4-BE49-F238E27FC236}">
                <a16:creationId xmlns:a16="http://schemas.microsoft.com/office/drawing/2014/main" id="{4CD5A423-4192-49DC-B6AB-FA6645D9001F}"/>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8" name="Tableau 7">
            <a:extLst>
              <a:ext uri="{FF2B5EF4-FFF2-40B4-BE49-F238E27FC236}">
                <a16:creationId xmlns:a16="http://schemas.microsoft.com/office/drawing/2014/main" id="{0F1ACCDA-D430-4BD5-9237-EB034191B681}"/>
              </a:ext>
            </a:extLst>
          </p:cNvPr>
          <p:cNvGraphicFramePr>
            <a:graphicFrameLocks noGrp="1"/>
          </p:cNvGraphicFramePr>
          <p:nvPr>
            <p:extLst>
              <p:ext uri="{D42A27DB-BD31-4B8C-83A1-F6EECF244321}">
                <p14:modId xmlns:p14="http://schemas.microsoft.com/office/powerpoint/2010/main" val="2202443186"/>
              </p:ext>
            </p:extLst>
          </p:nvPr>
        </p:nvGraphicFramePr>
        <p:xfrm>
          <a:off x="770537" y="1127645"/>
          <a:ext cx="10488058" cy="247504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fr-FR" sz="1800" b="1" dirty="0">
                          <a:solidFill>
                            <a:srgbClr val="000000"/>
                          </a:solidFill>
                          <a:effectLst/>
                          <a:latin typeface="+mn-lt"/>
                          <a:ea typeface="Times New Roman" panose="02020603050405020304" pitchFamily="18" charset="0"/>
                          <a:cs typeface="Times New Roman" panose="02020603050405020304" pitchFamily="18" charset="0"/>
                        </a:rPr>
                        <a:t>D3.1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Numerical investigation of turbulence in MAST-U and comparison to experiments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DTU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D3.2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Evaluation of plasma conditions along the WEST wall during start-up and ramp-up</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CEA</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D3.3</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Analysis of impact of divertor leg length and flux expansion on turbulence in TCV</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EPFL</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D3.4</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Study of heat exhaust in Advanced Divertor Configurations in the new AUG upper divertor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MPG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984863"/>
                  </a:ext>
                </a:extLst>
              </a:tr>
            </a:tbl>
          </a:graphicData>
        </a:graphic>
      </p:graphicFrame>
      <p:sp>
        <p:nvSpPr>
          <p:cNvPr id="7" name="Content Placeholder 2">
            <a:extLst>
              <a:ext uri="{FF2B5EF4-FFF2-40B4-BE49-F238E27FC236}">
                <a16:creationId xmlns:a16="http://schemas.microsoft.com/office/drawing/2014/main" id="{76C5EBE5-1AD1-4CE8-81CB-C5914916BC7F}"/>
              </a:ext>
            </a:extLst>
          </p:cNvPr>
          <p:cNvSpPr txBox="1">
            <a:spLocks/>
          </p:cNvSpPr>
          <p:nvPr/>
        </p:nvSpPr>
        <p:spPr>
          <a:xfrm>
            <a:off x="609600" y="4075470"/>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D3.1: </a:t>
            </a:r>
            <a:r>
              <a:rPr lang="fr-FR" sz="2000" dirty="0" err="1"/>
              <a:t>paper</a:t>
            </a:r>
            <a:r>
              <a:rPr lang="fr-FR" sz="2000" dirty="0"/>
              <a:t> of </a:t>
            </a:r>
            <a:r>
              <a:rPr lang="fr-FR" sz="2000" dirty="0" err="1"/>
              <a:t>Synne</a:t>
            </a:r>
            <a:r>
              <a:rPr lang="fr-FR" sz="2000" dirty="0"/>
              <a:t> </a:t>
            </a:r>
            <a:r>
              <a:rPr lang="fr-FR" sz="2000" dirty="0" err="1"/>
              <a:t>partly</a:t>
            </a:r>
            <a:r>
              <a:rPr lang="fr-FR" sz="2000" dirty="0"/>
              <a:t> </a:t>
            </a:r>
            <a:r>
              <a:rPr lang="fr-FR" sz="2000" dirty="0" err="1"/>
              <a:t>fulfil</a:t>
            </a:r>
            <a:r>
              <a:rPr lang="fr-FR" sz="2000" dirty="0"/>
              <a:t> the </a:t>
            </a:r>
            <a:r>
              <a:rPr lang="fr-FR" sz="2000" dirty="0" err="1"/>
              <a:t>deliverable</a:t>
            </a:r>
            <a:r>
              <a:rPr lang="fr-FR" sz="2000" dirty="0"/>
              <a:t>, but no </a:t>
            </a:r>
            <a:r>
              <a:rPr lang="fr-FR" sz="2000" dirty="0" err="1"/>
              <a:t>comparison</a:t>
            </a:r>
            <a:r>
              <a:rPr lang="fr-FR" sz="2000" dirty="0"/>
              <a:t> to </a:t>
            </a:r>
            <a:r>
              <a:rPr lang="fr-FR" sz="2000" dirty="0" err="1"/>
              <a:t>experiments</a:t>
            </a:r>
            <a:r>
              <a:rPr lang="fr-FR" sz="2000" dirty="0"/>
              <a:t> </a:t>
            </a:r>
            <a:r>
              <a:rPr lang="fr-FR" sz="2000" dirty="0" err="1"/>
              <a:t>yet</a:t>
            </a:r>
            <a:r>
              <a:rPr lang="fr-FR" sz="2000" dirty="0"/>
              <a:t>. On-</a:t>
            </a:r>
            <a:r>
              <a:rPr lang="fr-FR" sz="2000" dirty="0" err="1"/>
              <a:t>going</a:t>
            </a:r>
            <a:r>
              <a:rPr lang="fr-FR" sz="2000" dirty="0"/>
              <a:t> </a:t>
            </a:r>
            <a:r>
              <a:rPr lang="fr-FR" sz="2000" dirty="0" err="1"/>
              <a:t>work</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D3.2: </a:t>
            </a:r>
            <a:r>
              <a:rPr lang="fr-FR" sz="2000" dirty="0" err="1"/>
              <a:t>achieved</a:t>
            </a:r>
            <a:r>
              <a:rPr lang="fr-FR" sz="2000" dirty="0"/>
              <a:t> </a:t>
            </a:r>
            <a:r>
              <a:rPr lang="fr-FR" sz="2000" dirty="0" err="1"/>
              <a:t>with</a:t>
            </a:r>
            <a:r>
              <a:rPr lang="fr-FR" sz="2000" dirty="0"/>
              <a:t> </a:t>
            </a:r>
            <a:r>
              <a:rPr lang="fr-FR" sz="2000" dirty="0" err="1"/>
              <a:t>Ivan’s</a:t>
            </a:r>
            <a:r>
              <a:rPr lang="fr-FR" sz="2000" dirty="0"/>
              <a:t> </a:t>
            </a:r>
            <a:r>
              <a:rPr lang="fr-FR" sz="2000" dirty="0" err="1"/>
              <a:t>paper</a:t>
            </a:r>
            <a:endParaRPr lang="fr-FR" sz="2000" dirty="0"/>
          </a:p>
          <a:p>
            <a:pPr marL="304800" lvl="1" indent="-342900">
              <a:spcBef>
                <a:spcPts val="600"/>
              </a:spcBef>
              <a:buClr>
                <a:schemeClr val="tx1"/>
              </a:buClr>
              <a:buSzPct val="100000"/>
              <a:buFont typeface="Wingdings" panose="05000000000000000000" pitchFamily="2" charset="2"/>
              <a:buChar char="q"/>
            </a:pPr>
            <a:r>
              <a:rPr lang="fr-FR" sz="2000" dirty="0"/>
              <a:t>D3.3: </a:t>
            </a:r>
            <a:r>
              <a:rPr lang="fr-FR" sz="2000" dirty="0" err="1"/>
              <a:t>work</a:t>
            </a:r>
            <a:r>
              <a:rPr lang="fr-FR" sz="2000" dirty="0"/>
              <a:t> on-</a:t>
            </a:r>
            <a:r>
              <a:rPr lang="fr-FR" sz="2000" dirty="0" err="1"/>
              <a:t>going</a:t>
            </a:r>
            <a:r>
              <a:rPr lang="fr-FR" sz="2000" dirty="0"/>
              <a:t> (Sergio), </a:t>
            </a:r>
            <a:r>
              <a:rPr lang="fr-FR" sz="2000" dirty="0" err="1"/>
              <a:t>status</a:t>
            </a:r>
            <a:r>
              <a:rPr lang="fr-FR" sz="2000" dirty="0"/>
              <a:t> to </a:t>
            </a:r>
            <a:r>
              <a:rPr lang="fr-FR" sz="2000" dirty="0" err="1"/>
              <a:t>be</a:t>
            </a:r>
            <a:r>
              <a:rPr lang="fr-FR" sz="2000" dirty="0"/>
              <a:t> </a:t>
            </a:r>
            <a:r>
              <a:rPr lang="fr-FR" sz="2000" dirty="0" err="1"/>
              <a:t>review</a:t>
            </a:r>
            <a:r>
              <a:rPr lang="fr-FR" sz="2000" dirty="0"/>
              <a:t> </a:t>
            </a:r>
            <a:r>
              <a:rPr lang="fr-FR" sz="2000" dirty="0" err="1"/>
              <a:t>this</a:t>
            </a:r>
            <a:r>
              <a:rPr lang="fr-FR" sz="2000" dirty="0"/>
              <a:t> meeting</a:t>
            </a:r>
          </a:p>
          <a:p>
            <a:pPr marL="304800" lvl="1" indent="-342900">
              <a:spcBef>
                <a:spcPts val="600"/>
              </a:spcBef>
              <a:buClr>
                <a:schemeClr val="tx1"/>
              </a:buClr>
              <a:buSzPct val="100000"/>
              <a:buFont typeface="Wingdings" panose="05000000000000000000" pitchFamily="2" charset="2"/>
              <a:buChar char="q"/>
            </a:pPr>
            <a:r>
              <a:rPr lang="fr-FR" sz="2000" dirty="0"/>
              <a:t>D3.4: </a:t>
            </a:r>
            <a:r>
              <a:rPr lang="fr-FR" sz="2000" dirty="0" err="1"/>
              <a:t>work</a:t>
            </a:r>
            <a:r>
              <a:rPr lang="fr-FR" sz="2000" dirty="0"/>
              <a:t> on-</a:t>
            </a:r>
            <a:r>
              <a:rPr lang="fr-FR" sz="2000" dirty="0" err="1"/>
              <a:t>going</a:t>
            </a:r>
            <a:r>
              <a:rPr lang="fr-FR" sz="2000" dirty="0"/>
              <a:t>, to </a:t>
            </a:r>
            <a:r>
              <a:rPr lang="fr-FR" sz="2000" dirty="0" err="1"/>
              <a:t>be</a:t>
            </a:r>
            <a:r>
              <a:rPr lang="fr-FR" sz="2000" dirty="0"/>
              <a:t> </a:t>
            </a:r>
            <a:r>
              <a:rPr lang="fr-FR" sz="2000" dirty="0" err="1"/>
              <a:t>reported</a:t>
            </a:r>
            <a:r>
              <a:rPr lang="fr-FR" sz="2000" dirty="0"/>
              <a:t> by Wladimir </a:t>
            </a:r>
            <a:r>
              <a:rPr lang="fr-FR" sz="2000" dirty="0" err="1"/>
              <a:t>this</a:t>
            </a:r>
            <a:r>
              <a:rPr lang="fr-FR" sz="2000" dirty="0"/>
              <a:t> meeting</a:t>
            </a:r>
            <a:endParaRPr lang="en-US" sz="2000" dirty="0"/>
          </a:p>
        </p:txBody>
      </p:sp>
      <p:sp>
        <p:nvSpPr>
          <p:cNvPr id="9" name="ZoneTexte 8">
            <a:extLst>
              <a:ext uri="{FF2B5EF4-FFF2-40B4-BE49-F238E27FC236}">
                <a16:creationId xmlns:a16="http://schemas.microsoft.com/office/drawing/2014/main" id="{28A8FBF2-4E0E-4E52-A06D-F5C54874F4C0}"/>
              </a:ext>
            </a:extLst>
          </p:cNvPr>
          <p:cNvSpPr txBox="1"/>
          <p:nvPr/>
        </p:nvSpPr>
        <p:spPr>
          <a:xfrm>
            <a:off x="11351434" y="1398887"/>
            <a:ext cx="750369"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
        <p:nvSpPr>
          <p:cNvPr id="10" name="ZoneTexte 9">
            <a:extLst>
              <a:ext uri="{FF2B5EF4-FFF2-40B4-BE49-F238E27FC236}">
                <a16:creationId xmlns:a16="http://schemas.microsoft.com/office/drawing/2014/main" id="{7F26AE28-8173-49C2-A096-70CEF776C737}"/>
              </a:ext>
            </a:extLst>
          </p:cNvPr>
          <p:cNvSpPr txBox="1"/>
          <p:nvPr/>
        </p:nvSpPr>
        <p:spPr>
          <a:xfrm>
            <a:off x="11351436" y="1978486"/>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endParaRPr lang="fr-FR" sz="2800" dirty="0">
              <a:solidFill>
                <a:schemeClr val="accent6"/>
              </a:solidFill>
            </a:endParaRPr>
          </a:p>
        </p:txBody>
      </p:sp>
      <p:pic>
        <p:nvPicPr>
          <p:cNvPr id="2050" name="Picture 2" descr="Production Labels - &quot;WIP&quot;, 1 1/4 x 2&quot; S-24227 - ULINE">
            <a:extLst>
              <a:ext uri="{FF2B5EF4-FFF2-40B4-BE49-F238E27FC236}">
                <a16:creationId xmlns:a16="http://schemas.microsoft.com/office/drawing/2014/main" id="{BC072ED4-0027-49CA-B12A-41E2715BE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2564925"/>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roduction Labels - &quot;WIP&quot;, 1 1/4 x 2&quot; S-24227 - ULINE">
            <a:extLst>
              <a:ext uri="{FF2B5EF4-FFF2-40B4-BE49-F238E27FC236}">
                <a16:creationId xmlns:a16="http://schemas.microsoft.com/office/drawing/2014/main" id="{18253CCA-1032-4FD8-891F-BF3598EFFB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6" y="3080291"/>
            <a:ext cx="572575" cy="42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871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4: </a:t>
            </a:r>
            <a:r>
              <a:rPr lang="en-US" dirty="0"/>
              <a:t>edge plasma transport and turbulence in stellarators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11</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6B9DAC33-35F1-412D-BA10-16938C101A04}"/>
              </a:ext>
            </a:extLst>
          </p:cNvPr>
          <p:cNvGraphicFramePr>
            <a:graphicFrameLocks noGrp="1"/>
          </p:cNvGraphicFramePr>
          <p:nvPr>
            <p:extLst>
              <p:ext uri="{D42A27DB-BD31-4B8C-83A1-F6EECF244321}">
                <p14:modId xmlns:p14="http://schemas.microsoft.com/office/powerpoint/2010/main" val="627966670"/>
              </p:ext>
            </p:extLst>
          </p:nvPr>
        </p:nvGraphicFramePr>
        <p:xfrm>
          <a:off x="770537" y="1127645"/>
          <a:ext cx="10488058" cy="274936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D4.1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GRILLIX code with support for island divertor configurations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 + report / PhD</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MPG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D4.2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FELTOR code with support for non-axisymmetric equilibria </a:t>
                      </a:r>
                      <a:r>
                        <a:rPr lang="en-GB" sz="1800" i="1">
                          <a:solidFill>
                            <a:srgbClr val="000000"/>
                          </a:solidFill>
                          <a:effectLst/>
                          <a:latin typeface="+mn-lt"/>
                          <a:ea typeface="Times New Roman" panose="02020603050405020304" pitchFamily="18" charset="0"/>
                          <a:cs typeface="Times New Roman" panose="02020603050405020304" pitchFamily="18" charset="0"/>
                        </a:rPr>
                        <a:t>(DTU)</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DTU</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D4.3</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effectLst/>
                          <a:latin typeface="+mn-lt"/>
                          <a:ea typeface="MS Mincho" panose="02020609040205080304" pitchFamily="49" charset="-128"/>
                          <a:cs typeface="Times New Roman" panose="02020603050405020304" pitchFamily="18" charset="0"/>
                        </a:rPr>
                        <a:t>Analysis of edge plasma turbulence in medium sized stellarators (e.g., W7-AS, HSX or LHD) and comparison to experimental trends</a:t>
                      </a:r>
                      <a:r>
                        <a:rPr lang="en-GB" sz="1800" i="1" dirty="0">
                          <a:solidFill>
                            <a:srgbClr val="000000"/>
                          </a:solidFill>
                          <a:effectLst/>
                          <a:latin typeface="+mn-lt"/>
                          <a:ea typeface="Times New Roman" panose="02020603050405020304" pitchFamily="18" charset="0"/>
                          <a:cs typeface="Times New Roman" panose="02020603050405020304" pitchFamily="18" charset="0"/>
                        </a:rPr>
                        <a:t> (EPFL, MPG)</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EPFL, 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D4.4</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Full-scale simulation of W7-X in island divertor geometry and comparison with experimental data </a:t>
                      </a:r>
                      <a:r>
                        <a:rPr lang="en-GB" sz="1800" i="1" dirty="0">
                          <a:solidFill>
                            <a:srgbClr val="000000"/>
                          </a:solidFill>
                          <a:effectLst/>
                          <a:latin typeface="+mn-lt"/>
                          <a:ea typeface="Times New Roman" panose="02020603050405020304" pitchFamily="18" charset="0"/>
                          <a:cs typeface="Times New Roman" panose="02020603050405020304" pitchFamily="18" charset="0"/>
                        </a:rPr>
                        <a:t>(MPG)</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MPG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984863"/>
                  </a:ext>
                </a:extLst>
              </a:tr>
            </a:tbl>
          </a:graphicData>
        </a:graphic>
      </p:graphicFrame>
      <p:sp>
        <p:nvSpPr>
          <p:cNvPr id="8" name="Content Placeholder 2">
            <a:extLst>
              <a:ext uri="{FF2B5EF4-FFF2-40B4-BE49-F238E27FC236}">
                <a16:creationId xmlns:a16="http://schemas.microsoft.com/office/drawing/2014/main" id="{52862A32-4984-4664-BA95-C9EB2BA22B8E}"/>
              </a:ext>
            </a:extLst>
          </p:cNvPr>
          <p:cNvSpPr txBox="1">
            <a:spLocks/>
          </p:cNvSpPr>
          <p:nvPr/>
        </p:nvSpPr>
        <p:spPr>
          <a:xfrm>
            <a:off x="609600" y="4329223"/>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D4.1: </a:t>
            </a:r>
            <a:r>
              <a:rPr lang="fr-FR" sz="2000" dirty="0" err="1"/>
              <a:t>work</a:t>
            </a:r>
            <a:r>
              <a:rPr lang="fr-FR" sz="2000" dirty="0"/>
              <a:t> on-</a:t>
            </a:r>
            <a:r>
              <a:rPr lang="fr-FR" sz="2000" dirty="0" err="1"/>
              <a:t>going</a:t>
            </a:r>
            <a:r>
              <a:rPr lang="fr-FR" sz="2000" dirty="0"/>
              <a:t> (Andreas &amp; Barnabas), exact </a:t>
            </a:r>
            <a:r>
              <a:rPr lang="fr-FR" sz="2000" dirty="0" err="1"/>
              <a:t>status</a:t>
            </a:r>
            <a:r>
              <a:rPr lang="fr-FR" sz="2000" dirty="0"/>
              <a:t> to </a:t>
            </a:r>
            <a:r>
              <a:rPr lang="fr-FR" sz="2000" dirty="0" err="1"/>
              <a:t>be</a:t>
            </a:r>
            <a:r>
              <a:rPr lang="fr-FR" sz="2000" dirty="0"/>
              <a:t> </a:t>
            </a:r>
            <a:r>
              <a:rPr lang="fr-FR" sz="2000" dirty="0" err="1"/>
              <a:t>discussed</a:t>
            </a:r>
            <a:r>
              <a:rPr lang="fr-FR" sz="2000" dirty="0"/>
              <a:t> </a:t>
            </a:r>
            <a:r>
              <a:rPr lang="fr-FR" sz="2000" dirty="0" err="1"/>
              <a:t>this</a:t>
            </a:r>
            <a:r>
              <a:rPr lang="fr-FR" sz="2000" dirty="0"/>
              <a:t> meeting</a:t>
            </a:r>
          </a:p>
          <a:p>
            <a:pPr marL="304800" lvl="1" indent="-342900">
              <a:spcBef>
                <a:spcPts val="600"/>
              </a:spcBef>
              <a:buClr>
                <a:schemeClr val="tx1"/>
              </a:buClr>
              <a:buSzPct val="100000"/>
              <a:buFont typeface="Wingdings" panose="05000000000000000000" pitchFamily="2" charset="2"/>
              <a:buChar char="q"/>
            </a:pPr>
            <a:r>
              <a:rPr lang="fr-FR" sz="2000" dirty="0"/>
              <a:t>D4.2: </a:t>
            </a:r>
            <a:r>
              <a:rPr lang="fr-FR" sz="2000" dirty="0" err="1"/>
              <a:t>status</a:t>
            </a:r>
            <a:r>
              <a:rPr lang="fr-FR" sz="2000" dirty="0"/>
              <a:t> of </a:t>
            </a:r>
            <a:r>
              <a:rPr lang="fr-FR" sz="2000" dirty="0" err="1"/>
              <a:t>work</a:t>
            </a:r>
            <a:r>
              <a:rPr lang="fr-FR" sz="2000" dirty="0"/>
              <a:t> to </a:t>
            </a:r>
            <a:r>
              <a:rPr lang="fr-FR" sz="2000" dirty="0" err="1"/>
              <a:t>be</a:t>
            </a:r>
            <a:r>
              <a:rPr lang="fr-FR" sz="2000" dirty="0"/>
              <a:t> </a:t>
            </a:r>
            <a:r>
              <a:rPr lang="fr-FR" sz="2000" dirty="0" err="1"/>
              <a:t>discuss</a:t>
            </a:r>
            <a:r>
              <a:rPr lang="fr-FR" sz="2000" dirty="0"/>
              <a:t> at </a:t>
            </a:r>
            <a:r>
              <a:rPr lang="fr-FR" sz="2000" dirty="0" err="1"/>
              <a:t>this</a:t>
            </a:r>
            <a:r>
              <a:rPr lang="fr-FR" sz="2000" dirty="0"/>
              <a:t> meeting (Matthias’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D4.3: </a:t>
            </a:r>
            <a:r>
              <a:rPr lang="fr-FR" sz="2000" dirty="0" err="1"/>
              <a:t>status</a:t>
            </a:r>
            <a:r>
              <a:rPr lang="fr-FR" sz="2000" dirty="0"/>
              <a:t> of </a:t>
            </a:r>
            <a:r>
              <a:rPr lang="fr-FR" sz="2000" dirty="0" err="1"/>
              <a:t>work</a:t>
            </a:r>
            <a:r>
              <a:rPr lang="fr-FR" sz="2000" dirty="0"/>
              <a:t> to </a:t>
            </a:r>
            <a:r>
              <a:rPr lang="fr-FR" sz="2000" dirty="0" err="1"/>
              <a:t>be</a:t>
            </a:r>
            <a:r>
              <a:rPr lang="fr-FR" sz="2000" dirty="0"/>
              <a:t> </a:t>
            </a:r>
            <a:r>
              <a:rPr lang="fr-FR" sz="2000" dirty="0" err="1"/>
              <a:t>discuss</a:t>
            </a:r>
            <a:r>
              <a:rPr lang="fr-FR" sz="2000" dirty="0"/>
              <a:t> at </a:t>
            </a:r>
            <a:r>
              <a:rPr lang="fr-FR" sz="2000" dirty="0" err="1"/>
              <a:t>this</a:t>
            </a:r>
            <a:r>
              <a:rPr lang="fr-FR" sz="2000" dirty="0"/>
              <a:t> meeting (Zeno and Andreas’ </a:t>
            </a:r>
            <a:r>
              <a:rPr lang="fr-FR" sz="2000" dirty="0" err="1"/>
              <a:t>presentations</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D4.4: </a:t>
            </a:r>
            <a:r>
              <a:rPr lang="fr-FR" sz="2000" dirty="0" err="1"/>
              <a:t>status</a:t>
            </a:r>
            <a:r>
              <a:rPr lang="fr-FR" sz="2000" dirty="0"/>
              <a:t> of </a:t>
            </a:r>
            <a:r>
              <a:rPr lang="fr-FR" sz="2000" dirty="0" err="1"/>
              <a:t>work</a:t>
            </a:r>
            <a:r>
              <a:rPr lang="fr-FR" sz="2000" dirty="0"/>
              <a:t> to </a:t>
            </a:r>
            <a:r>
              <a:rPr lang="fr-FR" sz="2000" dirty="0" err="1"/>
              <a:t>be</a:t>
            </a:r>
            <a:r>
              <a:rPr lang="fr-FR" sz="2000" dirty="0"/>
              <a:t> </a:t>
            </a:r>
            <a:r>
              <a:rPr lang="fr-FR" sz="2000" dirty="0" err="1"/>
              <a:t>discuss</a:t>
            </a:r>
            <a:r>
              <a:rPr lang="fr-FR" sz="2000" dirty="0"/>
              <a:t> at </a:t>
            </a:r>
            <a:r>
              <a:rPr lang="fr-FR" sz="2000" dirty="0" err="1"/>
              <a:t>this</a:t>
            </a:r>
            <a:r>
              <a:rPr lang="fr-FR" sz="2000" dirty="0"/>
              <a:t> meeting (Zeno and Andreas’ </a:t>
            </a:r>
            <a:r>
              <a:rPr lang="fr-FR" sz="2000" dirty="0" err="1"/>
              <a:t>presentations</a:t>
            </a:r>
            <a:r>
              <a:rPr lang="fr-FR" sz="2000" dirty="0"/>
              <a:t>)</a:t>
            </a:r>
          </a:p>
        </p:txBody>
      </p:sp>
      <p:sp>
        <p:nvSpPr>
          <p:cNvPr id="10" name="ZoneTexte 9">
            <a:extLst>
              <a:ext uri="{FF2B5EF4-FFF2-40B4-BE49-F238E27FC236}">
                <a16:creationId xmlns:a16="http://schemas.microsoft.com/office/drawing/2014/main" id="{3A7D4B4B-8362-4121-B3D8-77A9764150F5}"/>
              </a:ext>
            </a:extLst>
          </p:cNvPr>
          <p:cNvSpPr txBox="1"/>
          <p:nvPr/>
        </p:nvSpPr>
        <p:spPr>
          <a:xfrm>
            <a:off x="11351436" y="1978486"/>
            <a:ext cx="675723" cy="523220"/>
          </a:xfrm>
          <a:prstGeom prst="rect">
            <a:avLst/>
          </a:prstGeom>
          <a:noFill/>
        </p:spPr>
        <p:txBody>
          <a:bodyPr wrap="square" rtlCol="0">
            <a:spAutoFit/>
          </a:bodyPr>
          <a:lstStyle/>
          <a:p>
            <a:pPr algn="l"/>
            <a:r>
              <a:rPr lang="fr-FR" sz="2800" dirty="0">
                <a:solidFill>
                  <a:schemeClr val="accent6"/>
                </a:solidFill>
              </a:rPr>
              <a:t>?</a:t>
            </a:r>
          </a:p>
        </p:txBody>
      </p:sp>
      <p:sp>
        <p:nvSpPr>
          <p:cNvPr id="12" name="ZoneTexte 11">
            <a:extLst>
              <a:ext uri="{FF2B5EF4-FFF2-40B4-BE49-F238E27FC236}">
                <a16:creationId xmlns:a16="http://schemas.microsoft.com/office/drawing/2014/main" id="{C3CE7599-BA9C-420A-B9BE-53DA7F076E51}"/>
              </a:ext>
            </a:extLst>
          </p:cNvPr>
          <p:cNvSpPr txBox="1"/>
          <p:nvPr/>
        </p:nvSpPr>
        <p:spPr>
          <a:xfrm>
            <a:off x="11351434" y="3353785"/>
            <a:ext cx="675723" cy="523220"/>
          </a:xfrm>
          <a:prstGeom prst="rect">
            <a:avLst/>
          </a:prstGeom>
          <a:noFill/>
        </p:spPr>
        <p:txBody>
          <a:bodyPr wrap="square" rtlCol="0">
            <a:spAutoFit/>
          </a:bodyPr>
          <a:lstStyle/>
          <a:p>
            <a:pPr algn="l"/>
            <a:r>
              <a:rPr lang="fr-FR" sz="2800" dirty="0">
                <a:solidFill>
                  <a:schemeClr val="accent6"/>
                </a:solidFill>
              </a:rPr>
              <a:t>?</a:t>
            </a:r>
          </a:p>
        </p:txBody>
      </p:sp>
      <p:pic>
        <p:nvPicPr>
          <p:cNvPr id="13" name="Picture 2" descr="Production Labels - &quot;WIP&quot;, 1 1/4 x 2&quot; S-24227 - ULINE">
            <a:extLst>
              <a:ext uri="{FF2B5EF4-FFF2-40B4-BE49-F238E27FC236}">
                <a16:creationId xmlns:a16="http://schemas.microsoft.com/office/drawing/2014/main" id="{106FE7A0-4701-485C-B88A-5B691DEB46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1484081"/>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Production Labels - &quot;WIP&quot;, 1 1/4 x 2&quot; S-24227 - ULINE">
            <a:extLst>
              <a:ext uri="{FF2B5EF4-FFF2-40B4-BE49-F238E27FC236}">
                <a16:creationId xmlns:a16="http://schemas.microsoft.com/office/drawing/2014/main" id="{972037DC-4E96-4AF9-A2AD-1219E7D81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2670117"/>
            <a:ext cx="572575" cy="42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433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5: </a:t>
            </a:r>
            <a:r>
              <a:rPr lang="en-US" dirty="0"/>
              <a:t>validation of models and codes against scaling laws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12</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86DA2018-CF11-49D2-9FF8-4D423D87D7D3}"/>
              </a:ext>
            </a:extLst>
          </p:cNvPr>
          <p:cNvGraphicFramePr>
            <a:graphicFrameLocks noGrp="1"/>
          </p:cNvGraphicFramePr>
          <p:nvPr>
            <p:extLst>
              <p:ext uri="{D42A27DB-BD31-4B8C-83A1-F6EECF244321}">
                <p14:modId xmlns:p14="http://schemas.microsoft.com/office/powerpoint/2010/main" val="2971747149"/>
              </p:ext>
            </p:extLst>
          </p:nvPr>
        </p:nvGraphicFramePr>
        <p:xfrm>
          <a:off x="770537" y="1127645"/>
          <a:ext cx="10488058" cy="137776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D5.1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Investigate the dependence of the SOL width on key parameters in edge turbulence simulations in L-mode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 MPG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D5.2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Investigate the dependence on key parameters of the SOL width imbedded/implied by the RANS model(s) in L-mode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KUL</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bl>
          </a:graphicData>
        </a:graphic>
      </p:graphicFrame>
      <p:sp>
        <p:nvSpPr>
          <p:cNvPr id="8" name="Content Placeholder 2">
            <a:extLst>
              <a:ext uri="{FF2B5EF4-FFF2-40B4-BE49-F238E27FC236}">
                <a16:creationId xmlns:a16="http://schemas.microsoft.com/office/drawing/2014/main" id="{1CE92E49-DE2C-49C3-BA1E-7570F736738A}"/>
              </a:ext>
            </a:extLst>
          </p:cNvPr>
          <p:cNvSpPr txBox="1">
            <a:spLocks/>
          </p:cNvSpPr>
          <p:nvPr/>
        </p:nvSpPr>
        <p:spPr>
          <a:xfrm>
            <a:off x="609600" y="3560707"/>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D5.1: PSI contribution of Hugo can count as </a:t>
            </a:r>
            <a:r>
              <a:rPr lang="fr-FR" sz="2000" dirty="0" err="1"/>
              <a:t>deliverable</a:t>
            </a:r>
            <a:r>
              <a:rPr lang="fr-FR" sz="2000" dirty="0"/>
              <a:t> on SOLEDGE3X </a:t>
            </a:r>
            <a:r>
              <a:rPr lang="fr-FR" sz="2000" dirty="0" err="1"/>
              <a:t>side</a:t>
            </a:r>
            <a:r>
              <a:rPr lang="fr-FR" sz="2000" dirty="0"/>
              <a:t>. Work </a:t>
            </a:r>
            <a:r>
              <a:rPr lang="fr-FR" sz="2000" dirty="0" err="1"/>
              <a:t>still</a:t>
            </a:r>
            <a:r>
              <a:rPr lang="fr-FR" sz="2000" dirty="0"/>
              <a:t> on-</a:t>
            </a:r>
            <a:r>
              <a:rPr lang="fr-FR" sz="2000" dirty="0" err="1"/>
              <a:t>going</a:t>
            </a:r>
            <a:r>
              <a:rPr lang="fr-FR" sz="2000" dirty="0"/>
              <a:t> to go </a:t>
            </a:r>
            <a:r>
              <a:rPr lang="fr-FR" sz="2000" dirty="0" err="1"/>
              <a:t>further</a:t>
            </a:r>
            <a:r>
              <a:rPr lang="fr-FR" sz="2000" dirty="0"/>
              <a:t> (</a:t>
            </a:r>
            <a:r>
              <a:rPr lang="fr-FR" sz="2000" dirty="0" err="1"/>
              <a:t>presentation</a:t>
            </a:r>
            <a:r>
              <a:rPr lang="fr-FR" sz="2000" dirty="0"/>
              <a:t> </a:t>
            </a:r>
            <a:r>
              <a:rPr lang="fr-FR" sz="2000" dirty="0" err="1"/>
              <a:t>this</a:t>
            </a:r>
            <a:r>
              <a:rPr lang="fr-FR" sz="2000" dirty="0"/>
              <a:t> meeting). Not sure of situation on </a:t>
            </a:r>
            <a:r>
              <a:rPr lang="fr-FR" sz="2000" dirty="0" err="1"/>
              <a:t>GRILLIX’s</a:t>
            </a:r>
            <a:r>
              <a:rPr lang="fr-FR" sz="2000" dirty="0"/>
              <a:t> </a:t>
            </a:r>
            <a:r>
              <a:rPr lang="fr-FR" sz="2000" dirty="0" err="1"/>
              <a:t>side</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D5.2: </a:t>
            </a:r>
            <a:r>
              <a:rPr lang="fr-FR" sz="2000" dirty="0" err="1"/>
              <a:t>status</a:t>
            </a:r>
            <a:r>
              <a:rPr lang="fr-FR" sz="2000" dirty="0"/>
              <a:t> of </a:t>
            </a:r>
            <a:r>
              <a:rPr lang="fr-FR" sz="2000" dirty="0" err="1"/>
              <a:t>work</a:t>
            </a:r>
            <a:r>
              <a:rPr lang="fr-FR" sz="2000" dirty="0"/>
              <a:t> to </a:t>
            </a:r>
            <a:r>
              <a:rPr lang="fr-FR" sz="2000" dirty="0" err="1"/>
              <a:t>be</a:t>
            </a:r>
            <a:r>
              <a:rPr lang="fr-FR" sz="2000" dirty="0"/>
              <a:t> </a:t>
            </a:r>
            <a:r>
              <a:rPr lang="fr-FR" sz="2000" dirty="0" err="1"/>
              <a:t>discuss</a:t>
            </a:r>
            <a:r>
              <a:rPr lang="fr-FR" sz="2000" dirty="0"/>
              <a:t> at </a:t>
            </a:r>
            <a:r>
              <a:rPr lang="fr-FR" sz="2000" dirty="0" err="1"/>
              <a:t>this</a:t>
            </a:r>
            <a:r>
              <a:rPr lang="fr-FR" sz="2000" dirty="0"/>
              <a:t> meeting (</a:t>
            </a:r>
            <a:r>
              <a:rPr lang="fr-FR" sz="2000" dirty="0" err="1"/>
              <a:t>Wouter’s</a:t>
            </a:r>
            <a:r>
              <a:rPr lang="fr-FR" sz="2000" dirty="0"/>
              <a:t> </a:t>
            </a:r>
            <a:r>
              <a:rPr lang="fr-FR" sz="2000" dirty="0" err="1"/>
              <a:t>presentation</a:t>
            </a:r>
            <a:r>
              <a:rPr lang="fr-FR" sz="2000" dirty="0"/>
              <a:t>)</a:t>
            </a:r>
          </a:p>
        </p:txBody>
      </p:sp>
      <p:sp>
        <p:nvSpPr>
          <p:cNvPr id="9" name="ZoneTexte 8">
            <a:extLst>
              <a:ext uri="{FF2B5EF4-FFF2-40B4-BE49-F238E27FC236}">
                <a16:creationId xmlns:a16="http://schemas.microsoft.com/office/drawing/2014/main" id="{8FB0AB7E-1350-42F8-B469-56F16411E3B4}"/>
              </a:ext>
            </a:extLst>
          </p:cNvPr>
          <p:cNvSpPr txBox="1"/>
          <p:nvPr/>
        </p:nvSpPr>
        <p:spPr>
          <a:xfrm>
            <a:off x="11351434" y="1398887"/>
            <a:ext cx="750369"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
        <p:nvSpPr>
          <p:cNvPr id="10" name="ZoneTexte 9">
            <a:extLst>
              <a:ext uri="{FF2B5EF4-FFF2-40B4-BE49-F238E27FC236}">
                <a16:creationId xmlns:a16="http://schemas.microsoft.com/office/drawing/2014/main" id="{D9C4B9E2-1C00-436B-85F4-565F92DA23EA}"/>
              </a:ext>
            </a:extLst>
          </p:cNvPr>
          <p:cNvSpPr txBox="1"/>
          <p:nvPr/>
        </p:nvSpPr>
        <p:spPr>
          <a:xfrm>
            <a:off x="11351436" y="1978486"/>
            <a:ext cx="675723" cy="523220"/>
          </a:xfrm>
          <a:prstGeom prst="rect">
            <a:avLst/>
          </a:prstGeom>
          <a:noFill/>
        </p:spPr>
        <p:txBody>
          <a:bodyPr wrap="square" rtlCol="0">
            <a:spAutoFit/>
          </a:bodyPr>
          <a:lstStyle/>
          <a:p>
            <a:pPr algn="l"/>
            <a:r>
              <a:rPr lang="fr-FR" sz="2800" dirty="0">
                <a:solidFill>
                  <a:schemeClr val="accent6"/>
                </a:solidFill>
              </a:rPr>
              <a:t>?</a:t>
            </a:r>
          </a:p>
        </p:txBody>
      </p:sp>
    </p:spTree>
    <p:extLst>
      <p:ext uri="{BB962C8B-B14F-4D97-AF65-F5344CB8AC3E}">
        <p14:creationId xmlns:p14="http://schemas.microsoft.com/office/powerpoint/2010/main" val="512569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6: </a:t>
            </a:r>
            <a:r>
              <a:rPr lang="en-US" dirty="0"/>
              <a:t>developments towards higher fidelity fluid simulations (1)</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13</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F64C903F-75C8-40F5-89C9-4B7F0FB6B374}"/>
              </a:ext>
            </a:extLst>
          </p:cNvPr>
          <p:cNvGraphicFramePr>
            <a:graphicFrameLocks noGrp="1"/>
          </p:cNvGraphicFramePr>
          <p:nvPr>
            <p:extLst>
              <p:ext uri="{D42A27DB-BD31-4B8C-83A1-F6EECF244321}">
                <p14:modId xmlns:p14="http://schemas.microsoft.com/office/powerpoint/2010/main" val="1483809798"/>
              </p:ext>
            </p:extLst>
          </p:nvPr>
        </p:nvGraphicFramePr>
        <p:xfrm>
          <a:off x="770537" y="733376"/>
          <a:ext cx="10488058" cy="3323337"/>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D6.1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Implement full Horsten fluid neutrals model, including boundary conditions, in SOLEDGE3X</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 KUL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D6.2</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Couple another edge turbulence code to EIRENE or KINDNES, likely starting with GRILLIX</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CEA, DTU, EPFL, 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D6.3</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KINDNES kinetic neutrals module compatible with flexible wall geometry</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EPFL</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D6.4</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Sheath boundary conditions for 4-moment gyro-fluid model</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Model</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dirty="0">
                          <a:solidFill>
                            <a:srgbClr val="000000"/>
                          </a:solidFill>
                          <a:effectLst/>
                          <a:latin typeface="+mn-lt"/>
                          <a:ea typeface="Times New Roman" panose="02020603050405020304" pitchFamily="18" charset="0"/>
                          <a:cs typeface="Times New Roman" panose="02020603050405020304" pitchFamily="18" charset="0"/>
                        </a:rPr>
                        <a:t>IPP.CR, DTU</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984863"/>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D6.5</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SOLEDGE-HDG edge fluid code with capability to model impurity physics + report on progress with drifts implementation</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 + report</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3206"/>
                  </a:ext>
                </a:extLst>
              </a:tr>
            </a:tbl>
          </a:graphicData>
        </a:graphic>
      </p:graphicFrame>
      <p:sp>
        <p:nvSpPr>
          <p:cNvPr id="9" name="ZoneTexte 8">
            <a:extLst>
              <a:ext uri="{FF2B5EF4-FFF2-40B4-BE49-F238E27FC236}">
                <a16:creationId xmlns:a16="http://schemas.microsoft.com/office/drawing/2014/main" id="{8395CCDD-8A11-414C-AE48-D3379E6EA7AF}"/>
              </a:ext>
            </a:extLst>
          </p:cNvPr>
          <p:cNvSpPr txBox="1"/>
          <p:nvPr/>
        </p:nvSpPr>
        <p:spPr>
          <a:xfrm>
            <a:off x="11351436" y="1614788"/>
            <a:ext cx="675723" cy="523220"/>
          </a:xfrm>
          <a:prstGeom prst="rect">
            <a:avLst/>
          </a:prstGeom>
          <a:noFill/>
        </p:spPr>
        <p:txBody>
          <a:bodyPr wrap="square" rtlCol="0">
            <a:spAutoFit/>
          </a:bodyPr>
          <a:lstStyle/>
          <a:p>
            <a:pPr algn="l"/>
            <a:r>
              <a:rPr lang="fr-FR" sz="2800" dirty="0">
                <a:solidFill>
                  <a:schemeClr val="accent6"/>
                </a:solidFill>
              </a:rPr>
              <a:t>?</a:t>
            </a:r>
          </a:p>
        </p:txBody>
      </p:sp>
      <p:sp>
        <p:nvSpPr>
          <p:cNvPr id="11" name="ZoneTexte 10">
            <a:extLst>
              <a:ext uri="{FF2B5EF4-FFF2-40B4-BE49-F238E27FC236}">
                <a16:creationId xmlns:a16="http://schemas.microsoft.com/office/drawing/2014/main" id="{3EBB8EC5-55BA-4BF8-BFDB-7E32F59879E9}"/>
              </a:ext>
            </a:extLst>
          </p:cNvPr>
          <p:cNvSpPr txBox="1"/>
          <p:nvPr/>
        </p:nvSpPr>
        <p:spPr>
          <a:xfrm>
            <a:off x="11351434" y="2717607"/>
            <a:ext cx="675723" cy="523220"/>
          </a:xfrm>
          <a:prstGeom prst="rect">
            <a:avLst/>
          </a:prstGeom>
          <a:noFill/>
        </p:spPr>
        <p:txBody>
          <a:bodyPr wrap="square" rtlCol="0">
            <a:spAutoFit/>
          </a:bodyPr>
          <a:lstStyle/>
          <a:p>
            <a:pPr algn="l"/>
            <a:r>
              <a:rPr lang="fr-FR" sz="2800" dirty="0">
                <a:solidFill>
                  <a:schemeClr val="accent6"/>
                </a:solidFill>
              </a:rPr>
              <a:t>?</a:t>
            </a:r>
          </a:p>
        </p:txBody>
      </p:sp>
      <p:sp>
        <p:nvSpPr>
          <p:cNvPr id="12" name="Content Placeholder 2">
            <a:extLst>
              <a:ext uri="{FF2B5EF4-FFF2-40B4-BE49-F238E27FC236}">
                <a16:creationId xmlns:a16="http://schemas.microsoft.com/office/drawing/2014/main" id="{C24E164B-E94E-467E-8575-390FABCD492D}"/>
              </a:ext>
            </a:extLst>
          </p:cNvPr>
          <p:cNvSpPr txBox="1">
            <a:spLocks/>
          </p:cNvSpPr>
          <p:nvPr/>
        </p:nvSpPr>
        <p:spPr>
          <a:xfrm>
            <a:off x="609600" y="4224166"/>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D6.1: </a:t>
            </a:r>
            <a:r>
              <a:rPr lang="fr-FR" sz="2000" dirty="0" err="1"/>
              <a:t>work</a:t>
            </a:r>
            <a:r>
              <a:rPr lang="fr-FR" sz="2000" dirty="0"/>
              <a:t> on-</a:t>
            </a:r>
            <a:r>
              <a:rPr lang="fr-FR" sz="2000" dirty="0" err="1"/>
              <a:t>going</a:t>
            </a:r>
            <a:r>
              <a:rPr lang="fr-FR" sz="2000" dirty="0"/>
              <a:t>, </a:t>
            </a:r>
            <a:r>
              <a:rPr lang="fr-FR" sz="2000" dirty="0" err="1"/>
              <a:t>might</a:t>
            </a:r>
            <a:r>
              <a:rPr lang="fr-FR" sz="2000" dirty="0"/>
              <a:t> </a:t>
            </a:r>
            <a:r>
              <a:rPr lang="fr-FR" sz="2000" dirty="0" err="1"/>
              <a:t>extend</a:t>
            </a:r>
            <a:r>
              <a:rPr lang="fr-FR" sz="2000" dirty="0"/>
              <a:t> in </a:t>
            </a:r>
            <a:r>
              <a:rPr lang="fr-FR" sz="2000" dirty="0" err="1"/>
              <a:t>early</a:t>
            </a:r>
            <a:r>
              <a:rPr lang="fr-FR" sz="2000" dirty="0"/>
              <a:t> 2027 </a:t>
            </a:r>
            <a:r>
              <a:rPr lang="fr-FR" sz="2000" dirty="0" err="1"/>
              <a:t>though</a:t>
            </a:r>
            <a:r>
              <a:rPr lang="fr-FR" sz="2000" dirty="0"/>
              <a:t>. To </a:t>
            </a:r>
            <a:r>
              <a:rPr lang="fr-FR" sz="2000" dirty="0" err="1"/>
              <a:t>be</a:t>
            </a:r>
            <a:r>
              <a:rPr lang="fr-FR" sz="2000" dirty="0"/>
              <a:t> </a:t>
            </a:r>
            <a:r>
              <a:rPr lang="fr-FR" sz="2000" dirty="0" err="1"/>
              <a:t>discussed</a:t>
            </a:r>
            <a:r>
              <a:rPr lang="fr-FR" sz="2000" dirty="0"/>
              <a:t> (</a:t>
            </a:r>
            <a:r>
              <a:rPr lang="fr-FR" sz="2000" dirty="0" err="1"/>
              <a:t>Bridget’s</a:t>
            </a:r>
            <a:r>
              <a:rPr lang="fr-FR" sz="2000" dirty="0"/>
              <a:t>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D6.2: </a:t>
            </a:r>
            <a:r>
              <a:rPr lang="fr-FR" sz="2000" dirty="0" err="1"/>
              <a:t>some</a:t>
            </a:r>
            <a:r>
              <a:rPr lang="fr-FR" sz="2000" dirty="0"/>
              <a:t> </a:t>
            </a:r>
            <a:r>
              <a:rPr lang="fr-FR" sz="2000" dirty="0" err="1"/>
              <a:t>work</a:t>
            </a:r>
            <a:r>
              <a:rPr lang="fr-FR" sz="2000" dirty="0"/>
              <a:t> </a:t>
            </a:r>
            <a:r>
              <a:rPr lang="fr-FR" sz="2000" dirty="0" err="1"/>
              <a:t>had</a:t>
            </a:r>
            <a:r>
              <a:rPr lang="fr-FR" sz="2000" dirty="0"/>
              <a:t> been </a:t>
            </a:r>
            <a:r>
              <a:rPr lang="fr-FR" sz="2000" dirty="0" err="1"/>
              <a:t>kicked</a:t>
            </a:r>
            <a:r>
              <a:rPr lang="fr-FR" sz="2000" dirty="0"/>
              <a:t>-off, but </a:t>
            </a:r>
            <a:r>
              <a:rPr lang="fr-FR" sz="2000" dirty="0" err="1"/>
              <a:t>current</a:t>
            </a:r>
            <a:r>
              <a:rPr lang="fr-FR" sz="2000" dirty="0"/>
              <a:t> </a:t>
            </a:r>
            <a:r>
              <a:rPr lang="fr-FR" sz="2000" dirty="0" err="1"/>
              <a:t>status</a:t>
            </a:r>
            <a:r>
              <a:rPr lang="fr-FR" sz="2000" dirty="0"/>
              <a:t> </a:t>
            </a:r>
            <a:r>
              <a:rPr lang="fr-FR" sz="2000" dirty="0" err="1"/>
              <a:t>unclear</a:t>
            </a:r>
            <a:r>
              <a:rPr lang="fr-FR" sz="2000" dirty="0"/>
              <a:t>. Discussion </a:t>
            </a:r>
            <a:r>
              <a:rPr lang="fr-FR" sz="2000" dirty="0" err="1"/>
              <a:t>planned</a:t>
            </a:r>
            <a:r>
              <a:rPr lang="fr-FR" sz="2000" dirty="0"/>
              <a:t> </a:t>
            </a:r>
            <a:r>
              <a:rPr lang="fr-FR" sz="2000" dirty="0" err="1"/>
              <a:t>this</a:t>
            </a:r>
            <a:r>
              <a:rPr lang="fr-FR" sz="2000" dirty="0"/>
              <a:t> meeting.</a:t>
            </a:r>
          </a:p>
          <a:p>
            <a:pPr marL="304800" lvl="1" indent="-342900">
              <a:spcBef>
                <a:spcPts val="600"/>
              </a:spcBef>
              <a:buClr>
                <a:schemeClr val="tx1"/>
              </a:buClr>
              <a:buSzPct val="100000"/>
              <a:buFont typeface="Wingdings" panose="05000000000000000000" pitchFamily="2" charset="2"/>
              <a:buChar char="q"/>
            </a:pPr>
            <a:r>
              <a:rPr lang="fr-FR" sz="2000" dirty="0"/>
              <a:t>D6.3: </a:t>
            </a:r>
            <a:r>
              <a:rPr lang="fr-FR" sz="2000" dirty="0" err="1"/>
              <a:t>work</a:t>
            </a:r>
            <a:r>
              <a:rPr lang="fr-FR" sz="2000" dirty="0"/>
              <a:t> on-</a:t>
            </a:r>
            <a:r>
              <a:rPr lang="fr-FR" sz="2000" dirty="0" err="1"/>
              <a:t>going</a:t>
            </a:r>
            <a:r>
              <a:rPr lang="fr-FR" sz="2000" dirty="0"/>
              <a:t>, to </a:t>
            </a:r>
            <a:r>
              <a:rPr lang="fr-FR" sz="2000" dirty="0" err="1"/>
              <a:t>be</a:t>
            </a:r>
            <a:r>
              <a:rPr lang="fr-FR" sz="2000" dirty="0"/>
              <a:t> </a:t>
            </a:r>
            <a:r>
              <a:rPr lang="fr-FR" sz="2000" dirty="0" err="1"/>
              <a:t>reported</a:t>
            </a:r>
            <a:r>
              <a:rPr lang="fr-FR" sz="2000" dirty="0"/>
              <a:t> in </a:t>
            </a:r>
            <a:r>
              <a:rPr lang="fr-FR" sz="2000" dirty="0" err="1"/>
              <a:t>Davide’s</a:t>
            </a:r>
            <a:r>
              <a:rPr lang="fr-FR" sz="2000" dirty="0"/>
              <a:t>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D6.4: not sure of </a:t>
            </a:r>
            <a:r>
              <a:rPr lang="fr-FR" sz="2000" dirty="0" err="1"/>
              <a:t>status</a:t>
            </a:r>
            <a:r>
              <a:rPr lang="fr-FR" sz="2000" dirty="0"/>
              <a:t> of </a:t>
            </a:r>
            <a:r>
              <a:rPr lang="fr-FR" sz="2000" dirty="0" err="1"/>
              <a:t>this</a:t>
            </a:r>
            <a:r>
              <a:rPr lang="fr-FR" sz="2000" dirty="0"/>
              <a:t> </a:t>
            </a:r>
            <a:r>
              <a:rPr lang="fr-FR" sz="2000" dirty="0" err="1"/>
              <a:t>task</a:t>
            </a:r>
            <a:r>
              <a:rPr lang="fr-FR" sz="2000" dirty="0"/>
              <a:t>, to </a:t>
            </a:r>
            <a:r>
              <a:rPr lang="fr-FR" sz="2000" dirty="0" err="1"/>
              <a:t>be</a:t>
            </a:r>
            <a:r>
              <a:rPr lang="fr-FR" sz="2000" dirty="0"/>
              <a:t> </a:t>
            </a:r>
            <a:r>
              <a:rPr lang="fr-FR" sz="2000" dirty="0" err="1"/>
              <a:t>discussed</a:t>
            </a:r>
            <a:endParaRPr lang="fr-FR" sz="2000" dirty="0"/>
          </a:p>
          <a:p>
            <a:pPr marL="304800" lvl="1" indent="-342900">
              <a:spcBef>
                <a:spcPts val="600"/>
              </a:spcBef>
              <a:buClr>
                <a:schemeClr val="tx1"/>
              </a:buClr>
              <a:buSzPct val="100000"/>
              <a:buFont typeface="Wingdings" panose="05000000000000000000" pitchFamily="2" charset="2"/>
              <a:buChar char="q"/>
            </a:pPr>
            <a:r>
              <a:rPr lang="fr-FR" sz="2000" dirty="0"/>
              <a:t>D6.5: </a:t>
            </a:r>
            <a:r>
              <a:rPr lang="fr-FR" sz="2000" dirty="0" err="1"/>
              <a:t>aware</a:t>
            </a:r>
            <a:r>
              <a:rPr lang="fr-FR" sz="2000" dirty="0"/>
              <a:t> of </a:t>
            </a:r>
            <a:r>
              <a:rPr lang="fr-FR" sz="2000" dirty="0" err="1"/>
              <a:t>some</a:t>
            </a:r>
            <a:r>
              <a:rPr lang="fr-FR" sz="2000" dirty="0"/>
              <a:t> </a:t>
            </a:r>
            <a:r>
              <a:rPr lang="fr-FR" sz="2000" dirty="0" err="1"/>
              <a:t>progress</a:t>
            </a:r>
            <a:r>
              <a:rPr lang="fr-FR" sz="2000" dirty="0"/>
              <a:t> </a:t>
            </a:r>
            <a:r>
              <a:rPr lang="fr-FR" sz="2000" dirty="0" err="1"/>
              <a:t>with</a:t>
            </a:r>
            <a:r>
              <a:rPr lang="fr-FR" sz="2000" dirty="0"/>
              <a:t> </a:t>
            </a:r>
            <a:r>
              <a:rPr lang="fr-FR" sz="2000" dirty="0" err="1"/>
              <a:t>impurities</a:t>
            </a:r>
            <a:r>
              <a:rPr lang="fr-FR" sz="2000" dirty="0"/>
              <a:t>. Update </a:t>
            </a:r>
            <a:r>
              <a:rPr lang="fr-FR" sz="2000" dirty="0" err="1"/>
              <a:t>expected</a:t>
            </a:r>
            <a:r>
              <a:rPr lang="fr-FR" sz="2000" dirty="0"/>
              <a:t> </a:t>
            </a:r>
            <a:r>
              <a:rPr lang="fr-FR" sz="2000" dirty="0" err="1"/>
              <a:t>with</a:t>
            </a:r>
            <a:r>
              <a:rPr lang="fr-FR" sz="2000" dirty="0"/>
              <a:t> </a:t>
            </a:r>
            <a:r>
              <a:rPr lang="fr-FR" sz="2000" dirty="0" err="1"/>
              <a:t>Ivan’s</a:t>
            </a:r>
            <a:r>
              <a:rPr lang="fr-FR" sz="2000" dirty="0"/>
              <a:t> </a:t>
            </a:r>
            <a:r>
              <a:rPr lang="fr-FR" sz="2000" dirty="0" err="1"/>
              <a:t>presentation</a:t>
            </a:r>
            <a:r>
              <a:rPr lang="fr-FR" sz="2000" dirty="0"/>
              <a:t>.</a:t>
            </a:r>
          </a:p>
        </p:txBody>
      </p:sp>
      <p:pic>
        <p:nvPicPr>
          <p:cNvPr id="15" name="Picture 2" descr="Production Labels - &quot;WIP&quot;, 1 1/4 x 2&quot; S-24227 - ULINE">
            <a:extLst>
              <a:ext uri="{FF2B5EF4-FFF2-40B4-BE49-F238E27FC236}">
                <a16:creationId xmlns:a16="http://schemas.microsoft.com/office/drawing/2014/main" id="{2A4AE71B-B9AE-4C41-AA45-1131CBA78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1101854"/>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roduction Labels - &quot;WIP&quot;, 1 1/4 x 2&quot; S-24227 - ULINE">
            <a:extLst>
              <a:ext uri="{FF2B5EF4-FFF2-40B4-BE49-F238E27FC236}">
                <a16:creationId xmlns:a16="http://schemas.microsoft.com/office/drawing/2014/main" id="{1CB476D3-AC57-4D46-82A5-A2E3053B96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6" y="2204673"/>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Production Labels - &quot;WIP&quot;, 1 1/4 x 2&quot; S-24227 - ULINE">
            <a:extLst>
              <a:ext uri="{FF2B5EF4-FFF2-40B4-BE49-F238E27FC236}">
                <a16:creationId xmlns:a16="http://schemas.microsoft.com/office/drawing/2014/main" id="{2D9CD97D-0D48-48CB-8B65-59F045185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6336" y="3402570"/>
            <a:ext cx="572575" cy="42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97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6: </a:t>
            </a:r>
            <a:r>
              <a:rPr lang="en-US" dirty="0"/>
              <a:t>developments towards higher fidelity fluid simulations (2)</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14</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F64C903F-75C8-40F5-89C9-4B7F0FB6B374}"/>
              </a:ext>
            </a:extLst>
          </p:cNvPr>
          <p:cNvGraphicFramePr>
            <a:graphicFrameLocks noGrp="1"/>
          </p:cNvGraphicFramePr>
          <p:nvPr>
            <p:extLst>
              <p:ext uri="{D42A27DB-BD31-4B8C-83A1-F6EECF244321}">
                <p14:modId xmlns:p14="http://schemas.microsoft.com/office/powerpoint/2010/main" val="1609096398"/>
              </p:ext>
            </p:extLst>
          </p:nvPr>
        </p:nvGraphicFramePr>
        <p:xfrm>
          <a:off x="770537" y="1127645"/>
          <a:ext cx="10488058" cy="247504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D6.6</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STYX-EIRENE package usable in 3D in turbulence simulations and in time-dependent mode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722182"/>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D6.7</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Couple synthetic emission diagnostics and Doppler back-scattering to TSVV-B codes with IMAS interface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Codes</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CEA, DTU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2911335"/>
                  </a:ext>
                </a:extLst>
              </a:tr>
              <a:tr h="0">
                <a:tc>
                  <a:txBody>
                    <a:bodyPr/>
                    <a:lstStyle/>
                    <a:p>
                      <a:pPr algn="just"/>
                      <a:r>
                        <a:rPr lang="en-GB" sz="1800" b="1">
                          <a:solidFill>
                            <a:srgbClr val="000000"/>
                          </a:solidFill>
                          <a:effectLst/>
                          <a:latin typeface="+mn-lt"/>
                          <a:ea typeface="Times New Roman" panose="02020603050405020304" pitchFamily="18" charset="0"/>
                          <a:cs typeface="Times New Roman" panose="02020603050405020304" pitchFamily="18" charset="0"/>
                        </a:rPr>
                        <a:t>D6.8</a:t>
                      </a:r>
                      <a:endParaRPr lang="fr-FR" sz="1800" b="1">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Updated RANS model description applicable to SOL in variety of L-mode regimes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KUL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7970975"/>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D6.9</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Sheath boundary conditions across reactor relevant range of </a:t>
                      </a:r>
                      <a:r>
                        <a:rPr lang="en-GB" sz="1800" dirty="0" err="1">
                          <a:solidFill>
                            <a:srgbClr val="000000"/>
                          </a:solidFill>
                          <a:effectLst/>
                          <a:latin typeface="+mn-lt"/>
                          <a:ea typeface="Times New Roman" panose="02020603050405020304" pitchFamily="18" charset="0"/>
                          <a:cs typeface="Times New Roman" panose="02020603050405020304" pitchFamily="18" charset="0"/>
                        </a:rPr>
                        <a:t>collisionalities</a:t>
                      </a:r>
                      <a:r>
                        <a:rPr lang="en-GB" sz="1800" dirty="0">
                          <a:solidFill>
                            <a:srgbClr val="000000"/>
                          </a:solidFill>
                          <a:effectLst/>
                          <a:latin typeface="+mn-lt"/>
                          <a:ea typeface="Times New Roman" panose="02020603050405020304" pitchFamily="18" charset="0"/>
                          <a:cs typeface="Times New Roman" panose="02020603050405020304" pitchFamily="18" charset="0"/>
                        </a:rPr>
                        <a:t>, for arbitrary plasma mix</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Model</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IPP.CR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1133270"/>
                  </a:ext>
                </a:extLst>
              </a:tr>
            </a:tbl>
          </a:graphicData>
        </a:graphic>
      </p:graphicFrame>
      <p:sp>
        <p:nvSpPr>
          <p:cNvPr id="9" name="ZoneTexte 8">
            <a:extLst>
              <a:ext uri="{FF2B5EF4-FFF2-40B4-BE49-F238E27FC236}">
                <a16:creationId xmlns:a16="http://schemas.microsoft.com/office/drawing/2014/main" id="{C7731710-5A07-4073-B158-4DAC2FE9642E}"/>
              </a:ext>
            </a:extLst>
          </p:cNvPr>
          <p:cNvSpPr txBox="1"/>
          <p:nvPr/>
        </p:nvSpPr>
        <p:spPr>
          <a:xfrm>
            <a:off x="11351436" y="1990501"/>
            <a:ext cx="675723" cy="523220"/>
          </a:xfrm>
          <a:prstGeom prst="rect">
            <a:avLst/>
          </a:prstGeom>
          <a:noFill/>
        </p:spPr>
        <p:txBody>
          <a:bodyPr wrap="square" rtlCol="0">
            <a:spAutoFit/>
          </a:bodyPr>
          <a:lstStyle/>
          <a:p>
            <a:pPr algn="l"/>
            <a:r>
              <a:rPr lang="fr-FR" sz="2800" dirty="0">
                <a:solidFill>
                  <a:schemeClr val="accent6"/>
                </a:solidFill>
              </a:rPr>
              <a:t>?</a:t>
            </a:r>
          </a:p>
        </p:txBody>
      </p:sp>
      <p:sp>
        <p:nvSpPr>
          <p:cNvPr id="13" name="Content Placeholder 2">
            <a:extLst>
              <a:ext uri="{FF2B5EF4-FFF2-40B4-BE49-F238E27FC236}">
                <a16:creationId xmlns:a16="http://schemas.microsoft.com/office/drawing/2014/main" id="{F6D0007D-01D5-45E0-8C44-8215459F72F1}"/>
              </a:ext>
            </a:extLst>
          </p:cNvPr>
          <p:cNvSpPr txBox="1">
            <a:spLocks/>
          </p:cNvSpPr>
          <p:nvPr/>
        </p:nvSpPr>
        <p:spPr>
          <a:xfrm>
            <a:off x="609600" y="4080615"/>
            <a:ext cx="11103024" cy="1958920"/>
          </a:xfrm>
          <a:prstGeom prst="rect">
            <a:avLst/>
          </a:prstGeom>
        </p:spPr>
        <p:txBody>
          <a:bodyPr>
            <a:normAutofit fontScale="92500" lnSpcReduction="200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D6.6: </a:t>
            </a:r>
            <a:r>
              <a:rPr lang="fr-FR" sz="2000" dirty="0" err="1"/>
              <a:t>deliverable</a:t>
            </a:r>
            <a:r>
              <a:rPr lang="fr-FR" sz="2000" dirty="0"/>
              <a:t> </a:t>
            </a:r>
            <a:r>
              <a:rPr lang="fr-FR" sz="2000" dirty="0" err="1"/>
              <a:t>partially</a:t>
            </a:r>
            <a:r>
              <a:rPr lang="fr-FR" sz="2000" dirty="0"/>
              <a:t> </a:t>
            </a:r>
            <a:r>
              <a:rPr lang="fr-FR" sz="2000" dirty="0" err="1"/>
              <a:t>achieved</a:t>
            </a:r>
            <a:r>
              <a:rPr lang="fr-FR" sz="2000" dirty="0"/>
              <a:t> (2D EIRENE in 3D plasma). Work </a:t>
            </a:r>
            <a:r>
              <a:rPr lang="fr-FR" sz="2000" dirty="0" err="1"/>
              <a:t>will</a:t>
            </a:r>
            <a:r>
              <a:rPr lang="fr-FR" sz="2000" dirty="0"/>
              <a:t> </a:t>
            </a:r>
            <a:r>
              <a:rPr lang="fr-FR" sz="2000" dirty="0" err="1"/>
              <a:t>resume</a:t>
            </a:r>
            <a:r>
              <a:rPr lang="fr-FR" sz="2000" dirty="0"/>
              <a:t> end of 2026 (Diego and new PhD </a:t>
            </a:r>
            <a:r>
              <a:rPr lang="fr-FR" sz="2000" dirty="0" err="1"/>
              <a:t>student</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D6.7: </a:t>
            </a:r>
            <a:r>
              <a:rPr lang="fr-FR" sz="2000" dirty="0" err="1"/>
              <a:t>tightly</a:t>
            </a:r>
            <a:r>
              <a:rPr lang="fr-FR" sz="2000" dirty="0"/>
              <a:t> </a:t>
            </a:r>
            <a:r>
              <a:rPr lang="fr-FR" sz="2000" dirty="0" err="1"/>
              <a:t>linked</a:t>
            </a:r>
            <a:r>
              <a:rPr lang="fr-FR" sz="2000" dirty="0"/>
              <a:t> to </a:t>
            </a:r>
            <a:r>
              <a:rPr lang="fr-FR" sz="2000" dirty="0" err="1"/>
              <a:t>IMASification</a:t>
            </a:r>
            <a:r>
              <a:rPr lang="fr-FR" sz="2000" dirty="0"/>
              <a:t> effort. </a:t>
            </a:r>
            <a:r>
              <a:rPr lang="fr-FR" sz="2000" dirty="0" err="1"/>
              <a:t>Some</a:t>
            </a:r>
            <a:r>
              <a:rPr lang="fr-FR" sz="2000" dirty="0"/>
              <a:t> </a:t>
            </a:r>
            <a:r>
              <a:rPr lang="fr-FR" sz="2000" dirty="0" err="1"/>
              <a:t>delays</a:t>
            </a:r>
            <a:r>
              <a:rPr lang="fr-FR" sz="2000" dirty="0"/>
              <a:t> but effort </a:t>
            </a:r>
            <a:r>
              <a:rPr lang="fr-FR" sz="2000" dirty="0" err="1"/>
              <a:t>resumed</a:t>
            </a:r>
            <a:r>
              <a:rPr lang="fr-FR" sz="2000" dirty="0"/>
              <a:t> </a:t>
            </a:r>
            <a:r>
              <a:rPr lang="fr-FR" sz="2000" dirty="0" err="1"/>
              <a:t>with</a:t>
            </a:r>
            <a:r>
              <a:rPr lang="fr-FR" sz="2000" dirty="0"/>
              <a:t> ACH. </a:t>
            </a:r>
            <a:r>
              <a:rPr lang="fr-FR" sz="2000" dirty="0" err="1"/>
              <a:t>Dedicated</a:t>
            </a:r>
            <a:r>
              <a:rPr lang="fr-FR" sz="2000" dirty="0"/>
              <a:t> discussion </a:t>
            </a:r>
            <a:r>
              <a:rPr lang="fr-FR" sz="2000" dirty="0" err="1"/>
              <a:t>planned</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D6.8: not sure of exact </a:t>
            </a:r>
            <a:r>
              <a:rPr lang="fr-FR" sz="2000" dirty="0" err="1"/>
              <a:t>status</a:t>
            </a:r>
            <a:r>
              <a:rPr lang="fr-FR" sz="2000" dirty="0"/>
              <a:t> and how far </a:t>
            </a:r>
            <a:r>
              <a:rPr lang="fr-FR" sz="2000" dirty="0" err="1"/>
              <a:t>this</a:t>
            </a:r>
            <a:r>
              <a:rPr lang="fr-FR" sz="2000" dirty="0"/>
              <a:t> matches the </a:t>
            </a:r>
            <a:r>
              <a:rPr lang="fr-FR" sz="2000" dirty="0" err="1"/>
              <a:t>expected</a:t>
            </a:r>
            <a:r>
              <a:rPr lang="fr-FR" sz="2000" dirty="0"/>
              <a:t> </a:t>
            </a:r>
            <a:r>
              <a:rPr lang="fr-FR" sz="2000" dirty="0" err="1"/>
              <a:t>deliverable</a:t>
            </a:r>
            <a:r>
              <a:rPr lang="fr-FR" sz="2000" dirty="0"/>
              <a:t>. Update </a:t>
            </a:r>
            <a:r>
              <a:rPr lang="fr-FR" sz="2000" dirty="0" err="1"/>
              <a:t>expected</a:t>
            </a:r>
            <a:r>
              <a:rPr lang="fr-FR" sz="2000" dirty="0"/>
              <a:t> </a:t>
            </a:r>
            <a:r>
              <a:rPr lang="fr-FR" sz="2000" dirty="0" err="1"/>
              <a:t>with</a:t>
            </a:r>
            <a:r>
              <a:rPr lang="fr-FR" sz="2000" dirty="0"/>
              <a:t> </a:t>
            </a:r>
            <a:r>
              <a:rPr lang="fr-FR" sz="2000" dirty="0" err="1"/>
              <a:t>Olivier’s</a:t>
            </a:r>
            <a:r>
              <a:rPr lang="fr-FR" sz="2000" dirty="0"/>
              <a:t>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D6.9: update </a:t>
            </a:r>
            <a:r>
              <a:rPr lang="fr-FR" sz="2000" dirty="0" err="1"/>
              <a:t>expected</a:t>
            </a:r>
            <a:r>
              <a:rPr lang="fr-FR" sz="2000" dirty="0"/>
              <a:t> </a:t>
            </a:r>
            <a:r>
              <a:rPr lang="fr-FR" sz="2000" dirty="0" err="1"/>
              <a:t>with</a:t>
            </a:r>
            <a:r>
              <a:rPr lang="fr-FR" sz="2000" dirty="0"/>
              <a:t> </a:t>
            </a:r>
            <a:r>
              <a:rPr lang="fr-FR" sz="2000" dirty="0" err="1"/>
              <a:t>David’s</a:t>
            </a:r>
            <a:r>
              <a:rPr lang="fr-FR" sz="2000" dirty="0"/>
              <a:t> </a:t>
            </a:r>
            <a:r>
              <a:rPr lang="fr-FR" sz="2000" dirty="0" err="1"/>
              <a:t>presentation</a:t>
            </a:r>
            <a:r>
              <a:rPr lang="fr-FR" sz="2000" dirty="0"/>
              <a:t>.</a:t>
            </a:r>
          </a:p>
        </p:txBody>
      </p:sp>
      <p:pic>
        <p:nvPicPr>
          <p:cNvPr id="14" name="Picture 2" descr="Production Labels - &quot;WIP&quot;, 1 1/4 x 2&quot; S-24227 - ULINE">
            <a:extLst>
              <a:ext uri="{FF2B5EF4-FFF2-40B4-BE49-F238E27FC236}">
                <a16:creationId xmlns:a16="http://schemas.microsoft.com/office/drawing/2014/main" id="{C0AB80AD-B65B-4604-A810-13AFF6D0A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2557234"/>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roduction Labels - &quot;WIP&quot;, 1 1/4 x 2&quot; S-24227 - ULINE">
            <a:extLst>
              <a:ext uri="{FF2B5EF4-FFF2-40B4-BE49-F238E27FC236}">
                <a16:creationId xmlns:a16="http://schemas.microsoft.com/office/drawing/2014/main" id="{7FFD95C2-4780-49E8-A817-14BB5147C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1464200"/>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roduction Labels - &quot;WIP&quot;, 1 1/4 x 2&quot; S-24227 - ULINE">
            <a:extLst>
              <a:ext uri="{FF2B5EF4-FFF2-40B4-BE49-F238E27FC236}">
                <a16:creationId xmlns:a16="http://schemas.microsoft.com/office/drawing/2014/main" id="{DA483CB3-C62A-4ECA-BCBF-4F320328AB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6" y="3083535"/>
            <a:ext cx="572575" cy="42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546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7: </a:t>
            </a:r>
            <a:r>
              <a:rPr lang="en-US" dirty="0"/>
              <a:t>numerical developments towards improved accuracy or perf.</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15</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328F7E7C-5E97-4807-B687-C894C9F8C20E}"/>
              </a:ext>
            </a:extLst>
          </p:cNvPr>
          <p:cNvGraphicFramePr>
            <a:graphicFrameLocks noGrp="1"/>
          </p:cNvGraphicFramePr>
          <p:nvPr>
            <p:extLst>
              <p:ext uri="{D42A27DB-BD31-4B8C-83A1-F6EECF244321}">
                <p14:modId xmlns:p14="http://schemas.microsoft.com/office/powerpoint/2010/main" val="1250502508"/>
              </p:ext>
            </p:extLst>
          </p:nvPr>
        </p:nvGraphicFramePr>
        <p:xfrm>
          <a:off x="770537" y="894380"/>
          <a:ext cx="10488058" cy="329800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D7.1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Implement KINDNESS kinetic neutral solver in GPU-compatible version of GBS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EPFL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D7.2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on progress of numerical methods for FCI to handle complex wall geometries beyond the immersed boundary approach</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PhD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D7.3</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Port full turbulence model of GRILLIX and SOLEDGE3X to GPU</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CEA, MPG</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D7.4</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on attempt at extending the HDG discretization method to handle 3D edge plasma a simulations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Report / presentation / paper</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dirty="0">
                          <a:solidFill>
                            <a:srgbClr val="000000"/>
                          </a:solidFill>
                          <a:effectLst/>
                          <a:latin typeface="+mn-lt"/>
                          <a:ea typeface="Times New Roman" panose="02020603050405020304" pitchFamily="18" charset="0"/>
                          <a:cs typeface="Times New Roman" panose="02020603050405020304" pitchFamily="18" charset="0"/>
                        </a:rPr>
                        <a:t>CEA</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984863"/>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D7.5</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Test of scalability of FELTOR to large number of GPUs and implementation of high priority recommendations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 + report</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DTU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3206"/>
                  </a:ext>
                </a:extLst>
              </a:tr>
            </a:tbl>
          </a:graphicData>
        </a:graphic>
      </p:graphicFrame>
      <p:pic>
        <p:nvPicPr>
          <p:cNvPr id="8" name="Picture 2" descr="Production Labels - &quot;WIP&quot;, 1 1/4 x 2&quot; S-24227 - ULINE">
            <a:extLst>
              <a:ext uri="{FF2B5EF4-FFF2-40B4-BE49-F238E27FC236}">
                <a16:creationId xmlns:a16="http://schemas.microsoft.com/office/drawing/2014/main" id="{3192E569-3B00-4C07-8DEC-7BD04FE7D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7" y="1195160"/>
            <a:ext cx="572575" cy="42920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09E54185-CCD9-4074-96D7-C8BA3A14D725}"/>
              </a:ext>
            </a:extLst>
          </p:cNvPr>
          <p:cNvSpPr txBox="1">
            <a:spLocks/>
          </p:cNvSpPr>
          <p:nvPr/>
        </p:nvSpPr>
        <p:spPr>
          <a:xfrm>
            <a:off x="609600" y="4394615"/>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D7.1: </a:t>
            </a:r>
            <a:r>
              <a:rPr lang="fr-FR" sz="2000" dirty="0" err="1"/>
              <a:t>work</a:t>
            </a:r>
            <a:r>
              <a:rPr lang="fr-FR" sz="2000" dirty="0"/>
              <a:t> on-</a:t>
            </a:r>
            <a:r>
              <a:rPr lang="fr-FR" sz="2000" dirty="0" err="1"/>
              <a:t>going</a:t>
            </a:r>
            <a:r>
              <a:rPr lang="fr-FR" sz="2000" dirty="0"/>
              <a:t>. Delivery by end of </a:t>
            </a:r>
            <a:r>
              <a:rPr lang="fr-FR" sz="2000" dirty="0" err="1"/>
              <a:t>year</a:t>
            </a:r>
            <a:r>
              <a:rPr lang="fr-FR" sz="2000" dirty="0"/>
              <a:t>? Update in </a:t>
            </a:r>
            <a:r>
              <a:rPr lang="fr-FR" sz="2000" dirty="0" err="1"/>
              <a:t>Davide’s</a:t>
            </a:r>
            <a:r>
              <a:rPr lang="fr-FR" sz="2000" dirty="0"/>
              <a:t> </a:t>
            </a:r>
            <a:r>
              <a:rPr lang="fr-FR" sz="2000" dirty="0" err="1"/>
              <a:t>presentation</a:t>
            </a:r>
            <a:r>
              <a:rPr lang="fr-FR" sz="2000" dirty="0"/>
              <a:t> </a:t>
            </a:r>
            <a:r>
              <a:rPr lang="fr-FR" sz="2000" dirty="0" err="1"/>
              <a:t>this</a:t>
            </a:r>
            <a:r>
              <a:rPr lang="fr-FR" sz="2000" dirty="0"/>
              <a:t> meeting.</a:t>
            </a:r>
          </a:p>
          <a:p>
            <a:pPr marL="304800" lvl="1" indent="-342900">
              <a:spcBef>
                <a:spcPts val="600"/>
              </a:spcBef>
              <a:buClr>
                <a:schemeClr val="tx1"/>
              </a:buClr>
              <a:buSzPct val="100000"/>
              <a:buFont typeface="Wingdings" panose="05000000000000000000" pitchFamily="2" charset="2"/>
              <a:buChar char="q"/>
            </a:pPr>
            <a:r>
              <a:rPr lang="fr-FR" sz="2000" dirty="0"/>
              <a:t>D7.2: </a:t>
            </a:r>
            <a:r>
              <a:rPr lang="fr-FR" sz="2000" dirty="0" err="1"/>
              <a:t>work</a:t>
            </a:r>
            <a:r>
              <a:rPr lang="fr-FR" sz="2000" dirty="0"/>
              <a:t> on-</a:t>
            </a:r>
            <a:r>
              <a:rPr lang="fr-FR" sz="2000" dirty="0" err="1"/>
              <a:t>going</a:t>
            </a:r>
            <a:r>
              <a:rPr lang="fr-FR" sz="2000" dirty="0"/>
              <a:t>. Update </a:t>
            </a:r>
            <a:r>
              <a:rPr lang="fr-FR" sz="2000" dirty="0" err="1"/>
              <a:t>expected</a:t>
            </a:r>
            <a:r>
              <a:rPr lang="fr-FR" sz="2000" dirty="0"/>
              <a:t> in Andreas’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D7.3: </a:t>
            </a:r>
            <a:r>
              <a:rPr lang="fr-FR" sz="2000" dirty="0" err="1"/>
              <a:t>work</a:t>
            </a:r>
            <a:r>
              <a:rPr lang="fr-FR" sz="2000" dirty="0"/>
              <a:t> on-</a:t>
            </a:r>
            <a:r>
              <a:rPr lang="fr-FR" sz="2000" dirty="0" err="1"/>
              <a:t>going</a:t>
            </a:r>
            <a:r>
              <a:rPr lang="fr-FR" sz="2000" dirty="0"/>
              <a:t>. Update for SOLEDGE3X </a:t>
            </a:r>
            <a:r>
              <a:rPr lang="fr-FR" sz="2000" dirty="0" err="1"/>
              <a:t>will</a:t>
            </a:r>
            <a:r>
              <a:rPr lang="fr-FR" sz="2000" dirty="0"/>
              <a:t> </a:t>
            </a:r>
            <a:r>
              <a:rPr lang="fr-FR" sz="2000" dirty="0" err="1"/>
              <a:t>be</a:t>
            </a:r>
            <a:r>
              <a:rPr lang="fr-FR" sz="2000" dirty="0"/>
              <a:t> </a:t>
            </a:r>
            <a:r>
              <a:rPr lang="fr-FR" sz="2000" dirty="0" err="1"/>
              <a:t>given</a:t>
            </a:r>
            <a:r>
              <a:rPr lang="fr-FR" sz="2000" dirty="0"/>
              <a:t> by Matthieu, update for GRILLIX by Andreas.</a:t>
            </a:r>
          </a:p>
          <a:p>
            <a:pPr marL="304800" lvl="1" indent="-342900">
              <a:spcBef>
                <a:spcPts val="600"/>
              </a:spcBef>
              <a:buClr>
                <a:schemeClr val="tx1"/>
              </a:buClr>
              <a:buSzPct val="100000"/>
              <a:buFont typeface="Wingdings" panose="05000000000000000000" pitchFamily="2" charset="2"/>
              <a:buChar char="q"/>
            </a:pPr>
            <a:r>
              <a:rPr lang="fr-FR" sz="2000" dirty="0"/>
              <a:t>D7.4: </a:t>
            </a:r>
            <a:r>
              <a:rPr lang="fr-FR" sz="2000" dirty="0" err="1"/>
              <a:t>work</a:t>
            </a:r>
            <a:r>
              <a:rPr lang="fr-FR" sz="2000" dirty="0"/>
              <a:t> on-</a:t>
            </a:r>
            <a:r>
              <a:rPr lang="fr-FR" sz="2000" dirty="0" err="1"/>
              <a:t>going</a:t>
            </a:r>
            <a:r>
              <a:rPr lang="fr-FR" sz="2000" dirty="0"/>
              <a:t> </a:t>
            </a:r>
            <a:r>
              <a:rPr lang="fr-FR" sz="2000" dirty="0" err="1"/>
              <a:t>with</a:t>
            </a:r>
            <a:r>
              <a:rPr lang="fr-FR" sz="2000" dirty="0"/>
              <a:t> </a:t>
            </a:r>
            <a:r>
              <a:rPr lang="fr-FR" sz="2000" dirty="0" err="1"/>
              <a:t>recent</a:t>
            </a:r>
            <a:r>
              <a:rPr lang="fr-FR" sz="2000" dirty="0"/>
              <a:t> </a:t>
            </a:r>
            <a:r>
              <a:rPr lang="fr-FR" sz="2000" dirty="0" err="1"/>
              <a:t>progress</a:t>
            </a:r>
            <a:r>
              <a:rPr lang="fr-FR" sz="2000" dirty="0"/>
              <a:t>. Update </a:t>
            </a:r>
            <a:r>
              <a:rPr lang="fr-FR" sz="2000" dirty="0" err="1"/>
              <a:t>expected</a:t>
            </a:r>
            <a:r>
              <a:rPr lang="fr-FR" sz="2000" dirty="0"/>
              <a:t> in </a:t>
            </a:r>
            <a:r>
              <a:rPr lang="fr-FR" sz="2000" dirty="0" err="1"/>
              <a:t>Marcello’s</a:t>
            </a:r>
            <a:r>
              <a:rPr lang="fr-FR" sz="2000" dirty="0"/>
              <a:t> </a:t>
            </a:r>
            <a:r>
              <a:rPr lang="fr-FR" sz="2000" dirty="0" err="1"/>
              <a:t>presentation</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D7.5: </a:t>
            </a:r>
            <a:r>
              <a:rPr lang="fr-FR" sz="2000" dirty="0" err="1"/>
              <a:t>work</a:t>
            </a:r>
            <a:r>
              <a:rPr lang="fr-FR" sz="2000" dirty="0"/>
              <a:t> on-</a:t>
            </a:r>
            <a:r>
              <a:rPr lang="fr-FR" sz="2000" dirty="0" err="1"/>
              <a:t>going</a:t>
            </a:r>
            <a:r>
              <a:rPr lang="fr-FR" sz="2000" dirty="0"/>
              <a:t> </a:t>
            </a:r>
            <a:r>
              <a:rPr lang="fr-FR" sz="2000" dirty="0" err="1"/>
              <a:t>with</a:t>
            </a:r>
            <a:r>
              <a:rPr lang="fr-FR" sz="2000" dirty="0"/>
              <a:t> ACH, </a:t>
            </a:r>
            <a:r>
              <a:rPr lang="fr-FR" sz="2000" dirty="0" err="1"/>
              <a:t>should</a:t>
            </a:r>
            <a:r>
              <a:rPr lang="fr-FR" sz="2000" dirty="0"/>
              <a:t> </a:t>
            </a:r>
            <a:r>
              <a:rPr lang="fr-FR" sz="2000" dirty="0" err="1"/>
              <a:t>be</a:t>
            </a:r>
            <a:r>
              <a:rPr lang="fr-FR" sz="2000" dirty="0"/>
              <a:t> </a:t>
            </a:r>
            <a:r>
              <a:rPr lang="fr-FR" sz="2000" dirty="0" err="1"/>
              <a:t>reported</a:t>
            </a:r>
            <a:r>
              <a:rPr lang="fr-FR" sz="2000" dirty="0"/>
              <a:t> in Matthias’ </a:t>
            </a:r>
            <a:r>
              <a:rPr lang="fr-FR" sz="2000" dirty="0" err="1"/>
              <a:t>presentation</a:t>
            </a:r>
            <a:r>
              <a:rPr lang="fr-FR" sz="2000" dirty="0"/>
              <a:t>.</a:t>
            </a:r>
          </a:p>
        </p:txBody>
      </p:sp>
      <p:pic>
        <p:nvPicPr>
          <p:cNvPr id="10" name="Picture 2" descr="Production Labels - &quot;WIP&quot;, 1 1/4 x 2&quot; S-24227 - ULINE">
            <a:extLst>
              <a:ext uri="{FF2B5EF4-FFF2-40B4-BE49-F238E27FC236}">
                <a16:creationId xmlns:a16="http://schemas.microsoft.com/office/drawing/2014/main" id="{9A01FABB-D306-4255-9C25-45C64497B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6336" y="1876148"/>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roduction Labels - &quot;WIP&quot;, 1 1/4 x 2&quot; S-24227 - ULINE">
            <a:extLst>
              <a:ext uri="{FF2B5EF4-FFF2-40B4-BE49-F238E27FC236}">
                <a16:creationId xmlns:a16="http://schemas.microsoft.com/office/drawing/2014/main" id="{1A3EB3A0-3043-4C8B-AD55-D60402C9C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6" y="2580283"/>
            <a:ext cx="572575" cy="4292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Production Labels - &quot;WIP&quot;, 1 1/4 x 2&quot; S-24227 - ULINE">
            <a:extLst>
              <a:ext uri="{FF2B5EF4-FFF2-40B4-BE49-F238E27FC236}">
                <a16:creationId xmlns:a16="http://schemas.microsoft.com/office/drawing/2014/main" id="{2CFF8B87-EBB6-41E9-9EE5-4438E4B64B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3005" y="3125728"/>
            <a:ext cx="572575" cy="429208"/>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D09B0ABA-2BDD-44AA-90EB-D4C50B9A1483}"/>
              </a:ext>
            </a:extLst>
          </p:cNvPr>
          <p:cNvSpPr txBox="1"/>
          <p:nvPr/>
        </p:nvSpPr>
        <p:spPr>
          <a:xfrm>
            <a:off x="11920603" y="1160076"/>
            <a:ext cx="675723" cy="523220"/>
          </a:xfrm>
          <a:prstGeom prst="rect">
            <a:avLst/>
          </a:prstGeom>
          <a:noFill/>
        </p:spPr>
        <p:txBody>
          <a:bodyPr wrap="square" rtlCol="0">
            <a:spAutoFit/>
          </a:bodyPr>
          <a:lstStyle/>
          <a:p>
            <a:pPr algn="l"/>
            <a:r>
              <a:rPr lang="fr-FR" sz="2800" dirty="0">
                <a:solidFill>
                  <a:schemeClr val="accent6"/>
                </a:solidFill>
              </a:rPr>
              <a:t>?</a:t>
            </a:r>
          </a:p>
        </p:txBody>
      </p:sp>
      <p:pic>
        <p:nvPicPr>
          <p:cNvPr id="14" name="Picture 2" descr="Production Labels - &quot;WIP&quot;, 1 1/4 x 2&quot; S-24227 - ULINE">
            <a:extLst>
              <a:ext uri="{FF2B5EF4-FFF2-40B4-BE49-F238E27FC236}">
                <a16:creationId xmlns:a16="http://schemas.microsoft.com/office/drawing/2014/main" id="{70D992F3-6B92-4609-A406-1BFE53E391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040" y="3699783"/>
            <a:ext cx="572575" cy="429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054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BA6A-5193-9405-3FE5-A42E05F703B9}"/>
              </a:ext>
            </a:extLst>
          </p:cNvPr>
          <p:cNvSpPr>
            <a:spLocks noGrp="1"/>
          </p:cNvSpPr>
          <p:nvPr>
            <p:ph type="title"/>
          </p:nvPr>
        </p:nvSpPr>
        <p:spPr>
          <a:xfrm>
            <a:off x="983432" y="192515"/>
            <a:ext cx="10729192" cy="457200"/>
          </a:xfrm>
        </p:spPr>
        <p:txBody>
          <a:bodyPr/>
          <a:lstStyle/>
          <a:p>
            <a:r>
              <a:rPr lang="fr-FR" dirty="0" err="1"/>
              <a:t>Task</a:t>
            </a:r>
            <a:r>
              <a:rPr lang="fr-FR" dirty="0"/>
              <a:t> 8: </a:t>
            </a:r>
            <a:r>
              <a:rPr lang="en-US" dirty="0"/>
              <a:t>compliance with EUROfusion standard software specifications</a:t>
            </a:r>
            <a:endParaRPr lang="en-HU" dirty="0"/>
          </a:p>
        </p:txBody>
      </p:sp>
      <p:sp>
        <p:nvSpPr>
          <p:cNvPr id="4" name="Slide Number Placeholder 3">
            <a:extLst>
              <a:ext uri="{FF2B5EF4-FFF2-40B4-BE49-F238E27FC236}">
                <a16:creationId xmlns:a16="http://schemas.microsoft.com/office/drawing/2014/main" id="{9EC4912C-5B6A-F1AE-6849-2092C20B568F}"/>
              </a:ext>
            </a:extLst>
          </p:cNvPr>
          <p:cNvSpPr>
            <a:spLocks noGrp="1"/>
          </p:cNvSpPr>
          <p:nvPr>
            <p:ph type="sldNum" sz="quarter" idx="12"/>
          </p:nvPr>
        </p:nvSpPr>
        <p:spPr/>
        <p:txBody>
          <a:bodyPr/>
          <a:lstStyle/>
          <a:p>
            <a:fld id="{6A6D9FA1-99C7-4910-8E32-B85D378B0060}" type="slidenum">
              <a:rPr lang="en-GB" smtClean="0">
                <a:solidFill>
                  <a:prstClr val="white"/>
                </a:solidFill>
              </a:rPr>
              <a:pPr/>
              <a:t>16</a:t>
            </a:fld>
            <a:endParaRPr lang="en-GB">
              <a:solidFill>
                <a:prstClr val="white"/>
              </a:solidFill>
            </a:endParaRPr>
          </a:p>
        </p:txBody>
      </p:sp>
      <p:sp>
        <p:nvSpPr>
          <p:cNvPr id="6" name="Footer Placeholder 3">
            <a:extLst>
              <a:ext uri="{FF2B5EF4-FFF2-40B4-BE49-F238E27FC236}">
                <a16:creationId xmlns:a16="http://schemas.microsoft.com/office/drawing/2014/main" id="{4448143F-2A5E-4C48-81A5-56E9E7B01BA6}"/>
              </a:ext>
            </a:extLst>
          </p:cNvPr>
          <p:cNvSpPr>
            <a:spLocks noGrp="1"/>
          </p:cNvSpPr>
          <p:nvPr>
            <p:ph type="ftr" sz="quarter" idx="11"/>
          </p:nvPr>
        </p:nvSpPr>
        <p:spPr>
          <a:xfrm>
            <a:off x="825623" y="6555770"/>
            <a:ext cx="5542125" cy="302230"/>
          </a:xfrm>
        </p:spPr>
        <p:txBody>
          <a:bodyPr/>
          <a:lstStyle/>
          <a:p>
            <a:r>
              <a:rPr lang="en-GB" dirty="0">
                <a:solidFill>
                  <a:prstClr val="white"/>
                </a:solidFill>
              </a:rPr>
              <a:t>P. Tamain | TSVV-B annual workshop 2026 | Prague, 30/09 – 02/10/2026</a:t>
            </a:r>
          </a:p>
        </p:txBody>
      </p:sp>
      <p:graphicFrame>
        <p:nvGraphicFramePr>
          <p:cNvPr id="7" name="Tableau 6">
            <a:extLst>
              <a:ext uri="{FF2B5EF4-FFF2-40B4-BE49-F238E27FC236}">
                <a16:creationId xmlns:a16="http://schemas.microsoft.com/office/drawing/2014/main" id="{FF465BE4-2F8A-47CE-A733-B425A00FBBFA}"/>
              </a:ext>
            </a:extLst>
          </p:cNvPr>
          <p:cNvGraphicFramePr>
            <a:graphicFrameLocks noGrp="1"/>
          </p:cNvGraphicFramePr>
          <p:nvPr>
            <p:extLst>
              <p:ext uri="{D42A27DB-BD31-4B8C-83A1-F6EECF244321}">
                <p14:modId xmlns:p14="http://schemas.microsoft.com/office/powerpoint/2010/main" val="1406081693"/>
              </p:ext>
            </p:extLst>
          </p:nvPr>
        </p:nvGraphicFramePr>
        <p:xfrm>
          <a:off x="770537" y="1127645"/>
          <a:ext cx="10488058" cy="2475040"/>
        </p:xfrm>
        <a:graphic>
          <a:graphicData uri="http://schemas.openxmlformats.org/drawingml/2006/table">
            <a:tbl>
              <a:tblPr bandRow="1"/>
              <a:tblGrid>
                <a:gridCol w="664449">
                  <a:extLst>
                    <a:ext uri="{9D8B030D-6E8A-4147-A177-3AD203B41FA5}">
                      <a16:colId xmlns:a16="http://schemas.microsoft.com/office/drawing/2014/main" val="3720793310"/>
                    </a:ext>
                  </a:extLst>
                </a:gridCol>
                <a:gridCol w="5571098">
                  <a:extLst>
                    <a:ext uri="{9D8B030D-6E8A-4147-A177-3AD203B41FA5}">
                      <a16:colId xmlns:a16="http://schemas.microsoft.com/office/drawing/2014/main" val="3707735385"/>
                    </a:ext>
                  </a:extLst>
                </a:gridCol>
                <a:gridCol w="2181340">
                  <a:extLst>
                    <a:ext uri="{9D8B030D-6E8A-4147-A177-3AD203B41FA5}">
                      <a16:colId xmlns:a16="http://schemas.microsoft.com/office/drawing/2014/main" val="4078454939"/>
                    </a:ext>
                  </a:extLst>
                </a:gridCol>
                <a:gridCol w="1233889">
                  <a:extLst>
                    <a:ext uri="{9D8B030D-6E8A-4147-A177-3AD203B41FA5}">
                      <a16:colId xmlns:a16="http://schemas.microsoft.com/office/drawing/2014/main" val="2419074828"/>
                    </a:ext>
                  </a:extLst>
                </a:gridCol>
                <a:gridCol w="837282">
                  <a:extLst>
                    <a:ext uri="{9D8B030D-6E8A-4147-A177-3AD203B41FA5}">
                      <a16:colId xmlns:a16="http://schemas.microsoft.com/office/drawing/2014/main" val="3020563841"/>
                    </a:ext>
                  </a:extLst>
                </a:gridCol>
              </a:tblGrid>
              <a:tr h="77280">
                <a:tc>
                  <a:txBody>
                    <a:bodyPr/>
                    <a:lstStyle/>
                    <a:p>
                      <a:pPr algn="just">
                        <a:lnSpc>
                          <a:spcPct val="107000"/>
                        </a:lnSpc>
                        <a:spcAft>
                          <a:spcPts val="800"/>
                        </a:spcAft>
                      </a:pPr>
                      <a:r>
                        <a:rPr lang="en-GB" sz="1800" b="1" dirty="0">
                          <a:solidFill>
                            <a:srgbClr val="000000"/>
                          </a:solidFill>
                          <a:effectLst/>
                          <a:latin typeface="+mn-lt"/>
                          <a:ea typeface="Calibri" panose="020F0502020204030204" pitchFamily="34" charset="0"/>
                          <a:cs typeface="Times New Roman" panose="02020603050405020304" pitchFamily="18" charset="0"/>
                        </a:rPr>
                        <a:t> </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a:solidFill>
                            <a:srgbClr val="000000"/>
                          </a:solidFill>
                          <a:effectLst/>
                          <a:latin typeface="+mn-lt"/>
                          <a:ea typeface="Calibri" panose="020F0502020204030204" pitchFamily="34" charset="0"/>
                          <a:cs typeface="Times New Roman" panose="02020603050405020304" pitchFamily="18" charset="0"/>
                        </a:rPr>
                        <a:t>Description</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What</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l">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Who</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lnSpc>
                          <a:spcPct val="107000"/>
                        </a:lnSpc>
                        <a:spcAft>
                          <a:spcPts val="800"/>
                        </a:spcAft>
                      </a:pPr>
                      <a:r>
                        <a:rPr lang="fr-FR" sz="1800" b="1" dirty="0" err="1">
                          <a:solidFill>
                            <a:srgbClr val="000000"/>
                          </a:solidFill>
                          <a:effectLst/>
                          <a:latin typeface="+mn-lt"/>
                          <a:ea typeface="Calibri" panose="020F0502020204030204" pitchFamily="34" charset="0"/>
                          <a:cs typeface="Times New Roman" panose="02020603050405020304" pitchFamily="18" charset="0"/>
                        </a:rPr>
                        <a:t>When</a:t>
                      </a:r>
                      <a:r>
                        <a:rPr lang="fr-FR" sz="1800" b="1" dirty="0">
                          <a:solidFill>
                            <a:srgbClr val="000000"/>
                          </a:solidFill>
                          <a:effectLst/>
                          <a:latin typeface="+mn-lt"/>
                          <a:ea typeface="Calibri" panose="020F0502020204030204" pitchFamily="34" charset="0"/>
                          <a:cs typeface="Times New Roman" panose="02020603050405020304" pitchFamily="18" charset="0"/>
                        </a:rPr>
                        <a:t>?</a:t>
                      </a:r>
                      <a:endParaRPr lang="fr-FR" sz="18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81575944"/>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D8.1</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Python post-treatment routines to export data from all contributing codes in IMAS format using library developed in TSVV-3</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All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7534021"/>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D8.2</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TSVV-B codes compliant with priority 2 criteria of EUROfusion standard software recommendations (exception: priority 1 criteria for SOLEDGE-HDG)</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Codes and environment</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All</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163147"/>
                  </a:ext>
                </a:extLst>
              </a:tr>
              <a:tr h="0">
                <a:tc>
                  <a:txBody>
                    <a:bodyPr/>
                    <a:lstStyle/>
                    <a:p>
                      <a:pPr algn="just"/>
                      <a:r>
                        <a:rPr lang="en-GB" sz="1800" b="1" dirty="0">
                          <a:solidFill>
                            <a:srgbClr val="000000"/>
                          </a:solidFill>
                          <a:effectLst/>
                          <a:latin typeface="+mn-lt"/>
                          <a:ea typeface="Times New Roman" panose="02020603050405020304" pitchFamily="18" charset="0"/>
                          <a:cs typeface="Times New Roman" panose="02020603050405020304" pitchFamily="18" charset="0"/>
                        </a:rPr>
                        <a:t>D8.3</a:t>
                      </a:r>
                      <a:endParaRPr lang="fr-FR" sz="1800" b="1"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Individual or collective training for new users of TSVV-B codes on request from WPs or individual collaborators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GB" sz="1800" dirty="0">
                          <a:solidFill>
                            <a:srgbClr val="000000"/>
                          </a:solidFill>
                          <a:effectLst/>
                          <a:latin typeface="+mn-lt"/>
                          <a:ea typeface="Times New Roman" panose="02020603050405020304" pitchFamily="18" charset="0"/>
                          <a:cs typeface="Times New Roman" panose="02020603050405020304" pitchFamily="18" charset="0"/>
                        </a:rPr>
                        <a:t>Training sessions</a:t>
                      </a:r>
                      <a:endParaRPr lang="fr-FR" sz="1800" dirty="0">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800" i="0" kern="1200" dirty="0">
                          <a:solidFill>
                            <a:schemeClr val="tx1"/>
                          </a:solidFill>
                          <a:effectLst/>
                          <a:latin typeface="+mn-lt"/>
                          <a:ea typeface="Calibri" panose="020F0502020204030204" pitchFamily="34" charset="0"/>
                          <a:cs typeface="Times New Roman" panose="02020603050405020304" pitchFamily="18" charset="0"/>
                        </a:rPr>
                        <a:t>All</a:t>
                      </a:r>
                      <a:endParaRPr lang="fr-FR" sz="1800" i="0" kern="12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fr-FR" sz="1800" i="0" kern="1200" dirty="0">
                          <a:solidFill>
                            <a:schemeClr val="tx1"/>
                          </a:solidFill>
                          <a:effectLst/>
                          <a:latin typeface="+mn-lt"/>
                          <a:ea typeface="Calibri" panose="020F0502020204030204" pitchFamily="34" charset="0"/>
                          <a:cs typeface="Times New Roman" panose="02020603050405020304" pitchFamily="18" charset="0"/>
                        </a:rPr>
                        <a:t>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8615302"/>
                  </a:ext>
                </a:extLst>
              </a:tr>
            </a:tbl>
          </a:graphicData>
        </a:graphic>
      </p:graphicFrame>
      <p:sp>
        <p:nvSpPr>
          <p:cNvPr id="8" name="Content Placeholder 2">
            <a:extLst>
              <a:ext uri="{FF2B5EF4-FFF2-40B4-BE49-F238E27FC236}">
                <a16:creationId xmlns:a16="http://schemas.microsoft.com/office/drawing/2014/main" id="{E2B4CAC6-2D47-4FA6-9E2D-36735F987CC3}"/>
              </a:ext>
            </a:extLst>
          </p:cNvPr>
          <p:cNvSpPr txBox="1">
            <a:spLocks/>
          </p:cNvSpPr>
          <p:nvPr/>
        </p:nvSpPr>
        <p:spPr>
          <a:xfrm>
            <a:off x="609600" y="4099767"/>
            <a:ext cx="11103024" cy="1958920"/>
          </a:xfrm>
          <a:prstGeom prst="rect">
            <a:avLst/>
          </a:prstGeom>
        </p:spPr>
        <p:txBody>
          <a:bodyPr>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304800" lvl="1" indent="-342900">
              <a:spcBef>
                <a:spcPts val="600"/>
              </a:spcBef>
              <a:buClr>
                <a:schemeClr val="tx1"/>
              </a:buClr>
              <a:buSzPct val="100000"/>
              <a:buFont typeface="Wingdings" panose="05000000000000000000" pitchFamily="2" charset="2"/>
              <a:buChar char="q"/>
            </a:pPr>
            <a:r>
              <a:rPr lang="fr-FR" sz="2000" dirty="0"/>
              <a:t>D8.1: </a:t>
            </a:r>
            <a:r>
              <a:rPr lang="fr-FR" sz="2000" dirty="0" err="1"/>
              <a:t>achieved</a:t>
            </a:r>
            <a:r>
              <a:rPr lang="fr-FR" sz="2000" dirty="0"/>
              <a:t> for SOLEDGE3X, GRILLIX and GBS (to </a:t>
            </a:r>
            <a:r>
              <a:rPr lang="fr-FR" sz="2000" dirty="0" err="1"/>
              <a:t>be</a:t>
            </a:r>
            <a:r>
              <a:rPr lang="fr-FR" sz="2000" dirty="0"/>
              <a:t> </a:t>
            </a:r>
            <a:r>
              <a:rPr lang="fr-FR" sz="2000" dirty="0" err="1"/>
              <a:t>confirmed</a:t>
            </a:r>
            <a:r>
              <a:rPr lang="fr-FR" sz="2000" dirty="0"/>
              <a:t>). FELTOR </a:t>
            </a:r>
            <a:r>
              <a:rPr lang="fr-FR" sz="2000" dirty="0" err="1"/>
              <a:t>status</a:t>
            </a:r>
            <a:r>
              <a:rPr lang="fr-FR" sz="2000" dirty="0"/>
              <a:t> </a:t>
            </a:r>
            <a:r>
              <a:rPr lang="fr-FR" sz="2000" dirty="0" err="1"/>
              <a:t>unclear</a:t>
            </a:r>
            <a:r>
              <a:rPr lang="fr-FR" sz="2000" dirty="0"/>
              <a:t>.</a:t>
            </a:r>
          </a:p>
          <a:p>
            <a:pPr marL="304800" lvl="1" indent="-342900">
              <a:spcBef>
                <a:spcPts val="600"/>
              </a:spcBef>
              <a:buClr>
                <a:schemeClr val="tx1"/>
              </a:buClr>
              <a:buSzPct val="100000"/>
              <a:buFont typeface="Wingdings" panose="05000000000000000000" pitchFamily="2" charset="2"/>
              <a:buChar char="q"/>
            </a:pPr>
            <a:r>
              <a:rPr lang="fr-FR" sz="2000" dirty="0"/>
              <a:t>D8.2: </a:t>
            </a:r>
            <a:r>
              <a:rPr lang="fr-FR" sz="2000" dirty="0" err="1"/>
              <a:t>status</a:t>
            </a:r>
            <a:r>
              <a:rPr lang="fr-FR" sz="2000" dirty="0"/>
              <a:t> of all codes </a:t>
            </a:r>
            <a:r>
              <a:rPr lang="fr-FR" sz="2000" dirty="0" err="1"/>
              <a:t>probably</a:t>
            </a:r>
            <a:r>
              <a:rPr lang="fr-FR" sz="2000" dirty="0"/>
              <a:t> not up-to-date. Discussion </a:t>
            </a:r>
            <a:r>
              <a:rPr lang="fr-FR" sz="2000" dirty="0" err="1"/>
              <a:t>planned</a:t>
            </a:r>
            <a:r>
              <a:rPr lang="fr-FR" sz="2000" dirty="0"/>
              <a:t> to </a:t>
            </a:r>
            <a:r>
              <a:rPr lang="fr-FR" sz="2000" dirty="0" err="1"/>
              <a:t>get</a:t>
            </a:r>
            <a:r>
              <a:rPr lang="fr-FR" sz="2000" dirty="0"/>
              <a:t> an update.</a:t>
            </a:r>
          </a:p>
          <a:p>
            <a:pPr marL="304800" lvl="1" indent="-342900">
              <a:spcBef>
                <a:spcPts val="600"/>
              </a:spcBef>
              <a:buClr>
                <a:schemeClr val="tx1"/>
              </a:buClr>
              <a:buSzPct val="100000"/>
              <a:buFont typeface="Wingdings" panose="05000000000000000000" pitchFamily="2" charset="2"/>
              <a:buChar char="q"/>
            </a:pPr>
            <a:r>
              <a:rPr lang="fr-FR" sz="2000" dirty="0"/>
              <a:t>D8.3: at least one new GRILLIX user </a:t>
            </a:r>
            <a:r>
              <a:rPr lang="fr-FR" sz="2000" dirty="0" err="1"/>
              <a:t>trained</a:t>
            </a:r>
            <a:r>
              <a:rPr lang="fr-FR" sz="2000" dirty="0"/>
              <a:t> </a:t>
            </a:r>
            <a:r>
              <a:rPr lang="fr-FR" sz="2000" dirty="0" err="1"/>
              <a:t>outside</a:t>
            </a:r>
            <a:r>
              <a:rPr lang="fr-FR" sz="2000" dirty="0"/>
              <a:t> IPP. SOLEDGE3X training made in the US in June. </a:t>
            </a:r>
            <a:r>
              <a:rPr lang="fr-FR" sz="2000" dirty="0" err="1"/>
              <a:t>Deliverable</a:t>
            </a:r>
            <a:r>
              <a:rPr lang="fr-FR" sz="2000" dirty="0"/>
              <a:t> can </a:t>
            </a:r>
            <a:r>
              <a:rPr lang="fr-FR" sz="2000" dirty="0" err="1"/>
              <a:t>be</a:t>
            </a:r>
            <a:r>
              <a:rPr lang="fr-FR" sz="2000" dirty="0"/>
              <a:t> </a:t>
            </a:r>
            <a:r>
              <a:rPr lang="fr-FR" sz="2000" dirty="0" err="1"/>
              <a:t>considered</a:t>
            </a:r>
            <a:r>
              <a:rPr lang="fr-FR" sz="2000" dirty="0"/>
              <a:t> as </a:t>
            </a:r>
            <a:r>
              <a:rPr lang="fr-FR" sz="2000" dirty="0" err="1"/>
              <a:t>achieved</a:t>
            </a:r>
            <a:r>
              <a:rPr lang="fr-FR" sz="2000" dirty="0"/>
              <a:t>. </a:t>
            </a:r>
            <a:r>
              <a:rPr lang="fr-FR" sz="2000" dirty="0" err="1"/>
              <a:t>Interested</a:t>
            </a:r>
            <a:r>
              <a:rPr lang="fr-FR" sz="2000" dirty="0"/>
              <a:t> in updates and plans </a:t>
            </a:r>
            <a:r>
              <a:rPr lang="fr-FR" sz="2000" dirty="0" err="1"/>
              <a:t>though</a:t>
            </a:r>
            <a:r>
              <a:rPr lang="fr-FR" sz="2000" dirty="0"/>
              <a:t>.</a:t>
            </a:r>
          </a:p>
        </p:txBody>
      </p:sp>
      <p:sp>
        <p:nvSpPr>
          <p:cNvPr id="9" name="ZoneTexte 8">
            <a:extLst>
              <a:ext uri="{FF2B5EF4-FFF2-40B4-BE49-F238E27FC236}">
                <a16:creationId xmlns:a16="http://schemas.microsoft.com/office/drawing/2014/main" id="{3EAD3FB5-0DE0-434C-BDF6-6FCD38054FFD}"/>
              </a:ext>
            </a:extLst>
          </p:cNvPr>
          <p:cNvSpPr txBox="1"/>
          <p:nvPr/>
        </p:nvSpPr>
        <p:spPr>
          <a:xfrm>
            <a:off x="11374762" y="1551229"/>
            <a:ext cx="675723"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
        <p:nvSpPr>
          <p:cNvPr id="10" name="ZoneTexte 9">
            <a:extLst>
              <a:ext uri="{FF2B5EF4-FFF2-40B4-BE49-F238E27FC236}">
                <a16:creationId xmlns:a16="http://schemas.microsoft.com/office/drawing/2014/main" id="{B919B1F3-4AEF-4AAA-B933-9A4D9301270B}"/>
              </a:ext>
            </a:extLst>
          </p:cNvPr>
          <p:cNvSpPr txBox="1"/>
          <p:nvPr/>
        </p:nvSpPr>
        <p:spPr>
          <a:xfrm>
            <a:off x="11374762" y="2365165"/>
            <a:ext cx="675723" cy="523220"/>
          </a:xfrm>
          <a:prstGeom prst="rect">
            <a:avLst/>
          </a:prstGeom>
          <a:noFill/>
        </p:spPr>
        <p:txBody>
          <a:bodyPr wrap="square" rtlCol="0">
            <a:spAutoFit/>
          </a:bodyPr>
          <a:lstStyle/>
          <a:p>
            <a:pPr algn="l"/>
            <a:r>
              <a:rPr lang="fr-FR" sz="2800" dirty="0">
                <a:solidFill>
                  <a:schemeClr val="accent6"/>
                </a:solidFill>
              </a:rPr>
              <a:t>?</a:t>
            </a:r>
          </a:p>
        </p:txBody>
      </p:sp>
      <p:sp>
        <p:nvSpPr>
          <p:cNvPr id="11" name="ZoneTexte 10">
            <a:extLst>
              <a:ext uri="{FF2B5EF4-FFF2-40B4-BE49-F238E27FC236}">
                <a16:creationId xmlns:a16="http://schemas.microsoft.com/office/drawing/2014/main" id="{3ACFB050-9C0F-4BBE-8264-09200FBB7EF4}"/>
              </a:ext>
            </a:extLst>
          </p:cNvPr>
          <p:cNvSpPr txBox="1"/>
          <p:nvPr/>
        </p:nvSpPr>
        <p:spPr>
          <a:xfrm>
            <a:off x="11351434" y="3079464"/>
            <a:ext cx="750369" cy="523220"/>
          </a:xfrm>
          <a:prstGeom prst="rect">
            <a:avLst/>
          </a:prstGeom>
          <a:noFill/>
        </p:spPr>
        <p:txBody>
          <a:bodyPr wrap="square" rtlCol="0">
            <a:spAutoFit/>
          </a:bodyPr>
          <a:lstStyle/>
          <a:p>
            <a:pPr algn="l"/>
            <a:r>
              <a:rPr lang="fr-FR" sz="2800" dirty="0">
                <a:solidFill>
                  <a:srgbClr val="00B050"/>
                </a:solidFill>
                <a:sym typeface="Wingdings" panose="05000000000000000000" pitchFamily="2" charset="2"/>
              </a:rPr>
              <a:t></a:t>
            </a:r>
            <a:r>
              <a:rPr lang="fr-FR" sz="2800" dirty="0">
                <a:solidFill>
                  <a:schemeClr val="accent6"/>
                </a:solidFill>
              </a:rPr>
              <a:t>?</a:t>
            </a:r>
          </a:p>
        </p:txBody>
      </p:sp>
    </p:spTree>
    <p:extLst>
      <p:ext uri="{BB962C8B-B14F-4D97-AF65-F5344CB8AC3E}">
        <p14:creationId xmlns:p14="http://schemas.microsoft.com/office/powerpoint/2010/main" val="1060883566"/>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5E97A0C0FEBC408E67B127B9678D93" ma:contentTypeVersion="16" ma:contentTypeDescription="Create a new document." ma:contentTypeScope="" ma:versionID="1d2a0d8c6deb6b6d65149e488cbe144b">
  <xsd:schema xmlns:xsd="http://www.w3.org/2001/XMLSchema" xmlns:xs="http://www.w3.org/2001/XMLSchema" xmlns:p="http://schemas.microsoft.com/office/2006/metadata/properties" xmlns:ns2="cbbfa1f3-60c2-42de-b5b6-3ee8cb87d964" xmlns:ns3="e5ba6352-0726-4226-96e7-82f7f1c59ac0" targetNamespace="http://schemas.microsoft.com/office/2006/metadata/properties" ma:root="true" ma:fieldsID="0760925279f4376d2d8626e0085fb012" ns2:_="" ns3:_="">
    <xsd:import namespace="cbbfa1f3-60c2-42de-b5b6-3ee8cb87d964"/>
    <xsd:import namespace="e5ba6352-0726-4226-96e7-82f7f1c59a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Dateofreleas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fa1f3-60c2-42de-b5b6-3ee8cb87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Dateofrelease" ma:index="14" nillable="true" ma:displayName="Date of release" ma:format="Dropdown" ma:internalName="Dateofrelease">
      <xsd:simpleType>
        <xsd:restriction base="dms:Text">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1e10cb2-14f7-4eda-9ec0-27c7232f3f4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a6352-0726-4226-96e7-82f7f1c59ac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fc3690-ba4d-4b93-9ca3-ace776e65a5b}" ma:internalName="TaxCatchAll" ma:showField="CatchAllData" ma:web="e5ba6352-0726-4226-96e7-82f7f1c59a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5ba6352-0726-4226-96e7-82f7f1c59ac0" xsi:nil="true"/>
    <Dateofrelease xmlns="cbbfa1f3-60c2-42de-b5b6-3ee8cb87d964" xsi:nil="true"/>
    <lcf76f155ced4ddcb4097134ff3c332f xmlns="cbbfa1f3-60c2-42de-b5b6-3ee8cb87d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722FF28-6CAC-40D9-B3BE-DA4AA3273CC9}">
  <ds:schemaRefs>
    <ds:schemaRef ds:uri="http://schemas.microsoft.com/sharepoint/v3/contenttype/forms"/>
  </ds:schemaRefs>
</ds:datastoreItem>
</file>

<file path=customXml/itemProps2.xml><?xml version="1.0" encoding="utf-8"?>
<ds:datastoreItem xmlns:ds="http://schemas.openxmlformats.org/officeDocument/2006/customXml" ds:itemID="{0E8EE7C9-ECD7-4BCA-AD35-42C1959343C6}">
  <ds:schemaRefs>
    <ds:schemaRef ds:uri="cbbfa1f3-60c2-42de-b5b6-3ee8cb87d964"/>
    <ds:schemaRef ds:uri="e5ba6352-0726-4226-96e7-82f7f1c59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FD49AD-6A3B-49D0-B154-A3C5A5485D0C}">
  <ds:schemaRefs>
    <ds:schemaRef ds:uri="cbbfa1f3-60c2-42de-b5b6-3ee8cb87d964"/>
    <ds:schemaRef ds:uri="e5ba6352-0726-4226-96e7-82f7f1c59a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3507</TotalTime>
  <Words>2175</Words>
  <Application>Microsoft Office PowerPoint</Application>
  <PresentationFormat>Grand écran</PresentationFormat>
  <Paragraphs>366</Paragraphs>
  <Slides>16</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Aptos</vt:lpstr>
      <vt:lpstr>Arial</vt:lpstr>
      <vt:lpstr>Calibri</vt:lpstr>
      <vt:lpstr>Poppins</vt:lpstr>
      <vt:lpstr>Wingdings</vt:lpstr>
      <vt:lpstr>EUROfusion.1line_5_3_2019</vt:lpstr>
      <vt:lpstr>Opening &amp; overview of project status</vt:lpstr>
      <vt:lpstr>Call for ACH support requests</vt:lpstr>
      <vt:lpstr>Call for HPC time in cycle 11 (03/2027-12/2027)</vt:lpstr>
      <vt:lpstr>Pitagora usage</vt:lpstr>
      <vt:lpstr>Context and purpose of meeting</vt:lpstr>
      <vt:lpstr>Practical information</vt:lpstr>
      <vt:lpstr>Agenda</vt:lpstr>
      <vt:lpstr>Task 1: edge plasma turbulence and heat exhaust in dissipative regimes</vt:lpstr>
      <vt:lpstr>Task 2: edge plasma turbulence in improved confinement regimes</vt:lpstr>
      <vt:lpstr>Task 3: edge turbulence and PWI in complex geometries</vt:lpstr>
      <vt:lpstr>Task 4: edge plasma transport and turbulence in stellarators</vt:lpstr>
      <vt:lpstr>Task 5: validation of models and codes against scaling laws</vt:lpstr>
      <vt:lpstr>Task 6: developments towards higher fidelity fluid simulations (1)</vt:lpstr>
      <vt:lpstr>Task 6: developments towards higher fidelity fluid simulations (2)</vt:lpstr>
      <vt:lpstr>Task 7: numerical developments towards improved accuracy or perf.</vt:lpstr>
      <vt:lpstr>Task 8: compliance with EUROfusion standard software specifications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TAMAIN Patrick 207314</cp:lastModifiedBy>
  <cp:revision>39</cp:revision>
  <dcterms:created xsi:type="dcterms:W3CDTF">2023-11-15T09:40:03Z</dcterms:created>
  <dcterms:modified xsi:type="dcterms:W3CDTF">2026-09-29T22:06:06Z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0x0101006C5E97A0C0FEBC408E67B127B9678D93</vt:lpwstr>
  </property>
  <property fmtid="{D5CDD505-2E9C-101B-9397-08002B2CF9AE}" pid="3" name="MediaServiceImageTags">
    <vt:lpwstr/>
  </property>
</Properties>
</file>