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8"/>
  </p:notesMasterIdLst>
  <p:handoutMasterIdLst>
    <p:handoutMasterId r:id="rId29"/>
  </p:handoutMasterIdLst>
  <p:sldIdLst>
    <p:sldId id="262" r:id="rId5"/>
    <p:sldId id="258" r:id="rId6"/>
    <p:sldId id="287" r:id="rId7"/>
    <p:sldId id="302" r:id="rId8"/>
    <p:sldId id="319" r:id="rId9"/>
    <p:sldId id="320" r:id="rId10"/>
    <p:sldId id="327" r:id="rId11"/>
    <p:sldId id="328" r:id="rId12"/>
    <p:sldId id="329" r:id="rId13"/>
    <p:sldId id="322" r:id="rId14"/>
    <p:sldId id="323" r:id="rId15"/>
    <p:sldId id="277" r:id="rId16"/>
    <p:sldId id="279" r:id="rId17"/>
    <p:sldId id="285" r:id="rId18"/>
    <p:sldId id="324" r:id="rId19"/>
    <p:sldId id="325" r:id="rId20"/>
    <p:sldId id="289" r:id="rId21"/>
    <p:sldId id="326" r:id="rId22"/>
    <p:sldId id="332" r:id="rId23"/>
    <p:sldId id="330" r:id="rId24"/>
    <p:sldId id="317" r:id="rId25"/>
    <p:sldId id="281" r:id="rId26"/>
    <p:sldId id="333" r:id="rId27"/>
  </p:sldIdLst>
  <p:sldSz cx="9144000" cy="5143500" type="screen16x9"/>
  <p:notesSz cx="6858000" cy="9144000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gio Garcia Herreros" initials="SGH" lastIdx="1" clrIdx="0">
    <p:extLst>
      <p:ext uri="{19B8F6BF-5375-455C-9EA6-DF929625EA0E}">
        <p15:presenceInfo xmlns:p15="http://schemas.microsoft.com/office/powerpoint/2012/main" userId="S::sergio.garciah@estudiante.uam.es::da60c8cb-7810-4c90-bc76-b95b7b0f6c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60D7"/>
    <a:srgbClr val="14DAC7"/>
    <a:srgbClr val="00EEE3"/>
    <a:srgbClr val="F4F4AA"/>
    <a:srgbClr val="EFFC78"/>
    <a:srgbClr val="FBD9A3"/>
    <a:srgbClr val="CEFED0"/>
    <a:srgbClr val="C3E56D"/>
    <a:srgbClr val="F7F7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88" autoAdjust="0"/>
    <p:restoredTop sz="92271" autoAdjust="0"/>
  </p:normalViewPr>
  <p:slideViewPr>
    <p:cSldViewPr snapToGrid="0" snapToObjects="1" showGuides="1">
      <p:cViewPr varScale="1">
        <p:scale>
          <a:sx n="138" d="100"/>
          <a:sy n="138" d="100"/>
        </p:scale>
        <p:origin x="512" y="1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50" d="100"/>
          <a:sy n="150" d="100"/>
        </p:scale>
        <p:origin x="608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 dirty="0">
              <a:latin typeface="Arial" panose="020B0604020202020204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79B33-A94D-4C8C-88C2-619932967EF3}" type="datetimeFigureOut">
              <a:rPr lang="fr-CH" smtClean="0">
                <a:latin typeface="Arial" panose="020B0604020202020204" pitchFamily="34" charset="0"/>
              </a:rPr>
              <a:t>02.10.2026</a:t>
            </a:fld>
            <a:endParaRPr lang="fr-CH" dirty="0">
              <a:latin typeface="Arial" panose="020B060402020202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 dirty="0">
              <a:latin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F4AF0-8439-436D-BEF0-52070F19E1B6}" type="slidenum">
              <a:rPr lang="fr-CH" smtClean="0">
                <a:latin typeface="Arial" panose="020B0604020202020204" pitchFamily="34" charset="0"/>
              </a:rPr>
              <a:t>‹Nº›</a:t>
            </a:fld>
            <a:endParaRPr lang="fr-CH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05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8103E42-5239-1A40-AD33-3EE7E9DDF5FD}" type="datetimeFigureOut">
              <a:rPr lang="fr-FR" smtClean="0"/>
              <a:pPr/>
              <a:t>02/10/2026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CF50783-AAED-1941-8BCC-9F6140F0A6B1}" type="slidenum">
              <a:rPr lang="fr-FR" smtClean="0"/>
              <a:pPr/>
              <a:t>‹Nº›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674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436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9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59B45-110E-80F6-29D1-4A9D1D965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BFE752D1-C02E-4705-9B39-05091F90A4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5D6BEF94-C7BE-EFBA-12C2-F7CF3D6B3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C96E8F-88F8-FEB7-4698-133F8FA048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428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DA967-6A19-182C-8781-CC536356D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02CF3157-3180-47F8-AC2A-B01002B73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8F9EFF3-BAF2-4FA0-F38A-DFB6459D7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6C4FD3-C523-30E2-E757-41EC3A4066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3730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4B308-C2FA-854E-7F07-70307FAAD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D0D4959F-3533-A309-F95F-39FB8EE867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40991DC-DC41-F622-5577-626F4C9F3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2376BA-7B26-AAA2-95D2-3C974F0A55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5991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34C6-4A81-3C83-A33C-BDC65DBF6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A29E9426-85C2-54E9-54AE-3370F1AF2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7F7C460-3C3E-A3A0-7BE7-24E22FBC30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D9DBE6-811E-1ADD-BBCE-DC5C6AAC1D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633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68F29-6D53-54B8-B651-9725302DB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A856CB39-F0E9-EC0C-B22E-FCE8BA970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A99F81BF-3744-A60B-B4A9-204B5A9BEC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5B2545-786A-FD55-1262-CDC6E7B532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0641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85C3B-A3B9-BF5B-BA31-F483430EC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8104E0D9-54FB-9DEF-E87B-809AF6F88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71307D5-56C4-5804-B16B-DBE1FC582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72AC19-69F9-5DCA-AA1D-C464526AA7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147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2B5D9-25A0-370F-F4D3-0962C3BA6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0A7DFAC7-743D-FEDE-F417-5AE92ADACE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5CD6412D-D9AA-1DDE-B3FE-7DE5D7523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113858-E0AB-11A9-EA89-689724FE8D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7087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3B914-830A-5E2A-FE55-693A0BF74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F1597A0C-514C-DA4F-4EBF-D51B234C6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6D05BE4-A9B2-EDCB-B564-475BC02FB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C40C0B-DE55-BF32-9C1F-EE0C39D861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0487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7E10E-51CD-446E-1135-6A6C51E7F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4A3368A7-DF8A-3372-4CCC-65AAA9517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3FF7EF4-5D35-7A81-8A97-DC2DA6CF9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135805-41FB-A956-3FF9-48ECC585BD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2113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C5E04-FED8-E537-B752-7E01B57CF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7280F04C-2C19-E060-37CA-2D07534EC3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CF80A057-49C7-7FAB-B7EC-716642F72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CC895B-E28E-511C-94B7-31A2C12E56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9744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A2A7-AB51-BA32-7174-ADD1524D9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A47C320F-1F00-538C-A800-30F306D81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67F5006-4450-2E71-3B0B-1E11DAE0C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7B3E6A-1A29-0F27-0526-D4DDCD57A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2307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2614B-FCAB-9886-D6C3-573CFBB4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85E10907-33CA-28F2-9A61-A79298F51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E82CC616-3BF3-7A0E-2D41-AF1E3CFC1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E02CE5-5668-A1B9-C977-C36E415EF4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0218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751E2-137A-5644-01EE-F8C0950B0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F5467A84-87E3-82F3-C91B-7433FAFC1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DC983FB-2082-7EA7-CA85-8E95BC10D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E0EA8F-8B10-F9C7-5431-67A4BAE901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107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31913" y="0"/>
            <a:ext cx="7812087" cy="494823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5563" y="786535"/>
            <a:ext cx="2738437" cy="2338387"/>
          </a:xfrm>
          <a:solidFill>
            <a:schemeClr val="accent1"/>
          </a:solidFill>
        </p:spPr>
        <p:txBody>
          <a:bodyPr lIns="216000"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6763" y="3124922"/>
            <a:ext cx="1828800" cy="1568450"/>
          </a:xfrm>
          <a:solidFill>
            <a:schemeClr val="tx1"/>
          </a:solidFill>
        </p:spPr>
        <p:txBody>
          <a:bodyPr lIns="90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647" y="80283"/>
            <a:ext cx="1175301" cy="508655"/>
          </a:xfrm>
          <a:prstGeom prst="rect">
            <a:avLst/>
          </a:prstGeom>
        </p:spPr>
      </p:pic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00800" y="4683125"/>
            <a:ext cx="1828800" cy="460375"/>
          </a:xfrm>
          <a:solidFill>
            <a:schemeClr val="bg1"/>
          </a:solidFill>
        </p:spPr>
        <p:txBody>
          <a:bodyPr lIns="90000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" y="4505348"/>
            <a:ext cx="706306" cy="4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80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126" userDrawn="1">
          <p15:clr>
            <a:srgbClr val="FBAE40"/>
          </p15:clr>
        </p15:guide>
        <p15:guide id="5" orient="horz" pos="123" userDrawn="1">
          <p15:clr>
            <a:srgbClr val="FBAE40"/>
          </p15:clr>
        </p15:guide>
        <p15:guide id="6" orient="horz" pos="3117" userDrawn="1">
          <p15:clr>
            <a:srgbClr val="FBAE40"/>
          </p15:clr>
        </p15:guide>
        <p15:guide id="7" pos="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31913" y="459938"/>
            <a:ext cx="7812087" cy="4683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5563" y="786535"/>
            <a:ext cx="2738437" cy="2338387"/>
          </a:xfrm>
          <a:solidFill>
            <a:schemeClr val="accent1"/>
          </a:solidFill>
        </p:spPr>
        <p:txBody>
          <a:bodyPr lIns="216000"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6763" y="3124922"/>
            <a:ext cx="1828800" cy="1568450"/>
          </a:xfrm>
          <a:solidFill>
            <a:schemeClr val="tx1"/>
          </a:solidFill>
        </p:spPr>
        <p:txBody>
          <a:bodyPr lIns="90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647" y="80283"/>
            <a:ext cx="1175301" cy="508655"/>
          </a:xfrm>
          <a:prstGeom prst="rect">
            <a:avLst/>
          </a:prstGeom>
        </p:spPr>
      </p:pic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00800" y="4683125"/>
            <a:ext cx="1828800" cy="460375"/>
          </a:xfrm>
          <a:solidFill>
            <a:schemeClr val="bg1"/>
          </a:solidFill>
        </p:spPr>
        <p:txBody>
          <a:bodyPr lIns="90000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" y="4505348"/>
            <a:ext cx="706306" cy="4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92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126">
          <p15:clr>
            <a:srgbClr val="FBAE40"/>
          </p15:clr>
        </p15:guide>
        <p15:guide id="5" orient="horz" pos="123">
          <p15:clr>
            <a:srgbClr val="FBAE40"/>
          </p15:clr>
        </p15:guide>
        <p15:guide id="6" orient="horz" pos="3117">
          <p15:clr>
            <a:srgbClr val="FBAE40"/>
          </p15:clr>
        </p15:guide>
        <p15:guide id="7" pos="83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886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177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222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30C78BE-DAD0-D748-8B93-AD898D00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B875139C-6471-774D-89EF-2B93FAD2C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942AF23-4BDC-8C4A-9212-AF88439C6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7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62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875" y="1563688"/>
            <a:ext cx="4581525" cy="3386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00" y="0"/>
            <a:ext cx="3144838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5F20A3C-6DA6-684F-8F84-A7C8F133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CABC000E-4E22-1A40-9D3F-FE2F141E5CA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0AF49D93-C78A-F646-92B0-A7932C43D9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318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144838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EF5AC5C-A2B6-2848-8C47-96A168E211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Speaker 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1B90E33-03D8-2143-B49F-B1474EE1A1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FC7B5EC-066E-EC4A-B320-77DF64E6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2"/>
            <a:ext cx="3144520" cy="1072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895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144838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EF5AC5C-A2B6-2848-8C47-96A168E211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1B90E33-03D8-2143-B49F-B1474EE1A1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FC7B5EC-066E-EC4A-B320-77DF64E6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395" y="131032"/>
            <a:ext cx="3144520" cy="1072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142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1563688"/>
            <a:ext cx="3144838" cy="35798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26A30B-6F8E-1445-88F0-A5FB77E1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830A539-93F1-2541-B9F0-330893BD51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82F21D18-8706-7E4D-8FBE-C1E2584541D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4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875" y="1563688"/>
            <a:ext cx="3671466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9772" y="1563688"/>
            <a:ext cx="3671466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6897D737-724C-984A-82E1-2A2DBD5F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9FF6AA9-AC16-D748-B815-56221BFFF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D59D891-3F23-D04C-AB43-6FA4220A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6706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BFFD8D9-6AAA-B44F-8BD5-98D7A654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948AF20-C2DF-3542-BB6A-8354A981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083942-1443-BC45-9F95-32C82A8D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4039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8239125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5563" y="2571750"/>
            <a:ext cx="2738437" cy="2111375"/>
          </a:xfrm>
          <a:solidFill>
            <a:schemeClr val="accent2"/>
          </a:solidFill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7A5892-F23D-BD48-84D1-FD279BA168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C516D46-C7BB-2141-A4EE-18D1756414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8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0948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7726363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D4AA2C-29B3-CA42-B7C3-C932911A75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FE7A1E3-AAEC-7641-B6C5-8D9FC0B6A21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1727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3114674"/>
            <a:ext cx="8239125" cy="202882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904875" y="1563688"/>
            <a:ext cx="7646988" cy="1436687"/>
          </a:xfrm>
        </p:spPr>
        <p:txBody>
          <a:bodyPr/>
          <a:lstStyle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F73E2A-22D7-894A-9267-185CB4E4B13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D9777C-EC90-1141-9E30-4B4F669C2B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E011164-727C-4C46-B34E-7729CB350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1156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9CFC1D-0B2A-0A4E-9C0D-682EECA55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Speaker 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622065-A833-2340-B0FD-ACB065A3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sp>
        <p:nvSpPr>
          <p:cNvPr id="8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484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4875" y="131032"/>
            <a:ext cx="3667125" cy="1072753"/>
          </a:xfrm>
          <a:prstGeom prst="rect">
            <a:avLst/>
          </a:prstGeom>
        </p:spPr>
        <p:txBody>
          <a:bodyPr vert="horz" lIns="180000" tIns="0" rIns="72000" bIns="46800" rtlCol="0" anchor="t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4875" y="1563688"/>
            <a:ext cx="7726363" cy="3386772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
Quatrième niveau
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15989" y="1874064"/>
            <a:ext cx="3543260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Speaker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1238" y="195263"/>
            <a:ext cx="512762" cy="163552"/>
          </a:xfrm>
          <a:prstGeom prst="rect">
            <a:avLst/>
          </a:prstGeom>
        </p:spPr>
        <p:txBody>
          <a:bodyPr vert="horz" lIns="90000" tIns="0" rIns="90000" bIns="0" rtlCol="0" anchor="t"/>
          <a:lstStyle>
            <a:lvl1pPr algn="ctr">
              <a:defRPr sz="700" b="1">
                <a:solidFill>
                  <a:schemeClr val="tx1"/>
                </a:solidFill>
                <a:latin typeface="+mj-lt"/>
              </a:defRPr>
            </a:lvl1pPr>
          </a:lstStyle>
          <a:p>
            <a:fld id="{E1E1CD7C-2161-7D43-862E-CE4C333CD873}" type="slidenum">
              <a:rPr lang="fr-FR" smtClean="0"/>
              <a:pPr/>
              <a:t>‹Nº›</a:t>
            </a:fld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17E6E68-87EB-C34E-85D5-C26372DFEC99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30273" y="132334"/>
            <a:ext cx="653952" cy="28302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3" y="4635213"/>
            <a:ext cx="502745" cy="315247"/>
          </a:xfrm>
          <a:prstGeom prst="rect">
            <a:avLst/>
          </a:prstGeom>
        </p:spPr>
      </p:pic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fr-CH"/>
              <a:t>Event, date, place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948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63" r:id="rId3"/>
    <p:sldLayoutId id="2147483681" r:id="rId4"/>
    <p:sldLayoutId id="2147483673" r:id="rId5"/>
    <p:sldLayoutId id="2147483662" r:id="rId6"/>
    <p:sldLayoutId id="2147483674" r:id="rId7"/>
    <p:sldLayoutId id="2147483675" r:id="rId8"/>
    <p:sldLayoutId id="2147483682" r:id="rId9"/>
    <p:sldLayoutId id="2147483676" r:id="rId10"/>
    <p:sldLayoutId id="2147483664" r:id="rId11"/>
    <p:sldLayoutId id="2147483666" r:id="rId12"/>
    <p:sldLayoutId id="2147483677" r:id="rId13"/>
    <p:sldLayoutId id="2147483678" r:id="rId14"/>
    <p:sldLayoutId id="2147483679" r:id="rId15"/>
    <p:sldLayoutId id="2147483667" r:id="rId1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000" spc="-70" baseline="0">
          <a:solidFill>
            <a:schemeClr val="tx1"/>
          </a:solidFill>
          <a:latin typeface="Franklin Gothic Demi Cond" panose="020B0706030402020204" pitchFamily="34" charset="0"/>
          <a:ea typeface="Roboto Black" panose="02000000000000000000" pitchFamily="2" charset="0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90000"/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SzPct val="90000"/>
        <a:buFont typeface="Wingdings" pitchFamily="2" charset="2"/>
        <a:buChar char="§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126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pos="2880" userDrawn="1">
          <p15:clr>
            <a:srgbClr val="F26B43"/>
          </p15:clr>
        </p15:guide>
        <p15:guide id="5" orient="horz" pos="123" userDrawn="1">
          <p15:clr>
            <a:srgbClr val="F26B43"/>
          </p15:clr>
        </p15:guide>
        <p15:guide id="6" orient="horz" pos="3117" userDrawn="1">
          <p15:clr>
            <a:srgbClr val="F26B43"/>
          </p15:clr>
        </p15:guide>
        <p15:guide id="7" pos="570" userDrawn="1">
          <p15:clr>
            <a:srgbClr val="F26B43"/>
          </p15:clr>
        </p15:guide>
        <p15:guide id="8" pos="1155" userDrawn="1">
          <p15:clr>
            <a:srgbClr val="F26B43"/>
          </p15:clr>
        </p15:guide>
        <p15:guide id="9" pos="1728" userDrawn="1">
          <p15:clr>
            <a:srgbClr val="F26B43"/>
          </p15:clr>
        </p15:guide>
        <p15:guide id="10" pos="2304" userDrawn="1">
          <p15:clr>
            <a:srgbClr val="F26B43"/>
          </p15:clr>
        </p15:guide>
        <p15:guide id="11" pos="3456" userDrawn="1">
          <p15:clr>
            <a:srgbClr val="F26B43"/>
          </p15:clr>
        </p15:guide>
        <p15:guide id="12" pos="4035" userDrawn="1">
          <p15:clr>
            <a:srgbClr val="F26B43"/>
          </p15:clr>
        </p15:guide>
        <p15:guide id="13" pos="4608" userDrawn="1">
          <p15:clr>
            <a:srgbClr val="F26B43"/>
          </p15:clr>
        </p15:guide>
        <p15:guide id="14" pos="5180" userDrawn="1">
          <p15:clr>
            <a:srgbClr val="F26B43"/>
          </p15:clr>
        </p15:guide>
        <p15:guide id="15" orient="horz" pos="490" userDrawn="1">
          <p15:clr>
            <a:srgbClr val="F26B43"/>
          </p15:clr>
        </p15:guide>
        <p15:guide id="16" orient="horz" pos="985" userDrawn="1">
          <p15:clr>
            <a:srgbClr val="F26B43"/>
          </p15:clr>
        </p15:guide>
        <p15:guide id="17" orient="horz" pos="1475" userDrawn="1">
          <p15:clr>
            <a:srgbClr val="F26B43"/>
          </p15:clr>
        </p15:guide>
        <p15:guide id="18" orient="horz" pos="1962" userDrawn="1">
          <p15:clr>
            <a:srgbClr val="F26B43"/>
          </p15:clr>
        </p15:guide>
        <p15:guide id="19" orient="horz" pos="2458" userDrawn="1">
          <p15:clr>
            <a:srgbClr val="F26B43"/>
          </p15:clr>
        </p15:guide>
        <p15:guide id="20" orient="horz" pos="2950" userDrawn="1">
          <p15:clr>
            <a:srgbClr val="F26B43"/>
          </p15:clr>
        </p15:guide>
        <p15:guide id="21" pos="5437" userDrawn="1">
          <p15:clr>
            <a:srgbClr val="F26B43"/>
          </p15:clr>
        </p15:guide>
        <p15:guide id="22" orient="horz" userDrawn="1">
          <p15:clr>
            <a:srgbClr val="F26B43"/>
          </p15:clr>
        </p15:guide>
        <p15:guide id="23" pos="5760" userDrawn="1">
          <p15:clr>
            <a:srgbClr val="F26B43"/>
          </p15:clr>
        </p15:guide>
        <p15:guide id="24" orient="horz" pos="3240" userDrawn="1">
          <p15:clr>
            <a:srgbClr val="F26B43"/>
          </p15:clr>
        </p15:guide>
        <p15:guide id="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3" Type="http://schemas.openxmlformats.org/officeDocument/2006/relationships/image" Target="../media/image43.png"/><Relationship Id="rId7" Type="http://schemas.openxmlformats.org/officeDocument/2006/relationships/image" Target="../media/image1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AE8D49E0-405E-1F8F-3646-3C6753E0D9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3551" t="2542" b="2542"/>
          <a:stretch>
            <a:fillRect/>
          </a:stretch>
        </p:blipFill>
        <p:spPr>
          <a:xfrm>
            <a:off x="433201" y="642105"/>
            <a:ext cx="4951115" cy="3627658"/>
          </a:xfr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6AF2DA65-CF00-774A-9D7C-EEFA627B2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365" y="457206"/>
            <a:ext cx="4753014" cy="2622481"/>
          </a:xfrm>
        </p:spPr>
        <p:txBody>
          <a:bodyPr>
            <a:noAutofit/>
          </a:bodyPr>
          <a:lstStyle/>
          <a:p>
            <a:pPr fontAlgn="b"/>
            <a:r>
              <a:rPr lang="en-US" b="0" dirty="0">
                <a:latin typeface="+mj-lt"/>
              </a:rPr>
              <a:t>Effect of divertor leg length on transport in the boundary plasma of TCV</a:t>
            </a:r>
          </a:p>
        </p:txBody>
      </p:sp>
      <p:sp>
        <p:nvSpPr>
          <p:cNvPr id="10" name="Sous-titre 9">
            <a:extLst>
              <a:ext uri="{FF2B5EF4-FFF2-40B4-BE49-F238E27FC236}">
                <a16:creationId xmlns:a16="http://schemas.microsoft.com/office/drawing/2014/main" id="{2F4A7CFE-65FA-E249-9125-D938BCA44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2808600"/>
            <a:ext cx="4461164" cy="1362024"/>
          </a:xfrm>
        </p:spPr>
        <p:txBody>
          <a:bodyPr lIns="90000">
            <a:normAutofit/>
          </a:bodyPr>
          <a:lstStyle/>
          <a:p>
            <a:r>
              <a:rPr lang="en-US" sz="1400" b="1" noProof="0" dirty="0"/>
              <a:t>Sergio García Herreros, Davide Galassi,              </a:t>
            </a:r>
            <a:r>
              <a:rPr lang="en-US" sz="1400" b="1" dirty="0"/>
              <a:t>the GBS team,</a:t>
            </a:r>
            <a:r>
              <a:rPr lang="en-US" sz="1400" b="1" noProof="0" dirty="0"/>
              <a:t> </a:t>
            </a:r>
            <a:r>
              <a:rPr lang="en-US" sz="1400" b="1" dirty="0"/>
              <a:t>Christian Theiler and </a:t>
            </a:r>
            <a:r>
              <a:rPr lang="en-US" sz="1400" b="1" noProof="0" dirty="0"/>
              <a:t>Paolo Ricci</a:t>
            </a:r>
            <a:endParaRPr lang="en-US" noProof="0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AE5AA54-9807-4542-B338-330D2FC67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29438" y="4501395"/>
            <a:ext cx="1211804" cy="519653"/>
          </a:xfrm>
        </p:spPr>
        <p:txBody>
          <a:bodyPr lIns="90000"/>
          <a:lstStyle/>
          <a:p>
            <a:r>
              <a:rPr lang="en-US" sz="1600" b="1" noProof="0" dirty="0"/>
              <a:t>1/10/2026</a:t>
            </a:r>
            <a:endParaRPr lang="en-US" sz="1600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25845CC-6474-2232-9915-35D587CC7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9363" y="1378934"/>
            <a:ext cx="1029097" cy="208854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6525BA2-3A18-3AED-3A0A-25E8059F43A5}"/>
              </a:ext>
            </a:extLst>
          </p:cNvPr>
          <p:cNvSpPr txBox="1"/>
          <p:nvPr/>
        </p:nvSpPr>
        <p:spPr>
          <a:xfrm>
            <a:off x="2362200" y="4404428"/>
            <a:ext cx="42190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noProof="0" dirty="0">
                <a:latin typeface="+mj-lt"/>
              </a:rPr>
              <a:t>TSVV-B Annual Workshop</a:t>
            </a:r>
            <a:endParaRPr lang="en-US" sz="2800" noProof="0" dirty="0"/>
          </a:p>
        </p:txBody>
      </p:sp>
    </p:spTree>
    <p:extLst>
      <p:ext uri="{BB962C8B-B14F-4D97-AF65-F5344CB8AC3E}">
        <p14:creationId xmlns:p14="http://schemas.microsoft.com/office/powerpoint/2010/main" val="200974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87616FE7-D353-88BA-5D2F-0EDEDADC21CA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835AF548-9DAE-8E60-4799-9A6800168D61}"/>
              </a:ext>
            </a:extLst>
          </p:cNvPr>
          <p:cNvSpPr txBox="1">
            <a:spLocks/>
          </p:cNvSpPr>
          <p:nvPr/>
        </p:nvSpPr>
        <p:spPr>
          <a:xfrm>
            <a:off x="3037114" y="772892"/>
            <a:ext cx="5041321" cy="2966351"/>
          </a:xfrm>
          <a:prstGeom prst="rect">
            <a:avLst/>
          </a:prstGeom>
          <a:solidFill>
            <a:schemeClr val="accent1"/>
          </a:solidFill>
        </p:spPr>
        <p:txBody>
          <a:bodyPr vert="horz" lIns="180000" tIns="0" rIns="72000" bIns="4680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endParaRPr lang="fr-FR" sz="4400" dirty="0">
              <a:solidFill>
                <a:schemeClr val="bg1"/>
              </a:solidFill>
            </a:endParaRPr>
          </a:p>
          <a:p>
            <a:endParaRPr lang="fr-FR" sz="4400" dirty="0">
              <a:solidFill>
                <a:schemeClr val="bg1"/>
              </a:solidFill>
            </a:endParaRPr>
          </a:p>
          <a:p>
            <a:r>
              <a:rPr lang="fr-FR" sz="4400" dirty="0">
                <a:solidFill>
                  <a:schemeClr val="bg1"/>
                </a:solidFill>
              </a:rPr>
              <a:t>       1. Introduction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721ACFD-7E17-E0AA-EFD8-87A2F884BD54}"/>
              </a:ext>
            </a:extLst>
          </p:cNvPr>
          <p:cNvSpPr/>
          <p:nvPr/>
        </p:nvSpPr>
        <p:spPr>
          <a:xfrm>
            <a:off x="1175657" y="2841171"/>
            <a:ext cx="3396343" cy="161652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3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D1735-1454-CF73-691C-38A78E43C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FDAF324-3DCB-1E5F-BE60-C19209B7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05568"/>
          </a:xfrm>
        </p:spPr>
        <p:txBody>
          <a:bodyPr/>
          <a:lstStyle/>
          <a:p>
            <a:r>
              <a:rPr lang="en-US" noProof="0" dirty="0"/>
              <a:t>Previous work and motivation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9F860A1-3A67-C715-437C-9ABDF5DDF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Sergio García Herreros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EF6A73-82DA-D115-8F73-730C97AF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E58A635D-94FC-64E0-BC3A-64ADBC1EF78A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noProof="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1C4F8A11-889C-1F15-6EE3-DA427314D138}"/>
                  </a:ext>
                </a:extLst>
              </p:cNvPr>
              <p:cNvSpPr txBox="1"/>
              <p:nvPr/>
            </p:nvSpPr>
            <p:spPr>
              <a:xfrm>
                <a:off x="892662" y="848477"/>
                <a:ext cx="7482196" cy="1354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noProof="0" dirty="0"/>
                  <a:t>Longer leg -&gt;</a:t>
                </a:r>
                <a:r>
                  <a:rPr lang="en-US" noProof="0" dirty="0">
                    <a:solidFill>
                      <a:srgbClr val="FF0000"/>
                    </a:solidFill>
                  </a:rPr>
                  <a:t>Larger</a:t>
                </a:r>
                <a:r>
                  <a:rPr lang="en-US" noProof="0" dirty="0"/>
                  <a:t> divertor </a:t>
                </a:r>
                <a:r>
                  <a:rPr lang="en-US" noProof="0" dirty="0">
                    <a:solidFill>
                      <a:srgbClr val="FF0000"/>
                    </a:solidFill>
                  </a:rPr>
                  <a:t>volume</a:t>
                </a:r>
                <a:r>
                  <a:rPr lang="en-US" noProof="0" dirty="0"/>
                  <a:t> -&gt; More power dissipation, </a:t>
                </a:r>
                <a:r>
                  <a:rPr lang="en-US" noProof="0" dirty="0">
                    <a:solidFill>
                      <a:srgbClr val="FF0000"/>
                    </a:solidFill>
                  </a:rPr>
                  <a:t>smaller wall heat </a:t>
                </a:r>
                <a:r>
                  <a:rPr lang="en-US" noProof="0" dirty="0"/>
                  <a:t>loads [1]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noProof="0" dirty="0">
                    <a:solidFill>
                      <a:srgbClr val="FF0000"/>
                    </a:solidFill>
                  </a:rPr>
                  <a:t>Easier detachment </a:t>
                </a:r>
                <a:r>
                  <a:rPr lang="en-US" noProof="0" dirty="0"/>
                  <a:t>access [2] 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noProof="0" dirty="0"/>
                  <a:t>Previous work reported </a:t>
                </a:r>
                <a:r>
                  <a:rPr lang="en-US" noProof="0" dirty="0">
                    <a:solidFill>
                      <a:srgbClr val="FF0000"/>
                    </a:solidFill>
                  </a:rPr>
                  <a:t>larger</a:t>
                </a:r>
                <a:r>
                  <a:rPr lang="en-US" noProof="0" dirty="0"/>
                  <a:t> values of decay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noProof="0" dirty="0"/>
                  <a:t> with </a:t>
                </a:r>
                <a:r>
                  <a:rPr lang="en-US" noProof="0" dirty="0">
                    <a:solidFill>
                      <a:srgbClr val="FF0000"/>
                    </a:solidFill>
                  </a:rPr>
                  <a:t>increasing leg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noProof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noProof="0" smtClean="0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r>
                  <a:rPr lang="en-US" noProof="0" dirty="0"/>
                  <a:t> [3,4]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FF0000"/>
                    </a:solidFill>
                  </a:rPr>
                  <a:t>No</a:t>
                </a:r>
                <a:r>
                  <a:rPr lang="en-US" dirty="0"/>
                  <a:t> clear </a:t>
                </a:r>
                <a:r>
                  <a:rPr lang="en-US" dirty="0">
                    <a:solidFill>
                      <a:srgbClr val="FF0000"/>
                    </a:solidFill>
                  </a:rPr>
                  <a:t>dependence</a:t>
                </a:r>
                <a:r>
                  <a:rPr lang="en-US" dirty="0"/>
                  <a:t> of spreading factor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on leg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noProof="0" dirty="0"/>
                  <a:t>[3,4]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noProof="0" dirty="0"/>
                  <a:t>Isothermal TOKAM3X simulations pointed to turbulent cross-field transport as culprit [4]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endParaRPr lang="en-US" noProof="0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1C4F8A11-889C-1F15-6EE3-DA427314D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62" y="848477"/>
                <a:ext cx="7482196" cy="1354794"/>
              </a:xfrm>
              <a:prstGeom prst="rect">
                <a:avLst/>
              </a:prstGeom>
              <a:blipFill>
                <a:blip r:embed="rId3"/>
                <a:stretch>
                  <a:fillRect l="-81" t="-45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>
            <a:extLst>
              <a:ext uri="{FF2B5EF4-FFF2-40B4-BE49-F238E27FC236}">
                <a16:creationId xmlns:a16="http://schemas.microsoft.com/office/drawing/2014/main" id="{7D84E004-7FD4-E42D-E57E-8CC79761FA01}"/>
              </a:ext>
            </a:extLst>
          </p:cNvPr>
          <p:cNvSpPr txBox="1"/>
          <p:nvPr/>
        </p:nvSpPr>
        <p:spPr>
          <a:xfrm>
            <a:off x="990600" y="4243026"/>
            <a:ext cx="41063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/>
              <a:t>[1] V. A. </a:t>
            </a:r>
            <a:r>
              <a:rPr lang="en-US" sz="1100" noProof="0" dirty="0" err="1"/>
              <a:t>Soukhanovskii</a:t>
            </a:r>
            <a:r>
              <a:rPr lang="en-US" sz="1100" noProof="0" dirty="0"/>
              <a:t>, PPCF, 59, 2017.</a:t>
            </a:r>
          </a:p>
          <a:p>
            <a:r>
              <a:rPr lang="en-US" sz="1100" noProof="0" dirty="0"/>
              <a:t>[2] H. </a:t>
            </a:r>
            <a:r>
              <a:rPr lang="en-US" sz="1100" noProof="0" dirty="0" err="1"/>
              <a:t>Reimerdes</a:t>
            </a:r>
            <a:r>
              <a:rPr lang="en-US" sz="1100" noProof="0" dirty="0"/>
              <a:t> et al, NF, 57, 2017.</a:t>
            </a:r>
          </a:p>
          <a:p>
            <a:r>
              <a:rPr lang="en-US" sz="1100" noProof="0" dirty="0"/>
              <a:t>[3] R. Maurizio et al, NF, 58, 2017.</a:t>
            </a:r>
          </a:p>
          <a:p>
            <a:r>
              <a:rPr lang="en-US" sz="1100" noProof="0" dirty="0"/>
              <a:t>[4] A. Gallo et al, PPCF, 60, 2018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3DE9840-46CD-DCB2-6CAD-E1B157A15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16606" r="76894" b="22663"/>
          <a:stretch>
            <a:fillRect/>
          </a:stretch>
        </p:blipFill>
        <p:spPr>
          <a:xfrm>
            <a:off x="5907292" y="2306109"/>
            <a:ext cx="820281" cy="15769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008E35F-589D-1970-F50A-21CCF26013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76" t="4855" r="765" b="10588"/>
          <a:stretch>
            <a:fillRect/>
          </a:stretch>
        </p:blipFill>
        <p:spPr>
          <a:xfrm>
            <a:off x="7259755" y="2306109"/>
            <a:ext cx="839300" cy="21956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E36B199-0689-4A20-FA37-A4089B3A3D1A}"/>
              </a:ext>
            </a:extLst>
          </p:cNvPr>
          <p:cNvSpPr txBox="1"/>
          <p:nvPr/>
        </p:nvSpPr>
        <p:spPr>
          <a:xfrm>
            <a:off x="892662" y="2474886"/>
            <a:ext cx="457200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/>
              <a:t>Difficult to isolate the role of transport in these studies and data samples are limited</a:t>
            </a:r>
            <a:endParaRPr lang="en-US" noProof="0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noProof="0" dirty="0"/>
              <a:t>The </a:t>
            </a:r>
            <a:r>
              <a:rPr lang="en-US" b="1" noProof="0" dirty="0"/>
              <a:t>aim</a:t>
            </a:r>
            <a:r>
              <a:rPr lang="en-US" noProof="0" dirty="0"/>
              <a:t> of this work is to </a:t>
            </a:r>
            <a:r>
              <a:rPr lang="en-US" noProof="0" dirty="0">
                <a:solidFill>
                  <a:srgbClr val="FF0000"/>
                </a:solidFill>
              </a:rPr>
              <a:t>isolate and further study </a:t>
            </a:r>
            <a:r>
              <a:rPr lang="en-US" noProof="0" dirty="0"/>
              <a:t>the contribution of </a:t>
            </a:r>
            <a:r>
              <a:rPr lang="en-US" noProof="0" dirty="0">
                <a:solidFill>
                  <a:srgbClr val="FF0000"/>
                </a:solidFill>
              </a:rPr>
              <a:t>transport</a:t>
            </a:r>
            <a:r>
              <a:rPr lang="en-US" noProof="0" dirty="0"/>
              <a:t> to these benefits on a larger experimental database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noProof="0" dirty="0"/>
              <a:t>Support from GBS turbulence simulations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B3C70C1-D18D-6CD1-1DEC-A3393B590F36}"/>
              </a:ext>
            </a:extLst>
          </p:cNvPr>
          <p:cNvCxnSpPr>
            <a:cxnSpLocks/>
          </p:cNvCxnSpPr>
          <p:nvPr/>
        </p:nvCxnSpPr>
        <p:spPr>
          <a:xfrm>
            <a:off x="6844145" y="3902075"/>
            <a:ext cx="3509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221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F15A9-69DE-B294-0B38-99C44A4A4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7569D8-EA6D-A0EF-5491-1D99DBC19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833F8B-42E2-27CD-5193-BA24C06B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FB62401E-B480-415B-9B6E-702A472E0995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968C3517-D2D8-1BBD-4DB4-9BE7F2DABF91}"/>
              </a:ext>
            </a:extLst>
          </p:cNvPr>
          <p:cNvSpPr txBox="1">
            <a:spLocks/>
          </p:cNvSpPr>
          <p:nvPr/>
        </p:nvSpPr>
        <p:spPr>
          <a:xfrm>
            <a:off x="3037114" y="772892"/>
            <a:ext cx="5041321" cy="2966351"/>
          </a:xfrm>
          <a:prstGeom prst="rect">
            <a:avLst/>
          </a:prstGeom>
          <a:solidFill>
            <a:schemeClr val="accent1"/>
          </a:solidFill>
        </p:spPr>
        <p:txBody>
          <a:bodyPr vert="horz" lIns="180000" tIns="0" rIns="72000" bIns="4680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endParaRPr lang="fr-FR" sz="4400" dirty="0">
              <a:solidFill>
                <a:schemeClr val="bg1"/>
              </a:solidFill>
            </a:endParaRPr>
          </a:p>
          <a:p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       2. </a:t>
            </a:r>
            <a:r>
              <a:rPr lang="fr-FR" sz="4000" dirty="0" err="1">
                <a:solidFill>
                  <a:schemeClr val="bg1"/>
                </a:solidFill>
              </a:rPr>
              <a:t>Effect</a:t>
            </a:r>
            <a:r>
              <a:rPr lang="fr-FR" sz="4000" dirty="0">
                <a:solidFill>
                  <a:schemeClr val="bg1"/>
                </a:solidFill>
              </a:rPr>
              <a:t> on transport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9E37AD1-04C1-FAE3-0706-CECDC38EB8F8}"/>
              </a:ext>
            </a:extLst>
          </p:cNvPr>
          <p:cNvSpPr/>
          <p:nvPr/>
        </p:nvSpPr>
        <p:spPr>
          <a:xfrm>
            <a:off x="1175657" y="2841171"/>
            <a:ext cx="3396343" cy="161652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94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3EEA-A703-A043-664E-BEBFC14F6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631DA4A-AA16-A910-3B93-2B76418D8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05568"/>
          </a:xfrm>
        </p:spPr>
        <p:txBody>
          <a:bodyPr/>
          <a:lstStyle/>
          <a:p>
            <a:r>
              <a:rPr lang="fr-FR" dirty="0" err="1"/>
              <a:t>Reduced</a:t>
            </a:r>
            <a:r>
              <a:rPr lang="fr-FR" dirty="0"/>
              <a:t> </a:t>
            </a:r>
            <a:r>
              <a:rPr lang="fr-FR" dirty="0" err="1"/>
              <a:t>field</a:t>
            </a:r>
            <a:r>
              <a:rPr lang="fr-FR" dirty="0"/>
              <a:t>, </a:t>
            </a:r>
            <a:r>
              <a:rPr lang="fr-FR" dirty="0" err="1"/>
              <a:t>attached</a:t>
            </a:r>
            <a:r>
              <a:rPr lang="fr-FR" dirty="0"/>
              <a:t>, leg </a:t>
            </a:r>
            <a:r>
              <a:rPr lang="fr-FR" dirty="0" err="1"/>
              <a:t>length</a:t>
            </a:r>
            <a:r>
              <a:rPr lang="fr-FR" dirty="0"/>
              <a:t> scans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241F097-51C4-5C2F-1584-1AF832EF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6D67B6-D43A-FBF1-8820-7E105634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3AF31669-D390-8CE9-147B-E84A9505EAC6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FD26B29-48B2-7DA1-D1E8-3F4B4FAD117D}"/>
                  </a:ext>
                </a:extLst>
              </p:cNvPr>
              <p:cNvSpPr txBox="1"/>
              <p:nvPr/>
            </p:nvSpPr>
            <p:spPr>
              <a:xfrm>
                <a:off x="576983" y="1159248"/>
                <a:ext cx="3673283" cy="2825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/>
                  <a:t>Scan</a:t>
                </a:r>
                <a:r>
                  <a:rPr lang="es-ES" dirty="0"/>
                  <a:t> </a:t>
                </a:r>
                <a:r>
                  <a:rPr lang="es-ES" dirty="0" err="1"/>
                  <a:t>three</a:t>
                </a:r>
                <a:r>
                  <a:rPr lang="es-ES" dirty="0"/>
                  <a:t> </a:t>
                </a:r>
                <a:r>
                  <a:rPr lang="es-ES" dirty="0" err="1"/>
                  <a:t>values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r>
                  <a:rPr lang="es-ES" dirty="0"/>
                  <a:t>, at </a:t>
                </a:r>
                <a:r>
                  <a:rPr lang="es-ES" dirty="0" err="1"/>
                  <a:t>same</a:t>
                </a:r>
                <a:r>
                  <a:rPr lang="es-ES" dirty="0"/>
                  <a:t> </a:t>
                </a:r>
                <a:r>
                  <a:rPr lang="es-ES" dirty="0" err="1"/>
                  <a:t>upstream</a:t>
                </a:r>
                <a:r>
                  <a:rPr lang="es-ES" dirty="0"/>
                  <a:t> </a:t>
                </a:r>
                <a:r>
                  <a:rPr lang="es-ES" dirty="0" err="1"/>
                  <a:t>density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2.8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·</m:t>
                    </m:r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19</m:t>
                        </m:r>
                      </m:sup>
                    </m:sSup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s-ES" dirty="0"/>
                  <a:t> and </a:t>
                </a:r>
                <a:r>
                  <a:rPr lang="es-ES" dirty="0" err="1"/>
                  <a:t>core</a:t>
                </a:r>
                <a:r>
                  <a:rPr lang="es-ES" dirty="0"/>
                  <a:t> </a:t>
                </a:r>
                <a:r>
                  <a:rPr lang="es-ES" dirty="0" err="1"/>
                  <a:t>conditions</a:t>
                </a:r>
                <a:r>
                  <a:rPr lang="es-ES" dirty="0"/>
                  <a:t> </a:t>
                </a:r>
                <a:r>
                  <a:rPr lang="es-ES" dirty="0" err="1"/>
                  <a:t>with</a:t>
                </a:r>
                <a:r>
                  <a:rPr lang="es-ES" dirty="0"/>
                  <a:t> </a:t>
                </a:r>
                <a:r>
                  <a:rPr lang="es-ES" dirty="0" err="1"/>
                  <a:t>reduced</a:t>
                </a:r>
                <a:r>
                  <a:rPr lang="es-ES" dirty="0"/>
                  <a:t> </a:t>
                </a:r>
                <a:r>
                  <a:rPr lang="es-ES" dirty="0" err="1"/>
                  <a:t>magnetic</a:t>
                </a:r>
                <a:r>
                  <a:rPr lang="es-ES" dirty="0"/>
                  <a:t> </a:t>
                </a:r>
                <a:r>
                  <a:rPr lang="es-ES" dirty="0" err="1"/>
                  <a:t>field</a:t>
                </a:r>
                <a:r>
                  <a:rPr lang="es-ES" dirty="0"/>
                  <a:t> (0.95 T) and </a:t>
                </a:r>
                <a:r>
                  <a:rPr lang="es-ES" dirty="0" err="1"/>
                  <a:t>attached</a:t>
                </a:r>
                <a:endParaRPr lang="es-ES" dirty="0"/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/>
                  <a:t>Repeated</a:t>
                </a:r>
                <a:r>
                  <a:rPr lang="es-ES" dirty="0"/>
                  <a:t> the </a:t>
                </a:r>
                <a:r>
                  <a:rPr lang="es-ES" dirty="0" err="1"/>
                  <a:t>scan</a:t>
                </a:r>
                <a:r>
                  <a:rPr lang="es-ES" dirty="0"/>
                  <a:t> </a:t>
                </a:r>
                <a:r>
                  <a:rPr lang="es-ES" dirty="0" err="1"/>
                  <a:t>for</a:t>
                </a:r>
                <a:r>
                  <a:rPr lang="es-ES" dirty="0"/>
                  <a:t> </a:t>
                </a:r>
                <a:r>
                  <a:rPr lang="es-ES" dirty="0" err="1"/>
                  <a:t>both</a:t>
                </a:r>
                <a:r>
                  <a:rPr lang="es-ES" dirty="0"/>
                  <a:t> FF and RF </a:t>
                </a:r>
                <a:r>
                  <a:rPr lang="es-ES" dirty="0" err="1"/>
                  <a:t>directions</a:t>
                </a:r>
                <a:endParaRPr lang="es-ES" dirty="0"/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/>
                  <a:t>The </a:t>
                </a:r>
                <a:r>
                  <a:rPr lang="es-ES" dirty="0" err="1">
                    <a:solidFill>
                      <a:srgbClr val="FF0000"/>
                    </a:solidFill>
                  </a:rPr>
                  <a:t>effect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r>
                  <a:rPr lang="es-ES" dirty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s-ES" dirty="0"/>
                  <a:t> and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is</a:t>
                </a:r>
                <a:r>
                  <a:rPr lang="es-ES" dirty="0"/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very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weak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or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not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present</a:t>
                </a:r>
                <a:endParaRPr lang="es-ES" dirty="0">
                  <a:solidFill>
                    <a:srgbClr val="FF0000"/>
                  </a:solidFill>
                </a:endParaRP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>
                    <a:solidFill>
                      <a:srgbClr val="FF0000"/>
                    </a:solidFill>
                  </a:rPr>
                  <a:t>Slightly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larger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values</a:t>
                </a:r>
                <a:r>
                  <a:rPr lang="es-ES" dirty="0"/>
                  <a:t> </a:t>
                </a:r>
                <a:r>
                  <a:rPr lang="es-ES" dirty="0" err="1"/>
                  <a:t>for</a:t>
                </a:r>
                <a:r>
                  <a:rPr lang="es-ES" dirty="0"/>
                  <a:t> the </a:t>
                </a:r>
                <a:r>
                  <a:rPr lang="es-ES" dirty="0">
                    <a:solidFill>
                      <a:srgbClr val="FF0000"/>
                    </a:solidFill>
                  </a:rPr>
                  <a:t>FF case </a:t>
                </a:r>
                <a:r>
                  <a:rPr lang="es-ES" dirty="0"/>
                  <a:t>(</a:t>
                </a:r>
                <a:r>
                  <a:rPr lang="es-ES" dirty="0" err="1"/>
                  <a:t>consistent</a:t>
                </a:r>
                <a:r>
                  <a:rPr lang="es-ES" dirty="0"/>
                  <a:t> </a:t>
                </a:r>
                <a:r>
                  <a:rPr lang="es-ES" dirty="0" err="1"/>
                  <a:t>with</a:t>
                </a:r>
                <a:r>
                  <a:rPr lang="es-ES" dirty="0"/>
                  <a:t> [3,4])</a:t>
                </a:r>
                <a:endParaRPr lang="es-E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1FD26B29-48B2-7DA1-D1E8-3F4B4FAD1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83" y="1159248"/>
                <a:ext cx="3673283" cy="2825004"/>
              </a:xfrm>
              <a:prstGeom prst="rect">
                <a:avLst/>
              </a:prstGeom>
              <a:blipFill>
                <a:blip r:embed="rId3"/>
                <a:stretch>
                  <a:fillRect l="-166" t="-216" b="-129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n 14">
            <a:extLst>
              <a:ext uri="{FF2B5EF4-FFF2-40B4-BE49-F238E27FC236}">
                <a16:creationId xmlns:a16="http://schemas.microsoft.com/office/drawing/2014/main" id="{4FDFFA6D-430C-0851-4092-17BD8AE43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855" y="1020197"/>
            <a:ext cx="4366995" cy="161799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2F44E79-08A0-7420-D88D-BD0F9B2B7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0399" y="2938976"/>
            <a:ext cx="4390777" cy="159984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6052DE59-865B-D0CA-D011-8ECF48C2D477}"/>
              </a:ext>
            </a:extLst>
          </p:cNvPr>
          <p:cNvGrpSpPr/>
          <p:nvPr/>
        </p:nvGrpSpPr>
        <p:grpSpPr>
          <a:xfrm>
            <a:off x="6426501" y="2648030"/>
            <a:ext cx="290946" cy="290946"/>
            <a:chOff x="1924470" y="4721521"/>
            <a:chExt cx="290946" cy="290946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64020DE6-313C-39DA-474A-CC874F585ADB}"/>
                </a:ext>
              </a:extLst>
            </p:cNvPr>
            <p:cNvSpPr/>
            <p:nvPr/>
          </p:nvSpPr>
          <p:spPr>
            <a:xfrm>
              <a:off x="1924470" y="4721521"/>
              <a:ext cx="290946" cy="29094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CD8911BD-C7B8-ABFC-18F1-37712670D7D6}"/>
                </a:ext>
              </a:extLst>
            </p:cNvPr>
            <p:cNvSpPr/>
            <p:nvPr/>
          </p:nvSpPr>
          <p:spPr>
            <a:xfrm>
              <a:off x="2024334" y="4821385"/>
              <a:ext cx="91217" cy="9121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3A511772-D2BF-DFDF-1E47-56AFE0EE4914}"/>
              </a:ext>
            </a:extLst>
          </p:cNvPr>
          <p:cNvGrpSpPr/>
          <p:nvPr/>
        </p:nvGrpSpPr>
        <p:grpSpPr>
          <a:xfrm>
            <a:off x="6383893" y="591128"/>
            <a:ext cx="290946" cy="290946"/>
            <a:chOff x="863600" y="4174836"/>
            <a:chExt cx="290946" cy="290946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F9385ACB-088C-71CC-AFD3-3224C8E94D3D}"/>
                </a:ext>
              </a:extLst>
            </p:cNvPr>
            <p:cNvSpPr/>
            <p:nvPr/>
          </p:nvSpPr>
          <p:spPr>
            <a:xfrm>
              <a:off x="863600" y="4174836"/>
              <a:ext cx="290946" cy="29094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56F814CB-DA3A-FFE0-4742-50C2973C8EC4}"/>
                </a:ext>
              </a:extLst>
            </p:cNvPr>
            <p:cNvCxnSpPr>
              <a:stCxn id="10" idx="1"/>
              <a:endCxn id="10" idx="5"/>
            </p:cNvCxnSpPr>
            <p:nvPr/>
          </p:nvCxnSpPr>
          <p:spPr>
            <a:xfrm>
              <a:off x="906208" y="4217444"/>
              <a:ext cx="205730" cy="20573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5AD79692-0E9B-3FA2-5A60-5A4203EC5ADF}"/>
                </a:ext>
              </a:extLst>
            </p:cNvPr>
            <p:cNvCxnSpPr>
              <a:cxnSpLocks/>
              <a:stCxn id="10" idx="7"/>
              <a:endCxn id="10" idx="3"/>
            </p:cNvCxnSpPr>
            <p:nvPr/>
          </p:nvCxnSpPr>
          <p:spPr>
            <a:xfrm flipH="1">
              <a:off x="906208" y="4217444"/>
              <a:ext cx="205730" cy="20573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D7DCE99-E61C-7B53-1FB3-8F665710A137}"/>
              </a:ext>
            </a:extLst>
          </p:cNvPr>
          <p:cNvSpPr txBox="1"/>
          <p:nvPr/>
        </p:nvSpPr>
        <p:spPr>
          <a:xfrm>
            <a:off x="6331664" y="965207"/>
            <a:ext cx="47413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RF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488AFFD-9BC6-884F-A4DE-D707CFB7C3AF}"/>
              </a:ext>
            </a:extLst>
          </p:cNvPr>
          <p:cNvSpPr txBox="1"/>
          <p:nvPr/>
        </p:nvSpPr>
        <p:spPr>
          <a:xfrm>
            <a:off x="6389910" y="3024468"/>
            <a:ext cx="47413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FF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4595F4-7B16-ED70-E3B5-7B35470F857A}"/>
              </a:ext>
            </a:extLst>
          </p:cNvPr>
          <p:cNvSpPr txBox="1"/>
          <p:nvPr/>
        </p:nvSpPr>
        <p:spPr>
          <a:xfrm>
            <a:off x="904875" y="4698502"/>
            <a:ext cx="4572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[3] R. Maurizio et al, NF, 58, 2017</a:t>
            </a:r>
          </a:p>
          <a:p>
            <a:r>
              <a:rPr lang="en-US" sz="1050" noProof="0" dirty="0"/>
              <a:t>[4] A. Gallo et al, PPCF, 60, 2018</a:t>
            </a:r>
          </a:p>
        </p:txBody>
      </p:sp>
    </p:spTree>
    <p:extLst>
      <p:ext uri="{BB962C8B-B14F-4D97-AF65-F5344CB8AC3E}">
        <p14:creationId xmlns:p14="http://schemas.microsoft.com/office/powerpoint/2010/main" val="203512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15FC3-9023-B8BC-B0C1-D4345355F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8394382-A85D-A71B-793B-5D6DA4E4D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05568"/>
          </a:xfrm>
        </p:spPr>
        <p:txBody>
          <a:bodyPr/>
          <a:lstStyle/>
          <a:p>
            <a:r>
              <a:rPr lang="fr-FR" dirty="0" err="1"/>
              <a:t>Reduced</a:t>
            </a:r>
            <a:r>
              <a:rPr lang="fr-FR" dirty="0"/>
              <a:t> </a:t>
            </a:r>
            <a:r>
              <a:rPr lang="fr-FR" dirty="0" err="1"/>
              <a:t>field</a:t>
            </a:r>
            <a:r>
              <a:rPr lang="fr-FR" dirty="0"/>
              <a:t>, </a:t>
            </a:r>
            <a:r>
              <a:rPr lang="fr-FR" dirty="0" err="1"/>
              <a:t>attached</a:t>
            </a:r>
            <a:r>
              <a:rPr lang="fr-FR" dirty="0"/>
              <a:t>, leg </a:t>
            </a:r>
            <a:r>
              <a:rPr lang="fr-FR" dirty="0" err="1"/>
              <a:t>length</a:t>
            </a:r>
            <a:r>
              <a:rPr lang="fr-FR" dirty="0"/>
              <a:t> scans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D1EB21-E242-9A17-3D99-EB884CC12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7F9C1D-29CA-2E84-490B-60E7E0662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4CEB187D-1950-0B4A-77D7-F47D18EE86FD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E44DA96-8B06-66B5-098B-F37C0C19677E}"/>
              </a:ext>
            </a:extLst>
          </p:cNvPr>
          <p:cNvSpPr txBox="1"/>
          <p:nvPr/>
        </p:nvSpPr>
        <p:spPr>
          <a:xfrm>
            <a:off x="690412" y="1096661"/>
            <a:ext cx="35665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RDPA data shows </a:t>
            </a:r>
            <a:r>
              <a:rPr lang="es-ES" dirty="0" err="1">
                <a:solidFill>
                  <a:srgbClr val="FF0000"/>
                </a:solidFill>
              </a:rPr>
              <a:t>fluctuations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are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field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aligned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a </a:t>
            </a:r>
            <a:r>
              <a:rPr lang="es-ES" dirty="0" err="1"/>
              <a:t>small</a:t>
            </a:r>
            <a:r>
              <a:rPr lang="es-ES" dirty="0"/>
              <a:t> radial </a:t>
            </a:r>
            <a:r>
              <a:rPr lang="es-ES" dirty="0" err="1"/>
              <a:t>increase</a:t>
            </a: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9CBFE23C-211D-5117-FA19-3F68A276D1CD}"/>
                  </a:ext>
                </a:extLst>
              </p:cNvPr>
              <p:cNvSpPr txBox="1"/>
              <p:nvPr/>
            </p:nvSpPr>
            <p:spPr>
              <a:xfrm>
                <a:off x="4622800" y="855916"/>
                <a:ext cx="4572000" cy="7155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>
                    <a:solidFill>
                      <a:srgbClr val="FF0000"/>
                    </a:solidFill>
                  </a:rPr>
                  <a:t>Fluctuation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levels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overlap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/>
                  <a:t>well</a:t>
                </a:r>
                <a:r>
                  <a:rPr lang="es-ES" dirty="0"/>
                  <a:t> at the </a:t>
                </a:r>
                <a:r>
                  <a:rPr lang="es-ES" dirty="0">
                    <a:solidFill>
                      <a:srgbClr val="FF0000"/>
                    </a:solidFill>
                  </a:rPr>
                  <a:t>target</a:t>
                </a:r>
                <a:r>
                  <a:rPr lang="es-ES" dirty="0"/>
                  <a:t>, </a:t>
                </a:r>
                <a:r>
                  <a:rPr lang="es-ES" dirty="0" err="1"/>
                  <a:t>not</a:t>
                </a:r>
                <a:r>
                  <a:rPr lang="es-ES" dirty="0"/>
                  <a:t> </a:t>
                </a:r>
                <a:r>
                  <a:rPr lang="es-ES" dirty="0" err="1"/>
                  <a:t>showing</a:t>
                </a:r>
                <a:r>
                  <a:rPr lang="es-ES" dirty="0"/>
                  <a:t> a </a:t>
                </a:r>
                <a:r>
                  <a:rPr lang="es-ES" dirty="0" err="1"/>
                  <a:t>dependence</a:t>
                </a:r>
                <a:r>
                  <a:rPr lang="es-ES" dirty="0"/>
                  <a:t> </a:t>
                </a:r>
                <a:r>
                  <a:rPr lang="es-ES" dirty="0" err="1"/>
                  <a:t>on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endParaRPr lang="es-ES" dirty="0"/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>
                    <a:solidFill>
                      <a:srgbClr val="FF0000"/>
                    </a:solidFill>
                  </a:rPr>
                  <a:t>Turbulence</a:t>
                </a:r>
                <a:r>
                  <a:rPr lang="es-ES" dirty="0"/>
                  <a:t> </a:t>
                </a:r>
                <a:r>
                  <a:rPr lang="es-ES" dirty="0" err="1"/>
                  <a:t>seems</a:t>
                </a:r>
                <a:r>
                  <a:rPr lang="es-ES" dirty="0"/>
                  <a:t> to be </a:t>
                </a:r>
                <a:r>
                  <a:rPr lang="es-ES" dirty="0" err="1">
                    <a:solidFill>
                      <a:srgbClr val="FF0000"/>
                    </a:solidFill>
                  </a:rPr>
                  <a:t>independent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9CBFE23C-211D-5117-FA19-3F68A276D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00" y="855916"/>
                <a:ext cx="4572000" cy="715581"/>
              </a:xfrm>
              <a:prstGeom prst="rect">
                <a:avLst/>
              </a:prstGeom>
              <a:blipFill>
                <a:blip r:embed="rId3"/>
                <a:stretch>
                  <a:fillRect l="-133" t="-847" b="-76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n 11">
            <a:extLst>
              <a:ext uri="{FF2B5EF4-FFF2-40B4-BE49-F238E27FC236}">
                <a16:creationId xmlns:a16="http://schemas.microsoft.com/office/drawing/2014/main" id="{AC082BA1-BB6A-7B89-4F1C-3AE77D361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442" y="1715756"/>
            <a:ext cx="2978449" cy="314431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B2C4644-2067-7D4D-2CD2-011DF9AF3E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5426" y="1715756"/>
            <a:ext cx="3006747" cy="3144311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8557936B-D722-5B74-0805-99A5D8C5859D}"/>
              </a:ext>
            </a:extLst>
          </p:cNvPr>
          <p:cNvSpPr/>
          <p:nvPr/>
        </p:nvSpPr>
        <p:spPr>
          <a:xfrm>
            <a:off x="1473200" y="4336295"/>
            <a:ext cx="1938867" cy="1806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FD656B70-5EE7-0A16-732C-61B20FE2BC3F}"/>
              </a:ext>
            </a:extLst>
          </p:cNvPr>
          <p:cNvCxnSpPr>
            <a:stCxn id="2" idx="6"/>
            <a:endCxn id="15" idx="1"/>
          </p:cNvCxnSpPr>
          <p:nvPr/>
        </p:nvCxnSpPr>
        <p:spPr>
          <a:xfrm flipV="1">
            <a:off x="3412067" y="3287912"/>
            <a:ext cx="1993359" cy="1138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70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7F60C-9DCB-E613-4CE0-E08652074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503F79-8936-1719-7E88-BBC961819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3FAF3-A183-8E9C-2297-AC58F6EB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04FFB1E4-8AEF-1C51-3C75-CF25F8A58190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A499803D-20D7-237B-81B1-F17D7C99D7F6}"/>
              </a:ext>
            </a:extLst>
          </p:cNvPr>
          <p:cNvSpPr txBox="1">
            <a:spLocks/>
          </p:cNvSpPr>
          <p:nvPr/>
        </p:nvSpPr>
        <p:spPr>
          <a:xfrm>
            <a:off x="3037114" y="772892"/>
            <a:ext cx="5041321" cy="2966351"/>
          </a:xfrm>
          <a:prstGeom prst="rect">
            <a:avLst/>
          </a:prstGeom>
          <a:solidFill>
            <a:schemeClr val="accent1"/>
          </a:solidFill>
        </p:spPr>
        <p:txBody>
          <a:bodyPr vert="horz" lIns="180000" tIns="0" rIns="72000" bIns="4680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endParaRPr lang="fr-FR" sz="4400" dirty="0">
              <a:solidFill>
                <a:schemeClr val="bg1"/>
              </a:solidFill>
            </a:endParaRPr>
          </a:p>
          <a:p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       3. </a:t>
            </a:r>
            <a:r>
              <a:rPr lang="fr-FR" sz="4000" dirty="0" err="1">
                <a:solidFill>
                  <a:schemeClr val="bg1"/>
                </a:solidFill>
              </a:rPr>
              <a:t>Database</a:t>
            </a:r>
            <a:r>
              <a:rPr lang="fr-FR" sz="4000" dirty="0">
                <a:solidFill>
                  <a:schemeClr val="bg1"/>
                </a:solidFill>
              </a:rPr>
              <a:t> </a:t>
            </a:r>
            <a:r>
              <a:rPr lang="fr-FR" sz="4000" dirty="0" err="1">
                <a:solidFill>
                  <a:schemeClr val="bg1"/>
                </a:solidFill>
              </a:rPr>
              <a:t>study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FF43B27-780F-04A2-AB05-95C2A7CFA7E6}"/>
              </a:ext>
            </a:extLst>
          </p:cNvPr>
          <p:cNvSpPr/>
          <p:nvPr/>
        </p:nvSpPr>
        <p:spPr>
          <a:xfrm>
            <a:off x="1175657" y="2841171"/>
            <a:ext cx="3396343" cy="161652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7700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BD0BF-8E88-9D68-40CF-961F12564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B54538A-C29A-BF48-C5B5-F281F4E89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05568"/>
          </a:xfrm>
        </p:spPr>
        <p:txBody>
          <a:bodyPr/>
          <a:lstStyle/>
          <a:p>
            <a:r>
              <a:rPr lang="fr-FR" dirty="0" err="1"/>
              <a:t>Database</a:t>
            </a:r>
            <a:r>
              <a:rPr lang="fr-FR" dirty="0"/>
              <a:t> </a:t>
            </a:r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16BD19-D55D-C0BB-9A4D-B0D3E6910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436871-1600-9ABB-6A26-4CAE9B6A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B34EB2D7-9AC6-8232-6AB6-474C7949AB4A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8304E21B-F81F-0531-1A29-55574EB39998}"/>
                  </a:ext>
                </a:extLst>
              </p:cNvPr>
              <p:cNvSpPr txBox="1"/>
              <p:nvPr/>
            </p:nvSpPr>
            <p:spPr>
              <a:xfrm>
                <a:off x="778896" y="543223"/>
                <a:ext cx="8003154" cy="1147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/>
                  <a:t>Collect</a:t>
                </a:r>
                <a:r>
                  <a:rPr lang="es-ES" dirty="0"/>
                  <a:t> a </a:t>
                </a:r>
                <a:r>
                  <a:rPr lang="es-ES" dirty="0" err="1">
                    <a:solidFill>
                      <a:srgbClr val="FF0000"/>
                    </a:solidFill>
                  </a:rPr>
                  <a:t>large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database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L-</a:t>
                </a:r>
                <a:r>
                  <a:rPr lang="es-ES" dirty="0" err="1"/>
                  <a:t>mode</a:t>
                </a:r>
                <a:r>
                  <a:rPr lang="es-ES" dirty="0"/>
                  <a:t>, </a:t>
                </a:r>
                <a:r>
                  <a:rPr lang="es-ES" dirty="0" err="1"/>
                  <a:t>attached</a:t>
                </a:r>
                <a:r>
                  <a:rPr lang="es-ES" dirty="0"/>
                  <a:t>, </a:t>
                </a:r>
                <a:r>
                  <a:rPr lang="es-ES" dirty="0" err="1"/>
                  <a:t>lower</a:t>
                </a:r>
                <a:r>
                  <a:rPr lang="es-ES" dirty="0"/>
                  <a:t>-single </a:t>
                </a:r>
                <a:r>
                  <a:rPr lang="es-ES" dirty="0" err="1"/>
                  <a:t>null</a:t>
                </a:r>
                <a:r>
                  <a:rPr lang="es-ES" dirty="0"/>
                  <a:t> </a:t>
                </a:r>
                <a:r>
                  <a:rPr lang="es-ES" dirty="0" err="1"/>
                  <a:t>discharges</a:t>
                </a:r>
                <a:r>
                  <a:rPr lang="es-ES" dirty="0"/>
                  <a:t> (</a:t>
                </a:r>
                <a:r>
                  <a:rPr lang="es-ES" dirty="0" err="1"/>
                  <a:t>around</a:t>
                </a:r>
                <a:r>
                  <a:rPr lang="es-ES" dirty="0"/>
                  <a:t> 70 TCV </a:t>
                </a:r>
                <a:r>
                  <a:rPr lang="es-ES" dirty="0" err="1"/>
                  <a:t>shots</a:t>
                </a:r>
                <a:r>
                  <a:rPr lang="es-ES" dirty="0"/>
                  <a:t>)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is</a:t>
                </a:r>
                <a:r>
                  <a:rPr lang="es-ES" dirty="0"/>
                  <a:t> </a:t>
                </a:r>
                <a:r>
                  <a:rPr lang="es-ES" dirty="0" err="1"/>
                  <a:t>known</a:t>
                </a:r>
                <a:r>
                  <a:rPr lang="es-ES" dirty="0"/>
                  <a:t> to </a:t>
                </a:r>
                <a:r>
                  <a:rPr lang="es-ES" dirty="0" err="1"/>
                  <a:t>scale</a:t>
                </a:r>
                <a:r>
                  <a:rPr lang="es-ES" dirty="0"/>
                  <a:t> </a:t>
                </a:r>
                <a:r>
                  <a:rPr lang="es-ES" dirty="0" err="1"/>
                  <a:t>inversely</a:t>
                </a:r>
                <a:r>
                  <a:rPr lang="es-ES" dirty="0"/>
                  <a:t> </a:t>
                </a:r>
                <a:r>
                  <a:rPr lang="es-ES" dirty="0" err="1"/>
                  <a:t>with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s-ES" dirty="0"/>
                  <a:t> [5] so </a:t>
                </a:r>
                <a:r>
                  <a:rPr lang="es-ES" dirty="0" err="1"/>
                  <a:t>we</a:t>
                </a:r>
                <a:r>
                  <a:rPr lang="es-ES" dirty="0"/>
                  <a:t> compare</a:t>
                </a:r>
                <a14:m>
                  <m:oMath xmlns:m="http://schemas.openxmlformats.org/officeDocument/2006/math">
                    <m:r>
                      <a:rPr lang="es-ES" b="0" i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′=</m:t>
                    </m:r>
                    <m:sSub>
                      <m:sSub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·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m:rPr>
                        <m:lit/>
                      </m:rPr>
                      <a:rPr lang="es-E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s-ES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s-E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=210 </m:t>
                    </m:r>
                    <m:r>
                      <m:rPr>
                        <m:sty m:val="p"/>
                      </m:rPr>
                      <a:rPr lang="es-ES" b="0" i="1" smtClean="0">
                        <a:latin typeface="Cambria Math" panose="02040503050406030204" pitchFamily="18" charset="0"/>
                      </a:rPr>
                      <m:t>kA</m:t>
                    </m:r>
                  </m:oMath>
                </a14:m>
                <a:endParaRPr lang="es-ES" dirty="0"/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8304E21B-F81F-0531-1A29-55574EB39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896" y="543223"/>
                <a:ext cx="8003154" cy="1147045"/>
              </a:xfrm>
              <a:prstGeom prst="rect">
                <a:avLst/>
              </a:prstGeom>
              <a:blipFill>
                <a:blip r:embed="rId3"/>
                <a:stretch>
                  <a:fillRect l="-76" t="-53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n 6">
            <a:extLst>
              <a:ext uri="{FF2B5EF4-FFF2-40B4-BE49-F238E27FC236}">
                <a16:creationId xmlns:a16="http://schemas.microsoft.com/office/drawing/2014/main" id="{7F58A8BC-2F1D-B1B1-2A34-82A7E93B6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410" y="1027885"/>
            <a:ext cx="4761711" cy="29550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AE4CF95C-FC5E-587F-0EDD-8289EEE1C599}"/>
                  </a:ext>
                </a:extLst>
              </p:cNvPr>
              <p:cNvSpPr txBox="1"/>
              <p:nvPr/>
            </p:nvSpPr>
            <p:spPr>
              <a:xfrm>
                <a:off x="904874" y="3929405"/>
                <a:ext cx="7726363" cy="5397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0.22</m:t>
                        </m:r>
                      </m:sup>
                    </m:sSup>
                    <m:r>
                      <a:rPr lang="es-ES" i="1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s-ES" i="1">
                        <a:latin typeface="Cambria Math" panose="02040503050406030204" pitchFamily="18" charset="0"/>
                      </a:rPr>
                      <m:t>vs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0.35−0.45</m:t>
                        </m:r>
                      </m:sup>
                    </m:sSup>
                  </m:oMath>
                </a14:m>
                <a:r>
                  <a:rPr lang="es-ES" dirty="0"/>
                  <a:t> [3] , </a:t>
                </a:r>
                <a14:m>
                  <m:oMath xmlns:m="http://schemas.openxmlformats.org/officeDocument/2006/math">
                    <m:r>
                      <a:rPr lang="es-ES">
                        <a:latin typeface="Cambria Math" panose="02040503050406030204" pitchFamily="18" charset="0"/>
                      </a:rPr>
                      <m:t>𝑚</m:t>
                    </m:r>
                    <m:r>
                      <a:rPr lang="es-ES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3.7·</m:t>
                    </m:r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s-ES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i="1">
                        <a:latin typeface="Cambria Math" panose="02040503050406030204" pitchFamily="18" charset="0"/>
                      </a:rPr>
                      <m:t>vs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i="1">
                        <a:latin typeface="Cambria Math" panose="02040503050406030204" pitchFamily="18" charset="0"/>
                      </a:rPr>
                      <m:t>m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=1.2·</m:t>
                    </m:r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s-ES" dirty="0"/>
                  <a:t> [4]. </a:t>
                </a:r>
                <a:r>
                  <a:rPr lang="es-ES" dirty="0" err="1"/>
                  <a:t>Roughly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+30 </m:t>
                    </m:r>
                    <m:r>
                      <m:rPr>
                        <m:sty m:val="p"/>
                      </m:rPr>
                      <a:rPr lang="es-ES" b="0" i="1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s-ES" dirty="0"/>
                  <a:t> -&gt;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+ 1 </m:t>
                    </m:r>
                    <m:r>
                      <m:rPr>
                        <m:sty m:val="p"/>
                      </m:rPr>
                      <a:rPr lang="es-ES" b="0" i="1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es-ES" dirty="0">
                  <a:solidFill>
                    <a:srgbClr val="FF0000"/>
                  </a:solidFill>
                </a:endParaRP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/>
                  <a:t>The </a:t>
                </a:r>
                <a:r>
                  <a:rPr lang="es-ES" dirty="0" err="1">
                    <a:solidFill>
                      <a:srgbClr val="FF0000"/>
                    </a:solidFill>
                  </a:rPr>
                  <a:t>effect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r>
                  <a:rPr lang="es-ES" dirty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is</a:t>
                </a:r>
                <a:r>
                  <a:rPr lang="es-ES" dirty="0"/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much</a:t>
                </a:r>
                <a:r>
                  <a:rPr lang="es-ES" dirty="0"/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weaker</a:t>
                </a:r>
                <a:r>
                  <a:rPr lang="es-ES" dirty="0"/>
                  <a:t> </a:t>
                </a:r>
                <a:r>
                  <a:rPr lang="es-ES" dirty="0" err="1"/>
                  <a:t>than</a:t>
                </a:r>
                <a:r>
                  <a:rPr lang="es-ES" dirty="0"/>
                  <a:t> in </a:t>
                </a:r>
                <a:r>
                  <a:rPr lang="es-ES" dirty="0" err="1"/>
                  <a:t>literature</a:t>
                </a:r>
                <a:r>
                  <a:rPr lang="es-ES" dirty="0"/>
                  <a:t> </a:t>
                </a:r>
                <a:r>
                  <a:rPr lang="es-ES" dirty="0" err="1"/>
                  <a:t>further</a:t>
                </a:r>
                <a:r>
                  <a:rPr lang="es-ES" dirty="0"/>
                  <a:t> </a:t>
                </a:r>
                <a:r>
                  <a:rPr lang="es-ES" dirty="0" err="1"/>
                  <a:t>supporting</a:t>
                </a:r>
                <a:r>
                  <a:rPr lang="es-ES" dirty="0"/>
                  <a:t> a </a:t>
                </a:r>
                <a:r>
                  <a:rPr lang="es-ES" dirty="0" err="1">
                    <a:solidFill>
                      <a:srgbClr val="FF0000"/>
                    </a:solidFill>
                  </a:rPr>
                  <a:t>weak</a:t>
                </a:r>
                <a:r>
                  <a:rPr lang="es-ES" dirty="0"/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transport</a:t>
                </a:r>
                <a:r>
                  <a:rPr lang="es-ES" dirty="0"/>
                  <a:t> </a:t>
                </a:r>
                <a:endParaRPr lang="es-E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AE4CF95C-FC5E-587F-0EDD-8289EEE1C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4" y="3929405"/>
                <a:ext cx="7726363" cy="539763"/>
              </a:xfrm>
              <a:prstGeom prst="rect">
                <a:avLst/>
              </a:prstGeom>
              <a:blipFill>
                <a:blip r:embed="rId5"/>
                <a:stretch>
                  <a:fillRect l="-79" t="-2273" b="-795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DE697F04-2EF8-5F68-86BF-EF49AE8CE43B}"/>
              </a:ext>
            </a:extLst>
          </p:cNvPr>
          <p:cNvSpPr txBox="1"/>
          <p:nvPr/>
        </p:nvSpPr>
        <p:spPr>
          <a:xfrm>
            <a:off x="778896" y="4642737"/>
            <a:ext cx="282786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[3] R. Maurizio et al, NF, 58, 2017</a:t>
            </a:r>
            <a:endParaRPr lang="en-US" sz="900" noProof="0" dirty="0"/>
          </a:p>
          <a:p>
            <a:r>
              <a:rPr lang="en-US" sz="900" noProof="0" dirty="0"/>
              <a:t>[4] A. Gallo et al, PPCF, 60, 2018</a:t>
            </a:r>
          </a:p>
          <a:p>
            <a:r>
              <a:rPr lang="en-US" sz="900" dirty="0"/>
              <a:t>[5] T. Eich et al, NF, 53, 2013</a:t>
            </a:r>
            <a:endParaRPr lang="en-US" sz="900" noProof="0" dirty="0"/>
          </a:p>
        </p:txBody>
      </p:sp>
    </p:spTree>
    <p:extLst>
      <p:ext uri="{BB962C8B-B14F-4D97-AF65-F5344CB8AC3E}">
        <p14:creationId xmlns:p14="http://schemas.microsoft.com/office/powerpoint/2010/main" val="102129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D90E9-401C-B0CA-5307-C24AC7085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9BC3959-D352-1817-AF4F-9107AE32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05568"/>
          </a:xfrm>
        </p:spPr>
        <p:txBody>
          <a:bodyPr/>
          <a:lstStyle/>
          <a:p>
            <a:r>
              <a:rPr lang="fr-FR" dirty="0" err="1"/>
              <a:t>Database</a:t>
            </a:r>
            <a:r>
              <a:rPr lang="fr-FR" dirty="0"/>
              <a:t> </a:t>
            </a:r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321FDBA-767F-A061-3887-43A2837CF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0C1FDBD-79C8-D945-6A0C-F91249B2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20187DC4-C0AF-4940-3371-BC34D2472542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ED87A506-650E-42D4-F8E3-7D2AB50BFC67}"/>
                  </a:ext>
                </a:extLst>
              </p:cNvPr>
              <p:cNvSpPr txBox="1"/>
              <p:nvPr/>
            </p:nvSpPr>
            <p:spPr>
              <a:xfrm>
                <a:off x="788650" y="728072"/>
                <a:ext cx="731395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/>
                  <a:t>The </a:t>
                </a:r>
                <a:r>
                  <a:rPr lang="es-ES" dirty="0" err="1">
                    <a:solidFill>
                      <a:srgbClr val="FF0000"/>
                    </a:solidFill>
                  </a:rPr>
                  <a:t>effect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r>
                  <a:rPr lang="es-ES" dirty="0"/>
                  <a:t> on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is</a:t>
                </a:r>
                <a:r>
                  <a:rPr lang="es-ES" dirty="0"/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very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weak</a:t>
                </a:r>
                <a:r>
                  <a:rPr lang="es-ES" dirty="0"/>
                  <a:t>, as </a:t>
                </a:r>
                <a:r>
                  <a:rPr lang="es-ES" dirty="0" err="1"/>
                  <a:t>expected</a:t>
                </a:r>
                <a:r>
                  <a:rPr lang="es-ES" dirty="0"/>
                  <a:t> </a:t>
                </a:r>
                <a:r>
                  <a:rPr lang="es-ES" dirty="0" err="1"/>
                  <a:t>from</a:t>
                </a:r>
                <a:r>
                  <a:rPr lang="es-ES" dirty="0"/>
                  <a:t> the </a:t>
                </a:r>
                <a:r>
                  <a:rPr lang="es-ES" dirty="0" err="1"/>
                  <a:t>literature</a:t>
                </a:r>
                <a:r>
                  <a:rPr lang="es-ES" dirty="0"/>
                  <a:t> [3, 4]</a:t>
                </a:r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  <a:p>
                <a:pPr>
                  <a:buClr>
                    <a:srgbClr val="FF0000"/>
                  </a:buClr>
                </a:pPr>
                <a:endParaRPr lang="es-ES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ED87A506-650E-42D4-F8E3-7D2AB50BF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50" y="728072"/>
                <a:ext cx="7313950" cy="923330"/>
              </a:xfrm>
              <a:prstGeom prst="rect">
                <a:avLst/>
              </a:prstGeom>
              <a:blipFill>
                <a:blip r:embed="rId3"/>
                <a:stretch>
                  <a:fillRect l="-83" t="-65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6D128A80-8145-05A2-5825-FD6232BDC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108" y="1191986"/>
            <a:ext cx="4581034" cy="316199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93773-9BA8-D6FF-0010-4322FCDB09CC}"/>
              </a:ext>
            </a:extLst>
          </p:cNvPr>
          <p:cNvSpPr txBox="1"/>
          <p:nvPr/>
        </p:nvSpPr>
        <p:spPr>
          <a:xfrm>
            <a:off x="904875" y="4698502"/>
            <a:ext cx="4572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[3] R. Maurizio et al, NF, 58, 2017</a:t>
            </a:r>
          </a:p>
          <a:p>
            <a:r>
              <a:rPr lang="en-US" sz="1050" noProof="0" dirty="0"/>
              <a:t>[4] A. Gallo et al, PPCF, 60, 2018</a:t>
            </a:r>
          </a:p>
        </p:txBody>
      </p:sp>
    </p:spTree>
    <p:extLst>
      <p:ext uri="{BB962C8B-B14F-4D97-AF65-F5344CB8AC3E}">
        <p14:creationId xmlns:p14="http://schemas.microsoft.com/office/powerpoint/2010/main" val="3184791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0B18B-2459-4912-E0EA-CFF84C7A3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C743DE-DA63-13DB-0CCE-2C09F0B3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9572BF9-446D-AB5E-CE43-1B606295C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FD48F1AE-5E05-4519-6539-999CE58E9F58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F2944088-1144-9867-F52C-6952C0BC06BC}"/>
              </a:ext>
            </a:extLst>
          </p:cNvPr>
          <p:cNvSpPr txBox="1">
            <a:spLocks/>
          </p:cNvSpPr>
          <p:nvPr/>
        </p:nvSpPr>
        <p:spPr>
          <a:xfrm>
            <a:off x="3037114" y="772892"/>
            <a:ext cx="5041321" cy="2966351"/>
          </a:xfrm>
          <a:prstGeom prst="rect">
            <a:avLst/>
          </a:prstGeom>
          <a:solidFill>
            <a:schemeClr val="accent1"/>
          </a:solidFill>
        </p:spPr>
        <p:txBody>
          <a:bodyPr vert="horz" lIns="180000" tIns="0" rIns="72000" bIns="4680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endParaRPr lang="fr-FR" sz="4400" dirty="0">
              <a:solidFill>
                <a:schemeClr val="bg1"/>
              </a:solidFill>
            </a:endParaRPr>
          </a:p>
          <a:p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       4. Simulation </a:t>
            </a:r>
            <a:r>
              <a:rPr lang="fr-FR" sz="4000" dirty="0" err="1">
                <a:solidFill>
                  <a:schemeClr val="bg1"/>
                </a:solidFill>
              </a:rPr>
              <a:t>results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4282C1F-D9B4-F9DB-E29F-44BC379904C3}"/>
              </a:ext>
            </a:extLst>
          </p:cNvPr>
          <p:cNvSpPr/>
          <p:nvPr/>
        </p:nvSpPr>
        <p:spPr>
          <a:xfrm>
            <a:off x="1175657" y="2841171"/>
            <a:ext cx="3396343" cy="161652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1509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F359C-5C8E-35A2-F6F9-3EFA93E33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7E3372D-B0E0-5618-E2E3-980D5A8B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05568"/>
          </a:xfrm>
        </p:spPr>
        <p:txBody>
          <a:bodyPr/>
          <a:lstStyle/>
          <a:p>
            <a:r>
              <a:rPr lang="fr-FR" dirty="0" err="1"/>
              <a:t>Reduced</a:t>
            </a:r>
            <a:r>
              <a:rPr lang="fr-FR" dirty="0"/>
              <a:t> </a:t>
            </a:r>
            <a:r>
              <a:rPr lang="fr-FR" dirty="0" err="1"/>
              <a:t>field</a:t>
            </a:r>
            <a:r>
              <a:rPr lang="fr-FR" dirty="0"/>
              <a:t>, </a:t>
            </a:r>
            <a:r>
              <a:rPr lang="fr-FR" dirty="0" err="1"/>
              <a:t>attached</a:t>
            </a:r>
            <a:r>
              <a:rPr lang="fr-FR" dirty="0"/>
              <a:t>, leg </a:t>
            </a:r>
            <a:r>
              <a:rPr lang="fr-FR" dirty="0" err="1"/>
              <a:t>length</a:t>
            </a:r>
            <a:r>
              <a:rPr lang="fr-FR" dirty="0"/>
              <a:t> and </a:t>
            </a:r>
            <a:r>
              <a:rPr lang="fr-FR" dirty="0" err="1"/>
              <a:t>field</a:t>
            </a:r>
            <a:r>
              <a:rPr lang="fr-FR" dirty="0"/>
              <a:t> scans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638C698-1EC2-49E7-3877-1BA921D47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D167258-55D9-EA0B-95B9-900996849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A0704B36-63EE-5F4F-7ED0-C95FC26AC072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805ECCF4-AE83-54C7-7564-81592E5D8101}"/>
                  </a:ext>
                </a:extLst>
              </p:cNvPr>
              <p:cNvSpPr txBox="1"/>
              <p:nvPr/>
            </p:nvSpPr>
            <p:spPr>
              <a:xfrm>
                <a:off x="539824" y="712806"/>
                <a:ext cx="8209540" cy="1149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/>
                  <a:t>We</a:t>
                </a:r>
                <a:r>
                  <a:rPr lang="es-ES" dirty="0"/>
                  <a:t> </a:t>
                </a:r>
                <a:r>
                  <a:rPr lang="es-ES" dirty="0" err="1"/>
                  <a:t>scan</a:t>
                </a:r>
                <a:r>
                  <a:rPr lang="es-ES" dirty="0"/>
                  <a:t> </a:t>
                </a:r>
                <a:r>
                  <a:rPr lang="es-ES" dirty="0" err="1"/>
                  <a:t>four</a:t>
                </a:r>
                <a:r>
                  <a:rPr lang="es-ES" dirty="0"/>
                  <a:t> </a:t>
                </a:r>
                <a:r>
                  <a:rPr lang="es-ES" dirty="0" err="1"/>
                  <a:t>values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with</a:t>
                </a:r>
                <a:r>
                  <a:rPr lang="es-ES" dirty="0"/>
                  <a:t> GBS and </a:t>
                </a:r>
                <a:r>
                  <a:rPr lang="es-ES" dirty="0" err="1"/>
                  <a:t>also</a:t>
                </a:r>
                <a:r>
                  <a:rPr lang="es-ES" dirty="0"/>
                  <a:t> </a:t>
                </a:r>
                <a:r>
                  <a:rPr lang="es-ES" dirty="0" err="1"/>
                  <a:t>flip</a:t>
                </a:r>
                <a:r>
                  <a:rPr lang="es-ES" dirty="0"/>
                  <a:t> the </a:t>
                </a:r>
                <a:r>
                  <a:rPr lang="es-ES" dirty="0" err="1"/>
                  <a:t>field</a:t>
                </a:r>
                <a:r>
                  <a:rPr lang="es-ES" dirty="0"/>
                  <a:t> </a:t>
                </a:r>
                <a:r>
                  <a:rPr lang="es-ES" dirty="0" err="1"/>
                  <a:t>direction</a:t>
                </a:r>
                <a:r>
                  <a:rPr lang="es-ES" dirty="0"/>
                  <a:t> </a:t>
                </a:r>
                <a:r>
                  <a:rPr lang="es-ES" dirty="0" err="1"/>
                  <a:t>for</a:t>
                </a:r>
                <a:r>
                  <a:rPr lang="es-ES" dirty="0"/>
                  <a:t> the </a:t>
                </a:r>
                <a:r>
                  <a:rPr lang="es-ES" dirty="0" err="1"/>
                  <a:t>longest</a:t>
                </a:r>
                <a:r>
                  <a:rPr lang="es-ES" dirty="0"/>
                  <a:t> </a:t>
                </a:r>
                <a:r>
                  <a:rPr lang="es-ES" dirty="0" err="1"/>
                  <a:t>leg</a:t>
                </a:r>
                <a:r>
                  <a:rPr lang="es-ES" dirty="0"/>
                  <a:t> case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/>
                  <a:t>The </a:t>
                </a:r>
                <a:r>
                  <a:rPr lang="es-ES" dirty="0" err="1"/>
                  <a:t>geometry</a:t>
                </a:r>
                <a:r>
                  <a:rPr lang="es-ES" dirty="0"/>
                  <a:t> </a:t>
                </a:r>
                <a:r>
                  <a:rPr lang="es-ES" dirty="0" err="1"/>
                  <a:t>for</a:t>
                </a:r>
                <a:r>
                  <a:rPr lang="es-ES" dirty="0"/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all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simulations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/>
                  <a:t>comes </a:t>
                </a:r>
                <a:r>
                  <a:rPr lang="es-ES" dirty="0" err="1"/>
                  <a:t>from</a:t>
                </a:r>
                <a:r>
                  <a:rPr lang="es-ES" dirty="0"/>
                  <a:t> the </a:t>
                </a:r>
                <a:r>
                  <a:rPr lang="es-ES" dirty="0" err="1">
                    <a:solidFill>
                      <a:srgbClr val="FF0000"/>
                    </a:solidFill>
                  </a:rPr>
                  <a:t>same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shot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/>
                  <a:t>(#66125 at t=1.026 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𝜑</m:t>
                        </m:r>
                      </m:sub>
                    </m:sSub>
                    <m:r>
                      <a:rPr lang="es-ES" i="1" dirty="0" smtClean="0">
                        <a:latin typeface="Cambria Math" panose="02040503050406030204" pitchFamily="18" charset="0"/>
                      </a:rPr>
                      <m:t>=0.95</m:t>
                    </m:r>
                    <m:r>
                      <a:rPr lang="es-E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s-ES" dirty="0"/>
                  <a:t>) 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/>
                  <a:t>Objective</a:t>
                </a:r>
                <a:r>
                  <a:rPr lang="es-ES" dirty="0"/>
                  <a:t> </a:t>
                </a:r>
                <a:r>
                  <a:rPr lang="es-ES" dirty="0" err="1"/>
                  <a:t>is</a:t>
                </a:r>
                <a:r>
                  <a:rPr lang="es-ES" dirty="0"/>
                  <a:t> to </a:t>
                </a:r>
                <a:r>
                  <a:rPr lang="es-ES" dirty="0" err="1">
                    <a:solidFill>
                      <a:srgbClr val="FF0000"/>
                    </a:solidFill>
                  </a:rPr>
                  <a:t>validate</a:t>
                </a:r>
                <a:r>
                  <a:rPr lang="es-ES" dirty="0">
                    <a:solidFill>
                      <a:srgbClr val="FF0000"/>
                    </a:solidFill>
                  </a:rPr>
                  <a:t> the </a:t>
                </a:r>
                <a:r>
                  <a:rPr lang="es-ES" dirty="0" err="1">
                    <a:solidFill>
                      <a:srgbClr val="FF0000"/>
                    </a:solidFill>
                  </a:rPr>
                  <a:t>qualitative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observations</a:t>
                </a:r>
                <a:r>
                  <a:rPr lang="es-ES" dirty="0"/>
                  <a:t>, so </a:t>
                </a:r>
                <a:r>
                  <a:rPr lang="es-ES" dirty="0" err="1"/>
                  <a:t>we</a:t>
                </a:r>
                <a:r>
                  <a:rPr lang="es-ES" dirty="0"/>
                  <a:t> </a:t>
                </a:r>
                <a:r>
                  <a:rPr lang="es-ES" dirty="0" err="1"/>
                  <a:t>optimized</a:t>
                </a:r>
                <a:r>
                  <a:rPr lang="es-ES" dirty="0"/>
                  <a:t> </a:t>
                </a:r>
                <a:r>
                  <a:rPr lang="es-ES" dirty="0" err="1"/>
                  <a:t>for</a:t>
                </a:r>
                <a:r>
                  <a:rPr lang="es-ES" dirty="0"/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reduced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computational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costs</a:t>
                </a:r>
                <a:endParaRPr lang="es-ES" dirty="0">
                  <a:solidFill>
                    <a:srgbClr val="FF0000"/>
                  </a:solidFill>
                </a:endParaRP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 err="1"/>
                  <a:t>Simulations</a:t>
                </a:r>
                <a:r>
                  <a:rPr lang="es-ES" dirty="0"/>
                  <a:t> are </a:t>
                </a:r>
                <a:r>
                  <a:rPr lang="es-ES" dirty="0" err="1"/>
                  <a:t>half</a:t>
                </a:r>
                <a:r>
                  <a:rPr lang="es-ES" dirty="0"/>
                  <a:t> TCV </a:t>
                </a:r>
                <a:r>
                  <a:rPr lang="es-ES" dirty="0" err="1"/>
                  <a:t>sized</a:t>
                </a:r>
                <a:r>
                  <a:rPr lang="es-ES" dirty="0"/>
                  <a:t>, neutral </a:t>
                </a:r>
                <a:r>
                  <a:rPr lang="es-ES" dirty="0" err="1"/>
                  <a:t>model</a:t>
                </a:r>
                <a:r>
                  <a:rPr lang="es-ES" dirty="0"/>
                  <a:t> off, </a:t>
                </a:r>
                <a:r>
                  <a:rPr lang="es-ES" dirty="0" err="1"/>
                  <a:t>constant</a:t>
                </a:r>
                <a:r>
                  <a:rPr lang="es-ES" dirty="0"/>
                  <a:t> and </a:t>
                </a:r>
                <a:r>
                  <a:rPr lang="es-ES" dirty="0" err="1"/>
                  <a:t>reduced</a:t>
                </a:r>
                <a:r>
                  <a:rPr lang="es-ES" dirty="0"/>
                  <a:t> </a:t>
                </a:r>
                <a:r>
                  <a:rPr lang="es-ES" dirty="0" err="1"/>
                  <a:t>conductivities</a:t>
                </a:r>
                <a:r>
                  <a:rPr lang="es-ES" dirty="0"/>
                  <a:t> and </a:t>
                </a:r>
                <a:r>
                  <a:rPr lang="es-ES" dirty="0" err="1"/>
                  <a:t>viscosities</a:t>
                </a:r>
                <a:endParaRPr lang="es-ES" dirty="0"/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s-ES" dirty="0"/>
                  <a:t>The SOL </a:t>
                </a:r>
                <a:r>
                  <a:rPr lang="es-ES" dirty="0" err="1"/>
                  <a:t>is</a:t>
                </a:r>
                <a:r>
                  <a:rPr lang="es-ES" dirty="0"/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convection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 err="1">
                    <a:solidFill>
                      <a:srgbClr val="FF0000"/>
                    </a:solidFill>
                  </a:rPr>
                  <a:t>dominated</a:t>
                </a:r>
                <a:r>
                  <a:rPr lang="es-ES" dirty="0">
                    <a:solidFill>
                      <a:srgbClr val="FF0000"/>
                    </a:solidFill>
                  </a:rPr>
                  <a:t> </a:t>
                </a:r>
                <a:r>
                  <a:rPr lang="es-ES" dirty="0"/>
                  <a:t>in the </a:t>
                </a:r>
                <a:r>
                  <a:rPr lang="es-ES" dirty="0" err="1"/>
                  <a:t>simulations</a:t>
                </a:r>
                <a:r>
                  <a:rPr lang="es-ES" dirty="0"/>
                  <a:t>, </a:t>
                </a:r>
                <a:r>
                  <a:rPr lang="es-ES" dirty="0" err="1"/>
                  <a:t>exagerating</a:t>
                </a:r>
                <a:r>
                  <a:rPr lang="es-ES" dirty="0"/>
                  <a:t> the </a:t>
                </a:r>
                <a:r>
                  <a:rPr lang="es-ES" dirty="0" err="1"/>
                  <a:t>effect</a:t>
                </a:r>
                <a:r>
                  <a:rPr lang="es-ES" dirty="0"/>
                  <a:t> </a:t>
                </a:r>
                <a:r>
                  <a:rPr lang="es-ES" dirty="0" err="1"/>
                  <a:t>of</a:t>
                </a:r>
                <a:r>
                  <a:rPr lang="es-ES" dirty="0"/>
                  <a:t> </a:t>
                </a:r>
                <a:r>
                  <a:rPr lang="es-ES" dirty="0" err="1"/>
                  <a:t>cross-field</a:t>
                </a:r>
                <a:r>
                  <a:rPr lang="es-ES" dirty="0"/>
                  <a:t> </a:t>
                </a:r>
                <a:r>
                  <a:rPr lang="es-ES" dirty="0" err="1"/>
                  <a:t>transport</a:t>
                </a:r>
                <a:endParaRPr lang="es-ES" dirty="0"/>
              </a:p>
            </p:txBody>
          </p:sp>
        </mc:Choice>
        <mc:Fallback xmlns="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805ECCF4-AE83-54C7-7564-81592E5D8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24" y="712806"/>
                <a:ext cx="8209540" cy="1149545"/>
              </a:xfrm>
              <a:prstGeom prst="rect">
                <a:avLst/>
              </a:prstGeom>
              <a:blipFill>
                <a:blip r:embed="rId3"/>
                <a:stretch>
                  <a:fillRect l="-74" t="-1058" b="-42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n 1">
            <a:extLst>
              <a:ext uri="{FF2B5EF4-FFF2-40B4-BE49-F238E27FC236}">
                <a16:creationId xmlns:a16="http://schemas.microsoft.com/office/drawing/2014/main" id="{60B0963F-D130-C842-22A9-C4CB47566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74" y="2161697"/>
            <a:ext cx="5099281" cy="259663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7F2399-D636-0476-B717-C66B48122D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2615"/>
          <a:stretch>
            <a:fillRect/>
          </a:stretch>
        </p:blipFill>
        <p:spPr>
          <a:xfrm>
            <a:off x="5707316" y="2080999"/>
            <a:ext cx="3280430" cy="243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84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16528-7B82-FDAE-BE98-ADEEE702C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97412DA-53E9-903E-579C-E7EA6333A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364804" cy="1072753"/>
          </a:xfrm>
        </p:spPr>
        <p:txBody>
          <a:bodyPr>
            <a:normAutofit/>
          </a:bodyPr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kind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modes</a:t>
            </a:r>
            <a:r>
              <a:rPr lang="es-ES" dirty="0"/>
              <a:t> do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?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C2365F7-4E58-F6E6-4B25-0D714EE5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D97ABDC7-BA20-C9A3-53FE-00C9E9903682}"/>
              </a:ext>
            </a:extLst>
          </p:cNvPr>
          <p:cNvSpPr txBox="1">
            <a:spLocks/>
          </p:cNvSpPr>
          <p:nvPr/>
        </p:nvSpPr>
        <p:spPr>
          <a:xfrm>
            <a:off x="668716" y="3069771"/>
            <a:ext cx="3651662" cy="2017843"/>
          </a:xfrm>
          <a:prstGeom prst="rect">
            <a:avLst/>
          </a:prstGeom>
        </p:spPr>
        <p:txBody>
          <a:bodyPr vert="horz" lIns="135000" tIns="34290" rIns="68580" bIns="3429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s-ES" sz="1350" dirty="0">
                <a:latin typeface="+mn-lt"/>
              </a:rPr>
              <a:t>The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fluctuations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in the time trace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of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core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density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>
                <a:latin typeface="+mn-lt"/>
              </a:rPr>
              <a:t>look </a:t>
            </a:r>
            <a:r>
              <a:rPr lang="es-ES" sz="1350" dirty="0" err="1">
                <a:latin typeface="+mn-lt"/>
              </a:rPr>
              <a:t>very</a:t>
            </a:r>
            <a:r>
              <a:rPr lang="es-ES" sz="1350" dirty="0">
                <a:latin typeface="+mn-lt"/>
              </a:rPr>
              <a:t> similar and the 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Fourier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analysis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 err="1">
                <a:latin typeface="+mn-lt"/>
              </a:rPr>
              <a:t>confirms</a:t>
            </a:r>
            <a:r>
              <a:rPr lang="es-ES" sz="1350" dirty="0">
                <a:latin typeface="+mn-lt"/>
              </a:rPr>
              <a:t> </a:t>
            </a:r>
            <a:r>
              <a:rPr lang="es-ES" sz="1350" dirty="0" err="1">
                <a:latin typeface="+mn-lt"/>
              </a:rPr>
              <a:t>it</a:t>
            </a:r>
            <a:endParaRPr lang="es-ES" sz="135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1350" dirty="0">
                <a:latin typeface="+mn-lt"/>
              </a:rPr>
              <a:t>The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power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spectra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of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 err="1">
                <a:solidFill>
                  <a:srgbClr val="FF0000"/>
                </a:solidFill>
                <a:latin typeface="+mn-lt"/>
              </a:rPr>
              <a:t>fluctuations</a:t>
            </a:r>
            <a:r>
              <a:rPr lang="es-ES" sz="135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350" dirty="0">
                <a:latin typeface="+mn-lt"/>
              </a:rPr>
              <a:t>in the </a:t>
            </a:r>
            <a:r>
              <a:rPr lang="es-ES" sz="1350" dirty="0" err="1">
                <a:latin typeface="+mn-lt"/>
              </a:rPr>
              <a:t>core</a:t>
            </a:r>
            <a:r>
              <a:rPr lang="es-ES" sz="1350" dirty="0">
                <a:latin typeface="+mn-lt"/>
              </a:rPr>
              <a:t> and in the SOL </a:t>
            </a:r>
            <a:r>
              <a:rPr lang="es-ES" sz="1350" dirty="0" err="1">
                <a:latin typeface="+mn-lt"/>
              </a:rPr>
              <a:t>overlaps</a:t>
            </a:r>
            <a:r>
              <a:rPr lang="es-ES" sz="1350" dirty="0">
                <a:latin typeface="+mn-lt"/>
              </a:rPr>
              <a:t> </a:t>
            </a:r>
            <a:r>
              <a:rPr lang="es-ES" sz="1350" dirty="0" err="1">
                <a:latin typeface="+mn-lt"/>
              </a:rPr>
              <a:t>very</a:t>
            </a:r>
            <a:r>
              <a:rPr lang="es-ES" sz="1350" dirty="0">
                <a:latin typeface="+mn-lt"/>
              </a:rPr>
              <a:t> </a:t>
            </a:r>
            <a:r>
              <a:rPr lang="es-ES" sz="1350" dirty="0" err="1">
                <a:latin typeface="+mn-lt"/>
              </a:rPr>
              <a:t>well</a:t>
            </a:r>
            <a:r>
              <a:rPr lang="es-ES" sz="1350" dirty="0">
                <a:latin typeface="+mn-lt"/>
              </a:rPr>
              <a:t> </a:t>
            </a:r>
            <a:r>
              <a:rPr lang="es-ES" sz="1350" dirty="0" err="1">
                <a:latin typeface="+mn-lt"/>
              </a:rPr>
              <a:t>between</a:t>
            </a:r>
            <a:r>
              <a:rPr lang="es-ES" sz="1350" dirty="0">
                <a:latin typeface="+mn-lt"/>
              </a:rPr>
              <a:t> </a:t>
            </a:r>
            <a:r>
              <a:rPr lang="es-ES" sz="1350" dirty="0" err="1">
                <a:latin typeface="+mn-lt"/>
              </a:rPr>
              <a:t>simulations</a:t>
            </a:r>
            <a:endParaRPr lang="es-ES" sz="135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1350" dirty="0" err="1">
                <a:latin typeface="+mn-lt"/>
              </a:rPr>
              <a:t>Very</a:t>
            </a:r>
            <a:r>
              <a:rPr lang="es-ES" sz="1350" dirty="0">
                <a:latin typeface="+mn-lt"/>
              </a:rPr>
              <a:t> similar </a:t>
            </a:r>
            <a:r>
              <a:rPr lang="es-ES" sz="1350" dirty="0" err="1">
                <a:latin typeface="+mn-lt"/>
              </a:rPr>
              <a:t>turbulent</a:t>
            </a:r>
            <a:r>
              <a:rPr lang="es-ES" sz="1350" dirty="0">
                <a:latin typeface="+mn-lt"/>
              </a:rPr>
              <a:t> </a:t>
            </a:r>
            <a:r>
              <a:rPr lang="en-US" sz="1350" dirty="0">
                <a:latin typeface="+mn-lt"/>
              </a:rPr>
              <a:t>behavior</a:t>
            </a:r>
            <a:r>
              <a:rPr lang="es-ES" sz="1350" dirty="0">
                <a:latin typeface="+mn-lt"/>
              </a:rPr>
              <a:t> </a:t>
            </a:r>
            <a:endParaRPr lang="fr-FR" sz="1350" dirty="0">
              <a:latin typeface="+mn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C2489C2-525B-6586-ADE1-67C682DFA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4"/>
          <a:stretch>
            <a:fillRect/>
          </a:stretch>
        </p:blipFill>
        <p:spPr>
          <a:xfrm>
            <a:off x="4823623" y="2505748"/>
            <a:ext cx="3425845" cy="237701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12898DD-098A-9CB8-A645-F7AB7E82A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5"/>
          <a:stretch>
            <a:fillRect/>
          </a:stretch>
        </p:blipFill>
        <p:spPr>
          <a:xfrm>
            <a:off x="212236" y="789709"/>
            <a:ext cx="4229618" cy="2161776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52FE45E2-D9CF-D025-338D-D987360CB455}"/>
              </a:ext>
            </a:extLst>
          </p:cNvPr>
          <p:cNvCxnSpPr/>
          <p:nvPr/>
        </p:nvCxnSpPr>
        <p:spPr>
          <a:xfrm>
            <a:off x="3246417" y="1331521"/>
            <a:ext cx="109549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5005F7-C12F-3781-DAE3-953033F0C73A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E724826-5F62-9737-651E-52C37DDE4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854" y="715462"/>
            <a:ext cx="4580906" cy="149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BA490-DEFB-DA59-7B76-0D1A0C37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1F5DDCA1-6669-C2BB-7DDB-C8BB086F8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7" t="24911" r="34058" b="11696"/>
          <a:stretch>
            <a:fillRect/>
          </a:stretch>
        </p:blipFill>
        <p:spPr>
          <a:xfrm>
            <a:off x="643115" y="1975326"/>
            <a:ext cx="2954156" cy="231385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3F2FFC16-F671-BE7A-BF25-7B444509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364804" cy="1072753"/>
          </a:xfrm>
        </p:spPr>
        <p:txBody>
          <a:bodyPr>
            <a:normAutofit/>
          </a:bodyPr>
          <a:lstStyle/>
          <a:p>
            <a:r>
              <a:rPr lang="es-ES" sz="2700" dirty="0" err="1"/>
              <a:t>How</a:t>
            </a:r>
            <a:r>
              <a:rPr lang="es-ES" sz="2700" dirty="0"/>
              <a:t> do the </a:t>
            </a:r>
            <a:r>
              <a:rPr lang="es-ES" sz="2700" dirty="0" err="1"/>
              <a:t>fluctuation</a:t>
            </a:r>
            <a:r>
              <a:rPr lang="es-ES" sz="2700" dirty="0"/>
              <a:t> </a:t>
            </a:r>
            <a:r>
              <a:rPr lang="es-ES" sz="2700" dirty="0" err="1"/>
              <a:t>levels</a:t>
            </a:r>
            <a:r>
              <a:rPr lang="es-ES" sz="2700" dirty="0"/>
              <a:t> compare </a:t>
            </a:r>
            <a:r>
              <a:rPr lang="es-ES" sz="2700" dirty="0" err="1"/>
              <a:t>with</a:t>
            </a:r>
            <a:r>
              <a:rPr lang="es-ES" sz="2700" dirty="0"/>
              <a:t> </a:t>
            </a:r>
            <a:r>
              <a:rPr lang="es-ES" sz="2700" dirty="0" err="1"/>
              <a:t>experiments</a:t>
            </a:r>
            <a:r>
              <a:rPr lang="es-ES" sz="2700" dirty="0"/>
              <a:t>?</a:t>
            </a: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F582EF8-9C41-7052-ED83-320351FE6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148F52-4377-F206-80D1-8CAA397C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0" name="Espace réservé du contenu 1">
            <a:extLst>
              <a:ext uri="{FF2B5EF4-FFF2-40B4-BE49-F238E27FC236}">
                <a16:creationId xmlns:a16="http://schemas.microsoft.com/office/drawing/2014/main" id="{999D7290-3A86-F8A1-E61E-C6E5FB3F2A23}"/>
              </a:ext>
            </a:extLst>
          </p:cNvPr>
          <p:cNvSpPr txBox="1">
            <a:spLocks/>
          </p:cNvSpPr>
          <p:nvPr/>
        </p:nvSpPr>
        <p:spPr>
          <a:xfrm>
            <a:off x="604651" y="614143"/>
            <a:ext cx="6724403" cy="1072753"/>
          </a:xfrm>
          <a:prstGeom prst="rect">
            <a:avLst/>
          </a:prstGeom>
        </p:spPr>
        <p:txBody>
          <a:bodyPr vert="horz" lIns="135000" tIns="34290" rIns="68580" bIns="34290" rtlCol="0">
            <a:normAutofit fontScale="25000" lnSpcReduction="2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50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5400" dirty="0" err="1">
                <a:solidFill>
                  <a:srgbClr val="FF0000"/>
                </a:solidFill>
                <a:latin typeface="+mn-lt"/>
              </a:rPr>
              <a:t>Similar</a:t>
            </a:r>
            <a:r>
              <a:rPr lang="fr-FR" sz="5400" dirty="0">
                <a:latin typeface="+mn-lt"/>
              </a:rPr>
              <a:t> qualitative </a:t>
            </a:r>
            <a:r>
              <a:rPr lang="fr-FR" sz="5400" dirty="0" err="1">
                <a:solidFill>
                  <a:srgbClr val="FF0000"/>
                </a:solidFill>
                <a:latin typeface="+mn-lt"/>
              </a:rPr>
              <a:t>picture</a:t>
            </a:r>
            <a:r>
              <a:rPr lang="fr-FR" sz="540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:</a:t>
            </a:r>
            <a:r>
              <a:rPr lang="fr-FR" sz="5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5400" dirty="0" err="1">
                <a:solidFill>
                  <a:srgbClr val="FF0000"/>
                </a:solidFill>
                <a:latin typeface="+mn-lt"/>
              </a:rPr>
              <a:t>field</a:t>
            </a:r>
            <a:r>
              <a:rPr lang="fr-FR" sz="5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5400" dirty="0" err="1">
                <a:solidFill>
                  <a:srgbClr val="FF0000"/>
                </a:solidFill>
                <a:latin typeface="+mn-lt"/>
              </a:rPr>
              <a:t>aligned</a:t>
            </a:r>
            <a:r>
              <a:rPr lang="fr-FR" sz="5400" dirty="0">
                <a:solidFill>
                  <a:srgbClr val="FF0000"/>
                </a:solidFill>
                <a:latin typeface="+mn-lt"/>
              </a:rPr>
              <a:t> fluctuations </a:t>
            </a:r>
            <a:r>
              <a:rPr lang="fr-FR" sz="5400" dirty="0" err="1">
                <a:latin typeface="+mn-lt"/>
              </a:rPr>
              <a:t>with</a:t>
            </a:r>
            <a:r>
              <a:rPr lang="fr-FR" sz="5400" dirty="0">
                <a:latin typeface="+mn-lt"/>
              </a:rPr>
              <a:t> </a:t>
            </a:r>
            <a:r>
              <a:rPr lang="fr-FR" sz="5400" dirty="0" err="1">
                <a:latin typeface="+mn-lt"/>
              </a:rPr>
              <a:t>small</a:t>
            </a:r>
            <a:r>
              <a:rPr lang="fr-FR" sz="5400" dirty="0">
                <a:latin typeface="+mn-lt"/>
              </a:rPr>
              <a:t> radial </a:t>
            </a:r>
            <a:r>
              <a:rPr lang="fr-FR" sz="5400" dirty="0" err="1">
                <a:latin typeface="+mn-lt"/>
              </a:rPr>
              <a:t>increase</a:t>
            </a:r>
            <a:endParaRPr lang="fr-FR" sz="540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5400" dirty="0">
                <a:latin typeface="+mn-lt"/>
              </a:rPr>
              <a:t>Fluctuation </a:t>
            </a:r>
            <a:r>
              <a:rPr lang="fr-FR" sz="5400" dirty="0" err="1">
                <a:latin typeface="+mn-lt"/>
              </a:rPr>
              <a:t>levels</a:t>
            </a:r>
            <a:r>
              <a:rPr lang="fr-FR" sz="5400" dirty="0">
                <a:latin typeface="+mn-lt"/>
              </a:rPr>
              <a:t> at the </a:t>
            </a:r>
            <a:r>
              <a:rPr lang="fr-FR" sz="5400" dirty="0" err="1">
                <a:latin typeface="+mn-lt"/>
              </a:rPr>
              <a:t>target</a:t>
            </a:r>
            <a:r>
              <a:rPr lang="fr-FR" sz="5400" dirty="0">
                <a:latin typeface="+mn-lt"/>
              </a:rPr>
              <a:t> </a:t>
            </a:r>
            <a:r>
              <a:rPr lang="fr-FR" sz="5400" dirty="0" err="1">
                <a:latin typeface="+mn-lt"/>
              </a:rPr>
              <a:t>overlap</a:t>
            </a:r>
            <a:r>
              <a:rPr lang="fr-FR" sz="5400" dirty="0">
                <a:latin typeface="+mn-lt"/>
              </a:rPr>
              <a:t> </a:t>
            </a:r>
            <a:r>
              <a:rPr lang="fr-FR" sz="5400" dirty="0" err="1">
                <a:latin typeface="+mn-lt"/>
              </a:rPr>
              <a:t>quite</a:t>
            </a:r>
            <a:r>
              <a:rPr lang="fr-FR" sz="5400" dirty="0">
                <a:latin typeface="+mn-lt"/>
              </a:rPr>
              <a:t> </a:t>
            </a:r>
            <a:r>
              <a:rPr lang="fr-FR" sz="5400" dirty="0" err="1">
                <a:latin typeface="+mn-lt"/>
              </a:rPr>
              <a:t>well</a:t>
            </a:r>
            <a:endParaRPr lang="fr-FR" sz="5400" dirty="0"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5400" dirty="0">
                <a:latin typeface="+mn-lt"/>
              </a:rPr>
              <a:t>GBS </a:t>
            </a:r>
            <a:r>
              <a:rPr lang="fr-FR" sz="5400" dirty="0" err="1">
                <a:solidFill>
                  <a:srgbClr val="FF0000"/>
                </a:solidFill>
                <a:latin typeface="+mn-lt"/>
              </a:rPr>
              <a:t>underestimates</a:t>
            </a:r>
            <a:r>
              <a:rPr lang="fr-FR" sz="5400" dirty="0">
                <a:latin typeface="+mn-lt"/>
              </a:rPr>
              <a:t> the </a:t>
            </a:r>
            <a:r>
              <a:rPr lang="fr-FR" sz="5400" dirty="0">
                <a:solidFill>
                  <a:srgbClr val="FF0000"/>
                </a:solidFill>
                <a:latin typeface="+mn-lt"/>
              </a:rPr>
              <a:t>fluctuation </a:t>
            </a:r>
            <a:r>
              <a:rPr lang="fr-FR" sz="5400" dirty="0" err="1">
                <a:solidFill>
                  <a:srgbClr val="FF0000"/>
                </a:solidFill>
                <a:latin typeface="+mn-lt"/>
              </a:rPr>
              <a:t>levels</a:t>
            </a:r>
            <a:r>
              <a:rPr lang="fr-FR" sz="5400" dirty="0">
                <a:latin typeface="+mn-lt"/>
              </a:rPr>
              <a:t>, but captures </a:t>
            </a:r>
            <a:r>
              <a:rPr lang="fr-FR" sz="5400" dirty="0" err="1">
                <a:latin typeface="+mn-lt"/>
              </a:rPr>
              <a:t>both</a:t>
            </a:r>
            <a:r>
              <a:rPr lang="fr-FR" sz="5400" dirty="0">
                <a:latin typeface="+mn-lt"/>
              </a:rPr>
              <a:t> trends </a:t>
            </a:r>
            <a:r>
              <a:rPr lang="fr-FR" sz="5400" dirty="0" err="1">
                <a:latin typeface="+mn-lt"/>
              </a:rPr>
              <a:t>quite</a:t>
            </a:r>
            <a:r>
              <a:rPr lang="fr-FR" sz="5400" dirty="0">
                <a:latin typeface="+mn-lt"/>
              </a:rPr>
              <a:t> </a:t>
            </a:r>
            <a:r>
              <a:rPr lang="fr-FR" sz="5400" dirty="0" err="1">
                <a:latin typeface="+mn-lt"/>
              </a:rPr>
              <a:t>well</a:t>
            </a:r>
            <a:endParaRPr lang="fr-FR" sz="5400" dirty="0">
              <a:latin typeface="+mn-lt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06F61BA-FF8B-3EF4-FA04-4084EAA54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79" t="230" r="187" b="2695"/>
          <a:stretch>
            <a:fillRect/>
          </a:stretch>
        </p:blipFill>
        <p:spPr>
          <a:xfrm>
            <a:off x="3668692" y="1905738"/>
            <a:ext cx="696812" cy="218436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C90127C-C0A8-8DDD-4192-E9C36079D8F3}"/>
              </a:ext>
            </a:extLst>
          </p:cNvPr>
          <p:cNvSpPr txBox="1"/>
          <p:nvPr/>
        </p:nvSpPr>
        <p:spPr>
          <a:xfrm>
            <a:off x="5574838" y="1949454"/>
            <a:ext cx="233795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13" b="1" dirty="0" err="1"/>
              <a:t>Fluctuations</a:t>
            </a:r>
            <a:r>
              <a:rPr lang="es-ES" sz="1013" b="1" dirty="0"/>
              <a:t> at the target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E756DF1-F2F5-848D-4FEA-D3E4FF280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27" t="45835" r="209" b="14939"/>
          <a:stretch>
            <a:fillRect/>
          </a:stretch>
        </p:blipFill>
        <p:spPr>
          <a:xfrm>
            <a:off x="7933643" y="2823214"/>
            <a:ext cx="1179941" cy="895106"/>
          </a:xfrm>
          <a:prstGeom prst="rect">
            <a:avLst/>
          </a:prstGeom>
        </p:spPr>
      </p:pic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9B1CE5D9-A661-8CF1-89C7-3D22D73C6688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C9E007CC-D66A-A10F-D0F3-8DC240E67A30}"/>
              </a:ext>
            </a:extLst>
          </p:cNvPr>
          <p:cNvSpPr/>
          <p:nvPr/>
        </p:nvSpPr>
        <p:spPr>
          <a:xfrm>
            <a:off x="1537298" y="3456605"/>
            <a:ext cx="2059973" cy="226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3DC3E39E-7131-CFB2-679A-DDB3217CA6D9}"/>
              </a:ext>
            </a:extLst>
          </p:cNvPr>
          <p:cNvCxnSpPr>
            <a:cxnSpLocks/>
            <a:stCxn id="2" idx="6"/>
          </p:cNvCxnSpPr>
          <p:nvPr/>
        </p:nvCxnSpPr>
        <p:spPr>
          <a:xfrm flipV="1">
            <a:off x="3597271" y="3456605"/>
            <a:ext cx="1175441" cy="113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92F1E9AB-A711-C09C-A877-274036EE4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605" y="2197663"/>
            <a:ext cx="3138536" cy="24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4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E6C04-8823-E456-FD00-4A681C7A1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227E078-E065-C457-F5C5-251D906C9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364804" cy="1072753"/>
          </a:xfrm>
        </p:spPr>
        <p:txBody>
          <a:bodyPr>
            <a:normAutofit/>
          </a:bodyPr>
          <a:lstStyle/>
          <a:p>
            <a:r>
              <a:rPr lang="es-ES" dirty="0" err="1"/>
              <a:t>Analysis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the </a:t>
            </a:r>
            <a:r>
              <a:rPr lang="es-ES" dirty="0" err="1"/>
              <a:t>particle</a:t>
            </a:r>
            <a:r>
              <a:rPr lang="es-ES" dirty="0"/>
              <a:t> </a:t>
            </a:r>
            <a:r>
              <a:rPr lang="es-ES" dirty="0" err="1"/>
              <a:t>fluxes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FACE5C0-B175-4EF3-8252-B50DCBCE2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0" name="Espace réservé du contenu 1">
            <a:extLst>
              <a:ext uri="{FF2B5EF4-FFF2-40B4-BE49-F238E27FC236}">
                <a16:creationId xmlns:a16="http://schemas.microsoft.com/office/drawing/2014/main" id="{7A44A28B-C725-7D8B-6F72-42EF516E59CB}"/>
              </a:ext>
            </a:extLst>
          </p:cNvPr>
          <p:cNvSpPr txBox="1">
            <a:spLocks/>
          </p:cNvSpPr>
          <p:nvPr/>
        </p:nvSpPr>
        <p:spPr>
          <a:xfrm>
            <a:off x="253505" y="1367338"/>
            <a:ext cx="2148254" cy="2458192"/>
          </a:xfrm>
          <a:prstGeom prst="rect">
            <a:avLst/>
          </a:prstGeom>
        </p:spPr>
        <p:txBody>
          <a:bodyPr vert="horz" lIns="135000" tIns="34290" rIns="68580" bIns="3429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s-ES" sz="1200" dirty="0">
                <a:latin typeface="+mn-lt"/>
              </a:rPr>
              <a:t>The </a:t>
            </a:r>
            <a:r>
              <a:rPr lang="es-ES" sz="1200" b="1" dirty="0" err="1">
                <a:solidFill>
                  <a:srgbClr val="FF0000"/>
                </a:solidFill>
                <a:latin typeface="+mn-lt"/>
              </a:rPr>
              <a:t>ExB</a:t>
            </a:r>
            <a:r>
              <a:rPr lang="es-ES" sz="1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200" b="1" dirty="0" err="1">
                <a:solidFill>
                  <a:srgbClr val="FF0000"/>
                </a:solidFill>
                <a:latin typeface="+mn-lt"/>
              </a:rPr>
              <a:t>flow</a:t>
            </a:r>
            <a:r>
              <a:rPr lang="es-ES" sz="1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200" b="1" dirty="0" err="1">
                <a:solidFill>
                  <a:srgbClr val="FF0000"/>
                </a:solidFill>
                <a:latin typeface="+mn-lt"/>
              </a:rPr>
              <a:t>pattern</a:t>
            </a:r>
            <a:r>
              <a:rPr lang="es-ES" sz="1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200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is</a:t>
            </a:r>
            <a:r>
              <a:rPr lang="es-ES" sz="1200" dirty="0">
                <a:latin typeface="+mn-lt"/>
              </a:rPr>
              <a:t> </a:t>
            </a:r>
            <a:r>
              <a:rPr lang="es-ES" sz="1200" b="1" dirty="0" err="1">
                <a:solidFill>
                  <a:srgbClr val="FF0000"/>
                </a:solidFill>
                <a:latin typeface="+mn-lt"/>
              </a:rPr>
              <a:t>very</a:t>
            </a:r>
            <a:r>
              <a:rPr lang="es-ES" sz="1200" b="1" dirty="0">
                <a:solidFill>
                  <a:srgbClr val="FF0000"/>
                </a:solidFill>
                <a:latin typeface="+mn-lt"/>
              </a:rPr>
              <a:t> similar </a:t>
            </a:r>
            <a:r>
              <a:rPr lang="es-ES" sz="1200" dirty="0">
                <a:latin typeface="+mn-lt"/>
              </a:rPr>
              <a:t>and </a:t>
            </a:r>
            <a:r>
              <a:rPr lang="es-ES" sz="1200" dirty="0" err="1">
                <a:latin typeface="+mn-lt"/>
              </a:rPr>
              <a:t>seems</a:t>
            </a:r>
            <a:r>
              <a:rPr lang="es-ES" sz="1200" dirty="0">
                <a:latin typeface="+mn-lt"/>
              </a:rPr>
              <a:t> to </a:t>
            </a:r>
            <a:r>
              <a:rPr lang="es-ES" sz="1200" dirty="0" err="1">
                <a:latin typeface="+mn-lt"/>
              </a:rPr>
              <a:t>extend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downwards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when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given</a:t>
            </a:r>
            <a:r>
              <a:rPr lang="es-ES" sz="1200" dirty="0">
                <a:latin typeface="+mn-lt"/>
              </a:rPr>
              <a:t> more </a:t>
            </a:r>
            <a:r>
              <a:rPr lang="es-ES" sz="1200" dirty="0" err="1">
                <a:latin typeface="+mn-lt"/>
              </a:rPr>
              <a:t>space</a:t>
            </a:r>
            <a:endParaRPr lang="es-ES" sz="1200" dirty="0">
              <a:latin typeface="+mn-l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200" b="1" dirty="0" err="1">
                <a:solidFill>
                  <a:srgbClr val="FF0000"/>
                </a:solidFill>
                <a:latin typeface="+mn-lt"/>
              </a:rPr>
              <a:t>Important</a:t>
            </a:r>
            <a:r>
              <a:rPr lang="es-ES" sz="1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200" b="1" dirty="0" err="1">
                <a:solidFill>
                  <a:srgbClr val="FF0000"/>
                </a:solidFill>
                <a:latin typeface="+mn-lt"/>
              </a:rPr>
              <a:t>difference</a:t>
            </a:r>
            <a:r>
              <a:rPr lang="es-ES" sz="1200" dirty="0">
                <a:latin typeface="+mn-lt"/>
              </a:rPr>
              <a:t>: </a:t>
            </a:r>
            <a:r>
              <a:rPr lang="es-ES" sz="1200" dirty="0" err="1">
                <a:latin typeface="+mn-lt"/>
              </a:rPr>
              <a:t>with</a:t>
            </a:r>
            <a:r>
              <a:rPr lang="es-ES" sz="1200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longer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leg</a:t>
            </a:r>
            <a:r>
              <a:rPr lang="es-ES" sz="1200" dirty="0">
                <a:latin typeface="+mn-lt"/>
              </a:rPr>
              <a:t>, the </a:t>
            </a:r>
            <a:r>
              <a:rPr lang="es-ES" sz="1200" b="1" dirty="0" err="1">
                <a:latin typeface="+mn-lt"/>
              </a:rPr>
              <a:t>convection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cell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moves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radially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outwards</a:t>
            </a:r>
            <a:r>
              <a:rPr lang="es-ES" sz="1200" dirty="0">
                <a:latin typeface="+mn-lt"/>
              </a:rPr>
              <a:t>, </a:t>
            </a:r>
            <a:r>
              <a:rPr lang="es-ES" sz="1200" dirty="0" err="1">
                <a:latin typeface="+mn-lt"/>
              </a:rPr>
              <a:t>contributing</a:t>
            </a:r>
            <a:r>
              <a:rPr lang="es-ES" sz="1200" dirty="0">
                <a:latin typeface="+mn-lt"/>
              </a:rPr>
              <a:t> to the </a:t>
            </a:r>
            <a:r>
              <a:rPr lang="es-ES" sz="1200" dirty="0" err="1">
                <a:latin typeface="+mn-lt"/>
              </a:rPr>
              <a:t>outward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displacement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of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profiles</a:t>
            </a:r>
            <a:r>
              <a:rPr lang="es-ES" sz="1200" dirty="0">
                <a:latin typeface="+mn-lt"/>
              </a:rPr>
              <a:t> at the target</a:t>
            </a:r>
            <a:endParaRPr lang="fr-FR" sz="1200" dirty="0">
              <a:latin typeface="+mn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847236F-F0C8-43CD-3010-F9B2BB4D5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822" y="522367"/>
            <a:ext cx="6764178" cy="4533160"/>
          </a:xfrm>
          <a:prstGeom prst="rect">
            <a:avLst/>
          </a:prstGeom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C022369-9DAA-BA05-C5F0-AD92BF9F3AA4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640F052B-A699-8035-B913-88554BAD28DF}"/>
                  </a:ext>
                </a:extLst>
              </p:cNvPr>
              <p:cNvSpPr txBox="1"/>
              <p:nvPr/>
            </p:nvSpPr>
            <p:spPr>
              <a:xfrm>
                <a:off x="5130800" y="902287"/>
                <a:ext cx="6968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s-E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800" b="1" i="0" smtClean="0">
                                  <a:latin typeface="Cambria Math" panose="02040503050406030204" pitchFamily="18" charset="0"/>
                                </a:rPr>
                                <m:t>𝚪</m:t>
                              </m:r>
                            </m:e>
                            <m:sub>
                              <m:r>
                                <a:rPr lang="es-ES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s-ES" sz="1800" b="0" i="1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s-ES" sz="18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ES" sz="1800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640F052B-A699-8035-B913-88554BAD2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800" y="902287"/>
                <a:ext cx="696857" cy="276999"/>
              </a:xfrm>
              <a:prstGeom prst="rect">
                <a:avLst/>
              </a:prstGeom>
              <a:blipFill>
                <a:blip r:embed="rId3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786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B0302-84C6-2EC9-7614-259126F74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6F3628D-BD5F-EB57-BBC8-99E62C0AA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364804" cy="1072753"/>
          </a:xfrm>
        </p:spPr>
        <p:txBody>
          <a:bodyPr>
            <a:normAutofit/>
          </a:bodyPr>
          <a:lstStyle/>
          <a:p>
            <a:r>
              <a:rPr lang="es-ES" dirty="0" err="1"/>
              <a:t>Analysis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the </a:t>
            </a:r>
            <a:r>
              <a:rPr lang="es-ES" dirty="0" err="1"/>
              <a:t>heat</a:t>
            </a:r>
            <a:r>
              <a:rPr lang="es-ES" dirty="0"/>
              <a:t> flux </a:t>
            </a:r>
            <a:r>
              <a:rPr lang="es-ES" dirty="0" err="1"/>
              <a:t>profile</a:t>
            </a: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E1F0F5-A456-B3A0-BF3B-862963458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251FF66-747A-6105-6B7F-F0944CBC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0" name="Espace réservé du contenu 1">
            <a:extLst>
              <a:ext uri="{FF2B5EF4-FFF2-40B4-BE49-F238E27FC236}">
                <a16:creationId xmlns:a16="http://schemas.microsoft.com/office/drawing/2014/main" id="{23B863CF-E281-ECDF-9F1E-65FAADA1EB49}"/>
              </a:ext>
            </a:extLst>
          </p:cNvPr>
          <p:cNvSpPr txBox="1">
            <a:spLocks/>
          </p:cNvSpPr>
          <p:nvPr/>
        </p:nvSpPr>
        <p:spPr>
          <a:xfrm>
            <a:off x="904875" y="937524"/>
            <a:ext cx="7238097" cy="881651"/>
          </a:xfrm>
          <a:prstGeom prst="rect">
            <a:avLst/>
          </a:prstGeom>
        </p:spPr>
        <p:txBody>
          <a:bodyPr vert="horz" lIns="135000" tIns="34290" rIns="68580" bIns="34290" rtlCol="0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s-ES" sz="1400" dirty="0" err="1">
                <a:latin typeface="+mn-lt"/>
              </a:rPr>
              <a:t>Looking</a:t>
            </a:r>
            <a:r>
              <a:rPr lang="es-ES" sz="1400" dirty="0">
                <a:latin typeface="+mn-lt"/>
              </a:rPr>
              <a:t> at </a:t>
            </a:r>
            <a:r>
              <a:rPr lang="es-ES" sz="1400" dirty="0" err="1">
                <a:latin typeface="+mn-lt"/>
              </a:rPr>
              <a:t>different</a:t>
            </a:r>
            <a:r>
              <a:rPr lang="es-ES" sz="1400" dirty="0">
                <a:latin typeface="+mn-lt"/>
              </a:rPr>
              <a:t> positions </a:t>
            </a:r>
            <a:r>
              <a:rPr lang="es-ES" sz="1400" dirty="0" err="1">
                <a:latin typeface="+mn-lt"/>
              </a:rPr>
              <a:t>along</a:t>
            </a:r>
            <a:r>
              <a:rPr lang="es-ES" sz="1400" dirty="0">
                <a:latin typeface="+mn-lt"/>
              </a:rPr>
              <a:t> the </a:t>
            </a:r>
            <a:r>
              <a:rPr lang="es-ES" sz="1400" dirty="0" err="1">
                <a:latin typeface="+mn-lt"/>
              </a:rPr>
              <a:t>leg</a:t>
            </a:r>
            <a:r>
              <a:rPr lang="es-ES" sz="1400" dirty="0">
                <a:latin typeface="+mn-lt"/>
              </a:rPr>
              <a:t> </a:t>
            </a:r>
            <a:r>
              <a:rPr lang="es-ES" sz="1400" dirty="0" err="1">
                <a:latin typeface="+mn-lt"/>
              </a:rPr>
              <a:t>we</a:t>
            </a:r>
            <a:r>
              <a:rPr lang="es-ES" sz="1400" dirty="0">
                <a:latin typeface="+mn-lt"/>
              </a:rPr>
              <a:t> can </a:t>
            </a:r>
            <a:r>
              <a:rPr lang="es-ES" sz="1400" dirty="0" err="1">
                <a:latin typeface="+mn-lt"/>
              </a:rPr>
              <a:t>see</a:t>
            </a:r>
            <a:r>
              <a:rPr lang="es-ES" sz="1400" dirty="0">
                <a:latin typeface="+mn-lt"/>
              </a:rPr>
              <a:t> the </a:t>
            </a:r>
            <a:r>
              <a:rPr lang="es-ES" sz="1400" dirty="0" err="1">
                <a:solidFill>
                  <a:srgbClr val="FF0000"/>
                </a:solidFill>
                <a:latin typeface="+mn-lt"/>
              </a:rPr>
              <a:t>evolution</a:t>
            </a:r>
            <a:r>
              <a:rPr lang="es-ES" sz="1400" dirty="0">
                <a:latin typeface="+mn-lt"/>
              </a:rPr>
              <a:t> </a:t>
            </a:r>
            <a:r>
              <a:rPr lang="es-ES" sz="1400" dirty="0" err="1">
                <a:latin typeface="+mn-lt"/>
              </a:rPr>
              <a:t>of</a:t>
            </a:r>
            <a:r>
              <a:rPr lang="es-ES" sz="1400" dirty="0">
                <a:latin typeface="+mn-lt"/>
              </a:rPr>
              <a:t> the </a:t>
            </a:r>
            <a:r>
              <a:rPr lang="es-ES" sz="1400" dirty="0" err="1">
                <a:latin typeface="+mn-lt"/>
              </a:rPr>
              <a:t>heat</a:t>
            </a:r>
            <a:r>
              <a:rPr lang="es-ES" sz="1400" dirty="0">
                <a:latin typeface="+mn-lt"/>
              </a:rPr>
              <a:t> flux </a:t>
            </a:r>
            <a:r>
              <a:rPr lang="es-ES" sz="1400" dirty="0" err="1">
                <a:solidFill>
                  <a:srgbClr val="FF0000"/>
                </a:solidFill>
                <a:latin typeface="+mn-lt"/>
              </a:rPr>
              <a:t>profile</a:t>
            </a:r>
            <a:endParaRPr lang="es-ES" sz="1400" dirty="0">
              <a:solidFill>
                <a:srgbClr val="FF0000"/>
              </a:solidFill>
              <a:latin typeface="+mn-l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400" dirty="0" err="1">
                <a:latin typeface="+mn-lt"/>
              </a:rPr>
              <a:t>Being</a:t>
            </a:r>
            <a:r>
              <a:rPr lang="es-ES" sz="1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400" b="1" dirty="0" err="1">
                <a:solidFill>
                  <a:srgbClr val="FF0000"/>
                </a:solidFill>
                <a:latin typeface="+mn-lt"/>
              </a:rPr>
              <a:t>convection</a:t>
            </a:r>
            <a:r>
              <a:rPr lang="es-ES" sz="1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400" b="1" dirty="0" err="1">
                <a:solidFill>
                  <a:srgbClr val="FF0000"/>
                </a:solidFill>
                <a:latin typeface="+mn-lt"/>
              </a:rPr>
              <a:t>dominated</a:t>
            </a:r>
            <a:r>
              <a:rPr lang="es-ES" sz="1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400" dirty="0">
                <a:latin typeface="+mn-lt"/>
              </a:rPr>
              <a:t>the </a:t>
            </a:r>
            <a:r>
              <a:rPr lang="es-ES" sz="1400" dirty="0" err="1">
                <a:latin typeface="+mn-lt"/>
              </a:rPr>
              <a:t>flow</a:t>
            </a:r>
            <a:r>
              <a:rPr lang="es-ES" sz="1400" dirty="0">
                <a:latin typeface="+mn-lt"/>
              </a:rPr>
              <a:t> </a:t>
            </a:r>
            <a:r>
              <a:rPr lang="es-ES" sz="1400" dirty="0" err="1">
                <a:latin typeface="+mn-lt"/>
              </a:rPr>
              <a:t>pattern</a:t>
            </a:r>
            <a:r>
              <a:rPr lang="es-ES" sz="1400" dirty="0">
                <a:latin typeface="+mn-lt"/>
              </a:rPr>
              <a:t> </a:t>
            </a:r>
            <a:r>
              <a:rPr lang="es-ES" sz="1400" dirty="0" err="1">
                <a:solidFill>
                  <a:srgbClr val="FF0000"/>
                </a:solidFill>
                <a:latin typeface="+mn-lt"/>
              </a:rPr>
              <a:t>widens</a:t>
            </a:r>
            <a:r>
              <a:rPr lang="es-ES" sz="1400" dirty="0">
                <a:latin typeface="+mn-lt"/>
              </a:rPr>
              <a:t> the </a:t>
            </a:r>
            <a:r>
              <a:rPr lang="es-ES" sz="1400" dirty="0" err="1">
                <a:latin typeface="+mn-lt"/>
              </a:rPr>
              <a:t>profile</a:t>
            </a:r>
            <a:r>
              <a:rPr lang="es-ES" sz="1400" dirty="0">
                <a:latin typeface="+mn-lt"/>
              </a:rPr>
              <a:t> and </a:t>
            </a:r>
            <a:r>
              <a:rPr lang="es-ES" sz="1400" dirty="0" err="1">
                <a:solidFill>
                  <a:srgbClr val="FF0000"/>
                </a:solidFill>
                <a:latin typeface="+mn-lt"/>
              </a:rPr>
              <a:t>shifts</a:t>
            </a:r>
            <a:r>
              <a:rPr lang="es-ES" sz="1400" dirty="0">
                <a:latin typeface="+mn-lt"/>
              </a:rPr>
              <a:t> </a:t>
            </a:r>
            <a:r>
              <a:rPr lang="es-ES" sz="1400" dirty="0" err="1">
                <a:latin typeface="+mn-lt"/>
              </a:rPr>
              <a:t>it</a:t>
            </a:r>
            <a:r>
              <a:rPr lang="es-ES" sz="1400" dirty="0">
                <a:latin typeface="+mn-lt"/>
              </a:rPr>
              <a:t> </a:t>
            </a:r>
            <a:r>
              <a:rPr lang="es-ES" sz="1400" dirty="0" err="1">
                <a:latin typeface="+mn-lt"/>
              </a:rPr>
              <a:t>radially</a:t>
            </a:r>
            <a:r>
              <a:rPr lang="es-ES" sz="1400" dirty="0">
                <a:latin typeface="+mn-lt"/>
              </a:rPr>
              <a:t> </a:t>
            </a:r>
            <a:r>
              <a:rPr lang="es-ES" sz="1400" dirty="0" err="1">
                <a:latin typeface="+mn-lt"/>
              </a:rPr>
              <a:t>outwards</a:t>
            </a:r>
            <a:endParaRPr lang="es-ES" sz="1400" dirty="0">
              <a:latin typeface="+mn-l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2EF4B59-CCBA-A4E1-867D-764336E67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31"/>
          <a:stretch>
            <a:fillRect/>
          </a:stretch>
        </p:blipFill>
        <p:spPr>
          <a:xfrm>
            <a:off x="741091" y="1913389"/>
            <a:ext cx="2457648" cy="2821872"/>
          </a:xfrm>
          <a:prstGeom prst="rect">
            <a:avLst/>
          </a:prstGeom>
        </p:spPr>
      </p:pic>
      <p:sp>
        <p:nvSpPr>
          <p:cNvPr id="10" name="Espace réservé du pied de page 3">
            <a:extLst>
              <a:ext uri="{FF2B5EF4-FFF2-40B4-BE49-F238E27FC236}">
                <a16:creationId xmlns:a16="http://schemas.microsoft.com/office/drawing/2014/main" id="{BD273C4C-1E05-0E5A-9827-386BBD74E719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EE95D071-D223-0278-E015-6992513D2ACF}"/>
              </a:ext>
            </a:extLst>
          </p:cNvPr>
          <p:cNvGrpSpPr/>
          <p:nvPr/>
        </p:nvGrpSpPr>
        <p:grpSpPr>
          <a:xfrm>
            <a:off x="6167250" y="1913390"/>
            <a:ext cx="2841018" cy="2821872"/>
            <a:chOff x="5526557" y="893155"/>
            <a:chExt cx="3193996" cy="3172472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9F92BFFC-B1CB-7D21-ABC8-DD80CB9F3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17"/>
            <a:stretch>
              <a:fillRect/>
            </a:stretch>
          </p:blipFill>
          <p:spPr>
            <a:xfrm>
              <a:off x="6052663" y="893156"/>
              <a:ext cx="2667890" cy="3172471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17180C2-0ECE-3836-3082-E2BC338C3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" r="94439"/>
            <a:stretch>
              <a:fillRect/>
            </a:stretch>
          </p:blipFill>
          <p:spPr>
            <a:xfrm>
              <a:off x="5526557" y="893155"/>
              <a:ext cx="643467" cy="3172471"/>
            </a:xfrm>
            <a:prstGeom prst="rect">
              <a:avLst/>
            </a:prstGeom>
          </p:spPr>
        </p:pic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DC7DEDBD-1101-116B-804A-F5FB61551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" r="71623"/>
          <a:stretch>
            <a:fillRect/>
          </a:stretch>
        </p:blipFill>
        <p:spPr>
          <a:xfrm>
            <a:off x="3793583" y="1913392"/>
            <a:ext cx="2635896" cy="2821870"/>
          </a:xfrm>
          <a:prstGeom prst="rect">
            <a:avLst/>
          </a:prstGeom>
        </p:spPr>
      </p:pic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19C6270F-721B-BFCD-2F4C-A98EFFCDA79C}"/>
              </a:ext>
            </a:extLst>
          </p:cNvPr>
          <p:cNvCxnSpPr>
            <a:cxnSpLocks/>
          </p:cNvCxnSpPr>
          <p:nvPr/>
        </p:nvCxnSpPr>
        <p:spPr>
          <a:xfrm>
            <a:off x="7334450" y="3070458"/>
            <a:ext cx="42351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A8D0108-BE48-4097-2C99-8C7EEDCE41A0}"/>
              </a:ext>
            </a:extLst>
          </p:cNvPr>
          <p:cNvCxnSpPr>
            <a:cxnSpLocks/>
          </p:cNvCxnSpPr>
          <p:nvPr/>
        </p:nvCxnSpPr>
        <p:spPr>
          <a:xfrm>
            <a:off x="4648400" y="3073866"/>
            <a:ext cx="228400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76D45969-67A5-D87A-1040-EDA8DB32E56B}"/>
              </a:ext>
            </a:extLst>
          </p:cNvPr>
          <p:cNvCxnSpPr>
            <a:cxnSpLocks/>
          </p:cNvCxnSpPr>
          <p:nvPr/>
        </p:nvCxnSpPr>
        <p:spPr>
          <a:xfrm flipV="1">
            <a:off x="5115560" y="3606800"/>
            <a:ext cx="0" cy="213826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7C0F40CF-6AC1-D44F-CEEB-F9D2282DD3E4}"/>
              </a:ext>
            </a:extLst>
          </p:cNvPr>
          <p:cNvCxnSpPr>
            <a:cxnSpLocks/>
          </p:cNvCxnSpPr>
          <p:nvPr/>
        </p:nvCxnSpPr>
        <p:spPr>
          <a:xfrm flipV="1">
            <a:off x="7910362" y="3647440"/>
            <a:ext cx="0" cy="2184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CD259784-BF6D-85DE-7493-F881DD3FAB6D}"/>
                  </a:ext>
                </a:extLst>
              </p:cNvPr>
              <p:cNvSpPr txBox="1"/>
              <p:nvPr/>
            </p:nvSpPr>
            <p:spPr>
              <a:xfrm rot="16200000">
                <a:off x="2996921" y="2967393"/>
                <a:ext cx="1199581" cy="2828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m:rPr>
                          <m:lit/>
                        </m:rPr>
                        <a:rPr lang="es-ES" sz="1800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  <m:t>𝒎𝒂𝒙</m:t>
                          </m:r>
                        </m:sub>
                      </m:sSub>
                    </m:oMath>
                  </m:oMathPara>
                </a14:m>
                <a:endParaRPr lang="es-ES" sz="1800" b="1" dirty="0"/>
              </a:p>
            </p:txBody>
          </p:sp>
        </mc:Choice>
        <mc:Fallback xmlns=""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CD259784-BF6D-85DE-7493-F881DD3FA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996921" y="2967393"/>
                <a:ext cx="1199581" cy="282898"/>
              </a:xfrm>
              <a:prstGeom prst="rect">
                <a:avLst/>
              </a:prstGeom>
              <a:blipFill>
                <a:blip r:embed="rId4"/>
                <a:stretch>
                  <a:fillRect r="-3478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Elipse 23">
            <a:extLst>
              <a:ext uri="{FF2B5EF4-FFF2-40B4-BE49-F238E27FC236}">
                <a16:creationId xmlns:a16="http://schemas.microsoft.com/office/drawing/2014/main" id="{F541F3EC-9F7E-A00B-56B1-2A23DC16416A}"/>
              </a:ext>
            </a:extLst>
          </p:cNvPr>
          <p:cNvSpPr/>
          <p:nvPr/>
        </p:nvSpPr>
        <p:spPr>
          <a:xfrm>
            <a:off x="2055069" y="2366811"/>
            <a:ext cx="142240" cy="1422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tx1"/>
                </a:solidFill>
              </a:rPr>
              <a:t>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EF713EF4-2269-58CF-DE57-D336A312CD2B}"/>
              </a:ext>
            </a:extLst>
          </p:cNvPr>
          <p:cNvSpPr/>
          <p:nvPr/>
        </p:nvSpPr>
        <p:spPr>
          <a:xfrm>
            <a:off x="2065229" y="2519211"/>
            <a:ext cx="142240" cy="1422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tx1"/>
                </a:solidFill>
              </a:rPr>
              <a:t>1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130F2A53-AE40-6CB5-7A90-2B84A07F2006}"/>
              </a:ext>
            </a:extLst>
          </p:cNvPr>
          <p:cNvSpPr/>
          <p:nvPr/>
        </p:nvSpPr>
        <p:spPr>
          <a:xfrm>
            <a:off x="2104759" y="2891353"/>
            <a:ext cx="142240" cy="1422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tx1"/>
                </a:solidFill>
              </a:rPr>
              <a:t>2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41769C03-3A50-B50E-17F9-094AF3D8EED7}"/>
              </a:ext>
            </a:extLst>
          </p:cNvPr>
          <p:cNvSpPr/>
          <p:nvPr/>
        </p:nvSpPr>
        <p:spPr>
          <a:xfrm>
            <a:off x="2126189" y="3288765"/>
            <a:ext cx="142240" cy="1422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tx1"/>
                </a:solidFill>
              </a:rPr>
              <a:t>3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1B78FDAB-BA84-B51E-F7A7-C0DC25301967}"/>
              </a:ext>
            </a:extLst>
          </p:cNvPr>
          <p:cNvSpPr/>
          <p:nvPr/>
        </p:nvSpPr>
        <p:spPr>
          <a:xfrm>
            <a:off x="2153372" y="3678386"/>
            <a:ext cx="142240" cy="1422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E5162474-A2BC-7AA8-CDCC-F7A37FDC940E}"/>
              </a:ext>
            </a:extLst>
          </p:cNvPr>
          <p:cNvSpPr/>
          <p:nvPr/>
        </p:nvSpPr>
        <p:spPr>
          <a:xfrm>
            <a:off x="2163532" y="4135994"/>
            <a:ext cx="142240" cy="1422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1984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C4D00-D1BF-3272-3356-362C9FA38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B4B3691-68D9-AF1D-9DA8-24E1E811D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364804" cy="1072753"/>
          </a:xfrm>
        </p:spPr>
        <p:txBody>
          <a:bodyPr>
            <a:normAutofit/>
          </a:bodyPr>
          <a:lstStyle/>
          <a:p>
            <a:r>
              <a:rPr lang="es-ES" dirty="0" err="1"/>
              <a:t>Analysis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the </a:t>
            </a:r>
            <a:r>
              <a:rPr lang="es-ES" dirty="0" err="1"/>
              <a:t>heat</a:t>
            </a:r>
            <a:r>
              <a:rPr lang="es-ES" dirty="0"/>
              <a:t> flux at the target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C396E2-F073-983C-915D-5E9485DE1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B90F0F-E0A9-6632-3411-EF011592E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16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1">
                <a:extLst>
                  <a:ext uri="{FF2B5EF4-FFF2-40B4-BE49-F238E27FC236}">
                    <a16:creationId xmlns:a16="http://schemas.microsoft.com/office/drawing/2014/main" id="{427A74E1-A0FB-4046-7008-70FC27D995F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0268" y="875592"/>
                <a:ext cx="4779467" cy="2458192"/>
              </a:xfrm>
              <a:prstGeom prst="rect">
                <a:avLst/>
              </a:prstGeom>
            </p:spPr>
            <p:txBody>
              <a:bodyPr vert="horz" lIns="135000" tIns="34290" rIns="68580" bIns="34290" rtlCol="0">
                <a:normAutofit/>
              </a:bodyPr>
              <a:lstStyle>
                <a:lvl1pPr marL="228594" indent="-228594" algn="l" defTabSz="914377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24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78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133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2971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90000"/>
                  <a:buFont typeface="Wingdings" pitchFamily="2" charset="2"/>
                  <a:buChar char="§"/>
                  <a:defRPr sz="2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160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349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537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Peak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heat</a:t>
                </a:r>
                <a:r>
                  <a:rPr lang="es-ES" sz="1400" dirty="0">
                    <a:latin typeface="+mn-lt"/>
                  </a:rPr>
                  <a:t> flux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values</a:t>
                </a:r>
                <a:r>
                  <a:rPr lang="es-ES" sz="1400" dirty="0">
                    <a:latin typeface="+mn-lt"/>
                  </a:rPr>
                  <a:t> are in the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right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ball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park</a:t>
                </a:r>
                <a:r>
                  <a:rPr lang="es-ES" sz="1400" dirty="0">
                    <a:latin typeface="+mn-lt"/>
                  </a:rPr>
                  <a:t>, </a:t>
                </a:r>
                <a:r>
                  <a:rPr lang="es-ES" sz="1400" dirty="0" err="1">
                    <a:latin typeface="+mn-lt"/>
                  </a:rPr>
                  <a:t>reduction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with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increasing</a:t>
                </a:r>
                <a:r>
                  <a:rPr lang="es-ES" sz="14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4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ES" sz="1400" i="1" dirty="0" err="1" smtClean="0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is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also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observed</a:t>
                </a:r>
                <a:endParaRPr lang="es-ES" sz="1400" dirty="0">
                  <a:latin typeface="+mn-lt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/>
                  <a:t>The </a:t>
                </a:r>
                <a:r>
                  <a:rPr lang="es-ES" sz="1400" dirty="0" err="1"/>
                  <a:t>value</a:t>
                </a:r>
                <a:r>
                  <a:rPr lang="es-ES" sz="1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400" i="1" dirty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sz="1400" i="1" dirty="0" err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s-ES" sz="1400" dirty="0"/>
                  <a:t> </a:t>
                </a:r>
                <a:r>
                  <a:rPr lang="es-ES" sz="1400" dirty="0" err="1"/>
                  <a:t>is</a:t>
                </a:r>
                <a:r>
                  <a:rPr lang="es-ES" sz="1400" dirty="0"/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</a:rPr>
                  <a:t>overestimated</a:t>
                </a:r>
                <a:r>
                  <a:rPr lang="es-ES" sz="1400" dirty="0"/>
                  <a:t> </a:t>
                </a:r>
                <a:r>
                  <a:rPr lang="es-ES" sz="1400" dirty="0" err="1"/>
                  <a:t>due</a:t>
                </a:r>
                <a:r>
                  <a:rPr lang="es-ES" sz="1400" dirty="0"/>
                  <a:t> to </a:t>
                </a:r>
                <a:r>
                  <a:rPr lang="es-ES" sz="1400" dirty="0" err="1"/>
                  <a:t>underestimating</a:t>
                </a:r>
                <a:r>
                  <a:rPr lang="es-ES" sz="1400" dirty="0"/>
                  <a:t> </a:t>
                </a:r>
                <a:r>
                  <a:rPr lang="es-ES" sz="1400" dirty="0" err="1"/>
                  <a:t>conductivity</a:t>
                </a:r>
                <a:r>
                  <a:rPr lang="es-ES" sz="1400" dirty="0"/>
                  <a:t> (</a:t>
                </a:r>
                <a:r>
                  <a:rPr lang="es-ES" sz="1400" dirty="0" err="1"/>
                  <a:t>around</a:t>
                </a:r>
                <a:r>
                  <a:rPr lang="es-ES" sz="1400" dirty="0"/>
                  <a:t> a factor 4 as </a:t>
                </a:r>
                <a:r>
                  <a:rPr lang="es-ES" sz="1400" dirty="0" err="1"/>
                  <a:t>expected</a:t>
                </a:r>
                <a:r>
                  <a:rPr lang="es-ES" sz="1400" dirty="0"/>
                  <a:t> [6])</a:t>
                </a: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 err="1"/>
                  <a:t>There</a:t>
                </a:r>
                <a:r>
                  <a:rPr lang="es-ES" sz="1400" dirty="0"/>
                  <a:t> </a:t>
                </a:r>
                <a:r>
                  <a:rPr lang="es-ES" sz="1400" dirty="0" err="1"/>
                  <a:t>is</a:t>
                </a:r>
                <a:r>
                  <a:rPr lang="es-ES" sz="1400" dirty="0"/>
                  <a:t> </a:t>
                </a:r>
                <a:r>
                  <a:rPr lang="es-ES" sz="1400" dirty="0" err="1"/>
                  <a:t>an</a:t>
                </a:r>
                <a:r>
                  <a:rPr lang="es-ES" sz="1400" dirty="0"/>
                  <a:t> </a:t>
                </a:r>
                <a:r>
                  <a:rPr lang="es-ES" sz="1400" dirty="0" err="1"/>
                  <a:t>initial</a:t>
                </a:r>
                <a:r>
                  <a:rPr lang="es-ES" sz="1400" dirty="0"/>
                  <a:t> </a:t>
                </a:r>
                <a:r>
                  <a:rPr lang="es-ES" sz="1400" dirty="0" err="1"/>
                  <a:t>increase</a:t>
                </a:r>
                <a:r>
                  <a:rPr lang="es-ES" sz="1400" dirty="0"/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400" i="1" dirty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sz="1400" i="1" dirty="0" err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s-ES" sz="1400" i="1" dirty="0" err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1400" dirty="0" err="1"/>
                  <a:t>with</a:t>
                </a:r>
                <a:r>
                  <a:rPr lang="es-ES" sz="1400" dirty="0"/>
                  <a:t> </a:t>
                </a:r>
                <a:r>
                  <a:rPr lang="es-ES" sz="1400" dirty="0" err="1"/>
                  <a:t>leg</a:t>
                </a:r>
                <a:r>
                  <a:rPr lang="es-ES" sz="1400" dirty="0"/>
                  <a:t> </a:t>
                </a:r>
                <a:r>
                  <a:rPr lang="es-ES" sz="1400" dirty="0" err="1"/>
                  <a:t>length</a:t>
                </a:r>
                <a:r>
                  <a:rPr lang="es-ES" sz="1400" dirty="0"/>
                  <a:t> </a:t>
                </a:r>
                <a:r>
                  <a:rPr lang="es-ES" sz="1400" dirty="0" err="1"/>
                  <a:t>but</a:t>
                </a:r>
                <a:r>
                  <a:rPr lang="es-ES" sz="1400" dirty="0"/>
                  <a:t> </a:t>
                </a:r>
                <a:r>
                  <a:rPr lang="es-ES" sz="1400" dirty="0">
                    <a:solidFill>
                      <a:srgbClr val="FF0000"/>
                    </a:solidFill>
                  </a:rPr>
                  <a:t>no </a:t>
                </a:r>
                <a:r>
                  <a:rPr lang="es-ES" sz="1400" dirty="0" err="1">
                    <a:solidFill>
                      <a:srgbClr val="FF0000"/>
                    </a:solidFill>
                  </a:rPr>
                  <a:t>clear</a:t>
                </a:r>
                <a:r>
                  <a:rPr lang="es-ES" sz="1400" dirty="0">
                    <a:solidFill>
                      <a:srgbClr val="FF0000"/>
                    </a:solidFill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</a:rPr>
                  <a:t>trend</a:t>
                </a:r>
                <a:r>
                  <a:rPr lang="es-ES" sz="1400" dirty="0">
                    <a:solidFill>
                      <a:srgbClr val="FF0000"/>
                    </a:solidFill>
                  </a:rPr>
                  <a:t> </a:t>
                </a:r>
                <a:r>
                  <a:rPr lang="es-ES" sz="1400" dirty="0" err="1"/>
                  <a:t>is</a:t>
                </a:r>
                <a:r>
                  <a:rPr lang="es-ES" sz="1400" dirty="0"/>
                  <a:t> </a:t>
                </a:r>
                <a:r>
                  <a:rPr lang="es-ES" sz="1400" dirty="0" err="1"/>
                  <a:t>observed</a:t>
                </a:r>
                <a:endParaRPr lang="es-ES" sz="1400" dirty="0"/>
              </a:p>
              <a:p>
                <a:pPr algn="just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s-ES" sz="1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s-ES" sz="1400" dirty="0"/>
                  <a:t> shows </a:t>
                </a:r>
                <a:r>
                  <a:rPr lang="es-ES" sz="1400" dirty="0" err="1"/>
                  <a:t>an</a:t>
                </a:r>
                <a:r>
                  <a:rPr lang="es-ES" sz="1400" dirty="0"/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</a:rPr>
                  <a:t>increasing</a:t>
                </a:r>
                <a:r>
                  <a:rPr lang="es-ES" sz="1400" dirty="0">
                    <a:solidFill>
                      <a:srgbClr val="FF0000"/>
                    </a:solidFill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</a:rPr>
                  <a:t>trend</a:t>
                </a:r>
                <a:r>
                  <a:rPr lang="es-ES" sz="1400" dirty="0">
                    <a:solidFill>
                      <a:srgbClr val="FF0000"/>
                    </a:solidFill>
                  </a:rPr>
                  <a:t> </a:t>
                </a:r>
                <a:r>
                  <a:rPr lang="es-ES" sz="1400" dirty="0" err="1"/>
                  <a:t>unlike</a:t>
                </a:r>
                <a:r>
                  <a:rPr lang="es-ES" sz="1400" dirty="0"/>
                  <a:t> in </a:t>
                </a:r>
                <a:r>
                  <a:rPr lang="es-ES" sz="1400" dirty="0" err="1"/>
                  <a:t>experiments</a:t>
                </a:r>
                <a:r>
                  <a:rPr lang="es-ES" sz="1400" dirty="0"/>
                  <a:t> (</a:t>
                </a:r>
                <a:r>
                  <a:rPr lang="es-ES" sz="1400" dirty="0" err="1"/>
                  <a:t>probably</a:t>
                </a:r>
                <a:r>
                  <a:rPr lang="es-ES" sz="1400" dirty="0"/>
                  <a:t> </a:t>
                </a:r>
                <a:r>
                  <a:rPr lang="es-ES" sz="1400" dirty="0" err="1"/>
                  <a:t>an</a:t>
                </a:r>
                <a:r>
                  <a:rPr lang="es-ES" sz="1400" dirty="0"/>
                  <a:t> </a:t>
                </a:r>
                <a:r>
                  <a:rPr lang="es-ES" sz="1400" dirty="0" err="1"/>
                  <a:t>effect</a:t>
                </a:r>
                <a:r>
                  <a:rPr lang="es-ES" sz="1400" dirty="0"/>
                  <a:t> </a:t>
                </a:r>
                <a:r>
                  <a:rPr lang="es-ES" sz="1400" dirty="0" err="1"/>
                  <a:t>of</a:t>
                </a:r>
                <a:r>
                  <a:rPr lang="es-ES" sz="1400" dirty="0"/>
                  <a:t> </a:t>
                </a:r>
                <a:r>
                  <a:rPr lang="es-ES" sz="1400" dirty="0" err="1"/>
                  <a:t>being</a:t>
                </a:r>
                <a:r>
                  <a:rPr lang="es-ES" sz="1400" dirty="0"/>
                  <a:t> </a:t>
                </a:r>
                <a:r>
                  <a:rPr lang="es-ES" sz="1400" dirty="0" err="1"/>
                  <a:t>convection</a:t>
                </a:r>
                <a:r>
                  <a:rPr lang="es-ES" sz="1400" dirty="0"/>
                  <a:t> </a:t>
                </a:r>
                <a:r>
                  <a:rPr lang="es-ES" sz="1400" dirty="0" err="1"/>
                  <a:t>dominated</a:t>
                </a:r>
                <a:r>
                  <a:rPr lang="es-ES" sz="1400" dirty="0"/>
                  <a:t>) </a:t>
                </a:r>
                <a:endParaRPr lang="es-ES" sz="1400" dirty="0">
                  <a:latin typeface="Cambria Math" panose="02040503050406030204" pitchFamily="18" charset="0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endParaRPr lang="es-ES" sz="14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Espace réservé du contenu 1">
                <a:extLst>
                  <a:ext uri="{FF2B5EF4-FFF2-40B4-BE49-F238E27FC236}">
                    <a16:creationId xmlns:a16="http://schemas.microsoft.com/office/drawing/2014/main" id="{427A74E1-A0FB-4046-7008-70FC27D99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68" y="875592"/>
                <a:ext cx="4779467" cy="2458192"/>
              </a:xfrm>
              <a:prstGeom prst="rect">
                <a:avLst/>
              </a:prstGeom>
              <a:blipFill>
                <a:blip r:embed="rId2"/>
                <a:stretch>
                  <a:fillRect t="-1737" r="-89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o 14">
            <a:extLst>
              <a:ext uri="{FF2B5EF4-FFF2-40B4-BE49-F238E27FC236}">
                <a16:creationId xmlns:a16="http://schemas.microsoft.com/office/drawing/2014/main" id="{1B30EF20-1A93-0A1D-41F3-395A2B6B700A}"/>
              </a:ext>
            </a:extLst>
          </p:cNvPr>
          <p:cNvGrpSpPr/>
          <p:nvPr/>
        </p:nvGrpSpPr>
        <p:grpSpPr>
          <a:xfrm>
            <a:off x="691767" y="3276739"/>
            <a:ext cx="5234687" cy="1654721"/>
            <a:chOff x="478051" y="1550263"/>
            <a:chExt cx="8825251" cy="318689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0D3381B5-6291-BB7A-6301-E5A67A5C6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0677" y="1550265"/>
              <a:ext cx="4412625" cy="3186896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3ED6D3FC-412E-448C-3A92-B9547328F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051" y="1550263"/>
              <a:ext cx="4412626" cy="3186897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B7D26ED-0D8E-A8EA-7669-A529715CB01E}"/>
              </a:ext>
            </a:extLst>
          </p:cNvPr>
          <p:cNvGrpSpPr/>
          <p:nvPr/>
        </p:nvGrpSpPr>
        <p:grpSpPr>
          <a:xfrm>
            <a:off x="5551293" y="1024468"/>
            <a:ext cx="3251741" cy="2278508"/>
            <a:chOff x="5131765" y="2087864"/>
            <a:chExt cx="2995828" cy="2099189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D419E8D3-4347-674D-3D7D-2A244AF14612}"/>
                </a:ext>
              </a:extLst>
            </p:cNvPr>
            <p:cNvGrpSpPr/>
            <p:nvPr/>
          </p:nvGrpSpPr>
          <p:grpSpPr>
            <a:xfrm>
              <a:off x="5429819" y="2087864"/>
              <a:ext cx="2697774" cy="2099189"/>
              <a:chOff x="6539374" y="2446868"/>
              <a:chExt cx="5652626" cy="4398416"/>
            </a:xfrm>
          </p:grpSpPr>
          <p:pic>
            <p:nvPicPr>
              <p:cNvPr id="12" name="Imagen 11">
                <a:extLst>
                  <a:ext uri="{FF2B5EF4-FFF2-40B4-BE49-F238E27FC236}">
                    <a16:creationId xmlns:a16="http://schemas.microsoft.com/office/drawing/2014/main" id="{B668ED8C-9C20-F2D7-6E0A-69A748DD8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81"/>
              <a:stretch>
                <a:fillRect/>
              </a:stretch>
            </p:blipFill>
            <p:spPr>
              <a:xfrm>
                <a:off x="6539374" y="2446868"/>
                <a:ext cx="5652626" cy="4398416"/>
              </a:xfrm>
              <a:prstGeom prst="rect">
                <a:avLst/>
              </a:prstGeom>
            </p:spPr>
          </p:pic>
          <p:pic>
            <p:nvPicPr>
              <p:cNvPr id="11" name="Imagen 10">
                <a:extLst>
                  <a:ext uri="{FF2B5EF4-FFF2-40B4-BE49-F238E27FC236}">
                    <a16:creationId xmlns:a16="http://schemas.microsoft.com/office/drawing/2014/main" id="{3048BE97-B4AE-FEAF-9B83-36399CF9E1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491"/>
              <a:stretch>
                <a:fillRect/>
              </a:stretch>
            </p:blipFill>
            <p:spPr>
              <a:xfrm>
                <a:off x="6705600" y="6416299"/>
                <a:ext cx="5486400" cy="419876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CuadroTexto 13">
                  <a:extLst>
                    <a:ext uri="{FF2B5EF4-FFF2-40B4-BE49-F238E27FC236}">
                      <a16:creationId xmlns:a16="http://schemas.microsoft.com/office/drawing/2014/main" id="{EDBF598D-D33F-D171-5038-76E6FE255D0C}"/>
                    </a:ext>
                  </a:extLst>
                </p:cNvPr>
                <p:cNvSpPr txBox="1"/>
                <p:nvPr/>
              </p:nvSpPr>
              <p:spPr>
                <a:xfrm rot="16200000">
                  <a:off x="4696454" y="2944908"/>
                  <a:ext cx="1105174" cy="23455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1" i="1" dirty="0" smtClean="0"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s-ES" b="1" i="1" dirty="0" smtClean="0">
                                <a:latin typeface="Cambria Math" panose="02040503050406030204" pitchFamily="18" charset="0"/>
                              </a:rPr>
                              <m:t>∥</m:t>
                            </m:r>
                          </m:sub>
                        </m:sSub>
                        <m:r>
                          <a:rPr lang="es-ES" b="1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s-E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b="1" i="1" smtClean="0">
                                <a:latin typeface="Cambria Math" panose="02040503050406030204" pitchFamily="18" charset="0"/>
                              </a:rPr>
                              <m:t>𝑴𝑾</m:t>
                            </m:r>
                            <m:r>
                              <m:rPr>
                                <m:lit/>
                              </m:rPr>
                              <a:rPr lang="es-ES" b="1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  <m:sup>
                                <m:r>
                                  <a:rPr lang="es-ES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s-ES" b="1" dirty="0"/>
                </a:p>
              </p:txBody>
            </p:sp>
          </mc:Choice>
          <mc:Fallback xmlns="">
            <p:sp>
              <p:nvSpPr>
                <p:cNvPr id="14" name="CuadroTexto 13">
                  <a:extLst>
                    <a:ext uri="{FF2B5EF4-FFF2-40B4-BE49-F238E27FC236}">
                      <a16:creationId xmlns:a16="http://schemas.microsoft.com/office/drawing/2014/main" id="{EDBF598D-D33F-D171-5038-76E6FE255D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4696454" y="2944908"/>
                  <a:ext cx="1105174" cy="234551"/>
                </a:xfrm>
                <a:prstGeom prst="rect">
                  <a:avLst/>
                </a:prstGeom>
                <a:blipFill>
                  <a:blip r:embed="rId7"/>
                  <a:stretch>
                    <a:fillRect r="-17073"/>
                  </a:stretch>
                </a:blipFill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095D6F09-9730-D8B0-053D-3300C9B3211D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87EB43C-7C5F-4695-E2C6-6507EA70F88B}"/>
              </a:ext>
            </a:extLst>
          </p:cNvPr>
          <p:cNvSpPr txBox="1"/>
          <p:nvPr/>
        </p:nvSpPr>
        <p:spPr>
          <a:xfrm>
            <a:off x="6399067" y="4784685"/>
            <a:ext cx="26173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[6] D. S. de Oliveira et al, NF, 62, 2022.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1F79DF-99E1-8B8F-2BBE-5491EC040CD1}"/>
              </a:ext>
            </a:extLst>
          </p:cNvPr>
          <p:cNvSpPr txBox="1"/>
          <p:nvPr/>
        </p:nvSpPr>
        <p:spPr>
          <a:xfrm>
            <a:off x="6397553" y="761099"/>
            <a:ext cx="1941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Target </a:t>
            </a:r>
            <a:r>
              <a:rPr lang="es-ES" sz="1200" b="1" dirty="0" err="1"/>
              <a:t>parallel</a:t>
            </a:r>
            <a:r>
              <a:rPr lang="es-ES" sz="1200" b="1" dirty="0"/>
              <a:t> </a:t>
            </a:r>
            <a:r>
              <a:rPr lang="es-ES" sz="1200" b="1" dirty="0" err="1"/>
              <a:t>heat</a:t>
            </a:r>
            <a:r>
              <a:rPr lang="es-ES" sz="1200" b="1" dirty="0"/>
              <a:t> flux</a:t>
            </a:r>
          </a:p>
        </p:txBody>
      </p:sp>
    </p:spTree>
    <p:extLst>
      <p:ext uri="{BB962C8B-B14F-4D97-AF65-F5344CB8AC3E}">
        <p14:creationId xmlns:p14="http://schemas.microsoft.com/office/powerpoint/2010/main" val="860268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40655-DC01-7DDD-0BF9-DFAE34C08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EE4EDE0-45BA-A583-DDFB-0EA4DDBA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364804" cy="1072753"/>
          </a:xfrm>
        </p:spPr>
        <p:txBody>
          <a:bodyPr>
            <a:normAutofit/>
          </a:bodyPr>
          <a:lstStyle/>
          <a:p>
            <a:r>
              <a:rPr lang="es-ES" dirty="0" err="1"/>
              <a:t>Analysis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the </a:t>
            </a:r>
            <a:r>
              <a:rPr lang="es-ES" dirty="0" err="1"/>
              <a:t>particle</a:t>
            </a:r>
            <a:r>
              <a:rPr lang="es-ES" dirty="0"/>
              <a:t> </a:t>
            </a:r>
            <a:r>
              <a:rPr lang="es-ES" dirty="0" err="1"/>
              <a:t>fluxes</a:t>
            </a:r>
            <a:r>
              <a:rPr lang="es-ES" dirty="0"/>
              <a:t> RF vs FF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DC4480-ECB2-D857-C97D-A81E8458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CFCDBD7-385F-575B-AFB6-3942BC3E3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30" name="Espace réservé du contenu 1">
            <a:extLst>
              <a:ext uri="{FF2B5EF4-FFF2-40B4-BE49-F238E27FC236}">
                <a16:creationId xmlns:a16="http://schemas.microsoft.com/office/drawing/2014/main" id="{7F6DD518-0107-3B79-47DA-11CC4B52C6A4}"/>
              </a:ext>
            </a:extLst>
          </p:cNvPr>
          <p:cNvSpPr txBox="1">
            <a:spLocks/>
          </p:cNvSpPr>
          <p:nvPr/>
        </p:nvSpPr>
        <p:spPr>
          <a:xfrm>
            <a:off x="231568" y="1001981"/>
            <a:ext cx="2793176" cy="3442360"/>
          </a:xfrm>
          <a:prstGeom prst="rect">
            <a:avLst/>
          </a:prstGeom>
        </p:spPr>
        <p:txBody>
          <a:bodyPr vert="horz" lIns="135000" tIns="34290" rIns="68580" bIns="3429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s-ES" sz="1200" dirty="0">
                <a:latin typeface="+mn-lt"/>
              </a:rPr>
              <a:t>The </a:t>
            </a:r>
            <a:r>
              <a:rPr lang="es-ES" sz="1200" b="1" dirty="0" err="1">
                <a:latin typeface="+mn-lt"/>
              </a:rPr>
              <a:t>ExB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flow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pattern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changes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significantly</a:t>
            </a:r>
            <a:endParaRPr lang="es-ES" sz="1200" dirty="0">
              <a:latin typeface="+mn-l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200" b="1" dirty="0" err="1">
                <a:latin typeface="+mn-lt"/>
              </a:rPr>
              <a:t>Turbulent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ExB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pointed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radially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outwards</a:t>
            </a:r>
            <a:r>
              <a:rPr lang="es-ES" sz="1200" dirty="0">
                <a:latin typeface="+mn-lt"/>
              </a:rPr>
              <a:t> in </a:t>
            </a:r>
            <a:r>
              <a:rPr lang="es-ES" sz="1200" dirty="0" err="1">
                <a:latin typeface="+mn-lt"/>
              </a:rPr>
              <a:t>both</a:t>
            </a:r>
            <a:r>
              <a:rPr lang="es-ES" sz="1200" dirty="0">
                <a:latin typeface="+mn-lt"/>
              </a:rPr>
              <a:t> cases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200" dirty="0">
                <a:latin typeface="+mn-lt"/>
              </a:rPr>
              <a:t>The </a:t>
            </a:r>
            <a:r>
              <a:rPr lang="es-ES" sz="1200" b="1" dirty="0" err="1">
                <a:latin typeface="+mn-lt"/>
              </a:rPr>
              <a:t>average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ExB</a:t>
            </a:r>
            <a:r>
              <a:rPr lang="es-ES" sz="1200" b="1" dirty="0">
                <a:latin typeface="+mn-lt"/>
              </a:rPr>
              <a:t> convective </a:t>
            </a:r>
            <a:r>
              <a:rPr lang="es-ES" sz="1200" b="1" dirty="0" err="1">
                <a:latin typeface="+mn-lt"/>
              </a:rPr>
              <a:t>cell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 err="1">
                <a:latin typeface="+mn-lt"/>
              </a:rPr>
              <a:t>flips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with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field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direction</a:t>
            </a:r>
            <a:endParaRPr lang="es-ES" sz="1200" dirty="0">
              <a:latin typeface="+mn-l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1200" b="1" dirty="0">
                <a:solidFill>
                  <a:srgbClr val="FF0000"/>
                </a:solidFill>
                <a:latin typeface="+mn-lt"/>
              </a:rPr>
              <a:t>Forward </a:t>
            </a:r>
            <a:r>
              <a:rPr lang="es-ES" sz="1200" b="1" dirty="0" err="1">
                <a:solidFill>
                  <a:srgbClr val="FF0000"/>
                </a:solidFill>
                <a:latin typeface="+mn-lt"/>
              </a:rPr>
              <a:t>field</a:t>
            </a:r>
            <a:r>
              <a:rPr lang="es-ES" sz="1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200" dirty="0">
                <a:latin typeface="+mn-lt"/>
              </a:rPr>
              <a:t>shows a </a:t>
            </a:r>
            <a:r>
              <a:rPr lang="es-ES" sz="1200" dirty="0" err="1">
                <a:latin typeface="+mn-lt"/>
              </a:rPr>
              <a:t>divergent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flow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pattern</a:t>
            </a:r>
            <a:r>
              <a:rPr lang="es-ES" sz="1200" dirty="0">
                <a:latin typeface="+mn-lt"/>
              </a:rPr>
              <a:t> </a:t>
            </a:r>
            <a:r>
              <a:rPr lang="es-ES" sz="1200" dirty="0" err="1">
                <a:latin typeface="+mn-lt"/>
              </a:rPr>
              <a:t>along</a:t>
            </a:r>
            <a:r>
              <a:rPr lang="es-ES" sz="1200" dirty="0">
                <a:latin typeface="+mn-lt"/>
              </a:rPr>
              <a:t> the </a:t>
            </a:r>
            <a:r>
              <a:rPr lang="es-ES" sz="1200" dirty="0" err="1">
                <a:latin typeface="+mn-lt"/>
              </a:rPr>
              <a:t>leg</a:t>
            </a:r>
            <a:endParaRPr lang="fr-FR" sz="1200" dirty="0">
              <a:latin typeface="+mn-l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E2A7237-45B2-A167-335A-7CD771D95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935" y="663534"/>
            <a:ext cx="5590241" cy="4381736"/>
          </a:xfrm>
          <a:prstGeom prst="rect">
            <a:avLst/>
          </a:prstGeom>
        </p:spPr>
      </p:pic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07555EC1-849C-29D7-4198-EA08FEF29D53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1D03D5F3-F8F0-8C96-5E81-43CCFA6E2731}"/>
                  </a:ext>
                </a:extLst>
              </p:cNvPr>
              <p:cNvSpPr txBox="1"/>
              <p:nvPr/>
            </p:nvSpPr>
            <p:spPr>
              <a:xfrm>
                <a:off x="5317198" y="724982"/>
                <a:ext cx="6968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s-E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800" b="1" i="0" smtClean="0">
                                  <a:latin typeface="Cambria Math" panose="02040503050406030204" pitchFamily="18" charset="0"/>
                                </a:rPr>
                                <m:t>𝚪</m:t>
                              </m:r>
                            </m:e>
                            <m:sub>
                              <m:r>
                                <a:rPr lang="es-ES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s-ES" sz="1800" b="0" i="1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s-ES" sz="18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ES" sz="1800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1D03D5F3-F8F0-8C96-5E81-43CCFA6E2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198" y="724982"/>
                <a:ext cx="696857" cy="276999"/>
              </a:xfrm>
              <a:prstGeom prst="rect">
                <a:avLst/>
              </a:prstGeom>
              <a:blipFill>
                <a:blip r:embed="rId3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o 6">
            <a:extLst>
              <a:ext uri="{FF2B5EF4-FFF2-40B4-BE49-F238E27FC236}">
                <a16:creationId xmlns:a16="http://schemas.microsoft.com/office/drawing/2014/main" id="{1DD24D9E-C3AA-E79B-4E3F-E94B548DB2D2}"/>
              </a:ext>
            </a:extLst>
          </p:cNvPr>
          <p:cNvGrpSpPr/>
          <p:nvPr/>
        </p:nvGrpSpPr>
        <p:grpSpPr>
          <a:xfrm>
            <a:off x="7091669" y="1928889"/>
            <a:ext cx="290946" cy="290946"/>
            <a:chOff x="1924470" y="4721521"/>
            <a:chExt cx="290946" cy="290946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132E7598-A064-A6F1-F777-8A6A596D250F}"/>
                </a:ext>
              </a:extLst>
            </p:cNvPr>
            <p:cNvSpPr/>
            <p:nvPr/>
          </p:nvSpPr>
          <p:spPr>
            <a:xfrm>
              <a:off x="1924470" y="4721521"/>
              <a:ext cx="290946" cy="29094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1DA54297-7CB7-5B24-44C8-0BD84BBC8AB8}"/>
                </a:ext>
              </a:extLst>
            </p:cNvPr>
            <p:cNvSpPr/>
            <p:nvPr/>
          </p:nvSpPr>
          <p:spPr>
            <a:xfrm>
              <a:off x="2024334" y="4821385"/>
              <a:ext cx="91217" cy="9121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AEA35FA-7120-8920-78AC-D8C34DE16247}"/>
              </a:ext>
            </a:extLst>
          </p:cNvPr>
          <p:cNvGrpSpPr/>
          <p:nvPr/>
        </p:nvGrpSpPr>
        <p:grpSpPr>
          <a:xfrm>
            <a:off x="4211729" y="1929997"/>
            <a:ext cx="290946" cy="290946"/>
            <a:chOff x="863600" y="4174836"/>
            <a:chExt cx="290946" cy="290946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D2790C8E-8AC5-5BD0-B712-1E5E5C1167A3}"/>
                </a:ext>
              </a:extLst>
            </p:cNvPr>
            <p:cNvSpPr/>
            <p:nvPr/>
          </p:nvSpPr>
          <p:spPr>
            <a:xfrm>
              <a:off x="863600" y="4174836"/>
              <a:ext cx="290946" cy="29094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97E0FD3E-EFCF-5073-B4FC-8D3249C25F2B}"/>
                </a:ext>
              </a:extLst>
            </p:cNvPr>
            <p:cNvCxnSpPr>
              <a:stCxn id="12" idx="1"/>
              <a:endCxn id="12" idx="5"/>
            </p:cNvCxnSpPr>
            <p:nvPr/>
          </p:nvCxnSpPr>
          <p:spPr>
            <a:xfrm>
              <a:off x="906208" y="4217444"/>
              <a:ext cx="205730" cy="20573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2FB6D3ED-63BF-6045-87DA-1C6A5BD986C0}"/>
                </a:ext>
              </a:extLst>
            </p:cNvPr>
            <p:cNvCxnSpPr>
              <a:cxnSpLocks/>
              <a:stCxn id="12" idx="7"/>
              <a:endCxn id="12" idx="3"/>
            </p:cNvCxnSpPr>
            <p:nvPr/>
          </p:nvCxnSpPr>
          <p:spPr>
            <a:xfrm flipH="1">
              <a:off x="906208" y="4217444"/>
              <a:ext cx="205730" cy="20573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22441C-195B-D05D-5BAC-32D05C04F29E}"/>
              </a:ext>
            </a:extLst>
          </p:cNvPr>
          <p:cNvSpPr txBox="1"/>
          <p:nvPr/>
        </p:nvSpPr>
        <p:spPr>
          <a:xfrm>
            <a:off x="4159500" y="2304076"/>
            <a:ext cx="47413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RF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8BD9E1F-2EDB-6FEE-0BAC-205EF71D9CA7}"/>
              </a:ext>
            </a:extLst>
          </p:cNvPr>
          <p:cNvSpPr txBox="1"/>
          <p:nvPr/>
        </p:nvSpPr>
        <p:spPr>
          <a:xfrm>
            <a:off x="7055078" y="2305327"/>
            <a:ext cx="47413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FF</a:t>
            </a:r>
          </a:p>
        </p:txBody>
      </p:sp>
    </p:spTree>
    <p:extLst>
      <p:ext uri="{BB962C8B-B14F-4D97-AF65-F5344CB8AC3E}">
        <p14:creationId xmlns:p14="http://schemas.microsoft.com/office/powerpoint/2010/main" val="2090159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86B5F-7905-AC05-4776-828492C69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0E24E13A-0F06-76F8-C09B-DA3179761EE6}"/>
              </a:ext>
            </a:extLst>
          </p:cNvPr>
          <p:cNvGrpSpPr/>
          <p:nvPr/>
        </p:nvGrpSpPr>
        <p:grpSpPr>
          <a:xfrm>
            <a:off x="1962097" y="2221161"/>
            <a:ext cx="5112044" cy="2791306"/>
            <a:chOff x="1962097" y="2221161"/>
            <a:chExt cx="5112044" cy="2791306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C3A239F9-CED8-7E5B-56F6-AEFDF94DC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15"/>
            <a:stretch>
              <a:fillRect/>
            </a:stretch>
          </p:blipFill>
          <p:spPr>
            <a:xfrm>
              <a:off x="2316942" y="2221161"/>
              <a:ext cx="4757199" cy="2791306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0944A1EB-0ACF-1110-E9F4-8CFB55461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5852"/>
            <a:stretch>
              <a:fillRect/>
            </a:stretch>
          </p:blipFill>
          <p:spPr>
            <a:xfrm>
              <a:off x="1962097" y="2221161"/>
              <a:ext cx="418237" cy="2791306"/>
            </a:xfrm>
            <a:prstGeom prst="rect">
              <a:avLst/>
            </a:prstGeom>
          </p:spPr>
        </p:pic>
      </p:grpSp>
      <p:sp>
        <p:nvSpPr>
          <p:cNvPr id="3" name="Título 2">
            <a:extLst>
              <a:ext uri="{FF2B5EF4-FFF2-40B4-BE49-F238E27FC236}">
                <a16:creationId xmlns:a16="http://schemas.microsoft.com/office/drawing/2014/main" id="{4FB672D5-B621-697E-436E-23BF3EF5E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364804" cy="1072753"/>
          </a:xfrm>
        </p:spPr>
        <p:txBody>
          <a:bodyPr>
            <a:normAutofit/>
          </a:bodyPr>
          <a:lstStyle/>
          <a:p>
            <a:r>
              <a:rPr lang="es-ES" dirty="0" err="1"/>
              <a:t>Analysis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the </a:t>
            </a:r>
            <a:r>
              <a:rPr lang="es-ES" dirty="0" err="1"/>
              <a:t>heat</a:t>
            </a:r>
            <a:r>
              <a:rPr lang="es-ES" dirty="0"/>
              <a:t> flux </a:t>
            </a:r>
            <a:r>
              <a:rPr lang="es-ES" dirty="0" err="1"/>
              <a:t>profile</a:t>
            </a: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67291B-E8CF-5C57-1A29-F8FC02D72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42CEA82-9688-DA40-3865-3193ADD2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18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space réservé du contenu 1">
                <a:extLst>
                  <a:ext uri="{FF2B5EF4-FFF2-40B4-BE49-F238E27FC236}">
                    <a16:creationId xmlns:a16="http://schemas.microsoft.com/office/drawing/2014/main" id="{E9DD674E-29FF-7F23-22C6-1F435C831F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4876" y="799793"/>
                <a:ext cx="6567342" cy="2458192"/>
              </a:xfrm>
              <a:prstGeom prst="rect">
                <a:avLst/>
              </a:prstGeom>
            </p:spPr>
            <p:txBody>
              <a:bodyPr vert="horz" lIns="135000" tIns="34290" rIns="68580" bIns="34290" rtlCol="0">
                <a:normAutofit/>
              </a:bodyPr>
              <a:lstStyle>
                <a:lvl1pPr marL="228594" indent="-228594" algn="l" defTabSz="914377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24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78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133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2971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90000"/>
                  <a:buFont typeface="Wingdings" pitchFamily="2" charset="2"/>
                  <a:buChar char="§"/>
                  <a:defRPr sz="2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160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349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537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 err="1">
                    <a:latin typeface="+mn-lt"/>
                  </a:rPr>
                  <a:t>Contrary</a:t>
                </a:r>
                <a:r>
                  <a:rPr lang="es-ES" sz="1400" dirty="0">
                    <a:latin typeface="+mn-lt"/>
                  </a:rPr>
                  <a:t> to RF, in FF the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flow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pattern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s-ES" sz="1400" dirty="0">
                    <a:latin typeface="+mn-lt"/>
                  </a:rPr>
                  <a:t>causes the </a:t>
                </a:r>
                <a:r>
                  <a:rPr lang="es-ES" sz="1400" dirty="0" err="1">
                    <a:latin typeface="+mn-lt"/>
                  </a:rPr>
                  <a:t>profile</a:t>
                </a:r>
                <a:r>
                  <a:rPr lang="es-ES" sz="1400" dirty="0">
                    <a:latin typeface="+mn-lt"/>
                  </a:rPr>
                  <a:t> to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split</a:t>
                </a:r>
                <a:endParaRPr lang="es-ES" sz="1400" dirty="0">
                  <a:solidFill>
                    <a:srgbClr val="FF0000"/>
                  </a:solidFill>
                  <a:latin typeface="+mn-lt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 err="1">
                    <a:latin typeface="+mn-lt"/>
                  </a:rPr>
                  <a:t>This</a:t>
                </a:r>
                <a:r>
                  <a:rPr lang="es-ES" sz="1400" dirty="0">
                    <a:latin typeface="+mn-lt"/>
                  </a:rPr>
                  <a:t> leads to 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more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broadening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of</a:t>
                </a:r>
                <a:r>
                  <a:rPr lang="es-ES" sz="1400" dirty="0">
                    <a:latin typeface="+mn-lt"/>
                  </a:rPr>
                  <a:t> the </a:t>
                </a:r>
                <a:r>
                  <a:rPr lang="es-ES" sz="1400" dirty="0" err="1">
                    <a:latin typeface="+mn-lt"/>
                  </a:rPr>
                  <a:t>profile</a:t>
                </a:r>
                <a:r>
                  <a:rPr lang="es-ES" sz="1400" dirty="0">
                    <a:latin typeface="+mn-lt"/>
                  </a:rPr>
                  <a:t>. </a:t>
                </a: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>
                    <a:latin typeface="+mn-lt"/>
                  </a:rPr>
                  <a:t>The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broadening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effect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is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exagerated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with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respect</a:t>
                </a:r>
                <a:r>
                  <a:rPr lang="es-ES" sz="1400" dirty="0">
                    <a:latin typeface="+mn-lt"/>
                  </a:rPr>
                  <a:t> to </a:t>
                </a:r>
                <a:r>
                  <a:rPr lang="es-ES" sz="1400" dirty="0" err="1">
                    <a:latin typeface="+mn-lt"/>
                  </a:rPr>
                  <a:t>experiments</a:t>
                </a:r>
                <a:r>
                  <a:rPr lang="es-ES" sz="1400" dirty="0">
                    <a:latin typeface="+mn-lt"/>
                  </a:rPr>
                  <a:t>, </a:t>
                </a:r>
                <a:r>
                  <a:rPr lang="es-ES" sz="1400" dirty="0" err="1">
                    <a:latin typeface="+mn-lt"/>
                  </a:rPr>
                  <a:t>but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it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helps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explain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why</a:t>
                </a:r>
                <a:r>
                  <a:rPr lang="es-ES" sz="1400" dirty="0">
                    <a:latin typeface="+mn-lt"/>
                  </a:rPr>
                  <a:t> in </a:t>
                </a:r>
                <a:r>
                  <a:rPr lang="es-ES" sz="1400" dirty="0" err="1">
                    <a:latin typeface="+mn-lt"/>
                  </a:rPr>
                  <a:t>experiments</a:t>
                </a:r>
                <a:r>
                  <a:rPr lang="es-ES" sz="1400" dirty="0">
                    <a:latin typeface="+mn-lt"/>
                  </a:rPr>
                  <a:t> FF shows a </a:t>
                </a:r>
                <a:r>
                  <a:rPr lang="es-ES" sz="1400" dirty="0" err="1">
                    <a:latin typeface="+mn-lt"/>
                  </a:rPr>
                  <a:t>larger</a:t>
                </a:r>
                <a:r>
                  <a:rPr lang="es-ES" sz="14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s-ES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30" name="Espace réservé du contenu 1">
                <a:extLst>
                  <a:ext uri="{FF2B5EF4-FFF2-40B4-BE49-F238E27FC236}">
                    <a16:creationId xmlns:a16="http://schemas.microsoft.com/office/drawing/2014/main" id="{E9DD674E-29FF-7F23-22C6-1F435C831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6" y="799793"/>
                <a:ext cx="6567342" cy="2458192"/>
              </a:xfrm>
              <a:prstGeom prst="rect">
                <a:avLst/>
              </a:prstGeom>
              <a:blipFill>
                <a:blip r:embed="rId3"/>
                <a:stretch>
                  <a:fillRect t="-1489" r="-64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41A9CAFA-67A2-BB17-50A8-52C548D8835B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F33C6C64-FE53-4ECC-27F0-8C3ECC49C3E3}"/>
              </a:ext>
            </a:extLst>
          </p:cNvPr>
          <p:cNvCxnSpPr>
            <a:cxnSpLocks/>
          </p:cNvCxnSpPr>
          <p:nvPr/>
        </p:nvCxnSpPr>
        <p:spPr>
          <a:xfrm>
            <a:off x="3657599" y="3211628"/>
            <a:ext cx="423512" cy="0"/>
          </a:xfrm>
          <a:prstGeom prst="straightConnector1">
            <a:avLst/>
          </a:prstGeom>
          <a:ln w="38100">
            <a:solidFill>
              <a:srgbClr val="1760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2DFC685B-ADE0-300E-99B5-7B7B2987DA00}"/>
              </a:ext>
            </a:extLst>
          </p:cNvPr>
          <p:cNvCxnSpPr>
            <a:cxnSpLocks/>
          </p:cNvCxnSpPr>
          <p:nvPr/>
        </p:nvCxnSpPr>
        <p:spPr>
          <a:xfrm flipH="1">
            <a:off x="2887579" y="3211628"/>
            <a:ext cx="460407" cy="0"/>
          </a:xfrm>
          <a:prstGeom prst="straightConnector1">
            <a:avLst/>
          </a:prstGeom>
          <a:ln w="38100">
            <a:solidFill>
              <a:srgbClr val="1760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F1D6750-4C23-1D82-9E1C-A21D30D8DC6F}"/>
                  </a:ext>
                </a:extLst>
              </p:cNvPr>
              <p:cNvSpPr txBox="1"/>
              <p:nvPr/>
            </p:nvSpPr>
            <p:spPr>
              <a:xfrm rot="16200000">
                <a:off x="1177626" y="3185505"/>
                <a:ext cx="1199581" cy="2828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m:rPr>
                          <m:lit/>
                        </m:rPr>
                        <a:rPr lang="es-ES" sz="1800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es-ES" sz="1800" b="1" i="1" dirty="0" smtClean="0">
                              <a:latin typeface="Cambria Math" panose="02040503050406030204" pitchFamily="18" charset="0"/>
                            </a:rPr>
                            <m:t>𝒎𝒂𝒙</m:t>
                          </m:r>
                        </m:sub>
                      </m:sSub>
                    </m:oMath>
                  </m:oMathPara>
                </a14:m>
                <a:endParaRPr lang="es-ES" sz="1800" b="1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F1D6750-4C23-1D82-9E1C-A21D30D8D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177626" y="3185505"/>
                <a:ext cx="1199581" cy="282898"/>
              </a:xfrm>
              <a:prstGeom prst="rect">
                <a:avLst/>
              </a:prstGeom>
              <a:blipFill>
                <a:blip r:embed="rId4"/>
                <a:stretch>
                  <a:fillRect r="-319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564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6F218-D775-F25B-389B-928287021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B0B04BD-8462-974C-6D84-3FBC149A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364804" cy="1072753"/>
          </a:xfrm>
        </p:spPr>
        <p:txBody>
          <a:bodyPr>
            <a:normAutofit/>
          </a:bodyPr>
          <a:lstStyle/>
          <a:p>
            <a:r>
              <a:rPr lang="es-ES" dirty="0" err="1"/>
              <a:t>Simplified</a:t>
            </a:r>
            <a:r>
              <a:rPr lang="es-ES" dirty="0"/>
              <a:t> </a:t>
            </a:r>
            <a:r>
              <a:rPr lang="es-ES" dirty="0" err="1"/>
              <a:t>picture</a:t>
            </a: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B48E78-E7C6-4809-C34C-3C7A0E9B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B52E85-7F02-4E26-0BB9-4FE34A80C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04BDCCE3-4084-8E6F-73BD-1CFD2DDA792C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0B446A4-0353-E26E-CDCA-228CE54E4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233" y="3021502"/>
            <a:ext cx="1297103" cy="95748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F91FAE5-9C26-0901-B436-433010707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540" y="3970338"/>
            <a:ext cx="1401444" cy="480787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3AB9B6FB-3229-FBF7-421A-E0B06BD9CA10}"/>
              </a:ext>
            </a:extLst>
          </p:cNvPr>
          <p:cNvGrpSpPr/>
          <p:nvPr/>
        </p:nvGrpSpPr>
        <p:grpSpPr>
          <a:xfrm>
            <a:off x="5389527" y="3051217"/>
            <a:ext cx="2865085" cy="1191273"/>
            <a:chOff x="5389527" y="3051217"/>
            <a:chExt cx="2865085" cy="1191273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8AC4D4D-C094-5EA4-67B5-497F0E711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0582" y="3051217"/>
              <a:ext cx="2341369" cy="338197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15C2D41-9030-006E-B7AE-5CF7F1CF8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5902" y="3470707"/>
              <a:ext cx="2358710" cy="771783"/>
            </a:xfrm>
            <a:prstGeom prst="rect">
              <a:avLst/>
            </a:prstGeom>
          </p:spPr>
        </p:pic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F064E976-9BAC-B334-A624-089654212D7D}"/>
                </a:ext>
              </a:extLst>
            </p:cNvPr>
            <p:cNvCxnSpPr/>
            <p:nvPr/>
          </p:nvCxnSpPr>
          <p:spPr>
            <a:xfrm>
              <a:off x="5389527" y="3688329"/>
              <a:ext cx="50637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Espace réservé du contenu 1">
                <a:extLst>
                  <a:ext uri="{FF2B5EF4-FFF2-40B4-BE49-F238E27FC236}">
                    <a16:creationId xmlns:a16="http://schemas.microsoft.com/office/drawing/2014/main" id="{D9265A33-5366-99E3-E33E-95CC8EC050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4876" y="799793"/>
                <a:ext cx="6334124" cy="1613208"/>
              </a:xfrm>
              <a:prstGeom prst="rect">
                <a:avLst/>
              </a:prstGeom>
            </p:spPr>
            <p:txBody>
              <a:bodyPr vert="horz" lIns="135000" tIns="34290" rIns="68580" bIns="34290" rtlCol="0">
                <a:normAutofit/>
              </a:bodyPr>
              <a:lstStyle>
                <a:lvl1pPr marL="228594" indent="-228594" algn="l" defTabSz="914377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24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78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133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2971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90000"/>
                  <a:buFont typeface="Wingdings" pitchFamily="2" charset="2"/>
                  <a:buChar char="§"/>
                  <a:defRPr sz="2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160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349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537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Conduction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is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b="1" dirty="0" err="1">
                    <a:latin typeface="+mn-lt"/>
                  </a:rPr>
                  <a:t>much</a:t>
                </a:r>
                <a:r>
                  <a:rPr lang="es-ES" sz="1400" b="1" dirty="0">
                    <a:latin typeface="+mn-lt"/>
                  </a:rPr>
                  <a:t> </a:t>
                </a:r>
                <a:r>
                  <a:rPr lang="es-ES" sz="1400" b="1" dirty="0" err="1">
                    <a:latin typeface="+mn-lt"/>
                  </a:rPr>
                  <a:t>faster</a:t>
                </a:r>
                <a:r>
                  <a:rPr lang="es-ES" sz="1400" b="1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than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perpendicular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convection</a:t>
                </a:r>
                <a:endParaRPr lang="es-ES" sz="1400" dirty="0">
                  <a:solidFill>
                    <a:srgbClr val="FF0000"/>
                  </a:solidFill>
                  <a:latin typeface="+mn-lt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>
                    <a:latin typeface="+mn-lt"/>
                  </a:rPr>
                  <a:t>Perpendicular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convection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very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rapidly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decreases</a:t>
                </a:r>
                <a:r>
                  <a:rPr lang="es-ES" sz="1400" dirty="0">
                    <a:solidFill>
                      <a:srgbClr val="FF0000"/>
                    </a:solidFill>
                    <a:latin typeface="+mn-lt"/>
                  </a:rPr>
                  <a:t> </a:t>
                </a:r>
                <a:r>
                  <a:rPr lang="es-ES" sz="1400" dirty="0">
                    <a:latin typeface="+mn-lt"/>
                  </a:rPr>
                  <a:t>in the </a:t>
                </a:r>
                <a:r>
                  <a:rPr lang="es-ES" sz="1400" dirty="0" err="1">
                    <a:solidFill>
                      <a:srgbClr val="FF0000"/>
                    </a:solidFill>
                    <a:latin typeface="+mn-lt"/>
                  </a:rPr>
                  <a:t>divertor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region</a:t>
                </a:r>
                <a:endParaRPr lang="es-ES" sz="1400" dirty="0">
                  <a:latin typeface="+mn-lt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 err="1">
                    <a:latin typeface="+mn-lt"/>
                  </a:rPr>
                  <a:t>Transport</a:t>
                </a:r>
                <a:r>
                  <a:rPr lang="es-ES" sz="1400" dirty="0">
                    <a:latin typeface="+mn-lt"/>
                  </a:rPr>
                  <a:t> has </a:t>
                </a:r>
                <a:r>
                  <a:rPr lang="es-ES" sz="1400" dirty="0" err="1">
                    <a:latin typeface="+mn-lt"/>
                  </a:rPr>
                  <a:t>little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effect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on</a:t>
                </a:r>
                <a:r>
                  <a:rPr lang="es-ES" sz="1400" dirty="0">
                    <a:latin typeface="+mn-lt"/>
                  </a:rPr>
                  <a:t> the </a:t>
                </a:r>
                <a:r>
                  <a:rPr lang="es-ES" sz="1400" dirty="0" err="1">
                    <a:latin typeface="+mn-lt"/>
                  </a:rPr>
                  <a:t>profile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shape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when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conduction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dominated</a:t>
                </a:r>
                <a:endParaRPr lang="es-ES" sz="1400" dirty="0">
                  <a:latin typeface="+mn-lt"/>
                </a:endParaRPr>
              </a:p>
              <a:p>
                <a:pPr algn="just">
                  <a:buFont typeface="Wingdings" panose="05000000000000000000" pitchFamily="2" charset="2"/>
                  <a:buChar char="Ø"/>
                </a:pPr>
                <a:r>
                  <a:rPr lang="es-ES" sz="1400" dirty="0" err="1">
                    <a:latin typeface="+mn-lt"/>
                  </a:rPr>
                  <a:t>Even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if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we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were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convection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dominated</a:t>
                </a:r>
                <a:r>
                  <a:rPr lang="es-ES" sz="1400" dirty="0">
                    <a:latin typeface="+mn-lt"/>
                  </a:rPr>
                  <a:t> (</a:t>
                </a:r>
                <a:r>
                  <a:rPr lang="es-ES" sz="1400" dirty="0" err="1">
                    <a:latin typeface="+mn-lt"/>
                  </a:rPr>
                  <a:t>like</a:t>
                </a:r>
                <a:r>
                  <a:rPr lang="es-ES" sz="1400" dirty="0">
                    <a:latin typeface="+mn-lt"/>
                  </a:rPr>
                  <a:t> GBS) the </a:t>
                </a:r>
                <a:r>
                  <a:rPr lang="es-ES" sz="1400" dirty="0" err="1">
                    <a:latin typeface="+mn-lt"/>
                  </a:rPr>
                  <a:t>broadening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effect</a:t>
                </a:r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is</a:t>
                </a:r>
                <a:r>
                  <a:rPr lang="es-ES" sz="1400" dirty="0">
                    <a:latin typeface="+mn-lt"/>
                  </a:rPr>
                  <a:t> more </a:t>
                </a:r>
                <a:r>
                  <a:rPr lang="es-ES" sz="1400" dirty="0" err="1">
                    <a:latin typeface="+mn-lt"/>
                  </a:rPr>
                  <a:t>evident</a:t>
                </a:r>
                <a:r>
                  <a:rPr lang="es-ES" sz="1400" dirty="0">
                    <a:latin typeface="+mn-lt"/>
                  </a:rPr>
                  <a:t> in the </a:t>
                </a:r>
                <a:r>
                  <a:rPr lang="es-ES" sz="1400" dirty="0" err="1">
                    <a:latin typeface="+mn-lt"/>
                  </a:rPr>
                  <a:t>spreading</a:t>
                </a:r>
                <a:r>
                  <a:rPr lang="es-ES" sz="1400" dirty="0">
                    <a:latin typeface="+mn-lt"/>
                  </a:rPr>
                  <a:t> factor </a:t>
                </a:r>
                <a14:m>
                  <m:oMath xmlns:m="http://schemas.openxmlformats.org/officeDocument/2006/math">
                    <m:r>
                      <a:rPr lang="es-ES" sz="1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s-ES" sz="1400" dirty="0">
                    <a:latin typeface="+mn-lt"/>
                  </a:rPr>
                  <a:t> </a:t>
                </a:r>
                <a:r>
                  <a:rPr lang="es-ES" sz="1400" dirty="0" err="1">
                    <a:latin typeface="+mn-lt"/>
                  </a:rPr>
                  <a:t>not</a:t>
                </a:r>
                <a:r>
                  <a:rPr lang="es-ES" sz="1400" dirty="0">
                    <a:latin typeface="+mn-lt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40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s-ES" sz="1400" i="1" dirty="0" err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s-ES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19" name="Espace réservé du contenu 1">
                <a:extLst>
                  <a:ext uri="{FF2B5EF4-FFF2-40B4-BE49-F238E27FC236}">
                    <a16:creationId xmlns:a16="http://schemas.microsoft.com/office/drawing/2014/main" id="{D9265A33-5366-99E3-E33E-95CC8EC05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6" y="799793"/>
                <a:ext cx="6334124" cy="1613208"/>
              </a:xfrm>
              <a:prstGeom prst="rect">
                <a:avLst/>
              </a:prstGeom>
              <a:blipFill>
                <a:blip r:embed="rId6"/>
                <a:stretch>
                  <a:fillRect t="-2264" r="-57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n 5">
            <a:extLst>
              <a:ext uri="{FF2B5EF4-FFF2-40B4-BE49-F238E27FC236}">
                <a16:creationId xmlns:a16="http://schemas.microsoft.com/office/drawing/2014/main" id="{CE3A7A4C-4F32-D9EF-ECC5-310D54A74F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85" t="33671" r="26123" b="16253"/>
          <a:stretch>
            <a:fillRect/>
          </a:stretch>
        </p:blipFill>
        <p:spPr>
          <a:xfrm>
            <a:off x="1010053" y="2304761"/>
            <a:ext cx="1655154" cy="2741977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0A5F79DA-B1EE-1BE4-9001-98C83B1D4F96}"/>
              </a:ext>
            </a:extLst>
          </p:cNvPr>
          <p:cNvCxnSpPr>
            <a:cxnSpLocks/>
          </p:cNvCxnSpPr>
          <p:nvPr/>
        </p:nvCxnSpPr>
        <p:spPr>
          <a:xfrm>
            <a:off x="1748492" y="4294735"/>
            <a:ext cx="91498" cy="7476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14866776-77CB-39D1-DE1E-E0D0AB8C2E10}"/>
              </a:ext>
            </a:extLst>
          </p:cNvPr>
          <p:cNvCxnSpPr>
            <a:cxnSpLocks/>
          </p:cNvCxnSpPr>
          <p:nvPr/>
        </p:nvCxnSpPr>
        <p:spPr>
          <a:xfrm flipH="1">
            <a:off x="1890157" y="3559825"/>
            <a:ext cx="228018" cy="299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056BF628-6C2D-F145-E4AF-779CC02025BC}"/>
              </a:ext>
            </a:extLst>
          </p:cNvPr>
          <p:cNvCxnSpPr>
            <a:cxnSpLocks/>
          </p:cNvCxnSpPr>
          <p:nvPr/>
        </p:nvCxnSpPr>
        <p:spPr>
          <a:xfrm>
            <a:off x="1792546" y="4098613"/>
            <a:ext cx="256031" cy="225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66C557F9-1D32-C115-6940-60B6CA9B9848}"/>
                  </a:ext>
                </a:extLst>
              </p:cNvPr>
              <p:cNvSpPr txBox="1"/>
              <p:nvPr/>
            </p:nvSpPr>
            <p:spPr>
              <a:xfrm>
                <a:off x="2732258" y="4002164"/>
                <a:ext cx="877245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sz="800" b="1" dirty="0" err="1"/>
                  <a:t>Conduction</a:t>
                </a:r>
                <a:r>
                  <a:rPr lang="es-ES" sz="800" b="1" dirty="0"/>
                  <a:t> </a:t>
                </a:r>
                <a14:m>
                  <m:oMath xmlns:m="http://schemas.openxmlformats.org/officeDocument/2006/math">
                    <m:r>
                      <a:rPr lang="es-ES" sz="1000" b="1" i="1">
                        <a:latin typeface="Cambria Math" panose="02040503050406030204" pitchFamily="18" charset="0"/>
                      </a:rPr>
                      <m:t>∥</m:t>
                    </m:r>
                  </m:oMath>
                </a14:m>
                <a:endParaRPr lang="es-ES" sz="700" b="1" dirty="0"/>
              </a:p>
            </p:txBody>
          </p:sp>
        </mc:Choice>
        <mc:Fallback xmlns="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66C557F9-1D32-C115-6940-60B6CA9B9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2258" y="4002164"/>
                <a:ext cx="877245" cy="246221"/>
              </a:xfrm>
              <a:prstGeom prst="rect">
                <a:avLst/>
              </a:prstGeom>
              <a:blipFill>
                <a:blip r:embed="rId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25BCE716-1B58-9217-3A66-D1F622CA6774}"/>
                  </a:ext>
                </a:extLst>
              </p:cNvPr>
              <p:cNvSpPr txBox="1"/>
              <p:nvPr/>
            </p:nvSpPr>
            <p:spPr>
              <a:xfrm>
                <a:off x="2732258" y="3452103"/>
                <a:ext cx="895501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sz="800" b="1" dirty="0" err="1"/>
                  <a:t>Convection</a:t>
                </a:r>
                <a:r>
                  <a:rPr lang="es-ES" sz="800" b="1" dirty="0"/>
                  <a:t> </a:t>
                </a:r>
                <a14:m>
                  <m:oMath xmlns:m="http://schemas.openxmlformats.org/officeDocument/2006/math">
                    <m:r>
                      <a:rPr lang="es-ES" sz="1000" b="1" i="1" smtClean="0">
                        <a:latin typeface="Cambria Math" panose="02040503050406030204" pitchFamily="18" charset="0"/>
                      </a:rPr>
                      <m:t>∥</m:t>
                    </m:r>
                  </m:oMath>
                </a14:m>
                <a:endParaRPr lang="es-ES" sz="700" b="1" dirty="0"/>
              </a:p>
            </p:txBody>
          </p:sp>
        </mc:Choice>
        <mc:Fallback xmlns="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25BCE716-1B58-9217-3A66-D1F622CA6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2258" y="3452103"/>
                <a:ext cx="895501" cy="246221"/>
              </a:xfrm>
              <a:prstGeom prst="rect">
                <a:avLst/>
              </a:prstGeom>
              <a:blipFill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8C0BFF42-BBCE-243A-C721-F762A5FED119}"/>
                  </a:ext>
                </a:extLst>
              </p:cNvPr>
              <p:cNvSpPr txBox="1"/>
              <p:nvPr/>
            </p:nvSpPr>
            <p:spPr>
              <a:xfrm>
                <a:off x="2746828" y="3715564"/>
                <a:ext cx="895501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sz="800" b="1" dirty="0" err="1"/>
                  <a:t>Convection</a:t>
                </a:r>
                <a:r>
                  <a:rPr lang="es-ES" sz="800" b="1" dirty="0"/>
                  <a:t> </a:t>
                </a:r>
                <a14:m>
                  <m:oMath xmlns:m="http://schemas.openxmlformats.org/officeDocument/2006/math">
                    <m:r>
                      <a:rPr lang="es-ES" sz="1000" b="1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s-ES" sz="700" b="1" dirty="0"/>
              </a:p>
            </p:txBody>
          </p:sp>
        </mc:Choice>
        <mc:Fallback xmlns="">
          <p:sp>
            <p:nvSpPr>
              <p:cNvPr id="31" name="CuadroTexto 30">
                <a:extLst>
                  <a:ext uri="{FF2B5EF4-FFF2-40B4-BE49-F238E27FC236}">
                    <a16:creationId xmlns:a16="http://schemas.microsoft.com/office/drawing/2014/main" id="{8C0BFF42-BBCE-243A-C721-F762A5FED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828" y="3715564"/>
                <a:ext cx="895501" cy="246221"/>
              </a:xfrm>
              <a:prstGeom prst="rect">
                <a:avLst/>
              </a:prstGeom>
              <a:blipFill>
                <a:blip r:embed="rId10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824DB8AD-0C35-FBFF-74A1-6917BCC17A45}"/>
              </a:ext>
            </a:extLst>
          </p:cNvPr>
          <p:cNvCxnSpPr>
            <a:endCxn id="30" idx="1"/>
          </p:cNvCxnSpPr>
          <p:nvPr/>
        </p:nvCxnSpPr>
        <p:spPr>
          <a:xfrm flipV="1">
            <a:off x="2048577" y="3575214"/>
            <a:ext cx="683681" cy="1005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DC500BF8-63ED-8E25-4FDB-E822E2A1C9FB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1982794" y="3838675"/>
            <a:ext cx="764034" cy="259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B2E48CD4-2F66-0E4A-9859-29827A69C6CC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1792546" y="4125275"/>
            <a:ext cx="939712" cy="4382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30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1E39F-D4E9-6062-25C3-D430ECDE0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603332A-BF75-084C-6775-596BD9A3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4819DD-5305-F795-1E50-A2E0F5209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579CBF92-1197-45B4-3950-EFDF5698D102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C33F8AE3-C6BC-E5D1-9586-AD023495D07E}"/>
              </a:ext>
            </a:extLst>
          </p:cNvPr>
          <p:cNvSpPr txBox="1">
            <a:spLocks/>
          </p:cNvSpPr>
          <p:nvPr/>
        </p:nvSpPr>
        <p:spPr>
          <a:xfrm>
            <a:off x="3037114" y="772892"/>
            <a:ext cx="5041321" cy="2966351"/>
          </a:xfrm>
          <a:prstGeom prst="rect">
            <a:avLst/>
          </a:prstGeom>
          <a:solidFill>
            <a:schemeClr val="accent1"/>
          </a:solidFill>
        </p:spPr>
        <p:txBody>
          <a:bodyPr vert="horz" lIns="180000" tIns="0" rIns="72000" bIns="4680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endParaRPr lang="fr-FR" sz="4400" dirty="0">
              <a:solidFill>
                <a:schemeClr val="bg1"/>
              </a:solidFill>
            </a:endParaRPr>
          </a:p>
          <a:p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       5. Conclusions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C52E334-3C2F-472B-EBC4-B759F820ED24}"/>
              </a:ext>
            </a:extLst>
          </p:cNvPr>
          <p:cNvSpPr/>
          <p:nvPr/>
        </p:nvSpPr>
        <p:spPr>
          <a:xfrm>
            <a:off x="1175657" y="2841171"/>
            <a:ext cx="3396343" cy="161652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4044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87D33-DC10-7213-78DB-2ABF2F0A5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26EC044-459C-AE05-C3DA-7B140289B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05568"/>
          </a:xfrm>
        </p:spPr>
        <p:txBody>
          <a:bodyPr/>
          <a:lstStyle/>
          <a:p>
            <a:r>
              <a:rPr lang="en-US" noProof="0" dirty="0"/>
              <a:t>Conclusions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2A7179-1BDA-83F9-2587-3A520D7D9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Sergio García Herreros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0665BA-7AD0-8CE8-C146-E55FBE994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0C1BB12D-DDAC-3B68-E4B7-A4D7F36FA66F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noProof="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ce réservé du contenu 1">
                <a:extLst>
                  <a:ext uri="{FF2B5EF4-FFF2-40B4-BE49-F238E27FC236}">
                    <a16:creationId xmlns:a16="http://schemas.microsoft.com/office/drawing/2014/main" id="{2DFCB283-FFCE-F51C-FDE9-DE792902EF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93689" y="900153"/>
                <a:ext cx="8032970" cy="3310255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1600" noProof="0" dirty="0"/>
                  <a:t>Confirmed the lack of dependency of </a:t>
                </a:r>
                <a14:m>
                  <m:oMath xmlns:m="http://schemas.openxmlformats.org/officeDocument/2006/math">
                    <m:r>
                      <a:rPr lang="en-US" sz="1600" i="1" noProof="0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noProof="0" dirty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endParaRPr lang="en-US" sz="1600" noProof="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1600" noProof="0" dirty="0">
                    <a:solidFill>
                      <a:srgbClr val="FF0000"/>
                    </a:solidFill>
                  </a:rPr>
                  <a:t>Dependency</a:t>
                </a:r>
                <a:r>
                  <a:rPr lang="en-US" sz="1600" noProof="0" dirty="0"/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60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noProof="0" dirty="0">
                    <a:solidFill>
                      <a:srgbClr val="FF0000"/>
                    </a:solidFill>
                  </a:rPr>
                  <a:t> </a:t>
                </a:r>
                <a:r>
                  <a:rPr lang="en-US" sz="1600" noProof="0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noProof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i="1" noProof="0" smtClean="0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r>
                  <a:rPr lang="en-US" sz="1600" noProof="0" dirty="0"/>
                  <a:t> is found to be </a:t>
                </a:r>
                <a:r>
                  <a:rPr lang="en-US" sz="1600" noProof="0" dirty="0">
                    <a:solidFill>
                      <a:srgbClr val="FF0000"/>
                    </a:solidFill>
                  </a:rPr>
                  <a:t>weaker</a:t>
                </a:r>
                <a:r>
                  <a:rPr lang="en-US" sz="1600" noProof="0" dirty="0"/>
                  <a:t> than previously reported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1600" noProof="0" dirty="0">
                    <a:solidFill>
                      <a:srgbClr val="FF0000"/>
                    </a:solidFill>
                  </a:rPr>
                  <a:t>Turbulent</a:t>
                </a:r>
                <a:r>
                  <a:rPr lang="en-US" sz="1600" noProof="0" dirty="0"/>
                  <a:t> properties are found to be </a:t>
                </a:r>
                <a:r>
                  <a:rPr lang="en-US" sz="1600" noProof="0" dirty="0">
                    <a:solidFill>
                      <a:srgbClr val="FF0000"/>
                    </a:solidFill>
                  </a:rPr>
                  <a:t>very similar </a:t>
                </a:r>
                <a:r>
                  <a:rPr lang="en-US" sz="1600" noProof="0" dirty="0"/>
                  <a:t>independently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noProof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i="1" noProof="0" smtClean="0">
                            <a:latin typeface="Cambria Math" panose="02040503050406030204" pitchFamily="18" charset="0"/>
                          </a:rPr>
                          <m:t>𝑑𝑖𝑣</m:t>
                        </m:r>
                      </m:sub>
                    </m:sSub>
                  </m:oMath>
                </a14:m>
                <a:endParaRPr lang="en-US" sz="1600" noProof="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1600" noProof="0" dirty="0"/>
                  <a:t>Turbulence simulations with </a:t>
                </a:r>
                <a:r>
                  <a:rPr lang="en-US" sz="1600" noProof="0" dirty="0">
                    <a:solidFill>
                      <a:srgbClr val="FF0000"/>
                    </a:solidFill>
                  </a:rPr>
                  <a:t>GBS</a:t>
                </a:r>
                <a:r>
                  <a:rPr lang="en-US" sz="1600" noProof="0" dirty="0"/>
                  <a:t> help </a:t>
                </a:r>
                <a:r>
                  <a:rPr lang="en-US" sz="1600" noProof="0" dirty="0">
                    <a:solidFill>
                      <a:srgbClr val="FF0000"/>
                    </a:solidFill>
                  </a:rPr>
                  <a:t>confirm</a:t>
                </a:r>
                <a:r>
                  <a:rPr lang="en-US" sz="1600" noProof="0" dirty="0"/>
                  <a:t> these trends even in convection dominated conditions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1600" noProof="0" dirty="0"/>
                  <a:t>Divertor flow distribution is found to explain larger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noProof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600" i="1" noProof="0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noProof="0" dirty="0"/>
                  <a:t> values in FF direction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1600" noProof="0" dirty="0"/>
                  <a:t>In L-mode attached conditions, divertor </a:t>
                </a:r>
                <a:r>
                  <a:rPr lang="en-US" sz="1600" noProof="0" dirty="0">
                    <a:solidFill>
                      <a:srgbClr val="FF0000"/>
                    </a:solidFill>
                  </a:rPr>
                  <a:t>transport</a:t>
                </a:r>
                <a:r>
                  <a:rPr lang="en-US" sz="1600" noProof="0" dirty="0"/>
                  <a:t> does </a:t>
                </a:r>
                <a:r>
                  <a:rPr lang="en-US" sz="1600" noProof="0" dirty="0">
                    <a:solidFill>
                      <a:srgbClr val="FF0000"/>
                    </a:solidFill>
                  </a:rPr>
                  <a:t>not strongly affect </a:t>
                </a:r>
                <a:r>
                  <a:rPr lang="en-US" sz="1600" noProof="0" dirty="0"/>
                  <a:t>the heat flux </a:t>
                </a:r>
                <a:r>
                  <a:rPr lang="en-US" sz="1600" noProof="0" dirty="0">
                    <a:solidFill>
                      <a:srgbClr val="FF0000"/>
                    </a:solidFill>
                  </a:rPr>
                  <a:t>profile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1600" noProof="0" dirty="0">
                    <a:solidFill>
                      <a:srgbClr val="FF0000"/>
                    </a:solidFill>
                  </a:rPr>
                  <a:t>Plasma-neutral </a:t>
                </a:r>
                <a:r>
                  <a:rPr lang="en-US" sz="1600" noProof="0" dirty="0"/>
                  <a:t>interactions play a larger role in long leg advantages, but further investigation is required</a:t>
                </a:r>
              </a:p>
            </p:txBody>
          </p:sp>
        </mc:Choice>
        <mc:Fallback xmlns="">
          <p:sp>
            <p:nvSpPr>
              <p:cNvPr id="2" name="Espace réservé du contenu 1">
                <a:extLst>
                  <a:ext uri="{FF2B5EF4-FFF2-40B4-BE49-F238E27FC236}">
                    <a16:creationId xmlns:a16="http://schemas.microsoft.com/office/drawing/2014/main" id="{2DFCB283-FFCE-F51C-FDE9-DE792902EF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3689" y="900153"/>
                <a:ext cx="8032970" cy="3310255"/>
              </a:xfrm>
              <a:blipFill>
                <a:blip r:embed="rId3"/>
                <a:stretch>
                  <a:fillRect t="-12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8757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24C06-8722-15AF-8984-6DCF9CB55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65F0B99-1833-4734-074E-E9D5563DF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68" y="2073482"/>
            <a:ext cx="3217863" cy="1177292"/>
          </a:xfrm>
        </p:spPr>
        <p:txBody>
          <a:bodyPr>
            <a:normAutofit/>
          </a:bodyPr>
          <a:lstStyle/>
          <a:p>
            <a:r>
              <a:rPr lang="fr-FR" sz="4400" dirty="0"/>
              <a:t>Backup slides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07F9F-6E3F-D130-7B83-77DCB5C72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472DD1-26B0-7258-CFAC-E4DB4692A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54178128-4AA7-DCD1-4EF8-63CA52610E38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</p:spTree>
    <p:extLst>
      <p:ext uri="{BB962C8B-B14F-4D97-AF65-F5344CB8AC3E}">
        <p14:creationId xmlns:p14="http://schemas.microsoft.com/office/powerpoint/2010/main" val="3949826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0D12D-AF4B-A94C-E5A1-5F0342F7D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CB997E5-2D77-100B-B58D-27989C959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05568"/>
          </a:xfrm>
        </p:spPr>
        <p:txBody>
          <a:bodyPr/>
          <a:lstStyle/>
          <a:p>
            <a:r>
              <a:rPr lang="fr-FR" dirty="0" err="1"/>
              <a:t>Rescaled</a:t>
            </a:r>
            <a:r>
              <a:rPr lang="fr-FR" dirty="0"/>
              <a:t> </a:t>
            </a:r>
            <a:r>
              <a:rPr lang="fr-FR" dirty="0" err="1"/>
              <a:t>parallel</a:t>
            </a:r>
            <a:r>
              <a:rPr lang="fr-FR" dirty="0"/>
              <a:t> </a:t>
            </a:r>
            <a:r>
              <a:rPr lang="fr-FR" dirty="0" err="1"/>
              <a:t>energy</a:t>
            </a:r>
            <a:r>
              <a:rPr lang="fr-FR" dirty="0"/>
              <a:t> flux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E4B33D-A936-2B41-5793-5B430B2F5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Sergio García </a:t>
            </a:r>
            <a:r>
              <a:rPr lang="fr-FR" dirty="0" err="1"/>
              <a:t>Herreros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851F20-9B6E-AE28-B906-71581E79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E76677BE-B2F5-114C-CEA9-75ECC52C57D7}"/>
              </a:ext>
            </a:extLst>
          </p:cNvPr>
          <p:cNvSpPr txBox="1">
            <a:spLocks/>
          </p:cNvSpPr>
          <p:nvPr/>
        </p:nvSpPr>
        <p:spPr>
          <a:xfrm rot="16200000">
            <a:off x="-1180041" y="2507760"/>
            <a:ext cx="3144309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rgbClr val="FF0000"/>
                </a:solidFill>
              </a:rPr>
              <a:t>TSVV-B workshop Prague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43F7FD2C-A350-8AAF-524C-FEF6758CD919}"/>
                  </a:ext>
                </a:extLst>
              </p:cNvPr>
              <p:cNvSpPr txBox="1"/>
              <p:nvPr/>
            </p:nvSpPr>
            <p:spPr>
              <a:xfrm>
                <a:off x="392113" y="1312838"/>
                <a:ext cx="8515927" cy="4667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∥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𝒅𝒊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∥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 +</m:t>
                          </m:r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∥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b="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s-ES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s-E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sub>
                              </m:sSub>
                              <m:r>
                                <a:rPr lang="es-E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s-ES" b="1" i="1" smtClean="0">
                                      <a:latin typeface="Cambria Math" panose="02040503050406030204" pitchFamily="18" charset="0"/>
                                    </a:rPr>
                                    <m:t>∥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sub>
                              </m:sSub>
                            </m:e>
                          </m:d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 − 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  <m:r>
                                <m:rPr>
                                  <m:sty m:val="p"/>
                                </m:r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 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s-ES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 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− − 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s-ES" i="1" smtClean="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 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s-ES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 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· 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43F7FD2C-A350-8AAF-524C-FEF6758CD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13" y="1312838"/>
                <a:ext cx="8515927" cy="4667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18604AE-C4D7-14B2-126D-8BFA31061498}"/>
                  </a:ext>
                </a:extLst>
              </p:cNvPr>
              <p:cNvSpPr txBox="1"/>
              <p:nvPr/>
            </p:nvSpPr>
            <p:spPr>
              <a:xfrm>
                <a:off x="1113752" y="2017476"/>
                <a:ext cx="1454052" cy="301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800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s-ES" sz="1800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sub>
                      </m:sSub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800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s-ES" sz="18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s-ES" sz="18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s-ES" sz="1800" b="0" i="1" smtClean="0">
                          <a:latin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es-ES" sz="1800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18604AE-C4D7-14B2-126D-8BFA31061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752" y="2017476"/>
                <a:ext cx="1454052" cy="301686"/>
              </a:xfrm>
              <a:prstGeom prst="rect">
                <a:avLst/>
              </a:prstGeom>
              <a:blipFill>
                <a:blip r:embed="rId4"/>
                <a:stretch>
                  <a:fillRect l="-1681" r="-5042" b="-2653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4D642C2-3450-65BB-A1BB-80C7CB6ACA88}"/>
                  </a:ext>
                </a:extLst>
              </p:cNvPr>
              <p:cNvSpPr txBox="1"/>
              <p:nvPr/>
            </p:nvSpPr>
            <p:spPr>
              <a:xfrm>
                <a:off x="1113752" y="3125161"/>
                <a:ext cx="1517660" cy="3349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sub>
                      </m:sSub>
                      <m:r>
                        <m:rPr>
                          <m:lit/>
                        </m:rPr>
                        <a:rPr lang="es-E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s-ES" sz="2000" b="0" i="1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s-E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s-ES" sz="2000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4D642C2-3450-65BB-A1BB-80C7CB6AC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752" y="3125161"/>
                <a:ext cx="1517660" cy="334900"/>
              </a:xfrm>
              <a:prstGeom prst="rect">
                <a:avLst/>
              </a:prstGeom>
              <a:blipFill>
                <a:blip r:embed="rId5"/>
                <a:stretch>
                  <a:fillRect l="-3213" r="-2811" b="-236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uadroTexto 11">
            <a:extLst>
              <a:ext uri="{FF2B5EF4-FFF2-40B4-BE49-F238E27FC236}">
                <a16:creationId xmlns:a16="http://schemas.microsoft.com/office/drawing/2014/main" id="{1AAB3EB3-E355-67F6-9918-A8D6418D970A}"/>
              </a:ext>
            </a:extLst>
          </p:cNvPr>
          <p:cNvSpPr txBox="1"/>
          <p:nvPr/>
        </p:nvSpPr>
        <p:spPr>
          <a:xfrm>
            <a:off x="904875" y="874678"/>
            <a:ext cx="311727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Define total </a:t>
            </a:r>
            <a:r>
              <a:rPr lang="es-ES" dirty="0" err="1"/>
              <a:t>poloidal</a:t>
            </a:r>
            <a:r>
              <a:rPr lang="es-ES" dirty="0"/>
              <a:t> </a:t>
            </a:r>
            <a:r>
              <a:rPr lang="es-ES" dirty="0" err="1"/>
              <a:t>energy</a:t>
            </a:r>
            <a:r>
              <a:rPr lang="es-ES" dirty="0"/>
              <a:t> flux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91A6804-487E-3233-1241-B4C5E001F51F}"/>
              </a:ext>
            </a:extLst>
          </p:cNvPr>
          <p:cNvSpPr txBox="1"/>
          <p:nvPr/>
        </p:nvSpPr>
        <p:spPr>
          <a:xfrm>
            <a:off x="904874" y="2502058"/>
            <a:ext cx="54081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 err="1"/>
              <a:t>Rescale</a:t>
            </a:r>
            <a:r>
              <a:rPr lang="es-ES" dirty="0"/>
              <a:t> </a:t>
            </a:r>
            <a:r>
              <a:rPr lang="es-ES" dirty="0" err="1"/>
              <a:t>into</a:t>
            </a:r>
            <a:r>
              <a:rPr lang="es-ES" dirty="0"/>
              <a:t> a ‘</a:t>
            </a:r>
            <a:r>
              <a:rPr lang="es-ES" dirty="0" err="1"/>
              <a:t>parallel</a:t>
            </a:r>
            <a:r>
              <a:rPr lang="es-ES" dirty="0"/>
              <a:t> </a:t>
            </a:r>
            <a:r>
              <a:rPr lang="es-ES" dirty="0" err="1"/>
              <a:t>energy</a:t>
            </a:r>
            <a:r>
              <a:rPr lang="es-ES" dirty="0"/>
              <a:t> flux’ </a:t>
            </a:r>
            <a:r>
              <a:rPr lang="es-ES" dirty="0" err="1"/>
              <a:t>using</a:t>
            </a:r>
            <a:r>
              <a:rPr lang="es-ES" dirty="0"/>
              <a:t> the </a:t>
            </a:r>
            <a:r>
              <a:rPr lang="es-ES" dirty="0" err="1"/>
              <a:t>grazing</a:t>
            </a:r>
            <a:r>
              <a:rPr lang="es-ES" dirty="0"/>
              <a:t> angle</a:t>
            </a:r>
          </a:p>
        </p:txBody>
      </p:sp>
    </p:spTree>
    <p:extLst>
      <p:ext uri="{BB962C8B-B14F-4D97-AF65-F5344CB8AC3E}">
        <p14:creationId xmlns:p14="http://schemas.microsoft.com/office/powerpoint/2010/main" val="38224530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EPFL - New Colors 2019">
      <a:dk1>
        <a:srgbClr val="413C3A"/>
      </a:dk1>
      <a:lt1>
        <a:srgbClr val="FFFFFF"/>
      </a:lt1>
      <a:dk2>
        <a:srgbClr val="413C3A"/>
      </a:dk2>
      <a:lt2>
        <a:srgbClr val="CAC7C7"/>
      </a:lt2>
      <a:accent1>
        <a:srgbClr val="E30613"/>
      </a:accent1>
      <a:accent2>
        <a:srgbClr val="00A79F"/>
      </a:accent2>
      <a:accent3>
        <a:srgbClr val="413C3A"/>
      </a:accent3>
      <a:accent4>
        <a:srgbClr val="007480"/>
      </a:accent4>
      <a:accent5>
        <a:srgbClr val="F39869"/>
      </a:accent5>
      <a:accent6>
        <a:srgbClr val="B51F1F"/>
      </a:accent6>
      <a:hlink>
        <a:srgbClr val="ED6E9C"/>
      </a:hlink>
      <a:folHlink>
        <a:srgbClr val="4F8FCC"/>
      </a:folHlink>
    </a:clrScheme>
    <a:fontScheme name="EPFL_Beta2">
      <a:majorFont>
        <a:latin typeface="Franklin Gothic Demi Cond"/>
        <a:ea typeface=""/>
        <a:cs typeface=""/>
      </a:majorFont>
      <a:minorFont>
        <a:latin typeface="Arial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96E007DF-1316-8443-8FA9-26CE4B662F63}" vid="{22C073A0-9DC3-C24F-83C0-C694CCC07FF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PFLAuthor xmlns="366578e5-d8fa-4ca3-80b4-96d4f4020af2">
      <UserInfo>
        <DisplayName/>
        <AccountId xsi:nil="true"/>
        <AccountType/>
      </UserInfo>
    </EPFLAuthor>
    <a822da24a7be47f7b2b8d6471b611ecd xmlns="366578e5-d8fa-4ca3-80b4-96d4f4020af2">
      <Terms xmlns="http://schemas.microsoft.com/office/infopath/2007/PartnerControls">
        <TermInfo xmlns="http://schemas.microsoft.com/office/infopath/2007/PartnerControls">
          <TermName xmlns="http://schemas.microsoft.com/office/infopath/2007/PartnerControls">Public</TermName>
          <TermId xmlns="http://schemas.microsoft.com/office/infopath/2007/PartnerControls">bed90794-060d-40e3-8efd-fc84c2f09e8f</TermId>
        </TermInfo>
      </Terms>
    </a822da24a7be47f7b2b8d6471b611ecd>
    <EPFLUsageTaxHTField0 xmlns="366578e5-d8fa-4ca3-80b4-96d4f4020af2" xsi:nil="true"/>
    <TaxCatchAll xmlns="505a1229-fefc-4964-aa43-a843a2e4cec8">
      <Value>1</Value>
    </TaxCatchAl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EPFL Document" ma:contentTypeID="0x0101009E359B892F0745A488A3BA50FA95E220008D12AA6DD8705844A8F440FB2627C65C" ma:contentTypeVersion="2" ma:contentTypeDescription="Base Content Type for all EPFL documents" ma:contentTypeScope="" ma:versionID="243fe3aa2b7702eb0a8fc0aba44d7aac">
  <xsd:schema xmlns:xsd="http://www.w3.org/2001/XMLSchema" xmlns:xs="http://www.w3.org/2001/XMLSchema" xmlns:p="http://schemas.microsoft.com/office/2006/metadata/properties" xmlns:ns2="366578e5-d8fa-4ca3-80b4-96d4f4020af2" xmlns:ns3="505a1229-fefc-4964-aa43-a843a2e4cec8" targetNamespace="http://schemas.microsoft.com/office/2006/metadata/properties" ma:root="true" ma:fieldsID="874849853f62a370529474de8c246750" ns2:_="" ns3:_="">
    <xsd:import namespace="366578e5-d8fa-4ca3-80b4-96d4f4020af2"/>
    <xsd:import namespace="505a1229-fefc-4964-aa43-a843a2e4cec8"/>
    <xsd:element name="properties">
      <xsd:complexType>
        <xsd:sequence>
          <xsd:element name="documentManagement">
            <xsd:complexType>
              <xsd:all>
                <xsd:element ref="ns2:EPFLAuthor" minOccurs="0"/>
                <xsd:element ref="ns2:EPFLUsageTaxHTField0" minOccurs="0"/>
                <xsd:element ref="ns2:a822da24a7be47f7b2b8d6471b611ecd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578e5-d8fa-4ca3-80b4-96d4f4020af2" elementFormDefault="qualified">
    <xsd:import namespace="http://schemas.microsoft.com/office/2006/documentManagement/types"/>
    <xsd:import namespace="http://schemas.microsoft.com/office/infopath/2007/PartnerControls"/>
    <xsd:element name="EPFLAuthor" ma:index="8" nillable="true" ma:displayName="Author" ma:internalName="EPFL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FLUsageTaxHTField0" ma:index="10" nillable="true" ma:displayName="EPFLUsage_0" ma:hidden="true" ma:internalName="EPFLUsageTaxHTField0">
      <xsd:simpleType>
        <xsd:restriction base="dms:Note"/>
      </xsd:simpleType>
    </xsd:element>
    <xsd:element name="a822da24a7be47f7b2b8d6471b611ecd" ma:index="11" nillable="true" ma:taxonomy="true" ma:internalName="a822da24a7be47f7b2b8d6471b611ecd" ma:taxonomyFieldName="EPFLUsage" ma:displayName="Usage" ma:default="1;#Public|bed90794-060d-40e3-8efd-fc84c2f09e8f" ma:fieldId="{a822da24-a7be-47f7-b2b8-d6471b611ecd}" ma:sspId="4f2e420a-9f6b-4a85-b7a0-ff810e6e8c0b" ma:termSetId="4b8e3540-9bf8-418b-ab3b-31a19bad2536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a1229-fefc-4964-aa43-a843a2e4cec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description="" ma:hidden="true" ma:list="{93f37c08-bd19-42a9-9d3a-635e83ef494a}" ma:internalName="TaxCatchAll" ma:showField="CatchAllData" ma:web="505a1229-fefc-4964-aa43-a843a2e4ce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A7CB31-E4DC-4063-BDCD-36DC5F1DA1C8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505a1229-fefc-4964-aa43-a843a2e4cec8"/>
    <ds:schemaRef ds:uri="366578e5-d8fa-4ca3-80b4-96d4f4020af2"/>
  </ds:schemaRefs>
</ds:datastoreItem>
</file>

<file path=customXml/itemProps2.xml><?xml version="1.0" encoding="utf-8"?>
<ds:datastoreItem xmlns:ds="http://schemas.openxmlformats.org/officeDocument/2006/customXml" ds:itemID="{E83F701F-4DB5-423A-8196-014F597820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6578e5-d8fa-4ca3-80b4-96d4f4020af2"/>
    <ds:schemaRef ds:uri="505a1229-fefc-4964-aa43-a843a2e4ce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6EC99A6-5E64-4A2A-9ABF-C3A21F434F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SPC_Presentation_Template</Template>
  <TotalTime>6568</TotalTime>
  <Words>1396</Words>
  <Application>Microsoft Office PowerPoint</Application>
  <PresentationFormat>Presentación en pantalla (16:9)</PresentationFormat>
  <Paragraphs>223</Paragraphs>
  <Slides>23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Cambria Math</vt:lpstr>
      <vt:lpstr>Franklin Gothic Demi Cond</vt:lpstr>
      <vt:lpstr>Wingdings</vt:lpstr>
      <vt:lpstr>Thème Office</vt:lpstr>
      <vt:lpstr>Effect of divertor leg length on transport in the boundary plasma of TCV</vt:lpstr>
      <vt:lpstr>Presentación de PowerPoint</vt:lpstr>
      <vt:lpstr>Previous work and motivation</vt:lpstr>
      <vt:lpstr>Presentación de PowerPoint</vt:lpstr>
      <vt:lpstr>Reduced field, attached, leg length scans</vt:lpstr>
      <vt:lpstr>Reduced field, attached, leg length scans</vt:lpstr>
      <vt:lpstr>Presentación de PowerPoint</vt:lpstr>
      <vt:lpstr>Database results</vt:lpstr>
      <vt:lpstr>Database results</vt:lpstr>
      <vt:lpstr>Presentación de PowerPoint</vt:lpstr>
      <vt:lpstr>Reduced field, attached, leg length and field scans</vt:lpstr>
      <vt:lpstr>What kind of modes do we have?</vt:lpstr>
      <vt:lpstr>How do the fluctuation levels compare with experiments?</vt:lpstr>
      <vt:lpstr>Analysis of the particle fluxes</vt:lpstr>
      <vt:lpstr>Analysis of the heat flux profile</vt:lpstr>
      <vt:lpstr>Analysis of the heat flux at the target</vt:lpstr>
      <vt:lpstr>Analysis of the particle fluxes RF vs FF</vt:lpstr>
      <vt:lpstr>Analysis of the heat flux profile</vt:lpstr>
      <vt:lpstr>Simplified picture</vt:lpstr>
      <vt:lpstr>Presentación de PowerPoint</vt:lpstr>
      <vt:lpstr>Conclusions</vt:lpstr>
      <vt:lpstr>Backup slides</vt:lpstr>
      <vt:lpstr>Rescaled parallel energy flux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Riccardo Ian Morgan</dc:creator>
  <cp:keywords/>
  <dc:description/>
  <cp:lastModifiedBy>Sergio Garcia Herreros</cp:lastModifiedBy>
  <cp:revision>146</cp:revision>
  <dcterms:created xsi:type="dcterms:W3CDTF">2024-12-03T09:55:56Z</dcterms:created>
  <dcterms:modified xsi:type="dcterms:W3CDTF">2026-10-02T08:15:33Z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0x0101009E359B892F0745A488A3BA50FA95E220008D12AA6DD8705844A8F440FB2627C65C</vt:lpwstr>
  </property>
  <property fmtid="{D5CDD505-2E9C-101B-9397-08002B2CF9AE}" pid="3" name="EPFLUsage">
    <vt:lpwstr>1;#Public|bed90794-060d-40e3-8efd-fc84c2f09e8f</vt:lpwstr>
  </property>
</Properties>
</file>